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5" r:id="rId1"/>
  </p:sldMasterIdLst>
  <p:notesMasterIdLst>
    <p:notesMasterId r:id="rId26"/>
  </p:notes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9" r:id="rId10"/>
    <p:sldId id="320" r:id="rId11"/>
    <p:sldId id="317" r:id="rId12"/>
    <p:sldId id="318" r:id="rId13"/>
    <p:sldId id="321" r:id="rId14"/>
    <p:sldId id="322" r:id="rId15"/>
    <p:sldId id="323" r:id="rId16"/>
    <p:sldId id="324" r:id="rId17"/>
    <p:sldId id="327" r:id="rId18"/>
    <p:sldId id="328" r:id="rId19"/>
    <p:sldId id="325" r:id="rId20"/>
    <p:sldId id="326" r:id="rId21"/>
    <p:sldId id="329" r:id="rId22"/>
    <p:sldId id="330" r:id="rId23"/>
    <p:sldId id="331" r:id="rId24"/>
    <p:sldId id="332" r:id="rId25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ngsanaUPC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ngsanaUPC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ngsanaUPC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ngsanaUPC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ngsanaUPC" pitchFamily="18" charset="-34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ngsanaUPC" pitchFamily="18" charset="-34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ngsanaUPC" pitchFamily="18" charset="-34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ngsanaUPC" pitchFamily="18" charset="-34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ngsanaUPC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66"/>
    <a:srgbClr val="FFFF00"/>
    <a:srgbClr val="FF00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419" autoAdjust="0"/>
    <p:restoredTop sz="90909" autoAdjust="0"/>
  </p:normalViewPr>
  <p:slideViewPr>
    <p:cSldViewPr>
      <p:cViewPr>
        <p:scale>
          <a:sx n="97" d="100"/>
          <a:sy n="97" d="100"/>
        </p:scale>
        <p:origin x="-2034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525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800">
                <a:latin typeface="Angsana New" pitchFamily="18" charset="-34"/>
                <a:cs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800">
                <a:latin typeface="Angsana New" pitchFamily="18" charset="-34"/>
                <a:cs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คลิกเพื่อแก้ไขลักษณะข้อความหลัก</a:t>
            </a:r>
            <a:endParaRPr lang="en-US" noProof="0" smtClean="0"/>
          </a:p>
          <a:p>
            <a:pPr lvl="1"/>
            <a:r>
              <a:rPr lang="th-TH" noProof="0" smtClean="0"/>
              <a:t>ระดับสอง</a:t>
            </a:r>
            <a:endParaRPr lang="en-US" noProof="0" smtClean="0"/>
          </a:p>
          <a:p>
            <a:pPr lvl="2"/>
            <a:r>
              <a:rPr lang="th-TH" noProof="0" smtClean="0"/>
              <a:t>ระดับสาม</a:t>
            </a:r>
            <a:endParaRPr lang="en-US" noProof="0" smtClean="0"/>
          </a:p>
          <a:p>
            <a:pPr lvl="3"/>
            <a:r>
              <a:rPr lang="th-TH" noProof="0" smtClean="0"/>
              <a:t>ระดับสี่</a:t>
            </a:r>
            <a:endParaRPr lang="en-US" noProof="0" smtClean="0"/>
          </a:p>
          <a:p>
            <a:pPr lvl="4"/>
            <a:r>
              <a:rPr lang="th-TH" noProof="0" smtClean="0"/>
              <a:t>ระดับห้า</a:t>
            </a:r>
            <a:endParaRPr lang="en-US" noProof="0" smtClean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800">
                <a:latin typeface="Angsana New" pitchFamily="18" charset="-34"/>
                <a:cs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800">
                <a:latin typeface="Angsana New" pitchFamily="18" charset="-34"/>
                <a:cs typeface="Angsana New" pitchFamily="18" charset="-34"/>
              </a:defRPr>
            </a:lvl1pPr>
          </a:lstStyle>
          <a:p>
            <a:pPr>
              <a:defRPr/>
            </a:pPr>
            <a:fld id="{437A009C-C9E0-473F-989A-ECB511ABD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1161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Angsana New" pitchFamily="18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ตัวยึดรูปบนภาพนิ่ง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ตัวยึดบันทึกย่อ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8, 6, 3, 6</a:t>
            </a:r>
            <a:endParaRPr lang="th-TH" smtClean="0"/>
          </a:p>
        </p:txBody>
      </p:sp>
      <p:sp>
        <p:nvSpPr>
          <p:cNvPr id="34820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9pPr>
          </a:lstStyle>
          <a:p>
            <a:fld id="{86180E5F-7DE5-49B4-96C1-17BC32D76681}" type="slidenum">
              <a:rPr lang="en-US" sz="1800" smtClean="0">
                <a:latin typeface="Angsana New" pitchFamily="18" charset="-34"/>
                <a:cs typeface="Angsana New" pitchFamily="18" charset="-34"/>
              </a:rPr>
              <a:pPr/>
              <a:t>24</a:t>
            </a:fld>
            <a:endParaRPr lang="en-US" sz="1800" smtClean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Computer Technology I / Semester I /2545</a:t>
            </a:r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FDC30F3-AA06-4C5A-856C-183640D06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11693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Technology I / Semester I /2545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74585-3003-4923-88A4-958A8C2CC1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916100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Technology I / Semester I /2545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A2BAA-F88C-4CD1-BE85-101D6D192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3710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Technology I / Semester I /2545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1E98B-081A-425E-8453-58CFF4768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701821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9DBEC4C-3B9A-4C6E-BCA3-94F3FDFFC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Technology I / Semester I /2545</a:t>
            </a:r>
          </a:p>
        </p:txBody>
      </p:sp>
    </p:spTree>
    <p:extLst>
      <p:ext uri="{BB962C8B-B14F-4D97-AF65-F5344CB8AC3E}">
        <p14:creationId xmlns="" xmlns:p14="http://schemas.microsoft.com/office/powerpoint/2010/main" val="1498715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BDDB96E-E335-4F56-A5FE-E6F229A39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Technology I / Semester I /2545</a:t>
            </a:r>
          </a:p>
        </p:txBody>
      </p:sp>
    </p:spTree>
    <p:extLst>
      <p:ext uri="{BB962C8B-B14F-4D97-AF65-F5344CB8AC3E}">
        <p14:creationId xmlns="" xmlns:p14="http://schemas.microsoft.com/office/powerpoint/2010/main" val="275622154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FB90EC6-D5F0-4480-BA51-AEFB55864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Technology I / Semester I /2545</a:t>
            </a:r>
          </a:p>
        </p:txBody>
      </p:sp>
    </p:spTree>
    <p:extLst>
      <p:ext uri="{BB962C8B-B14F-4D97-AF65-F5344CB8AC3E}">
        <p14:creationId xmlns="" xmlns:p14="http://schemas.microsoft.com/office/powerpoint/2010/main" val="591115667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Technology I / Semester I /2545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DE0BA-BF97-44F3-8643-440A2800C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0063129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Technology I / Semester I /2545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16215A4-0BAC-4149-940F-FC10F4A2C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951308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Technology I / Semester I /2545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4D112-931F-4CC1-87C5-16EEBBB73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997829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8FA57785-BDD3-4718-9BA8-A74A4B797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Computer Technology I / Semester I /2545</a:t>
            </a:r>
          </a:p>
        </p:txBody>
      </p:sp>
    </p:spTree>
    <p:extLst>
      <p:ext uri="{BB962C8B-B14F-4D97-AF65-F5344CB8AC3E}">
        <p14:creationId xmlns="" xmlns:p14="http://schemas.microsoft.com/office/powerpoint/2010/main" val="3354271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Computer Technology I / Semester I /2545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28C20F-78D1-4FF2-AC76-51EEDF88D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4" r:id="rId2"/>
    <p:sldLayoutId id="2147483709" r:id="rId3"/>
    <p:sldLayoutId id="2147483710" r:id="rId4"/>
    <p:sldLayoutId id="2147483711" r:id="rId5"/>
    <p:sldLayoutId id="2147483705" r:id="rId6"/>
    <p:sldLayoutId id="2147483712" r:id="rId7"/>
    <p:sldLayoutId id="2147483706" r:id="rId8"/>
    <p:sldLayoutId id="2147483713" r:id="rId9"/>
    <p:sldLayoutId id="2147483707" r:id="rId10"/>
    <p:sldLayoutId id="2147483714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  <a:cs typeface="FreesiaUPC" pitchFamily="34" charset="-34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ชื่อเรื่อง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n-US" dirty="0" smtClean="0"/>
              <a:t>File Operations</a:t>
            </a:r>
            <a:endParaRPr lang="th-TH" dirty="0"/>
          </a:p>
        </p:txBody>
      </p:sp>
      <p:sp>
        <p:nvSpPr>
          <p:cNvPr id="2" name="ชื่อเรื่องรอง 1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030523300-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ตัวอย่างการเปิด</a:t>
            </a:r>
            <a:r>
              <a:rPr lang="en-US" b="1" smtClean="0">
                <a:cs typeface="FreesiaUPC" pitchFamily="34" charset="-34"/>
              </a:rPr>
              <a:t>/</a:t>
            </a:r>
            <a:r>
              <a:rPr lang="th-TH" b="1" smtClean="0"/>
              <a:t>ปิด แฟ้มข้อมูล</a:t>
            </a:r>
          </a:p>
        </p:txBody>
      </p:sp>
      <p:sp>
        <p:nvSpPr>
          <p:cNvPr id="5" name="ตัวยึดเนื้อหา 3"/>
          <p:cNvSpPr txBox="1">
            <a:spLocks/>
          </p:cNvSpPr>
          <p:nvPr/>
        </p:nvSpPr>
        <p:spPr>
          <a:xfrm>
            <a:off x="1187450" y="1628775"/>
            <a:ext cx="6532563" cy="5086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#include &lt;</a:t>
            </a:r>
            <a:r>
              <a:rPr lang="en-US" sz="2800" dirty="0" err="1">
                <a:solidFill>
                  <a:schemeClr val="tx1"/>
                </a:solidFill>
              </a:rPr>
              <a:t>stdio.h</a:t>
            </a:r>
            <a:r>
              <a:rPr lang="en-US" sz="2800" dirty="0">
                <a:solidFill>
                  <a:schemeClr val="tx1"/>
                </a:solidFill>
              </a:rPr>
              <a:t>&gt;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800" dirty="0" err="1">
                <a:solidFill>
                  <a:schemeClr val="tx1"/>
                </a:solidFill>
              </a:rPr>
              <a:t>int</a:t>
            </a:r>
            <a:r>
              <a:rPr lang="en-US" sz="2800" dirty="0">
                <a:solidFill>
                  <a:schemeClr val="tx1"/>
                </a:solidFill>
              </a:rPr>
              <a:t> main(</a:t>
            </a:r>
            <a:r>
              <a:rPr lang="en-US" sz="2800" dirty="0" err="1">
                <a:solidFill>
                  <a:schemeClr val="tx1"/>
                </a:solidFill>
              </a:rPr>
              <a:t>int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argc</a:t>
            </a:r>
            <a:r>
              <a:rPr lang="en-US" sz="2800" dirty="0">
                <a:solidFill>
                  <a:schemeClr val="tx1"/>
                </a:solidFill>
              </a:rPr>
              <a:t>, char **</a:t>
            </a:r>
            <a:r>
              <a:rPr lang="en-US" sz="2800" dirty="0" err="1">
                <a:solidFill>
                  <a:schemeClr val="tx1"/>
                </a:solidFill>
              </a:rPr>
              <a:t>argv</a:t>
            </a:r>
            <a:r>
              <a:rPr lang="en-US" sz="2800" dirty="0">
                <a:solidFill>
                  <a:schemeClr val="tx1"/>
                </a:solidFill>
              </a:rPr>
              <a:t>) {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b="1" dirty="0">
                <a:solidFill>
                  <a:schemeClr val="accent2"/>
                </a:solidFill>
              </a:rPr>
              <a:t>FILE *</a:t>
            </a:r>
            <a:r>
              <a:rPr lang="en-US" sz="2800" b="1" dirty="0" err="1">
                <a:solidFill>
                  <a:schemeClr val="accent2"/>
                </a:solidFill>
              </a:rPr>
              <a:t>fp</a:t>
            </a:r>
            <a:r>
              <a:rPr lang="en-US" sz="2800" b="1" dirty="0">
                <a:solidFill>
                  <a:schemeClr val="accent2"/>
                </a:solidFill>
              </a:rPr>
              <a:t>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	if((</a:t>
            </a:r>
            <a:r>
              <a:rPr lang="en-US" sz="2800" b="1" dirty="0" err="1">
                <a:solidFill>
                  <a:schemeClr val="accent2"/>
                </a:solidFill>
              </a:rPr>
              <a:t>fp</a:t>
            </a:r>
            <a:r>
              <a:rPr lang="en-US" sz="2800" b="1" dirty="0">
                <a:solidFill>
                  <a:schemeClr val="accent2"/>
                </a:solidFill>
              </a:rPr>
              <a:t> = </a:t>
            </a:r>
            <a:r>
              <a:rPr lang="en-US" sz="2800" b="1" dirty="0" err="1">
                <a:solidFill>
                  <a:schemeClr val="accent2"/>
                </a:solidFill>
              </a:rPr>
              <a:t>fopen</a:t>
            </a:r>
            <a:r>
              <a:rPr lang="en-US" sz="2800" b="1" dirty="0">
                <a:solidFill>
                  <a:schemeClr val="accent2"/>
                </a:solidFill>
              </a:rPr>
              <a:t>(“test.txt”, “w”)</a:t>
            </a:r>
            <a:r>
              <a:rPr lang="en-US" sz="2800" dirty="0">
                <a:solidFill>
                  <a:schemeClr val="tx1"/>
                </a:solidFill>
              </a:rPr>
              <a:t>) == NULL)  {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       	</a:t>
            </a:r>
            <a:r>
              <a:rPr lang="en-US" sz="2800" dirty="0" err="1">
                <a:solidFill>
                  <a:schemeClr val="tx1"/>
                </a:solidFill>
              </a:rPr>
              <a:t>printf</a:t>
            </a:r>
            <a:r>
              <a:rPr lang="en-US" sz="2800" dirty="0">
                <a:solidFill>
                  <a:schemeClr val="tx1"/>
                </a:solidFill>
              </a:rPr>
              <a:t>(“Can not open file\n”);  return 1;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800" dirty="0"/>
              <a:t>	</a:t>
            </a:r>
            <a:r>
              <a:rPr lang="en-US" sz="2800" dirty="0">
                <a:solidFill>
                  <a:schemeClr val="tx1"/>
                </a:solidFill>
              </a:rPr>
              <a:t>}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800" dirty="0"/>
              <a:t>	</a:t>
            </a:r>
            <a:r>
              <a:rPr lang="en-US" sz="2800" dirty="0">
                <a:solidFill>
                  <a:schemeClr val="tx1"/>
                </a:solidFill>
              </a:rPr>
              <a:t>if(</a:t>
            </a:r>
            <a:r>
              <a:rPr lang="en-US" sz="2800" b="1" dirty="0" err="1">
                <a:solidFill>
                  <a:schemeClr val="accent2"/>
                </a:solidFill>
              </a:rPr>
              <a:t>fclose</a:t>
            </a:r>
            <a:r>
              <a:rPr lang="en-US" sz="2800" b="1" dirty="0">
                <a:solidFill>
                  <a:schemeClr val="accent2"/>
                </a:solidFill>
              </a:rPr>
              <a:t>(</a:t>
            </a:r>
            <a:r>
              <a:rPr lang="en-US" sz="2800" b="1" dirty="0" err="1">
                <a:solidFill>
                  <a:schemeClr val="accent2"/>
                </a:solidFill>
              </a:rPr>
              <a:t>fp</a:t>
            </a:r>
            <a:r>
              <a:rPr lang="en-US" sz="2800" b="1" dirty="0">
                <a:solidFill>
                  <a:schemeClr val="accent2"/>
                </a:solidFill>
              </a:rPr>
              <a:t>)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tx1"/>
                </a:solidFill>
              </a:rPr>
              <a:t>!= 0)  {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		</a:t>
            </a:r>
            <a:r>
              <a:rPr lang="en-US" sz="2800" dirty="0" err="1">
                <a:solidFill>
                  <a:schemeClr val="tx1"/>
                </a:solidFill>
              </a:rPr>
              <a:t>printf</a:t>
            </a:r>
            <a:r>
              <a:rPr lang="en-US" sz="2800" dirty="0">
                <a:solidFill>
                  <a:schemeClr val="tx1"/>
                </a:solidFill>
              </a:rPr>
              <a:t>(“Error while closing file\n”); 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800" dirty="0"/>
              <a:t>           </a:t>
            </a:r>
            <a:r>
              <a:rPr lang="en-US" sz="2800" dirty="0">
                <a:solidFill>
                  <a:schemeClr val="tx1"/>
                </a:solidFill>
              </a:rPr>
              <a:t>return 1;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800" dirty="0"/>
              <a:t>	</a:t>
            </a:r>
            <a:r>
              <a:rPr lang="en-US" sz="2800" dirty="0">
                <a:solidFill>
                  <a:schemeClr val="tx1"/>
                </a:solidFill>
              </a:rPr>
              <a:t>}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	system(“PAUSE”);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	return 0;</a:t>
            </a:r>
          </a:p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2800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การเขียนแฟ้มข้อมูลประเภท </a:t>
            </a:r>
            <a:r>
              <a:rPr lang="en-US" smtClean="0">
                <a:cs typeface="FreesiaUPC" pitchFamily="34" charset="-34"/>
              </a:rPr>
              <a:t>Text</a:t>
            </a:r>
            <a:endParaRPr lang="th-TH" smtClean="0"/>
          </a:p>
        </p:txBody>
      </p:sp>
      <p:sp>
        <p:nvSpPr>
          <p:cNvPr id="19459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h-TH" smtClean="0"/>
              <a:t>คำสั่งในการเขียนแฟ้มข้อมูลประเภท </a:t>
            </a:r>
            <a:r>
              <a:rPr lang="en-US" smtClean="0">
                <a:cs typeface="FreesiaUPC" pitchFamily="34" charset="-34"/>
              </a:rPr>
              <a:t>text</a:t>
            </a:r>
          </a:p>
          <a:p>
            <a:endParaRPr lang="en-US" smtClean="0">
              <a:cs typeface="FreesiaUPC" pitchFamily="34" charset="-34"/>
            </a:endParaRPr>
          </a:p>
          <a:p>
            <a:endParaRPr lang="en-US" smtClean="0">
              <a:cs typeface="FreesiaUPC" pitchFamily="34" charset="-34"/>
            </a:endParaRPr>
          </a:p>
          <a:p>
            <a:r>
              <a:rPr lang="th-TH" smtClean="0"/>
              <a:t>การใช้งานคล้ายกับคำสั่ง </a:t>
            </a:r>
            <a:r>
              <a:rPr lang="en-US" b="1" smtClean="0">
                <a:cs typeface="FreesiaUPC" pitchFamily="34" charset="-34"/>
              </a:rPr>
              <a:t>printf</a:t>
            </a:r>
            <a:r>
              <a:rPr lang="en-US" smtClean="0">
                <a:cs typeface="FreesiaUPC" pitchFamily="34" charset="-34"/>
              </a:rPr>
              <a:t> </a:t>
            </a:r>
            <a:r>
              <a:rPr lang="th-TH" smtClean="0"/>
              <a:t>เพียงแต่เพิ่ม </a:t>
            </a:r>
            <a:r>
              <a:rPr lang="en-US" smtClean="0">
                <a:cs typeface="FreesiaUPC" pitchFamily="34" charset="-34"/>
              </a:rPr>
              <a:t>parameter </a:t>
            </a:r>
            <a:r>
              <a:rPr lang="th-TH" smtClean="0"/>
              <a:t>เข้ามา 1 ตัวคือ </a:t>
            </a:r>
            <a:r>
              <a:rPr lang="en-US" smtClean="0">
                <a:cs typeface="FreesiaUPC" pitchFamily="34" charset="-34"/>
              </a:rPr>
              <a:t>FILE *fp</a:t>
            </a:r>
          </a:p>
          <a:p>
            <a:r>
              <a:rPr lang="th-TH" b="1" u="sng" smtClean="0"/>
              <a:t>การคืนค่า</a:t>
            </a:r>
          </a:p>
          <a:p>
            <a:pPr lvl="1"/>
            <a:r>
              <a:rPr lang="th-TH" smtClean="0"/>
              <a:t>ถ้าการเขียนสำเร็จจะคืนค่าเป็น</a:t>
            </a:r>
            <a:r>
              <a:rPr lang="th-TH" b="1" smtClean="0"/>
              <a:t>จำนวนเต็มบวก </a:t>
            </a:r>
            <a:r>
              <a:rPr lang="th-TH" smtClean="0"/>
              <a:t>เท่ากับ จำนวนไบต์ที่เขียนลงแฟ้มข้อมูล</a:t>
            </a:r>
          </a:p>
          <a:p>
            <a:pPr lvl="1"/>
            <a:r>
              <a:rPr lang="th-TH" smtClean="0"/>
              <a:t>ถ้ามีข้อผิดพลาดระหว่างการเขียนข้อมูล </a:t>
            </a:r>
            <a:r>
              <a:rPr lang="th-TH" b="1" smtClean="0"/>
              <a:t>จำนวนเต็มลบ </a:t>
            </a:r>
            <a:r>
              <a:rPr lang="th-TH" smtClean="0"/>
              <a:t>จะถูกคืนค่ากลับ</a:t>
            </a:r>
          </a:p>
          <a:p>
            <a:pPr lvl="1"/>
            <a:endParaRPr lang="en-US" b="1" smtClean="0">
              <a:cs typeface="FreesiaUPC" pitchFamily="34" charset="-34"/>
            </a:endParaRPr>
          </a:p>
          <a:p>
            <a:endParaRPr lang="en-US" smtClean="0">
              <a:cs typeface="FreesiaUPC" pitchFamily="34" charset="-34"/>
            </a:endParaRPr>
          </a:p>
          <a:p>
            <a:pPr lvl="1"/>
            <a:endParaRPr lang="th-TH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744663" y="2133600"/>
            <a:ext cx="5635625" cy="5222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fprintf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(FILE *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fp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char *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fmt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...);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ตัวอย่างการเขียนแฟ้มข้อมูลประเภท </a:t>
            </a:r>
            <a:r>
              <a:rPr lang="en-US" smtClean="0">
                <a:cs typeface="FreesiaUPC" pitchFamily="34" charset="-34"/>
              </a:rPr>
              <a:t>Text</a:t>
            </a:r>
            <a:endParaRPr lang="th-TH" smtClean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1188" y="1546225"/>
            <a:ext cx="7772400" cy="5122863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#include &lt;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stdio.h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&gt;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 main(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argc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, char **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argv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) {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	FILE *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fp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cs typeface="Angsana New" pitchFamily="18" charset="-34"/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 I = 25;  char grade = ‘A’;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	if((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fp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 = 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fopen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(“test.txt”, “w”)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)</a:t>
            </a:r>
            <a:r>
              <a:rPr lang="en-US" sz="2800" dirty="0" smtClean="0">
                <a:cs typeface="Angsana New" pitchFamily="18" charset="-34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== NULL) {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       	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printf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(“Can not open file”);  return 1;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	}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	if( 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fprintf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(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fp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, “I = %d , grade = %c\n”, I, grade)</a:t>
            </a:r>
            <a:r>
              <a:rPr lang="en-US" sz="2800" dirty="0" smtClean="0">
                <a:cs typeface="Angsana New" pitchFamily="18" charset="-34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&lt; 0) {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		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printf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(“Can not write file”);  return 1;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	}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printf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(“work completed\n”);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th-TH" sz="2800" dirty="0" smtClean="0">
                <a:cs typeface="Angsana New" pitchFamily="18" charset="-34"/>
              </a:rPr>
              <a:t>	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fclose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(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fp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);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cs typeface="Angsana New" pitchFamily="18" charset="-34"/>
              </a:rPr>
              <a:t>	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system(“PAUSE”);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	return 0;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}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534150" y="2500313"/>
            <a:ext cx="2214563" cy="785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dirty="0"/>
              <a:t>I = 25, grade = A</a:t>
            </a:r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6534150" y="2171700"/>
            <a:ext cx="10001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>
                <a:latin typeface="+mn-lt"/>
                <a:cs typeface="+mn-cs"/>
              </a:rPr>
              <a:t>test.txt</a:t>
            </a:r>
            <a:endParaRPr lang="th-TH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การอ่านแฟ้มข้อมูลประเภท </a:t>
            </a:r>
            <a:r>
              <a:rPr lang="en-US" b="1" smtClean="0">
                <a:cs typeface="FreesiaUPC" pitchFamily="34" charset="-34"/>
              </a:rPr>
              <a:t>Text</a:t>
            </a:r>
            <a:endParaRPr lang="th-TH" b="1" smtClean="0"/>
          </a:p>
        </p:txBody>
      </p:sp>
      <p:sp>
        <p:nvSpPr>
          <p:cNvPr id="21507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h-TH" smtClean="0"/>
              <a:t>คำสั่งในการอ่านแฟ้มข้อมูลประเภท </a:t>
            </a:r>
            <a:r>
              <a:rPr lang="en-US" smtClean="0">
                <a:cs typeface="FreesiaUPC" pitchFamily="34" charset="-34"/>
              </a:rPr>
              <a:t>text </a:t>
            </a:r>
            <a:r>
              <a:rPr lang="th-TH" smtClean="0"/>
              <a:t>ทีละบรรทัด</a:t>
            </a:r>
            <a:endParaRPr lang="en-US" smtClean="0">
              <a:cs typeface="FreesiaUPC" pitchFamily="34" charset="-34"/>
            </a:endParaRPr>
          </a:p>
          <a:p>
            <a:endParaRPr lang="en-US" smtClean="0">
              <a:cs typeface="FreesiaUPC" pitchFamily="34" charset="-34"/>
            </a:endParaRPr>
          </a:p>
          <a:p>
            <a:endParaRPr lang="en-US" smtClean="0">
              <a:cs typeface="FreesiaUPC" pitchFamily="34" charset="-34"/>
            </a:endParaRPr>
          </a:p>
          <a:p>
            <a:r>
              <a:rPr lang="th-TH" smtClean="0"/>
              <a:t>การใช้งานคล้ายกับคำสั่ง </a:t>
            </a:r>
            <a:r>
              <a:rPr lang="en-US" b="1" smtClean="0">
                <a:cs typeface="FreesiaUPC" pitchFamily="34" charset="-34"/>
              </a:rPr>
              <a:t>scanf</a:t>
            </a:r>
            <a:r>
              <a:rPr lang="en-US" smtClean="0">
                <a:cs typeface="FreesiaUPC" pitchFamily="34" charset="-34"/>
              </a:rPr>
              <a:t> </a:t>
            </a:r>
            <a:r>
              <a:rPr lang="th-TH" smtClean="0"/>
              <a:t>เพียงแต่เพิ่ม </a:t>
            </a:r>
            <a:r>
              <a:rPr lang="en-US" smtClean="0">
                <a:cs typeface="FreesiaUPC" pitchFamily="34" charset="-34"/>
              </a:rPr>
              <a:t>parameter </a:t>
            </a:r>
            <a:r>
              <a:rPr lang="th-TH" smtClean="0"/>
              <a:t>เข้ามา 1 ตัวคือ </a:t>
            </a:r>
            <a:r>
              <a:rPr lang="en-US" smtClean="0">
                <a:cs typeface="FreesiaUPC" pitchFamily="34" charset="-34"/>
              </a:rPr>
              <a:t>FILE *fp</a:t>
            </a:r>
          </a:p>
          <a:p>
            <a:r>
              <a:rPr lang="th-TH" b="1" u="sng" smtClean="0"/>
              <a:t>การคืนค่า</a:t>
            </a:r>
          </a:p>
          <a:p>
            <a:pPr lvl="1"/>
            <a:r>
              <a:rPr lang="en-US" smtClean="0">
                <a:cs typeface="FreesiaUPC" pitchFamily="34" charset="-34"/>
              </a:rPr>
              <a:t>EOF </a:t>
            </a:r>
            <a:r>
              <a:rPr lang="th-TH" smtClean="0"/>
              <a:t>ถ้าการอ่านถึงจุดสิ้นสุดของแฟ้มข้อมูล หรือ มีข้อผิดพลาดระหว่างการอ่าน</a:t>
            </a:r>
            <a:endParaRPr lang="en-US" b="1" smtClean="0">
              <a:cs typeface="FreesiaUPC" pitchFamily="34" charset="-34"/>
            </a:endParaRPr>
          </a:p>
          <a:p>
            <a:endParaRPr lang="en-US" smtClean="0">
              <a:cs typeface="FreesiaUPC" pitchFamily="34" charset="-34"/>
            </a:endParaRPr>
          </a:p>
          <a:p>
            <a:pPr lvl="1"/>
            <a:endParaRPr lang="th-TH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476375" y="2206625"/>
            <a:ext cx="6191250" cy="523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hangingPunct="0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fscanf</a:t>
            </a:r>
            <a:r>
              <a:rPr lang="en-US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(FILE *</a:t>
            </a:r>
            <a:r>
              <a:rPr lang="en-US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fp</a:t>
            </a:r>
            <a:r>
              <a:rPr lang="en-US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const char *</a:t>
            </a:r>
            <a:r>
              <a:rPr lang="en-US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fmt</a:t>
            </a:r>
            <a:r>
              <a:rPr lang="en-US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...);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ตัวอย่างการอ่านแฟ้มข้อมูลประเภท </a:t>
            </a:r>
            <a:r>
              <a:rPr lang="en-US" b="1" smtClean="0">
                <a:cs typeface="FreesiaUPC" pitchFamily="34" charset="-34"/>
              </a:rPr>
              <a:t>Text</a:t>
            </a:r>
            <a:endParaRPr lang="th-TH" b="1" smtClean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1188" y="1616075"/>
            <a:ext cx="7331075" cy="5053013"/>
          </a:xfr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#include &lt;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stdio.h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&gt;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 main(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argc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, char **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argv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) {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cs typeface="Angsana New" pitchFamily="18" charset="-34"/>
              </a:rPr>
              <a:t>	FILE *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cs typeface="Angsana New" pitchFamily="18" charset="-34"/>
              </a:rPr>
              <a:t>fp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cs typeface="Angsana New" pitchFamily="18" charset="-34"/>
              </a:rPr>
              <a:t>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cs typeface="Angsana New" pitchFamily="18" charset="-34"/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   x, y;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cs typeface="Angsana New" pitchFamily="18" charset="-34"/>
              </a:rPr>
              <a:t>	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fp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 = 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fopen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(“test.txt”, “r”)</a:t>
            </a:r>
            <a:r>
              <a:rPr lang="en-US" sz="2800" dirty="0" smtClean="0">
                <a:cs typeface="Angsana New" pitchFamily="18" charset="-34"/>
              </a:rPr>
              <a:t>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cs typeface="Angsana New" pitchFamily="18" charset="-34"/>
              </a:rPr>
              <a:t>	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fscanf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(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fp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, “%d %d”, &amp;x, &amp;y);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	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fclose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(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fp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);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  <a:cs typeface="Angsana New" pitchFamily="18" charset="-34"/>
              </a:rPr>
              <a:t>printf</a:t>
            </a: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(“X = %d,  Y = %d\n”, x, y);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	system(“PAUSE”);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	return 0;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solidFill>
                  <a:schemeClr val="tx1"/>
                </a:solidFill>
                <a:cs typeface="Angsana New" pitchFamily="18" charset="-34"/>
              </a:rPr>
              <a:t>}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819900" y="2500313"/>
            <a:ext cx="1928813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eaLnBrk="0" hangingPunct="0">
              <a:buFontTx/>
              <a:buAutoNum type="arabicPlain" startAt="10"/>
              <a:defRPr/>
            </a:pPr>
            <a:r>
              <a:rPr lang="en-US" dirty="0"/>
              <a:t>5</a:t>
            </a:r>
          </a:p>
          <a:p>
            <a:pPr marL="457200" indent="-457200" eaLnBrk="0" hangingPunct="0">
              <a:buFontTx/>
              <a:buAutoNum type="arabicPlain" startAt="10"/>
              <a:defRPr/>
            </a:pPr>
            <a:r>
              <a:rPr lang="en-US" dirty="0"/>
              <a:t>20</a:t>
            </a:r>
            <a:endParaRPr lang="th-TH" dirty="0"/>
          </a:p>
        </p:txBody>
      </p:sp>
      <p:sp>
        <p:nvSpPr>
          <p:cNvPr id="22533" name="TextBox 5"/>
          <p:cNvSpPr txBox="1">
            <a:spLocks noChangeArrowheads="1"/>
          </p:cNvSpPr>
          <p:nvPr/>
        </p:nvSpPr>
        <p:spPr bwMode="auto">
          <a:xfrm>
            <a:off x="6740525" y="2171700"/>
            <a:ext cx="1000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9pPr>
          </a:lstStyle>
          <a:p>
            <a:r>
              <a:rPr lang="en-US">
                <a:latin typeface="Calibri" pitchFamily="34" charset="0"/>
                <a:cs typeface="Calibri" pitchFamily="34" charset="0"/>
              </a:rPr>
              <a:t>test.txt</a:t>
            </a:r>
            <a:endParaRPr lang="th-TH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534" name="TextBox 6"/>
          <p:cNvSpPr txBox="1">
            <a:spLocks noChangeArrowheads="1"/>
          </p:cNvSpPr>
          <p:nvPr/>
        </p:nvSpPr>
        <p:spPr bwMode="auto">
          <a:xfrm>
            <a:off x="6746875" y="3786188"/>
            <a:ext cx="1785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9pPr>
          </a:lstStyle>
          <a:p>
            <a:r>
              <a:rPr lang="en-US">
                <a:latin typeface="Calibri" pitchFamily="34" charset="0"/>
                <a:cs typeface="Calibri" pitchFamily="34" charset="0"/>
              </a:rPr>
              <a:t>Monitor</a:t>
            </a:r>
            <a:endParaRPr lang="th-TH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819900" y="4143375"/>
            <a:ext cx="1928813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eaLnBrk="0" hangingPunct="0">
              <a:defRPr/>
            </a:pPr>
            <a:r>
              <a:rPr lang="en-US" dirty="0"/>
              <a:t>X = 10,  Y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ตัวอย่างการอ่านแฟ้มข้อมูลประเภท </a:t>
            </a:r>
            <a:r>
              <a:rPr lang="en-US" b="1" smtClean="0">
                <a:cs typeface="FreesiaUPC" pitchFamily="34" charset="-34"/>
              </a:rPr>
              <a:t>Text (</a:t>
            </a:r>
            <a:r>
              <a:rPr lang="th-TH" b="1" smtClean="0"/>
              <a:t>ต่อ</a:t>
            </a:r>
            <a:r>
              <a:rPr lang="en-US" b="1" smtClean="0">
                <a:cs typeface="FreesiaUPC" pitchFamily="34" charset="-34"/>
              </a:rPr>
              <a:t>)</a:t>
            </a:r>
            <a:endParaRPr lang="th-TH" b="1" smtClean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328613" y="1616075"/>
            <a:ext cx="7772400" cy="5053013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cs typeface="Angsana New" pitchFamily="18" charset="-34"/>
              </a:rPr>
              <a:t>#include &lt;</a:t>
            </a:r>
            <a:r>
              <a:rPr lang="en-US" sz="2800" dirty="0" err="1" smtClean="0">
                <a:cs typeface="Angsana New" pitchFamily="18" charset="-34"/>
              </a:rPr>
              <a:t>stdio.h</a:t>
            </a:r>
            <a:r>
              <a:rPr lang="en-US" sz="2800" dirty="0" smtClean="0">
                <a:cs typeface="Angsana New" pitchFamily="18" charset="-34"/>
              </a:rPr>
              <a:t>&gt;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err="1" smtClean="0">
                <a:cs typeface="Angsana New" pitchFamily="18" charset="-34"/>
              </a:rPr>
              <a:t>int</a:t>
            </a:r>
            <a:r>
              <a:rPr lang="en-US" sz="2800" dirty="0" smtClean="0">
                <a:cs typeface="Angsana New" pitchFamily="18" charset="-34"/>
              </a:rPr>
              <a:t> main(</a:t>
            </a:r>
            <a:r>
              <a:rPr lang="en-US" sz="2800" dirty="0" err="1" smtClean="0">
                <a:cs typeface="Angsana New" pitchFamily="18" charset="-34"/>
              </a:rPr>
              <a:t>int</a:t>
            </a:r>
            <a:r>
              <a:rPr lang="en-US" sz="2800" dirty="0" smtClean="0">
                <a:cs typeface="Angsana New" pitchFamily="18" charset="-34"/>
              </a:rPr>
              <a:t> </a:t>
            </a:r>
            <a:r>
              <a:rPr lang="en-US" sz="2800" dirty="0" err="1" smtClean="0">
                <a:cs typeface="Angsana New" pitchFamily="18" charset="-34"/>
              </a:rPr>
              <a:t>argc</a:t>
            </a:r>
            <a:r>
              <a:rPr lang="en-US" sz="2800" dirty="0" smtClean="0">
                <a:cs typeface="Angsana New" pitchFamily="18" charset="-34"/>
              </a:rPr>
              <a:t>, char **</a:t>
            </a:r>
            <a:r>
              <a:rPr lang="en-US" sz="2800" dirty="0" err="1" smtClean="0">
                <a:cs typeface="Angsana New" pitchFamily="18" charset="-34"/>
              </a:rPr>
              <a:t>argv</a:t>
            </a:r>
            <a:r>
              <a:rPr lang="en-US" sz="2800" dirty="0" smtClean="0">
                <a:cs typeface="Angsana New" pitchFamily="18" charset="-34"/>
              </a:rPr>
              <a:t>) {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cs typeface="Angsana New" pitchFamily="18" charset="-34"/>
              </a:rPr>
              <a:t>	FILE *</a:t>
            </a: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  <a:cs typeface="Angsana New" pitchFamily="18" charset="-34"/>
              </a:rPr>
              <a:t>fp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cs typeface="Angsana New" pitchFamily="18" charset="-34"/>
              </a:rPr>
              <a:t>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cs typeface="Angsana New" pitchFamily="18" charset="-34"/>
              </a:rPr>
              <a:t>	</a:t>
            </a:r>
            <a:r>
              <a:rPr lang="en-US" sz="2800" dirty="0" err="1" smtClean="0">
                <a:cs typeface="Angsana New" pitchFamily="18" charset="-34"/>
              </a:rPr>
              <a:t>int</a:t>
            </a:r>
            <a:r>
              <a:rPr lang="en-US" sz="2800" dirty="0" smtClean="0">
                <a:cs typeface="Angsana New" pitchFamily="18" charset="-34"/>
              </a:rPr>
              <a:t>   x, y;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cs typeface="Angsana New" pitchFamily="18" charset="-34"/>
              </a:rPr>
              <a:t>	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fp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 = 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fopen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(“test.txt”, “r”)</a:t>
            </a:r>
            <a:r>
              <a:rPr lang="en-US" sz="2800" dirty="0" smtClean="0">
                <a:cs typeface="Angsana New" pitchFamily="18" charset="-34"/>
              </a:rPr>
              <a:t>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cs typeface="Angsana New" pitchFamily="18" charset="-34"/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  <a:cs typeface="Angsana New" pitchFamily="18" charset="-34"/>
              </a:rPr>
              <a:t>while</a:t>
            </a:r>
            <a:r>
              <a:rPr lang="en-US" sz="2800" dirty="0" smtClean="0">
                <a:cs typeface="Angsana New" pitchFamily="18" charset="-34"/>
              </a:rPr>
              <a:t>(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fscanf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(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fp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, “%d %d”, &amp;x, &amp;y) </a:t>
            </a:r>
            <a:r>
              <a:rPr lang="en-US" sz="2800" b="1" dirty="0" smtClean="0">
                <a:solidFill>
                  <a:srgbClr val="FF0000"/>
                </a:solidFill>
                <a:cs typeface="Angsana New" pitchFamily="18" charset="-34"/>
              </a:rPr>
              <a:t>!= EOF</a:t>
            </a:r>
            <a:r>
              <a:rPr lang="en-US" sz="2800" dirty="0" smtClean="0">
                <a:cs typeface="Angsana New" pitchFamily="18" charset="-34"/>
              </a:rPr>
              <a:t>) {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		</a:t>
            </a:r>
            <a:r>
              <a:rPr lang="en-US" sz="2800" dirty="0" err="1" smtClean="0">
                <a:cs typeface="Angsana New" pitchFamily="18" charset="-34"/>
              </a:rPr>
              <a:t>printf</a:t>
            </a:r>
            <a:r>
              <a:rPr lang="en-US" sz="2800" dirty="0" smtClean="0">
                <a:cs typeface="Angsana New" pitchFamily="18" charset="-34"/>
              </a:rPr>
              <a:t>(“X = %d,  Y = %d\n”, x, y);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cs typeface="Angsana New" pitchFamily="18" charset="-34"/>
              </a:rPr>
              <a:t>	}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	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fclose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(</a:t>
            </a:r>
            <a:r>
              <a:rPr lang="en-US" sz="2800" b="1" dirty="0" err="1" smtClean="0">
                <a:solidFill>
                  <a:schemeClr val="accent2"/>
                </a:solidFill>
                <a:cs typeface="Angsana New" pitchFamily="18" charset="-34"/>
              </a:rPr>
              <a:t>fp</a:t>
            </a:r>
            <a:r>
              <a:rPr lang="en-US" sz="2800" b="1" dirty="0" smtClean="0">
                <a:solidFill>
                  <a:schemeClr val="accent2"/>
                </a:solidFill>
                <a:cs typeface="Angsana New" pitchFamily="18" charset="-34"/>
              </a:rPr>
              <a:t>);</a:t>
            </a:r>
            <a:endParaRPr lang="en-US" sz="2800" dirty="0" smtClean="0">
              <a:cs typeface="Angsana New" pitchFamily="18" charset="-34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cs typeface="Angsana New" pitchFamily="18" charset="-34"/>
              </a:rPr>
              <a:t>	system(“PAUSE”);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cs typeface="Angsana New" pitchFamily="18" charset="-34"/>
              </a:rPr>
              <a:t>	return 0;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2800" dirty="0" smtClean="0">
                <a:cs typeface="Angsana New" pitchFamily="18" charset="-34"/>
              </a:rPr>
              <a:t>}</a:t>
            </a: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746875" y="4516438"/>
            <a:ext cx="1928813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eaLnBrk="0" hangingPunct="0">
              <a:buFontTx/>
              <a:buAutoNum type="arabicPlain" startAt="10"/>
              <a:defRPr/>
            </a:pPr>
            <a:r>
              <a:rPr lang="en-US" dirty="0"/>
              <a:t>5</a:t>
            </a:r>
          </a:p>
          <a:p>
            <a:pPr marL="457200" indent="-457200" eaLnBrk="0" hangingPunct="0">
              <a:buFontTx/>
              <a:buAutoNum type="arabicPlain" startAt="10"/>
              <a:defRPr/>
            </a:pPr>
            <a:r>
              <a:rPr lang="en-US" dirty="0"/>
              <a:t>20</a:t>
            </a:r>
            <a:endParaRPr lang="th-TH" dirty="0"/>
          </a:p>
        </p:txBody>
      </p:sp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6667500" y="4187825"/>
            <a:ext cx="1000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9pPr>
          </a:lstStyle>
          <a:p>
            <a:r>
              <a:rPr lang="en-US">
                <a:latin typeface="Calibri" pitchFamily="34" charset="0"/>
                <a:cs typeface="Calibri" pitchFamily="34" charset="0"/>
              </a:rPr>
              <a:t>test.txt</a:t>
            </a:r>
            <a:endParaRPr lang="th-TH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558" name="TextBox 6"/>
          <p:cNvSpPr txBox="1">
            <a:spLocks noChangeArrowheads="1"/>
          </p:cNvSpPr>
          <p:nvPr/>
        </p:nvSpPr>
        <p:spPr bwMode="auto">
          <a:xfrm>
            <a:off x="6673850" y="5454650"/>
            <a:ext cx="1785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9pPr>
          </a:lstStyle>
          <a:p>
            <a:r>
              <a:rPr lang="en-US">
                <a:latin typeface="Calibri" pitchFamily="34" charset="0"/>
                <a:cs typeface="Calibri" pitchFamily="34" charset="0"/>
              </a:rPr>
              <a:t>Monitor</a:t>
            </a:r>
            <a:endParaRPr lang="th-TH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732588" y="5811838"/>
            <a:ext cx="1928812" cy="85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eaLnBrk="0" hangingPunct="0">
              <a:defRPr/>
            </a:pPr>
            <a:r>
              <a:rPr lang="en-US" dirty="0"/>
              <a:t>X = 10,  Y = 5</a:t>
            </a:r>
          </a:p>
          <a:p>
            <a:pPr marL="457200" indent="-457200" eaLnBrk="0" hangingPunct="0">
              <a:defRPr/>
            </a:pPr>
            <a:r>
              <a:rPr lang="en-US" dirty="0"/>
              <a:t>X = 11,  Y = 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0825" y="228600"/>
            <a:ext cx="851535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b="1" dirty="0" smtClean="0"/>
              <a:t>การอ่าน</a:t>
            </a:r>
            <a:r>
              <a:rPr lang="en-US" b="1" dirty="0" smtClean="0"/>
              <a:t>/</a:t>
            </a:r>
            <a:r>
              <a:rPr lang="th-TH" b="1" dirty="0" smtClean="0"/>
              <a:t>เขียนแฟ้มข้อมูลประเภท </a:t>
            </a:r>
            <a:r>
              <a:rPr lang="en-US" b="1" dirty="0" smtClean="0"/>
              <a:t>Text </a:t>
            </a:r>
            <a:r>
              <a:rPr lang="th-TH" b="1" dirty="0" smtClean="0"/>
              <a:t>แบบตัวอักษร</a:t>
            </a:r>
            <a:endParaRPr lang="th-TH" b="1" dirty="0"/>
          </a:p>
        </p:txBody>
      </p:sp>
      <p:sp>
        <p:nvSpPr>
          <p:cNvPr id="24579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h-TH" smtClean="0"/>
              <a:t>คำสั่งในการเขียนแฟ้มข้อมูลประเภท </a:t>
            </a:r>
            <a:r>
              <a:rPr lang="en-US" smtClean="0">
                <a:cs typeface="FreesiaUPC" pitchFamily="34" charset="-34"/>
              </a:rPr>
              <a:t>text </a:t>
            </a:r>
            <a:r>
              <a:rPr lang="th-TH" smtClean="0"/>
              <a:t>แบบตัวอักษรอย่างเดียว</a:t>
            </a:r>
          </a:p>
          <a:p>
            <a:pPr lvl="1"/>
            <a:r>
              <a:rPr lang="en-US" smtClean="0">
                <a:cs typeface="FreesiaUPC" pitchFamily="34" charset="-34"/>
              </a:rPr>
              <a:t>int </a:t>
            </a:r>
            <a:r>
              <a:rPr lang="en-US" b="1" smtClean="0">
                <a:cs typeface="FreesiaUPC" pitchFamily="34" charset="-34"/>
              </a:rPr>
              <a:t>fputc</a:t>
            </a:r>
            <a:r>
              <a:rPr lang="en-US" smtClean="0">
                <a:cs typeface="FreesiaUPC" pitchFamily="34" charset="-34"/>
              </a:rPr>
              <a:t>(int c, FILE *fp);</a:t>
            </a:r>
          </a:p>
          <a:p>
            <a:pPr lvl="1"/>
            <a:r>
              <a:rPr lang="en-US" smtClean="0">
                <a:cs typeface="FreesiaUPC" pitchFamily="34" charset="-34"/>
              </a:rPr>
              <a:t>int </a:t>
            </a:r>
            <a:r>
              <a:rPr lang="en-US" b="1" smtClean="0">
                <a:cs typeface="FreesiaUPC" pitchFamily="34" charset="-34"/>
              </a:rPr>
              <a:t>fputs</a:t>
            </a:r>
            <a:r>
              <a:rPr lang="en-US" smtClean="0">
                <a:cs typeface="FreesiaUPC" pitchFamily="34" charset="-34"/>
              </a:rPr>
              <a:t>(const char *s, FILE *fp);</a:t>
            </a:r>
          </a:p>
          <a:p>
            <a:r>
              <a:rPr lang="th-TH" smtClean="0"/>
              <a:t>คำสั่งในการอ่านแฟ้มข้อมูลประเภท </a:t>
            </a:r>
            <a:r>
              <a:rPr lang="en-US" smtClean="0">
                <a:cs typeface="FreesiaUPC" pitchFamily="34" charset="-34"/>
              </a:rPr>
              <a:t>text </a:t>
            </a:r>
            <a:r>
              <a:rPr lang="th-TH" smtClean="0"/>
              <a:t>แบบตัวอักษรอย่างเดียว</a:t>
            </a:r>
          </a:p>
          <a:p>
            <a:pPr lvl="1"/>
            <a:r>
              <a:rPr lang="en-US" smtClean="0">
                <a:cs typeface="FreesiaUPC" pitchFamily="34" charset="-34"/>
              </a:rPr>
              <a:t>int </a:t>
            </a:r>
            <a:r>
              <a:rPr lang="en-US" b="1" smtClean="0">
                <a:cs typeface="FreesiaUPC" pitchFamily="34" charset="-34"/>
              </a:rPr>
              <a:t>fgetc</a:t>
            </a:r>
            <a:r>
              <a:rPr lang="en-US" smtClean="0">
                <a:cs typeface="FreesiaUPC" pitchFamily="34" charset="-34"/>
              </a:rPr>
              <a:t>(FILE *fp);  -&gt; EOF </a:t>
            </a:r>
            <a:r>
              <a:rPr lang="th-TH" smtClean="0"/>
              <a:t>เมื่อสุดแฟ้ม</a:t>
            </a:r>
            <a:endParaRPr lang="en-US" smtClean="0">
              <a:cs typeface="FreesiaUPC" pitchFamily="34" charset="-34"/>
            </a:endParaRPr>
          </a:p>
          <a:p>
            <a:pPr lvl="1"/>
            <a:r>
              <a:rPr lang="en-US" smtClean="0">
                <a:cs typeface="FreesiaUPC" pitchFamily="34" charset="-34"/>
              </a:rPr>
              <a:t>char *</a:t>
            </a:r>
            <a:r>
              <a:rPr lang="en-US" b="1" smtClean="0">
                <a:cs typeface="FreesiaUPC" pitchFamily="34" charset="-34"/>
              </a:rPr>
              <a:t>fgets</a:t>
            </a:r>
            <a:r>
              <a:rPr lang="en-US" smtClean="0">
                <a:cs typeface="FreesiaUPC" pitchFamily="34" charset="-34"/>
              </a:rPr>
              <a:t>(char *s, int size, FILE *fp); -&gt; NULL </a:t>
            </a:r>
            <a:r>
              <a:rPr lang="th-TH" smtClean="0"/>
              <a:t>เมื่อสุดแฟ้ม</a:t>
            </a:r>
            <a:endParaRPr lang="en-US" smtClean="0">
              <a:cs typeface="FreesiaUPC" pitchFamily="34" charset="-34"/>
            </a:endParaRPr>
          </a:p>
          <a:p>
            <a:pPr lvl="1">
              <a:buFont typeface="Wingdings 2" pitchFamily="18" charset="2"/>
              <a:buNone/>
            </a:pPr>
            <a:endParaRPr lang="en-US" smtClean="0">
              <a:cs typeface="FreesiaUPC" pitchFamily="34" charset="-34"/>
            </a:endParaRPr>
          </a:p>
          <a:p>
            <a:pPr>
              <a:buFont typeface="Wingdings" pitchFamily="2" charset="2"/>
              <a:buNone/>
            </a:pPr>
            <a:endParaRPr lang="th-TH" smtClean="0"/>
          </a:p>
          <a:p>
            <a:pPr lvl="1"/>
            <a:endParaRPr lang="en-US" b="1" smtClean="0">
              <a:cs typeface="FreesiaUPC" pitchFamily="34" charset="-34"/>
            </a:endParaRPr>
          </a:p>
          <a:p>
            <a:endParaRPr lang="en-US" smtClean="0">
              <a:cs typeface="FreesiaUPC" pitchFamily="34" charset="-34"/>
            </a:endParaRPr>
          </a:p>
          <a:p>
            <a:pPr lvl="1"/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ตัวอย่างการใช้ </a:t>
            </a:r>
            <a:r>
              <a:rPr lang="en-US" b="1" smtClean="0">
                <a:cs typeface="FreesiaUPC" pitchFamily="34" charset="-34"/>
              </a:rPr>
              <a:t>fputc</a:t>
            </a:r>
            <a:endParaRPr lang="th-TH" b="1" smtClean="0"/>
          </a:p>
        </p:txBody>
      </p:sp>
      <p:sp>
        <p:nvSpPr>
          <p:cNvPr id="5" name="ตัวยึดเนื้อหา 3"/>
          <p:cNvSpPr txBox="1">
            <a:spLocks/>
          </p:cNvSpPr>
          <p:nvPr/>
        </p:nvSpPr>
        <p:spPr>
          <a:xfrm>
            <a:off x="1331913" y="1557338"/>
            <a:ext cx="6840537" cy="50530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eaLnBrk="0" hangingPunct="0">
              <a:defRPr/>
            </a:pPr>
            <a:r>
              <a:rPr lang="en-US" sz="2800" dirty="0">
                <a:latin typeface="+mn-lt"/>
              </a:rPr>
              <a:t>#include&lt;</a:t>
            </a:r>
            <a:r>
              <a:rPr lang="en-US" sz="2800" dirty="0" err="1">
                <a:latin typeface="+mn-lt"/>
              </a:rPr>
              <a:t>stdio.h</a:t>
            </a:r>
            <a:r>
              <a:rPr lang="en-US" sz="2800" dirty="0">
                <a:latin typeface="+mn-lt"/>
              </a:rPr>
              <a:t>&gt;</a:t>
            </a:r>
          </a:p>
          <a:p>
            <a:pPr eaLnBrk="0" hangingPunct="0">
              <a:defRPr/>
            </a:pPr>
            <a:endParaRPr lang="en-US" sz="2800" dirty="0">
              <a:latin typeface="+mn-lt"/>
            </a:endParaRPr>
          </a:p>
          <a:p>
            <a:pPr eaLnBrk="0" hangingPunct="0">
              <a:defRPr/>
            </a:pPr>
            <a:r>
              <a:rPr lang="en-US" sz="2800" dirty="0" err="1">
                <a:latin typeface="+mn-lt"/>
              </a:rPr>
              <a:t>int</a:t>
            </a:r>
            <a:r>
              <a:rPr lang="en-US" sz="2800" dirty="0">
                <a:latin typeface="+mn-lt"/>
              </a:rPr>
              <a:t> main(</a:t>
            </a:r>
            <a:r>
              <a:rPr lang="en-US" sz="2800" dirty="0" err="1">
                <a:latin typeface="+mn-lt"/>
              </a:rPr>
              <a:t>int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argc</a:t>
            </a:r>
            <a:r>
              <a:rPr lang="en-US" sz="2800" dirty="0">
                <a:latin typeface="+mn-lt"/>
              </a:rPr>
              <a:t>, char **</a:t>
            </a:r>
            <a:r>
              <a:rPr lang="en-US" sz="2800" dirty="0" err="1">
                <a:latin typeface="+mn-lt"/>
              </a:rPr>
              <a:t>argv</a:t>
            </a:r>
            <a:r>
              <a:rPr lang="en-US" sz="2800" dirty="0">
                <a:latin typeface="+mn-lt"/>
              </a:rPr>
              <a:t>)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{ 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    char *</a:t>
            </a:r>
            <a:r>
              <a:rPr lang="en-US" sz="2800" dirty="0" err="1">
                <a:latin typeface="+mn-lt"/>
              </a:rPr>
              <a:t>ch</a:t>
            </a:r>
            <a:r>
              <a:rPr lang="en-US" sz="2800" dirty="0">
                <a:latin typeface="+mn-lt"/>
              </a:rPr>
              <a:t> = "Control Systems";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    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FILE *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;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    if( (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=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fopen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("c:\\test2.txt","w")</a:t>
            </a:r>
            <a:r>
              <a:rPr lang="en-US" sz="2800" dirty="0">
                <a:latin typeface="+mn-lt"/>
              </a:rPr>
              <a:t>)==NULL ){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               </a:t>
            </a:r>
            <a:r>
              <a:rPr lang="en-US" sz="2800" dirty="0" err="1">
                <a:latin typeface="+mn-lt"/>
              </a:rPr>
              <a:t>printf</a:t>
            </a:r>
            <a:r>
              <a:rPr lang="en-US" sz="2800" dirty="0">
                <a:latin typeface="+mn-lt"/>
              </a:rPr>
              <a:t>("error"); 	return 1; 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    }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    while(*</a:t>
            </a:r>
            <a:r>
              <a:rPr lang="en-US" sz="2800" dirty="0" err="1">
                <a:latin typeface="+mn-lt"/>
              </a:rPr>
              <a:t>ch</a:t>
            </a:r>
            <a:r>
              <a:rPr lang="en-US" sz="2800" dirty="0">
                <a:latin typeface="+mn-lt"/>
              </a:rPr>
              <a:t> != NULL){ 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	     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fputc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(*(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ch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++),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)</a:t>
            </a:r>
            <a:r>
              <a:rPr lang="en-US" sz="2800" dirty="0">
                <a:latin typeface="+mn-lt"/>
              </a:rPr>
              <a:t>; 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    }</a:t>
            </a:r>
          </a:p>
          <a:p>
            <a:pPr eaLnBrk="0" hangingPunct="0">
              <a:defRPr/>
            </a:pPr>
            <a:endParaRPr lang="en-US" sz="2800" dirty="0">
              <a:latin typeface="+mn-lt"/>
            </a:endParaRP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   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fclose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); 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    system(“PAUSE”);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    return 0;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ตัวอย่างการใช้ </a:t>
            </a:r>
            <a:r>
              <a:rPr lang="en-US" b="1" smtClean="0">
                <a:cs typeface="FreesiaUPC" pitchFamily="34" charset="-34"/>
              </a:rPr>
              <a:t>fputs</a:t>
            </a:r>
            <a:endParaRPr lang="th-TH" b="1" smtClean="0"/>
          </a:p>
        </p:txBody>
      </p:sp>
      <p:sp>
        <p:nvSpPr>
          <p:cNvPr id="5" name="ตัวยึดเนื้อหา 3"/>
          <p:cNvSpPr txBox="1">
            <a:spLocks/>
          </p:cNvSpPr>
          <p:nvPr/>
        </p:nvSpPr>
        <p:spPr>
          <a:xfrm>
            <a:off x="179388" y="1616075"/>
            <a:ext cx="8785225" cy="50530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 eaLnBrk="0" hangingPunct="0">
              <a:defRPr/>
            </a:pPr>
            <a:r>
              <a:rPr lang="en-US" sz="2800" dirty="0">
                <a:latin typeface="+mn-lt"/>
                <a:cs typeface="Angsana New" pitchFamily="18" charset="-34"/>
              </a:rPr>
              <a:t>include&lt;</a:t>
            </a:r>
            <a:r>
              <a:rPr lang="en-US" sz="2800" dirty="0" err="1">
                <a:latin typeface="+mn-lt"/>
                <a:cs typeface="Angsana New" pitchFamily="18" charset="-34"/>
              </a:rPr>
              <a:t>stdio.h</a:t>
            </a:r>
            <a:r>
              <a:rPr lang="en-US" sz="2800" dirty="0">
                <a:latin typeface="+mn-lt"/>
                <a:cs typeface="Angsana New" pitchFamily="18" charset="-34"/>
              </a:rPr>
              <a:t>&gt;</a:t>
            </a:r>
          </a:p>
          <a:p>
            <a:pPr eaLnBrk="0" hangingPunct="0">
              <a:defRPr/>
            </a:pPr>
            <a:endParaRPr lang="en-US" sz="2800" dirty="0">
              <a:latin typeface="+mn-lt"/>
              <a:cs typeface="Angsana New" pitchFamily="18" charset="-34"/>
            </a:endParaRPr>
          </a:p>
          <a:p>
            <a:pPr eaLnBrk="0" hangingPunct="0">
              <a:defRPr/>
            </a:pPr>
            <a:r>
              <a:rPr lang="en-US" sz="2800" dirty="0" err="1">
                <a:latin typeface="+mn-lt"/>
                <a:cs typeface="Angsana New" pitchFamily="18" charset="-34"/>
              </a:rPr>
              <a:t>int</a:t>
            </a:r>
            <a:r>
              <a:rPr lang="en-US" sz="2800" dirty="0">
                <a:latin typeface="+mn-lt"/>
                <a:cs typeface="Angsana New" pitchFamily="18" charset="-34"/>
              </a:rPr>
              <a:t>  main(</a:t>
            </a:r>
            <a:r>
              <a:rPr lang="en-US" sz="2800" dirty="0" err="1">
                <a:latin typeface="+mn-lt"/>
                <a:cs typeface="Angsana New" pitchFamily="18" charset="-34"/>
              </a:rPr>
              <a:t>int</a:t>
            </a:r>
            <a:r>
              <a:rPr lang="en-US" sz="2800" dirty="0">
                <a:latin typeface="+mn-lt"/>
                <a:cs typeface="Angsana New" pitchFamily="18" charset="-34"/>
              </a:rPr>
              <a:t> </a:t>
            </a:r>
            <a:r>
              <a:rPr lang="en-US" sz="2800" dirty="0" err="1">
                <a:latin typeface="+mn-lt"/>
                <a:cs typeface="Angsana New" pitchFamily="18" charset="-34"/>
              </a:rPr>
              <a:t>argc</a:t>
            </a:r>
            <a:r>
              <a:rPr lang="en-US" sz="2800" dirty="0">
                <a:latin typeface="+mn-lt"/>
                <a:cs typeface="Angsana New" pitchFamily="18" charset="-34"/>
              </a:rPr>
              <a:t>, char **</a:t>
            </a:r>
            <a:r>
              <a:rPr lang="en-US" sz="2800" dirty="0" err="1">
                <a:latin typeface="+mn-lt"/>
                <a:cs typeface="Angsana New" pitchFamily="18" charset="-34"/>
              </a:rPr>
              <a:t>argv</a:t>
            </a:r>
            <a:r>
              <a:rPr lang="en-US" sz="2800" dirty="0">
                <a:latin typeface="+mn-lt"/>
                <a:cs typeface="Angsana New" pitchFamily="18" charset="-34"/>
              </a:rPr>
              <a:t>)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  <a:cs typeface="Angsana New" pitchFamily="18" charset="-34"/>
              </a:rPr>
              <a:t>{ 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  <a:cs typeface="Angsana New" pitchFamily="18" charset="-34"/>
              </a:rPr>
              <a:t>   </a:t>
            </a:r>
            <a:r>
              <a:rPr lang="en-US" sz="2800" dirty="0" err="1">
                <a:latin typeface="+mn-lt"/>
                <a:cs typeface="Angsana New" pitchFamily="18" charset="-34"/>
              </a:rPr>
              <a:t>int</a:t>
            </a:r>
            <a:r>
              <a:rPr lang="en-US" sz="2800" dirty="0">
                <a:latin typeface="+mn-lt"/>
                <a:cs typeface="Angsana New" pitchFamily="18" charset="-34"/>
              </a:rPr>
              <a:t>  </a:t>
            </a:r>
            <a:r>
              <a:rPr lang="en-US" sz="2800" dirty="0" err="1">
                <a:latin typeface="+mn-lt"/>
                <a:cs typeface="Angsana New" pitchFamily="18" charset="-34"/>
              </a:rPr>
              <a:t>i</a:t>
            </a:r>
            <a:r>
              <a:rPr lang="en-US" sz="2800" dirty="0">
                <a:latin typeface="+mn-lt"/>
                <a:cs typeface="Angsana New" pitchFamily="18" charset="-34"/>
              </a:rPr>
              <a:t>;  char </a:t>
            </a:r>
            <a:r>
              <a:rPr lang="en-US" sz="2800" dirty="0" err="1">
                <a:latin typeface="+mn-lt"/>
                <a:cs typeface="Angsana New" pitchFamily="18" charset="-34"/>
              </a:rPr>
              <a:t>mytext</a:t>
            </a:r>
            <a:r>
              <a:rPr lang="en-US" sz="2800" dirty="0">
                <a:latin typeface="+mn-lt"/>
                <a:cs typeface="Angsana New" pitchFamily="18" charset="-34"/>
              </a:rPr>
              <a:t>[3][64] = {"Control </a:t>
            </a:r>
            <a:r>
              <a:rPr lang="en-US" sz="2800" dirty="0" err="1">
                <a:latin typeface="+mn-lt"/>
                <a:cs typeface="Angsana New" pitchFamily="18" charset="-34"/>
              </a:rPr>
              <a:t>Systems","Digital","Computer</a:t>
            </a:r>
            <a:r>
              <a:rPr lang="en-US" sz="2800" dirty="0">
                <a:latin typeface="+mn-lt"/>
                <a:cs typeface="Angsana New" pitchFamily="18" charset="-34"/>
              </a:rPr>
              <a:t>"};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  <a:cs typeface="Angsana New" pitchFamily="18" charset="-34"/>
              </a:rPr>
              <a:t>   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Angsana New" pitchFamily="18" charset="-34"/>
              </a:rPr>
              <a:t>FILE *</a:t>
            </a:r>
            <a:r>
              <a:rPr lang="en-US" sz="2800" b="1" dirty="0" err="1">
                <a:solidFill>
                  <a:srgbClr val="FF0000"/>
                </a:solidFill>
                <a:latin typeface="+mn-lt"/>
                <a:cs typeface="Angsana New" pitchFamily="18" charset="-34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Angsana New" pitchFamily="18" charset="-34"/>
              </a:rPr>
              <a:t>;</a:t>
            </a:r>
          </a:p>
          <a:p>
            <a:pPr eaLnBrk="0" hangingPunct="0">
              <a:defRPr/>
            </a:pPr>
            <a:endParaRPr lang="en-US" sz="2800" dirty="0">
              <a:latin typeface="+mn-lt"/>
              <a:cs typeface="Angsana New" pitchFamily="18" charset="-34"/>
            </a:endParaRPr>
          </a:p>
          <a:p>
            <a:pPr eaLnBrk="0" hangingPunct="0">
              <a:defRPr/>
            </a:pPr>
            <a:r>
              <a:rPr lang="en-US" sz="2800" dirty="0">
                <a:latin typeface="+mn-lt"/>
                <a:cs typeface="Angsana New" pitchFamily="18" charset="-34"/>
              </a:rPr>
              <a:t>   if((</a:t>
            </a:r>
            <a:r>
              <a:rPr lang="en-US" sz="2800" b="1" dirty="0" err="1">
                <a:solidFill>
                  <a:srgbClr val="FF0000"/>
                </a:solidFill>
                <a:latin typeface="+mn-lt"/>
                <a:cs typeface="Angsana New" pitchFamily="18" charset="-34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Angsana New" pitchFamily="18" charset="-34"/>
              </a:rPr>
              <a:t> = </a:t>
            </a:r>
            <a:r>
              <a:rPr lang="en-US" sz="2800" b="1" dirty="0" err="1">
                <a:solidFill>
                  <a:srgbClr val="FF0000"/>
                </a:solidFill>
                <a:latin typeface="+mn-lt"/>
                <a:cs typeface="Angsana New" pitchFamily="18" charset="-34"/>
              </a:rPr>
              <a:t>fopen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Angsana New" pitchFamily="18" charset="-34"/>
              </a:rPr>
              <a:t>("c:\\test3.txt","w")</a:t>
            </a:r>
            <a:r>
              <a:rPr lang="en-US" sz="2800" dirty="0">
                <a:latin typeface="+mn-lt"/>
                <a:cs typeface="Angsana New" pitchFamily="18" charset="-34"/>
              </a:rPr>
              <a:t>)==NULL ) {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  <a:cs typeface="Angsana New" pitchFamily="18" charset="-34"/>
              </a:rPr>
              <a:t>        </a:t>
            </a:r>
            <a:r>
              <a:rPr lang="en-US" sz="2800" dirty="0" err="1">
                <a:latin typeface="+mn-lt"/>
                <a:cs typeface="Angsana New" pitchFamily="18" charset="-34"/>
              </a:rPr>
              <a:t>printf</a:t>
            </a:r>
            <a:r>
              <a:rPr lang="en-US" sz="2800" dirty="0">
                <a:latin typeface="+mn-lt"/>
                <a:cs typeface="Angsana New" pitchFamily="18" charset="-34"/>
              </a:rPr>
              <a:t>("error"); return 1; 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  <a:cs typeface="Angsana New" pitchFamily="18" charset="-34"/>
              </a:rPr>
              <a:t>   }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  <a:cs typeface="Angsana New" pitchFamily="18" charset="-34"/>
              </a:rPr>
              <a:t>   for(</a:t>
            </a:r>
            <a:r>
              <a:rPr lang="en-US" sz="2800" dirty="0" err="1">
                <a:latin typeface="+mn-lt"/>
                <a:cs typeface="Angsana New" pitchFamily="18" charset="-34"/>
              </a:rPr>
              <a:t>i</a:t>
            </a:r>
            <a:r>
              <a:rPr lang="en-US" sz="2800" dirty="0">
                <a:latin typeface="+mn-lt"/>
                <a:cs typeface="Angsana New" pitchFamily="18" charset="-34"/>
              </a:rPr>
              <a:t>=0;i&lt;3;i++){   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Angsana New" pitchFamily="18" charset="-34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  <a:cs typeface="Angsana New" pitchFamily="18" charset="-34"/>
              </a:rPr>
              <a:t>fputs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Angsana New" pitchFamily="18" charset="-34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latin typeface="+mn-lt"/>
                <a:cs typeface="Angsana New" pitchFamily="18" charset="-34"/>
              </a:rPr>
              <a:t>mytext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Angsana New" pitchFamily="18" charset="-34"/>
              </a:rPr>
              <a:t>[</a:t>
            </a:r>
            <a:r>
              <a:rPr lang="en-US" sz="2800" b="1" dirty="0" err="1">
                <a:solidFill>
                  <a:srgbClr val="FF0000"/>
                </a:solidFill>
                <a:latin typeface="+mn-lt"/>
                <a:cs typeface="Angsana New" pitchFamily="18" charset="-34"/>
              </a:rPr>
              <a:t>i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Angsana New" pitchFamily="18" charset="-34"/>
              </a:rPr>
              <a:t>], </a:t>
            </a:r>
            <a:r>
              <a:rPr lang="en-US" sz="2800" b="1" dirty="0" err="1">
                <a:solidFill>
                  <a:srgbClr val="FF0000"/>
                </a:solidFill>
                <a:latin typeface="+mn-lt"/>
                <a:cs typeface="Angsana New" pitchFamily="18" charset="-34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Angsana New" pitchFamily="18" charset="-34"/>
              </a:rPr>
              <a:t>);</a:t>
            </a:r>
            <a:r>
              <a:rPr lang="en-US" sz="2800" dirty="0">
                <a:latin typeface="+mn-lt"/>
                <a:cs typeface="Angsana New" pitchFamily="18" charset="-34"/>
              </a:rPr>
              <a:t>  }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  <a:cs typeface="Angsana New" pitchFamily="18" charset="-34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latin typeface="+mn-lt"/>
                <a:cs typeface="Angsana New" pitchFamily="18" charset="-34"/>
              </a:rPr>
              <a:t>fclose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Angsana New" pitchFamily="18" charset="-34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latin typeface="+mn-lt"/>
                <a:cs typeface="Angsana New" pitchFamily="18" charset="-34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  <a:cs typeface="Angsana New" pitchFamily="18" charset="-34"/>
              </a:rPr>
              <a:t>);   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  <a:cs typeface="Angsana New" pitchFamily="18" charset="-34"/>
              </a:rPr>
              <a:t>   system(“PAUSE”); 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  <a:cs typeface="Angsana New" pitchFamily="18" charset="-34"/>
              </a:rPr>
              <a:t>   return 0;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  <a:cs typeface="Angsana New" pitchFamily="18" charset="-34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ตัวอย่างการใช้ </a:t>
            </a:r>
            <a:r>
              <a:rPr lang="en-US" b="1" smtClean="0">
                <a:cs typeface="FreesiaUPC" pitchFamily="34" charset="-34"/>
              </a:rPr>
              <a:t>fgetc</a:t>
            </a:r>
            <a:endParaRPr lang="th-TH" b="1" smtClean="0"/>
          </a:p>
        </p:txBody>
      </p:sp>
      <p:sp>
        <p:nvSpPr>
          <p:cNvPr id="5" name="ตัวยึดเนื้อหา 3"/>
          <p:cNvSpPr txBox="1">
            <a:spLocks/>
          </p:cNvSpPr>
          <p:nvPr/>
        </p:nvSpPr>
        <p:spPr>
          <a:xfrm>
            <a:off x="1130300" y="1616075"/>
            <a:ext cx="6826250" cy="50530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eaLnBrk="0" hangingPunct="0">
              <a:defRPr/>
            </a:pPr>
            <a:r>
              <a:rPr lang="en-US" sz="2800" dirty="0">
                <a:latin typeface="+mn-lt"/>
              </a:rPr>
              <a:t>#include&lt;</a:t>
            </a:r>
            <a:r>
              <a:rPr lang="en-US" sz="2800" dirty="0" err="1">
                <a:latin typeface="+mn-lt"/>
              </a:rPr>
              <a:t>stdio.h</a:t>
            </a:r>
            <a:r>
              <a:rPr lang="en-US" sz="2800" dirty="0">
                <a:latin typeface="+mn-lt"/>
              </a:rPr>
              <a:t>&gt;</a:t>
            </a:r>
          </a:p>
          <a:p>
            <a:pPr eaLnBrk="0" hangingPunct="0">
              <a:defRPr/>
            </a:pPr>
            <a:endParaRPr lang="en-US" sz="2800" dirty="0">
              <a:latin typeface="+mn-lt"/>
            </a:endParaRPr>
          </a:p>
          <a:p>
            <a:pPr eaLnBrk="0" hangingPunct="0">
              <a:defRPr/>
            </a:pPr>
            <a:r>
              <a:rPr lang="en-US" sz="2800" dirty="0" err="1">
                <a:latin typeface="+mn-lt"/>
              </a:rPr>
              <a:t>int</a:t>
            </a:r>
            <a:r>
              <a:rPr lang="en-US" sz="2800" dirty="0">
                <a:latin typeface="+mn-lt"/>
              </a:rPr>
              <a:t>  main(</a:t>
            </a:r>
            <a:r>
              <a:rPr lang="en-US" sz="2800" dirty="0" err="1">
                <a:latin typeface="+mn-lt"/>
              </a:rPr>
              <a:t>int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argc</a:t>
            </a:r>
            <a:r>
              <a:rPr lang="en-US" sz="2800" dirty="0">
                <a:latin typeface="+mn-lt"/>
              </a:rPr>
              <a:t>,  char **</a:t>
            </a:r>
            <a:r>
              <a:rPr lang="en-US" sz="2800" dirty="0" err="1">
                <a:latin typeface="+mn-lt"/>
              </a:rPr>
              <a:t>argv</a:t>
            </a:r>
            <a:r>
              <a:rPr lang="en-US" sz="2800" dirty="0">
                <a:latin typeface="+mn-lt"/>
              </a:rPr>
              <a:t>)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{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	char  k;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	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FILE *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;</a:t>
            </a:r>
          </a:p>
          <a:p>
            <a:pPr eaLnBrk="0" hangingPunct="0">
              <a:defRPr/>
            </a:pPr>
            <a:endParaRPr lang="en-US" sz="2800" dirty="0">
              <a:latin typeface="+mn-lt"/>
            </a:endParaRP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	if( (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=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fopen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("c:\\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test.txt","r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")</a:t>
            </a:r>
            <a:r>
              <a:rPr lang="en-US" sz="2800" dirty="0">
                <a:latin typeface="+mn-lt"/>
              </a:rPr>
              <a:t>)==NULL ) {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     		</a:t>
            </a:r>
            <a:r>
              <a:rPr lang="en-US" sz="2800" dirty="0" err="1">
                <a:latin typeface="+mn-lt"/>
              </a:rPr>
              <a:t>printf</a:t>
            </a:r>
            <a:r>
              <a:rPr lang="en-US" sz="2800" dirty="0">
                <a:latin typeface="+mn-lt"/>
              </a:rPr>
              <a:t>("error");     return 1;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	}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	while((k =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fgetc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)</a:t>
            </a:r>
            <a:r>
              <a:rPr lang="en-US" sz="2800" dirty="0">
                <a:latin typeface="+mn-lt"/>
              </a:rPr>
              <a:t>) != EOF) {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  		</a:t>
            </a:r>
            <a:r>
              <a:rPr lang="en-US" sz="2800" dirty="0" err="1">
                <a:latin typeface="+mn-lt"/>
              </a:rPr>
              <a:t>printf</a:t>
            </a:r>
            <a:r>
              <a:rPr lang="en-US" sz="2800" dirty="0">
                <a:latin typeface="+mn-lt"/>
              </a:rPr>
              <a:t>("%c", k); 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	 }   </a:t>
            </a:r>
          </a:p>
          <a:p>
            <a:pPr eaLnBrk="0" hangingPunct="0">
              <a:defRPr/>
            </a:pPr>
            <a:endParaRPr lang="en-US" sz="2800" dirty="0">
              <a:latin typeface="+mn-lt"/>
            </a:endParaRP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	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fclose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);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	system(“pause”);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	return 0;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b="1" smtClean="0">
                <a:cs typeface="FreesiaUPC" pitchFamily="34" charset="-34"/>
              </a:rPr>
              <a:t>File </a:t>
            </a:r>
            <a:r>
              <a:rPr lang="th-TH" b="1" smtClean="0"/>
              <a:t>และ การใช้งาน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sz="3200" dirty="0" smtClean="0"/>
              <a:t>ชนิดของ </a:t>
            </a:r>
            <a:r>
              <a:rPr lang="en-US" sz="3200" dirty="0" smtClean="0"/>
              <a:t>File </a:t>
            </a:r>
            <a:r>
              <a:rPr lang="th-TH" sz="3200" dirty="0" smtClean="0"/>
              <a:t>ในภาษา </a:t>
            </a:r>
            <a:r>
              <a:rPr lang="en-US" sz="3200" dirty="0" smtClean="0"/>
              <a:t>C </a:t>
            </a:r>
            <a:r>
              <a:rPr lang="th-TH" sz="3200" dirty="0" smtClean="0"/>
              <a:t>แบ่งเป็น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sz="3000" b="1" dirty="0" smtClean="0">
                <a:solidFill>
                  <a:schemeClr val="accent2">
                    <a:lumMod val="75000"/>
                  </a:schemeClr>
                </a:solidFill>
              </a:rPr>
              <a:t>Text file  </a:t>
            </a:r>
            <a:r>
              <a:rPr lang="th-TH" sz="3000" dirty="0" smtClean="0"/>
              <a:t>เป็นแฟ้มข้อมูลที่ใช้ในการเก็บ</a:t>
            </a:r>
            <a:r>
              <a:rPr lang="th-TH" sz="3000" dirty="0" err="1" smtClean="0"/>
              <a:t>ตัวข</a:t>
            </a:r>
            <a:r>
              <a:rPr lang="th-TH" sz="3000" dirty="0" smtClean="0"/>
              <a:t>ระปกติ มีการสิ้นสุดของบรรทัดที่แน่นอน ซึ่งก็คือ </a:t>
            </a:r>
            <a:r>
              <a:rPr lang="en-US" sz="3000" dirty="0" smtClean="0"/>
              <a:t>‘\n’ </a:t>
            </a:r>
            <a:r>
              <a:rPr lang="th-TH" sz="3000" dirty="0" smtClean="0"/>
              <a:t>ในภาษา </a:t>
            </a:r>
            <a:r>
              <a:rPr lang="en-US" sz="3000" dirty="0" smtClean="0"/>
              <a:t>C </a:t>
            </a:r>
            <a:r>
              <a:rPr lang="th-TH" sz="3000" dirty="0" smtClean="0"/>
              <a:t>สามารถอ่าน หรือ เขียนแฟ้มข้อมูลที่ละบรรทัดได้</a:t>
            </a:r>
            <a:endParaRPr lang="en-US" sz="3000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sz="3000" b="1" dirty="0" smtClean="0">
                <a:solidFill>
                  <a:schemeClr val="accent2">
                    <a:lumMod val="75000"/>
                  </a:schemeClr>
                </a:solidFill>
              </a:rPr>
              <a:t>Binary file </a:t>
            </a:r>
            <a:r>
              <a:rPr lang="th-TH" sz="3000" dirty="0" smtClean="0"/>
              <a:t>เป็นแฟ้มข้อมูลที่ใช้เก็บเลขฐาน 2 ต่อเนื่องกัน จะไม่มีขอบเขตของบรรทัด เวลาใช้งานจึงต้องกำหนดขนาดในการ อ่าน หรือ เขียน เป็นจำนวนไบต์ </a:t>
            </a:r>
            <a:r>
              <a:rPr lang="en-US" sz="3000" dirty="0" smtClean="0"/>
              <a:t>(byte)</a:t>
            </a:r>
            <a:endParaRPr lang="en-US" sz="3000" b="1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smtClean="0"/>
              <a:t>ตัวอย่างการใช้ </a:t>
            </a:r>
            <a:r>
              <a:rPr lang="en-US" b="1" smtClean="0">
                <a:cs typeface="FreesiaUPC" pitchFamily="34" charset="-34"/>
              </a:rPr>
              <a:t>fgets</a:t>
            </a:r>
            <a:endParaRPr lang="th-TH" b="1" smtClean="0"/>
          </a:p>
        </p:txBody>
      </p:sp>
      <p:sp>
        <p:nvSpPr>
          <p:cNvPr id="5" name="ตัวยึดเนื้อหา 3"/>
          <p:cNvSpPr txBox="1">
            <a:spLocks/>
          </p:cNvSpPr>
          <p:nvPr/>
        </p:nvSpPr>
        <p:spPr>
          <a:xfrm>
            <a:off x="684213" y="1616075"/>
            <a:ext cx="7772400" cy="50530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eaLnBrk="0" hangingPunct="0">
              <a:defRPr/>
            </a:pPr>
            <a:r>
              <a:rPr lang="en-US" sz="2800" dirty="0">
                <a:latin typeface="+mn-lt"/>
              </a:rPr>
              <a:t>#include&lt;</a:t>
            </a:r>
            <a:r>
              <a:rPr lang="en-US" sz="2800" dirty="0" err="1">
                <a:latin typeface="+mn-lt"/>
              </a:rPr>
              <a:t>stdio.h</a:t>
            </a:r>
            <a:r>
              <a:rPr lang="en-US" sz="2800" dirty="0">
                <a:latin typeface="+mn-lt"/>
              </a:rPr>
              <a:t>&gt;</a:t>
            </a:r>
          </a:p>
          <a:p>
            <a:pPr eaLnBrk="0" hangingPunct="0">
              <a:defRPr/>
            </a:pPr>
            <a:endParaRPr lang="en-US" sz="2800" dirty="0">
              <a:latin typeface="+mn-lt"/>
            </a:endParaRPr>
          </a:p>
          <a:p>
            <a:pPr eaLnBrk="0" hangingPunct="0">
              <a:defRPr/>
            </a:pPr>
            <a:r>
              <a:rPr lang="en-US" sz="2800" dirty="0" err="1">
                <a:latin typeface="+mn-lt"/>
              </a:rPr>
              <a:t>int</a:t>
            </a:r>
            <a:r>
              <a:rPr lang="en-US" sz="2800" dirty="0">
                <a:latin typeface="+mn-lt"/>
              </a:rPr>
              <a:t> main(</a:t>
            </a:r>
            <a:r>
              <a:rPr lang="en-US" sz="2800" dirty="0" err="1">
                <a:latin typeface="+mn-lt"/>
              </a:rPr>
              <a:t>int</a:t>
            </a:r>
            <a:r>
              <a:rPr lang="en-US" sz="2800" dirty="0">
                <a:latin typeface="+mn-lt"/>
              </a:rPr>
              <a:t> </a:t>
            </a:r>
            <a:r>
              <a:rPr lang="en-US" sz="2800" dirty="0" err="1">
                <a:latin typeface="+mn-lt"/>
              </a:rPr>
              <a:t>argc</a:t>
            </a:r>
            <a:r>
              <a:rPr lang="en-US" sz="2800" dirty="0">
                <a:latin typeface="+mn-lt"/>
              </a:rPr>
              <a:t>, char **</a:t>
            </a:r>
            <a:r>
              <a:rPr lang="en-US" sz="2800" dirty="0" err="1">
                <a:latin typeface="+mn-lt"/>
              </a:rPr>
              <a:t>argv</a:t>
            </a:r>
            <a:r>
              <a:rPr lang="en-US" sz="2800" dirty="0">
                <a:latin typeface="+mn-lt"/>
              </a:rPr>
              <a:t>)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{ </a:t>
            </a:r>
          </a:p>
          <a:p>
            <a:pPr eaLnBrk="0" hangingPunct="0">
              <a:defRPr/>
            </a:pPr>
            <a:r>
              <a:rPr lang="en-US" sz="2800" dirty="0">
                <a:solidFill>
                  <a:srgbClr val="0000FF"/>
                </a:solidFill>
                <a:latin typeface="+mn-lt"/>
              </a:rPr>
              <a:t>	</a:t>
            </a:r>
            <a:r>
              <a:rPr lang="en-US" sz="2800" dirty="0">
                <a:latin typeface="+mn-lt"/>
              </a:rPr>
              <a:t>char </a:t>
            </a:r>
            <a:r>
              <a:rPr lang="en-US" sz="2800" dirty="0" err="1">
                <a:latin typeface="+mn-lt"/>
              </a:rPr>
              <a:t>str</a:t>
            </a:r>
            <a:r>
              <a:rPr lang="en-US" sz="2800" dirty="0">
                <a:latin typeface="+mn-lt"/>
              </a:rPr>
              <a:t>[64];</a:t>
            </a:r>
          </a:p>
          <a:p>
            <a:pPr eaLnBrk="0" hangingPunct="0">
              <a:defRPr/>
            </a:pPr>
            <a:r>
              <a:rPr lang="en-US" sz="2800" b="1" dirty="0">
                <a:solidFill>
                  <a:srgbClr val="FF0000"/>
                </a:solidFill>
                <a:latin typeface="+mn-lt"/>
              </a:rPr>
              <a:t>	FILE *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;</a:t>
            </a:r>
          </a:p>
          <a:p>
            <a:pPr eaLnBrk="0" hangingPunct="0">
              <a:defRPr/>
            </a:pPr>
            <a:endParaRPr lang="en-US" sz="2800" b="1" dirty="0">
              <a:solidFill>
                <a:srgbClr val="FF0000"/>
              </a:solidFill>
              <a:latin typeface="+mn-lt"/>
            </a:endParaRP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  	 if((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=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fopen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("c:\\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str_test.txt","r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"</a:t>
            </a:r>
            <a:r>
              <a:rPr lang="en-US" sz="2800" dirty="0">
                <a:latin typeface="+mn-lt"/>
              </a:rPr>
              <a:t>))==NULL ){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		</a:t>
            </a:r>
            <a:r>
              <a:rPr lang="en-US" sz="2800" dirty="0" err="1">
                <a:latin typeface="+mn-lt"/>
              </a:rPr>
              <a:t>printf</a:t>
            </a:r>
            <a:r>
              <a:rPr lang="en-US" sz="2800" dirty="0">
                <a:latin typeface="+mn-lt"/>
              </a:rPr>
              <a:t>("error"); return 1 ; 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	}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	 while(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fgets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(str,64,fp)</a:t>
            </a:r>
            <a:r>
              <a:rPr lang="en-US" sz="2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dirty="0">
                <a:latin typeface="+mn-lt"/>
              </a:rPr>
              <a:t>!= NULL) {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		</a:t>
            </a:r>
            <a:r>
              <a:rPr lang="en-US" sz="2800" dirty="0" err="1">
                <a:latin typeface="+mn-lt"/>
              </a:rPr>
              <a:t>printf</a:t>
            </a:r>
            <a:r>
              <a:rPr lang="en-US" sz="2800" dirty="0">
                <a:latin typeface="+mn-lt"/>
              </a:rPr>
              <a:t>("%s", </a:t>
            </a:r>
            <a:r>
              <a:rPr lang="en-US" sz="2800" dirty="0" err="1">
                <a:latin typeface="+mn-lt"/>
              </a:rPr>
              <a:t>str</a:t>
            </a:r>
            <a:r>
              <a:rPr lang="en-US" sz="2800" dirty="0">
                <a:latin typeface="+mn-lt"/>
              </a:rPr>
              <a:t>); 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	 }</a:t>
            </a:r>
          </a:p>
          <a:p>
            <a:pPr eaLnBrk="0" hangingPunct="0">
              <a:defRPr/>
            </a:pPr>
            <a:r>
              <a:rPr lang="en-US" sz="2800" dirty="0">
                <a:solidFill>
                  <a:srgbClr val="0000FF"/>
                </a:solidFill>
                <a:latin typeface="+mn-lt"/>
              </a:rPr>
              <a:t>	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fclose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fp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);</a:t>
            </a:r>
          </a:p>
          <a:p>
            <a:pPr eaLnBrk="0" hangingPunct="0">
              <a:defRPr/>
            </a:pPr>
            <a:r>
              <a:rPr lang="en-US" sz="2800" b="1" dirty="0">
                <a:solidFill>
                  <a:srgbClr val="FF0000"/>
                </a:solidFill>
                <a:latin typeface="+mn-lt"/>
              </a:rPr>
              <a:t>	 </a:t>
            </a:r>
            <a:r>
              <a:rPr lang="en-US" sz="2800" dirty="0">
                <a:latin typeface="+mn-lt"/>
              </a:rPr>
              <a:t>system(“PAUSE”);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	 return 0;</a:t>
            </a:r>
          </a:p>
          <a:p>
            <a:pPr eaLnBrk="0" hangingPunct="0">
              <a:defRPr/>
            </a:pPr>
            <a:r>
              <a:rPr lang="en-US" sz="2800" dirty="0">
                <a:latin typeface="+mn-lt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การทำงานกับแฟ้มข้อมูลแบบ </a:t>
            </a:r>
            <a:r>
              <a:rPr lang="en-US" b="1" smtClean="0">
                <a:cs typeface="FreesiaUPC" pitchFamily="34" charset="-34"/>
              </a:rPr>
              <a:t>Binary</a:t>
            </a:r>
            <a:endParaRPr lang="th-TH" b="1" smtClean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คำสั่งที่ใช้ในการอ่านแฟ้มข้อมูลแบบ </a:t>
            </a:r>
            <a:r>
              <a:rPr lang="en-US" dirty="0" smtClean="0"/>
              <a:t>Binary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คำสั่งที่ใช้ในการเขียนแฟ้มข้อมูลแบบ </a:t>
            </a:r>
            <a:r>
              <a:rPr lang="en-US" dirty="0" smtClean="0"/>
              <a:t>Binary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b="1" dirty="0" smtClean="0"/>
              <a:t>Parameter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err="1" smtClean="0"/>
              <a:t>buf</a:t>
            </a:r>
            <a:r>
              <a:rPr lang="en-US" dirty="0" smtClean="0"/>
              <a:t> </a:t>
            </a:r>
            <a:r>
              <a:rPr lang="th-TH" dirty="0" smtClean="0"/>
              <a:t>ข้อมูล</a:t>
            </a:r>
            <a:r>
              <a:rPr lang="en-US" dirty="0" smtClean="0"/>
              <a:t> Buffer </a:t>
            </a:r>
            <a:r>
              <a:rPr lang="th-TH" dirty="0" smtClean="0"/>
              <a:t>ที่จะใช้เขียนลงแฟ้มข้อมูล</a:t>
            </a:r>
            <a:r>
              <a:rPr lang="en-US" dirty="0" smtClean="0"/>
              <a:t>(</a:t>
            </a:r>
            <a:r>
              <a:rPr lang="en-US" dirty="0" err="1" smtClean="0"/>
              <a:t>fwrite</a:t>
            </a:r>
            <a:r>
              <a:rPr lang="en-US" dirty="0" smtClean="0"/>
              <a:t>)</a:t>
            </a:r>
            <a:r>
              <a:rPr lang="th-TH" dirty="0" smtClean="0"/>
              <a:t> หรือ อ่านจากแฟ้มข้อมูลมาเก็บไว้</a:t>
            </a:r>
            <a:r>
              <a:rPr lang="en-US" dirty="0" smtClean="0"/>
              <a:t>(</a:t>
            </a:r>
            <a:r>
              <a:rPr lang="en-US" dirty="0" err="1" smtClean="0"/>
              <a:t>fread</a:t>
            </a:r>
            <a:r>
              <a:rPr lang="en-US" dirty="0" smtClean="0"/>
              <a:t>)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/>
              <a:t>size</a:t>
            </a:r>
            <a:r>
              <a:rPr lang="en-US" dirty="0" smtClean="0"/>
              <a:t>  </a:t>
            </a:r>
            <a:r>
              <a:rPr lang="th-TH" dirty="0" smtClean="0"/>
              <a:t>ขนาดของประเภทข้อมูล </a:t>
            </a:r>
            <a:r>
              <a:rPr lang="en-US" dirty="0" smtClean="0"/>
              <a:t>(</a:t>
            </a:r>
            <a:r>
              <a:rPr lang="en-US" dirty="0" err="1" smtClean="0"/>
              <a:t>sizeof</a:t>
            </a:r>
            <a:r>
              <a:rPr lang="en-US" dirty="0" smtClean="0"/>
              <a:t>)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/>
              <a:t>count</a:t>
            </a:r>
            <a:r>
              <a:rPr lang="en-US" dirty="0" smtClean="0"/>
              <a:t> </a:t>
            </a:r>
            <a:r>
              <a:rPr lang="th-TH" dirty="0" smtClean="0"/>
              <a:t>จำนวนข้อมูลที่จะเขียน</a:t>
            </a:r>
            <a:r>
              <a:rPr lang="en-US" dirty="0" smtClean="0"/>
              <a:t>/</a:t>
            </a:r>
            <a:r>
              <a:rPr lang="th-TH" dirty="0" smtClean="0"/>
              <a:t>อ่าน ลง แฟ้มข้อมูล</a:t>
            </a:r>
            <a:endParaRPr lang="en-US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endParaRPr lang="en-US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None/>
              <a:defRPr/>
            </a:pPr>
            <a:endParaRPr lang="th-TH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42988" y="2062163"/>
            <a:ext cx="7165975" cy="523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   </a:t>
            </a:r>
            <a:r>
              <a:rPr lang="en-US" sz="2800" b="1" dirty="0" err="1">
                <a:solidFill>
                  <a:schemeClr val="tx1"/>
                </a:solidFill>
                <a:cs typeface="Angsana New" pitchFamily="18" charset="-34"/>
              </a:rPr>
              <a:t>fread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(void *</a:t>
            </a: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buf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,  </a:t>
            </a: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 size,  </a:t>
            </a: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 count, FILE *</a:t>
            </a: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fp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);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042988" y="3286125"/>
            <a:ext cx="7148512" cy="523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   </a:t>
            </a:r>
            <a:r>
              <a:rPr lang="en-US" sz="2800" b="1" dirty="0" err="1">
                <a:solidFill>
                  <a:schemeClr val="tx1"/>
                </a:solidFill>
                <a:cs typeface="Angsana New" pitchFamily="18" charset="-34"/>
              </a:rPr>
              <a:t>fwrite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(void *</a:t>
            </a: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buf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, </a:t>
            </a: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 size, </a:t>
            </a: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 count,  FILE *</a:t>
            </a: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fp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การจัดการเกี่ยวกับ </a:t>
            </a:r>
            <a:r>
              <a:rPr lang="en-US" b="1" smtClean="0">
                <a:cs typeface="FreesiaUPC" pitchFamily="34" charset="-34"/>
              </a:rPr>
              <a:t>file pointer</a:t>
            </a:r>
            <a:endParaRPr lang="th-TH" b="1" smtClean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6825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h-TH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ใช้เลื่อนตำแหน่ง </a:t>
            </a:r>
            <a:r>
              <a:rPr lang="en-US" dirty="0" smtClean="0"/>
              <a:t>file pointer </a:t>
            </a:r>
            <a:r>
              <a:rPr lang="th-TH" dirty="0" smtClean="0"/>
              <a:t>ไปตำแหน่งต่างๆในแฟ้มข้อมูล</a:t>
            </a: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b="1" dirty="0" smtClean="0"/>
              <a:t>Parameter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/>
              <a:t>offset</a:t>
            </a:r>
            <a:r>
              <a:rPr lang="en-US" dirty="0" smtClean="0"/>
              <a:t> </a:t>
            </a:r>
            <a:r>
              <a:rPr lang="th-TH" dirty="0" smtClean="0"/>
              <a:t>เป็นค่าที่นำไป บวก กับ ค่าของ </a:t>
            </a:r>
            <a:r>
              <a:rPr lang="en-US" dirty="0" smtClean="0"/>
              <a:t>where </a:t>
            </a:r>
            <a:r>
              <a:rPr lang="th-TH" dirty="0" smtClean="0"/>
              <a:t>เพื่อกำหนดตำแหน่งของ </a:t>
            </a:r>
            <a:r>
              <a:rPr lang="en-US" dirty="0" err="1" smtClean="0"/>
              <a:t>fp</a:t>
            </a:r>
            <a:endParaRPr lang="en-US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/>
              <a:t>where</a:t>
            </a:r>
            <a:r>
              <a:rPr lang="en-US" dirty="0" smtClean="0"/>
              <a:t> </a:t>
            </a:r>
            <a:r>
              <a:rPr lang="th-TH" dirty="0" smtClean="0"/>
              <a:t>เป็นจุดอ้างอิงของ </a:t>
            </a:r>
            <a:r>
              <a:rPr lang="en-US" dirty="0" err="1" smtClean="0"/>
              <a:t>fp</a:t>
            </a:r>
            <a:endParaRPr lang="en-US" dirty="0" smtClean="0"/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SEEK_SET	</a:t>
            </a:r>
            <a:r>
              <a:rPr lang="th-TH" dirty="0" smtClean="0"/>
              <a:t>ใช้แทนตำแหน่งเริ่มต้นของแฟ้มข้อมูล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SEEK_CUR	</a:t>
            </a:r>
            <a:r>
              <a:rPr lang="th-TH" dirty="0" smtClean="0"/>
              <a:t>ใช้แทนตำแหน่งปัจจุบันที่ </a:t>
            </a:r>
            <a:r>
              <a:rPr lang="en-US" dirty="0" err="1" smtClean="0"/>
              <a:t>fp</a:t>
            </a:r>
            <a:r>
              <a:rPr lang="en-US" dirty="0" smtClean="0"/>
              <a:t> </a:t>
            </a:r>
            <a:r>
              <a:rPr lang="th-TH" dirty="0" smtClean="0"/>
              <a:t>ชี้อยู่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SEEK_END	</a:t>
            </a:r>
            <a:r>
              <a:rPr lang="th-TH" dirty="0" smtClean="0"/>
              <a:t>ใช้แทนตำแหน่งท้ายสุดของแฟ้มข้อมูล</a:t>
            </a:r>
          </a:p>
          <a:p>
            <a:pPr lvl="2" fontAlgn="auto">
              <a:spcAft>
                <a:spcPts val="0"/>
              </a:spcAft>
              <a:buFont typeface="Wingdings"/>
              <a:buChar char=""/>
              <a:defRPr/>
            </a:pPr>
            <a:endParaRPr lang="th-TH" dirty="0" smtClean="0"/>
          </a:p>
          <a:p>
            <a:pPr lvl="2" fontAlgn="auto">
              <a:spcAft>
                <a:spcPts val="0"/>
              </a:spcAft>
              <a:buFont typeface="Wingdings"/>
              <a:buNone/>
              <a:defRPr/>
            </a:pPr>
            <a:endParaRPr lang="en-US" dirty="0" smtClean="0"/>
          </a:p>
          <a:p>
            <a:pPr lvl="2" fontAlgn="auto">
              <a:spcAft>
                <a:spcPts val="0"/>
              </a:spcAft>
              <a:buFont typeface="Wingdings"/>
              <a:buNone/>
              <a:defRPr/>
            </a:pPr>
            <a:endParaRPr lang="th-TH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ใช้เลื่อนตำแหน่ง </a:t>
            </a:r>
            <a:r>
              <a:rPr lang="en-US" dirty="0" smtClean="0"/>
              <a:t>file pointer </a:t>
            </a:r>
            <a:r>
              <a:rPr lang="th-TH" dirty="0" smtClean="0"/>
              <a:t>กลับไปที่จุดเริ่มต้นของแฟ้มข้อมูล</a:t>
            </a:r>
            <a:endParaRPr lang="th-TH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357313" y="1630363"/>
            <a:ext cx="6153150" cy="523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   </a:t>
            </a: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fseek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(FILE *</a:t>
            </a: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fp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, long offset, </a:t>
            </a: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int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 where);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654300" y="5210175"/>
            <a:ext cx="3454400" cy="5222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void   rewind(FILE *</a:t>
            </a:r>
            <a:r>
              <a:rPr lang="en-US" sz="2800" dirty="0" err="1">
                <a:solidFill>
                  <a:schemeClr val="tx1"/>
                </a:solidFill>
                <a:cs typeface="Angsana New" pitchFamily="18" charset="-34"/>
              </a:rPr>
              <a:t>fp</a:t>
            </a:r>
            <a:r>
              <a:rPr lang="en-US" sz="2800" dirty="0">
                <a:solidFill>
                  <a:schemeClr val="tx1"/>
                </a:solidFill>
                <a:cs typeface="Angsana New" pitchFamily="18" charset="-34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การทำงานของ </a:t>
            </a:r>
            <a:r>
              <a:rPr lang="en-US" b="1" smtClean="0">
                <a:cs typeface="FreesiaUPC" pitchFamily="34" charset="-34"/>
              </a:rPr>
              <a:t>fseek</a:t>
            </a:r>
            <a:endParaRPr lang="th-TH" b="1" smtClean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000125" y="1809750"/>
            <a:ext cx="4071938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US" dirty="0"/>
              <a:t>ABCDEFGHIJKLMNOPQRSTUVWXYZ</a:t>
            </a:r>
            <a:endParaRPr lang="th-TH" dirty="0"/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928688" y="1452563"/>
            <a:ext cx="923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9pPr>
          </a:lstStyle>
          <a:p>
            <a:r>
              <a:rPr lang="en-US">
                <a:latin typeface="Calibri" pitchFamily="34" charset="0"/>
                <a:cs typeface="Calibri" pitchFamily="34" charset="0"/>
              </a:rPr>
              <a:t>test.txt</a:t>
            </a:r>
            <a:endParaRPr lang="th-TH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814388" y="3240088"/>
            <a:ext cx="7429500" cy="3429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#include &lt;</a:t>
            </a:r>
            <a:r>
              <a:rPr lang="en-US" dirty="0" err="1">
                <a:solidFill>
                  <a:schemeClr val="tx1"/>
                </a:solidFill>
              </a:rPr>
              <a:t>stdio.h</a:t>
            </a:r>
            <a:r>
              <a:rPr lang="en-US" dirty="0">
                <a:solidFill>
                  <a:schemeClr val="tx1"/>
                </a:solidFill>
              </a:rPr>
              <a:t>&gt;</a:t>
            </a:r>
          </a:p>
          <a:p>
            <a:pPr eaLnBrk="0" hangingPunct="0">
              <a:defRPr/>
            </a:pP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main(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argc</a:t>
            </a:r>
            <a:r>
              <a:rPr lang="en-US" dirty="0">
                <a:solidFill>
                  <a:schemeClr val="tx1"/>
                </a:solidFill>
              </a:rPr>
              <a:t>, char **</a:t>
            </a:r>
            <a:r>
              <a:rPr lang="en-US" dirty="0" err="1">
                <a:solidFill>
                  <a:schemeClr val="tx1"/>
                </a:solidFill>
              </a:rPr>
              <a:t>argv</a:t>
            </a:r>
            <a:r>
              <a:rPr lang="en-US" dirty="0">
                <a:solidFill>
                  <a:schemeClr val="tx1"/>
                </a:solidFill>
              </a:rPr>
              <a:t>) {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b="1" dirty="0">
                <a:solidFill>
                  <a:schemeClr val="tx1"/>
                </a:solidFill>
              </a:rPr>
              <a:t>FILE *</a:t>
            </a:r>
            <a:r>
              <a:rPr lang="en-US" b="1" dirty="0" err="1">
                <a:solidFill>
                  <a:schemeClr val="tx1"/>
                </a:solidFill>
              </a:rPr>
              <a:t>fp</a:t>
            </a:r>
            <a:r>
              <a:rPr lang="en-US" b="1" dirty="0">
                <a:solidFill>
                  <a:schemeClr val="tx1"/>
                </a:solidFill>
              </a:rPr>
              <a:t>;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	if((</a:t>
            </a:r>
            <a:r>
              <a:rPr lang="en-US" b="1" dirty="0" err="1">
                <a:solidFill>
                  <a:schemeClr val="tx1"/>
                </a:solidFill>
              </a:rPr>
              <a:t>fp</a:t>
            </a:r>
            <a:r>
              <a:rPr lang="en-US" b="1" dirty="0">
                <a:solidFill>
                  <a:schemeClr val="tx1"/>
                </a:solidFill>
              </a:rPr>
              <a:t> = </a:t>
            </a:r>
            <a:r>
              <a:rPr lang="en-US" b="1" dirty="0" err="1">
                <a:solidFill>
                  <a:schemeClr val="tx1"/>
                </a:solidFill>
              </a:rPr>
              <a:t>fopen</a:t>
            </a:r>
            <a:r>
              <a:rPr lang="en-US" b="1" dirty="0">
                <a:solidFill>
                  <a:schemeClr val="tx1"/>
                </a:solidFill>
              </a:rPr>
              <a:t>(“test.txt”, “</a:t>
            </a:r>
            <a:r>
              <a:rPr lang="en-US" b="1" dirty="0" err="1">
                <a:solidFill>
                  <a:schemeClr val="tx1"/>
                </a:solidFill>
              </a:rPr>
              <a:t>rb</a:t>
            </a:r>
            <a:r>
              <a:rPr lang="en-US" b="1" dirty="0">
                <a:solidFill>
                  <a:schemeClr val="tx1"/>
                </a:solidFill>
              </a:rPr>
              <a:t>”)</a:t>
            </a:r>
            <a:r>
              <a:rPr lang="en-US" dirty="0">
                <a:solidFill>
                  <a:schemeClr val="tx1"/>
                </a:solidFill>
              </a:rPr>
              <a:t>)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!= NULL) {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 err="1">
                <a:solidFill>
                  <a:schemeClr val="tx1"/>
                </a:solidFill>
              </a:rPr>
              <a:t>printf</a:t>
            </a:r>
            <a:r>
              <a:rPr lang="en-US" dirty="0">
                <a:solidFill>
                  <a:schemeClr val="tx1"/>
                </a:solidFill>
              </a:rPr>
              <a:t>(“%c\n”, </a:t>
            </a:r>
            <a:r>
              <a:rPr lang="en-US" b="1" dirty="0" err="1">
                <a:solidFill>
                  <a:schemeClr val="tx1"/>
                </a:solidFill>
              </a:rPr>
              <a:t>fgetc</a:t>
            </a:r>
            <a:r>
              <a:rPr lang="en-US" b="1" dirty="0">
                <a:solidFill>
                  <a:schemeClr val="tx1"/>
                </a:solidFill>
              </a:rPr>
              <a:t>(</a:t>
            </a:r>
            <a:r>
              <a:rPr lang="en-US" b="1" dirty="0" err="1">
                <a:solidFill>
                  <a:schemeClr val="tx1"/>
                </a:solidFill>
              </a:rPr>
              <a:t>fp</a:t>
            </a:r>
            <a:r>
              <a:rPr lang="en-US" b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b="1" dirty="0" err="1">
                <a:solidFill>
                  <a:schemeClr val="tx1"/>
                </a:solidFill>
              </a:rPr>
              <a:t>fseek</a:t>
            </a:r>
            <a:r>
              <a:rPr lang="en-US" b="1" dirty="0">
                <a:solidFill>
                  <a:schemeClr val="tx1"/>
                </a:solidFill>
              </a:rPr>
              <a:t>(</a:t>
            </a:r>
            <a:r>
              <a:rPr lang="en-US" b="1" dirty="0" err="1">
                <a:solidFill>
                  <a:schemeClr val="tx1"/>
                </a:solidFill>
              </a:rPr>
              <a:t>fp</a:t>
            </a:r>
            <a:r>
              <a:rPr lang="en-US" b="1" dirty="0">
                <a:solidFill>
                  <a:schemeClr val="tx1"/>
                </a:solidFill>
              </a:rPr>
              <a:t>, 5, SEEK_CUR);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dirty="0" err="1">
                <a:solidFill>
                  <a:schemeClr val="tx1"/>
                </a:solidFill>
              </a:rPr>
              <a:t>printf</a:t>
            </a:r>
            <a:r>
              <a:rPr lang="en-US" dirty="0">
                <a:solidFill>
                  <a:schemeClr val="tx1"/>
                </a:solidFill>
              </a:rPr>
              <a:t>(“%c\n”, </a:t>
            </a:r>
            <a:r>
              <a:rPr lang="en-US" b="1" dirty="0" err="1">
                <a:solidFill>
                  <a:schemeClr val="tx1"/>
                </a:solidFill>
              </a:rPr>
              <a:t>fgetc</a:t>
            </a:r>
            <a:r>
              <a:rPr lang="en-US" b="1" dirty="0">
                <a:solidFill>
                  <a:schemeClr val="tx1"/>
                </a:solidFill>
              </a:rPr>
              <a:t>(</a:t>
            </a:r>
            <a:r>
              <a:rPr lang="en-US" b="1" dirty="0" err="1">
                <a:solidFill>
                  <a:schemeClr val="tx1"/>
                </a:solidFill>
              </a:rPr>
              <a:t>fp</a:t>
            </a:r>
            <a:r>
              <a:rPr lang="en-US" b="1" dirty="0">
                <a:solidFill>
                  <a:schemeClr val="tx1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);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		</a:t>
            </a:r>
            <a:r>
              <a:rPr lang="en-US" b="1" dirty="0" err="1">
                <a:solidFill>
                  <a:schemeClr val="tx1"/>
                </a:solidFill>
              </a:rPr>
              <a:t>fclose</a:t>
            </a:r>
            <a:r>
              <a:rPr lang="en-US" b="1" dirty="0">
                <a:solidFill>
                  <a:schemeClr val="tx1"/>
                </a:solidFill>
              </a:rPr>
              <a:t>(</a:t>
            </a:r>
            <a:r>
              <a:rPr lang="en-US" b="1" dirty="0" err="1">
                <a:solidFill>
                  <a:schemeClr val="tx1"/>
                </a:solidFill>
              </a:rPr>
              <a:t>fp</a:t>
            </a:r>
            <a:r>
              <a:rPr lang="en-US" b="1" dirty="0">
                <a:solidFill>
                  <a:schemeClr val="tx1"/>
                </a:solidFill>
              </a:rPr>
              <a:t>);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	}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	system(“PAUSE”); return 0;</a:t>
            </a:r>
          </a:p>
          <a:p>
            <a:pPr eaLnBrk="0" hangingPunct="0">
              <a:defRPr/>
            </a:pPr>
            <a:r>
              <a:rPr lang="en-US" dirty="0">
                <a:solidFill>
                  <a:schemeClr val="tx1"/>
                </a:solidFill>
              </a:rPr>
              <a:t>}</a:t>
            </a:r>
            <a:endParaRPr lang="th-TH" dirty="0">
              <a:solidFill>
                <a:schemeClr val="tx1"/>
              </a:solidFill>
            </a:endParaRPr>
          </a:p>
        </p:txBody>
      </p:sp>
      <p:grpSp>
        <p:nvGrpSpPr>
          <p:cNvPr id="3" name="กลุ่ม 9"/>
          <p:cNvGrpSpPr>
            <a:grpSpLocks/>
          </p:cNvGrpSpPr>
          <p:nvPr/>
        </p:nvGrpSpPr>
        <p:grpSpPr bwMode="auto">
          <a:xfrm>
            <a:off x="912813" y="2166938"/>
            <a:ext cx="444500" cy="685800"/>
            <a:chOff x="928662" y="2071678"/>
            <a:chExt cx="444352" cy="685862"/>
          </a:xfrm>
        </p:grpSpPr>
        <p:sp>
          <p:nvSpPr>
            <p:cNvPr id="8" name="ลูกศรขึ้น 7"/>
            <p:cNvSpPr/>
            <p:nvPr/>
          </p:nvSpPr>
          <p:spPr>
            <a:xfrm>
              <a:off x="1071489" y="2071678"/>
              <a:ext cx="214241" cy="357219"/>
            </a:xfrm>
            <a:prstGeom prst="up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th-TH"/>
            </a:p>
          </p:txBody>
        </p:sp>
        <p:sp>
          <p:nvSpPr>
            <p:cNvPr id="31769" name="TextBox 8"/>
            <p:cNvSpPr txBox="1">
              <a:spLocks noChangeArrowheads="1"/>
            </p:cNvSpPr>
            <p:nvPr/>
          </p:nvSpPr>
          <p:spPr bwMode="auto">
            <a:xfrm>
              <a:off x="928662" y="2357430"/>
              <a:ext cx="44435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9pPr>
            </a:lstStyle>
            <a:p>
              <a:r>
                <a:rPr lang="en-US" b="1">
                  <a:latin typeface="Tahoma" pitchFamily="34" charset="0"/>
                  <a:cs typeface="Tahoma" pitchFamily="34" charset="0"/>
                </a:rPr>
                <a:t>fp</a:t>
              </a:r>
              <a:endParaRPr lang="th-TH" b="1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1" name="สี่เหลี่ยมมุมมน 10"/>
          <p:cNvSpPr/>
          <p:nvPr/>
        </p:nvSpPr>
        <p:spPr>
          <a:xfrm>
            <a:off x="6659563" y="2008188"/>
            <a:ext cx="2176462" cy="192563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31752" name="TextBox 11"/>
          <p:cNvSpPr txBox="1">
            <a:spLocks noChangeArrowheads="1"/>
          </p:cNvSpPr>
          <p:nvPr/>
        </p:nvSpPr>
        <p:spPr bwMode="auto">
          <a:xfrm>
            <a:off x="7156450" y="1608138"/>
            <a:ext cx="1203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9pPr>
          </a:lstStyle>
          <a:p>
            <a:r>
              <a:rPr lang="en-US" b="1">
                <a:latin typeface="Tahoma" pitchFamily="34" charset="0"/>
                <a:cs typeface="Tahoma" pitchFamily="34" charset="0"/>
              </a:rPr>
              <a:t>monitor</a:t>
            </a:r>
            <a:endParaRPr lang="th-TH" b="1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สี่เหลี่ยมมุมมน 12"/>
          <p:cNvSpPr/>
          <p:nvPr/>
        </p:nvSpPr>
        <p:spPr>
          <a:xfrm>
            <a:off x="1385888" y="4168775"/>
            <a:ext cx="5429250" cy="357188"/>
          </a:xfrm>
          <a:prstGeom prst="roundRect">
            <a:avLst/>
          </a:prstGeom>
          <a:solidFill>
            <a:schemeClr val="accent2">
              <a:lumMod val="75000"/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th-TH"/>
          </a:p>
        </p:txBody>
      </p:sp>
      <p:grpSp>
        <p:nvGrpSpPr>
          <p:cNvPr id="4" name="กลุ่ม 13"/>
          <p:cNvGrpSpPr>
            <a:grpSpLocks/>
          </p:cNvGrpSpPr>
          <p:nvPr/>
        </p:nvGrpSpPr>
        <p:grpSpPr bwMode="auto">
          <a:xfrm>
            <a:off x="1065213" y="2166938"/>
            <a:ext cx="444500" cy="685800"/>
            <a:chOff x="928662" y="2071678"/>
            <a:chExt cx="444352" cy="685862"/>
          </a:xfrm>
        </p:grpSpPr>
        <p:sp>
          <p:nvSpPr>
            <p:cNvPr id="15" name="ลูกศรขึ้น 14"/>
            <p:cNvSpPr/>
            <p:nvPr/>
          </p:nvSpPr>
          <p:spPr>
            <a:xfrm>
              <a:off x="1071489" y="2071678"/>
              <a:ext cx="214241" cy="357219"/>
            </a:xfrm>
            <a:prstGeom prst="up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th-TH"/>
            </a:p>
          </p:txBody>
        </p:sp>
        <p:sp>
          <p:nvSpPr>
            <p:cNvPr id="31767" name="TextBox 15"/>
            <p:cNvSpPr txBox="1">
              <a:spLocks noChangeArrowheads="1"/>
            </p:cNvSpPr>
            <p:nvPr/>
          </p:nvSpPr>
          <p:spPr bwMode="auto">
            <a:xfrm>
              <a:off x="928662" y="2357430"/>
              <a:ext cx="44435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9pPr>
            </a:lstStyle>
            <a:p>
              <a:r>
                <a:rPr lang="en-US" b="1">
                  <a:latin typeface="Tahoma" pitchFamily="34" charset="0"/>
                  <a:cs typeface="Tahoma" pitchFamily="34" charset="0"/>
                </a:rPr>
                <a:t>fp</a:t>
              </a:r>
              <a:endParaRPr lang="th-TH" b="1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7" name="สี่เหลี่ยมมุมมน 16"/>
          <p:cNvSpPr/>
          <p:nvPr/>
        </p:nvSpPr>
        <p:spPr>
          <a:xfrm>
            <a:off x="1385888" y="4454525"/>
            <a:ext cx="5429250" cy="357188"/>
          </a:xfrm>
          <a:prstGeom prst="roundRect">
            <a:avLst/>
          </a:prstGeom>
          <a:solidFill>
            <a:schemeClr val="accent2">
              <a:lumMod val="75000"/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th-TH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846888" y="2436813"/>
            <a:ext cx="369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9pPr>
          </a:lstStyle>
          <a:p>
            <a:r>
              <a:rPr lang="en-US" b="1"/>
              <a:t>A</a:t>
            </a:r>
            <a:endParaRPr lang="th-TH" b="1"/>
          </a:p>
        </p:txBody>
      </p:sp>
      <p:sp>
        <p:nvSpPr>
          <p:cNvPr id="19" name="สี่เหลี่ยมมุมมน 18"/>
          <p:cNvSpPr/>
          <p:nvPr/>
        </p:nvSpPr>
        <p:spPr>
          <a:xfrm>
            <a:off x="1385888" y="4740275"/>
            <a:ext cx="5429250" cy="357188"/>
          </a:xfrm>
          <a:prstGeom prst="roundRect">
            <a:avLst/>
          </a:prstGeom>
          <a:solidFill>
            <a:schemeClr val="accent2">
              <a:lumMod val="75000"/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th-TH"/>
          </a:p>
        </p:txBody>
      </p:sp>
      <p:grpSp>
        <p:nvGrpSpPr>
          <p:cNvPr id="10" name="กลุ่ม 19"/>
          <p:cNvGrpSpPr>
            <a:grpSpLocks/>
          </p:cNvGrpSpPr>
          <p:nvPr/>
        </p:nvGrpSpPr>
        <p:grpSpPr bwMode="auto">
          <a:xfrm>
            <a:off x="1770063" y="2166938"/>
            <a:ext cx="444500" cy="685800"/>
            <a:chOff x="928662" y="2071678"/>
            <a:chExt cx="444352" cy="685862"/>
          </a:xfrm>
        </p:grpSpPr>
        <p:sp>
          <p:nvSpPr>
            <p:cNvPr id="21" name="ลูกศรขึ้น 20"/>
            <p:cNvSpPr/>
            <p:nvPr/>
          </p:nvSpPr>
          <p:spPr>
            <a:xfrm>
              <a:off x="1071489" y="2071678"/>
              <a:ext cx="214241" cy="357219"/>
            </a:xfrm>
            <a:prstGeom prst="up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th-TH"/>
            </a:p>
          </p:txBody>
        </p:sp>
        <p:sp>
          <p:nvSpPr>
            <p:cNvPr id="31765" name="TextBox 21"/>
            <p:cNvSpPr txBox="1">
              <a:spLocks noChangeArrowheads="1"/>
            </p:cNvSpPr>
            <p:nvPr/>
          </p:nvSpPr>
          <p:spPr bwMode="auto">
            <a:xfrm>
              <a:off x="928662" y="2357430"/>
              <a:ext cx="44435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9pPr>
            </a:lstStyle>
            <a:p>
              <a:r>
                <a:rPr lang="en-US" b="1">
                  <a:latin typeface="Tahoma" pitchFamily="34" charset="0"/>
                  <a:cs typeface="Tahoma" pitchFamily="34" charset="0"/>
                </a:rPr>
                <a:t>fp</a:t>
              </a:r>
              <a:endParaRPr lang="th-TH" b="1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3" name="สี่เหลี่ยมมุมมน 22"/>
          <p:cNvSpPr/>
          <p:nvPr/>
        </p:nvSpPr>
        <p:spPr>
          <a:xfrm>
            <a:off x="1385888" y="5026025"/>
            <a:ext cx="5429250" cy="357188"/>
          </a:xfrm>
          <a:prstGeom prst="roundRect">
            <a:avLst/>
          </a:prstGeom>
          <a:solidFill>
            <a:schemeClr val="accent2">
              <a:lumMod val="75000"/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th-TH"/>
          </a:p>
        </p:txBody>
      </p:sp>
      <p:grpSp>
        <p:nvGrpSpPr>
          <p:cNvPr id="14" name="กลุ่ม 23"/>
          <p:cNvGrpSpPr>
            <a:grpSpLocks/>
          </p:cNvGrpSpPr>
          <p:nvPr/>
        </p:nvGrpSpPr>
        <p:grpSpPr bwMode="auto">
          <a:xfrm>
            <a:off x="1922463" y="2166938"/>
            <a:ext cx="444500" cy="685800"/>
            <a:chOff x="928662" y="2071678"/>
            <a:chExt cx="444352" cy="685862"/>
          </a:xfrm>
        </p:grpSpPr>
        <p:sp>
          <p:nvSpPr>
            <p:cNvPr id="25" name="ลูกศรขึ้น 24"/>
            <p:cNvSpPr/>
            <p:nvPr/>
          </p:nvSpPr>
          <p:spPr>
            <a:xfrm>
              <a:off x="1071489" y="2071678"/>
              <a:ext cx="214241" cy="357219"/>
            </a:xfrm>
            <a:prstGeom prst="up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th-TH"/>
            </a:p>
          </p:txBody>
        </p:sp>
        <p:sp>
          <p:nvSpPr>
            <p:cNvPr id="31763" name="TextBox 25"/>
            <p:cNvSpPr txBox="1">
              <a:spLocks noChangeArrowheads="1"/>
            </p:cNvSpPr>
            <p:nvPr/>
          </p:nvSpPr>
          <p:spPr bwMode="auto">
            <a:xfrm>
              <a:off x="928662" y="2357430"/>
              <a:ext cx="44435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Times New Roman" pitchFamily="18" charset="0"/>
                  <a:cs typeface="AngsanaUPC" pitchFamily="18" charset="-34"/>
                </a:defRPr>
              </a:lvl9pPr>
            </a:lstStyle>
            <a:p>
              <a:r>
                <a:rPr lang="en-US" b="1">
                  <a:latin typeface="Tahoma" pitchFamily="34" charset="0"/>
                  <a:cs typeface="Tahoma" pitchFamily="34" charset="0"/>
                </a:rPr>
                <a:t>fp</a:t>
              </a:r>
              <a:endParaRPr lang="th-TH" b="1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846888" y="2751138"/>
            <a:ext cx="382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9pPr>
          </a:lstStyle>
          <a:p>
            <a:r>
              <a:rPr lang="en-US" b="1"/>
              <a:t>G</a:t>
            </a:r>
            <a:endParaRPr lang="th-TH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/>
      <p:bldP spid="19" grpId="0" animBg="1"/>
      <p:bldP spid="23" grpId="0" animBg="1"/>
      <p:bldP spid="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611188" y="1557338"/>
            <a:ext cx="7715250" cy="51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#include&lt;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stdio.h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&gt;</a:t>
            </a:r>
          </a:p>
          <a:p>
            <a:pPr eaLnBrk="0" hangingPunct="0">
              <a:defRPr/>
            </a:pP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int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 main(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int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argc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, char **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argv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)</a:t>
            </a:r>
          </a:p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{</a:t>
            </a:r>
          </a:p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      FILE *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fp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;</a:t>
            </a:r>
          </a:p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      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fp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 = 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fopen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("c:\\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kk.txt","rb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");</a:t>
            </a:r>
          </a:p>
          <a:p>
            <a:pPr eaLnBrk="0" hangingPunct="0">
              <a:defRPr/>
            </a:pPr>
            <a:endParaRPr lang="en-US" sz="2400" dirty="0">
              <a:solidFill>
                <a:schemeClr val="tx1"/>
              </a:solidFill>
              <a:cs typeface="Tahoma" pitchFamily="34" charset="0"/>
            </a:endParaRPr>
          </a:p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      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fseek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fp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, 8, SEEK_SET);     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printf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(“%c\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n",fgetc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fp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));</a:t>
            </a:r>
          </a:p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      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fseek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(fp,-3, SEEK_END);    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printf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(“%c\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n",fgetc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fp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));</a:t>
            </a:r>
          </a:p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      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fseek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(fp,-3, SEEK_CUR);    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printf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(“%c\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n",fgetc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fp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));</a:t>
            </a:r>
          </a:p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      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fseek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fp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, 3,SEEK_CUR);     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printf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(“%c\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n",fgetc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fp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));</a:t>
            </a:r>
          </a:p>
          <a:p>
            <a:pPr eaLnBrk="0" hangingPunct="0">
              <a:defRPr/>
            </a:pPr>
            <a:endParaRPr lang="en-US" sz="2400" dirty="0">
              <a:solidFill>
                <a:schemeClr val="tx1"/>
              </a:solidFill>
              <a:cs typeface="Tahoma" pitchFamily="34" charset="0"/>
            </a:endParaRPr>
          </a:p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      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fclose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fp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); </a:t>
            </a:r>
            <a:r>
              <a:rPr lang="en-US" sz="2400" dirty="0" err="1">
                <a:solidFill>
                  <a:schemeClr val="tx1"/>
                </a:solidFill>
                <a:cs typeface="Tahoma" pitchFamily="34" charset="0"/>
              </a:rPr>
              <a:t>getch</a:t>
            </a: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();</a:t>
            </a:r>
          </a:p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cs typeface="Tahoma" pitchFamily="34" charset="0"/>
              </a:rPr>
              <a:t>}</a:t>
            </a:r>
          </a:p>
        </p:txBody>
      </p:sp>
      <p:sp>
        <p:nvSpPr>
          <p:cNvPr id="32771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แบบฝึกหัด </a:t>
            </a:r>
            <a:r>
              <a:rPr lang="en-US" b="1" smtClean="0">
                <a:cs typeface="FreesiaUPC" pitchFamily="34" charset="-34"/>
              </a:rPr>
              <a:t>fseek</a:t>
            </a:r>
            <a:endParaRPr lang="th-TH" b="1" smtClean="0"/>
          </a:p>
        </p:txBody>
      </p: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6659563" y="1635125"/>
            <a:ext cx="774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9pPr>
          </a:lstStyle>
          <a:p>
            <a:r>
              <a:rPr lang="en-US">
                <a:latin typeface="Calibri" pitchFamily="34" charset="0"/>
                <a:cs typeface="Calibri" pitchFamily="34" charset="0"/>
              </a:rPr>
              <a:t>kk.txt</a:t>
            </a:r>
            <a:endParaRPr lang="th-TH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731000" y="1992313"/>
            <a:ext cx="2163763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en-US" dirty="0"/>
              <a:t>123456789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การกำหนดชื่อของแฟ้มข้อมูล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DOS </a:t>
            </a:r>
            <a:r>
              <a:rPr lang="th-TH" dirty="0" smtClean="0"/>
              <a:t>และ </a:t>
            </a:r>
            <a:r>
              <a:rPr lang="en-US" dirty="0" smtClean="0"/>
              <a:t>Windows 3.X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h-TH" dirty="0" smtClean="0"/>
              <a:t>ชื่อของแฟ้มข้อมูลจะมีความยาวสูงสุดได้เพียง 8 ตัวอักษร ตามด้วย </a:t>
            </a:r>
            <a:r>
              <a:rPr lang="en-US" dirty="0" smtClean="0"/>
              <a:t>‘.’ </a:t>
            </a:r>
            <a:r>
              <a:rPr lang="th-TH" dirty="0" smtClean="0"/>
              <a:t>และ นามสกุลอีก 3 ตัวอักษร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Windows 95 </a:t>
            </a:r>
            <a:r>
              <a:rPr lang="th-TH" dirty="0" smtClean="0"/>
              <a:t>หรือ สูงกว่า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h-TH" dirty="0" smtClean="0"/>
              <a:t>ชื่อของแฟ้มข้อมูลจะมีความยาวสูงสุดได้ 256 ตัวอักษร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ตัวอักษรที่ห้ามใช้ในการตั้งชื่อแฟ้มข้อมูล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/    \    :    *   ?   “    &lt;   &gt;   |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/>
              <a:t>ตำแหน่งที่อยู่ของแฟ้มข้อมูล เรียกว่า </a:t>
            </a:r>
            <a:r>
              <a:rPr lang="en-US" b="1" dirty="0" smtClean="0"/>
              <a:t>Path </a:t>
            </a:r>
            <a:r>
              <a:rPr lang="th-TH" dirty="0" smtClean="0"/>
              <a:t>เช่น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>
                <a:solidFill>
                  <a:srgbClr val="0070C0"/>
                </a:solidFill>
              </a:rPr>
              <a:t>C:\myprogram\mysubdir</a:t>
            </a:r>
            <a:r>
              <a:rPr lang="en-US" dirty="0" smtClean="0"/>
              <a:t>\readme.txt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    </a:t>
            </a:r>
            <a:endParaRPr lang="th-TH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h-TH" dirty="0"/>
          </a:p>
        </p:txBody>
      </p:sp>
      <p:sp>
        <p:nvSpPr>
          <p:cNvPr id="11268" name="TextBox 8"/>
          <p:cNvSpPr txBox="1">
            <a:spLocks noChangeArrowheads="1"/>
          </p:cNvSpPr>
          <p:nvPr/>
        </p:nvSpPr>
        <p:spPr bwMode="auto">
          <a:xfrm>
            <a:off x="2857500" y="5949950"/>
            <a:ext cx="6969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9pPr>
          </a:lstStyle>
          <a:p>
            <a:r>
              <a:rPr lang="en-US" b="1">
                <a:solidFill>
                  <a:srgbClr val="0070C0"/>
                </a:solidFill>
              </a:rPr>
              <a:t>Path</a:t>
            </a:r>
            <a:endParaRPr lang="th-TH" b="1">
              <a:solidFill>
                <a:srgbClr val="0070C0"/>
              </a:solidFill>
            </a:endParaRPr>
          </a:p>
        </p:txBody>
      </p:sp>
      <p:sp>
        <p:nvSpPr>
          <p:cNvPr id="11269" name="TextBox 9"/>
          <p:cNvSpPr txBox="1">
            <a:spLocks noChangeArrowheads="1"/>
          </p:cNvSpPr>
          <p:nvPr/>
        </p:nvSpPr>
        <p:spPr bwMode="auto">
          <a:xfrm>
            <a:off x="5086350" y="5981700"/>
            <a:ext cx="1128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ngsanaUPC" pitchFamily="18" charset="-34"/>
              </a:defRPr>
            </a:lvl9pPr>
          </a:lstStyle>
          <a:p>
            <a:r>
              <a:rPr lang="th-TH" b="1"/>
              <a:t>ชื่อแฟ้มข้อมูล</a:t>
            </a:r>
          </a:p>
        </p:txBody>
      </p:sp>
      <p:sp>
        <p:nvSpPr>
          <p:cNvPr id="11" name="Right Brace 10"/>
          <p:cNvSpPr/>
          <p:nvPr/>
        </p:nvSpPr>
        <p:spPr>
          <a:xfrm rot="5400000">
            <a:off x="2951163" y="4041775"/>
            <a:ext cx="433387" cy="3382963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2" name="Right Brace 11"/>
          <p:cNvSpPr/>
          <p:nvPr/>
        </p:nvSpPr>
        <p:spPr>
          <a:xfrm rot="5400000">
            <a:off x="5435600" y="5013326"/>
            <a:ext cx="433387" cy="1439862"/>
          </a:xfrm>
          <a:prstGeom prst="rightBrace">
            <a:avLst/>
          </a:prstGeom>
          <a:ln w="571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คำสั่งจัดการแฟ้มข้อมูลในภาษา </a:t>
            </a:r>
            <a:r>
              <a:rPr lang="en-US" b="1" smtClean="0">
                <a:cs typeface="FreesiaUPC" pitchFamily="34" charset="-34"/>
              </a:rPr>
              <a:t>C</a:t>
            </a:r>
            <a:endParaRPr lang="th-TH" b="1" smtClean="0"/>
          </a:p>
        </p:txBody>
      </p:sp>
      <p:sp>
        <p:nvSpPr>
          <p:cNvPr id="12291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h-TH" smtClean="0"/>
              <a:t>กลุ่มคำสั่งที่ใช้ในการจัดการเกี่ยวกับแฟ้มข้อมูล แบ่งออกเป็น 4 ประเภทใหญ่ๆคือ</a:t>
            </a:r>
          </a:p>
          <a:p>
            <a:pPr lvl="1"/>
            <a:r>
              <a:rPr lang="th-TH" b="1" smtClean="0"/>
              <a:t>เปิด</a:t>
            </a:r>
            <a:r>
              <a:rPr lang="th-TH" smtClean="0"/>
              <a:t>แฟ้มข้อมูล</a:t>
            </a:r>
          </a:p>
          <a:p>
            <a:pPr lvl="1"/>
            <a:r>
              <a:rPr lang="th-TH" b="1" smtClean="0"/>
              <a:t>ปิด</a:t>
            </a:r>
            <a:r>
              <a:rPr lang="th-TH" smtClean="0"/>
              <a:t>แฟ้มข้อมูล</a:t>
            </a:r>
          </a:p>
          <a:p>
            <a:pPr lvl="1"/>
            <a:r>
              <a:rPr lang="th-TH" b="1" smtClean="0"/>
              <a:t>อ่าน</a:t>
            </a:r>
            <a:r>
              <a:rPr lang="th-TH" smtClean="0"/>
              <a:t>แฟ้มข้อมูล</a:t>
            </a:r>
          </a:p>
          <a:p>
            <a:pPr lvl="1"/>
            <a:r>
              <a:rPr lang="th-TH" b="1" smtClean="0"/>
              <a:t>เขียน</a:t>
            </a:r>
            <a:r>
              <a:rPr lang="th-TH" smtClean="0"/>
              <a:t>แฟ้มข้อมูล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การเปิดแฟ้มข้อมูล</a:t>
            </a:r>
          </a:p>
        </p:txBody>
      </p:sp>
      <p:sp>
        <p:nvSpPr>
          <p:cNvPr id="13315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h-TH" smtClean="0"/>
              <a:t>ทุกครั้งที่จะทำงานต่างๆ เกี่ยวกับแฟ้มข้อมูล จำเป็นจะต้องทำการเปิดแฟ้มข้อมูลนั้นขึ้นมาก่อน</a:t>
            </a:r>
          </a:p>
          <a:p>
            <a:r>
              <a:rPr lang="th-TH" smtClean="0"/>
              <a:t>เงื่อนไขในการเปิดแฟ้มข้อมูล</a:t>
            </a:r>
          </a:p>
          <a:p>
            <a:pPr lvl="1"/>
            <a:r>
              <a:rPr lang="th-TH" smtClean="0"/>
              <a:t>ถ้าแฟ้มข้อมูลที่ถูกเปิด </a:t>
            </a:r>
            <a:r>
              <a:rPr lang="th-TH" b="1" smtClean="0"/>
              <a:t>ไม่มีอยู่ในระบบ </a:t>
            </a:r>
            <a:r>
              <a:rPr lang="th-TH" smtClean="0"/>
              <a:t>การเปิดแฟ้มข้อมูลในภาษา </a:t>
            </a:r>
            <a:r>
              <a:rPr lang="en-US" smtClean="0">
                <a:cs typeface="FreesiaUPC" pitchFamily="34" charset="-34"/>
              </a:rPr>
              <a:t>C </a:t>
            </a:r>
            <a:r>
              <a:rPr lang="th-TH" smtClean="0"/>
              <a:t>จะเป็นการ </a:t>
            </a:r>
            <a:r>
              <a:rPr lang="th-TH" b="1" smtClean="0"/>
              <a:t>สร้างแฟ้มข้อมูลนั้นขึ้นมาใหม่</a:t>
            </a:r>
          </a:p>
          <a:p>
            <a:pPr lvl="1"/>
            <a:r>
              <a:rPr lang="th-TH" smtClean="0"/>
              <a:t>ถ้าแฟ้มข้อมูลที่ถูกเปิด  </a:t>
            </a:r>
            <a:r>
              <a:rPr lang="th-TH" b="1" smtClean="0"/>
              <a:t>มีอยู่ในระบบ </a:t>
            </a:r>
            <a:r>
              <a:rPr lang="th-TH" smtClean="0"/>
              <a:t>การเปิดแฟ้มข้อมูลในภาษา </a:t>
            </a:r>
            <a:r>
              <a:rPr lang="en-US" smtClean="0">
                <a:cs typeface="FreesiaUPC" pitchFamily="34" charset="-34"/>
              </a:rPr>
              <a:t>C </a:t>
            </a:r>
            <a:r>
              <a:rPr lang="th-TH" smtClean="0"/>
              <a:t>จะเป็นการ</a:t>
            </a:r>
            <a:r>
              <a:rPr lang="th-TH" b="1" smtClean="0"/>
              <a:t>แก้ไขแฟ้มข้อมูลนั้น</a:t>
            </a:r>
          </a:p>
          <a:p>
            <a:r>
              <a:rPr lang="th-TH" smtClean="0"/>
              <a:t>คำสั่ง </a:t>
            </a:r>
            <a:r>
              <a:rPr lang="en-US" smtClean="0">
                <a:cs typeface="FreesiaUPC" pitchFamily="34" charset="-34"/>
              </a:rPr>
              <a:t>(function) </a:t>
            </a:r>
            <a:r>
              <a:rPr lang="th-TH" smtClean="0"/>
              <a:t>ที่ใช้ในการเปิดแฟ้มข้อมูลในภาษา </a:t>
            </a:r>
            <a:r>
              <a:rPr lang="en-US" smtClean="0">
                <a:cs typeface="FreesiaUPC" pitchFamily="34" charset="-34"/>
              </a:rPr>
              <a:t>C </a:t>
            </a:r>
            <a:r>
              <a:rPr lang="th-TH" smtClean="0"/>
              <a:t>คือ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042988" y="5380038"/>
            <a:ext cx="7143750" cy="4619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FILE  *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fopen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(const char *filename , const char *mode);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การใช้งาน </a:t>
            </a:r>
            <a:r>
              <a:rPr lang="en-US" b="1" smtClean="0">
                <a:cs typeface="FreesiaUPC" pitchFamily="34" charset="-34"/>
              </a:rPr>
              <a:t> fopen</a:t>
            </a:r>
            <a:endParaRPr lang="th-TH" b="1" smtClean="0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2775" y="1557338"/>
            <a:ext cx="8153400" cy="5300662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b="1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b="1" dirty="0" smtClean="0"/>
              <a:t>Return value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h-TH" dirty="0" smtClean="0"/>
              <a:t>คืนค่า </a:t>
            </a:r>
            <a:r>
              <a:rPr lang="en-US" b="1" dirty="0" smtClean="0"/>
              <a:t>NULL</a:t>
            </a:r>
            <a:r>
              <a:rPr lang="en-US" dirty="0" smtClean="0"/>
              <a:t> </a:t>
            </a:r>
            <a:r>
              <a:rPr lang="th-TH" dirty="0" smtClean="0"/>
              <a:t>ถ้าเปิดแฟ้มข้อมูลไม่สำเร็จ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th-TH" dirty="0" smtClean="0"/>
              <a:t>คืนค่า </a:t>
            </a:r>
            <a:r>
              <a:rPr lang="en-US" b="1" dirty="0" smtClean="0"/>
              <a:t>pointer</a:t>
            </a:r>
            <a:r>
              <a:rPr lang="en-US" dirty="0" smtClean="0"/>
              <a:t> </a:t>
            </a:r>
            <a:r>
              <a:rPr lang="th-TH" dirty="0" smtClean="0"/>
              <a:t>ที่ชี้ไปยังแฟ้มข้อมูลนั้น ถ้าเปิดแฟ้มข้อมูลสำเร็จ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b="1" dirty="0" smtClean="0"/>
              <a:t>Parameters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/>
              <a:t>const char *filename  </a:t>
            </a:r>
            <a:r>
              <a:rPr lang="th-TH" dirty="0" smtClean="0"/>
              <a:t>ชื่อแฟ้มข้อมูลที่ต้องการจะเปิด เช่น</a:t>
            </a:r>
            <a:r>
              <a:rPr lang="en-US" b="1" dirty="0" smtClean="0"/>
              <a:t>“C:</a:t>
            </a:r>
            <a:r>
              <a:rPr lang="en-US" b="1" dirty="0" smtClean="0">
                <a:solidFill>
                  <a:srgbClr val="C00000"/>
                </a:solidFill>
              </a:rPr>
              <a:t>\\</a:t>
            </a:r>
            <a:r>
              <a:rPr lang="en-US" b="1" dirty="0" smtClean="0"/>
              <a:t>Program Files</a:t>
            </a:r>
            <a:r>
              <a:rPr lang="en-US" b="1" dirty="0" smtClean="0">
                <a:solidFill>
                  <a:srgbClr val="C00000"/>
                </a:solidFill>
              </a:rPr>
              <a:t>\\</a:t>
            </a:r>
            <a:r>
              <a:rPr lang="en-US" b="1" dirty="0" smtClean="0"/>
              <a:t>Hello.txt”</a:t>
            </a:r>
            <a:endParaRPr lang="th-TH" b="1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b="1" dirty="0" smtClean="0"/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/>
              <a:t>const char *mode </a:t>
            </a:r>
            <a:r>
              <a:rPr lang="th-TH" b="1" dirty="0" smtClean="0"/>
              <a:t> </a:t>
            </a:r>
            <a:r>
              <a:rPr lang="th-TH" dirty="0" smtClean="0"/>
              <a:t>โหมดที่จะทำงานกับแฟ้มข้อมูลนี้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th-TH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11188" y="1754188"/>
            <a:ext cx="8174037" cy="5222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FILE  *</a:t>
            </a:r>
            <a:r>
              <a:rPr lang="en-US" sz="28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fopen</a:t>
            </a:r>
            <a:r>
              <a:rPr lang="en-US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(const char *filename , const char *mode);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โหมดการทำงานในการเปิดแฟ้มข้อมูล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th-TH" dirty="0" smtClean="0">
                <a:latin typeface="Cambria" pitchFamily="18" charset="0"/>
              </a:rPr>
              <a:t>ใน </a:t>
            </a:r>
            <a:r>
              <a:rPr lang="en-US" dirty="0" smtClean="0">
                <a:latin typeface="Cambria" pitchFamily="18" charset="0"/>
              </a:rPr>
              <a:t>const char *mode </a:t>
            </a:r>
            <a:r>
              <a:rPr lang="th-TH" dirty="0" smtClean="0">
                <a:latin typeface="Cambria" pitchFamily="18" charset="0"/>
              </a:rPr>
              <a:t>สามารถระบุโหมดการทำงานดังนี้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>
                <a:latin typeface="Cambria" pitchFamily="18" charset="0"/>
              </a:rPr>
              <a:t>r </a:t>
            </a:r>
            <a:r>
              <a:rPr lang="th-TH" dirty="0" smtClean="0">
                <a:latin typeface="Cambria" pitchFamily="18" charset="0"/>
              </a:rPr>
              <a:t>เป็นการเปิดแฟ้มข้อมูลเพื่ออ่าน </a:t>
            </a:r>
            <a:r>
              <a:rPr lang="en-US" dirty="0" smtClean="0">
                <a:latin typeface="Cambria" pitchFamily="18" charset="0"/>
              </a:rPr>
              <a:t>(read) </a:t>
            </a:r>
            <a:r>
              <a:rPr lang="th-TH" dirty="0" smtClean="0">
                <a:latin typeface="Cambria" pitchFamily="18" charset="0"/>
              </a:rPr>
              <a:t>ถ้าแฟ้มข้อมูลนั้นไม่มีอยู่ในระบบ </a:t>
            </a:r>
            <a:r>
              <a:rPr lang="en-US" dirty="0" err="1" smtClean="0">
                <a:latin typeface="Cambria" pitchFamily="18" charset="0"/>
              </a:rPr>
              <a:t>fopen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th-TH" dirty="0" smtClean="0">
                <a:latin typeface="Cambria" pitchFamily="18" charset="0"/>
              </a:rPr>
              <a:t>จะคืนค่า </a:t>
            </a:r>
            <a:r>
              <a:rPr lang="en-US" dirty="0" smtClean="0">
                <a:latin typeface="Cambria" pitchFamily="18" charset="0"/>
              </a:rPr>
              <a:t>NULL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>
                <a:latin typeface="Cambria" pitchFamily="18" charset="0"/>
              </a:rPr>
              <a:t>w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th-TH" dirty="0" smtClean="0">
                <a:latin typeface="Cambria" pitchFamily="18" charset="0"/>
              </a:rPr>
              <a:t>เป็นการเปิดแฟ้มข้อมูลเพื่อเขียน </a:t>
            </a:r>
            <a:r>
              <a:rPr lang="en-US" dirty="0" smtClean="0">
                <a:latin typeface="Cambria" pitchFamily="18" charset="0"/>
              </a:rPr>
              <a:t>(write) </a:t>
            </a:r>
            <a:r>
              <a:rPr lang="th-TH" dirty="0" smtClean="0">
                <a:latin typeface="Cambria" pitchFamily="18" charset="0"/>
              </a:rPr>
              <a:t>ถ้าแฟ้มข้อมูลนั้นไม่มีอยู่ในระบบ จะเป็นการสร้างแฟ้มข้อมูลใหม่ แต่ถ้ามีแฟ้มข้อมูลอยู่ในระบบ จะเป็นเขียนทับแฟ้มข้อมูลที่เปิด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>
                <a:latin typeface="Cambria" pitchFamily="18" charset="0"/>
              </a:rPr>
              <a:t>a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th-TH" dirty="0" smtClean="0">
                <a:latin typeface="Cambria" pitchFamily="18" charset="0"/>
              </a:rPr>
              <a:t>เป็นการเปิดแฟ้มข้อมูลเพื่อเขียนต่อ </a:t>
            </a:r>
            <a:r>
              <a:rPr lang="en-US" dirty="0" smtClean="0">
                <a:latin typeface="Cambria" pitchFamily="18" charset="0"/>
              </a:rPr>
              <a:t>(append) </a:t>
            </a:r>
            <a:r>
              <a:rPr lang="th-TH" dirty="0" smtClean="0">
                <a:latin typeface="Cambria" pitchFamily="18" charset="0"/>
              </a:rPr>
              <a:t>ถ้าแฟ้มข้อมูลไม่มีอยู่ในระบบจะเป็นการสร้างแฟ้มข้อมูลใหม่ แต่ถ้ามีแฟ้มข้อมูลอยู่ในระบบจะเป็นการเขียนต่อท้าย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>
                <a:latin typeface="Cambria" pitchFamily="18" charset="0"/>
              </a:rPr>
              <a:t>r+ </a:t>
            </a:r>
            <a:r>
              <a:rPr lang="th-TH" dirty="0" smtClean="0">
                <a:latin typeface="Cambria" pitchFamily="18" charset="0"/>
              </a:rPr>
              <a:t>หรือ </a:t>
            </a:r>
            <a:r>
              <a:rPr lang="en-US" b="1" dirty="0" smtClean="0">
                <a:latin typeface="Cambria" pitchFamily="18" charset="0"/>
              </a:rPr>
              <a:t>w+ </a:t>
            </a:r>
            <a:r>
              <a:rPr lang="th-TH" dirty="0" smtClean="0">
                <a:latin typeface="Cambria" pitchFamily="18" charset="0"/>
              </a:rPr>
              <a:t>เป็นการเปิดแฟ้มข้อมูลเพื่ออ่านและเขียน ถ้าแฟ้มข้อมูลไม่มีอยู่จะสร้างแฟ้มข้อมูลใหม่ แต่ถ้ามีแฟ้มข้อมูลอยู่แล้วการเขียนจะเป็นการเขียนทับ</a:t>
            </a:r>
          </a:p>
          <a:p>
            <a:pPr marL="640080" lvl="1" indent="-274320" fontAlgn="auto">
              <a:spcAft>
                <a:spcPts val="0"/>
              </a:spcAft>
              <a:buFont typeface="Wingdings 2"/>
              <a:buChar char=""/>
              <a:defRPr/>
            </a:pPr>
            <a:r>
              <a:rPr lang="en-US" b="1" dirty="0" smtClean="0">
                <a:latin typeface="Cambria" pitchFamily="18" charset="0"/>
              </a:rPr>
              <a:t>a+ </a:t>
            </a:r>
            <a:r>
              <a:rPr lang="th-TH" dirty="0" smtClean="0">
                <a:latin typeface="Cambria" pitchFamily="18" charset="0"/>
              </a:rPr>
              <a:t>เป็นการเปิดแฟ้มข้อมูลเพื่ออ่านและเขียน ถ้าแฟ้มข้อมูลไม่มีอยู่จะสร้างแฟ้มข้อมูลใหม่ แต่ถ้ามีแฟ้มข้อมูลอยู่แล้วการเขียนจะเป็นการเขียนต่อท้าย</a:t>
            </a:r>
            <a:endParaRPr lang="th-TH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โหมดการทำงานในการเปิดแฟ้มข้อมูล </a:t>
            </a:r>
            <a:r>
              <a:rPr lang="en-US" b="1" smtClean="0">
                <a:cs typeface="FreesiaUPC" pitchFamily="34" charset="-34"/>
              </a:rPr>
              <a:t>(</a:t>
            </a:r>
            <a:r>
              <a:rPr lang="th-TH" b="1" smtClean="0"/>
              <a:t>ต่อ</a:t>
            </a:r>
            <a:r>
              <a:rPr lang="en-US" b="1" smtClean="0">
                <a:cs typeface="FreesiaUPC" pitchFamily="34" charset="-34"/>
              </a:rPr>
              <a:t>)</a:t>
            </a:r>
            <a:endParaRPr lang="th-TH" b="1" smtClean="0"/>
          </a:p>
        </p:txBody>
      </p:sp>
      <p:sp>
        <p:nvSpPr>
          <p:cNvPr id="16387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th-TH" smtClean="0"/>
              <a:t>ใน </a:t>
            </a:r>
            <a:r>
              <a:rPr lang="en-US" smtClean="0">
                <a:cs typeface="FreesiaUPC" pitchFamily="34" charset="-34"/>
              </a:rPr>
              <a:t>const char *mode </a:t>
            </a:r>
            <a:r>
              <a:rPr lang="th-TH" smtClean="0"/>
              <a:t>สามารถระบุโหมดการทำงานดังนี้</a:t>
            </a:r>
          </a:p>
          <a:p>
            <a:pPr lvl="1"/>
            <a:r>
              <a:rPr lang="en-US" b="1" smtClean="0">
                <a:cs typeface="FreesiaUPC" pitchFamily="34" charset="-34"/>
              </a:rPr>
              <a:t>t</a:t>
            </a:r>
            <a:r>
              <a:rPr lang="en-US" smtClean="0">
                <a:cs typeface="FreesiaUPC" pitchFamily="34" charset="-34"/>
              </a:rPr>
              <a:t> </a:t>
            </a:r>
            <a:r>
              <a:rPr lang="th-TH" smtClean="0"/>
              <a:t>เป็นการเปิดแฟ้มข้อมูลประเภท </a:t>
            </a:r>
            <a:r>
              <a:rPr lang="en-US" smtClean="0">
                <a:cs typeface="FreesiaUPC" pitchFamily="34" charset="-34"/>
              </a:rPr>
              <a:t>text file </a:t>
            </a:r>
            <a:r>
              <a:rPr lang="th-TH" smtClean="0"/>
              <a:t>ในกรณีที่ไม่ระบุภาษา </a:t>
            </a:r>
            <a:r>
              <a:rPr lang="en-US" smtClean="0">
                <a:cs typeface="FreesiaUPC" pitchFamily="34" charset="-34"/>
              </a:rPr>
              <a:t>C </a:t>
            </a:r>
            <a:r>
              <a:rPr lang="th-TH" smtClean="0"/>
              <a:t>จะเป็นการทำงานเป็นโหมด </a:t>
            </a:r>
            <a:r>
              <a:rPr lang="en-US" smtClean="0">
                <a:cs typeface="FreesiaUPC" pitchFamily="34" charset="-34"/>
              </a:rPr>
              <a:t>text file </a:t>
            </a:r>
            <a:endParaRPr lang="th-TH" smtClean="0"/>
          </a:p>
          <a:p>
            <a:pPr lvl="1"/>
            <a:r>
              <a:rPr lang="en-US" b="1" smtClean="0">
                <a:cs typeface="FreesiaUPC" pitchFamily="34" charset="-34"/>
              </a:rPr>
              <a:t>b</a:t>
            </a:r>
            <a:r>
              <a:rPr lang="en-US" smtClean="0">
                <a:cs typeface="FreesiaUPC" pitchFamily="34" charset="-34"/>
              </a:rPr>
              <a:t> </a:t>
            </a:r>
            <a:r>
              <a:rPr lang="th-TH" smtClean="0"/>
              <a:t>เป็นการเปิดแฟ้มข้อมูลประเภท </a:t>
            </a:r>
            <a:r>
              <a:rPr lang="en-US" smtClean="0">
                <a:cs typeface="FreesiaUPC" pitchFamily="34" charset="-34"/>
              </a:rPr>
              <a:t>binary file </a:t>
            </a:r>
          </a:p>
          <a:p>
            <a:pPr lvl="1">
              <a:buFont typeface="Wingdings 2" pitchFamily="18" charset="2"/>
              <a:buNone/>
            </a:pPr>
            <a:endParaRPr lang="en-US" smtClean="0">
              <a:cs typeface="FreesiaUPC" pitchFamily="34" charset="-34"/>
            </a:endParaRPr>
          </a:p>
          <a:p>
            <a:r>
              <a:rPr lang="th-TH" b="1" u="sng" smtClean="0"/>
              <a:t>ตัวอย่าง</a:t>
            </a:r>
            <a:r>
              <a:rPr lang="th-TH" smtClean="0"/>
              <a:t> เปิดแฟ้มข้อมูล </a:t>
            </a:r>
            <a:r>
              <a:rPr lang="en-US" smtClean="0">
                <a:cs typeface="FreesiaUPC" pitchFamily="34" charset="-34"/>
              </a:rPr>
              <a:t>c:\tmp\hello.txt </a:t>
            </a:r>
            <a:r>
              <a:rPr lang="th-TH" smtClean="0"/>
              <a:t>ที่เป็นแฟ้มข้อมูลแบบ </a:t>
            </a:r>
            <a:r>
              <a:rPr lang="en-US" smtClean="0">
                <a:cs typeface="FreesiaUPC" pitchFamily="34" charset="-34"/>
              </a:rPr>
              <a:t>text </a:t>
            </a:r>
            <a:r>
              <a:rPr lang="th-TH" smtClean="0"/>
              <a:t>เพื่ออ่านและเขียนแบบไม่ทับข้อมูลเก่าในแฟ้มข้อมูล</a:t>
            </a:r>
          </a:p>
          <a:p>
            <a:pPr lvl="1"/>
            <a:r>
              <a:rPr lang="en-US" b="1" smtClean="0">
                <a:cs typeface="FreesiaUPC" pitchFamily="34" charset="-34"/>
              </a:rPr>
              <a:t>fopen(“</a:t>
            </a:r>
            <a:r>
              <a:rPr lang="en-US" b="1" smtClean="0">
                <a:solidFill>
                  <a:srgbClr val="FF0000"/>
                </a:solidFill>
                <a:cs typeface="FreesiaUPC" pitchFamily="34" charset="-34"/>
              </a:rPr>
              <a:t>c:\\tmp\\hello.txt</a:t>
            </a:r>
            <a:r>
              <a:rPr lang="en-US" b="1" smtClean="0">
                <a:cs typeface="FreesiaUPC" pitchFamily="34" charset="-34"/>
              </a:rPr>
              <a:t>”, “</a:t>
            </a:r>
            <a:r>
              <a:rPr lang="en-US" b="1" smtClean="0">
                <a:solidFill>
                  <a:srgbClr val="0070C0"/>
                </a:solidFill>
                <a:cs typeface="FreesiaUPC" pitchFamily="34" charset="-34"/>
              </a:rPr>
              <a:t>a+t</a:t>
            </a:r>
            <a:r>
              <a:rPr lang="en-US" b="1" smtClean="0">
                <a:cs typeface="FreesiaUPC" pitchFamily="34" charset="-34"/>
              </a:rPr>
              <a:t>”);</a:t>
            </a:r>
            <a:endParaRPr lang="th-TH" b="1" smtClean="0"/>
          </a:p>
          <a:p>
            <a:pPr lvl="1">
              <a:buFont typeface="Wingdings 2" pitchFamily="18" charset="2"/>
              <a:buNone/>
            </a:pPr>
            <a:endParaRPr lang="th-TH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ชื่อเรื่อง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th-TH" b="1" smtClean="0"/>
              <a:t>การปิดแฟ้มข้อมูล</a:t>
            </a:r>
          </a:p>
        </p:txBody>
      </p:sp>
      <p:sp>
        <p:nvSpPr>
          <p:cNvPr id="17411" name="ตัวยึดเนื้อหา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en-US" dirty="0" smtClean="0">
              <a:cs typeface="FreesiaUPC" pitchFamily="34" charset="-34"/>
            </a:endParaRPr>
          </a:p>
          <a:p>
            <a:endParaRPr lang="en-US" dirty="0" smtClean="0">
              <a:cs typeface="FreesiaUPC" pitchFamily="34" charset="-34"/>
            </a:endParaRPr>
          </a:p>
          <a:p>
            <a:r>
              <a:rPr lang="en-US" b="1" dirty="0" smtClean="0">
                <a:cs typeface="FreesiaUPC" pitchFamily="34" charset="-34"/>
              </a:rPr>
              <a:t>Parameter</a:t>
            </a:r>
          </a:p>
          <a:p>
            <a:pPr lvl="1"/>
            <a:r>
              <a:rPr lang="th-TH" dirty="0" smtClean="0"/>
              <a:t>เอา </a:t>
            </a:r>
            <a:r>
              <a:rPr lang="en-US" dirty="0" smtClean="0">
                <a:cs typeface="FreesiaUPC" pitchFamily="34" charset="-34"/>
              </a:rPr>
              <a:t>pointer </a:t>
            </a:r>
            <a:r>
              <a:rPr lang="th-TH" dirty="0" smtClean="0"/>
              <a:t>ของ </a:t>
            </a:r>
            <a:r>
              <a:rPr lang="en-US" dirty="0" smtClean="0">
                <a:cs typeface="FreesiaUPC" pitchFamily="34" charset="-34"/>
              </a:rPr>
              <a:t>FILE </a:t>
            </a:r>
            <a:r>
              <a:rPr lang="th-TH" dirty="0" smtClean="0"/>
              <a:t>ที่ได้จากการเปิดแฟ้มข้อมูลมาส่งเพื่อใช้ปิด</a:t>
            </a:r>
          </a:p>
          <a:p>
            <a:r>
              <a:rPr lang="en-US" b="1" dirty="0" smtClean="0">
                <a:cs typeface="FreesiaUPC" pitchFamily="34" charset="-34"/>
              </a:rPr>
              <a:t>Return value</a:t>
            </a:r>
          </a:p>
          <a:p>
            <a:pPr lvl="1"/>
            <a:r>
              <a:rPr lang="th-TH" dirty="0" smtClean="0"/>
              <a:t>ถ้าการปิดแฟ้มข้อมูลเรียบร้อย คำสั่ง </a:t>
            </a:r>
            <a:r>
              <a:rPr lang="en-US" dirty="0" err="1" smtClean="0">
                <a:cs typeface="FreesiaUPC" pitchFamily="34" charset="-34"/>
              </a:rPr>
              <a:t>fclose</a:t>
            </a:r>
            <a:r>
              <a:rPr lang="en-US" dirty="0" smtClean="0">
                <a:cs typeface="FreesiaUPC" pitchFamily="34" charset="-34"/>
              </a:rPr>
              <a:t> </a:t>
            </a:r>
            <a:r>
              <a:rPr lang="th-TH" dirty="0" smtClean="0"/>
              <a:t>จะคืนค่าเป็น 0 </a:t>
            </a:r>
          </a:p>
          <a:p>
            <a:pPr lvl="1"/>
            <a:r>
              <a:rPr lang="th-TH" dirty="0" smtClean="0"/>
              <a:t>ถ้ามีข้อผิดพลาดระหว่างปิดแฟ้มข้อมูล </a:t>
            </a:r>
            <a:r>
              <a:rPr lang="en-US" dirty="0" err="1" smtClean="0">
                <a:cs typeface="FreesiaUPC" pitchFamily="34" charset="-34"/>
              </a:rPr>
              <a:t>fclose</a:t>
            </a:r>
            <a:r>
              <a:rPr lang="en-US" dirty="0" smtClean="0">
                <a:cs typeface="FreesiaUPC" pitchFamily="34" charset="-34"/>
              </a:rPr>
              <a:t> </a:t>
            </a:r>
            <a:r>
              <a:rPr lang="th-TH" dirty="0" smtClean="0"/>
              <a:t>จะคืนค่าเป็น </a:t>
            </a:r>
            <a:r>
              <a:rPr lang="en-US" dirty="0" smtClean="0">
                <a:cs typeface="FreesiaUPC" pitchFamily="34" charset="-34"/>
              </a:rPr>
              <a:t>EOF</a:t>
            </a:r>
            <a:endParaRPr lang="th-TH" dirty="0" smtClean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936875" y="1773238"/>
            <a:ext cx="3175000" cy="52228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fclose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(FILE *</a:t>
            </a:r>
            <a:r>
              <a:rPr lang="en-US" sz="2800" b="1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fp</a:t>
            </a:r>
            <a:r>
              <a:rPr lang="en-US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);</a:t>
            </a:r>
            <a:endParaRPr lang="en-US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3029</TotalTime>
  <Words>1451</Words>
  <Application>Microsoft Office PowerPoint</Application>
  <PresentationFormat>On-screen Show (4:3)</PresentationFormat>
  <Paragraphs>303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Median</vt:lpstr>
      <vt:lpstr>File Operations</vt:lpstr>
      <vt:lpstr>File และ การใช้งาน</vt:lpstr>
      <vt:lpstr>การกำหนดชื่อของแฟ้มข้อมูล</vt:lpstr>
      <vt:lpstr>คำสั่งจัดการแฟ้มข้อมูลในภาษา C</vt:lpstr>
      <vt:lpstr>การเปิดแฟ้มข้อมูล</vt:lpstr>
      <vt:lpstr>การใช้งาน  fopen</vt:lpstr>
      <vt:lpstr>โหมดการทำงานในการเปิดแฟ้มข้อมูล</vt:lpstr>
      <vt:lpstr>โหมดการทำงานในการเปิดแฟ้มข้อมูล (ต่อ)</vt:lpstr>
      <vt:lpstr>การปิดแฟ้มข้อมูล</vt:lpstr>
      <vt:lpstr>ตัวอย่างการเปิด/ปิด แฟ้มข้อมูล</vt:lpstr>
      <vt:lpstr>การเขียนแฟ้มข้อมูลประเภท Text</vt:lpstr>
      <vt:lpstr>ตัวอย่างการเขียนแฟ้มข้อมูลประเภท Text</vt:lpstr>
      <vt:lpstr>การอ่านแฟ้มข้อมูลประเภท Text</vt:lpstr>
      <vt:lpstr>ตัวอย่างการอ่านแฟ้มข้อมูลประเภท Text</vt:lpstr>
      <vt:lpstr>ตัวอย่างการอ่านแฟ้มข้อมูลประเภท Text (ต่อ)</vt:lpstr>
      <vt:lpstr>การอ่าน/เขียนแฟ้มข้อมูลประเภท Text แบบตัวอักษร</vt:lpstr>
      <vt:lpstr>ตัวอย่างการใช้ fputc</vt:lpstr>
      <vt:lpstr>ตัวอย่างการใช้ fputs</vt:lpstr>
      <vt:lpstr>ตัวอย่างการใช้ fgetc</vt:lpstr>
      <vt:lpstr>ตัวอย่างการใช้ fgets</vt:lpstr>
      <vt:lpstr>การทำงานกับแฟ้มข้อมูลแบบ Binary</vt:lpstr>
      <vt:lpstr>การจัดการเกี่ยวกับ file pointer</vt:lpstr>
      <vt:lpstr>การทำงานของ fseek</vt:lpstr>
      <vt:lpstr>แบบฝึกหัด fseek</vt:lpstr>
    </vt:vector>
  </TitlesOfParts>
  <Company>Logic Control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Programming : Ch3</dc:title>
  <dc:creator>PISIT</dc:creator>
  <cp:lastModifiedBy>admin</cp:lastModifiedBy>
  <cp:revision>321</cp:revision>
  <dcterms:created xsi:type="dcterms:W3CDTF">1996-07-21T04:53:59Z</dcterms:created>
  <dcterms:modified xsi:type="dcterms:W3CDTF">2012-05-29T12:23:10Z</dcterms:modified>
</cp:coreProperties>
</file>