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316" r:id="rId4"/>
    <p:sldId id="317" r:id="rId5"/>
    <p:sldId id="319" r:id="rId6"/>
    <p:sldId id="318" r:id="rId7"/>
    <p:sldId id="320" r:id="rId8"/>
    <p:sldId id="321" r:id="rId9"/>
    <p:sldId id="322" r:id="rId10"/>
    <p:sldId id="323" r:id="rId11"/>
    <p:sldId id="324" r:id="rId12"/>
    <p:sldId id="325" r:id="rId13"/>
    <p:sldId id="326" r:id="rId14"/>
    <p:sldId id="327" r:id="rId15"/>
    <p:sldId id="328" r:id="rId16"/>
    <p:sldId id="329" r:id="rId17"/>
    <p:sldId id="330" r:id="rId18"/>
    <p:sldId id="331" r:id="rId19"/>
    <p:sldId id="332" r:id="rId20"/>
    <p:sldId id="333" r:id="rId21"/>
    <p:sldId id="334" r:id="rId22"/>
    <p:sldId id="335" r:id="rId23"/>
    <p:sldId id="336" r:id="rId2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6" autoAdjust="0"/>
    <p:restoredTop sz="95057" autoAdjust="0"/>
  </p:normalViewPr>
  <p:slideViewPr>
    <p:cSldViewPr>
      <p:cViewPr varScale="1">
        <p:scale>
          <a:sx n="67" d="100"/>
          <a:sy n="67" d="100"/>
        </p:scale>
        <p:origin x="-5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30/08/55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30/08/55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136F3FF-F35A-4758-A77A-C26547740D3E}" type="datetimeFigureOut">
              <a:rPr lang="th-TH" smtClean="0"/>
              <a:pPr/>
              <a:t>30/08/55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30/08/55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30/08/55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30/08/55</a:t>
            </a:fld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136F3FF-F35A-4758-A77A-C26547740D3E}" type="datetimeFigureOut">
              <a:rPr lang="th-TH" smtClean="0"/>
              <a:pPr/>
              <a:t>30/08/55</a:t>
            </a:fld>
            <a:endParaRPr lang="th-TH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30/08/55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30/08/55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F3FF-F35A-4758-A77A-C26547740D3E}" type="datetimeFigureOut">
              <a:rPr lang="th-TH" smtClean="0"/>
              <a:pPr/>
              <a:t>30/08/55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136F3FF-F35A-4758-A77A-C26547740D3E}" type="datetimeFigureOut">
              <a:rPr lang="th-TH" smtClean="0"/>
              <a:pPr/>
              <a:t>30/08/55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136F3FF-F35A-4758-A77A-C26547740D3E}" type="datetimeFigureOut">
              <a:rPr lang="th-TH" smtClean="0"/>
              <a:pPr/>
              <a:t>30/08/55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8C7A9F1-41F8-4E00-BF8D-ECF778B2BCF5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5852" y="4038600"/>
            <a:ext cx="7553348" cy="1828800"/>
          </a:xfrm>
        </p:spPr>
        <p:txBody>
          <a:bodyPr>
            <a:noAutofit/>
          </a:bodyPr>
          <a:lstStyle/>
          <a:p>
            <a:pPr algn="r"/>
            <a:r>
              <a:rPr lang="en-US" dirty="0" smtClean="0"/>
              <a:t>Structure &amp; Union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en-US" dirty="0" smtClean="0"/>
              <a:t>030523300- Computer Programming</a:t>
            </a:r>
          </a:p>
          <a:p>
            <a:pPr algn="r"/>
            <a:r>
              <a:rPr lang="en-US" dirty="0" smtClean="0"/>
              <a:t>Asst. Prof. Dr. </a:t>
            </a:r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smtClean="0"/>
              <a:t>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ตัวอย่างการอ้างอิงข้อมูลในตัวแปร</a:t>
            </a:r>
            <a:r>
              <a:rPr lang="th-TH" b="1" dirty="0" err="1" smtClean="0"/>
              <a:t>สตรัคเจอร์</a:t>
            </a:r>
            <a:endParaRPr lang="th-TH" b="1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043608" y="1556792"/>
            <a:ext cx="7056784" cy="51845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 smtClean="0">
                <a:solidFill>
                  <a:schemeClr val="tx1"/>
                </a:solidFill>
              </a:rPr>
              <a:t>#include&lt;</a:t>
            </a:r>
            <a:r>
              <a:rPr lang="en-GB" sz="2400" dirty="0" err="1" smtClean="0">
                <a:solidFill>
                  <a:schemeClr val="tx1"/>
                </a:solidFill>
              </a:rPr>
              <a:t>stdio.h</a:t>
            </a:r>
            <a:r>
              <a:rPr lang="en-GB" sz="2400" dirty="0" smtClean="0">
                <a:solidFill>
                  <a:schemeClr val="tx1"/>
                </a:solidFill>
              </a:rPr>
              <a:t>&gt;</a:t>
            </a:r>
            <a:endParaRPr lang="th-TH" sz="2400" dirty="0" smtClean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GB" sz="2400" dirty="0" err="1" smtClean="0">
                <a:solidFill>
                  <a:schemeClr val="tx1"/>
                </a:solidFill>
              </a:rPr>
              <a:t>int</a:t>
            </a:r>
            <a:r>
              <a:rPr lang="en-GB" sz="2400" dirty="0" smtClean="0">
                <a:solidFill>
                  <a:schemeClr val="tx1"/>
                </a:solidFill>
              </a:rPr>
              <a:t> main(</a:t>
            </a:r>
            <a:r>
              <a:rPr lang="en-GB" sz="2400" dirty="0" err="1" smtClean="0">
                <a:solidFill>
                  <a:schemeClr val="tx1"/>
                </a:solidFill>
              </a:rPr>
              <a:t>int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argc</a:t>
            </a:r>
            <a:r>
              <a:rPr lang="en-GB" sz="2400" dirty="0" smtClean="0">
                <a:solidFill>
                  <a:schemeClr val="tx1"/>
                </a:solidFill>
              </a:rPr>
              <a:t>, char **</a:t>
            </a:r>
            <a:r>
              <a:rPr lang="en-GB" sz="2400" dirty="0" err="1" smtClean="0">
                <a:solidFill>
                  <a:schemeClr val="tx1"/>
                </a:solidFill>
              </a:rPr>
              <a:t>argv</a:t>
            </a:r>
            <a:r>
              <a:rPr lang="en-GB" sz="2400" dirty="0" smtClean="0">
                <a:solidFill>
                  <a:schemeClr val="tx1"/>
                </a:solidFill>
              </a:rPr>
              <a:t>)</a:t>
            </a:r>
            <a:r>
              <a:rPr lang="ar-SA" sz="2400" dirty="0" smtClean="0">
                <a:solidFill>
                  <a:schemeClr val="tx1"/>
                </a:solidFill>
              </a:rPr>
              <a:t>‏ </a:t>
            </a:r>
            <a:r>
              <a:rPr lang="en-GB" sz="2400" dirty="0" smtClean="0">
                <a:solidFill>
                  <a:schemeClr val="tx1"/>
                </a:solidFill>
              </a:rPr>
              <a:t>{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GB" sz="2400" dirty="0" smtClean="0">
                <a:solidFill>
                  <a:schemeClr val="tx1"/>
                </a:solidFill>
              </a:rPr>
              <a:t>     </a:t>
            </a:r>
            <a:r>
              <a:rPr lang="en-GB" sz="2400" b="1" dirty="0" err="1" smtClean="0">
                <a:solidFill>
                  <a:srgbClr val="0070C0"/>
                </a:solidFill>
              </a:rPr>
              <a:t>struct</a:t>
            </a:r>
            <a:r>
              <a:rPr lang="en-GB" sz="2400" b="1" dirty="0" smtClean="0">
                <a:solidFill>
                  <a:srgbClr val="0070C0"/>
                </a:solidFill>
              </a:rPr>
              <a:t>  product {</a:t>
            </a:r>
            <a:endParaRPr lang="en-US" sz="2400" b="1" dirty="0" smtClean="0">
              <a:solidFill>
                <a:srgbClr val="0070C0"/>
              </a:solidFill>
            </a:endParaRPr>
          </a:p>
          <a:p>
            <a:r>
              <a:rPr lang="en-GB" sz="2400" b="1" dirty="0" smtClean="0">
                <a:solidFill>
                  <a:srgbClr val="0070C0"/>
                </a:solidFill>
              </a:rPr>
              <a:t>               </a:t>
            </a:r>
            <a:r>
              <a:rPr lang="en-GB" sz="2400" b="1" dirty="0" err="1" smtClean="0">
                <a:solidFill>
                  <a:schemeClr val="accent5">
                    <a:lumMod val="50000"/>
                  </a:schemeClr>
                </a:solidFill>
              </a:rPr>
              <a:t>int</a:t>
            </a:r>
            <a:r>
              <a:rPr lang="en-GB" sz="2400" b="1" dirty="0" smtClean="0">
                <a:solidFill>
                  <a:schemeClr val="accent5">
                    <a:lumMod val="50000"/>
                  </a:schemeClr>
                </a:solidFill>
              </a:rPr>
              <a:t>     code;</a:t>
            </a:r>
            <a:endParaRPr lang="en-US" sz="2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GB" sz="2400" b="1" dirty="0" smtClean="0">
                <a:solidFill>
                  <a:srgbClr val="0070C0"/>
                </a:solidFill>
              </a:rPr>
              <a:t>               </a:t>
            </a:r>
            <a:r>
              <a:rPr lang="en-GB" sz="2400" b="1" dirty="0" smtClean="0">
                <a:solidFill>
                  <a:schemeClr val="accent4">
                    <a:lumMod val="50000"/>
                  </a:schemeClr>
                </a:solidFill>
              </a:rPr>
              <a:t>char  </a:t>
            </a:r>
            <a:r>
              <a:rPr lang="en-GB" sz="2400" b="1" dirty="0" err="1" smtClean="0">
                <a:solidFill>
                  <a:schemeClr val="accent4">
                    <a:lumMod val="50000"/>
                  </a:schemeClr>
                </a:solidFill>
              </a:rPr>
              <a:t>productName</a:t>
            </a:r>
            <a:r>
              <a:rPr lang="en-GB" sz="2400" b="1" dirty="0" smtClean="0">
                <a:solidFill>
                  <a:schemeClr val="accent4">
                    <a:lumMod val="50000"/>
                  </a:schemeClr>
                </a:solidFill>
              </a:rPr>
              <a:t>[64];</a:t>
            </a:r>
            <a:endParaRPr lang="en-US" sz="2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GB" sz="2400" b="1" dirty="0" smtClean="0">
                <a:solidFill>
                  <a:srgbClr val="0070C0"/>
                </a:solidFill>
              </a:rPr>
              <a:t>               </a:t>
            </a:r>
            <a:r>
              <a:rPr lang="en-GB" sz="2400" b="1" dirty="0" smtClean="0">
                <a:solidFill>
                  <a:schemeClr val="accent2">
                    <a:lumMod val="50000"/>
                  </a:schemeClr>
                </a:solidFill>
              </a:rPr>
              <a:t>float   price;</a:t>
            </a:r>
            <a:endParaRPr lang="en-US" sz="24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GB" sz="2400" b="1" dirty="0" smtClean="0">
                <a:solidFill>
                  <a:srgbClr val="0070C0"/>
                </a:solidFill>
              </a:rPr>
              <a:t>     } </a:t>
            </a:r>
            <a:r>
              <a:rPr lang="en-GB" sz="2400" b="1" dirty="0" smtClean="0">
                <a:solidFill>
                  <a:srgbClr val="FF0000"/>
                </a:solidFill>
              </a:rPr>
              <a:t>computer</a:t>
            </a:r>
            <a:r>
              <a:rPr lang="en-GB" sz="2400" b="1" dirty="0" smtClean="0">
                <a:solidFill>
                  <a:srgbClr val="0070C0"/>
                </a:solidFill>
              </a:rPr>
              <a:t>;   </a:t>
            </a:r>
            <a:r>
              <a:rPr lang="en-GB" sz="2400" dirty="0" smtClean="0">
                <a:solidFill>
                  <a:schemeClr val="tx1"/>
                </a:solidFill>
              </a:rPr>
              <a:t>		                 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GB" sz="2400" dirty="0" smtClean="0">
                <a:solidFill>
                  <a:schemeClr val="tx1"/>
                </a:solidFill>
              </a:rPr>
              <a:t>     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    </a:t>
            </a:r>
            <a:r>
              <a:rPr lang="en-US" sz="2400" b="1" dirty="0" err="1" smtClean="0">
                <a:solidFill>
                  <a:srgbClr val="FF0000"/>
                </a:solidFill>
              </a:rPr>
              <a:t>computer</a:t>
            </a:r>
            <a:r>
              <a:rPr lang="en-US" sz="2400" b="1" dirty="0" err="1" smtClean="0">
                <a:solidFill>
                  <a:schemeClr val="tx1"/>
                </a:solidFill>
              </a:rPr>
              <a:t>.</a:t>
            </a:r>
            <a:r>
              <a:rPr lang="en-US" sz="2400" b="1" dirty="0" err="1" smtClean="0">
                <a:solidFill>
                  <a:schemeClr val="accent5">
                    <a:lumMod val="50000"/>
                  </a:schemeClr>
                </a:solidFill>
              </a:rPr>
              <a:t>code</a:t>
            </a:r>
            <a:r>
              <a:rPr lang="en-US" sz="2400" dirty="0" smtClean="0">
                <a:solidFill>
                  <a:schemeClr val="tx1"/>
                </a:solidFill>
              </a:rPr>
              <a:t> = 1000;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</a:t>
            </a:r>
            <a:r>
              <a:rPr lang="en-US" sz="2400" dirty="0" err="1" smtClean="0">
                <a:solidFill>
                  <a:schemeClr val="tx1"/>
                </a:solidFill>
              </a:rPr>
              <a:t>strcpy</a:t>
            </a: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en-US" sz="2400" b="1" dirty="0" err="1" smtClean="0">
                <a:solidFill>
                  <a:srgbClr val="FF0000"/>
                </a:solidFill>
              </a:rPr>
              <a:t>computer</a:t>
            </a:r>
            <a:r>
              <a:rPr lang="en-US" sz="2400" b="1" dirty="0" err="1" smtClean="0">
                <a:solidFill>
                  <a:schemeClr val="tx1"/>
                </a:solidFill>
              </a:rPr>
              <a:t>.</a:t>
            </a:r>
            <a:r>
              <a:rPr lang="en-US" sz="2400" b="1" dirty="0" err="1" smtClean="0">
                <a:solidFill>
                  <a:schemeClr val="accent3">
                    <a:lumMod val="50000"/>
                  </a:schemeClr>
                </a:solidFill>
              </a:rPr>
              <a:t>productName</a:t>
            </a:r>
            <a:r>
              <a:rPr lang="en-US" sz="2400" dirty="0" smtClean="0">
                <a:solidFill>
                  <a:schemeClr val="tx1"/>
                </a:solidFill>
              </a:rPr>
              <a:t>,  “Core 2 duo”);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</a:t>
            </a:r>
            <a:r>
              <a:rPr lang="en-US" sz="2400" b="1" dirty="0" err="1" smtClean="0">
                <a:solidFill>
                  <a:srgbClr val="FF0000"/>
                </a:solidFill>
              </a:rPr>
              <a:t>computer</a:t>
            </a:r>
            <a:r>
              <a:rPr lang="en-US" sz="2400" b="1" dirty="0" err="1" smtClean="0">
                <a:solidFill>
                  <a:schemeClr val="tx1"/>
                </a:solidFill>
              </a:rPr>
              <a:t>.</a:t>
            </a:r>
            <a:r>
              <a:rPr lang="en-US" sz="2400" b="1" dirty="0" err="1" smtClean="0">
                <a:solidFill>
                  <a:schemeClr val="accent2">
                    <a:lumMod val="50000"/>
                  </a:schemeClr>
                </a:solidFill>
              </a:rPr>
              <a:t>price</a:t>
            </a:r>
            <a:r>
              <a:rPr lang="en-US" sz="2400" dirty="0" smtClean="0">
                <a:solidFill>
                  <a:schemeClr val="tx1"/>
                </a:solidFill>
              </a:rPr>
              <a:t> = 18000.00;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}</a:t>
            </a:r>
            <a:endParaRPr lang="en-US" sz="2400" dirty="0">
              <a:solidFill>
                <a:schemeClr val="tx1"/>
              </a:solidFill>
              <a:latin typeface="Calibri" pitchFamily="34" charset="0"/>
              <a:ea typeface="Arial" pitchFamily="34"/>
              <a:cs typeface="Arial" pitchFamily="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 </a:t>
            </a:r>
            <a:r>
              <a:rPr lang="en-US" b="1" dirty="0" smtClean="0"/>
              <a:t>1</a:t>
            </a:r>
            <a:endParaRPr lang="th-TH" b="1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07504" y="1556792"/>
            <a:ext cx="7056784" cy="51845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 smtClean="0">
                <a:solidFill>
                  <a:schemeClr val="tx1"/>
                </a:solidFill>
              </a:rPr>
              <a:t>#include&lt;</a:t>
            </a:r>
            <a:r>
              <a:rPr lang="en-GB" sz="2000" dirty="0" err="1" smtClean="0">
                <a:solidFill>
                  <a:schemeClr val="tx1"/>
                </a:solidFill>
              </a:rPr>
              <a:t>stdio.h</a:t>
            </a:r>
            <a:r>
              <a:rPr lang="en-GB" sz="2000" dirty="0" smtClean="0">
                <a:solidFill>
                  <a:schemeClr val="tx1"/>
                </a:solidFill>
              </a:rPr>
              <a:t>&gt;</a:t>
            </a:r>
            <a:endParaRPr lang="th-TH" sz="2000" dirty="0" smtClean="0">
              <a:solidFill>
                <a:schemeClr val="tx1"/>
              </a:solidFill>
            </a:endParaRP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main(</a:t>
            </a:r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</a:rPr>
              <a:t>argc</a:t>
            </a:r>
            <a:r>
              <a:rPr lang="en-GB" sz="2000" dirty="0" smtClean="0">
                <a:solidFill>
                  <a:schemeClr val="tx1"/>
                </a:solidFill>
              </a:rPr>
              <a:t>, char **</a:t>
            </a:r>
            <a:r>
              <a:rPr lang="en-GB" sz="2000" dirty="0" err="1" smtClean="0">
                <a:solidFill>
                  <a:schemeClr val="tx1"/>
                </a:solidFill>
              </a:rPr>
              <a:t>argv</a:t>
            </a:r>
            <a:r>
              <a:rPr lang="en-GB" sz="2000" dirty="0" smtClean="0">
                <a:solidFill>
                  <a:schemeClr val="tx1"/>
                </a:solidFill>
              </a:rPr>
              <a:t>)</a:t>
            </a:r>
            <a:r>
              <a:rPr lang="ar-SA" sz="2000" dirty="0" smtClean="0">
                <a:solidFill>
                  <a:schemeClr val="tx1"/>
                </a:solidFill>
              </a:rPr>
              <a:t>‏ </a:t>
            </a:r>
            <a:r>
              <a:rPr lang="en-GB" sz="2000" dirty="0" smtClean="0">
                <a:solidFill>
                  <a:schemeClr val="tx1"/>
                </a:solidFill>
              </a:rPr>
              <a:t>{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 </a:t>
            </a:r>
            <a:r>
              <a:rPr lang="en-GB" sz="2000" dirty="0" err="1" smtClean="0">
                <a:solidFill>
                  <a:schemeClr val="tx1"/>
                </a:solidFill>
              </a:rPr>
              <a:t>typedef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th-TH" sz="2000" dirty="0" smtClean="0">
                <a:solidFill>
                  <a:schemeClr val="tx1"/>
                </a:solidFill>
              </a:rPr>
              <a:t>  </a:t>
            </a:r>
            <a:r>
              <a:rPr lang="en-GB" sz="2000" dirty="0" err="1" smtClean="0">
                <a:solidFill>
                  <a:schemeClr val="tx1"/>
                </a:solidFill>
              </a:rPr>
              <a:t>struct</a:t>
            </a:r>
            <a:r>
              <a:rPr lang="en-GB" sz="2000" dirty="0" smtClean="0">
                <a:solidFill>
                  <a:schemeClr val="tx1"/>
                </a:solidFill>
              </a:rPr>
              <a:t>  {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           </a:t>
            </a:r>
            <a:r>
              <a:rPr lang="en-GB" sz="2000" dirty="0" err="1" smtClean="0">
                <a:solidFill>
                  <a:schemeClr val="tx1"/>
                </a:solidFill>
              </a:rPr>
              <a:t>int</a:t>
            </a:r>
            <a:r>
              <a:rPr lang="en-GB" sz="2000" dirty="0" smtClean="0">
                <a:solidFill>
                  <a:schemeClr val="tx1"/>
                </a:solidFill>
              </a:rPr>
              <a:t>     code;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           char  name[64];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           float   salary;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GB" sz="2000" dirty="0" smtClean="0">
                <a:solidFill>
                  <a:schemeClr val="tx1"/>
                </a:solidFill>
              </a:rPr>
              <a:t>     } Employee;   		                 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th-TH" sz="2000" dirty="0" smtClean="0">
                <a:solidFill>
                  <a:schemeClr val="tx1"/>
                </a:solidFill>
              </a:rPr>
              <a:t>  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th-TH" sz="2000" dirty="0" smtClean="0">
                <a:solidFill>
                  <a:schemeClr val="tx1"/>
                </a:solidFill>
              </a:rPr>
              <a:t>    </a:t>
            </a:r>
            <a:r>
              <a:rPr lang="en-US" sz="2000" dirty="0" smtClean="0">
                <a:solidFill>
                  <a:schemeClr val="tx1"/>
                </a:solidFill>
              </a:rPr>
              <a:t> Employee   </a:t>
            </a:r>
            <a:r>
              <a:rPr lang="en-US" sz="2000" dirty="0" err="1" smtClean="0">
                <a:solidFill>
                  <a:schemeClr val="tx1"/>
                </a:solidFill>
              </a:rPr>
              <a:t>emp</a:t>
            </a:r>
            <a:r>
              <a:rPr lang="en-US" sz="20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GB" sz="2000" dirty="0" smtClean="0">
                <a:solidFill>
                  <a:schemeClr val="tx1"/>
                </a:solidFill>
              </a:rPr>
              <a:t>    </a:t>
            </a:r>
            <a:r>
              <a:rPr lang="en-GB" sz="2000" dirty="0" err="1" smtClean="0">
                <a:solidFill>
                  <a:schemeClr val="tx1"/>
                </a:solidFill>
              </a:rPr>
              <a:t>printf</a:t>
            </a:r>
            <a:r>
              <a:rPr lang="en-GB" sz="2000" dirty="0" smtClean="0">
                <a:solidFill>
                  <a:schemeClr val="tx1"/>
                </a:solidFill>
              </a:rPr>
              <a:t>(“Enter code : “ );   </a:t>
            </a:r>
            <a:r>
              <a:rPr lang="en-GB" sz="2000" dirty="0" err="1" smtClean="0">
                <a:solidFill>
                  <a:schemeClr val="tx1"/>
                </a:solidFill>
              </a:rPr>
              <a:t>scanf</a:t>
            </a:r>
            <a:r>
              <a:rPr lang="en-GB" sz="2000" dirty="0" smtClean="0">
                <a:solidFill>
                  <a:schemeClr val="tx1"/>
                </a:solidFill>
              </a:rPr>
              <a:t>(“%d”,  &amp;(</a:t>
            </a:r>
            <a:r>
              <a:rPr lang="en-GB" sz="2000" dirty="0" err="1" smtClean="0">
                <a:solidFill>
                  <a:schemeClr val="tx1"/>
                </a:solidFill>
              </a:rPr>
              <a:t>emp.code</a:t>
            </a:r>
            <a:r>
              <a:rPr lang="en-GB" sz="2000" dirty="0" smtClean="0">
                <a:solidFill>
                  <a:schemeClr val="tx1"/>
                </a:solidFill>
              </a:rPr>
              <a:t>))</a:t>
            </a:r>
            <a:r>
              <a:rPr lang="en-US" sz="20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dirty="0" err="1" smtClean="0">
                <a:solidFill>
                  <a:schemeClr val="tx1"/>
                </a:solidFill>
              </a:rPr>
              <a:t>printf</a:t>
            </a:r>
            <a:r>
              <a:rPr lang="en-US" sz="2000" dirty="0" smtClean="0">
                <a:solidFill>
                  <a:schemeClr val="tx1"/>
                </a:solidFill>
              </a:rPr>
              <a:t>(“Enter name : “);   gets(emp.name);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dirty="0" err="1" smtClean="0">
                <a:solidFill>
                  <a:schemeClr val="tx1"/>
                </a:solidFill>
              </a:rPr>
              <a:t>printf</a:t>
            </a:r>
            <a:r>
              <a:rPr lang="en-US" sz="2000" dirty="0" smtClean="0">
                <a:solidFill>
                  <a:schemeClr val="tx1"/>
                </a:solidFill>
              </a:rPr>
              <a:t>(“Enter salary : “);   </a:t>
            </a:r>
            <a:r>
              <a:rPr lang="en-US" sz="2000" dirty="0" err="1" smtClean="0">
                <a:solidFill>
                  <a:schemeClr val="tx1"/>
                </a:solidFill>
              </a:rPr>
              <a:t>scanf</a:t>
            </a:r>
            <a:r>
              <a:rPr lang="en-US" sz="2000" dirty="0" smtClean="0">
                <a:solidFill>
                  <a:schemeClr val="tx1"/>
                </a:solidFill>
              </a:rPr>
              <a:t>(“%f”,  &amp;(</a:t>
            </a:r>
            <a:r>
              <a:rPr lang="en-US" sz="2000" dirty="0" err="1" smtClean="0">
                <a:solidFill>
                  <a:schemeClr val="tx1"/>
                </a:solidFill>
              </a:rPr>
              <a:t>emp.salary</a:t>
            </a:r>
            <a:r>
              <a:rPr lang="en-US" sz="2000" dirty="0" smtClean="0">
                <a:solidFill>
                  <a:schemeClr val="tx1"/>
                </a:solidFill>
              </a:rPr>
              <a:t>));</a:t>
            </a:r>
          </a:p>
          <a:p>
            <a:r>
              <a:rPr lang="th-TH" sz="2000" dirty="0" smtClean="0">
                <a:solidFill>
                  <a:schemeClr val="tx1"/>
                </a:solidFill>
              </a:rPr>
              <a:t> 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dirty="0" err="1" smtClean="0">
                <a:solidFill>
                  <a:schemeClr val="tx1"/>
                </a:solidFill>
              </a:rPr>
              <a:t>printf</a:t>
            </a:r>
            <a:r>
              <a:rPr lang="en-US" sz="2000" dirty="0" smtClean="0">
                <a:solidFill>
                  <a:schemeClr val="tx1"/>
                </a:solidFill>
              </a:rPr>
              <a:t>(“%d\</a:t>
            </a:r>
            <a:r>
              <a:rPr lang="en-US" sz="2000" dirty="0" err="1" smtClean="0">
                <a:solidFill>
                  <a:schemeClr val="tx1"/>
                </a:solidFill>
              </a:rPr>
              <a:t>t%s</a:t>
            </a:r>
            <a:r>
              <a:rPr lang="en-US" sz="2000" dirty="0" smtClean="0">
                <a:solidFill>
                  <a:schemeClr val="tx1"/>
                </a:solidFill>
              </a:rPr>
              <a:t>\</a:t>
            </a:r>
            <a:r>
              <a:rPr lang="en-US" sz="2000" dirty="0" err="1" smtClean="0">
                <a:solidFill>
                  <a:schemeClr val="tx1"/>
                </a:solidFill>
              </a:rPr>
              <a:t>t%f</a:t>
            </a:r>
            <a:r>
              <a:rPr lang="en-US" sz="2000" dirty="0" smtClean="0">
                <a:solidFill>
                  <a:schemeClr val="tx1"/>
                </a:solidFill>
              </a:rPr>
              <a:t>\n”,  </a:t>
            </a:r>
            <a:r>
              <a:rPr lang="en-US" sz="2000" dirty="0" err="1" smtClean="0">
                <a:solidFill>
                  <a:schemeClr val="tx1"/>
                </a:solidFill>
              </a:rPr>
              <a:t>emp.code</a:t>
            </a:r>
            <a:r>
              <a:rPr lang="en-US" sz="2000" dirty="0" smtClean="0">
                <a:solidFill>
                  <a:schemeClr val="tx1"/>
                </a:solidFill>
              </a:rPr>
              <a:t>,  emp.name,  </a:t>
            </a:r>
            <a:r>
              <a:rPr lang="en-US" sz="2000" dirty="0" err="1" smtClean="0">
                <a:solidFill>
                  <a:schemeClr val="tx1"/>
                </a:solidFill>
              </a:rPr>
              <a:t>emp.salary</a:t>
            </a:r>
            <a:r>
              <a:rPr lang="en-US" sz="2000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}</a:t>
            </a:r>
            <a:endParaRPr lang="en-US" sz="2000" dirty="0">
              <a:solidFill>
                <a:schemeClr val="tx1"/>
              </a:solidFill>
              <a:latin typeface="Calibri" pitchFamily="34" charset="0"/>
              <a:ea typeface="Arial" pitchFamily="34"/>
              <a:cs typeface="Arial" pitchFamily="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508104" y="1556792"/>
            <a:ext cx="3528392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 smtClean="0"/>
              <a:t>เมื่อป้อนค่า ตามลำดับ</a:t>
            </a:r>
          </a:p>
          <a:p>
            <a:pPr lvl="2"/>
            <a:r>
              <a:rPr lang="en-US" dirty="0" smtClean="0"/>
              <a:t>1000</a:t>
            </a:r>
          </a:p>
          <a:p>
            <a:pPr lvl="2"/>
            <a:r>
              <a:rPr lang="en-US" dirty="0" err="1" smtClean="0"/>
              <a:t>Somchai</a:t>
            </a:r>
            <a:endParaRPr lang="en-US" dirty="0" smtClean="0"/>
          </a:p>
          <a:p>
            <a:pPr lvl="2"/>
            <a:r>
              <a:rPr lang="en-US" dirty="0" smtClean="0"/>
              <a:t>10720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</a:t>
            </a:r>
            <a:r>
              <a:rPr lang="en-US" b="1" dirty="0" smtClean="0"/>
              <a:t> copy </a:t>
            </a:r>
            <a:r>
              <a:rPr lang="th-TH" b="1" dirty="0" smtClean="0"/>
              <a:t>ค่าระหว่างตัวแปร</a:t>
            </a:r>
            <a:r>
              <a:rPr lang="th-TH" b="1" dirty="0" err="1" smtClean="0"/>
              <a:t>สตรัคเจอร์</a:t>
            </a:r>
            <a:endParaRPr lang="th-TH" b="1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288464" y="1844824"/>
            <a:ext cx="8460000" cy="432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อาร์เรย์ของตัวแปรโครงสร้าง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ในกรณีที่ต้องการใช้ตัวแปรชนิดโครงสร้างแบบเดียวกันหลายๆตัว เราสามารถสร้างตัวแปรอาร์เรย์ชนิดโครงสร้างขึ้นมาได้ เช่นเดียวกันกับการสร้างตัวแปรอาร์เรย์กับชนิดข้อมูลพื้นฐานอื่นๆ</a:t>
            </a: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2699792" y="3178656"/>
          <a:ext cx="4176464" cy="2194560"/>
        </p:xfrm>
        <a:graphic>
          <a:graphicData uri="http://schemas.openxmlformats.org/drawingml/2006/table">
            <a:tbl>
              <a:tblPr/>
              <a:tblGrid>
                <a:gridCol w="4176464"/>
              </a:tblGrid>
              <a:tr h="2039104"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    </a:t>
                      </a:r>
                      <a:r>
                        <a:rPr lang="en-US" sz="2400" dirty="0" err="1">
                          <a:latin typeface="+mn-lt"/>
                          <a:ea typeface="Times New Roman"/>
                          <a:cs typeface="Angsana New"/>
                        </a:rPr>
                        <a:t>struct</a:t>
                      </a: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  employee {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         char   name[24];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         </a:t>
                      </a:r>
                      <a:r>
                        <a:rPr lang="en-US" sz="2400" dirty="0" err="1">
                          <a:latin typeface="+mn-lt"/>
                          <a:ea typeface="Times New Roman"/>
                          <a:cs typeface="Angsana New"/>
                        </a:rPr>
                        <a:t>int</a:t>
                      </a: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      code;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         float   salary;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    } ;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  </a:t>
                      </a:r>
                      <a:r>
                        <a:rPr lang="en-US" sz="2400" dirty="0" err="1">
                          <a:latin typeface="+mn-lt"/>
                          <a:ea typeface="Times New Roman"/>
                          <a:cs typeface="Angsana New"/>
                        </a:rPr>
                        <a:t>struct</a:t>
                      </a: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  employee  </a:t>
                      </a:r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Angsana New"/>
                        </a:rPr>
                        <a:t>emp</a:t>
                      </a:r>
                      <a:r>
                        <a:rPr lang="en-US" sz="2400" b="1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Angsana New"/>
                        </a:rPr>
                        <a:t>[100]</a:t>
                      </a:r>
                      <a:r>
                        <a:rPr lang="en-US" sz="2400" dirty="0" smtClean="0">
                          <a:latin typeface="+mn-lt"/>
                          <a:ea typeface="Times New Roman"/>
                          <a:cs typeface="Angsana New"/>
                        </a:rPr>
                        <a:t>;</a:t>
                      </a:r>
                      <a:endParaRPr lang="en-US" sz="2400" dirty="0">
                        <a:latin typeface="+mn-lt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79512" y="1556792"/>
            <a:ext cx="5760640" cy="51845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800" dirty="0" smtClean="0">
                <a:solidFill>
                  <a:schemeClr val="tx1"/>
                </a:solidFill>
              </a:rPr>
              <a:t>#include&lt;</a:t>
            </a:r>
            <a:r>
              <a:rPr lang="en-GB" sz="1800" dirty="0" err="1" smtClean="0">
                <a:solidFill>
                  <a:schemeClr val="tx1"/>
                </a:solidFill>
              </a:rPr>
              <a:t>stdio.h</a:t>
            </a:r>
            <a:r>
              <a:rPr lang="en-GB" sz="1800" dirty="0" smtClean="0">
                <a:solidFill>
                  <a:schemeClr val="tx1"/>
                </a:solidFill>
              </a:rPr>
              <a:t>&gt;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GB" sz="1800" dirty="0" err="1" smtClean="0">
                <a:solidFill>
                  <a:schemeClr val="tx1"/>
                </a:solidFill>
              </a:rPr>
              <a:t>int</a:t>
            </a:r>
            <a:r>
              <a:rPr lang="en-GB" sz="1800" dirty="0" smtClean="0">
                <a:solidFill>
                  <a:schemeClr val="tx1"/>
                </a:solidFill>
              </a:rPr>
              <a:t> main(</a:t>
            </a:r>
            <a:r>
              <a:rPr lang="en-GB" sz="1800" dirty="0" err="1" smtClean="0">
                <a:solidFill>
                  <a:schemeClr val="tx1"/>
                </a:solidFill>
              </a:rPr>
              <a:t>int</a:t>
            </a:r>
            <a:r>
              <a:rPr lang="en-GB" sz="1800" dirty="0" smtClean="0">
                <a:solidFill>
                  <a:schemeClr val="tx1"/>
                </a:solidFill>
              </a:rPr>
              <a:t> </a:t>
            </a:r>
            <a:r>
              <a:rPr lang="en-GB" sz="1800" dirty="0" err="1" smtClean="0">
                <a:solidFill>
                  <a:schemeClr val="tx1"/>
                </a:solidFill>
              </a:rPr>
              <a:t>argc</a:t>
            </a:r>
            <a:r>
              <a:rPr lang="en-GB" sz="1800" dirty="0" smtClean="0">
                <a:solidFill>
                  <a:schemeClr val="tx1"/>
                </a:solidFill>
              </a:rPr>
              <a:t>, char **</a:t>
            </a:r>
            <a:r>
              <a:rPr lang="en-GB" sz="1800" dirty="0" err="1" smtClean="0">
                <a:solidFill>
                  <a:schemeClr val="tx1"/>
                </a:solidFill>
              </a:rPr>
              <a:t>argv</a:t>
            </a:r>
            <a:r>
              <a:rPr lang="en-GB" sz="1800" dirty="0" smtClean="0">
                <a:solidFill>
                  <a:schemeClr val="tx1"/>
                </a:solidFill>
              </a:rPr>
              <a:t>)</a:t>
            </a:r>
            <a:r>
              <a:rPr lang="ar-SA" sz="1800" dirty="0" smtClean="0">
                <a:solidFill>
                  <a:schemeClr val="tx1"/>
                </a:solidFill>
              </a:rPr>
              <a:t>‏ </a:t>
            </a:r>
            <a:r>
              <a:rPr lang="en-GB" sz="1800" dirty="0" smtClean="0">
                <a:solidFill>
                  <a:schemeClr val="tx1"/>
                </a:solidFill>
              </a:rPr>
              <a:t>{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GB" sz="1800" dirty="0" smtClean="0">
                <a:solidFill>
                  <a:schemeClr val="tx1"/>
                </a:solidFill>
              </a:rPr>
              <a:t>     </a:t>
            </a:r>
            <a:r>
              <a:rPr lang="en-GB" sz="1800" dirty="0" err="1" smtClean="0">
                <a:solidFill>
                  <a:schemeClr val="tx1"/>
                </a:solidFill>
              </a:rPr>
              <a:t>int</a:t>
            </a:r>
            <a:r>
              <a:rPr lang="en-GB" sz="1800" dirty="0" smtClean="0">
                <a:solidFill>
                  <a:schemeClr val="tx1"/>
                </a:solidFill>
              </a:rPr>
              <a:t>  </a:t>
            </a:r>
            <a:r>
              <a:rPr lang="en-GB" sz="1800" dirty="0" err="1" smtClean="0">
                <a:solidFill>
                  <a:schemeClr val="tx1"/>
                </a:solidFill>
              </a:rPr>
              <a:t>i</a:t>
            </a:r>
            <a:r>
              <a:rPr lang="en-GB" sz="1800" dirty="0" smtClean="0">
                <a:solidFill>
                  <a:schemeClr val="tx1"/>
                </a:solidFill>
              </a:rPr>
              <a:t>; 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GB" sz="1800" dirty="0" smtClean="0">
                <a:solidFill>
                  <a:schemeClr val="tx1"/>
                </a:solidFill>
              </a:rPr>
              <a:t>     </a:t>
            </a:r>
            <a:r>
              <a:rPr lang="en-GB" sz="1800" dirty="0" err="1" smtClean="0">
                <a:solidFill>
                  <a:schemeClr val="tx1"/>
                </a:solidFill>
              </a:rPr>
              <a:t>typedef</a:t>
            </a:r>
            <a:r>
              <a:rPr lang="en-GB" sz="1800" dirty="0" smtClean="0">
                <a:solidFill>
                  <a:schemeClr val="tx1"/>
                </a:solidFill>
              </a:rPr>
              <a:t> </a:t>
            </a:r>
            <a:r>
              <a:rPr lang="en-GB" sz="1800" dirty="0" err="1" smtClean="0">
                <a:solidFill>
                  <a:schemeClr val="tx1"/>
                </a:solidFill>
              </a:rPr>
              <a:t>struct</a:t>
            </a:r>
            <a:r>
              <a:rPr lang="en-GB" sz="1800" dirty="0" smtClean="0">
                <a:solidFill>
                  <a:schemeClr val="tx1"/>
                </a:solidFill>
              </a:rPr>
              <a:t>  {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GB" sz="1800" dirty="0" smtClean="0">
                <a:solidFill>
                  <a:schemeClr val="tx1"/>
                </a:solidFill>
              </a:rPr>
              <a:t>          </a:t>
            </a:r>
            <a:r>
              <a:rPr lang="en-GB" sz="1800" dirty="0" err="1" smtClean="0">
                <a:solidFill>
                  <a:schemeClr val="tx1"/>
                </a:solidFill>
              </a:rPr>
              <a:t>int</a:t>
            </a:r>
            <a:r>
              <a:rPr lang="en-GB" sz="1800" dirty="0" smtClean="0">
                <a:solidFill>
                  <a:schemeClr val="tx1"/>
                </a:solidFill>
              </a:rPr>
              <a:t>     code;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GB" sz="1800" dirty="0" smtClean="0">
                <a:solidFill>
                  <a:schemeClr val="tx1"/>
                </a:solidFill>
              </a:rPr>
              <a:t>          char  name[64];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GB" sz="1800" dirty="0" smtClean="0">
                <a:solidFill>
                  <a:schemeClr val="tx1"/>
                </a:solidFill>
              </a:rPr>
              <a:t>     } Employee;   		                 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th-TH" sz="1800" dirty="0" smtClean="0">
                <a:solidFill>
                  <a:schemeClr val="tx1"/>
                </a:solidFill>
              </a:rPr>
              <a:t>   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th-TH" sz="1800" dirty="0" smtClean="0">
                <a:solidFill>
                  <a:schemeClr val="tx1"/>
                </a:solidFill>
              </a:rPr>
              <a:t>    </a:t>
            </a:r>
            <a:r>
              <a:rPr lang="en-US" sz="1800" dirty="0" smtClean="0">
                <a:solidFill>
                  <a:schemeClr val="tx1"/>
                </a:solidFill>
              </a:rPr>
              <a:t>Employee   </a:t>
            </a:r>
            <a:r>
              <a:rPr lang="en-US" sz="1800" dirty="0" err="1" smtClean="0">
                <a:solidFill>
                  <a:schemeClr val="tx1"/>
                </a:solidFill>
              </a:rPr>
              <a:t>emp</a:t>
            </a:r>
            <a:r>
              <a:rPr lang="en-US" sz="1800" dirty="0" smtClean="0">
                <a:solidFill>
                  <a:schemeClr val="tx1"/>
                </a:solidFill>
              </a:rPr>
              <a:t>[3];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for(</a:t>
            </a:r>
            <a:r>
              <a:rPr lang="en-US" sz="1800" dirty="0" err="1" smtClean="0">
                <a:solidFill>
                  <a:schemeClr val="tx1"/>
                </a:solidFill>
              </a:rPr>
              <a:t>i</a:t>
            </a:r>
            <a:r>
              <a:rPr lang="en-US" sz="1800" dirty="0" smtClean="0">
                <a:solidFill>
                  <a:schemeClr val="tx1"/>
                </a:solidFill>
              </a:rPr>
              <a:t> = 0; </a:t>
            </a:r>
            <a:r>
              <a:rPr lang="en-US" sz="1800" dirty="0" err="1" smtClean="0">
                <a:solidFill>
                  <a:schemeClr val="tx1"/>
                </a:solidFill>
              </a:rPr>
              <a:t>i</a:t>
            </a:r>
            <a:r>
              <a:rPr lang="en-US" sz="1800" dirty="0" smtClean="0">
                <a:solidFill>
                  <a:schemeClr val="tx1"/>
                </a:solidFill>
              </a:rPr>
              <a:t> &lt; 3; </a:t>
            </a:r>
            <a:r>
              <a:rPr lang="en-US" sz="1800" dirty="0" err="1" smtClean="0">
                <a:solidFill>
                  <a:schemeClr val="tx1"/>
                </a:solidFill>
              </a:rPr>
              <a:t>i</a:t>
            </a:r>
            <a:r>
              <a:rPr lang="en-US" sz="1800" dirty="0" smtClean="0">
                <a:solidFill>
                  <a:schemeClr val="tx1"/>
                </a:solidFill>
              </a:rPr>
              <a:t>++) {</a:t>
            </a:r>
          </a:p>
          <a:p>
            <a:r>
              <a:rPr lang="en-GB" sz="1800" dirty="0" smtClean="0">
                <a:solidFill>
                  <a:schemeClr val="tx1"/>
                </a:solidFill>
              </a:rPr>
              <a:t>          </a:t>
            </a:r>
            <a:r>
              <a:rPr lang="en-GB" sz="1800" dirty="0" err="1" smtClean="0">
                <a:solidFill>
                  <a:schemeClr val="tx1"/>
                </a:solidFill>
              </a:rPr>
              <a:t>printf</a:t>
            </a:r>
            <a:r>
              <a:rPr lang="en-GB" sz="1800" dirty="0" smtClean="0">
                <a:solidFill>
                  <a:schemeClr val="tx1"/>
                </a:solidFill>
              </a:rPr>
              <a:t>(“Enter code : “ );   </a:t>
            </a:r>
          </a:p>
          <a:p>
            <a:r>
              <a:rPr lang="en-GB" sz="1800" dirty="0" smtClean="0">
                <a:solidFill>
                  <a:schemeClr val="tx1"/>
                </a:solidFill>
              </a:rPr>
              <a:t>          </a:t>
            </a:r>
            <a:r>
              <a:rPr lang="en-GB" sz="1800" dirty="0" err="1" smtClean="0">
                <a:solidFill>
                  <a:schemeClr val="tx1"/>
                </a:solidFill>
              </a:rPr>
              <a:t>scanf</a:t>
            </a:r>
            <a:r>
              <a:rPr lang="en-GB" sz="1800" dirty="0" smtClean="0">
                <a:solidFill>
                  <a:schemeClr val="tx1"/>
                </a:solidFill>
              </a:rPr>
              <a:t>(“%d”,  &amp;(</a:t>
            </a:r>
            <a:r>
              <a:rPr lang="en-GB" sz="1800" dirty="0" err="1" smtClean="0">
                <a:solidFill>
                  <a:schemeClr val="tx1"/>
                </a:solidFill>
              </a:rPr>
              <a:t>emp</a:t>
            </a:r>
            <a:r>
              <a:rPr lang="en-GB" sz="1800" dirty="0" smtClean="0">
                <a:solidFill>
                  <a:schemeClr val="tx1"/>
                </a:solidFill>
              </a:rPr>
              <a:t>[</a:t>
            </a:r>
            <a:r>
              <a:rPr lang="en-GB" sz="1800" dirty="0" err="1" smtClean="0">
                <a:solidFill>
                  <a:schemeClr val="tx1"/>
                </a:solidFill>
              </a:rPr>
              <a:t>i</a:t>
            </a:r>
            <a:r>
              <a:rPr lang="en-GB" sz="1800" dirty="0" smtClean="0">
                <a:solidFill>
                  <a:schemeClr val="tx1"/>
                </a:solidFill>
              </a:rPr>
              <a:t>].code))</a:t>
            </a:r>
            <a:r>
              <a:rPr lang="en-US" sz="18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     </a:t>
            </a:r>
            <a:r>
              <a:rPr lang="en-US" sz="1800" dirty="0" err="1" smtClean="0">
                <a:solidFill>
                  <a:schemeClr val="tx1"/>
                </a:solidFill>
              </a:rPr>
              <a:t>printf</a:t>
            </a:r>
            <a:r>
              <a:rPr lang="en-US" sz="1800" dirty="0" smtClean="0">
                <a:solidFill>
                  <a:schemeClr val="tx1"/>
                </a:solidFill>
              </a:rPr>
              <a:t>(“Enter name : “);   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     gets(</a:t>
            </a:r>
            <a:r>
              <a:rPr lang="en-US" sz="1800" dirty="0" err="1" smtClean="0">
                <a:solidFill>
                  <a:schemeClr val="tx1"/>
                </a:solidFill>
              </a:rPr>
              <a:t>emp</a:t>
            </a:r>
            <a:r>
              <a:rPr lang="en-US" sz="1800" dirty="0" smtClean="0">
                <a:solidFill>
                  <a:schemeClr val="tx1"/>
                </a:solidFill>
              </a:rPr>
              <a:t>[</a:t>
            </a:r>
            <a:r>
              <a:rPr lang="en-US" sz="1800" dirty="0" err="1" smtClean="0">
                <a:solidFill>
                  <a:schemeClr val="tx1"/>
                </a:solidFill>
              </a:rPr>
              <a:t>i</a:t>
            </a:r>
            <a:r>
              <a:rPr lang="en-US" sz="1800" dirty="0" smtClean="0">
                <a:solidFill>
                  <a:schemeClr val="tx1"/>
                </a:solidFill>
              </a:rPr>
              <a:t>].name);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}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for(</a:t>
            </a:r>
            <a:r>
              <a:rPr lang="en-US" sz="1800" dirty="0" err="1" smtClean="0">
                <a:solidFill>
                  <a:schemeClr val="tx1"/>
                </a:solidFill>
              </a:rPr>
              <a:t>i</a:t>
            </a:r>
            <a:r>
              <a:rPr lang="en-US" sz="1800" dirty="0" smtClean="0">
                <a:solidFill>
                  <a:schemeClr val="tx1"/>
                </a:solidFill>
              </a:rPr>
              <a:t> = 0;  </a:t>
            </a:r>
            <a:r>
              <a:rPr lang="en-US" sz="1800" dirty="0" err="1" smtClean="0">
                <a:solidFill>
                  <a:schemeClr val="tx1"/>
                </a:solidFill>
              </a:rPr>
              <a:t>i</a:t>
            </a:r>
            <a:r>
              <a:rPr lang="en-US" sz="1800" dirty="0" smtClean="0">
                <a:solidFill>
                  <a:schemeClr val="tx1"/>
                </a:solidFill>
              </a:rPr>
              <a:t> &lt; 3; </a:t>
            </a:r>
            <a:r>
              <a:rPr lang="en-US" sz="1800" dirty="0" err="1" smtClean="0">
                <a:solidFill>
                  <a:schemeClr val="tx1"/>
                </a:solidFill>
              </a:rPr>
              <a:t>i</a:t>
            </a:r>
            <a:r>
              <a:rPr lang="en-US" sz="1800" dirty="0" smtClean="0">
                <a:solidFill>
                  <a:schemeClr val="tx1"/>
                </a:solidFill>
              </a:rPr>
              <a:t>++)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     </a:t>
            </a:r>
            <a:r>
              <a:rPr lang="en-US" sz="1800" dirty="0" err="1" smtClean="0">
                <a:solidFill>
                  <a:schemeClr val="tx1"/>
                </a:solidFill>
              </a:rPr>
              <a:t>printf</a:t>
            </a:r>
            <a:r>
              <a:rPr lang="en-US" sz="1800" dirty="0" smtClean="0">
                <a:solidFill>
                  <a:schemeClr val="tx1"/>
                </a:solidFill>
              </a:rPr>
              <a:t>(“%d:%</a:t>
            </a:r>
            <a:r>
              <a:rPr lang="en-US" sz="1800" dirty="0" smtClean="0">
                <a:solidFill>
                  <a:schemeClr val="tx1"/>
                </a:solidFill>
              </a:rPr>
              <a:t>d:\</a:t>
            </a:r>
            <a:r>
              <a:rPr lang="en-US" sz="1800" dirty="0" smtClean="0">
                <a:solidFill>
                  <a:schemeClr val="tx1"/>
                </a:solidFill>
              </a:rPr>
              <a:t>t%s\n”,  </a:t>
            </a:r>
            <a:r>
              <a:rPr lang="en-US" sz="1800" dirty="0" err="1" smtClean="0">
                <a:solidFill>
                  <a:schemeClr val="tx1"/>
                </a:solidFill>
              </a:rPr>
              <a:t>i</a:t>
            </a:r>
            <a:r>
              <a:rPr lang="en-US" sz="1800" dirty="0" smtClean="0">
                <a:solidFill>
                  <a:schemeClr val="tx1"/>
                </a:solidFill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</a:rPr>
              <a:t>emp</a:t>
            </a:r>
            <a:r>
              <a:rPr lang="en-US" sz="1800" dirty="0" smtClean="0">
                <a:solidFill>
                  <a:schemeClr val="tx1"/>
                </a:solidFill>
              </a:rPr>
              <a:t>[</a:t>
            </a:r>
            <a:r>
              <a:rPr lang="en-US" sz="1800" dirty="0" err="1" smtClean="0">
                <a:solidFill>
                  <a:schemeClr val="tx1"/>
                </a:solidFill>
              </a:rPr>
              <a:t>i</a:t>
            </a:r>
            <a:r>
              <a:rPr lang="en-US" sz="1800" dirty="0" smtClean="0">
                <a:solidFill>
                  <a:schemeClr val="tx1"/>
                </a:solidFill>
              </a:rPr>
              <a:t>].code,  </a:t>
            </a:r>
            <a:r>
              <a:rPr lang="en-US" sz="1800" dirty="0" err="1" smtClean="0">
                <a:solidFill>
                  <a:schemeClr val="tx1"/>
                </a:solidFill>
              </a:rPr>
              <a:t>emp</a:t>
            </a:r>
            <a:r>
              <a:rPr lang="en-US" sz="1800" dirty="0" smtClean="0">
                <a:solidFill>
                  <a:schemeClr val="tx1"/>
                </a:solidFill>
              </a:rPr>
              <a:t>[</a:t>
            </a:r>
            <a:r>
              <a:rPr lang="en-US" sz="1800" dirty="0" err="1" smtClean="0">
                <a:solidFill>
                  <a:schemeClr val="tx1"/>
                </a:solidFill>
              </a:rPr>
              <a:t>i</a:t>
            </a:r>
            <a:r>
              <a:rPr lang="en-US" sz="1800" dirty="0" smtClean="0">
                <a:solidFill>
                  <a:schemeClr val="tx1"/>
                </a:solidFill>
              </a:rPr>
              <a:t>].name);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}</a:t>
            </a:r>
            <a:endParaRPr lang="en-US" sz="1800" dirty="0">
              <a:solidFill>
                <a:schemeClr val="tx1"/>
              </a:solidFill>
              <a:latin typeface="Calibri" pitchFamily="34" charset="0"/>
              <a:ea typeface="Arial" pitchFamily="34"/>
              <a:cs typeface="Arial" pitchFamily="34"/>
            </a:endParaRPr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ตัวอย่างการใช้งาน</a:t>
            </a:r>
            <a:endParaRPr lang="th-TH" b="1" dirty="0"/>
          </a:p>
        </p:txBody>
      </p:sp>
      <p:grpSp>
        <p:nvGrpSpPr>
          <p:cNvPr id="19" name="กลุ่ม 18"/>
          <p:cNvGrpSpPr/>
          <p:nvPr/>
        </p:nvGrpSpPr>
        <p:grpSpPr>
          <a:xfrm>
            <a:off x="5076056" y="1372706"/>
            <a:ext cx="3960440" cy="2560350"/>
            <a:chOff x="5076056" y="1372706"/>
            <a:chExt cx="3960440" cy="2560350"/>
          </a:xfrm>
        </p:grpSpPr>
        <p:sp>
          <p:nvSpPr>
            <p:cNvPr id="17" name="สี่เหลี่ยมผืนผ้า 16"/>
            <p:cNvSpPr/>
            <p:nvPr/>
          </p:nvSpPr>
          <p:spPr>
            <a:xfrm>
              <a:off x="5076056" y="1732746"/>
              <a:ext cx="3960440" cy="216024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7" name="สี่เหลี่ยมผืนผ้า 6"/>
            <p:cNvSpPr/>
            <p:nvPr/>
          </p:nvSpPr>
          <p:spPr>
            <a:xfrm>
              <a:off x="5148064" y="1804754"/>
              <a:ext cx="1224136" cy="18002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code</a:t>
              </a:r>
            </a:p>
            <a:p>
              <a:pPr algn="ctr"/>
              <a:endParaRPr lang="en-US" sz="2000" dirty="0" smtClean="0">
                <a:solidFill>
                  <a:schemeClr val="tx1"/>
                </a:solidFill>
              </a:endParaRPr>
            </a:p>
            <a:p>
              <a:pPr algn="ctr"/>
              <a:endParaRPr lang="en-US" sz="2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name</a:t>
              </a:r>
              <a:endParaRPr lang="th-TH" sz="2000" dirty="0">
                <a:solidFill>
                  <a:schemeClr val="tx1"/>
                </a:solidFill>
              </a:endParaRPr>
            </a:p>
          </p:txBody>
        </p:sp>
        <p:sp>
          <p:nvSpPr>
            <p:cNvPr id="5" name="สี่เหลี่ยมผืนผ้า 4"/>
            <p:cNvSpPr/>
            <p:nvPr/>
          </p:nvSpPr>
          <p:spPr>
            <a:xfrm>
              <a:off x="5220072" y="2164794"/>
              <a:ext cx="1080120" cy="5040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?</a:t>
              </a:r>
              <a:endParaRPr lang="th-TH" dirty="0">
                <a:solidFill>
                  <a:schemeClr val="tx1"/>
                </a:solidFill>
              </a:endParaRPr>
            </a:p>
          </p:txBody>
        </p:sp>
        <p:sp>
          <p:nvSpPr>
            <p:cNvPr id="6" name="สี่เหลี่ยมผืนผ้า 5"/>
            <p:cNvSpPr/>
            <p:nvPr/>
          </p:nvSpPr>
          <p:spPr>
            <a:xfrm>
              <a:off x="5220072" y="3028890"/>
              <a:ext cx="1080120" cy="5040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?</a:t>
              </a:r>
              <a:endParaRPr lang="th-TH" dirty="0">
                <a:solidFill>
                  <a:schemeClr val="tx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329024" y="3532946"/>
              <a:ext cx="1008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/>
                <a:t>emp</a:t>
              </a:r>
              <a:r>
                <a:rPr lang="en-US" sz="2000" dirty="0" smtClean="0"/>
                <a:t>[0]</a:t>
              </a:r>
              <a:endParaRPr lang="th-TH" sz="2000" dirty="0"/>
            </a:p>
          </p:txBody>
        </p:sp>
        <p:sp>
          <p:nvSpPr>
            <p:cNvPr id="9" name="สี่เหลี่ยมผืนผ้า 8"/>
            <p:cNvSpPr/>
            <p:nvPr/>
          </p:nvSpPr>
          <p:spPr>
            <a:xfrm>
              <a:off x="6444208" y="1804754"/>
              <a:ext cx="1224136" cy="18002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code</a:t>
              </a:r>
            </a:p>
            <a:p>
              <a:pPr algn="ctr"/>
              <a:endParaRPr lang="en-US" sz="2000" dirty="0" smtClean="0">
                <a:solidFill>
                  <a:schemeClr val="tx1"/>
                </a:solidFill>
              </a:endParaRPr>
            </a:p>
            <a:p>
              <a:pPr algn="ctr"/>
              <a:endParaRPr lang="en-US" sz="2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name</a:t>
              </a:r>
              <a:endParaRPr lang="th-TH" sz="2000" dirty="0">
                <a:solidFill>
                  <a:schemeClr val="tx1"/>
                </a:solidFill>
              </a:endParaRPr>
            </a:p>
          </p:txBody>
        </p:sp>
        <p:sp>
          <p:nvSpPr>
            <p:cNvPr id="10" name="สี่เหลี่ยมผืนผ้า 9"/>
            <p:cNvSpPr/>
            <p:nvPr/>
          </p:nvSpPr>
          <p:spPr>
            <a:xfrm>
              <a:off x="6516216" y="2164794"/>
              <a:ext cx="1080120" cy="5040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?</a:t>
              </a:r>
              <a:endParaRPr lang="th-TH" dirty="0">
                <a:solidFill>
                  <a:schemeClr val="tx1"/>
                </a:solidFill>
              </a:endParaRPr>
            </a:p>
          </p:txBody>
        </p:sp>
        <p:sp>
          <p:nvSpPr>
            <p:cNvPr id="11" name="สี่เหลี่ยมผืนผ้า 10"/>
            <p:cNvSpPr/>
            <p:nvPr/>
          </p:nvSpPr>
          <p:spPr>
            <a:xfrm>
              <a:off x="6516216" y="3028890"/>
              <a:ext cx="1080120" cy="5040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?</a:t>
              </a:r>
              <a:endParaRPr lang="th-TH" dirty="0">
                <a:solidFill>
                  <a:schemeClr val="tx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625168" y="3532946"/>
              <a:ext cx="1008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/>
                <a:t>emp</a:t>
              </a:r>
              <a:r>
                <a:rPr lang="en-US" sz="2000" dirty="0" smtClean="0"/>
                <a:t>[1]</a:t>
              </a:r>
              <a:endParaRPr lang="th-TH" sz="2000" dirty="0"/>
            </a:p>
          </p:txBody>
        </p:sp>
        <p:sp>
          <p:nvSpPr>
            <p:cNvPr id="13" name="สี่เหลี่ยมผืนผ้า 12"/>
            <p:cNvSpPr/>
            <p:nvPr/>
          </p:nvSpPr>
          <p:spPr>
            <a:xfrm>
              <a:off x="7740352" y="1804754"/>
              <a:ext cx="1224136" cy="18002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code</a:t>
              </a:r>
            </a:p>
            <a:p>
              <a:pPr algn="ctr"/>
              <a:endParaRPr lang="en-US" sz="2000" dirty="0" smtClean="0">
                <a:solidFill>
                  <a:schemeClr val="tx1"/>
                </a:solidFill>
              </a:endParaRPr>
            </a:p>
            <a:p>
              <a:pPr algn="ctr"/>
              <a:endParaRPr lang="en-US" sz="2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name</a:t>
              </a:r>
              <a:endParaRPr lang="th-TH" sz="2000" dirty="0">
                <a:solidFill>
                  <a:schemeClr val="tx1"/>
                </a:solidFill>
              </a:endParaRPr>
            </a:p>
          </p:txBody>
        </p:sp>
        <p:sp>
          <p:nvSpPr>
            <p:cNvPr id="14" name="สี่เหลี่ยมผืนผ้า 13"/>
            <p:cNvSpPr/>
            <p:nvPr/>
          </p:nvSpPr>
          <p:spPr>
            <a:xfrm>
              <a:off x="7812360" y="2164794"/>
              <a:ext cx="1080120" cy="5040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?</a:t>
              </a:r>
              <a:endParaRPr lang="th-TH" dirty="0">
                <a:solidFill>
                  <a:schemeClr val="tx1"/>
                </a:solidFill>
              </a:endParaRPr>
            </a:p>
          </p:txBody>
        </p:sp>
        <p:sp>
          <p:nvSpPr>
            <p:cNvPr id="15" name="สี่เหลี่ยมผืนผ้า 14"/>
            <p:cNvSpPr/>
            <p:nvPr/>
          </p:nvSpPr>
          <p:spPr>
            <a:xfrm>
              <a:off x="7812360" y="3028890"/>
              <a:ext cx="1080120" cy="50405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?</a:t>
              </a:r>
              <a:endParaRPr lang="th-TH" dirty="0">
                <a:solidFill>
                  <a:schemeClr val="tx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921312" y="3532946"/>
              <a:ext cx="1008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/>
                <a:t>emp</a:t>
              </a:r>
              <a:r>
                <a:rPr lang="en-US" sz="2000" dirty="0" smtClean="0"/>
                <a:t>[2]</a:t>
              </a:r>
              <a:endParaRPr lang="th-TH" sz="2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516216" y="1372706"/>
              <a:ext cx="10081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 smtClean="0"/>
                <a:t>emp</a:t>
              </a:r>
              <a:endParaRPr lang="th-TH" sz="2000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5868144" y="4149080"/>
            <a:ext cx="3168352" cy="209288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000" b="1" dirty="0" smtClean="0"/>
              <a:t>ผลการรัน </a:t>
            </a:r>
            <a:r>
              <a:rPr lang="en-US" sz="2000" b="1" dirty="0" smtClean="0"/>
              <a:t>:</a:t>
            </a:r>
          </a:p>
          <a:p>
            <a:endParaRPr lang="en-US" sz="1000" b="1" dirty="0" smtClean="0"/>
          </a:p>
          <a:p>
            <a:endParaRPr lang="en-US" sz="2000" b="1" dirty="0" smtClean="0"/>
          </a:p>
          <a:p>
            <a:endParaRPr lang="en-US" sz="2000" b="1" dirty="0" smtClean="0"/>
          </a:p>
          <a:p>
            <a:endParaRPr lang="en-US" sz="2000" b="1" dirty="0" smtClean="0"/>
          </a:p>
          <a:p>
            <a:endParaRPr lang="en-US" sz="2000" b="1" dirty="0" smtClean="0"/>
          </a:p>
          <a:p>
            <a:endParaRPr lang="th-TH" sz="2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228184" y="4365103"/>
            <a:ext cx="1944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Enter code :</a:t>
            </a:r>
            <a:endParaRPr lang="th-TH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7244680" y="4365103"/>
            <a:ext cx="495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1</a:t>
            </a:r>
            <a:endParaRPr lang="th-TH" sz="16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28184" y="4530605"/>
            <a:ext cx="1944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Enter name : </a:t>
            </a:r>
            <a:endParaRPr lang="th-TH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7245532" y="4530605"/>
            <a:ext cx="495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AB</a:t>
            </a:r>
            <a:endParaRPr lang="th-TH" sz="16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228184" y="4725143"/>
            <a:ext cx="1944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Enter code :</a:t>
            </a:r>
            <a:endParaRPr lang="th-TH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7244680" y="4725143"/>
            <a:ext cx="495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3</a:t>
            </a:r>
            <a:endParaRPr lang="th-TH" sz="16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228184" y="4890645"/>
            <a:ext cx="1944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Enter name : </a:t>
            </a:r>
            <a:endParaRPr lang="th-TH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7245532" y="4890645"/>
            <a:ext cx="495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ECT</a:t>
            </a:r>
            <a:endParaRPr lang="th-TH" sz="16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228184" y="5085183"/>
            <a:ext cx="1944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Enter code :</a:t>
            </a:r>
            <a:endParaRPr lang="th-TH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7244680" y="5085183"/>
            <a:ext cx="495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th-TH" sz="16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228184" y="5250685"/>
            <a:ext cx="1944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Enter name : </a:t>
            </a:r>
            <a:endParaRPr lang="th-TH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7245532" y="5250685"/>
            <a:ext cx="4956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EE</a:t>
            </a:r>
            <a:endParaRPr lang="th-TH" sz="1600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228184" y="5448237"/>
            <a:ext cx="19442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0:1:	AB</a:t>
            </a:r>
          </a:p>
          <a:p>
            <a:r>
              <a:rPr lang="en-US" sz="1600" dirty="0" smtClean="0"/>
              <a:t>1:3:	ECT</a:t>
            </a:r>
          </a:p>
          <a:p>
            <a:r>
              <a:rPr lang="en-US" sz="1600" dirty="0" smtClean="0"/>
              <a:t>2:2:	EE</a:t>
            </a:r>
            <a:endParaRPr lang="th-TH" sz="1600" dirty="0"/>
          </a:p>
        </p:txBody>
      </p:sp>
      <p:sp>
        <p:nvSpPr>
          <p:cNvPr id="34" name="สี่เหลี่ยมผืนผ้า 33"/>
          <p:cNvSpPr/>
          <p:nvPr/>
        </p:nvSpPr>
        <p:spPr>
          <a:xfrm>
            <a:off x="5220072" y="2154628"/>
            <a:ext cx="1080120" cy="504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5" name="สี่เหลี่ยมผืนผ้า 34"/>
          <p:cNvSpPr/>
          <p:nvPr/>
        </p:nvSpPr>
        <p:spPr>
          <a:xfrm>
            <a:off x="5220072" y="3018724"/>
            <a:ext cx="1080120" cy="504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AB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6" name="สี่เหลี่ยมผืนผ้า 35"/>
          <p:cNvSpPr/>
          <p:nvPr/>
        </p:nvSpPr>
        <p:spPr>
          <a:xfrm>
            <a:off x="6516216" y="2154628"/>
            <a:ext cx="1080120" cy="504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3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7" name="สี่เหลี่ยมผืนผ้า 36"/>
          <p:cNvSpPr/>
          <p:nvPr/>
        </p:nvSpPr>
        <p:spPr>
          <a:xfrm>
            <a:off x="6516216" y="3018724"/>
            <a:ext cx="1080120" cy="504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ECT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8" name="สี่เหลี่ยมผืนผ้า 37"/>
          <p:cNvSpPr/>
          <p:nvPr/>
        </p:nvSpPr>
        <p:spPr>
          <a:xfrm>
            <a:off x="7812360" y="2154628"/>
            <a:ext cx="1080120" cy="504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39" name="สี่เหลี่ยมผืนผ้า 38"/>
          <p:cNvSpPr/>
          <p:nvPr/>
        </p:nvSpPr>
        <p:spPr>
          <a:xfrm>
            <a:off x="7812360" y="3018724"/>
            <a:ext cx="1080120" cy="5040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EE</a:t>
            </a:r>
            <a:endParaRPr lang="th-TH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err="1" smtClean="0"/>
              <a:t>พอยน์เตอร์</a:t>
            </a:r>
            <a:r>
              <a:rPr lang="th-TH" b="1" dirty="0" smtClean="0"/>
              <a:t>ของตัวแปรโครงสร้าง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เราสามารถที่จะสร้างตัวแปร</a:t>
            </a:r>
            <a:r>
              <a:rPr lang="th-TH" dirty="0" err="1" smtClean="0"/>
              <a:t>พอยน์เตอร์</a:t>
            </a:r>
            <a:r>
              <a:rPr lang="th-TH" dirty="0" smtClean="0"/>
              <a:t>ของตัวแปรโครงสร้างได้ ซึ่งการ      ใช้งานส่วนใหญ่จะเป็นการผ่านค่าตัวแปรเข้าไปในฟังก์ชัน</a:t>
            </a:r>
            <a:endParaRPr lang="th-TH" dirty="0"/>
          </a:p>
        </p:txBody>
      </p:sp>
      <p:pic>
        <p:nvPicPr>
          <p:cNvPr id="4" name="รูปภาพ 3"/>
          <p:cNvPicPr/>
          <p:nvPr/>
        </p:nvPicPr>
        <p:blipFill>
          <a:blip r:embed="rId2" cstate="print">
            <a:alphaModFix/>
            <a:lum/>
          </a:blip>
          <a:srcRect b="6913"/>
          <a:stretch>
            <a:fillRect/>
          </a:stretch>
        </p:blipFill>
        <p:spPr>
          <a:xfrm>
            <a:off x="1259632" y="2564904"/>
            <a:ext cx="6894328" cy="38292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การอ้างค่าผ่านตัวแปร</a:t>
            </a:r>
            <a:r>
              <a:rPr lang="th-TH" b="1" dirty="0" err="1" smtClean="0"/>
              <a:t>พอยน์เตอร์</a:t>
            </a:r>
            <a:r>
              <a:rPr lang="th-TH" b="1" dirty="0" smtClean="0"/>
              <a:t> </a:t>
            </a:r>
            <a:r>
              <a:rPr lang="en-US" b="1" dirty="0" smtClean="0"/>
              <a:t>(1)</a:t>
            </a:r>
            <a:endParaRPr lang="th-TH" b="1" dirty="0"/>
          </a:p>
        </p:txBody>
      </p:sp>
      <p:pic>
        <p:nvPicPr>
          <p:cNvPr id="4" name="รูปภาพ 3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187624" y="1628800"/>
            <a:ext cx="6822320" cy="48439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การอ้างค่าผ่านตัวแปร</a:t>
            </a:r>
            <a:r>
              <a:rPr lang="th-TH" b="1" dirty="0" err="1" smtClean="0"/>
              <a:t>พอยน์เตอร์</a:t>
            </a:r>
            <a:r>
              <a:rPr lang="th-TH" b="1" dirty="0" smtClean="0"/>
              <a:t> </a:t>
            </a:r>
            <a:r>
              <a:rPr lang="en-US" b="1" dirty="0" smtClean="0"/>
              <a:t>(2)</a:t>
            </a:r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770039" y="1628800"/>
            <a:ext cx="7916760" cy="507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ตัวแปรโครงสร้างในตัวแปรโครงสร้าง</a:t>
            </a:r>
            <a:endParaRPr lang="th-TH" dirty="0"/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sz="quarter" idx="1"/>
          </p:nvPr>
        </p:nvGraphicFramePr>
        <p:xfrm>
          <a:off x="1331639" y="1578104"/>
          <a:ext cx="6696744" cy="2346960"/>
        </p:xfrm>
        <a:graphic>
          <a:graphicData uri="http://schemas.openxmlformats.org/drawingml/2006/table">
            <a:tbl>
              <a:tblPr/>
              <a:tblGrid>
                <a:gridCol w="2232248"/>
                <a:gridCol w="2232248"/>
                <a:gridCol w="2232248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200" b="1" dirty="0">
                          <a:latin typeface="Times New Roman"/>
                          <a:ea typeface="Times New Roman"/>
                          <a:cs typeface="Cordia New"/>
                        </a:rPr>
                        <a:t>โครงสร้างข้อมูล </a:t>
                      </a:r>
                      <a:r>
                        <a:rPr lang="en-US" sz="2200" b="1" dirty="0">
                          <a:latin typeface="Cordia New"/>
                          <a:ea typeface="Times New Roman"/>
                          <a:cs typeface="Angsana New"/>
                        </a:rPr>
                        <a:t>DATE</a:t>
                      </a:r>
                      <a:endParaRPr lang="en-US" sz="22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200" b="1">
                          <a:latin typeface="Times New Roman"/>
                          <a:ea typeface="Times New Roman"/>
                          <a:cs typeface="Cordia New"/>
                        </a:rPr>
                        <a:t>โครงสร้างข้อมูล </a:t>
                      </a:r>
                      <a:r>
                        <a:rPr lang="en-US" sz="2200" b="1">
                          <a:latin typeface="Cordia New"/>
                          <a:ea typeface="Times New Roman"/>
                          <a:cs typeface="Angsana New"/>
                        </a:rPr>
                        <a:t>TIME</a:t>
                      </a:r>
                      <a:endParaRPr lang="en-US" sz="220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200" b="1">
                          <a:latin typeface="Times New Roman"/>
                          <a:ea typeface="Times New Roman"/>
                          <a:cs typeface="Cordia New"/>
                        </a:rPr>
                        <a:t>โครงสร้างข้อมูล </a:t>
                      </a:r>
                      <a:r>
                        <a:rPr lang="en-US" sz="2200" b="1">
                          <a:latin typeface="Cordia New"/>
                          <a:ea typeface="Times New Roman"/>
                          <a:cs typeface="Angsana New"/>
                        </a:rPr>
                        <a:t>STAMP</a:t>
                      </a:r>
                      <a:endParaRPr lang="en-US" sz="220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latin typeface="Cordia New"/>
                          <a:ea typeface="Times New Roman"/>
                          <a:cs typeface="Angsana New"/>
                        </a:rPr>
                        <a:t>typedef</a:t>
                      </a:r>
                      <a:r>
                        <a:rPr lang="en-US" sz="2200" dirty="0">
                          <a:latin typeface="Cordia New"/>
                          <a:ea typeface="Times New Roman"/>
                          <a:cs typeface="Angsana New"/>
                        </a:rPr>
                        <a:t> </a:t>
                      </a:r>
                      <a:r>
                        <a:rPr lang="en-US" sz="2200" dirty="0" err="1">
                          <a:latin typeface="Cordia New"/>
                          <a:ea typeface="Times New Roman"/>
                          <a:cs typeface="Angsana New"/>
                        </a:rPr>
                        <a:t>struct</a:t>
                      </a:r>
                      <a:r>
                        <a:rPr lang="en-US" sz="2200" dirty="0">
                          <a:latin typeface="Cordia New"/>
                          <a:ea typeface="Times New Roman"/>
                          <a:cs typeface="Angsana New"/>
                        </a:rPr>
                        <a:t> </a:t>
                      </a:r>
                      <a:endParaRPr lang="en-US" sz="2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ordia New"/>
                          <a:ea typeface="Times New Roman"/>
                          <a:cs typeface="Angsana New"/>
                        </a:rPr>
                        <a:t>{</a:t>
                      </a:r>
                      <a:endParaRPr lang="en-US" sz="2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ordia New"/>
                          <a:ea typeface="Times New Roman"/>
                          <a:cs typeface="Angsana New"/>
                        </a:rPr>
                        <a:t>   </a:t>
                      </a:r>
                      <a:r>
                        <a:rPr lang="en-US" sz="2200" dirty="0" err="1">
                          <a:latin typeface="Cordia New"/>
                          <a:ea typeface="Times New Roman"/>
                          <a:cs typeface="Angsana New"/>
                        </a:rPr>
                        <a:t>int</a:t>
                      </a:r>
                      <a:r>
                        <a:rPr lang="en-US" sz="2200" dirty="0">
                          <a:latin typeface="Cordia New"/>
                          <a:ea typeface="Times New Roman"/>
                          <a:cs typeface="Angsana New"/>
                        </a:rPr>
                        <a:t> month;</a:t>
                      </a:r>
                      <a:endParaRPr lang="en-US" sz="2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ordia New"/>
                          <a:ea typeface="Times New Roman"/>
                          <a:cs typeface="Angsana New"/>
                        </a:rPr>
                        <a:t>   </a:t>
                      </a:r>
                      <a:r>
                        <a:rPr lang="en-US" sz="2200" dirty="0" err="1">
                          <a:latin typeface="Cordia New"/>
                          <a:ea typeface="Times New Roman"/>
                          <a:cs typeface="Angsana New"/>
                        </a:rPr>
                        <a:t>int</a:t>
                      </a:r>
                      <a:r>
                        <a:rPr lang="en-US" sz="2200" dirty="0">
                          <a:latin typeface="Cordia New"/>
                          <a:ea typeface="Times New Roman"/>
                          <a:cs typeface="Angsana New"/>
                        </a:rPr>
                        <a:t> day;</a:t>
                      </a:r>
                      <a:endParaRPr lang="en-US" sz="2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ordia New"/>
                          <a:ea typeface="Times New Roman"/>
                          <a:cs typeface="Angsana New"/>
                        </a:rPr>
                        <a:t>   </a:t>
                      </a:r>
                      <a:r>
                        <a:rPr lang="en-US" sz="2200" dirty="0" err="1">
                          <a:latin typeface="Cordia New"/>
                          <a:ea typeface="Times New Roman"/>
                          <a:cs typeface="Angsana New"/>
                        </a:rPr>
                        <a:t>int</a:t>
                      </a:r>
                      <a:r>
                        <a:rPr lang="en-US" sz="2200" dirty="0">
                          <a:latin typeface="Cordia New"/>
                          <a:ea typeface="Times New Roman"/>
                          <a:cs typeface="Angsana New"/>
                        </a:rPr>
                        <a:t> year;</a:t>
                      </a:r>
                      <a:endParaRPr lang="en-US" sz="2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ordia New"/>
                          <a:ea typeface="Times New Roman"/>
                          <a:cs typeface="Angsana New"/>
                        </a:rPr>
                        <a:t>} </a:t>
                      </a:r>
                      <a:r>
                        <a:rPr lang="en-US" sz="2200" b="1" dirty="0">
                          <a:solidFill>
                            <a:srgbClr val="FF0000"/>
                          </a:solidFill>
                          <a:latin typeface="Cordia New"/>
                          <a:ea typeface="Times New Roman"/>
                          <a:cs typeface="Angsana New"/>
                        </a:rPr>
                        <a:t>DATE</a:t>
                      </a:r>
                      <a:r>
                        <a:rPr lang="en-US" sz="2200" dirty="0">
                          <a:latin typeface="Cordia New"/>
                          <a:ea typeface="Times New Roman"/>
                          <a:cs typeface="Angsana New"/>
                        </a:rPr>
                        <a:t>;</a:t>
                      </a:r>
                      <a:endParaRPr lang="en-US" sz="22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latin typeface="Cordia New"/>
                          <a:ea typeface="Times New Roman"/>
                          <a:cs typeface="Angsana New"/>
                        </a:rPr>
                        <a:t>typedef</a:t>
                      </a:r>
                      <a:r>
                        <a:rPr lang="en-US" sz="2200" dirty="0">
                          <a:latin typeface="Cordia New"/>
                          <a:ea typeface="Times New Roman"/>
                          <a:cs typeface="Angsana New"/>
                        </a:rPr>
                        <a:t> </a:t>
                      </a:r>
                      <a:r>
                        <a:rPr lang="en-US" sz="2200" dirty="0" err="1">
                          <a:latin typeface="Cordia New"/>
                          <a:ea typeface="Times New Roman"/>
                          <a:cs typeface="Angsana New"/>
                        </a:rPr>
                        <a:t>struct</a:t>
                      </a:r>
                      <a:r>
                        <a:rPr lang="en-US" sz="2200" dirty="0">
                          <a:latin typeface="Cordia New"/>
                          <a:ea typeface="Times New Roman"/>
                          <a:cs typeface="Angsana New"/>
                        </a:rPr>
                        <a:t> </a:t>
                      </a:r>
                      <a:endParaRPr lang="en-US" sz="2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ordia New"/>
                          <a:ea typeface="Times New Roman"/>
                          <a:cs typeface="Angsana New"/>
                        </a:rPr>
                        <a:t>{</a:t>
                      </a:r>
                      <a:endParaRPr lang="en-US" sz="2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ordia New"/>
                          <a:ea typeface="Times New Roman"/>
                          <a:cs typeface="Angsana New"/>
                        </a:rPr>
                        <a:t>   </a:t>
                      </a:r>
                      <a:r>
                        <a:rPr lang="en-US" sz="2200" dirty="0" err="1">
                          <a:latin typeface="Cordia New"/>
                          <a:ea typeface="Times New Roman"/>
                          <a:cs typeface="Angsana New"/>
                        </a:rPr>
                        <a:t>int</a:t>
                      </a:r>
                      <a:r>
                        <a:rPr lang="en-US" sz="2200" dirty="0">
                          <a:latin typeface="Cordia New"/>
                          <a:ea typeface="Times New Roman"/>
                          <a:cs typeface="Angsana New"/>
                        </a:rPr>
                        <a:t> hour;</a:t>
                      </a:r>
                      <a:endParaRPr lang="en-US" sz="2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ordia New"/>
                          <a:ea typeface="Times New Roman"/>
                          <a:cs typeface="Angsana New"/>
                        </a:rPr>
                        <a:t>   </a:t>
                      </a:r>
                      <a:r>
                        <a:rPr lang="en-US" sz="2200" dirty="0" err="1">
                          <a:latin typeface="Cordia New"/>
                          <a:ea typeface="Times New Roman"/>
                          <a:cs typeface="Angsana New"/>
                        </a:rPr>
                        <a:t>int</a:t>
                      </a:r>
                      <a:r>
                        <a:rPr lang="en-US" sz="2200" dirty="0">
                          <a:latin typeface="Cordia New"/>
                          <a:ea typeface="Times New Roman"/>
                          <a:cs typeface="Angsana New"/>
                        </a:rPr>
                        <a:t> min;</a:t>
                      </a:r>
                      <a:endParaRPr lang="en-US" sz="2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ordia New"/>
                          <a:ea typeface="Times New Roman"/>
                          <a:cs typeface="Angsana New"/>
                        </a:rPr>
                        <a:t>   </a:t>
                      </a:r>
                      <a:r>
                        <a:rPr lang="en-US" sz="2200" dirty="0" err="1">
                          <a:latin typeface="Cordia New"/>
                          <a:ea typeface="Times New Roman"/>
                          <a:cs typeface="Angsana New"/>
                        </a:rPr>
                        <a:t>int</a:t>
                      </a:r>
                      <a:r>
                        <a:rPr lang="en-US" sz="2200" dirty="0">
                          <a:latin typeface="Cordia New"/>
                          <a:ea typeface="Times New Roman"/>
                          <a:cs typeface="Angsana New"/>
                        </a:rPr>
                        <a:t> sec;</a:t>
                      </a:r>
                      <a:endParaRPr lang="en-US" sz="2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ordia New"/>
                          <a:ea typeface="Times New Roman"/>
                          <a:cs typeface="Angsana New"/>
                        </a:rPr>
                        <a:t>} </a:t>
                      </a:r>
                      <a:r>
                        <a:rPr lang="en-US" sz="2200" b="1" dirty="0">
                          <a:solidFill>
                            <a:srgbClr val="FF0000"/>
                          </a:solidFill>
                          <a:latin typeface="Cordia New"/>
                          <a:ea typeface="Times New Roman"/>
                          <a:cs typeface="Angsana New"/>
                        </a:rPr>
                        <a:t>TIME</a:t>
                      </a:r>
                      <a:r>
                        <a:rPr lang="en-US" sz="2200" dirty="0">
                          <a:latin typeface="Cordia New"/>
                          <a:ea typeface="Times New Roman"/>
                          <a:cs typeface="Angsana New"/>
                        </a:rPr>
                        <a:t>;</a:t>
                      </a:r>
                      <a:endParaRPr lang="en-US" sz="22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latin typeface="Cordia New"/>
                          <a:ea typeface="Times New Roman"/>
                          <a:cs typeface="Angsana New"/>
                        </a:rPr>
                        <a:t>typedef</a:t>
                      </a:r>
                      <a:r>
                        <a:rPr lang="en-US" sz="2200" dirty="0">
                          <a:latin typeface="Cordia New"/>
                          <a:ea typeface="Times New Roman"/>
                          <a:cs typeface="Angsana New"/>
                        </a:rPr>
                        <a:t> </a:t>
                      </a:r>
                      <a:r>
                        <a:rPr lang="en-US" sz="2200" dirty="0" err="1">
                          <a:latin typeface="Cordia New"/>
                          <a:ea typeface="Times New Roman"/>
                          <a:cs typeface="Angsana New"/>
                        </a:rPr>
                        <a:t>struct</a:t>
                      </a:r>
                      <a:r>
                        <a:rPr lang="en-US" sz="2200" dirty="0">
                          <a:latin typeface="Cordia New"/>
                          <a:ea typeface="Times New Roman"/>
                          <a:cs typeface="Angsana New"/>
                        </a:rPr>
                        <a:t> </a:t>
                      </a:r>
                      <a:endParaRPr lang="en-US" sz="2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ordia New"/>
                          <a:ea typeface="Times New Roman"/>
                          <a:cs typeface="Angsana New"/>
                        </a:rPr>
                        <a:t>{</a:t>
                      </a:r>
                      <a:endParaRPr lang="en-US" sz="2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ordia New"/>
                          <a:ea typeface="Times New Roman"/>
                          <a:cs typeface="Angsana New"/>
                        </a:rPr>
                        <a:t>   DATE </a:t>
                      </a:r>
                      <a:r>
                        <a:rPr lang="en-US" sz="2200" dirty="0" err="1">
                          <a:latin typeface="Cordia New"/>
                          <a:ea typeface="Times New Roman"/>
                          <a:cs typeface="Angsana New"/>
                        </a:rPr>
                        <a:t>date</a:t>
                      </a:r>
                      <a:r>
                        <a:rPr lang="en-US" sz="2200" dirty="0">
                          <a:latin typeface="Cordia New"/>
                          <a:ea typeface="Times New Roman"/>
                          <a:cs typeface="Angsana New"/>
                        </a:rPr>
                        <a:t>;</a:t>
                      </a:r>
                      <a:endParaRPr lang="en-US" sz="2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ordia New"/>
                          <a:ea typeface="Times New Roman"/>
                          <a:cs typeface="Angsana New"/>
                        </a:rPr>
                        <a:t>   TIME  </a:t>
                      </a:r>
                      <a:r>
                        <a:rPr lang="en-US" sz="2200" dirty="0" err="1">
                          <a:latin typeface="Cordia New"/>
                          <a:ea typeface="Times New Roman"/>
                          <a:cs typeface="Angsana New"/>
                        </a:rPr>
                        <a:t>time</a:t>
                      </a:r>
                      <a:r>
                        <a:rPr lang="en-US" sz="2200" dirty="0">
                          <a:latin typeface="Cordia New"/>
                          <a:ea typeface="Times New Roman"/>
                          <a:cs typeface="Angsana New"/>
                        </a:rPr>
                        <a:t>;</a:t>
                      </a:r>
                      <a:endParaRPr lang="en-US" sz="2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200" dirty="0">
                          <a:latin typeface="Cordia New"/>
                          <a:ea typeface="Times New Roman"/>
                          <a:cs typeface="Angsana New"/>
                        </a:rPr>
                        <a:t>} </a:t>
                      </a:r>
                      <a:r>
                        <a:rPr lang="en-US" sz="2200" b="1" dirty="0">
                          <a:solidFill>
                            <a:srgbClr val="FF0000"/>
                          </a:solidFill>
                          <a:latin typeface="Cordia New"/>
                          <a:ea typeface="Times New Roman"/>
                          <a:cs typeface="Angsana New"/>
                        </a:rPr>
                        <a:t>STAMP</a:t>
                      </a:r>
                      <a:r>
                        <a:rPr lang="en-US" sz="2200" dirty="0">
                          <a:latin typeface="Cordia New"/>
                          <a:ea typeface="Times New Roman"/>
                          <a:cs typeface="Angsana New"/>
                        </a:rPr>
                        <a:t>;</a:t>
                      </a:r>
                      <a:endParaRPr lang="en-US" sz="22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0070C0"/>
                          </a:solidFill>
                          <a:latin typeface="Cordia New"/>
                          <a:ea typeface="Times New Roman"/>
                          <a:cs typeface="Angsana New"/>
                        </a:rPr>
                        <a:t>STAMP </a:t>
                      </a:r>
                      <a:r>
                        <a:rPr lang="en-US" sz="2200" b="1" dirty="0" err="1">
                          <a:solidFill>
                            <a:srgbClr val="0070C0"/>
                          </a:solidFill>
                          <a:latin typeface="Cordia New"/>
                          <a:ea typeface="Times New Roman"/>
                          <a:cs typeface="Angsana New"/>
                        </a:rPr>
                        <a:t>stamp</a:t>
                      </a:r>
                      <a:r>
                        <a:rPr lang="en-US" sz="2200" b="1" dirty="0">
                          <a:solidFill>
                            <a:srgbClr val="0070C0"/>
                          </a:solidFill>
                          <a:latin typeface="Cordia New"/>
                          <a:ea typeface="Times New Roman"/>
                          <a:cs typeface="Angsana New"/>
                        </a:rPr>
                        <a:t>;</a:t>
                      </a:r>
                      <a:endParaRPr lang="en-US" sz="2200" b="1" dirty="0">
                        <a:solidFill>
                          <a:srgbClr val="0070C0"/>
                        </a:solidFill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รูปภาพ 4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971600" y="4077072"/>
            <a:ext cx="7344816" cy="26930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ตัวแปรโครงสร้างและฟังก์ชัน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ตัวแปรชนิดโครงสร้างสามารถนำไปใช้งานร่วมกับฟังก์ชันได้ ไม่ว่าจะเป็นการผ่านตัวแปรโครงสร้างทั้งหมด หรือ เพียงแค่สมาชิกภายในตัวแปรโครงสร้าง</a:t>
            </a:r>
            <a:endParaRPr lang="th-TH" dirty="0"/>
          </a:p>
        </p:txBody>
      </p:sp>
      <p:sp>
        <p:nvSpPr>
          <p:cNvPr id="4" name="รูปแบบอิสระ 3"/>
          <p:cNvSpPr/>
          <p:nvPr/>
        </p:nvSpPr>
        <p:spPr>
          <a:xfrm>
            <a:off x="1907704" y="2924944"/>
            <a:ext cx="6408712" cy="378783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i="0" u="none" strike="noStrike" baseline="0" dirty="0" err="1" smtClean="0">
                <a:ln>
                  <a:noFill/>
                </a:ln>
                <a:solidFill>
                  <a:srgbClr val="0070C0"/>
                </a:solidFill>
                <a:latin typeface="Verdana" pitchFamily="34"/>
                <a:ea typeface="Cordia New" pitchFamily="34"/>
              </a:rPr>
              <a:t>struct</a:t>
            </a:r>
            <a:r>
              <a:rPr lang="en-US" sz="2400" b="1" i="0" u="none" strike="noStrike" baseline="0" dirty="0" smtClean="0">
                <a:ln>
                  <a:noFill/>
                </a:ln>
                <a:solidFill>
                  <a:srgbClr val="0070C0"/>
                </a:solidFill>
                <a:latin typeface="Verdana" pitchFamily="34"/>
                <a:ea typeface="Cordia New" pitchFamily="34"/>
              </a:rPr>
              <a:t>  </a:t>
            </a:r>
            <a:r>
              <a:rPr lang="en-US" sz="2400" b="1" i="0" u="none" strike="noStrike" baseline="0" dirty="0" err="1" smtClean="0">
                <a:ln>
                  <a:noFill/>
                </a:ln>
                <a:solidFill>
                  <a:srgbClr val="0070C0"/>
                </a:solidFill>
                <a:latin typeface="Verdana" pitchFamily="34"/>
                <a:ea typeface="Cordia New" pitchFamily="34"/>
              </a:rPr>
              <a:t>num_string</a:t>
            </a:r>
            <a:r>
              <a:rPr lang="en-US" sz="2400" b="1" i="0" u="none" strike="noStrike" baseline="0" dirty="0" smtClean="0">
                <a:ln>
                  <a:noFill/>
                </a:ln>
                <a:solidFill>
                  <a:srgbClr val="0070C0"/>
                </a:solidFill>
                <a:latin typeface="Verdana" pitchFamily="34"/>
                <a:ea typeface="Cordia New" pitchFamily="34"/>
              </a:rPr>
              <a:t> 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Cordia New" pitchFamily="34"/>
              </a:rPr>
              <a:t>{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Cordia New" pitchFamily="34"/>
              </a:rPr>
              <a:t>	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Cordia New" pitchFamily="34"/>
              </a:rPr>
              <a:t>      </a:t>
            </a:r>
            <a:r>
              <a:rPr lang="en-US" sz="24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Cordia New" pitchFamily="34"/>
              </a:rPr>
              <a:t>int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Cordia New" pitchFamily="34"/>
              </a:rPr>
              <a:t> 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Cordia New" pitchFamily="34"/>
              </a:rPr>
              <a:t>i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Cordia New" pitchFamily="34"/>
              </a:rPr>
              <a:t>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Cordia New" pitchFamily="34"/>
              </a:rPr>
              <a:t>	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Cordia New" pitchFamily="34"/>
              </a:rPr>
              <a:t>      char 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Cordia New" pitchFamily="34"/>
              </a:rPr>
              <a:t>st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Cordia New" pitchFamily="34"/>
              </a:rPr>
              <a:t>[10];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Cordia New" pitchFamily="34"/>
              </a:rPr>
              <a:t>};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 dirty="0">
              <a:ln>
                <a:noFill/>
              </a:ln>
              <a:solidFill>
                <a:srgbClr val="000000"/>
              </a:solidFill>
              <a:latin typeface="Verdana" pitchFamily="34"/>
              <a:ea typeface="Cordia New" pitchFamily="34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Cordia New" pitchFamily="34"/>
              </a:rPr>
              <a:t>void </a:t>
            </a:r>
            <a:r>
              <a:rPr lang="en-US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Cordia New" pitchFamily="34"/>
              </a:rPr>
              <a:t> output(</a:t>
            </a:r>
            <a:r>
              <a:rPr lang="en-US" sz="2400" b="1" i="0" u="none" strike="noStrike" baseline="0" dirty="0" err="1" smtClean="0">
                <a:ln>
                  <a:noFill/>
                </a:ln>
                <a:solidFill>
                  <a:srgbClr val="0070C0"/>
                </a:solidFill>
                <a:latin typeface="Verdana" pitchFamily="34"/>
                <a:ea typeface="Cordia New" pitchFamily="34"/>
              </a:rPr>
              <a:t>struct</a:t>
            </a:r>
            <a:r>
              <a:rPr lang="en-US" sz="2400" b="1" i="0" u="none" strike="noStrike" baseline="0" dirty="0" smtClean="0">
                <a:ln>
                  <a:noFill/>
                </a:ln>
                <a:solidFill>
                  <a:srgbClr val="0070C0"/>
                </a:solidFill>
                <a:latin typeface="Verdana" pitchFamily="34"/>
                <a:ea typeface="Cordia New" pitchFamily="34"/>
              </a:rPr>
              <a:t> </a:t>
            </a:r>
            <a:r>
              <a:rPr lang="en-US" sz="2400" b="1" i="0" u="none" strike="noStrike" baseline="0" dirty="0" err="1">
                <a:ln>
                  <a:noFill/>
                </a:ln>
                <a:solidFill>
                  <a:srgbClr val="0070C0"/>
                </a:solidFill>
                <a:latin typeface="Verdana" pitchFamily="34"/>
                <a:ea typeface="Cordia New" pitchFamily="34"/>
              </a:rPr>
              <a:t>num_string</a:t>
            </a:r>
            <a:r>
              <a:rPr lang="en-US" sz="2400" b="1" i="0" u="none" strike="noStrike" baseline="0" dirty="0">
                <a:ln>
                  <a:noFill/>
                </a:ln>
                <a:solidFill>
                  <a:srgbClr val="0070C0"/>
                </a:solidFill>
                <a:latin typeface="Verdana" pitchFamily="34"/>
                <a:ea typeface="Cordia New" pitchFamily="34"/>
              </a:rPr>
              <a:t> </a:t>
            </a:r>
            <a:r>
              <a:rPr lang="en-US" sz="2400" b="1" i="0" u="none" strike="noStrike" baseline="0" dirty="0">
                <a:ln>
                  <a:noFill/>
                </a:ln>
                <a:solidFill>
                  <a:srgbClr val="FF0000"/>
                </a:solidFill>
                <a:latin typeface="Verdana" pitchFamily="34"/>
                <a:ea typeface="Cordia New" pitchFamily="34"/>
              </a:rPr>
              <a:t>a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Cordia New" pitchFamily="34"/>
              </a:rPr>
              <a:t>)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Cordia New" pitchFamily="34"/>
              </a:rPr>
              <a:t>{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Cordia New" pitchFamily="34"/>
              </a:rPr>
              <a:t>  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Cordia New" pitchFamily="34"/>
              </a:rPr>
              <a:t>printf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Cordia New" pitchFamily="34"/>
              </a:rPr>
              <a:t>("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Cordia New" pitchFamily="34"/>
              </a:rPr>
              <a:t>x.i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Cordia New" pitchFamily="34"/>
              </a:rPr>
              <a:t> = %d\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Cordia New" pitchFamily="34"/>
              </a:rPr>
              <a:t>n",</a:t>
            </a:r>
            <a:r>
              <a:rPr lang="en-US" sz="2400" b="1" i="0" u="none" strike="noStrike" baseline="0" dirty="0" err="1">
                <a:ln>
                  <a:noFill/>
                </a:ln>
                <a:solidFill>
                  <a:srgbClr val="FF0000"/>
                </a:solidFill>
                <a:latin typeface="Verdana" pitchFamily="34"/>
                <a:ea typeface="Cordia New" pitchFamily="34"/>
              </a:rPr>
              <a:t>a.i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Cordia New" pitchFamily="34"/>
              </a:rPr>
              <a:t>);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Cordia New" pitchFamily="34"/>
              </a:rPr>
              <a:t>  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Cordia New" pitchFamily="34"/>
              </a:rPr>
              <a:t>printf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Cordia New" pitchFamily="34"/>
              </a:rPr>
              <a:t>("x.st = %s\</a:t>
            </a:r>
            <a:r>
              <a:rPr lang="en-US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Cordia New" pitchFamily="34"/>
              </a:rPr>
              <a:t>n",</a:t>
            </a:r>
            <a:r>
              <a:rPr lang="en-US" sz="2400" b="1" i="0" u="none" strike="noStrike" baseline="0" dirty="0" err="1">
                <a:ln>
                  <a:noFill/>
                </a:ln>
                <a:solidFill>
                  <a:srgbClr val="FF0000"/>
                </a:solidFill>
                <a:latin typeface="Verdana" pitchFamily="34"/>
                <a:ea typeface="Cordia New" pitchFamily="34"/>
              </a:rPr>
              <a:t>a.st</a:t>
            </a: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Cordia New" pitchFamily="34"/>
              </a:rPr>
              <a:t>);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Verdana" pitchFamily="34"/>
                <a:ea typeface="Cordia New" pitchFamily="34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err="1" smtClean="0"/>
              <a:t>สตรัคเจอร์</a:t>
            </a:r>
            <a:r>
              <a:rPr lang="th-TH" b="1" dirty="0" smtClean="0"/>
              <a:t> </a:t>
            </a:r>
            <a:r>
              <a:rPr lang="en-US" b="1" dirty="0" smtClean="0"/>
              <a:t>(1)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ถ้ามีข้อมูลอยู่จำนวนหนึ่งซึ่งเป็นข้อมูลต่างชนิดกันแต่มีความเกี่ยวข้องกัน เช่น ข้อมูลของนักศึกษาซึ่งอาจจะประกอบไปด้วย ชื่อ</a:t>
            </a:r>
            <a:r>
              <a:rPr lang="en-US" dirty="0" smtClean="0"/>
              <a:t>, </a:t>
            </a:r>
            <a:r>
              <a:rPr lang="th-TH" dirty="0" smtClean="0"/>
              <a:t>นามสกุล</a:t>
            </a:r>
            <a:r>
              <a:rPr lang="en-US" dirty="0" smtClean="0"/>
              <a:t>, </a:t>
            </a:r>
            <a:r>
              <a:rPr lang="th-TH" dirty="0" smtClean="0"/>
              <a:t>อายุ</a:t>
            </a:r>
            <a:r>
              <a:rPr lang="en-US" dirty="0" smtClean="0"/>
              <a:t>, </a:t>
            </a:r>
            <a:r>
              <a:rPr lang="th-TH" dirty="0" smtClean="0"/>
              <a:t>เพศ</a:t>
            </a:r>
          </a:p>
          <a:p>
            <a:r>
              <a:rPr lang="th-TH" dirty="0" smtClean="0"/>
              <a:t>การเก็บข้อมูลของนักศึกษาจะต้องสร้างตัวแปรขึ้นมา 4 ตัวต่อนักศึกษาหนึ่งคน </a:t>
            </a:r>
          </a:p>
          <a:p>
            <a:r>
              <a:rPr lang="th-TH" dirty="0" smtClean="0"/>
              <a:t>ถ้านักศึกษามีจำนวนมากก็จำเป็นต้องสร้างตัวแปรมากขึ้นตามไปด้วยซึ่งอาจจะเกิดความสับสนในการเรียกใช้งานตัวแปรเหล่านั้น </a:t>
            </a:r>
          </a:p>
          <a:p>
            <a:r>
              <a:rPr lang="th-TH" dirty="0" smtClean="0"/>
              <a:t>การนำโครงสร้างข้อมูลหรือ</a:t>
            </a:r>
            <a:r>
              <a:rPr lang="th-TH" dirty="0" err="1" smtClean="0"/>
              <a:t>สตรัคเจอร์</a:t>
            </a:r>
            <a:r>
              <a:rPr lang="th-TH" dirty="0" smtClean="0"/>
              <a:t>มาใช้จะช่วยให้การทำงานในลักษณะนี้ง่ายขึ้น</a:t>
            </a: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 2</a:t>
            </a:r>
            <a:endParaRPr lang="th-TH" b="1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123728" y="1556792"/>
            <a:ext cx="5760640" cy="51845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#include &lt;</a:t>
            </a:r>
            <a:r>
              <a:rPr lang="en-US" sz="1800" dirty="0" err="1" smtClean="0">
                <a:solidFill>
                  <a:schemeClr val="tx1"/>
                </a:solidFill>
              </a:rPr>
              <a:t>stdio.h</a:t>
            </a:r>
            <a:r>
              <a:rPr lang="en-US" sz="1800" dirty="0" smtClean="0">
                <a:solidFill>
                  <a:schemeClr val="tx1"/>
                </a:solidFill>
              </a:rPr>
              <a:t>&gt;</a:t>
            </a: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err="1" smtClean="0">
                <a:solidFill>
                  <a:schemeClr val="tx1"/>
                </a:solidFill>
              </a:rPr>
              <a:t>struct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num_string</a:t>
            </a:r>
            <a:r>
              <a:rPr lang="en-US" sz="1800" dirty="0" smtClean="0">
                <a:solidFill>
                  <a:schemeClr val="tx1"/>
                </a:solidFill>
              </a:rPr>
              <a:t> {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    </a:t>
            </a:r>
            <a:r>
              <a:rPr lang="en-US" sz="1800" dirty="0" err="1" smtClean="0">
                <a:solidFill>
                  <a:schemeClr val="tx1"/>
                </a:solidFill>
              </a:rPr>
              <a:t>int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i</a:t>
            </a:r>
            <a:r>
              <a:rPr lang="en-US" sz="18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    char </a:t>
            </a:r>
            <a:r>
              <a:rPr lang="en-US" sz="1800" dirty="0" err="1" smtClean="0">
                <a:solidFill>
                  <a:schemeClr val="tx1"/>
                </a:solidFill>
              </a:rPr>
              <a:t>st</a:t>
            </a:r>
            <a:r>
              <a:rPr lang="en-US" sz="1800" dirty="0" smtClean="0">
                <a:solidFill>
                  <a:schemeClr val="tx1"/>
                </a:solidFill>
              </a:rPr>
              <a:t>[10];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};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 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void output(</a:t>
            </a:r>
            <a:r>
              <a:rPr lang="en-US" sz="1800" dirty="0" err="1" smtClean="0">
                <a:solidFill>
                  <a:schemeClr val="tx1"/>
                </a:solidFill>
              </a:rPr>
              <a:t>struct</a:t>
            </a:r>
            <a:r>
              <a:rPr lang="en-US" sz="1800" dirty="0" smtClean="0">
                <a:solidFill>
                  <a:schemeClr val="tx1"/>
                </a:solidFill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</a:rPr>
              <a:t>num_string</a:t>
            </a:r>
            <a:r>
              <a:rPr lang="en-US" sz="1800" dirty="0" smtClean="0">
                <a:solidFill>
                  <a:schemeClr val="tx1"/>
                </a:solidFill>
              </a:rPr>
              <a:t>  a) {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    </a:t>
            </a:r>
            <a:r>
              <a:rPr lang="en-US" sz="1800" dirty="0" err="1" smtClean="0">
                <a:solidFill>
                  <a:schemeClr val="tx1"/>
                </a:solidFill>
              </a:rPr>
              <a:t>printf</a:t>
            </a:r>
            <a:r>
              <a:rPr lang="en-US" sz="1800" dirty="0" smtClean="0">
                <a:solidFill>
                  <a:schemeClr val="tx1"/>
                </a:solidFill>
              </a:rPr>
              <a:t>("</a:t>
            </a:r>
            <a:r>
              <a:rPr lang="en-US" sz="1800" dirty="0" err="1" smtClean="0">
                <a:solidFill>
                  <a:schemeClr val="tx1"/>
                </a:solidFill>
              </a:rPr>
              <a:t>x.i</a:t>
            </a:r>
            <a:r>
              <a:rPr lang="en-US" sz="1800" dirty="0" smtClean="0">
                <a:solidFill>
                  <a:schemeClr val="tx1"/>
                </a:solidFill>
              </a:rPr>
              <a:t> = %d\n",   </a:t>
            </a:r>
            <a:r>
              <a:rPr lang="en-US" sz="1800" dirty="0" err="1" smtClean="0">
                <a:solidFill>
                  <a:schemeClr val="tx1"/>
                </a:solidFill>
              </a:rPr>
              <a:t>a.i</a:t>
            </a:r>
            <a:r>
              <a:rPr lang="en-US" sz="1800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    </a:t>
            </a:r>
            <a:r>
              <a:rPr lang="en-US" sz="1800" dirty="0" err="1" smtClean="0">
                <a:solidFill>
                  <a:schemeClr val="tx1"/>
                </a:solidFill>
              </a:rPr>
              <a:t>printf</a:t>
            </a:r>
            <a:r>
              <a:rPr lang="en-US" sz="1800" dirty="0" smtClean="0">
                <a:solidFill>
                  <a:schemeClr val="tx1"/>
                </a:solidFill>
              </a:rPr>
              <a:t>("x.st = %s\n", a.st);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}</a:t>
            </a:r>
          </a:p>
          <a:p>
            <a:r>
              <a:rPr lang="th-TH" sz="1800" dirty="0" smtClean="0">
                <a:solidFill>
                  <a:schemeClr val="tx1"/>
                </a:solidFill>
              </a:rPr>
              <a:t> 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err="1" smtClean="0">
                <a:solidFill>
                  <a:schemeClr val="tx1"/>
                </a:solidFill>
              </a:rPr>
              <a:t>int</a:t>
            </a:r>
            <a:r>
              <a:rPr lang="en-US" sz="1800" dirty="0" smtClean="0">
                <a:solidFill>
                  <a:schemeClr val="tx1"/>
                </a:solidFill>
              </a:rPr>
              <a:t>  main(</a:t>
            </a:r>
            <a:r>
              <a:rPr lang="en-US" sz="1800" dirty="0" err="1" smtClean="0">
                <a:solidFill>
                  <a:schemeClr val="tx1"/>
                </a:solidFill>
              </a:rPr>
              <a:t>int</a:t>
            </a:r>
            <a:r>
              <a:rPr lang="en-US" sz="1800" dirty="0" smtClean="0">
                <a:solidFill>
                  <a:schemeClr val="tx1"/>
                </a:solidFill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</a:rPr>
              <a:t>argc</a:t>
            </a:r>
            <a:r>
              <a:rPr lang="en-US" sz="1800" dirty="0" smtClean="0">
                <a:solidFill>
                  <a:schemeClr val="tx1"/>
                </a:solidFill>
              </a:rPr>
              <a:t>,  char  **</a:t>
            </a:r>
            <a:r>
              <a:rPr lang="en-US" sz="1800" dirty="0" err="1" smtClean="0">
                <a:solidFill>
                  <a:schemeClr val="tx1"/>
                </a:solidFill>
              </a:rPr>
              <a:t>argv</a:t>
            </a:r>
            <a:r>
              <a:rPr lang="en-US" sz="18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    </a:t>
            </a:r>
            <a:r>
              <a:rPr lang="en-US" sz="1800" dirty="0" err="1" smtClean="0">
                <a:solidFill>
                  <a:schemeClr val="tx1"/>
                </a:solidFill>
              </a:rPr>
              <a:t>struct</a:t>
            </a:r>
            <a:r>
              <a:rPr lang="en-US" sz="1800" dirty="0" smtClean="0">
                <a:solidFill>
                  <a:schemeClr val="tx1"/>
                </a:solidFill>
              </a:rPr>
              <a:t>    </a:t>
            </a:r>
            <a:r>
              <a:rPr lang="en-US" sz="1800" dirty="0" err="1" smtClean="0">
                <a:solidFill>
                  <a:schemeClr val="tx1"/>
                </a:solidFill>
              </a:rPr>
              <a:t>num_string</a:t>
            </a:r>
            <a:r>
              <a:rPr lang="en-US" sz="1800" dirty="0" smtClean="0">
                <a:solidFill>
                  <a:schemeClr val="tx1"/>
                </a:solidFill>
              </a:rPr>
              <a:t>   x;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    </a:t>
            </a:r>
            <a:r>
              <a:rPr lang="en-US" sz="1800" dirty="0" err="1" smtClean="0">
                <a:solidFill>
                  <a:schemeClr val="tx1"/>
                </a:solidFill>
              </a:rPr>
              <a:t>x.i</a:t>
            </a:r>
            <a:r>
              <a:rPr lang="en-US" sz="1800" dirty="0" smtClean="0">
                <a:solidFill>
                  <a:schemeClr val="tx1"/>
                </a:solidFill>
              </a:rPr>
              <a:t>  = 100;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    </a:t>
            </a:r>
            <a:r>
              <a:rPr lang="en-US" sz="1800" dirty="0" err="1" smtClean="0">
                <a:solidFill>
                  <a:schemeClr val="tx1"/>
                </a:solidFill>
              </a:rPr>
              <a:t>strcpy</a:t>
            </a:r>
            <a:r>
              <a:rPr lang="en-US" sz="1800" dirty="0" smtClean="0">
                <a:solidFill>
                  <a:schemeClr val="tx1"/>
                </a:solidFill>
              </a:rPr>
              <a:t>(x.st, "COMPUTER");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    output(x);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}</a:t>
            </a:r>
            <a:endParaRPr lang="en-US" sz="1800" dirty="0">
              <a:solidFill>
                <a:schemeClr val="tx1"/>
              </a:solidFill>
              <a:latin typeface="Calibri" pitchFamily="34" charset="0"/>
              <a:ea typeface="Arial" pitchFamily="34"/>
              <a:cs typeface="Arial" pitchFamily="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แบบฝึกหัด 3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611560" y="1556792"/>
            <a:ext cx="3960440" cy="51845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smtClean="0">
                <a:solidFill>
                  <a:schemeClr val="tx1"/>
                </a:solidFill>
              </a:rPr>
              <a:t>#include &lt;</a:t>
            </a:r>
            <a:r>
              <a:rPr lang="en-US" sz="1800" dirty="0" err="1" smtClean="0">
                <a:solidFill>
                  <a:schemeClr val="tx1"/>
                </a:solidFill>
              </a:rPr>
              <a:t>stdio.h</a:t>
            </a:r>
            <a:r>
              <a:rPr lang="en-US" sz="1800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US" sz="1800" dirty="0" err="1" smtClean="0">
                <a:solidFill>
                  <a:schemeClr val="tx1"/>
                </a:solidFill>
              </a:rPr>
              <a:t>struct</a:t>
            </a:r>
            <a:r>
              <a:rPr lang="en-US" sz="1800" dirty="0" smtClean="0">
                <a:solidFill>
                  <a:schemeClr val="tx1"/>
                </a:solidFill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</a:rPr>
              <a:t>num_string</a:t>
            </a:r>
            <a:r>
              <a:rPr lang="en-US" sz="1800" dirty="0" smtClean="0">
                <a:solidFill>
                  <a:schemeClr val="tx1"/>
                </a:solidFill>
              </a:rPr>
              <a:t> {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     </a:t>
            </a:r>
            <a:r>
              <a:rPr lang="en-US" sz="1800" dirty="0" err="1" smtClean="0">
                <a:solidFill>
                  <a:schemeClr val="tx1"/>
                </a:solidFill>
              </a:rPr>
              <a:t>int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i</a:t>
            </a:r>
            <a:r>
              <a:rPr lang="en-US" sz="18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     char </a:t>
            </a:r>
            <a:r>
              <a:rPr lang="en-US" sz="1800" dirty="0" err="1" smtClean="0">
                <a:solidFill>
                  <a:schemeClr val="tx1"/>
                </a:solidFill>
              </a:rPr>
              <a:t>st</a:t>
            </a:r>
            <a:r>
              <a:rPr lang="en-US" sz="1800" dirty="0" smtClean="0">
                <a:solidFill>
                  <a:schemeClr val="tx1"/>
                </a:solidFill>
              </a:rPr>
              <a:t>[10];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};</a:t>
            </a:r>
          </a:p>
          <a:p>
            <a:r>
              <a:rPr lang="th-TH" sz="1800" dirty="0" smtClean="0">
                <a:solidFill>
                  <a:schemeClr val="tx1"/>
                </a:solidFill>
              </a:rPr>
              <a:t> 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void  output(</a:t>
            </a:r>
            <a:r>
              <a:rPr lang="en-US" sz="1800" dirty="0" err="1" smtClean="0">
                <a:solidFill>
                  <a:schemeClr val="tx1"/>
                </a:solidFill>
              </a:rPr>
              <a:t>struct</a:t>
            </a:r>
            <a:r>
              <a:rPr lang="en-US" sz="1800" dirty="0" smtClean="0">
                <a:solidFill>
                  <a:schemeClr val="tx1"/>
                </a:solidFill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</a:rPr>
              <a:t>num_string</a:t>
            </a:r>
            <a:r>
              <a:rPr lang="en-US" sz="1800" dirty="0" smtClean="0">
                <a:solidFill>
                  <a:schemeClr val="tx1"/>
                </a:solidFill>
              </a:rPr>
              <a:t>  a) {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     </a:t>
            </a:r>
            <a:r>
              <a:rPr lang="en-US" sz="1800" dirty="0" err="1" smtClean="0">
                <a:solidFill>
                  <a:schemeClr val="tx1"/>
                </a:solidFill>
              </a:rPr>
              <a:t>printf</a:t>
            </a:r>
            <a:r>
              <a:rPr lang="en-US" sz="1800" dirty="0" smtClean="0">
                <a:solidFill>
                  <a:schemeClr val="tx1"/>
                </a:solidFill>
              </a:rPr>
              <a:t>("</a:t>
            </a:r>
            <a:r>
              <a:rPr lang="en-US" sz="1800" dirty="0" err="1" smtClean="0">
                <a:solidFill>
                  <a:schemeClr val="tx1"/>
                </a:solidFill>
              </a:rPr>
              <a:t>x.i</a:t>
            </a:r>
            <a:r>
              <a:rPr lang="en-US" sz="1800" dirty="0" smtClean="0">
                <a:solidFill>
                  <a:schemeClr val="tx1"/>
                </a:solidFill>
              </a:rPr>
              <a:t> = %d\n",   </a:t>
            </a:r>
            <a:r>
              <a:rPr lang="en-US" sz="1800" dirty="0" err="1" smtClean="0">
                <a:solidFill>
                  <a:schemeClr val="tx1"/>
                </a:solidFill>
              </a:rPr>
              <a:t>a.i</a:t>
            </a:r>
            <a:r>
              <a:rPr lang="en-US" sz="1800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     </a:t>
            </a:r>
            <a:r>
              <a:rPr lang="en-US" sz="1800" dirty="0" err="1" smtClean="0">
                <a:solidFill>
                  <a:schemeClr val="tx1"/>
                </a:solidFill>
              </a:rPr>
              <a:t>printf</a:t>
            </a:r>
            <a:r>
              <a:rPr lang="en-US" sz="1800" dirty="0" smtClean="0">
                <a:solidFill>
                  <a:schemeClr val="tx1"/>
                </a:solidFill>
              </a:rPr>
              <a:t>("x.st = %s\n", a.st);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}</a:t>
            </a:r>
          </a:p>
          <a:p>
            <a:r>
              <a:rPr lang="th-TH" sz="1800" dirty="0" smtClean="0">
                <a:solidFill>
                  <a:schemeClr val="tx1"/>
                </a:solidFill>
              </a:rPr>
              <a:t> 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void  modify(</a:t>
            </a:r>
            <a:r>
              <a:rPr lang="en-US" sz="1800" dirty="0" err="1" smtClean="0">
                <a:solidFill>
                  <a:schemeClr val="tx1"/>
                </a:solidFill>
              </a:rPr>
              <a:t>struct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num_string</a:t>
            </a:r>
            <a:r>
              <a:rPr lang="en-US" sz="1800" dirty="0" smtClean="0">
                <a:solidFill>
                  <a:schemeClr val="tx1"/>
                </a:solidFill>
              </a:rPr>
              <a:t> *a, 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              </a:t>
            </a:r>
            <a:r>
              <a:rPr lang="en-US" sz="1800" dirty="0" err="1" smtClean="0">
                <a:solidFill>
                  <a:schemeClr val="tx1"/>
                </a:solidFill>
              </a:rPr>
              <a:t>int</a:t>
            </a:r>
            <a:r>
              <a:rPr lang="en-US" sz="1800" dirty="0" smtClean="0">
                <a:solidFill>
                  <a:schemeClr val="tx1"/>
                </a:solidFill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</a:rPr>
              <a:t>i</a:t>
            </a:r>
            <a:r>
              <a:rPr lang="en-US" sz="1800" dirty="0" smtClean="0">
                <a:solidFill>
                  <a:schemeClr val="tx1"/>
                </a:solidFill>
              </a:rPr>
              <a:t>,  char  *</a:t>
            </a:r>
            <a:r>
              <a:rPr lang="en-US" sz="1800" dirty="0" err="1" smtClean="0">
                <a:solidFill>
                  <a:schemeClr val="tx1"/>
                </a:solidFill>
              </a:rPr>
              <a:t>st</a:t>
            </a:r>
            <a:r>
              <a:rPr lang="en-US" sz="1800" dirty="0" smtClean="0">
                <a:solidFill>
                  <a:schemeClr val="tx1"/>
                </a:solidFill>
              </a:rPr>
              <a:t>) 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     a-&gt;</a:t>
            </a:r>
            <a:r>
              <a:rPr lang="en-US" sz="1800" dirty="0" err="1" smtClean="0">
                <a:solidFill>
                  <a:schemeClr val="tx1"/>
                </a:solidFill>
              </a:rPr>
              <a:t>i</a:t>
            </a:r>
            <a:r>
              <a:rPr lang="en-US" sz="1800" dirty="0" smtClean="0">
                <a:solidFill>
                  <a:schemeClr val="tx1"/>
                </a:solidFill>
              </a:rPr>
              <a:t> = </a:t>
            </a:r>
            <a:r>
              <a:rPr lang="en-US" sz="1800" dirty="0" err="1" smtClean="0">
                <a:solidFill>
                  <a:schemeClr val="tx1"/>
                </a:solidFill>
              </a:rPr>
              <a:t>i</a:t>
            </a:r>
            <a:r>
              <a:rPr lang="en-US" sz="18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          </a:t>
            </a:r>
            <a:r>
              <a:rPr lang="en-US" sz="1800" dirty="0" err="1" smtClean="0">
                <a:solidFill>
                  <a:schemeClr val="tx1"/>
                </a:solidFill>
              </a:rPr>
              <a:t>strcpy</a:t>
            </a:r>
            <a:r>
              <a:rPr lang="en-US" sz="1800" dirty="0" smtClean="0">
                <a:solidFill>
                  <a:schemeClr val="tx1"/>
                </a:solidFill>
              </a:rPr>
              <a:t>(a-&gt;</a:t>
            </a:r>
            <a:r>
              <a:rPr lang="en-US" sz="1800" dirty="0" err="1" smtClean="0">
                <a:solidFill>
                  <a:schemeClr val="tx1"/>
                </a:solidFill>
              </a:rPr>
              <a:t>st</a:t>
            </a:r>
            <a:r>
              <a:rPr lang="en-US" sz="1800" dirty="0" smtClean="0">
                <a:solidFill>
                  <a:schemeClr val="tx1"/>
                </a:solidFill>
              </a:rPr>
              <a:t>,  </a:t>
            </a:r>
            <a:r>
              <a:rPr lang="en-US" sz="1800" dirty="0" err="1" smtClean="0">
                <a:solidFill>
                  <a:schemeClr val="tx1"/>
                </a:solidFill>
              </a:rPr>
              <a:t>st</a:t>
            </a:r>
            <a:r>
              <a:rPr lang="en-US" sz="1800" dirty="0" smtClean="0">
                <a:solidFill>
                  <a:schemeClr val="tx1"/>
                </a:solidFill>
              </a:rPr>
              <a:t>);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}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 </a:t>
            </a:r>
            <a:endParaRPr lang="en-US" sz="1800" dirty="0">
              <a:solidFill>
                <a:schemeClr val="tx1"/>
              </a:solidFill>
              <a:latin typeface="Calibri" pitchFamily="34" charset="0"/>
              <a:ea typeface="Arial" pitchFamily="34"/>
              <a:cs typeface="Arial" pitchFamily="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283968" y="1556792"/>
            <a:ext cx="4536504" cy="31683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 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main(</a:t>
            </a:r>
            <a:r>
              <a:rPr lang="en-US" sz="2400" dirty="0" err="1" smtClean="0">
                <a:solidFill>
                  <a:schemeClr val="tx1"/>
                </a:solidFill>
              </a:rPr>
              <a:t>int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</a:rPr>
              <a:t>argc</a:t>
            </a:r>
            <a:r>
              <a:rPr lang="en-US" sz="2400" dirty="0" smtClean="0">
                <a:solidFill>
                  <a:schemeClr val="tx1"/>
                </a:solidFill>
              </a:rPr>
              <a:t>,  char  **</a:t>
            </a:r>
            <a:r>
              <a:rPr lang="en-US" sz="2400" dirty="0" err="1" smtClean="0">
                <a:solidFill>
                  <a:schemeClr val="tx1"/>
                </a:solidFill>
              </a:rPr>
              <a:t>argv</a:t>
            </a:r>
            <a:r>
              <a:rPr lang="en-US" sz="2400" dirty="0" smtClean="0">
                <a:solidFill>
                  <a:schemeClr val="tx1"/>
                </a:solidFill>
              </a:rPr>
              <a:t>)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</a:t>
            </a:r>
            <a:r>
              <a:rPr lang="en-US" sz="2400" dirty="0" err="1" smtClean="0">
                <a:solidFill>
                  <a:schemeClr val="tx1"/>
                </a:solidFill>
              </a:rPr>
              <a:t>struct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</a:rPr>
              <a:t>num_string</a:t>
            </a:r>
            <a:r>
              <a:rPr lang="en-US" sz="2400" dirty="0" smtClean="0">
                <a:solidFill>
                  <a:schemeClr val="tx1"/>
                </a:solidFill>
              </a:rPr>
              <a:t>  x;</a:t>
            </a:r>
          </a:p>
          <a:p>
            <a:r>
              <a:rPr lang="th-TH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        </a:t>
            </a:r>
            <a:r>
              <a:rPr lang="en-US" sz="2400" dirty="0" err="1" smtClean="0">
                <a:solidFill>
                  <a:schemeClr val="tx1"/>
                </a:solidFill>
              </a:rPr>
              <a:t>x.i</a:t>
            </a:r>
            <a:r>
              <a:rPr lang="en-US" sz="2400" dirty="0" smtClean="0">
                <a:solidFill>
                  <a:schemeClr val="tx1"/>
                </a:solidFill>
              </a:rPr>
              <a:t> = 100;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</a:t>
            </a:r>
            <a:r>
              <a:rPr lang="en-US" sz="2400" dirty="0" err="1" smtClean="0">
                <a:solidFill>
                  <a:schemeClr val="tx1"/>
                </a:solidFill>
              </a:rPr>
              <a:t>strcpy</a:t>
            </a:r>
            <a:r>
              <a:rPr lang="en-US" sz="2400" dirty="0" smtClean="0">
                <a:solidFill>
                  <a:schemeClr val="tx1"/>
                </a:solidFill>
              </a:rPr>
              <a:t>(x.st, "COMPUTER");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modify(&amp;x, 50, “PC”);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      output(x);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}</a:t>
            </a:r>
            <a:endParaRPr lang="en-US" sz="2400" dirty="0">
              <a:solidFill>
                <a:schemeClr val="tx1"/>
              </a:solidFill>
              <a:latin typeface="Calibri" pitchFamily="34" charset="0"/>
              <a:ea typeface="Arial" pitchFamily="34"/>
              <a:cs typeface="Arial" pitchFamily="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ยูเนียน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ยูเนียน </a:t>
            </a:r>
            <a:r>
              <a:rPr lang="en-US" dirty="0" smtClean="0"/>
              <a:t>(union) </a:t>
            </a:r>
            <a:r>
              <a:rPr lang="th-TH" dirty="0" smtClean="0"/>
              <a:t>เป็นข้อมูลซึ่งคล้ายกับ</a:t>
            </a:r>
            <a:r>
              <a:rPr lang="th-TH" dirty="0" err="1" smtClean="0"/>
              <a:t>สตรัคเจอร์</a:t>
            </a:r>
            <a:r>
              <a:rPr lang="th-TH" dirty="0" smtClean="0"/>
              <a:t>คือมีโครงสร้างภายในประกอบด้วยตัวแปรชนิดพื้นฐานในภาษาซีเช่นกัน </a:t>
            </a:r>
          </a:p>
          <a:p>
            <a:r>
              <a:rPr lang="th-TH" dirty="0" smtClean="0"/>
              <a:t>แต่ส่วนที่แตกต่างกันก็คือ สมาชิกของข้อมูลชนิดยูเนียนจะใช้พื้นที่ในหน่วยความจำร่วมกัน โดยเปลี่ยนกันใช้พื้นที่ในตำแหน่งนั้นคนละช่วงเวลา ซึ่งเป็นการประหยัดเนื้อที่ในหน่วยความจำ  </a:t>
            </a:r>
          </a:p>
          <a:p>
            <a:r>
              <a:rPr lang="th-TH" dirty="0" smtClean="0"/>
              <a:t>รูปแบบการประกาศตัวแปรยูเนียนจะคล้ายกับโครงสร้างข้อมูล</a:t>
            </a: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2627784" y="4581128"/>
          <a:ext cx="3705344" cy="2044824"/>
        </p:xfrm>
        <a:graphic>
          <a:graphicData uri="http://schemas.openxmlformats.org/drawingml/2006/table">
            <a:tbl>
              <a:tblPr/>
              <a:tblGrid>
                <a:gridCol w="3705344"/>
              </a:tblGrid>
              <a:tr h="2044824"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    union  employee {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         char   name[24];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         </a:t>
                      </a:r>
                      <a:r>
                        <a:rPr lang="en-US" sz="2400" dirty="0" err="1">
                          <a:latin typeface="+mn-lt"/>
                          <a:ea typeface="Times New Roman"/>
                          <a:cs typeface="Angsana New"/>
                        </a:rPr>
                        <a:t>int</a:t>
                      </a: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      code;</a:t>
                      </a: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         float   salary;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     } </a:t>
                      </a:r>
                      <a:r>
                        <a:rPr lang="en-US" sz="2400" dirty="0" err="1">
                          <a:latin typeface="+mn-lt"/>
                          <a:ea typeface="Times New Roman"/>
                          <a:cs typeface="Angsana New"/>
                        </a:rPr>
                        <a:t>emp</a:t>
                      </a:r>
                      <a:r>
                        <a:rPr lang="en-US" sz="2400" dirty="0">
                          <a:latin typeface="+mn-lt"/>
                          <a:ea typeface="Times New Roman"/>
                          <a:cs typeface="Angsana New"/>
                        </a:rPr>
                        <a:t>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หน่วยความจำที่ใช้ของ</a:t>
            </a:r>
            <a:r>
              <a:rPr lang="th-TH" b="1" dirty="0" err="1" smtClean="0"/>
              <a:t>สตรัคเจอร์</a:t>
            </a:r>
            <a:r>
              <a:rPr lang="th-TH" b="1" dirty="0" smtClean="0"/>
              <a:t> และยูเนียน</a:t>
            </a:r>
            <a:endParaRPr lang="th-TH" b="1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79512" y="1556792"/>
            <a:ext cx="6624736" cy="46085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chemeClr val="tx1"/>
                </a:solidFill>
              </a:rPr>
              <a:t>#include &lt;</a:t>
            </a:r>
            <a:r>
              <a:rPr lang="en-US" sz="2000" dirty="0" err="1" smtClean="0">
                <a:solidFill>
                  <a:schemeClr val="tx1"/>
                </a:solidFill>
              </a:rPr>
              <a:t>stdio.h</a:t>
            </a:r>
            <a:r>
              <a:rPr lang="en-US" sz="2000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#include &lt;</a:t>
            </a:r>
            <a:r>
              <a:rPr lang="en-US" sz="2000" dirty="0" err="1" smtClean="0">
                <a:solidFill>
                  <a:schemeClr val="tx1"/>
                </a:solidFill>
              </a:rPr>
              <a:t>stdlib.h</a:t>
            </a:r>
            <a:r>
              <a:rPr lang="en-US" sz="2000" dirty="0" smtClean="0">
                <a:solidFill>
                  <a:schemeClr val="tx1"/>
                </a:solidFill>
              </a:rPr>
              <a:t>&gt;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b="1" dirty="0" err="1" smtClean="0">
                <a:solidFill>
                  <a:srgbClr val="0070C0"/>
                </a:solidFill>
              </a:rPr>
              <a:t>typedef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 err="1" smtClean="0">
                <a:solidFill>
                  <a:srgbClr val="0070C0"/>
                </a:solidFill>
              </a:rPr>
              <a:t>struct</a:t>
            </a:r>
            <a:r>
              <a:rPr lang="en-US" sz="2000" b="1" dirty="0" smtClean="0">
                <a:solidFill>
                  <a:srgbClr val="0070C0"/>
                </a:solidFill>
              </a:rPr>
              <a:t> {</a:t>
            </a:r>
          </a:p>
          <a:p>
            <a:r>
              <a:rPr lang="en-US" sz="2000" b="1" dirty="0" smtClean="0">
                <a:solidFill>
                  <a:srgbClr val="0070C0"/>
                </a:solidFill>
              </a:rPr>
              <a:t>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int</a:t>
            </a:r>
            <a:r>
              <a:rPr lang="en-US" sz="2000" b="1" dirty="0" smtClean="0">
                <a:solidFill>
                  <a:srgbClr val="0070C0"/>
                </a:solidFill>
              </a:rPr>
              <a:t> x;</a:t>
            </a:r>
          </a:p>
          <a:p>
            <a:r>
              <a:rPr lang="en-US" sz="2000" b="1" dirty="0" smtClean="0">
                <a:solidFill>
                  <a:srgbClr val="0070C0"/>
                </a:solidFill>
              </a:rPr>
              <a:t>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int</a:t>
            </a:r>
            <a:r>
              <a:rPr lang="en-US" sz="2000" b="1" dirty="0" smtClean="0">
                <a:solidFill>
                  <a:srgbClr val="0070C0"/>
                </a:solidFill>
              </a:rPr>
              <a:t> y;</a:t>
            </a:r>
          </a:p>
          <a:p>
            <a:r>
              <a:rPr lang="en-US" sz="2000" b="1" dirty="0" smtClean="0">
                <a:solidFill>
                  <a:srgbClr val="0070C0"/>
                </a:solidFill>
              </a:rPr>
              <a:t>       </a:t>
            </a:r>
            <a:r>
              <a:rPr lang="en-US" sz="2000" b="1" dirty="0" err="1" smtClean="0">
                <a:solidFill>
                  <a:srgbClr val="0070C0"/>
                </a:solidFill>
              </a:rPr>
              <a:t>int</a:t>
            </a:r>
            <a:r>
              <a:rPr lang="en-US" sz="2000" b="1" dirty="0" smtClean="0">
                <a:solidFill>
                  <a:srgbClr val="0070C0"/>
                </a:solidFill>
              </a:rPr>
              <a:t> z;       </a:t>
            </a:r>
          </a:p>
          <a:p>
            <a:r>
              <a:rPr lang="en-US" sz="2000" b="1" dirty="0" smtClean="0">
                <a:solidFill>
                  <a:srgbClr val="0070C0"/>
                </a:solidFill>
              </a:rPr>
              <a:t>} </a:t>
            </a:r>
            <a:r>
              <a:rPr lang="en-US" sz="2000" b="1" dirty="0" err="1" smtClean="0">
                <a:solidFill>
                  <a:srgbClr val="0070C0"/>
                </a:solidFill>
              </a:rPr>
              <a:t>myStruct</a:t>
            </a:r>
            <a:r>
              <a:rPr lang="en-US" sz="2000" b="1" dirty="0" smtClean="0">
                <a:solidFill>
                  <a:srgbClr val="0070C0"/>
                </a:solidFill>
              </a:rPr>
              <a:t>;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b="1" dirty="0" err="1" smtClean="0">
                <a:solidFill>
                  <a:srgbClr val="00B050"/>
                </a:solidFill>
              </a:rPr>
              <a:t>typedef</a:t>
            </a:r>
            <a:r>
              <a:rPr lang="en-US" sz="2000" b="1" dirty="0" smtClean="0">
                <a:solidFill>
                  <a:srgbClr val="00B050"/>
                </a:solidFill>
              </a:rPr>
              <a:t> union {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      </a:t>
            </a:r>
            <a:r>
              <a:rPr lang="en-US" sz="2000" b="1" dirty="0" err="1" smtClean="0">
                <a:solidFill>
                  <a:srgbClr val="00B050"/>
                </a:solidFill>
              </a:rPr>
              <a:t>int</a:t>
            </a:r>
            <a:r>
              <a:rPr lang="en-US" sz="2000" b="1" dirty="0" smtClean="0">
                <a:solidFill>
                  <a:srgbClr val="00B050"/>
                </a:solidFill>
              </a:rPr>
              <a:t> x;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      </a:t>
            </a:r>
            <a:r>
              <a:rPr lang="en-US" sz="2000" b="1" dirty="0" err="1" smtClean="0">
                <a:solidFill>
                  <a:srgbClr val="00B050"/>
                </a:solidFill>
              </a:rPr>
              <a:t>int</a:t>
            </a:r>
            <a:r>
              <a:rPr lang="en-US" sz="2000" b="1" dirty="0" smtClean="0">
                <a:solidFill>
                  <a:srgbClr val="00B050"/>
                </a:solidFill>
              </a:rPr>
              <a:t> y;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      </a:t>
            </a:r>
            <a:r>
              <a:rPr lang="en-US" sz="2000" b="1" dirty="0" err="1" smtClean="0">
                <a:solidFill>
                  <a:srgbClr val="00B050"/>
                </a:solidFill>
              </a:rPr>
              <a:t>int</a:t>
            </a:r>
            <a:r>
              <a:rPr lang="en-US" sz="2000" b="1" dirty="0" smtClean="0">
                <a:solidFill>
                  <a:srgbClr val="00B050"/>
                </a:solidFill>
              </a:rPr>
              <a:t> z;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} </a:t>
            </a:r>
            <a:r>
              <a:rPr lang="en-US" sz="2000" b="1" dirty="0" err="1" smtClean="0">
                <a:solidFill>
                  <a:srgbClr val="00B050"/>
                </a:solidFill>
              </a:rPr>
              <a:t>myUnion</a:t>
            </a:r>
            <a:r>
              <a:rPr lang="en-US" sz="2000" b="1" dirty="0" smtClean="0">
                <a:solidFill>
                  <a:srgbClr val="00B050"/>
                </a:solidFill>
              </a:rPr>
              <a:t>;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2699792" y="1556792"/>
            <a:ext cx="6120680" cy="24482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 smtClean="0">
                <a:solidFill>
                  <a:schemeClr val="tx1"/>
                </a:solidFill>
              </a:rPr>
              <a:t>int</a:t>
            </a:r>
            <a:r>
              <a:rPr lang="en-US" sz="2000" dirty="0" smtClean="0">
                <a:solidFill>
                  <a:schemeClr val="tx1"/>
                </a:solidFill>
              </a:rPr>
              <a:t> main(</a:t>
            </a:r>
            <a:r>
              <a:rPr lang="en-US" sz="2000" dirty="0" err="1" smtClean="0">
                <a:solidFill>
                  <a:schemeClr val="tx1"/>
                </a:solidFill>
              </a:rPr>
              <a:t>int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argc</a:t>
            </a:r>
            <a:r>
              <a:rPr lang="en-US" sz="2000" dirty="0" smtClean="0">
                <a:solidFill>
                  <a:schemeClr val="tx1"/>
                </a:solidFill>
              </a:rPr>
              <a:t>, char *</a:t>
            </a:r>
            <a:r>
              <a:rPr lang="en-US" sz="2000" dirty="0" err="1" smtClean="0">
                <a:solidFill>
                  <a:schemeClr val="tx1"/>
                </a:solidFill>
              </a:rPr>
              <a:t>argv</a:t>
            </a:r>
            <a:r>
              <a:rPr lang="en-US" sz="2000" dirty="0" smtClean="0">
                <a:solidFill>
                  <a:schemeClr val="tx1"/>
                </a:solidFill>
              </a:rPr>
              <a:t>[])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{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</a:rPr>
              <a:t>printf</a:t>
            </a:r>
            <a:r>
              <a:rPr lang="en-US" sz="2000" dirty="0" smtClean="0">
                <a:solidFill>
                  <a:schemeClr val="tx1"/>
                </a:solidFill>
              </a:rPr>
              <a:t>("Size of </a:t>
            </a:r>
            <a:r>
              <a:rPr lang="en-US" sz="2000" dirty="0" err="1" smtClean="0">
                <a:solidFill>
                  <a:schemeClr val="tx1"/>
                </a:solidFill>
              </a:rPr>
              <a:t>MyStruct</a:t>
            </a:r>
            <a:r>
              <a:rPr lang="en-US" sz="2000" dirty="0" smtClean="0">
                <a:solidFill>
                  <a:schemeClr val="tx1"/>
                </a:solidFill>
              </a:rPr>
              <a:t> = %d\n", </a:t>
            </a:r>
            <a:r>
              <a:rPr lang="en-US" sz="2000" dirty="0" err="1" smtClean="0">
                <a:solidFill>
                  <a:schemeClr val="tx1"/>
                </a:solidFill>
              </a:rPr>
              <a:t>sizeof</a:t>
            </a:r>
            <a:r>
              <a:rPr lang="en-US" sz="2000" dirty="0" smtClean="0">
                <a:solidFill>
                  <a:schemeClr val="tx1"/>
                </a:solidFill>
              </a:rPr>
              <a:t>(</a:t>
            </a:r>
            <a:r>
              <a:rPr lang="en-US" sz="2000" b="1" dirty="0" err="1" smtClean="0">
                <a:solidFill>
                  <a:srgbClr val="0070C0"/>
                </a:solidFill>
              </a:rPr>
              <a:t>myStruct</a:t>
            </a:r>
            <a:r>
              <a:rPr lang="en-US" sz="2000" dirty="0" smtClean="0">
                <a:solidFill>
                  <a:schemeClr val="tx1"/>
                </a:solidFill>
              </a:rPr>
              <a:t>));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</a:t>
            </a:r>
            <a:r>
              <a:rPr lang="en-US" sz="2000" dirty="0" err="1" smtClean="0">
                <a:solidFill>
                  <a:schemeClr val="tx1"/>
                </a:solidFill>
              </a:rPr>
              <a:t>printf</a:t>
            </a:r>
            <a:r>
              <a:rPr lang="en-US" sz="2000" dirty="0" smtClean="0">
                <a:solidFill>
                  <a:schemeClr val="tx1"/>
                </a:solidFill>
              </a:rPr>
              <a:t>("Size of </a:t>
            </a:r>
            <a:r>
              <a:rPr lang="en-US" sz="2000" dirty="0" err="1" smtClean="0">
                <a:solidFill>
                  <a:schemeClr val="tx1"/>
                </a:solidFill>
              </a:rPr>
              <a:t>myUnion</a:t>
            </a:r>
            <a:r>
              <a:rPr lang="en-US" sz="2000" dirty="0" smtClean="0">
                <a:solidFill>
                  <a:schemeClr val="tx1"/>
                </a:solidFill>
              </a:rPr>
              <a:t>  = %d\n", </a:t>
            </a:r>
            <a:r>
              <a:rPr lang="en-US" sz="2000" dirty="0" err="1" smtClean="0">
                <a:solidFill>
                  <a:schemeClr val="tx1"/>
                </a:solidFill>
              </a:rPr>
              <a:t>sizeof</a:t>
            </a:r>
            <a:r>
              <a:rPr lang="en-US" sz="2000" dirty="0" smtClean="0">
                <a:solidFill>
                  <a:schemeClr val="tx1"/>
                </a:solidFill>
              </a:rPr>
              <a:t>(</a:t>
            </a:r>
            <a:r>
              <a:rPr lang="en-US" sz="2000" b="1" dirty="0" err="1" smtClean="0">
                <a:solidFill>
                  <a:srgbClr val="00B050"/>
                </a:solidFill>
              </a:rPr>
              <a:t>myUnion</a:t>
            </a:r>
            <a:r>
              <a:rPr lang="en-US" sz="2000" dirty="0" smtClean="0">
                <a:solidFill>
                  <a:schemeClr val="tx1"/>
                </a:solidFill>
              </a:rPr>
              <a:t>));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system("PAUSE");	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 return 0;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}</a:t>
            </a:r>
            <a:endParaRPr lang="en-US" sz="2000" dirty="0">
              <a:solidFill>
                <a:schemeClr val="tx1"/>
              </a:solidFill>
              <a:latin typeface="Calibri" pitchFamily="34" charset="0"/>
              <a:ea typeface="Arial" pitchFamily="34"/>
              <a:cs typeface="Arial" pitchFamily="34"/>
            </a:endParaRPr>
          </a:p>
        </p:txBody>
      </p:sp>
      <p:pic>
        <p:nvPicPr>
          <p:cNvPr id="6" name="ตัวยึดเนื้อหา 5" descr="Untitled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699792" y="4785947"/>
            <a:ext cx="6120680" cy="181140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err="1" smtClean="0"/>
              <a:t>สตรัคเจอร์</a:t>
            </a:r>
            <a:r>
              <a:rPr lang="th-TH" b="1" dirty="0" smtClean="0"/>
              <a:t> </a:t>
            </a:r>
            <a:r>
              <a:rPr lang="en-US" b="1" dirty="0" smtClean="0"/>
              <a:t>(2)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/>
          </a:bodyPr>
          <a:lstStyle/>
          <a:p>
            <a:r>
              <a:rPr lang="th-TH" dirty="0" err="1" smtClean="0"/>
              <a:t>สตรัคเจอร์</a:t>
            </a:r>
            <a:r>
              <a:rPr lang="th-TH" dirty="0" smtClean="0"/>
              <a:t> หรือโครงสร้างข้อมูล (</a:t>
            </a:r>
            <a:r>
              <a:rPr lang="th-TH" dirty="0" err="1" smtClean="0"/>
              <a:t>Structure</a:t>
            </a:r>
            <a:r>
              <a:rPr lang="th-TH" dirty="0" smtClean="0"/>
              <a:t>) เป็นการกำหนดชนิดของตัวแปรขึ้นมาใหม่ </a:t>
            </a:r>
          </a:p>
          <a:p>
            <a:r>
              <a:rPr lang="th-TH" dirty="0" smtClean="0"/>
              <a:t>โดยนำตัวแปรชนิดพื้นฐานในภาษาซี อย่างเช่น </a:t>
            </a:r>
            <a:r>
              <a:rPr lang="en-US" dirty="0" err="1" smtClean="0"/>
              <a:t>int</a:t>
            </a:r>
            <a:r>
              <a:rPr lang="en-US" dirty="0" smtClean="0"/>
              <a:t>, char, </a:t>
            </a:r>
            <a:r>
              <a:rPr lang="th-TH" dirty="0" smtClean="0"/>
              <a:t>และ </a:t>
            </a:r>
            <a:r>
              <a:rPr lang="en-US" dirty="0" smtClean="0"/>
              <a:t>float </a:t>
            </a:r>
            <a:r>
              <a:rPr lang="th-TH" dirty="0" smtClean="0"/>
              <a:t>มาประกอบกันเป็นโครงสร้างของตัวแปรชนิดใหม่ </a:t>
            </a:r>
          </a:p>
          <a:p>
            <a:endParaRPr lang="th-TH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  <a:p>
            <a:r>
              <a:rPr lang="th-TH" dirty="0" smtClean="0"/>
              <a:t>การสร้างตัวแปร</a:t>
            </a:r>
            <a:r>
              <a:rPr lang="th-TH" dirty="0" err="1" smtClean="0"/>
              <a:t>สตรัคเจอร์</a:t>
            </a:r>
            <a:r>
              <a:rPr lang="th-TH" dirty="0" smtClean="0"/>
              <a:t>ในภาษาซี สามารถทำได้ </a:t>
            </a:r>
            <a:r>
              <a:rPr lang="th-TH" b="1" dirty="0" smtClean="0"/>
              <a:t>3</a:t>
            </a:r>
            <a:r>
              <a:rPr lang="th-TH" dirty="0" smtClean="0"/>
              <a:t> วิธี</a:t>
            </a:r>
          </a:p>
          <a:p>
            <a:endParaRPr lang="th-TH" dirty="0" smtClean="0"/>
          </a:p>
          <a:p>
            <a:endParaRPr lang="en-US" dirty="0" smtClean="0"/>
          </a:p>
          <a:p>
            <a:endParaRPr lang="th-TH" dirty="0"/>
          </a:p>
        </p:txBody>
      </p:sp>
      <p:pic>
        <p:nvPicPr>
          <p:cNvPr id="4" name="รูปภาพ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3545036"/>
            <a:ext cx="1944216" cy="204420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16016" y="3956863"/>
            <a:ext cx="244827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char  name[24];</a:t>
            </a:r>
          </a:p>
          <a:p>
            <a:r>
              <a:rPr lang="en-US" sz="2400" dirty="0" err="1" smtClean="0"/>
              <a:t>int</a:t>
            </a:r>
            <a:r>
              <a:rPr lang="en-US" sz="2400" dirty="0" smtClean="0"/>
              <a:t>     code;</a:t>
            </a:r>
          </a:p>
          <a:p>
            <a:r>
              <a:rPr lang="en-US" sz="2400" dirty="0" smtClean="0"/>
              <a:t>float  salary;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การสร้างตัวแปร</a:t>
            </a:r>
            <a:r>
              <a:rPr lang="th-TH" b="1" dirty="0" err="1" smtClean="0"/>
              <a:t>สตรัคเจอร์</a:t>
            </a:r>
            <a:r>
              <a:rPr lang="th-TH" b="1" dirty="0" smtClean="0"/>
              <a:t>  วิธีที่ 1</a:t>
            </a:r>
            <a:endParaRPr lang="th-TH" b="1" dirty="0"/>
          </a:p>
        </p:txBody>
      </p:sp>
      <p:pic>
        <p:nvPicPr>
          <p:cNvPr id="4" name="รูปภาพ 3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2051720" y="1626096"/>
            <a:ext cx="5505450" cy="2667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ตัวยึดเนื้อหา 4"/>
          <p:cNvGraphicFramePr>
            <a:graphicFrameLocks noGrp="1"/>
          </p:cNvGraphicFramePr>
          <p:nvPr>
            <p:ph sz="quarter" idx="1"/>
          </p:nvPr>
        </p:nvGraphicFramePr>
        <p:xfrm>
          <a:off x="683568" y="4230960"/>
          <a:ext cx="3312368" cy="2438400"/>
        </p:xfrm>
        <a:graphic>
          <a:graphicData uri="http://schemas.openxmlformats.org/drawingml/2006/table">
            <a:tbl>
              <a:tblPr/>
              <a:tblGrid>
                <a:gridCol w="3312368"/>
              </a:tblGrid>
              <a:tr h="1939280"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Cordia New"/>
                          <a:ea typeface="Times New Roman"/>
                          <a:cs typeface="+mn-cs"/>
                        </a:rPr>
                        <a:t>    </a:t>
                      </a:r>
                      <a:r>
                        <a:rPr lang="en-US" sz="3200" dirty="0" err="1">
                          <a:latin typeface="Cordia New"/>
                          <a:ea typeface="Times New Roman"/>
                          <a:cs typeface="+mn-cs"/>
                        </a:rPr>
                        <a:t>struct</a:t>
                      </a:r>
                      <a:r>
                        <a:rPr lang="en-US" sz="3200" dirty="0">
                          <a:latin typeface="Cordia New"/>
                          <a:ea typeface="Times New Roman"/>
                          <a:cs typeface="+mn-cs"/>
                        </a:rPr>
                        <a:t> {</a:t>
                      </a:r>
                      <a:endParaRPr lang="en-US" sz="3200" dirty="0"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Cordia New"/>
                          <a:ea typeface="Times New Roman"/>
                          <a:cs typeface="+mn-cs"/>
                        </a:rPr>
                        <a:t>         char   name[24];</a:t>
                      </a:r>
                      <a:endParaRPr lang="en-US" sz="3200" dirty="0"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Cordia New"/>
                          <a:ea typeface="Times New Roman"/>
                          <a:cs typeface="+mn-cs"/>
                        </a:rPr>
                        <a:t>         </a:t>
                      </a:r>
                      <a:r>
                        <a:rPr lang="en-US" sz="3200" dirty="0" err="1">
                          <a:latin typeface="Cordia New"/>
                          <a:ea typeface="Times New Roman"/>
                          <a:cs typeface="+mn-cs"/>
                        </a:rPr>
                        <a:t>int</a:t>
                      </a:r>
                      <a:r>
                        <a:rPr lang="en-US" sz="3200" dirty="0">
                          <a:latin typeface="Cordia New"/>
                          <a:ea typeface="Times New Roman"/>
                          <a:cs typeface="+mn-cs"/>
                        </a:rPr>
                        <a:t>      code;</a:t>
                      </a:r>
                      <a:endParaRPr lang="en-US" sz="3200" dirty="0"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Cordia New"/>
                          <a:ea typeface="Times New Roman"/>
                          <a:cs typeface="+mn-cs"/>
                        </a:rPr>
                        <a:t>         float   salary;</a:t>
                      </a:r>
                      <a:endParaRPr lang="en-US" sz="3200" dirty="0"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Cordia New"/>
                          <a:ea typeface="Times New Roman"/>
                          <a:cs typeface="+mn-cs"/>
                        </a:rPr>
                        <a:t>    } no1,  no2;</a:t>
                      </a:r>
                      <a:endParaRPr lang="en-US" sz="3200" dirty="0"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211960" y="4797152"/>
            <a:ext cx="4752528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dirty="0" smtClean="0"/>
              <a:t>เป็นการประกาศตัวแปรประเภทโครงสร้างชื่อ </a:t>
            </a:r>
            <a:endParaRPr lang="en-US" sz="2400" dirty="0" smtClean="0"/>
          </a:p>
          <a:p>
            <a:r>
              <a:rPr lang="en-US" sz="2400" b="1" dirty="0" smtClean="0">
                <a:solidFill>
                  <a:srgbClr val="FF0000"/>
                </a:solidFill>
              </a:rPr>
              <a:t>no1</a:t>
            </a:r>
            <a:r>
              <a:rPr lang="en-US" sz="2400" dirty="0" smtClean="0"/>
              <a:t> </a:t>
            </a:r>
            <a:r>
              <a:rPr lang="th-TH" sz="2400" dirty="0" smtClean="0"/>
              <a:t>และ </a:t>
            </a:r>
            <a:r>
              <a:rPr lang="en-US" sz="2400" b="1" dirty="0" smtClean="0">
                <a:solidFill>
                  <a:srgbClr val="FF0000"/>
                </a:solidFill>
              </a:rPr>
              <a:t>no2</a:t>
            </a:r>
            <a:r>
              <a:rPr lang="en-US" sz="2400" dirty="0" smtClean="0"/>
              <a:t> </a:t>
            </a:r>
            <a:r>
              <a:rPr lang="th-TH" sz="2400" dirty="0" smtClean="0"/>
              <a:t>โดยแต่ละตัวจะประกอบไปด้วย</a:t>
            </a:r>
          </a:p>
          <a:p>
            <a:r>
              <a:rPr lang="th-TH" sz="2400" dirty="0" smtClean="0"/>
              <a:t>ตัวแปรย่อยคือ </a:t>
            </a:r>
            <a:r>
              <a:rPr lang="en-US" sz="2400" dirty="0" smtClean="0">
                <a:solidFill>
                  <a:srgbClr val="00B050"/>
                </a:solidFill>
              </a:rPr>
              <a:t>name, code, salary</a:t>
            </a:r>
            <a:r>
              <a:rPr lang="th-TH" sz="2400" dirty="0" smtClean="0"/>
              <a:t>เหมือนกัน 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การสร้างตัวแปร</a:t>
            </a:r>
            <a:r>
              <a:rPr lang="th-TH" b="1" dirty="0" err="1" smtClean="0"/>
              <a:t>สตรัคเจอร์</a:t>
            </a:r>
            <a:r>
              <a:rPr lang="th-TH" b="1" dirty="0" smtClean="0"/>
              <a:t>  วิธีที่ 2</a:t>
            </a:r>
            <a:endParaRPr lang="th-TH" b="1" dirty="0"/>
          </a:p>
        </p:txBody>
      </p:sp>
      <p:pic>
        <p:nvPicPr>
          <p:cNvPr id="6" name="รูปภาพ 5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3059832" y="1602972"/>
            <a:ext cx="5544616" cy="384225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ตัวยึดเนื้อหา 4"/>
          <p:cNvGraphicFramePr>
            <a:graphicFrameLocks noGrp="1"/>
          </p:cNvGraphicFramePr>
          <p:nvPr>
            <p:ph sz="quarter" idx="1"/>
          </p:nvPr>
        </p:nvGraphicFramePr>
        <p:xfrm>
          <a:off x="251520" y="4657680"/>
          <a:ext cx="3816424" cy="2083688"/>
        </p:xfrm>
        <a:graphic>
          <a:graphicData uri="http://schemas.openxmlformats.org/drawingml/2006/table">
            <a:tbl>
              <a:tblPr/>
              <a:tblGrid>
                <a:gridCol w="3816424"/>
              </a:tblGrid>
              <a:tr h="2083688">
                <a:tc>
                  <a:txBody>
                    <a:bodyPr/>
                    <a:lstStyle/>
                    <a:p>
                      <a:r>
                        <a:rPr kumimoji="0" lang="en-US" sz="2200" b="1" kern="1200" dirty="0" err="1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struct</a:t>
                      </a:r>
                      <a:r>
                        <a:rPr kumimoji="0" lang="en-US" sz="22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 employee </a:t>
                      </a:r>
                      <a:r>
                        <a:rPr kumimoji="0" lang="en-US" sz="2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</a:p>
                    <a:p>
                      <a:r>
                        <a:rPr kumimoji="0" lang="en-US" sz="2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char   name[24];</a:t>
                      </a:r>
                    </a:p>
                    <a:p>
                      <a:r>
                        <a:rPr kumimoji="0" lang="en-US" sz="2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</a:t>
                      </a:r>
                      <a:r>
                        <a:rPr kumimoji="0" lang="en-US" sz="2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kumimoji="0" lang="en-US" sz="2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code;</a:t>
                      </a:r>
                    </a:p>
                    <a:p>
                      <a:r>
                        <a:rPr kumimoji="0" lang="en-US" sz="2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float   salary;</a:t>
                      </a:r>
                    </a:p>
                    <a:p>
                      <a:r>
                        <a:rPr kumimoji="0" lang="en-US" sz="2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 ;</a:t>
                      </a:r>
                    </a:p>
                    <a:p>
                      <a:r>
                        <a:rPr kumimoji="0" lang="en-US" sz="2200" b="1" kern="1200" dirty="0" err="1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struct</a:t>
                      </a:r>
                      <a:r>
                        <a:rPr kumimoji="0" lang="en-US" sz="22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 employee  </a:t>
                      </a:r>
                      <a:r>
                        <a:rPr kumimoji="0" lang="en-US" sz="2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no1,  no2;</a:t>
                      </a:r>
                      <a:endParaRPr lang="en-US" sz="2200" dirty="0"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การสร้างตัวแปร</a:t>
            </a:r>
            <a:r>
              <a:rPr lang="th-TH" b="1" dirty="0" err="1" smtClean="0"/>
              <a:t>สตรัคเจอร์</a:t>
            </a:r>
            <a:r>
              <a:rPr lang="th-TH" b="1" dirty="0" smtClean="0"/>
              <a:t>  วิธีที่ 3</a:t>
            </a:r>
            <a:endParaRPr lang="th-TH" dirty="0"/>
          </a:p>
        </p:txBody>
      </p:sp>
      <p:pic>
        <p:nvPicPr>
          <p:cNvPr id="4" name="รูปภาพ 3"/>
          <p:cNvPicPr/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2987824" y="1556792"/>
            <a:ext cx="6048673" cy="396044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ตัวยึดเนื้อหา 4"/>
          <p:cNvGraphicFramePr>
            <a:graphicFrameLocks/>
          </p:cNvGraphicFramePr>
          <p:nvPr/>
        </p:nvGraphicFramePr>
        <p:xfrm>
          <a:off x="251520" y="4657680"/>
          <a:ext cx="3816424" cy="2083688"/>
        </p:xfrm>
        <a:graphic>
          <a:graphicData uri="http://schemas.openxmlformats.org/drawingml/2006/table">
            <a:tbl>
              <a:tblPr/>
              <a:tblGrid>
                <a:gridCol w="3816424"/>
              </a:tblGrid>
              <a:tr h="2083688">
                <a:tc>
                  <a:txBody>
                    <a:bodyPr/>
                    <a:lstStyle/>
                    <a:p>
                      <a:r>
                        <a:rPr kumimoji="0" lang="en-US" sz="2200" b="1" kern="1200" dirty="0" err="1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typedef</a:t>
                      </a:r>
                      <a:r>
                        <a:rPr kumimoji="0" lang="en-US" sz="22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2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struct</a:t>
                      </a:r>
                      <a:r>
                        <a:rPr kumimoji="0" lang="en-US" sz="22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2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</a:p>
                    <a:p>
                      <a:r>
                        <a:rPr kumimoji="0" lang="en-US" sz="2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char   name[24];</a:t>
                      </a:r>
                    </a:p>
                    <a:p>
                      <a:r>
                        <a:rPr kumimoji="0" lang="en-US" sz="2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</a:t>
                      </a:r>
                      <a:r>
                        <a:rPr kumimoji="0" lang="en-US" sz="2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r>
                        <a:rPr kumimoji="0" lang="en-US" sz="2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code;</a:t>
                      </a:r>
                    </a:p>
                    <a:p>
                      <a:r>
                        <a:rPr kumimoji="0" lang="en-US" sz="2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float   salary;</a:t>
                      </a:r>
                    </a:p>
                    <a:p>
                      <a:r>
                        <a:rPr kumimoji="0" lang="en-US" sz="2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  </a:t>
                      </a:r>
                      <a:r>
                        <a:rPr kumimoji="0" lang="en-US" sz="2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employee</a:t>
                      </a:r>
                      <a:r>
                        <a:rPr kumimoji="0" lang="en-US" sz="2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kumimoji="0" lang="en-US" sz="2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employee</a:t>
                      </a:r>
                      <a:r>
                        <a:rPr kumimoji="0" lang="en-US" sz="2200" b="1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en-US" sz="2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no1,  no2;</a:t>
                      </a:r>
                      <a:endParaRPr lang="en-US" sz="2200" dirty="0"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สรุปการประกาศตัวแปร</a:t>
            </a:r>
            <a:r>
              <a:rPr lang="th-TH" b="1" dirty="0" err="1" smtClean="0"/>
              <a:t>สตรัคเจอร์</a:t>
            </a:r>
            <a:endParaRPr lang="th-TH" b="1" dirty="0"/>
          </a:p>
        </p:txBody>
      </p:sp>
      <p:graphicFrame>
        <p:nvGraphicFramePr>
          <p:cNvPr id="4" name="ตัวยึดเนื้อหา 3"/>
          <p:cNvGraphicFramePr>
            <a:graphicFrameLocks noGrp="1"/>
          </p:cNvGraphicFramePr>
          <p:nvPr>
            <p:ph sz="quarter" idx="1"/>
          </p:nvPr>
        </p:nvGraphicFramePr>
        <p:xfrm>
          <a:off x="395536" y="1700808"/>
          <a:ext cx="8280918" cy="2886040"/>
        </p:xfrm>
        <a:graphic>
          <a:graphicData uri="http://schemas.openxmlformats.org/drawingml/2006/table">
            <a:tbl>
              <a:tblPr/>
              <a:tblGrid>
                <a:gridCol w="2760306"/>
                <a:gridCol w="2760306"/>
                <a:gridCol w="2760306"/>
              </a:tblGrid>
              <a:tr h="36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 dirty="0">
                          <a:latin typeface="Times New Roman"/>
                          <a:ea typeface="Times New Roman"/>
                          <a:cs typeface="Cordia New"/>
                        </a:rPr>
                        <a:t>วิธีที่ 1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>
                          <a:latin typeface="Times New Roman"/>
                          <a:ea typeface="Times New Roman"/>
                          <a:cs typeface="Cordia New"/>
                        </a:rPr>
                        <a:t>วิธีที่ 2</a:t>
                      </a:r>
                      <a:endParaRPr lang="en-US" sz="240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b="1">
                          <a:latin typeface="Times New Roman"/>
                          <a:ea typeface="Times New Roman"/>
                          <a:cs typeface="Cordia New"/>
                        </a:rPr>
                        <a:t>วิธีที่ 3</a:t>
                      </a:r>
                      <a:endParaRPr lang="en-US" sz="240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2520280"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ordia New"/>
                          <a:ea typeface="Times New Roman"/>
                          <a:cs typeface="Angsana New"/>
                        </a:rPr>
                        <a:t>    </a:t>
                      </a:r>
                      <a:r>
                        <a:rPr lang="en-US" sz="2400" dirty="0" err="1" smtClean="0">
                          <a:latin typeface="Cordia New"/>
                          <a:ea typeface="Times New Roman"/>
                          <a:cs typeface="Angsana New"/>
                        </a:rPr>
                        <a:t>struct</a:t>
                      </a:r>
                      <a:r>
                        <a:rPr lang="en-US" sz="2400" dirty="0" smtClean="0">
                          <a:latin typeface="Cordia New"/>
                          <a:ea typeface="Times New Roman"/>
                          <a:cs typeface="Angsana New"/>
                        </a:rPr>
                        <a:t> </a:t>
                      </a: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{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         char   name[24];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         </a:t>
                      </a:r>
                      <a:r>
                        <a:rPr lang="en-US" sz="2400" dirty="0" err="1">
                          <a:latin typeface="Cordia New"/>
                          <a:ea typeface="Times New Roman"/>
                          <a:cs typeface="Angsana New"/>
                        </a:rPr>
                        <a:t>int</a:t>
                      </a: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      code;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         float   salary;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    } no1,  no2;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  </a:t>
                      </a:r>
                      <a:r>
                        <a:rPr lang="en-US" sz="2400" dirty="0" err="1" smtClean="0">
                          <a:latin typeface="Cordia New"/>
                          <a:ea typeface="Times New Roman"/>
                          <a:cs typeface="Angsana New"/>
                        </a:rPr>
                        <a:t>struct</a:t>
                      </a:r>
                      <a:r>
                        <a:rPr lang="en-US" sz="2400" dirty="0" smtClean="0">
                          <a:latin typeface="Cordia New"/>
                          <a:ea typeface="Times New Roman"/>
                          <a:cs typeface="Angsana New"/>
                        </a:rPr>
                        <a:t>  </a:t>
                      </a: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employee {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         char   name[24];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         </a:t>
                      </a:r>
                      <a:r>
                        <a:rPr lang="en-US" sz="2400" dirty="0" err="1">
                          <a:latin typeface="Cordia New"/>
                          <a:ea typeface="Times New Roman"/>
                          <a:cs typeface="Angsana New"/>
                        </a:rPr>
                        <a:t>int</a:t>
                      </a: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      code;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         float   salary;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  </a:t>
                      </a:r>
                      <a:r>
                        <a:rPr lang="en-US" sz="2400" dirty="0" smtClean="0">
                          <a:latin typeface="Cordia New"/>
                          <a:ea typeface="Times New Roman"/>
                          <a:cs typeface="Angsana New"/>
                        </a:rPr>
                        <a:t>} </a:t>
                      </a: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;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  </a:t>
                      </a:r>
                      <a:r>
                        <a:rPr lang="en-US" sz="2400" dirty="0" err="1">
                          <a:latin typeface="Cordia New"/>
                          <a:ea typeface="Times New Roman"/>
                          <a:cs typeface="Angsana New"/>
                        </a:rPr>
                        <a:t>struct</a:t>
                      </a: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  employee  no1,  no2;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ordia New"/>
                          <a:ea typeface="Times New Roman"/>
                          <a:cs typeface="Angsana New"/>
                        </a:rPr>
                        <a:t>  </a:t>
                      </a:r>
                      <a:r>
                        <a:rPr lang="en-US" sz="2400" dirty="0" err="1" smtClean="0">
                          <a:latin typeface="Cordia New"/>
                          <a:ea typeface="Times New Roman"/>
                          <a:cs typeface="Angsana New"/>
                        </a:rPr>
                        <a:t>typedef</a:t>
                      </a:r>
                      <a:r>
                        <a:rPr lang="en-US" sz="2400" dirty="0" smtClean="0">
                          <a:latin typeface="Cordia New"/>
                          <a:ea typeface="Times New Roman"/>
                          <a:cs typeface="Angsana New"/>
                        </a:rPr>
                        <a:t> </a:t>
                      </a:r>
                      <a:r>
                        <a:rPr lang="en-US" sz="2400" dirty="0" err="1">
                          <a:latin typeface="Cordia New"/>
                          <a:ea typeface="Times New Roman"/>
                          <a:cs typeface="Angsana New"/>
                        </a:rPr>
                        <a:t>struct</a:t>
                      </a: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 {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         char   name[24];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         </a:t>
                      </a:r>
                      <a:r>
                        <a:rPr lang="en-US" sz="2400" dirty="0" err="1">
                          <a:latin typeface="Cordia New"/>
                          <a:ea typeface="Times New Roman"/>
                          <a:cs typeface="Angsana New"/>
                        </a:rPr>
                        <a:t>int</a:t>
                      </a: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      code;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         float   salary;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Cordia New"/>
                          <a:ea typeface="Times New Roman"/>
                          <a:cs typeface="Angsana New"/>
                        </a:rPr>
                        <a:t>  } </a:t>
                      </a: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employee;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  <a:p>
                      <a:pPr algn="thaiDist"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Cordia New"/>
                          <a:ea typeface="Times New Roman"/>
                          <a:cs typeface="Angsana New"/>
                        </a:rPr>
                        <a:t>  employee  no1,  no2;</a:t>
                      </a:r>
                      <a:endParaRPr lang="en-US" sz="2400" dirty="0">
                        <a:latin typeface="Times New Roman"/>
                        <a:ea typeface="Times New Roman"/>
                        <a:cs typeface="Angsana New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3608" y="4883676"/>
            <a:ext cx="6984776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dirty="0" smtClean="0"/>
              <a:t>ทั้ง 3 วิธีเป็นการสร้างตัวแปร</a:t>
            </a:r>
            <a:r>
              <a:rPr lang="th-TH" sz="2400" dirty="0" err="1" smtClean="0"/>
              <a:t>สตรัคเจอร์</a:t>
            </a:r>
            <a:r>
              <a:rPr lang="th-TH" sz="2400" dirty="0" smtClean="0"/>
              <a:t>ที่สามารถเก็บค่าตัวแปรภายใน 3 ตัวคือ</a:t>
            </a:r>
            <a:endParaRPr lang="en-US" sz="2400" dirty="0" smtClean="0"/>
          </a:p>
          <a:p>
            <a:pPr lvl="3">
              <a:buFont typeface="Arial" pitchFamily="34" charset="0"/>
              <a:buChar char="•"/>
            </a:pPr>
            <a:r>
              <a:rPr lang="en-US" sz="2400" dirty="0" smtClean="0"/>
              <a:t> char  name[24];</a:t>
            </a:r>
          </a:p>
          <a:p>
            <a:pPr lvl="3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err="1" smtClean="0"/>
              <a:t>int</a:t>
            </a:r>
            <a:r>
              <a:rPr lang="en-US" sz="2400" dirty="0" smtClean="0"/>
              <a:t>     code;</a:t>
            </a:r>
          </a:p>
          <a:p>
            <a:pPr lvl="3">
              <a:buFont typeface="Arial" pitchFamily="34" charset="0"/>
              <a:buChar char="•"/>
            </a:pPr>
            <a:r>
              <a:rPr lang="en-US" sz="2400" dirty="0" smtClean="0"/>
              <a:t> float  salary;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การกำหนดค่าเริ่มต้นให้กับตัวแปร</a:t>
            </a:r>
            <a:r>
              <a:rPr lang="th-TH" b="1" dirty="0" err="1" smtClean="0"/>
              <a:t>สตรัคเจอร์</a:t>
            </a:r>
            <a:endParaRPr lang="th-TH" b="1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539552" y="1700808"/>
            <a:ext cx="8100000" cy="486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การเข้าถึงข้อมูลของตัวแปร</a:t>
            </a:r>
            <a:r>
              <a:rPr lang="th-TH" b="1" dirty="0" err="1" smtClean="0"/>
              <a:t>สตรัคเจอร์</a:t>
            </a:r>
            <a:endParaRPr lang="th-TH" b="1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 cstate="print">
            <a:alphaModFix/>
            <a:lum/>
          </a:blip>
          <a:srcRect/>
          <a:stretch>
            <a:fillRect/>
          </a:stretch>
        </p:blipFill>
        <p:spPr>
          <a:xfrm>
            <a:off x="157575" y="2924944"/>
            <a:ext cx="8662897" cy="331236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รูปภาพ 4" descr="Untitl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97116" y="1561000"/>
            <a:ext cx="2667372" cy="23720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2147</TotalTime>
  <Words>1075</Words>
  <Application>Microsoft Office PowerPoint</Application>
  <PresentationFormat>On-screen Show (4:3)</PresentationFormat>
  <Paragraphs>297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Median</vt:lpstr>
      <vt:lpstr>Structure &amp; Union</vt:lpstr>
      <vt:lpstr>สตรัคเจอร์ (1)</vt:lpstr>
      <vt:lpstr>สตรัคเจอร์ (2)</vt:lpstr>
      <vt:lpstr>การสร้างตัวแปรสตรัคเจอร์  วิธีที่ 1</vt:lpstr>
      <vt:lpstr>การสร้างตัวแปรสตรัคเจอร์  วิธีที่ 2</vt:lpstr>
      <vt:lpstr>การสร้างตัวแปรสตรัคเจอร์  วิธีที่ 3</vt:lpstr>
      <vt:lpstr>สรุปการประกาศตัวแปรสตรัคเจอร์</vt:lpstr>
      <vt:lpstr>การกำหนดค่าเริ่มต้นให้กับตัวแปรสตรัคเจอร์</vt:lpstr>
      <vt:lpstr>การเข้าถึงข้อมูลของตัวแปรสตรัคเจอร์</vt:lpstr>
      <vt:lpstr>ตัวอย่างการอ้างอิงข้อมูลในตัวแปรสตรัคเจอร์</vt:lpstr>
      <vt:lpstr>แบบฝึกหัด 1</vt:lpstr>
      <vt:lpstr>การ copy ค่าระหว่างตัวแปรสตรัคเจอร์</vt:lpstr>
      <vt:lpstr>อาร์เรย์ของตัวแปรโครงสร้าง</vt:lpstr>
      <vt:lpstr>ตัวอย่างการใช้งาน</vt:lpstr>
      <vt:lpstr>พอยน์เตอร์ของตัวแปรโครงสร้าง</vt:lpstr>
      <vt:lpstr>การอ้างค่าผ่านตัวแปรพอยน์เตอร์ (1)</vt:lpstr>
      <vt:lpstr>การอ้างค่าผ่านตัวแปรพอยน์เตอร์ (2)</vt:lpstr>
      <vt:lpstr>ตัวแปรโครงสร้างในตัวแปรโครงสร้าง</vt:lpstr>
      <vt:lpstr>ตัวแปรโครงสร้างและฟังก์ชัน</vt:lpstr>
      <vt:lpstr>แบบฝึกหัด 2</vt:lpstr>
      <vt:lpstr>แบบฝึกหัด 3</vt:lpstr>
      <vt:lpstr>ยูเนียน</vt:lpstr>
      <vt:lpstr>หน่วยความจำที่ใช้ของสตรัคเจอร์ และยูเนียน</vt:lpstr>
    </vt:vector>
  </TitlesOfParts>
  <Company>Kmutnb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องค์ประกอบของคอมพิวเตอร์ และภาษาซี</dc:title>
  <dc:creator>admin</dc:creator>
  <cp:lastModifiedBy>choopan</cp:lastModifiedBy>
  <cp:revision>234</cp:revision>
  <dcterms:created xsi:type="dcterms:W3CDTF">2010-05-09T09:54:05Z</dcterms:created>
  <dcterms:modified xsi:type="dcterms:W3CDTF">2012-08-30T12:12:23Z</dcterms:modified>
</cp:coreProperties>
</file>