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6" r:id="rId3"/>
    <p:sldId id="317" r:id="rId4"/>
    <p:sldId id="319" r:id="rId5"/>
    <p:sldId id="320" r:id="rId6"/>
    <p:sldId id="258" r:id="rId7"/>
    <p:sldId id="321" r:id="rId8"/>
    <p:sldId id="322" r:id="rId9"/>
    <p:sldId id="323" r:id="rId10"/>
    <p:sldId id="324" r:id="rId11"/>
    <p:sldId id="325" r:id="rId12"/>
    <p:sldId id="326" r:id="rId13"/>
    <p:sldId id="329" r:id="rId14"/>
    <p:sldId id="328" r:id="rId15"/>
    <p:sldId id="327" r:id="rId16"/>
    <p:sldId id="330" r:id="rId17"/>
    <p:sldId id="331" r:id="rId18"/>
    <p:sldId id="333" r:id="rId19"/>
    <p:sldId id="334" r:id="rId20"/>
    <p:sldId id="332" r:id="rId21"/>
    <p:sldId id="335" r:id="rId22"/>
    <p:sldId id="336" r:id="rId23"/>
    <p:sldId id="337" r:id="rId24"/>
    <p:sldId id="338" r:id="rId25"/>
    <p:sldId id="340" r:id="rId26"/>
    <p:sldId id="341" r:id="rId27"/>
    <p:sldId id="339" r:id="rId28"/>
    <p:sldId id="342" r:id="rId29"/>
    <p:sldId id="343" r:id="rId30"/>
    <p:sldId id="344" r:id="rId31"/>
    <p:sldId id="345" r:id="rId32"/>
    <p:sldId id="348" r:id="rId33"/>
    <p:sldId id="346" r:id="rId34"/>
    <p:sldId id="347" r:id="rId35"/>
    <p:sldId id="349" r:id="rId36"/>
    <p:sldId id="350" r:id="rId3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30/08/56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POINTER</a:t>
            </a:r>
            <a:endParaRPr lang="th-TH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การทำงานของตัวแปรพอยน์เตอร์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a, *p, *q;</a:t>
            </a:r>
          </a:p>
          <a:p>
            <a:pPr>
              <a:buNone/>
            </a:pPr>
            <a:r>
              <a:rPr lang="en-US" dirty="0" smtClean="0"/>
              <a:t>a  = -123;</a:t>
            </a:r>
          </a:p>
          <a:p>
            <a:pPr>
              <a:buNone/>
            </a:pPr>
            <a:r>
              <a:rPr lang="en-US" dirty="0" smtClean="0"/>
              <a:t>p  = &amp;a;</a:t>
            </a:r>
          </a:p>
          <a:p>
            <a:pPr>
              <a:buNone/>
            </a:pPr>
            <a:r>
              <a:rPr lang="en-US" dirty="0" smtClean="0"/>
              <a:t>q  = &amp;a;</a:t>
            </a:r>
            <a:endParaRPr lang="th-TH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2734297" y="174693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4716016" y="1772816"/>
            <a:ext cx="244827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4716016" y="5085184"/>
            <a:ext cx="244827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4716016" y="3356992"/>
            <a:ext cx="244827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283968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33569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4283968" y="506602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th-TH" dirty="0"/>
          </a:p>
        </p:txBody>
      </p:sp>
      <p:sp>
        <p:nvSpPr>
          <p:cNvPr id="13" name="Right Arrow 12"/>
          <p:cNvSpPr/>
          <p:nvPr/>
        </p:nvSpPr>
        <p:spPr>
          <a:xfrm rot="10800000">
            <a:off x="2411761" y="2276871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4716016" y="3368009"/>
            <a:ext cx="244827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-123</a:t>
            </a:r>
            <a:endParaRPr lang="th-TH" dirty="0"/>
          </a:p>
        </p:txBody>
      </p:sp>
      <p:sp>
        <p:nvSpPr>
          <p:cNvPr id="15" name="Right Arrow 14"/>
          <p:cNvSpPr/>
          <p:nvPr/>
        </p:nvSpPr>
        <p:spPr>
          <a:xfrm rot="10800000">
            <a:off x="2086225" y="2809805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5220072" y="234888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2686784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5220072" y="39138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2686788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56420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2686780</a:t>
            </a:r>
            <a:endParaRPr lang="th-TH" dirty="0"/>
          </a:p>
        </p:txBody>
      </p:sp>
      <p:sp>
        <p:nvSpPr>
          <p:cNvPr id="19" name="Right Arrow 18"/>
          <p:cNvSpPr/>
          <p:nvPr/>
        </p:nvSpPr>
        <p:spPr>
          <a:xfrm rot="10800000">
            <a:off x="2073493" y="3306755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 19"/>
          <p:cNvSpPr/>
          <p:nvPr/>
        </p:nvSpPr>
        <p:spPr>
          <a:xfrm>
            <a:off x="4716016" y="1783833"/>
            <a:ext cx="244827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2686788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4716016" y="5085184"/>
            <a:ext cx="244827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2686788</a:t>
            </a:r>
            <a:endParaRPr lang="th-TH" dirty="0"/>
          </a:p>
        </p:txBody>
      </p:sp>
      <p:cxnSp>
        <p:nvCxnSpPr>
          <p:cNvPr id="23" name="Elbow Connector 22"/>
          <p:cNvCxnSpPr/>
          <p:nvPr/>
        </p:nvCxnSpPr>
        <p:spPr>
          <a:xfrm>
            <a:off x="7164288" y="1916832"/>
            <a:ext cx="1588" cy="1584176"/>
          </a:xfrm>
          <a:prstGeom prst="bentConnector3">
            <a:avLst>
              <a:gd name="adj1" fmla="val 28964430"/>
            </a:avLst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flipV="1">
            <a:off x="7164288" y="3789040"/>
            <a:ext cx="1588" cy="1717175"/>
          </a:xfrm>
          <a:prstGeom prst="bentConnector3">
            <a:avLst>
              <a:gd name="adj1" fmla="val 28964367"/>
            </a:avLst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  <p:bldP spid="10" grpId="0"/>
      <p:bldP spid="11" grpId="0"/>
      <p:bldP spid="12" grpId="0"/>
      <p:bldP spid="13" grpId="0" animBg="1"/>
      <p:bldP spid="13" grpId="1" animBg="1"/>
      <p:bldP spid="14" grpId="0" animBg="1"/>
      <p:bldP spid="15" grpId="0" animBg="1"/>
      <p:bldP spid="15" grpId="1" animBg="1"/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11560" y="5445224"/>
            <a:ext cx="2592288" cy="72008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Rectangle 24"/>
          <p:cNvSpPr/>
          <p:nvPr/>
        </p:nvSpPr>
        <p:spPr>
          <a:xfrm>
            <a:off x="3491880" y="5445224"/>
            <a:ext cx="2592288" cy="72008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การนำค่าตัวแปรที่พอยน์เตอร์ชี้มาใช้งาน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ในภาษาซีสามารถดึงค่าในตัวแปรที่พอยน์เตอร์ชี้อยู่ด้วย เครื่องหมาย </a:t>
            </a:r>
            <a:r>
              <a:rPr lang="en-US" dirty="0" smtClean="0"/>
              <a:t>*</a:t>
            </a:r>
          </a:p>
          <a:p>
            <a:pPr lvl="1"/>
            <a:r>
              <a:rPr lang="th-TH" b="1" dirty="0" smtClean="0"/>
              <a:t>ตัวแปรที่ต้องการเก็บค่า  </a:t>
            </a:r>
            <a:r>
              <a:rPr lang="en-US" b="1" dirty="0" smtClean="0"/>
              <a:t>=   *</a:t>
            </a:r>
            <a:r>
              <a:rPr lang="th-TH" b="1" dirty="0" smtClean="0"/>
              <a:t>ชื่อตัวแปรพอยน์เตอร์</a:t>
            </a:r>
            <a:endParaRPr lang="en-US" b="1" dirty="0" smtClean="0"/>
          </a:p>
          <a:p>
            <a:r>
              <a:rPr lang="th-TH" b="1" u="sng" dirty="0" smtClean="0"/>
              <a:t>ตัวอย่าง</a:t>
            </a:r>
            <a:endParaRPr lang="th-TH" b="1" u="sng" dirty="0"/>
          </a:p>
        </p:txBody>
      </p:sp>
      <p:sp>
        <p:nvSpPr>
          <p:cNvPr id="4" name="Rectangle 3"/>
          <p:cNvSpPr/>
          <p:nvPr/>
        </p:nvSpPr>
        <p:spPr>
          <a:xfrm>
            <a:off x="2123728" y="3068960"/>
            <a:ext cx="4176464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short  a1 = 219,  a2,  *a3;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a3  =  &amp;a1;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a2  =  *a3;</a:t>
            </a:r>
            <a:endParaRPr lang="th-TH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3563888" y="5517232"/>
            <a:ext cx="244827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6444208" y="5517232"/>
            <a:ext cx="244827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83568" y="5517232"/>
            <a:ext cx="244827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219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164555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a1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a3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7380312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a2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1043608" y="60741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2686788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3995936" y="607413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2686784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6948264" y="60741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2686780</a:t>
            </a:r>
            <a:endParaRPr lang="th-TH" dirty="0"/>
          </a:p>
        </p:txBody>
      </p:sp>
      <p:sp>
        <p:nvSpPr>
          <p:cNvPr id="19" name="Right Arrow 18"/>
          <p:cNvSpPr/>
          <p:nvPr/>
        </p:nvSpPr>
        <p:spPr>
          <a:xfrm>
            <a:off x="1691680" y="3339740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19"/>
          <p:cNvSpPr/>
          <p:nvPr/>
        </p:nvSpPr>
        <p:spPr>
          <a:xfrm>
            <a:off x="1691680" y="3763162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ight Arrow 20"/>
          <p:cNvSpPr/>
          <p:nvPr/>
        </p:nvSpPr>
        <p:spPr>
          <a:xfrm>
            <a:off x="1691680" y="4166332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/>
          <p:cNvSpPr/>
          <p:nvPr/>
        </p:nvSpPr>
        <p:spPr>
          <a:xfrm>
            <a:off x="3563888" y="5517232"/>
            <a:ext cx="244827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2686788</a:t>
            </a:r>
            <a:endParaRPr lang="th-TH" dirty="0"/>
          </a:p>
        </p:txBody>
      </p:sp>
      <p:cxnSp>
        <p:nvCxnSpPr>
          <p:cNvPr id="24" name="Straight Arrow Connector 23"/>
          <p:cNvCxnSpPr>
            <a:stCxn id="22" idx="1"/>
            <a:endCxn id="12" idx="3"/>
          </p:cNvCxnSpPr>
          <p:nvPr/>
        </p:nvCxnSpPr>
        <p:spPr>
          <a:xfrm rot="10800000">
            <a:off x="3131840" y="5805264"/>
            <a:ext cx="432048" cy="1588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44208" y="5517232"/>
            <a:ext cx="244827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8" name="TextBox 27"/>
          <p:cNvSpPr txBox="1"/>
          <p:nvPr/>
        </p:nvSpPr>
        <p:spPr>
          <a:xfrm>
            <a:off x="1510160" y="554311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219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621 C 0.00608 -0.02338 0.01129 -0.0301 0.01927 -0.03449 C 0.02327 -0.03912 0.02726 -0.04375 0.03108 -0.04861 C 0.03646 -0.05486 0.04497 -0.05718 0.05157 -0.06042 C 0.06094 -0.06528 0.06945 -0.07107 0.07917 -0.07431 C 0.08282 -0.07547 0.08664 -0.07547 0.09028 -0.07662 C 0.10209 -0.07963 0.11407 -0.08311 0.12622 -0.08542 C 0.13889 -0.09028 0.12552 -0.08635 0.13646 -0.08635 C 0.14063 -0.08635 0.14532 -0.08959 0.14931 -0.09074 C 0.15365 -0.0919 0.15799 -0.09283 0.16233 -0.09375 C 0.17032 -0.09838 0.18716 -0.10209 0.19636 -0.10348 C 0.20226 -0.10625 0.20886 -0.10579 0.21493 -0.10672 C 0.23334 -0.10949 0.25174 -0.11111 0.27032 -0.1132 C 0.30348 -0.11227 0.33664 -0.11042 0.3698 -0.10903 C 0.38125 -0.10764 0.39132 -0.10556 0.40313 -0.10486 C 0.41545 -0.10301 0.42813 -0.10162 0.44098 -0.10047 C 0.44931 -0.09861 0.45747 -0.09838 0.46598 -0.09723 C 0.47848 -0.09329 0.49098 -0.08959 0.50382 -0.08635 C 0.50712 -0.08542 0.51025 -0.08241 0.51372 -0.08195 C 0.5198 -0.08102 0.52552 -0.07894 0.53143 -0.07778 C 0.53507 -0.07547 0.53889 -0.07477 0.54254 -0.07246 C 0.5474 -0.06922 0.55243 -0.06505 0.55816 -0.06366 C 0.56615 -0.05162 0.55608 -0.06482 0.56459 -0.05834 C 0.56545 -0.05741 0.56563 -0.05602 0.5665 -0.0551 C 0.56927 -0.05162 0.57379 -0.05093 0.57657 -0.04746 C 0.58247 -0.04074 0.58785 -0.03334 0.59323 -0.02593 C 0.5948 -0.02385 0.59514 -0.02107 0.59688 -0.01945 C 0.59879 -0.01736 0.60122 -0.01667 0.6033 -0.01528 C 0.60573 -0.0132 0.60747 -0.01042 0.6099 -0.00857 C 0.61233 -0.00695 0.61493 -0.00602 0.61719 -0.00417 C 0.61927 -0.00278 0.62361 0.00023 0.62361 0.00023 L 0.63021 0.00023 " pathEditMode="relative" rAng="0" ptsTypes="ffffffffffffffffffffffffffffff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00" y="-40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4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7" grpId="0" animBg="1"/>
      <p:bldP spid="28" grpId="0"/>
      <p:bldP spid="28" grpId="1"/>
      <p:bldP spid="28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ตัวอย่างการใช้การตัวแปรพอยน์เตอร์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1556792"/>
            <a:ext cx="4824536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</a:rPr>
              <a:t>#include &lt;</a:t>
            </a:r>
            <a:r>
              <a:rPr lang="en-US" sz="2200" dirty="0" err="1" smtClean="0">
                <a:solidFill>
                  <a:schemeClr val="tx1"/>
                </a:solidFill>
              </a:rPr>
              <a:t>stdio.h</a:t>
            </a:r>
            <a:r>
              <a:rPr lang="en-US" sz="22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main(</a:t>
            </a:r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argc</a:t>
            </a:r>
            <a:r>
              <a:rPr lang="en-US" sz="2200" dirty="0" smtClean="0">
                <a:solidFill>
                  <a:schemeClr val="tx1"/>
                </a:solidFill>
              </a:rPr>
              <a:t>, char **</a:t>
            </a:r>
            <a:r>
              <a:rPr lang="en-US" sz="2200" dirty="0" err="1" smtClean="0">
                <a:solidFill>
                  <a:schemeClr val="tx1"/>
                </a:solidFill>
              </a:rPr>
              <a:t>argv</a:t>
            </a:r>
            <a:r>
              <a:rPr lang="en-US" sz="22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    </a:t>
            </a:r>
            <a:r>
              <a:rPr lang="en-US" sz="2200" dirty="0" err="1" smtClean="0">
                <a:solidFill>
                  <a:srgbClr val="0070C0"/>
                </a:solidFill>
              </a:rPr>
              <a:t>int</a:t>
            </a:r>
            <a:r>
              <a:rPr lang="en-US" sz="2200" dirty="0" smtClean="0">
                <a:solidFill>
                  <a:srgbClr val="0070C0"/>
                </a:solidFill>
              </a:rPr>
              <a:t> a, b, c;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    </a:t>
            </a:r>
            <a:r>
              <a:rPr lang="en-US" sz="2200" dirty="0" err="1" smtClean="0">
                <a:solidFill>
                  <a:srgbClr val="0070C0"/>
                </a:solidFill>
              </a:rPr>
              <a:t>int</a:t>
            </a:r>
            <a:r>
              <a:rPr lang="en-US" sz="2200" dirty="0" smtClean="0">
                <a:solidFill>
                  <a:srgbClr val="0070C0"/>
                </a:solidFill>
              </a:rPr>
              <a:t> *p, *q, *r;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a  =  6;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b  =  2;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p  =  &amp;b;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q  =  p;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r   =  &amp;c;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p  =  &amp;a;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q  =  r; 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c  =  6;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</a:t>
            </a:r>
            <a:r>
              <a:rPr lang="en-US" sz="2200" dirty="0" err="1" smtClean="0">
                <a:solidFill>
                  <a:srgbClr val="FF0000"/>
                </a:solidFill>
              </a:rPr>
              <a:t>printf</a:t>
            </a:r>
            <a:r>
              <a:rPr lang="en-US" sz="2200" dirty="0" smtClean="0">
                <a:solidFill>
                  <a:srgbClr val="FF0000"/>
                </a:solidFill>
              </a:rPr>
              <a:t>(“ %d   %d   %d  \n”, a,  b,  c);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</a:t>
            </a:r>
            <a:r>
              <a:rPr lang="en-US" sz="2200" dirty="0" err="1" smtClean="0">
                <a:solidFill>
                  <a:srgbClr val="FF0000"/>
                </a:solidFill>
              </a:rPr>
              <a:t>printf</a:t>
            </a:r>
            <a:r>
              <a:rPr lang="en-US" sz="2200" dirty="0" smtClean="0">
                <a:solidFill>
                  <a:srgbClr val="FF0000"/>
                </a:solidFill>
              </a:rPr>
              <a:t> (“ %d  %d   %d ”, *p,  *q,  *r);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}</a:t>
            </a:r>
            <a:endParaRPr lang="th-TH" sz="2200" dirty="0">
              <a:solidFill>
                <a:schemeClr val="tx1"/>
              </a:solidFill>
            </a:endParaRPr>
          </a:p>
        </p:txBody>
      </p:sp>
      <p:sp>
        <p:nvSpPr>
          <p:cNvPr id="5" name="Cube 4"/>
          <p:cNvSpPr/>
          <p:nvPr/>
        </p:nvSpPr>
        <p:spPr>
          <a:xfrm>
            <a:off x="5292080" y="3169068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Cube 5"/>
          <p:cNvSpPr/>
          <p:nvPr/>
        </p:nvSpPr>
        <p:spPr>
          <a:xfrm>
            <a:off x="6624114" y="3169068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Cube 6"/>
          <p:cNvSpPr/>
          <p:nvPr/>
        </p:nvSpPr>
        <p:spPr>
          <a:xfrm>
            <a:off x="7956149" y="3169068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8" name="Cube 7"/>
          <p:cNvSpPr/>
          <p:nvPr/>
        </p:nvSpPr>
        <p:spPr>
          <a:xfrm>
            <a:off x="5292080" y="1954622"/>
            <a:ext cx="1009117" cy="392909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9" name="Cube 8"/>
          <p:cNvSpPr/>
          <p:nvPr/>
        </p:nvSpPr>
        <p:spPr>
          <a:xfrm>
            <a:off x="6624114" y="1954622"/>
            <a:ext cx="1009117" cy="392909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Cube 9"/>
          <p:cNvSpPr/>
          <p:nvPr/>
        </p:nvSpPr>
        <p:spPr>
          <a:xfrm>
            <a:off x="7956149" y="1954622"/>
            <a:ext cx="1009117" cy="392909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1" name="TextBox 9"/>
          <p:cNvSpPr txBox="1"/>
          <p:nvPr/>
        </p:nvSpPr>
        <p:spPr>
          <a:xfrm>
            <a:off x="5631435" y="1628800"/>
            <a:ext cx="524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a</a:t>
            </a:r>
            <a:endParaRPr lang="th-TH" sz="2000" dirty="0"/>
          </a:p>
        </p:txBody>
      </p:sp>
      <p:sp>
        <p:nvSpPr>
          <p:cNvPr id="12" name="TextBox 10"/>
          <p:cNvSpPr txBox="1"/>
          <p:nvPr/>
        </p:nvSpPr>
        <p:spPr>
          <a:xfrm>
            <a:off x="6999587" y="1628800"/>
            <a:ext cx="524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b</a:t>
            </a:r>
            <a:endParaRPr lang="th-TH" sz="2000" dirty="0"/>
          </a:p>
        </p:txBody>
      </p:sp>
      <p:sp>
        <p:nvSpPr>
          <p:cNvPr id="13" name="TextBox 11"/>
          <p:cNvSpPr txBox="1"/>
          <p:nvPr/>
        </p:nvSpPr>
        <p:spPr>
          <a:xfrm>
            <a:off x="8316416" y="1628800"/>
            <a:ext cx="524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</a:t>
            </a:r>
            <a:endParaRPr lang="th-TH" sz="2000" dirty="0"/>
          </a:p>
        </p:txBody>
      </p:sp>
      <p:sp>
        <p:nvSpPr>
          <p:cNvPr id="14" name="TextBox 12"/>
          <p:cNvSpPr txBox="1"/>
          <p:nvPr/>
        </p:nvSpPr>
        <p:spPr>
          <a:xfrm>
            <a:off x="5695727" y="2847597"/>
            <a:ext cx="524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endParaRPr lang="th-TH" sz="2000" dirty="0"/>
          </a:p>
        </p:txBody>
      </p:sp>
      <p:sp>
        <p:nvSpPr>
          <p:cNvPr id="15" name="TextBox 13"/>
          <p:cNvSpPr txBox="1"/>
          <p:nvPr/>
        </p:nvSpPr>
        <p:spPr>
          <a:xfrm>
            <a:off x="7027761" y="2847597"/>
            <a:ext cx="524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q</a:t>
            </a:r>
            <a:endParaRPr lang="th-TH" sz="2000" dirty="0"/>
          </a:p>
        </p:txBody>
      </p:sp>
      <p:sp>
        <p:nvSpPr>
          <p:cNvPr id="16" name="TextBox 14"/>
          <p:cNvSpPr txBox="1"/>
          <p:nvPr/>
        </p:nvSpPr>
        <p:spPr>
          <a:xfrm>
            <a:off x="8400160" y="2847597"/>
            <a:ext cx="524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</a:t>
            </a:r>
            <a:endParaRPr lang="th-TH" sz="2000" dirty="0"/>
          </a:p>
        </p:txBody>
      </p:sp>
      <p:sp>
        <p:nvSpPr>
          <p:cNvPr id="17" name="TextBox 15"/>
          <p:cNvSpPr txBox="1"/>
          <p:nvPr/>
        </p:nvSpPr>
        <p:spPr>
          <a:xfrm>
            <a:off x="5453539" y="2347531"/>
            <a:ext cx="9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1E00</a:t>
            </a:r>
            <a:endParaRPr lang="th-TH" sz="2000" dirty="0"/>
          </a:p>
        </p:txBody>
      </p:sp>
      <p:sp>
        <p:nvSpPr>
          <p:cNvPr id="18" name="TextBox 16"/>
          <p:cNvSpPr txBox="1"/>
          <p:nvPr/>
        </p:nvSpPr>
        <p:spPr>
          <a:xfrm>
            <a:off x="6785573" y="2347531"/>
            <a:ext cx="9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1E04</a:t>
            </a:r>
            <a:endParaRPr lang="th-TH" sz="2000" dirty="0"/>
          </a:p>
        </p:txBody>
      </p:sp>
      <p:sp>
        <p:nvSpPr>
          <p:cNvPr id="19" name="TextBox 17"/>
          <p:cNvSpPr txBox="1"/>
          <p:nvPr/>
        </p:nvSpPr>
        <p:spPr>
          <a:xfrm>
            <a:off x="8117607" y="2347531"/>
            <a:ext cx="9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1E08</a:t>
            </a:r>
            <a:endParaRPr lang="th-TH" sz="2000" dirty="0"/>
          </a:p>
        </p:txBody>
      </p:sp>
      <p:sp>
        <p:nvSpPr>
          <p:cNvPr id="20" name="TextBox 18"/>
          <p:cNvSpPr txBox="1"/>
          <p:nvPr/>
        </p:nvSpPr>
        <p:spPr>
          <a:xfrm>
            <a:off x="5453539" y="3560283"/>
            <a:ext cx="9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1E0C</a:t>
            </a:r>
            <a:endParaRPr lang="th-TH" sz="2000" dirty="0"/>
          </a:p>
        </p:txBody>
      </p:sp>
      <p:sp>
        <p:nvSpPr>
          <p:cNvPr id="21" name="TextBox 19"/>
          <p:cNvSpPr txBox="1"/>
          <p:nvPr/>
        </p:nvSpPr>
        <p:spPr>
          <a:xfrm>
            <a:off x="6785573" y="3560283"/>
            <a:ext cx="9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1E10</a:t>
            </a:r>
            <a:endParaRPr lang="th-TH" sz="2000" dirty="0"/>
          </a:p>
        </p:txBody>
      </p:sp>
      <p:sp>
        <p:nvSpPr>
          <p:cNvPr id="22" name="TextBox 20"/>
          <p:cNvSpPr txBox="1"/>
          <p:nvPr/>
        </p:nvSpPr>
        <p:spPr>
          <a:xfrm>
            <a:off x="8117607" y="3560283"/>
            <a:ext cx="9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1E14</a:t>
            </a:r>
            <a:endParaRPr lang="th-TH" sz="2000" dirty="0"/>
          </a:p>
        </p:txBody>
      </p:sp>
      <p:sp>
        <p:nvSpPr>
          <p:cNvPr id="24" name="Right Arrow 23"/>
          <p:cNvSpPr/>
          <p:nvPr/>
        </p:nvSpPr>
        <p:spPr>
          <a:xfrm>
            <a:off x="179512" y="2492896"/>
            <a:ext cx="432048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Right Arrow 24"/>
          <p:cNvSpPr/>
          <p:nvPr/>
        </p:nvSpPr>
        <p:spPr>
          <a:xfrm>
            <a:off x="179512" y="3031456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Cube 25"/>
          <p:cNvSpPr/>
          <p:nvPr/>
        </p:nvSpPr>
        <p:spPr>
          <a:xfrm>
            <a:off x="5292080" y="1955971"/>
            <a:ext cx="1009117" cy="392909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6</a:t>
            </a:r>
            <a:endParaRPr lang="th-TH" sz="1800" dirty="0"/>
          </a:p>
        </p:txBody>
      </p:sp>
      <p:sp>
        <p:nvSpPr>
          <p:cNvPr id="27" name="Cube 26"/>
          <p:cNvSpPr/>
          <p:nvPr/>
        </p:nvSpPr>
        <p:spPr>
          <a:xfrm>
            <a:off x="6633349" y="1955971"/>
            <a:ext cx="1009117" cy="392909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2</a:t>
            </a:r>
            <a:endParaRPr lang="th-TH" sz="1800" dirty="0"/>
          </a:p>
        </p:txBody>
      </p:sp>
      <p:sp>
        <p:nvSpPr>
          <p:cNvPr id="28" name="Right Arrow 27"/>
          <p:cNvSpPr/>
          <p:nvPr/>
        </p:nvSpPr>
        <p:spPr>
          <a:xfrm>
            <a:off x="188138" y="3351366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Right Arrow 28"/>
          <p:cNvSpPr/>
          <p:nvPr/>
        </p:nvSpPr>
        <p:spPr>
          <a:xfrm>
            <a:off x="205390" y="3717032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Right Arrow 29"/>
          <p:cNvSpPr/>
          <p:nvPr/>
        </p:nvSpPr>
        <p:spPr>
          <a:xfrm>
            <a:off x="225642" y="4077072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Right Arrow 30"/>
          <p:cNvSpPr/>
          <p:nvPr/>
        </p:nvSpPr>
        <p:spPr>
          <a:xfrm>
            <a:off x="228642" y="4402608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Right Arrow 31"/>
          <p:cNvSpPr/>
          <p:nvPr/>
        </p:nvSpPr>
        <p:spPr>
          <a:xfrm>
            <a:off x="242894" y="4730770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Right Arrow 32"/>
          <p:cNvSpPr/>
          <p:nvPr/>
        </p:nvSpPr>
        <p:spPr>
          <a:xfrm>
            <a:off x="251520" y="5067932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Right Arrow 33"/>
          <p:cNvSpPr/>
          <p:nvPr/>
        </p:nvSpPr>
        <p:spPr>
          <a:xfrm>
            <a:off x="231268" y="5390468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ight Arrow 34"/>
          <p:cNvSpPr/>
          <p:nvPr/>
        </p:nvSpPr>
        <p:spPr>
          <a:xfrm>
            <a:off x="245520" y="5718630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Right Arrow 35"/>
          <p:cNvSpPr/>
          <p:nvPr/>
        </p:nvSpPr>
        <p:spPr>
          <a:xfrm>
            <a:off x="254146" y="6055792"/>
            <a:ext cx="4320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Cube 36"/>
          <p:cNvSpPr/>
          <p:nvPr/>
        </p:nvSpPr>
        <p:spPr>
          <a:xfrm>
            <a:off x="5292080" y="3149594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1E04</a:t>
            </a:r>
            <a:endParaRPr lang="th-TH" sz="2000" dirty="0"/>
          </a:p>
        </p:txBody>
      </p:sp>
      <p:sp>
        <p:nvSpPr>
          <p:cNvPr id="38" name="Cube 37"/>
          <p:cNvSpPr/>
          <p:nvPr/>
        </p:nvSpPr>
        <p:spPr>
          <a:xfrm>
            <a:off x="6614102" y="3158220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1E04</a:t>
            </a:r>
            <a:endParaRPr lang="th-TH" sz="2000" dirty="0"/>
          </a:p>
        </p:txBody>
      </p:sp>
      <p:cxnSp>
        <p:nvCxnSpPr>
          <p:cNvPr id="40" name="Straight Arrow Connector 39"/>
          <p:cNvCxnSpPr>
            <a:endCxn id="18" idx="1"/>
          </p:cNvCxnSpPr>
          <p:nvPr/>
        </p:nvCxnSpPr>
        <p:spPr>
          <a:xfrm flipV="1">
            <a:off x="6012160" y="2547586"/>
            <a:ext cx="773413" cy="52137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6948264" y="2780928"/>
            <a:ext cx="288032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be 42"/>
          <p:cNvSpPr/>
          <p:nvPr/>
        </p:nvSpPr>
        <p:spPr>
          <a:xfrm>
            <a:off x="7956376" y="3140968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1E08</a:t>
            </a:r>
            <a:endParaRPr lang="th-TH" sz="2000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8389218" y="2780134"/>
            <a:ext cx="288032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be 44"/>
          <p:cNvSpPr/>
          <p:nvPr/>
        </p:nvSpPr>
        <p:spPr>
          <a:xfrm>
            <a:off x="5292080" y="3140968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1E00</a:t>
            </a:r>
            <a:endParaRPr lang="th-TH" sz="2000" dirty="0"/>
          </a:p>
        </p:txBody>
      </p:sp>
      <p:cxnSp>
        <p:nvCxnSpPr>
          <p:cNvPr id="46" name="Straight Arrow Connector 45"/>
          <p:cNvCxnSpPr/>
          <p:nvPr/>
        </p:nvCxnSpPr>
        <p:spPr>
          <a:xfrm rot="5400000" flipH="1" flipV="1">
            <a:off x="5580906" y="2852142"/>
            <a:ext cx="288032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be 46"/>
          <p:cNvSpPr/>
          <p:nvPr/>
        </p:nvSpPr>
        <p:spPr>
          <a:xfrm>
            <a:off x="6624723" y="3140968"/>
            <a:ext cx="1009117" cy="392909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1E08</a:t>
            </a:r>
            <a:endParaRPr lang="th-TH" sz="2000" dirty="0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7398987" y="2564904"/>
            <a:ext cx="773413" cy="52137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be 48"/>
          <p:cNvSpPr/>
          <p:nvPr/>
        </p:nvSpPr>
        <p:spPr>
          <a:xfrm>
            <a:off x="7955371" y="1955971"/>
            <a:ext cx="1009117" cy="392909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6</a:t>
            </a:r>
            <a:endParaRPr lang="th-TH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5292080" y="420192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ผลการรัน</a:t>
            </a:r>
            <a:endParaRPr lang="th-TH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508104" y="4581128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6   2   6</a:t>
            </a:r>
            <a:endParaRPr lang="th-TH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508104" y="492200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6   6   6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 animBg="1"/>
      <p:bldP spid="24" grpId="1" animBg="1"/>
      <p:bldP spid="25" grpId="0" animBg="1"/>
      <p:bldP spid="25" grpId="1" animBg="1"/>
      <p:bldP spid="26" grpId="1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8" grpId="0" animBg="1"/>
      <p:bldP spid="43" grpId="0" animBg="1"/>
      <p:bldP spid="45" grpId="0" animBg="1"/>
      <p:bldP spid="47" grpId="0" animBg="1"/>
      <p:bldP spid="49" grpId="0" animBg="1"/>
      <p:bldP spid="51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 โดยกำหนด</a:t>
            </a:r>
          </a:p>
          <a:p>
            <a:pPr lvl="1"/>
            <a:r>
              <a:rPr lang="en-US" dirty="0" smtClean="0"/>
              <a:t>Address </a:t>
            </a:r>
            <a:r>
              <a:rPr lang="th-TH" dirty="0" smtClean="0"/>
              <a:t>ของตัวแปร </a:t>
            </a:r>
            <a:r>
              <a:rPr lang="en-US" dirty="0" smtClean="0"/>
              <a:t>a </a:t>
            </a:r>
            <a:r>
              <a:rPr lang="th-TH" dirty="0" smtClean="0"/>
              <a:t>คือ </a:t>
            </a:r>
            <a:r>
              <a:rPr lang="en-US" dirty="0" smtClean="0"/>
              <a:t>123456</a:t>
            </a:r>
          </a:p>
          <a:p>
            <a:pPr lvl="1"/>
            <a:r>
              <a:rPr lang="en-US" dirty="0" smtClean="0"/>
              <a:t>Address </a:t>
            </a:r>
            <a:r>
              <a:rPr lang="th-TH" dirty="0" smtClean="0"/>
              <a:t>ของตัวแปรพอยน์เตอร์ </a:t>
            </a:r>
            <a:r>
              <a:rPr lang="en-US" dirty="0" smtClean="0"/>
              <a:t>p </a:t>
            </a:r>
            <a:r>
              <a:rPr lang="th-TH" dirty="0" smtClean="0"/>
              <a:t>คือ </a:t>
            </a:r>
            <a:r>
              <a:rPr lang="en-US" dirty="0" smtClean="0"/>
              <a:t>123460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195736" y="3140968"/>
            <a:ext cx="4824536" cy="34563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</a:rPr>
              <a:t>#include &lt;</a:t>
            </a:r>
            <a:r>
              <a:rPr lang="en-US" sz="2200" dirty="0" err="1" smtClean="0">
                <a:solidFill>
                  <a:schemeClr val="tx1"/>
                </a:solidFill>
              </a:rPr>
              <a:t>stdio.h</a:t>
            </a:r>
            <a:r>
              <a:rPr lang="en-US" sz="22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main(</a:t>
            </a:r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argc</a:t>
            </a:r>
            <a:r>
              <a:rPr lang="en-US" sz="2200" dirty="0" smtClean="0">
                <a:solidFill>
                  <a:schemeClr val="tx1"/>
                </a:solidFill>
              </a:rPr>
              <a:t>, char **</a:t>
            </a:r>
            <a:r>
              <a:rPr lang="en-US" sz="2200" dirty="0" err="1" smtClean="0">
                <a:solidFill>
                  <a:schemeClr val="tx1"/>
                </a:solidFill>
              </a:rPr>
              <a:t>argv</a:t>
            </a:r>
            <a:r>
              <a:rPr lang="en-US" sz="22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    </a:t>
            </a:r>
            <a:r>
              <a:rPr lang="en-US" sz="2200" dirty="0" err="1" smtClean="0">
                <a:solidFill>
                  <a:srgbClr val="0070C0"/>
                </a:solidFill>
              </a:rPr>
              <a:t>int</a:t>
            </a:r>
            <a:r>
              <a:rPr lang="en-US" sz="2200" dirty="0" smtClean="0">
                <a:solidFill>
                  <a:srgbClr val="0070C0"/>
                </a:solidFill>
              </a:rPr>
              <a:t> a;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    </a:t>
            </a:r>
            <a:r>
              <a:rPr lang="en-US" sz="2200" dirty="0" err="1" smtClean="0">
                <a:solidFill>
                  <a:srgbClr val="0070C0"/>
                </a:solidFill>
              </a:rPr>
              <a:t>int</a:t>
            </a:r>
            <a:r>
              <a:rPr lang="en-US" sz="2200" dirty="0" smtClean="0">
                <a:solidFill>
                  <a:srgbClr val="0070C0"/>
                </a:solidFill>
              </a:rPr>
              <a:t> *p;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a  =  100;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p  =  &amp;a;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</a:t>
            </a:r>
            <a:r>
              <a:rPr lang="en-US" sz="2200" dirty="0" err="1" smtClean="0">
                <a:solidFill>
                  <a:srgbClr val="FF0000"/>
                </a:solidFill>
              </a:rPr>
              <a:t>printf</a:t>
            </a:r>
            <a:r>
              <a:rPr lang="en-US" sz="2200" dirty="0" smtClean="0">
                <a:solidFill>
                  <a:srgbClr val="FF0000"/>
                </a:solidFill>
              </a:rPr>
              <a:t>(“ %d   %d\n”, &amp;a,  a);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</a:t>
            </a:r>
            <a:r>
              <a:rPr lang="en-US" sz="2200" dirty="0" err="1" smtClean="0">
                <a:solidFill>
                  <a:srgbClr val="FF0000"/>
                </a:solidFill>
              </a:rPr>
              <a:t>printf</a:t>
            </a:r>
            <a:r>
              <a:rPr lang="en-US" sz="2200" dirty="0" smtClean="0">
                <a:solidFill>
                  <a:srgbClr val="FF0000"/>
                </a:solidFill>
              </a:rPr>
              <a:t> (“ %d  %d %d\n”, &amp;p,  p, *p);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}</a:t>
            </a:r>
            <a:endParaRPr lang="th-TH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195736" y="2060848"/>
            <a:ext cx="4824536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</a:rPr>
              <a:t>#include &lt;</a:t>
            </a:r>
            <a:r>
              <a:rPr lang="en-US" sz="2200" dirty="0" err="1" smtClean="0">
                <a:solidFill>
                  <a:schemeClr val="tx1"/>
                </a:solidFill>
              </a:rPr>
              <a:t>stdio.h</a:t>
            </a:r>
            <a:r>
              <a:rPr lang="en-US" sz="22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main(</a:t>
            </a:r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argc</a:t>
            </a:r>
            <a:r>
              <a:rPr lang="en-US" sz="2200" dirty="0" smtClean="0">
                <a:solidFill>
                  <a:schemeClr val="tx1"/>
                </a:solidFill>
              </a:rPr>
              <a:t>, char **</a:t>
            </a:r>
            <a:r>
              <a:rPr lang="en-US" sz="2200" dirty="0" err="1" smtClean="0">
                <a:solidFill>
                  <a:schemeClr val="tx1"/>
                </a:solidFill>
              </a:rPr>
              <a:t>argv</a:t>
            </a:r>
            <a:r>
              <a:rPr lang="en-US" sz="22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    </a:t>
            </a:r>
            <a:r>
              <a:rPr lang="en-US" sz="2200" dirty="0" err="1" smtClean="0">
                <a:solidFill>
                  <a:srgbClr val="0070C0"/>
                </a:solidFill>
              </a:rPr>
              <a:t>int</a:t>
            </a:r>
            <a:r>
              <a:rPr lang="en-US" sz="2200" dirty="0" smtClean="0">
                <a:solidFill>
                  <a:srgbClr val="0070C0"/>
                </a:solidFill>
              </a:rPr>
              <a:t> a, b;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    </a:t>
            </a:r>
            <a:r>
              <a:rPr lang="en-US" sz="2200" dirty="0" err="1" smtClean="0">
                <a:solidFill>
                  <a:srgbClr val="0070C0"/>
                </a:solidFill>
              </a:rPr>
              <a:t>int</a:t>
            </a:r>
            <a:r>
              <a:rPr lang="en-US" sz="2200" dirty="0" smtClean="0">
                <a:solidFill>
                  <a:srgbClr val="0070C0"/>
                </a:solidFill>
              </a:rPr>
              <a:t> *p, *q;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a  =  10;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b  =  20;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p  =  &amp;b;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*p  =  50;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q   =  &amp;a;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*q  =  b;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</a:t>
            </a:r>
            <a:r>
              <a:rPr lang="en-US" sz="2200" dirty="0" err="1" smtClean="0">
                <a:solidFill>
                  <a:srgbClr val="FF0000"/>
                </a:solidFill>
              </a:rPr>
              <a:t>printf</a:t>
            </a:r>
            <a:r>
              <a:rPr lang="en-US" sz="2200" dirty="0" smtClean="0">
                <a:solidFill>
                  <a:srgbClr val="FF0000"/>
                </a:solidFill>
              </a:rPr>
              <a:t>(“ %d   %d\n”, a,  b);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</a:t>
            </a:r>
            <a:r>
              <a:rPr lang="en-US" sz="2200" dirty="0" err="1" smtClean="0">
                <a:solidFill>
                  <a:srgbClr val="FF0000"/>
                </a:solidFill>
              </a:rPr>
              <a:t>printf</a:t>
            </a:r>
            <a:r>
              <a:rPr lang="en-US" sz="2200" dirty="0" smtClean="0">
                <a:solidFill>
                  <a:srgbClr val="FF0000"/>
                </a:solidFill>
              </a:rPr>
              <a:t> (“ %d  %d\n”, *p,  *q);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}</a:t>
            </a:r>
            <a:endParaRPr lang="th-TH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 </a:t>
            </a:r>
            <a:r>
              <a:rPr lang="en-US" b="1" dirty="0" smtClean="0"/>
              <a:t>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จงเขียนอธิบายการทำงานของโปรแกรม</a:t>
            </a:r>
          </a:p>
          <a:p>
            <a:pPr lvl="1">
              <a:buNone/>
            </a:pPr>
            <a:r>
              <a:rPr lang="en-US" dirty="0" err="1" smtClean="0">
                <a:latin typeface="Calibri" pitchFamily="34" charset="0"/>
              </a:rPr>
              <a:t>int</a:t>
            </a:r>
            <a:r>
              <a:rPr lang="en-US" dirty="0" smtClean="0">
                <a:latin typeface="Calibri" pitchFamily="34" charset="0"/>
              </a:rPr>
              <a:t>   x, *p, *q;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p  = &amp;x;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q  = &amp;x;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x  = 4;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x  = x + 3;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*p = 8;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*&amp;x = *q + *p;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x = *p * *q;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4088" y="2564904"/>
            <a:ext cx="244827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948264" y="3861048"/>
            <a:ext cx="1800200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4572000" y="3861048"/>
            <a:ext cx="1800200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43459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7668344" y="43459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พอยน์เตอร์ซ้อนพอยน์เตอร์</a:t>
            </a:r>
            <a:endParaRPr lang="th-TH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59632" y="1628800"/>
            <a:ext cx="6552728" cy="50218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คณิตศาสตร์กับพอยน์เตอร์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ตัวแปรชนิดพอยน์เตอร์ก็สามารถดำเนินการทางคณิตศาสตร์ได้ </a:t>
            </a:r>
          </a:p>
          <a:p>
            <a:pPr lvl="1"/>
            <a:r>
              <a:rPr lang="th-TH" dirty="0" smtClean="0"/>
              <a:t>แต่จำกัดอยู่แค่การบวกและการลบเท่านั้น </a:t>
            </a:r>
          </a:p>
          <a:p>
            <a:pPr lvl="1"/>
            <a:r>
              <a:rPr lang="th-TH" dirty="0" smtClean="0"/>
              <a:t>โดยเครื่องหมายทางคณิตศาสตร์ที่ใช้กับตัวแปรพอยน์เตอร์ได้ ประกอบด้วย </a:t>
            </a:r>
            <a:endParaRPr lang="en-US" dirty="0" smtClean="0"/>
          </a:p>
          <a:p>
            <a:pPr lvl="2"/>
            <a:r>
              <a:rPr lang="en-US" dirty="0" smtClean="0"/>
              <a:t>+, -, ++, -- </a:t>
            </a:r>
            <a:endParaRPr lang="th-TH" dirty="0" smtClean="0"/>
          </a:p>
          <a:p>
            <a:pPr lvl="1"/>
            <a:r>
              <a:rPr lang="th-TH" dirty="0" smtClean="0"/>
              <a:t>และข้อมูลที่จะนำมาบวกหรือลบกับตัวแปรพอยน์เตอร์ต้องเป็นจำนวนเต็มเท่านั้น</a:t>
            </a:r>
            <a:endParaRPr lang="en-US" dirty="0" smtClean="0"/>
          </a:p>
          <a:p>
            <a:r>
              <a:rPr lang="th-TH" dirty="0" smtClean="0"/>
              <a:t>การบวกของตัวแปรพอยน์เตอร์จะหมายถึง การเพิ่มค่าแอสเดรดที่เก็บอยู่ในตัวแปรพอยน์เตอร์ หรือการเลื่อนพอยน์เตอร์ไปชี้ที่แอสเดรดสูงขึ้น </a:t>
            </a:r>
          </a:p>
          <a:p>
            <a:r>
              <a:rPr lang="th-TH" dirty="0" smtClean="0"/>
              <a:t>การลดค่าแอสเดรดหรือการเลื่อนพอยน์เตอร์ไปชี้ที่แอสเดรดที่อยู่ต่ำลง </a:t>
            </a:r>
          </a:p>
          <a:p>
            <a:r>
              <a:rPr lang="th-TH" dirty="0" smtClean="0"/>
              <a:t>ซึ่งก็จะขึ้นอยู่กับชนิดของตัวแปรที่พอยน์เตอร์ชี้อยู่ด้วย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1619672" y="1844824"/>
            <a:ext cx="2376264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   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*pa, a;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pa = &amp;a;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pa++;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426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FF20</a:t>
            </a:r>
            <a:endParaRPr lang="th-TH" sz="1800" dirty="0"/>
          </a:p>
        </p:txBody>
      </p:sp>
      <p:sp>
        <p:nvSpPr>
          <p:cNvPr id="12" name="Rectangle 11"/>
          <p:cNvSpPr/>
          <p:nvPr/>
        </p:nvSpPr>
        <p:spPr>
          <a:xfrm>
            <a:off x="767202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712446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FF21</a:t>
            </a:r>
            <a:endParaRPr lang="th-TH" sz="1800" dirty="0"/>
          </a:p>
        </p:txBody>
      </p:sp>
      <p:sp>
        <p:nvSpPr>
          <p:cNvPr id="14" name="Rectangle 13"/>
          <p:cNvSpPr/>
          <p:nvPr/>
        </p:nvSpPr>
        <p:spPr>
          <a:xfrm>
            <a:off x="129713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124238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FF22</a:t>
            </a:r>
            <a:endParaRPr lang="th-TH" sz="1800" dirty="0"/>
          </a:p>
        </p:txBody>
      </p:sp>
      <p:sp>
        <p:nvSpPr>
          <p:cNvPr id="16" name="Rectangle 15"/>
          <p:cNvSpPr/>
          <p:nvPr/>
        </p:nvSpPr>
        <p:spPr>
          <a:xfrm>
            <a:off x="183007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177531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FF23</a:t>
            </a:r>
            <a:endParaRPr lang="th-TH" sz="1800" dirty="0"/>
          </a:p>
        </p:txBody>
      </p:sp>
      <p:sp>
        <p:nvSpPr>
          <p:cNvPr id="18" name="Rectangle 17"/>
          <p:cNvSpPr/>
          <p:nvPr/>
        </p:nvSpPr>
        <p:spPr>
          <a:xfrm>
            <a:off x="237425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231950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FF24</a:t>
            </a:r>
            <a:endParaRPr lang="th-TH" sz="1800" dirty="0"/>
          </a:p>
        </p:txBody>
      </p:sp>
      <p:sp>
        <p:nvSpPr>
          <p:cNvPr id="20" name="Rectangle 19"/>
          <p:cNvSpPr/>
          <p:nvPr/>
        </p:nvSpPr>
        <p:spPr>
          <a:xfrm>
            <a:off x="290719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285243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FF25</a:t>
            </a:r>
            <a:endParaRPr lang="th-TH" sz="1800" dirty="0"/>
          </a:p>
        </p:txBody>
      </p:sp>
      <p:sp>
        <p:nvSpPr>
          <p:cNvPr id="22" name="Rectangle 21"/>
          <p:cNvSpPr/>
          <p:nvPr/>
        </p:nvSpPr>
        <p:spPr>
          <a:xfrm>
            <a:off x="3437124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3382368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FF26</a:t>
            </a:r>
            <a:endParaRPr lang="th-TH" sz="1800" dirty="0"/>
          </a:p>
        </p:txBody>
      </p:sp>
      <p:sp>
        <p:nvSpPr>
          <p:cNvPr id="24" name="Rectangle 23"/>
          <p:cNvSpPr/>
          <p:nvPr/>
        </p:nvSpPr>
        <p:spPr>
          <a:xfrm>
            <a:off x="397005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391530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FF27</a:t>
            </a:r>
            <a:endParaRPr lang="th-TH" sz="1800" dirty="0"/>
          </a:p>
        </p:txBody>
      </p:sp>
      <p:sp>
        <p:nvSpPr>
          <p:cNvPr id="28" name="Rectangle 27"/>
          <p:cNvSpPr/>
          <p:nvPr/>
        </p:nvSpPr>
        <p:spPr>
          <a:xfrm>
            <a:off x="451161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445686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FF28</a:t>
            </a:r>
            <a:endParaRPr lang="th-TH" sz="1800" dirty="0"/>
          </a:p>
        </p:txBody>
      </p:sp>
      <p:sp>
        <p:nvSpPr>
          <p:cNvPr id="30" name="Rectangle 29"/>
          <p:cNvSpPr/>
          <p:nvPr/>
        </p:nvSpPr>
        <p:spPr>
          <a:xfrm>
            <a:off x="5044552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989796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FF29</a:t>
            </a:r>
            <a:endParaRPr lang="th-TH" sz="1800" dirty="0"/>
          </a:p>
        </p:txBody>
      </p:sp>
      <p:sp>
        <p:nvSpPr>
          <p:cNvPr id="32" name="Rectangle 31"/>
          <p:cNvSpPr/>
          <p:nvPr/>
        </p:nvSpPr>
        <p:spPr>
          <a:xfrm>
            <a:off x="557448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551973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FF2A</a:t>
            </a:r>
            <a:endParaRPr lang="th-TH" sz="1800" dirty="0"/>
          </a:p>
        </p:txBody>
      </p:sp>
      <p:sp>
        <p:nvSpPr>
          <p:cNvPr id="34" name="Rectangle 33"/>
          <p:cNvSpPr/>
          <p:nvPr/>
        </p:nvSpPr>
        <p:spPr>
          <a:xfrm>
            <a:off x="610742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5" name="TextBox 34"/>
          <p:cNvSpPr txBox="1"/>
          <p:nvPr/>
        </p:nvSpPr>
        <p:spPr>
          <a:xfrm>
            <a:off x="605266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FF2B</a:t>
            </a:r>
            <a:endParaRPr lang="th-TH" sz="1800" dirty="0"/>
          </a:p>
        </p:txBody>
      </p:sp>
      <p:sp>
        <p:nvSpPr>
          <p:cNvPr id="36" name="Rectangle 35"/>
          <p:cNvSpPr/>
          <p:nvPr/>
        </p:nvSpPr>
        <p:spPr>
          <a:xfrm>
            <a:off x="665160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7" name="TextBox 36"/>
          <p:cNvSpPr txBox="1"/>
          <p:nvPr/>
        </p:nvSpPr>
        <p:spPr>
          <a:xfrm>
            <a:off x="659685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FF2C</a:t>
            </a:r>
            <a:endParaRPr lang="th-TH" sz="1800" dirty="0"/>
          </a:p>
        </p:txBody>
      </p:sp>
      <p:sp>
        <p:nvSpPr>
          <p:cNvPr id="38" name="Rectangle 37"/>
          <p:cNvSpPr/>
          <p:nvPr/>
        </p:nvSpPr>
        <p:spPr>
          <a:xfrm>
            <a:off x="718454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9" name="TextBox 38"/>
          <p:cNvSpPr txBox="1"/>
          <p:nvPr/>
        </p:nvSpPr>
        <p:spPr>
          <a:xfrm>
            <a:off x="712978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FF2D</a:t>
            </a:r>
            <a:endParaRPr lang="th-TH" sz="1800" dirty="0"/>
          </a:p>
        </p:txBody>
      </p:sp>
      <p:sp>
        <p:nvSpPr>
          <p:cNvPr id="40" name="Rectangle 39"/>
          <p:cNvSpPr/>
          <p:nvPr/>
        </p:nvSpPr>
        <p:spPr>
          <a:xfrm>
            <a:off x="7714474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1" name="TextBox 40"/>
          <p:cNvSpPr txBox="1"/>
          <p:nvPr/>
        </p:nvSpPr>
        <p:spPr>
          <a:xfrm>
            <a:off x="7659718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FF2E</a:t>
            </a:r>
            <a:endParaRPr lang="th-TH" sz="1800" dirty="0"/>
          </a:p>
        </p:txBody>
      </p:sp>
      <p:sp>
        <p:nvSpPr>
          <p:cNvPr id="42" name="Rectangle 41"/>
          <p:cNvSpPr/>
          <p:nvPr/>
        </p:nvSpPr>
        <p:spPr>
          <a:xfrm>
            <a:off x="824740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3" name="TextBox 42"/>
          <p:cNvSpPr txBox="1"/>
          <p:nvPr/>
        </p:nvSpPr>
        <p:spPr>
          <a:xfrm>
            <a:off x="819265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FF2F</a:t>
            </a:r>
            <a:endParaRPr lang="th-TH" sz="1800" dirty="0"/>
          </a:p>
        </p:txBody>
      </p:sp>
      <p:sp>
        <p:nvSpPr>
          <p:cNvPr id="44" name="Right Arrow 43"/>
          <p:cNvSpPr/>
          <p:nvPr/>
        </p:nvSpPr>
        <p:spPr>
          <a:xfrm>
            <a:off x="1619672" y="2017718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Right Arrow 44"/>
          <p:cNvSpPr/>
          <p:nvPr/>
        </p:nvSpPr>
        <p:spPr>
          <a:xfrm>
            <a:off x="1619672" y="2420888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ight Arrow 45"/>
          <p:cNvSpPr/>
          <p:nvPr/>
        </p:nvSpPr>
        <p:spPr>
          <a:xfrm>
            <a:off x="1619672" y="2852936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7" name="Rectangle 46"/>
          <p:cNvSpPr/>
          <p:nvPr/>
        </p:nvSpPr>
        <p:spPr>
          <a:xfrm>
            <a:off x="242894" y="5085184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8" name="Rectangle 47"/>
          <p:cNvSpPr/>
          <p:nvPr/>
        </p:nvSpPr>
        <p:spPr>
          <a:xfrm>
            <a:off x="4517244" y="5085184"/>
            <a:ext cx="2088232" cy="576064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9" name="TextBox 48"/>
          <p:cNvSpPr txBox="1"/>
          <p:nvPr/>
        </p:nvSpPr>
        <p:spPr>
          <a:xfrm>
            <a:off x="1037461" y="4581128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th-TH" dirty="0"/>
          </a:p>
        </p:txBody>
      </p:sp>
      <p:sp>
        <p:nvSpPr>
          <p:cNvPr id="50" name="TextBox 49"/>
          <p:cNvSpPr txBox="1"/>
          <p:nvPr/>
        </p:nvSpPr>
        <p:spPr>
          <a:xfrm>
            <a:off x="5412698" y="4581128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51" name="Rectangle 50"/>
          <p:cNvSpPr/>
          <p:nvPr/>
        </p:nvSpPr>
        <p:spPr>
          <a:xfrm>
            <a:off x="251520" y="5085184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FF28</a:t>
            </a:r>
            <a:endParaRPr lang="th-TH" dirty="0"/>
          </a:p>
        </p:txBody>
      </p:sp>
      <p:sp>
        <p:nvSpPr>
          <p:cNvPr id="62" name="Curved Down Arrow 61"/>
          <p:cNvSpPr/>
          <p:nvPr/>
        </p:nvSpPr>
        <p:spPr>
          <a:xfrm rot="303989">
            <a:off x="1360077" y="4030237"/>
            <a:ext cx="3744416" cy="864096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3" name="Curved Down Arrow 62"/>
          <p:cNvSpPr/>
          <p:nvPr/>
        </p:nvSpPr>
        <p:spPr>
          <a:xfrm rot="178083">
            <a:off x="1358780" y="4006444"/>
            <a:ext cx="5638376" cy="864096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2000" y="1844824"/>
            <a:ext cx="38164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ตัวแปรพอยน์เตอร์ประเภท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endParaRPr lang="th-TH" dirty="0" smtClean="0"/>
          </a:p>
          <a:p>
            <a:pPr algn="ctr"/>
            <a:r>
              <a:rPr lang="th-TH" dirty="0" smtClean="0"/>
              <a:t>จะเพิ่มค่าทีละ 4 </a:t>
            </a:r>
            <a:r>
              <a:rPr lang="en-US" dirty="0" smtClean="0"/>
              <a:t>bytes</a:t>
            </a:r>
            <a:endParaRPr lang="th-TH" dirty="0"/>
          </a:p>
        </p:txBody>
      </p:sp>
      <p:sp>
        <p:nvSpPr>
          <p:cNvPr id="65" name="Rectangle 64"/>
          <p:cNvSpPr/>
          <p:nvPr/>
        </p:nvSpPr>
        <p:spPr>
          <a:xfrm>
            <a:off x="251520" y="5085184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FF2C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  <p:bldP spid="46" grpId="0" animBg="1"/>
      <p:bldP spid="47" grpId="0" animBg="1"/>
      <p:bldP spid="48" grpId="0" animBg="1"/>
      <p:bldP spid="49" grpId="0"/>
      <p:bldP spid="50" grpId="0"/>
      <p:bldP spid="51" grpId="0" animBg="1"/>
      <p:bldP spid="62" grpId="0" animBg="1"/>
      <p:bldP spid="62" grpId="1" animBg="1"/>
      <p:bldP spid="63" grpId="0" animBg="1"/>
      <p:bldP spid="64" grpId="0" animBg="1"/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1619672" y="1844824"/>
            <a:ext cx="2376264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    </a:t>
            </a:r>
            <a:r>
              <a:rPr lang="en-US" dirty="0" smtClean="0">
                <a:solidFill>
                  <a:srgbClr val="0070C0"/>
                </a:solidFill>
              </a:rPr>
              <a:t>char *pa, a;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pa = &amp;a;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pa++;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426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FF20</a:t>
            </a:r>
            <a:endParaRPr lang="th-TH" sz="1800" dirty="0"/>
          </a:p>
        </p:txBody>
      </p:sp>
      <p:sp>
        <p:nvSpPr>
          <p:cNvPr id="12" name="Rectangle 11"/>
          <p:cNvSpPr/>
          <p:nvPr/>
        </p:nvSpPr>
        <p:spPr>
          <a:xfrm>
            <a:off x="767202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712446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FF21</a:t>
            </a:r>
            <a:endParaRPr lang="th-TH" sz="1800" dirty="0"/>
          </a:p>
        </p:txBody>
      </p:sp>
      <p:sp>
        <p:nvSpPr>
          <p:cNvPr id="14" name="Rectangle 13"/>
          <p:cNvSpPr/>
          <p:nvPr/>
        </p:nvSpPr>
        <p:spPr>
          <a:xfrm>
            <a:off x="129713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124238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FF22</a:t>
            </a:r>
            <a:endParaRPr lang="th-TH" sz="1800" dirty="0"/>
          </a:p>
        </p:txBody>
      </p:sp>
      <p:sp>
        <p:nvSpPr>
          <p:cNvPr id="16" name="Rectangle 15"/>
          <p:cNvSpPr/>
          <p:nvPr/>
        </p:nvSpPr>
        <p:spPr>
          <a:xfrm>
            <a:off x="183007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177531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FF23</a:t>
            </a:r>
            <a:endParaRPr lang="th-TH" sz="1800" dirty="0"/>
          </a:p>
        </p:txBody>
      </p:sp>
      <p:sp>
        <p:nvSpPr>
          <p:cNvPr id="18" name="Rectangle 17"/>
          <p:cNvSpPr/>
          <p:nvPr/>
        </p:nvSpPr>
        <p:spPr>
          <a:xfrm>
            <a:off x="237425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231950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FF24</a:t>
            </a:r>
            <a:endParaRPr lang="th-TH" sz="1800" dirty="0"/>
          </a:p>
        </p:txBody>
      </p:sp>
      <p:sp>
        <p:nvSpPr>
          <p:cNvPr id="20" name="Rectangle 19"/>
          <p:cNvSpPr/>
          <p:nvPr/>
        </p:nvSpPr>
        <p:spPr>
          <a:xfrm>
            <a:off x="290719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285243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FF25</a:t>
            </a:r>
            <a:endParaRPr lang="th-TH" sz="1800" dirty="0"/>
          </a:p>
        </p:txBody>
      </p:sp>
      <p:sp>
        <p:nvSpPr>
          <p:cNvPr id="22" name="Rectangle 21"/>
          <p:cNvSpPr/>
          <p:nvPr/>
        </p:nvSpPr>
        <p:spPr>
          <a:xfrm>
            <a:off x="3437124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3382368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FF26</a:t>
            </a:r>
            <a:endParaRPr lang="th-TH" sz="1800" dirty="0"/>
          </a:p>
        </p:txBody>
      </p:sp>
      <p:sp>
        <p:nvSpPr>
          <p:cNvPr id="24" name="Rectangle 23"/>
          <p:cNvSpPr/>
          <p:nvPr/>
        </p:nvSpPr>
        <p:spPr>
          <a:xfrm>
            <a:off x="397005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391530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FF27</a:t>
            </a:r>
            <a:endParaRPr lang="th-TH" sz="1800" dirty="0"/>
          </a:p>
        </p:txBody>
      </p:sp>
      <p:sp>
        <p:nvSpPr>
          <p:cNvPr id="28" name="Rectangle 27"/>
          <p:cNvSpPr/>
          <p:nvPr/>
        </p:nvSpPr>
        <p:spPr>
          <a:xfrm>
            <a:off x="451161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445686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FF28</a:t>
            </a:r>
            <a:endParaRPr lang="th-TH" sz="1800" dirty="0"/>
          </a:p>
        </p:txBody>
      </p:sp>
      <p:sp>
        <p:nvSpPr>
          <p:cNvPr id="30" name="Rectangle 29"/>
          <p:cNvSpPr/>
          <p:nvPr/>
        </p:nvSpPr>
        <p:spPr>
          <a:xfrm>
            <a:off x="5044552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989796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FF29</a:t>
            </a:r>
            <a:endParaRPr lang="th-TH" sz="1800" dirty="0"/>
          </a:p>
        </p:txBody>
      </p:sp>
      <p:sp>
        <p:nvSpPr>
          <p:cNvPr id="32" name="Rectangle 31"/>
          <p:cNvSpPr/>
          <p:nvPr/>
        </p:nvSpPr>
        <p:spPr>
          <a:xfrm>
            <a:off x="557448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551973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FF2A</a:t>
            </a:r>
            <a:endParaRPr lang="th-TH" sz="1800" dirty="0"/>
          </a:p>
        </p:txBody>
      </p:sp>
      <p:sp>
        <p:nvSpPr>
          <p:cNvPr id="34" name="Rectangle 33"/>
          <p:cNvSpPr/>
          <p:nvPr/>
        </p:nvSpPr>
        <p:spPr>
          <a:xfrm>
            <a:off x="610742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5" name="TextBox 34"/>
          <p:cNvSpPr txBox="1"/>
          <p:nvPr/>
        </p:nvSpPr>
        <p:spPr>
          <a:xfrm>
            <a:off x="605266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FF2B</a:t>
            </a:r>
            <a:endParaRPr lang="th-TH" sz="1800" dirty="0"/>
          </a:p>
        </p:txBody>
      </p:sp>
      <p:sp>
        <p:nvSpPr>
          <p:cNvPr id="36" name="Rectangle 35"/>
          <p:cNvSpPr/>
          <p:nvPr/>
        </p:nvSpPr>
        <p:spPr>
          <a:xfrm>
            <a:off x="6651606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7" name="TextBox 36"/>
          <p:cNvSpPr txBox="1"/>
          <p:nvPr/>
        </p:nvSpPr>
        <p:spPr>
          <a:xfrm>
            <a:off x="6596850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FF2C</a:t>
            </a:r>
            <a:endParaRPr lang="th-TH" sz="1800" dirty="0"/>
          </a:p>
        </p:txBody>
      </p:sp>
      <p:sp>
        <p:nvSpPr>
          <p:cNvPr id="38" name="Rectangle 37"/>
          <p:cNvSpPr/>
          <p:nvPr/>
        </p:nvSpPr>
        <p:spPr>
          <a:xfrm>
            <a:off x="7184540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9" name="TextBox 38"/>
          <p:cNvSpPr txBox="1"/>
          <p:nvPr/>
        </p:nvSpPr>
        <p:spPr>
          <a:xfrm>
            <a:off x="7129784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FF2D</a:t>
            </a:r>
            <a:endParaRPr lang="th-TH" sz="1800" dirty="0"/>
          </a:p>
        </p:txBody>
      </p:sp>
      <p:sp>
        <p:nvSpPr>
          <p:cNvPr id="40" name="Rectangle 39"/>
          <p:cNvSpPr/>
          <p:nvPr/>
        </p:nvSpPr>
        <p:spPr>
          <a:xfrm>
            <a:off x="7714474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1" name="TextBox 40"/>
          <p:cNvSpPr txBox="1"/>
          <p:nvPr/>
        </p:nvSpPr>
        <p:spPr>
          <a:xfrm>
            <a:off x="7659718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FF2E</a:t>
            </a:r>
            <a:endParaRPr lang="th-TH" sz="1800" dirty="0"/>
          </a:p>
        </p:txBody>
      </p:sp>
      <p:sp>
        <p:nvSpPr>
          <p:cNvPr id="42" name="Rectangle 41"/>
          <p:cNvSpPr/>
          <p:nvPr/>
        </p:nvSpPr>
        <p:spPr>
          <a:xfrm>
            <a:off x="8247408" y="5085184"/>
            <a:ext cx="50405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3" name="TextBox 42"/>
          <p:cNvSpPr txBox="1"/>
          <p:nvPr/>
        </p:nvSpPr>
        <p:spPr>
          <a:xfrm>
            <a:off x="8192652" y="5606492"/>
            <a:ext cx="70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FF2F</a:t>
            </a:r>
            <a:endParaRPr lang="th-TH" sz="1800" dirty="0"/>
          </a:p>
        </p:txBody>
      </p:sp>
      <p:sp>
        <p:nvSpPr>
          <p:cNvPr id="44" name="Right Arrow 43"/>
          <p:cNvSpPr/>
          <p:nvPr/>
        </p:nvSpPr>
        <p:spPr>
          <a:xfrm>
            <a:off x="1619672" y="2017718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Right Arrow 44"/>
          <p:cNvSpPr/>
          <p:nvPr/>
        </p:nvSpPr>
        <p:spPr>
          <a:xfrm>
            <a:off x="1619672" y="2420888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ight Arrow 45"/>
          <p:cNvSpPr/>
          <p:nvPr/>
        </p:nvSpPr>
        <p:spPr>
          <a:xfrm>
            <a:off x="1619672" y="2852936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7" name="Rectangle 46"/>
          <p:cNvSpPr/>
          <p:nvPr/>
        </p:nvSpPr>
        <p:spPr>
          <a:xfrm>
            <a:off x="242894" y="5085184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8" name="Rectangle 47"/>
          <p:cNvSpPr/>
          <p:nvPr/>
        </p:nvSpPr>
        <p:spPr>
          <a:xfrm>
            <a:off x="4517244" y="5085184"/>
            <a:ext cx="486804" cy="576064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49" name="TextBox 48"/>
          <p:cNvSpPr txBox="1"/>
          <p:nvPr/>
        </p:nvSpPr>
        <p:spPr>
          <a:xfrm>
            <a:off x="1037461" y="4581128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th-TH" dirty="0"/>
          </a:p>
        </p:txBody>
      </p:sp>
      <p:sp>
        <p:nvSpPr>
          <p:cNvPr id="50" name="TextBox 49"/>
          <p:cNvSpPr txBox="1"/>
          <p:nvPr/>
        </p:nvSpPr>
        <p:spPr>
          <a:xfrm>
            <a:off x="4419358" y="4697354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51" name="Rectangle 50"/>
          <p:cNvSpPr/>
          <p:nvPr/>
        </p:nvSpPr>
        <p:spPr>
          <a:xfrm>
            <a:off x="251520" y="5085184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FF28</a:t>
            </a:r>
            <a:endParaRPr lang="th-TH" dirty="0"/>
          </a:p>
        </p:txBody>
      </p:sp>
      <p:sp>
        <p:nvSpPr>
          <p:cNvPr id="62" name="Curved Down Arrow 61"/>
          <p:cNvSpPr/>
          <p:nvPr/>
        </p:nvSpPr>
        <p:spPr>
          <a:xfrm rot="303989">
            <a:off x="1360077" y="4030237"/>
            <a:ext cx="3744416" cy="864096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3" name="Curved Down Arrow 62"/>
          <p:cNvSpPr/>
          <p:nvPr/>
        </p:nvSpPr>
        <p:spPr>
          <a:xfrm rot="393596">
            <a:off x="1359720" y="3970190"/>
            <a:ext cx="4238022" cy="864096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2000" y="1844824"/>
            <a:ext cx="38164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ตัวแปรพอยน์เตอร์ประเภท </a:t>
            </a:r>
            <a:r>
              <a:rPr lang="en-US" dirty="0" smtClean="0"/>
              <a:t>char</a:t>
            </a:r>
            <a:endParaRPr lang="th-TH" dirty="0" smtClean="0"/>
          </a:p>
          <a:p>
            <a:pPr algn="ctr"/>
            <a:r>
              <a:rPr lang="th-TH" dirty="0" smtClean="0"/>
              <a:t>จะเพิ่มค่าทีละ 1 </a:t>
            </a:r>
            <a:r>
              <a:rPr lang="en-US" dirty="0" smtClean="0"/>
              <a:t>bytes</a:t>
            </a:r>
            <a:endParaRPr lang="th-TH" dirty="0"/>
          </a:p>
        </p:txBody>
      </p:sp>
      <p:sp>
        <p:nvSpPr>
          <p:cNvPr id="65" name="Rectangle 64"/>
          <p:cNvSpPr/>
          <p:nvPr/>
        </p:nvSpPr>
        <p:spPr>
          <a:xfrm>
            <a:off x="251520" y="5085184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FF29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  <p:bldP spid="46" grpId="0" animBg="1"/>
      <p:bldP spid="47" grpId="0" animBg="1"/>
      <p:bldP spid="48" grpId="0" animBg="1"/>
      <p:bldP spid="49" grpId="0"/>
      <p:bldP spid="50" grpId="0"/>
      <p:bldP spid="51" grpId="0" animBg="1"/>
      <p:bldP spid="62" grpId="0" animBg="1"/>
      <p:bldP spid="62" grpId="1" animBg="1"/>
      <p:bldP spid="63" grpId="0" animBg="1"/>
      <p:bldP spid="64" grpId="0" animBg="1"/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หน่วยความจำในคอมพิวเตอร์ </a:t>
            </a:r>
            <a:r>
              <a:rPr lang="en-US" b="1" dirty="0" smtClean="0"/>
              <a:t>(1)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sz="2600" dirty="0" smtClean="0">
                <a:ea typeface="Verdana" pitchFamily="34"/>
              </a:rPr>
              <a:t>หน่วยความจำในคอมพิวเตอร์ สามารถถูกเรียกใช้ และ อ้างอิงโดยค่า </a:t>
            </a:r>
            <a:r>
              <a:rPr lang="en-US" sz="2600" dirty="0" smtClean="0">
                <a:ea typeface="Verdana" pitchFamily="34"/>
              </a:rPr>
              <a:t>address</a:t>
            </a:r>
          </a:p>
          <a:p>
            <a:pPr lvl="0"/>
            <a:r>
              <a:rPr lang="th-TH" sz="2600" dirty="0" smtClean="0">
                <a:ea typeface="Verdana" pitchFamily="34"/>
              </a:rPr>
              <a:t>ขนาดของ </a:t>
            </a:r>
            <a:r>
              <a:rPr lang="en-US" sz="2600" dirty="0" smtClean="0">
                <a:ea typeface="Verdana" pitchFamily="34"/>
              </a:rPr>
              <a:t>address </a:t>
            </a:r>
            <a:r>
              <a:rPr lang="th-TH" sz="2600" dirty="0" smtClean="0">
                <a:ea typeface="Verdana" pitchFamily="34"/>
              </a:rPr>
              <a:t>ขึ้นอยู่กับสถาปัตยกรรมของคอมพิวเตอร์</a:t>
            </a:r>
            <a:endParaRPr lang="en-US" sz="2600" dirty="0" smtClean="0">
              <a:ea typeface="Verdana" pitchFamily="34"/>
            </a:endParaRPr>
          </a:p>
          <a:p>
            <a:pPr lvl="1" hangingPunct="0"/>
            <a:r>
              <a:rPr lang="en-US" dirty="0" smtClean="0">
                <a:ea typeface="Verdana" pitchFamily="34"/>
              </a:rPr>
              <a:t>CPU</a:t>
            </a:r>
            <a:r>
              <a:rPr lang="th-TH" dirty="0" smtClean="0">
                <a:ea typeface="Verdana" pitchFamily="34"/>
              </a:rPr>
              <a:t> </a:t>
            </a:r>
            <a:r>
              <a:rPr lang="en-US" dirty="0" smtClean="0">
                <a:ea typeface="Verdana" pitchFamily="34"/>
              </a:rPr>
              <a:t>(32-64 bits) </a:t>
            </a:r>
            <a:r>
              <a:rPr lang="th-TH" dirty="0" smtClean="0">
                <a:ea typeface="Verdana" pitchFamily="34"/>
              </a:rPr>
              <a:t>ระบบปฏิบัติการ</a:t>
            </a:r>
            <a:r>
              <a:rPr lang="en-US" dirty="0" smtClean="0">
                <a:ea typeface="Verdana" pitchFamily="34"/>
              </a:rPr>
              <a:t> 32 bits </a:t>
            </a:r>
            <a:r>
              <a:rPr lang="th-TH" dirty="0" smtClean="0">
                <a:ea typeface="Verdana" pitchFamily="34"/>
              </a:rPr>
              <a:t>ที่เราใช้กันทั่วไปในปัจจุบันจะมี </a:t>
            </a:r>
            <a:r>
              <a:rPr lang="en-US" dirty="0" smtClean="0">
                <a:ea typeface="Verdana" pitchFamily="34"/>
              </a:rPr>
              <a:t>address </a:t>
            </a:r>
            <a:r>
              <a:rPr lang="th-TH" dirty="0" smtClean="0">
                <a:ea typeface="Verdana" pitchFamily="34"/>
              </a:rPr>
              <a:t>ตั้งแต่ </a:t>
            </a:r>
            <a:r>
              <a:rPr lang="en-US" dirty="0" smtClean="0">
                <a:ea typeface="Verdana" pitchFamily="34"/>
              </a:rPr>
              <a:t>0 -&gt; (2</a:t>
            </a:r>
            <a:r>
              <a:rPr lang="en-US" baseline="33000" dirty="0" smtClean="0">
                <a:ea typeface="Verdana" pitchFamily="34"/>
              </a:rPr>
              <a:t>32</a:t>
            </a:r>
            <a:r>
              <a:rPr lang="en-US" dirty="0" smtClean="0">
                <a:ea typeface="Verdana" pitchFamily="34"/>
              </a:rPr>
              <a:t>-1)</a:t>
            </a:r>
            <a:r>
              <a:rPr lang="en-US" baseline="33000" dirty="0" smtClean="0">
                <a:ea typeface="Verdana" pitchFamily="34"/>
              </a:rPr>
              <a:t>   </a:t>
            </a:r>
            <a:r>
              <a:rPr lang="en-US" dirty="0" smtClean="0">
                <a:ea typeface="Verdana" pitchFamily="34"/>
              </a:rPr>
              <a:t>(</a:t>
            </a:r>
            <a:r>
              <a:rPr lang="th-TH" dirty="0" smtClean="0">
                <a:ea typeface="Verdana" pitchFamily="34"/>
              </a:rPr>
              <a:t>ก็คือ</a:t>
            </a:r>
            <a:r>
              <a:rPr lang="en-US" dirty="0" smtClean="0">
                <a:ea typeface="Verdana" pitchFamily="34"/>
              </a:rPr>
              <a:t> 4G)</a:t>
            </a:r>
          </a:p>
          <a:p>
            <a:pPr lvl="1" hangingPunct="0"/>
            <a:r>
              <a:rPr lang="th-TH" dirty="0" smtClean="0">
                <a:ea typeface="Verdana" pitchFamily="34"/>
              </a:rPr>
              <a:t>ดังนั้น </a:t>
            </a:r>
            <a:r>
              <a:rPr lang="en-US" dirty="0" smtClean="0">
                <a:ea typeface="Verdana" pitchFamily="34"/>
              </a:rPr>
              <a:t>RAM </a:t>
            </a:r>
            <a:r>
              <a:rPr lang="th-TH" dirty="0" smtClean="0">
                <a:ea typeface="Verdana" pitchFamily="34"/>
              </a:rPr>
              <a:t>ที่ใส่ในเครื่องที่มีสถาปัตยกรรมแบบ </a:t>
            </a:r>
            <a:r>
              <a:rPr lang="en-US" dirty="0" smtClean="0">
                <a:ea typeface="Verdana" pitchFamily="34"/>
              </a:rPr>
              <a:t>32 bits </a:t>
            </a:r>
            <a:r>
              <a:rPr lang="th-TH" dirty="0" smtClean="0">
                <a:ea typeface="Verdana" pitchFamily="34"/>
              </a:rPr>
              <a:t>จะใช้งาน</a:t>
            </a:r>
            <a:r>
              <a:rPr lang="en-US" dirty="0" smtClean="0">
                <a:ea typeface="Verdana" pitchFamily="34"/>
              </a:rPr>
              <a:t>(</a:t>
            </a:r>
            <a:r>
              <a:rPr lang="th-TH" dirty="0" smtClean="0">
                <a:ea typeface="Verdana" pitchFamily="34"/>
              </a:rPr>
              <a:t>อ้างอิง</a:t>
            </a:r>
            <a:r>
              <a:rPr lang="en-US" dirty="0" smtClean="0">
                <a:ea typeface="Verdana" pitchFamily="34"/>
              </a:rPr>
              <a:t>)</a:t>
            </a:r>
            <a:r>
              <a:rPr lang="th-TH" dirty="0" smtClean="0">
                <a:ea typeface="Verdana" pitchFamily="34"/>
              </a:rPr>
              <a:t>ได้มากสุดที่ </a:t>
            </a:r>
            <a:r>
              <a:rPr lang="en-US" dirty="0" smtClean="0">
                <a:ea typeface="Verdana" pitchFamily="34"/>
              </a:rPr>
              <a:t>4GB </a:t>
            </a:r>
            <a:r>
              <a:rPr lang="en-US" dirty="0" smtClean="0">
                <a:solidFill>
                  <a:srgbClr val="FF0000"/>
                </a:solidFill>
                <a:ea typeface="Verdana" pitchFamily="34"/>
              </a:rPr>
              <a:t>[</a:t>
            </a:r>
            <a:r>
              <a:rPr lang="th-TH" dirty="0" smtClean="0">
                <a:solidFill>
                  <a:srgbClr val="FF0000"/>
                </a:solidFill>
                <a:ea typeface="Verdana" pitchFamily="34"/>
              </a:rPr>
              <a:t>ในทางทฤษฎี</a:t>
            </a:r>
            <a:r>
              <a:rPr lang="en-US" dirty="0" smtClean="0">
                <a:solidFill>
                  <a:srgbClr val="FF0000"/>
                </a:solidFill>
                <a:ea typeface="Verdana" pitchFamily="34"/>
              </a:rPr>
              <a:t>]</a:t>
            </a:r>
          </a:p>
          <a:p>
            <a:pPr lvl="1" hangingPunct="0"/>
            <a:r>
              <a:rPr lang="th-TH" dirty="0" smtClean="0">
                <a:ea typeface="Verdana" pitchFamily="34"/>
              </a:rPr>
              <a:t>ในการใช้งานจริง </a:t>
            </a:r>
            <a:r>
              <a:rPr lang="en-US" dirty="0" smtClean="0">
                <a:ea typeface="Verdana" pitchFamily="34"/>
              </a:rPr>
              <a:t>Windows XP + Vista 32 bits </a:t>
            </a:r>
            <a:r>
              <a:rPr lang="th-TH" dirty="0" smtClean="0">
                <a:ea typeface="Verdana" pitchFamily="34"/>
              </a:rPr>
              <a:t>สามารถอ้างอิงได้แค่ ประมาณ </a:t>
            </a:r>
            <a:r>
              <a:rPr lang="en-US" dirty="0" smtClean="0">
                <a:ea typeface="Verdana" pitchFamily="34"/>
              </a:rPr>
              <a:t>3GB (1GB </a:t>
            </a:r>
            <a:r>
              <a:rPr lang="th-TH" dirty="0" smtClean="0">
                <a:ea typeface="Verdana" pitchFamily="34"/>
              </a:rPr>
              <a:t>ถูกจองไว้ใช้อย่างอื่น</a:t>
            </a:r>
            <a:r>
              <a:rPr lang="en-US" dirty="0" smtClean="0">
                <a:latin typeface="Verdana" pitchFamily="34"/>
                <a:ea typeface="Verdana" pitchFamily="34"/>
              </a:rPr>
              <a:t>)</a:t>
            </a:r>
          </a:p>
          <a:p>
            <a:pPr lvl="1" hangingPunct="0"/>
            <a:endParaRPr lang="en-US" dirty="0" smtClean="0">
              <a:latin typeface="Verdana" pitchFamily="34"/>
              <a:ea typeface="Verdana" pitchFamily="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1979712" y="4149080"/>
            <a:ext cx="5112568" cy="72008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ตัวแปรพอยน์เตอร์กับอาร์เรย์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ประยุกต์ใช้งานตัวแปร</a:t>
            </a:r>
            <a:r>
              <a:rPr lang="th-TH" dirty="0" err="1" smtClean="0"/>
              <a:t>พอยน์เตอร์</a:t>
            </a:r>
            <a:r>
              <a:rPr lang="th-TH" dirty="0" smtClean="0"/>
              <a:t>เพื่อชี้ไปหาค่าในตัวแปรอาร์เรย์ตำแหน่งต่างๆ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55776" y="2060848"/>
            <a:ext cx="4248472" cy="1512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 num[5] = {4, 5, 3, 2, 1};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 *p;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p = &amp;num[2];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p = &amp;num[4];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17"/>
          <p:cNvSpPr/>
          <p:nvPr/>
        </p:nvSpPr>
        <p:spPr>
          <a:xfrm>
            <a:off x="2051720" y="4221088"/>
            <a:ext cx="936104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6" name="Rectangle 17"/>
          <p:cNvSpPr/>
          <p:nvPr/>
        </p:nvSpPr>
        <p:spPr>
          <a:xfrm>
            <a:off x="3059832" y="4221088"/>
            <a:ext cx="936104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7" name="Rectangle 17"/>
          <p:cNvSpPr/>
          <p:nvPr/>
        </p:nvSpPr>
        <p:spPr>
          <a:xfrm>
            <a:off x="4067944" y="4221088"/>
            <a:ext cx="936104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8" name="Rectangle 17"/>
          <p:cNvSpPr/>
          <p:nvPr/>
        </p:nvSpPr>
        <p:spPr>
          <a:xfrm>
            <a:off x="5076056" y="4221088"/>
            <a:ext cx="936104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9" name="Rectangle 17"/>
          <p:cNvSpPr/>
          <p:nvPr/>
        </p:nvSpPr>
        <p:spPr>
          <a:xfrm>
            <a:off x="6084168" y="4221088"/>
            <a:ext cx="936104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4221088"/>
            <a:ext cx="809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2123728" y="38209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num[0]</a:t>
            </a:r>
            <a:endParaRPr lang="th-TH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87540" y="38209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num[1]</a:t>
            </a:r>
            <a:endParaRPr lang="th-TH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112244" y="38209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num[2]</a:t>
            </a:r>
            <a:endParaRPr lang="th-TH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38209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num[3]</a:t>
            </a:r>
            <a:endParaRPr lang="th-TH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38209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num[4]</a:t>
            </a:r>
            <a:endParaRPr lang="th-TH" sz="2000" dirty="0"/>
          </a:p>
        </p:txBody>
      </p:sp>
      <p:sp>
        <p:nvSpPr>
          <p:cNvPr id="17" name="Right Arrow 43"/>
          <p:cNvSpPr/>
          <p:nvPr/>
        </p:nvSpPr>
        <p:spPr>
          <a:xfrm>
            <a:off x="2195736" y="2132856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ight Arrow 43"/>
          <p:cNvSpPr/>
          <p:nvPr/>
        </p:nvSpPr>
        <p:spPr>
          <a:xfrm>
            <a:off x="2195736" y="2492896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ight Arrow 43"/>
          <p:cNvSpPr/>
          <p:nvPr/>
        </p:nvSpPr>
        <p:spPr>
          <a:xfrm>
            <a:off x="2195736" y="2852936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43"/>
          <p:cNvSpPr/>
          <p:nvPr/>
        </p:nvSpPr>
        <p:spPr>
          <a:xfrm>
            <a:off x="2195736" y="3212976"/>
            <a:ext cx="432048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ectangle 64"/>
          <p:cNvSpPr/>
          <p:nvPr/>
        </p:nvSpPr>
        <p:spPr>
          <a:xfrm>
            <a:off x="3347864" y="5877272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59301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2096020" y="47971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C2000</a:t>
            </a:r>
            <a:endParaRPr lang="th-TH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131840" y="4797152"/>
            <a:ext cx="980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C2004</a:t>
            </a:r>
            <a:endParaRPr lang="th-TH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156544" y="4797152"/>
            <a:ext cx="963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C2008</a:t>
            </a:r>
            <a:endParaRPr lang="th-TH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120356" y="47971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C200C</a:t>
            </a:r>
            <a:endParaRPr lang="th-TH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128468" y="479715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C2010</a:t>
            </a:r>
            <a:endParaRPr lang="th-TH" sz="2000" dirty="0"/>
          </a:p>
        </p:txBody>
      </p:sp>
      <p:sp>
        <p:nvSpPr>
          <p:cNvPr id="28" name="Rectangle 64"/>
          <p:cNvSpPr/>
          <p:nvPr/>
        </p:nvSpPr>
        <p:spPr>
          <a:xfrm>
            <a:off x="3347864" y="5877272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C2008</a:t>
            </a:r>
            <a:endParaRPr lang="th-TH" dirty="0"/>
          </a:p>
        </p:txBody>
      </p:sp>
      <p:sp>
        <p:nvSpPr>
          <p:cNvPr id="29" name="Rectangle 64"/>
          <p:cNvSpPr/>
          <p:nvPr/>
        </p:nvSpPr>
        <p:spPr>
          <a:xfrm>
            <a:off x="3347864" y="5877272"/>
            <a:ext cx="2088232" cy="5760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C2010</a:t>
            </a:r>
            <a:endParaRPr lang="th-TH" dirty="0"/>
          </a:p>
        </p:txBody>
      </p:sp>
      <p:cxnSp>
        <p:nvCxnSpPr>
          <p:cNvPr id="31" name="ลูกศรเชื่อมต่อแบบตรง 30"/>
          <p:cNvCxnSpPr>
            <a:stCxn id="21" idx="0"/>
            <a:endCxn id="25" idx="2"/>
          </p:cNvCxnSpPr>
          <p:nvPr/>
        </p:nvCxnSpPr>
        <p:spPr>
          <a:xfrm rot="5400000" flipH="1" flipV="1">
            <a:off x="4175210" y="5414032"/>
            <a:ext cx="680010" cy="24647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>
            <a:stCxn id="21" idx="0"/>
            <a:endCxn id="27" idx="2"/>
          </p:cNvCxnSpPr>
          <p:nvPr/>
        </p:nvCxnSpPr>
        <p:spPr>
          <a:xfrm rot="5400000" flipH="1" flipV="1">
            <a:off x="5172247" y="4416995"/>
            <a:ext cx="680010" cy="2240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979712" y="2060848"/>
            <a:ext cx="5544616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                              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 x[5] = {10,  40,  200,  100,  50},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 *pt1, *pt2,  *pt3;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pt1 = &amp;x[2];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pt2 = &amp;x[4];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*pt1 = *pt2 + 5;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pt3  = pt2;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*pt2 = x[0] + *pt3;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x[4] = *pt1 + *pt2 + *pt3;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for(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 = 0;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 &lt; 5;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++)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(“%d\n”, x[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]);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การทำงานภายในของอาร์เรย์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sz="2800" dirty="0" smtClean="0">
                <a:latin typeface="Verdana" pitchFamily="34"/>
              </a:rPr>
              <a:t>ชื่อของตัวแปรอาร์เรย์คือ </a:t>
            </a:r>
            <a:r>
              <a:rPr lang="en-US" sz="2400" dirty="0" smtClean="0">
                <a:latin typeface="Verdana" pitchFamily="34"/>
              </a:rPr>
              <a:t>pointer</a:t>
            </a:r>
            <a:r>
              <a:rPr lang="en-US" sz="2800" dirty="0" smtClean="0">
                <a:latin typeface="Verdana" pitchFamily="34"/>
              </a:rPr>
              <a:t> </a:t>
            </a:r>
            <a:r>
              <a:rPr lang="th-TH" sz="2800" dirty="0" smtClean="0">
                <a:latin typeface="Verdana" pitchFamily="34"/>
              </a:rPr>
              <a:t>ที่ชี้ไปยังสมาชิกตัวแรก</a:t>
            </a:r>
            <a:r>
              <a:rPr lang="en-US" sz="2800" dirty="0" smtClean="0">
                <a:latin typeface="Verdana" pitchFamily="34"/>
              </a:rPr>
              <a:t> </a:t>
            </a:r>
            <a:r>
              <a:rPr lang="en-US" sz="2400" dirty="0" smtClean="0">
                <a:latin typeface="Verdana" pitchFamily="34"/>
              </a:rPr>
              <a:t>(index  0)</a:t>
            </a:r>
          </a:p>
          <a:p>
            <a:pPr lvl="0"/>
            <a:r>
              <a:rPr lang="th-TH" sz="2800" dirty="0" smtClean="0">
                <a:latin typeface="Verdana" pitchFamily="34"/>
              </a:rPr>
              <a:t>ตัวอย่าง </a:t>
            </a:r>
            <a:r>
              <a:rPr lang="en-US" sz="2800" dirty="0" smtClean="0">
                <a:latin typeface="Verdana" pitchFamily="34"/>
              </a:rPr>
              <a:t> </a:t>
            </a:r>
          </a:p>
          <a:p>
            <a:pPr lvl="1" hangingPunct="0"/>
            <a:r>
              <a:rPr lang="en-US" sz="2400" dirty="0" err="1" smtClean="0">
                <a:latin typeface="Verdana" pitchFamily="34"/>
              </a:rPr>
              <a:t>int</a:t>
            </a:r>
            <a:r>
              <a:rPr lang="en-US" sz="2400" dirty="0" smtClean="0">
                <a:latin typeface="Verdana" pitchFamily="34"/>
              </a:rPr>
              <a:t> a[5];    </a:t>
            </a:r>
          </a:p>
          <a:p>
            <a:pPr lvl="1" hangingPunct="0"/>
            <a:r>
              <a:rPr lang="th-TH" sz="2800" dirty="0" smtClean="0">
                <a:latin typeface="Verdana" pitchFamily="34"/>
              </a:rPr>
              <a:t>เวลา</a:t>
            </a:r>
            <a:r>
              <a:rPr lang="th-TH" sz="2800" smtClean="0">
                <a:latin typeface="Verdana" pitchFamily="34"/>
              </a:rPr>
              <a:t>ที่</a:t>
            </a:r>
            <a:r>
              <a:rPr lang="th-TH" sz="2800" smtClean="0">
                <a:latin typeface="Verdana" pitchFamily="34"/>
              </a:rPr>
              <a:t>มีการ</a:t>
            </a:r>
            <a:r>
              <a:rPr lang="th-TH" sz="2800" dirty="0" smtClean="0">
                <a:latin typeface="Verdana" pitchFamily="34"/>
              </a:rPr>
              <a:t>อ้างถึง </a:t>
            </a:r>
            <a:r>
              <a:rPr lang="en-US" sz="2400" dirty="0" smtClean="0">
                <a:latin typeface="Verdana" pitchFamily="34"/>
              </a:rPr>
              <a:t>a</a:t>
            </a:r>
            <a:r>
              <a:rPr lang="en-US" sz="2800" dirty="0" smtClean="0">
                <a:latin typeface="Verdana" pitchFamily="34"/>
              </a:rPr>
              <a:t> </a:t>
            </a:r>
            <a:r>
              <a:rPr lang="th-TH" sz="2800" dirty="0" smtClean="0">
                <a:latin typeface="Verdana" pitchFamily="34"/>
              </a:rPr>
              <a:t>จะเหมือนกับอ้าง </a:t>
            </a:r>
            <a:r>
              <a:rPr lang="en-US" sz="2800" dirty="0" smtClean="0">
                <a:latin typeface="Verdana" pitchFamily="34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Verdana" pitchFamily="34"/>
              </a:rPr>
              <a:t>&amp;a[0]</a:t>
            </a:r>
          </a:p>
          <a:p>
            <a:pPr lvl="0">
              <a:buNone/>
            </a:pPr>
            <a:endParaRPr lang="en-US" sz="3200" dirty="0" smtClean="0">
              <a:latin typeface="Verdana" pitchFamily="34"/>
            </a:endParaRP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904319" y="3780000"/>
            <a:ext cx="7735679" cy="2854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83568" y="1619439"/>
            <a:ext cx="7848872" cy="5040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สี่เหลี่ยมผืนผ้า 4"/>
          <p:cNvSpPr/>
          <p:nvPr/>
        </p:nvSpPr>
        <p:spPr>
          <a:xfrm>
            <a:off x="683568" y="5949280"/>
            <a:ext cx="5256584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*a </a:t>
            </a:r>
            <a:r>
              <a:rPr lang="en-US" sz="4000" dirty="0" smtClean="0">
                <a:solidFill>
                  <a:schemeClr val="tx1"/>
                </a:solidFill>
                <a:sym typeface="Wingdings" pitchFamily="2" charset="2"/>
              </a:rPr>
              <a:t> *&amp;a[0]  a[0]</a:t>
            </a:r>
            <a:endParaRPr lang="th-TH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792072" y="1700808"/>
            <a:ext cx="7740368" cy="4608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การอ้างข้อมูลแบบอาร์เรย์และ</a:t>
            </a:r>
            <a:r>
              <a:rPr lang="th-TH" b="1" dirty="0" err="1" smtClean="0"/>
              <a:t>พอยน์เตอร์</a:t>
            </a:r>
            <a:r>
              <a:rPr lang="en-US" b="1" dirty="0" smtClean="0"/>
              <a:t>(1)</a:t>
            </a:r>
            <a:endParaRPr lang="th-TH" b="1" dirty="0"/>
          </a:p>
        </p:txBody>
      </p:sp>
      <p:pic>
        <p:nvPicPr>
          <p:cNvPr id="5" name="รูปภาพ 4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3" y="1700808"/>
            <a:ext cx="8527579" cy="446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การอ้างข้อมูลแบบอาร์เรย์และ</a:t>
            </a:r>
            <a:r>
              <a:rPr lang="th-TH" b="1" dirty="0" err="1" smtClean="0"/>
              <a:t>พอยน์เตอร์</a:t>
            </a:r>
            <a:r>
              <a:rPr lang="en-US" b="1" dirty="0" smtClean="0"/>
              <a:t>(2)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68930" y="1859680"/>
            <a:ext cx="8151542" cy="4233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ตัวอย่าง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365040" y="1556792"/>
            <a:ext cx="8634959" cy="5031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 </a:t>
            </a:r>
            <a:r>
              <a:rPr lang="en-US" dirty="0" smtClean="0"/>
              <a:t>(</a:t>
            </a:r>
            <a:r>
              <a:rPr lang="th-TH" dirty="0" smtClean="0"/>
              <a:t>กำหนด </a:t>
            </a:r>
            <a:r>
              <a:rPr lang="en-US" dirty="0" smtClean="0"/>
              <a:t>address </a:t>
            </a:r>
            <a:r>
              <a:rPr lang="th-TH" dirty="0" smtClean="0"/>
              <a:t>ของ </a:t>
            </a:r>
            <a:r>
              <a:rPr lang="en-US" dirty="0" err="1" smtClean="0"/>
              <a:t>rec</a:t>
            </a:r>
            <a:r>
              <a:rPr lang="en-US" dirty="0" smtClean="0"/>
              <a:t> </a:t>
            </a:r>
            <a:r>
              <a:rPr lang="th-TH" dirty="0" smtClean="0"/>
              <a:t>คือ 00003000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619672" y="2060848"/>
            <a:ext cx="6192688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                              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smtClean="0">
                <a:solidFill>
                  <a:schemeClr val="tx1"/>
                </a:solidFill>
              </a:rPr>
              <a:t>float  </a:t>
            </a:r>
            <a:r>
              <a:rPr lang="en-US" sz="2000" dirty="0" err="1" smtClean="0">
                <a:solidFill>
                  <a:schemeClr val="tx1"/>
                </a:solidFill>
              </a:rPr>
              <a:t>rec</a:t>
            </a:r>
            <a:r>
              <a:rPr lang="en-US" sz="2000" dirty="0" smtClean="0">
                <a:solidFill>
                  <a:schemeClr val="tx1"/>
                </a:solidFill>
              </a:rPr>
              <a:t>[5]  = {32.46,  12.67,  43.90,  76.09,  12.40};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float   *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,  </a:t>
            </a:r>
            <a:r>
              <a:rPr lang="en-GB" sz="2000" dirty="0" err="1" smtClean="0">
                <a:solidFill>
                  <a:schemeClr val="tx1"/>
                </a:solidFill>
              </a:rPr>
              <a:t>new_rec</a:t>
            </a:r>
            <a:r>
              <a:rPr lang="en-GB" sz="2000" dirty="0" smtClean="0">
                <a:solidFill>
                  <a:schemeClr val="tx1"/>
                </a:solidFill>
              </a:rPr>
              <a:t>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 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 = </a:t>
            </a:r>
            <a:r>
              <a:rPr lang="en-GB" sz="2000" dirty="0" err="1" smtClean="0">
                <a:solidFill>
                  <a:schemeClr val="tx1"/>
                </a:solidFill>
              </a:rPr>
              <a:t>rec</a:t>
            </a:r>
            <a:r>
              <a:rPr lang="en-GB" sz="2000" dirty="0" smtClean="0">
                <a:solidFill>
                  <a:schemeClr val="tx1"/>
                </a:solidFill>
              </a:rPr>
              <a:t>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(“Address = %p\n”, 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new_rec</a:t>
            </a:r>
            <a:r>
              <a:rPr lang="en-GB" sz="2000" dirty="0" smtClean="0">
                <a:solidFill>
                  <a:schemeClr val="tx1"/>
                </a:solidFill>
              </a:rPr>
              <a:t> = *(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 + 3);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(“%f\n”,  </a:t>
            </a:r>
            <a:r>
              <a:rPr lang="en-GB" sz="2000" dirty="0" err="1" smtClean="0">
                <a:solidFill>
                  <a:schemeClr val="tx1"/>
                </a:solidFill>
              </a:rPr>
              <a:t>new_rec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(“%f\n”,  *(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 + 1));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 = &amp;</a:t>
            </a:r>
            <a:r>
              <a:rPr lang="en-GB" sz="2000" dirty="0" err="1" smtClean="0">
                <a:solidFill>
                  <a:schemeClr val="tx1"/>
                </a:solidFill>
              </a:rPr>
              <a:t>rec</a:t>
            </a:r>
            <a:r>
              <a:rPr lang="en-GB" sz="2000" dirty="0" smtClean="0">
                <a:solidFill>
                  <a:schemeClr val="tx1"/>
                </a:solidFill>
              </a:rPr>
              <a:t>[2];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(“Address  = %p\n”, </a:t>
            </a:r>
            <a:r>
              <a:rPr lang="en-GB" sz="2000" dirty="0" err="1" smtClean="0">
                <a:solidFill>
                  <a:schemeClr val="tx1"/>
                </a:solidFill>
              </a:rPr>
              <a:t>pt_rec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ตัวแปร</a:t>
            </a:r>
            <a:r>
              <a:rPr lang="th-TH" b="1" dirty="0" err="1" smtClean="0"/>
              <a:t>พอยน์เตอร์</a:t>
            </a:r>
            <a:r>
              <a:rPr lang="th-TH" b="1" dirty="0" smtClean="0"/>
              <a:t>กับข้อความ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ข้อมูลประเภทข้อความในภาษาซี ก็คืออาร์เรย์ของตัวอักขระ การทำงานของ</a:t>
            </a:r>
            <a:r>
              <a:rPr lang="th-TH" dirty="0" err="1" smtClean="0"/>
              <a:t>พอยน์เตอร์</a:t>
            </a:r>
            <a:r>
              <a:rPr lang="th-TH" dirty="0" smtClean="0"/>
              <a:t>ในตัวแปรข้อความจึงเหมือนกับการทำงานกับอาร์เรย์ปกติ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691680" y="2564904"/>
            <a:ext cx="6192688" cy="40324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#include &lt;</a:t>
            </a:r>
            <a:r>
              <a:rPr lang="en-GB" dirty="0" err="1" smtClean="0">
                <a:solidFill>
                  <a:schemeClr val="tx1"/>
                </a:solidFill>
              </a:rPr>
              <a:t>stdio.h</a:t>
            </a:r>
            <a:r>
              <a:rPr lang="en-GB" dirty="0" smtClean="0">
                <a:solidFill>
                  <a:schemeClr val="tx1"/>
                </a:solidFill>
              </a:rPr>
              <a:t>&gt;</a:t>
            </a:r>
            <a:r>
              <a:rPr lang="en-US" dirty="0" smtClean="0">
                <a:solidFill>
                  <a:schemeClr val="tx1"/>
                </a:solidFill>
              </a:rPr>
              <a:t>                               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int</a:t>
            </a:r>
            <a:r>
              <a:rPr lang="en-GB" dirty="0" smtClean="0">
                <a:solidFill>
                  <a:schemeClr val="tx1"/>
                </a:solidFill>
              </a:rPr>
              <a:t>  main(</a:t>
            </a:r>
            <a:r>
              <a:rPr lang="en-GB" dirty="0" err="1" smtClean="0">
                <a:solidFill>
                  <a:schemeClr val="tx1"/>
                </a:solidFill>
              </a:rPr>
              <a:t>int</a:t>
            </a:r>
            <a:r>
              <a:rPr lang="en-GB" dirty="0" smtClean="0">
                <a:solidFill>
                  <a:schemeClr val="tx1"/>
                </a:solidFill>
              </a:rPr>
              <a:t>  </a:t>
            </a:r>
            <a:r>
              <a:rPr lang="en-GB" dirty="0" err="1" smtClean="0">
                <a:solidFill>
                  <a:schemeClr val="tx1"/>
                </a:solidFill>
              </a:rPr>
              <a:t>argc</a:t>
            </a:r>
            <a:r>
              <a:rPr lang="en-GB" dirty="0" smtClean="0">
                <a:solidFill>
                  <a:schemeClr val="tx1"/>
                </a:solidFill>
              </a:rPr>
              <a:t>,  char **</a:t>
            </a:r>
            <a:r>
              <a:rPr lang="en-GB" dirty="0" err="1" smtClean="0">
                <a:solidFill>
                  <a:schemeClr val="tx1"/>
                </a:solidFill>
              </a:rPr>
              <a:t>argv</a:t>
            </a:r>
            <a:r>
              <a:rPr lang="en-GB" dirty="0" smtClean="0">
                <a:solidFill>
                  <a:schemeClr val="tx1"/>
                </a:solidFill>
              </a:rPr>
              <a:t>) {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char   </a:t>
            </a:r>
            <a:r>
              <a:rPr lang="en-US" dirty="0" err="1" smtClean="0">
                <a:solidFill>
                  <a:schemeClr val="tx1"/>
                </a:solidFill>
              </a:rPr>
              <a:t>str</a:t>
            </a:r>
            <a:r>
              <a:rPr lang="en-US" dirty="0" smtClean="0">
                <a:solidFill>
                  <a:schemeClr val="tx1"/>
                </a:solidFill>
              </a:rPr>
              <a:t>[10]  = “Thailand”;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    char  *pt;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pt =  </a:t>
            </a:r>
            <a:r>
              <a:rPr lang="en-GB" dirty="0" err="1" smtClean="0">
                <a:solidFill>
                  <a:schemeClr val="tx1"/>
                </a:solidFill>
              </a:rPr>
              <a:t>str</a:t>
            </a:r>
            <a:r>
              <a:rPr lang="en-GB" dirty="0" smtClean="0">
                <a:solidFill>
                  <a:schemeClr val="tx1"/>
                </a:solidFill>
              </a:rPr>
              <a:t>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</a:t>
            </a:r>
            <a:r>
              <a:rPr lang="en-GB" dirty="0" err="1" smtClean="0">
                <a:solidFill>
                  <a:schemeClr val="tx1"/>
                </a:solidFill>
              </a:rPr>
              <a:t>printf</a:t>
            </a:r>
            <a:r>
              <a:rPr lang="en-GB" dirty="0" smtClean="0">
                <a:solidFill>
                  <a:schemeClr val="tx1"/>
                </a:solidFill>
              </a:rPr>
              <a:t>(“%c\n”, pt[2]);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</a:t>
            </a:r>
            <a:r>
              <a:rPr lang="en-GB" dirty="0" err="1" smtClean="0">
                <a:solidFill>
                  <a:schemeClr val="tx1"/>
                </a:solidFill>
              </a:rPr>
              <a:t>printf</a:t>
            </a:r>
            <a:r>
              <a:rPr lang="en-GB" dirty="0" smtClean="0">
                <a:solidFill>
                  <a:schemeClr val="tx1"/>
                </a:solidFill>
              </a:rPr>
              <a:t>(“%c\n”, *(pt+1));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</a:t>
            </a:r>
            <a:r>
              <a:rPr lang="en-GB" dirty="0" err="1" smtClean="0">
                <a:solidFill>
                  <a:schemeClr val="tx1"/>
                </a:solidFill>
              </a:rPr>
              <a:t>printf</a:t>
            </a:r>
            <a:r>
              <a:rPr lang="en-GB" dirty="0" smtClean="0">
                <a:solidFill>
                  <a:schemeClr val="tx1"/>
                </a:solidFill>
              </a:rPr>
              <a:t>(“%c\n”,*(pt+4));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หน่วยความจำในคอมพิวเตอร์ </a:t>
            </a:r>
            <a:r>
              <a:rPr lang="en-US" b="1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>
                <a:ea typeface="Verdana" pitchFamily="34"/>
              </a:rPr>
              <a:t>CPU 64-bits + </a:t>
            </a:r>
            <a:r>
              <a:rPr lang="th-TH" dirty="0" smtClean="0">
                <a:ea typeface="Verdana" pitchFamily="34"/>
              </a:rPr>
              <a:t>ระบบปฏิบัติการ</a:t>
            </a:r>
            <a:r>
              <a:rPr lang="en-US" dirty="0" smtClean="0">
                <a:ea typeface="Verdana" pitchFamily="34"/>
              </a:rPr>
              <a:t> 64 bits </a:t>
            </a:r>
            <a:r>
              <a:rPr lang="th-TH" dirty="0" smtClean="0">
                <a:ea typeface="Verdana" pitchFamily="34"/>
              </a:rPr>
              <a:t>สามารถมี </a:t>
            </a:r>
            <a:r>
              <a:rPr lang="en-US" dirty="0" smtClean="0">
                <a:ea typeface="Verdana" pitchFamily="34"/>
              </a:rPr>
              <a:t>address </a:t>
            </a:r>
            <a:endParaRPr lang="th-TH" dirty="0" smtClean="0">
              <a:ea typeface="Verdana" pitchFamily="34"/>
            </a:endParaRP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th-TH" dirty="0" smtClean="0">
                <a:ea typeface="Verdana" pitchFamily="34"/>
              </a:rPr>
              <a:t>     ตั้งแต่ </a:t>
            </a:r>
            <a:r>
              <a:rPr lang="en-US" dirty="0" smtClean="0">
                <a:ea typeface="Verdana" pitchFamily="34"/>
              </a:rPr>
              <a:t>0 - (2</a:t>
            </a:r>
            <a:r>
              <a:rPr lang="en-US" baseline="33000" dirty="0" smtClean="0">
                <a:ea typeface="Verdana" pitchFamily="34"/>
              </a:rPr>
              <a:t>64</a:t>
            </a:r>
            <a:r>
              <a:rPr lang="en-US" dirty="0" smtClean="0">
                <a:ea typeface="Verdana" pitchFamily="34"/>
              </a:rPr>
              <a:t>-1)</a:t>
            </a:r>
            <a:r>
              <a:rPr lang="en-US" baseline="33000" dirty="0" smtClean="0">
                <a:ea typeface="Verdana" pitchFamily="34"/>
              </a:rPr>
              <a:t>   </a:t>
            </a:r>
            <a:r>
              <a:rPr lang="en-US" dirty="0" smtClean="0">
                <a:ea typeface="Verdana" pitchFamily="34"/>
              </a:rPr>
              <a:t>(</a:t>
            </a:r>
            <a:r>
              <a:rPr lang="th-TH" dirty="0" smtClean="0">
                <a:ea typeface="Verdana" pitchFamily="34"/>
              </a:rPr>
              <a:t>ก็คือ</a:t>
            </a:r>
            <a:r>
              <a:rPr lang="en-US" dirty="0" smtClean="0">
                <a:ea typeface="Verdana" pitchFamily="34"/>
              </a:rPr>
              <a:t> 18 </a:t>
            </a:r>
            <a:r>
              <a:rPr lang="en-US" dirty="0" err="1" smtClean="0">
                <a:ea typeface="Verdana" pitchFamily="34"/>
              </a:rPr>
              <a:t>exaB</a:t>
            </a:r>
            <a:r>
              <a:rPr lang="en-US" dirty="0" smtClean="0">
                <a:ea typeface="Verdana" pitchFamily="34"/>
              </a:rPr>
              <a:t>) </a:t>
            </a:r>
            <a:r>
              <a:rPr lang="en-US" dirty="0" smtClean="0">
                <a:solidFill>
                  <a:srgbClr val="FF0000"/>
                </a:solidFill>
                <a:ea typeface="Verdana" pitchFamily="34"/>
              </a:rPr>
              <a:t>[</a:t>
            </a:r>
            <a:r>
              <a:rPr lang="th-TH" dirty="0" smtClean="0">
                <a:solidFill>
                  <a:srgbClr val="FF0000"/>
                </a:solidFill>
                <a:ea typeface="Verdana" pitchFamily="34"/>
              </a:rPr>
              <a:t>ในทางทฤษฎี</a:t>
            </a:r>
            <a:r>
              <a:rPr lang="en-US" dirty="0" smtClean="0">
                <a:solidFill>
                  <a:srgbClr val="FF0000"/>
                </a:solidFill>
                <a:ea typeface="Verdana" pitchFamily="34"/>
              </a:rPr>
              <a:t>]</a:t>
            </a:r>
            <a:endParaRPr lang="en-US" dirty="0" smtClean="0">
              <a:ea typeface="Verdana" pitchFamily="34"/>
            </a:endParaRPr>
          </a:p>
          <a:p>
            <a:r>
              <a:rPr lang="th-TH" b="1" dirty="0" smtClean="0"/>
              <a:t>ตัวอย่าง</a:t>
            </a:r>
            <a:r>
              <a:rPr lang="th-TH" dirty="0" smtClean="0"/>
              <a:t> ทางปฎิบัติ </a:t>
            </a:r>
            <a:r>
              <a:rPr lang="en-US" dirty="0" smtClean="0"/>
              <a:t>Windows 7 64-bits:</a:t>
            </a:r>
          </a:p>
          <a:p>
            <a:pPr lvl="1"/>
            <a:r>
              <a:rPr lang="en-US" dirty="0" smtClean="0"/>
              <a:t>Starter: 8GB</a:t>
            </a:r>
          </a:p>
          <a:p>
            <a:pPr lvl="1"/>
            <a:r>
              <a:rPr lang="en-US" dirty="0" smtClean="0"/>
              <a:t>Home Basic: 8GB</a:t>
            </a:r>
          </a:p>
          <a:p>
            <a:pPr lvl="1"/>
            <a:r>
              <a:rPr lang="en-US" dirty="0" smtClean="0"/>
              <a:t>Home Premium: 16GB</a:t>
            </a:r>
          </a:p>
          <a:p>
            <a:pPr lvl="1"/>
            <a:r>
              <a:rPr lang="en-US" dirty="0" smtClean="0"/>
              <a:t>Professional: 192GB</a:t>
            </a:r>
          </a:p>
          <a:p>
            <a:pPr lvl="1"/>
            <a:r>
              <a:rPr lang="en-US" dirty="0" smtClean="0"/>
              <a:t>Enterprise: 192GB</a:t>
            </a:r>
          </a:p>
          <a:p>
            <a:pPr lvl="1"/>
            <a:r>
              <a:rPr lang="en-US" dirty="0" smtClean="0"/>
              <a:t>Ultimate: 192GB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อาร์เรย์ของ</a:t>
            </a:r>
            <a:r>
              <a:rPr lang="th-TH" b="1" dirty="0" err="1" smtClean="0"/>
              <a:t>พอยน์เตอร์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ในกรณีที่ต้องการใช้ตัวแปร</a:t>
            </a:r>
            <a:r>
              <a:rPr lang="th-TH" sz="2400" dirty="0" err="1" smtClean="0"/>
              <a:t>พอยน์</a:t>
            </a:r>
            <a:r>
              <a:rPr lang="th-TH" sz="2400" dirty="0" smtClean="0"/>
              <a:t>เต</a:t>
            </a:r>
            <a:r>
              <a:rPr lang="th-TH" sz="2400" dirty="0" err="1" smtClean="0"/>
              <a:t>อร์ช</a:t>
            </a:r>
            <a:r>
              <a:rPr lang="th-TH" sz="2400" dirty="0" smtClean="0"/>
              <a:t>นิดเดียวกันเป็นจำนวนมาก แทนที่จะประกาศสร้างตัวแปร</a:t>
            </a:r>
            <a:r>
              <a:rPr lang="th-TH" sz="2400" dirty="0" err="1" smtClean="0"/>
              <a:t>พอยน์เตอร์</a:t>
            </a:r>
            <a:r>
              <a:rPr lang="th-TH" sz="2400" dirty="0" smtClean="0"/>
              <a:t>เหล่านั้นทีละตัว </a:t>
            </a:r>
          </a:p>
          <a:p>
            <a:r>
              <a:rPr lang="th-TH" sz="2400" dirty="0" smtClean="0"/>
              <a:t>เราสามารถสร้างตัวแปรอาร์เรย์ของ</a:t>
            </a:r>
            <a:r>
              <a:rPr lang="th-TH" sz="2400" dirty="0" err="1" smtClean="0"/>
              <a:t>พอยน์เตอร์</a:t>
            </a:r>
            <a:r>
              <a:rPr lang="th-TH" sz="2400" dirty="0" smtClean="0"/>
              <a:t>ขึ้นมาใช้งานได้  เช่นเดียวกับตัวแปรอาร์เรย์ของตัวแปรชนิดอื่นๆ  ด้วยรูปแบบดังแสดงต่อไปนี้</a:t>
            </a:r>
          </a:p>
          <a:p>
            <a:pPr algn="ctr">
              <a:buNone/>
            </a:pPr>
            <a:r>
              <a:rPr lang="th-TH" sz="2800" b="1" dirty="0" smtClean="0">
                <a:solidFill>
                  <a:srgbClr val="0070C0"/>
                </a:solidFill>
              </a:rPr>
              <a:t>ประเภทข้อมูล     </a:t>
            </a:r>
            <a:r>
              <a:rPr lang="en-US" sz="2800" dirty="0" smtClean="0">
                <a:solidFill>
                  <a:srgbClr val="FF0000"/>
                </a:solidFill>
              </a:rPr>
              <a:t>*</a:t>
            </a:r>
            <a:r>
              <a:rPr lang="th-TH" sz="2800" b="1" dirty="0" smtClean="0">
                <a:solidFill>
                  <a:srgbClr val="00B050"/>
                </a:solidFill>
              </a:rPr>
              <a:t>ชื่อตัวแปร</a:t>
            </a:r>
            <a:r>
              <a:rPr lang="en-US" sz="2800" dirty="0" smtClean="0"/>
              <a:t>[ </a:t>
            </a:r>
            <a:r>
              <a:rPr lang="th-TH" sz="2800" b="1" dirty="0" smtClean="0">
                <a:solidFill>
                  <a:schemeClr val="accent4">
                    <a:lumMod val="50000"/>
                  </a:schemeClr>
                </a:solidFill>
              </a:rPr>
              <a:t>ขนาดของอาร์เรย์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];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619672" y="3789040"/>
            <a:ext cx="5976664" cy="2880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                           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room[5]  = {409,  314,  412,  325,  509};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</a:t>
            </a:r>
            <a:r>
              <a:rPr lang="en-GB" sz="2000" b="1" dirty="0" smtClean="0">
                <a:solidFill>
                  <a:srgbClr val="FF0000"/>
                </a:solidFill>
              </a:rPr>
              <a:t>*pt[5]</a:t>
            </a:r>
            <a:r>
              <a:rPr lang="en-GB" sz="2000" dirty="0" smtClean="0">
                <a:solidFill>
                  <a:schemeClr val="tx1"/>
                </a:solidFill>
              </a:rPr>
              <a:t>, 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for(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 = 0; 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 &lt; 5; 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++)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pt[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]  = &amp;room[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for(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  = 0; 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 &lt;  5; 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++)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("Address of room[%d] = %d\n",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,  </a:t>
            </a:r>
            <a:r>
              <a:rPr lang="en-GB" sz="2000" dirty="0" smtClean="0">
                <a:solidFill>
                  <a:srgbClr val="FF0000"/>
                </a:solidFill>
              </a:rPr>
              <a:t>*pt[</a:t>
            </a:r>
            <a:r>
              <a:rPr lang="en-GB" sz="2000" dirty="0" err="1" smtClean="0">
                <a:solidFill>
                  <a:srgbClr val="FF0000"/>
                </a:solidFill>
              </a:rPr>
              <a:t>i</a:t>
            </a:r>
            <a:r>
              <a:rPr lang="en-GB" sz="2000" dirty="0" smtClean="0">
                <a:solidFill>
                  <a:srgbClr val="FF0000"/>
                </a:solidFill>
              </a:rPr>
              <a:t>]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ฟังก์ชันและ</a:t>
            </a:r>
            <a:r>
              <a:rPr lang="th-TH" b="1" dirty="0" err="1" smtClean="0"/>
              <a:t>พอยน์เตอร์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โดยปกติฟังก์ชันจะคืนค่าได้แค่ค่าเดียวเท่านั้น</a:t>
            </a:r>
          </a:p>
          <a:p>
            <a:r>
              <a:rPr lang="th-TH" dirty="0" smtClean="0"/>
              <a:t>ถ้าต้องการใช้คืนค่ามากกว่า 1 ค่าจำเป็นต้องใช้</a:t>
            </a:r>
            <a:r>
              <a:rPr lang="th-TH" dirty="0" err="1" smtClean="0"/>
              <a:t>พอยน์เตอร์</a:t>
            </a:r>
            <a:r>
              <a:rPr lang="th-TH" dirty="0" smtClean="0"/>
              <a:t>เป็น</a:t>
            </a:r>
            <a:r>
              <a:rPr lang="th-TH" dirty="0" err="1" smtClean="0"/>
              <a:t>อาร์กิว</a:t>
            </a:r>
            <a:r>
              <a:rPr lang="th-TH" dirty="0" smtClean="0"/>
              <a:t>เมน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07504" y="2636912"/>
            <a:ext cx="3816424" cy="40324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                           </a:t>
            </a:r>
            <a:endParaRPr lang="th-TH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 sum(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a,  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b) {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    return </a:t>
            </a:r>
            <a:r>
              <a:rPr lang="en-US" sz="2000" dirty="0" err="1" smtClean="0">
                <a:solidFill>
                  <a:srgbClr val="00B050"/>
                </a:solidFill>
              </a:rPr>
              <a:t>a+b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en-GB" sz="2000" dirty="0" smtClean="0">
              <a:solidFill>
                <a:srgbClr val="00B050"/>
              </a:solidFill>
            </a:endParaRPr>
          </a:p>
          <a:p>
            <a:r>
              <a:rPr lang="en-GB" sz="2000" dirty="0" smtClean="0">
                <a:solidFill>
                  <a:srgbClr val="00B050"/>
                </a:solidFill>
              </a:rPr>
              <a:t>}</a:t>
            </a:r>
          </a:p>
          <a:p>
            <a:r>
              <a:rPr lang="en-GB" sz="2000" dirty="0" err="1" smtClean="0">
                <a:solidFill>
                  <a:srgbClr val="0070C0"/>
                </a:solidFill>
              </a:rPr>
              <a:t>int</a:t>
            </a:r>
            <a:r>
              <a:rPr lang="en-GB" sz="2000" dirty="0" smtClean="0">
                <a:solidFill>
                  <a:srgbClr val="0070C0"/>
                </a:solidFill>
              </a:rPr>
              <a:t>  sub(</a:t>
            </a:r>
            <a:r>
              <a:rPr lang="en-GB" sz="2000" dirty="0" err="1" smtClean="0">
                <a:solidFill>
                  <a:srgbClr val="0070C0"/>
                </a:solidFill>
              </a:rPr>
              <a:t>int</a:t>
            </a:r>
            <a:r>
              <a:rPr lang="en-GB" sz="2000" dirty="0" smtClean="0">
                <a:solidFill>
                  <a:srgbClr val="0070C0"/>
                </a:solidFill>
              </a:rPr>
              <a:t> a,  </a:t>
            </a:r>
            <a:r>
              <a:rPr lang="en-GB" sz="2000" dirty="0" err="1" smtClean="0">
                <a:solidFill>
                  <a:srgbClr val="0070C0"/>
                </a:solidFill>
              </a:rPr>
              <a:t>int</a:t>
            </a:r>
            <a:r>
              <a:rPr lang="en-GB" sz="2000" dirty="0" smtClean="0">
                <a:solidFill>
                  <a:srgbClr val="0070C0"/>
                </a:solidFill>
              </a:rPr>
              <a:t> b) {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      return a-b;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}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s1,  s2;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s1 = sum(3,2);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s2 = sub(3,2);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5" name="Rectangle 3"/>
          <p:cNvSpPr/>
          <p:nvPr/>
        </p:nvSpPr>
        <p:spPr>
          <a:xfrm>
            <a:off x="4572000" y="2636912"/>
            <a:ext cx="4464496" cy="40324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                           </a:t>
            </a:r>
            <a:endParaRPr lang="th-TH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void</a:t>
            </a:r>
            <a:r>
              <a:rPr lang="en-US" sz="2000" dirty="0" smtClean="0">
                <a:solidFill>
                  <a:srgbClr val="00B050"/>
                </a:solidFill>
              </a:rPr>
              <a:t>  </a:t>
            </a:r>
            <a:r>
              <a:rPr lang="en-US" sz="2000" dirty="0" err="1" smtClean="0">
                <a:solidFill>
                  <a:srgbClr val="00B050"/>
                </a:solidFill>
              </a:rPr>
              <a:t>sumsub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a,  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b, 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*sum, 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*sub) {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    *sum = </a:t>
            </a:r>
            <a:r>
              <a:rPr lang="en-US" sz="2000" dirty="0" err="1" smtClean="0">
                <a:solidFill>
                  <a:srgbClr val="00B050"/>
                </a:solidFill>
              </a:rPr>
              <a:t>a+b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    *sub  = a-b;</a:t>
            </a:r>
            <a:endParaRPr lang="en-GB" sz="2000" dirty="0" smtClean="0">
              <a:solidFill>
                <a:srgbClr val="00B050"/>
              </a:solidFill>
            </a:endParaRPr>
          </a:p>
          <a:p>
            <a:r>
              <a:rPr lang="en-GB" sz="2000" dirty="0" smtClean="0">
                <a:solidFill>
                  <a:srgbClr val="00B050"/>
                </a:solidFill>
              </a:rPr>
              <a:t>}</a:t>
            </a:r>
          </a:p>
          <a:p>
            <a:endParaRPr lang="en-GB" sz="2000" dirty="0" smtClean="0">
              <a:solidFill>
                <a:srgbClr val="00B050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s1,  s2;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sumsub</a:t>
            </a:r>
            <a:r>
              <a:rPr lang="en-GB" sz="2000" dirty="0" smtClean="0">
                <a:solidFill>
                  <a:schemeClr val="tx1"/>
                </a:solidFill>
              </a:rPr>
              <a:t>(3, 2, </a:t>
            </a:r>
            <a:r>
              <a:rPr lang="en-GB" sz="2000" dirty="0" smtClean="0">
                <a:solidFill>
                  <a:srgbClr val="FF0000"/>
                </a:solidFill>
              </a:rPr>
              <a:t>&amp;s1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dirty="0" smtClean="0">
                <a:solidFill>
                  <a:srgbClr val="FF0000"/>
                </a:solidFill>
              </a:rPr>
              <a:t>&amp;s2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ลูกศรขวา 5"/>
          <p:cNvSpPr/>
          <p:nvPr/>
        </p:nvSpPr>
        <p:spPr>
          <a:xfrm>
            <a:off x="3995936" y="4293096"/>
            <a:ext cx="43204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483768" y="1628800"/>
            <a:ext cx="4248472" cy="5040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     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      </a:t>
            </a:r>
            <a:endParaRPr lang="th-TH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void  func1(</a:t>
            </a:r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 *a) {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*a = 10;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void func2(</a:t>
            </a:r>
            <a:r>
              <a:rPr lang="en-US" sz="2000" dirty="0" err="1" smtClean="0">
                <a:solidFill>
                  <a:srgbClr val="00B050"/>
                </a:solidFill>
              </a:rPr>
              <a:t>int</a:t>
            </a:r>
            <a:r>
              <a:rPr lang="en-US" sz="2000" dirty="0" smtClean="0">
                <a:solidFill>
                  <a:srgbClr val="00B050"/>
                </a:solidFill>
              </a:rPr>
              <a:t> a) {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   a = 100;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}</a:t>
            </a:r>
            <a:endParaRPr lang="en-GB" sz="2000" dirty="0" smtClean="0">
              <a:solidFill>
                <a:srgbClr val="00B050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a = 500;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 = %d\n”,  a);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func1(&amp;a);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 = %d\n”, a);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func2(a);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 = %d\n”, a);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ตัวอย่างการประยุกต์ใช้งาน </a:t>
            </a:r>
            <a:r>
              <a:rPr lang="en-US" b="1" dirty="0" smtClean="0"/>
              <a:t>(1)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706488" y="1556792"/>
            <a:ext cx="6033864" cy="51074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ตัวอย่างการประยุกต์ใช้งาน </a:t>
            </a:r>
            <a:r>
              <a:rPr lang="en-US" b="1" dirty="0" smtClean="0"/>
              <a:t>(2)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403648" y="1556792"/>
            <a:ext cx="6196032" cy="518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การส่งผ่านอาร์เรย์หรือข้อความเข้าฟังก์ชัน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การส่งผ่านอาร์เรย์ หรือข้อความ เข้าไปในฟังก์ชันก็จำเป็นต้องใช้ตัวแปร</a:t>
            </a:r>
            <a:r>
              <a:rPr lang="th-TH" dirty="0" err="1" smtClean="0"/>
              <a:t>พอยน์เตอร์</a:t>
            </a:r>
            <a:r>
              <a:rPr lang="th-TH" dirty="0" smtClean="0"/>
              <a:t>เข้ามารับในส่วนของ</a:t>
            </a:r>
            <a:r>
              <a:rPr lang="th-TH" dirty="0" err="1" smtClean="0"/>
              <a:t>อาร์กิว</a:t>
            </a:r>
            <a:r>
              <a:rPr lang="th-TH" dirty="0" smtClean="0"/>
              <a:t>เมน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339752" y="2492896"/>
            <a:ext cx="4248472" cy="42484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     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      </a:t>
            </a:r>
            <a:endParaRPr lang="th-TH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summation(</a:t>
            </a:r>
            <a:r>
              <a:rPr lang="en-US" sz="2000" b="1" dirty="0" err="1" smtClean="0">
                <a:solidFill>
                  <a:srgbClr val="FF0000"/>
                </a:solidFill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</a:rPr>
              <a:t> *a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n) {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</a:t>
            </a:r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, sum = 0;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for(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 = 0; 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 &lt; n; 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++)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       sum += </a:t>
            </a:r>
            <a:r>
              <a:rPr lang="en-US" sz="2000" b="1" dirty="0" smtClean="0">
                <a:solidFill>
                  <a:srgbClr val="FF0000"/>
                </a:solidFill>
              </a:rPr>
              <a:t>a[ 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 ]</a:t>
            </a:r>
            <a:r>
              <a:rPr lang="en-US" sz="20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return sum;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    </a:t>
            </a:r>
            <a:endParaRPr lang="en-GB" sz="2000" dirty="0" smtClean="0">
              <a:solidFill>
                <a:srgbClr val="00B050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x[3] = { 1, 2, 6 },  sum;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sum = summation(</a:t>
            </a:r>
            <a:r>
              <a:rPr lang="en-GB" sz="2000" b="1" dirty="0" smtClean="0">
                <a:solidFill>
                  <a:srgbClr val="FF0000"/>
                </a:solidFill>
              </a:rPr>
              <a:t>x</a:t>
            </a:r>
            <a:r>
              <a:rPr lang="en-GB" sz="2000" dirty="0" smtClean="0">
                <a:solidFill>
                  <a:schemeClr val="tx1"/>
                </a:solidFill>
              </a:rPr>
              <a:t>,  3);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(“%d\n”,  sum);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611560" y="1556792"/>
            <a:ext cx="8208912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      </a:t>
            </a:r>
            <a:endParaRPr lang="th-TH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checkLogin</a:t>
            </a:r>
            <a:r>
              <a:rPr lang="en-US" sz="2000" dirty="0" smtClean="0">
                <a:solidFill>
                  <a:srgbClr val="0070C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char</a:t>
            </a:r>
            <a:r>
              <a:rPr lang="en-US" sz="2000" b="1" dirty="0" smtClean="0">
                <a:solidFill>
                  <a:srgbClr val="FF0000"/>
                </a:solidFill>
              </a:rPr>
              <a:t> *login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smtClean="0">
                <a:solidFill>
                  <a:srgbClr val="00B050"/>
                </a:solidFill>
              </a:rPr>
              <a:t>char *</a:t>
            </a:r>
            <a:r>
              <a:rPr lang="en-US" sz="2000" dirty="0" err="1" smtClean="0">
                <a:solidFill>
                  <a:srgbClr val="00B050"/>
                </a:solidFill>
              </a:rPr>
              <a:t>passwd</a:t>
            </a:r>
            <a:r>
              <a:rPr lang="en-US" sz="2000" dirty="0" smtClean="0">
                <a:solidFill>
                  <a:srgbClr val="0070C0"/>
                </a:solidFill>
              </a:rPr>
              <a:t>) {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if( !</a:t>
            </a:r>
            <a:r>
              <a:rPr lang="en-US" sz="2000" dirty="0" err="1" smtClean="0">
                <a:solidFill>
                  <a:srgbClr val="0070C0"/>
                </a:solidFill>
              </a:rPr>
              <a:t>strcmp</a:t>
            </a:r>
            <a:r>
              <a:rPr lang="en-US" sz="2000" dirty="0" smtClean="0">
                <a:solidFill>
                  <a:srgbClr val="0070C0"/>
                </a:solidFill>
              </a:rPr>
              <a:t>(login, “</a:t>
            </a:r>
            <a:r>
              <a:rPr lang="en-US" sz="2000" dirty="0" err="1" smtClean="0">
                <a:solidFill>
                  <a:srgbClr val="0070C0"/>
                </a:solidFill>
              </a:rPr>
              <a:t>choopan</a:t>
            </a:r>
            <a:r>
              <a:rPr lang="en-US" sz="2000" dirty="0" smtClean="0">
                <a:solidFill>
                  <a:srgbClr val="0070C0"/>
                </a:solidFill>
              </a:rPr>
              <a:t>”) &amp;&amp; !</a:t>
            </a:r>
            <a:r>
              <a:rPr lang="en-US" sz="2000" dirty="0" err="1" smtClean="0">
                <a:solidFill>
                  <a:srgbClr val="0070C0"/>
                </a:solidFill>
              </a:rPr>
              <a:t>strcmp</a:t>
            </a:r>
            <a:r>
              <a:rPr lang="en-US" sz="2000" dirty="0" smtClean="0">
                <a:solidFill>
                  <a:srgbClr val="0070C0"/>
                </a:solidFill>
              </a:rPr>
              <a:t>(</a:t>
            </a:r>
            <a:r>
              <a:rPr lang="en-US" sz="2000" dirty="0" err="1" smtClean="0">
                <a:solidFill>
                  <a:srgbClr val="0070C0"/>
                </a:solidFill>
              </a:rPr>
              <a:t>passwd</a:t>
            </a:r>
            <a:r>
              <a:rPr lang="en-US" sz="2000" dirty="0" smtClean="0">
                <a:solidFill>
                  <a:srgbClr val="0070C0"/>
                </a:solidFill>
              </a:rPr>
              <a:t>, “</a:t>
            </a:r>
            <a:r>
              <a:rPr lang="en-US" sz="2000" dirty="0" err="1" smtClean="0">
                <a:solidFill>
                  <a:srgbClr val="0070C0"/>
                </a:solidFill>
              </a:rPr>
              <a:t>mypass</a:t>
            </a:r>
            <a:r>
              <a:rPr lang="en-US" sz="2000" dirty="0" smtClean="0">
                <a:solidFill>
                  <a:srgbClr val="0070C0"/>
                </a:solidFill>
              </a:rPr>
              <a:t>”))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    return 1;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else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         return 0;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    </a:t>
            </a:r>
            <a:endParaRPr lang="en-GB" sz="2000" dirty="0" smtClean="0">
              <a:solidFill>
                <a:srgbClr val="00B050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US" sz="2000" dirty="0" smtClean="0">
                <a:solidFill>
                  <a:schemeClr val="tx1"/>
                </a:solidFill>
              </a:rPr>
              <a:t>char  login[64], password[64];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(“Enter login : “);  gets(login);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(“Enter password : “);  gets(password);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if( </a:t>
            </a:r>
            <a:r>
              <a:rPr lang="en-GB" sz="2000" dirty="0" err="1" smtClean="0">
                <a:solidFill>
                  <a:schemeClr val="tx1"/>
                </a:solidFill>
              </a:rPr>
              <a:t>checkLogin</a:t>
            </a:r>
            <a:r>
              <a:rPr lang="en-GB" sz="2000" dirty="0" smtClean="0">
                <a:solidFill>
                  <a:schemeClr val="tx1"/>
                </a:solidFill>
              </a:rPr>
              <a:t>(</a:t>
            </a:r>
            <a:r>
              <a:rPr lang="en-GB" sz="2000" dirty="0" smtClean="0">
                <a:solidFill>
                  <a:srgbClr val="FF0000"/>
                </a:solidFill>
              </a:rPr>
              <a:t>login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dirty="0" smtClean="0">
                <a:solidFill>
                  <a:srgbClr val="00B050"/>
                </a:solidFill>
              </a:rPr>
              <a:t>password</a:t>
            </a:r>
            <a:r>
              <a:rPr lang="en-GB" sz="2000" dirty="0" smtClean="0">
                <a:solidFill>
                  <a:schemeClr val="tx1"/>
                </a:solidFill>
              </a:rPr>
              <a:t>) == 1)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(“Welcome\n”);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} else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(“Incorrect login or password\n”);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การเก็บค่าในหน่วยความจำ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4391968" y="1844824"/>
            <a:ext cx="1332720" cy="3952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B84700"/>
                </a:solidFill>
                <a:latin typeface="Verdana" pitchFamily="34"/>
                <a:ea typeface="Angsana New" pitchFamily="18"/>
                <a:cs typeface="Angsana New" pitchFamily="18"/>
              </a:rPr>
              <a:t>Address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9247" y="1844824"/>
            <a:ext cx="1328400" cy="3952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280099"/>
                </a:solidFill>
                <a:latin typeface="Verdana" pitchFamily="34"/>
                <a:ea typeface="Angsana New" pitchFamily="18"/>
                <a:cs typeface="Angsana New" pitchFamily="18"/>
              </a:rPr>
              <a:t>Memory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6136" y="5380609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6136" y="4948561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96136" y="4516513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6136" y="4084465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96136" y="3652417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96136" y="3220369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6136" y="2788321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96136" y="2356273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3928" y="542300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0x00000001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23928" y="494856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0x00000002</a:t>
            </a:r>
            <a:endParaRPr lang="th-TH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211960" y="235627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0xFFFFFFFF</a:t>
            </a:r>
            <a:endParaRPr lang="th-TH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11960" y="278832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0xFFFFFFFE</a:t>
            </a:r>
            <a:endParaRPr lang="th-TH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220369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endParaRPr lang="th-TH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292080" y="362280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endParaRPr lang="th-TH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4012457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endParaRPr lang="th-TH" sz="2400" dirty="0"/>
          </a:p>
        </p:txBody>
      </p:sp>
      <p:sp>
        <p:nvSpPr>
          <p:cNvPr id="21" name="Rectangle 20"/>
          <p:cNvSpPr/>
          <p:nvPr/>
        </p:nvSpPr>
        <p:spPr>
          <a:xfrm>
            <a:off x="5796136" y="5812657"/>
            <a:ext cx="2232248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 bit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23928" y="585504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0x00000000</a:t>
            </a:r>
            <a:endParaRPr lang="th-TH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292080" y="448689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endParaRPr lang="th-TH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83568" y="1844824"/>
            <a:ext cx="237626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short  k  = 5;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2564904"/>
            <a:ext cx="302433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ตัวแปรประเภท </a:t>
            </a:r>
            <a:r>
              <a:rPr lang="en-US" dirty="0" smtClean="0"/>
              <a:t>short </a:t>
            </a:r>
            <a:r>
              <a:rPr lang="th-TH" dirty="0" smtClean="0"/>
              <a:t>ใช้หน่วยความจำ </a:t>
            </a:r>
            <a:r>
              <a:rPr lang="en-US" dirty="0" smtClean="0"/>
              <a:t>2 bytes</a:t>
            </a:r>
            <a:endParaRPr lang="th-TH" dirty="0"/>
          </a:p>
        </p:txBody>
      </p:sp>
      <p:sp>
        <p:nvSpPr>
          <p:cNvPr id="26" name="Rectangle 25"/>
          <p:cNvSpPr/>
          <p:nvPr/>
        </p:nvSpPr>
        <p:spPr>
          <a:xfrm>
            <a:off x="5796136" y="3645024"/>
            <a:ext cx="2232248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31304" y="3681864"/>
            <a:ext cx="2160240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30904" y="18448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0.48837 0.2872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/>
      <p:bldP spid="28" grpId="1"/>
      <p:bldP spid="2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7504" y="1988840"/>
            <a:ext cx="3816424" cy="42484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การหาค่าหมายเลขหน่วยความจำ 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sz="2400" dirty="0" smtClean="0">
                <a:latin typeface="Verdana" pitchFamily="34"/>
                <a:ea typeface="Verdana" pitchFamily="34"/>
              </a:rPr>
              <a:t>การดูค่า </a:t>
            </a:r>
            <a:r>
              <a:rPr lang="en-US" sz="2400" dirty="0" smtClean="0">
                <a:latin typeface="Verdana" pitchFamily="34"/>
                <a:ea typeface="Verdana" pitchFamily="34"/>
              </a:rPr>
              <a:t>address </a:t>
            </a:r>
            <a:r>
              <a:rPr lang="th-TH" sz="2400" dirty="0" smtClean="0">
                <a:latin typeface="Verdana" pitchFamily="34"/>
                <a:ea typeface="Verdana" pitchFamily="34"/>
              </a:rPr>
              <a:t>ที่เก็บค่าของตัวแปรประเภทปกติสามารถใช้ </a:t>
            </a:r>
            <a:r>
              <a:rPr lang="en-US" sz="2400" dirty="0" smtClean="0">
                <a:latin typeface="Verdana" pitchFamily="34"/>
                <a:ea typeface="Verdana" pitchFamily="34"/>
              </a:rPr>
              <a:t>&amp;</a:t>
            </a:r>
          </a:p>
          <a:p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858646" y="2204864"/>
            <a:ext cx="1872208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329716"/>
            <a:ext cx="607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th-TH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30854" y="227687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256789</a:t>
            </a:r>
            <a:endParaRPr lang="th-TH" sz="2400" dirty="0"/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467544" y="3645024"/>
            <a:ext cx="3096344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printf</a:t>
            </a:r>
            <a:r>
              <a:rPr lang="en-US" sz="2400" b="1" dirty="0" smtClean="0">
                <a:solidFill>
                  <a:schemeClr val="tx1"/>
                </a:solidFill>
              </a:rPr>
              <a:t>(“%d”, 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         100</a:t>
            </a:r>
            <a:endParaRPr lang="th-TH" sz="2400" dirty="0"/>
          </a:p>
        </p:txBody>
      </p:sp>
      <p:sp>
        <p:nvSpPr>
          <p:cNvPr id="9" name="สี่เหลี่ยมผืนผ้า 3"/>
          <p:cNvSpPr/>
          <p:nvPr/>
        </p:nvSpPr>
        <p:spPr>
          <a:xfrm>
            <a:off x="4139952" y="1988840"/>
            <a:ext cx="3312368" cy="33843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 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r>
              <a:rPr lang="en-GB" sz="2000" dirty="0" smtClean="0">
                <a:solidFill>
                  <a:schemeClr val="tx1"/>
                </a:solidFill>
              </a:rPr>
              <a:t>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A = 5;   		                          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</a:t>
            </a:r>
            <a:r>
              <a:rPr lang="en-GB" sz="2000" dirty="0" smtClean="0">
                <a:solidFill>
                  <a:srgbClr val="FF0000"/>
                </a:solidFill>
              </a:rPr>
              <a:t>%d</a:t>
            </a:r>
            <a:r>
              <a:rPr lang="en-GB" sz="2000" dirty="0" smtClean="0">
                <a:solidFill>
                  <a:schemeClr val="tx1"/>
                </a:solidFill>
              </a:rPr>
              <a:t>\n”,  </a:t>
            </a:r>
            <a:r>
              <a:rPr lang="en-GB" sz="2000" dirty="0" smtClean="0">
                <a:solidFill>
                  <a:srgbClr val="0070C0"/>
                </a:solidFill>
              </a:rPr>
              <a:t>A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</a:t>
            </a:r>
            <a:r>
              <a:rPr lang="en-GB" sz="2000" dirty="0" smtClean="0">
                <a:solidFill>
                  <a:srgbClr val="FF0000"/>
                </a:solidFill>
              </a:rPr>
              <a:t>%d</a:t>
            </a:r>
            <a:r>
              <a:rPr lang="en-GB" sz="2000" dirty="0" smtClean="0">
                <a:solidFill>
                  <a:schemeClr val="tx1"/>
                </a:solidFill>
              </a:rPr>
              <a:t>\n”,  </a:t>
            </a:r>
            <a:r>
              <a:rPr lang="en-GB" sz="2000" dirty="0" smtClean="0">
                <a:solidFill>
                  <a:srgbClr val="0070C0"/>
                </a:solidFill>
              </a:rPr>
              <a:t>&amp;A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</a:t>
            </a:r>
            <a:r>
              <a:rPr lang="en-GB" sz="2000" dirty="0" smtClean="0">
                <a:solidFill>
                  <a:srgbClr val="FF0000"/>
                </a:solidFill>
              </a:rPr>
              <a:t>%X</a:t>
            </a:r>
            <a:r>
              <a:rPr lang="en-GB" sz="2000" dirty="0" smtClean="0">
                <a:solidFill>
                  <a:schemeClr val="tx1"/>
                </a:solidFill>
              </a:rPr>
              <a:t>\n”,  </a:t>
            </a:r>
            <a:r>
              <a:rPr lang="en-GB" sz="2000" dirty="0" smtClean="0">
                <a:solidFill>
                  <a:srgbClr val="0070C0"/>
                </a:solidFill>
              </a:rPr>
              <a:t>&amp;A</a:t>
            </a:r>
            <a:r>
              <a:rPr lang="en-GB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</a:t>
            </a:r>
            <a:r>
              <a:rPr lang="en-GB" sz="2000" dirty="0" smtClean="0">
                <a:solidFill>
                  <a:srgbClr val="FF0000"/>
                </a:solidFill>
              </a:rPr>
              <a:t>%p</a:t>
            </a:r>
            <a:r>
              <a:rPr lang="en-GB" sz="2000" dirty="0" smtClean="0">
                <a:solidFill>
                  <a:schemeClr val="tx1"/>
                </a:solidFill>
              </a:rPr>
              <a:t>\n”,  </a:t>
            </a:r>
            <a:r>
              <a:rPr lang="en-GB" sz="2000" dirty="0" smtClean="0">
                <a:solidFill>
                  <a:srgbClr val="0070C0"/>
                </a:solidFill>
              </a:rPr>
              <a:t>&amp;A</a:t>
            </a:r>
            <a:r>
              <a:rPr lang="en-GB" sz="2000" dirty="0" smtClean="0">
                <a:solidFill>
                  <a:schemeClr val="tx1"/>
                </a:solidFill>
              </a:rPr>
              <a:t>);           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7" y="4905207"/>
            <a:ext cx="4392488" cy="1831395"/>
          </a:xfrm>
          <a:prstGeom prst="rect">
            <a:avLst/>
          </a:prstGeom>
        </p:spPr>
      </p:pic>
      <p:sp>
        <p:nvSpPr>
          <p:cNvPr id="12" name="สี่เหลี่ยมผืนผ้า 3"/>
          <p:cNvSpPr/>
          <p:nvPr/>
        </p:nvSpPr>
        <p:spPr>
          <a:xfrm>
            <a:off x="467544" y="4797152"/>
            <a:ext cx="3096344" cy="1088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</a:rPr>
              <a:t>printf</a:t>
            </a:r>
            <a:r>
              <a:rPr lang="en-US" sz="2400" b="1" dirty="0" smtClean="0">
                <a:solidFill>
                  <a:schemeClr val="tx1"/>
                </a:solidFill>
              </a:rPr>
              <a:t>(“%d”,  </a:t>
            </a:r>
            <a:r>
              <a:rPr lang="en-US" sz="2400" b="1" dirty="0" smtClean="0">
                <a:solidFill>
                  <a:srgbClr val="FF0000"/>
                </a:solidFill>
              </a:rPr>
              <a:t>&amp;X</a:t>
            </a:r>
            <a:r>
              <a:rPr lang="en-US" sz="2400" b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         256789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/>
      <p:bldP spid="7" grpId="0"/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พอยน์เตอร์หรือตัวแปรพอยน์เตอร์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เมื่อประกาศสร้างตัวแปรชนิดใดก็ตามขึ้นมา ตัวแปรภาษาซีจะจัดการจองพื้นที่ในตำแหน่งหน่วยความจำ </a:t>
            </a:r>
            <a:r>
              <a:rPr lang="en-US" dirty="0" smtClean="0"/>
              <a:t>(Memory address)</a:t>
            </a:r>
            <a:r>
              <a:rPr lang="th-TH" dirty="0" smtClean="0"/>
              <a:t> ที่ว่างเพื่อเป็นที่เก็บข้อมูลของตัวแปรนั้น </a:t>
            </a:r>
          </a:p>
          <a:p>
            <a:r>
              <a:rPr lang="th-TH" dirty="0" smtClean="0"/>
              <a:t>ตัวแปรพอยน์เตอร์เป็นตัวแปรอีกชนิดในภาษาซี ที่มีความแตกต่างจากตัวแปรชนิดอื่นๆตรงที่ว่า </a:t>
            </a:r>
          </a:p>
          <a:p>
            <a:pPr lvl="1"/>
            <a:r>
              <a:rPr lang="th-TH" dirty="0" smtClean="0"/>
              <a:t>ตัวแปรชนิดอื่นที่เคยสร้างจะใช้เก็บข้อมูลซึ่งเป็นค่าคงที่ </a:t>
            </a:r>
          </a:p>
          <a:p>
            <a:pPr lvl="1"/>
            <a:r>
              <a:rPr lang="th-TH" b="1" dirty="0" smtClean="0"/>
              <a:t>ตัวแปรชนิดพอยน์เตอร์จะใช้เก็บตำแหน่งในหน่วยความจำของตัวแปร</a:t>
            </a:r>
            <a:endParaRPr lang="en-US" b="1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การประกาศตัวแปรประเภท</a:t>
            </a:r>
            <a:r>
              <a:rPr lang="th-TH" b="1" dirty="0" err="1" smtClean="0"/>
              <a:t>พอยน์เตอร์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dirty="0" smtClean="0">
                <a:ea typeface="Verdana" pitchFamily="34"/>
              </a:rPr>
              <a:t>การประกาศตัวแปรประเภท </a:t>
            </a:r>
            <a:r>
              <a:rPr lang="en-US" dirty="0" smtClean="0">
                <a:ea typeface="Verdana" pitchFamily="34"/>
              </a:rPr>
              <a:t>pointer</a:t>
            </a:r>
          </a:p>
          <a:p>
            <a:pPr lvl="1" hangingPunct="0">
              <a:buNone/>
            </a:pPr>
            <a:r>
              <a:rPr lang="th-TH" sz="3200" b="1" dirty="0" smtClean="0">
                <a:solidFill>
                  <a:srgbClr val="DC2300"/>
                </a:solidFill>
                <a:ea typeface="Verdana" pitchFamily="34"/>
              </a:rPr>
              <a:t>		ประเภท</a:t>
            </a:r>
            <a:r>
              <a:rPr lang="th-TH" sz="3200" b="1" dirty="0" smtClean="0">
                <a:solidFill>
                  <a:srgbClr val="DC2300"/>
                </a:solidFill>
                <a:ea typeface="Verdana" pitchFamily="34"/>
              </a:rPr>
              <a:t>ของข้อมูล </a:t>
            </a:r>
            <a:r>
              <a:rPr lang="en-US" sz="3200" b="1" dirty="0" smtClean="0">
                <a:solidFill>
                  <a:srgbClr val="DC2300"/>
                </a:solidFill>
                <a:ea typeface="Verdana" pitchFamily="34"/>
              </a:rPr>
              <a:t> </a:t>
            </a:r>
            <a:r>
              <a:rPr lang="en-US" sz="3200" b="1" dirty="0" smtClean="0">
                <a:solidFill>
                  <a:srgbClr val="000080"/>
                </a:solidFill>
                <a:ea typeface="Verdana" pitchFamily="34"/>
              </a:rPr>
              <a:t>*</a:t>
            </a:r>
            <a:r>
              <a:rPr lang="th-TH" sz="3200" b="1" dirty="0" smtClean="0">
                <a:ea typeface="Verdana" pitchFamily="34"/>
              </a:rPr>
              <a:t>ชื่อตัวแปร</a:t>
            </a:r>
          </a:p>
          <a:p>
            <a:pPr lvl="0"/>
            <a:r>
              <a:rPr lang="th-TH" b="1" dirty="0" smtClean="0">
                <a:ea typeface="Verdana" pitchFamily="34"/>
              </a:rPr>
              <a:t>ตัวอย่าง</a:t>
            </a:r>
          </a:p>
          <a:p>
            <a:pPr lvl="1" hangingPunct="0"/>
            <a:r>
              <a:rPr lang="en-US" sz="3200" dirty="0" err="1" smtClean="0">
                <a:ea typeface="Verdana" pitchFamily="34"/>
              </a:rPr>
              <a:t>int</a:t>
            </a:r>
            <a:r>
              <a:rPr lang="en-US" sz="3200" dirty="0" smtClean="0">
                <a:ea typeface="Verdana" pitchFamily="34"/>
              </a:rPr>
              <a:t> *</a:t>
            </a:r>
            <a:r>
              <a:rPr lang="en-US" sz="3200" dirty="0" err="1" smtClean="0">
                <a:ea typeface="Verdana" pitchFamily="34"/>
              </a:rPr>
              <a:t>ptr</a:t>
            </a:r>
            <a:r>
              <a:rPr lang="en-US" sz="3200" dirty="0" smtClean="0">
                <a:ea typeface="Verdana" pitchFamily="34"/>
              </a:rPr>
              <a:t>; </a:t>
            </a:r>
          </a:p>
          <a:p>
            <a:pPr lvl="1" hangingPunct="0"/>
            <a:r>
              <a:rPr lang="en-US" sz="3200" dirty="0" smtClean="0">
                <a:ea typeface="Verdana" pitchFamily="34"/>
              </a:rPr>
              <a:t>float *pointer; </a:t>
            </a:r>
          </a:p>
          <a:p>
            <a:pPr lvl="1" hangingPunct="0"/>
            <a:r>
              <a:rPr lang="en-US" sz="3200" dirty="0" smtClean="0">
                <a:ea typeface="Verdana" pitchFamily="34"/>
              </a:rPr>
              <a:t>char *</a:t>
            </a:r>
            <a:r>
              <a:rPr lang="en-US" sz="3200" dirty="0" err="1" smtClean="0">
                <a:ea typeface="Verdana" pitchFamily="34"/>
              </a:rPr>
              <a:t>ch</a:t>
            </a:r>
            <a:r>
              <a:rPr lang="en-US" sz="3200" dirty="0" smtClean="0">
                <a:ea typeface="Verdana" pitchFamily="34"/>
              </a:rPr>
              <a:t>;</a:t>
            </a:r>
          </a:p>
          <a:p>
            <a:pPr lvl="0"/>
            <a:r>
              <a:rPr lang="th-TH" dirty="0" smtClean="0">
                <a:ea typeface="Verdana" pitchFamily="34"/>
              </a:rPr>
              <a:t>ตัวแปรประเภท </a:t>
            </a:r>
            <a:r>
              <a:rPr lang="en-US" dirty="0" smtClean="0">
                <a:ea typeface="Verdana" pitchFamily="34"/>
              </a:rPr>
              <a:t>pointer </a:t>
            </a:r>
            <a:r>
              <a:rPr lang="th-TH" dirty="0" smtClean="0">
                <a:ea typeface="Verdana" pitchFamily="34"/>
              </a:rPr>
              <a:t>จะใช้เนื้อที่ </a:t>
            </a:r>
            <a:r>
              <a:rPr lang="en-US" dirty="0" smtClean="0">
                <a:ea typeface="Verdana" pitchFamily="34"/>
              </a:rPr>
              <a:t>4 bytes (address 32 bits)</a:t>
            </a:r>
          </a:p>
          <a:p>
            <a:pPr lvl="0"/>
            <a:r>
              <a:rPr lang="th-TH" dirty="0" smtClean="0">
                <a:ea typeface="Verdana" pitchFamily="34"/>
              </a:rPr>
              <a:t>ตัวแปรประเภท </a:t>
            </a:r>
            <a:r>
              <a:rPr lang="en-US" dirty="0" smtClean="0">
                <a:ea typeface="Verdana" pitchFamily="34"/>
              </a:rPr>
              <a:t>pointer </a:t>
            </a:r>
            <a:r>
              <a:rPr lang="th-TH" dirty="0" smtClean="0">
                <a:ea typeface="Verdana" pitchFamily="34"/>
              </a:rPr>
              <a:t>จะเก็บ </a:t>
            </a:r>
            <a:r>
              <a:rPr lang="en-US" dirty="0" smtClean="0">
                <a:ea typeface="Verdana" pitchFamily="34"/>
              </a:rPr>
              <a:t>address </a:t>
            </a:r>
            <a:r>
              <a:rPr lang="th-TH" dirty="0" smtClean="0">
                <a:ea typeface="Verdana" pitchFamily="34"/>
              </a:rPr>
              <a:t>ที่จะชี้ไปยังที่เก็บข้อมูล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การใช้งานตัวแปร</a:t>
            </a:r>
            <a:r>
              <a:rPr lang="th-TH" b="1" dirty="0" err="1" smtClean="0"/>
              <a:t>พอยน์เตอร์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115616" y="1484784"/>
            <a:ext cx="3096344" cy="129614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200" b="1" dirty="0" err="1" smtClean="0">
                <a:solidFill>
                  <a:srgbClr val="000080"/>
                </a:solidFill>
                <a:ea typeface="Angsana New" pitchFamily="18"/>
                <a:cs typeface="Angsana New" pitchFamily="18"/>
              </a:rPr>
              <a:t>int</a:t>
            </a:r>
            <a:r>
              <a:rPr lang="en-US" sz="3200" b="1" dirty="0" smtClean="0">
                <a:solidFill>
                  <a:srgbClr val="000080"/>
                </a:solidFill>
                <a:ea typeface="Angsana New" pitchFamily="18"/>
                <a:cs typeface="Angsana New" pitchFamily="18"/>
              </a:rPr>
              <a:t> a = -123;    </a:t>
            </a:r>
          </a:p>
          <a:p>
            <a:pPr lvl="0">
              <a:buNone/>
            </a:pPr>
            <a:r>
              <a:rPr lang="en-US" sz="3200" b="1" dirty="0" err="1" smtClean="0">
                <a:solidFill>
                  <a:srgbClr val="B84700"/>
                </a:solidFill>
                <a:ea typeface="Angsana New" pitchFamily="18"/>
                <a:cs typeface="Angsana New" pitchFamily="18"/>
              </a:rPr>
              <a:t>int</a:t>
            </a:r>
            <a:r>
              <a:rPr lang="en-US" sz="3200" b="1" dirty="0" smtClean="0">
                <a:solidFill>
                  <a:srgbClr val="B84700"/>
                </a:solidFill>
                <a:ea typeface="Angsana New" pitchFamily="18"/>
                <a:cs typeface="Angsana New" pitchFamily="18"/>
              </a:rPr>
              <a:t> *p = &amp;a;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11560" y="2648290"/>
            <a:ext cx="7801984" cy="39785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4788024" y="1484784"/>
            <a:ext cx="3096344" cy="1296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B84700"/>
                </a:solidFill>
                <a:effectLst/>
                <a:uLnTx/>
                <a:uFillTx/>
                <a:latin typeface="+mn-lt"/>
                <a:ea typeface="Angsana New" pitchFamily="18"/>
                <a:cs typeface="Angsana New" pitchFamily="18"/>
              </a:rPr>
              <a:t>int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84700"/>
                </a:solidFill>
                <a:effectLst/>
                <a:uLnTx/>
                <a:uFillTx/>
                <a:latin typeface="+mn-lt"/>
                <a:ea typeface="Angsana New" pitchFamily="18"/>
                <a:cs typeface="Angsana New" pitchFamily="18"/>
              </a:rPr>
              <a:t> *p;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3200" b="1" dirty="0" smtClean="0">
                <a:solidFill>
                  <a:srgbClr val="B84700"/>
                </a:solidFill>
                <a:ea typeface="Angsana New" pitchFamily="18"/>
                <a:cs typeface="Angsana New" pitchFamily="18"/>
              </a:rPr>
              <a:t>p = &amp;a;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B84700"/>
              </a:solidFill>
              <a:effectLst/>
              <a:uLnTx/>
              <a:uFillTx/>
              <a:latin typeface="+mn-lt"/>
              <a:ea typeface="Angsana New" pitchFamily="18"/>
              <a:cs typeface="Angsana New" pitchFamily="18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ลูกศรขวา 5"/>
          <p:cNvSpPr/>
          <p:nvPr/>
        </p:nvSpPr>
        <p:spPr>
          <a:xfrm>
            <a:off x="3347864" y="2204864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เล็บปีกกาซ้าย 6"/>
          <p:cNvSpPr/>
          <p:nvPr/>
        </p:nvSpPr>
        <p:spPr>
          <a:xfrm>
            <a:off x="4427984" y="1700808"/>
            <a:ext cx="360040" cy="864096"/>
          </a:xfrm>
          <a:prstGeom prst="leftBrace">
            <a:avLst>
              <a:gd name="adj1" fmla="val 8333"/>
              <a:gd name="adj2" fmla="val 7672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ประเภทข้อมูลของตัวแปรพอยน์เตอร์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87624" y="1645661"/>
            <a:ext cx="6480720" cy="480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2545</TotalTime>
  <Words>1990</Words>
  <Application>Microsoft Office PowerPoint</Application>
  <PresentationFormat>On-screen Show (4:3)</PresentationFormat>
  <Paragraphs>473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Median</vt:lpstr>
      <vt:lpstr>POINTER</vt:lpstr>
      <vt:lpstr>หน่วยความจำในคอมพิวเตอร์ (1)</vt:lpstr>
      <vt:lpstr>หน่วยความจำในคอมพิวเตอร์ (2)</vt:lpstr>
      <vt:lpstr>การเก็บค่าในหน่วยความจำ</vt:lpstr>
      <vt:lpstr>การหาค่าหมายเลขหน่วยความจำ </vt:lpstr>
      <vt:lpstr>พอยน์เตอร์หรือตัวแปรพอยน์เตอร์</vt:lpstr>
      <vt:lpstr>การประกาศตัวแปรประเภทพอยน์เตอร์</vt:lpstr>
      <vt:lpstr>การใช้งานตัวแปรพอยน์เตอร์</vt:lpstr>
      <vt:lpstr>ประเภทข้อมูลของตัวแปรพอยน์เตอร์</vt:lpstr>
      <vt:lpstr>การทำงานของตัวแปรพอยน์เตอร์</vt:lpstr>
      <vt:lpstr>การนำค่าตัวแปรที่พอยน์เตอร์ชี้มาใช้งาน</vt:lpstr>
      <vt:lpstr>ตัวอย่างการใช้การตัวแปรพอยน์เตอร์</vt:lpstr>
      <vt:lpstr>แบบฝึกหัด 1</vt:lpstr>
      <vt:lpstr>แบบฝึกหัด 2</vt:lpstr>
      <vt:lpstr>แบบฝึกหัด  3</vt:lpstr>
      <vt:lpstr>พอยน์เตอร์ซ้อนพอยน์เตอร์</vt:lpstr>
      <vt:lpstr>คณิตศาสตร์กับพอยน์เตอร์</vt:lpstr>
      <vt:lpstr>ตัวอย่างโปรแกรม</vt:lpstr>
      <vt:lpstr>ตัวอย่างโปรแกรม</vt:lpstr>
      <vt:lpstr>ตัวแปรพอยน์เตอร์กับอาร์เรย์</vt:lpstr>
      <vt:lpstr>แบบฝึกหัด</vt:lpstr>
      <vt:lpstr>การทำงานภายในของอาร์เรย์</vt:lpstr>
      <vt:lpstr>ตัวอย่าง</vt:lpstr>
      <vt:lpstr>ตัวอย่าง</vt:lpstr>
      <vt:lpstr>การอ้างข้อมูลแบบอาร์เรย์และพอยน์เตอร์(1)</vt:lpstr>
      <vt:lpstr>การอ้างข้อมูลแบบอาร์เรย์และพอยน์เตอร์(2)</vt:lpstr>
      <vt:lpstr>ตัวอย่าง</vt:lpstr>
      <vt:lpstr>แบบฝึกหัด</vt:lpstr>
      <vt:lpstr>ตัวแปรพอยน์เตอร์กับข้อความ</vt:lpstr>
      <vt:lpstr>อาร์เรย์ของพอยน์เตอร์</vt:lpstr>
      <vt:lpstr>ฟังก์ชันและพอยน์เตอร์</vt:lpstr>
      <vt:lpstr>แบบฝึกหัด</vt:lpstr>
      <vt:lpstr>ตัวอย่างการประยุกต์ใช้งาน (1)</vt:lpstr>
      <vt:lpstr>ตัวอย่างการประยุกต์ใช้งาน (2)</vt:lpstr>
      <vt:lpstr>การส่งผ่านอาร์เรย์หรือข้อความเข้าฟังก์ชัน</vt:lpstr>
      <vt:lpstr>แบบฝึกหัด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282</cp:revision>
  <dcterms:created xsi:type="dcterms:W3CDTF">2010-05-09T09:54:05Z</dcterms:created>
  <dcterms:modified xsi:type="dcterms:W3CDTF">2013-08-29T23:30:04Z</dcterms:modified>
</cp:coreProperties>
</file>