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69" r:id="rId15"/>
    <p:sldId id="273" r:id="rId16"/>
    <p:sldId id="274" r:id="rId17"/>
    <p:sldId id="272" r:id="rId18"/>
    <p:sldId id="275" r:id="rId19"/>
    <p:sldId id="276" r:id="rId20"/>
    <p:sldId id="277" r:id="rId21"/>
    <p:sldId id="278" r:id="rId22"/>
    <p:sldId id="280" r:id="rId23"/>
    <p:sldId id="279" r:id="rId24"/>
    <p:sldId id="281" r:id="rId25"/>
    <p:sldId id="282" r:id="rId26"/>
    <p:sldId id="283" r:id="rId27"/>
    <p:sldId id="284" r:id="rId28"/>
    <p:sldId id="285" r:id="rId29"/>
    <p:sldId id="286" r:id="rId30"/>
    <p:sldId id="289" r:id="rId31"/>
    <p:sldId id="287" r:id="rId32"/>
    <p:sldId id="288" r:id="rId33"/>
    <p:sldId id="290" r:id="rId34"/>
    <p:sldId id="292" r:id="rId3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6" autoAdjust="0"/>
    <p:restoredTop sz="95057" autoAdjust="0"/>
  </p:normalViewPr>
  <p:slideViewPr>
    <p:cSldViewPr>
      <p:cViewPr varScale="1">
        <p:scale>
          <a:sx n="94" d="100"/>
          <a:sy n="94" d="100"/>
        </p:scale>
        <p:origin x="-21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4038600"/>
            <a:ext cx="7553348" cy="1828800"/>
          </a:xfrm>
        </p:spPr>
        <p:txBody>
          <a:bodyPr>
            <a:noAutofit/>
          </a:bodyPr>
          <a:lstStyle/>
          <a:p>
            <a:pPr algn="r"/>
            <a:r>
              <a:rPr lang="en-US" sz="4800" dirty="0" smtClean="0"/>
              <a:t>Array and String</a:t>
            </a:r>
            <a:endParaRPr lang="th-TH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 smtClean="0"/>
              <a:t>030523300- Computer Programming</a:t>
            </a:r>
          </a:p>
          <a:p>
            <a:pPr algn="r"/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smtClean="0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2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จงหาผลการรันของโปรแกรมต่อไปนี้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835696" y="2204864"/>
            <a:ext cx="5544616" cy="39604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main(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 {</a:t>
            </a:r>
          </a:p>
          <a:p>
            <a:r>
              <a:rPr lang="th-TH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a[3],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for(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0;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&lt;  3;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a[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]  =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* 5; 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for(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0;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&lt;  3;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(“a[%d] = %d”,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a[0]);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การกำหนดค่าเริ่มต้นให้กับตัวแปรอาร์เรย์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การกำหนดค่าเริ่มต้นให้กับตัวแปรอาร์เรย์สามารถกำหนดค่าเริ่มต้นได้ทั้งหมด 4 รูปแบบ</a:t>
            </a:r>
            <a:endParaRPr lang="en-US" dirty="0" smtClean="0"/>
          </a:p>
          <a:p>
            <a:pPr lvl="1"/>
            <a:r>
              <a:rPr lang="th-TH" dirty="0" smtClean="0"/>
              <a:t>แบบแจกแจงสมาชิก  </a:t>
            </a:r>
            <a:r>
              <a:rPr lang="en-US" dirty="0" smtClean="0"/>
              <a:t>(Basic initialization)                                 </a:t>
            </a:r>
          </a:p>
          <a:p>
            <a:pPr lvl="1"/>
            <a:r>
              <a:rPr lang="th-TH" dirty="0" smtClean="0"/>
              <a:t>แบบไม่กำหนดขนาด </a:t>
            </a:r>
            <a:r>
              <a:rPr lang="en-US" dirty="0" smtClean="0"/>
              <a:t> (Initialization without size)</a:t>
            </a:r>
          </a:p>
          <a:p>
            <a:pPr lvl="1"/>
            <a:r>
              <a:rPr lang="th-TH" dirty="0" smtClean="0"/>
              <a:t>แบบกำหนดค่าบางสมาชิก  </a:t>
            </a:r>
            <a:r>
              <a:rPr lang="en-US" dirty="0" smtClean="0"/>
              <a:t>(Partial initialization)            </a:t>
            </a:r>
          </a:p>
          <a:p>
            <a:pPr lvl="1"/>
            <a:r>
              <a:rPr lang="th-TH" dirty="0" smtClean="0"/>
              <a:t>แบบกำหนดค่าทั้งหมดให้เป็น </a:t>
            </a:r>
            <a:r>
              <a:rPr lang="en-US" dirty="0" smtClean="0"/>
              <a:t>0   (Initialization to all zeros)              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ตัวอย่างการประกาศค่าเริ่มต้นให้กับตัวแปรอาร์เรย์</a:t>
            </a:r>
            <a:endParaRPr lang="th-TH" b="1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467544" y="1701328"/>
            <a:ext cx="8100000" cy="46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3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จงหาผลการรันของโปรแกรมต่อไปนี้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683568" y="2204864"/>
            <a:ext cx="7992888" cy="37444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main(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 {</a:t>
            </a:r>
          </a:p>
          <a:p>
            <a:r>
              <a:rPr lang="th-TH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number[5] = { 10, 20, 30, 40, 50 };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for(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0;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&lt;  5;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(“number[%d] = %d\n”,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number[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]);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ข้อควรระวังในการใช้ตัวแปรอาร์เรย์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เวลาประกาศตัวแปรอาร์เรย์เช่น  </a:t>
            </a:r>
            <a:r>
              <a:rPr lang="en-US" dirty="0" err="1" smtClean="0"/>
              <a:t>int</a:t>
            </a:r>
            <a:r>
              <a:rPr lang="en-US" dirty="0" smtClean="0"/>
              <a:t> a[5]; </a:t>
            </a:r>
            <a:r>
              <a:rPr lang="th-TH" dirty="0" smtClean="0"/>
              <a:t>ตัว </a:t>
            </a:r>
            <a:r>
              <a:rPr lang="en-US" dirty="0" smtClean="0"/>
              <a:t>index </a:t>
            </a:r>
            <a:r>
              <a:rPr lang="th-TH" dirty="0" smtClean="0"/>
              <a:t>ที่ถูกต้องคือ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0 – 4 </a:t>
            </a:r>
            <a:r>
              <a:rPr lang="th-TH" dirty="0" smtClean="0"/>
              <a:t>เท่านั้น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971600" y="3068960"/>
            <a:ext cx="2520280" cy="13681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a[5];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a[5] = 100;</a:t>
            </a:r>
            <a:endParaRPr lang="th-TH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ลูกศรลง 5"/>
          <p:cNvSpPr/>
          <p:nvPr/>
        </p:nvSpPr>
        <p:spPr>
          <a:xfrm rot="10800000">
            <a:off x="1187625" y="4149080"/>
            <a:ext cx="360040" cy="79208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3779912" y="2996953"/>
            <a:ext cx="5112568" cy="2677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/>
              <a:t>ในขั้นตอนการคอมไพล์ </a:t>
            </a:r>
          </a:p>
          <a:p>
            <a:r>
              <a:rPr lang="th-TH" dirty="0" smtClean="0"/>
              <a:t>       คอมไพเลอร์ก็จะไม่เตือน</a:t>
            </a:r>
          </a:p>
          <a:p>
            <a:r>
              <a:rPr lang="th-TH" b="1" dirty="0" smtClean="0"/>
              <a:t>การใช้งาน</a:t>
            </a:r>
          </a:p>
          <a:p>
            <a:r>
              <a:rPr lang="th-TH" dirty="0" smtClean="0"/>
              <a:t>       จะใช้งานได้ถ้ายังอยู่ในช่วงของหน่วยความจำ ของโปรแกรม จะใช้งานไม่ได้ถ้าล้ำหน่วยความจำของตัวโปรแกรม ลอง </a:t>
            </a:r>
            <a:r>
              <a:rPr lang="en-US" dirty="0" smtClean="0"/>
              <a:t>a[100000] = 100;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การสลับค่ากันระหว่างตัวแปร</a:t>
            </a:r>
            <a:r>
              <a:rPr lang="en-US" b="1" dirty="0" smtClean="0"/>
              <a:t>(1)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การใช้งานส่วนใหญ่ในอาร์เรย์จะเกี่ยวข้องกับการ </a:t>
            </a:r>
            <a:r>
              <a:rPr lang="en-US" dirty="0" smtClean="0"/>
              <a:t>search (</a:t>
            </a:r>
            <a:r>
              <a:rPr lang="th-TH" dirty="0" smtClean="0"/>
              <a:t>ค้นหา</a:t>
            </a:r>
            <a:r>
              <a:rPr lang="en-US" dirty="0" smtClean="0"/>
              <a:t>) </a:t>
            </a:r>
            <a:r>
              <a:rPr lang="th-TH" dirty="0" smtClean="0"/>
              <a:t>หรือ </a:t>
            </a:r>
            <a:r>
              <a:rPr lang="en-US" dirty="0" smtClean="0"/>
              <a:t>sort(</a:t>
            </a:r>
            <a:r>
              <a:rPr lang="th-TH" dirty="0" smtClean="0"/>
              <a:t>การเรียงข้อมูล</a:t>
            </a:r>
            <a:r>
              <a:rPr lang="en-US" dirty="0" smtClean="0"/>
              <a:t>)</a:t>
            </a:r>
          </a:p>
          <a:p>
            <a:r>
              <a:rPr lang="th-TH" dirty="0" smtClean="0"/>
              <a:t>ลองคิดวิธีการสลับค่าในตัวแปร </a:t>
            </a:r>
            <a:r>
              <a:rPr lang="en-US" dirty="0" smtClean="0"/>
              <a:t>A </a:t>
            </a:r>
            <a:r>
              <a:rPr lang="th-TH" dirty="0" smtClean="0"/>
              <a:t>และ </a:t>
            </a:r>
            <a:r>
              <a:rPr lang="en-US" dirty="0" smtClean="0"/>
              <a:t>B 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A = 5;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int</a:t>
            </a:r>
            <a:r>
              <a:rPr lang="en-US" dirty="0" smtClean="0"/>
              <a:t> B  = 10;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th-TH" dirty="0" smtClean="0"/>
              <a:t>ทำอย่างไรให้ </a:t>
            </a:r>
            <a:r>
              <a:rPr lang="en-US" dirty="0" smtClean="0"/>
              <a:t>A </a:t>
            </a:r>
            <a:r>
              <a:rPr lang="th-TH" dirty="0" smtClean="0"/>
              <a:t>เก็บค่าของ </a:t>
            </a:r>
            <a:r>
              <a:rPr lang="en-US" dirty="0" smtClean="0"/>
              <a:t>B </a:t>
            </a:r>
            <a:r>
              <a:rPr lang="th-TH" dirty="0" smtClean="0"/>
              <a:t>คือ </a:t>
            </a:r>
            <a:r>
              <a:rPr lang="en-US" dirty="0" smtClean="0"/>
              <a:t>10 </a:t>
            </a:r>
            <a:r>
              <a:rPr lang="th-TH" dirty="0" smtClean="0"/>
              <a:t>และ </a:t>
            </a:r>
            <a:r>
              <a:rPr lang="en-US" dirty="0" smtClean="0"/>
              <a:t>B </a:t>
            </a:r>
            <a:r>
              <a:rPr lang="th-TH" dirty="0" smtClean="0"/>
              <a:t>เก็บค่าของ </a:t>
            </a:r>
            <a:r>
              <a:rPr lang="en-US" dirty="0" smtClean="0"/>
              <a:t>A </a:t>
            </a:r>
            <a:r>
              <a:rPr lang="th-TH" dirty="0" smtClean="0"/>
              <a:t>คือ </a:t>
            </a:r>
            <a:r>
              <a:rPr lang="en-US" dirty="0" smtClean="0"/>
              <a:t>5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การสลับค่ากันระหว่างตัวแปร</a:t>
            </a:r>
            <a:r>
              <a:rPr lang="en-US" b="1" dirty="0" smtClean="0"/>
              <a:t>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76744" y="2104256"/>
            <a:ext cx="2159152" cy="1180728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 A = 5;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 B  = 10;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779912" y="4489956"/>
            <a:ext cx="1728192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6156176" y="4489956"/>
            <a:ext cx="1728192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th-TH" dirty="0"/>
          </a:p>
        </p:txBody>
      </p:sp>
      <p:sp>
        <p:nvSpPr>
          <p:cNvPr id="6" name="TextBox 5"/>
          <p:cNvSpPr txBox="1"/>
          <p:nvPr/>
        </p:nvSpPr>
        <p:spPr>
          <a:xfrm>
            <a:off x="4427984" y="521003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6876256" y="521003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th-TH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475656" y="3112368"/>
            <a:ext cx="2159152" cy="676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TMP;</a:t>
            </a:r>
          </a:p>
        </p:txBody>
      </p:sp>
      <p:sp>
        <p:nvSpPr>
          <p:cNvPr id="9" name="Rectangle 8"/>
          <p:cNvSpPr/>
          <p:nvPr/>
        </p:nvSpPr>
        <p:spPr>
          <a:xfrm>
            <a:off x="1331640" y="4489956"/>
            <a:ext cx="1728192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1835696" y="521003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TMP</a:t>
            </a:r>
            <a:endParaRPr lang="th-TH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581200" y="2060848"/>
            <a:ext cx="2159152" cy="676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TMP = A;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31640" y="4489956"/>
            <a:ext cx="1728192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th-TH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580112" y="2536304"/>
            <a:ext cx="2159152" cy="676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    = B;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79912" y="4489956"/>
            <a:ext cx="1728192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th-TH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581200" y="3040360"/>
            <a:ext cx="2159152" cy="676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en-US" sz="2900" dirty="0" smtClean="0"/>
              <a:t>B</a:t>
            </a: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= TMP;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156176" y="4489956"/>
            <a:ext cx="1728192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1" grpId="0"/>
      <p:bldP spid="12" grpId="0" animBg="1"/>
      <p:bldP spid="13" grpId="0"/>
      <p:bldP spid="14" grpId="0" animBg="1"/>
      <p:bldP spid="15" grpId="0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การสลับค่าในตัวแปรอาร์เรย์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ตัวอย่าง สลับค่าระหว่างตัวแปร </a:t>
            </a:r>
            <a:r>
              <a:rPr lang="en-US" dirty="0" smtClean="0"/>
              <a:t>numbers[3] </a:t>
            </a:r>
            <a:r>
              <a:rPr lang="th-TH" dirty="0" smtClean="0"/>
              <a:t>และ </a:t>
            </a:r>
            <a:r>
              <a:rPr lang="en-US" dirty="0" smtClean="0"/>
              <a:t>numbers[1]</a:t>
            </a:r>
            <a:endParaRPr lang="th-TH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403648" y="2403110"/>
            <a:ext cx="6197917" cy="42658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อาร์เรย์ </a:t>
            </a:r>
            <a:r>
              <a:rPr lang="en-US" b="1" dirty="0" smtClean="0"/>
              <a:t>2</a:t>
            </a:r>
            <a:r>
              <a:rPr lang="th-TH" b="1" dirty="0" smtClean="0"/>
              <a:t> มิติ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การประกาศตัวแปรอาร์เรย์ 2 มิติจะคล้ายกับการสร้างตัวแปรอาร์เรย์ 1 มิติ ต่างกันที่ตรงการกำหนดขนาดของตัวแปรอาร์เรย์ </a:t>
            </a:r>
          </a:p>
          <a:p>
            <a:r>
              <a:rPr lang="th-TH" dirty="0" smtClean="0"/>
              <a:t>ซึ่งต้องกำหนดทั้งจำนวนแถวและคอลัมน์ ดังแสดงต่อไปนี้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87624" y="3284984"/>
          <a:ext cx="7128792" cy="2664296"/>
        </p:xfrm>
        <a:graphic>
          <a:graphicData uri="http://schemas.openxmlformats.org/drawingml/2006/table">
            <a:tbl>
              <a:tblPr/>
              <a:tblGrid>
                <a:gridCol w="7128792"/>
              </a:tblGrid>
              <a:tr h="504056">
                <a:tc>
                  <a:txBody>
                    <a:bodyPr/>
                    <a:lstStyle/>
                    <a:p>
                      <a:pPr marL="1323975" indent="-1323975"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Calibri" pitchFamily="34" charset="0"/>
                          <a:ea typeface="Times New Roman"/>
                          <a:cs typeface="Cordia New"/>
                        </a:rPr>
                        <a:t>       </a:t>
                      </a:r>
                      <a:r>
                        <a:rPr lang="en-US" sz="2800" b="1" dirty="0">
                          <a:latin typeface="Calibri" pitchFamily="34" charset="0"/>
                          <a:ea typeface="Times New Roman"/>
                          <a:cs typeface="Angsana New"/>
                        </a:rPr>
                        <a:t>type    variable-name[rows][columns] 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160240">
                <a:tc>
                  <a:txBody>
                    <a:bodyPr/>
                    <a:lstStyle/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Angsana New"/>
                        </a:rPr>
                        <a:t>type : </a:t>
                      </a:r>
                      <a:r>
                        <a:rPr lang="th-TH" sz="2400" dirty="0">
                          <a:latin typeface="Calibri" pitchFamily="34" charset="0"/>
                          <a:ea typeface="Times New Roman"/>
                          <a:cs typeface="Angsana New"/>
                        </a:rPr>
                        <a:t> ชนิดของตัวแปรอาร์เรย์ที่จะสร้างขึ้น โดยพิจารณาจากชนิดของข้อมูลที่ต้องการจะเก็บในตัวแปรอาร์เรย์ </a:t>
                      </a:r>
                      <a:endParaRPr lang="en-US" sz="2400" dirty="0">
                        <a:latin typeface="Calibri" pitchFamily="34" charset="0"/>
                        <a:ea typeface="Times New Roman"/>
                        <a:cs typeface="Angsana New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Angsana New"/>
                        </a:rPr>
                        <a:t>variable-name  :  </a:t>
                      </a:r>
                      <a:r>
                        <a:rPr lang="th-TH" sz="2400" dirty="0">
                          <a:latin typeface="Calibri" pitchFamily="34" charset="0"/>
                          <a:ea typeface="Times New Roman"/>
                          <a:cs typeface="Angsana New"/>
                        </a:rPr>
                        <a:t>ชื่อของตัวแปรอาร์เรย์</a:t>
                      </a:r>
                      <a:endParaRPr lang="en-US" sz="2400" dirty="0">
                        <a:latin typeface="Calibri" pitchFamily="34" charset="0"/>
                        <a:ea typeface="Times New Roman"/>
                        <a:cs typeface="Angsana New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Angsana New"/>
                        </a:rPr>
                        <a:t>rows  : </a:t>
                      </a:r>
                      <a:r>
                        <a:rPr lang="th-TH" sz="2400" dirty="0">
                          <a:latin typeface="Calibri" pitchFamily="34" charset="0"/>
                          <a:ea typeface="Times New Roman"/>
                          <a:cs typeface="Angsana New"/>
                        </a:rPr>
                        <a:t> จำนวนแถวของตัวแปรอาร์เรย์ที่จะสร้างขึ้น </a:t>
                      </a:r>
                      <a:endParaRPr lang="en-US" sz="2400" dirty="0">
                        <a:latin typeface="Calibri" pitchFamily="34" charset="0"/>
                        <a:ea typeface="Times New Roman"/>
                        <a:cs typeface="Angsana New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Angsana New"/>
                        </a:rPr>
                        <a:t>columns  : </a:t>
                      </a:r>
                      <a:r>
                        <a:rPr lang="th-TH" sz="2400" dirty="0">
                          <a:latin typeface="Calibri" pitchFamily="34" charset="0"/>
                          <a:ea typeface="Times New Roman"/>
                          <a:cs typeface="Angsana New"/>
                        </a:rPr>
                        <a:t> จำนวนคอลัมน์ของตัวแปรอาร์เรย์ที่จะสร้างขึ้น</a:t>
                      </a:r>
                      <a:endParaRPr lang="en-US" sz="2400" dirty="0">
                        <a:latin typeface="Calibri" pitchFamily="34" charset="0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โครงสร้างของตัวแปรอาร์เรย์ 2 มิติ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57064" y="1484784"/>
            <a:ext cx="2519192" cy="604664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 table[5][4];</a:t>
            </a:r>
            <a:endParaRPr lang="th-TH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611560" y="2132856"/>
            <a:ext cx="3168352" cy="3824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4427984" y="1988840"/>
            <a:ext cx="3992148" cy="435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จากที่ผ่านมาเรารู้ว่าการจะนำข้อมูลเข้ามาใช้ในโปรแกรม ต้องสร้างตัวแปรสำหรับเก็บข้อมูลนั้นขึ้นมาเสียก่อน</a:t>
            </a:r>
          </a:p>
          <a:p>
            <a:r>
              <a:rPr lang="th-TH" dirty="0" smtClean="0"/>
              <a:t>ถ้าข้อมูลที่จะนำเข้ามาหลายตัว อย่างเช่น จำนวนเต็ม </a:t>
            </a:r>
            <a:r>
              <a:rPr lang="en-US" dirty="0" smtClean="0"/>
              <a:t>10 </a:t>
            </a:r>
            <a:r>
              <a:rPr lang="th-TH" dirty="0" smtClean="0"/>
              <a:t>ตัว เราก็จำเป็นต้องสร้างตัวแปรประเภทจำนวนเต็ม</a:t>
            </a:r>
            <a:r>
              <a:rPr lang="en-US" dirty="0" smtClean="0"/>
              <a:t> (</a:t>
            </a:r>
            <a:r>
              <a:rPr lang="en-US" dirty="0" err="1" smtClean="0"/>
              <a:t>int</a:t>
            </a:r>
            <a:r>
              <a:rPr lang="en-US" dirty="0" smtClean="0"/>
              <a:t>) </a:t>
            </a:r>
            <a:r>
              <a:rPr lang="th-TH" dirty="0" smtClean="0"/>
              <a:t> ขึ้นมา </a:t>
            </a:r>
            <a:r>
              <a:rPr lang="en-US" dirty="0" smtClean="0"/>
              <a:t>10 </a:t>
            </a:r>
            <a:r>
              <a:rPr lang="th-TH" dirty="0" smtClean="0"/>
              <a:t>ตัว ซึ่งบางครั้งอาจจะเกิดความสับสนชื่อของตัวแปรได้ </a:t>
            </a:r>
          </a:p>
          <a:p>
            <a:r>
              <a:rPr lang="th-TH" dirty="0" smtClean="0"/>
              <a:t>ในภาษาซี มีวิธีที่ง่ายและสะดวกในการสร้างตัวแปรสำหรับเก็บข้อมูลชนิดเดียวกันหลายๆ ตัว นั่นก็คือ การสร้างตัวแปรชุด หรือที่เรียกว่า ตัวแปรอาร์เรย์</a:t>
            </a:r>
            <a:r>
              <a:rPr lang="en-US" dirty="0" smtClean="0"/>
              <a:t> (array) 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การกำหนดเริ่มต้นให้กับอาร์เรย์ 2 มิติ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1969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 </a:t>
            </a:r>
            <a:r>
              <a:rPr lang="en-US" dirty="0" err="1" smtClean="0"/>
              <a:t>xy</a:t>
            </a:r>
            <a:r>
              <a:rPr lang="en-US" dirty="0" smtClean="0"/>
              <a:t> [3] [3]  =  {   </a:t>
            </a:r>
          </a:p>
          <a:p>
            <a:pPr>
              <a:buNone/>
            </a:pPr>
            <a:r>
              <a:rPr lang="en-US" dirty="0" smtClean="0"/>
              <a:t>			        </a:t>
            </a:r>
            <a:r>
              <a:rPr lang="en-US" dirty="0" smtClean="0">
                <a:solidFill>
                  <a:srgbClr val="0070C0"/>
                </a:solidFill>
              </a:rPr>
              <a:t>{10 , 20 , 30}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smtClean="0"/>
              <a:t> 			       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{40 , 50 , 60}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			        </a:t>
            </a:r>
            <a:r>
              <a:rPr lang="en-US" dirty="0" smtClean="0">
                <a:solidFill>
                  <a:srgbClr val="FF0000"/>
                </a:solidFill>
              </a:rPr>
              <a:t>{70 , 80 , 90}  </a:t>
            </a:r>
          </a:p>
          <a:p>
            <a:pPr>
              <a:buNone/>
            </a:pPr>
            <a:r>
              <a:rPr lang="en-US" dirty="0" smtClean="0"/>
              <a:t>                          };</a:t>
            </a:r>
          </a:p>
          <a:p>
            <a:pPr>
              <a:buNone/>
            </a:pPr>
            <a:r>
              <a:rPr lang="en-US" dirty="0" smtClean="0"/>
              <a:t> </a:t>
            </a:r>
            <a:r>
              <a:rPr lang="th-TH" dirty="0" smtClean="0"/>
              <a:t>อาร์เรย์  </a:t>
            </a:r>
            <a:r>
              <a:rPr lang="en-US" dirty="0" err="1" smtClean="0"/>
              <a:t>xy</a:t>
            </a:r>
            <a:r>
              <a:rPr lang="th-TH" dirty="0" smtClean="0"/>
              <a:t> จะมีค่าต่าง ๆ  ดังนี้</a:t>
            </a:r>
            <a:endParaRPr lang="en-US" dirty="0" smtClean="0"/>
          </a:p>
          <a:p>
            <a:r>
              <a:rPr lang="en-US" dirty="0" err="1" smtClean="0">
                <a:solidFill>
                  <a:srgbClr val="0070C0"/>
                </a:solidFill>
              </a:rPr>
              <a:t>xy</a:t>
            </a:r>
            <a:r>
              <a:rPr lang="en-US" dirty="0" smtClean="0">
                <a:solidFill>
                  <a:srgbClr val="0070C0"/>
                </a:solidFill>
              </a:rPr>
              <a:t> [0] [0] = 10	</a:t>
            </a:r>
            <a:r>
              <a:rPr lang="en-US" dirty="0" err="1" smtClean="0">
                <a:solidFill>
                  <a:srgbClr val="0070C0"/>
                </a:solidFill>
              </a:rPr>
              <a:t>xy</a:t>
            </a:r>
            <a:r>
              <a:rPr lang="en-US" dirty="0" smtClean="0">
                <a:solidFill>
                  <a:srgbClr val="0070C0"/>
                </a:solidFill>
              </a:rPr>
              <a:t> [0] [1] = 20	       </a:t>
            </a:r>
            <a:r>
              <a:rPr lang="en-US" dirty="0" err="1" smtClean="0">
                <a:solidFill>
                  <a:srgbClr val="0070C0"/>
                </a:solidFill>
              </a:rPr>
              <a:t>xy</a:t>
            </a:r>
            <a:r>
              <a:rPr lang="en-US" dirty="0" smtClean="0">
                <a:solidFill>
                  <a:srgbClr val="0070C0"/>
                </a:solidFill>
              </a:rPr>
              <a:t> [0] [2] = 30</a:t>
            </a:r>
          </a:p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xy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[1] [0] = 40	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xy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[1] [1] = 50	      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xy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[1] [2] = 60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xy</a:t>
            </a:r>
            <a:r>
              <a:rPr lang="en-US" dirty="0" smtClean="0">
                <a:solidFill>
                  <a:srgbClr val="FF0000"/>
                </a:solidFill>
              </a:rPr>
              <a:t> [2] [0] = 70	</a:t>
            </a:r>
            <a:r>
              <a:rPr lang="en-US" dirty="0" err="1" smtClean="0">
                <a:solidFill>
                  <a:srgbClr val="FF0000"/>
                </a:solidFill>
              </a:rPr>
              <a:t>xy</a:t>
            </a:r>
            <a:r>
              <a:rPr lang="en-US" dirty="0" smtClean="0">
                <a:solidFill>
                  <a:srgbClr val="FF0000"/>
                </a:solidFill>
              </a:rPr>
              <a:t> [2] [1] = 80	       </a:t>
            </a:r>
            <a:r>
              <a:rPr lang="en-US" dirty="0" err="1" smtClean="0">
                <a:solidFill>
                  <a:srgbClr val="FF0000"/>
                </a:solidFill>
              </a:rPr>
              <a:t>xy</a:t>
            </a:r>
            <a:r>
              <a:rPr lang="en-US" dirty="0" smtClean="0">
                <a:solidFill>
                  <a:srgbClr val="FF0000"/>
                </a:solidFill>
              </a:rPr>
              <a:t> [2] [2] = 90</a:t>
            </a:r>
            <a:r>
              <a:rPr lang="en-US" dirty="0" smtClean="0"/>
              <a:t>	</a:t>
            </a:r>
          </a:p>
          <a:p>
            <a:endParaRPr lang="en-US" dirty="0" smtClean="0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2987824" y="4725144"/>
          <a:ext cx="3209925" cy="1905000"/>
        </p:xfrm>
        <a:graphic>
          <a:graphicData uri="http://schemas.openxmlformats.org/presentationml/2006/ole">
            <p:oleObj spid="_x0000_s31750" name="Visio" r:id="rId3" imgW="1947062" imgH="1156411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การจองพื้นที่ในหน่วยความจำ</a:t>
            </a:r>
            <a:endParaRPr lang="th-TH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899592" y="1988840"/>
            <a:ext cx="7272808" cy="36724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4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จงหาผลการรันของโปรแกรมต่อไปนี้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683568" y="2060848"/>
            <a:ext cx="5328592" cy="4608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#include &lt;</a:t>
            </a:r>
            <a:r>
              <a:rPr lang="en-US" sz="1800" dirty="0" err="1" smtClean="0">
                <a:solidFill>
                  <a:schemeClr val="tx1"/>
                </a:solidFill>
                <a:latin typeface="Calibri" pitchFamily="34" charset="0"/>
              </a:rPr>
              <a:t>stdio.h</a:t>
            </a: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&gt;</a:t>
            </a:r>
          </a:p>
          <a:p>
            <a:r>
              <a:rPr lang="en-US" sz="1800" dirty="0" err="1" smtClean="0">
                <a:solidFill>
                  <a:schemeClr val="tx1"/>
                </a:solidFill>
                <a:latin typeface="Calibri" pitchFamily="34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 main(</a:t>
            </a:r>
            <a:r>
              <a:rPr lang="en-US" sz="1800" dirty="0" err="1" smtClean="0">
                <a:solidFill>
                  <a:schemeClr val="tx1"/>
                </a:solidFill>
                <a:latin typeface="Calibri" pitchFamily="34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alibri" pitchFamily="34" charset="0"/>
              </a:rPr>
              <a:t>argc</a:t>
            </a: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,  char **</a:t>
            </a:r>
            <a:r>
              <a:rPr lang="en-US" sz="1800" dirty="0" err="1" smtClean="0">
                <a:solidFill>
                  <a:schemeClr val="tx1"/>
                </a:solidFill>
                <a:latin typeface="Calibri" pitchFamily="34" charset="0"/>
              </a:rPr>
              <a:t>argv</a:t>
            </a: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) {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     </a:t>
            </a:r>
            <a:r>
              <a:rPr lang="en-US" sz="1800" dirty="0" err="1" smtClean="0">
                <a:solidFill>
                  <a:schemeClr val="tx1"/>
                </a:solidFill>
                <a:latin typeface="Calibri" pitchFamily="34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  student[3][3],  </a:t>
            </a:r>
            <a:r>
              <a:rPr lang="en-US" sz="1800" dirty="0" err="1" smtClean="0">
                <a:solidFill>
                  <a:schemeClr val="tx1"/>
                </a:solidFill>
                <a:latin typeface="Calibri" pitchFamily="34" charset="0"/>
              </a:rPr>
              <a:t>i</a:t>
            </a: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,  j, sum = 0;</a:t>
            </a:r>
          </a:p>
          <a:p>
            <a:endParaRPr lang="en-US" sz="18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   for(</a:t>
            </a:r>
            <a:r>
              <a:rPr lang="en-US" sz="18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= 0;  </a:t>
            </a:r>
            <a:r>
              <a:rPr lang="en-US" sz="18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&lt;  3;  </a:t>
            </a:r>
            <a:r>
              <a:rPr lang="en-US" sz="18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++) {</a:t>
            </a:r>
          </a:p>
          <a:p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         for(j = 0;  j &lt; 3; j++) {</a:t>
            </a:r>
          </a:p>
          <a:p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                </a:t>
            </a:r>
            <a:r>
              <a:rPr lang="en-US" sz="18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printf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(“student[%d][%d] = “, </a:t>
            </a:r>
            <a:r>
              <a:rPr lang="en-US" sz="18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,  j);</a:t>
            </a:r>
          </a:p>
          <a:p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                </a:t>
            </a:r>
            <a:r>
              <a:rPr lang="en-US" sz="18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scanf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(“%d”, &amp;student[</a:t>
            </a:r>
            <a:r>
              <a:rPr lang="en-US" sz="18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][j]);</a:t>
            </a:r>
          </a:p>
          <a:p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         }</a:t>
            </a:r>
          </a:p>
          <a:p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         </a:t>
            </a:r>
            <a:r>
              <a:rPr lang="en-US" sz="18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printf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(“\n”);</a:t>
            </a:r>
          </a:p>
          <a:p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   }</a:t>
            </a:r>
          </a:p>
          <a:p>
            <a:endParaRPr lang="en-US" sz="18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for(</a:t>
            </a:r>
            <a:r>
              <a:rPr lang="en-US" sz="18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= 0;  </a:t>
            </a:r>
            <a:r>
              <a:rPr lang="en-US" sz="18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&lt; 3;  </a:t>
            </a:r>
            <a:r>
              <a:rPr lang="en-US" sz="18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++)   </a:t>
            </a:r>
          </a:p>
          <a:p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       sum +=  student[2][</a:t>
            </a:r>
            <a:r>
              <a:rPr lang="en-US" sz="18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];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     </a:t>
            </a:r>
            <a:r>
              <a:rPr lang="en-US" sz="1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printf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(“The number of students = %d\n”,  sum);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}</a:t>
            </a:r>
            <a:endParaRPr lang="th-TH" sz="1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สี่เหลี่ยมผืนผ้า 3"/>
          <p:cNvSpPr/>
          <p:nvPr/>
        </p:nvSpPr>
        <p:spPr>
          <a:xfrm>
            <a:off x="6228184" y="2060848"/>
            <a:ext cx="2304256" cy="31683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dirty="0" smtClean="0">
                <a:solidFill>
                  <a:schemeClr val="tx1"/>
                </a:solidFill>
                <a:latin typeface="Calibri" pitchFamily="34" charset="0"/>
              </a:rPr>
              <a:t>ป้อนค่าตามลำดับ คือ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10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20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30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40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20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30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15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25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45</a:t>
            </a:r>
            <a:endParaRPr lang="th-TH" sz="2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อาร์เรย์ 3 มิติ</a:t>
            </a:r>
            <a:endParaRPr lang="th-TH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083647879"/>
              </p:ext>
            </p:extLst>
          </p:nvPr>
        </p:nvGraphicFramePr>
        <p:xfrm>
          <a:off x="251520" y="2276872"/>
          <a:ext cx="8712968" cy="3048000"/>
        </p:xfrm>
        <a:graphic>
          <a:graphicData uri="http://schemas.openxmlformats.org/drawingml/2006/table">
            <a:tbl>
              <a:tblPr/>
              <a:tblGrid>
                <a:gridCol w="8712968"/>
              </a:tblGrid>
              <a:tr h="0">
                <a:tc>
                  <a:txBody>
                    <a:bodyPr/>
                    <a:lstStyle/>
                    <a:p>
                      <a:pPr marL="1323975" indent="-1323975" algn="ctr">
                        <a:spcAft>
                          <a:spcPts val="0"/>
                        </a:spcAft>
                      </a:pPr>
                      <a:r>
                        <a:rPr lang="th-TH" sz="3200" b="1" dirty="0">
                          <a:latin typeface="Calibri" pitchFamily="34" charset="0"/>
                          <a:ea typeface="Times New Roman"/>
                          <a:cs typeface="Cordia New"/>
                        </a:rPr>
                        <a:t>       </a:t>
                      </a:r>
                      <a:r>
                        <a:rPr lang="en-US" sz="3200" b="1" dirty="0">
                          <a:latin typeface="Calibri" pitchFamily="34" charset="0"/>
                          <a:ea typeface="Times New Roman"/>
                          <a:cs typeface="Angsana New"/>
                        </a:rPr>
                        <a:t>type    variable-name[planes][rows][columns] 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800" dirty="0">
                          <a:latin typeface="Calibri" pitchFamily="34" charset="0"/>
                          <a:ea typeface="Times New Roman"/>
                          <a:cs typeface="+mn-cs"/>
                        </a:rPr>
                        <a:t>type : </a:t>
                      </a:r>
                      <a:r>
                        <a:rPr lang="th-TH" sz="2800" dirty="0">
                          <a:latin typeface="Calibri" pitchFamily="34" charset="0"/>
                          <a:ea typeface="Times New Roman"/>
                          <a:cs typeface="+mn-cs"/>
                        </a:rPr>
                        <a:t> ชนิดของตัวแปรอาร์เรย์ที่จะสร้างขึ้น โดยพิจารณาจากชนิดของข้อมูลที่ต้องการจะเก็บในตัวแปรอาร์เรย์ </a:t>
                      </a:r>
                      <a:endParaRPr lang="en-US" sz="2800" dirty="0">
                        <a:latin typeface="Calibri" pitchFamily="34" charset="0"/>
                        <a:ea typeface="Times New Roman"/>
                        <a:cs typeface="+mn-cs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800" dirty="0">
                          <a:latin typeface="Calibri" pitchFamily="34" charset="0"/>
                          <a:ea typeface="Times New Roman"/>
                          <a:cs typeface="+mn-cs"/>
                        </a:rPr>
                        <a:t>variable-name  :  </a:t>
                      </a:r>
                      <a:r>
                        <a:rPr lang="th-TH" sz="2800" dirty="0">
                          <a:latin typeface="Calibri" pitchFamily="34" charset="0"/>
                          <a:ea typeface="Times New Roman"/>
                          <a:cs typeface="+mn-cs"/>
                        </a:rPr>
                        <a:t>ชื่อของตัวแปรอาร์เรย์</a:t>
                      </a:r>
                      <a:endParaRPr lang="en-US" sz="2800" dirty="0">
                        <a:latin typeface="Calibri" pitchFamily="34" charset="0"/>
                        <a:ea typeface="Times New Roman"/>
                        <a:cs typeface="+mn-cs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800" dirty="0">
                          <a:latin typeface="Calibri" pitchFamily="34" charset="0"/>
                          <a:ea typeface="Times New Roman"/>
                          <a:cs typeface="+mn-cs"/>
                        </a:rPr>
                        <a:t>planes  : </a:t>
                      </a:r>
                      <a:r>
                        <a:rPr lang="th-TH" sz="2800" dirty="0">
                          <a:latin typeface="Calibri" pitchFamily="34" charset="0"/>
                          <a:ea typeface="Times New Roman"/>
                          <a:cs typeface="+mn-cs"/>
                        </a:rPr>
                        <a:t> จำนวนแถวในแนวลึกของตัวแปรอาร์เรย์ที่จะสร้างขึ้น</a:t>
                      </a:r>
                      <a:r>
                        <a:rPr lang="en-US" sz="2800" dirty="0">
                          <a:latin typeface="Calibri" pitchFamily="34" charset="0"/>
                          <a:ea typeface="Times New Roman"/>
                          <a:cs typeface="+mn-cs"/>
                        </a:rPr>
                        <a:t>  </a:t>
                      </a: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800" dirty="0">
                          <a:latin typeface="Calibri" pitchFamily="34" charset="0"/>
                          <a:ea typeface="Times New Roman"/>
                          <a:cs typeface="+mn-cs"/>
                        </a:rPr>
                        <a:t>rows  : </a:t>
                      </a:r>
                      <a:r>
                        <a:rPr lang="th-TH" sz="2800" dirty="0">
                          <a:latin typeface="Calibri" pitchFamily="34" charset="0"/>
                          <a:ea typeface="Times New Roman"/>
                          <a:cs typeface="+mn-cs"/>
                        </a:rPr>
                        <a:t> จำนวนแถวของตัวแปรอาร์เรย์ที่จะสร้างขึ้น </a:t>
                      </a:r>
                      <a:endParaRPr lang="en-US" sz="2800" dirty="0">
                        <a:latin typeface="Calibri" pitchFamily="34" charset="0"/>
                        <a:ea typeface="Times New Roman"/>
                        <a:cs typeface="+mn-cs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800" dirty="0">
                          <a:latin typeface="Calibri" pitchFamily="34" charset="0"/>
                          <a:ea typeface="Times New Roman"/>
                          <a:cs typeface="+mn-cs"/>
                        </a:rPr>
                        <a:t>columns  :  </a:t>
                      </a:r>
                      <a:r>
                        <a:rPr lang="th-TH" sz="2800" dirty="0">
                          <a:latin typeface="Calibri" pitchFamily="34" charset="0"/>
                          <a:ea typeface="Times New Roman"/>
                          <a:cs typeface="+mn-cs"/>
                        </a:rPr>
                        <a:t>จำนวนคอลัมน์ของตัวแปรอาร์เรย์ที่จะสร้างขึ้น</a:t>
                      </a:r>
                      <a:endParaRPr lang="en-US" sz="2800" dirty="0">
                        <a:latin typeface="Calibri" pitchFamily="34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th-TH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วิธีการประกาศตัวแปรอาร์เรย์</a:t>
            </a:r>
            <a:r>
              <a:rPr kumimoji="0" lang="th-TH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 มิติ</a:t>
            </a:r>
            <a:endParaRPr kumimoji="0" lang="th-TH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ตัวอย่างการประกาศตัวแปรอาร์เรย์ 3 มิติ</a:t>
            </a:r>
            <a:endParaRPr lang="th-TH" b="1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2987824" y="1556792"/>
            <a:ext cx="5832648" cy="50405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dirty="0" smtClean="0"/>
              <a:t> table[3][5][4];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การประกาศค่าเริ่มต้นให้กับตัวแปรอาร์เรย์ 3 มิติ</a:t>
            </a:r>
            <a:endParaRPr lang="th-TH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899592" y="1545072"/>
            <a:ext cx="6840760" cy="52584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ตัวแปรอาร์เรย์ของตัวอักขระ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การสร้างตัวแปรอาร์เรย์ 1 มิติสำหรับตัวอักขระส่วนใหญ่จะเรียกว่า สตริงก์</a:t>
            </a:r>
            <a:r>
              <a:rPr lang="en-US" dirty="0" smtClean="0"/>
              <a:t> (String) </a:t>
            </a:r>
            <a:r>
              <a:rPr lang="th-TH" dirty="0" smtClean="0"/>
              <a:t>ซึ่งหมายถึง ข้อความ</a:t>
            </a:r>
          </a:p>
          <a:p>
            <a:r>
              <a:rPr lang="th-TH" dirty="0" smtClean="0"/>
              <a:t>การสร้างข้อความในภาษาซี จะต้องกำหนดขนาดของอาร์เรย์ให้มากกว่าจำนวนของตัวอักษรอยู่ 1 ช่องเพื่อเก็บตัวอักษรพิเศษ</a:t>
            </a:r>
            <a:r>
              <a:rPr lang="en-US" dirty="0" smtClean="0"/>
              <a:t> ‘\0’ </a:t>
            </a:r>
            <a:r>
              <a:rPr lang="th-TH" dirty="0" smtClean="0"/>
              <a:t>เพื่อบ่งบอกว่าเป็นจุดสิ้นสุดของข้อความ</a:t>
            </a:r>
          </a:p>
          <a:p>
            <a:r>
              <a:rPr lang="th-TH" dirty="0" smtClean="0"/>
              <a:t>การกำหนดค่าเริ่มต้นให้กับตัวแปรสตริงก์</a:t>
            </a:r>
          </a:p>
          <a:p>
            <a:pPr lvl="1"/>
            <a:r>
              <a:rPr lang="en-US" dirty="0" smtClean="0"/>
              <a:t>char  a[3] = {‘a’, ‘b’, ‘c’};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th-TH" dirty="0" smtClean="0">
                <a:sym typeface="Wingdings" pitchFamily="2" charset="2"/>
              </a:rPr>
              <a:t>ไม่ใช่ข้อความ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(</a:t>
            </a:r>
            <a:r>
              <a:rPr lang="th-TH" dirty="0" smtClean="0">
                <a:solidFill>
                  <a:srgbClr val="FF0000"/>
                </a:solidFill>
                <a:sym typeface="Wingdings" pitchFamily="2" charset="2"/>
              </a:rPr>
              <a:t>บางครั้งการทำงานจะผิดพลาด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)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char a[ ] = “</a:t>
            </a:r>
            <a:r>
              <a:rPr lang="en-US" dirty="0" err="1" smtClean="0"/>
              <a:t>abc</a:t>
            </a:r>
            <a:r>
              <a:rPr lang="en-US" dirty="0" smtClean="0"/>
              <a:t>”;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th-TH" dirty="0" smtClean="0">
                <a:sym typeface="Wingdings" pitchFamily="2" charset="2"/>
              </a:rPr>
              <a:t>ข้อความ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ข้อแตกต่างของตัวแปรอาร์เรย์ปกติและสตริงก์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200" dirty="0" err="1" smtClean="0"/>
              <a:t>int</a:t>
            </a:r>
            <a:r>
              <a:rPr lang="en-US" sz="3200" dirty="0" smtClean="0"/>
              <a:t>  power [ ] </a:t>
            </a:r>
            <a:r>
              <a:rPr lang="th-TH" sz="3200" dirty="0" smtClean="0"/>
              <a:t>   </a:t>
            </a:r>
            <a:r>
              <a:rPr lang="en-US" sz="3200" dirty="0" smtClean="0"/>
              <a:t>= </a:t>
            </a:r>
            <a:r>
              <a:rPr lang="th-TH" sz="3200" dirty="0" smtClean="0"/>
              <a:t>  </a:t>
            </a:r>
            <a:r>
              <a:rPr lang="en-US" sz="3200" dirty="0" smtClean="0"/>
              <a:t>{ 10 , 20 , 40 } ; </a:t>
            </a:r>
            <a:endParaRPr lang="en-US" sz="5400" dirty="0" smtClean="0"/>
          </a:p>
          <a:p>
            <a:pPr lvl="1"/>
            <a:r>
              <a:rPr lang="en-US" sz="2800" dirty="0" smtClean="0"/>
              <a:t>power [0]</a:t>
            </a:r>
            <a:r>
              <a:rPr lang="th-TH" sz="2800" dirty="0" smtClean="0"/>
              <a:t> </a:t>
            </a:r>
            <a:r>
              <a:rPr lang="en-US" sz="2800" dirty="0" smtClean="0"/>
              <a:t>= 10</a:t>
            </a:r>
            <a:endParaRPr lang="en-US" sz="2000" dirty="0" smtClean="0"/>
          </a:p>
          <a:p>
            <a:pPr lvl="1"/>
            <a:r>
              <a:rPr lang="en-US" sz="2800" dirty="0" smtClean="0"/>
              <a:t>power [1]</a:t>
            </a:r>
            <a:r>
              <a:rPr lang="th-TH" sz="2800" dirty="0" smtClean="0"/>
              <a:t> </a:t>
            </a:r>
            <a:r>
              <a:rPr lang="en-US" sz="2800" dirty="0" smtClean="0"/>
              <a:t>= 20</a:t>
            </a:r>
            <a:endParaRPr lang="en-US" sz="2000" dirty="0" smtClean="0"/>
          </a:p>
          <a:p>
            <a:pPr lvl="1"/>
            <a:r>
              <a:rPr lang="en-US" sz="2800" dirty="0" smtClean="0"/>
              <a:t>power [2]  =  40</a:t>
            </a:r>
            <a:endParaRPr lang="en-US" sz="2000" dirty="0" smtClean="0"/>
          </a:p>
          <a:p>
            <a:r>
              <a:rPr lang="en-US" sz="3200" dirty="0" smtClean="0"/>
              <a:t>char  message [ ]   = “ COMPUTER”;</a:t>
            </a:r>
            <a:endParaRPr lang="en-US" sz="2400" dirty="0" smtClean="0"/>
          </a:p>
          <a:p>
            <a:pPr lvl="1"/>
            <a:r>
              <a:rPr lang="en-US" dirty="0" smtClean="0"/>
              <a:t>message[0] = C</a:t>
            </a:r>
            <a:endParaRPr lang="en-US" sz="2100" dirty="0" smtClean="0"/>
          </a:p>
          <a:p>
            <a:pPr lvl="1"/>
            <a:r>
              <a:rPr lang="en-US" dirty="0" smtClean="0"/>
              <a:t>message[1] = O</a:t>
            </a:r>
            <a:endParaRPr lang="en-US" sz="2100" dirty="0" smtClean="0"/>
          </a:p>
          <a:p>
            <a:pPr lvl="1"/>
            <a:r>
              <a:rPr lang="en-US" dirty="0" smtClean="0"/>
              <a:t>message[2] = M</a:t>
            </a:r>
            <a:endParaRPr lang="en-US" sz="2100" dirty="0" smtClean="0"/>
          </a:p>
          <a:p>
            <a:pPr lvl="1"/>
            <a:r>
              <a:rPr lang="en-US" dirty="0" smtClean="0"/>
              <a:t>message[3] = P</a:t>
            </a:r>
            <a:endParaRPr lang="en-US" sz="2100" dirty="0" smtClean="0"/>
          </a:p>
          <a:p>
            <a:pPr lvl="1"/>
            <a:r>
              <a:rPr lang="en-US" dirty="0" smtClean="0"/>
              <a:t>message[4] = U</a:t>
            </a:r>
            <a:endParaRPr lang="en-US" sz="2100" dirty="0" smtClean="0"/>
          </a:p>
          <a:p>
            <a:pPr lvl="1"/>
            <a:r>
              <a:rPr lang="en-US" dirty="0" smtClean="0"/>
              <a:t>message[5] = T</a:t>
            </a:r>
            <a:endParaRPr lang="en-US" sz="2100" dirty="0" smtClean="0"/>
          </a:p>
          <a:p>
            <a:pPr lvl="1"/>
            <a:r>
              <a:rPr lang="en-US" dirty="0" smtClean="0"/>
              <a:t>message[6] = E</a:t>
            </a:r>
            <a:endParaRPr lang="en-US" sz="2100" dirty="0" smtClean="0"/>
          </a:p>
          <a:p>
            <a:pPr lvl="1"/>
            <a:r>
              <a:rPr lang="en-US" dirty="0" smtClean="0"/>
              <a:t>message[7] = R</a:t>
            </a:r>
            <a:endParaRPr lang="en-US" sz="2100" dirty="0" smtClean="0"/>
          </a:p>
          <a:p>
            <a:pPr lvl="1"/>
            <a:r>
              <a:rPr lang="en-US" dirty="0" smtClean="0"/>
              <a:t>message[8] = \0</a:t>
            </a:r>
            <a:endParaRPr lang="en-US" sz="2100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อาร์เรย์ของสตริงก์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char  city [3] [10] ;</a:t>
            </a:r>
          </a:p>
          <a:p>
            <a:r>
              <a:rPr lang="en-US" dirty="0" smtClean="0"/>
              <a:t>city[0] = “Bangkok”;</a:t>
            </a:r>
          </a:p>
          <a:p>
            <a:r>
              <a:rPr lang="en-US" dirty="0" smtClean="0"/>
              <a:t>city[1] = “</a:t>
            </a:r>
            <a:r>
              <a:rPr lang="en-US" dirty="0" err="1" smtClean="0"/>
              <a:t>Ayuthaya</a:t>
            </a:r>
            <a:r>
              <a:rPr lang="en-US" dirty="0" smtClean="0"/>
              <a:t>”;</a:t>
            </a:r>
          </a:p>
          <a:p>
            <a:r>
              <a:rPr lang="en-US" dirty="0" smtClean="0"/>
              <a:t>city[2] = “</a:t>
            </a:r>
            <a:r>
              <a:rPr lang="en-US" dirty="0" err="1" smtClean="0"/>
              <a:t>Chiengmai</a:t>
            </a:r>
            <a:r>
              <a:rPr lang="en-US" dirty="0" smtClean="0"/>
              <a:t>”;</a:t>
            </a:r>
            <a:endParaRPr lang="th-TH" dirty="0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609310" y="3861048"/>
          <a:ext cx="8225972" cy="2460104"/>
        </p:xfrm>
        <a:graphic>
          <a:graphicData uri="http://schemas.openxmlformats.org/presentationml/2006/ole">
            <p:oleObj spid="_x0000_s36867" name="Visio" r:id="rId3" imgW="4030980" imgH="1200912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ฟังก์ชันที่ใช้งานกับตัวแปรสตริงก์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th-TH" sz="2800" dirty="0" smtClean="0">
                <a:latin typeface="Calibri" pitchFamily="34" charset="0"/>
                <a:ea typeface="Tahoma" pitchFamily="34"/>
              </a:rPr>
              <a:t>ควรจะประกาศ </a:t>
            </a:r>
            <a:r>
              <a:rPr lang="en-US" sz="2800" dirty="0" smtClean="0">
                <a:latin typeface="Calibri" pitchFamily="34" charset="0"/>
                <a:ea typeface="Tahoma" pitchFamily="34"/>
              </a:rPr>
              <a:t> </a:t>
            </a:r>
            <a:r>
              <a:rPr lang="en-US" sz="2800" b="1" dirty="0" smtClean="0">
                <a:solidFill>
                  <a:srgbClr val="000080"/>
                </a:solidFill>
                <a:latin typeface="Calibri" pitchFamily="34" charset="0"/>
                <a:ea typeface="Tahoma" pitchFamily="34"/>
              </a:rPr>
              <a:t>#include &lt;</a:t>
            </a:r>
            <a:r>
              <a:rPr lang="en-US" sz="2800" b="1" dirty="0" err="1" smtClean="0">
                <a:solidFill>
                  <a:srgbClr val="000080"/>
                </a:solidFill>
                <a:latin typeface="Calibri" pitchFamily="34" charset="0"/>
                <a:ea typeface="Tahoma" pitchFamily="34"/>
              </a:rPr>
              <a:t>string.h</a:t>
            </a:r>
            <a:r>
              <a:rPr lang="en-US" sz="2800" b="1" dirty="0" smtClean="0">
                <a:solidFill>
                  <a:srgbClr val="000080"/>
                </a:solidFill>
                <a:latin typeface="Calibri" pitchFamily="34" charset="0"/>
                <a:ea typeface="Tahoma" pitchFamily="34"/>
              </a:rPr>
              <a:t>&gt; </a:t>
            </a:r>
            <a:r>
              <a:rPr lang="th-TH" sz="2800" dirty="0" smtClean="0">
                <a:latin typeface="Calibri" pitchFamily="34" charset="0"/>
                <a:ea typeface="Tahoma" pitchFamily="34"/>
              </a:rPr>
              <a:t>ซึ่งประกาศ </a:t>
            </a:r>
            <a:r>
              <a:rPr lang="en-US" sz="2800" dirty="0" smtClean="0">
                <a:latin typeface="Calibri" pitchFamily="34" charset="0"/>
                <a:ea typeface="Tahoma" pitchFamily="34"/>
              </a:rPr>
              <a:t>function </a:t>
            </a:r>
            <a:r>
              <a:rPr lang="th-TH" sz="2800" dirty="0" smtClean="0">
                <a:latin typeface="Calibri" pitchFamily="34" charset="0"/>
                <a:ea typeface="Tahoma" pitchFamily="34"/>
              </a:rPr>
              <a:t>ที่สำคัญในการทำงานกับ </a:t>
            </a:r>
            <a:r>
              <a:rPr lang="en-US" sz="2800" dirty="0" smtClean="0">
                <a:latin typeface="Calibri" pitchFamily="34" charset="0"/>
                <a:ea typeface="Tahoma" pitchFamily="34"/>
              </a:rPr>
              <a:t>string </a:t>
            </a:r>
            <a:r>
              <a:rPr lang="th-TH" sz="2800" dirty="0" smtClean="0">
                <a:latin typeface="Calibri" pitchFamily="34" charset="0"/>
                <a:ea typeface="Tahoma" pitchFamily="34"/>
              </a:rPr>
              <a:t>ได้แก่</a:t>
            </a:r>
          </a:p>
          <a:p>
            <a:pPr>
              <a:buNone/>
            </a:pPr>
            <a:endParaRPr lang="th-TH" dirty="0">
              <a:latin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87624" y="2673642"/>
          <a:ext cx="7344816" cy="3923710"/>
        </p:xfrm>
        <a:graphic>
          <a:graphicData uri="http://schemas.openxmlformats.org/drawingml/2006/table">
            <a:tbl>
              <a:tblPr/>
              <a:tblGrid>
                <a:gridCol w="2085715"/>
                <a:gridCol w="5259101"/>
              </a:tblGrid>
              <a:tr h="3413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imes New Roman"/>
                          <a:ea typeface="Times New Roman"/>
                          <a:cs typeface="+mn-cs"/>
                        </a:rPr>
                        <a:t>ฟังก์ชันมาตรฐาน</a:t>
                      </a:r>
                      <a:endParaRPr lang="en-US" sz="2800" dirty="0"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>
                          <a:latin typeface="Times New Roman"/>
                          <a:ea typeface="Times New Roman"/>
                          <a:cs typeface="+mn-cs"/>
                        </a:rPr>
                        <a:t>คำอธิบาย</a:t>
                      </a:r>
                      <a:endParaRPr lang="en-US" sz="2800"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509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 pitchFamily="34" charset="0"/>
                          <a:ea typeface="Times New Roman"/>
                          <a:cs typeface="+mn-cs"/>
                        </a:rPr>
                        <a:t>strlen</a:t>
                      </a:r>
                      <a:r>
                        <a:rPr lang="en-US" sz="2000" dirty="0">
                          <a:latin typeface="Calibri" pitchFamily="34" charset="0"/>
                          <a:ea typeface="Times New Roman"/>
                          <a:cs typeface="+mn-cs"/>
                        </a:rPr>
                        <a:t>(</a:t>
                      </a:r>
                      <a:r>
                        <a:rPr lang="en-US" sz="2000" dirty="0" err="1">
                          <a:latin typeface="Calibri" pitchFamily="34" charset="0"/>
                          <a:ea typeface="Times New Roman"/>
                          <a:cs typeface="+mn-cs"/>
                        </a:rPr>
                        <a:t>str</a:t>
                      </a:r>
                      <a:r>
                        <a:rPr lang="en-US" sz="2000" dirty="0">
                          <a:latin typeface="Calibri" pitchFamily="34" charset="0"/>
                          <a:ea typeface="Times New Roman"/>
                          <a:cs typeface="+mn-cs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800" b="0" dirty="0" smtClean="0">
                          <a:latin typeface="Angsana New"/>
                          <a:ea typeface="Cordia New"/>
                          <a:cs typeface="+mn-cs"/>
                        </a:rPr>
                        <a:t>ฟังก์ชัน</a:t>
                      </a:r>
                      <a:r>
                        <a:rPr lang="th-TH" sz="2800" b="0" dirty="0">
                          <a:latin typeface="Angsana New"/>
                          <a:ea typeface="Cordia New"/>
                          <a:cs typeface="+mn-cs"/>
                        </a:rPr>
                        <a:t>สำหรับหาความยาวของข้อความใน </a:t>
                      </a:r>
                      <a:r>
                        <a:rPr lang="en-US" sz="2800" b="0" dirty="0" err="1">
                          <a:latin typeface="Calibri" pitchFamily="34" charset="0"/>
                          <a:ea typeface="Cordia New"/>
                          <a:cs typeface="+mn-cs"/>
                        </a:rPr>
                        <a:t>str</a:t>
                      </a:r>
                      <a:endParaRPr lang="en-US" sz="2800" b="1" dirty="0">
                        <a:latin typeface="Calibri" pitchFamily="34" charset="0"/>
                        <a:ea typeface="Cordia New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 pitchFamily="34" charset="0"/>
                          <a:ea typeface="Times New Roman"/>
                          <a:cs typeface="+mn-cs"/>
                        </a:rPr>
                        <a:t>strcpy</a:t>
                      </a:r>
                      <a:r>
                        <a:rPr lang="en-US" sz="2000" dirty="0">
                          <a:latin typeface="Calibri" pitchFamily="34" charset="0"/>
                          <a:ea typeface="Times New Roman"/>
                          <a:cs typeface="+mn-cs"/>
                        </a:rPr>
                        <a:t>(str1, str2)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latin typeface="Times New Roman"/>
                          <a:ea typeface="Times New Roman"/>
                          <a:cs typeface="+mn-cs"/>
                        </a:rPr>
                        <a:t>ฟังก์ชัน</a:t>
                      </a:r>
                      <a:r>
                        <a:rPr lang="th-TH" sz="2800" dirty="0">
                          <a:latin typeface="Times New Roman"/>
                          <a:ea typeface="Times New Roman"/>
                          <a:cs typeface="+mn-cs"/>
                        </a:rPr>
                        <a:t>สำหรับคัดลอก 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+mn-cs"/>
                        </a:rPr>
                        <a:t>(copy) </a:t>
                      </a:r>
                      <a:r>
                        <a:rPr lang="th-TH" sz="2800" dirty="0">
                          <a:latin typeface="Times New Roman"/>
                          <a:ea typeface="Times New Roman"/>
                          <a:cs typeface="+mn-cs"/>
                        </a:rPr>
                        <a:t>ข้อความจากตัวแปร </a:t>
                      </a:r>
                      <a:r>
                        <a:rPr lang="en-US" sz="2800" dirty="0">
                          <a:latin typeface="Calibri" pitchFamily="34" charset="0"/>
                          <a:ea typeface="Times New Roman"/>
                          <a:cs typeface="+mn-cs"/>
                        </a:rPr>
                        <a:t>str2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th-TH" sz="2800" dirty="0" smtClean="0">
                          <a:latin typeface="Times New Roman"/>
                          <a:ea typeface="Times New Roman"/>
                          <a:cs typeface="+mn-cs"/>
                        </a:rPr>
                        <a:t>ไปเก็บ</a:t>
                      </a:r>
                      <a:r>
                        <a:rPr lang="th-TH" sz="2800" dirty="0">
                          <a:latin typeface="Times New Roman"/>
                          <a:ea typeface="Times New Roman"/>
                          <a:cs typeface="+mn-cs"/>
                        </a:rPr>
                        <a:t>ยังตัวแปร</a:t>
                      </a:r>
                      <a:r>
                        <a:rPr lang="en-US" sz="2800" dirty="0">
                          <a:latin typeface="Cordia New"/>
                          <a:ea typeface="Times New Roman"/>
                          <a:cs typeface="+mn-cs"/>
                        </a:rPr>
                        <a:t> str1</a:t>
                      </a:r>
                      <a:endParaRPr lang="en-US" sz="2800" dirty="0"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9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+mn-cs"/>
                        </a:rPr>
                        <a:t>strcat(str1, str2)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latin typeface="Cordia New"/>
                          <a:ea typeface="Times New Roman"/>
                          <a:cs typeface="+mn-cs"/>
                        </a:rPr>
                        <a:t>ฟังก์ชัน</a:t>
                      </a:r>
                      <a:r>
                        <a:rPr lang="th-TH" sz="2800" dirty="0">
                          <a:latin typeface="Cordia New"/>
                          <a:ea typeface="Times New Roman"/>
                          <a:cs typeface="+mn-cs"/>
                        </a:rPr>
                        <a:t>สำหรับเชื่อมต่อข้อความโดยการนำข้อความในตัว</a:t>
                      </a:r>
                      <a:r>
                        <a:rPr lang="th-TH" sz="2800" dirty="0" smtClean="0">
                          <a:latin typeface="Cordia New"/>
                          <a:ea typeface="Times New Roman"/>
                          <a:cs typeface="+mn-cs"/>
                        </a:rPr>
                        <a:t>แปร</a:t>
                      </a:r>
                      <a:r>
                        <a:rPr lang="th-TH" sz="2800" dirty="0" smtClean="0"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th-TH" sz="2800" dirty="0">
                          <a:latin typeface="Calibri" pitchFamily="34" charset="0"/>
                          <a:ea typeface="Times New Roman"/>
                          <a:cs typeface="+mn-cs"/>
                        </a:rPr>
                        <a:t>str2</a:t>
                      </a:r>
                      <a:r>
                        <a:rPr lang="th-TH" sz="2800" dirty="0">
                          <a:latin typeface="Times New Roman"/>
                          <a:ea typeface="Times New Roman"/>
                          <a:cs typeface="+mn-cs"/>
                        </a:rPr>
                        <a:t> ไปต่อท้ายข้อความในตัวแปร </a:t>
                      </a:r>
                      <a:r>
                        <a:rPr lang="th-TH" sz="2800" dirty="0">
                          <a:latin typeface="Calibri" pitchFamily="34" charset="0"/>
                          <a:ea typeface="Times New Roman"/>
                          <a:cs typeface="+mn-cs"/>
                        </a:rPr>
                        <a:t>str1</a:t>
                      </a:r>
                      <a:r>
                        <a:rPr lang="th-TH" sz="2800" dirty="0">
                          <a:latin typeface="Times New Roman"/>
                          <a:ea typeface="Times New Roman"/>
                          <a:cs typeface="+mn-cs"/>
                        </a:rPr>
                        <a:t> โดยผลลัพธ์จะเก็บ</a:t>
                      </a:r>
                      <a:r>
                        <a:rPr lang="th-TH" sz="2800" dirty="0" smtClean="0">
                          <a:latin typeface="Times New Roman"/>
                          <a:ea typeface="Times New Roman"/>
                          <a:cs typeface="+mn-cs"/>
                        </a:rPr>
                        <a:t>ไว้ใน</a:t>
                      </a:r>
                      <a:r>
                        <a:rPr lang="th-TH" sz="2800" dirty="0">
                          <a:latin typeface="Times New Roman"/>
                          <a:ea typeface="Times New Roman"/>
                          <a:cs typeface="+mn-cs"/>
                        </a:rPr>
                        <a:t>ตัวแปร</a:t>
                      </a:r>
                      <a:r>
                        <a:rPr lang="th-TH" sz="2800" dirty="0">
                          <a:latin typeface="Calibri" pitchFamily="34" charset="0"/>
                          <a:ea typeface="Times New Roman"/>
                          <a:cs typeface="+mn-cs"/>
                        </a:rPr>
                        <a:t> str1</a:t>
                      </a:r>
                      <a:endParaRPr lang="en-US" sz="2800" dirty="0">
                        <a:latin typeface="Calibri" pitchFamily="34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+mn-cs"/>
                        </a:rPr>
                        <a:t>strcmp(str1, str2)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800" b="0" dirty="0" smtClean="0">
                          <a:latin typeface="Angsana New"/>
                          <a:ea typeface="Cordia New"/>
                          <a:cs typeface="+mn-cs"/>
                        </a:rPr>
                        <a:t>ฟังก์ชัน</a:t>
                      </a:r>
                      <a:r>
                        <a:rPr lang="th-TH" sz="2800" b="0" dirty="0">
                          <a:latin typeface="Angsana New"/>
                          <a:ea typeface="Cordia New"/>
                          <a:cs typeface="+mn-cs"/>
                        </a:rPr>
                        <a:t>สำหรับเปรียบเทียบข้อความในตัวแปร </a:t>
                      </a:r>
                      <a:r>
                        <a:rPr lang="th-TH" sz="2800" b="0" dirty="0">
                          <a:latin typeface="Calibri" pitchFamily="34" charset="0"/>
                          <a:ea typeface="Cordia New"/>
                          <a:cs typeface="+mn-cs"/>
                        </a:rPr>
                        <a:t>str1</a:t>
                      </a:r>
                      <a:r>
                        <a:rPr lang="th-TH" sz="2800" b="0" dirty="0">
                          <a:latin typeface="Angsana New"/>
                          <a:ea typeface="Cordia New"/>
                          <a:cs typeface="+mn-cs"/>
                        </a:rPr>
                        <a:t> และ </a:t>
                      </a:r>
                      <a:r>
                        <a:rPr lang="th-TH" sz="2800" b="0" dirty="0">
                          <a:latin typeface="Calibri" pitchFamily="34" charset="0"/>
                          <a:ea typeface="Cordia New"/>
                          <a:cs typeface="+mn-cs"/>
                        </a:rPr>
                        <a:t>str2</a:t>
                      </a:r>
                      <a:r>
                        <a:rPr lang="th-TH" sz="2800" b="0" dirty="0">
                          <a:latin typeface="Angsana New"/>
                          <a:ea typeface="Cordia New"/>
                          <a:cs typeface="+mn-cs"/>
                        </a:rPr>
                        <a:t> </a:t>
                      </a:r>
                      <a:r>
                        <a:rPr lang="th-TH" sz="2800" b="0" dirty="0" smtClean="0">
                          <a:latin typeface="Angsana New"/>
                          <a:ea typeface="Cordia New"/>
                          <a:cs typeface="+mn-cs"/>
                        </a:rPr>
                        <a:t>ถ้า</a:t>
                      </a:r>
                      <a:r>
                        <a:rPr lang="th-TH" sz="2800" b="0" dirty="0">
                          <a:latin typeface="Angsana New"/>
                          <a:ea typeface="Cordia New"/>
                          <a:cs typeface="+mn-cs"/>
                        </a:rPr>
                        <a:t>ข้อความเหมือนกันจะคืนค่าศูนย์</a:t>
                      </a:r>
                      <a:endParaRPr lang="en-US" sz="2800" b="1" dirty="0">
                        <a:latin typeface="Angsana New"/>
                        <a:ea typeface="Cordia New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ตัวแปรอาร์เรย์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ตัวแปรอาร์เรย์ คือ ตัวแปรที่สามารถเก็บข้อมูลได้เป็นชุด </a:t>
            </a:r>
          </a:p>
          <a:p>
            <a:r>
              <a:rPr lang="th-TH" dirty="0" smtClean="0"/>
              <a:t>โดยประกาศสร้างตัวแปรขึ้นมาเพียงตัวเดียว</a:t>
            </a:r>
          </a:p>
          <a:p>
            <a:r>
              <a:rPr lang="th-TH" dirty="0" smtClean="0"/>
              <a:t>ข้อมูลทั้งหมดนั้นจะต้องเป็นข้อมูลชนิดเดียวกัน อย่างเช่น </a:t>
            </a:r>
          </a:p>
          <a:p>
            <a:pPr lvl="1"/>
            <a:r>
              <a:rPr lang="th-TH" dirty="0" smtClean="0"/>
              <a:t>จำนวนเต็ม 5 ตัว   </a:t>
            </a:r>
          </a:p>
          <a:p>
            <a:pPr lvl="1"/>
            <a:r>
              <a:rPr lang="th-TH" dirty="0" smtClean="0"/>
              <a:t>จำนวนจริง 7 ตัว </a:t>
            </a:r>
          </a:p>
          <a:p>
            <a:pPr lvl="1"/>
            <a:r>
              <a:rPr lang="th-TH" dirty="0" smtClean="0"/>
              <a:t>อักขระ 24 ตัว</a:t>
            </a:r>
          </a:p>
          <a:p>
            <a:r>
              <a:rPr lang="th-TH" dirty="0" smtClean="0"/>
              <a:t>ตัวแปรอาร์เรย์ก็เหมือนกับการนำตัวแปรชนิดเดียวกันหลายๆตัว มาเรียงต่อกันโดยใช้ชื่อเดียวกัน วิธีแยกความแตกต่างของข้อมูลแต่ละตัว จะใช้ตัวเลขเขียนต่อท้ายชื่อของตัวแปรอาร์เรย์ภายในเครื่องหมาย [ ] โดยเริ่มจากตัวแปรตัวแรกเป็น 0 นับเพิ่มไปเรื่อยๆ จนถึงตัวสุดท้าย ซึ่งตัวเลขนี้จะเรียกว่า อิน</a:t>
            </a:r>
            <a:r>
              <a:rPr lang="th-TH" dirty="0" err="1" smtClean="0"/>
              <a:t>เด็กซ์</a:t>
            </a:r>
            <a:r>
              <a:rPr lang="th-TH" dirty="0" smtClean="0"/>
              <a:t>(</a:t>
            </a:r>
            <a:r>
              <a:rPr lang="th-TH" dirty="0" err="1" smtClean="0"/>
              <a:t>index</a:t>
            </a:r>
            <a:r>
              <a:rPr lang="th-TH" dirty="0" smtClean="0"/>
              <a:t>)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ฟังก์ชัน </a:t>
            </a:r>
            <a:r>
              <a:rPr lang="en-US" b="1" dirty="0" err="1" smtClean="0"/>
              <a:t>strlen</a:t>
            </a:r>
            <a:endParaRPr lang="th-TH" b="1" dirty="0"/>
          </a:p>
        </p:txBody>
      </p:sp>
      <p:sp>
        <p:nvSpPr>
          <p:cNvPr id="4" name="Text Placeholder 4"/>
          <p:cNvSpPr txBox="1">
            <a:spLocks/>
          </p:cNvSpPr>
          <p:nvPr/>
        </p:nvSpPr>
        <p:spPr>
          <a:xfrm>
            <a:off x="611560" y="1608504"/>
            <a:ext cx="5651640" cy="527688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defPPr marL="342720" marR="0" lvl="0" indent="-34272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F89FF"/>
              </a:buClr>
              <a:buSzPct val="60000"/>
              <a:buFont typeface="Wingdings" pitchFamily="2"/>
              <a:buNone/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defPPr>
            <a:lvl1pPr marL="342720" marR="0" lvl="0" indent="-34272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F89FF"/>
              </a:buClr>
              <a:buSzPct val="60000"/>
              <a:buFont typeface="Wingdings" pitchFamily="2"/>
              <a:buChar char=""/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1pPr>
            <a:lvl2pPr marL="742680" marR="0" lvl="1" indent="-28548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Char char=""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2pPr>
            <a:lvl3pPr marL="1143000" marR="0" lvl="2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Char char=""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3pPr>
            <a:lvl4pPr marL="1600199" marR="0" lvl="3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5000"/>
              <a:buFont typeface="Wingdings" pitchFamily="2"/>
              <a:buChar char="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40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4pPr>
            <a:lvl5pPr marL="2057400" marR="0" lvl="4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5pPr>
            <a:lvl6pPr marL="2057400" marR="0" lvl="5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6pPr>
            <a:lvl7pPr marL="2057400" marR="0" lvl="6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7pPr>
            <a:lvl8pPr marL="2057400" marR="0" lvl="7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8pPr>
            <a:lvl9pPr marL="1944000" marR="0" lvl="8" indent="-2160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SzPct val="45000"/>
              <a:buFont typeface="StarSymbol"/>
              <a:buChar char="●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9pPr>
          </a:lstStyle>
          <a:p>
            <a:pPr marL="342720" marR="0" lvl="0" indent="-34272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F89FF"/>
              </a:buClr>
              <a:buSzPct val="60000"/>
              <a:buFont typeface="Wingdings" pitchFamily="2"/>
              <a:buNone/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#include &lt;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stdio.h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&gt;</a:t>
            </a:r>
          </a:p>
          <a:p>
            <a:pPr marL="342720" marR="0" lvl="0" indent="-34272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F89FF"/>
              </a:buClr>
              <a:buSzPct val="60000"/>
              <a:buFont typeface="Wingdings" pitchFamily="2"/>
              <a:buNone/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 main(void) {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, count=0;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char name[32];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printf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(“Enter name :”);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gets(name);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for(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 = 0;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 &lt; 32;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++) {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if(name[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] == '\0')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5000"/>
              <a:buFont typeface="Wingdings" pitchFamily="2"/>
              <a:buNone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400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break;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count++;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}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printf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(“%d”, count);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return 0;</a:t>
            </a:r>
          </a:p>
          <a:p>
            <a:pPr marL="342720" marR="0" lvl="0" indent="-34272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F89FF"/>
              </a:buClr>
              <a:buSzPct val="60000"/>
              <a:buFont typeface="Wingdings" pitchFamily="2"/>
              <a:buNone/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}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/>
              <a:ea typeface="Tahoma" pitchFamily="34"/>
              <a:cs typeface="Tahoma" pitchFamily="34"/>
            </a:endParaRPr>
          </a:p>
        </p:txBody>
      </p:sp>
      <p:sp>
        <p:nvSpPr>
          <p:cNvPr id="5" name="Text Placeholder 5"/>
          <p:cNvSpPr txBox="1">
            <a:spLocks/>
          </p:cNvSpPr>
          <p:nvPr/>
        </p:nvSpPr>
        <p:spPr>
          <a:xfrm>
            <a:off x="4788464" y="2349360"/>
            <a:ext cx="3960000" cy="4320000"/>
          </a:xfrm>
          <a:prstGeom prst="rect">
            <a:avLst/>
          </a:prstGeom>
          <a:ln w="36000">
            <a:solidFill>
              <a:srgbClr val="000000"/>
            </a:solidFill>
            <a:prstDash val="solid"/>
          </a:ln>
        </p:spPr>
        <p:txBody>
          <a:bodyPr vert="horz" lIns="18000" tIns="18000" rIns="18000" bIns="18000">
            <a:normAutofit/>
          </a:bodyPr>
          <a:lstStyle>
            <a:defPPr marL="342720" marR="0" lvl="0" indent="-34272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F89FF"/>
              </a:buClr>
              <a:buSzPct val="60000"/>
              <a:buFont typeface="Wingdings" pitchFamily="2"/>
              <a:buNone/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defPPr>
            <a:lvl1pPr marL="342720" marR="0" lvl="0" indent="-34272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F89FF"/>
              </a:buClr>
              <a:buSzPct val="60000"/>
              <a:buFont typeface="Wingdings" pitchFamily="2"/>
              <a:buChar char=""/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1pPr>
            <a:lvl2pPr marL="742680" marR="0" lvl="1" indent="-28548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Char char=""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2pPr>
            <a:lvl3pPr marL="1143000" marR="0" lvl="2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Char char=""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3pPr>
            <a:lvl4pPr marL="1600199" marR="0" lvl="3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5000"/>
              <a:buFont typeface="Wingdings" pitchFamily="2"/>
              <a:buChar char="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40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4pPr>
            <a:lvl5pPr marL="2057400" marR="0" lvl="4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5pPr>
            <a:lvl6pPr marL="2057400" marR="0" lvl="5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6pPr>
            <a:lvl7pPr marL="2057400" marR="0" lvl="6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7pPr>
            <a:lvl8pPr marL="2057400" marR="0" lvl="7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8pPr>
            <a:lvl9pPr marL="1944000" marR="0" lvl="8" indent="-2160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SzPct val="45000"/>
              <a:buFont typeface="StarSymbol"/>
              <a:buChar char="●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9pPr>
          </a:lstStyle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#include &lt;stdio.h&gt;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#include &lt;string.h&gt;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int main(void) {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int i, count;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char name[32];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printf(“Enter name :”);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gets(name);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count = strlen(name);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printf(“%d”, count);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return 0;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}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/>
              <a:ea typeface="Tahoma" pitchFamily="34"/>
              <a:cs typeface="Tahoma" pitchFamily="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ฟังก์ชัน </a:t>
            </a:r>
            <a:r>
              <a:rPr lang="en-US" b="1" dirty="0" err="1" smtClean="0"/>
              <a:t>strcpy</a:t>
            </a:r>
            <a:endParaRPr lang="th-TH" b="1" dirty="0"/>
          </a:p>
        </p:txBody>
      </p:sp>
      <p:sp>
        <p:nvSpPr>
          <p:cNvPr id="4" name="Text Placeholder 4"/>
          <p:cNvSpPr txBox="1">
            <a:spLocks/>
          </p:cNvSpPr>
          <p:nvPr/>
        </p:nvSpPr>
        <p:spPr>
          <a:xfrm>
            <a:off x="936584" y="1718616"/>
            <a:ext cx="5651640" cy="4734720"/>
          </a:xfrm>
          <a:prstGeom prst="rect">
            <a:avLst/>
          </a:prstGeom>
        </p:spPr>
        <p:txBody>
          <a:bodyPr vert="horz">
            <a:normAutofit/>
          </a:bodyPr>
          <a:lstStyle>
            <a:defPPr marL="342720" marR="0" lvl="0" indent="-34272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F89FF"/>
              </a:buClr>
              <a:buSzPct val="60000"/>
              <a:buFont typeface="Wingdings" pitchFamily="2"/>
              <a:buNone/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defPPr>
            <a:lvl1pPr marL="342720" marR="0" lvl="0" indent="-34272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F89FF"/>
              </a:buClr>
              <a:buSzPct val="60000"/>
              <a:buFont typeface="Wingdings" pitchFamily="2"/>
              <a:buChar char=""/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1pPr>
            <a:lvl2pPr marL="742680" marR="0" lvl="1" indent="-28548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Char char=""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2pPr>
            <a:lvl3pPr marL="1143000" marR="0" lvl="2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Char char=""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3pPr>
            <a:lvl4pPr marL="1600199" marR="0" lvl="3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5000"/>
              <a:buFont typeface="Wingdings" pitchFamily="2"/>
              <a:buChar char="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40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4pPr>
            <a:lvl5pPr marL="2057400" marR="0" lvl="4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5pPr>
            <a:lvl6pPr marL="2057400" marR="0" lvl="5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6pPr>
            <a:lvl7pPr marL="2057400" marR="0" lvl="6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7pPr>
            <a:lvl8pPr marL="2057400" marR="0" lvl="7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8pPr>
            <a:lvl9pPr marL="1944000" marR="0" lvl="8" indent="-2160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SzPct val="45000"/>
              <a:buFont typeface="StarSymbol"/>
              <a:buChar char="●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9pPr>
          </a:lstStyle>
          <a:p>
            <a:pPr marL="342720" marR="0" lvl="0" indent="-34272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F89FF"/>
              </a:buClr>
              <a:buSzPct val="60000"/>
              <a:buFont typeface="Wingdings" pitchFamily="2"/>
              <a:buNone/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#include &lt;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stdio.h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&gt;</a:t>
            </a:r>
          </a:p>
          <a:p>
            <a:pPr marL="342720" marR="0" lvl="0" indent="-34272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F89FF"/>
              </a:buClr>
              <a:buSzPct val="60000"/>
              <a:buFont typeface="Wingdings" pitchFamily="2"/>
              <a:buNone/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 main(void) {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char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src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[32] = “Hello”;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char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dst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[32];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for(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 = 0;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 &lt; 32;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++) {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dst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[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] =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src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[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];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}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printf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(“%s”,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dst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);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return 0;</a:t>
            </a:r>
          </a:p>
          <a:p>
            <a:pPr marL="342720" marR="0" lvl="0" indent="-34272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F89FF"/>
              </a:buClr>
              <a:buSzPct val="60000"/>
              <a:buFont typeface="Wingdings" pitchFamily="2"/>
              <a:buNone/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}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/>
              <a:ea typeface="Tahoma" pitchFamily="34"/>
              <a:cs typeface="Tahoma" pitchFamily="34"/>
            </a:endParaRPr>
          </a:p>
        </p:txBody>
      </p:sp>
      <p:sp>
        <p:nvSpPr>
          <p:cNvPr id="5" name="Text Placeholder 5"/>
          <p:cNvSpPr txBox="1">
            <a:spLocks/>
          </p:cNvSpPr>
          <p:nvPr/>
        </p:nvSpPr>
        <p:spPr>
          <a:xfrm>
            <a:off x="4896456" y="2277352"/>
            <a:ext cx="3780000" cy="4320000"/>
          </a:xfrm>
          <a:prstGeom prst="rect">
            <a:avLst/>
          </a:prstGeom>
          <a:ln w="36000">
            <a:solidFill>
              <a:srgbClr val="000000"/>
            </a:solidFill>
            <a:prstDash val="solid"/>
          </a:ln>
        </p:spPr>
        <p:txBody>
          <a:bodyPr vert="horz" lIns="18000" tIns="18000" rIns="18000" bIns="18000">
            <a:normAutofit/>
          </a:bodyPr>
          <a:lstStyle>
            <a:defPPr marL="342720" marR="0" lvl="0" indent="-34272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F89FF"/>
              </a:buClr>
              <a:buSzPct val="60000"/>
              <a:buFont typeface="Wingdings" pitchFamily="2"/>
              <a:buNone/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defPPr>
            <a:lvl1pPr marL="342720" marR="0" lvl="0" indent="-34272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F89FF"/>
              </a:buClr>
              <a:buSzPct val="60000"/>
              <a:buFont typeface="Wingdings" pitchFamily="2"/>
              <a:buChar char=""/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1pPr>
            <a:lvl2pPr marL="742680" marR="0" lvl="1" indent="-28548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Char char=""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2pPr>
            <a:lvl3pPr marL="1143000" marR="0" lvl="2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Char char=""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3pPr>
            <a:lvl4pPr marL="1600199" marR="0" lvl="3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5000"/>
              <a:buFont typeface="Wingdings" pitchFamily="2"/>
              <a:buChar char="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40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4pPr>
            <a:lvl5pPr marL="2057400" marR="0" lvl="4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5pPr>
            <a:lvl6pPr marL="2057400" marR="0" lvl="5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6pPr>
            <a:lvl7pPr marL="2057400" marR="0" lvl="6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7pPr>
            <a:lvl8pPr marL="2057400" marR="0" lvl="7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8pPr>
            <a:lvl9pPr marL="1944000" marR="0" lvl="8" indent="-2160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SzPct val="45000"/>
              <a:buFont typeface="StarSymbol"/>
              <a:buChar char="●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9pPr>
          </a:lstStyle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#include &lt;stdio.h&gt;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#include &lt;string.h&gt;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int main(void) {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int i;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char src[32] = “Hello”;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char dst[32];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strcpy(dst, src);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printf(“%s”, dst);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return 0;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}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/>
              <a:ea typeface="Tahoma" pitchFamily="34"/>
              <a:cs typeface="Tahoma" pitchFamily="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ฟังก์ชัน </a:t>
            </a:r>
            <a:r>
              <a:rPr lang="en-US" b="1" dirty="0" err="1" smtClean="0"/>
              <a:t>strcat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604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6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2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6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4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8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8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20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6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2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0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47744" y="3805940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07744" y="3805940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967744" y="3805940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27744" y="3805940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67744" y="3805940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47744" y="3805940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87744" y="3805940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07744" y="3805940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59144" y="4825565"/>
            <a:ext cx="36504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o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019144" y="4825565"/>
            <a:ext cx="26460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l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479144" y="4825565"/>
            <a:ext cx="26460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939143" y="4825565"/>
            <a:ext cx="36216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399504" y="4825925"/>
            <a:ext cx="40932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H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968464" y="4825565"/>
            <a:ext cx="60732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i="0" u="none" strike="noStrike" baseline="0" dirty="0">
                <a:ln>
                  <a:noFill/>
                </a:ln>
                <a:solidFill>
                  <a:srgbClr val="FF0000"/>
                </a:solidFill>
                <a:latin typeface="Verdana" pitchFamily="34"/>
                <a:ea typeface="Arial" pitchFamily="34"/>
                <a:cs typeface="Arial" pitchFamily="34"/>
              </a:rPr>
              <a:t>\0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018424" y="3889819"/>
            <a:ext cx="33912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478424" y="3889819"/>
            <a:ext cx="36072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y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938424" y="3889819"/>
            <a:ext cx="37440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u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398424" y="3889819"/>
            <a:ext cx="41688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G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427744" y="3889819"/>
            <a:ext cx="60732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i="0" u="none" strike="noStrike" baseline="0" dirty="0">
                <a:ln>
                  <a:noFill/>
                </a:ln>
                <a:solidFill>
                  <a:srgbClr val="FF0000"/>
                </a:solidFill>
                <a:latin typeface="Verdana" pitchFamily="34"/>
                <a:ea typeface="Arial" pitchFamily="34"/>
                <a:cs typeface="Arial" pitchFamily="34"/>
              </a:rPr>
              <a:t>\0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83568" y="2636912"/>
            <a:ext cx="3240000" cy="521766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Arial" pitchFamily="34"/>
                <a:cs typeface="Arial" pitchFamily="34"/>
              </a:rPr>
              <a:t>strcat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Arial" pitchFamily="34"/>
                <a:cs typeface="Arial" pitchFamily="34"/>
              </a:rPr>
              <a:t>(a, b)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83568" y="2204864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char  a[12 ] = “Hello”;</a:t>
            </a:r>
            <a:endParaRPr lang="th-TH" dirty="0">
              <a:latin typeface="Calibri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83568" y="1700808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char  b[8] = “Guys”;</a:t>
            </a:r>
            <a:endParaRPr lang="th-TH" dirty="0">
              <a:latin typeface="Calibri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834024" y="3841884"/>
            <a:ext cx="505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b</a:t>
            </a:r>
            <a:endParaRPr lang="th-TH" dirty="0">
              <a:latin typeface="Calibri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835696" y="4777988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a</a:t>
            </a:r>
            <a:endParaRPr lang="th-TH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401712" y="3893796"/>
            <a:ext cx="41688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G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935912" y="3892124"/>
            <a:ext cx="37440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u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478500" y="3889821"/>
            <a:ext cx="36072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y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014986" y="3886334"/>
            <a:ext cx="33912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427984" y="3888492"/>
            <a:ext cx="60732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i="0" u="none" strike="noStrike" baseline="0" dirty="0">
                <a:ln>
                  <a:noFill/>
                </a:ln>
                <a:solidFill>
                  <a:srgbClr val="FF0000"/>
                </a:solidFill>
                <a:latin typeface="Verdana" pitchFamily="34"/>
                <a:ea typeface="Arial" pitchFamily="34"/>
                <a:cs typeface="Arial" pitchFamily="34"/>
              </a:rPr>
              <a:t>\0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8.25815E-7 L 0.28351 0.13648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00" y="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57992E-6 L 0.29202 0.1381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00" y="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57992E-6 L 0.28889 0.1381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00" y="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6000"/>
                            </p:stCondLst>
                            <p:childTnLst>
                              <p:par>
                                <p:cTn id="109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57992E-6 L 0.28628 0.1381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0" y="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8000"/>
                            </p:stCondLst>
                            <p:childTnLst>
                              <p:par>
                                <p:cTn id="112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57992E-6 L 0.28976 0.1381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00" y="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6" grpId="0"/>
      <p:bldP spid="37" grpId="0"/>
      <p:bldP spid="38" grpId="0"/>
      <p:bldP spid="39" grpId="0"/>
      <p:bldP spid="40" grpId="0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  <p:bldP spid="47" grpId="0"/>
      <p:bldP spid="67" grpId="0"/>
      <p:bldP spid="68" grpId="0"/>
      <p:bldP spid="70" grpId="0"/>
      <p:bldP spid="71" grpId="0"/>
      <p:bldP spid="75" grpId="0"/>
      <p:bldP spid="77" grpId="0"/>
      <p:bldP spid="79" grpId="0"/>
      <p:bldP spid="80" grpId="0"/>
      <p:bldP spid="8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ฟังก์ชัน </a:t>
            </a:r>
            <a:r>
              <a:rPr lang="en-US" dirty="0" err="1" smtClean="0"/>
              <a:t>strcmp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th-TH" sz="2800" dirty="0" smtClean="0">
                <a:latin typeface="Tahoma" pitchFamily="34"/>
              </a:rPr>
              <a:t>ถ้าต้องการเปรียบเทียบระหว่างข้อความ ไม่สามารถใช้ </a:t>
            </a:r>
            <a:r>
              <a:rPr lang="en-US" sz="2800" dirty="0" smtClean="0">
                <a:latin typeface="Tahoma" pitchFamily="34"/>
              </a:rPr>
              <a:t>== </a:t>
            </a:r>
            <a:r>
              <a:rPr lang="th-TH" sz="2800" dirty="0" smtClean="0">
                <a:latin typeface="Tahoma" pitchFamily="34"/>
              </a:rPr>
              <a:t>ได้</a:t>
            </a:r>
          </a:p>
          <a:p>
            <a:pPr lvl="1"/>
            <a:r>
              <a:rPr lang="en-US" sz="2800" dirty="0" smtClean="0">
                <a:latin typeface="Tahoma" pitchFamily="34"/>
              </a:rPr>
              <a:t>char a[16] = “Hello”;</a:t>
            </a:r>
          </a:p>
          <a:p>
            <a:pPr lvl="1"/>
            <a:r>
              <a:rPr lang="en-US" sz="2800" dirty="0" smtClean="0">
                <a:latin typeface="Tahoma" pitchFamily="34"/>
              </a:rPr>
              <a:t>char b[16] = “Hello”;</a:t>
            </a:r>
          </a:p>
          <a:p>
            <a:pPr lvl="1"/>
            <a:r>
              <a:rPr lang="en-US" sz="2800" dirty="0" smtClean="0">
                <a:latin typeface="Tahoma" pitchFamily="34"/>
              </a:rPr>
              <a:t>if( a == b) </a:t>
            </a:r>
            <a:r>
              <a:rPr lang="th-TH" sz="3200" b="1" dirty="0" smtClean="0">
                <a:solidFill>
                  <a:srgbClr val="FF0000"/>
                </a:solidFill>
                <a:latin typeface="Tahoma" pitchFamily="34"/>
              </a:rPr>
              <a:t>ผิดไม่สามารถใช้ได้</a:t>
            </a:r>
          </a:p>
          <a:p>
            <a:pPr lvl="0"/>
            <a:r>
              <a:rPr lang="th-TH" sz="2800" dirty="0" smtClean="0">
                <a:latin typeface="Tahoma" pitchFamily="34"/>
                <a:ea typeface="Tahoma" pitchFamily="34"/>
              </a:rPr>
              <a:t>ต้องใช้ </a:t>
            </a:r>
            <a:r>
              <a:rPr lang="en-US" sz="2800" dirty="0" err="1" smtClean="0">
                <a:latin typeface="Tahoma" pitchFamily="34"/>
                <a:ea typeface="Tahoma" pitchFamily="34"/>
              </a:rPr>
              <a:t>strcmp</a:t>
            </a:r>
            <a:r>
              <a:rPr lang="en-US" sz="2800" dirty="0" smtClean="0">
                <a:latin typeface="Tahoma" pitchFamily="34"/>
                <a:ea typeface="Tahoma" pitchFamily="34"/>
              </a:rPr>
              <a:t>(a, b) </a:t>
            </a:r>
            <a:r>
              <a:rPr lang="th-TH" sz="2800" dirty="0" smtClean="0">
                <a:latin typeface="Tahoma" pitchFamily="34"/>
                <a:ea typeface="Tahoma" pitchFamily="34"/>
              </a:rPr>
              <a:t>แทน </a:t>
            </a:r>
            <a:r>
              <a:rPr lang="en-US" sz="2800" dirty="0" err="1" smtClean="0">
                <a:latin typeface="Tahoma" pitchFamily="34"/>
                <a:ea typeface="Tahoma" pitchFamily="34"/>
              </a:rPr>
              <a:t>strcmp</a:t>
            </a:r>
            <a:r>
              <a:rPr lang="en-US" sz="2800" dirty="0" smtClean="0">
                <a:latin typeface="Tahoma" pitchFamily="34"/>
                <a:ea typeface="Tahoma" pitchFamily="34"/>
              </a:rPr>
              <a:t> </a:t>
            </a:r>
            <a:r>
              <a:rPr lang="th-TH" sz="2800" dirty="0" smtClean="0">
                <a:latin typeface="Tahoma" pitchFamily="34"/>
                <a:ea typeface="Tahoma" pitchFamily="34"/>
              </a:rPr>
              <a:t>จะคืนค่า</a:t>
            </a:r>
          </a:p>
          <a:p>
            <a:pPr lvl="1"/>
            <a:r>
              <a:rPr lang="th-TH" sz="3100" dirty="0" smtClean="0">
                <a:latin typeface="Tahoma" pitchFamily="34"/>
                <a:ea typeface="Tahoma" pitchFamily="34"/>
              </a:rPr>
              <a:t>น้อยกว่า </a:t>
            </a:r>
            <a:r>
              <a:rPr lang="en-US" sz="3100" dirty="0" smtClean="0">
                <a:latin typeface="Tahoma" pitchFamily="34"/>
                <a:ea typeface="Tahoma" pitchFamily="34"/>
              </a:rPr>
              <a:t>0 </a:t>
            </a:r>
            <a:r>
              <a:rPr lang="th-TH" sz="3100" dirty="0" smtClean="0">
                <a:latin typeface="Tahoma" pitchFamily="34"/>
                <a:ea typeface="Tahoma" pitchFamily="34"/>
              </a:rPr>
              <a:t>ถ้า </a:t>
            </a:r>
            <a:r>
              <a:rPr lang="en-US" sz="3100" dirty="0" smtClean="0">
                <a:latin typeface="Tahoma" pitchFamily="34"/>
                <a:ea typeface="Tahoma" pitchFamily="34"/>
              </a:rPr>
              <a:t>a &lt; b </a:t>
            </a:r>
            <a:r>
              <a:rPr lang="th-TH" sz="3100" dirty="0" smtClean="0">
                <a:latin typeface="Tahoma" pitchFamily="34"/>
                <a:ea typeface="Tahoma" pitchFamily="34"/>
              </a:rPr>
              <a:t>ตามหลักตัวอักษรในตาราง </a:t>
            </a:r>
            <a:r>
              <a:rPr lang="en-US" sz="3100" dirty="0" err="1" smtClean="0">
                <a:latin typeface="Tahoma" pitchFamily="34"/>
                <a:ea typeface="Tahoma" pitchFamily="34"/>
              </a:rPr>
              <a:t>ascii</a:t>
            </a:r>
            <a:endParaRPr lang="en-US" sz="3100" dirty="0" smtClean="0">
              <a:latin typeface="Tahoma" pitchFamily="34"/>
              <a:ea typeface="Tahoma" pitchFamily="34"/>
            </a:endParaRPr>
          </a:p>
          <a:p>
            <a:pPr lvl="1"/>
            <a:r>
              <a:rPr lang="th-TH" sz="3100" dirty="0" smtClean="0">
                <a:latin typeface="Tahoma" pitchFamily="34"/>
                <a:ea typeface="Tahoma" pitchFamily="34"/>
              </a:rPr>
              <a:t>มากกว่า </a:t>
            </a:r>
            <a:r>
              <a:rPr lang="en-US" sz="3100" dirty="0" smtClean="0">
                <a:latin typeface="Tahoma" pitchFamily="34"/>
                <a:ea typeface="Tahoma" pitchFamily="34"/>
              </a:rPr>
              <a:t>0 </a:t>
            </a:r>
            <a:r>
              <a:rPr lang="th-TH" sz="3100" dirty="0" smtClean="0">
                <a:latin typeface="Tahoma" pitchFamily="34"/>
                <a:ea typeface="Tahoma" pitchFamily="34"/>
              </a:rPr>
              <a:t>ถ้า </a:t>
            </a:r>
            <a:r>
              <a:rPr lang="en-US" sz="3100" dirty="0" smtClean="0">
                <a:latin typeface="Tahoma" pitchFamily="34"/>
                <a:ea typeface="Tahoma" pitchFamily="34"/>
              </a:rPr>
              <a:t>a &gt;</a:t>
            </a:r>
            <a:r>
              <a:rPr lang="th-TH" sz="3100" dirty="0" smtClean="0">
                <a:latin typeface="Tahoma" pitchFamily="34"/>
                <a:ea typeface="Tahoma" pitchFamily="34"/>
              </a:rPr>
              <a:t> </a:t>
            </a:r>
            <a:r>
              <a:rPr lang="en-US" sz="3100" dirty="0" smtClean="0">
                <a:latin typeface="Tahoma" pitchFamily="34"/>
                <a:ea typeface="Tahoma" pitchFamily="34"/>
              </a:rPr>
              <a:t>b </a:t>
            </a:r>
            <a:r>
              <a:rPr lang="th-TH" sz="3100" dirty="0" smtClean="0">
                <a:latin typeface="Tahoma" pitchFamily="34"/>
                <a:ea typeface="Tahoma" pitchFamily="34"/>
              </a:rPr>
              <a:t>ตามหลักตัวอักษรในตาราง </a:t>
            </a:r>
            <a:r>
              <a:rPr lang="en-US" sz="3100" dirty="0" err="1" smtClean="0">
                <a:latin typeface="Tahoma" pitchFamily="34"/>
                <a:ea typeface="Tahoma" pitchFamily="34"/>
              </a:rPr>
              <a:t>ascii</a:t>
            </a:r>
            <a:endParaRPr lang="en-US" sz="3100" dirty="0" smtClean="0">
              <a:latin typeface="Tahoma" pitchFamily="34"/>
              <a:ea typeface="Tahoma" pitchFamily="34"/>
            </a:endParaRPr>
          </a:p>
          <a:p>
            <a:pPr lvl="1"/>
            <a:r>
              <a:rPr lang="th-TH" sz="3100" dirty="0" smtClean="0">
                <a:latin typeface="Tahoma" pitchFamily="34"/>
                <a:ea typeface="Tahoma" pitchFamily="34"/>
              </a:rPr>
              <a:t>เท่ากับ </a:t>
            </a:r>
            <a:r>
              <a:rPr lang="en-US" sz="3100" dirty="0" smtClean="0">
                <a:latin typeface="Tahoma" pitchFamily="34"/>
                <a:ea typeface="Tahoma" pitchFamily="34"/>
              </a:rPr>
              <a:t> 0 </a:t>
            </a:r>
            <a:r>
              <a:rPr lang="th-TH" sz="3100" dirty="0" smtClean="0">
                <a:latin typeface="Tahoma" pitchFamily="34"/>
                <a:ea typeface="Tahoma" pitchFamily="34"/>
              </a:rPr>
              <a:t>ถ้า </a:t>
            </a:r>
            <a:r>
              <a:rPr lang="en-US" sz="3100" dirty="0" smtClean="0">
                <a:latin typeface="Tahoma" pitchFamily="34"/>
                <a:ea typeface="Tahoma" pitchFamily="34"/>
              </a:rPr>
              <a:t>a =</a:t>
            </a:r>
            <a:r>
              <a:rPr lang="th-TH" sz="3100" dirty="0" smtClean="0">
                <a:latin typeface="Tahoma" pitchFamily="34"/>
                <a:ea typeface="Tahoma" pitchFamily="34"/>
              </a:rPr>
              <a:t> </a:t>
            </a:r>
            <a:r>
              <a:rPr lang="en-US" sz="3100" dirty="0" smtClean="0">
                <a:latin typeface="Tahoma" pitchFamily="34"/>
                <a:ea typeface="Tahoma" pitchFamily="34"/>
              </a:rPr>
              <a:t>b </a:t>
            </a:r>
            <a:r>
              <a:rPr lang="th-TH" sz="3100" dirty="0" smtClean="0">
                <a:latin typeface="Tahoma" pitchFamily="34"/>
                <a:ea typeface="Tahoma" pitchFamily="34"/>
              </a:rPr>
              <a:t>ตามหลักตัวอักษรในตาราง </a:t>
            </a:r>
            <a:r>
              <a:rPr lang="en-US" sz="3100" dirty="0" err="1" smtClean="0">
                <a:latin typeface="Tahoma" pitchFamily="34"/>
                <a:ea typeface="Tahoma" pitchFamily="34"/>
              </a:rPr>
              <a:t>ascii</a:t>
            </a:r>
            <a:endParaRPr lang="en-US" sz="3100" dirty="0" smtClean="0">
              <a:latin typeface="Tahoma" pitchFamily="34"/>
              <a:ea typeface="Tahoma" pitchFamily="34"/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5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จงหาผลการรันของโปรแกรมต่อไปนี้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339752" y="2060848"/>
            <a:ext cx="5328592" cy="4608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#include &lt;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stdio.h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&gt;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#include &lt;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stdlib.h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&gt;</a:t>
            </a:r>
          </a:p>
          <a:p>
            <a:endParaRPr lang="en-US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main(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argc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, char *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argv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[]) {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    char str1[] = “C Language”;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    char str2[] = “c language”;</a:t>
            </a:r>
          </a:p>
          <a:p>
            <a:endParaRPr lang="en-US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    if(!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strcmp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(str1,  str2)) {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              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(“str1 = str2\n”);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    } else {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             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(“str1 != str2\n”);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    }</a:t>
            </a:r>
          </a:p>
          <a:p>
            <a:endParaRPr lang="en-US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    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("Length of str1 = %d\n",  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strlen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(str1));      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}</a:t>
            </a:r>
            <a:endParaRPr lang="th-TH" sz="2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ตัวอย่างตัวแปร</a:t>
            </a:r>
            <a:r>
              <a:rPr lang="th-TH" b="1" dirty="0" err="1" smtClean="0"/>
              <a:t>อาเรย์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746268" y="2164776"/>
            <a:ext cx="857256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128</a:t>
            </a:r>
            <a:endParaRPr lang="th-TH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05310" y="1836104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num[0]</a:t>
            </a:r>
            <a:endParaRPr lang="th-TH" sz="2000" dirty="0"/>
          </a:p>
        </p:txBody>
      </p:sp>
      <p:sp>
        <p:nvSpPr>
          <p:cNvPr id="6" name="Rectangle 5"/>
          <p:cNvSpPr/>
          <p:nvPr/>
        </p:nvSpPr>
        <p:spPr>
          <a:xfrm>
            <a:off x="1715920" y="2164776"/>
            <a:ext cx="857256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230</a:t>
            </a:r>
            <a:endParaRPr lang="th-TH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674962" y="1836104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num[1]</a:t>
            </a:r>
            <a:endParaRPr lang="th-TH" sz="2000" dirty="0"/>
          </a:p>
        </p:txBody>
      </p:sp>
      <p:sp>
        <p:nvSpPr>
          <p:cNvPr id="8" name="Rectangle 7"/>
          <p:cNvSpPr/>
          <p:nvPr/>
        </p:nvSpPr>
        <p:spPr>
          <a:xfrm>
            <a:off x="2644614" y="2164776"/>
            <a:ext cx="857256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-5</a:t>
            </a:r>
            <a:endParaRPr lang="th-TH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603656" y="1836104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num[2]</a:t>
            </a:r>
            <a:endParaRPr lang="th-TH" sz="2000" dirty="0"/>
          </a:p>
        </p:txBody>
      </p:sp>
      <p:sp>
        <p:nvSpPr>
          <p:cNvPr id="10" name="Rectangle 9"/>
          <p:cNvSpPr/>
          <p:nvPr/>
        </p:nvSpPr>
        <p:spPr>
          <a:xfrm>
            <a:off x="3573308" y="2164776"/>
            <a:ext cx="857256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0</a:t>
            </a:r>
            <a:endParaRPr lang="th-TH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532350" y="1836104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num[3]</a:t>
            </a:r>
            <a:endParaRPr lang="th-TH" sz="2000" dirty="0"/>
          </a:p>
        </p:txBody>
      </p:sp>
      <p:sp>
        <p:nvSpPr>
          <p:cNvPr id="12" name="Rectangle 11"/>
          <p:cNvSpPr/>
          <p:nvPr/>
        </p:nvSpPr>
        <p:spPr>
          <a:xfrm>
            <a:off x="4502002" y="2164776"/>
            <a:ext cx="857256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45</a:t>
            </a:r>
            <a:endParaRPr lang="th-TH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461044" y="1836104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num[4]</a:t>
            </a:r>
            <a:endParaRPr lang="th-TH" sz="2000" dirty="0"/>
          </a:p>
        </p:txBody>
      </p:sp>
      <p:sp>
        <p:nvSpPr>
          <p:cNvPr id="14" name="Rectangle 13"/>
          <p:cNvSpPr/>
          <p:nvPr/>
        </p:nvSpPr>
        <p:spPr>
          <a:xfrm>
            <a:off x="5430696" y="2164776"/>
            <a:ext cx="857256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-95</a:t>
            </a:r>
            <a:endParaRPr lang="th-TH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389738" y="1836104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num[5]</a:t>
            </a:r>
            <a:endParaRPr lang="th-TH" sz="2000" dirty="0"/>
          </a:p>
        </p:txBody>
      </p:sp>
      <p:sp>
        <p:nvSpPr>
          <p:cNvPr id="16" name="Rectangle 15"/>
          <p:cNvSpPr/>
          <p:nvPr/>
        </p:nvSpPr>
        <p:spPr>
          <a:xfrm>
            <a:off x="6359390" y="2164776"/>
            <a:ext cx="857256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50</a:t>
            </a:r>
            <a:endParaRPr lang="th-TH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318432" y="1836104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num[6]</a:t>
            </a:r>
            <a:endParaRPr lang="th-TH" sz="2000" dirty="0"/>
          </a:p>
        </p:txBody>
      </p:sp>
      <p:sp>
        <p:nvSpPr>
          <p:cNvPr id="18" name="Rectangle 17"/>
          <p:cNvSpPr/>
          <p:nvPr/>
        </p:nvSpPr>
        <p:spPr>
          <a:xfrm>
            <a:off x="7288084" y="2164776"/>
            <a:ext cx="857256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256</a:t>
            </a:r>
            <a:endParaRPr lang="th-TH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247126" y="1836104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num[7]</a:t>
            </a:r>
            <a:endParaRPr lang="th-TH" sz="2000" dirty="0"/>
          </a:p>
        </p:txBody>
      </p:sp>
      <p:sp>
        <p:nvSpPr>
          <p:cNvPr id="20" name="Isosceles Triangle 19"/>
          <p:cNvSpPr/>
          <p:nvPr/>
        </p:nvSpPr>
        <p:spPr>
          <a:xfrm>
            <a:off x="2389342" y="2807718"/>
            <a:ext cx="214314" cy="214314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h-TH"/>
          </a:p>
        </p:txBody>
      </p:sp>
      <p:sp>
        <p:nvSpPr>
          <p:cNvPr id="21" name="TextBox 20"/>
          <p:cNvSpPr txBox="1"/>
          <p:nvPr/>
        </p:nvSpPr>
        <p:spPr>
          <a:xfrm>
            <a:off x="2532218" y="2764798"/>
            <a:ext cx="4929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000" dirty="0" smtClean="0"/>
              <a:t>ตัวแปรอาร์เรย์ชื่อ </a:t>
            </a:r>
            <a:r>
              <a:rPr lang="en-US" sz="2000" dirty="0" smtClean="0"/>
              <a:t>num </a:t>
            </a:r>
            <a:r>
              <a:rPr lang="th-TH" sz="2000" dirty="0" smtClean="0"/>
              <a:t>เก็บข้อมูลชนิดจำนวนเต็ม </a:t>
            </a:r>
            <a:r>
              <a:rPr lang="en-US" sz="2000" dirty="0" smtClean="0"/>
              <a:t>8 </a:t>
            </a:r>
            <a:r>
              <a:rPr lang="th-TH" sz="2000" dirty="0" smtClean="0"/>
              <a:t>ตัว</a:t>
            </a:r>
            <a:endParaRPr lang="th-TH" sz="2000" dirty="0"/>
          </a:p>
        </p:txBody>
      </p:sp>
      <p:sp>
        <p:nvSpPr>
          <p:cNvPr id="22" name="Rectangle 25"/>
          <p:cNvSpPr/>
          <p:nvPr/>
        </p:nvSpPr>
        <p:spPr>
          <a:xfrm>
            <a:off x="2614134" y="3664974"/>
            <a:ext cx="857256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-5</a:t>
            </a:r>
            <a:endParaRPr lang="th-TH" sz="2400" dirty="0"/>
          </a:p>
        </p:txBody>
      </p:sp>
      <p:sp>
        <p:nvSpPr>
          <p:cNvPr id="23" name="TextBox 26"/>
          <p:cNvSpPr txBox="1"/>
          <p:nvPr/>
        </p:nvSpPr>
        <p:spPr>
          <a:xfrm>
            <a:off x="2573176" y="3336302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real[0]</a:t>
            </a:r>
            <a:endParaRPr lang="th-TH" sz="2000" dirty="0"/>
          </a:p>
        </p:txBody>
      </p:sp>
      <p:sp>
        <p:nvSpPr>
          <p:cNvPr id="24" name="Rectangle 27"/>
          <p:cNvSpPr/>
          <p:nvPr/>
        </p:nvSpPr>
        <p:spPr>
          <a:xfrm>
            <a:off x="3542828" y="3664974"/>
            <a:ext cx="857256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0</a:t>
            </a:r>
            <a:endParaRPr lang="th-TH" sz="2400" dirty="0"/>
          </a:p>
        </p:txBody>
      </p:sp>
      <p:sp>
        <p:nvSpPr>
          <p:cNvPr id="25" name="TextBox 28"/>
          <p:cNvSpPr txBox="1"/>
          <p:nvPr/>
        </p:nvSpPr>
        <p:spPr>
          <a:xfrm>
            <a:off x="3501870" y="3336302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real[1]</a:t>
            </a:r>
            <a:endParaRPr lang="th-TH" sz="2000" dirty="0"/>
          </a:p>
        </p:txBody>
      </p:sp>
      <p:sp>
        <p:nvSpPr>
          <p:cNvPr id="26" name="Rectangle 29"/>
          <p:cNvSpPr/>
          <p:nvPr/>
        </p:nvSpPr>
        <p:spPr>
          <a:xfrm>
            <a:off x="4471522" y="3664974"/>
            <a:ext cx="857256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45</a:t>
            </a:r>
            <a:endParaRPr lang="th-TH" sz="2400" dirty="0"/>
          </a:p>
        </p:txBody>
      </p:sp>
      <p:sp>
        <p:nvSpPr>
          <p:cNvPr id="27" name="TextBox 30"/>
          <p:cNvSpPr txBox="1"/>
          <p:nvPr/>
        </p:nvSpPr>
        <p:spPr>
          <a:xfrm>
            <a:off x="4430564" y="3336302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real[2]</a:t>
            </a:r>
            <a:endParaRPr lang="th-TH" sz="2000" dirty="0"/>
          </a:p>
        </p:txBody>
      </p:sp>
      <p:sp>
        <p:nvSpPr>
          <p:cNvPr id="28" name="Rectangle 31"/>
          <p:cNvSpPr/>
          <p:nvPr/>
        </p:nvSpPr>
        <p:spPr>
          <a:xfrm>
            <a:off x="5400216" y="3664974"/>
            <a:ext cx="857256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-95</a:t>
            </a:r>
            <a:endParaRPr lang="th-TH" sz="2400" dirty="0"/>
          </a:p>
        </p:txBody>
      </p:sp>
      <p:sp>
        <p:nvSpPr>
          <p:cNvPr id="29" name="TextBox 32"/>
          <p:cNvSpPr txBox="1"/>
          <p:nvPr/>
        </p:nvSpPr>
        <p:spPr>
          <a:xfrm>
            <a:off x="5359258" y="3336302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real[3]</a:t>
            </a:r>
            <a:endParaRPr lang="th-TH" sz="2000" dirty="0"/>
          </a:p>
        </p:txBody>
      </p:sp>
      <p:sp>
        <p:nvSpPr>
          <p:cNvPr id="30" name="Isosceles Triangle 37"/>
          <p:cNvSpPr/>
          <p:nvPr/>
        </p:nvSpPr>
        <p:spPr>
          <a:xfrm>
            <a:off x="2675094" y="4350836"/>
            <a:ext cx="214314" cy="214314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h-TH"/>
          </a:p>
        </p:txBody>
      </p:sp>
      <p:sp>
        <p:nvSpPr>
          <p:cNvPr id="31" name="TextBox 38"/>
          <p:cNvSpPr txBox="1"/>
          <p:nvPr/>
        </p:nvSpPr>
        <p:spPr>
          <a:xfrm>
            <a:off x="2817970" y="4307916"/>
            <a:ext cx="4929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000" dirty="0" smtClean="0"/>
              <a:t>ตัวแปรอาร์เรย์ชื่อ </a:t>
            </a:r>
            <a:r>
              <a:rPr lang="en-US" sz="2000" dirty="0" smtClean="0"/>
              <a:t>real </a:t>
            </a:r>
            <a:r>
              <a:rPr lang="th-TH" sz="2000" dirty="0" smtClean="0"/>
              <a:t>เก็บข้อมูลชนิดจำนวนจริง </a:t>
            </a:r>
            <a:r>
              <a:rPr lang="en-US" sz="2000" dirty="0" smtClean="0"/>
              <a:t>4 </a:t>
            </a:r>
            <a:r>
              <a:rPr lang="th-TH" sz="2000" dirty="0" smtClean="0"/>
              <a:t>ตัว</a:t>
            </a:r>
            <a:endParaRPr lang="th-TH" sz="2000" dirty="0"/>
          </a:p>
        </p:txBody>
      </p:sp>
      <p:sp>
        <p:nvSpPr>
          <p:cNvPr id="32" name="Rectangle 41"/>
          <p:cNvSpPr/>
          <p:nvPr/>
        </p:nvSpPr>
        <p:spPr>
          <a:xfrm>
            <a:off x="2215986" y="5165172"/>
            <a:ext cx="857256" cy="5000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A</a:t>
            </a:r>
            <a:endParaRPr lang="th-TH" sz="2400" dirty="0"/>
          </a:p>
        </p:txBody>
      </p:sp>
      <p:sp>
        <p:nvSpPr>
          <p:cNvPr id="33" name="TextBox 42"/>
          <p:cNvSpPr txBox="1"/>
          <p:nvPr/>
        </p:nvSpPr>
        <p:spPr>
          <a:xfrm>
            <a:off x="2317904" y="4836500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 smtClean="0"/>
              <a:t>str</a:t>
            </a:r>
            <a:r>
              <a:rPr lang="en-US" sz="2000" dirty="0" smtClean="0"/>
              <a:t>[0]</a:t>
            </a:r>
            <a:endParaRPr lang="th-TH" sz="2000" dirty="0"/>
          </a:p>
        </p:txBody>
      </p:sp>
      <p:sp>
        <p:nvSpPr>
          <p:cNvPr id="34" name="Rectangle 43"/>
          <p:cNvSpPr/>
          <p:nvPr/>
        </p:nvSpPr>
        <p:spPr>
          <a:xfrm>
            <a:off x="3144680" y="5165172"/>
            <a:ext cx="857256" cy="5000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r</a:t>
            </a:r>
            <a:endParaRPr lang="th-TH" sz="2400" dirty="0"/>
          </a:p>
        </p:txBody>
      </p:sp>
      <p:sp>
        <p:nvSpPr>
          <p:cNvPr id="35" name="TextBox 44"/>
          <p:cNvSpPr txBox="1"/>
          <p:nvPr/>
        </p:nvSpPr>
        <p:spPr>
          <a:xfrm>
            <a:off x="3246598" y="4836500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 smtClean="0"/>
              <a:t>str</a:t>
            </a:r>
            <a:r>
              <a:rPr lang="en-US" sz="2000" dirty="0" smtClean="0"/>
              <a:t>[1]</a:t>
            </a:r>
            <a:endParaRPr lang="th-TH" sz="2000" dirty="0"/>
          </a:p>
        </p:txBody>
      </p:sp>
      <p:sp>
        <p:nvSpPr>
          <p:cNvPr id="36" name="Rectangle 45"/>
          <p:cNvSpPr/>
          <p:nvPr/>
        </p:nvSpPr>
        <p:spPr>
          <a:xfrm>
            <a:off x="4073374" y="5165172"/>
            <a:ext cx="857256" cy="5000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r</a:t>
            </a:r>
            <a:endParaRPr lang="th-TH" sz="2400" dirty="0"/>
          </a:p>
        </p:txBody>
      </p:sp>
      <p:sp>
        <p:nvSpPr>
          <p:cNvPr id="37" name="TextBox 46"/>
          <p:cNvSpPr txBox="1"/>
          <p:nvPr/>
        </p:nvSpPr>
        <p:spPr>
          <a:xfrm>
            <a:off x="4175292" y="4836500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 smtClean="0"/>
              <a:t>str</a:t>
            </a:r>
            <a:r>
              <a:rPr lang="en-US" sz="2000" dirty="0" smtClean="0"/>
              <a:t>[2]</a:t>
            </a:r>
            <a:endParaRPr lang="th-TH" sz="2000" dirty="0"/>
          </a:p>
        </p:txBody>
      </p:sp>
      <p:sp>
        <p:nvSpPr>
          <p:cNvPr id="38" name="Rectangle 47"/>
          <p:cNvSpPr/>
          <p:nvPr/>
        </p:nvSpPr>
        <p:spPr>
          <a:xfrm>
            <a:off x="5002068" y="5165172"/>
            <a:ext cx="857256" cy="5000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a</a:t>
            </a:r>
            <a:endParaRPr lang="th-TH" sz="2400" dirty="0"/>
          </a:p>
        </p:txBody>
      </p:sp>
      <p:sp>
        <p:nvSpPr>
          <p:cNvPr id="39" name="TextBox 48"/>
          <p:cNvSpPr txBox="1"/>
          <p:nvPr/>
        </p:nvSpPr>
        <p:spPr>
          <a:xfrm>
            <a:off x="5103986" y="4836500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 smtClean="0"/>
              <a:t>str</a:t>
            </a:r>
            <a:r>
              <a:rPr lang="en-US" sz="2000" dirty="0" smtClean="0"/>
              <a:t>[3]</a:t>
            </a:r>
            <a:endParaRPr lang="th-TH" sz="2000" dirty="0"/>
          </a:p>
        </p:txBody>
      </p:sp>
      <p:sp>
        <p:nvSpPr>
          <p:cNvPr id="40" name="Rectangle 49"/>
          <p:cNvSpPr/>
          <p:nvPr/>
        </p:nvSpPr>
        <p:spPr>
          <a:xfrm>
            <a:off x="5930762" y="5165172"/>
            <a:ext cx="857256" cy="5000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y</a:t>
            </a:r>
            <a:endParaRPr lang="th-TH" sz="2400" dirty="0"/>
          </a:p>
        </p:txBody>
      </p:sp>
      <p:sp>
        <p:nvSpPr>
          <p:cNvPr id="41" name="TextBox 50"/>
          <p:cNvSpPr txBox="1"/>
          <p:nvPr/>
        </p:nvSpPr>
        <p:spPr>
          <a:xfrm>
            <a:off x="6032680" y="4836500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 smtClean="0"/>
              <a:t>str</a:t>
            </a:r>
            <a:r>
              <a:rPr lang="en-US" sz="2000" dirty="0" smtClean="0"/>
              <a:t>[4]</a:t>
            </a:r>
            <a:endParaRPr lang="th-TH" sz="2000" dirty="0"/>
          </a:p>
        </p:txBody>
      </p:sp>
      <p:sp>
        <p:nvSpPr>
          <p:cNvPr id="42" name="Isosceles Triangle 55"/>
          <p:cNvSpPr/>
          <p:nvPr/>
        </p:nvSpPr>
        <p:spPr>
          <a:xfrm>
            <a:off x="2287424" y="5808114"/>
            <a:ext cx="214314" cy="214314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h-TH"/>
          </a:p>
        </p:txBody>
      </p:sp>
      <p:sp>
        <p:nvSpPr>
          <p:cNvPr id="43" name="TextBox 56"/>
          <p:cNvSpPr txBox="1"/>
          <p:nvPr/>
        </p:nvSpPr>
        <p:spPr>
          <a:xfrm>
            <a:off x="2430300" y="5765194"/>
            <a:ext cx="4929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000" dirty="0" smtClean="0"/>
              <a:t>ตัวแปรอาร์เรย์ชื่อ </a:t>
            </a:r>
            <a:r>
              <a:rPr lang="en-US" sz="2000" dirty="0" err="1" smtClean="0"/>
              <a:t>str</a:t>
            </a:r>
            <a:r>
              <a:rPr lang="en-US" sz="2000" dirty="0" smtClean="0"/>
              <a:t> </a:t>
            </a:r>
            <a:r>
              <a:rPr lang="th-TH" sz="2000" dirty="0" smtClean="0"/>
              <a:t>เก็บข้อมูลชนิดตัวอักขระจำนวน </a:t>
            </a:r>
            <a:r>
              <a:rPr lang="en-US" sz="2000" dirty="0" smtClean="0"/>
              <a:t>5 </a:t>
            </a:r>
            <a:r>
              <a:rPr lang="th-TH" sz="2000" dirty="0" smtClean="0"/>
              <a:t>ตัว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ทำไมอาร์เรย์ถึงดีกว่า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9941"/>
            <a:ext cx="8135938" cy="47513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อาร์เรย์ 1 มิติ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การสร้างตัวแปรอาร์เรย์ขึ้นมาใช้งานในโปรแกรม จะใช้คำสั่งประกาศตัวแปรเหมือนกับตัวแปรชนิดอื่นๆที่ผ่านมา </a:t>
            </a:r>
          </a:p>
          <a:p>
            <a:r>
              <a:rPr lang="th-TH" dirty="0" smtClean="0"/>
              <a:t>แต่มีส่วนที่แตกต่างก็คือ การระบุขนาดของตัวแปรอาร์เรย์ที่จะสร้างขึ้นด้วย โดยเริ่มจากรูปแบบการประกาศตัวแปรอาร์เรย์ 1 มิติ ดังนี้</a:t>
            </a:r>
            <a:endParaRPr lang="en-US" dirty="0" smtClean="0"/>
          </a:p>
          <a:p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1043608" y="3959696"/>
          <a:ext cx="7488832" cy="2133600"/>
        </p:xfrm>
        <a:graphic>
          <a:graphicData uri="http://schemas.openxmlformats.org/drawingml/2006/table">
            <a:tbl>
              <a:tblPr/>
              <a:tblGrid>
                <a:gridCol w="7488832"/>
              </a:tblGrid>
              <a:tr h="0">
                <a:tc>
                  <a:txBody>
                    <a:bodyPr/>
                    <a:lstStyle/>
                    <a:p>
                      <a:pPr marL="1323975" indent="-1323975"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CordiaUPC" pitchFamily="34" charset="-34"/>
                          <a:ea typeface="Times New Roman"/>
                          <a:cs typeface="CordiaUPC" pitchFamily="34" charset="-34"/>
                        </a:rPr>
                        <a:t>       </a:t>
                      </a:r>
                      <a:r>
                        <a:rPr lang="en-US" sz="2800" b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type    </a:t>
                      </a:r>
                      <a:r>
                        <a:rPr lang="en-US" sz="28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variable-name[n] 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800" b="1" dirty="0">
                          <a:latin typeface="CordiaUPC" pitchFamily="34" charset="-34"/>
                          <a:ea typeface="Times New Roman"/>
                          <a:cs typeface="CordiaUPC" pitchFamily="34" charset="-34"/>
                        </a:rPr>
                        <a:t>type </a:t>
                      </a:r>
                      <a:r>
                        <a:rPr lang="en-US" sz="2800" dirty="0">
                          <a:latin typeface="CordiaUPC" pitchFamily="34" charset="-34"/>
                          <a:ea typeface="Times New Roman"/>
                          <a:cs typeface="CordiaUPC" pitchFamily="34" charset="-34"/>
                        </a:rPr>
                        <a:t>: </a:t>
                      </a:r>
                      <a:r>
                        <a:rPr lang="th-TH" sz="2800" dirty="0">
                          <a:latin typeface="CordiaUPC" pitchFamily="34" charset="-34"/>
                          <a:ea typeface="Times New Roman"/>
                          <a:cs typeface="CordiaUPC" pitchFamily="34" charset="-34"/>
                        </a:rPr>
                        <a:t> ชนิดของตัวแปรอาร์เรย์ที่จะสร้างขึ้น โดยพิจารณาจากชนิดของข้อมูลที่ต้องการจะเก็บในตัวแปรอาร์เรย์ </a:t>
                      </a:r>
                      <a:endParaRPr lang="en-US" sz="2800" dirty="0">
                        <a:latin typeface="CordiaUPC" pitchFamily="34" charset="-34"/>
                        <a:ea typeface="Times New Roman"/>
                        <a:cs typeface="CordiaUPC" pitchFamily="34" charset="-34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800" b="1" dirty="0">
                          <a:latin typeface="CordiaUPC" pitchFamily="34" charset="-34"/>
                          <a:ea typeface="Times New Roman"/>
                          <a:cs typeface="CordiaUPC" pitchFamily="34" charset="-34"/>
                        </a:rPr>
                        <a:t>variable-name </a:t>
                      </a:r>
                      <a:r>
                        <a:rPr lang="en-US" sz="2800" dirty="0">
                          <a:latin typeface="CordiaUPC" pitchFamily="34" charset="-34"/>
                          <a:ea typeface="Times New Roman"/>
                          <a:cs typeface="CordiaUPC" pitchFamily="34" charset="-34"/>
                        </a:rPr>
                        <a:t> :  </a:t>
                      </a:r>
                      <a:r>
                        <a:rPr lang="th-TH" sz="2800" dirty="0">
                          <a:latin typeface="CordiaUPC" pitchFamily="34" charset="-34"/>
                          <a:ea typeface="Times New Roman"/>
                          <a:cs typeface="CordiaUPC" pitchFamily="34" charset="-34"/>
                        </a:rPr>
                        <a:t>ชื่อของตัวแปรอาร์เรย์</a:t>
                      </a:r>
                      <a:endParaRPr lang="en-US" sz="2800" dirty="0">
                        <a:latin typeface="CordiaUPC" pitchFamily="34" charset="-34"/>
                        <a:ea typeface="Times New Roman"/>
                        <a:cs typeface="CordiaUPC" pitchFamily="34" charset="-34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800" b="1" dirty="0">
                          <a:latin typeface="CordiaUPC" pitchFamily="34" charset="-34"/>
                          <a:ea typeface="Times New Roman"/>
                          <a:cs typeface="CordiaUPC" pitchFamily="34" charset="-34"/>
                        </a:rPr>
                        <a:t>n </a:t>
                      </a:r>
                      <a:r>
                        <a:rPr lang="en-US" sz="2800" dirty="0">
                          <a:latin typeface="CordiaUPC" pitchFamily="34" charset="-34"/>
                          <a:ea typeface="Times New Roman"/>
                          <a:cs typeface="CordiaUPC" pitchFamily="34" charset="-34"/>
                        </a:rPr>
                        <a:t> : </a:t>
                      </a:r>
                      <a:r>
                        <a:rPr lang="th-TH" sz="2800" dirty="0">
                          <a:latin typeface="CordiaUPC" pitchFamily="34" charset="-34"/>
                          <a:ea typeface="Times New Roman"/>
                          <a:cs typeface="CordiaUPC" pitchFamily="34" charset="-34"/>
                        </a:rPr>
                        <a:t> ขนาดของตัวแปรอาร์เรย์ที่จะสร้างขึ้น </a:t>
                      </a:r>
                      <a:endParaRPr lang="en-US" sz="2800" dirty="0">
                        <a:latin typeface="CordiaUPC" pitchFamily="34" charset="-34"/>
                        <a:ea typeface="Times New Roman"/>
                        <a:cs typeface="CordiaUPC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ตัวอย่างการประกาศตัวแปรอาร์เรย์</a:t>
            </a:r>
            <a:endParaRPr lang="th-TH" b="1" dirty="0"/>
          </a:p>
        </p:txBody>
      </p:sp>
      <p:pic>
        <p:nvPicPr>
          <p:cNvPr id="4" name="รูปภาพ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7" y="1621154"/>
            <a:ext cx="6840759" cy="4904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การใส่ค่าให้กับตัวแปรอาร์เรย์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2060848"/>
            <a:ext cx="2447184" cy="29809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data[4];</a:t>
            </a:r>
          </a:p>
          <a:p>
            <a:pPr>
              <a:buNone/>
            </a:pPr>
            <a:r>
              <a:rPr lang="en-US" dirty="0" smtClean="0"/>
              <a:t>data[0] = 5;</a:t>
            </a:r>
          </a:p>
          <a:p>
            <a:pPr>
              <a:buNone/>
            </a:pPr>
            <a:r>
              <a:rPr lang="en-US" dirty="0" smtClean="0"/>
              <a:t>data[1] = 4;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data[2] = 1;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data[3] = 8;</a:t>
            </a:r>
            <a:endParaRPr lang="th-TH" dirty="0" smtClean="0"/>
          </a:p>
          <a:p>
            <a:pPr>
              <a:buNone/>
            </a:pPr>
            <a:endParaRPr lang="th-TH" dirty="0"/>
          </a:p>
        </p:txBody>
      </p:sp>
      <p:sp>
        <p:nvSpPr>
          <p:cNvPr id="4" name="ลูกศรขวา 3"/>
          <p:cNvSpPr/>
          <p:nvPr/>
        </p:nvSpPr>
        <p:spPr>
          <a:xfrm rot="10800000">
            <a:off x="2627784" y="2161456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ลูกศรขวา 4"/>
          <p:cNvSpPr/>
          <p:nvPr/>
        </p:nvSpPr>
        <p:spPr>
          <a:xfrm rot="10800000">
            <a:off x="2627785" y="2665511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 rot="10800000">
            <a:off x="2627785" y="3169567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ลูกศรขวา 6"/>
          <p:cNvSpPr/>
          <p:nvPr/>
        </p:nvSpPr>
        <p:spPr>
          <a:xfrm rot="10800000">
            <a:off x="2627785" y="3673623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ลูกศรขวา 7"/>
          <p:cNvSpPr/>
          <p:nvPr/>
        </p:nvSpPr>
        <p:spPr>
          <a:xfrm rot="10800000">
            <a:off x="2627785" y="4177679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427984" y="2449488"/>
            <a:ext cx="1152128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580112" y="2449488"/>
            <a:ext cx="1152128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6732240" y="2449488"/>
            <a:ext cx="1152128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7884368" y="2449488"/>
            <a:ext cx="1152128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3" name="TextBox 12"/>
          <p:cNvSpPr txBox="1"/>
          <p:nvPr/>
        </p:nvSpPr>
        <p:spPr>
          <a:xfrm>
            <a:off x="3563888" y="252149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</a:t>
            </a:r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4427984" y="302555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data[0]</a:t>
            </a:r>
            <a:endParaRPr lang="th-TH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633648" y="302555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data[1]</a:t>
            </a:r>
            <a:endParaRPr lang="th-TH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776540" y="302555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data[2]</a:t>
            </a:r>
            <a:endParaRPr lang="th-TH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7930548" y="302555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data[3]</a:t>
            </a:r>
            <a:endParaRPr lang="th-TH" sz="2400" dirty="0"/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4427984" y="2449488"/>
            <a:ext cx="1152128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th-TH" dirty="0"/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5580112" y="2449488"/>
            <a:ext cx="1152128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th-TH" dirty="0"/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6732240" y="2449488"/>
            <a:ext cx="1152128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7884368" y="2449488"/>
            <a:ext cx="1152128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 animBg="1"/>
      <p:bldP spid="19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1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จงหาผลการรันของโปรแกรมต่อไปนี้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907704" y="2132856"/>
            <a:ext cx="5544616" cy="44644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main(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 {</a:t>
            </a:r>
          </a:p>
          <a:p>
            <a:r>
              <a:rPr lang="th-TH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a[3];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a[0]  =  1;    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a[1]  =  2;    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a[2]  =  3;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(“a[0] = %d”, a[0]);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(“a[1] = %d”, a[1]);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(“a[2] = %d”, a[2]);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1706</TotalTime>
  <Words>2030</Words>
  <Application>Microsoft Office PowerPoint</Application>
  <PresentationFormat>On-screen Show (4:3)</PresentationFormat>
  <Paragraphs>348</Paragraphs>
  <Slides>34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Median</vt:lpstr>
      <vt:lpstr>Visio</vt:lpstr>
      <vt:lpstr>Array and String</vt:lpstr>
      <vt:lpstr>Array</vt:lpstr>
      <vt:lpstr>ตัวแปรอาร์เรย์ </vt:lpstr>
      <vt:lpstr>ตัวอย่างตัวแปรอาเรย์</vt:lpstr>
      <vt:lpstr>ทำไมอาร์เรย์ถึงดีกว่า</vt:lpstr>
      <vt:lpstr>อาร์เรย์ 1 มิติ</vt:lpstr>
      <vt:lpstr>ตัวอย่างการประกาศตัวแปรอาร์เรย์</vt:lpstr>
      <vt:lpstr>การใส่ค่าให้กับตัวแปรอาร์เรย์</vt:lpstr>
      <vt:lpstr>แบบฝึกหัด 1</vt:lpstr>
      <vt:lpstr>แบบฝึกหัด 2</vt:lpstr>
      <vt:lpstr>การกำหนดค่าเริ่มต้นให้กับตัวแปรอาร์เรย์</vt:lpstr>
      <vt:lpstr>ตัวอย่างการประกาศค่าเริ่มต้นให้กับตัวแปรอาร์เรย์</vt:lpstr>
      <vt:lpstr>แบบฝึกหัด 3</vt:lpstr>
      <vt:lpstr>ข้อควรระวังในการใช้ตัวแปรอาร์เรย์</vt:lpstr>
      <vt:lpstr>การสลับค่ากันระหว่างตัวแปร(1)</vt:lpstr>
      <vt:lpstr>การสลับค่ากันระหว่างตัวแปร(2)</vt:lpstr>
      <vt:lpstr>การสลับค่าในตัวแปรอาร์เรย์</vt:lpstr>
      <vt:lpstr>อาร์เรย์ 2 มิติ</vt:lpstr>
      <vt:lpstr>โครงสร้างของตัวแปรอาร์เรย์ 2 มิติ</vt:lpstr>
      <vt:lpstr>การกำหนดเริ่มต้นให้กับอาร์เรย์ 2 มิติ</vt:lpstr>
      <vt:lpstr>การจองพื้นที่ในหน่วยความจำ</vt:lpstr>
      <vt:lpstr>แบบฝึกหัด 4</vt:lpstr>
      <vt:lpstr>อาร์เรย์ 3 มิติ</vt:lpstr>
      <vt:lpstr>ตัวอย่างการประกาศตัวแปรอาร์เรย์ 3 มิติ</vt:lpstr>
      <vt:lpstr>การประกาศค่าเริ่มต้นให้กับตัวแปรอาร์เรย์ 3 มิติ</vt:lpstr>
      <vt:lpstr>ตัวแปรอาร์เรย์ของตัวอักขระ</vt:lpstr>
      <vt:lpstr>ข้อแตกต่างของตัวแปรอาร์เรย์ปกติและสตริงก์</vt:lpstr>
      <vt:lpstr>อาร์เรย์ของสตริงก์</vt:lpstr>
      <vt:lpstr>ฟังก์ชันที่ใช้งานกับตัวแปรสตริงก์</vt:lpstr>
      <vt:lpstr>ฟังก์ชัน strlen</vt:lpstr>
      <vt:lpstr>ฟังก์ชัน strcpy</vt:lpstr>
      <vt:lpstr>ฟังก์ชัน strcat</vt:lpstr>
      <vt:lpstr>ฟังก์ชัน strcmp</vt:lpstr>
      <vt:lpstr>แบบฝึกหัด 5</vt:lpstr>
    </vt:vector>
  </TitlesOfParts>
  <Company>Kmutnb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องค์ประกอบของคอมพิวเตอร์ และภาษาซี</dc:title>
  <dc:creator>admin</dc:creator>
  <cp:lastModifiedBy>admin</cp:lastModifiedBy>
  <cp:revision>177</cp:revision>
  <dcterms:created xsi:type="dcterms:W3CDTF">2010-05-09T09:54:05Z</dcterms:created>
  <dcterms:modified xsi:type="dcterms:W3CDTF">2012-05-29T12:22:03Z</dcterms:modified>
</cp:coreProperties>
</file>