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5" r:id="rId22"/>
    <p:sldId id="278" r:id="rId23"/>
    <p:sldId id="279" r:id="rId24"/>
    <p:sldId id="281" r:id="rId25"/>
    <p:sldId id="280" r:id="rId26"/>
    <p:sldId id="282" r:id="rId27"/>
    <p:sldId id="284" r:id="rId28"/>
    <p:sldId id="283" r:id="rId29"/>
    <p:sldId id="285" r:id="rId3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94" d="100"/>
          <a:sy n="94" d="100"/>
        </p:scale>
        <p:origin x="-21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LOOP</a:t>
            </a:r>
            <a:endParaRPr lang="th-TH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ผังการทำงานของคำสั่ง </a:t>
            </a:r>
            <a:r>
              <a:rPr lang="en-US" b="1" dirty="0" smtClean="0"/>
              <a:t>do-while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462286" y="1568003"/>
            <a:ext cx="5990034" cy="4957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3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520" y="1700808"/>
            <a:ext cx="4464496" cy="36724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num = 2;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do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(“%d  “,  num);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num--;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} while(num &gt;= 0);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180475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num</a:t>
            </a:r>
            <a:endParaRPr lang="en-US" sz="2400" b="1" dirty="0" smtClean="0"/>
          </a:p>
        </p:txBody>
      </p:sp>
      <p:sp>
        <p:nvSpPr>
          <p:cNvPr id="9" name="ลูกศรขวา 8"/>
          <p:cNvSpPr/>
          <p:nvPr/>
        </p:nvSpPr>
        <p:spPr>
          <a:xfrm rot="10800000">
            <a:off x="2411761" y="3002577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1403648" y="3356991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 rot="10800000">
            <a:off x="3995937" y="376057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2" name="ลูกศรขวา 11"/>
          <p:cNvSpPr/>
          <p:nvPr/>
        </p:nvSpPr>
        <p:spPr>
          <a:xfrm rot="10800000">
            <a:off x="2328867" y="412730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3" name="ลูกศรขวา 12"/>
          <p:cNvSpPr/>
          <p:nvPr/>
        </p:nvSpPr>
        <p:spPr>
          <a:xfrm rot="10800000">
            <a:off x="3142727" y="4487347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4788024" y="38610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ผลการรัน </a:t>
            </a:r>
            <a:r>
              <a:rPr lang="en-US" b="1" dirty="0" smtClean="0"/>
              <a:t>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92080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22" name="TextBox 21"/>
          <p:cNvSpPr txBox="1"/>
          <p:nvPr/>
        </p:nvSpPr>
        <p:spPr>
          <a:xfrm>
            <a:off x="5796136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6300192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2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6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2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-1</a:t>
            </a:r>
            <a:endParaRPr lang="th-TH" dirty="0"/>
          </a:p>
        </p:txBody>
      </p:sp>
      <p:sp>
        <p:nvSpPr>
          <p:cNvPr id="28" name="ลูกศรขวา 27"/>
          <p:cNvSpPr/>
          <p:nvPr/>
        </p:nvSpPr>
        <p:spPr>
          <a:xfrm rot="10800000">
            <a:off x="611561" y="485827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 animBg="1"/>
      <p:bldP spid="9" grpId="1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20" grpId="0"/>
      <p:bldP spid="22" grpId="0"/>
      <p:bldP spid="23" grpId="0"/>
      <p:bldP spid="25" grpId="0" animBg="1"/>
      <p:bldP spid="26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060848"/>
            <a:ext cx="5472608" cy="4608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float   sum = 0.0;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k =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do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sum = sum + k;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k++;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}  while(k &lt;= 10);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(“Average = %.4f\n”, sum/10);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ข้อแตกต่างของ </a:t>
            </a:r>
            <a:r>
              <a:rPr lang="en-US" b="1" dirty="0" smtClean="0"/>
              <a:t>while </a:t>
            </a:r>
            <a:r>
              <a:rPr lang="th-TH" b="1" dirty="0" smtClean="0"/>
              <a:t>และ </a:t>
            </a:r>
            <a:r>
              <a:rPr lang="en-US" b="1" dirty="0" smtClean="0"/>
              <a:t>do-while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395536" y="1844824"/>
            <a:ext cx="8424936" cy="4536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for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ใช้สำหรับการควบคุมทิศทางของโปรแกรมให้ทำงานแบบวนรอบ เช่นเดียวกันกับ </a:t>
            </a:r>
            <a:r>
              <a:rPr lang="en-US" dirty="0" smtClean="0"/>
              <a:t>while </a:t>
            </a:r>
            <a:r>
              <a:rPr lang="th-TH" dirty="0" smtClean="0"/>
              <a:t>และ </a:t>
            </a:r>
            <a:r>
              <a:rPr lang="en-US" dirty="0" smtClean="0"/>
              <a:t>do-while </a:t>
            </a:r>
            <a:endParaRPr lang="th-TH" dirty="0" smtClean="0"/>
          </a:p>
          <a:p>
            <a:r>
              <a:rPr lang="th-TH" dirty="0" smtClean="0"/>
              <a:t>แต่คำสั่ง </a:t>
            </a:r>
            <a:r>
              <a:rPr lang="en-US" dirty="0" smtClean="0"/>
              <a:t>for </a:t>
            </a:r>
            <a:r>
              <a:rPr lang="th-TH" dirty="0" smtClean="0"/>
              <a:t>มีลักษณะพิเศษกว่าคำสั่งลูปแบบอื่นๆ ตรงที่คำสั่ง </a:t>
            </a:r>
            <a:r>
              <a:rPr lang="en-US" dirty="0" smtClean="0"/>
              <a:t>for </a:t>
            </a:r>
            <a:r>
              <a:rPr lang="th-TH" dirty="0" smtClean="0"/>
              <a:t>เหมาะสมกับกรณีที่</a:t>
            </a:r>
            <a:r>
              <a:rPr lang="th-TH" b="1" dirty="0" smtClean="0">
                <a:solidFill>
                  <a:srgbClr val="0070C0"/>
                </a:solidFill>
              </a:rPr>
              <a:t>รู้จำนวนแน่นอนแล้วว่าต้องการให้วนลูปทำงานกี่รอบ</a:t>
            </a:r>
          </a:p>
          <a:p>
            <a:r>
              <a:rPr lang="th-TH" dirty="0" smtClean="0"/>
              <a:t> รูปแบบการเรียกใช้งานคำสั่ง </a:t>
            </a:r>
            <a:r>
              <a:rPr lang="en-US" dirty="0" smtClean="0"/>
              <a:t>for </a:t>
            </a:r>
            <a:r>
              <a:rPr lang="th-TH" dirty="0" smtClean="0"/>
              <a:t>ต่างจากคำสั่งลูปอื่นๆ ดังนี้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860032" y="4077072"/>
          <a:ext cx="3384376" cy="2560320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for(expr1;  expr2;  expr3)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statement-1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statement-2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…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statement-n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1475656" y="4077072"/>
          <a:ext cx="2880320" cy="731520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for(expr1;  expr2;  expr3)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 statement;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แผนผังการทำงานของ </a:t>
            </a:r>
            <a:r>
              <a:rPr lang="en-US" b="1" dirty="0" smtClean="0"/>
              <a:t>for</a:t>
            </a:r>
            <a:endParaRPr lang="th-TH" b="1" dirty="0"/>
          </a:p>
        </p:txBody>
      </p:sp>
      <p:pic>
        <p:nvPicPr>
          <p:cNvPr id="4" name="รูปภาพ 7" descr="fo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3688" y="1556792"/>
            <a:ext cx="4680520" cy="2304256"/>
          </a:xfrm>
          <a:prstGeom prst="rect">
            <a:avLst/>
          </a:prstGeom>
        </p:spPr>
      </p:pic>
      <p:pic>
        <p:nvPicPr>
          <p:cNvPr id="5" name="รูปภาพ 4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619672" y="4003501"/>
            <a:ext cx="5313045" cy="280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เปรียบเทียบคำสั่ง </a:t>
            </a:r>
            <a:r>
              <a:rPr lang="en-US" b="1" dirty="0" smtClean="0"/>
              <a:t>while </a:t>
            </a:r>
            <a:r>
              <a:rPr lang="th-TH" b="1" dirty="0" smtClean="0"/>
              <a:t>และ </a:t>
            </a:r>
            <a:r>
              <a:rPr lang="en-US" b="1" dirty="0" smtClean="0"/>
              <a:t>for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11560" y="1772816"/>
            <a:ext cx="8064896" cy="4390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ตัวอย่างการแปลง </a:t>
            </a:r>
            <a:r>
              <a:rPr lang="en-US" b="1" dirty="0" smtClean="0"/>
              <a:t>while </a:t>
            </a:r>
            <a:r>
              <a:rPr lang="th-TH" b="1" dirty="0" smtClean="0"/>
              <a:t>เป็น </a:t>
            </a:r>
            <a:r>
              <a:rPr lang="en-US" b="1" dirty="0" smtClean="0"/>
              <a:t>for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55576" y="1643050"/>
            <a:ext cx="3602110" cy="4090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i</a:t>
            </a:r>
            <a:r>
              <a:rPr lang="en-US" dirty="0" smtClean="0"/>
              <a:t> = 0;</a:t>
            </a:r>
          </a:p>
          <a:p>
            <a:endParaRPr lang="en-US" dirty="0" smtClean="0"/>
          </a:p>
          <a:p>
            <a:r>
              <a:rPr lang="en-US" dirty="0" smtClean="0"/>
              <a:t>while( </a:t>
            </a:r>
            <a:r>
              <a:rPr lang="en-US" dirty="0" err="1" smtClean="0"/>
              <a:t>i</a:t>
            </a:r>
            <a:r>
              <a:rPr lang="en-US" dirty="0" smtClean="0"/>
              <a:t> &lt; 10) {</a:t>
            </a:r>
          </a:p>
          <a:p>
            <a:r>
              <a:rPr lang="en-US" dirty="0" smtClean="0"/>
              <a:t>         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printf</a:t>
            </a:r>
            <a:r>
              <a:rPr lang="en-US" dirty="0" smtClean="0"/>
              <a:t>(“%d\n”, 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 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357686" y="1643050"/>
            <a:ext cx="4534794" cy="4090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for(         ;             ;          ) {</a:t>
            </a:r>
          </a:p>
          <a:p>
            <a:r>
              <a:rPr lang="en-US" dirty="0" smtClean="0"/>
              <a:t>   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printf</a:t>
            </a:r>
            <a:r>
              <a:rPr lang="en-US" dirty="0" smtClean="0"/>
              <a:t>(“%d\n”,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}</a:t>
            </a: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 flipH="1" flipV="1">
            <a:off x="2000232" y="2428868"/>
            <a:ext cx="28575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>
            <a:off x="2143108" y="2285992"/>
            <a:ext cx="44291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ลูกศรเชื่อมต่อแบบตรง 7"/>
          <p:cNvCxnSpPr/>
          <p:nvPr/>
        </p:nvCxnSpPr>
        <p:spPr>
          <a:xfrm rot="5400000">
            <a:off x="6429388" y="242886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>
            <a:off x="1714480" y="1928802"/>
            <a:ext cx="364333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ลูกศรเชื่อมต่อแบบตรง 9"/>
          <p:cNvCxnSpPr/>
          <p:nvPr/>
        </p:nvCxnSpPr>
        <p:spPr>
          <a:xfrm rot="5400000">
            <a:off x="5036347" y="225027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 rot="5400000">
            <a:off x="1750199" y="4822041"/>
            <a:ext cx="21431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>
            <a:off x="1857356" y="4929198"/>
            <a:ext cx="585791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 rot="5400000" flipH="1" flipV="1">
            <a:off x="6750859" y="3964785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4214810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04048" y="254732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0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6084168" y="254574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&lt; 10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7380312" y="254574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++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4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520" y="1700808"/>
            <a:ext cx="4464496" cy="36724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for(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= 3;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&gt;= 1;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--)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(“%d “,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164099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/>
              <a:t>i</a:t>
            </a:r>
            <a:endParaRPr lang="en-US" sz="4000" b="1" dirty="0" smtClean="0"/>
          </a:p>
        </p:txBody>
      </p:sp>
      <p:sp>
        <p:nvSpPr>
          <p:cNvPr id="7" name="ลูกศรขวา 6"/>
          <p:cNvSpPr/>
          <p:nvPr/>
        </p:nvSpPr>
        <p:spPr>
          <a:xfrm rot="10800000">
            <a:off x="3707905" y="3573015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 rot="10800000">
            <a:off x="1403648" y="321297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 rot="10800000">
            <a:off x="3635897" y="393305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899592" y="432156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1" name="ลูกศรขวา 10"/>
          <p:cNvSpPr/>
          <p:nvPr/>
        </p:nvSpPr>
        <p:spPr>
          <a:xfrm rot="5400000">
            <a:off x="1403648" y="3284984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4788024" y="38610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ผลการรัน </a:t>
            </a:r>
            <a:r>
              <a:rPr lang="en-US" b="1" dirty="0" smtClean="0"/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92080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5796136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300192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9" name="ลูกศรขวา 18"/>
          <p:cNvSpPr/>
          <p:nvPr/>
        </p:nvSpPr>
        <p:spPr>
          <a:xfrm rot="10800000">
            <a:off x="539552" y="465313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0" name="ลูกศรขวา 19"/>
          <p:cNvSpPr/>
          <p:nvPr/>
        </p:nvSpPr>
        <p:spPr>
          <a:xfrm rot="5400000">
            <a:off x="2267744" y="3284984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1" name="ลูกศรขวา 20"/>
          <p:cNvSpPr/>
          <p:nvPr/>
        </p:nvSpPr>
        <p:spPr>
          <a:xfrm rot="5400000">
            <a:off x="3131840" y="3284984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6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8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8" grpId="0" animBg="1"/>
      <p:bldP spid="8" grpId="1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1" grpId="0" animBg="1"/>
      <p:bldP spid="11" grpId="1" animBg="1"/>
      <p:bldP spid="13" grpId="0"/>
      <p:bldP spid="14" grpId="0"/>
      <p:bldP spid="15" grpId="0"/>
      <p:bldP spid="19" grpId="0" animBg="1"/>
      <p:bldP spid="20" grpId="0" animBg="1"/>
      <p:bldP spid="20" grpId="1" animBg="1"/>
      <p:bldP spid="20" grpId="2" animBg="1"/>
      <p:bldP spid="20" grpId="3" animBg="1"/>
      <p:bldP spid="20" grpId="4" animBg="1"/>
      <p:bldP spid="20" grpId="5" animBg="1"/>
      <p:bldP spid="20" grpId="6" animBg="1"/>
      <p:bldP spid="20" grpId="7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22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3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907704" y="2132856"/>
            <a:ext cx="5472608" cy="3960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&lt;= 50;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+=5)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“,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คำสั่งวนรอบ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การควบคุมทิศทางแบบวนรอบ (</a:t>
            </a:r>
            <a:r>
              <a:rPr lang="en-US" dirty="0" smtClean="0"/>
              <a:t>Iteration</a:t>
            </a:r>
            <a:r>
              <a:rPr lang="th-TH" dirty="0" smtClean="0"/>
              <a:t>)  หรือที่เรียกกันว่า การทำงานแบบวนลูป (</a:t>
            </a:r>
            <a:r>
              <a:rPr lang="en-US" dirty="0" smtClean="0"/>
              <a:t>Loop</a:t>
            </a:r>
            <a:r>
              <a:rPr lang="th-TH" dirty="0" smtClean="0"/>
              <a:t>) คือการที่เขียนโปรแกรมให้วนรอบทำงานซ้ำคำสั่งเดิม โดยมีเงื่อนไขเพื่อให้โปรแกรมวนรอบการทำงาน </a:t>
            </a:r>
          </a:p>
          <a:p>
            <a:r>
              <a:rPr lang="th-TH" dirty="0" smtClean="0"/>
              <a:t>คำสั่งในภาษาซีที่ใช้สำหรับควบคุมทิศทางแบบวนรอบ ได้แก่ </a:t>
            </a:r>
            <a:endParaRPr lang="en-US" dirty="0" smtClean="0"/>
          </a:p>
          <a:p>
            <a:pPr lvl="1"/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do-while </a:t>
            </a:r>
            <a:endParaRPr lang="th-TH" dirty="0" smtClean="0"/>
          </a:p>
          <a:p>
            <a:pPr lvl="1"/>
            <a:r>
              <a:rPr lang="th-TH" dirty="0" smtClean="0"/>
              <a:t> </a:t>
            </a:r>
            <a:r>
              <a:rPr lang="en-US" dirty="0" smtClean="0"/>
              <a:t>for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4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547664" y="2132856"/>
            <a:ext cx="6480720" cy="4464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sum;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sum  = 0;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1;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&lt;= 5;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sum +=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(“summation of 1-5 = %d\n”,  sum);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sz="2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การกำหนดค่าเริ่มต้นให้กับ </a:t>
            </a:r>
            <a:r>
              <a:rPr lang="en-US" b="1" dirty="0" smtClean="0"/>
              <a:t>for </a:t>
            </a:r>
            <a:r>
              <a:rPr lang="th-TH" b="1" dirty="0" smtClean="0"/>
              <a:t>มากกว่า 1 ค่า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การกำหนดค่าเริ่มต้นให้กับคำสั่ง </a:t>
            </a:r>
            <a:r>
              <a:rPr lang="en-US" dirty="0" smtClean="0"/>
              <a:t>for </a:t>
            </a:r>
            <a:r>
              <a:rPr lang="th-TH" dirty="0" smtClean="0"/>
              <a:t>นอกจากจะทำเพียงแค่ตัวแปรเดียวเช่น </a:t>
            </a:r>
            <a:r>
              <a:rPr lang="en-US" dirty="0" err="1" smtClean="0"/>
              <a:t>i</a:t>
            </a:r>
            <a:r>
              <a:rPr lang="en-US" dirty="0" smtClean="0"/>
              <a:t> = 0 </a:t>
            </a:r>
            <a:r>
              <a:rPr lang="th-TH" dirty="0" smtClean="0"/>
              <a:t>หรือ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1 </a:t>
            </a:r>
            <a:endParaRPr lang="th-TH" dirty="0" smtClean="0"/>
          </a:p>
          <a:p>
            <a:r>
              <a:rPr lang="th-TH" dirty="0" smtClean="0"/>
              <a:t>ภาษาซียังอนุญาตให้สามารถกำหนดค่าเริ่มต้นให้กับตัวแปรมากกว่า 1 ตัวได้ </a:t>
            </a:r>
          </a:p>
          <a:p>
            <a:r>
              <a:rPr lang="th-TH" dirty="0" smtClean="0"/>
              <a:t>โดยการใส่เครื่องหมาย </a:t>
            </a:r>
            <a:r>
              <a:rPr lang="en-US" dirty="0" smtClean="0"/>
              <a:t>“,” </a:t>
            </a:r>
            <a:r>
              <a:rPr lang="th-TH" dirty="0" smtClean="0"/>
              <a:t>คั่นระหว่างตัวแปรต่างๆ</a:t>
            </a:r>
            <a:endParaRPr lang="en-US" dirty="0" smtClean="0"/>
          </a:p>
          <a:p>
            <a:endParaRPr lang="th-TH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2267744" y="4293096"/>
            <a:ext cx="5544616" cy="1512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5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55576" y="1556792"/>
            <a:ext cx="7848872" cy="5040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sum,  p,  x,  y;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sum  = 0;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x = 1,  y  = 1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  x * y &lt;= 15;  </a:t>
            </a:r>
            <a:r>
              <a:rPr lang="en-US" sz="2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x++,  y+=2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p  = x * y;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sum = sum + p;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  *  %d = %d\n”, x,  y,  p);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}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(“summation of x * y = %d\n”,  sum);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Nested loop 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9512" y="1628800"/>
            <a:ext cx="5328592" cy="4536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j;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1;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&lt;= 2;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 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for( j = 1;  j &lt;= 2; j++)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(“C is very easy\n”);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6" name="สี่เหลี่ยมผืนผ้า 10"/>
          <p:cNvSpPr/>
          <p:nvPr/>
        </p:nvSpPr>
        <p:spPr>
          <a:xfrm>
            <a:off x="6876256" y="242088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8" name="สี่เหลี่ยมผืนผ้า 10"/>
          <p:cNvSpPr/>
          <p:nvPr/>
        </p:nvSpPr>
        <p:spPr>
          <a:xfrm>
            <a:off x="6876256" y="242088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9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0" name="สี่เหลี่ยมผืนผ้า 10"/>
          <p:cNvSpPr/>
          <p:nvPr/>
        </p:nvSpPr>
        <p:spPr>
          <a:xfrm>
            <a:off x="6876256" y="242088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876256" y="242088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164099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/>
              <a:t>i</a:t>
            </a:r>
            <a:endParaRPr lang="en-US" sz="40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012160" y="228906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j</a:t>
            </a:r>
            <a:endParaRPr lang="en-US" sz="40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ลูกศรขวา 14"/>
          <p:cNvSpPr/>
          <p:nvPr/>
        </p:nvSpPr>
        <p:spPr>
          <a:xfrm rot="10800000">
            <a:off x="4139952" y="350100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 rot="5400000">
            <a:off x="2368216" y="3223862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7" name="ลูกศรขวา 16"/>
          <p:cNvSpPr/>
          <p:nvPr/>
        </p:nvSpPr>
        <p:spPr>
          <a:xfrm rot="5400000">
            <a:off x="3197152" y="3223862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8" name="ลูกศรขวา 17"/>
          <p:cNvSpPr/>
          <p:nvPr/>
        </p:nvSpPr>
        <p:spPr>
          <a:xfrm rot="5400000">
            <a:off x="1331640" y="3212976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9" name="ลูกศรขวา 18"/>
          <p:cNvSpPr/>
          <p:nvPr/>
        </p:nvSpPr>
        <p:spPr>
          <a:xfrm rot="5400000">
            <a:off x="1763688" y="3717032"/>
            <a:ext cx="360040" cy="3600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1" name="ลูกศรขวา 20"/>
          <p:cNvSpPr/>
          <p:nvPr/>
        </p:nvSpPr>
        <p:spPr>
          <a:xfrm rot="5400000">
            <a:off x="2699792" y="3717032"/>
            <a:ext cx="360040" cy="3600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2" name="ลูกศรขวา 21"/>
          <p:cNvSpPr/>
          <p:nvPr/>
        </p:nvSpPr>
        <p:spPr>
          <a:xfrm rot="5400000">
            <a:off x="3563887" y="3717032"/>
            <a:ext cx="360040" cy="3600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3" name="ลูกศรขวา 22"/>
          <p:cNvSpPr/>
          <p:nvPr/>
        </p:nvSpPr>
        <p:spPr>
          <a:xfrm rot="10800000">
            <a:off x="1835697" y="3119195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4292352" y="393305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ลูกศรขวา 24"/>
          <p:cNvSpPr/>
          <p:nvPr/>
        </p:nvSpPr>
        <p:spPr>
          <a:xfrm rot="10800000">
            <a:off x="5076057" y="436510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ลูกศรขวา 25"/>
          <p:cNvSpPr/>
          <p:nvPr/>
        </p:nvSpPr>
        <p:spPr>
          <a:xfrm rot="10800000">
            <a:off x="1259631" y="479715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ลูกศรขวา 26"/>
          <p:cNvSpPr/>
          <p:nvPr/>
        </p:nvSpPr>
        <p:spPr>
          <a:xfrm rot="10800000">
            <a:off x="827584" y="522920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ลูกศรขวา 27"/>
          <p:cNvSpPr/>
          <p:nvPr/>
        </p:nvSpPr>
        <p:spPr>
          <a:xfrm rot="10800000">
            <a:off x="467544" y="566124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TextBox 28"/>
          <p:cNvSpPr txBox="1"/>
          <p:nvPr/>
        </p:nvSpPr>
        <p:spPr>
          <a:xfrm>
            <a:off x="5724128" y="407707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ผลการรัน </a:t>
            </a:r>
            <a:r>
              <a:rPr lang="en-US" b="1" dirty="0" smtClean="0"/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32512" y="4509120"/>
            <a:ext cx="2727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 is very easy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24128" y="4922004"/>
            <a:ext cx="2727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 is very easy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24128" y="5301208"/>
            <a:ext cx="2727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 is very easy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24128" y="5714092"/>
            <a:ext cx="2727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 is very easy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3" grpId="0"/>
      <p:bldP spid="14" grpId="0"/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9" grpId="0" animBg="1"/>
      <p:bldP spid="19" grpId="1" animBg="1"/>
      <p:bldP spid="19" grpId="2" animBg="1"/>
      <p:bldP spid="19" grpId="3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21" grpId="6" animBg="1"/>
      <p:bldP spid="21" grpId="7" animBg="1"/>
      <p:bldP spid="21" grpId="8" animBg="1"/>
      <p:bldP spid="21" grpId="9" animBg="1"/>
      <p:bldP spid="21" grpId="10" animBg="1"/>
      <p:bldP spid="21" grpId="11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4" grpId="7" animBg="1"/>
      <p:bldP spid="24" grpId="8" animBg="1"/>
      <p:bldP spid="24" grpId="9" animBg="1"/>
      <p:bldP spid="24" grpId="10" animBg="1"/>
      <p:bldP spid="24" grpId="11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5" grpId="6" animBg="1"/>
      <p:bldP spid="25" grpId="7" animBg="1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7" grpId="0" animBg="1"/>
      <p:bldP spid="27" grpId="1" animBg="1"/>
      <p:bldP spid="27" grpId="2" animBg="1"/>
      <p:bldP spid="27" grpId="3" animBg="1"/>
      <p:bldP spid="28" grpId="0" animBg="1"/>
      <p:bldP spid="30" grpId="0"/>
      <p:bldP spid="31" grpId="0"/>
      <p:bldP spid="32" grpId="0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5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132856"/>
            <a:ext cx="5544616" cy="4464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j;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1;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 5;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for( j = 0;  j &lt;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 j++)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(“*”);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(“\n”);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คำสั่งกระโดด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เป็นการกระโดดข้ามการทำงาน มีอยู่ 4 คำสั่งคือ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break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continue</a:t>
            </a:r>
          </a:p>
          <a:p>
            <a:pPr lvl="1"/>
            <a:r>
              <a:rPr lang="en-US" dirty="0" smtClean="0"/>
              <a:t>return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smtClean="0">
                <a:sym typeface="Wingdings" pitchFamily="2" charset="2"/>
              </a:rPr>
              <a:t>ใช้กับฟังก์ชัน</a:t>
            </a:r>
            <a:endParaRPr lang="en-US" dirty="0" smtClean="0"/>
          </a:p>
          <a:p>
            <a:pPr lvl="1"/>
            <a:r>
              <a:rPr lang="en-US" dirty="0" err="1" smtClean="0"/>
              <a:t>goto</a:t>
            </a:r>
            <a:r>
              <a:rPr lang="en-US" dirty="0" smtClean="0"/>
              <a:t> 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smtClean="0">
                <a:sym typeface="Wingdings" pitchFamily="2" charset="2"/>
              </a:rPr>
              <a:t>ไม่สนับสนุนให้ใช้งานเนื่องจากทำให้ยากในการเข้าใจโปรแกรม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break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break </a:t>
            </a:r>
            <a:r>
              <a:rPr lang="th-TH" dirty="0" smtClean="0"/>
              <a:t>ถูกใช้เพื่อสั่งให้โปรแกรมหยุดการทำงานของคำสั่งแบบเลือกทำหรือวนรอบที่กำลังทำงานอยู่ </a:t>
            </a:r>
          </a:p>
          <a:p>
            <a:r>
              <a:rPr lang="th-TH" dirty="0" smtClean="0"/>
              <a:t>ในกรณีที่มีการทำลูปซ้อนกัน เมื่อเจอคำสั่ง </a:t>
            </a:r>
            <a:r>
              <a:rPr lang="en-US" dirty="0" smtClean="0"/>
              <a:t>break </a:t>
            </a:r>
            <a:r>
              <a:rPr lang="th-TH" dirty="0" smtClean="0"/>
              <a:t>จะเป็นเพียงการหยุดการทำงานของการทำงานซ้ำเพียงลูปเดียว จะไม่เกี่ยวข้องกันลูปภายนอกที่เหลือ</a:t>
            </a:r>
            <a:endParaRPr lang="en-US" dirty="0" smtClean="0"/>
          </a:p>
          <a:p>
            <a:endParaRPr lang="th-TH" dirty="0"/>
          </a:p>
        </p:txBody>
      </p:sp>
      <p:grpSp>
        <p:nvGrpSpPr>
          <p:cNvPr id="4" name="กลุ่ม 3"/>
          <p:cNvGrpSpPr/>
          <p:nvPr/>
        </p:nvGrpSpPr>
        <p:grpSpPr>
          <a:xfrm>
            <a:off x="2195736" y="3068960"/>
            <a:ext cx="6696744" cy="3600400"/>
            <a:chOff x="804959" y="1197000"/>
            <a:chExt cx="9522394" cy="555153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2794713" y="1924178"/>
              <a:ext cx="7532640" cy="48243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Box 7"/>
            <p:cNvSpPr txBox="1"/>
            <p:nvPr/>
          </p:nvSpPr>
          <p:spPr>
            <a:xfrm>
              <a:off x="804959" y="1197000"/>
              <a:ext cx="7532640" cy="4824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0000" tIns="46800" rIns="90000" bIns="46800" anchor="t" anchorCtr="0" compatLnSpc="1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Arial" pitchFamily="34"/>
                <a:cs typeface="Arial" pitchFamily="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6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9512" y="1628800"/>
            <a:ext cx="5328592" cy="5040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 5;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("&lt;");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== 2)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break;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 &gt;“,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9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164099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/>
              <a:t>i</a:t>
            </a:r>
            <a:endParaRPr lang="en-US" sz="4000" b="1" dirty="0" smtClean="0"/>
          </a:p>
        </p:txBody>
      </p:sp>
      <p:sp>
        <p:nvSpPr>
          <p:cNvPr id="15" name="ลูกศรขวา 14"/>
          <p:cNvSpPr/>
          <p:nvPr/>
        </p:nvSpPr>
        <p:spPr>
          <a:xfrm rot="10800000">
            <a:off x="3707904" y="3573015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 rot="5400000">
            <a:off x="2195736" y="3223862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7" name="ลูกศรขวา 16"/>
          <p:cNvSpPr/>
          <p:nvPr/>
        </p:nvSpPr>
        <p:spPr>
          <a:xfrm rot="5400000">
            <a:off x="2915816" y="3223862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8" name="ลูกศรขวา 17"/>
          <p:cNvSpPr/>
          <p:nvPr/>
        </p:nvSpPr>
        <p:spPr>
          <a:xfrm rot="5400000">
            <a:off x="1331640" y="3284984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3" name="ลูกศรขวา 22"/>
          <p:cNvSpPr/>
          <p:nvPr/>
        </p:nvSpPr>
        <p:spPr>
          <a:xfrm rot="10800000">
            <a:off x="1619672" y="3119195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2843809" y="400506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ลูกศรขวา 24"/>
          <p:cNvSpPr/>
          <p:nvPr/>
        </p:nvSpPr>
        <p:spPr>
          <a:xfrm rot="10800000">
            <a:off x="2555776" y="443711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ลูกศรขวา 25"/>
          <p:cNvSpPr/>
          <p:nvPr/>
        </p:nvSpPr>
        <p:spPr>
          <a:xfrm rot="10800000">
            <a:off x="2987825" y="4869159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ลูกศรขวา 26"/>
          <p:cNvSpPr/>
          <p:nvPr/>
        </p:nvSpPr>
        <p:spPr>
          <a:xfrm rot="10800000">
            <a:off x="3635897" y="5301207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ลูกศรขวา 27"/>
          <p:cNvSpPr/>
          <p:nvPr/>
        </p:nvSpPr>
        <p:spPr>
          <a:xfrm rot="10800000">
            <a:off x="827584" y="570479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TextBox 28"/>
          <p:cNvSpPr txBox="1"/>
          <p:nvPr/>
        </p:nvSpPr>
        <p:spPr>
          <a:xfrm>
            <a:off x="5724128" y="407707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ผลการรัน </a:t>
            </a:r>
            <a:r>
              <a:rPr lang="en-US" b="1" dirty="0" smtClean="0"/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32512" y="4509120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&lt;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22574" y="450912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0&gt;</a:t>
            </a:r>
          </a:p>
        </p:txBody>
      </p:sp>
      <p:sp>
        <p:nvSpPr>
          <p:cNvPr id="34" name="ลูกศรขวา 33"/>
          <p:cNvSpPr/>
          <p:nvPr/>
        </p:nvSpPr>
        <p:spPr>
          <a:xfrm rot="10800000">
            <a:off x="467543" y="612595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TextBox 35"/>
          <p:cNvSpPr txBox="1"/>
          <p:nvPr/>
        </p:nvSpPr>
        <p:spPr>
          <a:xfrm>
            <a:off x="6300192" y="4509120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&lt;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62868" y="4498234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&lt;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752" y="448995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1&gt;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2" grpId="0" animBg="1"/>
      <p:bldP spid="13" grpId="0"/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6" grpId="0" animBg="1"/>
      <p:bldP spid="26" grpId="1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30" grpId="0"/>
      <p:bldP spid="31" grpId="0"/>
      <p:bldP spid="34" grpId="0" animBg="1"/>
      <p:bldP spid="36" grpId="0"/>
      <p:bldP spid="37" grpId="0"/>
      <p:bldP spid="3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continue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88840"/>
          </a:xfrm>
        </p:spPr>
        <p:txBody>
          <a:bodyPr>
            <a:normAutofit fontScale="85000" lnSpcReduction="10000"/>
          </a:bodyPr>
          <a:lstStyle/>
          <a:p>
            <a:r>
              <a:rPr lang="th-TH" dirty="0" smtClean="0"/>
              <a:t>บางครั้งอาจจะต้องการให้ข้ามบางคำสั่งซึ่งอยู่ในลูปเพื่อเริ่มต้นการวนซ้ำในรอบต่อไป</a:t>
            </a:r>
            <a:endParaRPr lang="en-US" dirty="0" smtClean="0"/>
          </a:p>
          <a:p>
            <a:r>
              <a:rPr lang="th-TH" dirty="0" smtClean="0"/>
              <a:t>เมื่อมีคำสั่ง </a:t>
            </a:r>
            <a:r>
              <a:rPr lang="en-US" dirty="0" smtClean="0"/>
              <a:t>continue </a:t>
            </a:r>
            <a:r>
              <a:rPr lang="th-TH" dirty="0" smtClean="0"/>
              <a:t>อยู่ในคำสั่ง</a:t>
            </a:r>
          </a:p>
          <a:p>
            <a:pPr lvl="1"/>
            <a:r>
              <a:rPr lang="en-US" dirty="0" smtClean="0"/>
              <a:t>while </a:t>
            </a:r>
            <a:r>
              <a:rPr lang="th-TH" dirty="0" smtClean="0"/>
              <a:t>และ </a:t>
            </a:r>
            <a:r>
              <a:rPr lang="en-US" dirty="0" smtClean="0"/>
              <a:t>do-while </a:t>
            </a:r>
            <a:r>
              <a:rPr lang="th-TH" dirty="0" smtClean="0"/>
              <a:t>จะทำให้โปรแกรมกระโดดไปทดสอบเงื่อนไข </a:t>
            </a:r>
          </a:p>
          <a:p>
            <a:pPr lvl="1"/>
            <a:r>
              <a:rPr lang="en-US" dirty="0" smtClean="0"/>
              <a:t>for </a:t>
            </a:r>
            <a:r>
              <a:rPr lang="th-TH" dirty="0" smtClean="0"/>
              <a:t>โปรแกรมจะไปเพิ่มหรือลดค่าของตัวแปรควบคุมลูปตามที่กำหนดไว้ จากนั้นจะไปทดสอบเงื่อนไข</a:t>
            </a:r>
            <a:endParaRPr lang="en-US" dirty="0" smtClean="0"/>
          </a:p>
          <a:p>
            <a:endParaRPr lang="th-TH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259632" y="3573016"/>
            <a:ext cx="6912768" cy="3096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6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060848"/>
            <a:ext cx="5544616" cy="4536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 5;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("&lt;");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== 2)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continue;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 &gt;“,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while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คำสั่งวนลูปแบบ </a:t>
            </a:r>
            <a:r>
              <a:rPr lang="en-US" dirty="0" smtClean="0"/>
              <a:t>while </a:t>
            </a:r>
            <a:r>
              <a:rPr lang="th-TH" dirty="0" smtClean="0"/>
              <a:t>จะเริ่มต้นทำงานจากการตรวจสอบเงื่อนไข  </a:t>
            </a:r>
          </a:p>
          <a:p>
            <a:r>
              <a:rPr lang="th-TH" dirty="0" smtClean="0"/>
              <a:t>ถ้าเงื่อนไขเป็นจริงจึงจะทำงานตามคำสั่งของ </a:t>
            </a:r>
            <a:r>
              <a:rPr lang="en-US" dirty="0" smtClean="0"/>
              <a:t>while </a:t>
            </a:r>
            <a:endParaRPr lang="th-TH" dirty="0" smtClean="0"/>
          </a:p>
          <a:p>
            <a:r>
              <a:rPr lang="th-TH" dirty="0" smtClean="0"/>
              <a:t>เมื่อทำงานเสร็จแล้วก็จะวนกลับไปตรวจสอบเงื่อนไขใหม่ </a:t>
            </a:r>
          </a:p>
          <a:p>
            <a:r>
              <a:rPr lang="th-TH" dirty="0" smtClean="0"/>
              <a:t>เป็นเช่นนี้ไปเรื่อยๆ จนกว่าเงื่อนไขจะเป็นเท็จจึงจะหลุดออกจากการทำงาน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355976" y="3717032"/>
          <a:ext cx="4032448" cy="2987040"/>
        </p:xfrm>
        <a:graphic>
          <a:graphicData uri="http://schemas.openxmlformats.org/drawingml/2006/table">
            <a:tbl>
              <a:tblPr/>
              <a:tblGrid>
                <a:gridCol w="4032448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while (condition)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</a:t>
                      </a: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statement-1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statement-2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…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statement-n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827584" y="3789040"/>
          <a:ext cx="3074477" cy="853440"/>
        </p:xfrm>
        <a:graphic>
          <a:graphicData uri="http://schemas.openxmlformats.org/drawingml/2006/table">
            <a:tbl>
              <a:tblPr/>
              <a:tblGrid>
                <a:gridCol w="3074477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while (condition)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   statement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แผนผังแสดงการทำงานของลูป</a:t>
            </a:r>
            <a:r>
              <a:rPr lang="en-US" b="1" dirty="0" smtClean="0"/>
              <a:t> while (1)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278072" y="1950308"/>
            <a:ext cx="6678304" cy="38549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285000" y="2430032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2115658" y="3212976"/>
            <a:ext cx="584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แผนผังแสดงการทำงานของลูป</a:t>
            </a:r>
            <a:r>
              <a:rPr lang="en-US" b="1" dirty="0" smtClean="0"/>
              <a:t> while (1)</a:t>
            </a:r>
            <a:endParaRPr lang="th-TH" b="1" dirty="0"/>
          </a:p>
        </p:txBody>
      </p:sp>
      <p:pic>
        <p:nvPicPr>
          <p:cNvPr id="5" name="รูปภาพ 4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115616" y="1772816"/>
            <a:ext cx="7056784" cy="4442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</a:t>
            </a:r>
            <a:r>
              <a:rPr lang="en-US" b="1" dirty="0" smtClean="0"/>
              <a:t>1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6048672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count = 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(“Show number from zero to three.\n”);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while (count &lt;= 3)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(“%d ”, count);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count++;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5661248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/>
              <a:t>ผลการรัน </a:t>
            </a:r>
            <a:r>
              <a:rPr lang="en-US" sz="2000" b="1" dirty="0" smtClean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5909210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Show number from zero to three.</a:t>
            </a:r>
            <a:endParaRPr lang="en-US" sz="2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228184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count</a:t>
            </a:r>
            <a:endParaRPr lang="en-US" sz="2000" b="1" dirty="0" smtClean="0"/>
          </a:p>
        </p:txBody>
      </p:sp>
      <p:sp>
        <p:nvSpPr>
          <p:cNvPr id="19" name="ลูกศรขวา 18"/>
          <p:cNvSpPr/>
          <p:nvPr/>
        </p:nvSpPr>
        <p:spPr>
          <a:xfrm rot="10800000">
            <a:off x="2339752" y="270892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ขวา 19"/>
          <p:cNvSpPr/>
          <p:nvPr/>
        </p:nvSpPr>
        <p:spPr>
          <a:xfrm rot="10800000">
            <a:off x="5940152" y="314096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ลูกศรขวา 20"/>
          <p:cNvSpPr/>
          <p:nvPr/>
        </p:nvSpPr>
        <p:spPr>
          <a:xfrm rot="10800000">
            <a:off x="2987824" y="342900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ขวา 21"/>
          <p:cNvSpPr/>
          <p:nvPr/>
        </p:nvSpPr>
        <p:spPr>
          <a:xfrm rot="10800000">
            <a:off x="3779913" y="422108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ลูกศรขวา 22"/>
          <p:cNvSpPr/>
          <p:nvPr/>
        </p:nvSpPr>
        <p:spPr>
          <a:xfrm rot="10800000">
            <a:off x="2483768" y="455342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918064" y="493193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สี่เหลี่ยมผืนผ้า 24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83568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0</a:t>
            </a:r>
            <a:endParaRPr lang="th-TH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1187624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1</a:t>
            </a:r>
            <a:endParaRPr lang="th-TH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1691680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</a:t>
            </a:r>
            <a:endParaRPr lang="th-TH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2195736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3</a:t>
            </a:r>
            <a:endParaRPr lang="th-TH" sz="18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30" name="ลูกศรขวา 19"/>
          <p:cNvSpPr/>
          <p:nvPr/>
        </p:nvSpPr>
        <p:spPr>
          <a:xfrm rot="10800000">
            <a:off x="593934" y="514594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21" grpId="6" animBg="1"/>
      <p:bldP spid="21" grpId="7" animBg="1"/>
      <p:bldP spid="21" grpId="8" animBg="1"/>
      <p:bldP spid="21" grpId="9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3" grpId="6" animBg="1"/>
      <p:bldP spid="23" grpId="7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4" grpId="7" animBg="1"/>
      <p:bldP spid="25" grpId="0" animBg="1"/>
      <p:bldP spid="26" grpId="0"/>
      <p:bldP spid="27" grpId="0"/>
      <p:bldP spid="28" grpId="0"/>
      <p:bldP spid="29" grpId="0"/>
      <p:bldP spid="9" grpId="0" animBg="1"/>
      <p:bldP spid="10" grpId="0" animBg="1"/>
      <p:bldP spid="11" grpId="0" animBg="1"/>
      <p:bldP spid="15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6876256" y="2564904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</a:t>
            </a:r>
            <a:r>
              <a:rPr lang="en-US" b="1" dirty="0" smtClean="0"/>
              <a:t>2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4464496" cy="48965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 begin = 0, sum = 0, end;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(“Enter end number :  ”);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scanf</a:t>
            </a:r>
            <a:r>
              <a:rPr lang="en-US" sz="2400" dirty="0" smtClean="0">
                <a:solidFill>
                  <a:schemeClr val="tx1"/>
                </a:solidFill>
              </a:rPr>
              <a:t>(“%d”, &amp;end);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while(begin &lt;= end)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sum = sum + begin;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begin++;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(“Sum = %d”, sum);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4293096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/>
              <a:t>ผลการรัน </a:t>
            </a:r>
            <a:r>
              <a:rPr lang="en-US" sz="2000" b="1" dirty="0" smtClean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465313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Enter end number :</a:t>
            </a:r>
            <a:endParaRPr lang="en-US" sz="2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12160" y="180475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begin</a:t>
            </a:r>
            <a:endParaRPr lang="en-US" sz="2000" b="1" dirty="0" smtClean="0"/>
          </a:p>
        </p:txBody>
      </p:sp>
      <p:sp>
        <p:nvSpPr>
          <p:cNvPr id="19" name="ลูกศรขวา 18"/>
          <p:cNvSpPr/>
          <p:nvPr/>
        </p:nvSpPr>
        <p:spPr>
          <a:xfrm rot="10800000">
            <a:off x="4266716" y="2930569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ขวา 19"/>
          <p:cNvSpPr/>
          <p:nvPr/>
        </p:nvSpPr>
        <p:spPr>
          <a:xfrm rot="10800000">
            <a:off x="2987824" y="367140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ลูกศรขวา 20"/>
          <p:cNvSpPr/>
          <p:nvPr/>
        </p:nvSpPr>
        <p:spPr>
          <a:xfrm rot="10800000">
            <a:off x="4211960" y="3284983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ขวา 21"/>
          <p:cNvSpPr/>
          <p:nvPr/>
        </p:nvSpPr>
        <p:spPr>
          <a:xfrm rot="10800000">
            <a:off x="3347864" y="401218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ลูกศรขวา 22"/>
          <p:cNvSpPr/>
          <p:nvPr/>
        </p:nvSpPr>
        <p:spPr>
          <a:xfrm rot="10800000">
            <a:off x="3635896" y="443711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2466184" y="478836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TextBox 25"/>
          <p:cNvSpPr txBox="1"/>
          <p:nvPr/>
        </p:nvSpPr>
        <p:spPr>
          <a:xfrm>
            <a:off x="6948264" y="47078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</a:t>
            </a:r>
            <a:endParaRPr lang="th-TH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4932040" y="5013176"/>
            <a:ext cx="197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Sum = 3</a:t>
            </a:r>
            <a:endParaRPr lang="th-TH" sz="1800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876256" y="3429000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ลูกศรขวา 23"/>
          <p:cNvSpPr/>
          <p:nvPr/>
        </p:nvSpPr>
        <p:spPr>
          <a:xfrm rot="10800000">
            <a:off x="3643016" y="5517231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TextBox 30"/>
          <p:cNvSpPr txBox="1"/>
          <p:nvPr/>
        </p:nvSpPr>
        <p:spPr>
          <a:xfrm>
            <a:off x="6012160" y="266885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end</a:t>
            </a:r>
            <a:endParaRPr lang="en-US" sz="20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6012160" y="353294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sum</a:t>
            </a:r>
            <a:endParaRPr lang="en-US" sz="2000" b="1" dirty="0" smtClean="0"/>
          </a:p>
        </p:txBody>
      </p:sp>
      <p:sp>
        <p:nvSpPr>
          <p:cNvPr id="34" name="สี่เหลี่ยมผืนผ้า 10"/>
          <p:cNvSpPr/>
          <p:nvPr/>
        </p:nvSpPr>
        <p:spPr>
          <a:xfrm>
            <a:off x="6876256" y="2573530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35" name="สี่เหลี่ยมผืนผ้า 10"/>
          <p:cNvSpPr/>
          <p:nvPr/>
        </p:nvSpPr>
        <p:spPr>
          <a:xfrm>
            <a:off x="6876256" y="343762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6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38" name="สี่เหลี่ยมผืนผ้า 10"/>
          <p:cNvSpPr/>
          <p:nvPr/>
        </p:nvSpPr>
        <p:spPr>
          <a:xfrm>
            <a:off x="6876256" y="343762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39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40" name="ลูกศรขวา 23"/>
          <p:cNvSpPr/>
          <p:nvPr/>
        </p:nvSpPr>
        <p:spPr>
          <a:xfrm rot="10800000">
            <a:off x="755576" y="515719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สี่เหลี่ยมผืนผ้า 10"/>
          <p:cNvSpPr/>
          <p:nvPr/>
        </p:nvSpPr>
        <p:spPr>
          <a:xfrm>
            <a:off x="6876256" y="343762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4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  <p:bldP spid="7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6" grpId="0"/>
      <p:bldP spid="27" grpId="0"/>
      <p:bldP spid="11" grpId="0" animBg="1"/>
      <p:bldP spid="15" grpId="0" animBg="1"/>
      <p:bldP spid="30" grpId="0" animBg="1"/>
      <p:bldP spid="31" grpId="0"/>
      <p:bldP spid="32" grpId="0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1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23728" y="2132856"/>
            <a:ext cx="5184576" cy="42484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count = 3;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while (count &gt;= 0)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(“%d ”, count);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count--;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(“count = %d\n”,  count);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do-while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คำสั่งวนลูปแบบ </a:t>
            </a:r>
            <a:r>
              <a:rPr lang="en-US" dirty="0" smtClean="0"/>
              <a:t>do-while </a:t>
            </a:r>
            <a:r>
              <a:rPr lang="th-TH" dirty="0" smtClean="0"/>
              <a:t>จะคล้ายกับ </a:t>
            </a:r>
            <a:r>
              <a:rPr lang="en-US" dirty="0" smtClean="0"/>
              <a:t>while </a:t>
            </a:r>
            <a:endParaRPr lang="th-TH" dirty="0" smtClean="0"/>
          </a:p>
          <a:p>
            <a:r>
              <a:rPr lang="th-TH" dirty="0" smtClean="0"/>
              <a:t>ต่างกันตรงที่ ลูป </a:t>
            </a:r>
            <a:r>
              <a:rPr lang="en-US" dirty="0" smtClean="0"/>
              <a:t>do-while </a:t>
            </a:r>
            <a:r>
              <a:rPr lang="th-TH" dirty="0" smtClean="0"/>
              <a:t>จะทำงานตามคำสั่งของ </a:t>
            </a:r>
            <a:r>
              <a:rPr lang="en-US" dirty="0" smtClean="0"/>
              <a:t>do </a:t>
            </a:r>
            <a:r>
              <a:rPr lang="th-TH" dirty="0" smtClean="0"/>
              <a:t>ก่อนหนึ่งรอบ </a:t>
            </a:r>
          </a:p>
          <a:p>
            <a:r>
              <a:rPr lang="th-TH" dirty="0" smtClean="0"/>
              <a:t>จากนั้นจึงตรวจสอบเงื่อนไขที่ </a:t>
            </a:r>
            <a:r>
              <a:rPr lang="en-US" dirty="0" smtClean="0"/>
              <a:t>while </a:t>
            </a:r>
            <a:r>
              <a:rPr lang="th-TH" dirty="0" smtClean="0"/>
              <a:t>ถ้าเงื่อนไขเป็นจริงจะวนกลับไปทำงานตามคำสั่งของ </a:t>
            </a:r>
            <a:r>
              <a:rPr lang="en-US" dirty="0" smtClean="0"/>
              <a:t>do </a:t>
            </a:r>
            <a:r>
              <a:rPr lang="th-TH" dirty="0" smtClean="0"/>
              <a:t>อีกครั้ง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88024" y="3789040"/>
          <a:ext cx="2736304" cy="2560320"/>
        </p:xfrm>
        <a:graphic>
          <a:graphicData uri="http://schemas.openxmlformats.org/drawingml/2006/table">
            <a:tbl>
              <a:tblPr/>
              <a:tblGrid>
                <a:gridCol w="2736304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do</a:t>
                      </a:r>
                      <a:r>
                        <a:rPr lang="en-US" sz="2800" baseline="0" dirty="0" smtClean="0">
                          <a:latin typeface="Times New Roman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statement-1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statement-2;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…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statement-n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}   while 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(condition);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3789040"/>
          <a:ext cx="2520280" cy="1280160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do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statement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while (condition);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1116</TotalTime>
  <Words>1511</Words>
  <Application>Microsoft Office PowerPoint</Application>
  <PresentationFormat>On-screen Show (4:3)</PresentationFormat>
  <Paragraphs>320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Median</vt:lpstr>
      <vt:lpstr>LOOP</vt:lpstr>
      <vt:lpstr>คำสั่งวนรอบ</vt:lpstr>
      <vt:lpstr>คำสั่ง while</vt:lpstr>
      <vt:lpstr>แผนผังแสดงการทำงานของลูป while (1)</vt:lpstr>
      <vt:lpstr>แผนผังแสดงการทำงานของลูป while (1)</vt:lpstr>
      <vt:lpstr>ตัวอย่างโปรแกรม 1</vt:lpstr>
      <vt:lpstr>ตัวอย่างโปรแกรม 2</vt:lpstr>
      <vt:lpstr>แบบฝึกหัด 1</vt:lpstr>
      <vt:lpstr>คำสั่ง do-while</vt:lpstr>
      <vt:lpstr>ผังการทำงานของคำสั่ง do-while</vt:lpstr>
      <vt:lpstr>ตัวอย่างโปรแกรม 3</vt:lpstr>
      <vt:lpstr>แบบฝึกหัด 2</vt:lpstr>
      <vt:lpstr>ข้อแตกต่างของ while และ do-while</vt:lpstr>
      <vt:lpstr>คำสั่ง for</vt:lpstr>
      <vt:lpstr>แผนผังการทำงานของ for</vt:lpstr>
      <vt:lpstr>เปรียบเทียบคำสั่ง while และ for</vt:lpstr>
      <vt:lpstr>ตัวอย่างการแปลง while เป็น for</vt:lpstr>
      <vt:lpstr>ตัวอย่างโปรแกรม 4</vt:lpstr>
      <vt:lpstr>แบบฝึกหัด 3</vt:lpstr>
      <vt:lpstr>แบบฝึกหัด 4</vt:lpstr>
      <vt:lpstr>การกำหนดค่าเริ่มต้นให้กับ for มากกว่า 1 ค่า</vt:lpstr>
      <vt:lpstr>ตัวอย่างโปรแกรม 5</vt:lpstr>
      <vt:lpstr>Nested loop </vt:lpstr>
      <vt:lpstr>แบบฝึกหัด 5</vt:lpstr>
      <vt:lpstr>คำสั่งกระโดด</vt:lpstr>
      <vt:lpstr>คำสั่ง break</vt:lpstr>
      <vt:lpstr>ตัวอย่างโปรแกรม 6</vt:lpstr>
      <vt:lpstr>คำสั่ง continue</vt:lpstr>
      <vt:lpstr>แบบฝึกหัด 6</vt:lpstr>
    </vt:vector>
  </TitlesOfParts>
  <Company>Kmutnb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admin</cp:lastModifiedBy>
  <cp:revision>130</cp:revision>
  <dcterms:created xsi:type="dcterms:W3CDTF">2010-05-09T09:54:05Z</dcterms:created>
  <dcterms:modified xsi:type="dcterms:W3CDTF">2012-05-29T12:21:50Z</dcterms:modified>
</cp:coreProperties>
</file>