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7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5" autoAdjust="0"/>
    <p:restoredTop sz="95057" autoAdjust="0"/>
  </p:normalViewPr>
  <p:slideViewPr>
    <p:cSldViewPr>
      <p:cViewPr varScale="1">
        <p:scale>
          <a:sx n="94" d="100"/>
          <a:sy n="94" d="100"/>
        </p:scale>
        <p:origin x="-21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29/05/55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CONDITION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if-else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57224" y="1785926"/>
          <a:ext cx="2786082" cy="975360"/>
        </p:xfrm>
        <a:graphic>
          <a:graphicData uri="http://schemas.openxmlformats.org/drawingml/2006/table">
            <a:tbl>
              <a:tblPr/>
              <a:tblGrid>
                <a:gridCol w="2786082"/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if (condition)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else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857224" y="3382334"/>
          <a:ext cx="2786082" cy="2865120"/>
        </p:xfrm>
        <a:graphic>
          <a:graphicData uri="http://schemas.openxmlformats.org/drawingml/2006/table">
            <a:tbl>
              <a:tblPr/>
              <a:tblGrid>
                <a:gridCol w="2786082"/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if (condition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) 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statement 1;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</a:t>
                      </a:r>
                      <a:r>
                        <a:rPr lang="en-US" sz="16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2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; 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 3;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…..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} else 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statement 1;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 2;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    statement 3;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     …..</a:t>
                      </a: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1600" dirty="0" smtClean="0">
                        <a:latin typeface="Cordia New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14282" y="1785926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7" name="Oval 6"/>
          <p:cNvSpPr/>
          <p:nvPr/>
        </p:nvSpPr>
        <p:spPr>
          <a:xfrm>
            <a:off x="214282" y="3357562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4000496" y="2143116"/>
            <a:ext cx="4572032" cy="2714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71406" y="1571612"/>
            <a:ext cx="5286412" cy="42862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point;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(“Enter your examination point :   ”);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(“%d”, &amp;point);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FreesiaUPC" pitchFamily="34" charset="-34"/>
                <a:cs typeface="FreesiaUPC" pitchFamily="34" charset="-34"/>
              </a:rPr>
              <a:t>if (point &gt;= 50)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      </a:t>
            </a:r>
            <a:r>
              <a:rPr lang="en-US" sz="2400" dirty="0" err="1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(“You passed, congratulation\n”);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    </a:t>
            </a:r>
            <a:r>
              <a:rPr lang="en-US" sz="2400" b="1" dirty="0" smtClean="0">
                <a:solidFill>
                  <a:srgbClr val="002060"/>
                </a:solidFill>
                <a:latin typeface="FreesiaUPC" pitchFamily="34" charset="-34"/>
                <a:cs typeface="FreesiaUPC" pitchFamily="34" charset="-34"/>
              </a:rPr>
              <a:t> else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           </a:t>
            </a:r>
            <a:r>
              <a:rPr lang="en-US" sz="2400" dirty="0" err="1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(“Sorry, you didn’t pass\n”);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}</a:t>
            </a:r>
            <a:endParaRPr lang="th-TH" sz="2400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8258" y="1500174"/>
            <a:ext cx="4802832" cy="1357322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2071678"/>
            <a:ext cx="4813272" cy="1357322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7686" y="4714884"/>
            <a:ext cx="4758974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42910" y="1571612"/>
            <a:ext cx="4929222" cy="49292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main(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,  char **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)  {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num;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(“Enter number :    ”);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(“%d”, &amp;num);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if (num % 2 == 0)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(“Even number\n”);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else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          </a:t>
            </a:r>
            <a:r>
              <a:rPr lang="en-US" sz="32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(“Odd number\n”);</a:t>
            </a:r>
          </a:p>
          <a:p>
            <a:r>
              <a:rPr lang="en-US" sz="3200" dirty="0" smtClean="0">
                <a:latin typeface="FreesiaUPC" pitchFamily="34" charset="-34"/>
                <a:cs typeface="FreesiaUPC" pitchFamily="34" charset="-34"/>
              </a:rPr>
              <a:t>}</a:t>
            </a:r>
            <a:endParaRPr lang="th-TH" sz="3200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6446" y="1571612"/>
            <a:ext cx="2928958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จงหาผลการรัน ถ้าผู้ใช้ป้อน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10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28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33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if - else if - else</a:t>
            </a:r>
            <a:endParaRPr lang="th-TH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3071810"/>
            <a:ext cx="6017114" cy="367706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if - else if - else </a:t>
            </a:r>
            <a:r>
              <a:rPr lang="th-TH" dirty="0" smtClean="0"/>
              <a:t>จะใช้ในกรณี</a:t>
            </a:r>
          </a:p>
          <a:p>
            <a:pPr lvl="1"/>
            <a:r>
              <a:rPr lang="th-TH" dirty="0" smtClean="0"/>
              <a:t>ที่มีทางเลือกให้ทำงานมากกว่า 2 ทางเลือก </a:t>
            </a:r>
          </a:p>
          <a:p>
            <a:pPr lvl="1"/>
            <a:r>
              <a:rPr lang="th-TH" dirty="0" smtClean="0"/>
              <a:t>ทางเลือกมีเงื่อนไขต่างกันจึงต้องเรียกใช้คำสั่ง </a:t>
            </a:r>
            <a:r>
              <a:rPr lang="en-US" dirty="0" smtClean="0"/>
              <a:t>if </a:t>
            </a:r>
            <a:r>
              <a:rPr lang="th-TH" dirty="0" smtClean="0"/>
              <a:t>หลายครั้ง เพื่อกำหนดเงื่อนไขสำหรับแต่ละทางเลือก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2976" y="3714752"/>
          <a:ext cx="1857388" cy="2408874"/>
        </p:xfrm>
        <a:graphic>
          <a:graphicData uri="http://schemas.openxmlformats.org/drawingml/2006/table">
            <a:tbl>
              <a:tblPr/>
              <a:tblGrid>
                <a:gridCol w="1857388"/>
              </a:tblGrid>
              <a:tr h="2408874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if (condition-1)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else if (condition-2)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…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else if (condition-n)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else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29322" y="1600200"/>
            <a:ext cx="2836726" cy="4495800"/>
          </a:xfrm>
        </p:spPr>
        <p:txBody>
          <a:bodyPr/>
          <a:lstStyle/>
          <a:p>
            <a:r>
              <a:rPr lang="th-TH" dirty="0" smtClean="0"/>
              <a:t>จงหาผลการรัน</a:t>
            </a:r>
          </a:p>
          <a:p>
            <a:pPr lvl="1"/>
            <a:r>
              <a:rPr lang="en-US" dirty="0" smtClean="0"/>
              <a:t>55</a:t>
            </a:r>
          </a:p>
          <a:p>
            <a:pPr lvl="1"/>
            <a:r>
              <a:rPr lang="en-US" dirty="0" smtClean="0"/>
              <a:t>80</a:t>
            </a:r>
          </a:p>
          <a:p>
            <a:pPr lvl="1"/>
            <a:r>
              <a:rPr lang="en-US" dirty="0" smtClean="0"/>
              <a:t>30</a:t>
            </a:r>
          </a:p>
          <a:p>
            <a:pPr lvl="1"/>
            <a:r>
              <a:rPr lang="en-US" dirty="0" smtClean="0"/>
              <a:t>79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42910" y="1571612"/>
            <a:ext cx="4929222" cy="51435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main(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,  char  **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)  {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point;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(“Enter your points :   ”);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(“%d”, &amp;point);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if ((point &lt;= 100) &amp;&amp; (point &gt;= 80))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     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(“Grade  A\n”);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else if ((point &lt; 80) &amp;&amp; (point &gt;= 70))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     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(“Grade  B\n”);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else if ((point &lt; 70) &amp;&amp; (point &gt;= 60))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     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(“Grade  C\n”);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else if ((point &lt; 60) &amp;&amp; (point &gt;= 50))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     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(“Grade  D\n”);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else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             </a:t>
            </a:r>
            <a:r>
              <a:rPr lang="en-US" sz="20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(“Grade  F\n”);</a:t>
            </a:r>
          </a:p>
          <a:p>
            <a:r>
              <a:rPr lang="en-US" sz="2000" dirty="0" smtClean="0">
                <a:latin typeface="FreesiaUPC" pitchFamily="34" charset="-34"/>
                <a:cs typeface="FreesiaUPC" pitchFamily="34" charset="-34"/>
              </a:rPr>
              <a:t>}</a:t>
            </a:r>
            <a:endParaRPr lang="th-TH" sz="2000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if </a:t>
            </a:r>
            <a:r>
              <a:rPr lang="th-TH" b="1" dirty="0" smtClean="0"/>
              <a:t>ซ้อน </a:t>
            </a:r>
            <a:r>
              <a:rPr lang="en-US" b="1" dirty="0" smtClean="0"/>
              <a:t>if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3415" y="1643050"/>
          <a:ext cx="2429825" cy="1785950"/>
        </p:xfrm>
        <a:graphic>
          <a:graphicData uri="http://schemas.openxmlformats.org/drawingml/2006/table">
            <a:tbl>
              <a:tblPr/>
              <a:tblGrid>
                <a:gridCol w="2429825"/>
              </a:tblGrid>
              <a:tr h="1785950">
                <a:tc>
                  <a:txBody>
                    <a:bodyPr/>
                    <a:lstStyle/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if (condition-1)  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if (condition-2)  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         …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         if (condition-n)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                 statement;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     }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71868" y="1623368"/>
            <a:ext cx="4929222" cy="51435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main(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,  char  **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)  {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num;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(“Enter your number :     ”);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(“%d”, &amp;num);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if (num &gt;= 30)    {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    if (num &lt;= 40)   {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             if (num % 2 == 1)     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                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(“Right number\n”);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             else    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                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(“Wrong number\n”);       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    }   else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(“Large number\n”);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}   else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(“Small number\n”);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}</a:t>
            </a:r>
            <a:endParaRPr lang="th-TH" sz="2400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3714752"/>
            <a:ext cx="2836726" cy="2500330"/>
          </a:xfrm>
        </p:spPr>
        <p:txBody>
          <a:bodyPr/>
          <a:lstStyle/>
          <a:p>
            <a:r>
              <a:rPr lang="th-TH" dirty="0" smtClean="0"/>
              <a:t>จงหาผลการรัน</a:t>
            </a:r>
          </a:p>
          <a:p>
            <a:pPr lvl="1"/>
            <a:r>
              <a:rPr lang="en-US" dirty="0" smtClean="0"/>
              <a:t>20</a:t>
            </a:r>
          </a:p>
          <a:p>
            <a:pPr lvl="1"/>
            <a:r>
              <a:rPr lang="en-US" dirty="0" smtClean="0"/>
              <a:t>50</a:t>
            </a:r>
          </a:p>
          <a:p>
            <a:pPr lvl="1"/>
            <a:r>
              <a:rPr lang="en-US" dirty="0" smtClean="0"/>
              <a:t>30</a:t>
            </a:r>
          </a:p>
          <a:p>
            <a:pPr lvl="1"/>
            <a:r>
              <a:rPr lang="en-US" dirty="0" smtClean="0"/>
              <a:t>35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ตัวดำเนินการเงื่อนไขแบบย่อ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ในภาษาซีนอกจากคำสั่ง </a:t>
            </a:r>
            <a:r>
              <a:rPr lang="en-US" dirty="0" smtClean="0"/>
              <a:t>if ,   if-else, </a:t>
            </a:r>
            <a:r>
              <a:rPr lang="th-TH" dirty="0" smtClean="0"/>
              <a:t>และ </a:t>
            </a:r>
            <a:r>
              <a:rPr lang="en-US" dirty="0" smtClean="0"/>
              <a:t>if- else if – else  </a:t>
            </a:r>
            <a:r>
              <a:rPr lang="th-TH" dirty="0" smtClean="0"/>
              <a:t>แล้วยังสามารถเขียนอยู่ในรูปของ ตัวดำเนินการย่อได้อีกด้วย ซึ่งจะมีรูปแบบดังนี้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27993" y="2747726"/>
          <a:ext cx="3644271" cy="1109902"/>
        </p:xfrm>
        <a:graphic>
          <a:graphicData uri="http://schemas.openxmlformats.org/drawingml/2006/table">
            <a:tbl>
              <a:tblPr/>
              <a:tblGrid>
                <a:gridCol w="3644271"/>
              </a:tblGrid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ordia New"/>
                          <a:ea typeface="Times New Roman"/>
                          <a:cs typeface="Angsana New"/>
                        </a:rPr>
                        <a:t>condition </a:t>
                      </a:r>
                      <a:r>
                        <a:rPr lang="en-US" sz="1800" dirty="0">
                          <a:latin typeface="Cordia New"/>
                          <a:ea typeface="Times New Roman"/>
                          <a:cs typeface="Angsana New"/>
                        </a:rPr>
                        <a:t>?  expr1  :  expr2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75271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condition : </a:t>
                      </a:r>
                      <a:r>
                        <a:rPr lang="th-TH" sz="1600" dirty="0">
                          <a:latin typeface="Cordia New"/>
                          <a:ea typeface="Times New Roman"/>
                          <a:cs typeface="Angsana New"/>
                        </a:rPr>
                        <a:t>เงื่อนไขที่จะทำการเปรียบเทียบ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expr1 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:</a:t>
                      </a:r>
                      <a:r>
                        <a:rPr lang="th-TH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 </a:t>
                      </a:r>
                      <a:r>
                        <a:rPr lang="en-US" sz="1600" dirty="0" smtClean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th-TH" sz="1600" dirty="0">
                          <a:latin typeface="Cordia New"/>
                          <a:ea typeface="Times New Roman"/>
                          <a:cs typeface="Angsana New"/>
                        </a:rPr>
                        <a:t>ชุดคำสั่งที่จะทำถ้าเงื่อนไขเป็นจริง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expr2 : </a:t>
                      </a:r>
                      <a:r>
                        <a:rPr lang="th-TH" sz="1600" dirty="0" smtClean="0">
                          <a:latin typeface="Cordia New"/>
                          <a:ea typeface="Times New Roman"/>
                          <a:cs typeface="Angsana New"/>
                        </a:rPr>
                        <a:t>      ชุดคำสั่ง</a:t>
                      </a:r>
                      <a:r>
                        <a:rPr lang="th-TH" sz="1600" dirty="0">
                          <a:latin typeface="Cordia New"/>
                          <a:ea typeface="Times New Roman"/>
                          <a:cs typeface="Angsana New"/>
                        </a:rPr>
                        <a:t>ที่จะทำถ้าเงื่อนไขเป็นเท็จ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928794" y="4143380"/>
            <a:ext cx="5574631" cy="25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h-TH" dirty="0" smtClean="0"/>
              <a:t>ตัวอย่างโปรแกรม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00562" y="1814514"/>
            <a:ext cx="4265486" cy="1828800"/>
          </a:xfrm>
        </p:spPr>
        <p:txBody>
          <a:bodyPr/>
          <a:lstStyle/>
          <a:p>
            <a:r>
              <a:rPr lang="th-TH" dirty="0" smtClean="0"/>
              <a:t>ผลการรันเมื่อป้อน</a:t>
            </a:r>
          </a:p>
          <a:p>
            <a:pPr lvl="1"/>
            <a:r>
              <a:rPr lang="en-US" dirty="0" smtClean="0"/>
              <a:t>2500</a:t>
            </a:r>
          </a:p>
          <a:p>
            <a:pPr lvl="1"/>
            <a:r>
              <a:rPr lang="en-US" dirty="0" smtClean="0"/>
              <a:t>1000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42844" y="71414"/>
            <a:ext cx="4214842" cy="43577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main(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,  char  **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)  {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float  total,  discount;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(“Enter total payment : “);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(“%f”, &amp;total);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</a:t>
            </a:r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 if( total &gt; 2000)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               discount = total * 0.1;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        else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               discount  = 0;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        </a:t>
            </a:r>
            <a:r>
              <a:rPr lang="en-US" sz="2400" dirty="0" err="1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(“Discount = %.2f\n”, discount);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}</a:t>
            </a:r>
            <a:endParaRPr lang="th-TH" sz="2400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7422" y="3929066"/>
            <a:ext cx="6429420" cy="26432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main(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,  char  **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)  {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float  total,  discount;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(“Enter total payment : “);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</a:t>
            </a:r>
            <a:r>
              <a:rPr lang="en-US" sz="2400" dirty="0" err="1" smtClean="0"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(“%f”, &amp;total);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        </a:t>
            </a:r>
            <a:r>
              <a:rPr lang="en-US" sz="2400" dirty="0" err="1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sz="2400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(“Discount = %.2f\n”, ( total &gt; 2000)?  total *0.1 : 0);</a:t>
            </a:r>
          </a:p>
          <a:p>
            <a:r>
              <a:rPr lang="en-US" sz="2400" dirty="0" smtClean="0">
                <a:latin typeface="FreesiaUPC" pitchFamily="34" charset="-34"/>
                <a:cs typeface="FreesiaUPC" pitchFamily="34" charset="-34"/>
              </a:rPr>
              <a:t>}</a:t>
            </a:r>
            <a:endParaRPr lang="th-TH" sz="2400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switch-case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switch-case </a:t>
            </a:r>
            <a:r>
              <a:rPr lang="th-TH" dirty="0" smtClean="0"/>
              <a:t>จะใช้ในกรณีที่มีทางเลือกให้ทำงานหลายทางเลือกโดยใช้เงื่อนไขร่วมกัน</a:t>
            </a:r>
            <a:endParaRPr lang="th-TH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71472" y="2500306"/>
            <a:ext cx="3714776" cy="4214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714876" y="2500306"/>
            <a:ext cx="4071966" cy="4143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</a:t>
            </a:r>
            <a:r>
              <a:rPr lang="en-US" b="1" dirty="0" smtClean="0"/>
              <a:t>switch - case</a:t>
            </a:r>
            <a:endParaRPr lang="th-TH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1000100" y="1714488"/>
            <a:ext cx="7488250" cy="4680024"/>
            <a:chOff x="827875" y="1088988"/>
            <a:chExt cx="7488250" cy="4680024"/>
          </a:xfrm>
        </p:grpSpPr>
        <p:pic>
          <p:nvPicPr>
            <p:cNvPr id="4" name="Object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7875" y="1088988"/>
              <a:ext cx="3424238" cy="25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1475405" y="3895572"/>
              <a:ext cx="6840720" cy="18734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prstDash val="solid"/>
              <a:miter/>
            </a:ln>
          </p:spPr>
        </p:pic>
        <p:sp>
          <p:nvSpPr>
            <p:cNvPr id="6" name="Freeform 5"/>
            <p:cNvSpPr/>
            <p:nvPr/>
          </p:nvSpPr>
          <p:spPr>
            <a:xfrm rot="5400000">
              <a:off x="4862464" y="1665912"/>
              <a:ext cx="1871640" cy="1727280"/>
            </a:xfrm>
            <a:custGeom>
              <a:avLst>
                <a:gd name="f0" fmla="val 15100"/>
                <a:gd name="f1" fmla="val 2900"/>
              </a:avLst>
              <a:gdLst>
                <a:gd name="f2" fmla="val 10800000"/>
                <a:gd name="f3" fmla="val 5400000"/>
                <a:gd name="f4" fmla="val 16200000"/>
                <a:gd name="f5" fmla="val w"/>
                <a:gd name="f6" fmla="val h"/>
                <a:gd name="f7" fmla="val 0"/>
                <a:gd name="f8" fmla="val 21600"/>
                <a:gd name="f9" fmla="val 12427"/>
                <a:gd name="f10" fmla="val 6079"/>
                <a:gd name="f11" fmla="val 12160"/>
                <a:gd name="f12" fmla="val 12158"/>
                <a:gd name="f13" fmla="*/ f5 1 21600"/>
                <a:gd name="f14" fmla="*/ f6 1 21600"/>
                <a:gd name="f15" fmla="pin 12427 f0 21600"/>
                <a:gd name="f16" fmla="pin 0 f1 6079"/>
                <a:gd name="f17" fmla="+- 12427 0 f7"/>
                <a:gd name="f18" fmla="+- 0 0 f3"/>
                <a:gd name="f19" fmla="val f15"/>
                <a:gd name="f20" fmla="val f16"/>
                <a:gd name="f21" fmla="+- 12158 0 f16"/>
                <a:gd name="f22" fmla="+- 6079 0 f16"/>
                <a:gd name="f23" fmla="*/ f15 f13 1"/>
                <a:gd name="f24" fmla="*/ f16 f14 1"/>
                <a:gd name="f25" fmla="*/ 0 f13 1"/>
                <a:gd name="f26" fmla="*/ 21600 f13 1"/>
                <a:gd name="f27" fmla="*/ 21600 f14 1"/>
                <a:gd name="f28" fmla="*/ 0 f14 1"/>
                <a:gd name="f29" fmla="abs f17"/>
                <a:gd name="f30" fmla="?: f17 f18 f3"/>
                <a:gd name="f31" fmla="?: f17 f3 f18"/>
                <a:gd name="f32" fmla="*/ f22 2 1"/>
                <a:gd name="f33" fmla="+- f20 0 f11"/>
                <a:gd name="f34" fmla="+- 12160 0 f21"/>
                <a:gd name="f35" fmla="abs f33"/>
                <a:gd name="f36" fmla="?: f33 0 f2"/>
                <a:gd name="f37" fmla="?: f33 f2 0"/>
                <a:gd name="f38" fmla="?: f33 f30 f31"/>
                <a:gd name="f39" fmla="+- f32 0 f9"/>
                <a:gd name="f40" fmla="abs f34"/>
                <a:gd name="f41" fmla="?: f17 f37 f36"/>
                <a:gd name="f42" fmla="?: f17 f36 f37"/>
                <a:gd name="f43" fmla="abs f39"/>
                <a:gd name="f44" fmla="?: f39 f18 f3"/>
                <a:gd name="f45" fmla="?: f39 f3 f18"/>
                <a:gd name="f46" fmla="?: f39 f4 f3"/>
                <a:gd name="f47" fmla="?: f39 f3 f4"/>
                <a:gd name="f48" fmla="?: f33 f41 f42"/>
                <a:gd name="f49" fmla="?: f39 f47 f46"/>
                <a:gd name="f50" fmla="?: f39 f46 f47"/>
                <a:gd name="f51" fmla="?: f34 f45 f44"/>
                <a:gd name="f52" fmla="?: f34 f50 f49"/>
              </a:gdLst>
              <a:ahLst>
                <a:ahXY gdRefX="f0" minX="f9" maxX="f8" gdRefY="f1" minY="f7" maxY="f10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1600" h="21600">
                  <a:moveTo>
                    <a:pt x="f7" y="f8"/>
                  </a:moveTo>
                  <a:lnTo>
                    <a:pt x="f7" y="f11"/>
                  </a:lnTo>
                  <a:arcTo wR="f29" hR="f35" stAng="f48" swAng="f38"/>
                  <a:lnTo>
                    <a:pt x="f19" y="f20"/>
                  </a:lnTo>
                  <a:lnTo>
                    <a:pt x="f19" y="f7"/>
                  </a:lnTo>
                  <a:lnTo>
                    <a:pt x="f8" y="f10"/>
                  </a:lnTo>
                  <a:lnTo>
                    <a:pt x="f19" y="f12"/>
                  </a:lnTo>
                  <a:lnTo>
                    <a:pt x="f19" y="f21"/>
                  </a:lnTo>
                  <a:lnTo>
                    <a:pt x="f9" y="f21"/>
                  </a:lnTo>
                  <a:arcTo wR="f43" hR="f40" stAng="f52" swAng="f51"/>
                  <a:lnTo>
                    <a:pt x="f32" y="f8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คำสั่งเงื่อนไข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การเรียนที่ผ่านมาเป็นการเขียนโปรแกรมโดยเรียกใช้คำสั่ง</a:t>
            </a:r>
          </a:p>
          <a:p>
            <a:pPr lvl="1"/>
            <a:r>
              <a:rPr lang="th-TH" dirty="0" smtClean="0"/>
              <a:t>ประกาศสร้างตัวแปร  </a:t>
            </a:r>
          </a:p>
          <a:p>
            <a:pPr lvl="1"/>
            <a:r>
              <a:rPr lang="th-TH" dirty="0" smtClean="0"/>
              <a:t>กำหนดค่าให้กับตัวแปร  </a:t>
            </a:r>
          </a:p>
          <a:p>
            <a:pPr lvl="1"/>
            <a:r>
              <a:rPr lang="th-TH" dirty="0" smtClean="0"/>
              <a:t>คำสั่งคำนวณประเภทต่างๆ</a:t>
            </a:r>
          </a:p>
          <a:p>
            <a:pPr lvl="1"/>
            <a:r>
              <a:rPr lang="th-TH" dirty="0" smtClean="0"/>
              <a:t>การเรียกใช้ฟังก์ชัน  </a:t>
            </a:r>
          </a:p>
          <a:p>
            <a:r>
              <a:rPr lang="th-TH" dirty="0" smtClean="0"/>
              <a:t>โปรแกรมจะทำงานเรียงลำดับตั้งแต่คำสั่งแรกไปจนถึงคำสั่งสุดท้าย  ซึ่งในบางครั้งอาจจะไม่ต้องการให้เป็นเช่นนั้น </a:t>
            </a:r>
          </a:p>
          <a:p>
            <a:r>
              <a:rPr lang="th-TH" dirty="0" smtClean="0"/>
              <a:t>การเรียนครั้งนี้จะเป็นการแนะนำให้รู้จักวิธีการเขียนโปรแกรมเพื่อควบคุมทิศทางการทำงานของโปรแกรมโดยใช้คำสั่งเงื่อนไข </a:t>
            </a:r>
          </a:p>
          <a:p>
            <a:pPr lvl="1"/>
            <a:r>
              <a:rPr lang="th-TH" dirty="0" smtClean="0"/>
              <a:t>เพื่อให้โปรแกรมทำงานในแบบที่ต้องการได้ </a:t>
            </a:r>
          </a:p>
          <a:p>
            <a:pPr lvl="1"/>
            <a:r>
              <a:rPr lang="th-TH" dirty="0" smtClean="0"/>
              <a:t>ในทางปฏิบัตินั้นสภาพของปัญหาที่ต้องเขียนโปรแกรมขึ้นมาเพื่อแก้ไขความซับซ้อน  ซึ่งคงจะไม่ใช่โปรแกรมที่ทำงานเรียงกันไปตั้งแต่ต้นจนจบโปรแกรม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การใช้ </a:t>
            </a:r>
            <a:r>
              <a:rPr lang="en-US" b="1" dirty="0" smtClean="0"/>
              <a:t>break </a:t>
            </a:r>
            <a:r>
              <a:rPr lang="th-TH" b="1" dirty="0" smtClean="0"/>
              <a:t>ใน </a:t>
            </a:r>
            <a:r>
              <a:rPr lang="en-US" b="1" dirty="0" smtClean="0"/>
              <a:t>switch-case</a:t>
            </a:r>
            <a:endParaRPr lang="th-TH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928663" y="1643050"/>
            <a:ext cx="7500989" cy="46609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ตัวอย่างโปรแกรมแสดงชื่อเดือนจากตัวเลขใช้ </a:t>
            </a:r>
            <a:r>
              <a:rPr lang="en-US" b="1" dirty="0" smtClean="0"/>
              <a:t>if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03397"/>
            <a:ext cx="8207375" cy="496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ตัวอย่างโปรแกรมแสดงชื่อเดือน </a:t>
            </a:r>
            <a:r>
              <a:rPr lang="en-US" b="1" dirty="0" smtClean="0"/>
              <a:t>switch-case</a:t>
            </a:r>
            <a:endParaRPr lang="th-TH" b="1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8604" y="1643050"/>
            <a:ext cx="6773858" cy="460851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16" y="5715016"/>
            <a:ext cx="152958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ถูกต้องไหม </a:t>
            </a:r>
            <a:r>
              <a:rPr lang="en-US" dirty="0" smtClean="0"/>
              <a:t>?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เครื่องหมายเปรียบเทียบ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48" y="4357694"/>
            <a:ext cx="6531120" cy="2357454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>
                <a:latin typeface="FreesiaUPC" pitchFamily="34" charset="-34"/>
                <a:cs typeface="FreesiaUPC" pitchFamily="34" charset="-34"/>
              </a:rPr>
              <a:t>ในภาษาซี </a:t>
            </a:r>
          </a:p>
          <a:p>
            <a:pPr lvl="1"/>
            <a:r>
              <a:rPr lang="th-TH" dirty="0" smtClean="0">
                <a:latin typeface="FreesiaUPC" pitchFamily="34" charset="-34"/>
                <a:cs typeface="FreesiaUPC" pitchFamily="34" charset="-34"/>
              </a:rPr>
              <a:t>จริง คือ ตัวเลขที่ไม่ใช่  </a:t>
            </a:r>
            <a:r>
              <a:rPr lang="en-US" smtClean="0">
                <a:latin typeface="FreesiaUPC" pitchFamily="34" charset="-34"/>
                <a:cs typeface="FreesiaUPC" pitchFamily="34" charset="-34"/>
              </a:rPr>
              <a:t>0</a:t>
            </a:r>
            <a:endParaRPr lang="th-TH" dirty="0" smtClean="0">
              <a:latin typeface="FreesiaUPC" pitchFamily="34" charset="-34"/>
              <a:cs typeface="FreesiaUPC" pitchFamily="34" charset="-34"/>
            </a:endParaRPr>
          </a:p>
          <a:p>
            <a:pPr lvl="1"/>
            <a:r>
              <a:rPr lang="th-TH" dirty="0" smtClean="0">
                <a:latin typeface="FreesiaUPC" pitchFamily="34" charset="-34"/>
                <a:cs typeface="FreesiaUPC" pitchFamily="34" charset="-34"/>
              </a:rPr>
              <a:t>เท็จ คือ ตัวเลข 0 </a:t>
            </a:r>
          </a:p>
          <a:p>
            <a:r>
              <a:rPr lang="th-TH" dirty="0" smtClean="0">
                <a:latin typeface="FreesiaUPC" pitchFamily="34" charset="-34"/>
                <a:cs typeface="FreesiaUPC" pitchFamily="34" charset="-34"/>
              </a:rPr>
              <a:t>ผลลัพธ์การเปรียบเทียบจะมีค่าอย่างใดอย่างหนึ่งเสมอคือ</a:t>
            </a:r>
          </a:p>
          <a:p>
            <a:pPr lvl="1"/>
            <a:r>
              <a:rPr lang="th-TH" dirty="0" smtClean="0">
                <a:latin typeface="FreesiaUPC" pitchFamily="34" charset="-34"/>
                <a:cs typeface="FreesiaUPC" pitchFamily="34" charset="-34"/>
              </a:rPr>
              <a:t>จริง </a:t>
            </a:r>
            <a:r>
              <a:rPr lang="en-US" dirty="0" smtClean="0">
                <a:latin typeface="FreesiaUPC" pitchFamily="34" charset="-34"/>
                <a:cs typeface="FreesiaUPC" pitchFamily="34" charset="-34"/>
              </a:rPr>
              <a:t>(True)</a:t>
            </a:r>
            <a:r>
              <a:rPr lang="th-TH" dirty="0" smtClean="0"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dirty="0" smtClean="0">
                <a:latin typeface="FreesiaUPC" pitchFamily="34" charset="-34"/>
                <a:cs typeface="FreesiaUPC" pitchFamily="34" charset="-34"/>
              </a:rPr>
              <a:t>  [</a:t>
            </a:r>
            <a:r>
              <a:rPr lang="th-TH" dirty="0" smtClean="0">
                <a:latin typeface="FreesiaUPC" pitchFamily="34" charset="-34"/>
                <a:cs typeface="FreesiaUPC" pitchFamily="34" charset="-34"/>
              </a:rPr>
              <a:t>ตัวเลข 1</a:t>
            </a:r>
            <a:r>
              <a:rPr lang="en-US" dirty="0" smtClean="0">
                <a:latin typeface="FreesiaUPC" pitchFamily="34" charset="-34"/>
                <a:cs typeface="FreesiaUPC" pitchFamily="34" charset="-34"/>
              </a:rPr>
              <a:t>]</a:t>
            </a:r>
          </a:p>
          <a:p>
            <a:pPr lvl="1"/>
            <a:r>
              <a:rPr lang="th-TH" dirty="0" smtClean="0">
                <a:latin typeface="FreesiaUPC" pitchFamily="34" charset="-34"/>
                <a:cs typeface="FreesiaUPC" pitchFamily="34" charset="-34"/>
              </a:rPr>
              <a:t>เท็จ </a:t>
            </a:r>
            <a:r>
              <a:rPr lang="en-US" dirty="0" smtClean="0">
                <a:latin typeface="FreesiaUPC" pitchFamily="34" charset="-34"/>
                <a:cs typeface="FreesiaUPC" pitchFamily="34" charset="-34"/>
              </a:rPr>
              <a:t>(False)</a:t>
            </a:r>
            <a:r>
              <a:rPr lang="th-TH" dirty="0" smtClean="0"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dirty="0" smtClean="0">
                <a:latin typeface="FreesiaUPC" pitchFamily="34" charset="-34"/>
                <a:cs typeface="FreesiaUPC" pitchFamily="34" charset="-34"/>
              </a:rPr>
              <a:t> [</a:t>
            </a:r>
            <a:r>
              <a:rPr lang="th-TH" dirty="0" smtClean="0">
                <a:latin typeface="FreesiaUPC" pitchFamily="34" charset="-34"/>
                <a:cs typeface="FreesiaUPC" pitchFamily="34" charset="-34"/>
              </a:rPr>
              <a:t>ตัวเลข </a:t>
            </a:r>
            <a:r>
              <a:rPr lang="en-US" dirty="0" smtClean="0">
                <a:latin typeface="FreesiaUPC" pitchFamily="34" charset="-34"/>
                <a:cs typeface="FreesiaUPC" pitchFamily="34" charset="-34"/>
              </a:rPr>
              <a:t>0]</a:t>
            </a:r>
          </a:p>
          <a:p>
            <a:endParaRPr lang="th-TH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177" y="1759597"/>
            <a:ext cx="8064227" cy="25980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ตัวอย่างการใช้เครื่องหมายเปรียบเทียบ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การเปรียบเทียบตัวเลข</a:t>
            </a:r>
            <a:endParaRPr lang="en-US" dirty="0" smtClean="0"/>
          </a:p>
          <a:p>
            <a:pPr lvl="1"/>
            <a:r>
              <a:rPr lang="en-US" dirty="0" smtClean="0"/>
              <a:t>10 &gt; 8		</a:t>
            </a:r>
          </a:p>
          <a:p>
            <a:pPr lvl="1"/>
            <a:r>
              <a:rPr lang="en-US" dirty="0" smtClean="0"/>
              <a:t>-9 &lt; -3		</a:t>
            </a:r>
          </a:p>
          <a:p>
            <a:pPr lvl="1"/>
            <a:r>
              <a:rPr lang="en-US" dirty="0" smtClean="0"/>
              <a:t>13 != 3</a:t>
            </a:r>
            <a:r>
              <a:rPr lang="th-TH" dirty="0" smtClean="0"/>
              <a:t>		</a:t>
            </a:r>
            <a:endParaRPr lang="en-US" dirty="0" smtClean="0"/>
          </a:p>
          <a:p>
            <a:pPr lvl="1"/>
            <a:r>
              <a:rPr lang="th-TH" dirty="0" smtClean="0"/>
              <a:t> </a:t>
            </a:r>
            <a:r>
              <a:rPr lang="en-US" dirty="0" smtClean="0"/>
              <a:t>2 &lt; -5		</a:t>
            </a:r>
          </a:p>
          <a:p>
            <a:r>
              <a:rPr lang="th-TH" dirty="0" smtClean="0"/>
              <a:t>การเปรียบเทียบตัวอักษร จะเป็นการเปรียบเทียบค่าแอสกีของตัวอักษร</a:t>
            </a:r>
            <a:endParaRPr lang="en-US" dirty="0" smtClean="0"/>
          </a:p>
          <a:p>
            <a:pPr lvl="1"/>
            <a:r>
              <a:rPr lang="en-US" dirty="0" smtClean="0"/>
              <a:t>C &lt; c 	[C  </a:t>
            </a:r>
            <a:r>
              <a:rPr lang="th-TH" dirty="0" smtClean="0"/>
              <a:t>มีรหัสแอสกี </a:t>
            </a:r>
            <a:r>
              <a:rPr lang="en-US" dirty="0" smtClean="0"/>
              <a:t>=  67 ,   c  </a:t>
            </a:r>
            <a:r>
              <a:rPr lang="th-TH" dirty="0" smtClean="0"/>
              <a:t>มีรหัสแอสกี  </a:t>
            </a:r>
            <a:r>
              <a:rPr lang="en-US" dirty="0" smtClean="0"/>
              <a:t>=  99]</a:t>
            </a:r>
          </a:p>
          <a:p>
            <a:pPr lvl="1"/>
            <a:r>
              <a:rPr lang="en-US" dirty="0" smtClean="0"/>
              <a:t>P &gt; M 	[P  </a:t>
            </a:r>
            <a:r>
              <a:rPr lang="th-TH" dirty="0" smtClean="0"/>
              <a:t>มีรหัสแอสกี </a:t>
            </a:r>
            <a:r>
              <a:rPr lang="en-US" dirty="0" smtClean="0"/>
              <a:t>=  80 ,   M </a:t>
            </a:r>
            <a:r>
              <a:rPr lang="th-TH" dirty="0" smtClean="0"/>
              <a:t>มีรหัสแอสกี  </a:t>
            </a:r>
            <a:r>
              <a:rPr lang="en-US" dirty="0" smtClean="0"/>
              <a:t>=  77]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เครื่องหมายเปรียบเทียบเชิงตรรก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เครื่องหมายเปรียบเทียบเชิงตรรก ใช้เชื่อมเงื่อนไข </a:t>
            </a:r>
            <a:r>
              <a:rPr lang="en-US" dirty="0" smtClean="0"/>
              <a:t>2</a:t>
            </a:r>
            <a:r>
              <a:rPr lang="th-TH" dirty="0" smtClean="0"/>
              <a:t> เงื่อนไขหรือมากกว่า เพื่อให้การเปรียบเทียบมีความละเอียดมากขึ้น </a:t>
            </a:r>
          </a:p>
          <a:p>
            <a:r>
              <a:rPr lang="th-TH" dirty="0" smtClean="0"/>
              <a:t>ภาษาซีมีเครื่องหมายเปรียบเทียบเชิงตรรก </a:t>
            </a:r>
            <a:r>
              <a:rPr lang="en-US" dirty="0" smtClean="0"/>
              <a:t>3 </a:t>
            </a:r>
            <a:r>
              <a:rPr lang="th-TH" dirty="0" smtClean="0"/>
              <a:t>ชนิด</a:t>
            </a:r>
            <a:endParaRPr lang="en-US" dirty="0" smtClean="0"/>
          </a:p>
          <a:p>
            <a:endParaRPr lang="th-TH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rcRect l="12590" r="12656" b="9651"/>
          <a:stretch>
            <a:fillRect/>
          </a:stretch>
        </p:blipFill>
        <p:spPr>
          <a:xfrm>
            <a:off x="696488" y="3286124"/>
            <a:ext cx="7804602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ตารางความจริง</a:t>
            </a:r>
            <a:endParaRPr lang="th-TH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142976" y="1676474"/>
            <a:ext cx="6858048" cy="4824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ลำดับการประมวลผลของในคำสั่งเงื่อนไข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8400" y="4429132"/>
            <a:ext cx="7031186" cy="22145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หาค่าเป็นจริงของนิพิจน์ต่อไปนี้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!(2 &lt; 3) &amp;&amp; (5 == 5)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!(2*5 &gt;= 3) || (5 != (15/3))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|| (2 – 2) &amp;&amp; 5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2" cstate="print"/>
          <a:srcRect l="12230" r="12230" b="6210"/>
          <a:stretch>
            <a:fillRect/>
          </a:stretch>
        </p:blipFill>
        <p:spPr>
          <a:xfrm>
            <a:off x="824961" y="1571612"/>
            <a:ext cx="7604691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คำสั่ง </a:t>
            </a:r>
            <a:r>
              <a:rPr lang="en-US" b="1" dirty="0" smtClean="0"/>
              <a:t>if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714348" y="1995486"/>
          <a:ext cx="5868670" cy="1219200"/>
        </p:xfrm>
        <a:graphic>
          <a:graphicData uri="http://schemas.openxmlformats.org/drawingml/2006/table">
            <a:tbl>
              <a:tblPr/>
              <a:tblGrid>
                <a:gridCol w="5868670"/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rdia New"/>
                          <a:ea typeface="Times New Roman"/>
                          <a:cs typeface="Angsana New"/>
                        </a:rPr>
                        <a:t>if (condition) statement;</a:t>
                      </a:r>
                      <a:endParaRPr lang="en-US" sz="120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condition : </a:t>
                      </a:r>
                      <a:r>
                        <a:rPr lang="th-TH" sz="1600" dirty="0">
                          <a:latin typeface="Cordia New"/>
                          <a:ea typeface="Times New Roman"/>
                          <a:cs typeface="Angsana New"/>
                        </a:rPr>
                        <a:t>เงื่อนไขที่กำหนดขึ้น  เพื่อใช้พิจารณาว่าจะทำหรือไม่ตามคำสั่ง  โดยเงื่อนไขอาจจะอยู่ในรูปของนิพจน์การคำนวณ  และเปรียบเทียบ  หรือเป็นค่าของตัวแปรก็ได้  และจะต้องเขียนไว้ภายในเครื่องหมาย ( 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statement</a:t>
                      </a:r>
                      <a:r>
                        <a:rPr lang="th-TH" sz="1600" dirty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: </a:t>
                      </a:r>
                      <a:r>
                        <a:rPr lang="th-TH" sz="1600" dirty="0">
                          <a:latin typeface="Cordia New"/>
                          <a:ea typeface="Times New Roman"/>
                          <a:cs typeface="Angsana New"/>
                        </a:rPr>
                        <a:t>คำสั่งที่จะให้ทำงานถ้าผลการตรวจสอบเงื่อนไขออกมาเป็นจริง (</a:t>
                      </a: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true)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4348" y="3714752"/>
          <a:ext cx="5868670" cy="2682240"/>
        </p:xfrm>
        <a:graphic>
          <a:graphicData uri="http://schemas.openxmlformats.org/drawingml/2006/table">
            <a:tbl>
              <a:tblPr/>
              <a:tblGrid>
                <a:gridCol w="5868670"/>
              </a:tblGrid>
              <a:tr h="0">
                <a:tc>
                  <a:txBody>
                    <a:bodyPr/>
                    <a:lstStyle/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if (condition)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statement-1;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statement-2;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statement-3;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    …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450215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statement-n;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indent="27051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}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condition : </a:t>
                      </a:r>
                      <a:r>
                        <a:rPr lang="th-TH" sz="1600" dirty="0">
                          <a:latin typeface="Cordia New"/>
                          <a:ea typeface="Times New Roman"/>
                          <a:cs typeface="Angsana New"/>
                        </a:rPr>
                        <a:t>เงื่อนไขที่กำหนดขึ้น  เพื่อใช้พิจารณาว่าจะทำหรือไม่ตามคำสั่ง  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marL="342900" lvl="0" indent="-342900" algn="thaiDi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statement-1, statement-2, statement-3, …, statement-n : </a:t>
                      </a:r>
                      <a:r>
                        <a:rPr lang="th-TH" sz="1600" dirty="0">
                          <a:latin typeface="Cordia New"/>
                          <a:ea typeface="Times New Roman"/>
                          <a:cs typeface="Angsana New"/>
                        </a:rPr>
                        <a:t>ถ้าคำสั่งที่จะให้ทำงานมีมากกว่าหนึ่งคำสั่งให้เขียนคำสั่งทั้งหมดนั้นไว้ภายในเครื่องหมาย </a:t>
                      </a:r>
                      <a:r>
                        <a:rPr lang="en-US" sz="1600" dirty="0">
                          <a:latin typeface="Cordia New"/>
                          <a:ea typeface="Times New Roman"/>
                          <a:cs typeface="Angsana New"/>
                        </a:rPr>
                        <a:t>{ }</a:t>
                      </a:r>
                      <a:endParaRPr lang="en-US" sz="1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รูปภาพ 1" descr="ภาพนิ่ง6.JPG"/>
          <p:cNvPicPr/>
          <p:nvPr/>
        </p:nvPicPr>
        <p:blipFill>
          <a:blip r:embed="rId2" cstate="print"/>
          <a:srcRect l="9091" r="3030"/>
          <a:stretch>
            <a:fillRect/>
          </a:stretch>
        </p:blipFill>
        <p:spPr>
          <a:xfrm>
            <a:off x="6643702" y="2000240"/>
            <a:ext cx="2357454" cy="228601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42844" y="2000240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8" name="Oval 7"/>
          <p:cNvSpPr/>
          <p:nvPr/>
        </p:nvSpPr>
        <p:spPr>
          <a:xfrm>
            <a:off x="142844" y="3714752"/>
            <a:ext cx="500066" cy="4286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14282" y="1571612"/>
            <a:ext cx="5643602" cy="40005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point;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(“Enter your examination point :   ”);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scanf</a:t>
            </a:r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(“%d”, &amp;point);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</a:t>
            </a:r>
            <a:r>
              <a:rPr lang="en-US" b="1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FreesiaUPC" pitchFamily="34" charset="-34"/>
                <a:cs typeface="FreesiaUPC" pitchFamily="34" charset="-34"/>
              </a:rPr>
              <a:t>if (point &gt;= 50)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           </a:t>
            </a:r>
            <a:r>
              <a:rPr lang="en-US" dirty="0" err="1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printf</a:t>
            </a:r>
            <a:r>
              <a:rPr lang="en-US" dirty="0" smtClean="0">
                <a:solidFill>
                  <a:srgbClr val="00B050"/>
                </a:solidFill>
                <a:latin typeface="FreesiaUPC" pitchFamily="34" charset="-34"/>
                <a:cs typeface="FreesiaUPC" pitchFamily="34" charset="-34"/>
              </a:rPr>
              <a:t>(“You passed, congratulation\n”);</a:t>
            </a:r>
          </a:p>
          <a:p>
            <a:r>
              <a:rPr lang="en-US" dirty="0" smtClean="0">
                <a:solidFill>
                  <a:schemeClr val="tx1"/>
                </a:solidFill>
                <a:latin typeface="FreesiaUPC" pitchFamily="34" charset="-34"/>
                <a:cs typeface="FreesiaUPC" pitchFamily="34" charset="-34"/>
              </a:rPr>
              <a:t>}</a:t>
            </a:r>
            <a:endParaRPr lang="th-TH" dirty="0">
              <a:solidFill>
                <a:schemeClr val="tx1"/>
              </a:solidFill>
              <a:latin typeface="FreesiaUPC" pitchFamily="34" charset="-34"/>
              <a:cs typeface="FreesiaUPC" pitchFamily="34" charset="-34"/>
            </a:endParaRPr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2652" y="1500174"/>
            <a:ext cx="4802832" cy="1357322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87884" y="2026118"/>
            <a:ext cx="4813272" cy="1357322"/>
          </a:xfrm>
          <a:prstGeom prst="rect">
            <a:avLst/>
          </a:prstGeom>
        </p:spPr>
      </p:pic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26820" y="5000636"/>
            <a:ext cx="4802832" cy="1357322"/>
          </a:xfrm>
          <a:prstGeom prst="rect">
            <a:avLst/>
          </a:prstGeom>
        </p:spPr>
      </p:pic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5285" y="5492076"/>
            <a:ext cx="4865871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907</TotalTime>
  <Words>1211</Words>
  <Application>Microsoft Office PowerPoint</Application>
  <PresentationFormat>On-screen Show (4:3)</PresentationFormat>
  <Paragraphs>206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CONDITION</vt:lpstr>
      <vt:lpstr>คำสั่งเงื่อนไข</vt:lpstr>
      <vt:lpstr>เครื่องหมายเปรียบเทียบ</vt:lpstr>
      <vt:lpstr>ตัวอย่างการใช้เครื่องหมายเปรียบเทียบ</vt:lpstr>
      <vt:lpstr>เครื่องหมายเปรียบเทียบเชิงตรรก</vt:lpstr>
      <vt:lpstr>ตารางความจริง</vt:lpstr>
      <vt:lpstr>ลำดับการประมวลผลของในคำสั่งเงื่อนไข</vt:lpstr>
      <vt:lpstr>คำสั่ง if</vt:lpstr>
      <vt:lpstr>ตัวอย่างโปรแกรม</vt:lpstr>
      <vt:lpstr>คำสั่ง if-else</vt:lpstr>
      <vt:lpstr>ตัวอย่างโปรแกรม</vt:lpstr>
      <vt:lpstr>ตัวอย่างโปรแกรม</vt:lpstr>
      <vt:lpstr>คำสั่ง if - else if - else</vt:lpstr>
      <vt:lpstr>ตัวอย่างโปรแกรม</vt:lpstr>
      <vt:lpstr>คำสั่ง if ซ้อน if</vt:lpstr>
      <vt:lpstr>ตัวดำเนินการเงื่อนไขแบบย่อ</vt:lpstr>
      <vt:lpstr>ตัวอย่างโปรแกรม</vt:lpstr>
      <vt:lpstr>คำสั่ง switch-case</vt:lpstr>
      <vt:lpstr>ตัวอย่าง switch - case</vt:lpstr>
      <vt:lpstr>การใช้ break ใน switch-case</vt:lpstr>
      <vt:lpstr>ตัวอย่างโปรแกรมแสดงชื่อเดือนจากตัวเลขใช้ if</vt:lpstr>
      <vt:lpstr>ตัวอย่างโปรแกรมแสดงชื่อเดือน switch-case</vt:lpstr>
    </vt:vector>
  </TitlesOfParts>
  <Company>Kmutnb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admin</cp:lastModifiedBy>
  <cp:revision>104</cp:revision>
  <dcterms:created xsi:type="dcterms:W3CDTF">2010-05-09T09:54:05Z</dcterms:created>
  <dcterms:modified xsi:type="dcterms:W3CDTF">2012-05-29T12:21:00Z</dcterms:modified>
</cp:coreProperties>
</file>