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7" r:id="rId20"/>
    <p:sldId id="273" r:id="rId21"/>
    <p:sldId id="274" r:id="rId22"/>
    <p:sldId id="278" r:id="rId23"/>
    <p:sldId id="279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5" autoAdjust="0"/>
    <p:restoredTop sz="95057" autoAdjust="0"/>
  </p:normalViewPr>
  <p:slideViewPr>
    <p:cSldViewPr>
      <p:cViewPr varScale="1">
        <p:scale>
          <a:sx n="111" d="100"/>
          <a:sy n="111" d="100"/>
        </p:scale>
        <p:origin x="16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23/07/58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sz="4800" dirty="0" smtClean="0"/>
              <a:t>INPUT and MATH in C</a:t>
            </a:r>
            <a:endParaRPr lang="th-TH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4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  <a:endParaRPr lang="en-US" sz="2000" dirty="0" smtClean="0"/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</a:t>
            </a:r>
            <a:r>
              <a:rPr lang="ar-SA" sz="2000" dirty="0" smtClean="0"/>
              <a:t>‏ </a:t>
            </a:r>
            <a:r>
              <a:rPr lang="en-GB" sz="2000" dirty="0" smtClean="0"/>
              <a:t>{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b;</a:t>
            </a:r>
            <a:endParaRPr lang="en-US" sz="2000" dirty="0" smtClean="0"/>
          </a:p>
          <a:p>
            <a:r>
              <a:rPr lang="en-GB" sz="2000" dirty="0" smtClean="0"/>
              <a:t>     char  c;  		 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code: ");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 %c %d”, &amp;</a:t>
            </a:r>
            <a:r>
              <a:rPr lang="en-US" sz="2000" b="1" dirty="0" smtClean="0"/>
              <a:t>a, &amp;c, &amp;b</a:t>
            </a:r>
            <a:r>
              <a:rPr lang="en-GB" sz="2000" b="1" dirty="0" smtClean="0"/>
              <a:t>); </a:t>
            </a:r>
            <a:r>
              <a:rPr lang="en-GB" sz="2000" dirty="0" smtClean="0"/>
              <a:t> 	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%c\n“, a, b, c);</a:t>
            </a:r>
            <a:r>
              <a:rPr lang="en-GB" sz="2000" b="1" dirty="0" smtClean="0"/>
              <a:t>          </a:t>
            </a:r>
            <a:endParaRPr lang="en-US" sz="2000" dirty="0" smtClean="0"/>
          </a:p>
          <a:p>
            <a:r>
              <a:rPr lang="en-GB" sz="2000" dirty="0" smtClean="0"/>
              <a:t>}</a:t>
            </a:r>
            <a:r>
              <a:rPr lang="en-US" sz="2000" dirty="0" smtClean="0"/>
              <a:t>	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3786190"/>
            <a:ext cx="3639058" cy="1600423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5555" y="4429132"/>
            <a:ext cx="3716775" cy="1428760"/>
          </a:xfrm>
          <a:prstGeom prst="rect">
            <a:avLst/>
          </a:prstGeom>
        </p:spPr>
      </p:pic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3085" y="5072074"/>
            <a:ext cx="4099443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ฟังก์ชัน</a:t>
            </a:r>
            <a:r>
              <a:rPr lang="en-US" b="1" dirty="0" smtClean="0"/>
              <a:t> </a:t>
            </a:r>
            <a:r>
              <a:rPr lang="en-US" b="1" dirty="0" err="1" smtClean="0"/>
              <a:t>getchar</a:t>
            </a:r>
            <a:r>
              <a:rPr lang="en-US" b="1" dirty="0" smtClean="0"/>
              <a:t>( ), </a:t>
            </a:r>
            <a:r>
              <a:rPr lang="en-US" b="1" dirty="0" err="1" smtClean="0"/>
              <a:t>getche</a:t>
            </a:r>
            <a:r>
              <a:rPr lang="en-US" b="1" dirty="0" smtClean="0"/>
              <a:t>(), </a:t>
            </a:r>
            <a:r>
              <a:rPr lang="en-US" b="1" dirty="0" err="1" smtClean="0"/>
              <a:t>getch</a:t>
            </a:r>
            <a:r>
              <a:rPr lang="en-US" b="1" dirty="0" smtClean="0"/>
              <a:t>()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ทั้ง 3 ฟังก์ชันนี้จะเป็นการรับ</a:t>
            </a:r>
            <a:r>
              <a:rPr lang="th-TH" dirty="0" smtClean="0">
                <a:solidFill>
                  <a:srgbClr val="FF0000"/>
                </a:solidFill>
              </a:rPr>
              <a:t>ค่าตัวอักษรเพียง 1 ตัว</a:t>
            </a:r>
            <a:r>
              <a:rPr lang="th-TH" dirty="0" smtClean="0"/>
              <a:t>จากทางแป้นพิมพ์</a:t>
            </a:r>
            <a:endParaRPr lang="en-US" dirty="0" smtClean="0"/>
          </a:p>
          <a:p>
            <a:r>
              <a:rPr lang="en-US" dirty="0" err="1" smtClean="0"/>
              <a:t>getchar</a:t>
            </a:r>
            <a:r>
              <a:rPr lang="en-US" dirty="0" smtClean="0"/>
              <a:t>()</a:t>
            </a:r>
            <a:r>
              <a:rPr lang="th-TH" dirty="0" smtClean="0"/>
              <a:t> </a:t>
            </a:r>
          </a:p>
          <a:p>
            <a:pPr lvl="1"/>
            <a:r>
              <a:rPr lang="th-TH" dirty="0" smtClean="0"/>
              <a:t>รูปแบบการใช้งาน    </a:t>
            </a:r>
            <a:r>
              <a:rPr lang="en-US" dirty="0" err="1" smtClean="0"/>
              <a:t>ch</a:t>
            </a:r>
            <a:r>
              <a:rPr lang="en-US" dirty="0" smtClean="0"/>
              <a:t>  =  </a:t>
            </a:r>
            <a:r>
              <a:rPr lang="en-US" dirty="0" err="1" smtClean="0"/>
              <a:t>getchar</a:t>
            </a:r>
            <a:r>
              <a:rPr lang="en-US" dirty="0" smtClean="0"/>
              <a:t>( );</a:t>
            </a:r>
            <a:endParaRPr lang="th-TH" dirty="0" smtClean="0"/>
          </a:p>
          <a:p>
            <a:pPr lvl="1"/>
            <a:r>
              <a:rPr lang="th-TH" dirty="0" smtClean="0"/>
              <a:t>แสดงตัวอักษรที่ป้อนออกทางหน้าจอ  ผู้ใช้ต้องกด </a:t>
            </a:r>
            <a:r>
              <a:rPr lang="en-US" dirty="0" smtClean="0"/>
              <a:t>Enter </a:t>
            </a:r>
            <a:r>
              <a:rPr lang="th-TH" dirty="0" smtClean="0"/>
              <a:t>หลังจากป้อนข้อมูล</a:t>
            </a:r>
          </a:p>
          <a:p>
            <a:r>
              <a:rPr lang="en-US" dirty="0" err="1" smtClean="0"/>
              <a:t>getche</a:t>
            </a:r>
            <a:r>
              <a:rPr lang="en-US" dirty="0" smtClean="0"/>
              <a:t>() </a:t>
            </a:r>
          </a:p>
          <a:p>
            <a:pPr lvl="1"/>
            <a:r>
              <a:rPr lang="th-TH" dirty="0" smtClean="0"/>
              <a:t>รูปแบบการใช้งาน </a:t>
            </a:r>
            <a:r>
              <a:rPr lang="en-US" dirty="0" err="1" smtClean="0"/>
              <a:t>ch</a:t>
            </a:r>
            <a:r>
              <a:rPr lang="en-US" dirty="0" smtClean="0"/>
              <a:t> = </a:t>
            </a:r>
            <a:r>
              <a:rPr lang="en-US" dirty="0" err="1" smtClean="0"/>
              <a:t>getche</a:t>
            </a:r>
            <a:r>
              <a:rPr lang="en-US" dirty="0" smtClean="0"/>
              <a:t>();</a:t>
            </a:r>
          </a:p>
          <a:p>
            <a:pPr lvl="1"/>
            <a:r>
              <a:rPr lang="th-TH" dirty="0" smtClean="0"/>
              <a:t>แสดงตัวอักษรออกทางหน้าจอ  </a:t>
            </a:r>
            <a:r>
              <a:rPr lang="th-TH" dirty="0" smtClean="0">
                <a:solidFill>
                  <a:srgbClr val="FF0000"/>
                </a:solidFill>
              </a:rPr>
              <a:t>ไม่ต้อง</a:t>
            </a:r>
            <a:r>
              <a:rPr lang="th-TH" dirty="0" smtClean="0"/>
              <a:t>กด </a:t>
            </a:r>
            <a:r>
              <a:rPr lang="en-US" dirty="0" smtClean="0"/>
              <a:t>Enter </a:t>
            </a:r>
            <a:r>
              <a:rPr lang="th-TH" dirty="0" smtClean="0"/>
              <a:t>หลังป้อนข้อมูล</a:t>
            </a:r>
          </a:p>
          <a:p>
            <a:r>
              <a:rPr lang="en-US" dirty="0" err="1" smtClean="0"/>
              <a:t>getch</a:t>
            </a:r>
            <a:r>
              <a:rPr lang="en-US" dirty="0" smtClean="0"/>
              <a:t>() </a:t>
            </a:r>
          </a:p>
          <a:p>
            <a:pPr lvl="1"/>
            <a:r>
              <a:rPr lang="th-TH" dirty="0" smtClean="0"/>
              <a:t>รูปแบบการใช้งาน </a:t>
            </a:r>
            <a:r>
              <a:rPr lang="en-US" dirty="0" err="1" smtClean="0"/>
              <a:t>ch</a:t>
            </a:r>
            <a:r>
              <a:rPr lang="en-US" dirty="0" smtClean="0"/>
              <a:t> = </a:t>
            </a:r>
            <a:r>
              <a:rPr lang="en-US" dirty="0" err="1" smtClean="0"/>
              <a:t>getch</a:t>
            </a:r>
            <a:r>
              <a:rPr lang="en-US" dirty="0" smtClean="0"/>
              <a:t>();</a:t>
            </a:r>
          </a:p>
          <a:p>
            <a:pPr lvl="1"/>
            <a:r>
              <a:rPr lang="th-TH" dirty="0" smtClean="0">
                <a:solidFill>
                  <a:srgbClr val="FF0000"/>
                </a:solidFill>
              </a:rPr>
              <a:t>ไม่</a:t>
            </a:r>
            <a:r>
              <a:rPr lang="th-TH" dirty="0" smtClean="0"/>
              <a:t>แสดงตัวอักษรออกทางหน้าจอ </a:t>
            </a:r>
            <a:r>
              <a:rPr lang="th-TH" dirty="0" smtClean="0">
                <a:solidFill>
                  <a:srgbClr val="FF0000"/>
                </a:solidFill>
              </a:rPr>
              <a:t>ไม่ต้อง</a:t>
            </a:r>
            <a:r>
              <a:rPr lang="th-TH" dirty="0" smtClean="0"/>
              <a:t>กด </a:t>
            </a:r>
            <a:r>
              <a:rPr lang="en-US" dirty="0" smtClean="0"/>
              <a:t>Enter </a:t>
            </a:r>
            <a:r>
              <a:rPr lang="th-TH" dirty="0" smtClean="0"/>
              <a:t>หลังป้อนข้อมูล</a:t>
            </a:r>
          </a:p>
          <a:p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คณิตศาสตร์ในภาษาซี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ตัวดำเนินการทางคณิตศาสตร์พื้นฐานในภาษาซี คือ</a:t>
            </a:r>
          </a:p>
          <a:p>
            <a:pPr lvl="1"/>
            <a:r>
              <a:rPr lang="en-US" dirty="0" smtClean="0"/>
              <a:t>+		</a:t>
            </a:r>
            <a:r>
              <a:rPr lang="th-TH" dirty="0" smtClean="0"/>
              <a:t>บวก</a:t>
            </a:r>
            <a:endParaRPr lang="en-US" dirty="0" smtClean="0"/>
          </a:p>
          <a:p>
            <a:pPr lvl="1"/>
            <a:r>
              <a:rPr lang="en-US" dirty="0" smtClean="0"/>
              <a:t>-		</a:t>
            </a:r>
            <a:r>
              <a:rPr lang="th-TH" dirty="0" smtClean="0"/>
              <a:t>ลบ</a:t>
            </a:r>
            <a:endParaRPr lang="en-US" dirty="0" smtClean="0"/>
          </a:p>
          <a:p>
            <a:pPr lvl="1"/>
            <a:r>
              <a:rPr lang="en-US" dirty="0" smtClean="0"/>
              <a:t>*		</a:t>
            </a:r>
            <a:r>
              <a:rPr lang="th-TH" dirty="0" smtClean="0"/>
              <a:t>คูณ</a:t>
            </a:r>
            <a:endParaRPr lang="en-US" dirty="0" smtClean="0"/>
          </a:p>
          <a:p>
            <a:pPr lvl="1"/>
            <a:r>
              <a:rPr lang="en-US" dirty="0" smtClean="0"/>
              <a:t>/		</a:t>
            </a:r>
            <a:r>
              <a:rPr lang="th-TH" dirty="0" smtClean="0"/>
              <a:t>หาร</a:t>
            </a:r>
            <a:r>
              <a:rPr lang="en-US" dirty="0" smtClean="0"/>
              <a:t>(</a:t>
            </a:r>
            <a:r>
              <a:rPr lang="th-TH" dirty="0" smtClean="0"/>
              <a:t>ถ้าเป็นจำนวนเต็ม จะไม่คิดเศษ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%	</a:t>
            </a:r>
            <a:r>
              <a:rPr lang="th-TH" dirty="0" smtClean="0"/>
              <a:t>หารเอาแต่เศษ </a:t>
            </a:r>
            <a:r>
              <a:rPr lang="en-US" dirty="0" smtClean="0"/>
              <a:t>(</a:t>
            </a:r>
            <a:r>
              <a:rPr lang="th-TH" dirty="0" smtClean="0"/>
              <a:t>ใช้ได้เฉพาะกับจำนวนเต็ม</a:t>
            </a:r>
            <a:r>
              <a:rPr lang="en-US" dirty="0" smtClean="0"/>
              <a:t>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1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จงหาค่าของตัวแปร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i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, j, k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ตามคำสั่งต่อไปนี้ตามลำดับ</a:t>
            </a:r>
          </a:p>
          <a:p>
            <a:pPr>
              <a:buNone/>
            </a:pPr>
            <a:endParaRPr lang="en-US" sz="3000" dirty="0" smtClean="0">
              <a:latin typeface="BrowalliaUPC" pitchFamily="34" charset="-34"/>
              <a:cs typeface="BrowalliaUPC" pitchFamily="34" charset="-34"/>
            </a:endParaRPr>
          </a:p>
          <a:p>
            <a:pPr>
              <a:buNone/>
            </a:pPr>
            <a:r>
              <a:rPr lang="en-US" sz="3800" dirty="0" err="1" smtClean="0">
                <a:latin typeface="BrowalliaUPC" pitchFamily="34" charset="-34"/>
              </a:rPr>
              <a:t>int</a:t>
            </a:r>
            <a:r>
              <a:rPr lang="en-US" sz="3800" dirty="0" smtClean="0">
                <a:latin typeface="BrowalliaUPC" pitchFamily="34" charset="-34"/>
              </a:rPr>
              <a:t> </a:t>
            </a:r>
            <a:r>
              <a:rPr lang="en-US" sz="3800" dirty="0" err="1" smtClean="0">
                <a:latin typeface="BrowalliaUPC" pitchFamily="34" charset="-34"/>
              </a:rPr>
              <a:t>i</a:t>
            </a:r>
            <a:r>
              <a:rPr lang="en-US" sz="3800" dirty="0" smtClean="0">
                <a:latin typeface="BrowalliaUPC" pitchFamily="34" charset="-34"/>
              </a:rPr>
              <a:t> = 1, j = 2 , k;</a:t>
            </a:r>
          </a:p>
          <a:p>
            <a:pPr>
              <a:buNone/>
            </a:pPr>
            <a:endParaRPr lang="en-US" sz="3800" dirty="0" smtClean="0">
              <a:latin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latin typeface="BrowalliaUPC" pitchFamily="34" charset="-34"/>
                <a:ea typeface="MS Gothic" pitchFamily="2"/>
              </a:rPr>
              <a:t>k = </a:t>
            </a: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+ j;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latin typeface="BrowalliaUPC" pitchFamily="34" charset="-34"/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= </a:t>
            </a: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+ (k * j);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latin typeface="BrowalliaUPC" pitchFamily="34" charset="-34"/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latin typeface="BrowalliaUPC" pitchFamily="34" charset="-34"/>
                <a:ea typeface="MS Gothic" pitchFamily="2"/>
              </a:rPr>
              <a:t>j = </a:t>
            </a: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/ 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latin typeface="BrowalliaUPC" pitchFamily="34" charset="-34"/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smtClean="0">
                <a:latin typeface="BrowalliaUPC" pitchFamily="34" charset="-34"/>
                <a:ea typeface="MS Gothic" pitchFamily="2"/>
              </a:rPr>
              <a:t>k = </a:t>
            </a: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% 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800" dirty="0" smtClean="0">
              <a:latin typeface="BrowalliaUPC" pitchFamily="34" charset="-34"/>
              <a:ea typeface="MS Gothic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800" dirty="0" err="1" smtClean="0">
                <a:latin typeface="BrowalliaUPC" pitchFamily="34" charset="-34"/>
                <a:ea typeface="MS Gothic" pitchFamily="2"/>
              </a:rPr>
              <a:t>i</a:t>
            </a:r>
            <a:r>
              <a:rPr lang="en-GB" sz="3800" dirty="0" smtClean="0">
                <a:latin typeface="BrowalliaUPC" pitchFamily="34" charset="-34"/>
                <a:ea typeface="MS Gothic" pitchFamily="2"/>
              </a:rPr>
              <a:t> = (j + k) * 3;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214678" y="22859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000628" y="22859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6786578" y="22859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3214678" y="307181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5000628" y="307181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786578" y="307181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3214678" y="378619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5000628" y="378619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5" name="Rectangle 14"/>
          <p:cNvSpPr/>
          <p:nvPr/>
        </p:nvSpPr>
        <p:spPr>
          <a:xfrm>
            <a:off x="6786578" y="378619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3214678" y="44746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5000628" y="44746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786578" y="44746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9" name="Rectangle 18"/>
          <p:cNvSpPr/>
          <p:nvPr/>
        </p:nvSpPr>
        <p:spPr>
          <a:xfrm>
            <a:off x="3214678" y="514351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5000628" y="514351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786578" y="514351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3214678" y="58578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5000628" y="58578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24" name="Rectangle 23"/>
          <p:cNvSpPr/>
          <p:nvPr/>
        </p:nvSpPr>
        <p:spPr>
          <a:xfrm>
            <a:off x="6786578" y="58578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3643306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5500694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7215206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2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จงหาค่าของตัวแปร </a:t>
            </a:r>
            <a:r>
              <a:rPr lang="en-US" dirty="0" err="1" smtClean="0">
                <a:latin typeface="BrowalliaUPC" pitchFamily="34" charset="-34"/>
                <a:cs typeface="BrowalliaUPC" pitchFamily="34" charset="-34"/>
              </a:rPr>
              <a:t>i</a:t>
            </a:r>
            <a:r>
              <a:rPr lang="en-US" dirty="0" smtClean="0">
                <a:latin typeface="BrowalliaUPC" pitchFamily="34" charset="-34"/>
                <a:cs typeface="BrowalliaUPC" pitchFamily="34" charset="-34"/>
              </a:rPr>
              <a:t>, j, k </a:t>
            </a:r>
            <a:r>
              <a:rPr lang="th-TH" dirty="0" smtClean="0">
                <a:latin typeface="BrowalliaUPC" pitchFamily="34" charset="-34"/>
                <a:cs typeface="BrowalliaUPC" pitchFamily="34" charset="-34"/>
              </a:rPr>
              <a:t>ตามคำสั่งต่อไปนี้ตามลำดับ</a:t>
            </a:r>
          </a:p>
          <a:p>
            <a:pPr>
              <a:buNone/>
            </a:pPr>
            <a:endParaRPr lang="en-US" sz="3000" dirty="0" smtClean="0">
              <a:latin typeface="BrowalliaUPC" pitchFamily="34" charset="-34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4000" dirty="0" smtClean="0">
                <a:solidFill>
                  <a:srgbClr val="333399"/>
                </a:solidFill>
                <a:latin typeface="BrowalliaUPC" pitchFamily="34" charset="-34"/>
                <a:ea typeface="MS Gothic" pitchFamily="2"/>
                <a:cs typeface="BrowalliaUPC" pitchFamily="34" charset="-34"/>
              </a:rPr>
              <a:t>double</a:t>
            </a:r>
            <a:r>
              <a:rPr lang="en-GB" sz="4000" dirty="0" smtClean="0">
                <a:latin typeface="BrowalliaUPC" pitchFamily="34" charset="-34"/>
                <a:ea typeface="MS Gothic" pitchFamily="2"/>
                <a:cs typeface="BrowalliaUPC" pitchFamily="34" charset="-34"/>
              </a:rPr>
              <a:t> x=1.0, y=2.0;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4000" dirty="0" smtClean="0">
              <a:latin typeface="BrowalliaUPC" pitchFamily="34" charset="-34"/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4000" dirty="0" smtClean="0">
                <a:latin typeface="BrowalliaUPC" pitchFamily="34" charset="-34"/>
                <a:ea typeface="MS Gothic" pitchFamily="2"/>
                <a:cs typeface="BrowalliaUPC" pitchFamily="34" charset="-34"/>
              </a:rPr>
              <a:t>x = y + 5.0;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4000" dirty="0" smtClean="0">
              <a:latin typeface="BrowalliaUPC" pitchFamily="34" charset="-34"/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4000" dirty="0" smtClean="0">
                <a:latin typeface="BrowalliaUPC" pitchFamily="34" charset="-34"/>
                <a:ea typeface="MS Gothic" pitchFamily="2"/>
                <a:cs typeface="BrowalliaUPC" pitchFamily="34" charset="-34"/>
              </a:rPr>
              <a:t>y = x / 2.0;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4000" dirty="0" smtClean="0">
              <a:latin typeface="BrowalliaUPC" pitchFamily="34" charset="-34"/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4000" dirty="0" smtClean="0">
                <a:latin typeface="BrowalliaUPC" pitchFamily="34" charset="-34"/>
                <a:ea typeface="MS Gothic" pitchFamily="2"/>
                <a:cs typeface="BrowalliaUPC" pitchFamily="34" charset="-34"/>
              </a:rPr>
              <a:t>y = (x * 3.0) + 4.0;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4000" dirty="0" smtClean="0">
              <a:latin typeface="BrowalliaUPC" pitchFamily="34" charset="-34"/>
              <a:ea typeface="MS Gothic" pitchFamily="2"/>
              <a:cs typeface="BrowalliaUPC" pitchFamily="34" charset="-34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4000" dirty="0" smtClean="0">
                <a:latin typeface="BrowalliaUPC" pitchFamily="34" charset="-34"/>
                <a:ea typeface="MS Gothic" pitchFamily="2"/>
                <a:cs typeface="BrowalliaUPC" pitchFamily="34" charset="-34"/>
              </a:rPr>
              <a:t>x = -0.5 - y;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29058" y="22859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1.0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715008" y="228599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2.0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3929058" y="307181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7.0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5715008" y="3071810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2.0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3929058" y="4000504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7.0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5715008" y="4000504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3.5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3929058" y="478632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7.0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5715008" y="4786322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25.0</a:t>
            </a:r>
            <a:endParaRPr lang="th-TH" dirty="0"/>
          </a:p>
        </p:txBody>
      </p:sp>
      <p:sp>
        <p:nvSpPr>
          <p:cNvPr id="19" name="Rectangle 18"/>
          <p:cNvSpPr/>
          <p:nvPr/>
        </p:nvSpPr>
        <p:spPr>
          <a:xfrm>
            <a:off x="3929058" y="5643578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-25.5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5715008" y="5643578"/>
            <a:ext cx="121444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25.0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4286248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215074" y="185736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เครื่องหมาย </a:t>
            </a:r>
            <a:r>
              <a:rPr lang="en-US" b="1" dirty="0" smtClean="0"/>
              <a:t>++ (1)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285852" y="3429000"/>
            <a:ext cx="7565040" cy="2966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94720" y="1636200"/>
            <a:ext cx="3206160" cy="1853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เครื่องหมาย </a:t>
            </a:r>
            <a:r>
              <a:rPr lang="en-US" b="1" dirty="0" smtClean="0"/>
              <a:t>++ (2)</a:t>
            </a:r>
            <a:endParaRPr lang="th-T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357290" y="3701159"/>
            <a:ext cx="7430532" cy="28576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516240" y="1557359"/>
            <a:ext cx="3490919" cy="199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เครื่องหมาย</a:t>
            </a:r>
            <a:r>
              <a:rPr lang="th-TH" dirty="0" smtClean="0"/>
              <a:t> </a:t>
            </a:r>
            <a:r>
              <a:rPr lang="en-US" b="1" dirty="0" smtClean="0"/>
              <a:t>-- </a:t>
            </a:r>
            <a:r>
              <a:rPr lang="th-TH" b="1" dirty="0" smtClean="0"/>
              <a:t>และตัวอย่าง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 fontScale="77500" lnSpcReduction="20000"/>
          </a:bodyPr>
          <a:lstStyle/>
          <a:p>
            <a:r>
              <a:rPr lang="th-TH" b="1" dirty="0" smtClean="0"/>
              <a:t>เครื่องหมาย </a:t>
            </a:r>
            <a:r>
              <a:rPr lang="en-US" b="1" dirty="0" smtClean="0"/>
              <a:t>--</a:t>
            </a:r>
            <a:endParaRPr lang="th-TH" b="1" dirty="0" smtClean="0"/>
          </a:p>
          <a:p>
            <a:pPr lvl="1"/>
            <a:r>
              <a:rPr lang="th-TH" dirty="0" smtClean="0"/>
              <a:t>ทำงานเหมือนกับเครื่องหมาย </a:t>
            </a:r>
            <a:r>
              <a:rPr lang="en-US" dirty="0" smtClean="0"/>
              <a:t>++ </a:t>
            </a:r>
            <a:r>
              <a:rPr lang="th-TH" dirty="0" smtClean="0"/>
              <a:t>แต่เป็นการลดค่าตัวแปรลง 1 ค่า</a:t>
            </a:r>
          </a:p>
          <a:p>
            <a:pPr lvl="1"/>
            <a:r>
              <a:rPr lang="en-US" dirty="0" smtClean="0"/>
              <a:t>X -- ;     </a:t>
            </a:r>
            <a:r>
              <a:rPr lang="en-US" dirty="0" smtClean="0">
                <a:sym typeface="Wingdings" pitchFamily="2" charset="2"/>
              </a:rPr>
              <a:t>  X = X – 1;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th-TH" sz="3200" b="1" u="sng" dirty="0" smtClean="0">
                <a:latin typeface="Calibri" pitchFamily="34" charset="0"/>
                <a:ea typeface="MS Gothic" pitchFamily="2"/>
                <a:cs typeface="Cordia New" pitchFamily="2"/>
              </a:rPr>
              <a:t>ตัวอย่าง</a:t>
            </a:r>
            <a:endParaRPr lang="en-GB" sz="3200" b="1" u="sng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err="1" smtClean="0">
                <a:solidFill>
                  <a:srgbClr val="333399"/>
                </a:solidFill>
                <a:latin typeface="Calibri" pitchFamily="34" charset="0"/>
                <a:ea typeface="MS Gothic" pitchFamily="2"/>
                <a:cs typeface="Cordia New" pitchFamily="2"/>
              </a:rPr>
              <a:t>int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 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=1, j=2, k;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++;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th-TH" sz="3100" b="1" dirty="0" smtClean="0">
                <a:latin typeface="Calibri" pitchFamily="34" charset="0"/>
                <a:ea typeface="MS Gothic" pitchFamily="2"/>
                <a:cs typeface="Cordia New" pitchFamily="2"/>
              </a:rPr>
              <a:t>--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j;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j = 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++;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k = ++j  + </a:t>
            </a:r>
            <a:r>
              <a:rPr lang="en-GB" sz="3100" dirty="0" err="1" smtClean="0">
                <a:latin typeface="Calibri" pitchFamily="34" charset="0"/>
                <a:ea typeface="MS Gothic" pitchFamily="2"/>
                <a:cs typeface="Cordia New" pitchFamily="2"/>
              </a:rPr>
              <a:t>i</a:t>
            </a:r>
            <a:r>
              <a:rPr lang="en-GB" sz="3100" dirty="0" smtClean="0">
                <a:latin typeface="Calibri" pitchFamily="34" charset="0"/>
                <a:ea typeface="MS Gothic" pitchFamily="2"/>
                <a:cs typeface="Cordia New" pitchFamily="2"/>
              </a:rPr>
              <a:t> -- 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100" dirty="0" smtClean="0">
              <a:latin typeface="Calibri" pitchFamily="34" charset="0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100" dirty="0" smtClean="0">
                <a:latin typeface="Calibri" pitchFamily="34" charset="0"/>
                <a:ea typeface="Microsoft Sans Serif" pitchFamily="34"/>
                <a:cs typeface="Microsoft Sans Serif" pitchFamily="34"/>
              </a:rPr>
              <a:t>k = j</a:t>
            </a:r>
            <a:r>
              <a:rPr lang="en-US" sz="3100" dirty="0" smtClean="0">
                <a:latin typeface="Calibri" pitchFamily="34" charset="0"/>
                <a:ea typeface="Microsoft Sans Serif" pitchFamily="34"/>
                <a:cs typeface="Microsoft Sans Serif" pitchFamily="34"/>
              </a:rPr>
              <a:t>++</a:t>
            </a:r>
            <a:r>
              <a:rPr lang="en-GB" sz="3100" dirty="0" smtClean="0">
                <a:latin typeface="Calibri" pitchFamily="34" charset="0"/>
                <a:ea typeface="Microsoft Sans Serif" pitchFamily="34"/>
                <a:cs typeface="Microsoft Sans Serif" pitchFamily="34"/>
              </a:rPr>
              <a:t>  + --</a:t>
            </a:r>
            <a:r>
              <a:rPr lang="en-GB" sz="3100" dirty="0" err="1" smtClean="0">
                <a:latin typeface="Calibri" pitchFamily="34" charset="0"/>
                <a:ea typeface="Microsoft Sans Serif" pitchFamily="34"/>
                <a:cs typeface="Microsoft Sans Serif" pitchFamily="34"/>
              </a:rPr>
              <a:t>i</a:t>
            </a:r>
            <a:r>
              <a:rPr lang="en-GB" sz="3100" dirty="0" smtClean="0">
                <a:latin typeface="Calibri" pitchFamily="34" charset="0"/>
                <a:ea typeface="Microsoft Sans Serif" pitchFamily="34"/>
                <a:cs typeface="Microsoft Sans Serif" pitchFamily="34"/>
              </a:rPr>
              <a:t>;</a:t>
            </a:r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714612" y="307181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4500562" y="307181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6286512" y="307181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3143240" y="264318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5000628" y="264318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6715140" y="264318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k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2714612" y="3643314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4500562" y="3643314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6286512" y="3643314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2714612" y="428625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4500562" y="428625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15" name="Rectangle 14"/>
          <p:cNvSpPr/>
          <p:nvPr/>
        </p:nvSpPr>
        <p:spPr>
          <a:xfrm>
            <a:off x="6286512" y="428625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2714612" y="485776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4500562" y="485776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286512" y="485776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19" name="Rectangle 18"/>
          <p:cNvSpPr/>
          <p:nvPr/>
        </p:nvSpPr>
        <p:spPr>
          <a:xfrm>
            <a:off x="2714612" y="550070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4500562" y="550070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286512" y="550070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2714612" y="607220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4500562" y="607220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  <p:sp>
        <p:nvSpPr>
          <p:cNvPr id="24" name="Rectangle 23"/>
          <p:cNvSpPr/>
          <p:nvPr/>
        </p:nvSpPr>
        <p:spPr>
          <a:xfrm>
            <a:off x="6286512" y="607220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การเขียนนิพจน์ในรูปย่อ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28596" y="1500174"/>
            <a:ext cx="6658180" cy="2586340"/>
            <a:chOff x="1485720" y="2271420"/>
            <a:chExt cx="6172560" cy="2315160"/>
          </a:xfrm>
        </p:grpSpPr>
        <p:sp>
          <p:nvSpPr>
            <p:cNvPr id="4" name="Freeform 3"/>
            <p:cNvSpPr/>
            <p:nvPr/>
          </p:nvSpPr>
          <p:spPr>
            <a:xfrm>
              <a:off x="1513440" y="3036060"/>
              <a:ext cx="6144840" cy="50651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55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th-TH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ตัวแปร 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  </a:t>
              </a:r>
              <a:r>
                <a:rPr lang="en-GB" sz="2400" b="1" i="0" u="none" strike="noStrike" kern="1200">
                  <a:ln>
                    <a:noFill/>
                  </a:ln>
                  <a:solidFill>
                    <a:srgbClr val="FF3300"/>
                  </a:solidFill>
                  <a:latin typeface="Microsoft Sans Serif" pitchFamily="34"/>
                  <a:ea typeface="Microsoft Sans Serif" pitchFamily="34"/>
                  <a:cs typeface="Microsoft Sans Serif" pitchFamily="34"/>
                </a:rPr>
                <a:t>=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    </a:t>
              </a:r>
              <a:r>
                <a:rPr lang="th-TH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ตัวแปร 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</a:t>
              </a:r>
              <a:r>
                <a:rPr lang="th-TH" sz="2400" b="1" i="0" u="none" strike="noStrike" kern="1200">
                  <a:ln>
                    <a:noFill/>
                  </a:ln>
                  <a:solidFill>
                    <a:srgbClr val="333399"/>
                  </a:solidFill>
                  <a:latin typeface="Microsoft Sans Serif" pitchFamily="34"/>
                  <a:ea typeface="Microsoft Sans Serif" pitchFamily="34"/>
                  <a:cs typeface="Microsoft Sans Serif" pitchFamily="34"/>
                </a:rPr>
                <a:t>ตัวปฏิบัติการ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 </a:t>
              </a:r>
              <a:r>
                <a:rPr lang="th-TH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นิพจน์</a:t>
              </a:r>
            </a:p>
          </p:txBody>
        </p:sp>
        <p:sp>
          <p:nvSpPr>
            <p:cNvPr id="5" name="Freeform 4"/>
            <p:cNvSpPr/>
            <p:nvPr/>
          </p:nvSpPr>
          <p:spPr>
            <a:xfrm>
              <a:off x="1485720" y="4068900"/>
              <a:ext cx="4763159" cy="5176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 w="25560">
              <a:solidFill>
                <a:srgbClr val="000000"/>
              </a:solidFill>
              <a:prstDash val="solid"/>
              <a:miter/>
            </a:ln>
          </p:spPr>
          <p:txBody>
            <a:bodyPr vert="horz" wrap="non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</a:t>
              </a:r>
              <a:r>
                <a:rPr lang="th-TH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ตัวแปร 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 </a:t>
              </a:r>
              <a:r>
                <a:rPr lang="th-TH" sz="2400" b="1" i="0" u="none" strike="noStrike" kern="1200">
                  <a:ln>
                    <a:noFill/>
                  </a:ln>
                  <a:solidFill>
                    <a:srgbClr val="333399"/>
                  </a:solidFill>
                  <a:latin typeface="Microsoft Sans Serif" pitchFamily="34"/>
                  <a:ea typeface="Microsoft Sans Serif" pitchFamily="34"/>
                  <a:cs typeface="Microsoft Sans Serif" pitchFamily="34"/>
                </a:rPr>
                <a:t>ตัวปฏิบัติการ </a:t>
              </a:r>
              <a:r>
                <a:rPr lang="en-GB" sz="2400" b="1" i="0" u="none" strike="noStrike" kern="1200">
                  <a:ln>
                    <a:noFill/>
                  </a:ln>
                  <a:solidFill>
                    <a:srgbClr val="FF3300"/>
                  </a:solidFill>
                  <a:latin typeface="Comic Sans MS" pitchFamily="66"/>
                  <a:ea typeface="MS Gothic" pitchFamily="2"/>
                  <a:cs typeface="Cordia New" pitchFamily="2"/>
                </a:rPr>
                <a:t>=</a:t>
              </a:r>
              <a:r>
                <a:rPr lang="en-GB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    </a:t>
              </a:r>
              <a:r>
                <a:rPr lang="th-TH" sz="2400" b="0" i="0" u="none" strike="noStrike" kern="1200">
                  <a:ln>
                    <a:noFill/>
                  </a:ln>
                  <a:latin typeface="Microsoft Sans Serif" pitchFamily="34"/>
                  <a:ea typeface="Microsoft Sans Serif" pitchFamily="34"/>
                  <a:cs typeface="Microsoft Sans Serif" pitchFamily="34"/>
                </a:rPr>
                <a:t>นิพจน์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2355480" y="2271420"/>
              <a:ext cx="2100960" cy="439559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t" anchorCtr="0" compatLnSpc="0">
              <a:spAutoFit/>
            </a:bodyPr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th-TH" sz="2000" b="0" i="0" u="none" strike="noStrike" kern="1200" dirty="0">
                  <a:ln>
                    <a:noFill/>
                  </a:ln>
                  <a:solidFill>
                    <a:srgbClr val="333399"/>
                  </a:solidFill>
                  <a:latin typeface="Comic Sans MS" pitchFamily="66"/>
                  <a:ea typeface="Microsoft Sans Serif" pitchFamily="34"/>
                  <a:cs typeface="Microsoft Sans Serif" pitchFamily="34"/>
                </a:rPr>
                <a:t>ชื่อตัวแปรเดียวกัน</a:t>
              </a:r>
            </a:p>
          </p:txBody>
        </p:sp>
        <p:sp>
          <p:nvSpPr>
            <p:cNvPr id="7" name="Freeform 6"/>
            <p:cNvSpPr/>
            <p:nvPr/>
          </p:nvSpPr>
          <p:spPr>
            <a:xfrm>
              <a:off x="2199240" y="2694780"/>
              <a:ext cx="636480" cy="47736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769" h="1327" fill="none">
                  <a:moveTo>
                    <a:pt x="1769" y="0"/>
                  </a:moveTo>
                  <a:lnTo>
                    <a:pt x="0" y="1327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3312720" y="2694780"/>
              <a:ext cx="713520" cy="3967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983" h="1103" fill="none">
                  <a:moveTo>
                    <a:pt x="0" y="0"/>
                  </a:moveTo>
                  <a:lnTo>
                    <a:pt x="1983" y="110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1803600" y="3489300"/>
              <a:ext cx="396720" cy="713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1103" h="1983" fill="none">
                  <a:moveTo>
                    <a:pt x="0" y="0"/>
                  </a:moveTo>
                  <a:lnTo>
                    <a:pt x="1103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356920" y="3489300"/>
              <a:ext cx="1749599" cy="713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861" h="1983" fill="none">
                  <a:moveTo>
                    <a:pt x="4861" y="0"/>
                  </a:moveTo>
                  <a:lnTo>
                    <a:pt x="0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3944160" y="3489300"/>
              <a:ext cx="1354320" cy="63504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763" h="1765" fill="none">
                  <a:moveTo>
                    <a:pt x="3763" y="0"/>
                  </a:moveTo>
                  <a:lnTo>
                    <a:pt x="0" y="1765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009176" y="3489300"/>
              <a:ext cx="1271880" cy="71352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1983" fill="none">
                  <a:moveTo>
                    <a:pt x="3534" y="0"/>
                  </a:moveTo>
                  <a:lnTo>
                    <a:pt x="0" y="1983"/>
                  </a:lnTo>
                </a:path>
              </a:pathLst>
            </a:custGeom>
            <a:noFill/>
            <a:ln w="25560">
              <a:solidFill>
                <a:srgbClr val="FF0000"/>
              </a:solidFill>
              <a:prstDash val="solid"/>
              <a:miter/>
              <a:tailEnd type="arrow"/>
            </a:ln>
          </p:spPr>
          <p:txBody>
            <a:bodyPr vert="horz" wrap="none" lIns="90000" tIns="46800" rIns="90000" bIns="46800" anchor="t" anchorCtr="0" compatLnSpc="0"/>
            <a:lstStyle>
              <a:defPPr>
                <a:defRPr lang="th-TH"/>
              </a:defPPr>
              <a:lvl1pPr marL="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</p:grpSp>
      <p:pic>
        <p:nvPicPr>
          <p:cNvPr id="14" name="Picture 13" descr="5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1851" y="4429132"/>
            <a:ext cx="6933487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3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14948"/>
          </a:xfrm>
        </p:spPr>
        <p:txBody>
          <a:bodyPr>
            <a:normAutofit lnSpcReduction="10000"/>
          </a:bodyPr>
          <a:lstStyle/>
          <a:p>
            <a:pPr lvl="1"/>
            <a:endParaRPr lang="en-US" dirty="0" smtClean="0">
              <a:sym typeface="Wingdings" pitchFamily="2" charset="2"/>
            </a:endParaRPr>
          </a:p>
          <a:p>
            <a:pPr marL="0" lvl="0" indent="0">
              <a:spcBef>
                <a:spcPts val="0"/>
              </a:spcBef>
              <a:buNone/>
            </a:pPr>
            <a:endParaRPr lang="th-TH" sz="3200" dirty="0" smtClean="0">
              <a:solidFill>
                <a:srgbClr val="333399"/>
              </a:solidFill>
              <a:latin typeface="Microsoft Sans Serif" pitchFamily="34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200" dirty="0" err="1" smtClean="0">
                <a:solidFill>
                  <a:srgbClr val="333399"/>
                </a:solidFill>
                <a:latin typeface="Microsoft Sans Serif" pitchFamily="34"/>
                <a:ea typeface="MS Gothic" pitchFamily="2"/>
                <a:cs typeface="Cordia New" pitchFamily="2"/>
              </a:rPr>
              <a:t>int</a:t>
            </a:r>
            <a:r>
              <a:rPr lang="en-GB" sz="3200" dirty="0" smtClean="0">
                <a:latin typeface="Microsoft Sans Serif" pitchFamily="34"/>
                <a:ea typeface="MS Gothic" pitchFamily="2"/>
                <a:cs typeface="Cordia New" pitchFamily="2"/>
              </a:rPr>
              <a:t> x=1, y=2;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200" dirty="0" smtClean="0">
              <a:latin typeface="Microsoft Sans Serif" pitchFamily="34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200" dirty="0" smtClean="0">
                <a:latin typeface="Microsoft Sans Serif" pitchFamily="34"/>
                <a:ea typeface="MS Gothic" pitchFamily="2"/>
                <a:cs typeface="Cordia New" pitchFamily="2"/>
              </a:rPr>
              <a:t>x  += 9;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200" dirty="0" smtClean="0">
              <a:latin typeface="Microsoft Sans Serif" pitchFamily="34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200" dirty="0" smtClean="0">
                <a:latin typeface="Microsoft Sans Serif" pitchFamily="34"/>
                <a:ea typeface="MS Gothic" pitchFamily="2"/>
                <a:cs typeface="Cordia New" pitchFamily="2"/>
              </a:rPr>
              <a:t>x /= y;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200" dirty="0" smtClean="0">
              <a:latin typeface="Microsoft Sans Serif" pitchFamily="34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200" dirty="0" smtClean="0">
                <a:latin typeface="Microsoft Sans Serif" pitchFamily="34"/>
                <a:ea typeface="MS Gothic" pitchFamily="2"/>
                <a:cs typeface="Cordia New" pitchFamily="2"/>
              </a:rPr>
              <a:t>y *= (x + 5);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3200" dirty="0" smtClean="0">
              <a:latin typeface="Microsoft Sans Serif" pitchFamily="34"/>
              <a:ea typeface="MS Gothic" pitchFamily="2"/>
              <a:cs typeface="Cordia New" pitchFamily="2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GB" sz="3200" dirty="0" smtClean="0">
                <a:latin typeface="Microsoft Sans Serif" pitchFamily="34"/>
                <a:ea typeface="MS Gothic" pitchFamily="2"/>
                <a:cs typeface="Cordia New" pitchFamily="2"/>
              </a:rPr>
              <a:t>y -= (x % 3);</a:t>
            </a:r>
          </a:p>
          <a:p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29058" y="250030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5715008" y="2500306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4357686" y="207167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6215074" y="207167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3929058" y="3286124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5715008" y="3286124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3929058" y="421481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4" name="Rectangle 13"/>
          <p:cNvSpPr/>
          <p:nvPr/>
        </p:nvSpPr>
        <p:spPr>
          <a:xfrm>
            <a:off x="5715008" y="4214818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3929058" y="514351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5715008" y="5143512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th-TH" dirty="0"/>
          </a:p>
        </p:txBody>
      </p:sp>
      <p:sp>
        <p:nvSpPr>
          <p:cNvPr id="19" name="Rectangle 18"/>
          <p:cNvSpPr/>
          <p:nvPr/>
        </p:nvSpPr>
        <p:spPr>
          <a:xfrm>
            <a:off x="3929058" y="592933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5715008" y="5929330"/>
            <a:ext cx="121444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3" grpId="0" animBg="1"/>
      <p:bldP spid="14" grpId="0" animBg="1"/>
      <p:bldP spid="16" grpId="0" animBg="1"/>
      <p:bldP spid="17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การป้อนข้อมูลทางแป้นพิมพ์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การป้อนข้อมูลทางแป้นพิมพ์เป็นวิธีหนึ่งที่ใช้ในการกำหนดค่าให้กับตัวแปรในโปรแกรมต้นฉบับ </a:t>
            </a:r>
          </a:p>
          <a:p>
            <a:r>
              <a:rPr lang="th-TH" dirty="0" smtClean="0"/>
              <a:t>ซึ่งการทำงานนั้นก็คือการนำค่าที่ได้รับจากแป้นพิมพ์ไปเก็บไว้ในหน่วยความจำโดยตำแหน่งของหน่วยความจำนั้นก็คือตำแหน่งที่ตัวแปรใช้ในการเก็บข้อมูล </a:t>
            </a:r>
          </a:p>
          <a:p>
            <a:r>
              <a:rPr lang="th-TH" dirty="0" smtClean="0"/>
              <a:t>ในภาษาซีมีฟังก์ชันสำหรับป้อนข้อมูลที่นิยมใช้คือ  </a:t>
            </a:r>
            <a:endParaRPr lang="en-US" dirty="0" smtClean="0"/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 ( ) </a:t>
            </a:r>
          </a:p>
          <a:p>
            <a:pPr lvl="1"/>
            <a:r>
              <a:rPr lang="en-US" dirty="0" err="1" smtClean="0"/>
              <a:t>getchar</a:t>
            </a:r>
            <a:r>
              <a:rPr lang="en-US" dirty="0" smtClean="0"/>
              <a:t> ( ) </a:t>
            </a:r>
          </a:p>
          <a:p>
            <a:pPr lvl="1"/>
            <a:r>
              <a:rPr lang="en-US" dirty="0" err="1" smtClean="0"/>
              <a:t>getche</a:t>
            </a:r>
            <a:r>
              <a:rPr lang="en-US" dirty="0" smtClean="0"/>
              <a:t> ( )</a:t>
            </a:r>
          </a:p>
          <a:p>
            <a:pPr lvl="1"/>
            <a:r>
              <a:rPr lang="en-US" dirty="0" err="1" smtClean="0"/>
              <a:t>getch</a:t>
            </a:r>
            <a:r>
              <a:rPr lang="en-US" dirty="0" smtClean="0"/>
              <a:t> () </a:t>
            </a:r>
            <a:r>
              <a:rPr lang="th-TH" dirty="0" smtClean="0"/>
              <a:t> 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นิพจน์คณิตศาสตร์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29130"/>
          </a:xfrm>
        </p:spPr>
        <p:txBody>
          <a:bodyPr/>
          <a:lstStyle/>
          <a:p>
            <a:r>
              <a:rPr lang="th-TH" dirty="0" smtClean="0"/>
              <a:t>นิพจน์คณิตศาสตร์ประกอบด้วยค่าคงที่ ตัวแปร ฟังก์ชัน หรือการรวมกันของค่าคงที่ ตัวแปรฟังก์ชัน ตัวปฏิบัติการทางคณิตศาสตร์ และเครื่องหมายวงเล็บเปิดปิด</a:t>
            </a:r>
            <a:r>
              <a:rPr lang="en-US" dirty="0" smtClean="0"/>
              <a:t> </a:t>
            </a:r>
          </a:p>
          <a:p>
            <a:r>
              <a:rPr lang="th-TH" dirty="0" smtClean="0"/>
              <a:t>ลำดับในการประมวลผล </a:t>
            </a:r>
          </a:p>
          <a:p>
            <a:pPr lvl="1"/>
            <a:r>
              <a:rPr lang="th-TH" dirty="0" smtClean="0"/>
              <a:t>วงเล็บคร่อมนิพจน์จะถูกประมวลผลก่อน</a:t>
            </a:r>
          </a:p>
          <a:p>
            <a:pPr lvl="1"/>
            <a:r>
              <a:rPr lang="th-TH" dirty="0" smtClean="0"/>
              <a:t>ถ้ามีวงเล็บหลายชั้น นิพจน์ที่อยู่ชั้นในสุดจะถูกประมวลผลก่อน </a:t>
            </a:r>
          </a:p>
          <a:p>
            <a:pPr lvl="1"/>
            <a:r>
              <a:rPr lang="th-TH" dirty="0" smtClean="0"/>
              <a:t>เครื่องหมายคณิตศาสตร์ที่มีลำดับเดียวกัน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th-TH" dirty="0" smtClean="0"/>
              <a:t>จะถูกประมวลผลจาก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</a:t>
            </a:r>
            <a:r>
              <a:rPr lang="th-TH" dirty="0" smtClean="0"/>
              <a:t>ซ้ายไปขวา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4871402"/>
            <a:ext cx="5857916" cy="19865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-2 + 5 * 2	</a:t>
            </a:r>
          </a:p>
          <a:p>
            <a:r>
              <a:rPr lang="en-US" dirty="0" smtClean="0"/>
              <a:t>10/2 * 3 		</a:t>
            </a:r>
          </a:p>
          <a:p>
            <a:r>
              <a:rPr lang="en-US" dirty="0" smtClean="0"/>
              <a:t>6 / 2 + 3 * (4 % 2)</a:t>
            </a:r>
            <a:endParaRPr lang="th-TH" dirty="0" smtClean="0"/>
          </a:p>
          <a:p>
            <a:r>
              <a:rPr lang="en-US" dirty="0" smtClean="0"/>
              <a:t>(5+2)</a:t>
            </a:r>
            <a:r>
              <a:rPr lang="th-TH" dirty="0" smtClean="0"/>
              <a:t> </a:t>
            </a:r>
            <a:r>
              <a:rPr lang="en-US" dirty="0" smtClean="0"/>
              <a:t>*</a:t>
            </a:r>
            <a:r>
              <a:rPr lang="th-TH" dirty="0" smtClean="0"/>
              <a:t> </a:t>
            </a:r>
            <a:r>
              <a:rPr lang="en-US" dirty="0" smtClean="0"/>
              <a:t>15</a:t>
            </a:r>
            <a:r>
              <a:rPr lang="th-TH" dirty="0" smtClean="0"/>
              <a:t> </a:t>
            </a:r>
            <a:r>
              <a:rPr lang="en-US" dirty="0" smtClean="0"/>
              <a:t>%</a:t>
            </a:r>
            <a:r>
              <a:rPr lang="th-TH" dirty="0" smtClean="0"/>
              <a:t> </a:t>
            </a:r>
            <a:r>
              <a:rPr lang="en-US" dirty="0" smtClean="0"/>
              <a:t>4	</a:t>
            </a:r>
            <a:endParaRPr lang="th-TH" dirty="0" smtClean="0"/>
          </a:p>
          <a:p>
            <a:r>
              <a:rPr lang="en-US" dirty="0" smtClean="0"/>
              <a:t>6 + 2 * 2 – 6 /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การเปลี่ยนประเภทของข้อมูล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เมื่อให้ค่ากับตัวแปรที่รับข้อมูลได้ช่วงกว้างกว่า</a:t>
            </a:r>
          </a:p>
          <a:p>
            <a:pPr lvl="0"/>
            <a:r>
              <a:rPr lang="en-GB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+ - * / </a:t>
            </a:r>
            <a:r>
              <a:rPr lang="th-TH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หรือ </a:t>
            </a:r>
            <a:r>
              <a:rPr lang="en-GB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% </a:t>
            </a:r>
            <a:r>
              <a:rPr lang="th-TH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ในนิพจน์รับข้อมูลต่างประเภทกัน</a:t>
            </a:r>
          </a:p>
          <a:p>
            <a:pPr lvl="0"/>
            <a:r>
              <a:rPr lang="th-TH" dirty="0" smtClean="0">
                <a:solidFill>
                  <a:srgbClr val="000000"/>
                </a:solidFill>
                <a:latin typeface="FreesiaUPC" pitchFamily="34" charset="-34"/>
                <a:cs typeface="FreesiaUPC" pitchFamily="34" charset="-34"/>
              </a:rPr>
              <a:t>เมื่อมีการคำนวณทางคณิตศาสตร์ ตัวถูกกระทำที่อยู่ในระดับต่ำกว่าจะถูกเปลี่ยนชนิดให้เหมือนกับตัวที่อยู่สูงกว่า ตามลำดับขั้นดัง</a:t>
            </a:r>
            <a:r>
              <a:rPr lang="th-TH" dirty="0" smtClean="0">
                <a:solidFill>
                  <a:srgbClr val="000000"/>
                </a:solidFill>
                <a:latin typeface="Cordia New" pitchFamily="34"/>
                <a:cs typeface="Cordia New" pitchFamily="34"/>
              </a:rPr>
              <a:t>รูป</a:t>
            </a:r>
            <a:endParaRPr lang="th-TH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071670" y="3643314"/>
            <a:ext cx="5343768" cy="283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การเปลี่ยนประเภทของข้อมูล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85720" y="1714488"/>
            <a:ext cx="3071834" cy="2928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main(void) 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</a:t>
            </a:r>
            <a:r>
              <a:rPr lang="en-US" sz="3200" b="0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x = 10;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float y = 20.5, z;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     z = x + y;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200"/>
            </a:pPr>
            <a:r>
              <a:rPr lang="en-US" sz="3200" b="0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}</a:t>
            </a:r>
            <a:endParaRPr lang="en-US" sz="32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8768" y="2181768"/>
            <a:ext cx="900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</a:t>
            </a:r>
          </a:p>
        </p:txBody>
      </p:sp>
      <p:sp>
        <p:nvSpPr>
          <p:cNvPr id="6" name="Rectangle 5"/>
          <p:cNvSpPr/>
          <p:nvPr/>
        </p:nvSpPr>
        <p:spPr>
          <a:xfrm>
            <a:off x="6064768" y="218176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20.5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29124" y="1749768"/>
            <a:ext cx="108000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x (</a:t>
            </a:r>
            <a:r>
              <a:rPr lang="en-US" sz="2600" b="1" i="0" u="none" strike="noStrike" kern="1200" dirty="0" err="1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00760" y="1750128"/>
            <a:ext cx="1116686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y (float)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2768" y="214612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58082" y="1714488"/>
            <a:ext cx="135576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z (float)</a:t>
            </a:r>
          </a:p>
        </p:txBody>
      </p:sp>
      <p:sp>
        <p:nvSpPr>
          <p:cNvPr id="11" name="Straight Connector 10"/>
          <p:cNvSpPr/>
          <p:nvPr/>
        </p:nvSpPr>
        <p:spPr>
          <a:xfrm>
            <a:off x="4857752" y="3000372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43306" y="3658488"/>
            <a:ext cx="2857520" cy="951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/>
            </a:pPr>
            <a:r>
              <a:rPr lang="th-TH" sz="28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ยกระดับประเภทตัว</a:t>
            </a:r>
            <a:r>
              <a:rPr lang="th-TH" sz="2800" b="0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แปร</a:t>
            </a:r>
            <a:endParaRPr lang="th-TH" sz="2800" b="0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800" b="0"/>
            </a:pPr>
            <a:r>
              <a:rPr lang="th-TH" sz="28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เป็น </a:t>
            </a:r>
            <a:r>
              <a:rPr lang="en-US" sz="2800" b="0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float</a:t>
            </a:r>
          </a:p>
        </p:txBody>
      </p:sp>
      <p:sp>
        <p:nvSpPr>
          <p:cNvPr id="13" name="Straight Connector 12"/>
          <p:cNvSpPr/>
          <p:nvPr/>
        </p:nvSpPr>
        <p:spPr>
          <a:xfrm>
            <a:off x="6500826" y="3071810"/>
            <a:ext cx="0" cy="2062678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70776" y="542248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10.0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2132" y="5500702"/>
            <a:ext cx="36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+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126776" y="542248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20.5</a:t>
            </a:r>
          </a:p>
        </p:txBody>
      </p:sp>
      <p:sp>
        <p:nvSpPr>
          <p:cNvPr id="17" name="Straight Connector 16"/>
          <p:cNvSpPr/>
          <p:nvPr/>
        </p:nvSpPr>
        <p:spPr>
          <a:xfrm>
            <a:off x="4857752" y="4702488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8" name="Straight Connector 17"/>
          <p:cNvSpPr/>
          <p:nvPr/>
        </p:nvSpPr>
        <p:spPr>
          <a:xfrm>
            <a:off x="6954776" y="5746488"/>
            <a:ext cx="540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94776" y="542284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30.5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: </a:t>
            </a:r>
            <a:r>
              <a:rPr lang="th-TH" dirty="0" smtClean="0"/>
              <a:t>การเปลี่ยนประเภทของข้อมูล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285720" y="1714488"/>
            <a:ext cx="3071834" cy="29289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0">
            <a:solidFill>
              <a:srgbClr val="000000"/>
            </a:solidFill>
            <a:prstDash val="solid"/>
          </a:ln>
        </p:spPr>
        <p:txBody>
          <a:bodyPr vert="horz" lIns="90000" tIns="45000" rIns="90000" bIns="45000" anchor="ctr" anchorCtr="1" compatLnSpc="0"/>
          <a:lstStyle/>
          <a:p>
            <a:pPr lvl="0" hangingPunct="0">
              <a:defRPr sz="3200"/>
            </a:pPr>
            <a:r>
              <a:rPr lang="en-US" sz="3200" dirty="0" err="1" smtClean="0"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main(void) {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float x = 7.3;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float y = 3.5;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</a:t>
            </a:r>
            <a:r>
              <a:rPr lang="en-US" sz="3200" dirty="0" err="1" smtClean="0"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z;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    z = x + y;</a:t>
            </a:r>
          </a:p>
          <a:p>
            <a:pPr lvl="0" hangingPunct="0">
              <a:defRPr sz="3200"/>
            </a:pPr>
            <a:r>
              <a:rPr lang="en-US" sz="3200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}</a:t>
            </a:r>
            <a:endParaRPr lang="en-US" sz="3200" dirty="0"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8768" y="218176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dirty="0" smtClean="0">
                <a:latin typeface="Arial" pitchFamily="18"/>
                <a:ea typeface="MS Gothic" pitchFamily="2"/>
                <a:cs typeface="Cordia New" pitchFamily="2"/>
              </a:rPr>
              <a:t>7.3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64768" y="2181768"/>
            <a:ext cx="792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dirty="0" smtClean="0">
                <a:latin typeface="Arial" pitchFamily="18"/>
                <a:ea typeface="MS Gothic" pitchFamily="2"/>
                <a:cs typeface="Cordia New" pitchFamily="2"/>
              </a:rPr>
              <a:t>3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.5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7686" y="1749768"/>
            <a:ext cx="1080000" cy="51682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x 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2600" b="1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float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  <a:endParaRPr lang="en-US" sz="2600" b="1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60" y="1750128"/>
            <a:ext cx="1116686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y (float)</a:t>
            </a:r>
          </a:p>
        </p:txBody>
      </p:sp>
      <p:sp>
        <p:nvSpPr>
          <p:cNvPr id="9" name="Rectangle 8"/>
          <p:cNvSpPr/>
          <p:nvPr/>
        </p:nvSpPr>
        <p:spPr>
          <a:xfrm>
            <a:off x="7432768" y="2146128"/>
            <a:ext cx="792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9520" y="1714488"/>
            <a:ext cx="928694" cy="516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 b="1"/>
            </a:pPr>
            <a:r>
              <a:rPr lang="en-US" sz="2600" b="1" i="0" u="none" strike="noStrike" kern="1200" dirty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z 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2600" b="1" i="0" u="none" strike="noStrike" kern="1200" dirty="0" err="1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2600" b="1" i="0" u="none" strike="noStrike" kern="1200" dirty="0" smtClean="0">
                <a:ln>
                  <a:noFill/>
                </a:ln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  <a:endParaRPr lang="en-US" sz="2600" b="1" i="0" u="none" strike="noStrike" kern="1200" dirty="0">
              <a:ln>
                <a:noFill/>
              </a:ln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00364" y="5000636"/>
            <a:ext cx="6000792" cy="181288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Ctr="0" compatLnSpc="0">
            <a:spAutoFit/>
          </a:bodyPr>
          <a:lstStyle/>
          <a:p>
            <a:pPr lvl="0" hangingPunct="0">
              <a:defRPr sz="2800" b="0"/>
            </a:pPr>
            <a:r>
              <a:rPr lang="th-TH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ตัวแปล </a:t>
            </a:r>
            <a:r>
              <a:rPr lang="en-US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z </a:t>
            </a:r>
            <a:r>
              <a:rPr lang="th-TH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มีประเภทของข้อมูลเป็น </a:t>
            </a:r>
            <a:r>
              <a:rPr lang="en-US" dirty="0" err="1" smtClean="0"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 </a:t>
            </a:r>
            <a:endParaRPr lang="th-TH" dirty="0" smtClean="0">
              <a:latin typeface="FreesiaUPC" pitchFamily="34" charset="-34"/>
              <a:ea typeface="MS Gothic" pitchFamily="2"/>
              <a:cs typeface="FreesiaUPC" pitchFamily="34" charset="-34"/>
            </a:endParaRPr>
          </a:p>
          <a:p>
            <a:pPr lvl="0" hangingPunct="0">
              <a:defRPr sz="2800" b="0"/>
            </a:pPr>
            <a:r>
              <a:rPr lang="th-TH" dirty="0" smtClean="0">
                <a:latin typeface="FreesiaUPC" pitchFamily="34" charset="-34"/>
                <a:ea typeface="MS Gothic" pitchFamily="2"/>
                <a:cs typeface="FreesiaUPC" pitchFamily="34" charset="-34"/>
              </a:rPr>
              <a:t>ไม่สามารถเก็บตัวเลขที่มีจุดทศนิยมได้ ดังนั้นค่าที่คำนวณได้จะถูกตัดจุดทศยมทิ้ง เพื่อแปลงเป็นจำนวนเต็ม </a:t>
            </a:r>
            <a:endParaRPr lang="en-US" dirty="0" smtClean="0">
              <a:latin typeface="FreesiaUPC" pitchFamily="34" charset="-34"/>
              <a:ea typeface="MS Gothic" pitchFamily="2"/>
              <a:cs typeface="FreesiaUPC" pitchFamily="34" charset="-34"/>
            </a:endParaRPr>
          </a:p>
          <a:p>
            <a:pPr lvl="0" hangingPunct="0">
              <a:defRPr sz="2800" b="0"/>
            </a:pPr>
            <a:r>
              <a:rPr lang="en-US" dirty="0" smtClean="0">
                <a:solidFill>
                  <a:srgbClr val="FF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th-TH" dirty="0" smtClean="0">
                <a:solidFill>
                  <a:srgbClr val="FF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ไม่มีการปัดจุด</a:t>
            </a:r>
            <a:r>
              <a:rPr lang="en-US" dirty="0" smtClean="0">
                <a:solidFill>
                  <a:srgbClr val="FF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  <a:endParaRPr lang="en-US" dirty="0">
              <a:solidFill>
                <a:srgbClr val="FF0000"/>
              </a:solidFill>
              <a:latin typeface="FreesiaUPC" pitchFamily="34" charset="-34"/>
              <a:ea typeface="MS Gothic" pitchFamily="2"/>
              <a:cs typeface="FreesiaUPC" pitchFamily="34" charset="-3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57818" y="4214818"/>
            <a:ext cx="900000" cy="72000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10.8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72132" y="3214686"/>
            <a:ext cx="36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+</a:t>
            </a:r>
          </a:p>
        </p:txBody>
      </p:sp>
      <p:sp>
        <p:nvSpPr>
          <p:cNvPr id="18" name="Straight Connector 17"/>
          <p:cNvSpPr/>
          <p:nvPr/>
        </p:nvSpPr>
        <p:spPr>
          <a:xfrm>
            <a:off x="6357950" y="4572008"/>
            <a:ext cx="928694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429520" y="4214818"/>
            <a:ext cx="792000" cy="720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rPr>
              <a:t>10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960694" y="3060000"/>
            <a:ext cx="540000" cy="360000"/>
            <a:chOff x="6120000" y="3060000"/>
            <a:chExt cx="540000" cy="360000"/>
          </a:xfrm>
        </p:grpSpPr>
        <p:sp>
          <p:nvSpPr>
            <p:cNvPr id="20" name="Straight Connector 19"/>
            <p:cNvSpPr/>
            <p:nvPr/>
          </p:nvSpPr>
          <p:spPr>
            <a:xfrm>
              <a:off x="6120000" y="3060000"/>
              <a:ext cx="0" cy="36000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  <p:sp>
          <p:nvSpPr>
            <p:cNvPr id="21" name="Straight Connector 20"/>
            <p:cNvSpPr/>
            <p:nvPr/>
          </p:nvSpPr>
          <p:spPr>
            <a:xfrm>
              <a:off x="6120000" y="3420000"/>
              <a:ext cx="540000" cy="0"/>
            </a:xfrm>
            <a:prstGeom prst="line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vert="horz" lIns="90000" tIns="45000" rIns="90000" bIns="45000" anchor="ctr" anchorCtr="1" compatLnSpc="0"/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MS Gothic" pitchFamily="2"/>
                <a:cs typeface="Cordia New" pitchFamily="2"/>
              </a:endParaRPr>
            </a:p>
          </p:txBody>
        </p:sp>
      </p:grpSp>
      <p:sp>
        <p:nvSpPr>
          <p:cNvPr id="23" name="Straight Connector 22"/>
          <p:cNvSpPr/>
          <p:nvPr/>
        </p:nvSpPr>
        <p:spPr>
          <a:xfrm>
            <a:off x="5749512" y="3603184"/>
            <a:ext cx="0" cy="54000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24" name="Straight Connector 23"/>
          <p:cNvSpPr/>
          <p:nvPr/>
        </p:nvSpPr>
        <p:spPr>
          <a:xfrm>
            <a:off x="6537760" y="3063184"/>
            <a:ext cx="0" cy="36000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  <p:sp>
        <p:nvSpPr>
          <p:cNvPr id="25" name="Straight Connector 24"/>
          <p:cNvSpPr/>
          <p:nvPr/>
        </p:nvSpPr>
        <p:spPr>
          <a:xfrm flipH="1">
            <a:off x="5997760" y="3423184"/>
            <a:ext cx="54000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>
              <a:ln>
                <a:noFill/>
              </a:ln>
              <a:latin typeface="Arial" pitchFamily="18"/>
              <a:ea typeface="MS Gothic" pitchFamily="2"/>
              <a:cs typeface="Cordia New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5" grpId="0"/>
      <p:bldP spid="18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การเปลี่ยนประเภทข้อมูลโดยตรง </a:t>
            </a:r>
            <a:r>
              <a:rPr lang="en-US" dirty="0" smtClean="0"/>
              <a:t>(Cast)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32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รูปแบบ </a:t>
            </a:r>
            <a:r>
              <a:rPr lang="en-GB" sz="28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         </a:t>
            </a:r>
            <a:endParaRPr lang="th-TH" sz="2800" dirty="0" smtClean="0">
              <a:solidFill>
                <a:srgbClr val="000000"/>
              </a:solidFill>
              <a:latin typeface="FreesiaUPC" pitchFamily="34" charset="-34"/>
              <a:ea typeface="MS Gothic" pitchFamily="2"/>
              <a:cs typeface="FreesiaUPC" pitchFamily="34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			</a:t>
            </a:r>
            <a:r>
              <a:rPr lang="en-GB" sz="5400" b="1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GB" sz="5400" b="1" dirty="0" smtClean="0">
                <a:solidFill>
                  <a:srgbClr val="333399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Data type</a:t>
            </a:r>
            <a:r>
              <a:rPr lang="en-GB" sz="5400" b="1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) expression</a:t>
            </a:r>
            <a:endParaRPr lang="th-TH" sz="5400" b="1" dirty="0" smtClean="0">
              <a:solidFill>
                <a:srgbClr val="000000"/>
              </a:solidFill>
              <a:latin typeface="FreesiaUPC" pitchFamily="34" charset="-34"/>
              <a:ea typeface="MS Gothic" pitchFamily="2"/>
              <a:cs typeface="FreesiaUPC" pitchFamily="34" charset="-34"/>
            </a:endParaRPr>
          </a:p>
          <a:p>
            <a:r>
              <a:rPr lang="th-TH" sz="32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ตัวอย่าง</a:t>
            </a:r>
          </a:p>
          <a:p>
            <a:pPr lvl="1"/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(float)a</a:t>
            </a:r>
          </a:p>
          <a:p>
            <a:pPr lvl="1"/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(float)(</a:t>
            </a:r>
            <a:r>
              <a:rPr lang="en-US" sz="3600" dirty="0" err="1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x+y</a:t>
            </a:r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)</a:t>
            </a:r>
          </a:p>
          <a:p>
            <a:pPr lvl="1"/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3600" dirty="0" err="1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)(a/10) </a:t>
            </a:r>
            <a:r>
              <a:rPr lang="th-TH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มีค่าไม่เท่ากับ </a:t>
            </a:r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(</a:t>
            </a:r>
            <a:r>
              <a:rPr lang="en-US" sz="3600" dirty="0" err="1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int</a:t>
            </a:r>
            <a:r>
              <a:rPr lang="en-US" sz="3600" dirty="0" smtClean="0">
                <a:solidFill>
                  <a:srgbClr val="000000"/>
                </a:solidFill>
                <a:latin typeface="FreesiaUPC" pitchFamily="34" charset="-34"/>
                <a:ea typeface="MS Gothic" pitchFamily="2"/>
                <a:cs typeface="FreesiaUPC" pitchFamily="34" charset="-34"/>
              </a:rPr>
              <a:t>)a/10</a:t>
            </a:r>
            <a:endParaRPr lang="th-TH" sz="3600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5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th-TH" dirty="0" smtClean="0">
                <a:latin typeface="FreesiaUPC" pitchFamily="34" charset="-34"/>
                <a:cs typeface="FreesiaUPC" pitchFamily="34" charset="-34"/>
              </a:rPr>
              <a:t>จงหาค่าของ a,b,c,d, และ e</a:t>
            </a:r>
          </a:p>
          <a:p>
            <a:pPr lvl="1" hangingPunct="0">
              <a:buNone/>
            </a:pP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float a;     a = (</a:t>
            </a: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)5.5 + (float)10.4;</a:t>
            </a:r>
          </a:p>
          <a:p>
            <a:pPr lvl="1" hangingPunct="0">
              <a:buNone/>
            </a:pP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 b;        b = (</a:t>
            </a: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)5.5 + 10.4;</a:t>
            </a:r>
          </a:p>
          <a:p>
            <a:pPr lvl="1" hangingPunct="0">
              <a:buNone/>
            </a:pP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 c;         c = (</a:t>
            </a: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)(5.5/1.1);</a:t>
            </a:r>
          </a:p>
          <a:p>
            <a:pPr lvl="1" hangingPunct="0">
              <a:buNone/>
            </a:pP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 d;        d = (</a:t>
            </a: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)5.5/1.1;</a:t>
            </a:r>
          </a:p>
          <a:p>
            <a:pPr lvl="1" hangingPunct="0">
              <a:buNone/>
            </a:pP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 e;        e  = 5.5/(</a:t>
            </a:r>
            <a:r>
              <a:rPr lang="en-US" sz="3600" dirty="0" err="1" smtClean="0">
                <a:latin typeface="FreesiaUPC" pitchFamily="34" charset="-34"/>
                <a:cs typeface="FreesiaUPC" pitchFamily="34" charset="-34"/>
              </a:rPr>
              <a:t>int</a:t>
            </a:r>
            <a:r>
              <a:rPr lang="en-US" sz="3600" dirty="0" smtClean="0">
                <a:latin typeface="FreesiaUPC" pitchFamily="34" charset="-34"/>
                <a:cs typeface="FreesiaUPC" pitchFamily="34" charset="-34"/>
              </a:rPr>
              <a:t>)1.1;</a:t>
            </a: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b="1" dirty="0" smtClean="0"/>
              <a:t>ฟังก์ชัน </a:t>
            </a:r>
            <a:r>
              <a:rPr lang="en-US" b="1" dirty="0" err="1" smtClean="0"/>
              <a:t>scanf</a:t>
            </a:r>
            <a:r>
              <a:rPr lang="en-US" b="1" dirty="0" smtClean="0"/>
              <a:t>( 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เมื่อโปรแกรมทำงานถึงฟังก์ชันนี้จะหยุดรอเพื่อให้ผู้ใช้ป้อนข้อมูลโดยข้อมูลที่ป้อนจะแสดงบนจอภาพ  เมื่อป้อนข้อมูลเสร็จกด </a:t>
            </a:r>
            <a:r>
              <a:rPr lang="en-US" dirty="0" smtClean="0"/>
              <a:t>Enter</a:t>
            </a:r>
            <a:r>
              <a:rPr lang="th-TH" dirty="0" smtClean="0"/>
              <a:t> ข้อมูลจะผ่านตัวฟังก์ชัน </a:t>
            </a:r>
            <a:r>
              <a:rPr lang="en-US" dirty="0" err="1" smtClean="0"/>
              <a:t>scanf</a:t>
            </a:r>
            <a:r>
              <a:rPr lang="en-US" dirty="0" smtClean="0"/>
              <a:t> </a:t>
            </a:r>
            <a:r>
              <a:rPr lang="th-TH" dirty="0" smtClean="0"/>
              <a:t>เพื่อแปลงค่าที่ได้ไปเก็บไว้ยังหน่วยความจำหลัก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2" descr="input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86415" y="3286124"/>
            <a:ext cx="574310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การใช้งาน </a:t>
            </a:r>
            <a:r>
              <a:rPr lang="en-US" b="1" dirty="0" err="1" smtClean="0"/>
              <a:t>scanf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600" dirty="0" err="1" smtClean="0">
                <a:solidFill>
                  <a:srgbClr val="00B0F0"/>
                </a:solidFill>
              </a:rPr>
              <a:t>scanf</a:t>
            </a:r>
            <a:r>
              <a:rPr lang="en-US" sz="3600" dirty="0" smtClean="0">
                <a:solidFill>
                  <a:srgbClr val="00B0F0"/>
                </a:solidFill>
              </a:rPr>
              <a:t> (“</a:t>
            </a:r>
            <a:r>
              <a:rPr lang="en-US" sz="3600" dirty="0" smtClean="0">
                <a:solidFill>
                  <a:srgbClr val="002060"/>
                </a:solidFill>
              </a:rPr>
              <a:t>format  code</a:t>
            </a:r>
            <a:r>
              <a:rPr lang="en-US" sz="3600" dirty="0" smtClean="0">
                <a:solidFill>
                  <a:srgbClr val="00B0F0"/>
                </a:solidFill>
              </a:rPr>
              <a:t>” , &amp;</a:t>
            </a:r>
            <a:r>
              <a:rPr lang="en-US" sz="3600" dirty="0" err="1" smtClean="0">
                <a:solidFill>
                  <a:srgbClr val="FF0000"/>
                </a:solidFill>
              </a:rPr>
              <a:t>var</a:t>
            </a:r>
            <a:r>
              <a:rPr lang="en-US" sz="3600" dirty="0" smtClean="0">
                <a:solidFill>
                  <a:srgbClr val="00B0F0"/>
                </a:solidFill>
              </a:rPr>
              <a:t>);</a:t>
            </a:r>
          </a:p>
          <a:p>
            <a:pPr>
              <a:buNone/>
            </a:pPr>
            <a:r>
              <a:rPr lang="th-TH" dirty="0" smtClean="0"/>
              <a:t>	</a:t>
            </a:r>
            <a:r>
              <a:rPr lang="en-US" dirty="0" smtClean="0"/>
              <a:t>	</a:t>
            </a:r>
          </a:p>
          <a:p>
            <a:pPr lvl="0"/>
            <a:r>
              <a:rPr lang="en-US" dirty="0" smtClean="0">
                <a:solidFill>
                  <a:srgbClr val="002060"/>
                </a:solidFill>
              </a:rPr>
              <a:t>Format code </a:t>
            </a:r>
            <a:r>
              <a:rPr lang="th-TH" dirty="0" smtClean="0"/>
              <a:t>จะมีลักษณะการใช้งานคล้ายกับ </a:t>
            </a:r>
            <a:r>
              <a:rPr lang="en-US" dirty="0" smtClean="0"/>
              <a:t>format code </a:t>
            </a:r>
            <a:r>
              <a:rPr lang="th-TH" dirty="0" smtClean="0"/>
              <a:t>ที่ใช้กับฟังก์ชัน 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th-TH" dirty="0" smtClean="0"/>
              <a:t>    ซึ่งเป็นตัวกำหนดประเภทของข้อมูลที่ต้องการรับผ่านแป้นพิมพ์</a:t>
            </a:r>
            <a:endParaRPr lang="en-US" dirty="0" smtClean="0"/>
          </a:p>
          <a:p>
            <a:pPr lvl="0"/>
            <a:r>
              <a:rPr lang="en-US" dirty="0" err="1" smtClean="0">
                <a:solidFill>
                  <a:srgbClr val="FF0000"/>
                </a:solidFill>
              </a:rPr>
              <a:t>var</a:t>
            </a:r>
            <a:r>
              <a:rPr lang="en-US" dirty="0" smtClean="0"/>
              <a:t> </a:t>
            </a:r>
            <a:r>
              <a:rPr lang="th-TH" dirty="0" smtClean="0"/>
              <a:t>คือชื่อตัวแปรที่ต้องการใช้ในการเก็บข้อมูลที่รับจากแป้นพิมพ์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Format code </a:t>
            </a:r>
            <a:r>
              <a:rPr lang="th-TH" b="1" dirty="0" smtClean="0"/>
              <a:t>สำหรับ </a:t>
            </a:r>
            <a:r>
              <a:rPr lang="en-US" b="1" dirty="0" err="1" smtClean="0"/>
              <a:t>scanf</a:t>
            </a:r>
            <a:endParaRPr lang="th-TH" b="1" dirty="0"/>
          </a:p>
        </p:txBody>
      </p:sp>
      <p:pic>
        <p:nvPicPr>
          <p:cNvPr id="4" name="Content Placeholder 3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l="10884" r="11137" b="6453"/>
          <a:stretch>
            <a:fillRect/>
          </a:stretch>
        </p:blipFill>
        <p:spPr>
          <a:xfrm>
            <a:off x="343801" y="2000240"/>
            <a:ext cx="8585917" cy="29289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1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 x;   </a:t>
            </a:r>
            <a:r>
              <a:rPr lang="en-GB" sz="2000" dirty="0" smtClean="0">
                <a:solidFill>
                  <a:srgbClr val="00B050"/>
                </a:solidFill>
              </a:rPr>
              <a:t>// </a:t>
            </a:r>
            <a:r>
              <a:rPr lang="th-TH" sz="2000" dirty="0" smtClean="0">
                <a:solidFill>
                  <a:srgbClr val="00B050"/>
                </a:solidFill>
              </a:rPr>
              <a:t>กำหนดตัวแปร </a:t>
            </a:r>
            <a:r>
              <a:rPr lang="en-GB" sz="2000" dirty="0" smtClean="0">
                <a:solidFill>
                  <a:srgbClr val="00B050"/>
                </a:solidFill>
              </a:rPr>
              <a:t>x </a:t>
            </a:r>
            <a:r>
              <a:rPr lang="th-TH" sz="2000" dirty="0" smtClean="0">
                <a:solidFill>
                  <a:srgbClr val="00B050"/>
                </a:solidFill>
              </a:rPr>
              <a:t>ที่เป็นชนิด </a:t>
            </a:r>
            <a:r>
              <a:rPr lang="en-GB" sz="2000" dirty="0" smtClean="0">
                <a:solidFill>
                  <a:srgbClr val="00B050"/>
                </a:solidFill>
              </a:rPr>
              <a:t>integer</a:t>
            </a: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("Enter your ID: ");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b="1" dirty="0" err="1" smtClean="0">
                <a:solidFill>
                  <a:schemeClr val="tx1"/>
                </a:solidFill>
              </a:rPr>
              <a:t>scanf</a:t>
            </a:r>
            <a:r>
              <a:rPr lang="en-GB" sz="2000" b="1" dirty="0" smtClean="0">
                <a:solidFill>
                  <a:schemeClr val="tx1"/>
                </a:solidFill>
              </a:rPr>
              <a:t>("%d”, &amp;x); </a:t>
            </a:r>
            <a:r>
              <a:rPr lang="en-GB" sz="2000" dirty="0" smtClean="0">
                <a:solidFill>
                  <a:schemeClr val="tx1"/>
                </a:solidFill>
              </a:rPr>
              <a:t>	  </a:t>
            </a:r>
            <a:r>
              <a:rPr lang="en-GB" sz="2000" dirty="0" smtClean="0">
                <a:solidFill>
                  <a:srgbClr val="00B050"/>
                </a:solidFill>
              </a:rPr>
              <a:t>// </a:t>
            </a:r>
            <a:r>
              <a:rPr lang="th-TH" sz="2000" dirty="0" smtClean="0">
                <a:solidFill>
                  <a:srgbClr val="00B050"/>
                </a:solidFill>
              </a:rPr>
              <a:t>รับข้อมูลเก็บไว้ใน </a:t>
            </a:r>
            <a:r>
              <a:rPr lang="en-GB" sz="2000" dirty="0" smtClean="0">
                <a:solidFill>
                  <a:srgbClr val="00B050"/>
                </a:solidFill>
              </a:rPr>
              <a:t>x</a:t>
            </a: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(" Your ID = %d\n”, x);    </a:t>
            </a:r>
            <a:r>
              <a:rPr lang="en-GB" sz="2000" dirty="0" smtClean="0">
                <a:solidFill>
                  <a:srgbClr val="00B050"/>
                </a:solidFill>
              </a:rPr>
              <a:t>// </a:t>
            </a:r>
            <a:r>
              <a:rPr lang="th-TH" sz="2000" dirty="0" smtClean="0">
                <a:solidFill>
                  <a:srgbClr val="00B050"/>
                </a:solidFill>
              </a:rPr>
              <a:t>พิมพ์จำนวนเต็ม </a:t>
            </a:r>
            <a:r>
              <a:rPr lang="en-GB" sz="2000" dirty="0" smtClean="0">
                <a:solidFill>
                  <a:srgbClr val="00B050"/>
                </a:solidFill>
              </a:rPr>
              <a:t>x</a:t>
            </a:r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return 0;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}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3500438"/>
            <a:ext cx="3400900" cy="1371792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4071942"/>
            <a:ext cx="3391374" cy="1352739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29190" y="4857760"/>
            <a:ext cx="3381847" cy="1352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 smtClean="0"/>
              <a:t>รูปแบบการใช้ </a:t>
            </a:r>
            <a:r>
              <a:rPr lang="en-US" b="1" dirty="0" err="1" smtClean="0"/>
              <a:t>scanf</a:t>
            </a:r>
            <a:r>
              <a:rPr lang="en-US" b="1" dirty="0" smtClean="0"/>
              <a:t> </a:t>
            </a:r>
            <a:r>
              <a:rPr lang="th-TH" b="1" dirty="0" smtClean="0"/>
              <a:t>เก็บค่ามากกว่าหนึ่งตัวแปร</a:t>
            </a:r>
            <a:endParaRPr lang="th-TH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857225" y="1658406"/>
            <a:ext cx="7500989" cy="48424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2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  <a:endParaRPr lang="en-US" sz="2000" dirty="0" smtClean="0"/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</a:t>
            </a:r>
            <a:r>
              <a:rPr lang="ar-SA" sz="2000" dirty="0" smtClean="0"/>
              <a:t>‏ </a:t>
            </a:r>
            <a:r>
              <a:rPr lang="en-GB" sz="2000" dirty="0" smtClean="0"/>
              <a:t>{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b,  c;  		 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three integer number: ");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 %d %d”, &amp;</a:t>
            </a:r>
            <a:r>
              <a:rPr lang="en-US" sz="2000" b="1" dirty="0" smtClean="0"/>
              <a:t>a, &amp;b, &amp;c</a:t>
            </a:r>
            <a:r>
              <a:rPr lang="en-GB" sz="2000" b="1" dirty="0" smtClean="0"/>
              <a:t>); </a:t>
            </a:r>
            <a:r>
              <a:rPr lang="en-GB" sz="2000" dirty="0" smtClean="0"/>
              <a:t> 	 </a:t>
            </a:r>
            <a:endParaRPr lang="en-US" sz="2000" dirty="0" smtClean="0"/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%d\n“, a, b, c);</a:t>
            </a:r>
            <a:r>
              <a:rPr lang="en-GB" sz="2000" b="1" dirty="0" smtClean="0"/>
              <a:t>          </a:t>
            </a:r>
            <a:endParaRPr lang="en-US" sz="2000" dirty="0" smtClean="0"/>
          </a:p>
          <a:p>
            <a:r>
              <a:rPr lang="en-GB" sz="2000" dirty="0" smtClean="0"/>
              <a:t>}</a:t>
            </a:r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3500438"/>
            <a:ext cx="4467849" cy="1381318"/>
          </a:xfrm>
          <a:prstGeom prst="rect">
            <a:avLst/>
          </a:prstGeom>
        </p:spPr>
      </p:pic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4286256"/>
            <a:ext cx="4477375" cy="1362265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1134" y="5072074"/>
            <a:ext cx="480283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ตัวอย่างโปรแกรม 3</a:t>
            </a:r>
            <a:endParaRPr lang="th-TH" b="1" dirty="0"/>
          </a:p>
        </p:txBody>
      </p:sp>
      <p:sp>
        <p:nvSpPr>
          <p:cNvPr id="4" name="Rectangle 3"/>
          <p:cNvSpPr/>
          <p:nvPr/>
        </p:nvSpPr>
        <p:spPr>
          <a:xfrm>
            <a:off x="285720" y="1571612"/>
            <a:ext cx="5357850" cy="28575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2000" dirty="0" smtClean="0"/>
              <a:t>#include&lt;</a:t>
            </a:r>
            <a:r>
              <a:rPr lang="en-GB" sz="2000" dirty="0" err="1" smtClean="0"/>
              <a:t>stdio.h</a:t>
            </a:r>
            <a:r>
              <a:rPr lang="en-GB" sz="2000" dirty="0" smtClean="0"/>
              <a:t>&gt;</a:t>
            </a:r>
          </a:p>
          <a:p>
            <a:r>
              <a:rPr lang="en-GB" sz="2000" dirty="0" err="1" smtClean="0"/>
              <a:t>int</a:t>
            </a:r>
            <a:r>
              <a:rPr lang="en-GB" sz="2000" dirty="0" smtClean="0"/>
              <a:t> main(</a:t>
            </a:r>
            <a:r>
              <a:rPr lang="en-GB" sz="2000" dirty="0" err="1" smtClean="0"/>
              <a:t>int</a:t>
            </a:r>
            <a:r>
              <a:rPr lang="en-GB" sz="2000" dirty="0" smtClean="0"/>
              <a:t> </a:t>
            </a:r>
            <a:r>
              <a:rPr lang="en-GB" sz="2000" dirty="0" err="1" smtClean="0"/>
              <a:t>argc</a:t>
            </a:r>
            <a:r>
              <a:rPr lang="en-GB" sz="2000" dirty="0" smtClean="0"/>
              <a:t>, char **</a:t>
            </a:r>
            <a:r>
              <a:rPr lang="en-GB" sz="2000" dirty="0" err="1" smtClean="0"/>
              <a:t>argv</a:t>
            </a:r>
            <a:r>
              <a:rPr lang="en-GB" sz="2000" dirty="0" smtClean="0"/>
              <a:t>) {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int</a:t>
            </a:r>
            <a:r>
              <a:rPr lang="en-GB" sz="2000" dirty="0" smtClean="0"/>
              <a:t>   a,  b,  c;  		 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("Enter three integer number: ");</a:t>
            </a:r>
          </a:p>
          <a:p>
            <a:r>
              <a:rPr lang="en-GB" sz="2000" b="1" dirty="0" smtClean="0"/>
              <a:t>     </a:t>
            </a:r>
            <a:r>
              <a:rPr lang="en-GB" sz="2000" b="1" dirty="0" err="1" smtClean="0"/>
              <a:t>scanf</a:t>
            </a:r>
            <a:r>
              <a:rPr lang="en-GB" sz="2000" b="1" dirty="0" smtClean="0"/>
              <a:t>("%d/%d/%d", &amp;a, &amp;b, &amp;c);  </a:t>
            </a:r>
            <a:r>
              <a:rPr lang="en-GB" sz="2000" dirty="0" smtClean="0"/>
              <a:t>			 </a:t>
            </a:r>
          </a:p>
          <a:p>
            <a:r>
              <a:rPr lang="en-GB" sz="2000" dirty="0" smtClean="0"/>
              <a:t>     </a:t>
            </a:r>
            <a:r>
              <a:rPr lang="en-GB" sz="2000" dirty="0" err="1" smtClean="0"/>
              <a:t>printf</a:t>
            </a:r>
            <a:r>
              <a:rPr lang="en-GB" sz="2000" dirty="0" smtClean="0"/>
              <a:t>("a = %d  b  = %d  c = %d\n", a, b, c);          </a:t>
            </a:r>
          </a:p>
          <a:p>
            <a:r>
              <a:rPr lang="en-GB" sz="2000" dirty="0" smtClean="0"/>
              <a:t>}</a:t>
            </a:r>
            <a:r>
              <a:rPr lang="en-GB" sz="2000" dirty="0" smtClean="0"/>
              <a:t>	</a:t>
            </a:r>
          </a:p>
          <a:p>
            <a:r>
              <a:rPr lang="en-US" sz="2000" dirty="0" smtClean="0"/>
              <a:t>	</a:t>
            </a:r>
            <a:endParaRPr lang="th-TH" sz="2000" dirty="0">
              <a:solidFill>
                <a:schemeClr val="tx1"/>
              </a:solidFill>
            </a:endParaRPr>
          </a:p>
        </p:txBody>
      </p:sp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833632"/>
            <a:ext cx="4467849" cy="1381318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3050" y="4500570"/>
            <a:ext cx="5010850" cy="1362265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5992" y="5214950"/>
            <a:ext cx="5010850" cy="1343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731</TotalTime>
  <Words>1014</Words>
  <Application>Microsoft Office PowerPoint</Application>
  <PresentationFormat>On-screen Show (4:3)</PresentationFormat>
  <Paragraphs>271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MS Gothic</vt:lpstr>
      <vt:lpstr>Arial</vt:lpstr>
      <vt:lpstr>BrowalliaUPC</vt:lpstr>
      <vt:lpstr>Calibri</vt:lpstr>
      <vt:lpstr>Comic Sans MS</vt:lpstr>
      <vt:lpstr>Cordia New</vt:lpstr>
      <vt:lpstr>FreesiaUPC</vt:lpstr>
      <vt:lpstr>Microsoft Sans Serif</vt:lpstr>
      <vt:lpstr>Tw Cen MT</vt:lpstr>
      <vt:lpstr>Wingdings</vt:lpstr>
      <vt:lpstr>Wingdings 2</vt:lpstr>
      <vt:lpstr>Median</vt:lpstr>
      <vt:lpstr>INPUT and MATH in C</vt:lpstr>
      <vt:lpstr>การป้อนข้อมูลทางแป้นพิมพ์</vt:lpstr>
      <vt:lpstr>ฟังก์ชัน scanf( )</vt:lpstr>
      <vt:lpstr>การใช้งาน scanf</vt:lpstr>
      <vt:lpstr>Format code สำหรับ scanf</vt:lpstr>
      <vt:lpstr>ตัวอย่างโปรแกรม 1</vt:lpstr>
      <vt:lpstr>รูปแบบการใช้ scanf เก็บค่ามากกว่าหนึ่งตัวแปร</vt:lpstr>
      <vt:lpstr>ตัวอย่างโปรแกรม 2</vt:lpstr>
      <vt:lpstr>ตัวอย่างโปรแกรม 3</vt:lpstr>
      <vt:lpstr>ตัวอย่างโปรแกรม 4</vt:lpstr>
      <vt:lpstr>ฟังก์ชัน getchar( ), getche(), getch()</vt:lpstr>
      <vt:lpstr>คณิตศาสตร์ในภาษาซี</vt:lpstr>
      <vt:lpstr>แบบฝึกหัด 1</vt:lpstr>
      <vt:lpstr>แบบฝึกหัด 2</vt:lpstr>
      <vt:lpstr>เครื่องหมาย ++ (1)</vt:lpstr>
      <vt:lpstr>เครื่องหมาย ++ (2)</vt:lpstr>
      <vt:lpstr>เครื่องหมาย -- และตัวอย่าง</vt:lpstr>
      <vt:lpstr>การเขียนนิพจน์ในรูปย่อ</vt:lpstr>
      <vt:lpstr>แบบฝึกหัด 3</vt:lpstr>
      <vt:lpstr>นิพจน์คณิตศาสตร์</vt:lpstr>
      <vt:lpstr>แบบฝึกหัด 4</vt:lpstr>
      <vt:lpstr>การเปลี่ยนประเภทของข้อมูล</vt:lpstr>
      <vt:lpstr>ตัวอย่าง : การเปลี่ยนประเภทของข้อมูล</vt:lpstr>
      <vt:lpstr>ตัวอย่าง : การเปลี่ยนประเภทของข้อมูล</vt:lpstr>
      <vt:lpstr>การเปลี่ยนประเภทข้อมูลโดยตรง (Cast)</vt:lpstr>
      <vt:lpstr>แบบฝึกหัด 5</vt:lpstr>
    </vt:vector>
  </TitlesOfParts>
  <Company>Kmutnb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 Rattanapoka</cp:lastModifiedBy>
  <cp:revision>84</cp:revision>
  <dcterms:created xsi:type="dcterms:W3CDTF">2010-05-09T09:54:05Z</dcterms:created>
  <dcterms:modified xsi:type="dcterms:W3CDTF">2015-07-23T02:46:13Z</dcterms:modified>
</cp:coreProperties>
</file>