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7" r:id="rId22"/>
    <p:sldId id="298" r:id="rId23"/>
    <p:sldId id="299" r:id="rId24"/>
    <p:sldId id="300" r:id="rId25"/>
    <p:sldId id="301" r:id="rId26"/>
    <p:sldId id="303" r:id="rId27"/>
    <p:sldId id="302" r:id="rId28"/>
    <p:sldId id="304" r:id="rId29"/>
    <p:sldId id="305" r:id="rId30"/>
    <p:sldId id="306" r:id="rId3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Data Type and Display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จำนวนเต็ม </a:t>
            </a:r>
            <a:r>
              <a:rPr lang="en-US" b="1" dirty="0" smtClean="0"/>
              <a:t>(2)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short</a:t>
            </a:r>
            <a:r>
              <a:rPr lang="th-TH" dirty="0" smtClean="0"/>
              <a:t> จะใช้เนื้อที่ใช้การเก็บข้อมูล </a:t>
            </a:r>
            <a:r>
              <a:rPr lang="en-US" dirty="0" smtClean="0"/>
              <a:t>2 </a:t>
            </a:r>
            <a:r>
              <a:rPr lang="th-TH" dirty="0" smtClean="0"/>
              <a:t>ไบต์ </a:t>
            </a:r>
            <a:endParaRPr lang="en-US" dirty="0" smtClean="0"/>
          </a:p>
          <a:p>
            <a:r>
              <a:rPr lang="en-US" dirty="0" smtClean="0"/>
              <a:t>long </a:t>
            </a:r>
            <a:r>
              <a:rPr lang="th-TH" dirty="0" smtClean="0"/>
              <a:t>จะใช้เนื้อที่ใช้การเก็บข้อมูล </a:t>
            </a:r>
            <a:r>
              <a:rPr lang="en-US" dirty="0" smtClean="0"/>
              <a:t>4 </a:t>
            </a:r>
            <a:r>
              <a:rPr lang="th-TH" dirty="0" smtClean="0"/>
              <a:t>ไบต์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th-TH" dirty="0" smtClean="0"/>
              <a:t>จะขึ้นอยู่กับสถาปัตยกรรมของซีพียูและระบบปฏิบัติการซึ่งจะมีขนาด</a:t>
            </a:r>
          </a:p>
          <a:p>
            <a:pPr lvl="1"/>
            <a:r>
              <a:rPr lang="th-TH" dirty="0" smtClean="0"/>
              <a:t>2 ไบต์ในสถาปัตยกรรม 16</a:t>
            </a:r>
            <a:r>
              <a:rPr lang="en-US" dirty="0" smtClean="0"/>
              <a:t>-bits</a:t>
            </a:r>
            <a:r>
              <a:rPr lang="th-TH" dirty="0" smtClean="0"/>
              <a:t> </a:t>
            </a:r>
          </a:p>
          <a:p>
            <a:pPr lvl="1"/>
            <a:r>
              <a:rPr lang="th-TH" dirty="0" smtClean="0"/>
              <a:t>4 ไบต์ในสถาปัตยกรรม 32-</a:t>
            </a:r>
            <a:r>
              <a:rPr lang="th-TH" dirty="0" err="1" smtClean="0"/>
              <a:t>bits</a:t>
            </a:r>
            <a:r>
              <a:rPr lang="th-TH" dirty="0" smtClean="0"/>
              <a:t> </a:t>
            </a:r>
          </a:p>
          <a:p>
            <a:pPr lvl="1"/>
            <a:r>
              <a:rPr lang="th-TH" dirty="0" smtClean="0"/>
              <a:t>ชนิดข้อมูลประเภท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th-TH" dirty="0" smtClean="0"/>
              <a:t>เป็นประเภทของข้อมูลที่ซีพียูสามารถทำงานด้วยได้เร็วที่สุดเมื่อเทียบกับชนิดตัวแปรพื้นฐานประเภทอื่นๆ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จำนวนเต็ม </a:t>
            </a:r>
            <a:r>
              <a:rPr lang="en-US" b="1" dirty="0" smtClean="0"/>
              <a:t>(3)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ข้อมูลจำนวนเต็มที่จัดเก็บในหน่วยความจำ จะใช้บิตแรกสุดเป็นตัวเก็บเครื่องหมายบวก และ ลบ </a:t>
            </a:r>
          </a:p>
          <a:p>
            <a:r>
              <a:rPr lang="th-TH" dirty="0" smtClean="0"/>
              <a:t>ถ้าผู้พัฒนาซอฟต์แวร์ต้องการเก็บข้อมูลที่มีแต่จำนวนเต็มบวกเพียงอย่างเดียว แต่มีค่ามากกว่าชนิดข้อมูลนั้นจะเก็บได้ ผู้พัฒนาซอฟต์แวร์สามารถเพิ่มคำว่า </a:t>
            </a:r>
            <a:r>
              <a:rPr lang="en-US" dirty="0" smtClean="0"/>
              <a:t>unsigned </a:t>
            </a:r>
            <a:r>
              <a:rPr lang="th-TH" dirty="0" smtClean="0"/>
              <a:t>เข้าไปหน้าประเภทข้อมูล เพื่อบ่งบอกว่า ข้อมูลที่ต้องการจะจัดเก็บมีแต่จำนวนเต็มบวก ซึ่งจะเป็นการขยายเนื้อที่ในการเก็บข้อมูลขึ้นมาอีก </a:t>
            </a:r>
            <a:r>
              <a:rPr lang="en-US" dirty="0" smtClean="0"/>
              <a:t>1 </a:t>
            </a:r>
            <a:r>
              <a:rPr lang="th-TH" dirty="0" smtClean="0"/>
              <a:t>บิต เนื่องจากไม่จำเป็นต้องใช้บิตแรกเพื่อเก็บเครื่องหมาย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จำนวนเต็ม </a:t>
            </a:r>
            <a:r>
              <a:rPr lang="en-US" b="1" dirty="0" smtClean="0"/>
              <a:t>(4)</a:t>
            </a:r>
            <a:endParaRPr lang="th-TH" dirty="0"/>
          </a:p>
        </p:txBody>
      </p:sp>
      <p:pic>
        <p:nvPicPr>
          <p:cNvPr id="5" name="รูปภาพ 4" descr="x.png"/>
          <p:cNvPicPr>
            <a:picLocks noChangeAspect="1"/>
          </p:cNvPicPr>
          <p:nvPr/>
        </p:nvPicPr>
        <p:blipFill>
          <a:blip r:embed="rId2" cstate="print"/>
          <a:srcRect b="3903"/>
          <a:stretch>
            <a:fillRect/>
          </a:stretch>
        </p:blipFill>
        <p:spPr>
          <a:xfrm>
            <a:off x="1115617" y="1556792"/>
            <a:ext cx="6408712" cy="51435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จำนวนจริง</a:t>
            </a:r>
            <a:r>
              <a:rPr lang="th-TH" dirty="0" smtClean="0"/>
              <a:t>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จำนวนจริงคือจำนวนบวก ลบ หรือค่าศูนย์ ซึ่งสามารถมีจุดทศนิยมได้ เช่น </a:t>
            </a:r>
            <a:r>
              <a:rPr lang="en-US" dirty="0" smtClean="0"/>
              <a:t>1024.05, -50.55, 0 </a:t>
            </a:r>
            <a:endParaRPr lang="th-TH" dirty="0" smtClean="0"/>
          </a:p>
          <a:p>
            <a:r>
              <a:rPr lang="th-TH" dirty="0" smtClean="0"/>
              <a:t>ในภาษาซีประเภทข้อมูลที่ใช้ในการเก็บจำนวนจริงคือ </a:t>
            </a:r>
            <a:r>
              <a:rPr lang="en-US" dirty="0" smtClean="0"/>
              <a:t>float, double</a:t>
            </a:r>
            <a:r>
              <a:rPr lang="th-TH" dirty="0" smtClean="0"/>
              <a:t>, และ </a:t>
            </a:r>
            <a:r>
              <a:rPr lang="th-TH" dirty="0" err="1" smtClean="0"/>
              <a:t>long</a:t>
            </a:r>
            <a:r>
              <a:rPr lang="en-US" dirty="0" smtClean="0"/>
              <a:t> double </a:t>
            </a:r>
            <a:endParaRPr lang="th-TH" dirty="0" smtClean="0"/>
          </a:p>
          <a:p>
            <a:r>
              <a:rPr lang="th-TH" dirty="0" smtClean="0"/>
              <a:t>ข้อแตกต่างของประเภทข้อมูลทั้ง 3 ประเภทนี้คือ ขนาดของหน่วยความจำที่ใช้ในการจัดเก็บข้อมูลซึ่งจะส่งผลไปถึงขนาดของข้อมูลที่สามารถเก็บได้</a:t>
            </a:r>
            <a:endParaRPr lang="en-US" dirty="0" smtClean="0"/>
          </a:p>
          <a:p>
            <a:r>
              <a:rPr lang="en-US" dirty="0" smtClean="0"/>
              <a:t>float,  double </a:t>
            </a:r>
            <a:r>
              <a:rPr lang="th-TH" dirty="0" smtClean="0"/>
              <a:t>และ </a:t>
            </a:r>
            <a:r>
              <a:rPr lang="en-US" dirty="0" smtClean="0"/>
              <a:t>long double </a:t>
            </a:r>
            <a:r>
              <a:rPr lang="th-TH" dirty="0" smtClean="0"/>
              <a:t>จะใช้ขนาดของหน่วยความจำในการจัดเก็บข้อมูล </a:t>
            </a:r>
            <a:r>
              <a:rPr lang="en-US" dirty="0" smtClean="0"/>
              <a:t>32, 64 </a:t>
            </a:r>
            <a:r>
              <a:rPr lang="th-TH" dirty="0" smtClean="0"/>
              <a:t>และ </a:t>
            </a:r>
            <a:r>
              <a:rPr lang="en-US" dirty="0" smtClean="0"/>
              <a:t>80 </a:t>
            </a:r>
            <a:r>
              <a:rPr lang="th-TH" dirty="0" smtClean="0"/>
              <a:t>บิตตามลำดับ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จำนวนจริง</a:t>
            </a:r>
            <a:r>
              <a:rPr lang="th-TH" dirty="0" smtClean="0"/>
              <a:t> </a:t>
            </a:r>
            <a:r>
              <a:rPr lang="en-US" dirty="0" smtClean="0"/>
              <a:t>(2)</a:t>
            </a:r>
            <a:endParaRPr lang="th-TH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714488"/>
            <a:ext cx="7743234" cy="441025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ตัวอักขระ </a:t>
            </a:r>
            <a:r>
              <a:rPr lang="en-US" b="1" dirty="0" smtClean="0"/>
              <a:t>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ถ้าต้องการจัดเก็บข้อมูลในรูปแบบตัวอักษร หรืออักขระต่างๆในภาษาซี ควรเลือกใช้ชนิดข้อมูลประเภท </a:t>
            </a:r>
            <a:r>
              <a:rPr lang="en-US" dirty="0" smtClean="0"/>
              <a:t>char </a:t>
            </a:r>
            <a:r>
              <a:rPr lang="th-TH" dirty="0" smtClean="0"/>
              <a:t> </a:t>
            </a:r>
          </a:p>
          <a:p>
            <a:r>
              <a:rPr lang="th-TH" dirty="0" smtClean="0"/>
              <a:t>ชนิดข้อมูลประเภทนี้จะใช้เนื้อที่ในหน่วยความจำ 8 </a:t>
            </a:r>
            <a:r>
              <a:rPr lang="th-TH" dirty="0" err="1" smtClean="0"/>
              <a:t>bits</a:t>
            </a:r>
            <a:r>
              <a:rPr lang="th-TH" dirty="0" smtClean="0"/>
              <a:t> </a:t>
            </a:r>
          </a:p>
          <a:p>
            <a:r>
              <a:rPr lang="th-TH" dirty="0" smtClean="0"/>
              <a:t>เนื่องด้วยหน่วยความจำหลักและการเก็บข้อมูลของคอมพิวเตอร์อยู่ในรูปบิต หรือเลขฐานสองที่มีค่า </a:t>
            </a:r>
            <a:r>
              <a:rPr lang="en-US" dirty="0" smtClean="0"/>
              <a:t>“0” </a:t>
            </a:r>
            <a:r>
              <a:rPr lang="th-TH" dirty="0" smtClean="0"/>
              <a:t>และ </a:t>
            </a:r>
            <a:r>
              <a:rPr lang="en-US" dirty="0" smtClean="0"/>
              <a:t>“1” </a:t>
            </a:r>
            <a:r>
              <a:rPr lang="th-TH" dirty="0" smtClean="0"/>
              <a:t>ดังนั้นการเก็บตัวอักษรในระบบคอมพิวเตอร์นั้นจำเป็นต้องมีรหัสที่ใช้ในการแปลงค่าตัวอักขระเป็นเลขฐานสองรหัสที่ใช้ในการจัดเก็บข้อมูลตัวอักขระลงในคอมพิวเตอร์นั้นใช้ </a:t>
            </a:r>
          </a:p>
          <a:p>
            <a:r>
              <a:rPr lang="th-TH" dirty="0" smtClean="0"/>
              <a:t>รหัส</a:t>
            </a:r>
            <a:r>
              <a:rPr lang="th-TH" dirty="0" err="1" smtClean="0"/>
              <a:t>แอส</a:t>
            </a:r>
            <a:r>
              <a:rPr lang="th-TH" dirty="0" smtClean="0"/>
              <a:t>กี้ </a:t>
            </a:r>
            <a:r>
              <a:rPr lang="en-US" dirty="0" smtClean="0"/>
              <a:t>(ASCII : American Standard Code for Information Interchange)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ตัวอักขระ </a:t>
            </a:r>
            <a:r>
              <a:rPr lang="en-US" b="1" dirty="0" smtClean="0"/>
              <a:t>(2)</a:t>
            </a:r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/>
          <a:srcRect l="1163" t="1333"/>
          <a:stretch>
            <a:fillRect/>
          </a:stretch>
        </p:blipFill>
        <p:spPr bwMode="auto">
          <a:xfrm>
            <a:off x="500035" y="1595462"/>
            <a:ext cx="7858179" cy="519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ตัวอักขระพิเศษในภาษาซี</a:t>
            </a:r>
            <a:endParaRPr lang="th-TH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571612"/>
            <a:ext cx="8001056" cy="503177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การประกาศตัวแปรในภาษาซี </a:t>
            </a:r>
            <a:r>
              <a:rPr lang="en-US" b="1" dirty="0" smtClean="0"/>
              <a:t>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ตัวแปรในภาษาซีใช้ในการเก็บข้อมูลชั่วคราวระหว่างการทำงานของโปรแกรม </a:t>
            </a:r>
          </a:p>
          <a:p>
            <a:r>
              <a:rPr lang="th-TH" dirty="0" smtClean="0"/>
              <a:t>ตัวแปรทุกตัวจะต้องมีการประกาศชื่อและประเภทของข้อมูลที่ต้องการเก็บ และจำเป็นต้องประกาศก่อนที่จะนำมาใช้งานทุกครั้ง  การนำค่าในตัวแปรมาใช้งานจะไม่ทำให้ค่านั้นหายไป แต่สามารถนำข้อมูลใหม่มาเก็บทับได้  </a:t>
            </a:r>
          </a:p>
          <a:p>
            <a:r>
              <a:rPr lang="th-TH" dirty="0" smtClean="0"/>
              <a:t>หลังจากการประกาศใช้งานตัวแปรค่าที่เก็บในตัวแปรจะเรียกว่า ค่าขยะ ซึ่งจะเป็นค่าที่อยู่ในหน่วยความจำเก่าและจะมีค่าไม่เหมือนกันในแต่ละครั้งที่สั่งโปรแกรมทำงาน จึงควรมีการใส่ค่าที่ต้องการให้ถูกต้องก่อนนำตัวแปรนั้นไปใช้งาน</a:t>
            </a:r>
            <a:endParaRPr lang="en-US" dirty="0" smtClean="0"/>
          </a:p>
          <a:p>
            <a:r>
              <a:rPr lang="th-TH" dirty="0" smtClean="0"/>
              <a:t>การประกาศตัวแปรในภาษาซีจะอยู่ในรูปแบบที่ตายตัวคือ ประเภทของตัวแปร ตามด้วยชื่อของตัวแปร และสามารถกำหนดค่าเริ่มต้นให้กับตัวแปรได้ซึ่งจะไม่กำหนดก็ได้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การประกาศตัวแปรในภาษาซี </a:t>
            </a:r>
            <a:r>
              <a:rPr lang="en-US" b="1" dirty="0" smtClean="0"/>
              <a:t>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การประกาศตัวแปรในภาษาซีจะมีรูปแบบดังนี้</a:t>
            </a:r>
          </a:p>
          <a:p>
            <a:pPr lvl="1"/>
            <a:r>
              <a:rPr lang="th-TH" b="1" dirty="0" smtClean="0">
                <a:solidFill>
                  <a:srgbClr val="002060"/>
                </a:solidFill>
              </a:rPr>
              <a:t>ประเภทของข้อมูล     </a:t>
            </a:r>
            <a:r>
              <a:rPr lang="th-TH" b="1" dirty="0" smtClean="0">
                <a:solidFill>
                  <a:srgbClr val="00B050"/>
                </a:solidFill>
              </a:rPr>
              <a:t>ชื่อตัวแปร    </a:t>
            </a:r>
            <a:r>
              <a:rPr lang="en-US" b="1" dirty="0" smtClean="0">
                <a:solidFill>
                  <a:srgbClr val="FFC000"/>
                </a:solidFill>
              </a:rPr>
              <a:t>[ =  </a:t>
            </a:r>
            <a:r>
              <a:rPr lang="th-TH" b="1" dirty="0" smtClean="0">
                <a:solidFill>
                  <a:srgbClr val="FFC000"/>
                </a:solidFill>
              </a:rPr>
              <a:t>ค่าเริ่มต้น</a:t>
            </a:r>
            <a:r>
              <a:rPr lang="en-US" b="1" dirty="0" smtClean="0">
                <a:solidFill>
                  <a:srgbClr val="FFC000"/>
                </a:solidFill>
              </a:rPr>
              <a:t> ] </a:t>
            </a:r>
            <a:r>
              <a:rPr lang="en-US" dirty="0" smtClean="0"/>
              <a:t>;</a:t>
            </a:r>
            <a:endParaRPr lang="th-TH" dirty="0"/>
          </a:p>
        </p:txBody>
      </p:sp>
      <p:pic>
        <p:nvPicPr>
          <p:cNvPr id="4" name="รูปภาพ 3" descr="3-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6748" y="2966885"/>
            <a:ext cx="2493946" cy="9242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รูปภาพ 4" descr="3-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8671" y="4448030"/>
            <a:ext cx="3910717" cy="9812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โครงสร้างของภาษาซี</a:t>
            </a:r>
            <a:endParaRPr lang="th-TH" dirty="0"/>
          </a:p>
        </p:txBody>
      </p:sp>
      <p:pic>
        <p:nvPicPr>
          <p:cNvPr id="5" name="รูปภาพ 4" descr="รูป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4257" y="1643050"/>
            <a:ext cx="58197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3116"/>
            <a:ext cx="3429024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err="1" smtClean="0"/>
              <a:t>กฏ</a:t>
            </a:r>
            <a:r>
              <a:rPr lang="th-TH" b="1" dirty="0" smtClean="0"/>
              <a:t>การตั้งชื่อตัวแปร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 smtClean="0"/>
              <a:t>ชื่อตัวแปรจะต้องประกอบด้วย ตัวอักษร ตัวเลข และ ตัวอักขระ </a:t>
            </a:r>
            <a:r>
              <a:rPr lang="en-US" dirty="0" smtClean="0"/>
              <a:t>$ </a:t>
            </a:r>
            <a:r>
              <a:rPr lang="th-TH" dirty="0" smtClean="0"/>
              <a:t>และ </a:t>
            </a:r>
            <a:r>
              <a:rPr lang="en-US" dirty="0" smtClean="0"/>
              <a:t>_ </a:t>
            </a:r>
            <a:r>
              <a:rPr lang="th-TH" dirty="0" smtClean="0"/>
              <a:t>เท่านั้น</a:t>
            </a:r>
            <a:endParaRPr lang="en-US" dirty="0" smtClean="0"/>
          </a:p>
          <a:p>
            <a:pPr lvl="0"/>
            <a:r>
              <a:rPr lang="th-TH" dirty="0" smtClean="0"/>
              <a:t>ชื่อตัวแปรห้ามขึ้นต้นด้วยตัวเลข</a:t>
            </a:r>
            <a:endParaRPr lang="en-US" dirty="0" smtClean="0"/>
          </a:p>
          <a:p>
            <a:pPr lvl="0"/>
            <a:r>
              <a:rPr lang="th-TH" dirty="0" smtClean="0"/>
              <a:t>ชื่อตัวแปรห้ามยาวเกิน </a:t>
            </a:r>
            <a:r>
              <a:rPr lang="en-US" dirty="0" smtClean="0"/>
              <a:t>32 </a:t>
            </a:r>
            <a:r>
              <a:rPr lang="th-TH" dirty="0" smtClean="0"/>
              <a:t>ตัวอักษรในคอมไพเลอร์เก่าๆ แต่คอมไพเลอร์ใหม่ๆ สามารถรองรับได้ในความยาวไม่จำกัด</a:t>
            </a:r>
            <a:endParaRPr lang="en-US" dirty="0" smtClean="0"/>
          </a:p>
          <a:p>
            <a:pPr lvl="0"/>
            <a:r>
              <a:rPr lang="th-TH" dirty="0" smtClean="0"/>
              <a:t>ตัวอักษรตัวใหญ่ไม่เท่ากับตัวอักษรตัวเล็ก</a:t>
            </a:r>
            <a:endParaRPr lang="en-US" dirty="0" smtClean="0"/>
          </a:p>
          <a:p>
            <a:pPr lvl="0"/>
            <a:r>
              <a:rPr lang="th-TH" dirty="0" smtClean="0"/>
              <a:t>ชื่อตัวแปรห้ามซ้ำกับคำสงวนในภาษาซี</a:t>
            </a:r>
            <a:endParaRPr lang="en-US" dirty="0" smtClean="0"/>
          </a:p>
          <a:p>
            <a:pPr lvl="0"/>
            <a:r>
              <a:rPr lang="th-TH" dirty="0" smtClean="0"/>
              <a:t>ชื่อตัวแปรห้ามซ้ำกับชื่ออื่นๆในโปรแกรม เช่น ชื่อฟังก์ชัน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คำสงวนในภาษาซี</a:t>
            </a:r>
            <a:endParaRPr lang="th-TH" dirty="0"/>
          </a:p>
        </p:txBody>
      </p:sp>
      <p:pic>
        <p:nvPicPr>
          <p:cNvPr id="4" name="รูปภาพ 3" descr="3-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7356" y="1612093"/>
            <a:ext cx="5643602" cy="31742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00166" y="4857760"/>
            <a:ext cx="67151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ตัวอย่างการตั้งชื่อตัวแปรที่ผิด</a:t>
            </a:r>
            <a:endParaRPr lang="en-US" b="1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 12monkey </a:t>
            </a:r>
            <a:r>
              <a:rPr lang="th-TH" sz="2000" dirty="0" smtClean="0"/>
              <a:t>	เนื่องจากขึ้นต้นด้วยตัวเลข</a:t>
            </a:r>
            <a:endParaRPr lang="en-US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  I..Love..U 	</a:t>
            </a:r>
            <a:r>
              <a:rPr lang="th-TH" sz="2000" dirty="0" smtClean="0"/>
              <a:t>เนื่องจากมี</a:t>
            </a:r>
            <a:r>
              <a:rPr lang="th-TH" sz="2000" dirty="0" err="1" smtClean="0"/>
              <a:t>ตัวข</a:t>
            </a:r>
            <a:r>
              <a:rPr lang="th-TH" sz="2000" dirty="0" smtClean="0"/>
              <a:t>ระ </a:t>
            </a:r>
            <a:r>
              <a:rPr lang="en-US" sz="2000" dirty="0" smtClean="0"/>
              <a:t>“.” </a:t>
            </a:r>
            <a:r>
              <a:rPr lang="th-TH" sz="2000" dirty="0" smtClean="0"/>
              <a:t>ที่ภาษาซีไม่ยอมให้ใช้ในการตั้งชื่อตัวแปร</a:t>
            </a:r>
            <a:endParaRPr lang="en-US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dirty="0" err="1" smtClean="0"/>
              <a:t>ohOh</a:t>
            </a:r>
            <a:r>
              <a:rPr lang="en-US" sz="2000" dirty="0" smtClean="0"/>
              <a:t>!  	</a:t>
            </a:r>
            <a:r>
              <a:rPr lang="th-TH" sz="2000" dirty="0" smtClean="0"/>
              <a:t>เนื่องจากมี</a:t>
            </a:r>
            <a:r>
              <a:rPr lang="th-TH" sz="2000" dirty="0" err="1" smtClean="0"/>
              <a:t>ตัวข</a:t>
            </a:r>
            <a:r>
              <a:rPr lang="th-TH" sz="2000" dirty="0" smtClean="0"/>
              <a:t>ระ “</a:t>
            </a:r>
            <a:r>
              <a:rPr lang="en-US" sz="2000" dirty="0" smtClean="0"/>
              <a:t>!” </a:t>
            </a:r>
            <a:r>
              <a:rPr lang="th-TH" sz="2000" dirty="0" smtClean="0"/>
              <a:t>ที่ภาษาซีไม่ยอมให้ใช้ในการตั้งชื่อตัวแปร</a:t>
            </a:r>
            <a:endParaRPr lang="en-US" sz="20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การแสดงผลในภาษาซี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เมื่อต้องการแสดงค่าของตัวแปรหรือพิมพ์ข้อความใดๆ ด้วยภาษาซีจะต้องใช้ฟังก์ชัน  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endParaRPr lang="th-TH" dirty="0" smtClean="0"/>
          </a:p>
          <a:p>
            <a:r>
              <a:rPr lang="th-TH" dirty="0" smtClean="0"/>
              <a:t>ซึ่งจะทำให้ข้อความภายในเครื่องหมายคำพูด (</a:t>
            </a:r>
            <a:r>
              <a:rPr lang="en-US" dirty="0" smtClean="0"/>
              <a:t>“……”</a:t>
            </a:r>
            <a:r>
              <a:rPr lang="th-TH" dirty="0" smtClean="0"/>
              <a:t>) แสดงผลบนจอภาพ </a:t>
            </a:r>
          </a:p>
          <a:p>
            <a:r>
              <a:rPr lang="th-TH" dirty="0" smtClean="0"/>
              <a:t>หลักการทำงานของฟังก์ชัน 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th-TH" dirty="0" smtClean="0"/>
              <a:t>นั้นจะเป็นการดึงข้อมูลที่เก็บในหน่วยความจำหลักมาแสดงบนจอภาพ</a:t>
            </a:r>
            <a:endParaRPr lang="th-TH" dirty="0"/>
          </a:p>
        </p:txBody>
      </p:sp>
      <p:pic>
        <p:nvPicPr>
          <p:cNvPr id="4" name="รูปภาพ 3" descr="printf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759" y="4429132"/>
            <a:ext cx="5184481" cy="2270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ตัวอย่างการใช้งานคำสั่ง </a:t>
            </a:r>
            <a:r>
              <a:rPr lang="en-US" dirty="0" err="1" smtClean="0"/>
              <a:t>printf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(“Hello World”);  </a:t>
            </a:r>
            <a:endParaRPr lang="th-TH" dirty="0" smtClean="0"/>
          </a:p>
          <a:p>
            <a:pPr lvl="1"/>
            <a:r>
              <a:rPr lang="th-TH" dirty="0" smtClean="0">
                <a:sym typeface="Wingdings" pitchFamily="2" charset="2"/>
              </a:rPr>
              <a:t>แสดงข้อความ </a:t>
            </a:r>
            <a:r>
              <a:rPr lang="en-US" dirty="0" smtClean="0">
                <a:sym typeface="Wingdings" pitchFamily="2" charset="2"/>
              </a:rPr>
              <a:t>Hello World </a:t>
            </a:r>
            <a:r>
              <a:rPr lang="th-TH" dirty="0" smtClean="0">
                <a:sym typeface="Wingdings" pitchFamily="2" charset="2"/>
              </a:rPr>
              <a:t>ออกทางหน้าจอ</a:t>
            </a:r>
          </a:p>
          <a:p>
            <a:r>
              <a:rPr lang="en-US" dirty="0" err="1" smtClean="0">
                <a:sym typeface="Wingdings" pitchFamily="2" charset="2"/>
              </a:rPr>
              <a:t>printf</a:t>
            </a:r>
            <a:r>
              <a:rPr lang="en-US" dirty="0" smtClean="0">
                <a:sym typeface="Wingdings" pitchFamily="2" charset="2"/>
              </a:rPr>
              <a:t>(“Hello World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\n</a:t>
            </a:r>
            <a:r>
              <a:rPr lang="en-US" dirty="0" smtClean="0">
                <a:sym typeface="Wingdings" pitchFamily="2" charset="2"/>
              </a:rPr>
              <a:t>”);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แสดงข้อความ </a:t>
            </a:r>
            <a:r>
              <a:rPr lang="en-US" dirty="0" smtClean="0">
                <a:sym typeface="Wingdings" pitchFamily="2" charset="2"/>
              </a:rPr>
              <a:t>Hello World </a:t>
            </a:r>
            <a:r>
              <a:rPr lang="th-TH" dirty="0" smtClean="0">
                <a:sym typeface="Wingdings" pitchFamily="2" charset="2"/>
              </a:rPr>
              <a:t>พร้อมทั้งขึ้นบรรทัดใหม่</a:t>
            </a:r>
          </a:p>
          <a:p>
            <a:r>
              <a:rPr lang="en-US" dirty="0" err="1" smtClean="0">
                <a:sym typeface="Wingdings" pitchFamily="2" charset="2"/>
              </a:rPr>
              <a:t>Printf</a:t>
            </a:r>
            <a:r>
              <a:rPr lang="en-US" dirty="0" smtClean="0">
                <a:sym typeface="Wingdings" pitchFamily="2" charset="2"/>
              </a:rPr>
              <a:t>(“Hello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\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err="1" smtClean="0">
                <a:sym typeface="Wingdings" pitchFamily="2" charset="2"/>
              </a:rPr>
              <a:t>World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\n</a:t>
            </a:r>
            <a:r>
              <a:rPr lang="en-US" dirty="0" smtClean="0">
                <a:sym typeface="Wingdings" pitchFamily="2" charset="2"/>
              </a:rPr>
              <a:t>”);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แสดงข้อความ </a:t>
            </a:r>
            <a:r>
              <a:rPr lang="en-US" dirty="0" smtClean="0">
                <a:sym typeface="Wingdings" pitchFamily="2" charset="2"/>
              </a:rPr>
              <a:t>Hello </a:t>
            </a:r>
            <a:r>
              <a:rPr lang="th-TH" dirty="0" smtClean="0">
                <a:sym typeface="Wingdings" pitchFamily="2" charset="2"/>
              </a:rPr>
              <a:t>ช่องว่างขนาด </a:t>
            </a:r>
            <a:r>
              <a:rPr lang="en-US" dirty="0" smtClean="0">
                <a:sym typeface="Wingdings" pitchFamily="2" charset="2"/>
              </a:rPr>
              <a:t>tab </a:t>
            </a:r>
            <a:r>
              <a:rPr lang="th-TH" dirty="0" smtClean="0">
                <a:sym typeface="Wingdings" pitchFamily="2" charset="2"/>
              </a:rPr>
              <a:t>ตามด้วยคำว่า </a:t>
            </a:r>
            <a:r>
              <a:rPr lang="en-US" dirty="0" smtClean="0">
                <a:sym typeface="Wingdings" pitchFamily="2" charset="2"/>
              </a:rPr>
              <a:t>World </a:t>
            </a:r>
            <a:r>
              <a:rPr lang="th-TH" dirty="0" smtClean="0">
                <a:sym typeface="Wingdings" pitchFamily="2" charset="2"/>
              </a:rPr>
              <a:t>และขึ้นบรรทัดใหม่</a:t>
            </a: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th-TH" dirty="0" smtClean="0"/>
              <a:t>กับตัวแปร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ถ้าต้องการแสดงข้อมูลที่เก็บในตัวแปรออกทางหน้าจอนั้น ภาษาซีจะใช้ชุดอักขระพิเศษที่เรียกว่า </a:t>
            </a:r>
            <a:r>
              <a:rPr lang="en-US" dirty="0" smtClean="0"/>
              <a:t>Format Code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th-TH" dirty="0" smtClean="0"/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การแทนค่าตัวแปรจาก format code จะแทนค่าตามลำดับของตัวแปรที่กำหนดไว้ในส่วนของ  </a:t>
            </a:r>
          </a:p>
          <a:p>
            <a:pPr lvl="1"/>
            <a:r>
              <a:rPr lang="th-TH" dirty="0" smtClean="0"/>
              <a:t>printf(“</a:t>
            </a:r>
            <a:r>
              <a:rPr lang="en-US" dirty="0" smtClean="0">
                <a:solidFill>
                  <a:srgbClr val="FF0000"/>
                </a:solidFill>
              </a:rPr>
              <a:t>%d   </a:t>
            </a:r>
            <a:r>
              <a:rPr lang="en-US" dirty="0" smtClean="0">
                <a:solidFill>
                  <a:srgbClr val="0070C0"/>
                </a:solidFill>
              </a:rPr>
              <a:t>%d</a:t>
            </a:r>
            <a:r>
              <a:rPr lang="en-US" dirty="0" smtClean="0"/>
              <a:t>”,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,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);   </a:t>
            </a:r>
            <a:endParaRPr lang="th-TH" dirty="0" smtClean="0"/>
          </a:p>
          <a:p>
            <a:endParaRPr lang="th-TH" dirty="0" smtClean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rcRect l="11016" r="11082" b="5026"/>
          <a:stretch>
            <a:fillRect/>
          </a:stretch>
        </p:blipFill>
        <p:spPr>
          <a:xfrm>
            <a:off x="1285852" y="2428868"/>
            <a:ext cx="6429420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 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714488"/>
            <a:ext cx="4929222" cy="4643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stdio.h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stdlib.h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th-TH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A = 5;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float B = 10.05 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%f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”, B,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6940" y="4357694"/>
            <a:ext cx="4515654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 2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714488"/>
            <a:ext cx="5786478" cy="371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stdio.h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stdlib.h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char X = ‘A’, Y = ‘B’;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-ANT </a:t>
            </a:r>
            <a:r>
              <a:rPr lang="en-US" dirty="0" smtClean="0">
                <a:solidFill>
                  <a:srgbClr val="0070C0"/>
                </a:solidFill>
              </a:rPr>
              <a:t>\</a:t>
            </a:r>
            <a:r>
              <a:rPr lang="en-US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FF0000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-Bird</a:t>
            </a:r>
            <a:r>
              <a:rPr lang="en-US" dirty="0" smtClean="0">
                <a:solidFill>
                  <a:srgbClr val="0070C0"/>
                </a:solidFill>
              </a:rPr>
              <a:t>\n</a:t>
            </a:r>
            <a:r>
              <a:rPr lang="en-US" dirty="0" smtClean="0">
                <a:solidFill>
                  <a:schemeClr val="tx1"/>
                </a:solidFill>
              </a:rPr>
              <a:t>”, X, Y);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4444" y="4429132"/>
            <a:ext cx="5125274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การจัดหน้าจอจำนวนเต็มด้วย </a:t>
            </a:r>
            <a:r>
              <a:rPr lang="en-US" dirty="0" err="1" smtClean="0"/>
              <a:t>printf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ฟังก์ชัน 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th-TH" dirty="0" smtClean="0"/>
              <a:t>มีความสามารถในการจัดตำแหน่งข้อความในการแสดงผลผ่านจอภาพได้</a:t>
            </a:r>
            <a:endParaRPr lang="en-US" dirty="0" smtClean="0"/>
          </a:p>
          <a:p>
            <a:pPr lvl="1"/>
            <a:r>
              <a:rPr lang="th-TH" dirty="0" smtClean="0"/>
              <a:t>ตัวเลขบวกตามหลัง </a:t>
            </a:r>
            <a:r>
              <a:rPr lang="en-US" dirty="0" smtClean="0"/>
              <a:t>%  </a:t>
            </a:r>
            <a:r>
              <a:rPr lang="th-TH" dirty="0" smtClean="0"/>
              <a:t>เช่น  </a:t>
            </a:r>
            <a:r>
              <a:rPr lang="en-US" dirty="0" smtClean="0"/>
              <a:t>%10d </a:t>
            </a:r>
            <a:r>
              <a:rPr lang="th-TH" dirty="0" smtClean="0"/>
              <a:t>หมายถึงการเว้นช่องว่างไว้ </a:t>
            </a:r>
            <a:r>
              <a:rPr lang="en-US" dirty="0" smtClean="0"/>
              <a:t>10 </a:t>
            </a:r>
            <a:r>
              <a:rPr lang="th-TH" dirty="0" smtClean="0"/>
              <a:t>ช่องแล้วใส่ตัวเลขจากตำแหน่งขวาไปยังตำแหน่งซ้าย </a:t>
            </a:r>
          </a:p>
          <a:p>
            <a:pPr lvl="1"/>
            <a:endParaRPr lang="th-TH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th-TH" dirty="0" smtClean="0"/>
              <a:t>ตัวเลขลบตามหลัง </a:t>
            </a:r>
            <a:r>
              <a:rPr lang="en-US" dirty="0" smtClean="0"/>
              <a:t>% </a:t>
            </a:r>
            <a:r>
              <a:rPr lang="th-TH" dirty="0" smtClean="0"/>
              <a:t>เช่น </a:t>
            </a:r>
            <a:r>
              <a:rPr lang="en-US" dirty="0" smtClean="0"/>
              <a:t>%-10d </a:t>
            </a:r>
            <a:r>
              <a:rPr lang="th-TH" dirty="0" smtClean="0"/>
              <a:t>หมายถึงการเว้นช่องว่างไว้ </a:t>
            </a:r>
            <a:r>
              <a:rPr lang="en-US" dirty="0" smtClean="0"/>
              <a:t>10 </a:t>
            </a:r>
            <a:r>
              <a:rPr lang="th-TH" dirty="0" smtClean="0"/>
              <a:t>ช่องแล้วใส่ตัวเลขจากตำแหน่งซ้ายไปยังตำแหน่งขวา </a:t>
            </a:r>
          </a:p>
          <a:p>
            <a:pPr lvl="1"/>
            <a:endParaRPr lang="en-US" dirty="0" smtClean="0"/>
          </a:p>
          <a:p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333642"/>
            <a:ext cx="6929486" cy="809738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5214950"/>
            <a:ext cx="6929486" cy="771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การจัดหน้าจอจำนวนจริงด้วย </a:t>
            </a:r>
            <a:r>
              <a:rPr lang="en-US" dirty="0" err="1" smtClean="0"/>
              <a:t>printf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dirty="0" smtClean="0"/>
              <a:t>จุดทศนิยม ซึ่งจะใช้กับ </a:t>
            </a:r>
            <a:r>
              <a:rPr lang="en-US" dirty="0" smtClean="0"/>
              <a:t>%f </a:t>
            </a:r>
            <a:r>
              <a:rPr lang="th-TH" dirty="0" smtClean="0"/>
              <a:t>เช่น </a:t>
            </a:r>
            <a:r>
              <a:rPr lang="en-US" dirty="0" smtClean="0"/>
              <a:t>%.2f </a:t>
            </a:r>
            <a:r>
              <a:rPr lang="th-TH" dirty="0" smtClean="0"/>
              <a:t>หมายถึงการแสดงค่าของตัวแปรให้อยู่รูปของจุดทศนิยม </a:t>
            </a:r>
            <a:r>
              <a:rPr lang="en-US" dirty="0" smtClean="0"/>
              <a:t>2 </a:t>
            </a:r>
            <a:r>
              <a:rPr lang="th-TH" dirty="0" smtClean="0"/>
              <a:t>ตำแหน่ง ซึ่งสามารถใช้ควบคู่ไปกับค่าบวกและลบได้</a:t>
            </a:r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928934"/>
            <a:ext cx="8002117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 2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7158" y="1571612"/>
            <a:ext cx="5786478" cy="5000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main(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argc</a:t>
            </a:r>
            <a:r>
              <a:rPr lang="en-US" dirty="0" smtClean="0">
                <a:solidFill>
                  <a:schemeClr val="tx1"/>
                </a:solidFill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</a:rPr>
              <a:t>argv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   a;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float  b;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a = 25;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b = 15.281;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("A = </a:t>
            </a:r>
            <a:r>
              <a:rPr lang="en-US" dirty="0" smtClean="0">
                <a:solidFill>
                  <a:srgbClr val="FF0000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\n",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("B = </a:t>
            </a:r>
            <a:r>
              <a:rPr lang="en-US" dirty="0" smtClean="0">
                <a:solidFill>
                  <a:srgbClr val="FF0000"/>
                </a:solidFill>
              </a:rPr>
              <a:t>%f</a:t>
            </a:r>
            <a:r>
              <a:rPr lang="en-US" dirty="0" smtClean="0">
                <a:solidFill>
                  <a:schemeClr val="tx1"/>
                </a:solidFill>
              </a:rPr>
              <a:t>\n", b);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("A = </a:t>
            </a:r>
            <a:r>
              <a:rPr lang="en-US" dirty="0" smtClean="0">
                <a:solidFill>
                  <a:srgbClr val="FF0000"/>
                </a:solidFill>
              </a:rPr>
              <a:t>%8d</a:t>
            </a:r>
            <a:r>
              <a:rPr lang="en-US" dirty="0" smtClean="0">
                <a:solidFill>
                  <a:schemeClr val="tx1"/>
                </a:solidFill>
              </a:rPr>
              <a:t>\n", a);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("B = </a:t>
            </a:r>
            <a:r>
              <a:rPr lang="en-US" dirty="0" smtClean="0">
                <a:solidFill>
                  <a:srgbClr val="FF0000"/>
                </a:solidFill>
              </a:rPr>
              <a:t>%8.2f</a:t>
            </a:r>
            <a:r>
              <a:rPr lang="en-US" dirty="0" smtClean="0">
                <a:solidFill>
                  <a:schemeClr val="tx1"/>
                </a:solidFill>
              </a:rPr>
              <a:t>\n", b);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143116"/>
            <a:ext cx="464347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ส่วนเรียกใช้ฟังก์ชัน </a:t>
            </a:r>
            <a:r>
              <a:rPr lang="en-US" sz="4000" b="1" dirty="0" smtClean="0"/>
              <a:t>(Preprocessor Directives)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เป็นส่วนที่เรียกใช้ไฟล์ที่มีชื่อขยาย </a:t>
            </a:r>
            <a:r>
              <a:rPr lang="en-US" dirty="0" smtClean="0"/>
              <a:t>.h </a:t>
            </a:r>
            <a:r>
              <a:rPr lang="th-TH" dirty="0" smtClean="0"/>
              <a:t>ซึ่งเป็นไฟล์เก็บฟังก์ชัน (คำสั่งของภาษาซีเป็นฟังก์ชันทั้งหมด) </a:t>
            </a:r>
          </a:p>
          <a:p>
            <a:r>
              <a:rPr lang="th-TH" dirty="0" smtClean="0"/>
              <a:t>โดยจัดเป็นกลุ่มๆ ที่เหมือนกัน เช่น </a:t>
            </a:r>
            <a:r>
              <a:rPr lang="en-US" dirty="0" err="1" smtClean="0"/>
              <a:t>stdio.h</a:t>
            </a:r>
            <a:r>
              <a:rPr lang="en-US" dirty="0" smtClean="0"/>
              <a:t> </a:t>
            </a:r>
            <a:r>
              <a:rPr lang="th-TH" dirty="0" smtClean="0"/>
              <a:t>เป็นไฟล์เก็บฟังก์ชันพื้นฐานทั่วไป </a:t>
            </a:r>
          </a:p>
          <a:p>
            <a:r>
              <a:rPr lang="th-TH" dirty="0" smtClean="0"/>
              <a:t>การเรียกใช้งานไฟล์ header จะเรียกผ่าน  </a:t>
            </a:r>
            <a:r>
              <a:rPr lang="en-US" b="1" dirty="0" smtClean="0"/>
              <a:t>#include </a:t>
            </a:r>
            <a:r>
              <a:rPr lang="th-TH" dirty="0" smtClean="0"/>
              <a:t>ซึ่งเป็น </a:t>
            </a:r>
            <a:r>
              <a:rPr lang="en-US" dirty="0" smtClean="0"/>
              <a:t>preprocessor directives)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ตัวอักขระพิเศษอื่นๆ สำหรับ </a:t>
            </a:r>
            <a:r>
              <a:rPr lang="en-US" dirty="0" err="1" smtClean="0"/>
              <a:t>printf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77500" lnSpcReduction="20000"/>
          </a:bodyPr>
          <a:lstStyle/>
          <a:p>
            <a:pPr marL="325438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q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th-TH" sz="3600" dirty="0" smtClean="0">
                <a:solidFill>
                  <a:srgbClr val="000000"/>
                </a:solidFill>
                <a:latin typeface="Candara" pitchFamily="34" charset="0"/>
              </a:rPr>
              <a:t>เมื่อต้องการให้ </a:t>
            </a:r>
            <a:r>
              <a:rPr lang="en-GB" sz="3600" dirty="0" err="1" smtClean="0">
                <a:solidFill>
                  <a:srgbClr val="000000"/>
                </a:solidFill>
                <a:latin typeface="Candara" pitchFamily="34" charset="0"/>
              </a:rPr>
              <a:t>printf</a:t>
            </a:r>
            <a:r>
              <a:rPr lang="en-GB" sz="36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th-TH" sz="3600" dirty="0" smtClean="0">
                <a:solidFill>
                  <a:srgbClr val="000000"/>
                </a:solidFill>
                <a:latin typeface="Candara" pitchFamily="34" charset="0"/>
              </a:rPr>
              <a:t>แสดงตัวขระพิเศษอื่นเช่น  </a:t>
            </a:r>
            <a:r>
              <a:rPr lang="en-GB" sz="3600" dirty="0" smtClean="0">
                <a:solidFill>
                  <a:srgbClr val="000000"/>
                </a:solidFill>
                <a:latin typeface="Candara" pitchFamily="34" charset="0"/>
              </a:rPr>
              <a:t>	 </a:t>
            </a:r>
            <a:endParaRPr lang="th-TH" sz="3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q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US" sz="3400" dirty="0" smtClean="0">
                <a:solidFill>
                  <a:srgbClr val="0070C0"/>
                </a:solidFill>
                <a:latin typeface="Candara" pitchFamily="34" charset="0"/>
              </a:rPr>
              <a:t>%%</a:t>
            </a:r>
            <a:r>
              <a:rPr lang="en-US" sz="3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     	แสดงตัวอักษร </a:t>
            </a:r>
            <a:r>
              <a:rPr lang="en-US" sz="3400" dirty="0" smtClean="0">
                <a:solidFill>
                  <a:srgbClr val="000000"/>
                </a:solidFill>
                <a:latin typeface="Candara" pitchFamily="34" charset="0"/>
              </a:rPr>
              <a:t>%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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	\"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	  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แสดงตัวอักษร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(")</a:t>
            </a:r>
            <a:r>
              <a:rPr lang="ar-SA" sz="3400" dirty="0" smtClean="0">
                <a:solidFill>
                  <a:srgbClr val="000000"/>
                </a:solidFill>
                <a:latin typeface="Candara" pitchFamily="34" charset="0"/>
              </a:rPr>
              <a:t>‏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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th-TH" sz="3400" dirty="0" smtClean="0">
                <a:solidFill>
                  <a:srgbClr val="0070C0"/>
                </a:solidFill>
                <a:latin typeface="Candara" pitchFamily="34" charset="0"/>
              </a:rPr>
              <a:t> </a:t>
            </a: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\' 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	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แสดงตัวอักษร 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(')</a:t>
            </a:r>
            <a:r>
              <a:rPr lang="ar-SA" sz="3400" dirty="0" smtClean="0">
                <a:solidFill>
                  <a:srgbClr val="000000"/>
                </a:solidFill>
                <a:latin typeface="Candara" pitchFamily="34" charset="0"/>
              </a:rPr>
              <a:t>‏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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\\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	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แสดงตัวอักษร 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(\)</a:t>
            </a:r>
            <a:r>
              <a:rPr lang="ar-SA" sz="3400" dirty="0" smtClean="0">
                <a:solidFill>
                  <a:srgbClr val="000000"/>
                </a:solidFill>
                <a:latin typeface="Candara" pitchFamily="34" charset="0"/>
              </a:rPr>
              <a:t>‏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Font typeface="Wingdings" pitchFamily="2" charset="2"/>
              <a:buChar char=""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</a:t>
            </a:r>
            <a:r>
              <a:rPr lang="en-GB" sz="3400" dirty="0" err="1" smtClean="0">
                <a:solidFill>
                  <a:srgbClr val="0070C0"/>
                </a:solidFill>
                <a:latin typeface="Candara" pitchFamily="34" charset="0"/>
              </a:rPr>
              <a:t>nnn</a:t>
            </a: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 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แสดงตัวอักษร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ASCII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ในเลขฐานแปด เช่น</a:t>
            </a: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buNone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				</a:t>
            </a:r>
            <a:r>
              <a:rPr lang="en-GB" sz="3400" dirty="0" smtClean="0">
                <a:solidFill>
                  <a:srgbClr val="333399"/>
                </a:solidFill>
                <a:latin typeface="Candara" pitchFamily="34" charset="0"/>
              </a:rPr>
              <a:t>041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 จะแสดงผลเป็นเครื่องหมาย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"!“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\0xnn 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เลขฐานสิบหก        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		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\a        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เสียงบี๊บ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	  			</a:t>
            </a:r>
            <a:endParaRPr lang="th-TH" sz="3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\n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	ขึ้นบรรทัดใหม่</a:t>
            </a:r>
          </a:p>
          <a:p>
            <a:pPr marL="645478" lvl="1" indent="-325438">
              <a:spcBef>
                <a:spcPts val="600"/>
              </a:spcBef>
              <a:buClr>
                <a:srgbClr val="9F89FF"/>
              </a:buClr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400" dirty="0" smtClean="0">
                <a:solidFill>
                  <a:srgbClr val="0070C0"/>
                </a:solidFill>
                <a:latin typeface="Candara" pitchFamily="34" charset="0"/>
              </a:rPr>
              <a:t>\t  </a:t>
            </a:r>
            <a:r>
              <a:rPr lang="th-TH" sz="3400" dirty="0" smtClean="0">
                <a:solidFill>
                  <a:srgbClr val="000000"/>
                </a:solidFill>
                <a:latin typeface="Candara" pitchFamily="34" charset="0"/>
              </a:rPr>
              <a:t>		รหัส </a:t>
            </a:r>
            <a:r>
              <a:rPr lang="en-GB" sz="3400" dirty="0" smtClean="0">
                <a:solidFill>
                  <a:srgbClr val="000000"/>
                </a:solidFill>
                <a:latin typeface="Candara" pitchFamily="34" charset="0"/>
              </a:rPr>
              <a:t>TAB  </a:t>
            </a:r>
          </a:p>
          <a:p>
            <a:pPr marL="325438" indent="-325438">
              <a:spcBef>
                <a:spcPts val="600"/>
              </a:spcBef>
              <a:buClr>
                <a:srgbClr val="9F89FF"/>
              </a:buClr>
              <a:buNone/>
              <a:tabLst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15000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  <a:tab pos="9412288" algn="l"/>
                <a:tab pos="9861550" algn="l"/>
                <a:tab pos="10310813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Verdana" pitchFamily="34" charset="0"/>
              </a:rPr>
              <a:t>  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ส่วนของตัวโปรแกรม </a:t>
            </a:r>
            <a:r>
              <a:rPr lang="en-US" b="1" dirty="0" smtClean="0"/>
              <a:t>(Main Function)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>
                <a:cs typeface="+mj-cs"/>
              </a:rPr>
              <a:t>ภาษาซีจะเริ่มต้นการทำงาน ที่ </a:t>
            </a:r>
            <a:r>
              <a:rPr lang="en-GB" dirty="0" smtClean="0">
                <a:cs typeface="+mj-cs"/>
              </a:rPr>
              <a:t>function </a:t>
            </a:r>
            <a:r>
              <a:rPr lang="th-TH" dirty="0" smtClean="0">
                <a:cs typeface="+mj-cs"/>
              </a:rPr>
              <a:t>ที่ชื่อ </a:t>
            </a:r>
            <a:r>
              <a:rPr lang="en-GB" dirty="0" smtClean="0">
                <a:cs typeface="+mj-cs"/>
              </a:rPr>
              <a:t>main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>
                <a:cs typeface="+mj-cs"/>
              </a:rPr>
              <a:t>วิธีการเขียน </a:t>
            </a:r>
            <a:r>
              <a:rPr lang="en-GB" dirty="0" smtClean="0">
                <a:cs typeface="+mj-cs"/>
              </a:rPr>
              <a:t>function main </a:t>
            </a:r>
            <a:r>
              <a:rPr lang="th-TH" dirty="0" smtClean="0">
                <a:cs typeface="+mj-cs"/>
              </a:rPr>
              <a:t>สามารถเขียนได้หลายวิธี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solidFill>
                  <a:srgbClr val="FF0000"/>
                </a:solidFill>
                <a:cs typeface="+mj-cs"/>
              </a:rPr>
              <a:t>void main(void)</a:t>
            </a:r>
            <a:r>
              <a:rPr lang="ar-SA" dirty="0" smtClean="0">
                <a:solidFill>
                  <a:srgbClr val="FF0000"/>
                </a:solidFill>
                <a:cs typeface="+mj-cs"/>
              </a:rPr>
              <a:t>‏</a:t>
            </a:r>
            <a:endParaRPr lang="th-TH" dirty="0" smtClean="0">
              <a:solidFill>
                <a:srgbClr val="FF0000"/>
              </a:solidFill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solidFill>
                  <a:srgbClr val="FF0000"/>
                </a:solidFill>
              </a:rPr>
              <a:t>void main(</a:t>
            </a:r>
            <a:r>
              <a:rPr lang="en-GB" dirty="0" err="1">
                <a:solidFill>
                  <a:srgbClr val="FF0000"/>
                </a:solidFill>
              </a:rPr>
              <a:t>int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argc</a:t>
            </a:r>
            <a:r>
              <a:rPr lang="en-GB" dirty="0">
                <a:solidFill>
                  <a:srgbClr val="FF0000"/>
                </a:solidFill>
              </a:rPr>
              <a:t>, char **</a:t>
            </a:r>
            <a:r>
              <a:rPr lang="en-GB" dirty="0" err="1">
                <a:solidFill>
                  <a:srgbClr val="FF0000"/>
                </a:solidFill>
              </a:rPr>
              <a:t>argv</a:t>
            </a:r>
            <a:r>
              <a:rPr lang="en-GB" dirty="0" smtClean="0">
                <a:solidFill>
                  <a:srgbClr val="FF0000"/>
                </a:solidFill>
              </a:rPr>
              <a:t>);</a:t>
            </a:r>
            <a:endParaRPr lang="th-TH" dirty="0" smtClean="0">
              <a:solidFill>
                <a:srgbClr val="FF0000"/>
              </a:solidFill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err="1" smtClean="0">
                <a:cs typeface="+mj-cs"/>
              </a:rPr>
              <a:t>int</a:t>
            </a:r>
            <a:r>
              <a:rPr lang="en-US" dirty="0" smtClean="0">
                <a:cs typeface="+mj-cs"/>
              </a:rPr>
              <a:t> main()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main(void)</a:t>
            </a:r>
            <a:r>
              <a:rPr lang="ar-SA" dirty="0" smtClean="0">
                <a:cs typeface="+mj-cs"/>
              </a:rPr>
              <a:t>‏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en-GB" dirty="0" err="1" smtClean="0">
                <a:cs typeface="+mj-cs"/>
              </a:rPr>
              <a:t>argc</a:t>
            </a:r>
            <a:r>
              <a:rPr lang="en-GB" dirty="0" smtClean="0">
                <a:cs typeface="+mj-cs"/>
              </a:rPr>
              <a:t>, char **</a:t>
            </a:r>
            <a:r>
              <a:rPr lang="en-GB" dirty="0" err="1" smtClean="0">
                <a:cs typeface="+mj-cs"/>
              </a:rPr>
              <a:t>argv</a:t>
            </a:r>
            <a:r>
              <a:rPr lang="en-GB" dirty="0" smtClean="0">
                <a:cs typeface="+mj-cs"/>
              </a:rPr>
              <a:t>);</a:t>
            </a:r>
          </a:p>
          <a:p>
            <a:pPr lvl="2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cs typeface="+mj-cs"/>
              </a:rPr>
              <a:t>void </a:t>
            </a:r>
            <a:r>
              <a:rPr lang="th-TH" dirty="0" smtClean="0">
                <a:cs typeface="+mj-cs"/>
              </a:rPr>
              <a:t>หรือ 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th-TH" dirty="0" smtClean="0">
                <a:cs typeface="+mj-cs"/>
              </a:rPr>
              <a:t>ที่อยู่หน้า </a:t>
            </a:r>
            <a:r>
              <a:rPr lang="en-GB" dirty="0" smtClean="0">
                <a:cs typeface="+mj-cs"/>
              </a:rPr>
              <a:t>main </a:t>
            </a:r>
            <a:r>
              <a:rPr lang="th-TH" dirty="0" smtClean="0">
                <a:cs typeface="+mj-cs"/>
              </a:rPr>
              <a:t>เป็นตัวกำหนดการคืนค่าหลังจากโปรแกรมทำงานจบ ถ้าเป็น 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th-TH" dirty="0" smtClean="0">
                <a:cs typeface="+mj-cs"/>
              </a:rPr>
              <a:t>โปรแกรมต้องมีการคืนค่าด้วยคำสั่ง </a:t>
            </a:r>
            <a:r>
              <a:rPr lang="en-GB" dirty="0" smtClean="0">
                <a:cs typeface="+mj-cs"/>
              </a:rPr>
              <a:t>return </a:t>
            </a:r>
            <a:r>
              <a:rPr lang="th-TH" dirty="0" smtClean="0">
                <a:cs typeface="+mj-cs"/>
              </a:rPr>
              <a:t>หรือ </a:t>
            </a:r>
            <a:r>
              <a:rPr lang="en-GB" dirty="0" smtClean="0">
                <a:cs typeface="+mj-cs"/>
              </a:rPr>
              <a:t>exit </a:t>
            </a:r>
            <a:r>
              <a:rPr lang="th-TH" dirty="0" smtClean="0">
                <a:cs typeface="+mj-cs"/>
              </a:rPr>
              <a:t>เช่น </a:t>
            </a:r>
            <a:r>
              <a:rPr lang="en-GB" dirty="0" smtClean="0">
                <a:cs typeface="+mj-cs"/>
              </a:rPr>
              <a:t>return 0; </a:t>
            </a:r>
            <a:r>
              <a:rPr lang="th-TH" dirty="0" smtClean="0">
                <a:cs typeface="+mj-cs"/>
              </a:rPr>
              <a:t>หรือ </a:t>
            </a:r>
            <a:r>
              <a:rPr lang="en-GB" dirty="0" smtClean="0">
                <a:cs typeface="+mj-cs"/>
              </a:rPr>
              <a:t>exit(1); </a:t>
            </a:r>
          </a:p>
          <a:p>
            <a:pPr lvl="2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cs typeface="+mj-cs"/>
              </a:rPr>
              <a:t>void </a:t>
            </a:r>
            <a:r>
              <a:rPr lang="th-TH" dirty="0" smtClean="0">
                <a:cs typeface="+mj-cs"/>
              </a:rPr>
              <a:t>หรือ 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en-GB" dirty="0" err="1" smtClean="0">
                <a:cs typeface="+mj-cs"/>
              </a:rPr>
              <a:t>argc</a:t>
            </a:r>
            <a:r>
              <a:rPr lang="en-GB" dirty="0" smtClean="0">
                <a:cs typeface="+mj-cs"/>
              </a:rPr>
              <a:t>, char **</a:t>
            </a:r>
            <a:r>
              <a:rPr lang="en-GB" dirty="0" err="1" smtClean="0">
                <a:cs typeface="+mj-cs"/>
              </a:rPr>
              <a:t>argv</a:t>
            </a:r>
            <a:r>
              <a:rPr lang="en-GB" dirty="0" smtClean="0">
                <a:cs typeface="+mj-cs"/>
              </a:rPr>
              <a:t> </a:t>
            </a:r>
            <a:r>
              <a:rPr lang="th-TH" dirty="0" smtClean="0">
                <a:cs typeface="+mj-cs"/>
              </a:rPr>
              <a:t>ในวงเล็บหลัง </a:t>
            </a:r>
            <a:r>
              <a:rPr lang="en-GB" dirty="0" smtClean="0">
                <a:cs typeface="+mj-cs"/>
              </a:rPr>
              <a:t>main </a:t>
            </a:r>
            <a:r>
              <a:rPr lang="th-TH" dirty="0" smtClean="0">
                <a:cs typeface="+mj-cs"/>
              </a:rPr>
              <a:t>เป็นตัวกำหนดว่าโปรแกรมมี </a:t>
            </a:r>
            <a:r>
              <a:rPr lang="en-GB" dirty="0" smtClean="0">
                <a:cs typeface="+mj-cs"/>
              </a:rPr>
              <a:t>parameters </a:t>
            </a:r>
            <a:r>
              <a:rPr lang="th-TH" dirty="0" smtClean="0">
                <a:cs typeface="+mj-cs"/>
              </a:rPr>
              <a:t>หรือไม่</a:t>
            </a:r>
            <a:endParaRPr lang="en-GB" dirty="0" smtClean="0">
              <a:cs typeface="+mj-cs"/>
            </a:endParaRPr>
          </a:p>
          <a:p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>
            <a:off x="5292080" y="2564904"/>
            <a:ext cx="288032" cy="64807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52120" y="270892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ไม่แนะนำและบาง </a:t>
            </a:r>
            <a:r>
              <a:rPr lang="en-US" sz="2000" dirty="0" smtClean="0"/>
              <a:t>compiler </a:t>
            </a:r>
            <a:r>
              <a:rPr lang="th-TH" sz="2000" dirty="0" smtClean="0"/>
              <a:t>จะไม่ให้ผ่าน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ส่วนของตัวโปรแกรม </a:t>
            </a:r>
            <a:r>
              <a:rPr lang="en-US" b="1" dirty="0" smtClean="0"/>
              <a:t>(Main Function)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>
                <a:cs typeface="+mj-cs"/>
              </a:rPr>
              <a:t>ในภาษาซีเมื่อตัวแปรมี </a:t>
            </a:r>
            <a:r>
              <a:rPr lang="en-GB" dirty="0" smtClean="0">
                <a:cs typeface="+mj-cs"/>
              </a:rPr>
              <a:t>* </a:t>
            </a:r>
            <a:r>
              <a:rPr lang="th-TH" dirty="0" smtClean="0">
                <a:cs typeface="+mj-cs"/>
              </a:rPr>
              <a:t>อยู่ข้างหน้า หมายถึง </a:t>
            </a:r>
            <a:r>
              <a:rPr lang="en-GB" dirty="0" smtClean="0">
                <a:cs typeface="+mj-cs"/>
              </a:rPr>
              <a:t>pointer </a:t>
            </a:r>
            <a:r>
              <a:rPr lang="th-TH" dirty="0" smtClean="0">
                <a:cs typeface="+mj-cs"/>
              </a:rPr>
              <a:t>ซึ่งสามารถเขียน</a:t>
            </a:r>
            <a:r>
              <a:rPr lang="th-TH" dirty="0" err="1" smtClean="0">
                <a:cs typeface="+mj-cs"/>
              </a:rPr>
              <a:t>เทน</a:t>
            </a:r>
            <a:r>
              <a:rPr lang="th-TH" dirty="0" smtClean="0">
                <a:cs typeface="+mj-cs"/>
              </a:rPr>
              <a:t>ได้ด้วย </a:t>
            </a:r>
            <a:r>
              <a:rPr lang="en-GB" dirty="0" smtClean="0">
                <a:cs typeface="+mj-cs"/>
              </a:rPr>
              <a:t>[</a:t>
            </a:r>
            <a:r>
              <a:rPr lang="th-TH" dirty="0" smtClean="0">
                <a:cs typeface="+mj-cs"/>
              </a:rPr>
              <a:t> </a:t>
            </a:r>
            <a:r>
              <a:rPr lang="en-GB" dirty="0" smtClean="0">
                <a:cs typeface="+mj-cs"/>
              </a:rPr>
              <a:t>]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>
                <a:cs typeface="+mj-cs"/>
              </a:rPr>
              <a:t>เพราะฉะนั้น ตัว </a:t>
            </a:r>
            <a:r>
              <a:rPr lang="en-GB" dirty="0" smtClean="0">
                <a:cs typeface="+mj-cs"/>
              </a:rPr>
              <a:t>function  main </a:t>
            </a:r>
            <a:r>
              <a:rPr lang="th-TH" dirty="0" smtClean="0">
                <a:cs typeface="+mj-cs"/>
              </a:rPr>
              <a:t>สามารถเขียนต่อไปได้อีกหลายแบบแต่ให้ความหมายเดียวกัน เช่น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en-GB" dirty="0" err="1" smtClean="0">
                <a:cs typeface="+mj-cs"/>
              </a:rPr>
              <a:t>argc</a:t>
            </a:r>
            <a:r>
              <a:rPr lang="en-GB" dirty="0" smtClean="0">
                <a:cs typeface="+mj-cs"/>
              </a:rPr>
              <a:t>, char **</a:t>
            </a:r>
            <a:r>
              <a:rPr lang="en-GB" dirty="0" err="1" smtClean="0">
                <a:cs typeface="+mj-cs"/>
              </a:rPr>
              <a:t>argv</a:t>
            </a:r>
            <a:r>
              <a:rPr lang="en-GB" dirty="0" smtClean="0">
                <a:cs typeface="+mj-cs"/>
              </a:rPr>
              <a:t>)</a:t>
            </a:r>
            <a:r>
              <a:rPr lang="ar-SA" dirty="0" smtClean="0">
                <a:cs typeface="+mj-cs"/>
              </a:rPr>
              <a:t>‏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en-GB" dirty="0" err="1" smtClean="0">
                <a:cs typeface="+mj-cs"/>
              </a:rPr>
              <a:t>argc</a:t>
            </a:r>
            <a:r>
              <a:rPr lang="en-GB" dirty="0" smtClean="0">
                <a:cs typeface="+mj-cs"/>
              </a:rPr>
              <a:t>, char *</a:t>
            </a:r>
            <a:r>
              <a:rPr lang="en-GB" dirty="0" err="1" smtClean="0">
                <a:cs typeface="+mj-cs"/>
              </a:rPr>
              <a:t>argv</a:t>
            </a:r>
            <a:r>
              <a:rPr lang="en-GB" dirty="0" smtClean="0">
                <a:cs typeface="+mj-cs"/>
              </a:rPr>
              <a:t>[])</a:t>
            </a:r>
            <a:r>
              <a:rPr lang="ar-SA" dirty="0" smtClean="0">
                <a:cs typeface="+mj-cs"/>
              </a:rPr>
              <a:t>‏</a:t>
            </a:r>
            <a:endParaRPr lang="en-GB" dirty="0" smtClean="0">
              <a:cs typeface="+mj-cs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main(</a:t>
            </a:r>
            <a:r>
              <a:rPr lang="en-GB" dirty="0" err="1" smtClean="0">
                <a:cs typeface="+mj-cs"/>
              </a:rPr>
              <a:t>int</a:t>
            </a:r>
            <a:r>
              <a:rPr lang="en-GB" dirty="0" smtClean="0">
                <a:cs typeface="+mj-cs"/>
              </a:rPr>
              <a:t> </a:t>
            </a:r>
            <a:r>
              <a:rPr lang="en-GB" dirty="0" err="1" smtClean="0">
                <a:cs typeface="+mj-cs"/>
              </a:rPr>
              <a:t>argc</a:t>
            </a:r>
            <a:r>
              <a:rPr lang="en-GB" dirty="0" smtClean="0">
                <a:cs typeface="+mj-cs"/>
              </a:rPr>
              <a:t>, char </a:t>
            </a:r>
            <a:r>
              <a:rPr lang="en-GB" dirty="0" err="1" smtClean="0">
                <a:cs typeface="+mj-cs"/>
              </a:rPr>
              <a:t>argv</a:t>
            </a:r>
            <a:r>
              <a:rPr lang="en-GB" dirty="0" smtClean="0">
                <a:cs typeface="+mj-cs"/>
              </a:rPr>
              <a:t>[][]) 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ไวยากรณ์ของภาษาซี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ไวยากรณ์ของภาษาซีไม่ความซับซ้อนกำกวม </a:t>
            </a:r>
          </a:p>
          <a:p>
            <a:r>
              <a:rPr lang="th-TH" dirty="0" smtClean="0"/>
              <a:t>แต่ห้ามเขียนผิดแม้แต่นิดเดียว </a:t>
            </a:r>
          </a:p>
          <a:p>
            <a:r>
              <a:rPr lang="th-TH" dirty="0" smtClean="0"/>
              <a:t>ภาษาซีมีการเขียนอยู่ในรูปแบบของบล็อก</a:t>
            </a:r>
            <a:r>
              <a:rPr lang="en-US" dirty="0" smtClean="0"/>
              <a:t> (Block) </a:t>
            </a:r>
            <a:r>
              <a:rPr lang="th-TH" dirty="0" smtClean="0"/>
              <a:t>ที่เริ่มด้วยเครื่องหมายปีกกาเปิด </a:t>
            </a:r>
            <a:r>
              <a:rPr lang="en-US" dirty="0" smtClean="0"/>
              <a:t>“{“ </a:t>
            </a:r>
            <a:r>
              <a:rPr lang="th-TH" dirty="0" smtClean="0"/>
              <a:t> และจบด้วยเครื่องหมาย    ปีกกาปิด</a:t>
            </a:r>
            <a:r>
              <a:rPr lang="en-US" dirty="0" smtClean="0"/>
              <a:t> ”}”  </a:t>
            </a:r>
            <a:endParaRPr lang="th-TH" dirty="0" smtClean="0"/>
          </a:p>
          <a:p>
            <a:r>
              <a:rPr lang="th-TH" dirty="0" smtClean="0"/>
              <a:t>ทุกคำสั่งที่ไม่ได้ตามด้วยบล็อกจำเป็นต้องมีเครื่องหมายเซมิโคลอน </a:t>
            </a:r>
            <a:r>
              <a:rPr lang="en-US" dirty="0" smtClean="0"/>
              <a:t>“</a:t>
            </a:r>
            <a:r>
              <a:rPr lang="th-TH" dirty="0" smtClean="0"/>
              <a:t>;</a:t>
            </a:r>
            <a:r>
              <a:rPr lang="en-US" dirty="0" smtClean="0"/>
              <a:t>” </a:t>
            </a:r>
            <a:r>
              <a:rPr lang="th-TH" dirty="0" smtClean="0"/>
              <a:t> ปิดท้ายเสมอ ยกเว้นในส่วนของ </a:t>
            </a:r>
            <a:r>
              <a:rPr lang="th-TH" dirty="0" err="1" smtClean="0"/>
              <a:t>Preprocessor</a:t>
            </a:r>
            <a:r>
              <a:rPr lang="th-TH" dirty="0" smtClean="0"/>
              <a:t> </a:t>
            </a:r>
            <a:r>
              <a:rPr lang="th-TH" dirty="0" err="1" smtClean="0"/>
              <a:t>directive</a:t>
            </a:r>
            <a:r>
              <a:rPr lang="th-TH" dirty="0" smtClean="0"/>
              <a:t> </a:t>
            </a:r>
          </a:p>
          <a:p>
            <a:r>
              <a:rPr lang="th-TH" dirty="0" smtClean="0"/>
              <a:t>ควรจำไว้ว่าชื่อของฟังก์ชันทั้งหมดในภาษาซีจะเป็นตัวเล็กทั้งหมด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ตัวอย่างโปรแกรมภาษาซี</a:t>
            </a:r>
            <a:endParaRPr lang="th-TH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1025" y="2000240"/>
            <a:ext cx="5365619" cy="344964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71472" y="3714752"/>
            <a:ext cx="900113" cy="4603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ตัวเล็ก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71472" y="4857760"/>
            <a:ext cx="622300" cy="4603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เกิน</a:t>
            </a:r>
            <a:endParaRPr lang="en-GB" sz="2400" dirty="0">
              <a:solidFill>
                <a:srgbClr val="0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001024" y="3786190"/>
            <a:ext cx="525463" cy="4603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Font typeface="Microsoft Sans Serif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มี ;</a:t>
            </a:r>
          </a:p>
        </p:txBody>
      </p:sp>
      <p:sp>
        <p:nvSpPr>
          <p:cNvPr id="8" name="ลูกศรขวา 7"/>
          <p:cNvSpPr/>
          <p:nvPr/>
        </p:nvSpPr>
        <p:spPr>
          <a:xfrm>
            <a:off x="1643042" y="3786190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1357290" y="492919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7000892" y="3857628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ประเภทของข้อมูลในภาษาซี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/>
              <a:t>ประเภทพื้นฐานมี </a:t>
            </a:r>
            <a:r>
              <a:rPr lang="en-GB" dirty="0" smtClean="0"/>
              <a:t>7</a:t>
            </a:r>
            <a:r>
              <a:rPr lang="th-TH" dirty="0" smtClean="0"/>
              <a:t> ประเภท ออกแบบเพิ่มเติมไม่ได้</a:t>
            </a:r>
            <a:endParaRPr lang="en-GB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/>
              <a:t>จำนวนเต็ม </a:t>
            </a:r>
            <a:r>
              <a:rPr lang="en-GB" dirty="0" smtClean="0"/>
              <a:t>: </a:t>
            </a:r>
            <a:r>
              <a:rPr lang="en-GB" b="1" dirty="0" smtClean="0"/>
              <a:t>short</a:t>
            </a:r>
            <a:r>
              <a:rPr lang="en-GB" dirty="0" smtClean="0"/>
              <a:t>, </a:t>
            </a:r>
            <a:r>
              <a:rPr lang="en-GB" b="1" dirty="0" err="1" smtClean="0"/>
              <a:t>int</a:t>
            </a:r>
            <a:r>
              <a:rPr lang="en-GB" dirty="0" smtClean="0"/>
              <a:t>, </a:t>
            </a:r>
            <a:r>
              <a:rPr lang="en-GB" b="1" dirty="0" smtClean="0"/>
              <a:t>long</a:t>
            </a:r>
            <a:endParaRPr lang="th-TH" b="1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/>
              <a:t>จำนวนจริง </a:t>
            </a:r>
            <a:r>
              <a:rPr lang="en-GB" dirty="0" smtClean="0"/>
              <a:t>: </a:t>
            </a:r>
            <a:r>
              <a:rPr lang="en-GB" b="1" dirty="0" smtClean="0"/>
              <a:t>float</a:t>
            </a:r>
            <a:r>
              <a:rPr lang="en-GB" dirty="0" smtClean="0"/>
              <a:t>, </a:t>
            </a:r>
            <a:r>
              <a:rPr lang="en-GB" b="1" dirty="0" smtClean="0"/>
              <a:t>double, long double</a:t>
            </a:r>
            <a:endParaRPr lang="th-TH" b="1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/>
              <a:t>อักขระ </a:t>
            </a:r>
            <a:r>
              <a:rPr lang="en-GB" dirty="0" smtClean="0"/>
              <a:t>: </a:t>
            </a:r>
            <a:r>
              <a:rPr lang="en-GB" b="1" dirty="0" smtClean="0"/>
              <a:t>char</a:t>
            </a:r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b="1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h-TH" dirty="0" smtClean="0"/>
              <a:t>ประเภทซับซ้อน </a:t>
            </a:r>
            <a:r>
              <a:rPr lang="en-GB" dirty="0" smtClean="0"/>
              <a:t>( </a:t>
            </a:r>
            <a:r>
              <a:rPr lang="th-TH" dirty="0" smtClean="0"/>
              <a:t>กลุ่มข้อมูล </a:t>
            </a:r>
            <a:r>
              <a:rPr lang="en-GB" dirty="0" smtClean="0"/>
              <a:t>)</a:t>
            </a:r>
            <a:r>
              <a:rPr lang="ar-SA" dirty="0" smtClean="0"/>
              <a:t>‏</a:t>
            </a:r>
            <a:r>
              <a:rPr lang="th-TH" dirty="0" smtClean="0"/>
              <a:t> ออกแบบเองเพิ่มเติมได้</a:t>
            </a:r>
            <a:endParaRPr lang="en-US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dirty="0" smtClean="0"/>
              <a:t>array</a:t>
            </a:r>
            <a:endParaRPr lang="en-GB" dirty="0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structure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union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enumerate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/>
              <a:t>	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จำนวนเต็ม </a:t>
            </a:r>
            <a:r>
              <a:rPr lang="en-US" b="1" dirty="0" smtClean="0"/>
              <a:t>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จำนวนเต็มคือจำนวนเต็มบวก ลบ หรือค่าศูนย์ </a:t>
            </a:r>
          </a:p>
          <a:p>
            <a:r>
              <a:rPr lang="th-TH" dirty="0" smtClean="0"/>
              <a:t>จำนวนเต็มจะไม่มีจุดทศนิยม เช่น </a:t>
            </a:r>
            <a:r>
              <a:rPr lang="en-US" dirty="0" smtClean="0"/>
              <a:t>1024, -50, 0 </a:t>
            </a:r>
            <a:endParaRPr lang="th-TH" dirty="0" smtClean="0"/>
          </a:p>
          <a:p>
            <a:r>
              <a:rPr lang="th-TH" dirty="0" smtClean="0"/>
              <a:t>ในภาษาซีประเภทข้อมูลที่ใช้ในการเก็บจำนวนเต็มคือ </a:t>
            </a:r>
            <a:r>
              <a:rPr lang="th-TH" dirty="0" err="1" smtClean="0"/>
              <a:t>int</a:t>
            </a:r>
            <a:r>
              <a:rPr lang="th-TH" dirty="0" smtClean="0"/>
              <a:t>, </a:t>
            </a:r>
            <a:r>
              <a:rPr lang="th-TH" dirty="0" err="1" smtClean="0"/>
              <a:t>short</a:t>
            </a:r>
            <a:r>
              <a:rPr lang="th-TH" dirty="0" smtClean="0"/>
              <a:t>, และ </a:t>
            </a:r>
            <a:r>
              <a:rPr lang="th-TH" dirty="0" err="1" smtClean="0"/>
              <a:t>long</a:t>
            </a:r>
            <a:r>
              <a:rPr lang="th-TH" dirty="0" smtClean="0"/>
              <a:t> </a:t>
            </a:r>
          </a:p>
          <a:p>
            <a:r>
              <a:rPr lang="th-TH" dirty="0" smtClean="0"/>
              <a:t>ข้อแตกต่างของประเภทข้อมูลทั้ง 3 ประเภทนี้คือ </a:t>
            </a:r>
          </a:p>
          <a:p>
            <a:pPr lvl="1"/>
            <a:r>
              <a:rPr lang="th-TH" dirty="0" smtClean="0"/>
              <a:t>ขนาดของหน่วยความจำที่ใช้ในการจัดเก็บข้อมูล</a:t>
            </a:r>
          </a:p>
          <a:p>
            <a:pPr lvl="1"/>
            <a:r>
              <a:rPr lang="th-TH" dirty="0" smtClean="0"/>
              <a:t>ขนาดของข้อมูลที่สามารถเก็บได้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338</TotalTime>
  <Words>1626</Words>
  <Application>Microsoft Office PowerPoint</Application>
  <PresentationFormat>On-screen Show (4:3)</PresentationFormat>
  <Paragraphs>169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Candara</vt:lpstr>
      <vt:lpstr>FreesiaUPC</vt:lpstr>
      <vt:lpstr>Microsoft Sans Serif</vt:lpstr>
      <vt:lpstr>Tw Cen MT</vt:lpstr>
      <vt:lpstr>Verdana</vt:lpstr>
      <vt:lpstr>Wingdings</vt:lpstr>
      <vt:lpstr>Wingdings 2</vt:lpstr>
      <vt:lpstr>Median</vt:lpstr>
      <vt:lpstr>Data Type and Display</vt:lpstr>
      <vt:lpstr>โครงสร้างของภาษาซี</vt:lpstr>
      <vt:lpstr>ส่วนเรียกใช้ฟังก์ชัน (Preprocessor Directives) </vt:lpstr>
      <vt:lpstr>ส่วนของตัวโปรแกรม (Main Function) </vt:lpstr>
      <vt:lpstr>ส่วนของตัวโปรแกรม (Main Function) </vt:lpstr>
      <vt:lpstr>ไวยากรณ์ของภาษาซี </vt:lpstr>
      <vt:lpstr>ตัวอย่างโปรแกรมภาษาซี</vt:lpstr>
      <vt:lpstr>ประเภทของข้อมูลในภาษาซี</vt:lpstr>
      <vt:lpstr>จำนวนเต็ม (1)</vt:lpstr>
      <vt:lpstr>จำนวนเต็ม (2)</vt:lpstr>
      <vt:lpstr>จำนวนเต็ม (3)</vt:lpstr>
      <vt:lpstr>จำนวนเต็ม (4)</vt:lpstr>
      <vt:lpstr>จำนวนจริง (1)</vt:lpstr>
      <vt:lpstr>จำนวนจริง (2)</vt:lpstr>
      <vt:lpstr>ตัวอักขระ (1)</vt:lpstr>
      <vt:lpstr>ตัวอักขระ (2)</vt:lpstr>
      <vt:lpstr>ตัวอักขระพิเศษในภาษาซี</vt:lpstr>
      <vt:lpstr>การประกาศตัวแปรในภาษาซี (1)</vt:lpstr>
      <vt:lpstr>การประกาศตัวแปรในภาษาซี (2)</vt:lpstr>
      <vt:lpstr>กฏการตั้งชื่อตัวแปร</vt:lpstr>
      <vt:lpstr>คำสงวนในภาษาซี</vt:lpstr>
      <vt:lpstr>การแสดงผลในภาษาซี</vt:lpstr>
      <vt:lpstr>ตัวอย่างการใช้งานคำสั่ง printf</vt:lpstr>
      <vt:lpstr>printf กับตัวแปร</vt:lpstr>
      <vt:lpstr>ตัวอย่างโปรแกรม 1</vt:lpstr>
      <vt:lpstr>ตัวอย่างโปรแกรม 2</vt:lpstr>
      <vt:lpstr>การจัดหน้าจอจำนวนเต็มด้วย printf</vt:lpstr>
      <vt:lpstr>การจัดหน้าจอจำนวนจริงด้วย printf</vt:lpstr>
      <vt:lpstr>ตัวอย่างโปรแกรม 2</vt:lpstr>
      <vt:lpstr>ตัวอักขระพิเศษอื่นๆ สำหรับ printf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 Rattanapoka</cp:lastModifiedBy>
  <cp:revision>41</cp:revision>
  <dcterms:created xsi:type="dcterms:W3CDTF">2010-05-09T09:54:05Z</dcterms:created>
  <dcterms:modified xsi:type="dcterms:W3CDTF">2015-08-04T06:00:40Z</dcterms:modified>
</cp:coreProperties>
</file>