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3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74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76" r:id="rId37"/>
    <p:sldId id="296" r:id="rId38"/>
    <p:sldId id="297" r:id="rId39"/>
    <p:sldId id="298" r:id="rId4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5" autoAdjust="0"/>
    <p:restoredTop sz="94660"/>
  </p:normalViewPr>
  <p:slideViewPr>
    <p:cSldViewPr>
      <p:cViewPr varScale="1">
        <p:scale>
          <a:sx n="110" d="100"/>
          <a:sy n="110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136F3FF-F35A-4758-A77A-C26547740D3E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C7A9F1-41F8-4E00-BF8D-ECF778B2BCF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F3FF-F35A-4758-A77A-C26547740D3E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A9F1-41F8-4E00-BF8D-ECF778B2BCF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136F3FF-F35A-4758-A77A-C26547740D3E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8C7A9F1-41F8-4E00-BF8D-ECF778B2BCF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F3FF-F35A-4758-A77A-C26547740D3E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C7A9F1-41F8-4E00-BF8D-ECF778B2BCF5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F3FF-F35A-4758-A77A-C26547740D3E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8C7A9F1-41F8-4E00-BF8D-ECF778B2BCF5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136F3FF-F35A-4758-A77A-C26547740D3E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C7A9F1-41F8-4E00-BF8D-ECF778B2BCF5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136F3FF-F35A-4758-A77A-C26547740D3E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C7A9F1-41F8-4E00-BF8D-ECF778B2BCF5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F3FF-F35A-4758-A77A-C26547740D3E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C7A9F1-41F8-4E00-BF8D-ECF778B2BCF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F3FF-F35A-4758-A77A-C26547740D3E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C7A9F1-41F8-4E00-BF8D-ECF778B2BCF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F3FF-F35A-4758-A77A-C26547740D3E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C7A9F1-41F8-4E00-BF8D-ECF778B2BCF5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136F3FF-F35A-4758-A77A-C26547740D3E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8C7A9F1-41F8-4E00-BF8D-ECF778B2BCF5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36F3FF-F35A-4758-A77A-C26547740D3E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8C7A9F1-41F8-4E00-BF8D-ECF778B2BCF5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52" y="4038600"/>
            <a:ext cx="7553348" cy="1828800"/>
          </a:xfrm>
        </p:spPr>
        <p:txBody>
          <a:bodyPr>
            <a:noAutofit/>
          </a:bodyPr>
          <a:lstStyle/>
          <a:p>
            <a:r>
              <a:rPr lang="th-TH" sz="6000" dirty="0" smtClean="0"/>
              <a:t>องค์ประกอบของคอมพิวเตอร์</a:t>
            </a:r>
            <a:br>
              <a:rPr lang="th-TH" sz="6000" dirty="0" smtClean="0"/>
            </a:br>
            <a:r>
              <a:rPr lang="th-TH" sz="6000" dirty="0" smtClean="0"/>
              <a:t>และภาษาซี</a:t>
            </a:r>
            <a:endParaRPr lang="th-TH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en-US" dirty="0" smtClean="0"/>
              <a:t>030523300- Computer Programming</a:t>
            </a:r>
          </a:p>
          <a:p>
            <a:pPr algn="r"/>
            <a:r>
              <a:rPr lang="en-US" dirty="0" smtClean="0"/>
              <a:t>Asst. Prof. Dr. </a:t>
            </a:r>
            <a:r>
              <a:rPr lang="en-US" dirty="0" err="1" smtClean="0"/>
              <a:t>Choopan</a:t>
            </a:r>
            <a:r>
              <a:rPr lang="en-US" dirty="0" smtClean="0"/>
              <a:t> </a:t>
            </a:r>
            <a:r>
              <a:rPr lang="en-US" dirty="0" err="1" smtClean="0"/>
              <a:t>Rattanapoka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วิวัฒนาการของคอมพิวเตอร์</a:t>
            </a:r>
            <a:endParaRPr lang="th-TH" dirty="0"/>
          </a:p>
        </p:txBody>
      </p:sp>
      <p:pic>
        <p:nvPicPr>
          <p:cNvPr id="1026" name="Picture 2" descr="http://upload.wikimedia.org/wikipedia/commons/thumb/0/00/Transistor_Count_and_Moore%27s_Law_-_2011.svg/1000px-Transistor_Count_and_Moore%27s_Law_-_2011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40768"/>
            <a:ext cx="7560840" cy="579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วิวัฒนาการของคอมพิวเตอร์</a:t>
            </a:r>
            <a:endParaRPr lang="th-TH" dirty="0"/>
          </a:p>
        </p:txBody>
      </p:sp>
      <p:pic>
        <p:nvPicPr>
          <p:cNvPr id="4" name="รูปภาพ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14" y="1988840"/>
            <a:ext cx="37862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785786" y="5229200"/>
            <a:ext cx="2928958" cy="1285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lvl="0"/>
            <a:r>
              <a:rPr lang="en-US" sz="2400" b="1" dirty="0" smtClean="0"/>
              <a:t>ENIAC</a:t>
            </a:r>
            <a:endParaRPr lang="th-TH" sz="2400" b="1" dirty="0" smtClean="0"/>
          </a:p>
          <a:p>
            <a:pPr lvl="0"/>
            <a:r>
              <a:rPr lang="th-TH" sz="2400" dirty="0" smtClean="0"/>
              <a:t>น้ำหนัก </a:t>
            </a:r>
            <a:r>
              <a:rPr lang="en-US" sz="2400" dirty="0" smtClean="0"/>
              <a:t>:</a:t>
            </a:r>
            <a:r>
              <a:rPr lang="th-TH" sz="2400" dirty="0" smtClean="0"/>
              <a:t> 27 ตัน</a:t>
            </a:r>
          </a:p>
          <a:p>
            <a:pPr lvl="0"/>
            <a:r>
              <a:rPr lang="th-TH" sz="2400" dirty="0" smtClean="0"/>
              <a:t>ขนาดประมาณ </a:t>
            </a:r>
            <a:r>
              <a:rPr lang="en-US" sz="2400" dirty="0" smtClean="0"/>
              <a:t>: </a:t>
            </a:r>
            <a:r>
              <a:rPr lang="th-TH" sz="2400" dirty="0" smtClean="0"/>
              <a:t>63 m²</a:t>
            </a:r>
            <a:endParaRPr lang="th-TH" sz="2400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 cstate="print">
            <a:alphaModFix/>
            <a:lum/>
          </a:blip>
          <a:srcRect t="7892" b="5542"/>
          <a:stretch/>
        </p:blipFill>
        <p:spPr>
          <a:xfrm>
            <a:off x="5105126" y="1544959"/>
            <a:ext cx="2347194" cy="1524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สี่เหลี่ยมผืนผ้า 6"/>
          <p:cNvSpPr/>
          <p:nvPr/>
        </p:nvSpPr>
        <p:spPr>
          <a:xfrm>
            <a:off x="7524898" y="1916832"/>
            <a:ext cx="1439590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en-US" sz="2000" b="1" dirty="0" smtClean="0"/>
              <a:t>Netbook</a:t>
            </a:r>
            <a:endParaRPr lang="en-US" sz="2000" dirty="0"/>
          </a:p>
        </p:txBody>
      </p:sp>
      <p:sp>
        <p:nvSpPr>
          <p:cNvPr id="9" name="ลูกศรขวา 8"/>
          <p:cNvSpPr/>
          <p:nvPr/>
        </p:nvSpPr>
        <p:spPr>
          <a:xfrm>
            <a:off x="4139952" y="3374656"/>
            <a:ext cx="857256" cy="990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0" name="Picture 2" descr="http://www.ladysquare.com/uploads/71026/promo-ipad2-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53" y="3212976"/>
            <a:ext cx="2256375" cy="17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6"/>
          <p:cNvSpPr/>
          <p:nvPr/>
        </p:nvSpPr>
        <p:spPr>
          <a:xfrm>
            <a:off x="7524328" y="3573016"/>
            <a:ext cx="1439590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en-US" sz="2000" b="1" dirty="0" smtClean="0"/>
              <a:t>Tablet</a:t>
            </a:r>
            <a:endParaRPr lang="en-US" sz="2000" dirty="0"/>
          </a:p>
        </p:txBody>
      </p:sp>
      <p:pic>
        <p:nvPicPr>
          <p:cNvPr id="2052" name="Picture 4" descr="http://t0.gstatic.com/images?q=tbn:ANd9GcTxMcMMmQ8fHvn18oTyH7duvzMnLQXSS21ml2DhzkhH3ZuJ1oq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36" y="4992960"/>
            <a:ext cx="2286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6"/>
          <p:cNvSpPr/>
          <p:nvPr/>
        </p:nvSpPr>
        <p:spPr>
          <a:xfrm>
            <a:off x="7380312" y="5445224"/>
            <a:ext cx="1656184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en-US" sz="2000" b="1" dirty="0" smtClean="0"/>
              <a:t>Smart phone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ซอฟต์แวร์คอมพิวเตอร์ถูกแบ่งออกเป็น </a:t>
            </a:r>
            <a:r>
              <a:rPr lang="en-US" dirty="0" smtClean="0"/>
              <a:t>2 </a:t>
            </a:r>
            <a:r>
              <a:rPr lang="th-TH" dirty="0" smtClean="0"/>
              <a:t>ประเภทใหญ่ </a:t>
            </a:r>
          </a:p>
          <a:p>
            <a:pPr lvl="1"/>
            <a:r>
              <a:rPr lang="th-TH" dirty="0" smtClean="0"/>
              <a:t>ซอฟต์แวร์ระบบ (</a:t>
            </a:r>
            <a:r>
              <a:rPr lang="en-US" dirty="0" smtClean="0"/>
              <a:t>System software</a:t>
            </a:r>
            <a:r>
              <a:rPr lang="th-TH" dirty="0" smtClean="0"/>
              <a:t>) และ</a:t>
            </a:r>
          </a:p>
          <a:p>
            <a:pPr lvl="1"/>
            <a:r>
              <a:rPr lang="th-TH" dirty="0" smtClean="0"/>
              <a:t>ซอฟต์แวร์ประยุกต์ (</a:t>
            </a:r>
            <a:r>
              <a:rPr lang="en-US" dirty="0" smtClean="0"/>
              <a:t>Application software</a:t>
            </a:r>
            <a:r>
              <a:rPr lang="th-TH" dirty="0" smtClean="0"/>
              <a:t>)</a:t>
            </a:r>
            <a:endParaRPr lang="en-US" dirty="0" smtClean="0"/>
          </a:p>
          <a:p>
            <a:endParaRPr lang="th-TH" dirty="0"/>
          </a:p>
        </p:txBody>
      </p:sp>
      <p:grpSp>
        <p:nvGrpSpPr>
          <p:cNvPr id="8" name="กลุ่ม 7"/>
          <p:cNvGrpSpPr/>
          <p:nvPr/>
        </p:nvGrpSpPr>
        <p:grpSpPr>
          <a:xfrm>
            <a:off x="214282" y="4000504"/>
            <a:ext cx="4857784" cy="2071702"/>
            <a:chOff x="1736725" y="5429250"/>
            <a:chExt cx="4257675" cy="1433513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1736725" y="6365875"/>
              <a:ext cx="1457325" cy="4286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ซอฟต์แวร์ระบบ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4537075" y="6365875"/>
              <a:ext cx="1457325" cy="4286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ซอฟต์แวร์ประยุกต์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3194050" y="5595938"/>
              <a:ext cx="1343025" cy="1266825"/>
            </a:xfrm>
            <a:custGeom>
              <a:avLst/>
              <a:gdLst>
                <a:gd name="G0" fmla="+- 7414 0 0"/>
                <a:gd name="G1" fmla="+- 9712 0 0"/>
                <a:gd name="G2" fmla="+- 3411 0 0"/>
                <a:gd name="G3" fmla="+- 21600 0 7414"/>
                <a:gd name="G4" fmla="+- 21600 0 9712"/>
                <a:gd name="G5" fmla="*/ G0 21600 G3"/>
                <a:gd name="G6" fmla="*/ G1 21600 G3"/>
                <a:gd name="G7" fmla="*/ G2 G3 21600"/>
                <a:gd name="G8" fmla="*/ 10800 21600 G3"/>
                <a:gd name="G9" fmla="*/ G4 21600 G3"/>
                <a:gd name="G10" fmla="+- 21600 0 G7"/>
                <a:gd name="G11" fmla="+- G5 0 G8"/>
                <a:gd name="G12" fmla="+- G6 0 G8"/>
                <a:gd name="G13" fmla="*/ G12 G7 G11"/>
                <a:gd name="G14" fmla="+- 21600 0 G13"/>
                <a:gd name="G15" fmla="+- G0 0 10800"/>
                <a:gd name="G16" fmla="+- G1 0 10800"/>
                <a:gd name="G17" fmla="*/ G2 G16 G15"/>
                <a:gd name="T0" fmla="*/ 10800 w 21600"/>
                <a:gd name="T1" fmla="*/ 0 h 21600"/>
                <a:gd name="T2" fmla="*/ 0 w 21600"/>
                <a:gd name="T3" fmla="*/ 16444 h 21600"/>
                <a:gd name="T4" fmla="*/ 10800 w 21600"/>
                <a:gd name="T5" fmla="*/ 18101 h 21600"/>
                <a:gd name="T6" fmla="*/ 21600 w 21600"/>
                <a:gd name="T7" fmla="*/ 164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3 w 21600"/>
                <a:gd name="T13" fmla="*/ G6 h 21600"/>
                <a:gd name="T14" fmla="*/ G14 w 21600"/>
                <a:gd name="T15" fmla="*/ G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7414" y="3411"/>
                  </a:lnTo>
                  <a:lnTo>
                    <a:pt x="9712" y="3411"/>
                  </a:lnTo>
                  <a:lnTo>
                    <a:pt x="9712" y="14788"/>
                  </a:lnTo>
                  <a:lnTo>
                    <a:pt x="2240" y="14788"/>
                  </a:lnTo>
                  <a:lnTo>
                    <a:pt x="2240" y="11289"/>
                  </a:lnTo>
                  <a:lnTo>
                    <a:pt x="0" y="16444"/>
                  </a:lnTo>
                  <a:lnTo>
                    <a:pt x="2240" y="21600"/>
                  </a:lnTo>
                  <a:lnTo>
                    <a:pt x="2240" y="18101"/>
                  </a:lnTo>
                  <a:lnTo>
                    <a:pt x="19360" y="18101"/>
                  </a:lnTo>
                  <a:lnTo>
                    <a:pt x="19360" y="21600"/>
                  </a:lnTo>
                  <a:lnTo>
                    <a:pt x="21600" y="16444"/>
                  </a:lnTo>
                  <a:lnTo>
                    <a:pt x="19360" y="11289"/>
                  </a:lnTo>
                  <a:lnTo>
                    <a:pt x="19360" y="14788"/>
                  </a:lnTo>
                  <a:lnTo>
                    <a:pt x="11888" y="14788"/>
                  </a:lnTo>
                  <a:lnTo>
                    <a:pt x="11888" y="3411"/>
                  </a:lnTo>
                  <a:lnTo>
                    <a:pt x="14186" y="341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3095625" y="5429250"/>
              <a:ext cx="1457325" cy="4286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ซอฟต์แวร์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</p:grpSp>
      <p:pic>
        <p:nvPicPr>
          <p:cNvPr id="9" name="รูปภาพ 8" descr="รุปที่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643314"/>
            <a:ext cx="347185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623204" cy="990600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การพัฒนาซอฟต์แวร์ </a:t>
            </a:r>
            <a:r>
              <a:rPr lang="en-US" b="1" dirty="0" smtClean="0"/>
              <a:t>(Software Development)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h-TH" dirty="0" smtClean="0"/>
              <a:t>การพัฒนาซอฟต์แวร์หมายถึงขบวนการ การเขียนรหัส</a:t>
            </a:r>
            <a:r>
              <a:rPr lang="en-US" dirty="0" smtClean="0"/>
              <a:t>/</a:t>
            </a:r>
            <a:r>
              <a:rPr lang="th-TH" dirty="0" smtClean="0"/>
              <a:t>โปรแกรมด้วยภาษาคอมพิวเตอร์ซึ่งการพัฒนาซอฟต์แวร์แบ่งออกเป็นขั้นตอนต่างๆ ดังนี้</a:t>
            </a:r>
          </a:p>
          <a:p>
            <a:pPr lvl="1"/>
            <a:r>
              <a:rPr lang="th-TH" b="1" dirty="0" smtClean="0"/>
              <a:t>การกำหนดความต้องการ </a:t>
            </a:r>
            <a:r>
              <a:rPr lang="th-TH" dirty="0" smtClean="0"/>
              <a:t>ปัญหาที่ต้องการใช้คอมพิวเตอร์ช่วยในแก้ไข</a:t>
            </a:r>
            <a:endParaRPr lang="en-US" dirty="0" smtClean="0"/>
          </a:p>
          <a:p>
            <a:pPr lvl="1"/>
            <a:r>
              <a:rPr lang="th-TH" b="1" dirty="0" smtClean="0"/>
              <a:t>การวิเคราะห์ตัวปัญหา  </a:t>
            </a:r>
            <a:r>
              <a:rPr lang="th-TH" dirty="0" smtClean="0"/>
              <a:t>ได้แก่การกำหนดข้อมูลขาเข้าและรูปแบบผลลัพธ์ที่ต้องการได้</a:t>
            </a:r>
            <a:endParaRPr lang="en-US" dirty="0" smtClean="0"/>
          </a:p>
          <a:p>
            <a:pPr lvl="1"/>
            <a:r>
              <a:rPr lang="th-TH" b="1" dirty="0" smtClean="0"/>
              <a:t>การออกแบบ</a:t>
            </a:r>
            <a:r>
              <a:rPr lang="en-US" b="1" dirty="0" smtClean="0"/>
              <a:t>  </a:t>
            </a:r>
            <a:r>
              <a:rPr lang="th-TH" dirty="0" smtClean="0"/>
              <a:t>ได้แก่การออกแบบวางแผนถึงวิธีการแก้ไขปัญหาที่จะเกิดขึ้น</a:t>
            </a:r>
            <a:endParaRPr lang="en-US" dirty="0" smtClean="0"/>
          </a:p>
          <a:p>
            <a:pPr lvl="1"/>
            <a:r>
              <a:rPr lang="th-TH" b="1" dirty="0" smtClean="0"/>
              <a:t>การเขียนโปรแกรม </a:t>
            </a:r>
            <a:r>
              <a:rPr lang="th-TH" dirty="0" smtClean="0"/>
              <a:t>ได้แก่การเขียนโปรแกรมด้วยภาษาทางคอมพิวเตอร์เพื่อแก้ไขปัญหา</a:t>
            </a:r>
            <a:endParaRPr lang="en-US" dirty="0" smtClean="0"/>
          </a:p>
          <a:p>
            <a:pPr lvl="1"/>
            <a:r>
              <a:rPr lang="th-TH" b="1" dirty="0" smtClean="0"/>
              <a:t>การทดสอบ </a:t>
            </a:r>
            <a:r>
              <a:rPr lang="th-TH" dirty="0" smtClean="0"/>
              <a:t>ได้แก่การทดสอบเพื่อดูผลของการแก้ไขปัญหา</a:t>
            </a:r>
            <a:endParaRPr lang="en-US" dirty="0" smtClean="0"/>
          </a:p>
          <a:p>
            <a:pPr lvl="1"/>
            <a:r>
              <a:rPr lang="th-TH" b="1" dirty="0" smtClean="0"/>
              <a:t>การปรับปรุงแก้ไขโปรแกรม </a:t>
            </a:r>
            <a:r>
              <a:rPr lang="th-TH" dirty="0" smtClean="0"/>
              <a:t>ได้แก่ในกรณีที่โปรแกรมยังไม่สามารถทำงานได้อย่างสมบูรณ์ต้องนำไปแก้ไขปรับปรุงใหม่เพื่อให้ได้ผลลัพธ์ที่ถูกต้องตามที่ต้องการ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คำศัพท์เทคนิคที่ใช้ในการพัฒนาซอฟต์แวร์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Edit</a:t>
            </a:r>
            <a:r>
              <a:rPr lang="en-US" dirty="0" smtClean="0"/>
              <a:t>  </a:t>
            </a:r>
            <a:r>
              <a:rPr lang="th-TH" dirty="0" smtClean="0"/>
              <a:t>คือการเขียนและแก้ไขโปรแกรมด้วยภาษาคอมพิวเตอร์</a:t>
            </a:r>
            <a:endParaRPr lang="en-US" dirty="0" smtClean="0"/>
          </a:p>
          <a:p>
            <a:pPr lvl="0"/>
            <a:r>
              <a:rPr lang="en-US" b="1" dirty="0" smtClean="0"/>
              <a:t>Build </a:t>
            </a:r>
            <a:r>
              <a:rPr lang="th-TH" b="1" dirty="0" smtClean="0"/>
              <a:t>หรือ </a:t>
            </a:r>
            <a:r>
              <a:rPr lang="en-US" b="1" dirty="0" smtClean="0"/>
              <a:t>Compile</a:t>
            </a:r>
            <a:r>
              <a:rPr lang="en-US" dirty="0" smtClean="0"/>
              <a:t> </a:t>
            </a:r>
            <a:r>
              <a:rPr lang="th-TH" dirty="0" smtClean="0"/>
              <a:t>คือการแปลโปรแกรมทีเขียนด้วยภาษาคอมพิวเตอร์ให้เป็นภาษาเครื่อง</a:t>
            </a:r>
            <a:endParaRPr lang="en-US" dirty="0" smtClean="0"/>
          </a:p>
          <a:p>
            <a:pPr lvl="0"/>
            <a:r>
              <a:rPr lang="en-US" b="1" dirty="0" smtClean="0"/>
              <a:t>Execute </a:t>
            </a:r>
            <a:r>
              <a:rPr lang="th-TH" b="1" dirty="0" smtClean="0"/>
              <a:t>หรือ</a:t>
            </a:r>
            <a:r>
              <a:rPr lang="en-US" b="1" dirty="0" smtClean="0"/>
              <a:t> Run  </a:t>
            </a:r>
            <a:r>
              <a:rPr lang="th-TH" dirty="0" smtClean="0"/>
              <a:t>คือการสั่งงานภาษาเครื่องที่ได้ให้ทำงาน</a:t>
            </a:r>
            <a:endParaRPr lang="en-US" dirty="0" smtClean="0"/>
          </a:p>
          <a:p>
            <a:pPr lvl="0"/>
            <a:r>
              <a:rPr lang="en-US" b="1" dirty="0" smtClean="0"/>
              <a:t>Debug</a:t>
            </a:r>
            <a:r>
              <a:rPr lang="en-US" dirty="0" smtClean="0"/>
              <a:t> </a:t>
            </a:r>
            <a:r>
              <a:rPr lang="th-TH" dirty="0" smtClean="0"/>
              <a:t>คือการหาจุดผิดพลาดของโปรแกรม</a:t>
            </a:r>
            <a:endParaRPr lang="en-US" dirty="0" smtClean="0"/>
          </a:p>
          <a:p>
            <a:pPr lvl="0"/>
            <a:r>
              <a:rPr lang="en-US" dirty="0" smtClean="0"/>
              <a:t>Integrated Development Environment (IDE) software </a:t>
            </a:r>
            <a:r>
              <a:rPr lang="th-TH" dirty="0" smtClean="0"/>
              <a:t>เป็นเครื่องมือในการพัฒนาซอฟต์แวร์แบบเบ็ดเสร็จสำหรับวงจรการ </a:t>
            </a:r>
            <a:r>
              <a:rPr lang="en-US" dirty="0" smtClean="0"/>
              <a:t>“edit-compile-execute-debug”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ภาษาคอมพิวเตอร์ </a:t>
            </a:r>
            <a:r>
              <a:rPr lang="en-US" b="1" dirty="0" smtClean="0"/>
              <a:t>(Computer Languages)</a:t>
            </a:r>
            <a:r>
              <a:rPr lang="th-TH" b="1" dirty="0" smtClean="0"/>
              <a:t>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ภาษาคอมพิวเตอร์นั้นสามารถแบ่งออกเป็นประเภทใหญ่ๆ </a:t>
            </a:r>
            <a:r>
              <a:rPr lang="en-US" dirty="0" smtClean="0"/>
              <a:t>3 </a:t>
            </a:r>
            <a:r>
              <a:rPr lang="th-TH" dirty="0" smtClean="0"/>
              <a:t>ประเภทคือ </a:t>
            </a:r>
            <a:endParaRPr lang="en-US" dirty="0" smtClean="0"/>
          </a:p>
          <a:p>
            <a:pPr lvl="1"/>
            <a:r>
              <a:rPr lang="th-TH" dirty="0" smtClean="0"/>
              <a:t>ภาษาโปรแกรมระดับต่ำ</a:t>
            </a:r>
            <a:r>
              <a:rPr lang="en-US" dirty="0" smtClean="0"/>
              <a:t> (Low-level Programming Language)</a:t>
            </a:r>
          </a:p>
          <a:p>
            <a:pPr lvl="1"/>
            <a:r>
              <a:rPr lang="th-TH" dirty="0" smtClean="0">
                <a:solidFill>
                  <a:srgbClr val="FF0000"/>
                </a:solidFill>
              </a:rPr>
              <a:t>ภาษาโปรแกรมระดับสูง </a:t>
            </a:r>
            <a:r>
              <a:rPr lang="en-US" dirty="0" smtClean="0">
                <a:solidFill>
                  <a:srgbClr val="FF0000"/>
                </a:solidFill>
              </a:rPr>
              <a:t>(High-level Programming Language) </a:t>
            </a:r>
          </a:p>
          <a:p>
            <a:pPr lvl="1"/>
            <a:r>
              <a:rPr lang="th-TH" dirty="0" smtClean="0"/>
              <a:t>ภาษาโปรแกรมระดับสูงมาก </a:t>
            </a:r>
            <a:r>
              <a:rPr lang="en-US" dirty="0" smtClean="0"/>
              <a:t>(Very High-level Programming Language)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แนะนำภาษาซี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9196"/>
          </a:xfrm>
        </p:spPr>
        <p:txBody>
          <a:bodyPr>
            <a:normAutofit fontScale="77500" lnSpcReduction="20000"/>
          </a:bodyPr>
          <a:lstStyle/>
          <a:p>
            <a:r>
              <a:rPr lang="th-TH" sz="3100" dirty="0" smtClean="0"/>
              <a:t>ภาษาซีได้ถูกพัฒนาขึ้นโดยนายเดนนิส ริทชี่ ณ ศูนย์วิจัยเบล ในสหรัฐอเมริกา เมื่อปี ค.ศ. 1972 จนกระทั่งปี ค.ศ. 1978  นายไบรอัน เคอร์นิแกน และนายเดนนิส ริทชี่  ได้จัดทำข้อกำหนดมาตรฐานของภาษาซี ซึ่งนิยมเรียกกันว่า </a:t>
            </a:r>
            <a:r>
              <a:rPr lang="en-US" sz="3100" dirty="0" smtClean="0"/>
              <a:t>K&amp;R </a:t>
            </a:r>
            <a:r>
              <a:rPr lang="th-TH" sz="3100" dirty="0" smtClean="0"/>
              <a:t>หลังจากนั้นปี ค.ศ. </a:t>
            </a:r>
            <a:r>
              <a:rPr lang="en-US" sz="3100" dirty="0" smtClean="0"/>
              <a:t>1980 </a:t>
            </a:r>
            <a:r>
              <a:rPr lang="th-TH" sz="3100" dirty="0" smtClean="0"/>
              <a:t>ภาษาซี ก็ได้รับความนิยมมากขึ้น มีการพัฒนา </a:t>
            </a:r>
            <a:r>
              <a:rPr lang="en-US" sz="3100" dirty="0" smtClean="0"/>
              <a:t>compiler </a:t>
            </a:r>
            <a:r>
              <a:rPr lang="th-TH" sz="3100" dirty="0" smtClean="0"/>
              <a:t>ภาษาซีออกมามากมาย</a:t>
            </a:r>
            <a:endParaRPr lang="en-US" sz="3100" dirty="0" smtClean="0"/>
          </a:p>
          <a:p>
            <a:r>
              <a:rPr lang="th-TH" sz="3100" dirty="0" smtClean="0"/>
              <a:t>ภาษาซีเป็นภาษาที่มีความใกล้เคียงกับภาษาระดับต่ำ</a:t>
            </a:r>
            <a:r>
              <a:rPr lang="en-US" sz="3100" dirty="0" smtClean="0"/>
              <a:t> </a:t>
            </a:r>
            <a:r>
              <a:rPr lang="th-TH" sz="3100" dirty="0" smtClean="0"/>
              <a:t>จึงทำให้มีความเร็วในการทำงานสูง และในขณะเดียวกันภาษาซีก็ยังมีความเป็นภาษาระดับสูง</a:t>
            </a:r>
            <a:r>
              <a:rPr lang="en-US" sz="3100" dirty="0" smtClean="0"/>
              <a:t> </a:t>
            </a:r>
            <a:r>
              <a:rPr lang="th-TH" sz="3100" dirty="0" smtClean="0"/>
              <a:t>ทำให้นักพัฒนาสามารถที่จะพัฒนาโปรแกรมได้ โดยเน้นไปที่การแก้ปัญหาที่ต้องการได้อย่างอิสระโดยไม่ต้องคำนึงถึง ฮาร์ดแวร์</a:t>
            </a:r>
          </a:p>
          <a:p>
            <a:r>
              <a:rPr lang="th-TH" sz="3100" dirty="0" smtClean="0"/>
              <a:t>ภาษาซีเป็นภาษาโปรแกรมคอมพิวเตอร์ที่ได้รับความนิยมและมีการพัฒนาอย่างต่อเนื่อง </a:t>
            </a:r>
          </a:p>
          <a:p>
            <a:pPr lvl="1"/>
            <a:r>
              <a:rPr lang="th-TH" dirty="0" smtClean="0"/>
              <a:t>ระบบปฏิบัติการยอดนิยมส่วนใหญ่ไม่ว่าจะเป็น </a:t>
            </a:r>
            <a:r>
              <a:rPr lang="en-US" dirty="0" smtClean="0"/>
              <a:t>Windows XP, Linux, UNIX, MAC OS X </a:t>
            </a:r>
            <a:r>
              <a:rPr lang="th-TH" dirty="0" smtClean="0"/>
              <a:t>พัฒนาขึ้นด้วยภาษาซี </a:t>
            </a:r>
          </a:p>
          <a:p>
            <a:pPr lvl="1"/>
            <a:r>
              <a:rPr lang="th-TH" dirty="0" smtClean="0"/>
              <a:t>ภาษาซียังถูกใช้ในการพัฒนาภาษาระดับสูงอื่นๆ เช่น </a:t>
            </a:r>
            <a:r>
              <a:rPr lang="en-US" dirty="0" smtClean="0"/>
              <a:t>PHP, Perl, Ruby </a:t>
            </a:r>
            <a:r>
              <a:rPr lang="th-TH" dirty="0" smtClean="0"/>
              <a:t>และ </a:t>
            </a:r>
            <a:r>
              <a:rPr lang="en-US" dirty="0" smtClean="0"/>
              <a:t>Python</a:t>
            </a:r>
          </a:p>
          <a:p>
            <a:pPr lvl="1"/>
            <a:r>
              <a:rPr lang="th-TH" dirty="0" smtClean="0"/>
              <a:t>ภาษาซีเป็นภาษาต้นตระกูลของภาษายอดนิยมอื่นๆ เช่น </a:t>
            </a:r>
            <a:r>
              <a:rPr lang="en-US" dirty="0" smtClean="0"/>
              <a:t>C++, Java, PHP </a:t>
            </a:r>
            <a:r>
              <a:rPr lang="th-TH" dirty="0" smtClean="0"/>
              <a:t>ซึ่งจะมีโครงสร้าง        และไวยากรณ์ของภาษาคล้ายคลึงกับภาษาซี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153400" cy="990600"/>
          </a:xfrm>
        </p:spPr>
        <p:txBody>
          <a:bodyPr/>
          <a:lstStyle/>
          <a:p>
            <a:r>
              <a:rPr lang="th-TH" dirty="0" smtClean="0"/>
              <a:t>สายพันธุ์ภาษาโปรแกรม</a:t>
            </a:r>
            <a:endParaRPr lang="th-TH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577" t="16213" r="2531" b="4121"/>
          <a:stretch>
            <a:fillRect/>
          </a:stretch>
        </p:blipFill>
        <p:spPr bwMode="auto">
          <a:xfrm>
            <a:off x="71406" y="476672"/>
            <a:ext cx="89743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301684" y="4149080"/>
            <a:ext cx="28803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5491512" y="3779804"/>
            <a:ext cx="28803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6966736" y="2583376"/>
            <a:ext cx="28803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8632156" y="3501008"/>
            <a:ext cx="28803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714524" y="3410528"/>
            <a:ext cx="36004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5498868" y="2771692"/>
            <a:ext cx="432048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6975972" y="3140968"/>
            <a:ext cx="28803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7336012" y="2943416"/>
            <a:ext cx="28803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ภาษาโปรแกรมยอดนิยม </a:t>
            </a:r>
            <a:r>
              <a:rPr lang="en-US" sz="4000" dirty="0" smtClean="0"/>
              <a:t>July 2015 </a:t>
            </a:r>
            <a:r>
              <a:rPr lang="en-US" dirty="0" smtClean="0"/>
              <a:t>(tiobe.com)</a:t>
            </a: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90904"/>
            <a:ext cx="7091419" cy="507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ขั้นตอนการพัฒนาโปรแกรมภาษาซี</a:t>
            </a:r>
            <a:endParaRPr lang="th-TH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9"/>
            <a:ext cx="557216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ระบบคอมพิวเตอร์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 smtClean="0">
                <a:latin typeface="CordiaUPC" pitchFamily="34" charset="-34"/>
              </a:rPr>
              <a:t>คอมพิวเตอร์</a:t>
            </a:r>
            <a:r>
              <a:rPr lang="th-TH" dirty="0" smtClean="0">
                <a:latin typeface="CordiaUPC" pitchFamily="34" charset="-34"/>
              </a:rPr>
              <a:t> </a:t>
            </a:r>
          </a:p>
          <a:p>
            <a:pPr lvl="1"/>
            <a:r>
              <a:rPr lang="th-TH" dirty="0" smtClean="0">
                <a:latin typeface="CordiaUPC" pitchFamily="34" charset="-34"/>
              </a:rPr>
              <a:t>อุปกรณ์ทางอิเล็กทรอนิกส์ที่ทำงานตามคำสั่งในการจัดการกับข้อมูล</a:t>
            </a:r>
          </a:p>
          <a:p>
            <a:r>
              <a:rPr lang="th-TH" dirty="0" smtClean="0">
                <a:latin typeface="CordiaUPC" pitchFamily="34" charset="-34"/>
              </a:rPr>
              <a:t> ระบบคอมพิวเตอร์ได้ถูกแบ่งออกเป็น </a:t>
            </a:r>
            <a:r>
              <a:rPr lang="en-US" dirty="0" smtClean="0">
                <a:latin typeface="CordiaUPC" pitchFamily="34" charset="-34"/>
              </a:rPr>
              <a:t>2 </a:t>
            </a:r>
            <a:r>
              <a:rPr lang="th-TH" dirty="0" smtClean="0">
                <a:latin typeface="CordiaUPC" pitchFamily="34" charset="-34"/>
              </a:rPr>
              <a:t>องค์ประกอบได้แก่</a:t>
            </a:r>
          </a:p>
          <a:p>
            <a:pPr lvl="1"/>
            <a:r>
              <a:rPr lang="th-TH" dirty="0" smtClean="0">
                <a:latin typeface="CordiaUPC" pitchFamily="34" charset="-34"/>
              </a:rPr>
              <a:t>ฮาร์ดแวร์ (</a:t>
            </a:r>
            <a:r>
              <a:rPr lang="en-US" dirty="0" smtClean="0">
                <a:latin typeface="CordiaUPC" pitchFamily="34" charset="-34"/>
              </a:rPr>
              <a:t>Hardware</a:t>
            </a:r>
            <a:r>
              <a:rPr lang="th-TH" dirty="0" smtClean="0">
                <a:latin typeface="CordiaUPC" pitchFamily="34" charset="-34"/>
              </a:rPr>
              <a:t>) </a:t>
            </a:r>
            <a:r>
              <a:rPr lang="en-US" dirty="0" smtClean="0">
                <a:latin typeface="CordiaUPC" pitchFamily="34" charset="-34"/>
              </a:rPr>
              <a:t>: </a:t>
            </a:r>
            <a:r>
              <a:rPr lang="th-TH" dirty="0" smtClean="0">
                <a:latin typeface="CordiaUPC" pitchFamily="34" charset="-34"/>
              </a:rPr>
              <a:t>เป็นอุปกรณ์ทางกายภาพที่ประกอบขึ้น</a:t>
            </a:r>
          </a:p>
          <a:p>
            <a:pPr lvl="1"/>
            <a:r>
              <a:rPr lang="th-TH" dirty="0" smtClean="0">
                <a:latin typeface="CordiaUPC" pitchFamily="34" charset="-34"/>
              </a:rPr>
              <a:t>ซอฟต์แวร์ (</a:t>
            </a:r>
            <a:r>
              <a:rPr lang="en-US" dirty="0" smtClean="0">
                <a:latin typeface="CordiaUPC" pitchFamily="34" charset="-34"/>
              </a:rPr>
              <a:t>Software</a:t>
            </a:r>
            <a:r>
              <a:rPr lang="th-TH" dirty="0" smtClean="0">
                <a:latin typeface="CordiaUPC" pitchFamily="34" charset="-34"/>
              </a:rPr>
              <a:t>)  </a:t>
            </a:r>
            <a:r>
              <a:rPr lang="en-US" dirty="0" smtClean="0">
                <a:latin typeface="CordiaUPC" pitchFamily="34" charset="-34"/>
              </a:rPr>
              <a:t>: </a:t>
            </a:r>
            <a:r>
              <a:rPr lang="th-TH" dirty="0" smtClean="0">
                <a:latin typeface="CordiaUPC" pitchFamily="34" charset="-34"/>
              </a:rPr>
              <a:t>โปรแกรมที่ถูกสร้างขึ้นมาเพื่อสั่งให้ฮาร์ดแวร์ทำงานได้ตามที่ต้องการ </a:t>
            </a:r>
            <a:endParaRPr lang="th-TH" dirty="0">
              <a:latin typeface="CordiaUPC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14480" y="4286256"/>
            <a:ext cx="5572164" cy="2357454"/>
            <a:chOff x="1714480" y="4286256"/>
            <a:chExt cx="5572164" cy="2357454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1714480" y="5874487"/>
              <a:ext cx="1907251" cy="66143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ฮาร์ดแวร์</a:t>
              </a:r>
              <a:endPara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5379393" y="5874487"/>
              <a:ext cx="1907251" cy="66143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ซอฟต์แวร์</a:t>
              </a:r>
              <a:endPara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3621731" y="4688806"/>
              <a:ext cx="1757662" cy="1954904"/>
            </a:xfrm>
            <a:custGeom>
              <a:avLst/>
              <a:gdLst>
                <a:gd name="G0" fmla="+- 7414 0 0"/>
                <a:gd name="G1" fmla="+- 9712 0 0"/>
                <a:gd name="G2" fmla="+- 3411 0 0"/>
                <a:gd name="G3" fmla="+- 21600 0 7414"/>
                <a:gd name="G4" fmla="+- 21600 0 9712"/>
                <a:gd name="G5" fmla="*/ G0 21600 G3"/>
                <a:gd name="G6" fmla="*/ G1 21600 G3"/>
                <a:gd name="G7" fmla="*/ G2 G3 21600"/>
                <a:gd name="G8" fmla="*/ 10800 21600 G3"/>
                <a:gd name="G9" fmla="*/ G4 21600 G3"/>
                <a:gd name="G10" fmla="+- 21600 0 G7"/>
                <a:gd name="G11" fmla="+- G5 0 G8"/>
                <a:gd name="G12" fmla="+- G6 0 G8"/>
                <a:gd name="G13" fmla="*/ G12 G7 G11"/>
                <a:gd name="G14" fmla="+- 21600 0 G13"/>
                <a:gd name="G15" fmla="+- G0 0 10800"/>
                <a:gd name="G16" fmla="+- G1 0 10800"/>
                <a:gd name="G17" fmla="*/ G2 G16 G15"/>
                <a:gd name="T0" fmla="*/ 10800 w 21600"/>
                <a:gd name="T1" fmla="*/ 0 h 21600"/>
                <a:gd name="T2" fmla="*/ 0 w 21600"/>
                <a:gd name="T3" fmla="*/ 16444 h 21600"/>
                <a:gd name="T4" fmla="*/ 10800 w 21600"/>
                <a:gd name="T5" fmla="*/ 18101 h 21600"/>
                <a:gd name="T6" fmla="*/ 21600 w 21600"/>
                <a:gd name="T7" fmla="*/ 164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3 w 21600"/>
                <a:gd name="T13" fmla="*/ G6 h 21600"/>
                <a:gd name="T14" fmla="*/ G14 w 21600"/>
                <a:gd name="T15" fmla="*/ G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7414" y="3411"/>
                  </a:lnTo>
                  <a:lnTo>
                    <a:pt x="9712" y="3411"/>
                  </a:lnTo>
                  <a:lnTo>
                    <a:pt x="9712" y="14788"/>
                  </a:lnTo>
                  <a:lnTo>
                    <a:pt x="2240" y="14788"/>
                  </a:lnTo>
                  <a:lnTo>
                    <a:pt x="2240" y="11289"/>
                  </a:lnTo>
                  <a:lnTo>
                    <a:pt x="0" y="16444"/>
                  </a:lnTo>
                  <a:lnTo>
                    <a:pt x="2240" y="21600"/>
                  </a:lnTo>
                  <a:lnTo>
                    <a:pt x="2240" y="18101"/>
                  </a:lnTo>
                  <a:lnTo>
                    <a:pt x="19360" y="18101"/>
                  </a:lnTo>
                  <a:lnTo>
                    <a:pt x="19360" y="21600"/>
                  </a:lnTo>
                  <a:lnTo>
                    <a:pt x="21600" y="16444"/>
                  </a:lnTo>
                  <a:lnTo>
                    <a:pt x="19360" y="11289"/>
                  </a:lnTo>
                  <a:lnTo>
                    <a:pt x="19360" y="14788"/>
                  </a:lnTo>
                  <a:lnTo>
                    <a:pt x="11888" y="14788"/>
                  </a:lnTo>
                  <a:lnTo>
                    <a:pt x="11888" y="3411"/>
                  </a:lnTo>
                  <a:lnTo>
                    <a:pt x="14186" y="341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3492919" y="4286256"/>
              <a:ext cx="1907251" cy="10001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ระบบคอมพิวเตอร์</a:t>
              </a:r>
              <a:endPara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CodeBlocks</a:t>
            </a:r>
            <a:r>
              <a:rPr lang="en-US" dirty="0" smtClean="0"/>
              <a:t> IDE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Free IDE for developing software using C/C++ programming language</a:t>
            </a:r>
          </a:p>
          <a:p>
            <a:r>
              <a:rPr lang="en-US" sz="2400" dirty="0" smtClean="0"/>
              <a:t>Site: </a:t>
            </a:r>
            <a:r>
              <a:rPr lang="en-US" sz="2400" dirty="0">
                <a:solidFill>
                  <a:srgbClr val="0070C0"/>
                </a:solidFill>
              </a:rPr>
              <a:t>http://www.codeblocks.org/</a:t>
            </a:r>
            <a:endParaRPr lang="th-TH" sz="2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08423"/>
            <a:ext cx="5112568" cy="38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Project</a:t>
            </a:r>
            <a:endParaRPr lang="th-TH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File </a:t>
            </a:r>
            <a:r>
              <a:rPr lang="en-US" dirty="0" smtClean="0">
                <a:sym typeface="Wingdings" pitchFamily="2" charset="2"/>
              </a:rPr>
              <a:t> New  Project</a:t>
            </a:r>
            <a:endParaRPr lang="th-TH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5996716" cy="4495800"/>
          </a:xfrm>
        </p:spPr>
      </p:pic>
    </p:spTree>
    <p:extLst>
      <p:ext uri="{BB962C8B-B14F-4D97-AF65-F5344CB8AC3E}">
        <p14:creationId xmlns:p14="http://schemas.microsoft.com/office/powerpoint/2010/main" val="22680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Project Type</a:t>
            </a:r>
            <a:endParaRPr lang="th-TH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/>
              <a:t>เลือก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Console Application</a:t>
            </a:r>
          </a:p>
          <a:p>
            <a:r>
              <a:rPr lang="th-TH" dirty="0" err="1" smtClean="0"/>
              <a:t>คลิ๊ก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Go</a:t>
            </a:r>
            <a:r>
              <a:rPr lang="en-US" dirty="0" smtClean="0"/>
              <a:t>, </a:t>
            </a:r>
            <a:r>
              <a:rPr lang="th-TH" dirty="0" smtClean="0"/>
              <a:t>แล้วกด</a:t>
            </a:r>
            <a:r>
              <a:rPr lang="en-US" dirty="0" smtClean="0">
                <a:solidFill>
                  <a:srgbClr val="0070C0"/>
                </a:solidFill>
              </a:rPr>
              <a:t> Next</a:t>
            </a:r>
            <a:endParaRPr lang="th-TH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39525"/>
            <a:ext cx="4960294" cy="3720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39574"/>
            <a:ext cx="4410072" cy="330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เลือก 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 smtClean="0"/>
              <a:t> </a:t>
            </a:r>
            <a:r>
              <a:rPr lang="th-TH" dirty="0" smtClean="0"/>
              <a:t>แล้วกด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Next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88594"/>
            <a:ext cx="5976664" cy="4480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1381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Location</a:t>
            </a:r>
            <a:endParaRPr lang="th-TH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 smtClean="0"/>
              <a:t>พิมพ์ชื่อ</a:t>
            </a:r>
            <a:r>
              <a:rPr lang="th-TH" sz="2400" dirty="0" err="1" smtClean="0"/>
              <a:t>โปรเจ็ค</a:t>
            </a:r>
            <a:r>
              <a:rPr lang="th-TH" sz="2400" dirty="0" smtClean="0"/>
              <a:t> ที่</a:t>
            </a:r>
            <a:r>
              <a:rPr lang="en-US" sz="2400" dirty="0" smtClean="0"/>
              <a:t> “project title”</a:t>
            </a:r>
          </a:p>
          <a:p>
            <a:r>
              <a:rPr lang="th-TH" sz="2400" dirty="0" smtClean="0"/>
              <a:t>เลือกตำแหน่งใน </a:t>
            </a:r>
            <a:r>
              <a:rPr lang="en-US" sz="2400" dirty="0" err="1" smtClean="0"/>
              <a:t>Harddisk</a:t>
            </a:r>
            <a:r>
              <a:rPr lang="en-US" sz="2400" dirty="0" smtClean="0"/>
              <a:t> </a:t>
            </a:r>
            <a:r>
              <a:rPr lang="th-TH" sz="2400" dirty="0" smtClean="0"/>
              <a:t>ที่จะเก็บไฟล์ต่างๆ</a:t>
            </a:r>
            <a:endParaRPr lang="th-TH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5564668" cy="4171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94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Compiler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กดปุ่ม </a:t>
            </a:r>
            <a:r>
              <a:rPr lang="en-US" dirty="0" smtClean="0">
                <a:solidFill>
                  <a:srgbClr val="0070C0"/>
                </a:solidFill>
              </a:rPr>
              <a:t>Finish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5981732" cy="4484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330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Source Code</a:t>
            </a:r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6" y="1672208"/>
            <a:ext cx="8146680" cy="4853136"/>
          </a:xfrm>
        </p:spPr>
      </p:pic>
    </p:spTree>
    <p:extLst>
      <p:ext uri="{BB962C8B-B14F-4D97-AF65-F5344CB8AC3E}">
        <p14:creationId xmlns:p14="http://schemas.microsoft.com/office/powerpoint/2010/main" val="34588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Menu</a:t>
            </a:r>
            <a:endParaRPr lang="th-TH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20272" y="1559594"/>
            <a:ext cx="2016224" cy="453640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Build</a:t>
            </a:r>
          </a:p>
          <a:p>
            <a:r>
              <a:rPr lang="en-US" sz="2400" dirty="0" smtClean="0"/>
              <a:t>Run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Build and Run (F9)</a:t>
            </a:r>
            <a:endParaRPr lang="th-TH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9594"/>
            <a:ext cx="6741066" cy="4015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58" y="4869160"/>
            <a:ext cx="5076190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6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โครงสร้างของภาษาซี</a:t>
            </a:r>
            <a:endParaRPr lang="th-TH" dirty="0"/>
          </a:p>
        </p:txBody>
      </p:sp>
      <p:pic>
        <p:nvPicPr>
          <p:cNvPr id="5" name="รูปภาพ 4" descr="รูป 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4257" y="1643050"/>
            <a:ext cx="58197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3429024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r>
              <a:rPr lang="en-US" dirty="0" smtClean="0"/>
              <a:t> Source Code</a:t>
            </a:r>
            <a:r>
              <a:rPr lang="th-TH" dirty="0" smtClean="0"/>
              <a:t> ภาษา </a:t>
            </a:r>
            <a:r>
              <a:rPr lang="en-US" dirty="0" smtClean="0"/>
              <a:t>C</a:t>
            </a:r>
            <a:endParaRPr lang="th-TH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45902"/>
            <a:ext cx="3429024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25" y="2003374"/>
            <a:ext cx="3969891" cy="4017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004048" y="4077072"/>
            <a:ext cx="1668156" cy="33857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Your code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278648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Hardware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>
                <a:latin typeface="CordiaUPC" pitchFamily="34" charset="-34"/>
              </a:rPr>
              <a:t>องค์ประกอบฮาร์ดแวร์ของระบบคอมพิวเตอร์ประกอบไปด้วย </a:t>
            </a:r>
            <a:r>
              <a:rPr lang="en-US" dirty="0" smtClean="0">
                <a:latin typeface="CordiaUPC" pitchFamily="34" charset="-34"/>
              </a:rPr>
              <a:t>4 </a:t>
            </a:r>
            <a:r>
              <a:rPr lang="th-TH" dirty="0" smtClean="0">
                <a:latin typeface="CordiaUPC" pitchFamily="34" charset="-34"/>
              </a:rPr>
              <a:t>ส่วนหลัก</a:t>
            </a:r>
            <a:endParaRPr lang="en-US" dirty="0" smtClean="0">
              <a:latin typeface="CordiaUPC" pitchFamily="34" charset="-34"/>
            </a:endParaRPr>
          </a:p>
          <a:p>
            <a:pPr lvl="1"/>
            <a:r>
              <a:rPr lang="th-TH" dirty="0" smtClean="0">
                <a:latin typeface="CordiaUPC" pitchFamily="34" charset="-34"/>
              </a:rPr>
              <a:t>ตัวประมวลผลกลาง </a:t>
            </a:r>
            <a:r>
              <a:rPr lang="en-US" dirty="0" smtClean="0">
                <a:latin typeface="CordiaUPC" pitchFamily="34" charset="-34"/>
              </a:rPr>
              <a:t>(Central processing unit </a:t>
            </a:r>
            <a:r>
              <a:rPr lang="th-TH" dirty="0" smtClean="0">
                <a:latin typeface="CordiaUPC" pitchFamily="34" charset="-34"/>
              </a:rPr>
              <a:t>หรือเรียกสั้นๆว่า ซีพียู (</a:t>
            </a:r>
            <a:r>
              <a:rPr lang="en-US" dirty="0" smtClean="0">
                <a:latin typeface="CordiaUPC" pitchFamily="34" charset="-34"/>
              </a:rPr>
              <a:t>CPU</a:t>
            </a:r>
            <a:r>
              <a:rPr lang="th-TH" dirty="0" smtClean="0">
                <a:latin typeface="CordiaUPC" pitchFamily="34" charset="-34"/>
              </a:rPr>
              <a:t>)</a:t>
            </a:r>
            <a:r>
              <a:rPr lang="en-US" dirty="0" smtClean="0">
                <a:latin typeface="CordiaUPC" pitchFamily="34" charset="-34"/>
              </a:rPr>
              <a:t> )</a:t>
            </a:r>
          </a:p>
          <a:p>
            <a:pPr lvl="1"/>
            <a:r>
              <a:rPr lang="th-TH" dirty="0" smtClean="0">
                <a:latin typeface="CordiaUPC" pitchFamily="34" charset="-34"/>
              </a:rPr>
              <a:t>หน่วยความจำ </a:t>
            </a:r>
            <a:r>
              <a:rPr lang="en-US" dirty="0" smtClean="0">
                <a:latin typeface="CordiaUPC" pitchFamily="34" charset="-34"/>
              </a:rPr>
              <a:t>(Memory) </a:t>
            </a:r>
            <a:r>
              <a:rPr lang="th-TH" dirty="0" smtClean="0">
                <a:latin typeface="CordiaUPC" pitchFamily="34" charset="-34"/>
              </a:rPr>
              <a:t>ซึ่งรวม Primary </a:t>
            </a:r>
            <a:r>
              <a:rPr lang="en-US" dirty="0" smtClean="0">
                <a:latin typeface="CordiaUPC" pitchFamily="34" charset="-34"/>
              </a:rPr>
              <a:t>s</a:t>
            </a:r>
            <a:r>
              <a:rPr lang="th-TH" dirty="0" smtClean="0">
                <a:latin typeface="CordiaUPC" pitchFamily="34" charset="-34"/>
              </a:rPr>
              <a:t>torage และ Auxil</a:t>
            </a:r>
            <a:r>
              <a:rPr lang="en-US" dirty="0" err="1" smtClean="0">
                <a:latin typeface="CordiaUPC" pitchFamily="34" charset="-34"/>
              </a:rPr>
              <a:t>i</a:t>
            </a:r>
            <a:r>
              <a:rPr lang="th-TH" dirty="0" smtClean="0">
                <a:latin typeface="CordiaUPC" pitchFamily="34" charset="-34"/>
              </a:rPr>
              <a:t>ary </a:t>
            </a:r>
            <a:r>
              <a:rPr lang="en-US" dirty="0" smtClean="0">
                <a:latin typeface="CordiaUPC" pitchFamily="34" charset="-34"/>
              </a:rPr>
              <a:t>s</a:t>
            </a:r>
            <a:r>
              <a:rPr lang="th-TH" dirty="0" smtClean="0">
                <a:latin typeface="CordiaUPC" pitchFamily="34" charset="-34"/>
              </a:rPr>
              <a:t>torage</a:t>
            </a:r>
            <a:endParaRPr lang="en-US" dirty="0" smtClean="0">
              <a:latin typeface="CordiaUPC" pitchFamily="34" charset="-34"/>
            </a:endParaRPr>
          </a:p>
          <a:p>
            <a:pPr lvl="1"/>
            <a:r>
              <a:rPr lang="th-TH" dirty="0" smtClean="0">
                <a:latin typeface="CordiaUPC" pitchFamily="34" charset="-34"/>
              </a:rPr>
              <a:t>อุปกรณ์อินพุต </a:t>
            </a:r>
            <a:endParaRPr lang="en-US" dirty="0" smtClean="0">
              <a:latin typeface="CordiaUPC" pitchFamily="34" charset="-34"/>
            </a:endParaRPr>
          </a:p>
          <a:p>
            <a:pPr lvl="1">
              <a:buNone/>
            </a:pPr>
            <a:r>
              <a:rPr lang="en-US" dirty="0" smtClean="0">
                <a:latin typeface="CordiaUPC" pitchFamily="34" charset="-34"/>
              </a:rPr>
              <a:t>    (Input Device)</a:t>
            </a:r>
          </a:p>
          <a:p>
            <a:pPr lvl="1"/>
            <a:r>
              <a:rPr lang="th-TH" dirty="0" smtClean="0">
                <a:latin typeface="CordiaUPC" pitchFamily="34" charset="-34"/>
              </a:rPr>
              <a:t>อุปกรณ์เอาต์พุต </a:t>
            </a:r>
            <a:endParaRPr lang="en-US" dirty="0" smtClean="0">
              <a:latin typeface="CordiaUPC" pitchFamily="34" charset="-34"/>
            </a:endParaRPr>
          </a:p>
          <a:p>
            <a:pPr lvl="1">
              <a:buNone/>
            </a:pPr>
            <a:r>
              <a:rPr lang="en-US" dirty="0" smtClean="0">
                <a:latin typeface="CordiaUPC" pitchFamily="34" charset="-34"/>
              </a:rPr>
              <a:t>    (Output Device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)</a:t>
            </a:r>
          </a:p>
          <a:p>
            <a:pPr>
              <a:buNone/>
            </a:pPr>
            <a:endParaRPr lang="th-TH" dirty="0"/>
          </a:p>
        </p:txBody>
      </p:sp>
      <p:pic>
        <p:nvPicPr>
          <p:cNvPr id="4" name="Picture 3" descr="รูป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928934"/>
            <a:ext cx="621507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 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797152"/>
            <a:ext cx="801047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printf</a:t>
            </a:r>
            <a:r>
              <a:rPr lang="en-US" b="1" dirty="0" smtClean="0"/>
              <a:t>(“</a:t>
            </a:r>
            <a:r>
              <a:rPr lang="th-TH" b="1" dirty="0" smtClean="0">
                <a:solidFill>
                  <a:srgbClr val="00B050"/>
                </a:solidFill>
              </a:rPr>
              <a:t>ข้อความ</a:t>
            </a:r>
            <a:r>
              <a:rPr lang="en-US" b="1" dirty="0" smtClean="0"/>
              <a:t>”);</a:t>
            </a:r>
            <a:r>
              <a:rPr lang="en-US" dirty="0" smtClean="0"/>
              <a:t> </a:t>
            </a:r>
          </a:p>
          <a:p>
            <a:r>
              <a:rPr lang="th-TH" dirty="0" smtClean="0"/>
              <a:t>เป็นฟังก์ชันมาตรฐานของภาษา </a:t>
            </a:r>
            <a:r>
              <a:rPr lang="en-US" dirty="0" smtClean="0"/>
              <a:t>C </a:t>
            </a:r>
            <a:r>
              <a:rPr lang="th-TH" dirty="0" smtClean="0"/>
              <a:t>ใช้สำหรับแสดง</a:t>
            </a:r>
            <a:r>
              <a:rPr lang="th-TH" dirty="0"/>
              <a:t> </a:t>
            </a:r>
            <a:r>
              <a:rPr lang="th-TH" i="1" dirty="0" smtClean="0">
                <a:solidFill>
                  <a:srgbClr val="00B050"/>
                </a:solidFill>
              </a:rPr>
              <a:t>ข้อความ</a:t>
            </a:r>
            <a:r>
              <a:rPr lang="en-US" dirty="0" smtClean="0"/>
              <a:t> </a:t>
            </a:r>
            <a:r>
              <a:rPr lang="th-TH" dirty="0" smtClean="0"/>
              <a:t>ออกบนหน้าจอ</a:t>
            </a:r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2645201" y="3618897"/>
            <a:ext cx="25202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/>
          <a:stretch/>
        </p:blipFill>
        <p:spPr>
          <a:xfrm>
            <a:off x="2267744" y="1700808"/>
            <a:ext cx="4752528" cy="2902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04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ทดลองอะไรเล่น ๆ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ให้ลองเอา </a:t>
            </a:r>
            <a:r>
              <a:rPr lang="en-US" b="1" dirty="0" smtClean="0">
                <a:solidFill>
                  <a:srgbClr val="00B0F0"/>
                </a:solidFill>
              </a:rPr>
              <a:t>semicolon</a:t>
            </a:r>
            <a:r>
              <a:rPr lang="en-US" dirty="0" smtClean="0"/>
              <a:t>(;) </a:t>
            </a:r>
            <a:r>
              <a:rPr lang="th-TH" dirty="0" smtClean="0"/>
              <a:t>ออกจากบรรทัด</a:t>
            </a:r>
            <a:r>
              <a:rPr lang="en-US" dirty="0" smtClean="0"/>
              <a:t> </a:t>
            </a:r>
            <a:endParaRPr lang="th-TH" dirty="0" smtClean="0"/>
          </a:p>
          <a:p>
            <a:pPr marL="0" indent="0">
              <a:buNone/>
            </a:pPr>
            <a:r>
              <a:rPr lang="th-TH" b="1" dirty="0" smtClean="0">
                <a:solidFill>
                  <a:srgbClr val="00B0F0"/>
                </a:solidFill>
              </a:rPr>
              <a:t>    </a:t>
            </a:r>
            <a:r>
              <a:rPr lang="en-US" b="1" dirty="0" err="1" smtClean="0">
                <a:solidFill>
                  <a:srgbClr val="00B0F0"/>
                </a:solidFill>
              </a:rPr>
              <a:t>printf</a:t>
            </a:r>
            <a:r>
              <a:rPr lang="en-US" b="1" dirty="0" smtClean="0">
                <a:solidFill>
                  <a:srgbClr val="00B0F0"/>
                </a:solidFill>
              </a:rPr>
              <a:t>(“Hello World”);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54" y="2831372"/>
            <a:ext cx="5254011" cy="3264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 rot="10800000">
            <a:off x="6943474" y="4653136"/>
            <a:ext cx="79687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110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82" y="1795660"/>
            <a:ext cx="6794133" cy="44365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 Error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546528"/>
            <a:ext cx="250309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/>
              <a:t>โปรแกรมจะแสดง จุดสี่เหลี่ยมสีแดง ใกล้ๆ บริเวณที่มีปัญหาในการ </a:t>
            </a:r>
            <a:r>
              <a:rPr lang="en-US" sz="2400" dirty="0" smtClean="0"/>
              <a:t>Compile </a:t>
            </a:r>
            <a:r>
              <a:rPr lang="th-TH" sz="2400" dirty="0" smtClean="0"/>
              <a:t>โปรแกรม</a:t>
            </a:r>
            <a:endParaRPr lang="th-TH" sz="2400" dirty="0"/>
          </a:p>
        </p:txBody>
      </p:sp>
      <p:sp>
        <p:nvSpPr>
          <p:cNvPr id="6" name="Right Arrow 5"/>
          <p:cNvSpPr/>
          <p:nvPr/>
        </p:nvSpPr>
        <p:spPr>
          <a:xfrm rot="1378349">
            <a:off x="1598718" y="3502560"/>
            <a:ext cx="228047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196702" y="4876418"/>
            <a:ext cx="250309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/>
              <a:t>ข้อความแจ้งว่า ประมาณบรรทัดที่ </a:t>
            </a:r>
            <a:r>
              <a:rPr lang="en-US" sz="2400" dirty="0" smtClean="0"/>
              <a:t>9</a:t>
            </a:r>
            <a:r>
              <a:rPr lang="th-TH" sz="2400" dirty="0" smtClean="0"/>
              <a:t> 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syntax error before “return”</a:t>
            </a:r>
            <a:endParaRPr lang="th-TH" sz="2400" b="1" dirty="0">
              <a:solidFill>
                <a:srgbClr val="00B05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843808" y="5317472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77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World! (again)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703639"/>
            <a:ext cx="7200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\n  </a:t>
            </a:r>
            <a:r>
              <a:rPr lang="th-TH" sz="2400" dirty="0" smtClean="0">
                <a:solidFill>
                  <a:schemeClr val="tx1"/>
                </a:solidFill>
              </a:rPr>
              <a:t>เป็นตัวอักขระพิเศษที่ใช้บอก </a:t>
            </a:r>
            <a:r>
              <a:rPr lang="en-US" sz="2400" dirty="0" err="1" smtClean="0">
                <a:solidFill>
                  <a:schemeClr val="tx1"/>
                </a:solidFill>
              </a:rPr>
              <a:t>printf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th-TH" sz="2400" dirty="0" smtClean="0">
                <a:solidFill>
                  <a:schemeClr val="tx1"/>
                </a:solidFill>
              </a:rPr>
              <a:t>ว่าให้ขึ้นบรรทัดใหม่</a:t>
            </a:r>
            <a:endParaRPr lang="th-TH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/>
        </p:blipFill>
        <p:spPr>
          <a:xfrm>
            <a:off x="467543" y="1631045"/>
            <a:ext cx="3125331" cy="2629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54044"/>
            <a:ext cx="3991302" cy="1152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86" y="1628800"/>
            <a:ext cx="3137490" cy="2631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02" y="4354044"/>
            <a:ext cx="3847622" cy="11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1</a:t>
            </a:r>
            <a:endParaRPr lang="th-TH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/>
              <a:t>จงหาผลลัพธ์จากการทำงานของโปรแกรม</a:t>
            </a:r>
            <a:endParaRPr lang="th-T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76872"/>
            <a:ext cx="4536504" cy="4122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08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2</a:t>
            </a:r>
            <a:endParaRPr lang="th-TH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/>
              <a:t>จงหาผลลัพธ์จากการทำงานของโปรแกรม</a:t>
            </a:r>
          </a:p>
          <a:p>
            <a:endParaRPr lang="th-T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78" y="2250930"/>
            <a:ext cx="5561939" cy="3845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การใช้ </a:t>
            </a:r>
            <a:r>
              <a:rPr lang="en-US" dirty="0" smtClean="0"/>
              <a:t>comment </a:t>
            </a:r>
            <a:r>
              <a:rPr lang="th-TH" dirty="0" smtClean="0"/>
              <a:t>ในภาษาซี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3600" dirty="0" smtClean="0"/>
              <a:t>การเขียน </a:t>
            </a:r>
            <a:r>
              <a:rPr lang="en-US" sz="3600" dirty="0" smtClean="0"/>
              <a:t>comment </a:t>
            </a:r>
            <a:r>
              <a:rPr lang="th-TH" sz="3600" dirty="0" smtClean="0"/>
              <a:t>ในโปรแกรมต้นฉบับ</a:t>
            </a:r>
            <a:endParaRPr lang="en-US" sz="3600" dirty="0" smtClean="0"/>
          </a:p>
          <a:p>
            <a:pPr lvl="1"/>
            <a:r>
              <a:rPr lang="en-US" sz="3200" dirty="0" smtClean="0"/>
              <a:t>//   </a:t>
            </a:r>
            <a:r>
              <a:rPr lang="th-TH" sz="3200" dirty="0" smtClean="0"/>
              <a:t>เป็นการใช้งานแบบ </a:t>
            </a:r>
            <a:r>
              <a:rPr lang="en-US" sz="3200" dirty="0" smtClean="0"/>
              <a:t>C++</a:t>
            </a:r>
            <a:r>
              <a:rPr lang="th-TH" sz="3200" dirty="0" smtClean="0"/>
              <a:t> </a:t>
            </a:r>
          </a:p>
          <a:p>
            <a:pPr lvl="2"/>
            <a:r>
              <a:rPr lang="th-TH" sz="2800" dirty="0" smtClean="0"/>
              <a:t>ข้อความหลัง </a:t>
            </a:r>
            <a:r>
              <a:rPr lang="en-US" sz="2800" dirty="0" smtClean="0"/>
              <a:t>// </a:t>
            </a:r>
            <a:r>
              <a:rPr lang="th-TH" sz="2800" dirty="0" smtClean="0"/>
              <a:t>จนสิ้นสุดบรรทัดคอมไพเลอร์จะไม่สนใจ</a:t>
            </a:r>
          </a:p>
          <a:p>
            <a:pPr lvl="1"/>
            <a:r>
              <a:rPr lang="en-US" sz="3200" dirty="0" smtClean="0"/>
              <a:t>/*    */  </a:t>
            </a:r>
            <a:r>
              <a:rPr lang="th-TH" sz="3200" dirty="0" smtClean="0"/>
              <a:t>เป็นแบบ </a:t>
            </a:r>
            <a:r>
              <a:rPr lang="en-US" sz="3200" dirty="0" smtClean="0"/>
              <a:t>C </a:t>
            </a:r>
            <a:endParaRPr lang="th-TH" sz="3200" dirty="0" smtClean="0"/>
          </a:p>
          <a:p>
            <a:pPr lvl="2"/>
            <a:r>
              <a:rPr lang="th-TH" sz="2800" dirty="0" smtClean="0"/>
              <a:t>ซึ่งคอมไพเลอร์จะไม่อ่านข้อความระหว่าง </a:t>
            </a:r>
            <a:r>
              <a:rPr lang="en-US" sz="2800" dirty="0" smtClean="0"/>
              <a:t>/* </a:t>
            </a:r>
            <a:r>
              <a:rPr lang="th-TH" sz="2800" dirty="0" smtClean="0"/>
              <a:t>และ </a:t>
            </a:r>
            <a:r>
              <a:rPr lang="en-US" sz="2800" dirty="0" smtClean="0"/>
              <a:t>*/</a:t>
            </a:r>
            <a:endParaRPr lang="th-TH" sz="2800" dirty="0" smtClean="0"/>
          </a:p>
          <a:p>
            <a:pPr>
              <a:buNone/>
            </a:pP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3</a:t>
            </a:r>
            <a:endParaRPr lang="th-TH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/>
              <a:t>จงหาผลลัพธ์จากการทำงานของโปรแกรม</a:t>
            </a:r>
          </a:p>
          <a:p>
            <a:endParaRPr lang="th-T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20888"/>
            <a:ext cx="5198370" cy="3812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98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4</a:t>
            </a:r>
            <a:endParaRPr lang="th-TH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/>
              <a:t>จงหาผลลัพธ์จากการทำงานของโปรแกรม</a:t>
            </a:r>
          </a:p>
          <a:p>
            <a:endParaRPr lang="th-T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5851020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61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5</a:t>
            </a:r>
            <a:endParaRPr lang="th-TH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/>
              <a:t>จงหาผลลัพธ์จากการทำงานของโปรแกรม</a:t>
            </a:r>
          </a:p>
          <a:p>
            <a:endParaRPr lang="th-T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48880"/>
            <a:ext cx="5795897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48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 Processing Unit (CPU)</a:t>
            </a:r>
            <a:endParaRPr lang="th-TH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14348" y="4895178"/>
            <a:ext cx="8051700" cy="17105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th-TH" sz="3200" dirty="0" smtClean="0">
                <a:latin typeface="CordiaUPC" pitchFamily="34" charset="-34"/>
              </a:rPr>
              <a:t>ซีพียูเป็นอุปกรณ์ที่ทำงานตามชุดคำสั่งที่กำหนด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th-TH" sz="3200" dirty="0" smtClean="0">
                <a:latin typeface="CordiaUPC" pitchFamily="34" charset="-34"/>
              </a:rPr>
              <a:t>มีความสามารถในการคำนวณทางคณิตศาสตร์  ตรรกศาสตร์ และสามารถติดต่อรวมทั้งควบคุมอุปกรณ์ต่างๆได้</a:t>
            </a:r>
            <a:endParaRPr lang="th-TH" sz="2400" dirty="0" smtClean="0">
              <a:latin typeface="CordiaUPC" pitchFamily="34" charset="-34"/>
              <a:cs typeface="CordiaUPC" pitchFamily="34" charset="-34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66579"/>
            <a:ext cx="3562474" cy="237498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7"/>
          <a:stretch/>
        </p:blipFill>
        <p:spPr>
          <a:xfrm>
            <a:off x="4036243" y="1700808"/>
            <a:ext cx="5000253" cy="2912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Processing Unit (CPU</a:t>
            </a:r>
            <a:r>
              <a:rPr lang="en-US" dirty="0" smtClean="0"/>
              <a:t>) </a:t>
            </a:r>
            <a:r>
              <a:rPr lang="th-TH" dirty="0" smtClean="0"/>
              <a:t>ต่อ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th-TH" sz="3000" dirty="0" smtClean="0">
                <a:latin typeface="CordiaUPC" pitchFamily="34" charset="-34"/>
              </a:rPr>
              <a:t>จำนวนบิตของซีพียูจะเป็นตัวเลขที่บอกขนาดความยาวของรีจิสเตอร์ในการประมวลผล ปัจจุบันซีพียูที่วางจำหน่ายส่วนใหญ่มีขนาด 64 บิต</a:t>
            </a:r>
            <a:r>
              <a:rPr lang="en-US" sz="3000" dirty="0" smtClean="0">
                <a:latin typeface="CordiaUPC" pitchFamily="34" charset="-34"/>
              </a:rPr>
              <a:t> (</a:t>
            </a:r>
            <a:r>
              <a:rPr lang="th-TH" sz="3000" dirty="0" smtClean="0">
                <a:latin typeface="CordiaUPC" pitchFamily="34" charset="-34"/>
              </a:rPr>
              <a:t>แต่รองรับการทำงานแบบ </a:t>
            </a:r>
            <a:r>
              <a:rPr lang="en-US" sz="3000" dirty="0" smtClean="0">
                <a:latin typeface="CordiaUPC" pitchFamily="34" charset="-34"/>
              </a:rPr>
              <a:t>32 </a:t>
            </a:r>
            <a:r>
              <a:rPr lang="th-TH" sz="3000" dirty="0" smtClean="0">
                <a:latin typeface="CordiaUPC" pitchFamily="34" charset="-34"/>
              </a:rPr>
              <a:t>บิตด้วย</a:t>
            </a:r>
            <a:r>
              <a:rPr lang="en-US" sz="3000" dirty="0" smtClean="0">
                <a:latin typeface="CordiaUPC" pitchFamily="34" charset="-34"/>
              </a:rPr>
              <a:t>)</a:t>
            </a:r>
            <a:r>
              <a:rPr lang="th-TH" sz="3000" dirty="0" smtClean="0">
                <a:latin typeface="CordiaUPC" pitchFamily="34" charset="-34"/>
              </a:rPr>
              <a:t> </a:t>
            </a:r>
          </a:p>
          <a:p>
            <a:r>
              <a:rPr lang="th-TH" sz="3000" dirty="0" smtClean="0">
                <a:latin typeface="CordiaUPC" pitchFamily="34" charset="-34"/>
              </a:rPr>
              <a:t>ในอดีตความเร็วของซีพียูจะบอกเป็นความเร็วของสัญญาณนาฬิกาที่ป้อนให้กับตัวซีพียู เช่น </a:t>
            </a:r>
            <a:r>
              <a:rPr lang="en-US" sz="3000" dirty="0" smtClean="0">
                <a:latin typeface="CordiaUPC" pitchFamily="34" charset="-34"/>
              </a:rPr>
              <a:t>Pentium4 2GHz, Celeron 1.2 GHz </a:t>
            </a:r>
            <a:r>
              <a:rPr lang="th-TH" sz="3000" dirty="0" smtClean="0">
                <a:latin typeface="CordiaUPC" pitchFamily="34" charset="-34"/>
              </a:rPr>
              <a:t> </a:t>
            </a:r>
          </a:p>
          <a:p>
            <a:r>
              <a:rPr lang="th-TH" sz="3000" dirty="0" smtClean="0">
                <a:latin typeface="CordiaUPC" pitchFamily="34" charset="-34"/>
              </a:rPr>
              <a:t>ปัจจุบันจึงมีการเปลี่ยนแปลงสถาปัตยกรรมภายในของซีพียูโดยเพิ่มหน่วยประมวลผลที่เรียกว่า ALU (Arithmetic Logic Unit) มากกว่าหนึ่งหน่วยลงไปในชีพียู ปัจจุบันที่เรารู้จักกันว่า คอร์ </a:t>
            </a:r>
            <a:r>
              <a:rPr lang="en-US" sz="3000" dirty="0" smtClean="0">
                <a:latin typeface="CordiaUPC" pitchFamily="34" charset="-34"/>
              </a:rPr>
              <a:t>(Core)</a:t>
            </a:r>
          </a:p>
          <a:p>
            <a:pPr lvl="1"/>
            <a:r>
              <a:rPr lang="th-TH" dirty="0" smtClean="0">
                <a:latin typeface="CordiaUPC" pitchFamily="34" charset="-34"/>
              </a:rPr>
              <a:t>สำหรับ </a:t>
            </a:r>
            <a:r>
              <a:rPr lang="en-US" dirty="0" smtClean="0">
                <a:latin typeface="CordiaUPC" pitchFamily="34" charset="-34"/>
              </a:rPr>
              <a:t>Intel </a:t>
            </a:r>
            <a:r>
              <a:rPr lang="th-TH" dirty="0" smtClean="0">
                <a:latin typeface="CordiaUPC" pitchFamily="34" charset="-34"/>
              </a:rPr>
              <a:t>มีเทคโนโลยีที่ชื่อว่า </a:t>
            </a:r>
            <a:r>
              <a:rPr lang="en-US" dirty="0" err="1" smtClean="0">
                <a:latin typeface="CordiaUPC" pitchFamily="34" charset="-34"/>
              </a:rPr>
              <a:t>HyperThreading</a:t>
            </a:r>
            <a:r>
              <a:rPr lang="en-US" dirty="0" smtClean="0">
                <a:latin typeface="CordiaUPC" pitchFamily="34" charset="-34"/>
              </a:rPr>
              <a:t> </a:t>
            </a:r>
            <a:r>
              <a:rPr lang="th-TH" dirty="0" smtClean="0">
                <a:latin typeface="CordiaUPC" pitchFamily="34" charset="-34"/>
              </a:rPr>
              <a:t>เพิ่มเติม</a:t>
            </a:r>
          </a:p>
          <a:p>
            <a:pPr lvl="2"/>
            <a:r>
              <a:rPr lang="en-US" dirty="0" smtClean="0">
                <a:latin typeface="CordiaUPC" pitchFamily="34" charset="-34"/>
              </a:rPr>
              <a:t>Core i3  :  2 cores / 4 Threads</a:t>
            </a:r>
          </a:p>
          <a:p>
            <a:pPr lvl="2"/>
            <a:r>
              <a:rPr lang="en-US" dirty="0" smtClean="0">
                <a:latin typeface="CordiaUPC" pitchFamily="34" charset="-34"/>
              </a:rPr>
              <a:t>Core i5  :  4 cores / 4 Threads</a:t>
            </a:r>
          </a:p>
          <a:p>
            <a:pPr lvl="2"/>
            <a:r>
              <a:rPr lang="en-US" dirty="0" smtClean="0">
                <a:latin typeface="CordiaUPC" pitchFamily="34" charset="-34"/>
              </a:rPr>
              <a:t>Core i7 :   4 cores / 8 Threads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714884"/>
            <a:ext cx="586741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หน่วยความจำ </a:t>
            </a:r>
            <a:r>
              <a:rPr lang="en-US" dirty="0" smtClean="0"/>
              <a:t>(Memory)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614750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หน่วยความจำของคอมพิวเตอร์สามารถแบ่งออกเป็น</a:t>
            </a:r>
            <a:r>
              <a:rPr lang="en-US" dirty="0" smtClean="0"/>
              <a:t> 2</a:t>
            </a:r>
            <a:r>
              <a:rPr lang="th-TH" dirty="0" smtClean="0"/>
              <a:t> ชนิดคือ </a:t>
            </a:r>
          </a:p>
          <a:p>
            <a:pPr lvl="1"/>
            <a:r>
              <a:rPr lang="th-TH" dirty="0" smtClean="0"/>
              <a:t>หน่วยความจำหลัก </a:t>
            </a:r>
          </a:p>
          <a:p>
            <a:pPr lvl="1"/>
            <a:r>
              <a:rPr lang="th-TH" dirty="0" smtClean="0"/>
              <a:t>หน่วยความจำสำรอง </a:t>
            </a:r>
          </a:p>
          <a:p>
            <a:r>
              <a:rPr lang="th-TH" dirty="0" smtClean="0"/>
              <a:t>หน่วยความจำหลัก </a:t>
            </a:r>
            <a:r>
              <a:rPr lang="en-US" dirty="0" smtClean="0"/>
              <a:t>(Primary Storage) </a:t>
            </a:r>
          </a:p>
          <a:p>
            <a:pPr lvl="1"/>
            <a:r>
              <a:rPr lang="th-TH" dirty="0" smtClean="0"/>
              <a:t>มีหน้าที่เก็บชุดคำสั่งที่ใช้สั่งงานซีพียู และ เก็บข้อมูลต่างๆที่จะให้ซีพียูประมวลผลรวมทั้งเก็บผลลัพธ์ที่ได้จากการประมวลผล </a:t>
            </a:r>
          </a:p>
          <a:p>
            <a:pPr lvl="1"/>
            <a:r>
              <a:rPr lang="th-TH" dirty="0" smtClean="0"/>
              <a:t>หน่วยความจำหลักในคอมพิวเตอร์เรียกว่า  </a:t>
            </a:r>
            <a:r>
              <a:rPr lang="en-US" dirty="0" smtClean="0"/>
              <a:t>RAM (Random Access Memory)</a:t>
            </a:r>
            <a:endParaRPr lang="en-US" sz="2100" dirty="0" smtClean="0"/>
          </a:p>
          <a:p>
            <a:pPr lvl="1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หน่วยความจำ </a:t>
            </a:r>
            <a:r>
              <a:rPr lang="en-US" dirty="0" smtClean="0"/>
              <a:t>(Memory) </a:t>
            </a:r>
            <a:r>
              <a:rPr lang="th-TH" dirty="0" smtClean="0"/>
              <a:t>ต่อ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57494"/>
          </a:xfrm>
        </p:spPr>
        <p:txBody>
          <a:bodyPr>
            <a:normAutofit/>
          </a:bodyPr>
          <a:lstStyle/>
          <a:p>
            <a:r>
              <a:rPr lang="th-TH" dirty="0" smtClean="0"/>
              <a:t>หน่วยความจำสำรอง </a:t>
            </a:r>
            <a:r>
              <a:rPr lang="en-US" dirty="0" smtClean="0"/>
              <a:t>(Auxiliary memory)</a:t>
            </a:r>
            <a:endParaRPr lang="th-TH" dirty="0" smtClean="0"/>
          </a:p>
          <a:p>
            <a:pPr lvl="1"/>
            <a:r>
              <a:rPr lang="th-TH" dirty="0" smtClean="0"/>
              <a:t>บางทีเรียกกันว่า </a:t>
            </a:r>
            <a:r>
              <a:rPr lang="en-US" dirty="0" smtClean="0"/>
              <a:t>Secondary memory </a:t>
            </a:r>
            <a:r>
              <a:rPr lang="th-TH" dirty="0" smtClean="0"/>
              <a:t>หมายถึงหน่วยความจำหรือหน่วยเก็บที่ใช้เก็บข้อมูลนอกเครื่องคอมพิวเตอร์ (เพิ่มไปจากหน่วยความจำหลัก</a:t>
            </a:r>
            <a:r>
              <a:rPr lang="en-US" dirty="0" smtClean="0"/>
              <a:t>)</a:t>
            </a:r>
            <a:endParaRPr lang="th-TH" dirty="0" smtClean="0"/>
          </a:p>
          <a:p>
            <a:pPr lvl="1"/>
            <a:r>
              <a:rPr lang="th-TH" dirty="0" smtClean="0"/>
              <a:t>ซึ่งสามารถใช้เก็บข้อมูลแบบถาวรได้ แต่การทำงานจะช้ากว่าหน่วยความจำหลักแต่มีราคาที่ถูกกว่า หน่วยความจำสำรองเช่น</a:t>
            </a:r>
            <a:r>
              <a:rPr lang="en-US" dirty="0" smtClean="0"/>
              <a:t> Hard disk,   CD-ROM</a:t>
            </a:r>
            <a:r>
              <a:rPr lang="th-TH" dirty="0" smtClean="0"/>
              <a:t> และ </a:t>
            </a:r>
            <a:r>
              <a:rPr lang="en-US" dirty="0" smtClean="0"/>
              <a:t>Flash drive </a:t>
            </a:r>
          </a:p>
          <a:p>
            <a:pPr lvl="1"/>
            <a:endParaRPr lang="th-TH" dirty="0"/>
          </a:p>
        </p:txBody>
      </p:sp>
      <p:pic>
        <p:nvPicPr>
          <p:cNvPr id="5" name="Picture 4" descr="HD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14818"/>
            <a:ext cx="2571768" cy="240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72008"/>
            <a:ext cx="1714512" cy="161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USB Flash Driv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752993"/>
            <a:ext cx="1714512" cy="139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อุปกรณ์อินพุต </a:t>
            </a:r>
            <a:r>
              <a:rPr lang="en-US" dirty="0" smtClean="0"/>
              <a:t>(Input Devices)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เป็นอุปกรณ์ที่ใช้รับข้อมูลในรูปแบบต่างๆ จากภายนอกคอมพิวเตอร์ แล้วแปลงข้อมูลที่รับให้อยู่ในรูปแบบ </a:t>
            </a:r>
            <a:r>
              <a:rPr lang="en-US" dirty="0" smtClean="0"/>
              <a:t>Binary </a:t>
            </a:r>
            <a:r>
              <a:rPr lang="th-TH" dirty="0" smtClean="0"/>
              <a:t>ซึ่งสามารถสื่อสารกับซีพียูได้</a:t>
            </a:r>
          </a:p>
          <a:p>
            <a:pPr lvl="1"/>
            <a:r>
              <a:rPr lang="th-TH" dirty="0" smtClean="0"/>
              <a:t>เครื่องแสกน</a:t>
            </a:r>
            <a:r>
              <a:rPr lang="en-US" dirty="0" smtClean="0"/>
              <a:t>(Scanner)</a:t>
            </a:r>
            <a:r>
              <a:rPr lang="th-TH" dirty="0" smtClean="0"/>
              <a:t> </a:t>
            </a:r>
          </a:p>
          <a:p>
            <a:pPr lvl="1"/>
            <a:r>
              <a:rPr lang="th-TH" dirty="0" smtClean="0"/>
              <a:t>เครื่องอ่านบาร์โค้ด</a:t>
            </a:r>
            <a:r>
              <a:rPr lang="en-US" dirty="0" smtClean="0"/>
              <a:t>(Barcode Reader)</a:t>
            </a:r>
            <a:r>
              <a:rPr lang="th-TH" dirty="0" smtClean="0"/>
              <a:t> </a:t>
            </a:r>
          </a:p>
          <a:p>
            <a:pPr lvl="1"/>
            <a:r>
              <a:rPr lang="th-TH" dirty="0" smtClean="0"/>
              <a:t>คีย์บอร์ด</a:t>
            </a:r>
            <a:r>
              <a:rPr lang="en-US" dirty="0" smtClean="0"/>
              <a:t>(Keyboard)</a:t>
            </a:r>
            <a:endParaRPr lang="th-TH" dirty="0" smtClean="0"/>
          </a:p>
          <a:p>
            <a:pPr lvl="1"/>
            <a:r>
              <a:rPr lang="th-TH" dirty="0" smtClean="0"/>
              <a:t>เมาส์</a:t>
            </a:r>
            <a:r>
              <a:rPr lang="en-US" dirty="0" smtClean="0"/>
              <a:t>(Mouse)</a:t>
            </a:r>
          </a:p>
          <a:p>
            <a:pPr lvl="1"/>
            <a:r>
              <a:rPr lang="en-US" dirty="0" smtClean="0"/>
              <a:t>Trackball</a:t>
            </a:r>
          </a:p>
          <a:p>
            <a:pPr lvl="1"/>
            <a:r>
              <a:rPr lang="en-US" dirty="0" smtClean="0"/>
              <a:t>Joystick </a:t>
            </a:r>
            <a:r>
              <a:rPr lang="th-TH" dirty="0" smtClean="0"/>
              <a:t>ฯลฯ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5" name="Picture 4" descr="scann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571744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arcode-sc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286256"/>
            <a:ext cx="17621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429132"/>
            <a:ext cx="3167068" cy="195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อุปกรณ์เอาท์พุต </a:t>
            </a:r>
            <a:r>
              <a:rPr lang="en-US" dirty="0" smtClean="0"/>
              <a:t>(Output Devices)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เป็นอุปกรณ์ที่แปลงข้อมูลแบบ </a:t>
            </a:r>
            <a:r>
              <a:rPr lang="en-US" dirty="0" smtClean="0"/>
              <a:t>Binary </a:t>
            </a:r>
            <a:r>
              <a:rPr lang="th-TH" dirty="0" smtClean="0"/>
              <a:t>จากซีพียู</a:t>
            </a:r>
            <a:r>
              <a:rPr lang="en-US" dirty="0" smtClean="0"/>
              <a:t>/</a:t>
            </a:r>
            <a:r>
              <a:rPr lang="th-TH" dirty="0" smtClean="0"/>
              <a:t>คอมพิวเตอร์ไปเป็นข้อมูลในรูปแบบอื่นหรือให้อุปกรณ์นั้นทำงานอย่างใดอย่างหนึ่งตามลักษณะข้อมูล</a:t>
            </a:r>
            <a:r>
              <a:rPr lang="th-TH" b="1" dirty="0" smtClean="0"/>
              <a:t> </a:t>
            </a:r>
            <a:endParaRPr lang="th-TH" dirty="0" smtClean="0"/>
          </a:p>
          <a:p>
            <a:pPr lvl="1"/>
            <a:r>
              <a:rPr lang="th-TH" dirty="0" smtClean="0"/>
              <a:t>เครื่องพิมพ์ </a:t>
            </a:r>
            <a:r>
              <a:rPr lang="en-US" dirty="0" smtClean="0"/>
              <a:t>(</a:t>
            </a:r>
            <a:r>
              <a:rPr lang="th-TH" dirty="0" smtClean="0"/>
              <a:t>Printer</a:t>
            </a:r>
            <a:r>
              <a:rPr lang="en-US" dirty="0" smtClean="0"/>
              <a:t>) </a:t>
            </a:r>
            <a:endParaRPr lang="th-TH" dirty="0" smtClean="0"/>
          </a:p>
          <a:p>
            <a:pPr lvl="1"/>
            <a:r>
              <a:rPr lang="th-TH" dirty="0" smtClean="0"/>
              <a:t>ลำโพง (Speaker</a:t>
            </a:r>
            <a:r>
              <a:rPr lang="en-US" dirty="0" smtClean="0"/>
              <a:t>)</a:t>
            </a:r>
            <a:r>
              <a:rPr lang="th-TH" dirty="0" smtClean="0"/>
              <a:t> </a:t>
            </a:r>
          </a:p>
          <a:p>
            <a:pPr lvl="1"/>
            <a:r>
              <a:rPr lang="th-TH" dirty="0" smtClean="0"/>
              <a:t>จอภาพ </a:t>
            </a:r>
            <a:r>
              <a:rPr lang="en-US" dirty="0" smtClean="0"/>
              <a:t>(Monitors) </a:t>
            </a:r>
            <a:r>
              <a:rPr lang="th-TH" dirty="0" smtClean="0"/>
              <a:t>เป็นต้น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4" name="Picture 3" descr="Canon_All_In_One_Pixma_MP500_Print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214818"/>
            <a:ext cx="266700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1" descr="mini_x_speaker.jpg"/>
          <p:cNvPicPr/>
          <p:nvPr/>
        </p:nvPicPr>
        <p:blipFill>
          <a:blip r:embed="rId3" cstate="print"/>
          <a:srcRect l="5214" t="3968"/>
          <a:stretch>
            <a:fillRect/>
          </a:stretch>
        </p:blipFill>
        <p:spPr>
          <a:xfrm>
            <a:off x="7000892" y="2857496"/>
            <a:ext cx="1285884" cy="1525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4602</TotalTime>
  <Words>1310</Words>
  <Application>Microsoft Office PowerPoint</Application>
  <PresentationFormat>On-screen Show (4:3)</PresentationFormat>
  <Paragraphs>150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Angsana New</vt:lpstr>
      <vt:lpstr>Arial</vt:lpstr>
      <vt:lpstr>Cordia New</vt:lpstr>
      <vt:lpstr>CordiaUPC</vt:lpstr>
      <vt:lpstr>FreesiaUPC</vt:lpstr>
      <vt:lpstr>Tw Cen MT</vt:lpstr>
      <vt:lpstr>Wingdings</vt:lpstr>
      <vt:lpstr>Wingdings 2</vt:lpstr>
      <vt:lpstr>Median</vt:lpstr>
      <vt:lpstr>องค์ประกอบของคอมพิวเตอร์ และภาษาซี</vt:lpstr>
      <vt:lpstr>ระบบคอมพิวเตอร์</vt:lpstr>
      <vt:lpstr>Computer Hardware</vt:lpstr>
      <vt:lpstr>Central Processing Unit (CPU)</vt:lpstr>
      <vt:lpstr>Central Processing Unit (CPU) ต่อ</vt:lpstr>
      <vt:lpstr>หน่วยความจำ (Memory)</vt:lpstr>
      <vt:lpstr>หน่วยความจำ (Memory) ต่อ</vt:lpstr>
      <vt:lpstr>อุปกรณ์อินพุต (Input Devices)</vt:lpstr>
      <vt:lpstr>อุปกรณ์เอาท์พุต (Output Devices)</vt:lpstr>
      <vt:lpstr>วิวัฒนาการของคอมพิวเตอร์</vt:lpstr>
      <vt:lpstr>วิวัฒนาการของคอมพิวเตอร์</vt:lpstr>
      <vt:lpstr>Software</vt:lpstr>
      <vt:lpstr>การพัฒนาซอฟต์แวร์ (Software Development)</vt:lpstr>
      <vt:lpstr>คำศัพท์เทคนิคที่ใช้ในการพัฒนาซอฟต์แวร์</vt:lpstr>
      <vt:lpstr>ภาษาคอมพิวเตอร์ (Computer Languages) </vt:lpstr>
      <vt:lpstr>แนะนำภาษาซี</vt:lpstr>
      <vt:lpstr>สายพันธุ์ภาษาโปรแกรม</vt:lpstr>
      <vt:lpstr>ภาษาโปรแกรมยอดนิยม July 2015 (tiobe.com)</vt:lpstr>
      <vt:lpstr>ขั้นตอนการพัฒนาโปรแกรมภาษาซี</vt:lpstr>
      <vt:lpstr>CodeBlocks IDE</vt:lpstr>
      <vt:lpstr>New Project</vt:lpstr>
      <vt:lpstr>Choose Project Type</vt:lpstr>
      <vt:lpstr>Select the language</vt:lpstr>
      <vt:lpstr>Project Location</vt:lpstr>
      <vt:lpstr>Choose Compiler</vt:lpstr>
      <vt:lpstr>Default Source Code</vt:lpstr>
      <vt:lpstr>Run Menu</vt:lpstr>
      <vt:lpstr>โครงสร้างของภาษาซี</vt:lpstr>
      <vt:lpstr>ตัวอย่าง Source Code ภาษา C</vt:lpstr>
      <vt:lpstr>Hello World </vt:lpstr>
      <vt:lpstr>ทดลองอะไรเล่น ๆ</vt:lpstr>
      <vt:lpstr>Compile Error</vt:lpstr>
      <vt:lpstr>Hello World! (again)</vt:lpstr>
      <vt:lpstr>Quiz 1</vt:lpstr>
      <vt:lpstr>Quiz 2</vt:lpstr>
      <vt:lpstr>การใช้ comment ในภาษาซี</vt:lpstr>
      <vt:lpstr>QUIZ 3</vt:lpstr>
      <vt:lpstr>QUIZ 4</vt:lpstr>
      <vt:lpstr>QUIZ 5</vt:lpstr>
    </vt:vector>
  </TitlesOfParts>
  <Company>Kmutnb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องค์ประกอบของคอมพิวเตอร์ และภาษาซี</dc:title>
  <dc:creator>admin</dc:creator>
  <cp:lastModifiedBy>Choopan Rattanapoka</cp:lastModifiedBy>
  <cp:revision>35</cp:revision>
  <dcterms:created xsi:type="dcterms:W3CDTF">2010-05-09T09:54:05Z</dcterms:created>
  <dcterms:modified xsi:type="dcterms:W3CDTF">2015-08-04T05:52:09Z</dcterms:modified>
</cp:coreProperties>
</file>