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20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9" r:id="rId1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51" autoAdjust="0"/>
    <p:restoredTop sz="94660"/>
  </p:normalViewPr>
  <p:slideViewPr>
    <p:cSldViewPr>
      <p:cViewPr varScale="1">
        <p:scale>
          <a:sx n="79" d="100"/>
          <a:sy n="79" d="100"/>
        </p:scale>
        <p:origin x="1579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D29D8-918C-4D32-9B57-74C750EEFC11}" type="datetimeFigureOut">
              <a:rPr lang="th-TH" smtClean="0"/>
              <a:pPr/>
              <a:t>19/06/62</a:t>
            </a:fld>
            <a:endParaRPr lang="th-TH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7704" y="4038600"/>
            <a:ext cx="6931496" cy="1828800"/>
          </a:xfrm>
        </p:spPr>
        <p:txBody>
          <a:bodyPr>
            <a:normAutofit/>
          </a:bodyPr>
          <a:lstStyle/>
          <a:p>
            <a:r>
              <a:rPr lang="en-US" dirty="0" smtClean="0"/>
              <a:t>NETWORK SERVICE</a:t>
            </a:r>
            <a:br>
              <a:rPr lang="en-US" dirty="0" smtClean="0"/>
            </a:br>
            <a:r>
              <a:rPr lang="en-US" dirty="0" smtClean="0"/>
              <a:t>NTP + SQUID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02904" y="6050037"/>
            <a:ext cx="6705600" cy="685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030523126  – Linux Operating System and Administration</a:t>
            </a:r>
          </a:p>
          <a:p>
            <a:r>
              <a:rPr lang="en-US" dirty="0"/>
              <a:t>Assoc. Prof. Dr. </a:t>
            </a:r>
            <a:r>
              <a:rPr lang="en-US"/>
              <a:t>Choopan 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Squid Main Configuration File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Config</a:t>
            </a:r>
            <a:r>
              <a:rPr lang="en-US" dirty="0" smtClean="0"/>
              <a:t> file </a:t>
            </a:r>
            <a:r>
              <a:rPr lang="th-TH" dirty="0" smtClean="0"/>
              <a:t>ของ </a:t>
            </a:r>
            <a:r>
              <a:rPr lang="en-US" dirty="0" smtClean="0"/>
              <a:t>Squid </a:t>
            </a:r>
            <a:r>
              <a:rPr lang="th-TH" dirty="0" smtClean="0"/>
              <a:t>จะเก็บอยู่ที่ตำแหน่ง </a:t>
            </a:r>
            <a:r>
              <a:rPr lang="en-US" dirty="0" smtClean="0"/>
              <a:t>/etc/squid</a:t>
            </a:r>
          </a:p>
          <a:p>
            <a:r>
              <a:rPr lang="th-TH" dirty="0" smtClean="0"/>
              <a:t>ใน </a:t>
            </a:r>
            <a:r>
              <a:rPr lang="en-US" dirty="0" smtClean="0"/>
              <a:t>directory /etc/squid </a:t>
            </a:r>
            <a:r>
              <a:rPr lang="th-TH" dirty="0" smtClean="0"/>
              <a:t>จะมีแฟ้มข้อมูลที่สำคัญอยู่คือ </a:t>
            </a:r>
            <a:r>
              <a:rPr lang="en-US" dirty="0" err="1" smtClean="0"/>
              <a:t>squid.conf</a:t>
            </a:r>
            <a:endParaRPr lang="en-US" dirty="0" smtClean="0"/>
          </a:p>
          <a:p>
            <a:r>
              <a:rPr lang="th-TH" dirty="0" smtClean="0"/>
              <a:t>ในแฟ้มข้อมูล </a:t>
            </a:r>
            <a:r>
              <a:rPr lang="en-US" dirty="0" smtClean="0"/>
              <a:t>/etc/squid/</a:t>
            </a:r>
            <a:r>
              <a:rPr lang="en-US" dirty="0" err="1" smtClean="0"/>
              <a:t>squid.conf</a:t>
            </a:r>
            <a:r>
              <a:rPr lang="en-US" dirty="0" smtClean="0"/>
              <a:t> </a:t>
            </a:r>
            <a:r>
              <a:rPr lang="th-TH" dirty="0" smtClean="0"/>
              <a:t>จะบรรจุคำสั่ง</a:t>
            </a:r>
            <a:r>
              <a:rPr lang="en-US" dirty="0" smtClean="0"/>
              <a:t> (directive) </a:t>
            </a:r>
            <a:r>
              <a:rPr lang="th-TH" dirty="0" smtClean="0"/>
              <a:t>ซึ่ง 1 บรรทัดคือ 1 คำสั่ง</a:t>
            </a:r>
          </a:p>
          <a:p>
            <a:r>
              <a:rPr lang="en-US" dirty="0" smtClean="0"/>
              <a:t>Directive </a:t>
            </a:r>
            <a:r>
              <a:rPr lang="th-TH" dirty="0" smtClean="0"/>
              <a:t>มีรูปแบบไวยกรณ์ดังนี้</a:t>
            </a:r>
          </a:p>
          <a:p>
            <a:pPr algn="ctr">
              <a:buNone/>
            </a:pPr>
            <a:r>
              <a:rPr lang="en-US" sz="2000" b="1" dirty="0" err="1" smtClean="0">
                <a:solidFill>
                  <a:srgbClr val="FF0000"/>
                </a:solidFill>
              </a:rPr>
              <a:t>directivename</a:t>
            </a:r>
            <a:r>
              <a:rPr lang="en-US" sz="2000" dirty="0" smtClean="0"/>
              <a:t>  </a:t>
            </a:r>
            <a:r>
              <a:rPr lang="en-US" sz="2000" dirty="0" smtClean="0">
                <a:solidFill>
                  <a:srgbClr val="0070C0"/>
                </a:solidFill>
              </a:rPr>
              <a:t>given_value_1</a:t>
            </a:r>
            <a:r>
              <a:rPr lang="en-US" sz="2000" dirty="0" smtClean="0"/>
              <a:t> [ given_value_2 … </a:t>
            </a:r>
            <a:r>
              <a:rPr lang="en-US" sz="2000" dirty="0" err="1" smtClean="0"/>
              <a:t>given_value_N</a:t>
            </a:r>
            <a:r>
              <a:rPr lang="en-US" sz="2000" dirty="0" smtClean="0"/>
              <a:t> ]</a:t>
            </a:r>
            <a:endParaRPr lang="th-TH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visible_hostname</a:t>
            </a:r>
            <a:r>
              <a:rPr lang="en-US" dirty="0" smtClean="0"/>
              <a:t>  directive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 err="1" smtClean="0">
                <a:solidFill>
                  <a:srgbClr val="0070C0"/>
                </a:solidFill>
              </a:rPr>
              <a:t>visible_hostname</a:t>
            </a:r>
            <a:r>
              <a:rPr lang="en-US" dirty="0" smtClean="0"/>
              <a:t>   </a:t>
            </a:r>
            <a:r>
              <a:rPr lang="en-US" i="1" dirty="0" err="1" smtClean="0">
                <a:solidFill>
                  <a:srgbClr val="FF0000"/>
                </a:solidFill>
              </a:rPr>
              <a:t>givenhostname</a:t>
            </a:r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dirty="0" err="1" smtClean="0"/>
              <a:t>visible_hostname</a:t>
            </a:r>
            <a:r>
              <a:rPr lang="en-US" dirty="0" smtClean="0"/>
              <a:t>  </a:t>
            </a:r>
            <a:r>
              <a:rPr lang="th-TH" dirty="0" smtClean="0"/>
              <a:t>เป็น </a:t>
            </a:r>
            <a:r>
              <a:rPr lang="en-US" dirty="0" smtClean="0"/>
              <a:t>directive </a:t>
            </a:r>
            <a:r>
              <a:rPr lang="th-TH" dirty="0" smtClean="0"/>
              <a:t>ใช้เพื่อบันทึกใน </a:t>
            </a:r>
            <a:r>
              <a:rPr lang="en-US" dirty="0" smtClean="0"/>
              <a:t>system log file </a:t>
            </a:r>
            <a:r>
              <a:rPr lang="th-TH" dirty="0" smtClean="0"/>
              <a:t>และบอกผู้ใช้ เกี่ยวกับ ชื่อของ </a:t>
            </a:r>
            <a:r>
              <a:rPr lang="en-US" dirty="0" smtClean="0"/>
              <a:t>web cache server </a:t>
            </a:r>
            <a:r>
              <a:rPr lang="th-TH" dirty="0" smtClean="0"/>
              <a:t>เมื่อเกิดปัญหา</a:t>
            </a:r>
          </a:p>
          <a:p>
            <a:r>
              <a:rPr lang="th-TH" dirty="0" smtClean="0"/>
              <a:t>จะต้อง </a:t>
            </a:r>
            <a:r>
              <a:rPr lang="en-US" dirty="0" smtClean="0"/>
              <a:t>set </a:t>
            </a:r>
            <a:r>
              <a:rPr lang="th-TH" dirty="0" smtClean="0"/>
              <a:t>ค่านี้ก่อนเรียกใช้งาน </a:t>
            </a:r>
            <a:r>
              <a:rPr lang="en-US" dirty="0" smtClean="0"/>
              <a:t>Squid </a:t>
            </a:r>
            <a:r>
              <a:rPr lang="th-TH" dirty="0" smtClean="0"/>
              <a:t>ไม่เช่นนั้น </a:t>
            </a:r>
            <a:r>
              <a:rPr lang="en-US" dirty="0" smtClean="0"/>
              <a:t>Squid </a:t>
            </a:r>
            <a:r>
              <a:rPr lang="th-TH" dirty="0" smtClean="0"/>
              <a:t>จะไม่อ่านค่า</a:t>
            </a:r>
          </a:p>
          <a:p>
            <a:r>
              <a:rPr lang="th-TH" dirty="0" smtClean="0"/>
              <a:t>ปกติชื่อ </a:t>
            </a:r>
            <a:r>
              <a:rPr lang="en-US" dirty="0" smtClean="0"/>
              <a:t>host </a:t>
            </a:r>
            <a:r>
              <a:rPr lang="th-TH" dirty="0" smtClean="0"/>
              <a:t>ที่ทำหน้าที่เป็น </a:t>
            </a:r>
            <a:r>
              <a:rPr lang="en-US" dirty="0" smtClean="0"/>
              <a:t>web cache </a:t>
            </a:r>
            <a:r>
              <a:rPr lang="th-TH" dirty="0" smtClean="0"/>
              <a:t>จะเรียกว่า </a:t>
            </a:r>
            <a:r>
              <a:rPr lang="en-US" dirty="0" smtClean="0"/>
              <a:t>proxy</a:t>
            </a:r>
          </a:p>
          <a:p>
            <a:pPr lvl="1"/>
            <a:r>
              <a:rPr lang="th-TH" dirty="0" smtClean="0"/>
              <a:t>ตัวอย่าง </a:t>
            </a:r>
            <a:r>
              <a:rPr lang="en-US" dirty="0" smtClean="0"/>
              <a:t>proxy.cit.kmutnb.ac.th</a:t>
            </a:r>
          </a:p>
          <a:p>
            <a:r>
              <a:rPr lang="th-TH" dirty="0" smtClean="0"/>
              <a:t>ตัวอย่างการใช้งาน </a:t>
            </a:r>
            <a:r>
              <a:rPr lang="en-US" dirty="0" smtClean="0"/>
              <a:t>directive</a:t>
            </a:r>
          </a:p>
          <a:p>
            <a:pPr lvl="1"/>
            <a:r>
              <a:rPr lang="en-US" dirty="0" err="1" smtClean="0"/>
              <a:t>visible_hostname</a:t>
            </a:r>
            <a:r>
              <a:rPr lang="en-US" dirty="0" smtClean="0"/>
              <a:t>   proxy.cit.kmutnb.ac.th</a:t>
            </a:r>
            <a:endParaRPr lang="th-TH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cache_dir</a:t>
            </a:r>
            <a:r>
              <a:rPr lang="en-US" dirty="0" smtClean="0"/>
              <a:t>  directive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err="1" smtClean="0"/>
              <a:t>cache_dir</a:t>
            </a:r>
            <a:r>
              <a:rPr lang="en-US" sz="2600" dirty="0" smtClean="0"/>
              <a:t> </a:t>
            </a:r>
            <a:r>
              <a:rPr lang="th-TH" sz="2600" dirty="0" smtClean="0"/>
              <a:t>เป็น </a:t>
            </a:r>
            <a:r>
              <a:rPr lang="en-US" sz="2600" dirty="0" smtClean="0"/>
              <a:t>directive </a:t>
            </a:r>
            <a:r>
              <a:rPr lang="th-TH" sz="2600" dirty="0" smtClean="0"/>
              <a:t>ที่บอกกับ </a:t>
            </a:r>
            <a:r>
              <a:rPr lang="en-US" sz="2600" dirty="0" smtClean="0"/>
              <a:t>squid </a:t>
            </a:r>
            <a:r>
              <a:rPr lang="th-TH" sz="2600" dirty="0" smtClean="0"/>
              <a:t>ถึง </a:t>
            </a:r>
            <a:r>
              <a:rPr lang="en-US" sz="2600" dirty="0" smtClean="0"/>
              <a:t>directory </a:t>
            </a:r>
            <a:r>
              <a:rPr lang="th-TH" sz="2600" dirty="0" smtClean="0"/>
              <a:t>ที่จะใช้ในการเก็บ </a:t>
            </a:r>
            <a:r>
              <a:rPr lang="en-US" sz="2600" dirty="0" smtClean="0"/>
              <a:t>cache </a:t>
            </a:r>
            <a:r>
              <a:rPr lang="th-TH" sz="2600" dirty="0" smtClean="0"/>
              <a:t>ต่างๆ </a:t>
            </a:r>
            <a:r>
              <a:rPr lang="en-US" sz="2600" dirty="0" smtClean="0"/>
              <a:t>(</a:t>
            </a:r>
            <a:r>
              <a:rPr lang="th-TH" sz="2600" dirty="0" smtClean="0"/>
              <a:t>หน้า</a:t>
            </a:r>
            <a:r>
              <a:rPr lang="en-US" sz="2600" dirty="0" smtClean="0"/>
              <a:t> web, files)</a:t>
            </a:r>
          </a:p>
          <a:p>
            <a:r>
              <a:rPr lang="th-TH" sz="2600" dirty="0" smtClean="0"/>
              <a:t>มีรูปแบบดังนี้</a:t>
            </a:r>
          </a:p>
          <a:p>
            <a:pPr>
              <a:buNone/>
            </a:pPr>
            <a:r>
              <a:rPr lang="en-US" sz="1800" b="1" dirty="0" err="1" smtClean="0">
                <a:solidFill>
                  <a:srgbClr val="FF0000"/>
                </a:solidFill>
              </a:rPr>
              <a:t>cache_dir</a:t>
            </a:r>
            <a:r>
              <a:rPr lang="en-US" sz="1800" dirty="0" smtClean="0"/>
              <a:t>  </a:t>
            </a:r>
            <a:r>
              <a:rPr lang="en-US" sz="1800" dirty="0" err="1" smtClean="0">
                <a:solidFill>
                  <a:srgbClr val="0070C0"/>
                </a:solidFill>
              </a:rPr>
              <a:t>storagetype</a:t>
            </a:r>
            <a:r>
              <a:rPr lang="en-US" sz="1800" dirty="0" smtClean="0"/>
              <a:t>  </a:t>
            </a:r>
            <a:r>
              <a:rPr lang="en-US" sz="1800" dirty="0" err="1" smtClean="0">
                <a:solidFill>
                  <a:srgbClr val="00B050"/>
                </a:solidFill>
              </a:rPr>
              <a:t>targetdirectory</a:t>
            </a:r>
            <a:r>
              <a:rPr lang="en-US" sz="1800" dirty="0" smtClean="0"/>
              <a:t>  </a:t>
            </a:r>
            <a:r>
              <a:rPr lang="en-US" sz="1800" dirty="0" err="1" smtClean="0">
                <a:solidFill>
                  <a:schemeClr val="accent4">
                    <a:lumMod val="50000"/>
                  </a:schemeClr>
                </a:solidFill>
              </a:rPr>
              <a:t>storagesize</a:t>
            </a:r>
            <a:r>
              <a:rPr lang="en-US" sz="1800" dirty="0" smtClean="0"/>
              <a:t>  </a:t>
            </a:r>
            <a:r>
              <a:rPr lang="en-US" sz="1800" dirty="0" err="1" smtClean="0">
                <a:solidFill>
                  <a:schemeClr val="accent2">
                    <a:lumMod val="75000"/>
                  </a:schemeClr>
                </a:solidFill>
              </a:rPr>
              <a:t>directorycount</a:t>
            </a:r>
            <a:r>
              <a:rPr lang="en-US" sz="18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800" dirty="0" smtClean="0"/>
              <a:t> </a:t>
            </a:r>
            <a:r>
              <a:rPr lang="en-US" sz="1800" dirty="0" err="1" smtClean="0">
                <a:solidFill>
                  <a:schemeClr val="accent5">
                    <a:lumMod val="50000"/>
                  </a:schemeClr>
                </a:solidFill>
              </a:rPr>
              <a:t>subdirectorycount</a:t>
            </a:r>
            <a:endParaRPr lang="en-US" sz="1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/>
            <a:r>
              <a:rPr lang="en-US" sz="1900" dirty="0" err="1" smtClean="0"/>
              <a:t>cache_dir</a:t>
            </a:r>
            <a:r>
              <a:rPr lang="en-US" sz="1900" dirty="0" smtClean="0"/>
              <a:t>   		directive </a:t>
            </a:r>
            <a:r>
              <a:rPr lang="th-TH" sz="1900" dirty="0" smtClean="0"/>
              <a:t>สำหรับการใช้งาน </a:t>
            </a:r>
            <a:r>
              <a:rPr lang="en-US" sz="1900" dirty="0" smtClean="0"/>
              <a:t>cache</a:t>
            </a:r>
          </a:p>
          <a:p>
            <a:pPr lvl="1"/>
            <a:r>
              <a:rPr lang="en-US" sz="1900" dirty="0" err="1" smtClean="0"/>
              <a:t>storagetype</a:t>
            </a:r>
            <a:r>
              <a:rPr lang="en-US" sz="1900" dirty="0" smtClean="0"/>
              <a:t>	</a:t>
            </a:r>
            <a:r>
              <a:rPr lang="th-TH" sz="1900" dirty="0" smtClean="0"/>
              <a:t>	ประเภทของระบบแฟ้มข้อมูลโดยปกติจะเป็น </a:t>
            </a:r>
            <a:r>
              <a:rPr lang="en-US" sz="1900" dirty="0" err="1" smtClean="0"/>
              <a:t>ufs</a:t>
            </a:r>
            <a:r>
              <a:rPr lang="en-US" sz="1900" dirty="0" smtClean="0"/>
              <a:t> (</a:t>
            </a:r>
            <a:r>
              <a:rPr lang="en-US" sz="1900" dirty="0" err="1" smtClean="0"/>
              <a:t>unix</a:t>
            </a:r>
            <a:r>
              <a:rPr lang="en-US" sz="1900" dirty="0" smtClean="0"/>
              <a:t> file system)</a:t>
            </a:r>
          </a:p>
          <a:p>
            <a:pPr lvl="1"/>
            <a:r>
              <a:rPr lang="en-US" sz="1900" dirty="0" err="1" smtClean="0"/>
              <a:t>targetdirectory</a:t>
            </a:r>
            <a:r>
              <a:rPr lang="en-US" sz="1900" dirty="0" smtClean="0"/>
              <a:t>	</a:t>
            </a:r>
            <a:r>
              <a:rPr lang="th-TH" sz="1900" dirty="0" smtClean="0"/>
              <a:t>ตำแหน่งที่ต้องการใช้ </a:t>
            </a:r>
            <a:r>
              <a:rPr lang="en-US" sz="1900" dirty="0" smtClean="0"/>
              <a:t>Squid </a:t>
            </a:r>
            <a:r>
              <a:rPr lang="th-TH" sz="1900" dirty="0" smtClean="0"/>
              <a:t>ใช้ในการเก็บ </a:t>
            </a:r>
            <a:r>
              <a:rPr lang="en-US" sz="1900" dirty="0" smtClean="0"/>
              <a:t>cache</a:t>
            </a:r>
          </a:p>
          <a:p>
            <a:pPr lvl="1"/>
            <a:r>
              <a:rPr lang="en-US" sz="1900" dirty="0" err="1" smtClean="0"/>
              <a:t>storagesize</a:t>
            </a:r>
            <a:r>
              <a:rPr lang="en-US" sz="1900" dirty="0" smtClean="0"/>
              <a:t>	</a:t>
            </a:r>
            <a:r>
              <a:rPr lang="th-TH" sz="1900" dirty="0" smtClean="0"/>
              <a:t>	เนื้อที่ที่จะใช้ในการเก็บ </a:t>
            </a:r>
            <a:r>
              <a:rPr lang="en-US" sz="1900" dirty="0" smtClean="0"/>
              <a:t>cache </a:t>
            </a:r>
            <a:r>
              <a:rPr lang="th-TH" sz="1900" dirty="0" smtClean="0"/>
              <a:t>มีหน่วยเป็น </a:t>
            </a:r>
            <a:r>
              <a:rPr lang="en-US" sz="1900" dirty="0" smtClean="0"/>
              <a:t>MB</a:t>
            </a:r>
          </a:p>
          <a:p>
            <a:pPr lvl="1"/>
            <a:r>
              <a:rPr lang="en-US" sz="1900" dirty="0" err="1" smtClean="0"/>
              <a:t>directorycount</a:t>
            </a:r>
            <a:r>
              <a:rPr lang="en-US" sz="1900" dirty="0" smtClean="0"/>
              <a:t>	</a:t>
            </a:r>
            <a:r>
              <a:rPr lang="th-TH" sz="1900" dirty="0" smtClean="0"/>
              <a:t>จำนวนของ </a:t>
            </a:r>
            <a:r>
              <a:rPr lang="en-US" sz="1900" dirty="0" smtClean="0"/>
              <a:t>directory </a:t>
            </a:r>
            <a:r>
              <a:rPr lang="th-TH" sz="1900" dirty="0" smtClean="0"/>
              <a:t>ที่จะเก็บใน </a:t>
            </a:r>
            <a:r>
              <a:rPr lang="en-US" sz="1900" dirty="0" smtClean="0"/>
              <a:t>cache</a:t>
            </a:r>
          </a:p>
          <a:p>
            <a:pPr lvl="1"/>
            <a:r>
              <a:rPr lang="en-US" sz="1900" dirty="0" err="1" smtClean="0"/>
              <a:t>subdirectorycount</a:t>
            </a:r>
            <a:r>
              <a:rPr lang="en-US" sz="1900" dirty="0" smtClean="0"/>
              <a:t>	</a:t>
            </a:r>
            <a:r>
              <a:rPr lang="th-TH" sz="1900" dirty="0" smtClean="0"/>
              <a:t>จำนวนของ </a:t>
            </a:r>
            <a:r>
              <a:rPr lang="en-US" sz="1900" dirty="0" smtClean="0"/>
              <a:t>subdirectory </a:t>
            </a:r>
            <a:r>
              <a:rPr lang="th-TH" sz="1900" dirty="0" smtClean="0"/>
              <a:t>ที่จะเก็บภายใน </a:t>
            </a:r>
            <a:r>
              <a:rPr lang="en-US" sz="1900" dirty="0" smtClean="0"/>
              <a:t>directory</a:t>
            </a:r>
          </a:p>
          <a:p>
            <a:r>
              <a:rPr lang="th-TH" sz="2600" b="1" dirty="0" smtClean="0"/>
              <a:t>ตัวอย่าง   </a:t>
            </a:r>
            <a:r>
              <a:rPr lang="en-US" sz="2600" dirty="0" err="1" smtClean="0"/>
              <a:t>cache_dir</a:t>
            </a:r>
            <a:r>
              <a:rPr lang="en-US" sz="2600" dirty="0" smtClean="0"/>
              <a:t>   </a:t>
            </a:r>
            <a:r>
              <a:rPr lang="en-US" sz="2600" dirty="0" err="1" smtClean="0"/>
              <a:t>ufs</a:t>
            </a:r>
            <a:r>
              <a:rPr lang="en-US" sz="2600" dirty="0" smtClean="0"/>
              <a:t>   /</a:t>
            </a:r>
            <a:r>
              <a:rPr lang="en-US" sz="2600" dirty="0" err="1" smtClean="0"/>
              <a:t>var</a:t>
            </a:r>
            <a:r>
              <a:rPr lang="en-US" sz="2600" dirty="0" smtClean="0"/>
              <a:t>/spool/squid   100  16  256</a:t>
            </a:r>
          </a:p>
          <a:p>
            <a:r>
              <a:rPr lang="th-TH" sz="2600" dirty="0" smtClean="0"/>
              <a:t>เมื่อมีการเปลี่ยนแปลง </a:t>
            </a:r>
            <a:r>
              <a:rPr lang="en-US" sz="2600" dirty="0" err="1" smtClean="0"/>
              <a:t>cache_dir</a:t>
            </a:r>
            <a:r>
              <a:rPr lang="en-US" sz="2600" dirty="0" smtClean="0"/>
              <a:t> </a:t>
            </a:r>
            <a:r>
              <a:rPr lang="th-TH" sz="2600" dirty="0" smtClean="0"/>
              <a:t>จะต้องใช้คำสั่ง   </a:t>
            </a:r>
            <a:r>
              <a:rPr lang="en-US" sz="2600" b="1" dirty="0" smtClean="0">
                <a:solidFill>
                  <a:srgbClr val="FF0000"/>
                </a:solidFill>
              </a:rPr>
              <a:t>squid  -z  </a:t>
            </a:r>
            <a:r>
              <a:rPr lang="th-TH" sz="2600" dirty="0" smtClean="0"/>
              <a:t>เพื่อทำการ </a:t>
            </a:r>
            <a:r>
              <a:rPr lang="en-US" sz="2600" dirty="0" smtClean="0"/>
              <a:t>clear cache </a:t>
            </a:r>
            <a:r>
              <a:rPr lang="th-TH" sz="2600" dirty="0" smtClean="0"/>
              <a:t>แล้วจึงใช้คำสั่ง </a:t>
            </a:r>
            <a:r>
              <a:rPr lang="en-US" sz="2600" b="1" dirty="0" smtClean="0">
                <a:solidFill>
                  <a:srgbClr val="0070C0"/>
                </a:solidFill>
              </a:rPr>
              <a:t>service squid  restart </a:t>
            </a:r>
            <a:r>
              <a:rPr lang="th-TH" sz="2600" dirty="0" smtClean="0"/>
              <a:t>เพื่อให้ </a:t>
            </a:r>
            <a:r>
              <a:rPr lang="en-US" sz="2600" dirty="0" smtClean="0"/>
              <a:t>squid </a:t>
            </a:r>
            <a:r>
              <a:rPr lang="th-TH" sz="2600" dirty="0" smtClean="0"/>
              <a:t>อ่านค่า </a:t>
            </a:r>
            <a:r>
              <a:rPr lang="en-US" sz="2600" dirty="0" err="1" smtClean="0"/>
              <a:t>config</a:t>
            </a:r>
            <a:r>
              <a:rPr lang="en-US" sz="2600" dirty="0" smtClean="0"/>
              <a:t> </a:t>
            </a:r>
            <a:r>
              <a:rPr lang="th-TH" sz="2600" dirty="0" smtClean="0"/>
              <a:t>ใหม่</a:t>
            </a:r>
            <a:endParaRPr lang="en-US" sz="26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ACLs </a:t>
            </a:r>
            <a:r>
              <a:rPr lang="th-TH" dirty="0" smtClean="0"/>
              <a:t>และ </a:t>
            </a:r>
            <a:r>
              <a:rPr lang="en-US" dirty="0" smtClean="0"/>
              <a:t>ACL-operators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Access Control List (ACL)</a:t>
            </a:r>
            <a:r>
              <a:rPr lang="th-TH" dirty="0" smtClean="0"/>
              <a:t> เป็น </a:t>
            </a:r>
            <a:r>
              <a:rPr lang="en-US" dirty="0" smtClean="0"/>
              <a:t>directive </a:t>
            </a:r>
            <a:r>
              <a:rPr lang="th-TH" dirty="0" smtClean="0"/>
              <a:t>ที่ใช้สำหรับจำกัดการทำงานของ </a:t>
            </a:r>
            <a:r>
              <a:rPr lang="en-US" dirty="0" smtClean="0"/>
              <a:t>Squid </a:t>
            </a:r>
            <a:r>
              <a:rPr lang="th-TH" dirty="0" smtClean="0"/>
              <a:t>เช่น การอนุญาตหรือห้ามเครื่องบางเครื่องให้ใช้งาน</a:t>
            </a:r>
            <a:r>
              <a:rPr lang="en-US" dirty="0" smtClean="0"/>
              <a:t>internet </a:t>
            </a:r>
            <a:r>
              <a:rPr lang="th-TH" dirty="0" smtClean="0"/>
              <a:t>ได้</a:t>
            </a:r>
          </a:p>
          <a:p>
            <a:r>
              <a:rPr lang="en-US" dirty="0" smtClean="0"/>
              <a:t>Squid </a:t>
            </a:r>
            <a:r>
              <a:rPr lang="th-TH" dirty="0" smtClean="0"/>
              <a:t>จะปฎิเสธการเข้าถึง </a:t>
            </a:r>
            <a:r>
              <a:rPr lang="en-US" dirty="0" smtClean="0"/>
              <a:t>internet </a:t>
            </a:r>
            <a:r>
              <a:rPr lang="th-TH" dirty="0" smtClean="0"/>
              <a:t>ของทุก </a:t>
            </a:r>
            <a:r>
              <a:rPr lang="en-US" dirty="0" smtClean="0"/>
              <a:t>host </a:t>
            </a:r>
            <a:r>
              <a:rPr lang="th-TH" dirty="0" smtClean="0"/>
              <a:t>โดยปริยายหลังจากการติดตั้ง </a:t>
            </a:r>
            <a:r>
              <a:rPr lang="en-US" dirty="0" smtClean="0"/>
              <a:t>Squid </a:t>
            </a:r>
            <a:r>
              <a:rPr lang="th-TH" dirty="0" smtClean="0"/>
              <a:t>เป็นครั้งแรก</a:t>
            </a:r>
          </a:p>
          <a:p>
            <a:pPr lvl="1"/>
            <a:r>
              <a:rPr lang="th-TH" dirty="0" smtClean="0"/>
              <a:t>ดังนั้นเป็นหน้าที่ของผู้ดูแลระบบที่จะต้องเพิ่มเครื่องใน </a:t>
            </a:r>
            <a:r>
              <a:rPr lang="en-US" dirty="0" smtClean="0"/>
              <a:t>network </a:t>
            </a:r>
            <a:r>
              <a:rPr lang="th-TH" dirty="0" smtClean="0"/>
              <a:t>ใน </a:t>
            </a:r>
            <a:r>
              <a:rPr lang="en-US" dirty="0" smtClean="0"/>
              <a:t>ACL </a:t>
            </a:r>
            <a:r>
              <a:rPr lang="th-TH" dirty="0" smtClean="0"/>
              <a:t>ให้สามารถใช้งาน </a:t>
            </a:r>
            <a:r>
              <a:rPr lang="en-US" dirty="0" smtClean="0"/>
              <a:t>internet </a:t>
            </a:r>
            <a:r>
              <a:rPr lang="th-TH" dirty="0" smtClean="0"/>
              <a:t>ผ่าน </a:t>
            </a:r>
            <a:r>
              <a:rPr lang="en-US" dirty="0" smtClean="0"/>
              <a:t>Squid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ACL directive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การเขียน </a:t>
            </a:r>
            <a:r>
              <a:rPr lang="en-US" dirty="0" smtClean="0"/>
              <a:t>Directive ACL </a:t>
            </a:r>
            <a:r>
              <a:rPr lang="th-TH" dirty="0" smtClean="0"/>
              <a:t>อยู่ในรูปแบบดังนี้</a:t>
            </a:r>
          </a:p>
          <a:p>
            <a:pPr lvl="1" algn="ctr">
              <a:buNone/>
            </a:pPr>
            <a:r>
              <a:rPr lang="en-US" b="1" dirty="0" err="1" smtClean="0"/>
              <a:t>acl</a:t>
            </a:r>
            <a:r>
              <a:rPr lang="en-US" dirty="0" smtClean="0"/>
              <a:t>    </a:t>
            </a:r>
            <a:r>
              <a:rPr lang="en-US" dirty="0" smtClean="0">
                <a:solidFill>
                  <a:srgbClr val="FF0000"/>
                </a:solidFill>
              </a:rPr>
              <a:t>name</a:t>
            </a:r>
            <a:r>
              <a:rPr lang="en-US" dirty="0" smtClean="0"/>
              <a:t>    </a:t>
            </a:r>
            <a:r>
              <a:rPr lang="en-US" dirty="0" smtClean="0">
                <a:solidFill>
                  <a:srgbClr val="00B050"/>
                </a:solidFill>
              </a:rPr>
              <a:t>type</a:t>
            </a:r>
            <a:r>
              <a:rPr lang="en-US" dirty="0" smtClean="0"/>
              <a:t>  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argument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name</a:t>
            </a:r>
            <a:r>
              <a:rPr lang="en-US" dirty="0" smtClean="0"/>
              <a:t> 	</a:t>
            </a:r>
            <a:r>
              <a:rPr lang="th-TH" dirty="0" smtClean="0"/>
              <a:t>ชื่อที่เป็น </a:t>
            </a:r>
            <a:r>
              <a:rPr lang="en-US" dirty="0" smtClean="0"/>
              <a:t>identity </a:t>
            </a:r>
            <a:r>
              <a:rPr lang="th-TH" dirty="0" smtClean="0"/>
              <a:t>ของ </a:t>
            </a:r>
            <a:r>
              <a:rPr lang="en-US" dirty="0" smtClean="0"/>
              <a:t>ACL (</a:t>
            </a:r>
            <a:r>
              <a:rPr lang="th-TH" dirty="0" smtClean="0"/>
              <a:t>ชื่ออะไรก็ได้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type</a:t>
            </a:r>
            <a:r>
              <a:rPr lang="en-US" dirty="0" smtClean="0"/>
              <a:t>	</a:t>
            </a:r>
            <a:r>
              <a:rPr lang="th-TH" dirty="0" smtClean="0"/>
              <a:t>อาจจะเป็น </a:t>
            </a:r>
            <a:r>
              <a:rPr lang="en-US" dirty="0" err="1" smtClean="0"/>
              <a:t>src</a:t>
            </a:r>
            <a:r>
              <a:rPr lang="en-US" dirty="0" smtClean="0"/>
              <a:t> (</a:t>
            </a:r>
            <a:r>
              <a:rPr lang="th-TH" dirty="0" smtClean="0"/>
              <a:t>คุม </a:t>
            </a:r>
            <a:r>
              <a:rPr lang="en-US" dirty="0" smtClean="0"/>
              <a:t>IP </a:t>
            </a:r>
            <a:r>
              <a:rPr lang="th-TH" dirty="0" smtClean="0"/>
              <a:t>ขาเข้า</a:t>
            </a:r>
            <a:r>
              <a:rPr lang="en-US" dirty="0" smtClean="0"/>
              <a:t>) </a:t>
            </a:r>
            <a:r>
              <a:rPr lang="th-TH" dirty="0" smtClean="0"/>
              <a:t>หรือ </a:t>
            </a:r>
            <a:r>
              <a:rPr lang="en-US" dirty="0" smtClean="0"/>
              <a:t>password (</a:t>
            </a:r>
            <a:r>
              <a:rPr lang="th-TH" dirty="0" smtClean="0"/>
              <a:t>เพื่อให้มีการติดการใช้งาน </a:t>
            </a:r>
            <a:r>
              <a:rPr lang="en-US" dirty="0" smtClean="0"/>
              <a:t>password)</a:t>
            </a:r>
          </a:p>
          <a:p>
            <a:pPr lvl="1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argument</a:t>
            </a:r>
            <a:r>
              <a:rPr lang="en-US" dirty="0" smtClean="0"/>
              <a:t>	</a:t>
            </a:r>
            <a:r>
              <a:rPr lang="th-TH" dirty="0" smtClean="0"/>
              <a:t>เป็นค่า </a:t>
            </a:r>
            <a:r>
              <a:rPr lang="en-US" dirty="0" smtClean="0"/>
              <a:t>argument </a:t>
            </a:r>
            <a:r>
              <a:rPr lang="th-TH" dirty="0" smtClean="0"/>
              <a:t>ที่</a:t>
            </a:r>
            <a:r>
              <a:rPr lang="en-US" dirty="0" smtClean="0"/>
              <a:t> type </a:t>
            </a:r>
            <a:r>
              <a:rPr lang="th-TH" dirty="0" smtClean="0"/>
              <a:t>ต้องการ</a:t>
            </a:r>
          </a:p>
          <a:p>
            <a:r>
              <a:rPr lang="th-TH" b="1" dirty="0" smtClean="0"/>
              <a:t>ตัวอย่าง</a:t>
            </a:r>
          </a:p>
          <a:p>
            <a:pPr lvl="1"/>
            <a:r>
              <a:rPr lang="en-US" dirty="0" err="1" smtClean="0"/>
              <a:t>acl</a:t>
            </a:r>
            <a:r>
              <a:rPr lang="en-US" dirty="0" smtClean="0"/>
              <a:t>   </a:t>
            </a:r>
            <a:r>
              <a:rPr lang="en-US" dirty="0" err="1" smtClean="0">
                <a:solidFill>
                  <a:srgbClr val="FF0000"/>
                </a:solidFill>
              </a:rPr>
              <a:t>localhost</a:t>
            </a:r>
            <a:r>
              <a:rPr lang="en-US" dirty="0" smtClean="0"/>
              <a:t>   </a:t>
            </a:r>
            <a:r>
              <a:rPr lang="en-US" dirty="0" err="1" smtClean="0">
                <a:solidFill>
                  <a:srgbClr val="00B050"/>
                </a:solidFill>
              </a:rPr>
              <a:t>src</a:t>
            </a:r>
            <a:r>
              <a:rPr lang="en-US" dirty="0" smtClean="0"/>
              <a:t>  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127.0.0.1/32</a:t>
            </a:r>
          </a:p>
          <a:p>
            <a:r>
              <a:rPr lang="th-TH" dirty="0" smtClean="0"/>
              <a:t>การใช้งาน </a:t>
            </a:r>
            <a:r>
              <a:rPr lang="en-US" dirty="0" smtClean="0"/>
              <a:t>ACL directive </a:t>
            </a:r>
            <a:r>
              <a:rPr lang="th-TH" dirty="0" smtClean="0"/>
              <a:t>จะใช้ควบคู่กับ </a:t>
            </a:r>
            <a:r>
              <a:rPr lang="en-US" dirty="0" smtClean="0"/>
              <a:t>ACL-Operation </a:t>
            </a:r>
            <a:r>
              <a:rPr lang="th-TH" dirty="0" smtClean="0"/>
              <a:t>เสมอ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ACL Operation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Squid </a:t>
            </a:r>
            <a:r>
              <a:rPr lang="th-TH" dirty="0" smtClean="0"/>
              <a:t>จะทำงานเกี่ยวกับ </a:t>
            </a:r>
            <a:r>
              <a:rPr lang="en-US" dirty="0" smtClean="0"/>
              <a:t>web </a:t>
            </a:r>
            <a:r>
              <a:rPr lang="th-TH" dirty="0" smtClean="0"/>
              <a:t>เพราะฉนั้น </a:t>
            </a:r>
            <a:r>
              <a:rPr lang="en-US" dirty="0" smtClean="0"/>
              <a:t>ACL operation </a:t>
            </a:r>
            <a:r>
              <a:rPr lang="th-TH" dirty="0" smtClean="0"/>
              <a:t>ที่เกี่ยวข้องกับ </a:t>
            </a:r>
            <a:r>
              <a:rPr lang="en-US" dirty="0" smtClean="0"/>
              <a:t>web </a:t>
            </a:r>
            <a:r>
              <a:rPr lang="th-TH" dirty="0" smtClean="0"/>
              <a:t>คือ</a:t>
            </a:r>
          </a:p>
          <a:p>
            <a:pPr algn="ctr">
              <a:buNone/>
            </a:pPr>
            <a:r>
              <a:rPr lang="en-US" b="1" dirty="0" err="1" smtClean="0"/>
              <a:t>http_access</a:t>
            </a:r>
            <a:r>
              <a:rPr lang="en-US" dirty="0" smtClean="0"/>
              <a:t>    </a:t>
            </a:r>
            <a:r>
              <a:rPr lang="en-US" dirty="0" smtClean="0">
                <a:solidFill>
                  <a:srgbClr val="FF0000"/>
                </a:solidFill>
              </a:rPr>
              <a:t>operation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00B050"/>
                </a:solidFill>
              </a:rPr>
              <a:t>target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operation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th-TH" dirty="0" smtClean="0"/>
              <a:t>ที่ใช้กันคือ </a:t>
            </a:r>
            <a:r>
              <a:rPr lang="en-US" b="1" dirty="0" smtClean="0"/>
              <a:t>allow</a:t>
            </a:r>
            <a:r>
              <a:rPr lang="en-US" dirty="0" smtClean="0"/>
              <a:t> </a:t>
            </a:r>
            <a:r>
              <a:rPr lang="th-TH" dirty="0" smtClean="0"/>
              <a:t>และ </a:t>
            </a:r>
            <a:r>
              <a:rPr lang="en-US" b="1" dirty="0" smtClean="0"/>
              <a:t>deny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target</a:t>
            </a:r>
            <a:r>
              <a:rPr lang="en-US" b="1" dirty="0" smtClean="0"/>
              <a:t>  </a:t>
            </a:r>
            <a:r>
              <a:rPr lang="th-TH" dirty="0" smtClean="0"/>
              <a:t>คือชื่อของ </a:t>
            </a:r>
            <a:r>
              <a:rPr lang="en-US" dirty="0" smtClean="0"/>
              <a:t>ACL</a:t>
            </a:r>
          </a:p>
          <a:p>
            <a:r>
              <a:rPr lang="th-TH" b="1" dirty="0" smtClean="0"/>
              <a:t>ตัวอย่าง </a:t>
            </a:r>
            <a:r>
              <a:rPr lang="en-US" b="1" dirty="0" smtClean="0"/>
              <a:t>ACL-Operation</a:t>
            </a:r>
            <a:endParaRPr lang="th-TH" b="1" dirty="0" smtClean="0"/>
          </a:p>
          <a:p>
            <a:pPr lvl="1"/>
            <a:r>
              <a:rPr lang="en-US" dirty="0" err="1" smtClean="0"/>
              <a:t>http_access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FF0000"/>
                </a:solidFill>
              </a:rPr>
              <a:t>allow</a:t>
            </a:r>
            <a:r>
              <a:rPr lang="en-US" dirty="0" smtClean="0"/>
              <a:t>   </a:t>
            </a:r>
            <a:r>
              <a:rPr lang="en-US" dirty="0" err="1" smtClean="0">
                <a:solidFill>
                  <a:srgbClr val="00B050"/>
                </a:solidFill>
              </a:rPr>
              <a:t>localhost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th-TH" dirty="0" smtClean="0"/>
              <a:t>ตัวอย่าง ถ้าต้องการให้ทุกเครื่องใน </a:t>
            </a:r>
            <a:r>
              <a:rPr lang="en-US" dirty="0" smtClean="0"/>
              <a:t>192.168.1.0/24 </a:t>
            </a:r>
            <a:r>
              <a:rPr lang="th-TH" dirty="0" smtClean="0"/>
              <a:t>และ </a:t>
            </a:r>
            <a:r>
              <a:rPr lang="en-US" dirty="0" smtClean="0"/>
              <a:t>127.0.0.1 </a:t>
            </a:r>
            <a:r>
              <a:rPr lang="th-TH" dirty="0" smtClean="0"/>
              <a:t>ใช้งาน </a:t>
            </a:r>
            <a:r>
              <a:rPr lang="en-US" dirty="0" smtClean="0"/>
              <a:t>internet </a:t>
            </a:r>
            <a:r>
              <a:rPr lang="th-TH" dirty="0" smtClean="0"/>
              <a:t>ผ่าน </a:t>
            </a:r>
            <a:r>
              <a:rPr lang="en-US" dirty="0" smtClean="0"/>
              <a:t>Squid </a:t>
            </a:r>
            <a:r>
              <a:rPr lang="th-TH" dirty="0" smtClean="0"/>
              <a:t>ได้ ที่เหลือจะปฎิเสธการเข้าใช้งาน </a:t>
            </a:r>
            <a:r>
              <a:rPr lang="en-US" dirty="0" smtClean="0"/>
              <a:t>internet </a:t>
            </a:r>
            <a:r>
              <a:rPr lang="th-TH" dirty="0" smtClean="0"/>
              <a:t>สามารถทำการแก้ไขใน </a:t>
            </a:r>
            <a:r>
              <a:rPr lang="en-US" dirty="0" smtClean="0"/>
              <a:t>/etc/squid/</a:t>
            </a:r>
            <a:r>
              <a:rPr lang="en-US" dirty="0" err="1" smtClean="0"/>
              <a:t>squid.conf</a:t>
            </a:r>
            <a:r>
              <a:rPr lang="en-US" dirty="0" smtClean="0"/>
              <a:t> </a:t>
            </a:r>
            <a:r>
              <a:rPr lang="th-TH" dirty="0" smtClean="0"/>
              <a:t>ได้ดังนี้</a:t>
            </a:r>
          </a:p>
          <a:p>
            <a:pPr lvl="1"/>
            <a:r>
              <a:rPr lang="en-US" dirty="0" err="1" smtClean="0"/>
              <a:t>acl</a:t>
            </a:r>
            <a:r>
              <a:rPr lang="en-US" dirty="0" smtClean="0"/>
              <a:t>   </a:t>
            </a:r>
            <a:r>
              <a:rPr lang="en-US" dirty="0" err="1" smtClean="0"/>
              <a:t>localhost</a:t>
            </a:r>
            <a:r>
              <a:rPr lang="en-US" dirty="0" smtClean="0"/>
              <a:t>   </a:t>
            </a:r>
            <a:r>
              <a:rPr lang="en-US" dirty="0" err="1" smtClean="0"/>
              <a:t>src</a:t>
            </a:r>
            <a:r>
              <a:rPr lang="en-US" dirty="0" smtClean="0"/>
              <a:t>   127.0.0.1/32</a:t>
            </a:r>
          </a:p>
          <a:p>
            <a:pPr lvl="1"/>
            <a:r>
              <a:rPr lang="en-US" dirty="0" err="1" smtClean="0"/>
              <a:t>acl</a:t>
            </a:r>
            <a:r>
              <a:rPr lang="en-US" dirty="0" smtClean="0"/>
              <a:t>   </a:t>
            </a:r>
            <a:r>
              <a:rPr lang="en-US" dirty="0" err="1" smtClean="0"/>
              <a:t>localnet</a:t>
            </a:r>
            <a:r>
              <a:rPr lang="en-US" dirty="0" smtClean="0"/>
              <a:t>    </a:t>
            </a:r>
            <a:r>
              <a:rPr lang="en-US" dirty="0" err="1" smtClean="0"/>
              <a:t>src</a:t>
            </a:r>
            <a:r>
              <a:rPr lang="en-US" dirty="0" smtClean="0"/>
              <a:t>    192.168.1.0/24</a:t>
            </a:r>
          </a:p>
          <a:p>
            <a:pPr lvl="1"/>
            <a:r>
              <a:rPr lang="en-US" dirty="0" err="1" smtClean="0"/>
              <a:t>http_access</a:t>
            </a:r>
            <a:r>
              <a:rPr lang="en-US" dirty="0" smtClean="0"/>
              <a:t>   allow </a:t>
            </a:r>
            <a:r>
              <a:rPr lang="en-US" dirty="0" err="1" smtClean="0"/>
              <a:t>localhost</a:t>
            </a:r>
            <a:endParaRPr lang="en-US" dirty="0" smtClean="0"/>
          </a:p>
          <a:p>
            <a:pPr lvl="1"/>
            <a:r>
              <a:rPr lang="en-US" dirty="0" err="1" smtClean="0"/>
              <a:t>http_access</a:t>
            </a:r>
            <a:r>
              <a:rPr lang="en-US" dirty="0" smtClean="0"/>
              <a:t>   allow </a:t>
            </a:r>
            <a:r>
              <a:rPr lang="en-US" dirty="0" err="1" smtClean="0"/>
              <a:t>localnet</a:t>
            </a:r>
            <a:endParaRPr lang="en-US" dirty="0" smtClean="0"/>
          </a:p>
          <a:p>
            <a:pPr lvl="1"/>
            <a:r>
              <a:rPr lang="en-US" dirty="0" err="1" smtClean="0"/>
              <a:t>http_access</a:t>
            </a:r>
            <a:r>
              <a:rPr lang="en-US" dirty="0" smtClean="0"/>
              <a:t>   deny  all</a:t>
            </a:r>
          </a:p>
          <a:p>
            <a:r>
              <a:rPr lang="th-TH" dirty="0" smtClean="0"/>
              <a:t>เมื่อมีการแก้ไขแฟ้มข้อมูล </a:t>
            </a:r>
            <a:r>
              <a:rPr lang="en-US" dirty="0" err="1" smtClean="0"/>
              <a:t>config</a:t>
            </a:r>
            <a:r>
              <a:rPr lang="en-US" dirty="0" smtClean="0"/>
              <a:t> </a:t>
            </a:r>
            <a:r>
              <a:rPr lang="th-TH" dirty="0" smtClean="0"/>
              <a:t>ของ </a:t>
            </a:r>
            <a:r>
              <a:rPr lang="en-US" dirty="0" smtClean="0"/>
              <a:t>Squid </a:t>
            </a:r>
            <a:r>
              <a:rPr lang="th-TH" dirty="0" smtClean="0"/>
              <a:t>จะต้องใช้คำสั่ง  </a:t>
            </a:r>
            <a:r>
              <a:rPr lang="en-US" b="1" dirty="0" smtClean="0"/>
              <a:t>service  squid  restart</a:t>
            </a:r>
          </a:p>
          <a:p>
            <a:r>
              <a:rPr lang="en-US" dirty="0" smtClean="0"/>
              <a:t>Client </a:t>
            </a:r>
            <a:r>
              <a:rPr lang="th-TH" dirty="0" smtClean="0"/>
              <a:t>จะต้อง </a:t>
            </a:r>
            <a:r>
              <a:rPr lang="en-US" dirty="0" smtClean="0"/>
              <a:t>set proxy </a:t>
            </a:r>
            <a:r>
              <a:rPr lang="th-TH" dirty="0" smtClean="0"/>
              <a:t>มายัง </a:t>
            </a:r>
            <a:r>
              <a:rPr lang="en-US" dirty="0" smtClean="0"/>
              <a:t>port 3128 </a:t>
            </a:r>
            <a:r>
              <a:rPr lang="th-TH" dirty="0" smtClean="0"/>
              <a:t>เป็น </a:t>
            </a:r>
            <a:r>
              <a:rPr lang="en-US" dirty="0" smtClean="0"/>
              <a:t>port </a:t>
            </a:r>
            <a:r>
              <a:rPr lang="th-TH" dirty="0" smtClean="0"/>
              <a:t>โดยปริยายของ </a:t>
            </a:r>
            <a:r>
              <a:rPr lang="en-US" dirty="0" smtClean="0"/>
              <a:t>squid</a:t>
            </a:r>
          </a:p>
          <a:p>
            <a:endParaRPr lang="th-TH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ถ้าเคย </a:t>
            </a:r>
            <a:r>
              <a:rPr lang="en-US" dirty="0" smtClean="0"/>
              <a:t>save </a:t>
            </a:r>
            <a:r>
              <a:rPr lang="th-TH" dirty="0" smtClean="0"/>
              <a:t>การทำ </a:t>
            </a:r>
            <a:r>
              <a:rPr lang="en-US" dirty="0" err="1" smtClean="0"/>
              <a:t>nat</a:t>
            </a:r>
            <a:r>
              <a:rPr lang="en-US" dirty="0" smtClean="0"/>
              <a:t> </a:t>
            </a:r>
            <a:r>
              <a:rPr lang="th-TH" dirty="0" smtClean="0"/>
              <a:t>ใน </a:t>
            </a:r>
            <a:r>
              <a:rPr lang="en-US" dirty="0" err="1" smtClean="0"/>
              <a:t>iptables</a:t>
            </a:r>
            <a:r>
              <a:rPr lang="en-US" dirty="0" smtClean="0"/>
              <a:t> </a:t>
            </a:r>
            <a:r>
              <a:rPr lang="th-TH" dirty="0" smtClean="0"/>
              <a:t>ไว้เอาออกให้หมด</a:t>
            </a:r>
          </a:p>
          <a:p>
            <a:r>
              <a:rPr lang="th-TH" dirty="0" smtClean="0"/>
              <a:t>ติดตั้ง </a:t>
            </a:r>
            <a:r>
              <a:rPr lang="en-US" dirty="0" smtClean="0"/>
              <a:t>squid </a:t>
            </a:r>
            <a:r>
              <a:rPr lang="th-TH" dirty="0" smtClean="0"/>
              <a:t>ที่เครื่อง </a:t>
            </a:r>
            <a:r>
              <a:rPr lang="en-US" dirty="0" smtClean="0"/>
              <a:t>server </a:t>
            </a:r>
            <a:r>
              <a:rPr lang="th-TH" dirty="0" smtClean="0"/>
              <a:t>อนุญาตให้ </a:t>
            </a:r>
            <a:r>
              <a:rPr lang="en-US" dirty="0" smtClean="0"/>
              <a:t>client </a:t>
            </a:r>
            <a:r>
              <a:rPr lang="th-TH" dirty="0" smtClean="0"/>
              <a:t>สามารถใช้งาน </a:t>
            </a:r>
            <a:r>
              <a:rPr lang="en-US" dirty="0" smtClean="0"/>
              <a:t>web </a:t>
            </a:r>
            <a:r>
              <a:rPr lang="th-TH" dirty="0" smtClean="0"/>
              <a:t>ผ่าน </a:t>
            </a:r>
            <a:r>
              <a:rPr lang="en-US" dirty="0" smtClean="0"/>
              <a:t>squid </a:t>
            </a:r>
            <a:r>
              <a:rPr lang="th-TH" dirty="0" smtClean="0"/>
              <a:t>ได้</a:t>
            </a:r>
            <a:endParaRPr lang="th-TH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284984"/>
            <a:ext cx="7144794" cy="326965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Service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dirty="0" smtClean="0"/>
              <a:t>การทำงานที่เกี่ยวข้องกับระบบเครือข่ายเป็นจุดแข็งของ </a:t>
            </a:r>
            <a:r>
              <a:rPr lang="en-US" dirty="0" smtClean="0"/>
              <a:t>Linux</a:t>
            </a:r>
          </a:p>
          <a:p>
            <a:r>
              <a:rPr lang="th-TH" dirty="0" smtClean="0"/>
              <a:t>เนื่องจาก </a:t>
            </a:r>
            <a:r>
              <a:rPr lang="en-US" dirty="0" smtClean="0"/>
              <a:t>Linux </a:t>
            </a:r>
            <a:r>
              <a:rPr lang="th-TH" dirty="0" smtClean="0"/>
              <a:t>ได้ถูกออกแบบมาเพื่อรองรับการทำงานบนระบบเครือข่ายโดยเฉพาะ เช่น</a:t>
            </a:r>
          </a:p>
          <a:p>
            <a:pPr lvl="1"/>
            <a:r>
              <a:rPr lang="th-TH" dirty="0" smtClean="0"/>
              <a:t>การเข้าถึงเครื่องแม่ข่ายผ่านระบบเครือข่ายด้วยช่องทางที่ปลอดภัย </a:t>
            </a:r>
            <a:r>
              <a:rPr lang="en-US" dirty="0" smtClean="0"/>
              <a:t>(SSH)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NTP</a:t>
            </a:r>
            <a:endParaRPr lang="th-TH" dirty="0" smtClean="0">
              <a:solidFill>
                <a:srgbClr val="00B0F0"/>
              </a:solidFill>
            </a:endParaRP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Proxy server, web caching server</a:t>
            </a:r>
          </a:p>
          <a:p>
            <a:pPr lvl="1"/>
            <a:r>
              <a:rPr lang="en-US" dirty="0" smtClean="0"/>
              <a:t>Remote file sharing</a:t>
            </a:r>
          </a:p>
          <a:p>
            <a:pPr lvl="1"/>
            <a:r>
              <a:rPr lang="en-US" dirty="0" smtClean="0"/>
              <a:t>DNS</a:t>
            </a:r>
          </a:p>
          <a:p>
            <a:pPr lvl="1"/>
            <a:r>
              <a:rPr lang="en-US" dirty="0" smtClean="0"/>
              <a:t>DHCP</a:t>
            </a:r>
          </a:p>
          <a:p>
            <a:pPr lvl="1"/>
            <a:r>
              <a:rPr lang="en-US" dirty="0" smtClean="0"/>
              <a:t>..etc..</a:t>
            </a:r>
          </a:p>
          <a:p>
            <a:pPr lvl="1"/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NTP Server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เวลาบนเครื่อง </a:t>
            </a:r>
            <a:r>
              <a:rPr lang="en-US" dirty="0" smtClean="0"/>
              <a:t>server </a:t>
            </a:r>
            <a:r>
              <a:rPr lang="th-TH" dirty="0" smtClean="0"/>
              <a:t>เป็นสิ่งที่สำคัญมาก</a:t>
            </a:r>
          </a:p>
          <a:p>
            <a:pPr lvl="1"/>
            <a:r>
              <a:rPr lang="th-TH" dirty="0" smtClean="0"/>
              <a:t>เวลาที่เก็บ </a:t>
            </a:r>
            <a:r>
              <a:rPr lang="en-US" dirty="0" smtClean="0"/>
              <a:t>log </a:t>
            </a:r>
            <a:r>
              <a:rPr lang="th-TH" dirty="0" smtClean="0"/>
              <a:t>เพื่อค้นหาผู้กระทำผิด หรือ ผู้บุกรุกระบบ</a:t>
            </a:r>
          </a:p>
          <a:p>
            <a:pPr lvl="1"/>
            <a:r>
              <a:rPr lang="th-TH" dirty="0" smtClean="0"/>
              <a:t>เวลาที่สั่งให้ </a:t>
            </a:r>
            <a:r>
              <a:rPr lang="en-US" dirty="0" err="1" smtClean="0"/>
              <a:t>crontab</a:t>
            </a:r>
            <a:r>
              <a:rPr lang="en-US" dirty="0" smtClean="0"/>
              <a:t> </a:t>
            </a:r>
            <a:r>
              <a:rPr lang="th-TH" dirty="0" smtClean="0"/>
              <a:t>ทำงาน</a:t>
            </a:r>
          </a:p>
          <a:p>
            <a:r>
              <a:rPr lang="th-TH" dirty="0" smtClean="0"/>
              <a:t>โดยเฉพาะอย่างยิ่งเมื่อมีเครื่องแม่ข่ายหลายตัวและต้องการใช้เวลาของเครื่องแม่ข่ายทุกตัว มีเวลาที่ตรงกัน หรือใกล้กันมากที่สุด</a:t>
            </a:r>
          </a:p>
          <a:p>
            <a:r>
              <a:rPr lang="th-TH" dirty="0" smtClean="0"/>
              <a:t>ปัญหาเรื่องเวลาสามารถแก้ไขได้ด้วย </a:t>
            </a:r>
            <a:r>
              <a:rPr lang="en-US" sz="2400" b="1" dirty="0" smtClean="0">
                <a:solidFill>
                  <a:srgbClr val="0070C0"/>
                </a:solidFill>
              </a:rPr>
              <a:t>Network Time Protocol (NTP)</a:t>
            </a:r>
          </a:p>
          <a:p>
            <a:r>
              <a:rPr lang="en-US" sz="2800" dirty="0" smtClean="0"/>
              <a:t>NTP </a:t>
            </a:r>
            <a:r>
              <a:rPr lang="th-TH" sz="2800" dirty="0" smtClean="0"/>
              <a:t>มีกลไลในการ </a:t>
            </a:r>
            <a:r>
              <a:rPr lang="en-US" sz="2800" dirty="0" smtClean="0"/>
              <a:t>synchronize </a:t>
            </a:r>
            <a:r>
              <a:rPr lang="th-TH" sz="2800" dirty="0" smtClean="0"/>
              <a:t>เวลาในเครื่องเรากับเครื่องแม่ข่ายเวลา</a:t>
            </a:r>
          </a:p>
          <a:p>
            <a:r>
              <a:rPr lang="th-TH" sz="2800" dirty="0" smtClean="0"/>
              <a:t>และมีการใช้ </a:t>
            </a:r>
            <a:r>
              <a:rPr lang="en-US" sz="2800" dirty="0" smtClean="0"/>
              <a:t>time scale </a:t>
            </a:r>
            <a:r>
              <a:rPr lang="th-TH" sz="2800" dirty="0" smtClean="0"/>
              <a:t>คือ  </a:t>
            </a:r>
            <a:r>
              <a:rPr lang="en-US" sz="2400" b="1" dirty="0" smtClean="0">
                <a:solidFill>
                  <a:srgbClr val="0070C0"/>
                </a:solidFill>
              </a:rPr>
              <a:t>Coordinated Universal Time (UTC)</a:t>
            </a:r>
            <a:endParaRPr lang="th-TH" sz="3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โครงสร้าง </a:t>
            </a:r>
            <a:r>
              <a:rPr lang="en-US" dirty="0" smtClean="0"/>
              <a:t>NTP 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2800" dirty="0" smtClean="0"/>
              <a:t>โครงสร้างของ </a:t>
            </a:r>
            <a:r>
              <a:rPr lang="en-US" sz="2800" dirty="0" smtClean="0"/>
              <a:t>NTP </a:t>
            </a:r>
            <a:r>
              <a:rPr lang="th-TH" sz="2800" dirty="0" smtClean="0"/>
              <a:t>จะแบ่งในลักษณะลำดับชั้นเรียกว่า </a:t>
            </a:r>
            <a:r>
              <a:rPr lang="en-US" sz="2800" b="1" i="1" dirty="0" smtClean="0">
                <a:solidFill>
                  <a:srgbClr val="0070C0"/>
                </a:solidFill>
              </a:rPr>
              <a:t>strata</a:t>
            </a:r>
          </a:p>
          <a:p>
            <a:r>
              <a:rPr lang="en-US" sz="2800" dirty="0" smtClean="0"/>
              <a:t>Strata </a:t>
            </a:r>
            <a:r>
              <a:rPr lang="th-TH" sz="2800" dirty="0" smtClean="0"/>
              <a:t>ที่อยู่ชั้นบนสุดคือแหล่งกำเนิดของเวลาที่ใช้ในการ </a:t>
            </a:r>
            <a:r>
              <a:rPr lang="en-US" sz="2800" dirty="0" smtClean="0"/>
              <a:t>synchronize</a:t>
            </a:r>
            <a:endParaRPr lang="th-TH" sz="2800" dirty="0"/>
          </a:p>
        </p:txBody>
      </p:sp>
      <p:pic>
        <p:nvPicPr>
          <p:cNvPr id="4" name="Picture 3" descr="Untitle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59632" y="2659606"/>
            <a:ext cx="6382360" cy="38657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NTP configuration modes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63711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NTP </a:t>
            </a:r>
            <a:r>
              <a:rPr lang="th-TH" dirty="0" smtClean="0"/>
              <a:t>มีการทำงานอยู่ด้วยกัน 5 โหมด</a:t>
            </a:r>
          </a:p>
          <a:p>
            <a:pPr lvl="1"/>
            <a:r>
              <a:rPr lang="en-US" b="1" dirty="0" smtClean="0"/>
              <a:t>Client-Server</a:t>
            </a:r>
            <a:r>
              <a:rPr lang="en-US" dirty="0" smtClean="0"/>
              <a:t> </a:t>
            </a:r>
          </a:p>
          <a:p>
            <a:pPr lvl="2"/>
            <a:r>
              <a:rPr lang="th-TH" dirty="0" smtClean="0"/>
              <a:t>มีเครื่อง 1 เครื่องทำหน้าที่เป็น </a:t>
            </a:r>
            <a:r>
              <a:rPr lang="en-US" dirty="0" smtClean="0"/>
              <a:t>NTP Server </a:t>
            </a:r>
            <a:r>
              <a:rPr lang="th-TH" dirty="0" smtClean="0"/>
              <a:t>และเครื่องที่เหลือจะใช้ </a:t>
            </a:r>
            <a:r>
              <a:rPr lang="en-US" dirty="0" smtClean="0"/>
              <a:t>NTP Client</a:t>
            </a:r>
            <a:r>
              <a:rPr lang="th-TH" dirty="0" smtClean="0"/>
              <a:t>ดึงเวลามาจากเครื่อง </a:t>
            </a:r>
            <a:r>
              <a:rPr lang="en-US" dirty="0" smtClean="0"/>
              <a:t>server</a:t>
            </a:r>
          </a:p>
          <a:p>
            <a:pPr lvl="1"/>
            <a:r>
              <a:rPr lang="en-US" b="1" dirty="0" smtClean="0"/>
              <a:t>Symmetric active/passive</a:t>
            </a:r>
          </a:p>
          <a:p>
            <a:pPr lvl="2"/>
            <a:r>
              <a:rPr lang="en-US" dirty="0" smtClean="0"/>
              <a:t>NTP server </a:t>
            </a:r>
            <a:r>
              <a:rPr lang="th-TH" dirty="0" smtClean="0"/>
              <a:t>จะถูก </a:t>
            </a:r>
            <a:r>
              <a:rPr lang="en-US" dirty="0" err="1" smtClean="0"/>
              <a:t>config</a:t>
            </a:r>
            <a:r>
              <a:rPr lang="en-US" dirty="0" smtClean="0"/>
              <a:t> </a:t>
            </a:r>
            <a:r>
              <a:rPr lang="th-TH" dirty="0" smtClean="0"/>
              <a:t>เป็นให้เป็น </a:t>
            </a:r>
            <a:r>
              <a:rPr lang="en-US" dirty="0" smtClean="0"/>
              <a:t>peer </a:t>
            </a:r>
            <a:r>
              <a:rPr lang="th-TH" dirty="0" smtClean="0"/>
              <a:t>เพื่อเป็นตัว </a:t>
            </a:r>
            <a:r>
              <a:rPr lang="en-US" dirty="0" smtClean="0"/>
              <a:t>backup </a:t>
            </a:r>
            <a:r>
              <a:rPr lang="th-TH" dirty="0" smtClean="0"/>
              <a:t>ให้ </a:t>
            </a:r>
            <a:r>
              <a:rPr lang="en-US" dirty="0" smtClean="0"/>
              <a:t>server </a:t>
            </a:r>
            <a:r>
              <a:rPr lang="th-TH" dirty="0" smtClean="0"/>
              <a:t>หลัก โดยถ้าทุก </a:t>
            </a:r>
            <a:r>
              <a:rPr lang="en-US" dirty="0" smtClean="0"/>
              <a:t>peer </a:t>
            </a:r>
            <a:r>
              <a:rPr lang="th-TH" dirty="0" smtClean="0"/>
              <a:t>ทำงานจะส่งข้อมูล </a:t>
            </a:r>
            <a:r>
              <a:rPr lang="en-US" dirty="0" smtClean="0"/>
              <a:t>update </a:t>
            </a:r>
            <a:r>
              <a:rPr lang="th-TH" dirty="0" smtClean="0"/>
              <a:t>เวลาไปให้กับเครื่องอื่นๆ ถ้ามี </a:t>
            </a:r>
            <a:r>
              <a:rPr lang="en-US" dirty="0" smtClean="0"/>
              <a:t>peer </a:t>
            </a:r>
            <a:r>
              <a:rPr lang="th-TH" dirty="0" smtClean="0"/>
              <a:t>ไหนไม่สามารถให้บริการได้ ก็ยังเหลือ </a:t>
            </a:r>
            <a:r>
              <a:rPr lang="en-US" dirty="0" smtClean="0"/>
              <a:t>peer </a:t>
            </a:r>
            <a:r>
              <a:rPr lang="th-TH" dirty="0" smtClean="0"/>
              <a:t>อื่นที่ทำงานได้</a:t>
            </a:r>
          </a:p>
          <a:p>
            <a:pPr lvl="1"/>
            <a:r>
              <a:rPr lang="en-US" b="1" dirty="0" smtClean="0"/>
              <a:t>Broadcast/Multicast</a:t>
            </a:r>
            <a:r>
              <a:rPr lang="en-US" dirty="0" smtClean="0"/>
              <a:t> </a:t>
            </a:r>
            <a:r>
              <a:rPr lang="th-TH" dirty="0" smtClean="0"/>
              <a:t> สำหรับเครือข่ายแบบ </a:t>
            </a:r>
            <a:r>
              <a:rPr lang="en-US" dirty="0" smtClean="0"/>
              <a:t>WAN</a:t>
            </a:r>
          </a:p>
          <a:p>
            <a:pPr lvl="1"/>
            <a:r>
              <a:rPr lang="en-US" b="1" dirty="0" err="1" smtClean="0"/>
              <a:t>Manycast</a:t>
            </a:r>
            <a:r>
              <a:rPr lang="en-US" dirty="0" smtClean="0"/>
              <a:t> </a:t>
            </a:r>
            <a:r>
              <a:rPr lang="th-TH" dirty="0" smtClean="0"/>
              <a:t> สำหรับ </a:t>
            </a:r>
            <a:r>
              <a:rPr lang="en-US" dirty="0" smtClean="0"/>
              <a:t>NTP version 4 </a:t>
            </a:r>
            <a:r>
              <a:rPr lang="th-TH" dirty="0" smtClean="0"/>
              <a:t>ให้ </a:t>
            </a:r>
            <a:r>
              <a:rPr lang="en-US" dirty="0" smtClean="0"/>
              <a:t>server </a:t>
            </a:r>
            <a:r>
              <a:rPr lang="th-TH" dirty="0" smtClean="0"/>
              <a:t>ถูกค้นหาได้ด้วย </a:t>
            </a:r>
            <a:r>
              <a:rPr lang="en-US" dirty="0" smtClean="0"/>
              <a:t>multicast</a:t>
            </a:r>
          </a:p>
          <a:p>
            <a:pPr lvl="1"/>
            <a:r>
              <a:rPr lang="en-US" b="1" dirty="0" smtClean="0"/>
              <a:t>Orphan</a:t>
            </a:r>
            <a:r>
              <a:rPr lang="en-US" dirty="0" smtClean="0"/>
              <a:t> </a:t>
            </a:r>
            <a:r>
              <a:rPr lang="th-TH" dirty="0" smtClean="0"/>
              <a:t> ทำงานโดยไม่มี </a:t>
            </a:r>
            <a:r>
              <a:rPr lang="en-US" dirty="0" smtClean="0"/>
              <a:t>server</a:t>
            </a:r>
            <a:endParaRPr lang="th-TH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ติดตั้ง </a:t>
            </a:r>
            <a:r>
              <a:rPr lang="en-US" dirty="0" smtClean="0"/>
              <a:t>NTP + Client-Server mode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NTP </a:t>
            </a:r>
            <a:r>
              <a:rPr lang="th-TH" dirty="0" smtClean="0"/>
              <a:t>ไม่ได้ถูกลงมากับ </a:t>
            </a:r>
            <a:r>
              <a:rPr lang="en-US" dirty="0" err="1" smtClean="0"/>
              <a:t>CentOS</a:t>
            </a:r>
            <a:r>
              <a:rPr lang="en-US" dirty="0" smtClean="0"/>
              <a:t> </a:t>
            </a:r>
            <a:r>
              <a:rPr lang="th-TH" dirty="0" smtClean="0"/>
              <a:t>โดย </a:t>
            </a:r>
            <a:r>
              <a:rPr lang="en-US" dirty="0" smtClean="0"/>
              <a:t>default</a:t>
            </a:r>
          </a:p>
          <a:p>
            <a:r>
              <a:rPr lang="th-TH" dirty="0" smtClean="0"/>
              <a:t>แต่เราสามารถติดตั้ง </a:t>
            </a:r>
            <a:r>
              <a:rPr lang="en-US" dirty="0" smtClean="0"/>
              <a:t>NTP </a:t>
            </a:r>
            <a:r>
              <a:rPr lang="th-TH" dirty="0" smtClean="0"/>
              <a:t>ได้ด้วยคำสั่ง</a:t>
            </a:r>
          </a:p>
          <a:p>
            <a:pPr algn="ctr">
              <a:buNone/>
            </a:pPr>
            <a:r>
              <a:rPr lang="en-US" sz="3200" b="1" dirty="0" smtClean="0">
                <a:solidFill>
                  <a:srgbClr val="00B0F0"/>
                </a:solidFill>
              </a:rPr>
              <a:t>yum  install  </a:t>
            </a:r>
            <a:r>
              <a:rPr lang="en-US" sz="3200" b="1" dirty="0" err="1" smtClean="0">
                <a:solidFill>
                  <a:srgbClr val="00B0F0"/>
                </a:solidFill>
              </a:rPr>
              <a:t>ntp</a:t>
            </a:r>
            <a:endParaRPr lang="en-US" sz="3200" b="1" dirty="0" smtClean="0">
              <a:solidFill>
                <a:srgbClr val="00B0F0"/>
              </a:solidFill>
            </a:endParaRPr>
          </a:p>
          <a:p>
            <a:r>
              <a:rPr lang="th-TH" sz="3200" b="1" dirty="0" smtClean="0"/>
              <a:t>โหมด </a:t>
            </a:r>
            <a:r>
              <a:rPr lang="en-US" sz="3200" b="1" dirty="0" smtClean="0"/>
              <a:t>Client-Server</a:t>
            </a:r>
            <a:r>
              <a:rPr lang="en-US" sz="3200" b="1" dirty="0" smtClean="0">
                <a:solidFill>
                  <a:srgbClr val="00B0F0"/>
                </a:solidFill>
              </a:rPr>
              <a:t> </a:t>
            </a:r>
            <a:endParaRPr lang="en-US" b="1" dirty="0" smtClean="0">
              <a:solidFill>
                <a:srgbClr val="00B0F0"/>
              </a:solidFill>
            </a:endParaRPr>
          </a:p>
          <a:p>
            <a:pPr lvl="1"/>
            <a:r>
              <a:rPr lang="th-TH" dirty="0" smtClean="0"/>
              <a:t>แก้ไขแฟ้มข้อมูล </a:t>
            </a:r>
            <a:r>
              <a:rPr lang="en-US" dirty="0" smtClean="0"/>
              <a:t>/etc/</a:t>
            </a:r>
            <a:r>
              <a:rPr lang="en-US" dirty="0" err="1" smtClean="0"/>
              <a:t>ntp.conf</a:t>
            </a:r>
            <a:endParaRPr lang="en-US" dirty="0" smtClean="0"/>
          </a:p>
          <a:p>
            <a:pPr lvl="1"/>
            <a:r>
              <a:rPr lang="th-TH" dirty="0" smtClean="0"/>
              <a:t>เพิ่ม</a:t>
            </a:r>
            <a:r>
              <a:rPr lang="en-US" dirty="0" smtClean="0"/>
              <a:t> server </a:t>
            </a:r>
            <a:r>
              <a:rPr lang="th-TH" dirty="0" smtClean="0"/>
              <a:t>ที่จะใช้ในการ </a:t>
            </a:r>
            <a:r>
              <a:rPr lang="en-US" dirty="0" smtClean="0"/>
              <a:t>synchronization </a:t>
            </a:r>
            <a:r>
              <a:rPr lang="th-TH" dirty="0" smtClean="0"/>
              <a:t>ในรูปแบบ</a:t>
            </a:r>
          </a:p>
          <a:p>
            <a:pPr lvl="2"/>
            <a:r>
              <a:rPr lang="en-US" dirty="0" smtClean="0"/>
              <a:t>server</a:t>
            </a:r>
            <a:r>
              <a:rPr lang="th-TH" dirty="0" smtClean="0"/>
              <a:t>   ชื่อ</a:t>
            </a:r>
            <a:r>
              <a:rPr lang="en-US" dirty="0" smtClean="0"/>
              <a:t> NTP server</a:t>
            </a:r>
          </a:p>
          <a:p>
            <a:pPr lvl="1"/>
            <a:r>
              <a:rPr lang="th-TH" dirty="0" smtClean="0"/>
              <a:t>หลังจากเพิ่มเติมแล้วให้ </a:t>
            </a:r>
            <a:r>
              <a:rPr lang="en-US" dirty="0" smtClean="0"/>
              <a:t>restart </a:t>
            </a:r>
            <a:r>
              <a:rPr lang="th-TH" dirty="0" smtClean="0"/>
              <a:t>บริการใหม่ด้วย</a:t>
            </a:r>
          </a:p>
          <a:p>
            <a:pPr lvl="2"/>
            <a:r>
              <a:rPr lang="en-US" dirty="0" smtClean="0"/>
              <a:t>service   </a:t>
            </a:r>
            <a:r>
              <a:rPr lang="en-US" dirty="0" err="1" smtClean="0"/>
              <a:t>ntpd</a:t>
            </a:r>
            <a:r>
              <a:rPr lang="en-US" dirty="0" smtClean="0"/>
              <a:t>  restart</a:t>
            </a:r>
          </a:p>
          <a:p>
            <a:pPr lvl="1"/>
            <a:r>
              <a:rPr lang="th-TH" dirty="0" smtClean="0"/>
              <a:t>ถ้าต้องการดู </a:t>
            </a:r>
            <a:r>
              <a:rPr lang="en-US" dirty="0" smtClean="0"/>
              <a:t>log </a:t>
            </a:r>
            <a:r>
              <a:rPr lang="th-TH" dirty="0" smtClean="0"/>
              <a:t>การทำงานของ </a:t>
            </a:r>
            <a:r>
              <a:rPr lang="en-US" dirty="0" err="1" smtClean="0"/>
              <a:t>ntpd</a:t>
            </a:r>
            <a:r>
              <a:rPr lang="en-US" dirty="0" smtClean="0"/>
              <a:t> </a:t>
            </a:r>
            <a:r>
              <a:rPr lang="th-TH" dirty="0" smtClean="0"/>
              <a:t>สามารถใช้คำสั่ง</a:t>
            </a:r>
          </a:p>
          <a:p>
            <a:pPr lvl="2"/>
            <a:r>
              <a:rPr lang="en-US" dirty="0" err="1" smtClean="0"/>
              <a:t>ntpd</a:t>
            </a:r>
            <a:r>
              <a:rPr lang="en-US" dirty="0" smtClean="0"/>
              <a:t>  –d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NTP: Symmetric Active/Passive Mode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ทำได้โดยการเพิ่มข้อความข้างล่างลงในแฟ้มข้อมูล </a:t>
            </a:r>
            <a:r>
              <a:rPr lang="en-US" dirty="0" smtClean="0"/>
              <a:t>/etc/</a:t>
            </a:r>
            <a:r>
              <a:rPr lang="en-US" dirty="0" err="1" smtClean="0"/>
              <a:t>ntp.conf</a:t>
            </a:r>
            <a:r>
              <a:rPr lang="en-US" dirty="0" smtClean="0"/>
              <a:t> </a:t>
            </a:r>
            <a:r>
              <a:rPr lang="th-TH" dirty="0" smtClean="0"/>
              <a:t>บรรทัดล่างสุด</a:t>
            </a:r>
          </a:p>
          <a:p>
            <a:pPr algn="ctr">
              <a:buNone/>
            </a:pPr>
            <a:r>
              <a:rPr lang="en-US" dirty="0" smtClean="0"/>
              <a:t>peer   </a:t>
            </a:r>
            <a:r>
              <a:rPr lang="en-US" dirty="0" err="1" smtClean="0"/>
              <a:t>ip</a:t>
            </a:r>
            <a:r>
              <a:rPr lang="th-TH" dirty="0" smtClean="0"/>
              <a:t> ของเครื่องที่จะแลกเปลี่ยนเวลากัน</a:t>
            </a:r>
          </a:p>
          <a:p>
            <a:r>
              <a:rPr lang="th-TH" dirty="0" smtClean="0"/>
              <a:t>โดยทั่วไปจะมีการปรับแต่งต่อท้าย </a:t>
            </a:r>
            <a:r>
              <a:rPr lang="en-US" dirty="0" smtClean="0"/>
              <a:t>Client/Server mode</a:t>
            </a:r>
            <a:endParaRPr lang="th-TH" dirty="0" smtClean="0"/>
          </a:p>
          <a:p>
            <a:r>
              <a:rPr lang="en-US" dirty="0" smtClean="0"/>
              <a:t>Peer </a:t>
            </a:r>
            <a:r>
              <a:rPr lang="th-TH" dirty="0" smtClean="0"/>
              <a:t>จะแลกเปลี่ยนเวลากันเมื่อไม่สามารถติดต่อกับ </a:t>
            </a:r>
            <a:r>
              <a:rPr lang="en-US" dirty="0" smtClean="0"/>
              <a:t>NTP server</a:t>
            </a:r>
            <a:endParaRPr lang="th-TH" dirty="0" smtClean="0"/>
          </a:p>
          <a:p>
            <a:r>
              <a:rPr lang="th-TH" dirty="0" smtClean="0"/>
              <a:t>เมื่อปรับแต่งเสร็จเรียบร้อยแล้วจะต้อง</a:t>
            </a:r>
          </a:p>
          <a:p>
            <a:pPr lvl="1"/>
            <a:r>
              <a:rPr lang="en-US" dirty="0" smtClean="0"/>
              <a:t>service   </a:t>
            </a:r>
            <a:r>
              <a:rPr lang="en-US" dirty="0" err="1" smtClean="0"/>
              <a:t>ntpd</a:t>
            </a:r>
            <a:r>
              <a:rPr lang="en-US" dirty="0" smtClean="0"/>
              <a:t>  restart</a:t>
            </a:r>
            <a:endParaRPr lang="th-TH" dirty="0" smtClean="0"/>
          </a:p>
          <a:p>
            <a:endParaRPr lang="th-TH" dirty="0" smtClean="0"/>
          </a:p>
          <a:p>
            <a:pPr algn="ctr">
              <a:buNone/>
            </a:pPr>
            <a:endParaRPr lang="th-TH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NTP : Broadcast Mode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จะต้องไม่ใช้ร่วมกับ </a:t>
            </a:r>
            <a:r>
              <a:rPr lang="en-US" dirty="0" smtClean="0"/>
              <a:t>Active/Passive mode</a:t>
            </a:r>
          </a:p>
          <a:p>
            <a:r>
              <a:rPr lang="th-TH" dirty="0" smtClean="0"/>
              <a:t>เพิ่มบรรทัดให้กับตัวที่ต้องการจะ </a:t>
            </a:r>
            <a:r>
              <a:rPr lang="en-US" dirty="0" smtClean="0"/>
              <a:t>broadcast </a:t>
            </a:r>
            <a:r>
              <a:rPr lang="th-TH" dirty="0" smtClean="0"/>
              <a:t>เวลา</a:t>
            </a:r>
          </a:p>
          <a:p>
            <a:pPr lvl="1"/>
            <a:r>
              <a:rPr lang="en-US" dirty="0" smtClean="0"/>
              <a:t>broadcast    </a:t>
            </a:r>
            <a:r>
              <a:rPr lang="en-US" dirty="0" err="1" smtClean="0"/>
              <a:t>ip</a:t>
            </a:r>
            <a:endParaRPr lang="en-US" dirty="0" smtClean="0"/>
          </a:p>
          <a:p>
            <a:pPr lvl="1"/>
            <a:r>
              <a:rPr lang="en-US" dirty="0" smtClean="0"/>
              <a:t>disable   auth</a:t>
            </a:r>
          </a:p>
          <a:p>
            <a:pPr lvl="1"/>
            <a:r>
              <a:rPr lang="th-TH" dirty="0" smtClean="0"/>
              <a:t>ตัวอย่าง</a:t>
            </a:r>
          </a:p>
          <a:p>
            <a:pPr lvl="2"/>
            <a:r>
              <a:rPr lang="en-US" dirty="0" smtClean="0"/>
              <a:t>broadcast   192.168.1.255</a:t>
            </a:r>
          </a:p>
          <a:p>
            <a:pPr lvl="2"/>
            <a:r>
              <a:rPr lang="en-US" dirty="0" smtClean="0"/>
              <a:t>disable   auth</a:t>
            </a:r>
          </a:p>
          <a:p>
            <a:r>
              <a:rPr lang="th-TH" dirty="0" smtClean="0"/>
              <a:t>สำหรับเครื่องที่ต้องการจะรับเวลาจากเครื่องที่ </a:t>
            </a:r>
            <a:r>
              <a:rPr lang="en-US" dirty="0" smtClean="0"/>
              <a:t>broadcast </a:t>
            </a:r>
            <a:r>
              <a:rPr lang="th-TH" dirty="0" smtClean="0"/>
              <a:t>ให้ใส่</a:t>
            </a:r>
          </a:p>
          <a:p>
            <a:pPr lvl="1"/>
            <a:r>
              <a:rPr lang="en-US" dirty="0" err="1" smtClean="0"/>
              <a:t>broadcastclient</a:t>
            </a:r>
            <a:endParaRPr lang="en-US" dirty="0" smtClean="0"/>
          </a:p>
          <a:p>
            <a:pPr lvl="1"/>
            <a:r>
              <a:rPr lang="en-US" dirty="0" smtClean="0"/>
              <a:t>disable   auth</a:t>
            </a:r>
            <a:endParaRPr lang="th-TH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Squid Web Caching Server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เมื่อระบบเครือข่ายขององค์กรมี </a:t>
            </a:r>
            <a:r>
              <a:rPr lang="en-US" dirty="0" smtClean="0"/>
              <a:t>bandwidth </a:t>
            </a:r>
            <a:r>
              <a:rPr lang="th-TH" dirty="0" smtClean="0"/>
              <a:t>ไม่เพียงพอต่อความต้องการ ถึงเวลาที่ต้องใช้ </a:t>
            </a:r>
            <a:r>
              <a:rPr lang="en-US" dirty="0" smtClean="0"/>
              <a:t>Web caching </a:t>
            </a:r>
            <a:r>
              <a:rPr lang="th-TH" dirty="0" smtClean="0"/>
              <a:t>หรือ </a:t>
            </a:r>
            <a:r>
              <a:rPr lang="en-US" dirty="0" smtClean="0"/>
              <a:t>Web Proxy </a:t>
            </a:r>
            <a:r>
              <a:rPr lang="th-TH" dirty="0" smtClean="0"/>
              <a:t>เข้ามาช่วย</a:t>
            </a:r>
          </a:p>
          <a:p>
            <a:r>
              <a:rPr lang="en-US" dirty="0" smtClean="0"/>
              <a:t>Web caching </a:t>
            </a:r>
            <a:r>
              <a:rPr lang="th-TH" dirty="0" smtClean="0"/>
              <a:t>ที่มีให้ใช้ใน </a:t>
            </a:r>
            <a:r>
              <a:rPr lang="en-US" dirty="0" err="1" smtClean="0"/>
              <a:t>CentOS</a:t>
            </a:r>
            <a:r>
              <a:rPr lang="en-US" dirty="0" smtClean="0"/>
              <a:t> </a:t>
            </a:r>
            <a:r>
              <a:rPr lang="th-TH" dirty="0" smtClean="0"/>
              <a:t>คือ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Squid</a:t>
            </a:r>
          </a:p>
          <a:p>
            <a:r>
              <a:rPr lang="en-US" dirty="0" smtClean="0"/>
              <a:t>Squid </a:t>
            </a:r>
            <a:r>
              <a:rPr lang="th-TH" dirty="0" smtClean="0"/>
              <a:t>มีข้อจำกัดบางประการ คือ สามารถเป็น </a:t>
            </a:r>
            <a:r>
              <a:rPr lang="en-US" dirty="0" smtClean="0"/>
              <a:t>web caching </a:t>
            </a:r>
            <a:r>
              <a:rPr lang="th-TH" dirty="0" smtClean="0"/>
              <a:t>หรือ เพิ่มความเร็วให้กับบาง </a:t>
            </a:r>
            <a:r>
              <a:rPr lang="en-US" dirty="0" smtClean="0"/>
              <a:t>protocol </a:t>
            </a:r>
            <a:r>
              <a:rPr lang="th-TH" dirty="0" smtClean="0"/>
              <a:t>เท่านั้น </a:t>
            </a:r>
            <a:r>
              <a:rPr lang="en-US" dirty="0" smtClean="0"/>
              <a:t>(HTTP, HTTPS by pass-through, </a:t>
            </a:r>
            <a:r>
              <a:rPr lang="th-TH" dirty="0" smtClean="0"/>
              <a:t>และ </a:t>
            </a:r>
            <a:r>
              <a:rPr lang="en-US" dirty="0" smtClean="0"/>
              <a:t>FTP)</a:t>
            </a:r>
          </a:p>
          <a:p>
            <a:r>
              <a:rPr lang="en-US" dirty="0" smtClean="0"/>
              <a:t>Squid </a:t>
            </a:r>
            <a:r>
              <a:rPr lang="th-TH" dirty="0" smtClean="0"/>
              <a:t>ไม่ได้ถูกติดตั้งมากับ </a:t>
            </a:r>
            <a:r>
              <a:rPr lang="en-US" dirty="0" err="1" smtClean="0"/>
              <a:t>CentOS</a:t>
            </a:r>
            <a:r>
              <a:rPr lang="en-US" dirty="0" smtClean="0"/>
              <a:t> </a:t>
            </a:r>
            <a:r>
              <a:rPr lang="th-TH" dirty="0" smtClean="0"/>
              <a:t>โดยตรง เพราะฉนั้นจึงต้องติดตั้ง </a:t>
            </a:r>
            <a:r>
              <a:rPr lang="en-US" dirty="0" smtClean="0"/>
              <a:t>Squid </a:t>
            </a:r>
            <a:r>
              <a:rPr lang="th-TH" dirty="0" smtClean="0"/>
              <a:t>เอง ด้วยคำสั่ง</a:t>
            </a:r>
          </a:p>
          <a:p>
            <a:pPr lvl="1"/>
            <a:r>
              <a:rPr lang="en-US" dirty="0" smtClean="0"/>
              <a:t>yum   install   squid</a:t>
            </a:r>
          </a:p>
          <a:p>
            <a:pPr lvl="1"/>
            <a:endParaRPr lang="th-TH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17654</TotalTime>
  <Words>948</Words>
  <Application>Microsoft Office PowerPoint</Application>
  <PresentationFormat>On-screen Show (4:3)</PresentationFormat>
  <Paragraphs>126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FreesiaUPC</vt:lpstr>
      <vt:lpstr>Tw Cen MT</vt:lpstr>
      <vt:lpstr>Wingdings</vt:lpstr>
      <vt:lpstr>Wingdings 2</vt:lpstr>
      <vt:lpstr>Median</vt:lpstr>
      <vt:lpstr>NETWORK SERVICE NTP + SQUID</vt:lpstr>
      <vt:lpstr>Network Service</vt:lpstr>
      <vt:lpstr>NTP Server</vt:lpstr>
      <vt:lpstr>โครงสร้าง NTP </vt:lpstr>
      <vt:lpstr>NTP configuration modes</vt:lpstr>
      <vt:lpstr>ติดตั้ง NTP + Client-Server mode</vt:lpstr>
      <vt:lpstr>NTP: Symmetric Active/Passive Mode</vt:lpstr>
      <vt:lpstr>NTP : Broadcast Mode</vt:lpstr>
      <vt:lpstr>Squid Web Caching Server</vt:lpstr>
      <vt:lpstr>Squid Main Configuration File</vt:lpstr>
      <vt:lpstr>visible_hostname  directive</vt:lpstr>
      <vt:lpstr>cache_dir  directive</vt:lpstr>
      <vt:lpstr>ACLs และ ACL-operators</vt:lpstr>
      <vt:lpstr>ACL directive</vt:lpstr>
      <vt:lpstr>ACL Operation</vt:lpstr>
      <vt:lpstr>แบบฝึกหัด</vt:lpstr>
    </vt:vector>
  </TitlesOfParts>
  <Company>Kmutnb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Linux</dc:title>
  <dc:creator>admin</dc:creator>
  <cp:lastModifiedBy>Choopan Rattanapoka</cp:lastModifiedBy>
  <cp:revision>992</cp:revision>
  <dcterms:created xsi:type="dcterms:W3CDTF">2010-09-29T03:45:09Z</dcterms:created>
  <dcterms:modified xsi:type="dcterms:W3CDTF">2019-06-19T02:23:29Z</dcterms:modified>
</cp:coreProperties>
</file>