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98" r:id="rId4"/>
    <p:sldId id="300" r:id="rId5"/>
    <p:sldId id="299" r:id="rId6"/>
    <p:sldId id="301" r:id="rId7"/>
    <p:sldId id="302" r:id="rId8"/>
    <p:sldId id="303" r:id="rId9"/>
    <p:sldId id="305" r:id="rId10"/>
    <p:sldId id="304" r:id="rId11"/>
    <p:sldId id="316" r:id="rId12"/>
    <p:sldId id="318" r:id="rId13"/>
    <p:sldId id="307" r:id="rId14"/>
    <p:sldId id="308" r:id="rId15"/>
    <p:sldId id="309" r:id="rId16"/>
    <p:sldId id="310" r:id="rId17"/>
    <p:sldId id="311" r:id="rId18"/>
    <p:sldId id="313" r:id="rId19"/>
    <p:sldId id="317" r:id="rId2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 varScale="1">
        <p:scale>
          <a:sx n="79" d="100"/>
          <a:sy n="79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Basic Linux security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030523126  – Linux Operating System and Administration</a:t>
            </a:r>
          </a:p>
          <a:p>
            <a:r>
              <a:rPr lang="en-US" dirty="0"/>
              <a:t>Assoc. Prof. Dr. </a:t>
            </a:r>
            <a:r>
              <a:rPr lang="en-US"/>
              <a:t>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จงเขียนกฎใน </a:t>
            </a:r>
            <a:r>
              <a:rPr lang="en-US" dirty="0" smtClean="0"/>
              <a:t>/etc/</a:t>
            </a:r>
            <a:r>
              <a:rPr lang="en-US" dirty="0" err="1" smtClean="0"/>
              <a:t>rsyslog.conf</a:t>
            </a:r>
            <a:endParaRPr lang="th-TH" dirty="0" smtClean="0"/>
          </a:p>
          <a:p>
            <a:pPr lvl="1"/>
            <a:r>
              <a:rPr lang="th-TH" dirty="0" smtClean="0"/>
              <a:t>ถ้าต้องการ </a:t>
            </a:r>
            <a:r>
              <a:rPr lang="en-US" dirty="0" smtClean="0"/>
              <a:t>log </a:t>
            </a:r>
            <a:r>
              <a:rPr lang="th-TH" dirty="0" smtClean="0"/>
              <a:t>ข้อความที่เกิดจากระบบ </a:t>
            </a:r>
            <a:r>
              <a:rPr lang="en-US" dirty="0" smtClean="0"/>
              <a:t>mail </a:t>
            </a:r>
            <a:r>
              <a:rPr lang="th-TH" dirty="0" smtClean="0"/>
              <a:t>โดย</a:t>
            </a:r>
            <a:r>
              <a:rPr lang="en-US" dirty="0" smtClean="0"/>
              <a:t> log </a:t>
            </a:r>
            <a:r>
              <a:rPr lang="th-TH" dirty="0" smtClean="0"/>
              <a:t>เฉพาะข้อความ </a:t>
            </a:r>
            <a:r>
              <a:rPr lang="en-US" dirty="0" smtClean="0"/>
              <a:t>alert </a:t>
            </a:r>
            <a:r>
              <a:rPr lang="th-TH" dirty="0" smtClean="0"/>
              <a:t>และ </a:t>
            </a:r>
            <a:r>
              <a:rPr lang="en-US" dirty="0" err="1" smtClean="0"/>
              <a:t>emerg</a:t>
            </a:r>
            <a:r>
              <a:rPr lang="en-US" dirty="0" smtClean="0"/>
              <a:t> </a:t>
            </a:r>
            <a:r>
              <a:rPr lang="th-TH" dirty="0" smtClean="0"/>
              <a:t>ไว้ที่แฟ้มข้อมูล </a:t>
            </a:r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/log/</a:t>
            </a:r>
            <a:r>
              <a:rPr lang="en-US" dirty="0" err="1" smtClean="0"/>
              <a:t>mailprob</a:t>
            </a:r>
            <a:endParaRPr lang="en-US" dirty="0" smtClean="0"/>
          </a:p>
          <a:p>
            <a:pPr lvl="1"/>
            <a:r>
              <a:rPr lang="th-TH" dirty="0" smtClean="0"/>
              <a:t>ถ้าต้องการ </a:t>
            </a:r>
            <a:r>
              <a:rPr lang="en-US" dirty="0" smtClean="0"/>
              <a:t>log </a:t>
            </a:r>
            <a:r>
              <a:rPr lang="th-TH" dirty="0" smtClean="0"/>
              <a:t>ข้อความที่เกิดจากระบบความปลอดภัย </a:t>
            </a:r>
            <a:r>
              <a:rPr lang="en-US" dirty="0" smtClean="0"/>
              <a:t>(</a:t>
            </a:r>
            <a:r>
              <a:rPr lang="en-US" dirty="0" err="1" smtClean="0"/>
              <a:t>authpriv</a:t>
            </a:r>
            <a:r>
              <a:rPr lang="en-US" dirty="0" smtClean="0"/>
              <a:t>) </a:t>
            </a:r>
            <a:r>
              <a:rPr lang="th-TH" dirty="0" smtClean="0"/>
              <a:t>เฉพาะข้อความ </a:t>
            </a:r>
            <a:r>
              <a:rPr lang="en-US" dirty="0" smtClean="0"/>
              <a:t>(info) </a:t>
            </a:r>
            <a:r>
              <a:rPr lang="th-TH" dirty="0" smtClean="0"/>
              <a:t>เท่านั้น ส่ง</a:t>
            </a:r>
            <a:r>
              <a:rPr lang="en-US" dirty="0" smtClean="0"/>
              <a:t> mail </a:t>
            </a:r>
            <a:r>
              <a:rPr lang="th-TH" dirty="0" smtClean="0"/>
              <a:t>ไปให้ </a:t>
            </a:r>
            <a:r>
              <a:rPr lang="en-US" dirty="0" smtClean="0"/>
              <a:t>root</a:t>
            </a:r>
            <a:endParaRPr lang="th-TH" dirty="0" smtClean="0"/>
          </a:p>
          <a:p>
            <a:pPr lvl="1"/>
            <a:r>
              <a:rPr lang="th-TH" dirty="0" smtClean="0"/>
              <a:t>ถ้าต้องการ </a:t>
            </a:r>
            <a:r>
              <a:rPr lang="en-US" dirty="0" smtClean="0"/>
              <a:t>log </a:t>
            </a:r>
            <a:r>
              <a:rPr lang="th-TH" dirty="0" smtClean="0"/>
              <a:t>ข้อความที่เกิดจากระบบความปลอดภัย </a:t>
            </a:r>
            <a:r>
              <a:rPr lang="en-US" dirty="0" smtClean="0"/>
              <a:t>(</a:t>
            </a:r>
            <a:r>
              <a:rPr lang="en-US" dirty="0" err="1" smtClean="0"/>
              <a:t>authpriv</a:t>
            </a:r>
            <a:r>
              <a:rPr lang="en-US" dirty="0" smtClean="0"/>
              <a:t>) </a:t>
            </a:r>
            <a:r>
              <a:rPr lang="th-TH" dirty="0" smtClean="0"/>
              <a:t>ทุกอย่างยกเว้น </a:t>
            </a:r>
            <a:r>
              <a:rPr lang="en-US" dirty="0" smtClean="0"/>
              <a:t>info </a:t>
            </a:r>
            <a:r>
              <a:rPr lang="th-TH" dirty="0" smtClean="0"/>
              <a:t>เท่านั้น ส่งไปที่ </a:t>
            </a:r>
            <a:r>
              <a:rPr lang="en-US" dirty="0" smtClean="0"/>
              <a:t>server : cit.kmutnb.ac.th (</a:t>
            </a:r>
            <a:r>
              <a:rPr lang="th-TH" dirty="0" smtClean="0"/>
              <a:t>บน </a:t>
            </a:r>
            <a:r>
              <a:rPr lang="en-US" dirty="0" smtClean="0"/>
              <a:t>TCP)</a:t>
            </a:r>
            <a:endParaRPr lang="th-TH" dirty="0" smtClean="0"/>
          </a:p>
          <a:p>
            <a:pPr lvl="1"/>
            <a:r>
              <a:rPr lang="th-TH" dirty="0" smtClean="0"/>
              <a:t>ถ้าต้องการ </a:t>
            </a:r>
            <a:r>
              <a:rPr lang="en-US" dirty="0" smtClean="0"/>
              <a:t>log </a:t>
            </a:r>
            <a:r>
              <a:rPr lang="th-TH" dirty="0" smtClean="0"/>
              <a:t>ของทุก </a:t>
            </a:r>
            <a:r>
              <a:rPr lang="en-US" dirty="0" smtClean="0"/>
              <a:t>Facility </a:t>
            </a:r>
            <a:r>
              <a:rPr lang="th-TH" dirty="0" smtClean="0"/>
              <a:t>เฉพาะข้อความ </a:t>
            </a:r>
            <a:r>
              <a:rPr lang="en-US" dirty="0" smtClean="0"/>
              <a:t>info </a:t>
            </a:r>
            <a:r>
              <a:rPr lang="th-TH" dirty="0" smtClean="0"/>
              <a:t>เท่านั้น ออกที่ </a:t>
            </a:r>
            <a:r>
              <a:rPr lang="en-US" dirty="0" smtClean="0"/>
              <a:t>terminal /dev/tty5</a:t>
            </a:r>
            <a:endParaRPr lang="th-TH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การตรวจสอบผู้บุกรุกเบื้องต้น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ในส่วนของ </a:t>
            </a:r>
            <a:r>
              <a:rPr lang="en-US" sz="2400" dirty="0" smtClean="0"/>
              <a:t>facility : </a:t>
            </a:r>
            <a:r>
              <a:rPr lang="en-US" sz="2400" dirty="0" err="1" smtClean="0"/>
              <a:t>authpriv</a:t>
            </a:r>
            <a:r>
              <a:rPr lang="en-US" sz="2400" dirty="0" smtClean="0"/>
              <a:t> </a:t>
            </a:r>
            <a:r>
              <a:rPr lang="th-TH" sz="2400" dirty="0" smtClean="0"/>
              <a:t>จะเป็นส่วนที่บันทึกการเข้าใช้งานระบบ ด้วย </a:t>
            </a:r>
            <a:r>
              <a:rPr lang="en-US" sz="2400" dirty="0" smtClean="0"/>
              <a:t>login, </a:t>
            </a:r>
            <a:r>
              <a:rPr lang="en-US" sz="2400" dirty="0" err="1" smtClean="0"/>
              <a:t>passwd</a:t>
            </a:r>
            <a:r>
              <a:rPr lang="en-US" sz="2400" dirty="0" smtClean="0"/>
              <a:t> </a:t>
            </a:r>
            <a:r>
              <a:rPr lang="th-TH" sz="2400" dirty="0" smtClean="0"/>
              <a:t>ซึ่งเราสามารถจะใช้เป็นการตรวจสอบผู้บุกรุกระบบเบื้องต้นได้</a:t>
            </a:r>
          </a:p>
          <a:p>
            <a:r>
              <a:rPr lang="th-TH" sz="2400" dirty="0" smtClean="0"/>
              <a:t>ใน </a:t>
            </a:r>
            <a:r>
              <a:rPr lang="en-US" sz="2400" dirty="0" smtClean="0"/>
              <a:t>/etc/</a:t>
            </a:r>
            <a:r>
              <a:rPr lang="en-US" sz="2400" dirty="0" err="1" smtClean="0"/>
              <a:t>rsyslog.conf</a:t>
            </a:r>
            <a:r>
              <a:rPr lang="en-US" sz="2400" dirty="0" smtClean="0"/>
              <a:t> </a:t>
            </a:r>
            <a:r>
              <a:rPr lang="th-TH" sz="2400" dirty="0" smtClean="0"/>
              <a:t>ที่ติดตั้งมาพร้อมกับ </a:t>
            </a:r>
            <a:r>
              <a:rPr lang="en-US" sz="2400" dirty="0" err="1" smtClean="0"/>
              <a:t>CentOS</a:t>
            </a:r>
            <a:r>
              <a:rPr lang="en-US" sz="2400" dirty="0" smtClean="0"/>
              <a:t> </a:t>
            </a:r>
            <a:r>
              <a:rPr lang="th-TH" sz="2400" dirty="0" smtClean="0"/>
              <a:t>จะมีกฎนี้</a:t>
            </a:r>
          </a:p>
          <a:p>
            <a:pPr lvl="1"/>
            <a:r>
              <a:rPr lang="en-US" sz="2000" dirty="0" smtClean="0"/>
              <a:t>authpriv.*	   /</a:t>
            </a:r>
            <a:r>
              <a:rPr lang="en-US" sz="2000" dirty="0" err="1" smtClean="0"/>
              <a:t>var</a:t>
            </a:r>
            <a:r>
              <a:rPr lang="en-US" sz="2000" dirty="0" smtClean="0"/>
              <a:t>/log/secure</a:t>
            </a:r>
            <a:endParaRPr lang="th-TH" sz="2000" dirty="0" smtClean="0"/>
          </a:p>
          <a:p>
            <a:endParaRPr lang="th-TH" sz="2400" dirty="0"/>
          </a:p>
        </p:txBody>
      </p:sp>
      <p:pic>
        <p:nvPicPr>
          <p:cNvPr id="4" name="Picture 3" descr="secure.png"/>
          <p:cNvPicPr>
            <a:picLocks noChangeAspect="1"/>
          </p:cNvPicPr>
          <p:nvPr/>
        </p:nvPicPr>
        <p:blipFill>
          <a:blip r:embed="rId2" cstate="print"/>
          <a:srcRect t="8142" b="532"/>
          <a:stretch>
            <a:fillRect/>
          </a:stretch>
        </p:blipFill>
        <p:spPr>
          <a:xfrm>
            <a:off x="323528" y="3356992"/>
            <a:ext cx="8572500" cy="32403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Client</a:t>
            </a:r>
          </a:p>
          <a:p>
            <a:pPr lvl="1"/>
            <a:r>
              <a:rPr lang="th-TH" dirty="0" smtClean="0"/>
              <a:t>ในกรณีที่มีการปรับแต่ง </a:t>
            </a:r>
            <a:r>
              <a:rPr lang="en-US" dirty="0" smtClean="0"/>
              <a:t>action </a:t>
            </a:r>
            <a:r>
              <a:rPr lang="th-TH" dirty="0" smtClean="0"/>
              <a:t>ของการเก็บ </a:t>
            </a:r>
            <a:r>
              <a:rPr lang="en-US" dirty="0" smtClean="0"/>
              <a:t>log </a:t>
            </a:r>
            <a:r>
              <a:rPr lang="th-TH" dirty="0" smtClean="0"/>
              <a:t>ไปยังเครื่องคอมพิวเตอร์เครื่องอื่น</a:t>
            </a:r>
          </a:p>
          <a:p>
            <a:pPr lvl="2"/>
            <a:r>
              <a:rPr lang="en-US" dirty="0" smtClean="0"/>
              <a:t>@log-server-hostname  </a:t>
            </a:r>
            <a:r>
              <a:rPr lang="th-TH" dirty="0" smtClean="0"/>
              <a:t>สำหรับ </a:t>
            </a:r>
            <a:r>
              <a:rPr lang="en-US" dirty="0" smtClean="0"/>
              <a:t>UDP</a:t>
            </a:r>
          </a:p>
          <a:p>
            <a:pPr lvl="2"/>
            <a:r>
              <a:rPr lang="en-US" dirty="0" smtClean="0"/>
              <a:t>@@log-server-hostname </a:t>
            </a:r>
            <a:r>
              <a:rPr lang="th-TH" dirty="0" smtClean="0"/>
              <a:t>สำหรับ </a:t>
            </a:r>
            <a:r>
              <a:rPr lang="en-US" dirty="0" smtClean="0"/>
              <a:t>TCP</a:t>
            </a:r>
          </a:p>
          <a:p>
            <a:r>
              <a:rPr lang="en-US" dirty="0" smtClean="0"/>
              <a:t>Server</a:t>
            </a:r>
            <a:endParaRPr lang="th-TH" dirty="0" smtClean="0"/>
          </a:p>
          <a:p>
            <a:pPr lvl="1"/>
            <a:r>
              <a:rPr lang="th-TH" dirty="0" smtClean="0"/>
              <a:t>ต้องปรับแต่ง </a:t>
            </a:r>
            <a:r>
              <a:rPr lang="en-US" dirty="0" smtClean="0"/>
              <a:t>/etc/</a:t>
            </a:r>
            <a:r>
              <a:rPr lang="en-US" dirty="0" err="1" smtClean="0"/>
              <a:t>rsyslog.conf</a:t>
            </a:r>
            <a:endParaRPr lang="en-US" dirty="0" smtClean="0"/>
          </a:p>
          <a:p>
            <a:pPr lvl="2"/>
            <a:r>
              <a:rPr lang="th-TH" dirty="0" smtClean="0"/>
              <a:t>สำหรับ </a:t>
            </a:r>
            <a:r>
              <a:rPr lang="en-US" dirty="0" smtClean="0"/>
              <a:t>UDP</a:t>
            </a:r>
          </a:p>
          <a:p>
            <a:pPr lvl="3"/>
            <a:r>
              <a:rPr lang="th-TH" dirty="0" smtClean="0"/>
              <a:t>เปิด </a:t>
            </a:r>
            <a:r>
              <a:rPr lang="en-US" dirty="0" smtClean="0"/>
              <a:t>comment </a:t>
            </a:r>
            <a:r>
              <a:rPr lang="th-TH" dirty="0" smtClean="0"/>
              <a:t>ที่บรรทัด </a:t>
            </a:r>
            <a:r>
              <a:rPr lang="en-US" dirty="0" smtClean="0"/>
              <a:t>$</a:t>
            </a:r>
            <a:r>
              <a:rPr lang="en-US" dirty="0" err="1" smtClean="0"/>
              <a:t>ModLoad</a:t>
            </a:r>
            <a:r>
              <a:rPr lang="en-US" dirty="0" smtClean="0"/>
              <a:t> </a:t>
            </a:r>
            <a:r>
              <a:rPr lang="en-US" dirty="0" err="1" smtClean="0"/>
              <a:t>imudp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$</a:t>
            </a:r>
            <a:r>
              <a:rPr lang="en-US" dirty="0" err="1" smtClean="0"/>
              <a:t>UDPServerRun</a:t>
            </a:r>
            <a:r>
              <a:rPr lang="en-US" dirty="0" smtClean="0"/>
              <a:t> 514</a:t>
            </a:r>
          </a:p>
          <a:p>
            <a:pPr lvl="2"/>
            <a:r>
              <a:rPr lang="th-TH" dirty="0" smtClean="0"/>
              <a:t>สำหรับ </a:t>
            </a:r>
            <a:r>
              <a:rPr lang="en-US" dirty="0" smtClean="0"/>
              <a:t>TCP</a:t>
            </a:r>
          </a:p>
          <a:p>
            <a:pPr lvl="3"/>
            <a:r>
              <a:rPr lang="th-TH" dirty="0" smtClean="0"/>
              <a:t>เปิด </a:t>
            </a:r>
            <a:r>
              <a:rPr lang="en-US" dirty="0" smtClean="0"/>
              <a:t>comment </a:t>
            </a:r>
            <a:r>
              <a:rPr lang="th-TH" dirty="0" smtClean="0"/>
              <a:t>ที่บรรทัด </a:t>
            </a:r>
            <a:r>
              <a:rPr lang="en-US" dirty="0" smtClean="0"/>
              <a:t>$</a:t>
            </a:r>
            <a:r>
              <a:rPr lang="en-US" dirty="0" err="1" smtClean="0"/>
              <a:t>ModLoad</a:t>
            </a:r>
            <a:r>
              <a:rPr lang="en-US" dirty="0" smtClean="0"/>
              <a:t> </a:t>
            </a:r>
            <a:r>
              <a:rPr lang="en-US" dirty="0" err="1" smtClean="0"/>
              <a:t>imtcp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$</a:t>
            </a:r>
            <a:r>
              <a:rPr lang="en-US" dirty="0" err="1" smtClean="0"/>
              <a:t>InputTCPServerRun</a:t>
            </a:r>
            <a:r>
              <a:rPr lang="en-US" dirty="0" smtClean="0"/>
              <a:t> 514</a:t>
            </a:r>
          </a:p>
          <a:p>
            <a:pPr lvl="1"/>
            <a:r>
              <a:rPr lang="th-TH" dirty="0" smtClean="0"/>
              <a:t>รีสตาร์ทเซอร์วิส  </a:t>
            </a:r>
            <a:r>
              <a:rPr lang="en-US" dirty="0" smtClean="0"/>
              <a:t>service </a:t>
            </a:r>
            <a:r>
              <a:rPr lang="en-US" dirty="0" err="1" smtClean="0"/>
              <a:t>rsyslog</a:t>
            </a:r>
            <a:r>
              <a:rPr lang="en-US" dirty="0" smtClean="0"/>
              <a:t> restart</a:t>
            </a:r>
          </a:p>
          <a:p>
            <a:pPr lvl="1"/>
            <a:r>
              <a:rPr lang="th-TH" dirty="0" smtClean="0"/>
              <a:t>ปรับ </a:t>
            </a:r>
            <a:r>
              <a:rPr lang="en-US" dirty="0" smtClean="0"/>
              <a:t>firewall </a:t>
            </a:r>
            <a:r>
              <a:rPr lang="th-TH" dirty="0" smtClean="0"/>
              <a:t>ให้เปิด </a:t>
            </a:r>
            <a:r>
              <a:rPr lang="en-US" dirty="0" smtClean="0"/>
              <a:t>port 514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การทำงานอัตโนมัติด้วย </a:t>
            </a:r>
            <a:r>
              <a:rPr lang="en-US" dirty="0" err="1" smtClean="0"/>
              <a:t>cron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ในการทำงานกับ </a:t>
            </a:r>
            <a:r>
              <a:rPr lang="en-US" dirty="0" smtClean="0"/>
              <a:t>server </a:t>
            </a:r>
            <a:r>
              <a:rPr lang="th-TH" dirty="0" smtClean="0"/>
              <a:t>ข้อมูลที่อยู่ใน </a:t>
            </a:r>
            <a:r>
              <a:rPr lang="en-US" dirty="0" smtClean="0"/>
              <a:t>server </a:t>
            </a:r>
            <a:r>
              <a:rPr lang="th-TH" dirty="0" smtClean="0"/>
              <a:t>ถือว่ามีความสำคัญมาก</a:t>
            </a:r>
          </a:p>
          <a:p>
            <a:pPr lvl="1"/>
            <a:r>
              <a:rPr lang="th-TH" dirty="0" smtClean="0"/>
              <a:t>ข้อมูลในระบบฐานข้อมูล</a:t>
            </a:r>
          </a:p>
          <a:p>
            <a:pPr lvl="1"/>
            <a:r>
              <a:rPr lang="th-TH" dirty="0" smtClean="0"/>
              <a:t>ข้อมูลหน้าเว็บต่างๆ</a:t>
            </a:r>
          </a:p>
          <a:p>
            <a:r>
              <a:rPr lang="th-TH" dirty="0" smtClean="0"/>
              <a:t>ดังนั้นเพื่อลดความเสี่ยงของข้อมูลที่อาจจะสูญหายเมื่อ </a:t>
            </a:r>
            <a:r>
              <a:rPr lang="en-US" dirty="0" smtClean="0"/>
              <a:t>server </a:t>
            </a:r>
            <a:r>
              <a:rPr lang="th-TH" dirty="0" smtClean="0"/>
              <a:t>มีปัญหาจึงควรมีการทำ </a:t>
            </a:r>
            <a:r>
              <a:rPr lang="en-US" dirty="0" smtClean="0"/>
              <a:t>backup </a:t>
            </a:r>
            <a:r>
              <a:rPr lang="th-TH" dirty="0" smtClean="0"/>
              <a:t>ของข้อมูลเหล่านั้น</a:t>
            </a:r>
          </a:p>
          <a:p>
            <a:r>
              <a:rPr lang="th-TH" dirty="0" smtClean="0"/>
              <a:t>ใน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มีโปรแกรมช่วยให้ทำงานอัตโนมัติตามเวลาที่กำหนดด้วยคำสั่ง </a:t>
            </a:r>
            <a:r>
              <a:rPr lang="en-US" b="1" dirty="0" err="1" smtClean="0">
                <a:solidFill>
                  <a:srgbClr val="0070C0"/>
                </a:solidFill>
              </a:rPr>
              <a:t>crontab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err="1" smtClean="0">
                <a:solidFill>
                  <a:srgbClr val="0070C0"/>
                </a:solidFill>
              </a:rPr>
              <a:t>crontab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th-TH" dirty="0" smtClean="0"/>
              <a:t>เป็นคำสั่งที่ให้ผู้ใช้รายบุคคลสามารถสั่งให้งานถูกทำตามเวลาที่กำหนด โดยข้อมูลต่างๆเกี่ยวกับงานจะอยู่ใน </a:t>
            </a:r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/spool/</a:t>
            </a:r>
            <a:r>
              <a:rPr lang="en-US" dirty="0" err="1" smtClean="0"/>
              <a:t>cron</a:t>
            </a:r>
            <a:endParaRPr lang="th-TH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cron.deny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cron.deny</a:t>
            </a:r>
            <a:r>
              <a:rPr lang="en-US" dirty="0" smtClean="0"/>
              <a:t> </a:t>
            </a:r>
            <a:r>
              <a:rPr lang="th-TH" dirty="0" smtClean="0"/>
              <a:t>เป็นคอน</a:t>
            </a:r>
            <a:r>
              <a:rPr lang="th-TH" dirty="0" err="1" smtClean="0"/>
              <a:t>ฟิค</a:t>
            </a:r>
            <a:r>
              <a:rPr lang="th-TH" dirty="0" smtClean="0"/>
              <a:t>ไฟล์เมื่อใช้ในการอนุญาตว่าผู้ใช้คนใดสามารถใช้งาน 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ได้บ้าง</a:t>
            </a:r>
          </a:p>
          <a:p>
            <a:r>
              <a:rPr lang="th-TH" dirty="0" smtClean="0"/>
              <a:t>ทั้ง 2 ไฟล์นี้อยู่ที่ </a:t>
            </a:r>
            <a:r>
              <a:rPr lang="en-US" dirty="0" smtClean="0"/>
              <a:t>directory : /etc</a:t>
            </a:r>
          </a:p>
          <a:p>
            <a:r>
              <a:rPr lang="th-TH" dirty="0" smtClean="0"/>
              <a:t>มีเพียง </a:t>
            </a:r>
            <a:r>
              <a:rPr lang="en-US" dirty="0" smtClean="0"/>
              <a:t>root </a:t>
            </a:r>
            <a:r>
              <a:rPr lang="th-TH" dirty="0" smtClean="0"/>
              <a:t>เท่านั้นที่จะแก้ไขข้อมูลภายใน </a:t>
            </a:r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cron.deny</a:t>
            </a:r>
            <a:endParaRPr lang="en-US" dirty="0" smtClean="0"/>
          </a:p>
          <a:p>
            <a:r>
              <a:rPr lang="th-TH" dirty="0" smtClean="0"/>
              <a:t>การใช้งานพื้นฐาน</a:t>
            </a:r>
          </a:p>
          <a:p>
            <a:pPr lvl="1"/>
            <a:r>
              <a:rPr lang="th-TH" dirty="0" smtClean="0"/>
              <a:t>ถ้ามีแฟ้มข้อมูล </a:t>
            </a:r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เฉพาะชื่อบัญชีที่อยู่ใน </a:t>
            </a:r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จะสามารถใช้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ได้</a:t>
            </a:r>
          </a:p>
          <a:p>
            <a:pPr lvl="1"/>
            <a:r>
              <a:rPr lang="th-TH" dirty="0" smtClean="0"/>
              <a:t>ถ้าไม่มีแฟ้มข้อมูล </a:t>
            </a:r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ทุกคนจะใช้ 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ได้ยกเว้นบัญชีที่มีชื่ออยู่ใน </a:t>
            </a:r>
            <a:r>
              <a:rPr lang="en-US" dirty="0" err="1" smtClean="0"/>
              <a:t>cron.deny</a:t>
            </a:r>
            <a:endParaRPr lang="en-US" dirty="0" smtClean="0"/>
          </a:p>
          <a:p>
            <a:pPr lvl="1"/>
            <a:r>
              <a:rPr lang="th-TH" dirty="0" smtClean="0"/>
              <a:t>ถ้าไม่มีไม่มีทั้งแฟ้มข้อมูล </a:t>
            </a:r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cron.deny</a:t>
            </a:r>
            <a:r>
              <a:rPr lang="en-US" dirty="0" smtClean="0"/>
              <a:t> </a:t>
            </a:r>
            <a:r>
              <a:rPr lang="th-TH" dirty="0" smtClean="0"/>
              <a:t>มี </a:t>
            </a:r>
            <a:r>
              <a:rPr lang="en-US" dirty="0" smtClean="0"/>
              <a:t>root </a:t>
            </a:r>
            <a:r>
              <a:rPr lang="th-TH" dirty="0" smtClean="0"/>
              <a:t>เท่านั้นที่ใช้ 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ได้</a:t>
            </a:r>
          </a:p>
          <a:p>
            <a:pPr lvl="1"/>
            <a:r>
              <a:rPr lang="th-TH" dirty="0" smtClean="0"/>
              <a:t>ถ้ามีชื่ออยู่ทั้ง </a:t>
            </a:r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cron.deny</a:t>
            </a:r>
            <a:r>
              <a:rPr lang="en-US" dirty="0" smtClean="0"/>
              <a:t> </a:t>
            </a:r>
            <a:r>
              <a:rPr lang="th-TH" dirty="0" smtClean="0"/>
              <a:t>จะเอาที่ </a:t>
            </a:r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เป็นหลักคือยังใช้งานได้</a:t>
            </a:r>
          </a:p>
          <a:p>
            <a:r>
              <a:rPr lang="th-TH" b="1" u="sng" dirty="0" smtClean="0"/>
              <a:t>ตัวอย่าง </a:t>
            </a:r>
            <a:r>
              <a:rPr lang="en-US" b="1" u="sng" dirty="0" smtClean="0"/>
              <a:t>:</a:t>
            </a:r>
            <a:r>
              <a:rPr lang="en-US" dirty="0" smtClean="0"/>
              <a:t> </a:t>
            </a:r>
            <a:r>
              <a:rPr lang="th-TH" dirty="0" smtClean="0"/>
              <a:t>ถ้าในเครื่องมีผู้ใช้อยู่ 4 คน</a:t>
            </a:r>
            <a:r>
              <a:rPr lang="en-US" dirty="0" smtClean="0"/>
              <a:t>: root, </a:t>
            </a:r>
            <a:r>
              <a:rPr lang="en-US" dirty="0" err="1" smtClean="0"/>
              <a:t>abc</a:t>
            </a:r>
            <a:r>
              <a:rPr lang="en-US" dirty="0" smtClean="0"/>
              <a:t>, cit, </a:t>
            </a:r>
            <a:r>
              <a:rPr lang="en-US" dirty="0" err="1" smtClean="0"/>
              <a:t>ect</a:t>
            </a:r>
            <a:r>
              <a:rPr lang="en-US" dirty="0" smtClean="0"/>
              <a:t> </a:t>
            </a:r>
            <a:r>
              <a:rPr lang="th-TH" dirty="0" smtClean="0"/>
              <a:t>เขียน </a:t>
            </a:r>
            <a:r>
              <a:rPr lang="en-US" dirty="0" err="1" smtClean="0"/>
              <a:t>cron.allow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cron.deny</a:t>
            </a:r>
            <a:r>
              <a:rPr lang="en-US" dirty="0" smtClean="0"/>
              <a:t> </a:t>
            </a:r>
            <a:r>
              <a:rPr lang="th-TH" dirty="0" smtClean="0"/>
              <a:t>ดังตารางข้างล่าง ถามว่าใครสามารถใช้ 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ได้บ้าง</a:t>
            </a:r>
            <a:endParaRPr lang="en-US" dirty="0" smtClean="0"/>
          </a:p>
          <a:p>
            <a:pPr lvl="1">
              <a:buNone/>
            </a:pP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2652464" y="5229200"/>
          <a:ext cx="364772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3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cron.allow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cron.deny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ect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ect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 </a:t>
            </a:r>
            <a:r>
              <a:rPr lang="en-US" dirty="0" err="1" smtClean="0"/>
              <a:t>crontab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การเพิ่มงานอัตโนมัติให้กับ 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จะใช้คำสั่ง </a:t>
            </a:r>
            <a:r>
              <a:rPr lang="en-US" b="1" dirty="0" err="1" smtClean="0">
                <a:solidFill>
                  <a:srgbClr val="0070C0"/>
                </a:solidFill>
              </a:rPr>
              <a:t>crontab</a:t>
            </a:r>
            <a:r>
              <a:rPr lang="en-US" b="1" dirty="0" smtClean="0">
                <a:solidFill>
                  <a:srgbClr val="0070C0"/>
                </a:solidFill>
              </a:rPr>
              <a:t> –e</a:t>
            </a:r>
          </a:p>
          <a:p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จะเรียก </a:t>
            </a:r>
            <a:r>
              <a:rPr lang="en-US" dirty="0" smtClean="0"/>
              <a:t>vi </a:t>
            </a:r>
            <a:r>
              <a:rPr lang="th-TH" dirty="0" smtClean="0"/>
              <a:t>ขึ้นมาเป็นตัว </a:t>
            </a:r>
            <a:r>
              <a:rPr lang="en-US" dirty="0" smtClean="0"/>
              <a:t>editor </a:t>
            </a:r>
            <a:r>
              <a:rPr lang="th-TH" dirty="0" smtClean="0"/>
              <a:t>ถ้าไม่เคยใช้งานมาก่อนก็จะเหมือนกับใช้ </a:t>
            </a:r>
            <a:r>
              <a:rPr lang="en-US" dirty="0" smtClean="0"/>
              <a:t>vi </a:t>
            </a:r>
            <a:r>
              <a:rPr lang="th-TH" dirty="0" smtClean="0"/>
              <a:t>เปิดแฟ้มข้อมูลเปล่า</a:t>
            </a:r>
          </a:p>
          <a:p>
            <a:r>
              <a:rPr lang="th-TH" dirty="0" smtClean="0"/>
              <a:t>รูปแบบการเขียนงานใน </a:t>
            </a:r>
            <a:r>
              <a:rPr lang="en-US" dirty="0" err="1" smtClean="0"/>
              <a:t>crontab</a:t>
            </a:r>
            <a:endParaRPr lang="th-TH" dirty="0" smtClean="0"/>
          </a:p>
          <a:p>
            <a:pPr>
              <a:buNone/>
            </a:pPr>
            <a:r>
              <a:rPr lang="th-TH" dirty="0" smtClean="0">
                <a:solidFill>
                  <a:schemeClr val="accent2">
                    <a:lumMod val="50000"/>
                  </a:schemeClr>
                </a:solidFill>
              </a:rPr>
              <a:t>            นาที  ชั่วโมง  วันที่   เดือน  วันในสัปดาห์</a:t>
            </a:r>
            <a:r>
              <a:rPr lang="th-TH" dirty="0" smtClean="0"/>
              <a:t>           </a:t>
            </a:r>
            <a:r>
              <a:rPr lang="th-TH" dirty="0" smtClean="0">
                <a:solidFill>
                  <a:srgbClr val="FF0000"/>
                </a:solidFill>
              </a:rPr>
              <a:t>งาน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h-TH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716360" y="4221088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หน่วยของเวลา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ค่าที่จะใช้ได้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นาที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0-59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ชั่วโมง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0-23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วันที่ </a:t>
                      </a:r>
                      <a:r>
                        <a:rPr lang="en-US" dirty="0" smtClean="0"/>
                        <a:t>(day of month)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1-31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เดือน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1-12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วันในสัปดาห์</a:t>
                      </a:r>
                      <a:r>
                        <a:rPr lang="th-TH" baseline="0" dirty="0" smtClean="0"/>
                        <a:t> </a:t>
                      </a:r>
                      <a:r>
                        <a:rPr lang="en-US" baseline="0" dirty="0" smtClean="0"/>
                        <a:t>(day of week)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0-6</a:t>
                      </a:r>
                      <a:r>
                        <a:rPr lang="th-TH" baseline="0" dirty="0" smtClean="0"/>
                        <a:t>  </a:t>
                      </a:r>
                      <a:r>
                        <a:rPr lang="en-US" baseline="0" dirty="0" smtClean="0"/>
                        <a:t>(</a:t>
                      </a:r>
                      <a:r>
                        <a:rPr lang="th-TH" baseline="0" dirty="0" smtClean="0"/>
                        <a:t>เริ่มนับ 0 จากวันอาทิตย์</a:t>
                      </a:r>
                      <a:r>
                        <a:rPr lang="en-US" baseline="0" dirty="0" smtClean="0"/>
                        <a:t>)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ตัวอย่างการเขียนงานอัตโนมัติ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dirty="0" smtClean="0"/>
              <a:t>ถ้าต้องการให้สร้างแฟ้มข้อมูลชื่อ </a:t>
            </a:r>
            <a:r>
              <a:rPr lang="en-US" dirty="0" smtClean="0"/>
              <a:t>/root/</a:t>
            </a:r>
            <a:r>
              <a:rPr lang="en-US" dirty="0" err="1" smtClean="0"/>
              <a:t>touchtest</a:t>
            </a:r>
            <a:r>
              <a:rPr lang="en-US" dirty="0" smtClean="0"/>
              <a:t> </a:t>
            </a:r>
            <a:r>
              <a:rPr lang="th-TH" dirty="0" smtClean="0"/>
              <a:t>เวลา 6</a:t>
            </a:r>
            <a:r>
              <a:rPr lang="en-US" dirty="0" smtClean="0"/>
              <a:t>:</a:t>
            </a:r>
            <a:r>
              <a:rPr lang="th-TH" dirty="0" smtClean="0"/>
              <a:t>40 ทุกวัน</a:t>
            </a:r>
          </a:p>
          <a:p>
            <a:pPr lvl="1"/>
            <a:r>
              <a:rPr lang="en-US" dirty="0" smtClean="0"/>
              <a:t>40  6  *  *  *	touch  /root/</a:t>
            </a:r>
            <a:r>
              <a:rPr lang="en-US" dirty="0" err="1" smtClean="0"/>
              <a:t>touchtest</a:t>
            </a:r>
            <a:endParaRPr lang="en-US" dirty="0" smtClean="0"/>
          </a:p>
          <a:p>
            <a:r>
              <a:rPr lang="th-TH" dirty="0" smtClean="0"/>
              <a:t>ถ้ามี </a:t>
            </a:r>
            <a:r>
              <a:rPr lang="en-US" dirty="0" smtClean="0"/>
              <a:t>shell script </a:t>
            </a:r>
            <a:r>
              <a:rPr lang="th-TH" dirty="0" smtClean="0"/>
              <a:t>ชื่อ </a:t>
            </a:r>
            <a:r>
              <a:rPr lang="en-US" dirty="0" smtClean="0"/>
              <a:t>backupdb.sh </a:t>
            </a:r>
            <a:r>
              <a:rPr lang="th-TH" dirty="0" smtClean="0"/>
              <a:t>อยู่ที่ตำแหน่ง </a:t>
            </a:r>
            <a:r>
              <a:rPr lang="en-US" dirty="0" smtClean="0"/>
              <a:t>/root/bin </a:t>
            </a:r>
            <a:r>
              <a:rPr lang="th-TH" dirty="0" smtClean="0"/>
              <a:t>จะให้ถูกเรียกใช้งานทุกวันศุกร์เวลาเที่ยงคืน</a:t>
            </a:r>
          </a:p>
          <a:p>
            <a:pPr lvl="1"/>
            <a:r>
              <a:rPr lang="en-US" dirty="0" smtClean="0"/>
              <a:t>0 0 * * 5		</a:t>
            </a:r>
            <a:r>
              <a:rPr lang="en-US" dirty="0" err="1" smtClean="0"/>
              <a:t>sh</a:t>
            </a:r>
            <a:r>
              <a:rPr lang="en-US" dirty="0" smtClean="0"/>
              <a:t>    /root/bin/backupdb.sh</a:t>
            </a:r>
          </a:p>
          <a:p>
            <a:r>
              <a:rPr lang="th-TH" dirty="0" smtClean="0"/>
              <a:t>ถ้าต้องการให้ </a:t>
            </a:r>
            <a:r>
              <a:rPr lang="en-US" dirty="0" smtClean="0"/>
              <a:t>backupdb.sh </a:t>
            </a:r>
            <a:r>
              <a:rPr lang="th-TH" dirty="0" smtClean="0"/>
              <a:t>ถูกเรียกใช้งานเที่ยงคืนทุกจันทร์ถึงศุกร์</a:t>
            </a:r>
          </a:p>
          <a:p>
            <a:pPr lvl="1"/>
            <a:r>
              <a:rPr lang="en-US" dirty="0" smtClean="0"/>
              <a:t>0 0 * * 1-5      	</a:t>
            </a:r>
            <a:r>
              <a:rPr lang="en-US" dirty="0" err="1" smtClean="0"/>
              <a:t>sh</a:t>
            </a:r>
            <a:r>
              <a:rPr lang="en-US" dirty="0" smtClean="0"/>
              <a:t>    /root/bin/backupdb.sh</a:t>
            </a:r>
          </a:p>
          <a:p>
            <a:r>
              <a:rPr lang="th-TH" dirty="0" smtClean="0"/>
              <a:t>ถ้าต้องการให้ </a:t>
            </a:r>
            <a:r>
              <a:rPr lang="en-US" dirty="0" smtClean="0"/>
              <a:t>backupdb.sh </a:t>
            </a:r>
            <a:r>
              <a:rPr lang="th-TH" dirty="0" smtClean="0"/>
              <a:t>ถูกเรียกใช้งานเที่ยงคืนเฉพาะวันเสาร์และอาทิตย์</a:t>
            </a:r>
          </a:p>
          <a:p>
            <a:pPr lvl="1"/>
            <a:r>
              <a:rPr lang="en-US" dirty="0" smtClean="0"/>
              <a:t>0 0 * * 0,6  	</a:t>
            </a:r>
            <a:r>
              <a:rPr lang="en-US" dirty="0" err="1" smtClean="0"/>
              <a:t>sh</a:t>
            </a:r>
            <a:r>
              <a:rPr lang="en-US" dirty="0" smtClean="0"/>
              <a:t>    /root/bin/backupdb.sh</a:t>
            </a:r>
          </a:p>
          <a:p>
            <a:r>
              <a:rPr lang="th-TH" dirty="0" smtClean="0"/>
              <a:t>ถ้าต้องการให้ </a:t>
            </a:r>
            <a:r>
              <a:rPr lang="en-US" dirty="0" smtClean="0"/>
              <a:t>backupdb.sh </a:t>
            </a:r>
            <a:r>
              <a:rPr lang="th-TH" dirty="0" smtClean="0"/>
              <a:t>ถูกเรียกใช้งานทุกๆ 2 ชั่วโมง </a:t>
            </a:r>
            <a:r>
              <a:rPr lang="en-US" dirty="0" smtClean="0"/>
              <a:t>(</a:t>
            </a:r>
            <a:r>
              <a:rPr lang="th-TH" dirty="0" smtClean="0"/>
              <a:t>ใช้ </a:t>
            </a:r>
            <a:r>
              <a:rPr lang="en-US" b="1" dirty="0" smtClean="0">
                <a:solidFill>
                  <a:srgbClr val="FF0000"/>
                </a:solidFill>
              </a:rPr>
              <a:t>*/</a:t>
            </a:r>
            <a:r>
              <a:rPr lang="en-US" dirty="0" smtClean="0"/>
              <a:t>)</a:t>
            </a:r>
            <a:endParaRPr lang="th-TH" dirty="0" smtClean="0"/>
          </a:p>
          <a:p>
            <a:pPr lvl="1"/>
            <a:r>
              <a:rPr lang="en-US" dirty="0" smtClean="0"/>
              <a:t>*  */2 * * * 	</a:t>
            </a:r>
            <a:r>
              <a:rPr lang="en-US" dirty="0" err="1" smtClean="0"/>
              <a:t>sh</a:t>
            </a:r>
            <a:r>
              <a:rPr lang="en-US" dirty="0" smtClean="0"/>
              <a:t>   /root/bin/backupdb.sh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</a:t>
            </a:r>
            <a:r>
              <a:rPr lang="th-TH" dirty="0" smtClean="0"/>
              <a:t>อื่นๆ ของคำสั่ง </a:t>
            </a:r>
            <a:r>
              <a:rPr lang="en-US" dirty="0" err="1" smtClean="0"/>
              <a:t>crontab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ถ้าต้องการตรวจสอบว่าเราได้ใส่งานอะไรให้กับ 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บ้างสามารถตรวจสอบได้ ด้วย </a:t>
            </a:r>
            <a:r>
              <a:rPr lang="en-US" dirty="0" smtClean="0"/>
              <a:t>option  -l</a:t>
            </a:r>
          </a:p>
          <a:p>
            <a:pPr lvl="1"/>
            <a:r>
              <a:rPr lang="en-US" dirty="0" err="1" smtClean="0"/>
              <a:t>crontab</a:t>
            </a:r>
            <a:r>
              <a:rPr lang="en-US" dirty="0" smtClean="0"/>
              <a:t>   -l</a:t>
            </a:r>
          </a:p>
          <a:p>
            <a:r>
              <a:rPr lang="th-TH" dirty="0" smtClean="0"/>
              <a:t>ถ้าต้องการเอางานบางอย่างออกสามารถทำได้ 2 วิธีคือ</a:t>
            </a:r>
          </a:p>
          <a:p>
            <a:pPr lvl="1"/>
            <a:r>
              <a:rPr lang="th-TH" dirty="0" smtClean="0"/>
              <a:t>เรียกคำสั่ง </a:t>
            </a:r>
            <a:r>
              <a:rPr lang="en-US" dirty="0" err="1" smtClean="0"/>
              <a:t>crontab</a:t>
            </a:r>
            <a:r>
              <a:rPr lang="en-US" dirty="0" smtClean="0"/>
              <a:t> –e</a:t>
            </a:r>
          </a:p>
          <a:p>
            <a:pPr lvl="2"/>
            <a:r>
              <a:rPr lang="th-TH" dirty="0" smtClean="0"/>
              <a:t>ลบบรรทัดที่งานนั้นถูกสั่งให้ทำงานออก  หรือ</a:t>
            </a:r>
          </a:p>
          <a:p>
            <a:pPr lvl="2"/>
            <a:r>
              <a:rPr lang="th-TH" dirty="0" smtClean="0"/>
              <a:t>ใส่ </a:t>
            </a:r>
            <a:r>
              <a:rPr lang="en-US" dirty="0" smtClean="0"/>
              <a:t>comment </a:t>
            </a:r>
            <a:r>
              <a:rPr lang="th-TH" dirty="0" smtClean="0"/>
              <a:t>หน้าบรรทัด </a:t>
            </a:r>
            <a:r>
              <a:rPr lang="en-US" dirty="0" smtClean="0"/>
              <a:t>(#)</a:t>
            </a:r>
          </a:p>
          <a:p>
            <a:r>
              <a:rPr lang="th-TH" dirty="0" smtClean="0"/>
              <a:t>ถ้าต้องการลบทุกงานที่อยู่ใน 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ออกให้หมด ใช้ </a:t>
            </a:r>
            <a:r>
              <a:rPr lang="en-US" dirty="0" smtClean="0"/>
              <a:t>option –r</a:t>
            </a:r>
          </a:p>
          <a:p>
            <a:pPr lvl="1"/>
            <a:r>
              <a:rPr lang="en-US" dirty="0" err="1" smtClean="0"/>
              <a:t>crontab</a:t>
            </a:r>
            <a:r>
              <a:rPr lang="en-US" dirty="0" smtClean="0"/>
              <a:t>   -r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r>
              <a:rPr lang="en-US" dirty="0" smtClean="0"/>
              <a:t>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เขียนงานใน 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ต่อไปนี้</a:t>
            </a:r>
          </a:p>
          <a:p>
            <a:pPr lvl="1"/>
            <a:r>
              <a:rPr lang="th-TH" dirty="0" smtClean="0"/>
              <a:t>ให้เรียก </a:t>
            </a:r>
            <a:r>
              <a:rPr lang="en-US" dirty="0" smtClean="0"/>
              <a:t>shell script </a:t>
            </a:r>
            <a:r>
              <a:rPr lang="th-TH" dirty="0" smtClean="0"/>
              <a:t>ชื่อ </a:t>
            </a:r>
            <a:r>
              <a:rPr lang="en-US" dirty="0" smtClean="0"/>
              <a:t>doit.sh </a:t>
            </a:r>
            <a:r>
              <a:rPr lang="th-TH" dirty="0" smtClean="0"/>
              <a:t>ที่ตำแหน่ง </a:t>
            </a:r>
            <a:r>
              <a:rPr lang="en-US" dirty="0" smtClean="0"/>
              <a:t>/root </a:t>
            </a:r>
            <a:endParaRPr lang="th-TH" dirty="0" smtClean="0"/>
          </a:p>
          <a:p>
            <a:pPr lvl="2"/>
            <a:r>
              <a:rPr lang="th-TH" dirty="0" smtClean="0"/>
              <a:t>โดยให้ทำงานทุกวันจันทร์</a:t>
            </a:r>
            <a:r>
              <a:rPr lang="en-US" dirty="0" smtClean="0"/>
              <a:t>, </a:t>
            </a:r>
            <a:r>
              <a:rPr lang="th-TH" dirty="0" smtClean="0"/>
              <a:t>พุธ</a:t>
            </a:r>
            <a:r>
              <a:rPr lang="en-US" dirty="0" smtClean="0"/>
              <a:t>, </a:t>
            </a:r>
            <a:r>
              <a:rPr lang="th-TH" dirty="0" smtClean="0"/>
              <a:t>ศุกร์ ตอน 6 โมงเช้า</a:t>
            </a:r>
          </a:p>
          <a:p>
            <a:pPr lvl="1"/>
            <a:r>
              <a:rPr lang="th-TH" dirty="0" smtClean="0"/>
              <a:t>ให้กรองบรรทัดที่มีคำว่า </a:t>
            </a:r>
            <a:r>
              <a:rPr lang="en-US" dirty="0" smtClean="0"/>
              <a:t>failed </a:t>
            </a:r>
            <a:r>
              <a:rPr lang="th-TH" dirty="0" smtClean="0"/>
              <a:t>ของแฟ้มข้อมูล </a:t>
            </a:r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/log/secure </a:t>
            </a:r>
            <a:r>
              <a:rPr lang="th-TH" dirty="0" smtClean="0"/>
              <a:t>ไปต่อท้ายแฟ้มข้อมูลชื่อ </a:t>
            </a:r>
            <a:r>
              <a:rPr lang="en-US" dirty="0" err="1" smtClean="0"/>
              <a:t>secureProblem</a:t>
            </a:r>
            <a:r>
              <a:rPr lang="en-US" dirty="0" smtClean="0"/>
              <a:t> </a:t>
            </a:r>
            <a:r>
              <a:rPr lang="th-TH" dirty="0" smtClean="0"/>
              <a:t>ที่ตำแหน่ง </a:t>
            </a:r>
            <a:r>
              <a:rPr lang="en-US" dirty="0" smtClean="0"/>
              <a:t>/root/log </a:t>
            </a:r>
            <a:endParaRPr lang="th-TH" dirty="0" smtClean="0"/>
          </a:p>
          <a:p>
            <a:pPr lvl="2"/>
            <a:r>
              <a:rPr lang="th-TH" dirty="0" smtClean="0"/>
              <a:t>โดยให้ทำงานทุกวันที่ 5 ของเดือน เวลา 4 ทุ่มครึ่ง</a:t>
            </a:r>
          </a:p>
          <a:p>
            <a:pPr lvl="1"/>
            <a:r>
              <a:rPr lang="th-TH" dirty="0" smtClean="0"/>
              <a:t>ให้ </a:t>
            </a:r>
            <a:r>
              <a:rPr lang="en-US" dirty="0" smtClean="0"/>
              <a:t>copy </a:t>
            </a:r>
            <a:r>
              <a:rPr lang="th-TH" dirty="0" smtClean="0"/>
              <a:t>ไดเรคทอรี่ </a:t>
            </a:r>
            <a:r>
              <a:rPr lang="en-US" dirty="0" smtClean="0"/>
              <a:t>/home </a:t>
            </a:r>
            <a:r>
              <a:rPr lang="th-TH" dirty="0" smtClean="0"/>
              <a:t>ไปยัง </a:t>
            </a:r>
            <a:r>
              <a:rPr lang="en-US" dirty="0" smtClean="0"/>
              <a:t>/backup</a:t>
            </a:r>
          </a:p>
          <a:p>
            <a:pPr lvl="2"/>
            <a:r>
              <a:rPr lang="th-TH" dirty="0" smtClean="0"/>
              <a:t>โดยให้ทำงานทุกๆ 7 วัน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ทำให้ </a:t>
            </a:r>
            <a:r>
              <a:rPr lang="en-US" dirty="0" smtClean="0"/>
              <a:t>client </a:t>
            </a:r>
            <a:r>
              <a:rPr lang="th-TH" dirty="0" smtClean="0"/>
              <a:t>เก็บ </a:t>
            </a:r>
            <a:r>
              <a:rPr lang="en-US" dirty="0" smtClean="0"/>
              <a:t>log </a:t>
            </a:r>
            <a:r>
              <a:rPr lang="th-TH" dirty="0" smtClean="0"/>
              <a:t>ของ </a:t>
            </a:r>
            <a:r>
              <a:rPr lang="en-US" dirty="0" smtClean="0"/>
              <a:t>facility : </a:t>
            </a:r>
            <a:r>
              <a:rPr lang="en-US" dirty="0" err="1" smtClean="0"/>
              <a:t>authpriv</a:t>
            </a:r>
            <a:r>
              <a:rPr lang="en-US" dirty="0" smtClean="0"/>
              <a:t> </a:t>
            </a:r>
            <a:r>
              <a:rPr lang="th-TH" dirty="0" smtClean="0"/>
              <a:t>มาที่เครื่อง </a:t>
            </a:r>
            <a:r>
              <a:rPr lang="en-US" dirty="0" smtClean="0"/>
              <a:t>server </a:t>
            </a:r>
            <a:r>
              <a:rPr lang="th-TH" dirty="0" smtClean="0"/>
              <a:t>ผ่าน </a:t>
            </a:r>
            <a:r>
              <a:rPr lang="en-US" dirty="0" smtClean="0"/>
              <a:t>protocol TCP</a:t>
            </a:r>
          </a:p>
          <a:p>
            <a:r>
              <a:rPr lang="th-TH" dirty="0" smtClean="0"/>
              <a:t>อย่าลืมเปิด </a:t>
            </a:r>
            <a:r>
              <a:rPr lang="en-US" dirty="0" smtClean="0"/>
              <a:t>firewall </a:t>
            </a:r>
            <a:r>
              <a:rPr lang="th-TH" dirty="0" smtClean="0"/>
              <a:t>ให้รับข้อมูลของ </a:t>
            </a:r>
            <a:r>
              <a:rPr lang="en-US" dirty="0" smtClean="0"/>
              <a:t>client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275221"/>
            <a:ext cx="7416824" cy="33941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Security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เมื่อติดตั้งเครื่อง </a:t>
            </a:r>
            <a:r>
              <a:rPr lang="en-US" dirty="0" smtClean="0"/>
              <a:t>server </a:t>
            </a:r>
            <a:r>
              <a:rPr lang="th-TH" dirty="0" smtClean="0"/>
              <a:t>สิ่งที่ตามมาหลังจากการ</a:t>
            </a:r>
          </a:p>
          <a:p>
            <a:pPr lvl="1"/>
            <a:r>
              <a:rPr lang="th-TH" dirty="0" smtClean="0"/>
              <a:t>ติดตั้ง </a:t>
            </a:r>
            <a:r>
              <a:rPr lang="en-US" dirty="0" err="1" smtClean="0"/>
              <a:t>CentOS</a:t>
            </a:r>
            <a:endParaRPr lang="en-US" dirty="0" smtClean="0"/>
          </a:p>
          <a:p>
            <a:pPr lvl="1"/>
            <a:r>
              <a:rPr lang="th-TH" dirty="0" smtClean="0"/>
              <a:t>ปรับแต่งระบบ</a:t>
            </a:r>
          </a:p>
          <a:p>
            <a:pPr lvl="1"/>
            <a:r>
              <a:rPr lang="th-TH" dirty="0" smtClean="0"/>
              <a:t>เพิ่ม ลบ ผู้ใช้งาน</a:t>
            </a:r>
          </a:p>
          <a:p>
            <a:pPr lvl="1"/>
            <a:r>
              <a:rPr lang="th-TH" dirty="0" smtClean="0"/>
              <a:t>กำหนด </a:t>
            </a:r>
            <a:r>
              <a:rPr lang="en-US" dirty="0" smtClean="0"/>
              <a:t>quota </a:t>
            </a:r>
            <a:r>
              <a:rPr lang="th-TH" dirty="0" smtClean="0"/>
              <a:t>ผู้ใช้ และ การติดตั้ง </a:t>
            </a:r>
            <a:r>
              <a:rPr lang="en-US" dirty="0" smtClean="0"/>
              <a:t>RPM package</a:t>
            </a:r>
          </a:p>
          <a:p>
            <a:r>
              <a:rPr lang="th-TH" dirty="0" smtClean="0"/>
              <a:t>ก็คือ การดูแลความปลอดภัยของเครื่อง </a:t>
            </a:r>
            <a:r>
              <a:rPr lang="en-US" dirty="0" smtClean="0"/>
              <a:t>server</a:t>
            </a:r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Logger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System logger </a:t>
            </a:r>
            <a:r>
              <a:rPr lang="th-TH" sz="2400" dirty="0" smtClean="0"/>
              <a:t>เป็นเครื่องมือที่ใช้ในการสร้าง</a:t>
            </a:r>
            <a:r>
              <a:rPr lang="en-US" sz="2400" dirty="0" smtClean="0"/>
              <a:t> log </a:t>
            </a:r>
            <a:r>
              <a:rPr lang="th-TH" sz="2400" dirty="0" smtClean="0"/>
              <a:t>ข้อมูลการทำงานของ </a:t>
            </a:r>
            <a:r>
              <a:rPr lang="en-US" sz="2400" dirty="0" smtClean="0"/>
              <a:t>kernel</a:t>
            </a:r>
          </a:p>
          <a:p>
            <a:r>
              <a:rPr lang="en-US" sz="2400" dirty="0" smtClean="0"/>
              <a:t>System logger </a:t>
            </a:r>
            <a:r>
              <a:rPr lang="th-TH" sz="2400" dirty="0" smtClean="0"/>
              <a:t>อยู่เรียกใช้งานผ่านโปรแกรม </a:t>
            </a:r>
            <a:r>
              <a:rPr lang="en-US" sz="2400" dirty="0" smtClean="0"/>
              <a:t>daemon </a:t>
            </a:r>
            <a:r>
              <a:rPr lang="th-TH" sz="2400" dirty="0" smtClean="0"/>
              <a:t>ที่ชื่อ </a:t>
            </a:r>
            <a:r>
              <a:rPr lang="en-US" sz="2400" dirty="0" err="1" smtClean="0"/>
              <a:t>rsyslogd</a:t>
            </a:r>
            <a:endParaRPr lang="en-US" sz="2400" dirty="0" smtClean="0"/>
          </a:p>
          <a:p>
            <a:r>
              <a:rPr lang="en-US" sz="2400" dirty="0" err="1" smtClean="0"/>
              <a:t>rsyslogd</a:t>
            </a:r>
            <a:r>
              <a:rPr lang="en-US" sz="2400" dirty="0" smtClean="0"/>
              <a:t> </a:t>
            </a:r>
            <a:r>
              <a:rPr lang="th-TH" sz="2400" dirty="0" smtClean="0"/>
              <a:t>จะถูกเรียกใช้งานตั้งแต่ตอน </a:t>
            </a:r>
            <a:r>
              <a:rPr lang="en-US" sz="2400" dirty="0" smtClean="0"/>
              <a:t>boot </a:t>
            </a:r>
            <a:r>
              <a:rPr lang="th-TH" sz="2400" dirty="0" smtClean="0"/>
              <a:t>เครื่อง</a:t>
            </a:r>
          </a:p>
          <a:p>
            <a:r>
              <a:rPr lang="th-TH" sz="2400" dirty="0" smtClean="0"/>
              <a:t>ข้อมูลต่างๆ ที่ถูก </a:t>
            </a:r>
            <a:r>
              <a:rPr lang="en-US" sz="2400" dirty="0" smtClean="0"/>
              <a:t>log </a:t>
            </a:r>
            <a:r>
              <a:rPr lang="th-TH" sz="2400" dirty="0" smtClean="0"/>
              <a:t>จะเก็บไว้ใน </a:t>
            </a:r>
            <a:r>
              <a:rPr lang="en-US" sz="2400" dirty="0" smtClean="0"/>
              <a:t>directory  /</a:t>
            </a:r>
            <a:r>
              <a:rPr lang="en-US" sz="2400" dirty="0" err="1" smtClean="0"/>
              <a:t>var</a:t>
            </a:r>
            <a:r>
              <a:rPr lang="en-US" sz="2400" dirty="0" smtClean="0"/>
              <a:t>/log</a:t>
            </a:r>
          </a:p>
          <a:p>
            <a:r>
              <a:rPr lang="en-US" sz="2400" dirty="0" smtClean="0"/>
              <a:t>Log </a:t>
            </a:r>
            <a:r>
              <a:rPr lang="th-TH" sz="2400" dirty="0" smtClean="0"/>
              <a:t>ของระบบจะอยู่ที่ </a:t>
            </a:r>
            <a:r>
              <a:rPr lang="en-US" sz="2400" dirty="0" smtClean="0"/>
              <a:t>/</a:t>
            </a:r>
            <a:r>
              <a:rPr lang="en-US" sz="2400" dirty="0" err="1" smtClean="0"/>
              <a:t>var</a:t>
            </a:r>
            <a:r>
              <a:rPr lang="en-US" sz="2400" dirty="0" smtClean="0"/>
              <a:t>/log/message </a:t>
            </a:r>
            <a:r>
              <a:rPr lang="th-TH" sz="2400" dirty="0" smtClean="0"/>
              <a:t>แต่บางทีอาจตั้งไว้สำหรับเฉพาะหน้าที่ได้ เช่น </a:t>
            </a:r>
            <a:r>
              <a:rPr lang="en-US" sz="2400" dirty="0" smtClean="0"/>
              <a:t>/</a:t>
            </a:r>
            <a:r>
              <a:rPr lang="en-US" sz="2400" dirty="0" err="1" smtClean="0"/>
              <a:t>var</a:t>
            </a:r>
            <a:r>
              <a:rPr lang="en-US" sz="2400" dirty="0" smtClean="0"/>
              <a:t>/log/</a:t>
            </a:r>
            <a:r>
              <a:rPr lang="en-US" sz="2400" dirty="0" err="1" smtClean="0"/>
              <a:t>maillog</a:t>
            </a:r>
            <a:r>
              <a:rPr lang="en-US" sz="2400" dirty="0" smtClean="0"/>
              <a:t> </a:t>
            </a:r>
            <a:r>
              <a:rPr lang="th-TH" sz="2400" dirty="0" smtClean="0"/>
              <a:t>จะเก็บ </a:t>
            </a:r>
            <a:r>
              <a:rPr lang="en-US" sz="2400" dirty="0" smtClean="0"/>
              <a:t>log </a:t>
            </a:r>
            <a:r>
              <a:rPr lang="th-TH" sz="2400" dirty="0" smtClean="0"/>
              <a:t>เกี่ยวกับการใช้งาน </a:t>
            </a:r>
            <a:r>
              <a:rPr lang="en-US" sz="2400" dirty="0" smtClean="0"/>
              <a:t>mail</a:t>
            </a:r>
          </a:p>
          <a:p>
            <a:r>
              <a:rPr lang="th-TH" sz="2400" dirty="0" smtClean="0"/>
              <a:t>รูปแบบของข้อมูลใน </a:t>
            </a:r>
            <a:r>
              <a:rPr lang="en-US" sz="2400" dirty="0" smtClean="0"/>
              <a:t>log </a:t>
            </a:r>
            <a:r>
              <a:rPr lang="th-TH" sz="2400" dirty="0" smtClean="0"/>
              <a:t>จะเป็นดังนี้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date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time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F0"/>
                </a:solidFill>
              </a:rPr>
              <a:t>hostname</a:t>
            </a:r>
            <a:r>
              <a:rPr lang="en-US" sz="2400" dirty="0" smtClean="0"/>
              <a:t>	    </a:t>
            </a:r>
            <a:r>
              <a:rPr lang="en-US" sz="2400" dirty="0" smtClean="0">
                <a:solidFill>
                  <a:srgbClr val="7030A0"/>
                </a:solidFill>
              </a:rPr>
              <a:t>message</a:t>
            </a:r>
            <a:endParaRPr lang="th-TH" sz="2400" dirty="0">
              <a:solidFill>
                <a:srgbClr val="7030A0"/>
              </a:solidFill>
            </a:endParaRPr>
          </a:p>
        </p:txBody>
      </p:sp>
      <p:pic>
        <p:nvPicPr>
          <p:cNvPr id="4" name="Picture 3" descr="lo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5149767"/>
            <a:ext cx="7194322" cy="15916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rsyslog.conf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rsyslog.conf</a:t>
            </a:r>
            <a:r>
              <a:rPr lang="en-US" dirty="0" smtClean="0"/>
              <a:t> </a:t>
            </a:r>
            <a:r>
              <a:rPr lang="th-TH" dirty="0" smtClean="0"/>
              <a:t>เป็นแฟ้มข้อมูลสำหรับปรับแต่งการทำงานของ </a:t>
            </a:r>
            <a:r>
              <a:rPr lang="en-US" dirty="0" err="1" smtClean="0"/>
              <a:t>rsyslogd</a:t>
            </a:r>
            <a:endParaRPr lang="en-US" dirty="0" smtClean="0"/>
          </a:p>
          <a:p>
            <a:r>
              <a:rPr lang="en-US" dirty="0" err="1" smtClean="0"/>
              <a:t>rsyslog.conf</a:t>
            </a:r>
            <a:r>
              <a:rPr lang="en-US" dirty="0" smtClean="0"/>
              <a:t> </a:t>
            </a:r>
            <a:r>
              <a:rPr lang="th-TH" dirty="0" smtClean="0"/>
              <a:t>จะอยู่ใน </a:t>
            </a:r>
            <a:r>
              <a:rPr lang="en-US" dirty="0" smtClean="0"/>
              <a:t>directory :  /etc</a:t>
            </a:r>
          </a:p>
          <a:p>
            <a:r>
              <a:rPr lang="th-TH" dirty="0" smtClean="0"/>
              <a:t>ในแฟ้มข้อมูล </a:t>
            </a:r>
            <a:r>
              <a:rPr lang="en-US" dirty="0" smtClean="0"/>
              <a:t>/etc/</a:t>
            </a:r>
            <a:r>
              <a:rPr lang="en-US" dirty="0" err="1" smtClean="0"/>
              <a:t>rsyslog.conf</a:t>
            </a:r>
            <a:r>
              <a:rPr lang="en-US" dirty="0" smtClean="0"/>
              <a:t> </a:t>
            </a:r>
            <a:r>
              <a:rPr lang="th-TH" dirty="0" smtClean="0"/>
              <a:t>จะมีการปรับแต่งอยู่ในรูปแบบของกฎ แต่ละกฎอยู่ในรูปแบบ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selector</a:t>
            </a:r>
            <a:r>
              <a:rPr lang="en-US" dirty="0" smtClean="0"/>
              <a:t>	 </a:t>
            </a:r>
            <a:r>
              <a:rPr lang="en-US" dirty="0" smtClean="0">
                <a:solidFill>
                  <a:srgbClr val="00B050"/>
                </a:solidFill>
              </a:rPr>
              <a:t>action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Selector:</a:t>
            </a:r>
            <a:r>
              <a:rPr lang="en-US" dirty="0" smtClean="0"/>
              <a:t> </a:t>
            </a:r>
            <a:r>
              <a:rPr lang="th-TH" dirty="0" smtClean="0"/>
              <a:t>เป็นชื่อหน่วยทำงาน </a:t>
            </a:r>
            <a:r>
              <a:rPr lang="en-US" dirty="0" smtClean="0"/>
              <a:t>(facility)</a:t>
            </a:r>
            <a:r>
              <a:rPr lang="th-TH" dirty="0" smtClean="0"/>
              <a:t>และ </a:t>
            </a:r>
            <a:r>
              <a:rPr lang="en-US" dirty="0" smtClean="0"/>
              <a:t>priority </a:t>
            </a:r>
            <a:r>
              <a:rPr lang="th-TH" dirty="0" smtClean="0"/>
              <a:t>ที่ต้องการจะบันทึก </a:t>
            </a:r>
            <a:r>
              <a:rPr lang="en-US" dirty="0" smtClean="0"/>
              <a:t>log</a:t>
            </a:r>
          </a:p>
          <a:p>
            <a:pPr lvl="2"/>
            <a:r>
              <a:rPr lang="en-US" dirty="0" smtClean="0"/>
              <a:t>Selector </a:t>
            </a:r>
            <a:r>
              <a:rPr lang="th-TH" dirty="0" smtClean="0"/>
              <a:t>จะอยู่ในรูปแบบของ</a:t>
            </a:r>
            <a:r>
              <a:rPr lang="en-US" dirty="0" smtClean="0"/>
              <a:t>  </a:t>
            </a: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Facility</a:t>
            </a:r>
            <a:r>
              <a:rPr lang="en-US" dirty="0" err="1" smtClean="0"/>
              <a:t>.</a:t>
            </a:r>
            <a:r>
              <a:rPr lang="en-US" b="1" dirty="0" err="1" smtClean="0">
                <a:solidFill>
                  <a:srgbClr val="0070C0"/>
                </a:solidFill>
              </a:rPr>
              <a:t>priority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Action:</a:t>
            </a:r>
            <a:r>
              <a:rPr lang="en-US" dirty="0" smtClean="0"/>
              <a:t> </a:t>
            </a:r>
            <a:r>
              <a:rPr lang="th-TH" dirty="0" smtClean="0"/>
              <a:t>จะให้ไปทำอะไร</a:t>
            </a:r>
          </a:p>
          <a:p>
            <a:pPr lvl="1"/>
            <a:r>
              <a:rPr lang="th-TH" b="1" u="sng" dirty="0" smtClean="0"/>
              <a:t>ตัวอย่าง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cron.*	</a:t>
            </a:r>
            <a:r>
              <a:rPr lang="en-US" b="1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/</a:t>
            </a:r>
            <a:r>
              <a:rPr lang="en-US" dirty="0" err="1" smtClean="0">
                <a:solidFill>
                  <a:srgbClr val="00B050"/>
                </a:solidFill>
              </a:rPr>
              <a:t>var</a:t>
            </a:r>
            <a:r>
              <a:rPr lang="en-US" dirty="0" smtClean="0">
                <a:solidFill>
                  <a:srgbClr val="00B050"/>
                </a:solidFill>
              </a:rPr>
              <a:t>/log/</a:t>
            </a:r>
            <a:r>
              <a:rPr lang="en-US" dirty="0" err="1" smtClean="0">
                <a:solidFill>
                  <a:srgbClr val="00B050"/>
                </a:solidFill>
              </a:rPr>
              <a:t>cron</a:t>
            </a:r>
            <a:endParaRPr lang="th-TH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Selector Facility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1628803"/>
          <a:ext cx="8064896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7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657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Facility</a:t>
                      </a:r>
                      <a:endParaRPr lang="th-TH" sz="1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>
                          <a:solidFill>
                            <a:schemeClr val="tx1"/>
                          </a:solidFill>
                        </a:rPr>
                        <a:t>คำอธิบาย</a:t>
                      </a:r>
                      <a:endParaRPr lang="th-TH" sz="1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daemon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ข้อความของ</a:t>
                      </a:r>
                      <a:r>
                        <a:rPr lang="th-TH" sz="1900" baseline="0" dirty="0" smtClean="0"/>
                        <a:t> </a:t>
                      </a:r>
                      <a:r>
                        <a:rPr lang="en-US" sz="1900" baseline="0" dirty="0" smtClean="0"/>
                        <a:t>daemon </a:t>
                      </a:r>
                      <a:r>
                        <a:rPr lang="th-TH" sz="1900" baseline="0" dirty="0" smtClean="0"/>
                        <a:t>ที่ไม่มี </a:t>
                      </a:r>
                      <a:r>
                        <a:rPr lang="en-US" sz="1900" baseline="0" dirty="0" smtClean="0"/>
                        <a:t>facility </a:t>
                      </a:r>
                      <a:r>
                        <a:rPr lang="th-TH" sz="1900" baseline="0" dirty="0" smtClean="0"/>
                        <a:t>ของตัวเอง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lpr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ข้อความที่เกี่ยวข้องกับการทำงานของ </a:t>
                      </a:r>
                      <a:r>
                        <a:rPr lang="en-US" sz="1900" dirty="0" smtClean="0"/>
                        <a:t>printer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mail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ข้อความที่เกี่ยวข้องกับการทำงานของ</a:t>
                      </a:r>
                      <a:r>
                        <a:rPr lang="th-TH" sz="1900" baseline="0" dirty="0" smtClean="0"/>
                        <a:t> </a:t>
                      </a:r>
                      <a:r>
                        <a:rPr lang="en-US" sz="1900" baseline="0" dirty="0" smtClean="0"/>
                        <a:t>mail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mark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สำหรับใช้ภายใน </a:t>
                      </a:r>
                      <a:r>
                        <a:rPr lang="en-US" sz="1900" dirty="0" smtClean="0"/>
                        <a:t>Linux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news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ข้อความเกี่ยวกับการทำงาน</a:t>
                      </a:r>
                      <a:r>
                        <a:rPr lang="th-TH" sz="1900" baseline="0" dirty="0" smtClean="0"/>
                        <a:t>ของ </a:t>
                      </a:r>
                      <a:r>
                        <a:rPr lang="en-US" sz="1900" baseline="0" dirty="0" smtClean="0"/>
                        <a:t>news server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syslog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ข้อความที่มาจาก</a:t>
                      </a:r>
                      <a:r>
                        <a:rPr lang="th-TH" sz="1900" baseline="0" dirty="0" smtClean="0"/>
                        <a:t> </a:t>
                      </a:r>
                      <a:r>
                        <a:rPr lang="en-US" sz="1900" baseline="0" dirty="0" err="1" smtClean="0"/>
                        <a:t>syslogd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user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ข้อความที่มาจากโปรแกรมประเภท </a:t>
                      </a:r>
                      <a:r>
                        <a:rPr lang="en-US" sz="1900" dirty="0" smtClean="0"/>
                        <a:t>server </a:t>
                      </a:r>
                      <a:r>
                        <a:rPr lang="th-TH" sz="1900" dirty="0" smtClean="0"/>
                        <a:t>ที่ </a:t>
                      </a:r>
                      <a:r>
                        <a:rPr lang="en-US" sz="1900" dirty="0" smtClean="0"/>
                        <a:t>user </a:t>
                      </a:r>
                      <a:r>
                        <a:rPr lang="th-TH" sz="1900" dirty="0" smtClean="0"/>
                        <a:t>เป็นคนเรียกใช้งาน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uucp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ข้อความเกี่ยวกับ</a:t>
                      </a:r>
                      <a:r>
                        <a:rPr lang="th-TH" sz="1900" baseline="0" dirty="0" smtClean="0"/>
                        <a:t> </a:t>
                      </a:r>
                      <a:r>
                        <a:rPr lang="en-US" sz="1900" baseline="0" dirty="0" smtClean="0"/>
                        <a:t>UUCP (Unix-to-Unix copy)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local0-local7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เอาไว้ปรับแต่งใช้งานเองได้</a:t>
                      </a:r>
                      <a:r>
                        <a:rPr lang="th-TH" sz="1900" baseline="0" dirty="0" smtClean="0"/>
                        <a:t> </a:t>
                      </a:r>
                      <a:r>
                        <a:rPr lang="en-US" sz="1900" baseline="0" dirty="0" smtClean="0"/>
                        <a:t>local7 </a:t>
                      </a:r>
                      <a:r>
                        <a:rPr lang="th-TH" sz="1900" baseline="0" dirty="0" smtClean="0"/>
                        <a:t>เก็บข้อความขณะ</a:t>
                      </a:r>
                      <a:r>
                        <a:rPr lang="en-US" sz="1900" baseline="0" dirty="0" smtClean="0"/>
                        <a:t> boot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cron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ข้อความที่มาจาก</a:t>
                      </a:r>
                      <a:r>
                        <a:rPr lang="th-TH" sz="1900" baseline="0" dirty="0" smtClean="0"/>
                        <a:t> </a:t>
                      </a:r>
                      <a:r>
                        <a:rPr lang="en-US" sz="1900" baseline="0" dirty="0" err="1" smtClean="0"/>
                        <a:t>crond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authpriv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ข้อความเกี่ยวข้องกับความปลอดภัย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6657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kern</a:t>
                      </a:r>
                      <a:endParaRPr lang="th-TH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900" dirty="0" smtClean="0"/>
                        <a:t>ข้อความที่</a:t>
                      </a:r>
                      <a:r>
                        <a:rPr lang="th-TH" sz="1900" baseline="0" dirty="0" smtClean="0"/>
                        <a:t> </a:t>
                      </a:r>
                      <a:r>
                        <a:rPr lang="en-US" sz="1900" baseline="0" dirty="0" smtClean="0"/>
                        <a:t>kernel </a:t>
                      </a:r>
                      <a:r>
                        <a:rPr lang="th-TH" sz="1900" baseline="0" dirty="0" smtClean="0"/>
                        <a:t>เขียน </a:t>
                      </a:r>
                      <a:r>
                        <a:rPr lang="en-US" sz="1900" baseline="0" dirty="0" smtClean="0"/>
                        <a:t>(</a:t>
                      </a:r>
                      <a:r>
                        <a:rPr lang="th-TH" sz="1900" baseline="0" dirty="0" smtClean="0"/>
                        <a:t>สำหรับการพัฒนา </a:t>
                      </a:r>
                      <a:r>
                        <a:rPr lang="en-US" sz="1900" baseline="0" dirty="0" smtClean="0"/>
                        <a:t>kernel)</a:t>
                      </a:r>
                      <a:endParaRPr lang="th-TH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Selector Priority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4" y="1772816"/>
          <a:ext cx="8136904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5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04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Priority</a:t>
                      </a:r>
                      <a:endParaRPr lang="th-TH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chemeClr val="tx1"/>
                          </a:solidFill>
                        </a:rPr>
                        <a:t>คำอธิบาย</a:t>
                      </a:r>
                      <a:endParaRPr lang="th-TH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debug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ข้อความ </a:t>
                      </a:r>
                      <a:r>
                        <a:rPr lang="en-US" sz="2000" dirty="0" smtClean="0"/>
                        <a:t>debug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info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ข้อความทั่วไป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notice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ข้อความที่ควรให้ความสนใจ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warning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ข้อความเตือนบางอย่างที่อาจมีผลกับระบบ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crit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ข้อความ </a:t>
                      </a:r>
                      <a:r>
                        <a:rPr lang="en-US" sz="2000" dirty="0" smtClean="0"/>
                        <a:t>critical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th-TH" sz="2000" baseline="0" dirty="0" smtClean="0"/>
                        <a:t>ที่อาจเกิดจาก </a:t>
                      </a:r>
                      <a:r>
                        <a:rPr lang="en-US" sz="2000" baseline="0" dirty="0" smtClean="0"/>
                        <a:t>hardware </a:t>
                      </a:r>
                      <a:r>
                        <a:rPr lang="th-TH" sz="2000" baseline="0" dirty="0" smtClean="0"/>
                        <a:t>หรือ </a:t>
                      </a:r>
                      <a:r>
                        <a:rPr lang="en-US" sz="2000" baseline="0" dirty="0" smtClean="0"/>
                        <a:t>software </a:t>
                      </a:r>
                      <a:r>
                        <a:rPr lang="th-TH" sz="2000" baseline="0" dirty="0" smtClean="0"/>
                        <a:t>มีปัญหา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alert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ข้อความเตือนซึ่งอาจเกิดจากการทำงานผิดพลาดของ</a:t>
                      </a:r>
                      <a:r>
                        <a:rPr lang="th-TH" sz="2000" baseline="0" dirty="0" smtClean="0"/>
                        <a:t> </a:t>
                      </a:r>
                      <a:r>
                        <a:rPr lang="en-US" sz="2000" baseline="0" dirty="0" smtClean="0"/>
                        <a:t>software </a:t>
                      </a:r>
                      <a:r>
                        <a:rPr lang="th-TH" sz="2000" baseline="0" dirty="0" smtClean="0"/>
                        <a:t>รีบตรวจระบบโดยด่วน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emerg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ข้อความเตือนปัญหาที่เกิดขึ้นกับ</a:t>
                      </a:r>
                      <a:r>
                        <a:rPr lang="th-TH" sz="2000" baseline="0" dirty="0" smtClean="0"/>
                        <a:t> </a:t>
                      </a:r>
                      <a:r>
                        <a:rPr lang="en-US" sz="2000" baseline="0" dirty="0" smtClean="0"/>
                        <a:t>kernel </a:t>
                      </a:r>
                      <a:r>
                        <a:rPr lang="th-TH" sz="2000" baseline="0" dirty="0" smtClean="0"/>
                        <a:t>ซึ่งจะทำให้ระบบไม่เสถียร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-1080628" y="3681028"/>
            <a:ext cx="295232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496" y="1825660"/>
            <a:ext cx="730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-7901" y="5013176"/>
            <a:ext cx="835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 </a:t>
            </a:r>
            <a:r>
              <a:rPr lang="en-US" dirty="0" smtClean="0"/>
              <a:t>Selector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ถ้าต้องการจะเก็บข้อมูลทั่วไป เกี่ยวกับการใช้งาน </a:t>
            </a:r>
            <a:r>
              <a:rPr lang="en-US" dirty="0" smtClean="0"/>
              <a:t>mail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mail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B050"/>
                </a:solidFill>
              </a:rPr>
              <a:t>info  </a:t>
            </a:r>
            <a:r>
              <a:rPr lang="en-US" dirty="0" smtClean="0"/>
              <a:t>[info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emerg</a:t>
            </a:r>
            <a:r>
              <a:rPr lang="en-US" dirty="0" smtClean="0">
                <a:sym typeface="Wingdings" pitchFamily="2" charset="2"/>
              </a:rPr>
              <a:t>]</a:t>
            </a:r>
            <a:r>
              <a:rPr lang="en-US" dirty="0" smtClean="0">
                <a:solidFill>
                  <a:srgbClr val="00B050"/>
                </a:solidFill>
              </a:rPr>
              <a:t>   </a:t>
            </a:r>
          </a:p>
          <a:p>
            <a:r>
              <a:rPr lang="th-TH" dirty="0" smtClean="0"/>
              <a:t>ถ้าต้องการเก็บข้อมูลทั่วไปของ </a:t>
            </a:r>
            <a:r>
              <a:rPr lang="en-US" dirty="0" smtClean="0"/>
              <a:t>mail </a:t>
            </a:r>
            <a:r>
              <a:rPr lang="th-TH" dirty="0" smtClean="0"/>
              <a:t>และ </a:t>
            </a:r>
            <a:r>
              <a:rPr lang="en-US" dirty="0" err="1" smtClean="0"/>
              <a:t>cron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mail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rgbClr val="00B050"/>
                </a:solidFill>
              </a:rPr>
              <a:t>info</a:t>
            </a:r>
            <a:r>
              <a:rPr lang="en-US" dirty="0" err="1" smtClean="0"/>
              <a:t>;</a:t>
            </a:r>
            <a:r>
              <a:rPr lang="en-US" dirty="0" err="1" smtClean="0">
                <a:solidFill>
                  <a:srgbClr val="FF0000"/>
                </a:solidFill>
              </a:rPr>
              <a:t>cron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rgbClr val="00B050"/>
                </a:solidFill>
              </a:rPr>
              <a:t>info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th-TH" dirty="0" smtClean="0"/>
              <a:t>สามารถเขียนได้อีกวิธีคือใช้ </a:t>
            </a:r>
            <a:r>
              <a:rPr lang="en-US" dirty="0" smtClean="0"/>
              <a:t>“,” </a:t>
            </a:r>
            <a:r>
              <a:rPr lang="th-TH" dirty="0" smtClean="0"/>
              <a:t>กับ </a:t>
            </a:r>
            <a:r>
              <a:rPr lang="en-US" dirty="0" smtClean="0"/>
              <a:t>Facility </a:t>
            </a:r>
            <a:r>
              <a:rPr lang="th-TH" dirty="0" smtClean="0"/>
              <a:t>ถ้ามี </a:t>
            </a:r>
            <a:r>
              <a:rPr lang="en-US" dirty="0" smtClean="0"/>
              <a:t>Priority </a:t>
            </a:r>
            <a:r>
              <a:rPr lang="th-TH" dirty="0" smtClean="0"/>
              <a:t>เหมือนกัน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mail</a:t>
            </a:r>
            <a:r>
              <a:rPr lang="en-US" dirty="0" err="1" smtClean="0"/>
              <a:t>,</a:t>
            </a:r>
            <a:r>
              <a:rPr lang="en-US" dirty="0" err="1" smtClean="0">
                <a:solidFill>
                  <a:srgbClr val="FF0000"/>
                </a:solidFill>
              </a:rPr>
              <a:t>cron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rgbClr val="00B050"/>
                </a:solidFill>
              </a:rPr>
              <a:t>info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th-TH" dirty="0" smtClean="0"/>
              <a:t>ถ้าต้องการเก็บ </a:t>
            </a:r>
            <a:r>
              <a:rPr lang="en-US" dirty="0" smtClean="0"/>
              <a:t>log </a:t>
            </a:r>
            <a:r>
              <a:rPr lang="th-TH" dirty="0" smtClean="0"/>
              <a:t>ทุกอย่างของ </a:t>
            </a:r>
            <a:r>
              <a:rPr lang="en-US" dirty="0" err="1" smtClean="0"/>
              <a:t>cron</a:t>
            </a:r>
            <a:r>
              <a:rPr lang="en-US" dirty="0" smtClean="0"/>
              <a:t> </a:t>
            </a:r>
            <a:r>
              <a:rPr lang="th-TH" dirty="0" smtClean="0"/>
              <a:t>ใช้ </a:t>
            </a:r>
            <a:r>
              <a:rPr lang="en-US" dirty="0" smtClean="0"/>
              <a:t>“*” </a:t>
            </a:r>
            <a:r>
              <a:rPr lang="th-TH" dirty="0" smtClean="0"/>
              <a:t>แทน </a:t>
            </a:r>
            <a:r>
              <a:rPr lang="en-US" dirty="0" smtClean="0"/>
              <a:t>Priority </a:t>
            </a:r>
            <a:r>
              <a:rPr lang="th-TH" dirty="0" smtClean="0"/>
              <a:t>ทั้งหมด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cron.</a:t>
            </a:r>
            <a:r>
              <a:rPr lang="en-US" dirty="0" err="1" smtClean="0">
                <a:solidFill>
                  <a:srgbClr val="00B050"/>
                </a:solidFill>
              </a:rPr>
              <a:t>debug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cron</a:t>
            </a:r>
            <a:r>
              <a:rPr lang="en-US" dirty="0" smtClean="0">
                <a:solidFill>
                  <a:srgbClr val="00B050"/>
                </a:solidFill>
              </a:rPr>
              <a:t>.*</a:t>
            </a:r>
            <a:endParaRPr lang="en-US" dirty="0" smtClean="0"/>
          </a:p>
          <a:p>
            <a:pPr lvl="2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endParaRPr lang="th-TH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 </a:t>
            </a:r>
            <a:r>
              <a:rPr lang="en-US" dirty="0" smtClean="0"/>
              <a:t>Selector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ถ้าต้องการให้ </a:t>
            </a:r>
            <a:r>
              <a:rPr lang="en-US" dirty="0" err="1" smtClean="0"/>
              <a:t>cron</a:t>
            </a:r>
            <a:r>
              <a:rPr lang="en-US" dirty="0" smtClean="0"/>
              <a:t> </a:t>
            </a:r>
            <a:r>
              <a:rPr lang="th-TH" dirty="0" smtClean="0"/>
              <a:t>เก็บข้อมูลเฉพาะ </a:t>
            </a:r>
            <a:r>
              <a:rPr lang="en-US" dirty="0" smtClean="0"/>
              <a:t>info </a:t>
            </a:r>
            <a:r>
              <a:rPr lang="th-TH" dirty="0" smtClean="0"/>
              <a:t>ใช้เครื่องหมาย </a:t>
            </a:r>
            <a:r>
              <a:rPr lang="en-US" dirty="0" smtClean="0"/>
              <a:t>“=“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cron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B050"/>
                </a:solidFill>
              </a:rPr>
              <a:t>=info</a:t>
            </a:r>
          </a:p>
          <a:p>
            <a:r>
              <a:rPr lang="th-TH" dirty="0" smtClean="0"/>
              <a:t>ถ้าต้องการให้ </a:t>
            </a:r>
            <a:r>
              <a:rPr lang="en-US" dirty="0" err="1" smtClean="0"/>
              <a:t>cron</a:t>
            </a:r>
            <a:r>
              <a:rPr lang="en-US" dirty="0" smtClean="0"/>
              <a:t> </a:t>
            </a:r>
            <a:r>
              <a:rPr lang="th-TH" dirty="0" smtClean="0"/>
              <a:t>เก็บข้อมูลทุกอย่าง ยกเว้นข้อความ </a:t>
            </a:r>
            <a:r>
              <a:rPr lang="en-US" dirty="0" smtClean="0"/>
              <a:t>warning</a:t>
            </a:r>
          </a:p>
          <a:p>
            <a:pPr lvl="1"/>
            <a:r>
              <a:rPr lang="th-TH" dirty="0" smtClean="0"/>
              <a:t>สามารถใช้ </a:t>
            </a:r>
            <a:r>
              <a:rPr lang="en-US" dirty="0" smtClean="0"/>
              <a:t>“!” </a:t>
            </a:r>
            <a:r>
              <a:rPr lang="th-TH" dirty="0" smtClean="0"/>
              <a:t>เพื่อบอก </a:t>
            </a:r>
            <a:r>
              <a:rPr lang="en-US" dirty="0" smtClean="0"/>
              <a:t>priority </a:t>
            </a:r>
            <a:r>
              <a:rPr lang="th-TH" dirty="0" smtClean="0"/>
              <a:t>ที่ไม่เอาได้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cron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;</a:t>
            </a:r>
            <a:r>
              <a:rPr lang="en-US" dirty="0" err="1" smtClean="0">
                <a:solidFill>
                  <a:srgbClr val="FF0000"/>
                </a:solidFill>
              </a:rPr>
              <a:t>cron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B050"/>
                </a:solidFill>
              </a:rPr>
              <a:t>!warning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cron</a:t>
            </a:r>
            <a:r>
              <a:rPr lang="en-US" dirty="0" smtClean="0">
                <a:solidFill>
                  <a:srgbClr val="00B050"/>
                </a:solidFill>
              </a:rPr>
              <a:t>.!=warning</a:t>
            </a:r>
          </a:p>
          <a:p>
            <a:r>
              <a:rPr lang="en-US" dirty="0" smtClean="0"/>
              <a:t>Priority “none” </a:t>
            </a:r>
            <a:r>
              <a:rPr lang="th-TH" dirty="0" smtClean="0"/>
              <a:t>คือไม่ให้ </a:t>
            </a:r>
            <a:r>
              <a:rPr lang="en-US" dirty="0" smtClean="0"/>
              <a:t>log </a:t>
            </a:r>
            <a:r>
              <a:rPr lang="th-TH" dirty="0" smtClean="0"/>
              <a:t>ข้อความใดๆ เลย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cron</a:t>
            </a:r>
            <a:r>
              <a:rPr lang="en-US" dirty="0" err="1" smtClean="0">
                <a:solidFill>
                  <a:srgbClr val="00B050"/>
                </a:solidFill>
              </a:rPr>
              <a:t>.none</a:t>
            </a:r>
            <a:endParaRPr lang="th-TH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ส่วน </a:t>
            </a:r>
            <a:r>
              <a:rPr lang="en-US" dirty="0" smtClean="0"/>
              <a:t>Action </a:t>
            </a:r>
            <a:r>
              <a:rPr lang="th-TH" dirty="0" smtClean="0"/>
              <a:t>ของ </a:t>
            </a:r>
            <a:r>
              <a:rPr lang="en-US" dirty="0" smtClean="0"/>
              <a:t>/etc/</a:t>
            </a:r>
            <a:r>
              <a:rPr lang="en-US" dirty="0" err="1" smtClean="0"/>
              <a:t>rsyslog.conf</a:t>
            </a:r>
            <a:r>
              <a:rPr lang="en-US" dirty="0" smtClean="0"/>
              <a:t> </a:t>
            </a:r>
            <a:r>
              <a:rPr lang="th-TH" dirty="0" smtClean="0"/>
              <a:t>คือ ตำแหน่งที่จะเก็บข้อมูล </a:t>
            </a:r>
            <a:r>
              <a:rPr lang="en-US" dirty="0" smtClean="0"/>
              <a:t>log </a:t>
            </a:r>
            <a:r>
              <a:rPr lang="th-TH" dirty="0" smtClean="0"/>
              <a:t>ซึ่งสามารถเป็น</a:t>
            </a:r>
          </a:p>
          <a:p>
            <a:pPr lvl="1"/>
            <a:r>
              <a:rPr lang="th-TH" dirty="0" smtClean="0"/>
              <a:t>แฟ้มข้อมูลธรรมดาในเครื่อง</a:t>
            </a:r>
          </a:p>
          <a:p>
            <a:pPr lvl="2"/>
            <a:r>
              <a:rPr lang="en-US" dirty="0" smtClean="0"/>
              <a:t>cron.info	</a:t>
            </a:r>
            <a:r>
              <a:rPr lang="en-US" b="1" dirty="0" smtClean="0">
                <a:solidFill>
                  <a:srgbClr val="00B0F0"/>
                </a:solidFill>
              </a:rPr>
              <a:t>/</a:t>
            </a:r>
            <a:r>
              <a:rPr lang="en-US" b="1" dirty="0" err="1" smtClean="0">
                <a:solidFill>
                  <a:srgbClr val="00B0F0"/>
                </a:solidFill>
              </a:rPr>
              <a:t>var</a:t>
            </a:r>
            <a:r>
              <a:rPr lang="en-US" b="1" dirty="0" smtClean="0">
                <a:solidFill>
                  <a:srgbClr val="00B0F0"/>
                </a:solidFill>
              </a:rPr>
              <a:t>/log/</a:t>
            </a:r>
            <a:r>
              <a:rPr lang="en-US" b="1" dirty="0" err="1" smtClean="0">
                <a:solidFill>
                  <a:srgbClr val="00B0F0"/>
                </a:solidFill>
              </a:rPr>
              <a:t>cron</a:t>
            </a:r>
            <a:endParaRPr lang="th-TH" b="1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/>
              <a:t>Terminal (</a:t>
            </a:r>
            <a:r>
              <a:rPr lang="th-TH" dirty="0" smtClean="0"/>
              <a:t>หน้าจอเสมือน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cron.info	</a:t>
            </a:r>
            <a:r>
              <a:rPr lang="en-US" b="1" dirty="0" smtClean="0">
                <a:solidFill>
                  <a:srgbClr val="00B0F0"/>
                </a:solidFill>
              </a:rPr>
              <a:t>/dev/tty2</a:t>
            </a:r>
          </a:p>
          <a:p>
            <a:pPr lvl="1"/>
            <a:r>
              <a:rPr lang="th-TH" dirty="0" smtClean="0"/>
              <a:t>เครื่องคอมพิวเตอร์เครื่องอื่น </a:t>
            </a:r>
            <a:r>
              <a:rPr lang="en-US" dirty="0" smtClean="0"/>
              <a:t>(</a:t>
            </a:r>
            <a:r>
              <a:rPr lang="th-TH" dirty="0" smtClean="0"/>
              <a:t>ใช้เครื่องหมาย </a:t>
            </a:r>
            <a:r>
              <a:rPr lang="en-US" dirty="0" smtClean="0"/>
              <a:t>@ </a:t>
            </a:r>
            <a:r>
              <a:rPr lang="th-TH" dirty="0" smtClean="0"/>
              <a:t>นำหน้าชื่อ </a:t>
            </a:r>
            <a:r>
              <a:rPr lang="en-US" dirty="0" smtClean="0"/>
              <a:t>log server)</a:t>
            </a:r>
            <a:endParaRPr lang="th-TH" dirty="0" smtClean="0"/>
          </a:p>
          <a:p>
            <a:pPr lvl="2"/>
            <a:r>
              <a:rPr lang="en-US" dirty="0" smtClean="0"/>
              <a:t>cron.info	</a:t>
            </a:r>
            <a:r>
              <a:rPr lang="en-US" b="1" dirty="0" smtClean="0">
                <a:solidFill>
                  <a:srgbClr val="00B0F0"/>
                </a:solidFill>
              </a:rPr>
              <a:t>@</a:t>
            </a:r>
            <a:r>
              <a:rPr lang="en-US" b="1" dirty="0" err="1" smtClean="0">
                <a:solidFill>
                  <a:srgbClr val="00B0F0"/>
                </a:solidFill>
              </a:rPr>
              <a:t>logserver.cit.kmutnb.ac.th</a:t>
            </a:r>
            <a:r>
              <a:rPr lang="en-US" b="1" dirty="0" smtClean="0">
                <a:solidFill>
                  <a:srgbClr val="00B0F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(UDP)</a:t>
            </a:r>
          </a:p>
          <a:p>
            <a:pPr lvl="2"/>
            <a:r>
              <a:rPr lang="en-US" dirty="0" smtClean="0"/>
              <a:t>cron.info	</a:t>
            </a:r>
            <a:r>
              <a:rPr lang="en-US" b="1" dirty="0" smtClean="0">
                <a:solidFill>
                  <a:srgbClr val="00B0F0"/>
                </a:solidFill>
              </a:rPr>
              <a:t>@@</a:t>
            </a:r>
            <a:r>
              <a:rPr lang="en-US" b="1" dirty="0" err="1" smtClean="0">
                <a:solidFill>
                  <a:srgbClr val="00B0F0"/>
                </a:solidFill>
              </a:rPr>
              <a:t>logserver.cit.kmutnb.ac.th</a:t>
            </a:r>
            <a:r>
              <a:rPr lang="en-US" b="1" dirty="0" smtClean="0">
                <a:solidFill>
                  <a:srgbClr val="00B0F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(TCP)</a:t>
            </a:r>
            <a:endParaRPr lang="th-TH" b="1" dirty="0" smtClean="0">
              <a:solidFill>
                <a:srgbClr val="FF0000"/>
              </a:solidFill>
            </a:endParaRPr>
          </a:p>
          <a:p>
            <a:pPr lvl="1"/>
            <a:r>
              <a:rPr lang="th-TH" dirty="0" smtClean="0"/>
              <a:t>รายชื่อของผู้ใช้</a:t>
            </a:r>
          </a:p>
          <a:p>
            <a:pPr lvl="2"/>
            <a:r>
              <a:rPr lang="en-US" dirty="0" smtClean="0"/>
              <a:t>cron.info	</a:t>
            </a:r>
            <a:r>
              <a:rPr lang="en-US" b="1" dirty="0" err="1" smtClean="0">
                <a:solidFill>
                  <a:srgbClr val="00B0F0"/>
                </a:solidFill>
              </a:rPr>
              <a:t>root,choopan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th-TH" dirty="0" smtClean="0"/>
              <a:t>เมื่อมีการแก้ไข </a:t>
            </a:r>
            <a:r>
              <a:rPr lang="en-US" dirty="0" smtClean="0"/>
              <a:t>/etc/</a:t>
            </a:r>
            <a:r>
              <a:rPr lang="en-US" dirty="0" err="1" smtClean="0"/>
              <a:t>rsyslog.conf</a:t>
            </a:r>
            <a:r>
              <a:rPr lang="en-US" dirty="0" smtClean="0"/>
              <a:t> </a:t>
            </a:r>
            <a:r>
              <a:rPr lang="th-TH" dirty="0" smtClean="0"/>
              <a:t>จะต้อง </a:t>
            </a:r>
            <a:r>
              <a:rPr lang="en-US" dirty="0" smtClean="0"/>
              <a:t>restart </a:t>
            </a:r>
            <a:r>
              <a:rPr lang="th-TH" dirty="0" smtClean="0"/>
              <a:t>โปรแกรม </a:t>
            </a:r>
            <a:r>
              <a:rPr lang="en-US" dirty="0" err="1" smtClean="0"/>
              <a:t>rsyslog</a:t>
            </a:r>
            <a:r>
              <a:rPr lang="en-US" dirty="0" smtClean="0"/>
              <a:t> </a:t>
            </a:r>
            <a:r>
              <a:rPr lang="th-TH" dirty="0" smtClean="0"/>
              <a:t>ด้วย โดยใช้คำสั่ง</a:t>
            </a:r>
          </a:p>
          <a:p>
            <a:pPr lvl="1"/>
            <a:r>
              <a:rPr lang="en-US" dirty="0" smtClean="0"/>
              <a:t>service   </a:t>
            </a:r>
            <a:r>
              <a:rPr lang="en-US" dirty="0" err="1" smtClean="0"/>
              <a:t>rsyslog</a:t>
            </a:r>
            <a:r>
              <a:rPr lang="en-US" dirty="0" smtClean="0"/>
              <a:t>  restart</a:t>
            </a:r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8920</TotalTime>
  <Words>1284</Words>
  <Application>Microsoft Office PowerPoint</Application>
  <PresentationFormat>On-screen Show (4:3)</PresentationFormat>
  <Paragraphs>199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FreesiaUPC</vt:lpstr>
      <vt:lpstr>Tw Cen MT</vt:lpstr>
      <vt:lpstr>Wingdings</vt:lpstr>
      <vt:lpstr>Wingdings 2</vt:lpstr>
      <vt:lpstr>Median</vt:lpstr>
      <vt:lpstr>Basic Linux security</vt:lpstr>
      <vt:lpstr>Linux Security</vt:lpstr>
      <vt:lpstr>System Logger</vt:lpstr>
      <vt:lpstr>/etc/rsyslog.conf</vt:lpstr>
      <vt:lpstr>Selector Facility</vt:lpstr>
      <vt:lpstr>Selector Priority</vt:lpstr>
      <vt:lpstr>การใช้งาน Selector (1)</vt:lpstr>
      <vt:lpstr>การใช้งาน Selector (2)</vt:lpstr>
      <vt:lpstr>Action</vt:lpstr>
      <vt:lpstr>แบบฝึกหัด</vt:lpstr>
      <vt:lpstr>การตรวจสอบผู้บุกรุกเบื้องต้น</vt:lpstr>
      <vt:lpstr>Log Server</vt:lpstr>
      <vt:lpstr>การทำงานอัตโนมัติด้วย cron</vt:lpstr>
      <vt:lpstr>cron.allow และ cron.deny</vt:lpstr>
      <vt:lpstr>การใช้งาน crontab</vt:lpstr>
      <vt:lpstr>ตัวอย่างการเขียนงานอัตโนมัติ</vt:lpstr>
      <vt:lpstr>Option อื่นๆ ของคำสั่ง crontab</vt:lpstr>
      <vt:lpstr>แบบฝึกหัด (1)</vt:lpstr>
      <vt:lpstr>แบบฝึกหัด (2)</vt:lpstr>
    </vt:vector>
  </TitlesOfParts>
  <Company>Kmutnb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678</cp:revision>
  <dcterms:created xsi:type="dcterms:W3CDTF">2010-09-29T03:45:09Z</dcterms:created>
  <dcterms:modified xsi:type="dcterms:W3CDTF">2019-06-19T02:23:21Z</dcterms:modified>
</cp:coreProperties>
</file>