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5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79" d="100"/>
          <a:sy n="79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19/06/62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038600"/>
            <a:ext cx="6931496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OpenSSH</a:t>
            </a:r>
            <a:r>
              <a:rPr lang="en-US" dirty="0" smtClean="0"/>
              <a:t> + </a:t>
            </a:r>
            <a:br>
              <a:rPr lang="en-US" dirty="0" smtClean="0"/>
            </a:br>
            <a:r>
              <a:rPr lang="en-US" dirty="0" smtClean="0"/>
              <a:t>Basic Network Security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030523126  – Linux Operating System and Administration</a:t>
            </a:r>
          </a:p>
          <a:p>
            <a:r>
              <a:rPr lang="en-US" dirty="0"/>
              <a:t>Assoc. Prof. Dr. </a:t>
            </a:r>
            <a:r>
              <a:rPr lang="en-US"/>
              <a:t>Choopan 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Network Security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ตามทฤษฏีแล้วเครื่อง </a:t>
            </a:r>
            <a:r>
              <a:rPr lang="en-US" dirty="0" smtClean="0"/>
              <a:t>Server </a:t>
            </a:r>
            <a:r>
              <a:rPr lang="th-TH" dirty="0" smtClean="0"/>
              <a:t>ที่ติดตั้ง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จะมีความปลอดภัยต่อผู้บุกรุกที่มาจากระบบเครือข่าย</a:t>
            </a:r>
          </a:p>
          <a:p>
            <a:pPr lvl="1"/>
            <a:r>
              <a:rPr lang="th-TH" dirty="0" smtClean="0"/>
              <a:t>ถ้าเครื่องนั้นไม่ได้ติดตั้งบริการ นอกเหนือจากบริการที่มีมากับ </a:t>
            </a:r>
            <a:r>
              <a:rPr lang="en-US" dirty="0" err="1" smtClean="0"/>
              <a:t>CentOS</a:t>
            </a:r>
            <a:endParaRPr lang="en-US" dirty="0" smtClean="0"/>
          </a:p>
          <a:p>
            <a:pPr lvl="1"/>
            <a:r>
              <a:rPr lang="th-TH" dirty="0" smtClean="0"/>
              <a:t>แต่ในความเป็นจริง มีหลายบริการที่ผู้ดูแลระบบจะต้องมาติดตั้งเพิ่มเติมเอง</a:t>
            </a:r>
          </a:p>
          <a:p>
            <a:r>
              <a:rPr lang="th-TH" dirty="0" smtClean="0"/>
              <a:t>ความปลอดภัยทางระบบเครือข่าย </a:t>
            </a:r>
            <a:r>
              <a:rPr lang="en-US" dirty="0" smtClean="0"/>
              <a:t>(Network Security) </a:t>
            </a:r>
            <a:r>
              <a:rPr lang="th-TH" dirty="0" smtClean="0"/>
              <a:t>คือ การอนุญาต </a:t>
            </a:r>
            <a:r>
              <a:rPr lang="en-US" dirty="0" smtClean="0"/>
              <a:t>(authorize) </a:t>
            </a:r>
            <a:r>
              <a:rPr lang="th-TH" dirty="0" smtClean="0"/>
              <a:t>ให้ผู้มีสิทธิเข้าถึงบริการ และปฎิเสธ</a:t>
            </a:r>
            <a:r>
              <a:rPr lang="en-US" dirty="0" smtClean="0"/>
              <a:t> (deny) </a:t>
            </a:r>
            <a:r>
              <a:rPr lang="th-TH" dirty="0" smtClean="0"/>
              <a:t>การให้บริการสำหรับผู้ที่ไม่มีสิทธิ</a:t>
            </a:r>
          </a:p>
          <a:p>
            <a:r>
              <a:rPr lang="th-TH" dirty="0" smtClean="0"/>
              <a:t>ภัยอันตรายของเครื่องคอมพิวเตอร์ที่ต่อกับระบบเครือข่าย</a:t>
            </a:r>
            <a:r>
              <a:rPr lang="en-US" dirty="0" smtClean="0"/>
              <a:t> (intranet, internet) </a:t>
            </a:r>
            <a:r>
              <a:rPr lang="th-TH" dirty="0" smtClean="0"/>
              <a:t>คือ </a:t>
            </a:r>
            <a:r>
              <a:rPr lang="en-US" b="1" dirty="0" smtClean="0"/>
              <a:t>Cracker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 VS Cracker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คำศัพท์ที่เห็นบ่อยครั้งเกี่ยวข้องกับการเจาะระบบคือ</a:t>
            </a:r>
          </a:p>
          <a:p>
            <a:pPr lvl="1"/>
            <a:r>
              <a:rPr lang="en-US" dirty="0" smtClean="0"/>
              <a:t>Hacker</a:t>
            </a:r>
          </a:p>
          <a:p>
            <a:pPr lvl="1"/>
            <a:r>
              <a:rPr lang="en-US" dirty="0" smtClean="0"/>
              <a:t>Cracker</a:t>
            </a:r>
          </a:p>
          <a:p>
            <a:r>
              <a:rPr lang="en-US" dirty="0" smtClean="0"/>
              <a:t>2 </a:t>
            </a:r>
            <a:r>
              <a:rPr lang="th-TH" dirty="0" smtClean="0"/>
              <a:t>คำนี้คนปกติจะใช้กันผิด ทำให้คิดว่า </a:t>
            </a:r>
            <a:r>
              <a:rPr lang="en-US" dirty="0" smtClean="0"/>
              <a:t>Hacker </a:t>
            </a:r>
            <a:r>
              <a:rPr lang="th-TH" dirty="0" smtClean="0"/>
              <a:t>ก็คือ </a:t>
            </a:r>
            <a:r>
              <a:rPr lang="en-US" dirty="0" smtClean="0"/>
              <a:t>Cracker</a:t>
            </a:r>
          </a:p>
          <a:p>
            <a:r>
              <a:rPr lang="en-US" dirty="0" smtClean="0"/>
              <a:t>Hacker</a:t>
            </a:r>
          </a:p>
          <a:p>
            <a:pPr lvl="1"/>
            <a:r>
              <a:rPr lang="th-TH" dirty="0" smtClean="0"/>
              <a:t>บุคคลที่มีความสนใจกับระบบเป็นพิเศษ ต้องการเรียนรู้เกี่ยวกับระบบ ส่วนใหญ่จะเป็นพวก </a:t>
            </a:r>
            <a:r>
              <a:rPr lang="en-US" dirty="0" smtClean="0"/>
              <a:t>programmer</a:t>
            </a:r>
          </a:p>
          <a:p>
            <a:r>
              <a:rPr lang="en-US" dirty="0" smtClean="0"/>
              <a:t>Cracker</a:t>
            </a:r>
          </a:p>
          <a:p>
            <a:pPr lvl="1"/>
            <a:r>
              <a:rPr lang="th-TH" dirty="0" smtClean="0"/>
              <a:t>บุคคลที่เจาะเข้าสู่ระบบ เพื่อหากำไร หรือทำลายระบบ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Firewall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เป็นสิ่งที่สามารถปรับแต่งเพื่อกำจัดการเข้าใช้บริการต่างๆ ในเครื่องแม่ข่าย</a:t>
            </a:r>
          </a:p>
          <a:p>
            <a:r>
              <a:rPr lang="en-US" dirty="0" smtClean="0"/>
              <a:t>Firewall </a:t>
            </a:r>
            <a:r>
              <a:rPr lang="th-TH" dirty="0" smtClean="0"/>
              <a:t>มีหลายประเภท</a:t>
            </a:r>
          </a:p>
          <a:p>
            <a:pPr lvl="1"/>
            <a:r>
              <a:rPr lang="en-US" dirty="0" smtClean="0"/>
              <a:t>Hardware-based</a:t>
            </a:r>
          </a:p>
          <a:p>
            <a:pPr lvl="1"/>
            <a:r>
              <a:rPr lang="en-US" dirty="0" smtClean="0"/>
              <a:t>Software-based</a:t>
            </a:r>
          </a:p>
          <a:p>
            <a:r>
              <a:rPr lang="th-TH" dirty="0" smtClean="0"/>
              <a:t>ใน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จะมี </a:t>
            </a:r>
            <a:r>
              <a:rPr lang="en-US" dirty="0" smtClean="0"/>
              <a:t>software-based firewall </a:t>
            </a:r>
            <a:r>
              <a:rPr lang="th-TH" dirty="0" smtClean="0"/>
              <a:t>มาให้ใช้งานเรียกว่า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netfilter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h-TH" dirty="0" smtClean="0"/>
              <a:t>เครื่องมือหลักที่ใช้ปรับแต่งการทำงานของ </a:t>
            </a:r>
            <a:r>
              <a:rPr lang="en-US" dirty="0" err="1" smtClean="0"/>
              <a:t>netfilter</a:t>
            </a:r>
            <a:r>
              <a:rPr lang="en-US" dirty="0" smtClean="0"/>
              <a:t> </a:t>
            </a:r>
            <a:r>
              <a:rPr lang="th-TH" dirty="0" smtClean="0"/>
              <a:t>เรียกว่า </a:t>
            </a:r>
            <a:r>
              <a:rPr lang="en-US" b="1" dirty="0" err="1" smtClean="0">
                <a:solidFill>
                  <a:srgbClr val="00B0F0"/>
                </a:solidFill>
              </a:rPr>
              <a:t>iptables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th-TH" dirty="0" smtClean="0"/>
              <a:t>ทำให้ส่วนใหญ่ผู้ใช้จะเรียก</a:t>
            </a:r>
            <a:r>
              <a:rPr lang="en-US" dirty="0" smtClean="0"/>
              <a:t> firewall </a:t>
            </a:r>
            <a:r>
              <a:rPr lang="th-TH" dirty="0" smtClean="0"/>
              <a:t>นี้ว่า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แทน </a:t>
            </a:r>
            <a:r>
              <a:rPr lang="en-US" dirty="0" err="1" smtClean="0"/>
              <a:t>netfilter</a:t>
            </a:r>
            <a:endParaRPr lang="en-US" dirty="0" smtClean="0"/>
          </a:p>
          <a:p>
            <a:endParaRPr lang="th-TH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 Firewall VS Opened Firewall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Mostly closed firewall</a:t>
            </a:r>
          </a:p>
          <a:p>
            <a:pPr lvl="1"/>
            <a:r>
              <a:rPr lang="th-TH" dirty="0" smtClean="0"/>
              <a:t>เป็น </a:t>
            </a:r>
            <a:r>
              <a:rPr lang="en-US" dirty="0" smtClean="0"/>
              <a:t>firewall </a:t>
            </a:r>
            <a:r>
              <a:rPr lang="th-TH" dirty="0" smtClean="0"/>
              <a:t>ที่ปกติจะ</a:t>
            </a:r>
            <a:r>
              <a:rPr lang="th-TH" b="1" dirty="0" smtClean="0"/>
              <a:t>ปิดกั้น</a:t>
            </a:r>
            <a:r>
              <a:rPr lang="th-TH" dirty="0" smtClean="0"/>
              <a:t>การทำงานของทุกบริการ</a:t>
            </a:r>
          </a:p>
          <a:p>
            <a:pPr lvl="1"/>
            <a:r>
              <a:rPr lang="th-TH" dirty="0" smtClean="0"/>
              <a:t>ผู้ดูแลระบบจะต้องเปิดการให้บริการทีละรายการ</a:t>
            </a:r>
          </a:p>
          <a:p>
            <a:r>
              <a:rPr lang="en-US" dirty="0" smtClean="0"/>
              <a:t>Mostly opened </a:t>
            </a:r>
            <a:r>
              <a:rPr lang="en-US" dirty="0" err="1" smtClean="0"/>
              <a:t>firewal</a:t>
            </a:r>
            <a:endParaRPr lang="en-US" dirty="0" smtClean="0"/>
          </a:p>
          <a:p>
            <a:pPr lvl="1"/>
            <a:r>
              <a:rPr lang="th-TH" dirty="0" smtClean="0"/>
              <a:t>เป็น </a:t>
            </a:r>
            <a:r>
              <a:rPr lang="en-US" dirty="0" smtClean="0"/>
              <a:t>firewall </a:t>
            </a:r>
            <a:r>
              <a:rPr lang="th-TH" dirty="0" smtClean="0"/>
              <a:t>ที่ปกติจะ</a:t>
            </a:r>
            <a:r>
              <a:rPr lang="th-TH" b="1" dirty="0" smtClean="0"/>
              <a:t>ไม่มีการปิดกั้น</a:t>
            </a:r>
            <a:r>
              <a:rPr lang="th-TH" dirty="0" smtClean="0"/>
              <a:t>การทำงานของทุกบริการ</a:t>
            </a:r>
          </a:p>
          <a:p>
            <a:pPr lvl="1"/>
            <a:r>
              <a:rPr lang="th-TH" dirty="0" smtClean="0"/>
              <a:t>ผู้ดูแลระบบจะต้องปิดการให้บริการทีละรายการ</a:t>
            </a:r>
          </a:p>
          <a:p>
            <a:r>
              <a:rPr lang="th-TH" dirty="0" smtClean="0"/>
              <a:t>ปกติการใช้งานของ </a:t>
            </a:r>
            <a:r>
              <a:rPr lang="en-US" dirty="0" smtClean="0"/>
              <a:t>firewall </a:t>
            </a:r>
            <a:r>
              <a:rPr lang="th-TH" dirty="0" smtClean="0"/>
              <a:t>ผู้ดูแลระบบนิยมใช้แบบ </a:t>
            </a:r>
            <a:r>
              <a:rPr lang="en-US" dirty="0" smtClean="0"/>
              <a:t>Mostly closed </a:t>
            </a:r>
            <a:r>
              <a:rPr lang="th-TH" dirty="0" smtClean="0"/>
              <a:t>เนื่องด้วยบริการที่ต้องการจะเปิดให้บริการจะน้อยกว่าบริการที่ต้องการจะปิดกั้น</a:t>
            </a:r>
          </a:p>
          <a:p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software-based firewall </a:t>
            </a:r>
            <a:r>
              <a:rPr lang="th-TH" dirty="0" smtClean="0"/>
              <a:t>ชนิด </a:t>
            </a:r>
            <a:r>
              <a:rPr lang="en-US" dirty="0" smtClean="0"/>
              <a:t>mostly closed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GUI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 </a:t>
            </a:r>
            <a:r>
              <a:rPr lang="en-US" sz="2400" dirty="0" smtClean="0">
                <a:sym typeface="Wingdings" pitchFamily="2" charset="2"/>
              </a:rPr>
              <a:t> Administrator  Firewall</a:t>
            </a:r>
            <a:endParaRPr lang="th-TH" sz="2400" dirty="0"/>
          </a:p>
        </p:txBody>
      </p:sp>
      <p:pic>
        <p:nvPicPr>
          <p:cNvPr id="7" name="Picture 6" descr="29-Oct-12 10-50-23 AM.png"/>
          <p:cNvPicPr>
            <a:picLocks noChangeAspect="1"/>
          </p:cNvPicPr>
          <p:nvPr/>
        </p:nvPicPr>
        <p:blipFill>
          <a:blip r:embed="rId2" cstate="print"/>
          <a:srcRect l="5129" t="13043" r="35475" b="32932"/>
          <a:stretch>
            <a:fillRect/>
          </a:stretch>
        </p:blipFill>
        <p:spPr>
          <a:xfrm>
            <a:off x="1403648" y="2132856"/>
            <a:ext cx="6480720" cy="449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: </a:t>
            </a:r>
            <a:r>
              <a:rPr lang="th-TH" dirty="0" smtClean="0"/>
              <a:t>แฟ้มข้อมูล </a:t>
            </a:r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endParaRPr lang="th-TH" dirty="0"/>
          </a:p>
        </p:txBody>
      </p:sp>
      <p:pic>
        <p:nvPicPr>
          <p:cNvPr id="6" name="Picture 5" descr="29-Oct-12 10-52-34 AM.png"/>
          <p:cNvPicPr>
            <a:picLocks noChangeAspect="1"/>
          </p:cNvPicPr>
          <p:nvPr/>
        </p:nvPicPr>
        <p:blipFill>
          <a:blip r:embed="rId2" cstate="print"/>
          <a:srcRect l="9039" t="17759" r="49199" b="60500"/>
          <a:stretch>
            <a:fillRect/>
          </a:stretch>
        </p:blipFill>
        <p:spPr>
          <a:xfrm>
            <a:off x="224943" y="1988840"/>
            <a:ext cx="8700267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 </a:t>
            </a:r>
            <a:r>
              <a:rPr lang="en-US" dirty="0" smtClean="0"/>
              <a:t>firewall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ผู้ดูแลระบบสามารถปรับแต่ง </a:t>
            </a:r>
            <a:r>
              <a:rPr lang="en-US" dirty="0" smtClean="0"/>
              <a:t>firewall </a:t>
            </a:r>
            <a:r>
              <a:rPr lang="th-TH" dirty="0" smtClean="0"/>
              <a:t>ในระบบสูงขึ้นสามารถทำได้ 3 วิธี</a:t>
            </a:r>
          </a:p>
          <a:p>
            <a:pPr lvl="1"/>
            <a:r>
              <a:rPr lang="th-TH" dirty="0" smtClean="0"/>
              <a:t>พิมพ์คำสั่งปรับแต่งใน </a:t>
            </a:r>
            <a:r>
              <a:rPr lang="en-US" dirty="0" smtClean="0"/>
              <a:t>shell </a:t>
            </a:r>
            <a:r>
              <a:rPr lang="th-TH" dirty="0" smtClean="0"/>
              <a:t>ซึ่ง </a:t>
            </a:r>
            <a:r>
              <a:rPr lang="en-US" dirty="0" smtClean="0"/>
              <a:t>firewall </a:t>
            </a:r>
            <a:r>
              <a:rPr lang="th-TH" dirty="0" smtClean="0"/>
              <a:t>จะปรับรู้การเปลี่ยนแปลงโดยทันทีแต่จะการปรับแต่งจะหายไปเมื่อมีการ </a:t>
            </a:r>
            <a:r>
              <a:rPr lang="en-US" dirty="0" smtClean="0"/>
              <a:t>reboot</a:t>
            </a:r>
          </a:p>
          <a:p>
            <a:pPr lvl="1"/>
            <a:r>
              <a:rPr lang="th-TH" dirty="0" smtClean="0"/>
              <a:t>ใช้บริการของ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เพื่อปรับแต่งค่า </a:t>
            </a:r>
            <a:r>
              <a:rPr lang="en-US" dirty="0" smtClean="0"/>
              <a:t>firewall </a:t>
            </a:r>
            <a:r>
              <a:rPr lang="th-TH" dirty="0" smtClean="0"/>
              <a:t>และค่าที่ปรับแต่งจะถูกบันทึกลงในแฟ้มข้อมูล ทำให้เมื่อมีการ </a:t>
            </a:r>
            <a:r>
              <a:rPr lang="en-US" dirty="0" smtClean="0"/>
              <a:t>reboot </a:t>
            </a:r>
            <a:r>
              <a:rPr lang="th-TH" dirty="0" smtClean="0"/>
              <a:t>ก็ยังคงค่าเดิมอยู่</a:t>
            </a:r>
          </a:p>
          <a:p>
            <a:pPr lvl="1"/>
            <a:r>
              <a:rPr lang="th-TH" dirty="0" smtClean="0"/>
              <a:t>แก้ไขแฟ้มข้อมูล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โดยตรง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Netfilter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Netfilter</a:t>
            </a:r>
            <a:r>
              <a:rPr lang="en-US" dirty="0" smtClean="0"/>
              <a:t> </a:t>
            </a:r>
            <a:r>
              <a:rPr lang="th-TH" dirty="0" smtClean="0"/>
              <a:t>จะทำงานในส่วนของ </a:t>
            </a:r>
            <a:r>
              <a:rPr lang="en-US" dirty="0" smtClean="0"/>
              <a:t>Kernel </a:t>
            </a:r>
            <a:r>
              <a:rPr lang="th-TH" dirty="0" smtClean="0"/>
              <a:t>เพื่อตรวจจับข้อความของ </a:t>
            </a:r>
            <a:r>
              <a:rPr lang="en-US" dirty="0" smtClean="0"/>
              <a:t>network </a:t>
            </a:r>
            <a:r>
              <a:rPr lang="th-TH" dirty="0" smtClean="0"/>
              <a:t>ที่เข้า-ออก เครื่อง ซึ่งแบ่งเป็นจุดตรวจสอบข้อมูล 5 จุด</a:t>
            </a:r>
          </a:p>
          <a:p>
            <a:pPr lvl="1"/>
            <a:r>
              <a:rPr lang="en-US" dirty="0" smtClean="0"/>
              <a:t>INPUT   </a:t>
            </a:r>
            <a:r>
              <a:rPr lang="th-TH" dirty="0" smtClean="0"/>
              <a:t>ข้อมูลขาเข้า</a:t>
            </a:r>
          </a:p>
          <a:p>
            <a:pPr lvl="1"/>
            <a:r>
              <a:rPr lang="en-US" dirty="0" smtClean="0"/>
              <a:t>OUTPUT </a:t>
            </a:r>
            <a:r>
              <a:rPr lang="th-TH" dirty="0" smtClean="0"/>
              <a:t>ข้อมูลขาออก</a:t>
            </a:r>
          </a:p>
          <a:p>
            <a:pPr lvl="1"/>
            <a:r>
              <a:rPr lang="en-US" dirty="0" smtClean="0"/>
              <a:t>FORWARD </a:t>
            </a:r>
            <a:r>
              <a:rPr lang="th-TH" dirty="0" smtClean="0"/>
              <a:t>การส่งต่อข้อมูล</a:t>
            </a:r>
          </a:p>
          <a:p>
            <a:pPr lvl="1"/>
            <a:r>
              <a:rPr lang="en-US" dirty="0" smtClean="0"/>
              <a:t>PREROUTING, POSTROUTING </a:t>
            </a:r>
            <a:r>
              <a:rPr lang="th-TH" dirty="0" smtClean="0"/>
              <a:t>สำหรับเปลี่ยนข้อมูลของ </a:t>
            </a:r>
            <a:r>
              <a:rPr lang="en-US" dirty="0" smtClean="0"/>
              <a:t>packet</a:t>
            </a:r>
          </a:p>
          <a:p>
            <a:r>
              <a:rPr lang="th-TH" dirty="0" smtClean="0"/>
              <a:t>การตรวจสอบข้อมูลจะแบ่งออกเป็น 3 ตารางคือ</a:t>
            </a:r>
          </a:p>
          <a:p>
            <a:pPr lvl="1"/>
            <a:r>
              <a:rPr lang="en-US" dirty="0" smtClean="0"/>
              <a:t>filter  (INPUT, OUTPUT, FORWARD)</a:t>
            </a:r>
          </a:p>
          <a:p>
            <a:pPr lvl="1"/>
            <a:r>
              <a:rPr lang="en-US" dirty="0" err="1" smtClean="0"/>
              <a:t>nat</a:t>
            </a:r>
            <a:r>
              <a:rPr lang="en-US" dirty="0" smtClean="0"/>
              <a:t>  (PREROUTING, POSTROUTING, OUTPUT)</a:t>
            </a:r>
          </a:p>
          <a:p>
            <a:pPr lvl="1"/>
            <a:r>
              <a:rPr lang="en-US" dirty="0" smtClean="0"/>
              <a:t>mangle (</a:t>
            </a:r>
            <a:r>
              <a:rPr lang="th-TH" dirty="0" smtClean="0"/>
              <a:t>ทุกจุดตรวจสอบ</a:t>
            </a:r>
            <a:r>
              <a:rPr lang="en-US" dirty="0" smtClean="0"/>
              <a:t>) </a:t>
            </a:r>
            <a:r>
              <a:rPr lang="th-TH" dirty="0" smtClean="0"/>
              <a:t>ทำ </a:t>
            </a:r>
            <a:r>
              <a:rPr lang="en-US" dirty="0" smtClean="0"/>
              <a:t>traffic classification, shaping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(</a:t>
            </a:r>
            <a:r>
              <a:rPr lang="th-TH" dirty="0" smtClean="0"/>
              <a:t>กฎ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แต่ละตารางจะประกอบด้วย </a:t>
            </a:r>
            <a:r>
              <a:rPr lang="en-US" dirty="0" smtClean="0"/>
              <a:t>chain (</a:t>
            </a:r>
            <a:r>
              <a:rPr lang="th-TH" dirty="0" smtClean="0"/>
              <a:t>รายการของกฎต่างๆ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Chain </a:t>
            </a:r>
            <a:r>
              <a:rPr lang="th-TH" dirty="0" smtClean="0"/>
              <a:t>ใช้ในการอนุญาต</a:t>
            </a:r>
            <a:r>
              <a:rPr lang="en-US" dirty="0" smtClean="0"/>
              <a:t>(allow) </a:t>
            </a:r>
            <a:r>
              <a:rPr lang="th-TH" dirty="0" smtClean="0"/>
              <a:t>หรือทิ้ง</a:t>
            </a:r>
            <a:r>
              <a:rPr lang="en-US" dirty="0" smtClean="0"/>
              <a:t>(drop) </a:t>
            </a:r>
            <a:r>
              <a:rPr lang="th-TH" dirty="0" smtClean="0"/>
              <a:t>ข้อมูลทิ้ง หรือจะส่งข้อมูลต่อไปยัง </a:t>
            </a:r>
            <a:r>
              <a:rPr lang="en-US" dirty="0" smtClean="0"/>
              <a:t>chain </a:t>
            </a:r>
            <a:r>
              <a:rPr lang="th-TH" dirty="0" smtClean="0"/>
              <a:t>อื่นๆ</a:t>
            </a:r>
          </a:p>
          <a:p>
            <a:r>
              <a:rPr lang="en-US" dirty="0" smtClean="0"/>
              <a:t>Chain </a:t>
            </a:r>
            <a:r>
              <a:rPr lang="th-TH" dirty="0" smtClean="0"/>
              <a:t>ในตารางจะถูกใช้งานตามลำดับตั้งแต่</a:t>
            </a:r>
            <a:r>
              <a:rPr lang="en-US" dirty="0" smtClean="0"/>
              <a:t> chain</a:t>
            </a:r>
            <a:r>
              <a:rPr lang="th-TH" dirty="0" smtClean="0"/>
              <a:t> แรกถึง </a:t>
            </a:r>
            <a:r>
              <a:rPr lang="en-US" dirty="0" smtClean="0"/>
              <a:t>chain </a:t>
            </a:r>
            <a:r>
              <a:rPr lang="th-TH" dirty="0" smtClean="0"/>
              <a:t>สุดท้าย แต่ถ้าพบ </a:t>
            </a:r>
            <a:r>
              <a:rPr lang="en-US" dirty="0" smtClean="0"/>
              <a:t>Chain </a:t>
            </a:r>
            <a:r>
              <a:rPr lang="th-TH" dirty="0" smtClean="0"/>
              <a:t>ที่ตรงกับลักษณะของข้อมูลจะหยุดการทำงาน </a:t>
            </a:r>
            <a:r>
              <a:rPr lang="en-US" dirty="0" smtClean="0"/>
              <a:t>chain </a:t>
            </a:r>
            <a:r>
              <a:rPr lang="th-TH" dirty="0" smtClean="0"/>
              <a:t>ต่อไป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ดูสถานะปัจจุบันของ </a:t>
            </a:r>
            <a:r>
              <a:rPr lang="en-US" dirty="0" smtClean="0"/>
              <a:t>Firewall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ใช้คำสั่ง  </a:t>
            </a:r>
            <a:r>
              <a:rPr lang="en-US" dirty="0" err="1" smtClean="0"/>
              <a:t>iptables</a:t>
            </a:r>
            <a:r>
              <a:rPr lang="en-US" dirty="0" smtClean="0"/>
              <a:t> –L  -n </a:t>
            </a:r>
          </a:p>
          <a:p>
            <a:pPr lvl="1"/>
            <a:r>
              <a:rPr lang="en-US" dirty="0" smtClean="0"/>
              <a:t>-L </a:t>
            </a:r>
            <a:r>
              <a:rPr lang="th-TH" dirty="0" smtClean="0"/>
              <a:t>ดู</a:t>
            </a:r>
            <a:r>
              <a:rPr lang="en-US" dirty="0" smtClean="0"/>
              <a:t> chain (</a:t>
            </a:r>
            <a:r>
              <a:rPr lang="th-TH" dirty="0" smtClean="0"/>
              <a:t>สามารถเขียนชื่อ </a:t>
            </a:r>
            <a:r>
              <a:rPr lang="en-US" dirty="0" smtClean="0"/>
              <a:t>chain </a:t>
            </a:r>
            <a:r>
              <a:rPr lang="th-TH" dirty="0" smtClean="0"/>
              <a:t>ที่ต้องการดูโดยเฉพาะต่อหลังได้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-n </a:t>
            </a:r>
            <a:r>
              <a:rPr lang="th-TH" dirty="0" smtClean="0"/>
              <a:t>ข้ามการทำงานของ </a:t>
            </a:r>
            <a:r>
              <a:rPr lang="en-US" dirty="0" smtClean="0"/>
              <a:t>DNS </a:t>
            </a:r>
            <a:r>
              <a:rPr lang="th-TH" dirty="0" smtClean="0"/>
              <a:t>เพื่อแสดงหมายเลข </a:t>
            </a:r>
            <a:r>
              <a:rPr lang="en-US" dirty="0" smtClean="0"/>
              <a:t>IP </a:t>
            </a:r>
            <a:endParaRPr lang="th-TH" dirty="0"/>
          </a:p>
        </p:txBody>
      </p:sp>
      <p:pic>
        <p:nvPicPr>
          <p:cNvPr id="5" name="Picture 4" descr="29-Oct-12 10-55-22 AM.png"/>
          <p:cNvPicPr>
            <a:picLocks noChangeAspect="1"/>
          </p:cNvPicPr>
          <p:nvPr/>
        </p:nvPicPr>
        <p:blipFill>
          <a:blip r:embed="rId2" cstate="print"/>
          <a:srcRect l="8964" t="66800" r="29968" b="7576"/>
          <a:stretch>
            <a:fillRect/>
          </a:stretch>
        </p:blipFill>
        <p:spPr>
          <a:xfrm>
            <a:off x="72008" y="3068960"/>
            <a:ext cx="8964488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การทำงานที่เกี่ยวข้องกับระบบเครือข่ายเป็นจุดแข็งของ </a:t>
            </a:r>
            <a:r>
              <a:rPr lang="en-US" dirty="0" smtClean="0"/>
              <a:t>Linux</a:t>
            </a:r>
          </a:p>
          <a:p>
            <a:r>
              <a:rPr lang="th-TH" dirty="0" smtClean="0"/>
              <a:t>เนื่องจาก </a:t>
            </a:r>
            <a:r>
              <a:rPr lang="en-US" dirty="0" smtClean="0"/>
              <a:t>Linux </a:t>
            </a:r>
            <a:r>
              <a:rPr lang="th-TH" dirty="0" smtClean="0"/>
              <a:t>ได้ถูกออกแบบมาเพื่อรองรับการทำงานบนระบบเครือข่ายโดยเฉพาะ เช่น</a:t>
            </a:r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การเข้าถึงเครื่องแม่ข่ายผ่านระบบเครือข่ายด้วยช่องทางที่ปลอดภัย </a:t>
            </a:r>
            <a:r>
              <a:rPr lang="en-US" dirty="0" smtClean="0">
                <a:solidFill>
                  <a:srgbClr val="0070C0"/>
                </a:solidFill>
              </a:rPr>
              <a:t>(SSH)</a:t>
            </a:r>
          </a:p>
          <a:p>
            <a:pPr lvl="1"/>
            <a:r>
              <a:rPr lang="en-US" dirty="0" smtClean="0"/>
              <a:t>NTP</a:t>
            </a:r>
            <a:endParaRPr lang="th-TH" dirty="0" smtClean="0"/>
          </a:p>
          <a:p>
            <a:pPr lvl="1"/>
            <a:r>
              <a:rPr lang="en-US" dirty="0" smtClean="0"/>
              <a:t>Proxy server, web caching server</a:t>
            </a:r>
          </a:p>
          <a:p>
            <a:pPr lvl="1"/>
            <a:r>
              <a:rPr lang="en-US" dirty="0" smtClean="0"/>
              <a:t>Remote file sharing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DHCP</a:t>
            </a:r>
          </a:p>
          <a:p>
            <a:pPr lvl="1"/>
            <a:r>
              <a:rPr lang="en-US" dirty="0" smtClean="0"/>
              <a:t>..etc..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ดูรายละเอียดให้มากขึ้น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ใช้</a:t>
            </a:r>
            <a:r>
              <a:rPr lang="en-US" dirty="0" smtClean="0"/>
              <a:t> option –v </a:t>
            </a:r>
            <a:r>
              <a:rPr lang="th-TH" dirty="0" smtClean="0"/>
              <a:t>เพิ่มในคำสั่ง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เพื่อดูรายละเอียดที่มากขึ้น</a:t>
            </a:r>
          </a:p>
          <a:p>
            <a:r>
              <a:rPr lang="th-TH" dirty="0" smtClean="0"/>
              <a:t>ตัวอย่าง </a:t>
            </a:r>
            <a:r>
              <a:rPr lang="en-US" dirty="0" smtClean="0"/>
              <a:t>:  </a:t>
            </a:r>
            <a:r>
              <a:rPr lang="en-US" dirty="0" err="1" smtClean="0"/>
              <a:t>iptables</a:t>
            </a:r>
            <a:r>
              <a:rPr lang="en-US" dirty="0" smtClean="0"/>
              <a:t> –L –n -v</a:t>
            </a:r>
            <a:endParaRPr lang="th-TH" dirty="0"/>
          </a:p>
        </p:txBody>
      </p:sp>
      <p:pic>
        <p:nvPicPr>
          <p:cNvPr id="6" name="Picture 5" descr="29-Oct-12 10-58-31 AM.png"/>
          <p:cNvPicPr>
            <a:picLocks noChangeAspect="1"/>
          </p:cNvPicPr>
          <p:nvPr/>
        </p:nvPicPr>
        <p:blipFill>
          <a:blip r:embed="rId2" cstate="print"/>
          <a:srcRect l="2570" t="17247" r="19552" b="57350"/>
          <a:stretch>
            <a:fillRect/>
          </a:stretch>
        </p:blipFill>
        <p:spPr>
          <a:xfrm>
            <a:off x="107504" y="2780928"/>
            <a:ext cx="8967684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การเขียนกฎใน </a:t>
            </a:r>
            <a:r>
              <a:rPr lang="en-US" dirty="0" err="1" smtClean="0"/>
              <a:t>Netfilter</a:t>
            </a:r>
            <a:r>
              <a:rPr lang="en-US" dirty="0" smtClean="0"/>
              <a:t> (1)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ส่วนใหญ่การปรับแต่ง </a:t>
            </a:r>
            <a:r>
              <a:rPr lang="en-US" dirty="0" smtClean="0"/>
              <a:t>firewall </a:t>
            </a:r>
            <a:r>
              <a:rPr lang="th-TH" dirty="0" smtClean="0"/>
              <a:t>พื้นฐานจะเป็นการกำหนด </a:t>
            </a:r>
            <a:endParaRPr lang="en-US" dirty="0" smtClean="0"/>
          </a:p>
          <a:p>
            <a:pPr lvl="1"/>
            <a:r>
              <a:rPr lang="en-US" dirty="0" smtClean="0"/>
              <a:t>source IP (-s)</a:t>
            </a:r>
            <a:r>
              <a:rPr lang="th-TH" dirty="0" smtClean="0"/>
              <a:t> และ </a:t>
            </a:r>
            <a:endParaRPr lang="en-US" dirty="0" smtClean="0"/>
          </a:p>
          <a:p>
            <a:pPr lvl="1"/>
            <a:r>
              <a:rPr lang="en-US" dirty="0" smtClean="0"/>
              <a:t>destination IP (-d)</a:t>
            </a:r>
          </a:p>
          <a:p>
            <a:r>
              <a:rPr lang="th-TH" dirty="0" smtClean="0"/>
              <a:t>ตัวอย่าง</a:t>
            </a:r>
          </a:p>
          <a:p>
            <a:pPr lvl="1"/>
            <a:r>
              <a:rPr lang="en-US" dirty="0" smtClean="0"/>
              <a:t>-s  192.168.3.20     </a:t>
            </a:r>
            <a:r>
              <a:rPr lang="th-TH" dirty="0" smtClean="0"/>
              <a:t>	เป็นการกำหนดข้อมูลที่มาจาก </a:t>
            </a:r>
            <a:r>
              <a:rPr lang="en-US" dirty="0" smtClean="0"/>
              <a:t>IP </a:t>
            </a:r>
            <a:r>
              <a:rPr lang="th-TH" dirty="0" smtClean="0"/>
              <a:t>เดียว</a:t>
            </a:r>
          </a:p>
          <a:p>
            <a:pPr lvl="1"/>
            <a:r>
              <a:rPr lang="en-US" dirty="0" smtClean="0"/>
              <a:t>-s  192.168.3.0/24 	</a:t>
            </a:r>
            <a:r>
              <a:rPr lang="th-TH" dirty="0" smtClean="0"/>
              <a:t>เป็นการกำหนดข้อมูลที่มาจาก </a:t>
            </a:r>
            <a:r>
              <a:rPr lang="en-US" dirty="0" smtClean="0"/>
              <a:t>subnet</a:t>
            </a:r>
          </a:p>
          <a:p>
            <a:pPr lvl="1"/>
            <a:r>
              <a:rPr lang="en-US" dirty="0" smtClean="0"/>
              <a:t>-s	 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10.0.0.0/8		</a:t>
            </a:r>
            <a:r>
              <a:rPr lang="th-TH" dirty="0" smtClean="0"/>
              <a:t>เป็นการกำหนดทุก </a:t>
            </a:r>
            <a:r>
              <a:rPr lang="en-US" dirty="0" smtClean="0"/>
              <a:t>IP </a:t>
            </a:r>
            <a:r>
              <a:rPr lang="th-TH" dirty="0" smtClean="0"/>
              <a:t>ยกเว้น </a:t>
            </a:r>
            <a:r>
              <a:rPr lang="en-US" dirty="0" smtClean="0"/>
              <a:t>subnet 10.0.0.0</a:t>
            </a:r>
          </a:p>
          <a:p>
            <a:r>
              <a:rPr lang="th-TH" dirty="0" smtClean="0"/>
              <a:t>แต่ในบางครั้งการกำหนดกฎด้วยหมายเลข </a:t>
            </a:r>
            <a:r>
              <a:rPr lang="en-US" dirty="0" smtClean="0"/>
              <a:t>IP </a:t>
            </a:r>
            <a:r>
              <a:rPr lang="th-TH" dirty="0" smtClean="0"/>
              <a:t>ยังไม่พอต่อความต้องการ เราสามารถจะกำหนด </a:t>
            </a:r>
            <a:r>
              <a:rPr lang="en-US" dirty="0" smtClean="0"/>
              <a:t>protocol </a:t>
            </a:r>
            <a:r>
              <a:rPr lang="th-TH" dirty="0" smtClean="0"/>
              <a:t>ที่ต้องการจะกรองได้ด้วย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การเขียนกฎใน </a:t>
            </a:r>
            <a:r>
              <a:rPr lang="en-US" dirty="0" err="1" smtClean="0"/>
              <a:t>Netfilter</a:t>
            </a:r>
            <a:r>
              <a:rPr lang="en-US" dirty="0" smtClean="0"/>
              <a:t> (2)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th-TH" dirty="0" smtClean="0"/>
              <a:t>ส่วนใหญ่ที่ใช้ในระบบเครือข่ายคือ </a:t>
            </a:r>
            <a:r>
              <a:rPr lang="en-US" dirty="0" smtClean="0"/>
              <a:t>TCP </a:t>
            </a:r>
            <a:r>
              <a:rPr lang="th-TH" dirty="0" smtClean="0"/>
              <a:t>และ </a:t>
            </a:r>
            <a:r>
              <a:rPr lang="en-US" dirty="0" smtClean="0"/>
              <a:t>UDP </a:t>
            </a:r>
            <a:r>
              <a:rPr lang="th-TH" dirty="0" smtClean="0"/>
              <a:t>การสร้างกฎเพื่อกรอง </a:t>
            </a:r>
            <a:r>
              <a:rPr lang="en-US" dirty="0" smtClean="0"/>
              <a:t>protocol </a:t>
            </a:r>
            <a:r>
              <a:rPr lang="th-TH" dirty="0" smtClean="0"/>
              <a:t>นั้นจะใช้ </a:t>
            </a:r>
            <a:r>
              <a:rPr lang="en-US" dirty="0" smtClean="0"/>
              <a:t>option  </a:t>
            </a:r>
            <a:r>
              <a:rPr lang="en-US" b="1" dirty="0" smtClean="0">
                <a:solidFill>
                  <a:srgbClr val="0070C0"/>
                </a:solidFill>
              </a:rPr>
              <a:t>-p</a:t>
            </a:r>
          </a:p>
          <a:p>
            <a:r>
              <a:rPr lang="th-TH" dirty="0" smtClean="0"/>
              <a:t>การกรอง </a:t>
            </a:r>
            <a:r>
              <a:rPr lang="en-US" dirty="0" smtClean="0"/>
              <a:t>port </a:t>
            </a:r>
            <a:r>
              <a:rPr lang="th-TH" dirty="0" smtClean="0"/>
              <a:t>ด้วย </a:t>
            </a:r>
            <a:r>
              <a:rPr lang="en-US" dirty="0" err="1" smtClean="0"/>
              <a:t>Netfiler</a:t>
            </a:r>
            <a:r>
              <a:rPr lang="en-US" dirty="0" smtClean="0"/>
              <a:t> </a:t>
            </a:r>
            <a:r>
              <a:rPr lang="th-TH" dirty="0" smtClean="0"/>
              <a:t>จะต้องใช้ควบคู่กับ </a:t>
            </a:r>
            <a:r>
              <a:rPr lang="en-US" dirty="0" smtClean="0"/>
              <a:t>module </a:t>
            </a:r>
            <a:r>
              <a:rPr lang="th-TH" dirty="0" smtClean="0"/>
              <a:t>ซึ่งจะใช้ชื่อเดียวกับ </a:t>
            </a:r>
            <a:r>
              <a:rPr lang="en-US" dirty="0" smtClean="0"/>
              <a:t>protocol </a:t>
            </a:r>
            <a:r>
              <a:rPr lang="th-TH" dirty="0" smtClean="0"/>
              <a:t>ด้วย </a:t>
            </a:r>
            <a:r>
              <a:rPr lang="en-US" dirty="0" smtClean="0"/>
              <a:t>option </a:t>
            </a:r>
            <a:r>
              <a:rPr lang="en-US" b="1" dirty="0" smtClean="0">
                <a:solidFill>
                  <a:srgbClr val="0070C0"/>
                </a:solidFill>
              </a:rPr>
              <a:t>–m</a:t>
            </a:r>
          </a:p>
          <a:p>
            <a:r>
              <a:rPr lang="th-TH" dirty="0" smtClean="0"/>
              <a:t>เมื่อมีการโหลด </a:t>
            </a:r>
            <a:r>
              <a:rPr lang="en-US" dirty="0" smtClean="0"/>
              <a:t>module </a:t>
            </a:r>
            <a:r>
              <a:rPr lang="th-TH" dirty="0" smtClean="0"/>
              <a:t>แล้วเราสามารถกรองละเอียดถึงหมายเลข </a:t>
            </a:r>
            <a:r>
              <a:rPr lang="en-US" dirty="0" smtClean="0"/>
              <a:t>port </a:t>
            </a:r>
            <a:r>
              <a:rPr lang="th-TH" dirty="0" smtClean="0"/>
              <a:t>ได้ด้วย </a:t>
            </a:r>
            <a:r>
              <a:rPr lang="en-US" b="1" dirty="0" smtClean="0">
                <a:solidFill>
                  <a:srgbClr val="0070C0"/>
                </a:solidFill>
              </a:rPr>
              <a:t>--sport </a:t>
            </a:r>
            <a:r>
              <a:rPr lang="en-US" dirty="0" smtClean="0"/>
              <a:t>(port </a:t>
            </a:r>
            <a:r>
              <a:rPr lang="th-TH" dirty="0" smtClean="0"/>
              <a:t>ผู้ส่ง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--</a:t>
            </a:r>
            <a:r>
              <a:rPr lang="en-US" b="1" dirty="0" err="1" smtClean="0">
                <a:solidFill>
                  <a:srgbClr val="0070C0"/>
                </a:solidFill>
              </a:rPr>
              <a:t>dport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(port </a:t>
            </a:r>
            <a:r>
              <a:rPr lang="th-TH" dirty="0" smtClean="0"/>
              <a:t>ผู้รับ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หมายเลข </a:t>
            </a:r>
            <a:r>
              <a:rPr lang="en-US" dirty="0" smtClean="0"/>
              <a:t>port </a:t>
            </a:r>
            <a:r>
              <a:rPr lang="th-TH" dirty="0" smtClean="0"/>
              <a:t>ที่เป็น </a:t>
            </a:r>
            <a:r>
              <a:rPr lang="en-US" dirty="0" smtClean="0"/>
              <a:t>parameter </a:t>
            </a:r>
            <a:r>
              <a:rPr lang="th-TH" dirty="0" smtClean="0"/>
              <a:t>จะเป็นเลขตัวเดียว เช่น 22</a:t>
            </a:r>
            <a:endParaRPr lang="en-US" dirty="0" smtClean="0"/>
          </a:p>
          <a:p>
            <a:pPr lvl="1"/>
            <a:r>
              <a:rPr lang="th-TH" dirty="0" smtClean="0"/>
              <a:t>หรือ เป็นช่วง </a:t>
            </a:r>
            <a:r>
              <a:rPr lang="en-US" dirty="0" smtClean="0"/>
              <a:t>port</a:t>
            </a:r>
            <a:r>
              <a:rPr lang="th-TH" dirty="0" smtClean="0"/>
              <a:t>ต่ำ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port</a:t>
            </a:r>
            <a:r>
              <a:rPr lang="th-TH" dirty="0" smtClean="0"/>
              <a:t>สูง ได้</a:t>
            </a:r>
          </a:p>
          <a:p>
            <a:pPr lvl="1"/>
            <a:r>
              <a:rPr lang="th-TH" dirty="0" smtClean="0"/>
              <a:t>หรือใช้ 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r>
              <a:rPr lang="en-US" dirty="0" smtClean="0"/>
              <a:t> </a:t>
            </a:r>
            <a:r>
              <a:rPr lang="th-TH" dirty="0" smtClean="0"/>
              <a:t>แทนหมายเลข </a:t>
            </a:r>
            <a:r>
              <a:rPr lang="en-US" dirty="0" smtClean="0"/>
              <a:t>port </a:t>
            </a:r>
            <a:r>
              <a:rPr lang="th-TH" dirty="0" smtClean="0"/>
              <a:t>ที่ไม่ต้องการ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การเขียนกฎใน </a:t>
            </a:r>
            <a:r>
              <a:rPr lang="en-US" dirty="0" err="1" smtClean="0"/>
              <a:t>Netfilter</a:t>
            </a:r>
            <a:r>
              <a:rPr lang="en-US" dirty="0" smtClean="0"/>
              <a:t> (3)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ถ้าต้องการจับถึง สถานะ การทำงานของ </a:t>
            </a:r>
            <a:r>
              <a:rPr lang="en-US" dirty="0" smtClean="0"/>
              <a:t>protocol </a:t>
            </a:r>
            <a:r>
              <a:rPr lang="th-TH" dirty="0" smtClean="0"/>
              <a:t>จะต้องโหลด </a:t>
            </a:r>
            <a:r>
              <a:rPr lang="en-US" dirty="0" smtClean="0"/>
              <a:t>module </a:t>
            </a:r>
            <a:r>
              <a:rPr lang="en-US" i="1" dirty="0" smtClean="0"/>
              <a:t>state </a:t>
            </a:r>
            <a:r>
              <a:rPr lang="en-US" dirty="0" smtClean="0"/>
              <a:t>(</a:t>
            </a:r>
            <a:r>
              <a:rPr lang="th-TH" dirty="0" smtClean="0"/>
              <a:t>ด้วย </a:t>
            </a:r>
            <a:r>
              <a:rPr lang="en-US" dirty="0" smtClean="0"/>
              <a:t>option  </a:t>
            </a:r>
            <a:r>
              <a:rPr lang="en-US" b="1" dirty="0" smtClean="0">
                <a:solidFill>
                  <a:srgbClr val="0070C0"/>
                </a:solidFill>
              </a:rPr>
              <a:t>-m state</a:t>
            </a:r>
            <a:r>
              <a:rPr lang="en-US" dirty="0" smtClean="0"/>
              <a:t>) </a:t>
            </a:r>
          </a:p>
          <a:p>
            <a:r>
              <a:rPr lang="th-TH" dirty="0" smtClean="0"/>
              <a:t>จากนั้นจะสามารถกรอง สถานะได้ด้วย </a:t>
            </a:r>
            <a:r>
              <a:rPr lang="en-US" dirty="0" smtClean="0"/>
              <a:t>option  </a:t>
            </a:r>
            <a:r>
              <a:rPr lang="en-US" b="1" dirty="0" smtClean="0">
                <a:solidFill>
                  <a:srgbClr val="0070C0"/>
                </a:solidFill>
              </a:rPr>
              <a:t>--state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NEW  </a:t>
            </a:r>
            <a:r>
              <a:rPr lang="th-TH" dirty="0" smtClean="0"/>
              <a:t>เมื่อมีการ </a:t>
            </a:r>
            <a:r>
              <a:rPr lang="en-US" dirty="0" smtClean="0"/>
              <a:t>request </a:t>
            </a:r>
            <a:r>
              <a:rPr lang="th-TH" dirty="0" smtClean="0"/>
              <a:t>ขอการเชื่อมต่อ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ESTABLISHED  </a:t>
            </a:r>
            <a:r>
              <a:rPr lang="th-TH" dirty="0" smtClean="0"/>
              <a:t>สถาปนาการเชื่อมต่อ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RELATED </a:t>
            </a:r>
            <a:r>
              <a:rPr lang="th-TH" dirty="0" smtClean="0"/>
              <a:t>กรณีที่การเชื่อมต่อใหม่เกี่ยวข้องกับการเชื่อมต่อที่ต่ออยู่แล้ว</a:t>
            </a:r>
          </a:p>
          <a:p>
            <a:r>
              <a:rPr lang="th-TH" dirty="0" smtClean="0"/>
              <a:t>ใช้ได้เฉพาะกับ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TCP</a:t>
            </a:r>
            <a:r>
              <a:rPr lang="en-US" dirty="0" smtClean="0"/>
              <a:t> </a:t>
            </a:r>
            <a:r>
              <a:rPr lang="th-TH" dirty="0" smtClean="0"/>
              <a:t>เท่านั้น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กฎ ของ </a:t>
            </a:r>
            <a:r>
              <a:rPr lang="en-US" dirty="0" err="1" smtClean="0"/>
              <a:t>netfilter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 smtClean="0"/>
              <a:t>ตัวอย่าง</a:t>
            </a:r>
            <a:endParaRPr lang="en-US" b="1" dirty="0" smtClean="0"/>
          </a:p>
          <a:p>
            <a:pPr lvl="1"/>
            <a:r>
              <a:rPr lang="en-US" dirty="0" smtClean="0"/>
              <a:t>-m state --state NEW –m </a:t>
            </a:r>
            <a:r>
              <a:rPr lang="en-US" dirty="0" err="1" smtClean="0"/>
              <a:t>tcp</a:t>
            </a:r>
            <a:r>
              <a:rPr lang="en-US" dirty="0" smtClean="0"/>
              <a:t> –p </a:t>
            </a:r>
            <a:r>
              <a:rPr lang="en-US" dirty="0" err="1" smtClean="0"/>
              <a:t>tcp</a:t>
            </a:r>
            <a:r>
              <a:rPr lang="en-US" dirty="0" smtClean="0"/>
              <a:t> --</a:t>
            </a:r>
            <a:r>
              <a:rPr lang="en-US" dirty="0" err="1" smtClean="0"/>
              <a:t>dport</a:t>
            </a:r>
            <a:r>
              <a:rPr lang="en-US" dirty="0" smtClean="0"/>
              <a:t> 80</a:t>
            </a:r>
          </a:p>
          <a:p>
            <a:pPr lvl="1"/>
            <a:r>
              <a:rPr lang="en-US" dirty="0" smtClean="0"/>
              <a:t>-m state --state NEW –m </a:t>
            </a:r>
            <a:r>
              <a:rPr lang="en-US" dirty="0" err="1" smtClean="0"/>
              <a:t>tcp</a:t>
            </a:r>
            <a:r>
              <a:rPr lang="en-US" dirty="0" smtClean="0"/>
              <a:t> –p </a:t>
            </a:r>
            <a:r>
              <a:rPr lang="en-US" dirty="0" err="1" smtClean="0"/>
              <a:t>tcp</a:t>
            </a:r>
            <a:r>
              <a:rPr lang="en-US" dirty="0" smtClean="0"/>
              <a:t> --</a:t>
            </a:r>
            <a:r>
              <a:rPr lang="en-US" dirty="0" err="1" smtClean="0"/>
              <a:t>dport</a:t>
            </a:r>
            <a:r>
              <a:rPr lang="en-US" dirty="0" smtClean="0"/>
              <a:t> 5900:5999</a:t>
            </a:r>
          </a:p>
          <a:p>
            <a:pPr lvl="1"/>
            <a:r>
              <a:rPr lang="en-US" dirty="0" smtClean="0"/>
              <a:t>-m </a:t>
            </a:r>
            <a:r>
              <a:rPr lang="en-US" dirty="0" err="1" smtClean="0"/>
              <a:t>udp</a:t>
            </a:r>
            <a:r>
              <a:rPr lang="en-US" dirty="0" smtClean="0"/>
              <a:t> –p </a:t>
            </a:r>
            <a:r>
              <a:rPr lang="en-US" dirty="0" err="1" smtClean="0"/>
              <a:t>udp</a:t>
            </a:r>
            <a:r>
              <a:rPr lang="en-US" dirty="0" smtClean="0"/>
              <a:t> --</a:t>
            </a:r>
            <a:r>
              <a:rPr lang="en-US" dirty="0" err="1" smtClean="0"/>
              <a:t>dport</a:t>
            </a:r>
            <a:r>
              <a:rPr lang="en-US" dirty="0" smtClean="0"/>
              <a:t> 514</a:t>
            </a:r>
          </a:p>
          <a:p>
            <a:pPr lvl="1"/>
            <a:r>
              <a:rPr lang="en-US" dirty="0" smtClean="0"/>
              <a:t>-m </a:t>
            </a:r>
            <a:r>
              <a:rPr lang="en-US" dirty="0" err="1" smtClean="0"/>
              <a:t>udp</a:t>
            </a:r>
            <a:r>
              <a:rPr lang="en-US" dirty="0" smtClean="0"/>
              <a:t> –p </a:t>
            </a:r>
            <a:r>
              <a:rPr lang="en-US" dirty="0" err="1" smtClean="0"/>
              <a:t>udp</a:t>
            </a:r>
            <a:r>
              <a:rPr lang="en-US" dirty="0" smtClean="0"/>
              <a:t> --sport 123 --</a:t>
            </a:r>
            <a:r>
              <a:rPr lang="en-US" dirty="0" err="1" smtClean="0"/>
              <a:t>dport</a:t>
            </a:r>
            <a:r>
              <a:rPr lang="en-US" dirty="0" smtClean="0"/>
              <a:t> 123</a:t>
            </a:r>
          </a:p>
          <a:p>
            <a:pPr lvl="1"/>
            <a:r>
              <a:rPr lang="en-US" dirty="0" smtClean="0"/>
              <a:t>-m </a:t>
            </a:r>
            <a:r>
              <a:rPr lang="en-US" dirty="0" err="1" smtClean="0"/>
              <a:t>tcp</a:t>
            </a:r>
            <a:r>
              <a:rPr lang="en-US" dirty="0" smtClean="0"/>
              <a:t> –p </a:t>
            </a:r>
            <a:r>
              <a:rPr lang="en-US" dirty="0" err="1" smtClean="0"/>
              <a:t>tcp</a:t>
            </a:r>
            <a:r>
              <a:rPr lang="en-US" dirty="0" smtClean="0"/>
              <a:t> ! 22</a:t>
            </a:r>
          </a:p>
          <a:p>
            <a:r>
              <a:rPr lang="th-TH" b="1" dirty="0" smtClean="0"/>
              <a:t>ความรู้พื้นฐาน</a:t>
            </a:r>
          </a:p>
          <a:p>
            <a:pPr lvl="1"/>
            <a:r>
              <a:rPr lang="en-US" dirty="0" smtClean="0"/>
              <a:t>TCP/Port 80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TCP/Port 5900:5999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VNC</a:t>
            </a:r>
          </a:p>
          <a:p>
            <a:pPr lvl="1"/>
            <a:r>
              <a:rPr lang="en-US" dirty="0" smtClean="0"/>
              <a:t>UDP/Port 514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syslog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UDP/Port 123  </a:t>
            </a:r>
            <a:r>
              <a:rPr lang="en-US" dirty="0" err="1" smtClean="0">
                <a:sym typeface="Wingdings" pitchFamily="2" charset="2"/>
              </a:rPr>
              <a:t>ntp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TCP/Port 22  </a:t>
            </a:r>
            <a:r>
              <a:rPr lang="en-US" dirty="0" err="1" smtClean="0">
                <a:sym typeface="Wingdings" pitchFamily="2" charset="2"/>
              </a:rPr>
              <a:t>ssh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ขั้นตอนสุดท้ายของการกำหนดกฎ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ขั้นตอนสุดท้ายของการกำหนดกฎก็คือการเลือก </a:t>
            </a:r>
            <a:r>
              <a:rPr lang="en-US" dirty="0" smtClean="0"/>
              <a:t>target (</a:t>
            </a:r>
            <a:r>
              <a:rPr lang="th-TH" dirty="0" smtClean="0"/>
              <a:t>เป้าหมาย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Target </a:t>
            </a:r>
            <a:r>
              <a:rPr lang="th-TH" dirty="0" smtClean="0"/>
              <a:t>ก็คือจะให้ </a:t>
            </a:r>
            <a:r>
              <a:rPr lang="en-US" dirty="0" err="1" smtClean="0"/>
              <a:t>netfilter</a:t>
            </a:r>
            <a:r>
              <a:rPr lang="en-US" dirty="0" smtClean="0"/>
              <a:t> </a:t>
            </a:r>
            <a:r>
              <a:rPr lang="th-TH" dirty="0" smtClean="0"/>
              <a:t>ทำอย่างไรกับ </a:t>
            </a:r>
            <a:r>
              <a:rPr lang="en-US" dirty="0" smtClean="0"/>
              <a:t>packet </a:t>
            </a:r>
            <a:r>
              <a:rPr lang="th-TH" dirty="0" smtClean="0"/>
              <a:t>ที่ตรงกับกฎที่สร้างไว้ </a:t>
            </a:r>
            <a:r>
              <a:rPr lang="en-US" dirty="0" smtClean="0"/>
              <a:t>(</a:t>
            </a:r>
            <a:r>
              <a:rPr lang="th-TH" dirty="0" smtClean="0"/>
              <a:t>กำหนด </a:t>
            </a:r>
            <a:r>
              <a:rPr lang="en-US" dirty="0" smtClean="0"/>
              <a:t>target </a:t>
            </a:r>
            <a:r>
              <a:rPr lang="th-TH" dirty="0" smtClean="0"/>
              <a:t>ด้วย </a:t>
            </a:r>
            <a:r>
              <a:rPr lang="en-US" dirty="0" smtClean="0"/>
              <a:t>option </a:t>
            </a:r>
            <a:r>
              <a:rPr lang="en-US" b="1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0070C0"/>
                </a:solidFill>
                <a:latin typeface="Adobe Caslon Pro" pitchFamily="18" charset="0"/>
              </a:rPr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ACCEPT</a:t>
            </a:r>
            <a:r>
              <a:rPr lang="en-US" dirty="0" smtClean="0"/>
              <a:t> </a:t>
            </a:r>
            <a:r>
              <a:rPr lang="th-TH" dirty="0" smtClean="0"/>
              <a:t>ยอมรับ </a:t>
            </a:r>
            <a:r>
              <a:rPr lang="en-US" dirty="0" smtClean="0"/>
              <a:t>packet </a:t>
            </a:r>
            <a:r>
              <a:rPr lang="th-TH" dirty="0" smtClean="0"/>
              <a:t>นี้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DROP</a:t>
            </a:r>
            <a:r>
              <a:rPr lang="th-TH" dirty="0" smtClean="0"/>
              <a:t>  ทิ้ง </a:t>
            </a:r>
            <a:r>
              <a:rPr lang="en-US" dirty="0" smtClean="0"/>
              <a:t>packet </a:t>
            </a:r>
            <a:r>
              <a:rPr lang="th-TH" dirty="0" smtClean="0"/>
              <a:t>นี้ ผู้ส่งจะไม่ได้รับการตอบรับใดๆแต่จะ </a:t>
            </a:r>
            <a:r>
              <a:rPr lang="en-US" dirty="0" smtClean="0"/>
              <a:t>timeout </a:t>
            </a:r>
            <a:r>
              <a:rPr lang="th-TH" dirty="0" smtClean="0"/>
              <a:t>หลุด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REJECT</a:t>
            </a:r>
            <a:r>
              <a:rPr lang="en-US" dirty="0" smtClean="0"/>
              <a:t> </a:t>
            </a:r>
            <a:r>
              <a:rPr lang="th-TH" dirty="0" err="1" smtClean="0"/>
              <a:t>ปฎิ</a:t>
            </a:r>
            <a:r>
              <a:rPr lang="th-TH" dirty="0" smtClean="0"/>
              <a:t>เส</a:t>
            </a:r>
            <a:r>
              <a:rPr lang="th-TH" dirty="0" err="1" smtClean="0"/>
              <a:t>ธการ</a:t>
            </a:r>
            <a:r>
              <a:rPr lang="th-TH" dirty="0" smtClean="0"/>
              <a:t>ตอบรับ แต่ผู้ส่งจะได้รับคำตอบทันที</a:t>
            </a:r>
          </a:p>
          <a:p>
            <a:r>
              <a:rPr lang="th-TH" dirty="0" smtClean="0"/>
              <a:t>การตั้งกฎจะมี </a:t>
            </a:r>
            <a:r>
              <a:rPr lang="en-US" dirty="0" smtClean="0"/>
              <a:t>default target </a:t>
            </a:r>
            <a:r>
              <a:rPr lang="th-TH" dirty="0" smtClean="0"/>
              <a:t>ซึ่งเอาไว้ดัก </a:t>
            </a:r>
            <a:r>
              <a:rPr lang="en-US" dirty="0" smtClean="0"/>
              <a:t>packet </a:t>
            </a:r>
            <a:r>
              <a:rPr lang="th-TH" dirty="0" smtClean="0"/>
              <a:t>ที่ไม่ตรงกับกฎใดๆเลยว่าจะให้ทำอย่างไร ด้วย </a:t>
            </a:r>
            <a:r>
              <a:rPr lang="en-US" dirty="0" smtClean="0"/>
              <a:t>(option </a:t>
            </a:r>
            <a:r>
              <a:rPr lang="en-US" b="1" dirty="0" smtClean="0">
                <a:solidFill>
                  <a:srgbClr val="0070C0"/>
                </a:solidFill>
              </a:rPr>
              <a:t>–P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ทำให้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รับรู้ถึงกฎ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ในการใส่กฎจำเป็นต้องกำหนด </a:t>
            </a:r>
            <a:r>
              <a:rPr lang="en-US" dirty="0" smtClean="0"/>
              <a:t>Chain </a:t>
            </a:r>
            <a:r>
              <a:rPr lang="th-TH" dirty="0" smtClean="0"/>
              <a:t>ที่จะใส่กฎ</a:t>
            </a:r>
          </a:p>
          <a:p>
            <a:r>
              <a:rPr lang="th-TH" b="1" dirty="0" smtClean="0"/>
              <a:t>ย้ำอีกรอบ </a:t>
            </a:r>
            <a:r>
              <a:rPr lang="th-TH" dirty="0" smtClean="0"/>
              <a:t>การอ่านกฎใน </a:t>
            </a:r>
            <a:r>
              <a:rPr lang="en-US" dirty="0" smtClean="0"/>
              <a:t>Chain </a:t>
            </a:r>
            <a:r>
              <a:rPr lang="th-TH" dirty="0" smtClean="0"/>
              <a:t>จะอ่านจากกฎบนมาล่าง เมื่อ </a:t>
            </a:r>
            <a:r>
              <a:rPr lang="en-US" dirty="0" smtClean="0"/>
              <a:t>packet </a:t>
            </a:r>
            <a:r>
              <a:rPr lang="th-TH" dirty="0" smtClean="0"/>
              <a:t>ตรงกับกฎไหน การทำงานจะหยุดลงแล้วจะทำตาม </a:t>
            </a:r>
            <a:r>
              <a:rPr lang="en-US" dirty="0" smtClean="0"/>
              <a:t>target </a:t>
            </a:r>
            <a:r>
              <a:rPr lang="th-TH" dirty="0" smtClean="0"/>
              <a:t>ของกฎนั้น</a:t>
            </a:r>
          </a:p>
          <a:p>
            <a:r>
              <a:rPr lang="th-TH" dirty="0" smtClean="0"/>
              <a:t>คำสั่ง </a:t>
            </a:r>
            <a:endParaRPr lang="en-US" dirty="0" smtClean="0"/>
          </a:p>
          <a:p>
            <a:pPr lvl="1"/>
            <a:r>
              <a:rPr lang="en-US" b="1" dirty="0" err="1" smtClean="0"/>
              <a:t>iptables</a:t>
            </a:r>
            <a:r>
              <a:rPr lang="en-US" b="1" dirty="0" smtClean="0"/>
              <a:t> –A </a:t>
            </a:r>
            <a:r>
              <a:rPr lang="en-US" b="1" dirty="0" smtClean="0">
                <a:solidFill>
                  <a:srgbClr val="0070C0"/>
                </a:solidFill>
              </a:rPr>
              <a:t>chain </a:t>
            </a:r>
            <a:r>
              <a:rPr lang="th-TH" b="1" dirty="0" smtClean="0">
                <a:solidFill>
                  <a:srgbClr val="0070C0"/>
                </a:solidFill>
              </a:rPr>
              <a:t>กฎ</a:t>
            </a:r>
            <a:r>
              <a:rPr lang="th-TH" b="1" dirty="0" smtClean="0"/>
              <a:t>    </a:t>
            </a:r>
            <a:r>
              <a:rPr lang="th-TH" dirty="0" smtClean="0"/>
              <a:t>จะเป็นการเพิ่มกฎที่ข้อสุดท้ายของ </a:t>
            </a:r>
            <a:r>
              <a:rPr lang="en-US" dirty="0" smtClean="0"/>
              <a:t>chain</a:t>
            </a:r>
          </a:p>
          <a:p>
            <a:pPr lvl="1"/>
            <a:r>
              <a:rPr lang="th-TH" dirty="0" smtClean="0"/>
              <a:t>แต่ส่วนใหญ่จะใช้ </a:t>
            </a:r>
            <a:r>
              <a:rPr lang="en-US" b="1" dirty="0" err="1" smtClean="0"/>
              <a:t>iptables</a:t>
            </a:r>
            <a:r>
              <a:rPr lang="en-US" b="1" dirty="0" smtClean="0"/>
              <a:t> –</a:t>
            </a:r>
            <a:r>
              <a:rPr lang="en-US" b="1" dirty="0" smtClean="0">
                <a:latin typeface="Adobe Caslon Pro" pitchFamily="18" charset="0"/>
              </a:rPr>
              <a:t>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chain </a:t>
            </a:r>
            <a:r>
              <a:rPr lang="th-TH" b="1" dirty="0" smtClean="0">
                <a:solidFill>
                  <a:srgbClr val="0070C0"/>
                </a:solidFill>
              </a:rPr>
              <a:t>หมายเลขกฎ  กฎ  </a:t>
            </a:r>
            <a:r>
              <a:rPr lang="th-TH" dirty="0" smtClean="0"/>
              <a:t>เพื่อใส่กฎลงตำแหน่งหมายเลขกฎ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ถ้าไม่ระบุหมายเลขกฎจะแทรกที่ข้อแรก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b="1" dirty="0" err="1" smtClean="0"/>
              <a:t>iptables</a:t>
            </a:r>
            <a:r>
              <a:rPr lang="en-US" b="1" dirty="0" smtClean="0"/>
              <a:t> –R </a:t>
            </a:r>
            <a:r>
              <a:rPr lang="en-US" b="1" dirty="0" smtClean="0">
                <a:solidFill>
                  <a:srgbClr val="0070C0"/>
                </a:solidFill>
              </a:rPr>
              <a:t>chain </a:t>
            </a:r>
            <a:r>
              <a:rPr lang="th-TH" b="1" dirty="0" smtClean="0">
                <a:solidFill>
                  <a:srgbClr val="0070C0"/>
                </a:solidFill>
              </a:rPr>
              <a:t>หมายเลขกฎ  กฎ  </a:t>
            </a:r>
            <a:r>
              <a:rPr lang="th-TH" dirty="0" smtClean="0"/>
              <a:t>เป็นการทับกฎที่หมายเลขกฎนั้นๆ</a:t>
            </a:r>
          </a:p>
          <a:p>
            <a:pPr lvl="1"/>
            <a:r>
              <a:rPr lang="en-US" b="1" dirty="0" err="1" smtClean="0"/>
              <a:t>iptables</a:t>
            </a:r>
            <a:r>
              <a:rPr lang="en-US" b="1" dirty="0" smtClean="0"/>
              <a:t> –D </a:t>
            </a:r>
            <a:r>
              <a:rPr lang="en-US" b="1" dirty="0" smtClean="0">
                <a:solidFill>
                  <a:srgbClr val="0070C0"/>
                </a:solidFill>
              </a:rPr>
              <a:t>chain </a:t>
            </a:r>
            <a:r>
              <a:rPr lang="th-TH" b="1" dirty="0" smtClean="0">
                <a:solidFill>
                  <a:srgbClr val="0070C0"/>
                </a:solidFill>
              </a:rPr>
              <a:t>หมายเลขกฎ</a:t>
            </a:r>
            <a:r>
              <a:rPr lang="th-TH" b="1" dirty="0" smtClean="0"/>
              <a:t>  </a:t>
            </a:r>
            <a:r>
              <a:rPr lang="th-TH" dirty="0" smtClean="0"/>
              <a:t>เป็นการลบกฎที่หมายเลขกฎนั้น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วิธีที่ 1 </a:t>
            </a:r>
            <a:r>
              <a:rPr lang="en-US" dirty="0" smtClean="0"/>
              <a:t>: </a:t>
            </a:r>
            <a:r>
              <a:rPr lang="th-TH" dirty="0" smtClean="0"/>
              <a:t>ทดลอง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r>
              <a:rPr lang="en-US" dirty="0" smtClean="0"/>
              <a:t> –</a:t>
            </a:r>
            <a:r>
              <a:rPr lang="en-US" dirty="0" smtClean="0">
                <a:latin typeface="Adobe Caslon Pro" pitchFamily="18" charset="0"/>
              </a:rPr>
              <a:t>I </a:t>
            </a:r>
            <a:r>
              <a:rPr lang="en-US" dirty="0" smtClean="0"/>
              <a:t>INPUT –s 192.168.3.20  –</a:t>
            </a:r>
            <a:r>
              <a:rPr lang="en-US" dirty="0" smtClean="0">
                <a:latin typeface="Adobe Caslon Pro" pitchFamily="18" charset="0"/>
              </a:rPr>
              <a:t>j</a:t>
            </a:r>
            <a:r>
              <a:rPr lang="en-US" dirty="0" smtClean="0"/>
              <a:t> ACCEPT</a:t>
            </a:r>
          </a:p>
          <a:p>
            <a:pPr lvl="1"/>
            <a:r>
              <a:rPr lang="th-TH" dirty="0" smtClean="0">
                <a:latin typeface="Adobe Caslon Pro" pitchFamily="18" charset="0"/>
              </a:rPr>
              <a:t>เป็นการเพิ่มกฎว่าอนุญาตให้ 192.168.3.20 สามารถใช้บริการได้ทุกอย่างในเครื่องแม่ข่ายนี้</a:t>
            </a:r>
          </a:p>
          <a:p>
            <a:r>
              <a:rPr lang="en-US" dirty="0" err="1" smtClean="0"/>
              <a:t>iptables</a:t>
            </a:r>
            <a:r>
              <a:rPr lang="en-US" dirty="0" smtClean="0"/>
              <a:t> –L INPUT –n</a:t>
            </a:r>
          </a:p>
          <a:p>
            <a:pPr lvl="1"/>
            <a:r>
              <a:rPr lang="th-TH" dirty="0" smtClean="0"/>
              <a:t>ตรวจสอบกฎของ </a:t>
            </a:r>
            <a:r>
              <a:rPr lang="en-US" dirty="0" smtClean="0"/>
              <a:t>firewall</a:t>
            </a:r>
          </a:p>
          <a:p>
            <a:r>
              <a:rPr lang="en-US" dirty="0" err="1" smtClean="0"/>
              <a:t>iptables</a:t>
            </a:r>
            <a:r>
              <a:rPr lang="en-US" dirty="0" smtClean="0"/>
              <a:t> –D INPUT 1</a:t>
            </a:r>
          </a:p>
          <a:p>
            <a:pPr lvl="1"/>
            <a:r>
              <a:rPr lang="th-TH" dirty="0" smtClean="0"/>
              <a:t>เอากฎที่เพิ่มเข้าไปออก</a:t>
            </a:r>
          </a:p>
          <a:p>
            <a:r>
              <a:rPr lang="th-TH" dirty="0" smtClean="0"/>
              <a:t>สร้างกฎเพื่อกัน </a:t>
            </a:r>
            <a:r>
              <a:rPr lang="en-US" dirty="0" smtClean="0"/>
              <a:t>(REJECT) </a:t>
            </a:r>
            <a:r>
              <a:rPr lang="th-TH" dirty="0" smtClean="0"/>
              <a:t>การเชื่อมต่อ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ของ </a:t>
            </a:r>
            <a:r>
              <a:rPr lang="en-US" dirty="0" smtClean="0"/>
              <a:t>IP </a:t>
            </a:r>
            <a:r>
              <a:rPr lang="th-TH" dirty="0" smtClean="0"/>
              <a:t>ของ </a:t>
            </a:r>
            <a:r>
              <a:rPr lang="en-US" b="1" dirty="0" smtClean="0">
                <a:solidFill>
                  <a:srgbClr val="FF0000"/>
                </a:solidFill>
              </a:rPr>
              <a:t>Client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จงเขียนคำสั่งเพื่อ </a:t>
            </a:r>
            <a:r>
              <a:rPr lang="en-US" dirty="0" smtClean="0"/>
              <a:t>ACCEPT </a:t>
            </a:r>
            <a:r>
              <a:rPr lang="th-TH" dirty="0" smtClean="0"/>
              <a:t>การเชื่อมต่อมายัง </a:t>
            </a:r>
            <a:r>
              <a:rPr lang="en-US" dirty="0" smtClean="0"/>
              <a:t>web server</a:t>
            </a:r>
          </a:p>
          <a:p>
            <a:pPr lvl="1"/>
            <a:r>
              <a:rPr lang="en-US" dirty="0" err="1" smtClean="0"/>
              <a:t>iptables</a:t>
            </a:r>
            <a:r>
              <a:rPr lang="en-US" dirty="0" smtClean="0"/>
              <a:t> –</a:t>
            </a:r>
            <a:r>
              <a:rPr lang="en-US" dirty="0" smtClean="0">
                <a:latin typeface="Adobe Caslon Pro" pitchFamily="18" charset="0"/>
              </a:rPr>
              <a:t>I</a:t>
            </a:r>
            <a:r>
              <a:rPr lang="en-US" dirty="0" smtClean="0"/>
              <a:t> INPUT –m state --state NEW –m </a:t>
            </a:r>
            <a:r>
              <a:rPr lang="en-US" dirty="0" err="1" smtClean="0"/>
              <a:t>tcp</a:t>
            </a:r>
            <a:r>
              <a:rPr lang="en-US" dirty="0" smtClean="0"/>
              <a:t> –p </a:t>
            </a:r>
            <a:r>
              <a:rPr lang="en-US" dirty="0" err="1" smtClean="0"/>
              <a:t>tcp</a:t>
            </a:r>
            <a:r>
              <a:rPr lang="en-US" dirty="0" smtClean="0"/>
              <a:t>        --</a:t>
            </a:r>
            <a:r>
              <a:rPr lang="en-US" dirty="0" err="1" smtClean="0"/>
              <a:t>dport</a:t>
            </a:r>
            <a:r>
              <a:rPr lang="en-US" dirty="0" smtClean="0"/>
              <a:t> 80 –</a:t>
            </a:r>
            <a:r>
              <a:rPr lang="en-US" dirty="0" smtClean="0">
                <a:latin typeface="Adobe Caslon Pro" pitchFamily="18" charset="0"/>
              </a:rPr>
              <a:t>j</a:t>
            </a:r>
            <a:r>
              <a:rPr lang="en-US" dirty="0" smtClean="0"/>
              <a:t> ACCEPT</a:t>
            </a:r>
          </a:p>
          <a:p>
            <a:r>
              <a:rPr lang="th-TH" dirty="0" smtClean="0"/>
              <a:t>จงเขียนคำสั่งเพื่อ </a:t>
            </a:r>
            <a:r>
              <a:rPr lang="en-US" dirty="0" smtClean="0"/>
              <a:t>ACCEPT </a:t>
            </a:r>
            <a:r>
              <a:rPr lang="th-TH" dirty="0" smtClean="0"/>
              <a:t>การเชื่อมต่อผ่าน </a:t>
            </a:r>
            <a:r>
              <a:rPr lang="en-US" dirty="0" err="1" smtClean="0"/>
              <a:t>ssh</a:t>
            </a:r>
            <a:r>
              <a:rPr lang="en-US" dirty="0" smtClean="0"/>
              <a:t> (</a:t>
            </a:r>
            <a:r>
              <a:rPr lang="en-US" dirty="0" err="1" smtClean="0"/>
              <a:t>tcp</a:t>
            </a:r>
            <a:r>
              <a:rPr lang="en-US" dirty="0" smtClean="0"/>
              <a:t>/22) </a:t>
            </a:r>
            <a:r>
              <a:rPr lang="th-TH" dirty="0" smtClean="0"/>
              <a:t>สำหรับเครื่องที่มี </a:t>
            </a:r>
            <a:r>
              <a:rPr lang="en-US" dirty="0" smtClean="0"/>
              <a:t>IP : 192.168.5.10</a:t>
            </a:r>
          </a:p>
          <a:p>
            <a:r>
              <a:rPr lang="th-TH" dirty="0" smtClean="0"/>
              <a:t>จงเขียนคำสั่งเพื่อ </a:t>
            </a:r>
            <a:r>
              <a:rPr lang="en-US" dirty="0" smtClean="0"/>
              <a:t>ACCEPT </a:t>
            </a:r>
            <a:r>
              <a:rPr lang="th-TH" dirty="0" smtClean="0"/>
              <a:t>การทำงานของ </a:t>
            </a:r>
            <a:r>
              <a:rPr lang="en-US" dirty="0" smtClean="0"/>
              <a:t>DNS (</a:t>
            </a:r>
            <a:r>
              <a:rPr lang="en-US" dirty="0" err="1" smtClean="0"/>
              <a:t>udp</a:t>
            </a:r>
            <a:r>
              <a:rPr lang="en-US" dirty="0" smtClean="0"/>
              <a:t>/53) </a:t>
            </a:r>
            <a:r>
              <a:rPr lang="th-TH" dirty="0" smtClean="0"/>
              <a:t>สำหรับเครื่องที่อยู่ใน </a:t>
            </a:r>
            <a:r>
              <a:rPr lang="en-US" dirty="0" smtClean="0"/>
              <a:t>subnet 192.168.100.0/255.255.255.0</a:t>
            </a:r>
          </a:p>
          <a:p>
            <a:r>
              <a:rPr lang="th-TH" dirty="0" smtClean="0"/>
              <a:t>จงเขียนคำสั่งเพื่อ </a:t>
            </a:r>
            <a:r>
              <a:rPr lang="en-US" dirty="0" smtClean="0"/>
              <a:t>DROP </a:t>
            </a:r>
            <a:r>
              <a:rPr lang="th-TH" dirty="0" smtClean="0"/>
              <a:t>การทำงานทุกอย่างที่มาจาก </a:t>
            </a:r>
            <a:r>
              <a:rPr lang="en-US" dirty="0" smtClean="0"/>
              <a:t>IP:10.10.5.5</a:t>
            </a:r>
          </a:p>
          <a:p>
            <a:r>
              <a:rPr lang="th-TH" dirty="0" smtClean="0"/>
              <a:t>จงเขียนคำสั่งเพื่อ </a:t>
            </a:r>
            <a:r>
              <a:rPr lang="en-US" dirty="0" smtClean="0"/>
              <a:t>REJECT </a:t>
            </a:r>
            <a:r>
              <a:rPr lang="th-TH" dirty="0" smtClean="0"/>
              <a:t>การเข้าใช้งาน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ของเครื่องที่อยู่ใน </a:t>
            </a:r>
            <a:r>
              <a:rPr lang="en-US" dirty="0" smtClean="0"/>
              <a:t>subnet 202.44.0.0/255.255.0.0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วิธีที่ 2</a:t>
            </a:r>
            <a:r>
              <a:rPr lang="en-US" dirty="0" smtClean="0"/>
              <a:t>: </a:t>
            </a:r>
            <a:r>
              <a:rPr lang="th-TH" dirty="0" smtClean="0"/>
              <a:t>การบันทึกกฎของ </a:t>
            </a:r>
            <a:r>
              <a:rPr lang="en-US" dirty="0" err="1" smtClean="0"/>
              <a:t>iptables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เมื่อตั้งกฎต่างๆ เรียบร้อยแล้ว เพื่อจะมั่นใจว่ากฎเหล่านั้นจะยังคงอยู่เมื่อมีการ </a:t>
            </a:r>
            <a:r>
              <a:rPr lang="en-US" dirty="0" smtClean="0"/>
              <a:t>reboot </a:t>
            </a:r>
            <a:r>
              <a:rPr lang="th-TH" dirty="0" smtClean="0"/>
              <a:t>เครื่อง ใช้ให้คำสั่ง</a:t>
            </a:r>
          </a:p>
          <a:p>
            <a:pPr lvl="1"/>
            <a:r>
              <a:rPr lang="en-US" dirty="0" smtClean="0"/>
              <a:t>service  </a:t>
            </a:r>
            <a:r>
              <a:rPr lang="en-US" dirty="0" err="1" smtClean="0"/>
              <a:t>iptables</a:t>
            </a:r>
            <a:r>
              <a:rPr lang="en-US" dirty="0" smtClean="0"/>
              <a:t>  save</a:t>
            </a:r>
          </a:p>
          <a:p>
            <a:r>
              <a:rPr lang="th-TH" dirty="0" smtClean="0"/>
              <a:t>ปกติแล้วบริการของ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จะถูกเรียกขึ้นมาตั้งแต่ตอน </a:t>
            </a:r>
            <a:r>
              <a:rPr lang="en-US" dirty="0" smtClean="0"/>
              <a:t>boot </a:t>
            </a:r>
            <a:r>
              <a:rPr lang="th-TH" dirty="0" smtClean="0"/>
              <a:t>เครื่อง แต่เราสามารถปรับแต่การทำงานนี้ได้ที่แฟ้มข้อมูล 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iptables-config</a:t>
            </a:r>
            <a:endParaRPr lang="en-US" dirty="0" smtClean="0"/>
          </a:p>
          <a:p>
            <a:r>
              <a:rPr lang="th-TH" dirty="0" smtClean="0"/>
              <a:t>ในแฟ้มข้อมูล </a:t>
            </a:r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iptables-config</a:t>
            </a:r>
            <a:r>
              <a:rPr lang="en-US" dirty="0" smtClean="0"/>
              <a:t> </a:t>
            </a:r>
            <a:r>
              <a:rPr lang="th-TH" dirty="0" smtClean="0"/>
              <a:t>จะมีตัวแปรที่สำคัญคือ</a:t>
            </a:r>
          </a:p>
          <a:p>
            <a:pPr lvl="1"/>
            <a:r>
              <a:rPr lang="en-US" dirty="0" smtClean="0"/>
              <a:t>IPTABLES_SAVE_ON_STOP</a:t>
            </a:r>
          </a:p>
          <a:p>
            <a:pPr lvl="2"/>
            <a:r>
              <a:rPr lang="th-TH" dirty="0" smtClean="0"/>
              <a:t>ถ้าตั้งเป็น </a:t>
            </a:r>
            <a:r>
              <a:rPr lang="en-US" dirty="0" smtClean="0"/>
              <a:t>“yes” </a:t>
            </a:r>
            <a:r>
              <a:rPr lang="th-TH" dirty="0" smtClean="0"/>
              <a:t>เมื่อมีการใช้คำสั่ง </a:t>
            </a:r>
            <a:r>
              <a:rPr lang="en-US" dirty="0" smtClean="0"/>
              <a:t>service </a:t>
            </a:r>
            <a:r>
              <a:rPr lang="en-US" dirty="0" err="1" smtClean="0"/>
              <a:t>iptables</a:t>
            </a:r>
            <a:r>
              <a:rPr lang="en-US" dirty="0" smtClean="0"/>
              <a:t> stop, </a:t>
            </a:r>
            <a:r>
              <a:rPr lang="th-TH" dirty="0" smtClean="0"/>
              <a:t>หรือ </a:t>
            </a:r>
            <a:r>
              <a:rPr lang="en-US" dirty="0" err="1" smtClean="0"/>
              <a:t>shutdown,reboot</a:t>
            </a:r>
            <a:r>
              <a:rPr lang="en-US" dirty="0" smtClean="0"/>
              <a:t> </a:t>
            </a:r>
            <a:r>
              <a:rPr lang="th-TH" dirty="0" smtClean="0"/>
              <a:t>เครื่อง กฎจะถูกบันทึกลงใน </a:t>
            </a:r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ทันที</a:t>
            </a:r>
            <a:endParaRPr lang="en-US" dirty="0" smtClean="0"/>
          </a:p>
          <a:p>
            <a:pPr lvl="1"/>
            <a:r>
              <a:rPr lang="en-US" dirty="0" smtClean="0"/>
              <a:t>IPTABLES_SAVE_ON_RESTART</a:t>
            </a:r>
          </a:p>
          <a:p>
            <a:pPr lvl="2"/>
            <a:r>
              <a:rPr lang="th-TH" dirty="0" smtClean="0"/>
              <a:t>ถ้าตั้งเป็น </a:t>
            </a:r>
            <a:r>
              <a:rPr lang="en-US" dirty="0" smtClean="0"/>
              <a:t>“yes” </a:t>
            </a:r>
            <a:r>
              <a:rPr lang="th-TH" dirty="0" smtClean="0"/>
              <a:t>เมื่อมีการใช้คำสั่ง </a:t>
            </a:r>
            <a:r>
              <a:rPr lang="en-US" dirty="0" smtClean="0"/>
              <a:t>service </a:t>
            </a:r>
            <a:r>
              <a:rPr lang="en-US" dirty="0" err="1" smtClean="0"/>
              <a:t>iptables</a:t>
            </a:r>
            <a:r>
              <a:rPr lang="en-US" dirty="0" smtClean="0"/>
              <a:t> restart </a:t>
            </a:r>
            <a:r>
              <a:rPr lang="th-TH" dirty="0" smtClean="0"/>
              <a:t>กฎจะถูกบันทึกลงใน </a:t>
            </a:r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ทันที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OpenSSH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SSH </a:t>
            </a:r>
            <a:r>
              <a:rPr lang="th-TH" dirty="0" smtClean="0"/>
              <a:t>เป็น 1 ในวิธีที่ผู้ดูแลระบบจะใช้ในการติดต่อกับเครื่องแม่ข่ายเมื่อไม่สามารถเข้าถึงเครื่องแม่ข่ายได้โดยตรง</a:t>
            </a:r>
          </a:p>
          <a:p>
            <a:r>
              <a:rPr lang="en-US" dirty="0" smtClean="0"/>
              <a:t>SSH </a:t>
            </a:r>
            <a:r>
              <a:rPr lang="th-TH" dirty="0" smtClean="0"/>
              <a:t>ได้เข้ามาแทนที่การใช้งาน </a:t>
            </a:r>
            <a:r>
              <a:rPr lang="en-US" dirty="0" smtClean="0"/>
              <a:t>telnet </a:t>
            </a:r>
            <a:r>
              <a:rPr lang="th-TH" dirty="0" smtClean="0"/>
              <a:t>เนื่องจาก </a:t>
            </a:r>
            <a:r>
              <a:rPr lang="en-US" dirty="0" smtClean="0"/>
              <a:t>telnet </a:t>
            </a:r>
            <a:r>
              <a:rPr lang="th-TH" dirty="0" smtClean="0"/>
              <a:t>ไม่มีการเข้ารหัสข้อมูลในการรับ-ส่ง ทำให้เสี่ยงต่อความปลอดภัย</a:t>
            </a:r>
          </a:p>
          <a:p>
            <a:r>
              <a:rPr lang="en-US" b="1" dirty="0" err="1" smtClean="0"/>
              <a:t>OpenSSH</a:t>
            </a:r>
            <a:r>
              <a:rPr lang="en-US" b="1" dirty="0" smtClean="0"/>
              <a:t> configuration File</a:t>
            </a:r>
          </a:p>
          <a:p>
            <a:pPr lvl="1"/>
            <a:r>
              <a:rPr lang="th-TH" dirty="0" smtClean="0"/>
              <a:t>แฟ้มข้อมูลในการปรับแต่งบริการ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คือแฟ้มข้อมูลชื่อ </a:t>
            </a:r>
            <a:r>
              <a:rPr lang="en-US" dirty="0" err="1" smtClean="0"/>
              <a:t>sshd_config</a:t>
            </a:r>
            <a:endParaRPr lang="en-US" dirty="0" smtClean="0"/>
          </a:p>
          <a:p>
            <a:pPr lvl="1"/>
            <a:r>
              <a:rPr lang="th-TH" dirty="0" smtClean="0"/>
              <a:t>อยู่ที่ตำแหน่ง </a:t>
            </a:r>
            <a:r>
              <a:rPr lang="en-US" dirty="0" smtClean="0"/>
              <a:t>/etc/</a:t>
            </a:r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th-TH" dirty="0" smtClean="0"/>
              <a:t>รูปแบบของการปรับแต่ง คือ  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directive_name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value</a:t>
            </a:r>
          </a:p>
          <a:p>
            <a:pPr lvl="1"/>
            <a:r>
              <a:rPr lang="th-TH" dirty="0" smtClean="0"/>
              <a:t>หลังจากแก้ไขค่าต่างๆแล้ว ต้องพิมพ์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service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sshd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restart</a:t>
            </a:r>
            <a:endParaRPr lang="th-TH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วิธีที่ 3</a:t>
            </a:r>
            <a:r>
              <a:rPr lang="en-US" dirty="0" smtClean="0"/>
              <a:t> : </a:t>
            </a:r>
            <a:r>
              <a:rPr lang="th-TH" dirty="0" smtClean="0"/>
              <a:t>การปรับแต่งแฟ้มข้อมูล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โดยตรง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การใช้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วิธีที่ 1 และ วิธีที่ 2 สิ่งที่หายไปก็คือ </a:t>
            </a:r>
            <a:r>
              <a:rPr lang="en-US" dirty="0" smtClean="0"/>
              <a:t>comment</a:t>
            </a:r>
          </a:p>
          <a:p>
            <a:r>
              <a:rPr lang="th-TH" dirty="0" smtClean="0"/>
              <a:t>เราไม่สามารถแทรก </a:t>
            </a:r>
            <a:r>
              <a:rPr lang="en-US" dirty="0" smtClean="0"/>
              <a:t>comment </a:t>
            </a:r>
            <a:r>
              <a:rPr lang="th-TH" dirty="0" smtClean="0"/>
              <a:t>เอาไว้ได้ทำให้เมื่อมีกฎเยอะๆจะสับสน</a:t>
            </a:r>
          </a:p>
          <a:p>
            <a:r>
              <a:rPr lang="th-TH" dirty="0" smtClean="0"/>
              <a:t>เมื่อใช้วิธีที่ 3 นี้ควรตั้ง </a:t>
            </a:r>
            <a:r>
              <a:rPr lang="en-US" dirty="0" smtClean="0"/>
              <a:t>IPTABLES_SAVE_ON_STOP </a:t>
            </a:r>
            <a:r>
              <a:rPr lang="th-TH" dirty="0" smtClean="0"/>
              <a:t>และ </a:t>
            </a:r>
            <a:r>
              <a:rPr lang="en-US" dirty="0" smtClean="0"/>
              <a:t>IPTABLES_SAVE_ON_RESTART </a:t>
            </a:r>
            <a:r>
              <a:rPr lang="th-TH" dirty="0" smtClean="0"/>
              <a:t>เป็น </a:t>
            </a:r>
            <a:r>
              <a:rPr lang="en-US" dirty="0" smtClean="0"/>
              <a:t>“no”</a:t>
            </a:r>
          </a:p>
          <a:p>
            <a:r>
              <a:rPr lang="th-TH" dirty="0" smtClean="0"/>
              <a:t>การแก้ไขแฟ้มข้อมูลโดยตรงคือเข้าไปแก้ไขที่แฟ้มข้อมูล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endParaRPr lang="en-US" dirty="0" smtClean="0"/>
          </a:p>
          <a:p>
            <a:r>
              <a:rPr lang="th-TH" dirty="0" smtClean="0"/>
              <a:t>การแทรก </a:t>
            </a:r>
            <a:r>
              <a:rPr lang="en-US" dirty="0" smtClean="0"/>
              <a:t>comment </a:t>
            </a:r>
            <a:r>
              <a:rPr lang="th-TH" dirty="0" smtClean="0"/>
              <a:t>ในแฟ้มข้อมูล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ทำได้โดยการใส่ </a:t>
            </a:r>
            <a:r>
              <a:rPr lang="en-US" dirty="0" smtClean="0"/>
              <a:t>‘#’ </a:t>
            </a:r>
            <a:r>
              <a:rPr lang="th-TH" dirty="0" smtClean="0"/>
              <a:t>ไว้ที่บรรทัดที่ต้องการจะ </a:t>
            </a:r>
            <a:r>
              <a:rPr lang="en-US" dirty="0" smtClean="0"/>
              <a:t>comment</a:t>
            </a:r>
          </a:p>
          <a:p>
            <a:r>
              <a:rPr lang="th-TH" dirty="0" smtClean="0"/>
              <a:t>เมื่อแก้ไขแฟ้มข้อมูลเรียบร้อยแล้วต้องใช้คำสั่ง </a:t>
            </a:r>
            <a:r>
              <a:rPr lang="en-US" dirty="0" smtClean="0"/>
              <a:t>service </a:t>
            </a:r>
            <a:r>
              <a:rPr lang="en-US" dirty="0" err="1" smtClean="0"/>
              <a:t>iptables</a:t>
            </a:r>
            <a:r>
              <a:rPr lang="en-US" dirty="0" smtClean="0"/>
              <a:t> start</a:t>
            </a:r>
            <a:endParaRPr lang="th-TH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แฟ้มข้อมูล </a:t>
            </a:r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endParaRPr lang="th-TH" dirty="0"/>
          </a:p>
        </p:txBody>
      </p:sp>
      <p:pic>
        <p:nvPicPr>
          <p:cNvPr id="4" name="ตัวยึดเนื้อหา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123" y="1638992"/>
            <a:ext cx="8061325" cy="503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ตัวอย่างการเขียน </a:t>
            </a:r>
            <a:r>
              <a:rPr lang="en-US" dirty="0" smtClean="0"/>
              <a:t>comment</a:t>
            </a:r>
            <a:endParaRPr lang="th-TH" dirty="0"/>
          </a:p>
        </p:txBody>
      </p:sp>
      <p:pic>
        <p:nvPicPr>
          <p:cNvPr id="4" name="ตัวยึดเนื้อหา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9514"/>
            <a:ext cx="7488832" cy="5239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Router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Autofit/>
          </a:bodyPr>
          <a:lstStyle/>
          <a:p>
            <a:r>
              <a:rPr lang="th-TH" sz="2400" dirty="0" smtClean="0"/>
              <a:t>เครื่องแม่ข่ายที่มี </a:t>
            </a:r>
            <a:r>
              <a:rPr lang="en-US" sz="2400" dirty="0" smtClean="0"/>
              <a:t>network interface </a:t>
            </a:r>
            <a:r>
              <a:rPr lang="th-TH" sz="2400" dirty="0" smtClean="0"/>
              <a:t>มากกว่า 1 บางครั้งจะเรียกว่า </a:t>
            </a:r>
            <a:r>
              <a:rPr lang="en-US" sz="2400" b="1" dirty="0" err="1" smtClean="0">
                <a:solidFill>
                  <a:srgbClr val="0070C0"/>
                </a:solidFill>
              </a:rPr>
              <a:t>multihomed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Network interface </a:t>
            </a:r>
            <a:r>
              <a:rPr lang="th-TH" sz="2400" dirty="0" smtClean="0"/>
              <a:t>ปกติก็คือ </a:t>
            </a:r>
            <a:r>
              <a:rPr lang="en-US" sz="2400" dirty="0" smtClean="0"/>
              <a:t>network card </a:t>
            </a:r>
            <a:r>
              <a:rPr lang="th-TH" sz="2400" dirty="0" smtClean="0"/>
              <a:t>เช่น </a:t>
            </a:r>
            <a:r>
              <a:rPr lang="en-US" sz="2400" dirty="0" smtClean="0"/>
              <a:t>Ethernet card</a:t>
            </a:r>
          </a:p>
          <a:p>
            <a:pPr lvl="1"/>
            <a:r>
              <a:rPr lang="th-TH" sz="2000" dirty="0" smtClean="0"/>
              <a:t>ใน </a:t>
            </a:r>
            <a:r>
              <a:rPr lang="en-US" sz="2000" dirty="0" smtClean="0"/>
              <a:t>Linux </a:t>
            </a:r>
            <a:r>
              <a:rPr lang="th-TH" sz="2000" dirty="0" smtClean="0"/>
              <a:t>จะมองเป็น </a:t>
            </a:r>
            <a:r>
              <a:rPr lang="en-US" sz="2000" dirty="0" smtClean="0"/>
              <a:t>devices </a:t>
            </a:r>
            <a:r>
              <a:rPr lang="th-TH" sz="2000" dirty="0" smtClean="0"/>
              <a:t>ชื่อ </a:t>
            </a:r>
            <a:r>
              <a:rPr lang="en-US" sz="2000" dirty="0" smtClean="0"/>
              <a:t>eth0, eth1,...</a:t>
            </a:r>
          </a:p>
          <a:p>
            <a:r>
              <a:rPr lang="th-TH" sz="2400" dirty="0" smtClean="0"/>
              <a:t>การตั้งค่าสำหรับ </a:t>
            </a:r>
            <a:r>
              <a:rPr lang="en-US" sz="2400" dirty="0" err="1" smtClean="0"/>
              <a:t>multihomed</a:t>
            </a:r>
            <a:r>
              <a:rPr lang="en-US" sz="2400" dirty="0" smtClean="0"/>
              <a:t> </a:t>
            </a:r>
            <a:r>
              <a:rPr lang="th-TH" sz="2400" dirty="0" smtClean="0"/>
              <a:t>มีหลายแบบ วิธีที่ง่ายที่สุดคือการกำหนด </a:t>
            </a:r>
            <a:r>
              <a:rPr lang="en-US" sz="2400" dirty="0" smtClean="0"/>
              <a:t>IP </a:t>
            </a:r>
            <a:r>
              <a:rPr lang="th-TH" sz="2400" dirty="0" smtClean="0"/>
              <a:t>ให้กับ </a:t>
            </a:r>
            <a:r>
              <a:rPr lang="en-US" sz="2400" dirty="0" smtClean="0"/>
              <a:t>interface </a:t>
            </a:r>
            <a:r>
              <a:rPr lang="th-TH" sz="2400" dirty="0" smtClean="0"/>
              <a:t>แต่ละตัวเป็น </a:t>
            </a:r>
            <a:r>
              <a:rPr lang="en-US" sz="2400" dirty="0" smtClean="0"/>
              <a:t>IP </a:t>
            </a:r>
            <a:r>
              <a:rPr lang="th-TH" sz="2400" dirty="0" smtClean="0"/>
              <a:t>ที่อยู่คนละวงกัน</a:t>
            </a:r>
          </a:p>
          <a:p>
            <a:r>
              <a:rPr lang="th-TH" sz="2400" dirty="0" smtClean="0"/>
              <a:t>การให้ </a:t>
            </a:r>
            <a:r>
              <a:rPr lang="en-US" sz="2400" dirty="0" err="1" smtClean="0"/>
              <a:t>CentOS</a:t>
            </a:r>
            <a:r>
              <a:rPr lang="en-US" sz="2400" dirty="0" smtClean="0"/>
              <a:t> </a:t>
            </a:r>
            <a:r>
              <a:rPr lang="th-TH" sz="2400" dirty="0" smtClean="0"/>
              <a:t>เป็น </a:t>
            </a:r>
            <a:r>
              <a:rPr lang="en-US" sz="2400" dirty="0" smtClean="0"/>
              <a:t>router </a:t>
            </a:r>
            <a:r>
              <a:rPr lang="th-TH" sz="2400" dirty="0" smtClean="0"/>
              <a:t>ทำได้ 2 วิธี</a:t>
            </a:r>
          </a:p>
          <a:p>
            <a:pPr lvl="1"/>
            <a:r>
              <a:rPr lang="th-TH" sz="2000" dirty="0" smtClean="0"/>
              <a:t>เพิ่มความสามารถในการ </a:t>
            </a:r>
            <a:r>
              <a:rPr lang="en-US" sz="2000" dirty="0" smtClean="0"/>
              <a:t>forward </a:t>
            </a:r>
            <a:r>
              <a:rPr lang="th-TH" sz="2000" dirty="0" smtClean="0"/>
              <a:t>ข้อมูลจาก </a:t>
            </a:r>
            <a:r>
              <a:rPr lang="en-US" sz="2000" dirty="0" smtClean="0"/>
              <a:t>subnet </a:t>
            </a:r>
            <a:r>
              <a:rPr lang="th-TH" sz="2000" dirty="0" smtClean="0"/>
              <a:t>หนึ่งไปยังอีก </a:t>
            </a:r>
            <a:r>
              <a:rPr lang="en-US" sz="2000" dirty="0" smtClean="0"/>
              <a:t>subnet </a:t>
            </a:r>
            <a:r>
              <a:rPr lang="th-TH" sz="2000" dirty="0" smtClean="0"/>
              <a:t>หนึ่งได้</a:t>
            </a:r>
          </a:p>
          <a:p>
            <a:pPr lvl="1"/>
            <a:r>
              <a:rPr lang="th-TH" sz="2000" dirty="0" smtClean="0"/>
              <a:t>ทำ </a:t>
            </a:r>
            <a:r>
              <a:rPr lang="en-US" sz="2000" dirty="0" smtClean="0"/>
              <a:t>IP masquerading (NAT) </a:t>
            </a:r>
            <a:r>
              <a:rPr lang="th-TH" sz="2000" dirty="0" smtClean="0"/>
              <a:t>ให้ </a:t>
            </a:r>
            <a:r>
              <a:rPr lang="en-US" sz="2000" dirty="0" smtClean="0"/>
              <a:t>private IP </a:t>
            </a:r>
            <a:r>
              <a:rPr lang="th-TH" sz="2000" dirty="0" smtClean="0"/>
              <a:t>ออกไปวงนอกด้วยหมายเลข </a:t>
            </a:r>
            <a:r>
              <a:rPr lang="en-US" sz="2000" dirty="0" smtClean="0"/>
              <a:t>IP </a:t>
            </a:r>
            <a:r>
              <a:rPr lang="th-TH" sz="2000" dirty="0" smtClean="0"/>
              <a:t>เดียว</a:t>
            </a:r>
          </a:p>
          <a:p>
            <a:pPr lvl="1"/>
            <a:endParaRPr lang="th-TH" sz="2000" dirty="0" smtClean="0"/>
          </a:p>
          <a:p>
            <a:endParaRPr lang="th-TH" sz="2300" dirty="0"/>
          </a:p>
        </p:txBody>
      </p:sp>
      <p:sp>
        <p:nvSpPr>
          <p:cNvPr id="4" name="Rectangle 3"/>
          <p:cNvSpPr/>
          <p:nvPr/>
        </p:nvSpPr>
        <p:spPr>
          <a:xfrm>
            <a:off x="1259632" y="5373216"/>
            <a:ext cx="655272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เพื่อให้สามารถ </a:t>
            </a:r>
            <a:r>
              <a:rPr lang="en-US" sz="2000" dirty="0" smtClean="0"/>
              <a:t>forward packet </a:t>
            </a:r>
            <a:r>
              <a:rPr lang="th-TH" sz="2000" dirty="0" smtClean="0"/>
              <a:t>ได้จะต้องแก้ที่แฟ้มข้อมูล</a:t>
            </a:r>
            <a:r>
              <a:rPr lang="en-US" sz="2000" dirty="0" smtClean="0"/>
              <a:t> /etc/</a:t>
            </a:r>
            <a:r>
              <a:rPr lang="en-US" sz="2000" dirty="0" err="1" smtClean="0"/>
              <a:t>sysctl.conf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th-TH" sz="2000" dirty="0" smtClean="0"/>
              <a:t>แก้ </a:t>
            </a:r>
            <a:r>
              <a:rPr lang="en-US" sz="2000" dirty="0" smtClean="0"/>
              <a:t> net.ipv4.ip_forward = 1</a:t>
            </a:r>
          </a:p>
          <a:p>
            <a:r>
              <a:rPr lang="th-TH" sz="2000" dirty="0" smtClean="0"/>
              <a:t>ใช้คำสั่ง </a:t>
            </a:r>
            <a:r>
              <a:rPr lang="en-US" sz="2000" dirty="0" err="1" smtClean="0"/>
              <a:t>sysctl</a:t>
            </a:r>
            <a:r>
              <a:rPr lang="en-US" sz="2000" dirty="0" smtClean="0"/>
              <a:t> –p   </a:t>
            </a:r>
            <a:r>
              <a:rPr lang="th-TH" sz="2000" dirty="0" smtClean="0"/>
              <a:t>เพิ่อให้อ่าน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</a:t>
            </a:r>
            <a:r>
              <a:rPr lang="th-TH" sz="2000" dirty="0" smtClean="0"/>
              <a:t>ใหม่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บน </a:t>
            </a:r>
            <a:r>
              <a:rPr lang="en-US" dirty="0" err="1" smtClean="0"/>
              <a:t>multihomed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th-TH" dirty="0" smtClean="0"/>
              <a:t>ถ้ามีหลาย </a:t>
            </a:r>
            <a:r>
              <a:rPr lang="en-US" dirty="0" smtClean="0"/>
              <a:t>interface </a:t>
            </a:r>
            <a:r>
              <a:rPr lang="th-TH" dirty="0" smtClean="0"/>
              <a:t>คำสั่ง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สามารถระบุ </a:t>
            </a:r>
            <a:r>
              <a:rPr lang="en-US" dirty="0" smtClean="0"/>
              <a:t>interface </a:t>
            </a:r>
            <a:r>
              <a:rPr lang="th-TH" dirty="0" smtClean="0"/>
              <a:t>สำหรับกฎได้ด้วย </a:t>
            </a:r>
            <a:r>
              <a:rPr lang="en-US" dirty="0" smtClean="0"/>
              <a:t>option 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th-TH" dirty="0" smtClean="0"/>
              <a:t> </a:t>
            </a:r>
            <a:r>
              <a:rPr lang="th-TH" dirty="0" smtClean="0">
                <a:solidFill>
                  <a:srgbClr val="00B0F0"/>
                </a:solidFill>
              </a:rPr>
              <a:t>ชื่อ</a:t>
            </a:r>
            <a:r>
              <a:rPr lang="en-US" dirty="0" smtClean="0">
                <a:solidFill>
                  <a:srgbClr val="00B0F0"/>
                </a:solidFill>
              </a:rPr>
              <a:t>interface</a:t>
            </a:r>
            <a:r>
              <a:rPr lang="th-TH" dirty="0" smtClean="0"/>
              <a:t> </a:t>
            </a:r>
            <a:r>
              <a:rPr lang="en-US" dirty="0" smtClean="0"/>
              <a:t> 	</a:t>
            </a:r>
            <a:r>
              <a:rPr lang="th-TH" dirty="0" smtClean="0"/>
              <a:t>สำหรับ </a:t>
            </a:r>
            <a:r>
              <a:rPr lang="en-US" dirty="0" smtClean="0"/>
              <a:t>interface </a:t>
            </a:r>
            <a:r>
              <a:rPr lang="th-TH" dirty="0" smtClean="0"/>
              <a:t>ที่รับข้อมูลเข้า</a:t>
            </a:r>
          </a:p>
          <a:p>
            <a:pPr lvl="1"/>
            <a:r>
              <a:rPr lang="en-US" dirty="0" smtClean="0"/>
              <a:t>-o </a:t>
            </a:r>
            <a:r>
              <a:rPr lang="th-TH" dirty="0" smtClean="0">
                <a:solidFill>
                  <a:srgbClr val="00B0F0"/>
                </a:solidFill>
              </a:rPr>
              <a:t>ชื่อ</a:t>
            </a:r>
            <a:r>
              <a:rPr lang="en-US" dirty="0" smtClean="0">
                <a:solidFill>
                  <a:srgbClr val="00B0F0"/>
                </a:solidFill>
              </a:rPr>
              <a:t>interface </a:t>
            </a:r>
            <a:r>
              <a:rPr lang="en-US" dirty="0" smtClean="0"/>
              <a:t>	</a:t>
            </a:r>
            <a:r>
              <a:rPr lang="th-TH" dirty="0" smtClean="0"/>
              <a:t>สำหรับ </a:t>
            </a:r>
            <a:r>
              <a:rPr lang="en-US" dirty="0" smtClean="0"/>
              <a:t>interface </a:t>
            </a:r>
            <a:r>
              <a:rPr lang="th-TH" dirty="0" smtClean="0"/>
              <a:t>ที่เป็น </a:t>
            </a:r>
            <a:r>
              <a:rPr lang="en-US" dirty="0" smtClean="0"/>
              <a:t>output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000" dirty="0" err="1" smtClean="0"/>
              <a:t>iptables</a:t>
            </a:r>
            <a:r>
              <a:rPr lang="en-US" sz="2000" dirty="0" smtClean="0"/>
              <a:t>  –</a:t>
            </a:r>
            <a:r>
              <a:rPr lang="en-US" sz="2000" dirty="0" smtClean="0">
                <a:latin typeface="Adobe Caslon Pro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th-TH" sz="2000" dirty="0" smtClean="0"/>
              <a:t> </a:t>
            </a:r>
            <a:r>
              <a:rPr lang="en-US" sz="2000" dirty="0" smtClean="0"/>
              <a:t>FORWARD  –</a:t>
            </a:r>
            <a:r>
              <a:rPr lang="en-US" sz="2000" dirty="0" err="1" smtClean="0"/>
              <a:t>i</a:t>
            </a:r>
            <a:r>
              <a:rPr lang="en-US" sz="2000" dirty="0" smtClean="0"/>
              <a:t> eth0  –s 202.44.36.0/24  –o eth1 –d 192.168.10.0/24  –</a:t>
            </a:r>
            <a:r>
              <a:rPr lang="en-US" sz="2000" dirty="0" smtClean="0">
                <a:latin typeface="Adobe Caslon Pro" pitchFamily="18" charset="0"/>
              </a:rPr>
              <a:t>j</a:t>
            </a:r>
            <a:r>
              <a:rPr lang="en-US" sz="2000" dirty="0" smtClean="0"/>
              <a:t> ACCEPT</a:t>
            </a:r>
          </a:p>
          <a:p>
            <a:r>
              <a:rPr lang="en-US" sz="2000" dirty="0" err="1" smtClean="0"/>
              <a:t>iptables</a:t>
            </a:r>
            <a:r>
              <a:rPr lang="en-US" sz="2000" dirty="0" smtClean="0"/>
              <a:t>  –</a:t>
            </a:r>
            <a:r>
              <a:rPr lang="en-US" sz="2000" dirty="0" smtClean="0">
                <a:latin typeface="Adobe Caslon Pro" pitchFamily="18" charset="0"/>
              </a:rPr>
              <a:t>I</a:t>
            </a:r>
            <a:r>
              <a:rPr lang="en-US" sz="2000" dirty="0" smtClean="0"/>
              <a:t>  FORWARD  –</a:t>
            </a:r>
            <a:r>
              <a:rPr lang="en-US" sz="2000" dirty="0" err="1" smtClean="0"/>
              <a:t>i</a:t>
            </a:r>
            <a:r>
              <a:rPr lang="en-US" sz="2000" dirty="0" smtClean="0"/>
              <a:t> eth1  –s 192.168.10.0/24  –o eth0 –d 202.44.36.0/24  –</a:t>
            </a:r>
            <a:r>
              <a:rPr lang="en-US" sz="2000" dirty="0" smtClean="0">
                <a:latin typeface="Adobe Caslon Pro" pitchFamily="18" charset="0"/>
              </a:rPr>
              <a:t>j</a:t>
            </a:r>
            <a:r>
              <a:rPr lang="en-US" sz="2000" dirty="0" smtClean="0"/>
              <a:t> ACCEPT</a:t>
            </a:r>
            <a:endParaRPr lang="th-TH" sz="2000" dirty="0" smtClean="0"/>
          </a:p>
          <a:p>
            <a:endParaRPr lang="th-TH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46134"/>
            <a:ext cx="4889371" cy="14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masquerading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การเพิ่มกฎ 2 ข้อให้กับ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เพื่อทำการ </a:t>
            </a:r>
            <a:r>
              <a:rPr lang="en-US" dirty="0" smtClean="0"/>
              <a:t>forward </a:t>
            </a:r>
            <a:r>
              <a:rPr lang="th-TH" dirty="0" smtClean="0"/>
              <a:t>ข้อมูลจะทำงานได้เฉพาะ ถ้า </a:t>
            </a:r>
            <a:r>
              <a:rPr lang="en-US" dirty="0" smtClean="0"/>
              <a:t>IP </a:t>
            </a:r>
            <a:r>
              <a:rPr lang="th-TH" dirty="0" smtClean="0"/>
              <a:t>ของทั้ง 2 วงที่เชื่อมต่อเป็น </a:t>
            </a:r>
            <a:r>
              <a:rPr lang="en-US" dirty="0" smtClean="0"/>
              <a:t>IP </a:t>
            </a:r>
            <a:r>
              <a:rPr lang="th-TH" dirty="0" smtClean="0"/>
              <a:t>จริงเท่านั้น</a:t>
            </a:r>
          </a:p>
          <a:p>
            <a:r>
              <a:rPr lang="th-TH" dirty="0" smtClean="0"/>
              <a:t>ถ้าเรามีเครื่องที่เชื่อมต่อกันด้วย </a:t>
            </a:r>
            <a:r>
              <a:rPr lang="en-US" dirty="0" smtClean="0"/>
              <a:t>private IP </a:t>
            </a:r>
            <a:r>
              <a:rPr lang="th-TH" dirty="0" smtClean="0"/>
              <a:t>แล้วต้องการจะใช้งาน </a:t>
            </a:r>
            <a:r>
              <a:rPr lang="en-US" dirty="0" smtClean="0"/>
              <a:t>Internet </a:t>
            </a:r>
            <a:r>
              <a:rPr lang="th-TH" dirty="0" smtClean="0"/>
              <a:t>จำเป็นต้องมีการทำ </a:t>
            </a:r>
            <a:r>
              <a:rPr lang="en-US" dirty="0" smtClean="0"/>
              <a:t>IP masquerading </a:t>
            </a:r>
            <a:r>
              <a:rPr lang="th-TH" dirty="0" smtClean="0"/>
              <a:t>ด้วย</a:t>
            </a:r>
          </a:p>
          <a:p>
            <a:r>
              <a:rPr lang="en-US" dirty="0" smtClean="0"/>
              <a:t>IP masquerading </a:t>
            </a:r>
            <a:r>
              <a:rPr lang="th-TH" dirty="0" smtClean="0"/>
              <a:t>ส่วนใหญ่จะถูกเรียกว่า </a:t>
            </a:r>
            <a:r>
              <a:rPr lang="en-US" dirty="0" smtClean="0"/>
              <a:t>NAT </a:t>
            </a:r>
          </a:p>
          <a:p>
            <a:pPr lvl="1"/>
            <a:r>
              <a:rPr lang="th-TH" dirty="0" smtClean="0"/>
              <a:t>แต่ต่างกับ </a:t>
            </a:r>
            <a:r>
              <a:rPr lang="en-US" dirty="0" smtClean="0"/>
              <a:t>NAT </a:t>
            </a:r>
            <a:r>
              <a:rPr lang="th-TH" dirty="0" smtClean="0"/>
              <a:t>ตรงที่ ทั้งเครือข่ายภายในใช้ </a:t>
            </a:r>
            <a:r>
              <a:rPr lang="en-US" dirty="0" smtClean="0"/>
              <a:t>IP </a:t>
            </a:r>
            <a:r>
              <a:rPr lang="th-TH" dirty="0" smtClean="0"/>
              <a:t>เพียง </a:t>
            </a:r>
            <a:r>
              <a:rPr lang="en-US" dirty="0" smtClean="0"/>
              <a:t>IP </a:t>
            </a:r>
            <a:r>
              <a:rPr lang="th-TH" dirty="0" smtClean="0"/>
              <a:t>เดียว</a:t>
            </a:r>
          </a:p>
          <a:p>
            <a:pPr lvl="1"/>
            <a:r>
              <a:rPr lang="th-TH" dirty="0" smtClean="0"/>
              <a:t>ต่างจากการ </a:t>
            </a:r>
            <a:r>
              <a:rPr lang="en-US" dirty="0" smtClean="0"/>
              <a:t>forward packet </a:t>
            </a:r>
            <a:r>
              <a:rPr lang="th-TH" dirty="0" smtClean="0"/>
              <a:t>ธรรมดาคือมีการเปลี่ยนข้อมูลใน </a:t>
            </a:r>
            <a:r>
              <a:rPr lang="en-US" dirty="0" smtClean="0"/>
              <a:t>packet</a:t>
            </a:r>
          </a:p>
          <a:p>
            <a:r>
              <a:rPr lang="th-TH" dirty="0" smtClean="0"/>
              <a:t>การจะใช้งาน </a:t>
            </a:r>
            <a:r>
              <a:rPr lang="en-US" dirty="0" smtClean="0"/>
              <a:t>IP masquerading </a:t>
            </a:r>
            <a:r>
              <a:rPr lang="th-TH" dirty="0" smtClean="0"/>
              <a:t>จะต้องใช้ </a:t>
            </a:r>
            <a:r>
              <a:rPr lang="en-US" dirty="0" smtClean="0"/>
              <a:t>target </a:t>
            </a:r>
            <a:r>
              <a:rPr lang="th-TH" dirty="0" smtClean="0"/>
              <a:t>คือ </a:t>
            </a:r>
            <a:r>
              <a:rPr lang="en-US" b="1" dirty="0" smtClean="0">
                <a:solidFill>
                  <a:srgbClr val="0070C0"/>
                </a:solidFill>
              </a:rPr>
              <a:t>MASQUERADE </a:t>
            </a:r>
            <a:r>
              <a:rPr lang="th-TH" dirty="0" smtClean="0"/>
              <a:t>ซึ่งสามารถจะใช้ได้กับ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POSTROUTING chain, </a:t>
            </a:r>
            <a:r>
              <a:rPr lang="th-TH" dirty="0" smtClean="0"/>
              <a:t>ในตาราง </a:t>
            </a:r>
            <a:r>
              <a:rPr lang="en-US" b="1" dirty="0" err="1" smtClean="0">
                <a:solidFill>
                  <a:srgbClr val="0070C0"/>
                </a:solidFill>
              </a:rPr>
              <a:t>nat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th-TH" dirty="0" smtClean="0"/>
              <a:t>เท่านั้น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การตั้งค่า </a:t>
            </a:r>
            <a:r>
              <a:rPr lang="en-US" dirty="0" smtClean="0"/>
              <a:t>IP masquerading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290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การจะใช้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ใส่กฎในตาราง </a:t>
            </a:r>
            <a:r>
              <a:rPr lang="en-US" dirty="0" err="1" smtClean="0"/>
              <a:t>nat</a:t>
            </a:r>
            <a:r>
              <a:rPr lang="en-US" dirty="0" smtClean="0"/>
              <a:t> </a:t>
            </a:r>
            <a:r>
              <a:rPr lang="th-TH" dirty="0" smtClean="0"/>
              <a:t>จะใช้ </a:t>
            </a:r>
            <a:r>
              <a:rPr lang="en-US" dirty="0" smtClean="0"/>
              <a:t>option –t </a:t>
            </a:r>
            <a:r>
              <a:rPr lang="th-TH" dirty="0" smtClean="0"/>
              <a:t>ชื่อตาราง </a:t>
            </a:r>
            <a:r>
              <a:rPr lang="en-US" dirty="0" smtClean="0"/>
              <a:t>  (-t </a:t>
            </a:r>
            <a:r>
              <a:rPr lang="en-US" dirty="0" err="1" smtClean="0"/>
              <a:t>nat</a:t>
            </a:r>
            <a:r>
              <a:rPr lang="en-US" dirty="0" smtClean="0"/>
              <a:t>)</a:t>
            </a:r>
          </a:p>
          <a:p>
            <a:r>
              <a:rPr lang="th-TH" dirty="0" smtClean="0"/>
              <a:t>เมื่อมี </a:t>
            </a:r>
            <a:r>
              <a:rPr lang="en-US" dirty="0" smtClean="0"/>
              <a:t>target </a:t>
            </a:r>
            <a:r>
              <a:rPr lang="th-TH" dirty="0" smtClean="0"/>
              <a:t>เป็น </a:t>
            </a:r>
            <a:r>
              <a:rPr lang="en-US" dirty="0" smtClean="0"/>
              <a:t>masquerade </a:t>
            </a:r>
            <a:r>
              <a:rPr lang="th-TH" dirty="0" smtClean="0"/>
              <a:t>จะต้องมี </a:t>
            </a:r>
            <a:r>
              <a:rPr lang="en-US" dirty="0" smtClean="0"/>
              <a:t>output interface </a:t>
            </a:r>
            <a:r>
              <a:rPr lang="th-TH" dirty="0" smtClean="0"/>
              <a:t>กำหนดด้วยเสมอ </a:t>
            </a:r>
          </a:p>
          <a:p>
            <a:r>
              <a:rPr lang="en-US" dirty="0" smtClean="0"/>
              <a:t>IP </a:t>
            </a:r>
            <a:r>
              <a:rPr lang="th-TH" dirty="0" smtClean="0"/>
              <a:t>ที่อยู่บน </a:t>
            </a:r>
            <a:r>
              <a:rPr lang="en-US" dirty="0" smtClean="0"/>
              <a:t>output interface </a:t>
            </a:r>
            <a:r>
              <a:rPr lang="th-TH" dirty="0" smtClean="0"/>
              <a:t>จะเป็น </a:t>
            </a:r>
            <a:r>
              <a:rPr lang="en-US" dirty="0" smtClean="0"/>
              <a:t>IP </a:t>
            </a:r>
            <a:r>
              <a:rPr lang="th-TH" dirty="0" smtClean="0"/>
              <a:t>ที่ทำ </a:t>
            </a:r>
            <a:r>
              <a:rPr lang="en-US" dirty="0" smtClean="0"/>
              <a:t>masquerade</a:t>
            </a:r>
          </a:p>
          <a:p>
            <a:r>
              <a:rPr lang="th-TH" b="1" dirty="0" smtClean="0"/>
              <a:t>ตัวอย่าง</a:t>
            </a:r>
          </a:p>
          <a:p>
            <a:pPr lvl="1"/>
            <a:r>
              <a:rPr lang="en-US" dirty="0" err="1" smtClean="0"/>
              <a:t>iptables</a:t>
            </a:r>
            <a:r>
              <a:rPr lang="en-US" dirty="0" smtClean="0"/>
              <a:t>  -t </a:t>
            </a:r>
            <a:r>
              <a:rPr lang="en-US" dirty="0" err="1" smtClean="0"/>
              <a:t>nat</a:t>
            </a:r>
            <a:r>
              <a:rPr lang="en-US" dirty="0" smtClean="0"/>
              <a:t>  -A POSTROUTING –o eth0 –</a:t>
            </a:r>
            <a:r>
              <a:rPr lang="en-US" dirty="0" smtClean="0">
                <a:latin typeface="Adobe Caslon Pro" pitchFamily="18" charset="0"/>
              </a:rPr>
              <a:t>j </a:t>
            </a:r>
            <a:r>
              <a:rPr lang="en-US" dirty="0" smtClean="0"/>
              <a:t>MASQUERADE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จาก </a:t>
            </a:r>
            <a:r>
              <a:rPr lang="en-US" dirty="0" smtClean="0"/>
              <a:t>VM </a:t>
            </a:r>
            <a:r>
              <a:rPr lang="th-TH" dirty="0" smtClean="0"/>
              <a:t>ใน</a:t>
            </a:r>
            <a:r>
              <a:rPr lang="en-US" dirty="0" smtClean="0"/>
              <a:t> </a:t>
            </a:r>
            <a:r>
              <a:rPr lang="en-US" dirty="0" err="1" smtClean="0"/>
              <a:t>VirtualBox</a:t>
            </a:r>
            <a:r>
              <a:rPr lang="en-US" dirty="0" smtClean="0"/>
              <a:t> </a:t>
            </a:r>
            <a:r>
              <a:rPr lang="th-TH" dirty="0" smtClean="0"/>
              <a:t>ที่เคยให้สร้าง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ปรับแต่ง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th-TH" dirty="0" smtClean="0"/>
              <a:t>ให้เครื่อง </a:t>
            </a:r>
            <a:r>
              <a:rPr lang="en-US" dirty="0" smtClean="0"/>
              <a:t>Client </a:t>
            </a:r>
            <a:r>
              <a:rPr lang="th-TH" dirty="0" smtClean="0"/>
              <a:t>สามารถใช้งาน </a:t>
            </a:r>
            <a:r>
              <a:rPr lang="en-US" dirty="0" smtClean="0"/>
              <a:t>internet </a:t>
            </a:r>
            <a:r>
              <a:rPr lang="th-TH" dirty="0" smtClean="0"/>
              <a:t>ให้ได้</a:t>
            </a:r>
          </a:p>
          <a:p>
            <a:pPr>
              <a:buNone/>
            </a:pPr>
            <a:r>
              <a:rPr lang="th-TH" dirty="0" smtClean="0"/>
              <a:t>	ตรวจสอบด้วย</a:t>
            </a:r>
            <a:r>
              <a:rPr lang="en-US" dirty="0" smtClean="0"/>
              <a:t> </a:t>
            </a:r>
            <a:r>
              <a:rPr lang="th-TH" dirty="0" smtClean="0"/>
              <a:t>การเข้า </a:t>
            </a:r>
            <a:r>
              <a:rPr lang="en-US" dirty="0" smtClean="0"/>
              <a:t>web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99982"/>
            <a:ext cx="5832648" cy="2669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การเชื่อมต่อกับ </a:t>
            </a:r>
            <a:r>
              <a:rPr lang="en-US" dirty="0" err="1" smtClean="0"/>
              <a:t>OpenSSH</a:t>
            </a:r>
            <a:r>
              <a:rPr lang="en-US" dirty="0" smtClean="0"/>
              <a:t> Server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th-TH" dirty="0" smtClean="0"/>
              <a:t>คำสั่งใน </a:t>
            </a:r>
            <a:r>
              <a:rPr lang="en-US" dirty="0" smtClean="0"/>
              <a:t>Linux </a:t>
            </a:r>
            <a:r>
              <a:rPr lang="th-TH" dirty="0" smtClean="0"/>
              <a:t>เพื่อเชื่อมต่อกับ </a:t>
            </a:r>
            <a:r>
              <a:rPr lang="en-US" dirty="0" err="1" smtClean="0"/>
              <a:t>OpenSSH</a:t>
            </a:r>
            <a:r>
              <a:rPr lang="en-US" dirty="0" smtClean="0"/>
              <a:t> server </a:t>
            </a:r>
            <a:r>
              <a:rPr lang="th-TH" dirty="0" smtClean="0"/>
              <a:t>คือ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ssh</a:t>
            </a:r>
            <a:r>
              <a:rPr lang="en-US" dirty="0" smtClean="0"/>
              <a:t>   </a:t>
            </a:r>
            <a:r>
              <a:rPr lang="en-US" b="1" dirty="0" err="1" smtClean="0">
                <a:solidFill>
                  <a:srgbClr val="0070C0"/>
                </a:solidFill>
              </a:rPr>
              <a:t>user</a:t>
            </a:r>
            <a:r>
              <a:rPr lang="en-US" b="1" dirty="0" err="1" smtClean="0"/>
              <a:t>@</a:t>
            </a:r>
            <a:r>
              <a:rPr lang="en-US" dirty="0" err="1" smtClean="0">
                <a:solidFill>
                  <a:srgbClr val="00B050"/>
                </a:solidFill>
              </a:rPr>
              <a:t>r</a:t>
            </a:r>
            <a:r>
              <a:rPr lang="en-US" b="1" dirty="0" err="1" smtClean="0">
                <a:solidFill>
                  <a:srgbClr val="00B050"/>
                </a:solidFill>
              </a:rPr>
              <a:t>emote_machine</a:t>
            </a:r>
            <a:r>
              <a:rPr lang="en-US" dirty="0" smtClean="0"/>
              <a:t> [-p  </a:t>
            </a:r>
            <a:r>
              <a:rPr lang="en-US" dirty="0" err="1" smtClean="0"/>
              <a:t>port_number</a:t>
            </a:r>
            <a:r>
              <a:rPr lang="en-US" dirty="0" smtClean="0"/>
              <a:t>]</a:t>
            </a:r>
          </a:p>
          <a:p>
            <a:pPr lvl="1"/>
            <a:r>
              <a:rPr lang="en-US" b="1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	เป็นคำสั่งที่ใช้เชื่อมต่อกับ </a:t>
            </a:r>
            <a:r>
              <a:rPr lang="en-US" dirty="0" err="1" smtClean="0"/>
              <a:t>OpenSSH</a:t>
            </a:r>
            <a:r>
              <a:rPr lang="en-US" dirty="0" smtClean="0"/>
              <a:t> server</a:t>
            </a:r>
            <a:endParaRPr lang="th-TH" dirty="0" smtClean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user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	</a:t>
            </a:r>
            <a:r>
              <a:rPr lang="th-TH" dirty="0" smtClean="0"/>
              <a:t>ชื่อบัญชีที่มีอยู่ในเครื่องที่ต้องการเชื่อมต่อ</a:t>
            </a:r>
          </a:p>
          <a:p>
            <a:pPr lvl="1"/>
            <a:r>
              <a:rPr lang="en-US" b="1" dirty="0" err="1" smtClean="0">
                <a:solidFill>
                  <a:srgbClr val="00B050"/>
                </a:solidFill>
              </a:rPr>
              <a:t>remote_machine</a:t>
            </a:r>
            <a:r>
              <a:rPr lang="en-US" dirty="0" smtClean="0"/>
              <a:t>	</a:t>
            </a:r>
            <a:r>
              <a:rPr lang="th-TH" dirty="0" smtClean="0"/>
              <a:t>ชื่อเครื่องปลายทาง</a:t>
            </a:r>
          </a:p>
          <a:p>
            <a:r>
              <a:rPr lang="th-TH" b="1" dirty="0" smtClean="0"/>
              <a:t>ตัวอย่าง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  </a:t>
            </a:r>
            <a:r>
              <a:rPr lang="en-US" dirty="0" err="1" smtClean="0"/>
              <a:t>root@localhost</a:t>
            </a:r>
            <a:endParaRPr lang="en-US" dirty="0" smtClean="0"/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  choopan@ect.cit.kmutnb.ac.th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  ect.cit.kmutnb.ac.th   (</a:t>
            </a:r>
            <a:r>
              <a:rPr lang="th-TH" dirty="0" smtClean="0"/>
              <a:t>บัญชีชื่อเดียวกันทั้ง 2 เครื่อง</a:t>
            </a:r>
            <a:r>
              <a:rPr lang="en-US" dirty="0" smtClean="0"/>
              <a:t>)</a:t>
            </a:r>
            <a:endParaRPr lang="th-TH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copy </a:t>
            </a:r>
            <a:r>
              <a:rPr lang="th-TH" dirty="0" smtClean="0"/>
              <a:t>แฟ้มข้อมูลระหว่างเครื่องแบบปลอดภัย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ในการโอนถ่ายแฟ้มข้อมูลจากเครื่องหนึ่งไปยังอีกเครื่องหนึ่ง สามารถทำผ่านช่องทางปลอดภัยได้ โดยใช้คำสั่ง </a:t>
            </a:r>
            <a:r>
              <a:rPr lang="en-US" dirty="0" err="1" smtClean="0"/>
              <a:t>scp</a:t>
            </a: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scp</a:t>
            </a:r>
            <a:r>
              <a:rPr lang="en-US" sz="2000" dirty="0" smtClean="0"/>
              <a:t>  [-P </a:t>
            </a:r>
            <a:r>
              <a:rPr lang="en-US" sz="2000" dirty="0" err="1" smtClean="0"/>
              <a:t>port_number</a:t>
            </a:r>
            <a:r>
              <a:rPr lang="en-US" sz="2000" dirty="0" smtClean="0"/>
              <a:t>] [-r] </a:t>
            </a:r>
            <a:r>
              <a:rPr lang="en-US" sz="2000" dirty="0" err="1" smtClean="0"/>
              <a:t>yourfile</a:t>
            </a:r>
            <a:r>
              <a:rPr lang="en-US" sz="2000" dirty="0" smtClean="0"/>
              <a:t> </a:t>
            </a:r>
            <a:r>
              <a:rPr lang="en-US" sz="2000" dirty="0" err="1" smtClean="0"/>
              <a:t>user@remotemachine:target_directory</a:t>
            </a:r>
            <a:endParaRPr lang="en-US" sz="2000" dirty="0" smtClean="0"/>
          </a:p>
          <a:p>
            <a:pPr lvl="1"/>
            <a:r>
              <a:rPr lang="en-US" dirty="0" smtClean="0"/>
              <a:t>-r   </a:t>
            </a:r>
            <a:r>
              <a:rPr lang="th-TH" dirty="0" smtClean="0"/>
              <a:t>ถ้าต้องการ </a:t>
            </a:r>
            <a:r>
              <a:rPr lang="en-US" dirty="0" smtClean="0"/>
              <a:t>copy directory</a:t>
            </a:r>
          </a:p>
          <a:p>
            <a:r>
              <a:rPr lang="th-TH" b="1" dirty="0" smtClean="0"/>
              <a:t>ตัวอย่าง</a:t>
            </a:r>
          </a:p>
          <a:p>
            <a:pPr lvl="1"/>
            <a:r>
              <a:rPr lang="th-TH" dirty="0" smtClean="0"/>
              <a:t>ถ้าต้องการ </a:t>
            </a:r>
            <a:r>
              <a:rPr lang="en-US" dirty="0" smtClean="0"/>
              <a:t>copy </a:t>
            </a:r>
            <a:r>
              <a:rPr lang="th-TH" dirty="0" smtClean="0"/>
              <a:t>แฟ้มข้อมูลชื่อ </a:t>
            </a:r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/log/message </a:t>
            </a:r>
            <a:r>
              <a:rPr lang="th-TH" dirty="0" smtClean="0"/>
              <a:t>ไปที่บัญชี </a:t>
            </a:r>
            <a:r>
              <a:rPr lang="en-US" dirty="0" smtClean="0"/>
              <a:t>root </a:t>
            </a:r>
            <a:r>
              <a:rPr lang="th-TH" dirty="0" smtClean="0"/>
              <a:t>ในเครื่อง </a:t>
            </a:r>
            <a:r>
              <a:rPr lang="en-US" dirty="0" smtClean="0"/>
              <a:t>ect.cit.kmutnb.ac.th </a:t>
            </a:r>
            <a:r>
              <a:rPr lang="th-TH" dirty="0" smtClean="0"/>
              <a:t>ที่ตำแหน่ง </a:t>
            </a:r>
            <a:r>
              <a:rPr lang="en-US" dirty="0" smtClean="0"/>
              <a:t>/</a:t>
            </a:r>
            <a:r>
              <a:rPr lang="en-US" dirty="0" err="1" smtClean="0"/>
              <a:t>tmp</a:t>
            </a:r>
            <a:endParaRPr lang="en-US" dirty="0" smtClean="0"/>
          </a:p>
          <a:p>
            <a:pPr lvl="2"/>
            <a:r>
              <a:rPr lang="en-US" dirty="0" err="1" smtClean="0"/>
              <a:t>scp</a:t>
            </a:r>
            <a:r>
              <a:rPr lang="en-US" dirty="0" smtClean="0"/>
              <a:t>  /</a:t>
            </a:r>
            <a:r>
              <a:rPr lang="en-US" dirty="0" err="1" smtClean="0"/>
              <a:t>var</a:t>
            </a:r>
            <a:r>
              <a:rPr lang="en-US" dirty="0" smtClean="0"/>
              <a:t>/log/message  root@ect.cit.kmutnb.ac.th:/</a:t>
            </a:r>
            <a:r>
              <a:rPr lang="en-US" dirty="0" err="1" smtClean="0"/>
              <a:t>tmp</a:t>
            </a:r>
            <a:endParaRPr lang="en-US" dirty="0" smtClean="0"/>
          </a:p>
          <a:p>
            <a:pPr lvl="1"/>
            <a:r>
              <a:rPr lang="th-TH" dirty="0" smtClean="0"/>
              <a:t>ถ้าต้องการ </a:t>
            </a:r>
            <a:r>
              <a:rPr lang="en-US" dirty="0" smtClean="0"/>
              <a:t>copy </a:t>
            </a:r>
            <a:r>
              <a:rPr lang="th-TH" dirty="0" smtClean="0"/>
              <a:t>แฟ้มข้อมูลชื่อ </a:t>
            </a:r>
            <a:r>
              <a:rPr lang="en-US" dirty="0" smtClean="0"/>
              <a:t>/root/myfile.txt </a:t>
            </a:r>
            <a:r>
              <a:rPr lang="th-TH" dirty="0" smtClean="0"/>
              <a:t>ของบัญชี </a:t>
            </a:r>
            <a:r>
              <a:rPr lang="en-US" dirty="0" smtClean="0"/>
              <a:t>root </a:t>
            </a:r>
            <a:r>
              <a:rPr lang="th-TH" dirty="0" smtClean="0"/>
              <a:t>จากเครื่อง </a:t>
            </a:r>
            <a:r>
              <a:rPr lang="en-US" dirty="0" smtClean="0"/>
              <a:t>cit.kmutnb.ac.th </a:t>
            </a:r>
            <a:r>
              <a:rPr lang="th-TH" dirty="0" smtClean="0"/>
              <a:t>มายังเครื่องและบัญชีที่เราใช้งานอยู่</a:t>
            </a:r>
          </a:p>
          <a:p>
            <a:pPr lvl="2"/>
            <a:r>
              <a:rPr lang="en-US" dirty="0" err="1" smtClean="0"/>
              <a:t>scp</a:t>
            </a:r>
            <a:r>
              <a:rPr lang="en-US" dirty="0" smtClean="0"/>
              <a:t>  root@cit.kmutnb.ac.th:/root/myfile.txt   .</a:t>
            </a:r>
          </a:p>
          <a:p>
            <a:endParaRPr lang="th-TH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ทดลอง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สร้างแฟ้มข้อมูลเป็นรหัสนักศึกษาขึ้นมา 1 แฟ้มข้อมูล </a:t>
            </a:r>
            <a:r>
              <a:rPr lang="en-US" dirty="0" smtClean="0"/>
              <a:t>(touch)</a:t>
            </a:r>
          </a:p>
          <a:p>
            <a:r>
              <a:rPr lang="th-TH" dirty="0" smtClean="0"/>
              <a:t>ส่งแฟ้มข้อมูลนี้ไปยังบัญชี </a:t>
            </a:r>
            <a:r>
              <a:rPr lang="en-US" dirty="0" err="1" smtClean="0"/>
              <a:t>ect</a:t>
            </a:r>
            <a:r>
              <a:rPr lang="en-US" dirty="0" smtClean="0"/>
              <a:t> </a:t>
            </a:r>
            <a:r>
              <a:rPr lang="th-TH" dirty="0" smtClean="0"/>
              <a:t>ที่เครื่อง </a:t>
            </a:r>
            <a:r>
              <a:rPr lang="en-US" dirty="0" smtClean="0"/>
              <a:t>ect.cit.kmutnb.ac.th </a:t>
            </a:r>
            <a:r>
              <a:rPr lang="th-TH" dirty="0" smtClean="0"/>
              <a:t>ที่ตำแหน่ง </a:t>
            </a:r>
            <a:r>
              <a:rPr lang="en-US" dirty="0" smtClean="0"/>
              <a:t>/home/</a:t>
            </a:r>
            <a:r>
              <a:rPr lang="en-US" dirty="0" err="1" smtClean="0"/>
              <a:t>ect</a:t>
            </a:r>
            <a:endParaRPr lang="en-US" dirty="0" smtClean="0"/>
          </a:p>
          <a:p>
            <a:r>
              <a:rPr lang="th-TH" dirty="0" smtClean="0"/>
              <a:t>ใช้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เข้าไปดูว่าแฟ้มข้อมูลนั้นถูก </a:t>
            </a:r>
            <a:r>
              <a:rPr lang="en-US" dirty="0" smtClean="0"/>
              <a:t>copy </a:t>
            </a:r>
            <a:r>
              <a:rPr lang="th-TH" dirty="0" smtClean="0"/>
              <a:t>เข้าไปจริงหรือไม่</a:t>
            </a:r>
          </a:p>
          <a:p>
            <a:r>
              <a:rPr lang="th-TH" dirty="0" smtClean="0"/>
              <a:t>จากนั้นให้กลับมายังเครื่องของนักศึกษาแล้ว </a:t>
            </a:r>
            <a:r>
              <a:rPr lang="en-US" dirty="0" smtClean="0"/>
              <a:t>copy </a:t>
            </a:r>
            <a:r>
              <a:rPr lang="th-TH" dirty="0" smtClean="0"/>
              <a:t>แฟ้มข้อมูลชื่อ </a:t>
            </a:r>
            <a:r>
              <a:rPr lang="en-US" dirty="0" smtClean="0"/>
              <a:t>downloadme.txt </a:t>
            </a:r>
            <a:r>
              <a:rPr lang="th-TH" dirty="0" smtClean="0"/>
              <a:t>ที่อยู่ในตำแหน่ง </a:t>
            </a:r>
            <a:r>
              <a:rPr lang="en-US" dirty="0" smtClean="0"/>
              <a:t>/home/</a:t>
            </a:r>
            <a:r>
              <a:rPr lang="en-US" dirty="0" err="1" smtClean="0"/>
              <a:t>ect</a:t>
            </a:r>
            <a:r>
              <a:rPr lang="en-US" dirty="0" smtClean="0"/>
              <a:t> </a:t>
            </a:r>
            <a:r>
              <a:rPr lang="th-TH" dirty="0" smtClean="0"/>
              <a:t>ในบัญชี </a:t>
            </a:r>
            <a:r>
              <a:rPr lang="en-US" dirty="0" err="1" smtClean="0"/>
              <a:t>ect</a:t>
            </a:r>
            <a:r>
              <a:rPr lang="en-US" dirty="0" smtClean="0"/>
              <a:t> </a:t>
            </a:r>
            <a:r>
              <a:rPr lang="th-TH" dirty="0" smtClean="0"/>
              <a:t>ที่เครื่อง </a:t>
            </a:r>
            <a:r>
              <a:rPr lang="en-US" dirty="0" smtClean="0"/>
              <a:t>ect.cit.kmutnb.ac.th </a:t>
            </a:r>
            <a:r>
              <a:rPr lang="th-TH" dirty="0" smtClean="0"/>
              <a:t>มายังเครื่องนักศึกษา</a:t>
            </a:r>
          </a:p>
          <a:p>
            <a:r>
              <a:rPr lang="en-US" dirty="0" smtClean="0"/>
              <a:t>Copy </a:t>
            </a:r>
            <a:r>
              <a:rPr lang="th-TH" dirty="0" smtClean="0"/>
              <a:t>ทั้ง </a:t>
            </a:r>
            <a:r>
              <a:rPr lang="en-US" dirty="0" smtClean="0"/>
              <a:t>directory </a:t>
            </a:r>
            <a:r>
              <a:rPr lang="th-TH" dirty="0" smtClean="0"/>
              <a:t>ชื่อ </a:t>
            </a:r>
            <a:r>
              <a:rPr lang="en-US" dirty="0" err="1" smtClean="0"/>
              <a:t>downloadME</a:t>
            </a:r>
            <a:r>
              <a:rPr lang="en-US" dirty="0" smtClean="0"/>
              <a:t> </a:t>
            </a:r>
            <a:r>
              <a:rPr lang="th-TH" dirty="0" smtClean="0"/>
              <a:t>ที่อยู่ในตำแหน่ง </a:t>
            </a:r>
            <a:r>
              <a:rPr lang="en-US" dirty="0" smtClean="0"/>
              <a:t>/home/</a:t>
            </a:r>
            <a:r>
              <a:rPr lang="en-US" dirty="0" err="1" smtClean="0"/>
              <a:t>ect</a:t>
            </a:r>
            <a:r>
              <a:rPr lang="en-US" dirty="0" smtClean="0"/>
              <a:t> </a:t>
            </a:r>
            <a:r>
              <a:rPr lang="th-TH" dirty="0" smtClean="0"/>
              <a:t>ในบัญชี </a:t>
            </a:r>
            <a:r>
              <a:rPr lang="en-US" dirty="0" err="1" smtClean="0"/>
              <a:t>ect</a:t>
            </a:r>
            <a:r>
              <a:rPr lang="en-US" dirty="0" smtClean="0"/>
              <a:t> </a:t>
            </a:r>
            <a:r>
              <a:rPr lang="th-TH" dirty="0" smtClean="0"/>
              <a:t>ที่เครื่อง </a:t>
            </a:r>
            <a:r>
              <a:rPr lang="en-US" dirty="0" smtClean="0"/>
              <a:t>ect.cit.kmutnb.ac.th </a:t>
            </a:r>
            <a:r>
              <a:rPr lang="th-TH" dirty="0" smtClean="0"/>
              <a:t>มายังเครื่องนักศึกษา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OpenSSH</a:t>
            </a:r>
            <a:r>
              <a:rPr lang="en-US" dirty="0" smtClean="0"/>
              <a:t> Key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การทำงานผ่าน </a:t>
            </a:r>
            <a:r>
              <a:rPr lang="en-US" dirty="0" err="1" smtClean="0"/>
              <a:t>OpenSSH</a:t>
            </a:r>
            <a:r>
              <a:rPr lang="en-US" dirty="0" smtClean="0"/>
              <a:t> </a:t>
            </a:r>
            <a:r>
              <a:rPr lang="th-TH" dirty="0" smtClean="0"/>
              <a:t>จะปลอดภัยเนื่องจากมีการเข้ารหัส โดยการใช้ </a:t>
            </a:r>
            <a:r>
              <a:rPr lang="en-US" dirty="0" smtClean="0"/>
              <a:t>key </a:t>
            </a:r>
            <a:r>
              <a:rPr lang="th-TH" dirty="0" smtClean="0"/>
              <a:t>ซึ่งจะมี </a:t>
            </a:r>
            <a:r>
              <a:rPr lang="en-US" dirty="0" smtClean="0"/>
              <a:t>key 2 </a:t>
            </a:r>
            <a:r>
              <a:rPr lang="th-TH" dirty="0" smtClean="0"/>
              <a:t>ชนิดคือ</a:t>
            </a:r>
          </a:p>
          <a:p>
            <a:pPr lvl="1"/>
            <a:r>
              <a:rPr lang="en-US" dirty="0" smtClean="0"/>
              <a:t>private key</a:t>
            </a:r>
          </a:p>
          <a:p>
            <a:pPr lvl="2"/>
            <a:r>
              <a:rPr lang="th-TH" dirty="0" smtClean="0"/>
              <a:t>ใช้สำหรับเข้าและถอดรหัสของข้อมูลบนเครื่องแม่ข่าย </a:t>
            </a:r>
            <a:r>
              <a:rPr lang="en-US" dirty="0" smtClean="0"/>
              <a:t>key </a:t>
            </a:r>
            <a:r>
              <a:rPr lang="th-TH" dirty="0" smtClean="0"/>
              <a:t>ตัวนี้จะเป็นความลับและไม่มีการแจกจ่าย</a:t>
            </a:r>
            <a:endParaRPr lang="en-US" dirty="0" smtClean="0"/>
          </a:p>
          <a:p>
            <a:pPr lvl="2"/>
            <a:r>
              <a:rPr lang="en-US" dirty="0" err="1" smtClean="0"/>
              <a:t>ssh_host_dsa_key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ssh_host_rsa_key</a:t>
            </a:r>
            <a:r>
              <a:rPr lang="en-US" dirty="0" smtClean="0"/>
              <a:t> </a:t>
            </a:r>
            <a:r>
              <a:rPr lang="th-TH" dirty="0" smtClean="0"/>
              <a:t>เป็นแฟ้มข้อมูล </a:t>
            </a:r>
            <a:r>
              <a:rPr lang="en-US" dirty="0" smtClean="0"/>
              <a:t>private key </a:t>
            </a:r>
            <a:r>
              <a:rPr lang="th-TH" dirty="0" smtClean="0"/>
              <a:t>ที่ถูกเข้ารหัสด้วย </a:t>
            </a:r>
            <a:r>
              <a:rPr lang="en-US" dirty="0" smtClean="0"/>
              <a:t>DSA,</a:t>
            </a:r>
            <a:r>
              <a:rPr lang="th-TH" dirty="0" smtClean="0"/>
              <a:t> และ </a:t>
            </a:r>
            <a:r>
              <a:rPr lang="en-US" dirty="0" smtClean="0"/>
              <a:t>RSA </a:t>
            </a:r>
            <a:r>
              <a:rPr lang="th-TH" dirty="0" smtClean="0"/>
              <a:t>ตามลำดับ</a:t>
            </a:r>
            <a:endParaRPr lang="en-US" dirty="0" smtClean="0"/>
          </a:p>
          <a:p>
            <a:pPr lvl="1"/>
            <a:r>
              <a:rPr lang="en-US" dirty="0" smtClean="0"/>
              <a:t>public key</a:t>
            </a:r>
          </a:p>
          <a:p>
            <a:pPr lvl="2"/>
            <a:r>
              <a:rPr lang="th-TH" dirty="0" smtClean="0"/>
              <a:t>ใช้สำหรับเครื่องที่ติดต่อกับเครื่องแม่ข่าย จะเข้ารหัสข้อมูลด้วย </a:t>
            </a:r>
            <a:r>
              <a:rPr lang="en-US" dirty="0" smtClean="0"/>
              <a:t>public key </a:t>
            </a:r>
            <a:r>
              <a:rPr lang="th-TH" dirty="0" smtClean="0"/>
              <a:t>ที่ได้มา และจะถูกถอดรหัสได้เมื่อใช้ </a:t>
            </a:r>
            <a:r>
              <a:rPr lang="en-US" dirty="0" smtClean="0"/>
              <a:t>private key </a:t>
            </a:r>
            <a:r>
              <a:rPr lang="th-TH" dirty="0" smtClean="0"/>
              <a:t>ของเครื่องแม่ข่ายเท่านั้น</a:t>
            </a:r>
          </a:p>
          <a:p>
            <a:pPr lvl="2"/>
            <a:r>
              <a:rPr lang="en-US" dirty="0" smtClean="0"/>
              <a:t>ssh_host_dsb_pub.key </a:t>
            </a:r>
            <a:r>
              <a:rPr lang="th-TH" dirty="0" smtClean="0"/>
              <a:t>และ </a:t>
            </a:r>
            <a:r>
              <a:rPr lang="en-US" dirty="0" smtClean="0"/>
              <a:t>ssh_host_rsa_pub.key </a:t>
            </a:r>
            <a:r>
              <a:rPr lang="th-TH" dirty="0" smtClean="0"/>
              <a:t>เป็น </a:t>
            </a:r>
            <a:r>
              <a:rPr lang="en-US" dirty="0" smtClean="0"/>
              <a:t>public key</a:t>
            </a:r>
          </a:p>
          <a:p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จะเก็บ </a:t>
            </a:r>
            <a:r>
              <a:rPr lang="en-US" dirty="0" smtClean="0"/>
              <a:t>key </a:t>
            </a:r>
            <a:r>
              <a:rPr lang="th-TH" dirty="0" smtClean="0"/>
              <a:t>ทั้ง 2 ของเครื่องไว้ใน </a:t>
            </a:r>
            <a:r>
              <a:rPr lang="en-US" dirty="0" smtClean="0"/>
              <a:t>/etc/</a:t>
            </a:r>
            <a:r>
              <a:rPr lang="en-US" dirty="0" err="1" smtClean="0"/>
              <a:t>ssh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OpenSSH</a:t>
            </a:r>
            <a:r>
              <a:rPr lang="en-US" dirty="0" smtClean="0"/>
              <a:t> Fingerprints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เมื่อมีการเชื่อมต่อครั้งแรกของเครื่องเราสู่เครื่องคอมพิวเตอร์แม่ข่ายผ่าน </a:t>
            </a:r>
            <a:r>
              <a:rPr lang="en-US" dirty="0" smtClean="0"/>
              <a:t>SSH</a:t>
            </a:r>
          </a:p>
          <a:p>
            <a:r>
              <a:rPr lang="th-TH" dirty="0" smtClean="0"/>
              <a:t>ตัว </a:t>
            </a:r>
            <a:r>
              <a:rPr lang="en-US" dirty="0" smtClean="0"/>
              <a:t>client </a:t>
            </a:r>
            <a:r>
              <a:rPr lang="th-TH" dirty="0" smtClean="0"/>
              <a:t>จะถูกถามถึงการยอมรับหรือปฎิเสธ </a:t>
            </a:r>
            <a:r>
              <a:rPr lang="en-US" dirty="0" smtClean="0"/>
              <a:t>fingerprint </a:t>
            </a:r>
            <a:r>
              <a:rPr lang="th-TH" dirty="0" smtClean="0"/>
              <a:t>ของเครื่องแม่ข่าย เนื่องจาก </a:t>
            </a:r>
            <a:r>
              <a:rPr lang="en-US" dirty="0" smtClean="0"/>
              <a:t>fingerprint </a:t>
            </a:r>
            <a:r>
              <a:rPr lang="th-TH" dirty="0" smtClean="0"/>
              <a:t>นี้ไม่เคยรู้จักมาก่อน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pPr lvl="1"/>
            <a:r>
              <a:rPr lang="en-US" dirty="0" smtClean="0"/>
              <a:t>Fingerprint </a:t>
            </a:r>
            <a:r>
              <a:rPr lang="th-TH" dirty="0" smtClean="0"/>
              <a:t>จริงๆแล้วก็คือ </a:t>
            </a:r>
            <a:r>
              <a:rPr lang="en-US" dirty="0" smtClean="0"/>
              <a:t>public key </a:t>
            </a:r>
            <a:r>
              <a:rPr lang="th-TH" dirty="0" smtClean="0"/>
              <a:t>ที่ใช้ในการติดต่อ</a:t>
            </a:r>
          </a:p>
          <a:p>
            <a:pPr lvl="1"/>
            <a:r>
              <a:rPr lang="en-US" dirty="0" smtClean="0"/>
              <a:t>Fingerprint </a:t>
            </a:r>
            <a:r>
              <a:rPr lang="th-TH" dirty="0" smtClean="0"/>
              <a:t>จะถูกเก็บใน </a:t>
            </a:r>
            <a:r>
              <a:rPr lang="en-US" dirty="0" smtClean="0"/>
              <a:t>directory  .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ใน</a:t>
            </a:r>
            <a:r>
              <a:rPr lang="en-US" dirty="0" smtClean="0"/>
              <a:t> home </a:t>
            </a:r>
            <a:r>
              <a:rPr lang="th-TH" dirty="0" smtClean="0"/>
              <a:t>ในแฟ้มข้อมูลที่ชื่อ </a:t>
            </a:r>
            <a:r>
              <a:rPr lang="en-US" dirty="0" err="1" smtClean="0"/>
              <a:t>known_hosts</a:t>
            </a:r>
            <a:endParaRPr lang="th-TH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41913"/>
            <a:ext cx="8216335" cy="1211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แฟ้มข้อมูล </a:t>
            </a:r>
            <a:r>
              <a:rPr lang="en-US" dirty="0" smtClean="0"/>
              <a:t>~/.</a:t>
            </a:r>
            <a:r>
              <a:rPr lang="en-US" dirty="0" err="1" smtClean="0"/>
              <a:t>ssh</a:t>
            </a:r>
            <a:r>
              <a:rPr lang="en-US" dirty="0" smtClean="0"/>
              <a:t>/</a:t>
            </a:r>
            <a:r>
              <a:rPr lang="en-US" dirty="0" err="1" smtClean="0"/>
              <a:t>known_hosts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เมื่อมีการเชื่อมต่อกันด้วย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th-TH" dirty="0" smtClean="0"/>
              <a:t>แล้ว </a:t>
            </a:r>
            <a:r>
              <a:rPr lang="en-US" dirty="0" smtClean="0"/>
              <a:t>fingerprint </a:t>
            </a:r>
            <a:r>
              <a:rPr lang="th-TH" dirty="0" smtClean="0"/>
              <a:t>ของเครื่องที่ทำการเชื่อมต่อด้วยจะถูกเก็บไว้ในแฟ้มข้อมูล </a:t>
            </a:r>
            <a:r>
              <a:rPr lang="en-US" dirty="0" err="1" smtClean="0"/>
              <a:t>known_hosts</a:t>
            </a:r>
            <a:endParaRPr lang="en-US" dirty="0" smtClean="0"/>
          </a:p>
          <a:p>
            <a:r>
              <a:rPr lang="th-TH" dirty="0" smtClean="0"/>
              <a:t>จากนั้นครั้งต่อไปเมื่อมีการเชื่อมต่อกันอีกจะไม่มีการถามถึง </a:t>
            </a:r>
            <a:r>
              <a:rPr lang="en-US" dirty="0" smtClean="0"/>
              <a:t>fingerprint </a:t>
            </a:r>
            <a:r>
              <a:rPr lang="th-TH" dirty="0" smtClean="0"/>
              <a:t>อีกต่อไป</a:t>
            </a:r>
          </a:p>
          <a:p>
            <a:r>
              <a:rPr lang="th-TH" dirty="0" smtClean="0"/>
              <a:t>ยกเว้นกรณีเครื่องที่เราเคยติดต่อไป ได้ลงระบบปฎิบัติการใหม่ ทำให้ </a:t>
            </a:r>
            <a:r>
              <a:rPr lang="en-US" dirty="0" smtClean="0"/>
              <a:t>fingerprint </a:t>
            </a:r>
            <a:r>
              <a:rPr lang="th-TH" dirty="0" smtClean="0"/>
              <a:t>เปลี่ยนไป ซึ่งเมื่อเราไปเชื่อมต่อจะเกิด </a:t>
            </a:r>
            <a:r>
              <a:rPr lang="en-US" dirty="0" smtClean="0"/>
              <a:t>warning </a:t>
            </a:r>
            <a:r>
              <a:rPr lang="th-TH" dirty="0" smtClean="0"/>
              <a:t>ขึ้น</a:t>
            </a:r>
          </a:p>
          <a:p>
            <a:r>
              <a:rPr lang="th-TH" dirty="0" smtClean="0"/>
              <a:t>ดังนั้นเราจึงต้องไปลบ </a:t>
            </a:r>
            <a:r>
              <a:rPr lang="en-US" dirty="0" smtClean="0"/>
              <a:t>fingerprint </a:t>
            </a:r>
            <a:r>
              <a:rPr lang="th-TH" dirty="0" smtClean="0"/>
              <a:t>เก่าออกจากแฟ้มข้อมูล </a:t>
            </a:r>
            <a:r>
              <a:rPr lang="en-US" dirty="0" err="1" smtClean="0"/>
              <a:t>known_hosts</a:t>
            </a:r>
            <a:r>
              <a:rPr lang="en-US" dirty="0" smtClean="0"/>
              <a:t> </a:t>
            </a:r>
            <a:r>
              <a:rPr lang="th-TH" dirty="0" smtClean="0"/>
              <a:t>ก่อนถึงจะเชื่อมต่อกันได้</a:t>
            </a:r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14726</TotalTime>
  <Words>2537</Words>
  <Application>Microsoft Office PowerPoint</Application>
  <PresentationFormat>On-screen Show (4:3)</PresentationFormat>
  <Paragraphs>258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Caslon Pro</vt:lpstr>
      <vt:lpstr>FreesiaUPC</vt:lpstr>
      <vt:lpstr>Tw Cen MT</vt:lpstr>
      <vt:lpstr>Wingdings</vt:lpstr>
      <vt:lpstr>Wingdings 2</vt:lpstr>
      <vt:lpstr>Median</vt:lpstr>
      <vt:lpstr> OpenSSH +  Basic Network Security</vt:lpstr>
      <vt:lpstr>Network Service</vt:lpstr>
      <vt:lpstr>OpenSSH</vt:lpstr>
      <vt:lpstr>การเชื่อมต่อกับ OpenSSH Server</vt:lpstr>
      <vt:lpstr>การ copy แฟ้มข้อมูลระหว่างเครื่องแบบปลอดภัย</vt:lpstr>
      <vt:lpstr>ทดลอง</vt:lpstr>
      <vt:lpstr>OpenSSH Key</vt:lpstr>
      <vt:lpstr>OpenSSH Fingerprints</vt:lpstr>
      <vt:lpstr>แฟ้มข้อมูล ~/.ssh/known_hosts</vt:lpstr>
      <vt:lpstr>Introduction Network Security</vt:lpstr>
      <vt:lpstr>Hacker VS Cracker</vt:lpstr>
      <vt:lpstr>Firewall</vt:lpstr>
      <vt:lpstr>Closed Firewall VS Opened Firewall</vt:lpstr>
      <vt:lpstr>Firewall GUI</vt:lpstr>
      <vt:lpstr>ตัวอย่าง : แฟ้มข้อมูล /etc/sysconfig/iptables</vt:lpstr>
      <vt:lpstr>การปรับแต่ง firewall</vt:lpstr>
      <vt:lpstr>Netfilter</vt:lpstr>
      <vt:lpstr>Chain (กฎ)</vt:lpstr>
      <vt:lpstr>ดูสถานะปัจจุบันของ Firewall</vt:lpstr>
      <vt:lpstr>ดูรายละเอียดให้มากขึ้น</vt:lpstr>
      <vt:lpstr>การเขียนกฎใน Netfilter (1)</vt:lpstr>
      <vt:lpstr>การเขียนกฎใน Netfilter (2)</vt:lpstr>
      <vt:lpstr>การเขียนกฎใน Netfilter (3)</vt:lpstr>
      <vt:lpstr>ตัวอย่าง กฎ ของ netfilter</vt:lpstr>
      <vt:lpstr>ขั้นตอนสุดท้ายของการกำหนดกฎ</vt:lpstr>
      <vt:lpstr>ทำให้ iptables รับรู้ถึงกฎ</vt:lpstr>
      <vt:lpstr>วิธีที่ 1 : ทดลอง</vt:lpstr>
      <vt:lpstr>แบบฝึกหัด</vt:lpstr>
      <vt:lpstr>วิธีที่ 2: การบันทึกกฎของ iptables</vt:lpstr>
      <vt:lpstr>วิธีที่ 3 : การปรับแต่งแฟ้มข้อมูล iptables โดยตรง</vt:lpstr>
      <vt:lpstr>แฟ้มข้อมูล /etc/sysconfig/iptables</vt:lpstr>
      <vt:lpstr>ตัวอย่างการเขียน comment</vt:lpstr>
      <vt:lpstr>การใช้งาน CentOS เป็น Router</vt:lpstr>
      <vt:lpstr>iptables บน multihomed</vt:lpstr>
      <vt:lpstr>IP masquerading</vt:lpstr>
      <vt:lpstr>การตั้งค่า IP masquerading</vt:lpstr>
      <vt:lpstr>แบบฝึกหัด</vt:lpstr>
    </vt:vector>
  </TitlesOfParts>
  <Company>Kmutnb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admin</dc:creator>
  <cp:lastModifiedBy>Choopan Rattanapoka</cp:lastModifiedBy>
  <cp:revision>856</cp:revision>
  <dcterms:created xsi:type="dcterms:W3CDTF">2010-09-29T03:45:09Z</dcterms:created>
  <dcterms:modified xsi:type="dcterms:W3CDTF">2019-06-19T02:23:13Z</dcterms:modified>
</cp:coreProperties>
</file>