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1" r:id="rId25"/>
    <p:sldId id="320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79" d="100"/>
          <a:sy n="79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User management  &amp; </a:t>
            </a:r>
            <a:br>
              <a:rPr lang="en-US" dirty="0" smtClean="0"/>
            </a:br>
            <a:r>
              <a:rPr lang="en-US" dirty="0" err="1" smtClean="0"/>
              <a:t>PAckage</a:t>
            </a:r>
            <a:r>
              <a:rPr lang="en-US" dirty="0" smtClean="0"/>
              <a:t> Management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</a:t>
            </a:r>
            <a:r>
              <a:rPr lang="en-US"/>
              <a:t>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/etc/group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 smtClean="0"/>
              <a:t>แฟ้มข้อมูล </a:t>
            </a:r>
            <a:r>
              <a:rPr lang="en-US" b="1" dirty="0" smtClean="0"/>
              <a:t>/etc/</a:t>
            </a:r>
            <a:r>
              <a:rPr lang="en-US" b="1" dirty="0" err="1" smtClean="0"/>
              <a:t>passwd</a:t>
            </a:r>
            <a:endParaRPr lang="th-TH" b="1" dirty="0" smtClean="0"/>
          </a:p>
          <a:p>
            <a:pPr lvl="1"/>
            <a:r>
              <a:rPr lang="th-TH" dirty="0" smtClean="0"/>
              <a:t>ใช้ในการเก็บข้อมูลของผู้ใช้ แต่ละแถวคือข้อมูลของ 1 บัญชี</a:t>
            </a:r>
            <a:endParaRPr lang="en-US" dirty="0" smtClean="0"/>
          </a:p>
          <a:p>
            <a:pPr lvl="1"/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       root</a:t>
            </a:r>
            <a:r>
              <a:rPr lang="en-US" sz="3200" dirty="0" smtClean="0"/>
              <a:t>:</a:t>
            </a:r>
            <a:r>
              <a:rPr lang="en-US" sz="3200" dirty="0" smtClean="0">
                <a:solidFill>
                  <a:srgbClr val="00B0F0"/>
                </a:solidFill>
              </a:rPr>
              <a:t>x</a:t>
            </a:r>
            <a:r>
              <a:rPr lang="en-US" sz="3200" dirty="0" smtClean="0"/>
              <a:t>:</a:t>
            </a:r>
            <a:r>
              <a:rPr lang="en-US" sz="3200" dirty="0" smtClean="0">
                <a:solidFill>
                  <a:srgbClr val="00B050"/>
                </a:solidFill>
              </a:rPr>
              <a:t>0</a:t>
            </a:r>
            <a:r>
              <a:rPr lang="en-US" sz="3200" dirty="0" smtClean="0"/>
              <a:t>:</a:t>
            </a:r>
            <a:r>
              <a:rPr lang="en-US" sz="3200" dirty="0" smtClean="0">
                <a:solidFill>
                  <a:srgbClr val="C00000"/>
                </a:solidFill>
              </a:rPr>
              <a:t>0</a:t>
            </a:r>
            <a:r>
              <a:rPr lang="en-US" sz="3200" dirty="0" smtClean="0"/>
              <a:t>: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root</a:t>
            </a:r>
            <a:r>
              <a:rPr lang="en-US" sz="3200" dirty="0" smtClean="0"/>
              <a:t>: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/root</a:t>
            </a:r>
            <a:r>
              <a:rPr lang="en-US" sz="3200" dirty="0" smtClean="0"/>
              <a:t>: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/bin/bash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dirty="0" err="1" smtClean="0">
                <a:solidFill>
                  <a:srgbClr val="FF0000"/>
                </a:solidFill>
              </a:rPr>
              <a:t>username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00B0F0"/>
                </a:solidFill>
              </a:rPr>
              <a:t>password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00B050"/>
                </a:solidFill>
              </a:rPr>
              <a:t>userID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rgbClr val="C00000"/>
                </a:solidFill>
              </a:rPr>
              <a:t>groupID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name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HomeDirectory</a:t>
            </a:r>
            <a:r>
              <a:rPr lang="en-US" sz="2400" dirty="0" err="1" smtClean="0"/>
              <a:t>: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shell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th-TH" sz="2800" b="1" dirty="0" smtClean="0"/>
              <a:t>แฟ้มข้อมูล </a:t>
            </a:r>
            <a:r>
              <a:rPr lang="en-US" sz="2800" b="1" dirty="0" smtClean="0"/>
              <a:t>/etc/group</a:t>
            </a:r>
          </a:p>
          <a:p>
            <a:pPr lvl="1"/>
            <a:r>
              <a:rPr lang="th-TH" dirty="0" smtClean="0"/>
              <a:t>ใช้ในการเก็บข้อมูลเกี่ยวกับกลุ่มของผู้ใช้ในระบบ 1 แถว </a:t>
            </a:r>
            <a:r>
              <a:rPr lang="en-US" dirty="0" smtClean="0"/>
              <a:t>= </a:t>
            </a:r>
            <a:r>
              <a:rPr lang="th-TH" dirty="0" smtClean="0"/>
              <a:t>1 กลุ่ม</a:t>
            </a:r>
          </a:p>
          <a:p>
            <a:pPr lvl="1"/>
            <a:r>
              <a:rPr lang="th-TH" dirty="0" smtClean="0"/>
              <a:t>ตัวอย่าง </a:t>
            </a:r>
            <a:r>
              <a:rPr lang="en-US" dirty="0" smtClean="0"/>
              <a:t>:</a:t>
            </a:r>
          </a:p>
          <a:p>
            <a:pPr lvl="2" algn="ctr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sys</a:t>
            </a:r>
            <a:r>
              <a:rPr lang="en-US" sz="3000" dirty="0" smtClean="0"/>
              <a:t>:</a:t>
            </a:r>
            <a:r>
              <a:rPr lang="en-US" sz="3000" dirty="0" smtClean="0">
                <a:solidFill>
                  <a:srgbClr val="00B0F0"/>
                </a:solidFill>
              </a:rPr>
              <a:t>x</a:t>
            </a:r>
            <a:r>
              <a:rPr lang="en-US" sz="3000" dirty="0" smtClean="0"/>
              <a:t>:</a:t>
            </a:r>
            <a:r>
              <a:rPr lang="en-US" sz="3000" dirty="0" smtClean="0">
                <a:solidFill>
                  <a:srgbClr val="00B050"/>
                </a:solidFill>
              </a:rPr>
              <a:t>3</a:t>
            </a:r>
            <a:r>
              <a:rPr lang="en-US" sz="3000" dirty="0" smtClean="0"/>
              <a:t>:</a:t>
            </a: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root,bin,adm</a:t>
            </a:r>
          </a:p>
          <a:p>
            <a:pPr lvl="2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groupname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en-US" dirty="0" err="1" smtClean="0">
                <a:solidFill>
                  <a:srgbClr val="00B0F0"/>
                </a:solidFill>
              </a:rPr>
              <a:t>password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en-US" dirty="0" err="1" smtClean="0">
                <a:solidFill>
                  <a:srgbClr val="00B050"/>
                </a:solidFill>
              </a:rPr>
              <a:t>groupID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</a:rPr>
              <a:t>รายชื่อบัญชีในกลุ่ม</a:t>
            </a:r>
            <a:endParaRPr lang="th-TH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แฟ้มข้อมูล </a:t>
            </a:r>
            <a:r>
              <a:rPr lang="en-US" dirty="0" smtClean="0"/>
              <a:t>/etc/shadow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ใช้ในการเก็บรหัสผ่านที่ถูกเข้ารหัสแล้ว</a:t>
            </a:r>
            <a:endParaRPr lang="en-US" dirty="0" smtClean="0"/>
          </a:p>
          <a:p>
            <a:pPr algn="ctr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choopan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0070C0"/>
                </a:solidFill>
              </a:rPr>
              <a:t>$1$DH5ja9MV$GoEaFs2Dks4tjAfDxvYhQ0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00B050"/>
                </a:solidFill>
              </a:rPr>
              <a:t>14902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99999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7</a:t>
            </a:r>
            <a:r>
              <a:rPr lang="en-US" sz="2000" dirty="0" smtClean="0"/>
              <a:t>:::</a:t>
            </a:r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ชื่อบัญชี</a:t>
            </a:r>
          </a:p>
          <a:p>
            <a:pPr lvl="1"/>
            <a:r>
              <a:rPr lang="th-TH" dirty="0" smtClean="0">
                <a:solidFill>
                  <a:srgbClr val="0070C0"/>
                </a:solidFill>
              </a:rPr>
              <a:t>รหัสผ่านที่ถูกเข้ารหัสด้วย </a:t>
            </a:r>
            <a:r>
              <a:rPr lang="en-US" dirty="0" smtClean="0">
                <a:solidFill>
                  <a:srgbClr val="0070C0"/>
                </a:solidFill>
              </a:rPr>
              <a:t>MD5 </a:t>
            </a:r>
            <a:r>
              <a:rPr lang="th-TH" dirty="0" smtClean="0">
                <a:solidFill>
                  <a:srgbClr val="0070C0"/>
                </a:solidFill>
              </a:rPr>
              <a:t>ถ้าส่วนนี้เป็น </a:t>
            </a:r>
            <a:r>
              <a:rPr lang="en-US" dirty="0" smtClean="0">
                <a:solidFill>
                  <a:srgbClr val="0070C0"/>
                </a:solidFill>
              </a:rPr>
              <a:t>!! </a:t>
            </a:r>
            <a:r>
              <a:rPr lang="th-TH" dirty="0" smtClean="0">
                <a:solidFill>
                  <a:srgbClr val="0070C0"/>
                </a:solidFill>
              </a:rPr>
              <a:t>หมายถึงผู้ใช้ไม่สามารถ </a:t>
            </a:r>
            <a:r>
              <a:rPr lang="en-US" dirty="0" smtClean="0">
                <a:solidFill>
                  <a:srgbClr val="0070C0"/>
                </a:solidFill>
              </a:rPr>
              <a:t>login </a:t>
            </a:r>
            <a:r>
              <a:rPr lang="th-TH" dirty="0" smtClean="0">
                <a:solidFill>
                  <a:srgbClr val="0070C0"/>
                </a:solidFill>
              </a:rPr>
              <a:t>เข้าได้</a:t>
            </a:r>
          </a:p>
          <a:p>
            <a:pPr lvl="1"/>
            <a:r>
              <a:rPr lang="th-TH" dirty="0" smtClean="0">
                <a:solidFill>
                  <a:srgbClr val="00B050"/>
                </a:solidFill>
              </a:rPr>
              <a:t>จำนวนวันที่ </a:t>
            </a:r>
            <a:r>
              <a:rPr lang="en-US" dirty="0" smtClean="0">
                <a:solidFill>
                  <a:srgbClr val="00B050"/>
                </a:solidFill>
              </a:rPr>
              <a:t>password </a:t>
            </a:r>
            <a:r>
              <a:rPr lang="th-TH" dirty="0" smtClean="0">
                <a:solidFill>
                  <a:srgbClr val="00B050"/>
                </a:solidFill>
              </a:rPr>
              <a:t>มีการแก้ไขล่าสุดนับตั้งแต่ 1 มกราคม 1970</a:t>
            </a:r>
          </a:p>
          <a:p>
            <a:pPr lvl="1"/>
            <a:r>
              <a:rPr lang="th-TH" dirty="0" smtClean="0">
                <a:solidFill>
                  <a:schemeClr val="accent4">
                    <a:lumMod val="50000"/>
                  </a:schemeClr>
                </a:solidFill>
              </a:rPr>
              <a:t>จำนวนวันที่อนุญาตให้เปลี่ยน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password </a:t>
            </a:r>
            <a:r>
              <a:rPr lang="th-TH" dirty="0" smtClean="0">
                <a:solidFill>
                  <a:schemeClr val="accent4">
                    <a:lumMod val="50000"/>
                  </a:schemeClr>
                </a:solidFill>
              </a:rPr>
              <a:t>ใหม่ได้หลังจากเปลี่ยนไปแล้ว</a:t>
            </a:r>
          </a:p>
          <a:p>
            <a:pPr lvl="2"/>
            <a:r>
              <a:rPr lang="th-TH" dirty="0" smtClean="0">
                <a:solidFill>
                  <a:schemeClr val="accent4">
                    <a:lumMod val="50000"/>
                  </a:schemeClr>
                </a:solidFill>
              </a:rPr>
              <a:t>0 คือสามารถเปลี่ยน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password </a:t>
            </a:r>
            <a:r>
              <a:rPr lang="th-TH" dirty="0" smtClean="0">
                <a:solidFill>
                  <a:schemeClr val="accent4">
                    <a:lumMod val="50000"/>
                  </a:schemeClr>
                </a:solidFill>
              </a:rPr>
              <a:t>ได้ไม่จำกัดจำนวนครั้งต่อวัน</a:t>
            </a:r>
          </a:p>
          <a:p>
            <a:pPr lvl="1"/>
            <a:r>
              <a:rPr lang="th-TH" dirty="0" smtClean="0">
                <a:solidFill>
                  <a:schemeClr val="accent5">
                    <a:lumMod val="50000"/>
                  </a:schemeClr>
                </a:solidFill>
              </a:rPr>
              <a:t>จำนวนวันที่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password </a:t>
            </a:r>
            <a:r>
              <a:rPr lang="th-TH" dirty="0" smtClean="0">
                <a:solidFill>
                  <a:schemeClr val="accent5">
                    <a:lumMod val="50000"/>
                  </a:schemeClr>
                </a:solidFill>
              </a:rPr>
              <a:t>นี้ยังใช้งานได้</a:t>
            </a:r>
          </a:p>
          <a:p>
            <a:pPr lvl="1"/>
            <a:r>
              <a:rPr lang="th-TH" dirty="0" smtClean="0">
                <a:solidFill>
                  <a:schemeClr val="accent2">
                    <a:lumMod val="75000"/>
                  </a:schemeClr>
                </a:solidFill>
              </a:rPr>
              <a:t>จำนวนวันที่ระบบจะเตือนให้ผู้ใช้เปลี่ยน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password </a:t>
            </a:r>
            <a:r>
              <a:rPr lang="th-TH" dirty="0" smtClean="0">
                <a:solidFill>
                  <a:schemeClr val="accent2">
                    <a:lumMod val="75000"/>
                  </a:schemeClr>
                </a:solidFill>
              </a:rPr>
              <a:t>ก่อนหมดอายุ</a:t>
            </a:r>
          </a:p>
          <a:p>
            <a:pPr lvl="1"/>
            <a:r>
              <a:rPr lang="th-TH" dirty="0" smtClean="0"/>
              <a:t>จำนวนของวันที่ยังให้ใช้งานได้หลัง </a:t>
            </a:r>
            <a:r>
              <a:rPr lang="en-US" dirty="0" smtClean="0"/>
              <a:t>password </a:t>
            </a:r>
            <a:r>
              <a:rPr lang="th-TH" dirty="0" smtClean="0"/>
              <a:t>หมดอายุ</a:t>
            </a:r>
          </a:p>
          <a:p>
            <a:pPr lvl="1"/>
            <a:r>
              <a:rPr lang="th-TH" dirty="0" smtClean="0"/>
              <a:t>จำนวนวันนับจาก 1 มกราคม 1970 ที่บัญชีนี้จะใช้งานได้</a:t>
            </a:r>
          </a:p>
          <a:p>
            <a:pPr lvl="1"/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การกำหนด </a:t>
            </a:r>
            <a:r>
              <a:rPr lang="en-US" dirty="0" smtClean="0"/>
              <a:t>quota </a:t>
            </a:r>
            <a:r>
              <a:rPr lang="th-TH" dirty="0" smtClean="0"/>
              <a:t>ให้กับผู้ใช้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เนื้อที่ว่างใน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เป็นสิ่งที่สำคัญมาก </a:t>
            </a:r>
          </a:p>
          <a:p>
            <a:r>
              <a:rPr lang="th-TH" dirty="0" smtClean="0"/>
              <a:t>เมื่อระบบมีผู้ใช้หลายคน แต่ไม่มีการควบคุมเรื่องเนื้อที่การจัดเก็บจะทำให้เนื้อที่เก็บข้อมูลเต็มได้</a:t>
            </a:r>
          </a:p>
          <a:p>
            <a:r>
              <a:rPr lang="th-TH" dirty="0" smtClean="0"/>
              <a:t>ปัญหาที่เกิดขึ้นถ้าเนื้อที่ในการเก็บข้อมูลเต็ม</a:t>
            </a:r>
          </a:p>
          <a:p>
            <a:pPr lvl="1"/>
            <a:r>
              <a:rPr lang="th-TH" dirty="0" smtClean="0"/>
              <a:t>บริการ </a:t>
            </a:r>
            <a:r>
              <a:rPr lang="en-US" dirty="0" smtClean="0"/>
              <a:t>(services) </a:t>
            </a:r>
            <a:r>
              <a:rPr lang="th-TH" dirty="0" smtClean="0"/>
              <a:t>จะไม่สามารถเรียกใช้งานได้</a:t>
            </a:r>
          </a:p>
          <a:p>
            <a:pPr lvl="1"/>
            <a:r>
              <a:rPr lang="th-TH" dirty="0" smtClean="0"/>
              <a:t>ผู้ใช้ไม่สามารถ </a:t>
            </a:r>
            <a:r>
              <a:rPr lang="en-US" dirty="0" smtClean="0"/>
              <a:t>login </a:t>
            </a:r>
            <a:r>
              <a:rPr lang="th-TH" dirty="0" smtClean="0"/>
              <a:t>เข้าระบบได้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th-TH" dirty="0" smtClean="0">
                <a:solidFill>
                  <a:srgbClr val="0070C0"/>
                </a:solidFill>
              </a:rPr>
              <a:t>แต่ </a:t>
            </a:r>
            <a:r>
              <a:rPr lang="en-US" dirty="0" smtClean="0">
                <a:solidFill>
                  <a:srgbClr val="0070C0"/>
                </a:solidFill>
              </a:rPr>
              <a:t>root </a:t>
            </a:r>
            <a:r>
              <a:rPr lang="th-TH" dirty="0" smtClean="0">
                <a:solidFill>
                  <a:srgbClr val="0070C0"/>
                </a:solidFill>
              </a:rPr>
              <a:t>จะเข้าได้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th-TH" dirty="0" smtClean="0"/>
              <a:t>ถ้าเครื่องใช้งานเป็น </a:t>
            </a:r>
            <a:r>
              <a:rPr lang="en-US" dirty="0" smtClean="0"/>
              <a:t>mail server </a:t>
            </a:r>
            <a:r>
              <a:rPr lang="th-TH" dirty="0" smtClean="0"/>
              <a:t>ก็ไม่สามารถรับ </a:t>
            </a:r>
            <a:r>
              <a:rPr lang="en-US" dirty="0" smtClean="0"/>
              <a:t>mail </a:t>
            </a:r>
            <a:r>
              <a:rPr lang="th-TH" dirty="0" smtClean="0"/>
              <a:t>ได้</a:t>
            </a:r>
          </a:p>
          <a:p>
            <a:pPr lvl="1"/>
            <a:r>
              <a:rPr lang="th-TH" dirty="0" smtClean="0"/>
              <a:t>ถ้าเครื่องมีระบบฐานข้อมูล </a:t>
            </a:r>
            <a:r>
              <a:rPr lang="en-US" dirty="0" smtClean="0"/>
              <a:t>(</a:t>
            </a:r>
            <a:r>
              <a:rPr lang="th-TH" dirty="0" smtClean="0"/>
              <a:t>เช่น </a:t>
            </a:r>
            <a:r>
              <a:rPr lang="en-US" dirty="0" err="1" smtClean="0"/>
              <a:t>mysql</a:t>
            </a:r>
            <a:r>
              <a:rPr lang="en-US" dirty="0" smtClean="0"/>
              <a:t>) </a:t>
            </a:r>
            <a:r>
              <a:rPr lang="th-TH" dirty="0" smtClean="0"/>
              <a:t>ก็ไม่สามารถเพิ่มข้อมูลในฐานได้</a:t>
            </a:r>
          </a:p>
          <a:p>
            <a:r>
              <a:rPr lang="th-TH" dirty="0" smtClean="0"/>
              <a:t>ดังนั้นจึงควรมีการ</a:t>
            </a:r>
            <a:r>
              <a:rPr lang="th-TH" b="1" dirty="0" smtClean="0">
                <a:solidFill>
                  <a:srgbClr val="FF0000"/>
                </a:solidFill>
              </a:rPr>
              <a:t>กำหนด </a:t>
            </a:r>
            <a:r>
              <a:rPr lang="en-US" b="1" dirty="0" smtClean="0">
                <a:solidFill>
                  <a:srgbClr val="FF0000"/>
                </a:solidFill>
              </a:rPr>
              <a:t>quota</a:t>
            </a:r>
            <a:r>
              <a:rPr lang="en-US" dirty="0" smtClean="0"/>
              <a:t> </a:t>
            </a:r>
            <a:r>
              <a:rPr lang="th-TH" dirty="0" smtClean="0"/>
              <a:t>ให้กับบัญชีผู้ใช้งาน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เปิดใช้การ </a:t>
            </a:r>
            <a:r>
              <a:rPr lang="en-US" dirty="0" smtClean="0"/>
              <a:t>quota </a:t>
            </a:r>
            <a:r>
              <a:rPr lang="th-TH" dirty="0" smtClean="0"/>
              <a:t>สำหรับ </a:t>
            </a:r>
            <a:r>
              <a:rPr lang="en-US" dirty="0" smtClean="0"/>
              <a:t>user </a:t>
            </a:r>
            <a:r>
              <a:rPr lang="th-TH" dirty="0" smtClean="0"/>
              <a:t>และ </a:t>
            </a:r>
            <a:r>
              <a:rPr lang="en-US" dirty="0" smtClean="0"/>
              <a:t>group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r>
              <a:rPr lang="th-TH" dirty="0" smtClean="0"/>
              <a:t>โดยทั่วไปการกำหนด </a:t>
            </a:r>
            <a:r>
              <a:rPr lang="en-US" dirty="0" smtClean="0"/>
              <a:t>quota </a:t>
            </a:r>
            <a:r>
              <a:rPr lang="th-TH" dirty="0" smtClean="0"/>
              <a:t>จะกำหนดที่ </a:t>
            </a:r>
            <a:r>
              <a:rPr lang="en-US" dirty="0" smtClean="0"/>
              <a:t>home directory </a:t>
            </a:r>
            <a:r>
              <a:rPr lang="th-TH" dirty="0" smtClean="0"/>
              <a:t>ของผู้ใช้</a:t>
            </a:r>
          </a:p>
          <a:p>
            <a:r>
              <a:rPr lang="th-TH" dirty="0" smtClean="0"/>
              <a:t>ให้ทำการแก้ไขในแฟ้มข้อมูล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fstab</a:t>
            </a:r>
            <a:endParaRPr lang="en-US" dirty="0" smtClean="0"/>
          </a:p>
          <a:p>
            <a:pPr lvl="1"/>
            <a:r>
              <a:rPr lang="th-TH" dirty="0" smtClean="0"/>
              <a:t>สมมุติ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คือ </a:t>
            </a:r>
            <a:r>
              <a:rPr lang="en-US" dirty="0" smtClean="0"/>
              <a:t>/dev/</a:t>
            </a:r>
            <a:r>
              <a:rPr lang="en-US" dirty="0" err="1" smtClean="0"/>
              <a:t>sdd</a:t>
            </a:r>
            <a:endParaRPr lang="en-US" dirty="0" smtClean="0"/>
          </a:p>
          <a:p>
            <a:pPr lvl="1"/>
            <a:r>
              <a:rPr lang="en-US" sz="2100" dirty="0" smtClean="0"/>
              <a:t>/dev/sdd1    /home    ext3     </a:t>
            </a:r>
            <a:r>
              <a:rPr lang="en-US" sz="2100" dirty="0" err="1" smtClean="0"/>
              <a:t>defaults,</a:t>
            </a:r>
            <a:r>
              <a:rPr lang="en-US" sz="2100" dirty="0" err="1" smtClean="0">
                <a:solidFill>
                  <a:srgbClr val="FF0000"/>
                </a:solidFill>
              </a:rPr>
              <a:t>usrquota</a:t>
            </a:r>
            <a:r>
              <a:rPr lang="en-US" sz="2100" dirty="0" err="1" smtClean="0"/>
              <a:t>,</a:t>
            </a:r>
            <a:r>
              <a:rPr lang="en-US" sz="2100" dirty="0" err="1" smtClean="0">
                <a:solidFill>
                  <a:srgbClr val="0070C0"/>
                </a:solidFill>
              </a:rPr>
              <a:t>grpquota</a:t>
            </a:r>
            <a:r>
              <a:rPr lang="en-US" sz="2100" dirty="0" smtClean="0"/>
              <a:t>    1   2  </a:t>
            </a:r>
          </a:p>
          <a:p>
            <a:r>
              <a:rPr lang="th-TH" dirty="0" smtClean="0"/>
              <a:t>ปกติต้อง </a:t>
            </a:r>
            <a:r>
              <a:rPr lang="en-US" dirty="0" smtClean="0"/>
              <a:t>reboot </a:t>
            </a:r>
            <a:r>
              <a:rPr lang="th-TH" dirty="0" smtClean="0"/>
              <a:t>เพื่อให้ </a:t>
            </a:r>
            <a:r>
              <a:rPr lang="en-US" dirty="0" smtClean="0"/>
              <a:t>/home </a:t>
            </a:r>
            <a:r>
              <a:rPr lang="th-TH" dirty="0" smtClean="0"/>
              <a:t>ถูกใช้งานที่ </a:t>
            </a:r>
            <a:r>
              <a:rPr lang="en-US" dirty="0" smtClean="0"/>
              <a:t>/dev/sdd1 </a:t>
            </a:r>
            <a:r>
              <a:rPr lang="th-TH" dirty="0" smtClean="0"/>
              <a:t>แต่สามารถใช้คำสั่งใน </a:t>
            </a:r>
            <a:r>
              <a:rPr lang="en-US" dirty="0" smtClean="0"/>
              <a:t>shell </a:t>
            </a:r>
            <a:r>
              <a:rPr lang="th-TH" dirty="0" smtClean="0"/>
              <a:t>เพื่อ </a:t>
            </a:r>
            <a:r>
              <a:rPr lang="en-US" dirty="0" smtClean="0"/>
              <a:t>remount </a:t>
            </a:r>
            <a:r>
              <a:rPr lang="th-TH" dirty="0" smtClean="0"/>
              <a:t>ได้</a:t>
            </a:r>
          </a:p>
          <a:p>
            <a:pPr lvl="1"/>
            <a:r>
              <a:rPr lang="en-US" dirty="0" smtClean="0"/>
              <a:t>mount   -o   remount   /home  (</a:t>
            </a:r>
            <a:r>
              <a:rPr lang="th-TH" dirty="0" smtClean="0"/>
              <a:t>หรือ </a:t>
            </a:r>
            <a:r>
              <a:rPr lang="en-US" dirty="0" smtClean="0"/>
              <a:t>mount –a) </a:t>
            </a:r>
          </a:p>
          <a:p>
            <a:pPr lvl="1"/>
            <a:r>
              <a:rPr lang="th-TH" dirty="0" smtClean="0"/>
              <a:t>พิมพ์ </a:t>
            </a:r>
            <a:r>
              <a:rPr lang="en-US" dirty="0" smtClean="0"/>
              <a:t> cat  /proc/mounts   </a:t>
            </a:r>
            <a:r>
              <a:rPr lang="th-TH" dirty="0" smtClean="0"/>
              <a:t>เพื่อตรวจสอบว่า </a:t>
            </a:r>
            <a:r>
              <a:rPr lang="en-US" dirty="0" smtClean="0"/>
              <a:t>/home </a:t>
            </a:r>
            <a:r>
              <a:rPr lang="th-TH" dirty="0" smtClean="0"/>
              <a:t>มีการกำหนด </a:t>
            </a:r>
            <a:r>
              <a:rPr lang="en-US" dirty="0" smtClean="0"/>
              <a:t>quota </a:t>
            </a:r>
            <a:r>
              <a:rPr lang="th-TH" dirty="0" smtClean="0"/>
              <a:t>แล้วหรือไม่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ตั้งค่าของ </a:t>
            </a:r>
            <a:r>
              <a:rPr lang="en-US" dirty="0" smtClean="0"/>
              <a:t>Quota files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จะใช้คำสั่ง </a:t>
            </a:r>
            <a:r>
              <a:rPr lang="en-US" dirty="0" err="1" smtClean="0"/>
              <a:t>quotacheck</a:t>
            </a:r>
            <a:r>
              <a:rPr lang="en-US" dirty="0" smtClean="0"/>
              <a:t> </a:t>
            </a:r>
            <a:r>
              <a:rPr lang="th-TH" dirty="0" smtClean="0"/>
              <a:t>เพื่อตรวจสอบสภาพการใช้งานของ </a:t>
            </a:r>
            <a:r>
              <a:rPr lang="en-US" dirty="0" err="1" smtClean="0"/>
              <a:t>harddisk</a:t>
            </a:r>
            <a:endParaRPr lang="en-US" dirty="0" smtClean="0"/>
          </a:p>
          <a:p>
            <a:r>
              <a:rPr lang="th-TH" dirty="0" smtClean="0"/>
              <a:t>ตัวอย่างถ้าต้องการตรวจสอบสภาพการใช้งานของ </a:t>
            </a:r>
            <a:r>
              <a:rPr lang="en-US" dirty="0" smtClean="0"/>
              <a:t>/home</a:t>
            </a:r>
          </a:p>
          <a:p>
            <a:pPr lvl="1"/>
            <a:r>
              <a:rPr lang="en-US" sz="3600" dirty="0" err="1" smtClean="0"/>
              <a:t>quotacheck</a:t>
            </a:r>
            <a:r>
              <a:rPr lang="en-US" sz="3600" dirty="0" smtClean="0"/>
              <a:t>   -</a:t>
            </a:r>
            <a:r>
              <a:rPr lang="en-US" sz="3600" dirty="0" err="1" smtClean="0"/>
              <a:t>cugv</a:t>
            </a:r>
            <a:r>
              <a:rPr lang="en-US" sz="3600" dirty="0" smtClean="0"/>
              <a:t>   /home</a:t>
            </a:r>
          </a:p>
          <a:p>
            <a:pPr lvl="2"/>
            <a:r>
              <a:rPr lang="en-US" dirty="0" smtClean="0"/>
              <a:t>-c   </a:t>
            </a:r>
            <a:r>
              <a:rPr lang="th-TH" dirty="0" smtClean="0"/>
              <a:t>ทำการ </a:t>
            </a:r>
            <a:r>
              <a:rPr lang="en-US" dirty="0" smtClean="0"/>
              <a:t>scan </a:t>
            </a:r>
            <a:r>
              <a:rPr lang="th-TH" dirty="0" smtClean="0"/>
              <a:t>การใช้งานใน</a:t>
            </a:r>
            <a:r>
              <a:rPr lang="en-US" dirty="0" smtClean="0"/>
              <a:t>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เพื่อสร้างแฟ้มข้อมูลรายละเอียดการใช้งาน</a:t>
            </a:r>
          </a:p>
          <a:p>
            <a:pPr lvl="2"/>
            <a:r>
              <a:rPr lang="en-US" dirty="0" smtClean="0"/>
              <a:t>-u   </a:t>
            </a:r>
            <a:r>
              <a:rPr lang="th-TH" dirty="0" smtClean="0"/>
              <a:t>ทำการ </a:t>
            </a:r>
            <a:r>
              <a:rPr lang="en-US" dirty="0" smtClean="0"/>
              <a:t>scan </a:t>
            </a:r>
            <a:r>
              <a:rPr lang="th-TH" dirty="0" smtClean="0"/>
              <a:t>การใช้เนื้อที่ของ </a:t>
            </a:r>
            <a:r>
              <a:rPr lang="en-US" dirty="0" smtClean="0"/>
              <a:t>user</a:t>
            </a:r>
          </a:p>
          <a:p>
            <a:pPr lvl="2"/>
            <a:r>
              <a:rPr lang="en-US" dirty="0" smtClean="0"/>
              <a:t>-g   </a:t>
            </a:r>
            <a:r>
              <a:rPr lang="th-TH" dirty="0" smtClean="0"/>
              <a:t>ทำการ </a:t>
            </a:r>
            <a:r>
              <a:rPr lang="en-US" dirty="0" smtClean="0"/>
              <a:t>scan </a:t>
            </a:r>
            <a:r>
              <a:rPr lang="th-TH" dirty="0" smtClean="0"/>
              <a:t>การใช้เนื้อที่ของ </a:t>
            </a:r>
            <a:r>
              <a:rPr lang="en-US" dirty="0" smtClean="0"/>
              <a:t>group</a:t>
            </a:r>
          </a:p>
          <a:p>
            <a:pPr lvl="2"/>
            <a:r>
              <a:rPr lang="en-US" dirty="0" smtClean="0"/>
              <a:t>-v    verbose</a:t>
            </a:r>
          </a:p>
          <a:p>
            <a:pPr lvl="1"/>
            <a:r>
              <a:rPr lang="en-US" dirty="0" err="1" smtClean="0"/>
              <a:t>quotacheck</a:t>
            </a:r>
            <a:r>
              <a:rPr lang="en-US" dirty="0" smtClean="0"/>
              <a:t> </a:t>
            </a:r>
            <a:r>
              <a:rPr lang="th-TH" dirty="0" smtClean="0"/>
              <a:t>จะสร้างแฟ้มข้อมูลขึ้นมา 2 แฟ้มคือ </a:t>
            </a:r>
            <a:endParaRPr lang="en-US" dirty="0" smtClean="0"/>
          </a:p>
          <a:p>
            <a:pPr lvl="2"/>
            <a:r>
              <a:rPr lang="en-US" dirty="0" err="1" smtClean="0"/>
              <a:t>aquota.user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aquota.group</a:t>
            </a:r>
            <a:r>
              <a:rPr lang="en-US" dirty="0" smtClean="0"/>
              <a:t> </a:t>
            </a:r>
            <a:r>
              <a:rPr lang="th-TH" dirty="0" smtClean="0"/>
              <a:t>รายละเอียดการใช้งานของ </a:t>
            </a:r>
            <a:r>
              <a:rPr lang="en-US" dirty="0" smtClean="0"/>
              <a:t>user </a:t>
            </a:r>
            <a:r>
              <a:rPr lang="th-TH" dirty="0" smtClean="0"/>
              <a:t>และ </a:t>
            </a:r>
            <a:r>
              <a:rPr lang="en-US" dirty="0" smtClean="0"/>
              <a:t>group</a:t>
            </a:r>
          </a:p>
          <a:p>
            <a:pPr lvl="1"/>
            <a:r>
              <a:rPr lang="th-TH" dirty="0" smtClean="0"/>
              <a:t>ปรับ </a:t>
            </a:r>
            <a:r>
              <a:rPr lang="en-US" dirty="0" smtClean="0"/>
              <a:t>permission </a:t>
            </a:r>
            <a:r>
              <a:rPr lang="th-TH" dirty="0" smtClean="0"/>
              <a:t>ของแฟ้มข้อมูลทั้ง 2 ให้ทุกคนอ่านได้</a:t>
            </a:r>
          </a:p>
          <a:p>
            <a:pPr lvl="2"/>
            <a:r>
              <a:rPr lang="en-US" dirty="0" err="1" smtClean="0"/>
              <a:t>chmod</a:t>
            </a:r>
            <a:r>
              <a:rPr lang="en-US" dirty="0" smtClean="0"/>
              <a:t>  </a:t>
            </a:r>
            <a:r>
              <a:rPr lang="en-US" dirty="0" err="1" smtClean="0"/>
              <a:t>a+r</a:t>
            </a:r>
            <a:r>
              <a:rPr lang="en-US" dirty="0" smtClean="0"/>
              <a:t>  aquota.*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ตั้งค่า </a:t>
            </a:r>
            <a:r>
              <a:rPr lang="en-US" dirty="0" smtClean="0"/>
              <a:t>quota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การตั้งค่า </a:t>
            </a:r>
            <a:r>
              <a:rPr lang="en-US" dirty="0" smtClean="0"/>
              <a:t>quota </a:t>
            </a:r>
            <a:r>
              <a:rPr lang="th-TH" dirty="0" smtClean="0"/>
              <a:t>ทำได้ด้วยคำสั่ง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edquota</a:t>
            </a:r>
            <a:r>
              <a:rPr lang="en-US" dirty="0" smtClean="0"/>
              <a:t>    </a:t>
            </a:r>
            <a:r>
              <a:rPr lang="th-TH" i="1" dirty="0" smtClean="0">
                <a:solidFill>
                  <a:srgbClr val="FF0000"/>
                </a:solidFill>
              </a:rPr>
              <a:t>ชื่อบัญชี</a:t>
            </a:r>
          </a:p>
          <a:p>
            <a:pPr algn="ctr">
              <a:buNone/>
            </a:pPr>
            <a:endParaRPr lang="th-TH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th-TH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th-TH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th-TH" i="1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smtClean="0"/>
              <a:t>Blocks</a:t>
            </a:r>
            <a:r>
              <a:rPr lang="en-US" dirty="0" smtClean="0"/>
              <a:t> </a:t>
            </a:r>
            <a:r>
              <a:rPr lang="th-TH" dirty="0" smtClean="0"/>
              <a:t>จำนวน </a:t>
            </a:r>
            <a:r>
              <a:rPr lang="en-US" dirty="0" err="1" smtClean="0"/>
              <a:t>kB</a:t>
            </a:r>
            <a:r>
              <a:rPr lang="en-US" dirty="0" smtClean="0"/>
              <a:t> </a:t>
            </a:r>
            <a:r>
              <a:rPr lang="th-TH" dirty="0" smtClean="0"/>
              <a:t>ที่ผู้ใช้ใช้ไปแล้ว</a:t>
            </a:r>
          </a:p>
          <a:p>
            <a:pPr lvl="1"/>
            <a:r>
              <a:rPr lang="en-US" b="1" dirty="0" smtClean="0"/>
              <a:t>Soft, hard </a:t>
            </a:r>
            <a:r>
              <a:rPr lang="th-TH" dirty="0" smtClean="0"/>
              <a:t>จำนวน </a:t>
            </a:r>
            <a:r>
              <a:rPr lang="en-US" dirty="0" err="1" smtClean="0"/>
              <a:t>kB</a:t>
            </a:r>
            <a:r>
              <a:rPr lang="en-US" dirty="0" smtClean="0"/>
              <a:t> </a:t>
            </a:r>
            <a:r>
              <a:rPr lang="th-TH" dirty="0" smtClean="0"/>
              <a:t>ที่เป็น </a:t>
            </a:r>
            <a:r>
              <a:rPr lang="en-US" dirty="0" smtClean="0"/>
              <a:t>limit </a:t>
            </a:r>
            <a:r>
              <a:rPr lang="th-TH" dirty="0" smtClean="0"/>
              <a:t>ของผู้ใช้ </a:t>
            </a:r>
            <a:r>
              <a:rPr lang="en-US" dirty="0" smtClean="0"/>
              <a:t>(0 = unlimited)</a:t>
            </a:r>
          </a:p>
          <a:p>
            <a:pPr lvl="2"/>
            <a:r>
              <a:rPr lang="th-TH" dirty="0" smtClean="0"/>
              <a:t>ผู้ใช้ ใช้เนื้อที่เกิน </a:t>
            </a:r>
            <a:r>
              <a:rPr lang="en-US" dirty="0" smtClean="0"/>
              <a:t>soft </a:t>
            </a:r>
            <a:r>
              <a:rPr lang="th-TH" dirty="0" smtClean="0"/>
              <a:t>ระบบจะทำการเตือน</a:t>
            </a:r>
          </a:p>
          <a:p>
            <a:pPr lvl="2"/>
            <a:r>
              <a:rPr lang="th-TH" dirty="0" smtClean="0"/>
              <a:t>แต่ผู้ใช้ไม่มีสิทธิใช้เนื้อที่เกินที่ตั้งไว้ใน </a:t>
            </a:r>
            <a:r>
              <a:rPr lang="en-US" dirty="0" smtClean="0"/>
              <a:t>hard</a:t>
            </a:r>
          </a:p>
          <a:p>
            <a:pPr lvl="1"/>
            <a:r>
              <a:rPr lang="en-US" b="1" dirty="0" err="1" smtClean="0"/>
              <a:t>Inodes</a:t>
            </a:r>
            <a:r>
              <a:rPr lang="en-US" b="1" dirty="0" smtClean="0"/>
              <a:t> </a:t>
            </a:r>
            <a:r>
              <a:rPr lang="th-TH" dirty="0" smtClean="0"/>
              <a:t>จำนวนแฟ้มข้อมูลที่มีอยู่</a:t>
            </a:r>
          </a:p>
          <a:p>
            <a:pPr lvl="1"/>
            <a:r>
              <a:rPr lang="en-US" b="1" dirty="0" smtClean="0"/>
              <a:t>Soft, hard </a:t>
            </a:r>
            <a:r>
              <a:rPr lang="th-TH" dirty="0" smtClean="0"/>
              <a:t>จำนวนแฟ้มข้อมูลที่อนุญาตให้มีได้ </a:t>
            </a:r>
            <a:r>
              <a:rPr lang="en-US" dirty="0" smtClean="0"/>
              <a:t>(0 = unlimited)</a:t>
            </a:r>
            <a:endParaRPr lang="th-TH" dirty="0"/>
          </a:p>
        </p:txBody>
      </p:sp>
      <p:pic>
        <p:nvPicPr>
          <p:cNvPr id="6" name="รูปภาพ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420888"/>
            <a:ext cx="7989348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การตั้งค่า </a:t>
            </a:r>
            <a:r>
              <a:rPr lang="en-US" dirty="0" smtClean="0"/>
              <a:t>quota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edquota</a:t>
            </a:r>
            <a:r>
              <a:rPr lang="en-US" dirty="0" smtClean="0"/>
              <a:t> </a:t>
            </a:r>
            <a:r>
              <a:rPr lang="th-TH" dirty="0" smtClean="0"/>
              <a:t>จะใช้กับผู้ใช้เพียง 1 คนเท่านั้น</a:t>
            </a:r>
          </a:p>
          <a:p>
            <a:r>
              <a:rPr lang="th-TH" dirty="0" smtClean="0"/>
              <a:t>ถ้าต้องการกำหนด </a:t>
            </a:r>
            <a:r>
              <a:rPr lang="en-US" dirty="0" smtClean="0"/>
              <a:t>quota </a:t>
            </a:r>
            <a:r>
              <a:rPr lang="th-TH" dirty="0" smtClean="0"/>
              <a:t>ให้กับคนอื่นจะต้องทำการ </a:t>
            </a:r>
            <a:r>
              <a:rPr lang="en-US" dirty="0" smtClean="0"/>
              <a:t>copy </a:t>
            </a:r>
            <a:r>
              <a:rPr lang="th-TH" dirty="0" smtClean="0"/>
              <a:t>ค่าที่ตั้งไว้</a:t>
            </a:r>
          </a:p>
          <a:p>
            <a:pPr algn="ctr">
              <a:buNone/>
            </a:pPr>
            <a:r>
              <a:rPr lang="en-US" dirty="0" err="1" smtClean="0"/>
              <a:t>edquota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-up   </a:t>
            </a:r>
            <a:r>
              <a:rPr lang="th-TH" dirty="0" smtClean="0">
                <a:solidFill>
                  <a:srgbClr val="002060"/>
                </a:solidFill>
              </a:rPr>
              <a:t>บัญชีที่ตั้งค่าแล้ว  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</a:rPr>
              <a:t>บัญชี1  บัญชี2  บัญชี3 ..</a:t>
            </a:r>
          </a:p>
          <a:p>
            <a:r>
              <a:rPr lang="th-TH" dirty="0" smtClean="0"/>
              <a:t>ถ้าต้องการกำหนด </a:t>
            </a:r>
            <a:r>
              <a:rPr lang="en-US" dirty="0" smtClean="0"/>
              <a:t>quota </a:t>
            </a:r>
            <a:r>
              <a:rPr lang="th-TH" dirty="0" smtClean="0"/>
              <a:t>ให้กับกลุ่ม ใช้คำสั่ง</a:t>
            </a:r>
          </a:p>
          <a:p>
            <a:pPr algn="ctr">
              <a:buNone/>
            </a:pPr>
            <a:r>
              <a:rPr lang="en-US" dirty="0" err="1" smtClean="0"/>
              <a:t>edquota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-g</a:t>
            </a:r>
            <a:r>
              <a:rPr lang="en-US" dirty="0" smtClean="0"/>
              <a:t>   </a:t>
            </a:r>
            <a:r>
              <a:rPr lang="th-TH" dirty="0" smtClean="0">
                <a:solidFill>
                  <a:srgbClr val="FF0000"/>
                </a:solidFill>
              </a:rPr>
              <a:t>ชื่อกลุ่ม</a:t>
            </a:r>
          </a:p>
          <a:p>
            <a:r>
              <a:rPr lang="th-TH" dirty="0" smtClean="0"/>
              <a:t>ถ้าต้องการกำหนด </a:t>
            </a:r>
            <a:r>
              <a:rPr lang="en-US" dirty="0" smtClean="0"/>
              <a:t>quota </a:t>
            </a:r>
            <a:r>
              <a:rPr lang="th-TH" dirty="0" smtClean="0"/>
              <a:t>ให้กับกลุ่มอื่น</a:t>
            </a:r>
          </a:p>
          <a:p>
            <a:pPr>
              <a:buNone/>
            </a:pPr>
            <a:r>
              <a:rPr lang="en-US" dirty="0" err="1" smtClean="0"/>
              <a:t>edquota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gp</a:t>
            </a:r>
            <a:r>
              <a:rPr lang="en-US" dirty="0" smtClean="0">
                <a:solidFill>
                  <a:srgbClr val="00B050"/>
                </a:solidFill>
              </a:rPr>
              <a:t>   </a:t>
            </a:r>
            <a:r>
              <a:rPr lang="th-TH" dirty="0" smtClean="0">
                <a:solidFill>
                  <a:srgbClr val="002060"/>
                </a:solidFill>
              </a:rPr>
              <a:t>กลุ่มตั้งค่าแล้ว  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</a:rPr>
              <a:t>กลุ่ม1  กลุ่ม2  กลุ่ม3 ..</a:t>
            </a:r>
          </a:p>
          <a:p>
            <a:pPr>
              <a:buNone/>
            </a:pPr>
            <a:endParaRPr lang="th-TH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th-TH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เปิดการใช้งาน </a:t>
            </a:r>
            <a:r>
              <a:rPr lang="en-US" dirty="0" smtClean="0"/>
              <a:t>quota </a:t>
            </a:r>
            <a:r>
              <a:rPr lang="th-TH" dirty="0" smtClean="0"/>
              <a:t>และการดูรายงาน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เมื่อตั้งค่าต่างๆ เรียบร้อยแล้ว เมื่อต้องการจะเปิดการใช้งาน </a:t>
            </a:r>
            <a:r>
              <a:rPr lang="en-US" dirty="0" smtClean="0"/>
              <a:t>quota</a:t>
            </a:r>
          </a:p>
          <a:p>
            <a:pPr algn="ctr">
              <a:buNone/>
            </a:pPr>
            <a:r>
              <a:rPr lang="en-US" dirty="0" err="1" smtClean="0"/>
              <a:t>quotaon</a:t>
            </a:r>
            <a:r>
              <a:rPr lang="en-US" dirty="0" smtClean="0"/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filesystem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/>
            <a:r>
              <a:rPr lang="th-TH" b="1" dirty="0" smtClean="0"/>
              <a:t>ตัวอย่าง</a:t>
            </a:r>
            <a:r>
              <a:rPr lang="th-TH" dirty="0" smtClean="0"/>
              <a:t> ถ้าทำ </a:t>
            </a:r>
            <a:r>
              <a:rPr lang="en-US" dirty="0" smtClean="0"/>
              <a:t>quota </a:t>
            </a:r>
            <a:r>
              <a:rPr lang="th-TH" dirty="0" smtClean="0"/>
              <a:t>ที่ </a:t>
            </a:r>
            <a:r>
              <a:rPr lang="en-US" dirty="0" smtClean="0"/>
              <a:t>/home</a:t>
            </a:r>
          </a:p>
          <a:p>
            <a:pPr lvl="2"/>
            <a:r>
              <a:rPr lang="en-US" dirty="0" err="1" smtClean="0"/>
              <a:t>quotaon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/home</a:t>
            </a:r>
          </a:p>
          <a:p>
            <a:r>
              <a:rPr lang="th-TH" dirty="0" smtClean="0"/>
              <a:t>ถ้าต้องการจะปิดการใช้งาน </a:t>
            </a:r>
            <a:r>
              <a:rPr lang="en-US" dirty="0" smtClean="0"/>
              <a:t>quota </a:t>
            </a:r>
            <a:r>
              <a:rPr lang="th-TH" dirty="0" smtClean="0"/>
              <a:t>ใช้คำสั่ง</a:t>
            </a:r>
          </a:p>
          <a:p>
            <a:pPr algn="ctr">
              <a:buNone/>
            </a:pPr>
            <a:r>
              <a:rPr lang="en-US" dirty="0" err="1" smtClean="0"/>
              <a:t>quotaoff</a:t>
            </a:r>
            <a:r>
              <a:rPr lang="en-US" dirty="0" smtClean="0"/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filesystem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th-TH" dirty="0" smtClean="0"/>
              <a:t>เมื่อต้องการดูรายงานการใช้เนื้อที่ของผู้ใช้ หรือ กลุ่ม ที่ทำ </a:t>
            </a:r>
            <a:r>
              <a:rPr lang="en-US" dirty="0" smtClean="0"/>
              <a:t>quota </a:t>
            </a:r>
            <a:r>
              <a:rPr lang="th-TH" dirty="0" smtClean="0"/>
              <a:t>ไว้</a:t>
            </a:r>
          </a:p>
          <a:p>
            <a:pPr lvl="1"/>
            <a:r>
              <a:rPr lang="en-US" dirty="0" err="1" smtClean="0"/>
              <a:t>repquota</a:t>
            </a:r>
            <a:r>
              <a:rPr lang="en-US" dirty="0" smtClean="0"/>
              <a:t>   -a      </a:t>
            </a:r>
            <a:r>
              <a:rPr lang="th-TH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th-TH" dirty="0" smtClean="0">
                <a:solidFill>
                  <a:srgbClr val="00B050"/>
                </a:solidFill>
              </a:rPr>
              <a:t>ดูรายงานของผู้ใช้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en-US" dirty="0" err="1" smtClean="0"/>
              <a:t>repquota</a:t>
            </a:r>
            <a:r>
              <a:rPr lang="en-US" dirty="0" smtClean="0"/>
              <a:t>   -</a:t>
            </a:r>
            <a:r>
              <a:rPr lang="en-US" dirty="0" err="1" smtClean="0"/>
              <a:t>ag</a:t>
            </a:r>
            <a:r>
              <a:rPr lang="en-US" dirty="0" smtClean="0"/>
              <a:t>    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th-TH" dirty="0" smtClean="0">
                <a:solidFill>
                  <a:srgbClr val="0070C0"/>
                </a:solidFill>
              </a:rPr>
              <a:t>ดูรายงานของกลุ่ม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Management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ในสมัยก่อน </a:t>
            </a:r>
            <a:r>
              <a:rPr lang="en-US" dirty="0" smtClean="0"/>
              <a:t>Unix </a:t>
            </a:r>
            <a:r>
              <a:rPr lang="th-TH" dirty="0" smtClean="0"/>
              <a:t>และ </a:t>
            </a:r>
            <a:r>
              <a:rPr lang="en-US" dirty="0" smtClean="0"/>
              <a:t>Linux </a:t>
            </a:r>
            <a:r>
              <a:rPr lang="th-TH" dirty="0" smtClean="0"/>
              <a:t>จะแจกจ่ายโปรแกรมในรูปแบบของ </a:t>
            </a:r>
            <a:r>
              <a:rPr lang="en-US" dirty="0" smtClean="0"/>
              <a:t>source code </a:t>
            </a:r>
          </a:p>
          <a:p>
            <a:r>
              <a:rPr lang="th-TH" dirty="0" smtClean="0"/>
              <a:t>ผู้ใช้จะต้อง</a:t>
            </a:r>
            <a:r>
              <a:rPr lang="en-US" dirty="0" smtClean="0"/>
              <a:t> download </a:t>
            </a:r>
            <a:r>
              <a:rPr lang="th-TH" dirty="0" smtClean="0"/>
              <a:t>และนำมา </a:t>
            </a:r>
            <a:r>
              <a:rPr lang="en-US" dirty="0" smtClean="0"/>
              <a:t>compile </a:t>
            </a:r>
            <a:r>
              <a:rPr lang="th-TH" dirty="0" smtClean="0"/>
              <a:t>เองบนเครื่องที่ต้องการจะติดตั้ง</a:t>
            </a:r>
          </a:p>
          <a:p>
            <a:r>
              <a:rPr lang="th-TH" dirty="0" smtClean="0"/>
              <a:t>การทำงานในลักษณะนี้ ทำให้ผู้ที่ไม่มีความรู้ทางด้านคอมพิวเตอร์เข้าใจยาก และไม่สามารถใช้งานได้</a:t>
            </a:r>
          </a:p>
          <a:p>
            <a:r>
              <a:rPr lang="th-TH" dirty="0" smtClean="0"/>
              <a:t>ดังนั้นจึงเกิดการทำ </a:t>
            </a:r>
            <a:r>
              <a:rPr lang="en-US" dirty="0" smtClean="0"/>
              <a:t>package </a:t>
            </a:r>
            <a:r>
              <a:rPr lang="th-TH" dirty="0" smtClean="0"/>
              <a:t>ขึ้น เพื่อนำ </a:t>
            </a:r>
            <a:r>
              <a:rPr lang="en-US" dirty="0" smtClean="0"/>
              <a:t>software </a:t>
            </a:r>
            <a:r>
              <a:rPr lang="th-TH" dirty="0" smtClean="0"/>
              <a:t>ที่</a:t>
            </a:r>
            <a:r>
              <a:rPr lang="en-US" dirty="0" smtClean="0"/>
              <a:t> compile </a:t>
            </a:r>
            <a:r>
              <a:rPr lang="th-TH" dirty="0" smtClean="0"/>
              <a:t>มาเรียบร้อยแล้วเพื่อระบบนั้น ทำให้ผู้ใช้สามารถเพิ่ม</a:t>
            </a:r>
            <a:r>
              <a:rPr lang="en-US" dirty="0" smtClean="0"/>
              <a:t>, </a:t>
            </a:r>
            <a:r>
              <a:rPr lang="th-TH" dirty="0" smtClean="0"/>
              <a:t>ลบ</a:t>
            </a:r>
            <a:r>
              <a:rPr lang="en-US" dirty="0" smtClean="0"/>
              <a:t>, </a:t>
            </a:r>
            <a:r>
              <a:rPr lang="th-TH" dirty="0" smtClean="0"/>
              <a:t>และแก้ไขได้สะดวกขึ้น</a:t>
            </a:r>
          </a:p>
          <a:p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ซึ่งมาจาก </a:t>
            </a:r>
            <a:r>
              <a:rPr lang="en-US" dirty="0" err="1" smtClean="0"/>
              <a:t>Redhat</a:t>
            </a:r>
            <a:r>
              <a:rPr lang="en-US" dirty="0" smtClean="0"/>
              <a:t> </a:t>
            </a:r>
            <a:r>
              <a:rPr lang="th-TH" dirty="0" smtClean="0"/>
              <a:t>จะใช้ตัว </a:t>
            </a:r>
            <a:r>
              <a:rPr lang="en-US" dirty="0" smtClean="0"/>
              <a:t>package </a:t>
            </a:r>
            <a:r>
              <a:rPr lang="th-TH" dirty="0" smtClean="0"/>
              <a:t>ที่เรียกว่า </a:t>
            </a:r>
            <a:r>
              <a:rPr lang="en-US" b="1" dirty="0" smtClean="0">
                <a:solidFill>
                  <a:srgbClr val="0070C0"/>
                </a:solidFill>
              </a:rPr>
              <a:t>RPM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Redhat</a:t>
            </a:r>
            <a:r>
              <a:rPr lang="en-US" dirty="0" smtClean="0">
                <a:solidFill>
                  <a:srgbClr val="0070C0"/>
                </a:solidFill>
              </a:rPr>
              <a:t>  Package Manager)</a:t>
            </a:r>
            <a:endParaRPr lang="th-TH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เป็นรูปแบบการแจกจ่าย </a:t>
            </a:r>
            <a:r>
              <a:rPr lang="en-US" dirty="0" smtClean="0"/>
              <a:t>software </a:t>
            </a:r>
            <a:r>
              <a:rPr lang="th-TH" dirty="0" smtClean="0"/>
              <a:t>ของ </a:t>
            </a:r>
            <a:r>
              <a:rPr lang="en-US" dirty="0" err="1" smtClean="0"/>
              <a:t>redhat</a:t>
            </a:r>
            <a:endParaRPr lang="en-US" dirty="0" smtClean="0"/>
          </a:p>
          <a:p>
            <a:r>
              <a:rPr lang="th-TH" dirty="0" smtClean="0"/>
              <a:t>จะทำการ </a:t>
            </a:r>
            <a:r>
              <a:rPr lang="en-US" dirty="0" smtClean="0"/>
              <a:t>compile </a:t>
            </a:r>
            <a:r>
              <a:rPr lang="th-TH" dirty="0" smtClean="0"/>
              <a:t>เป็น </a:t>
            </a:r>
            <a:r>
              <a:rPr lang="en-US" dirty="0" smtClean="0"/>
              <a:t>binary file </a:t>
            </a:r>
            <a:r>
              <a:rPr lang="th-TH" dirty="0" smtClean="0"/>
              <a:t>มาให้เรียบร้อยแล้ว แล้วบรรจุลง </a:t>
            </a:r>
            <a:r>
              <a:rPr lang="en-US" dirty="0" smtClean="0"/>
              <a:t>package</a:t>
            </a:r>
          </a:p>
          <a:p>
            <a:r>
              <a:rPr lang="th-TH" dirty="0" smtClean="0"/>
              <a:t>ผู้ใช้สามารถใช้ </a:t>
            </a:r>
            <a:r>
              <a:rPr lang="en-US" dirty="0" smtClean="0"/>
              <a:t>RPM tools </a:t>
            </a:r>
            <a:r>
              <a:rPr lang="th-TH" dirty="0" smtClean="0"/>
              <a:t>เพื่อติดตั้ง </a:t>
            </a:r>
            <a:r>
              <a:rPr lang="en-US" dirty="0" smtClean="0"/>
              <a:t>software </a:t>
            </a:r>
            <a:r>
              <a:rPr lang="th-TH" dirty="0" smtClean="0"/>
              <a:t>นั้นๆ ลงในระบบได้เลย</a:t>
            </a:r>
          </a:p>
          <a:p>
            <a:r>
              <a:rPr lang="en-US" dirty="0" smtClean="0"/>
              <a:t>RPM </a:t>
            </a:r>
            <a:r>
              <a:rPr lang="th-TH" dirty="0" smtClean="0"/>
              <a:t>ไม่ได้บรรจุแค่ </a:t>
            </a:r>
            <a:r>
              <a:rPr lang="en-US" dirty="0" smtClean="0"/>
              <a:t>binary file </a:t>
            </a:r>
            <a:r>
              <a:rPr lang="th-TH" dirty="0" smtClean="0"/>
              <a:t>เท่านั้นยังใช้บรรจุ </a:t>
            </a:r>
            <a:r>
              <a:rPr lang="en-US" dirty="0" smtClean="0"/>
              <a:t>source code </a:t>
            </a:r>
            <a:r>
              <a:rPr lang="th-TH" dirty="0" smtClean="0"/>
              <a:t>ได้อีกด้วย</a:t>
            </a:r>
            <a:r>
              <a:rPr lang="en-US" dirty="0" smtClean="0"/>
              <a:t> </a:t>
            </a:r>
          </a:p>
          <a:p>
            <a:r>
              <a:rPr lang="th-TH" b="1" dirty="0" smtClean="0">
                <a:solidFill>
                  <a:srgbClr val="0070C0"/>
                </a:solidFill>
              </a:rPr>
              <a:t>ความรู้เพิ่มเติม 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/>
              <a:t>debian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ubuntu</a:t>
            </a:r>
            <a:r>
              <a:rPr lang="en-US" dirty="0" smtClean="0"/>
              <a:t> </a:t>
            </a:r>
            <a:r>
              <a:rPr lang="th-TH" dirty="0" smtClean="0"/>
              <a:t>ใช้ </a:t>
            </a:r>
            <a:r>
              <a:rPr lang="en-US" dirty="0" smtClean="0"/>
              <a:t>package </a:t>
            </a:r>
            <a:r>
              <a:rPr lang="th-TH" dirty="0" smtClean="0"/>
              <a:t>ชื่อ </a:t>
            </a:r>
            <a:r>
              <a:rPr lang="en-US" dirty="0" err="1" smtClean="0">
                <a:solidFill>
                  <a:srgbClr val="00B050"/>
                </a:solidFill>
              </a:rPr>
              <a:t>deb</a:t>
            </a:r>
            <a:r>
              <a:rPr lang="en-US" dirty="0" smtClean="0">
                <a:solidFill>
                  <a:srgbClr val="00B050"/>
                </a:solidFill>
              </a:rPr>
              <a:t> (</a:t>
            </a:r>
            <a:r>
              <a:rPr lang="en-US" dirty="0" err="1" smtClean="0">
                <a:solidFill>
                  <a:srgbClr val="00B050"/>
                </a:solidFill>
              </a:rPr>
              <a:t>debian</a:t>
            </a:r>
            <a:r>
              <a:rPr lang="en-US" dirty="0" smtClean="0">
                <a:solidFill>
                  <a:srgbClr val="00B050"/>
                </a:solidFill>
              </a:rPr>
              <a:t> software package)</a:t>
            </a:r>
            <a:endParaRPr lang="th-TH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account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account </a:t>
            </a:r>
            <a:r>
              <a:rPr lang="th-TH" dirty="0" smtClean="0"/>
              <a:t>ในเครื่อง จะต้องมีอย่างน้อยต้องมีบัญชี </a:t>
            </a:r>
            <a:r>
              <a:rPr lang="en-US" dirty="0" smtClean="0"/>
              <a:t>root  </a:t>
            </a:r>
            <a:r>
              <a:rPr lang="th-TH" dirty="0" smtClean="0"/>
              <a:t>ซึ่งเป็นบัญชีของผู้ดูแลระบบ</a:t>
            </a:r>
          </a:p>
          <a:p>
            <a:r>
              <a:rPr lang="th-TH" dirty="0" smtClean="0"/>
              <a:t>การสร้างบัญชีในเครื่องนั้นโดยปกติแล้ว ผู้ใช้จะได้</a:t>
            </a:r>
          </a:p>
          <a:p>
            <a:pPr lvl="1"/>
            <a:r>
              <a:rPr lang="th-TH" dirty="0" smtClean="0"/>
              <a:t>เนื้อที่ในการเก็บข้อมูล</a:t>
            </a:r>
          </a:p>
          <a:p>
            <a:pPr lvl="1"/>
            <a:r>
              <a:rPr lang="th-TH" dirty="0" smtClean="0"/>
              <a:t>เนื้อที่ในการสร้างเว็บ</a:t>
            </a:r>
          </a:p>
          <a:p>
            <a:pPr lvl="1"/>
            <a:r>
              <a:rPr lang="en-US" dirty="0" smtClean="0"/>
              <a:t>E-mail </a:t>
            </a:r>
            <a:r>
              <a:rPr lang="th-TH" dirty="0" smtClean="0"/>
              <a:t>และเนื้อที่เก็บ </a:t>
            </a:r>
            <a:r>
              <a:rPr lang="en-US" dirty="0" smtClean="0"/>
              <a:t>email</a:t>
            </a:r>
          </a:p>
          <a:p>
            <a:pPr lvl="1"/>
            <a:r>
              <a:rPr lang="th-TH" dirty="0" smtClean="0"/>
              <a:t>บริการต่างๆ ที่ </a:t>
            </a:r>
            <a:r>
              <a:rPr lang="en-US" dirty="0" smtClean="0"/>
              <a:t>server </a:t>
            </a:r>
            <a:r>
              <a:rPr lang="th-TH" dirty="0" smtClean="0"/>
              <a:t>ให้บริการ</a:t>
            </a:r>
          </a:p>
          <a:p>
            <a:r>
              <a:rPr lang="th-TH" dirty="0" smtClean="0"/>
              <a:t>แต่ละบัญชีใน </a:t>
            </a:r>
            <a:r>
              <a:rPr lang="en-US" dirty="0" smtClean="0"/>
              <a:t>Linux </a:t>
            </a:r>
            <a:r>
              <a:rPr lang="th-TH" dirty="0" smtClean="0"/>
              <a:t>จะอยู่ในกลุ่มด้วย ซึ่ง 1 บัญชีจะสามารถอยู่กี่กลุ่มก็ได้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RPM Filename Convention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ชื่อของไฟล์ </a:t>
            </a:r>
            <a:r>
              <a:rPr lang="en-US" dirty="0" smtClean="0"/>
              <a:t>RPM </a:t>
            </a:r>
            <a:r>
              <a:rPr lang="th-TH" dirty="0" smtClean="0"/>
              <a:t>จะอยู่ในรูปแบบ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Packagename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70C0"/>
                </a:solidFill>
              </a:rPr>
              <a:t>version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B050"/>
                </a:solidFill>
              </a:rPr>
              <a:t>release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architecture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extension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Packagename</a:t>
            </a:r>
            <a:r>
              <a:rPr lang="en-US" dirty="0" smtClean="0"/>
              <a:t>  </a:t>
            </a:r>
            <a:r>
              <a:rPr lang="th-TH" dirty="0" smtClean="0"/>
              <a:t>คือชื่อของ </a:t>
            </a:r>
            <a:r>
              <a:rPr lang="en-US" dirty="0" smtClean="0"/>
              <a:t>package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Version 	</a:t>
            </a:r>
            <a:r>
              <a:rPr lang="en-US" dirty="0" smtClean="0"/>
              <a:t>	</a:t>
            </a:r>
            <a:r>
              <a:rPr lang="th-TH" dirty="0" smtClean="0"/>
              <a:t>หมายเลขเวอร์ชั่นของ </a:t>
            </a:r>
            <a:r>
              <a:rPr lang="en-US" dirty="0" smtClean="0"/>
              <a:t>package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Release</a:t>
            </a:r>
            <a:r>
              <a:rPr lang="en-US" dirty="0" smtClean="0"/>
              <a:t>		</a:t>
            </a:r>
            <a:r>
              <a:rPr lang="th-TH" dirty="0" smtClean="0"/>
              <a:t>หมายเลข </a:t>
            </a:r>
            <a:r>
              <a:rPr lang="en-US" dirty="0" smtClean="0"/>
              <a:t>release </a:t>
            </a:r>
            <a:r>
              <a:rPr lang="th-TH" dirty="0" smtClean="0"/>
              <a:t>ของ </a:t>
            </a:r>
            <a:r>
              <a:rPr lang="en-US" dirty="0" smtClean="0"/>
              <a:t>version </a:t>
            </a:r>
            <a:r>
              <a:rPr lang="th-TH" dirty="0" smtClean="0"/>
              <a:t>นั้น </a:t>
            </a:r>
            <a:r>
              <a:rPr lang="en-US" dirty="0" smtClean="0"/>
              <a:t>(</a:t>
            </a:r>
            <a:r>
              <a:rPr lang="th-TH" dirty="0" smtClean="0"/>
              <a:t>การแก้ไข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Architecture </a:t>
            </a:r>
            <a:r>
              <a:rPr lang="th-TH" dirty="0" smtClean="0"/>
              <a:t>	สถาปัตยกรรมที่สามารถใช้ </a:t>
            </a:r>
            <a:r>
              <a:rPr lang="en-US" dirty="0" smtClean="0"/>
              <a:t>package </a:t>
            </a:r>
            <a:r>
              <a:rPr lang="th-TH" dirty="0" smtClean="0"/>
              <a:t>ตัวนี้</a:t>
            </a:r>
          </a:p>
          <a:p>
            <a:pPr lvl="2"/>
            <a:r>
              <a:rPr lang="en-US" dirty="0" smtClean="0"/>
              <a:t>i386		</a:t>
            </a:r>
            <a:r>
              <a:rPr lang="en-US" dirty="0" err="1" smtClean="0"/>
              <a:t>intel</a:t>
            </a:r>
            <a:r>
              <a:rPr lang="en-US" dirty="0" smtClean="0"/>
              <a:t> compatible</a:t>
            </a:r>
          </a:p>
          <a:p>
            <a:pPr lvl="2"/>
            <a:r>
              <a:rPr lang="en-US" dirty="0" err="1" smtClean="0"/>
              <a:t>ppc</a:t>
            </a:r>
            <a:r>
              <a:rPr lang="en-US" dirty="0" smtClean="0"/>
              <a:t>		power PC</a:t>
            </a:r>
          </a:p>
          <a:p>
            <a:pPr lvl="2"/>
            <a:r>
              <a:rPr lang="en-US" dirty="0" smtClean="0"/>
              <a:t>x86_64		64-bits </a:t>
            </a:r>
            <a:r>
              <a:rPr lang="en-US" dirty="0" err="1" smtClean="0"/>
              <a:t>intel</a:t>
            </a:r>
            <a:r>
              <a:rPr lang="en-US" dirty="0" smtClean="0"/>
              <a:t> compatible</a:t>
            </a:r>
          </a:p>
          <a:p>
            <a:pPr lvl="2"/>
            <a:r>
              <a:rPr lang="en-US" dirty="0" err="1" smtClean="0"/>
              <a:t>noarch</a:t>
            </a:r>
            <a:r>
              <a:rPr lang="en-US" dirty="0" smtClean="0"/>
              <a:t>		</a:t>
            </a:r>
            <a:r>
              <a:rPr lang="th-TH" dirty="0" smtClean="0"/>
              <a:t>ไม่มีสถาปัตยกรรมปกติจะเป็นพวก </a:t>
            </a:r>
            <a:r>
              <a:rPr lang="en-US" dirty="0" smtClean="0"/>
              <a:t>header file, document</a:t>
            </a:r>
          </a:p>
          <a:p>
            <a:pPr lvl="2"/>
            <a:r>
              <a:rPr lang="en-US" dirty="0" err="1" smtClean="0"/>
              <a:t>src</a:t>
            </a:r>
            <a:r>
              <a:rPr lang="en-US" dirty="0" smtClean="0"/>
              <a:t>		</a:t>
            </a:r>
            <a:r>
              <a:rPr lang="th-TH" dirty="0" smtClean="0"/>
              <a:t>เป็น </a:t>
            </a:r>
            <a:r>
              <a:rPr lang="en-US" dirty="0" smtClean="0"/>
              <a:t>source code</a:t>
            </a:r>
            <a:endParaRPr lang="th-TH" dirty="0" smtClean="0"/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Extension</a:t>
            </a:r>
            <a:r>
              <a:rPr lang="en-US" dirty="0" smtClean="0"/>
              <a:t>	</a:t>
            </a:r>
            <a:r>
              <a:rPr lang="th-TH" dirty="0" smtClean="0"/>
              <a:t>ส่วนขยาย ปกติคือ </a:t>
            </a:r>
            <a:r>
              <a:rPr lang="en-US" dirty="0" smtClean="0"/>
              <a:t>.rpm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RPM file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bison-2.3-2.1-i386.rpm</a:t>
            </a:r>
          </a:p>
          <a:p>
            <a:pPr lvl="1"/>
            <a:r>
              <a:rPr lang="en-US" dirty="0" smtClean="0"/>
              <a:t>Package </a:t>
            </a:r>
            <a:r>
              <a:rPr lang="th-TH" dirty="0" smtClean="0"/>
              <a:t>ชื่อ </a:t>
            </a:r>
            <a:r>
              <a:rPr lang="en-US" dirty="0" smtClean="0"/>
              <a:t>bison</a:t>
            </a:r>
          </a:p>
          <a:p>
            <a:pPr lvl="1"/>
            <a:r>
              <a:rPr lang="en-US" dirty="0" smtClean="0"/>
              <a:t>Version </a:t>
            </a:r>
            <a:r>
              <a:rPr lang="en-US" dirty="0" smtClean="0">
                <a:sym typeface="Wingdings" pitchFamily="2" charset="2"/>
              </a:rPr>
              <a:t> 2.3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Release  2.1</a:t>
            </a:r>
          </a:p>
          <a:p>
            <a:pPr lvl="1"/>
            <a:r>
              <a:rPr lang="th-TH" dirty="0" smtClean="0">
                <a:sym typeface="Wingdings" pitchFamily="2" charset="2"/>
              </a:rPr>
              <a:t>ใช้กับสถาปัตยกรรม </a:t>
            </a:r>
            <a:r>
              <a:rPr lang="en-US" dirty="0" err="1" smtClean="0">
                <a:sym typeface="Wingdings" pitchFamily="2" charset="2"/>
              </a:rPr>
              <a:t>intel</a:t>
            </a:r>
            <a:r>
              <a:rPr lang="en-US" dirty="0" smtClean="0">
                <a:sym typeface="Wingdings" pitchFamily="2" charset="2"/>
              </a:rPr>
              <a:t> 32-bits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RPM command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0000" lnSpcReduction="20000"/>
          </a:bodyPr>
          <a:lstStyle/>
          <a:p>
            <a:r>
              <a:rPr lang="th-TH" b="1" dirty="0" smtClean="0"/>
              <a:t>คำสั่งของ </a:t>
            </a:r>
            <a:r>
              <a:rPr lang="en-US" b="1" dirty="0" smtClean="0"/>
              <a:t>rpm </a:t>
            </a:r>
            <a:r>
              <a:rPr lang="th-TH" b="1" dirty="0" smtClean="0"/>
              <a:t>จะอยู่ในรูปแบบ</a:t>
            </a:r>
          </a:p>
          <a:p>
            <a:pPr algn="ctr">
              <a:buNone/>
            </a:pPr>
            <a:r>
              <a:rPr lang="en-US" dirty="0" smtClean="0"/>
              <a:t>rpm   </a:t>
            </a:r>
            <a:r>
              <a:rPr lang="en-US" dirty="0" smtClean="0">
                <a:solidFill>
                  <a:srgbClr val="00B0F0"/>
                </a:solidFill>
              </a:rPr>
              <a:t>[option]   </a:t>
            </a:r>
            <a:r>
              <a:rPr lang="th-TH" i="1" dirty="0" smtClean="0">
                <a:solidFill>
                  <a:srgbClr val="FF0000"/>
                </a:solidFill>
              </a:rPr>
              <a:t>แฟ้มข้อมูล</a:t>
            </a:r>
            <a:r>
              <a:rPr lang="en-US" i="1" dirty="0" smtClean="0">
                <a:solidFill>
                  <a:srgbClr val="FF0000"/>
                </a:solidFill>
              </a:rPr>
              <a:t>rpm</a:t>
            </a:r>
          </a:p>
          <a:p>
            <a:r>
              <a:rPr lang="th-TH" b="1" dirty="0" smtClean="0"/>
              <a:t>การติดตั้ง</a:t>
            </a:r>
            <a:r>
              <a:rPr lang="en-US" b="1" dirty="0" smtClean="0"/>
              <a:t> rpm</a:t>
            </a:r>
          </a:p>
          <a:p>
            <a:pPr lvl="1"/>
            <a:r>
              <a:rPr lang="th-TH" dirty="0" smtClean="0"/>
              <a:t>ใช้คำสั่ง     </a:t>
            </a:r>
            <a:r>
              <a:rPr lang="en-US" dirty="0" smtClean="0"/>
              <a:t>rpm    </a:t>
            </a: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en-US" b="1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/>
              <a:t>   </a:t>
            </a:r>
            <a:r>
              <a:rPr lang="th-TH" i="1" dirty="0" smtClean="0">
                <a:solidFill>
                  <a:srgbClr val="FF0000"/>
                </a:solidFill>
              </a:rPr>
              <a:t>แฟ้มข้อมูล</a:t>
            </a:r>
            <a:r>
              <a:rPr lang="en-US" i="1" dirty="0" smtClean="0">
                <a:solidFill>
                  <a:srgbClr val="FF0000"/>
                </a:solidFill>
              </a:rPr>
              <a:t>rpm</a:t>
            </a:r>
          </a:p>
          <a:p>
            <a:pPr lvl="1"/>
            <a:r>
              <a:rPr lang="th-TH" dirty="0" smtClean="0"/>
              <a:t>ในการติดตั้งแฟ้มข้อมูล </a:t>
            </a:r>
            <a:r>
              <a:rPr lang="en-US" dirty="0" smtClean="0"/>
              <a:t>rpm </a:t>
            </a:r>
            <a:r>
              <a:rPr lang="th-TH" dirty="0" smtClean="0"/>
              <a:t>บางครั้งจะมีการเตือนถึงเรื่อง </a:t>
            </a:r>
            <a:r>
              <a:rPr lang="en-US" dirty="0" smtClean="0"/>
              <a:t>key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Signed Package </a:t>
            </a:r>
            <a:r>
              <a:rPr lang="th-TH" dirty="0" smtClean="0"/>
              <a:t>คือ </a:t>
            </a:r>
            <a:r>
              <a:rPr lang="en-US" dirty="0" smtClean="0"/>
              <a:t>rpm </a:t>
            </a:r>
            <a:r>
              <a:rPr lang="th-TH" dirty="0" smtClean="0"/>
              <a:t>ที่เจ้าของสามารถใส่ </a:t>
            </a:r>
            <a:r>
              <a:rPr lang="en-US" dirty="0" smtClean="0"/>
              <a:t>ID (package signature) </a:t>
            </a:r>
            <a:r>
              <a:rPr lang="th-TH" dirty="0" smtClean="0"/>
              <a:t>เข้าไปได้เพื่อให้รู้ว่า </a:t>
            </a:r>
            <a:r>
              <a:rPr lang="en-US" dirty="0" smtClean="0"/>
              <a:t>rpm </a:t>
            </a:r>
            <a:r>
              <a:rPr lang="th-TH" dirty="0" smtClean="0"/>
              <a:t>ที่ได้มานั้นเป็นของจริง</a:t>
            </a:r>
          </a:p>
          <a:p>
            <a:pPr lvl="1"/>
            <a:r>
              <a:rPr lang="th-TH" dirty="0" smtClean="0"/>
              <a:t>การทำ </a:t>
            </a:r>
            <a:r>
              <a:rPr lang="en-US" dirty="0" smtClean="0"/>
              <a:t>signed package </a:t>
            </a:r>
            <a:r>
              <a:rPr lang="th-TH" dirty="0" smtClean="0"/>
              <a:t>ต้องใช้เครื่องมือที่รองรับมาตรฐาน </a:t>
            </a:r>
            <a:r>
              <a:rPr lang="en-US" dirty="0" err="1" smtClean="0"/>
              <a:t>OpenPGP</a:t>
            </a:r>
            <a:r>
              <a:rPr lang="en-US" dirty="0" smtClean="0"/>
              <a:t> </a:t>
            </a:r>
          </a:p>
          <a:p>
            <a:pPr lvl="1"/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จะใช้โปรแกรมที่ชื่อว่า </a:t>
            </a:r>
            <a:r>
              <a:rPr lang="en-US" dirty="0" err="1" smtClean="0"/>
              <a:t>GnuPG</a:t>
            </a:r>
            <a:r>
              <a:rPr lang="en-US" dirty="0" smtClean="0"/>
              <a:t> (Gnu Privacy Guard)</a:t>
            </a:r>
          </a:p>
          <a:p>
            <a:pPr lvl="1"/>
            <a:endParaRPr lang="en-US" dirty="0" smtClean="0"/>
          </a:p>
          <a:p>
            <a:pPr lvl="1"/>
            <a:endParaRPr lang="th-TH" i="1" dirty="0">
              <a:solidFill>
                <a:srgbClr val="FF0000"/>
              </a:solidFill>
            </a:endParaRPr>
          </a:p>
        </p:txBody>
      </p:sp>
      <p:pic>
        <p:nvPicPr>
          <p:cNvPr id="4" name="Picture 3" descr="rpm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57144" y="3206859"/>
            <a:ext cx="7043807" cy="16013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</a:t>
            </a:r>
            <a:r>
              <a:rPr lang="en-US" dirty="0" smtClean="0"/>
              <a:t> key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ในการติดตั้ง </a:t>
            </a:r>
            <a:r>
              <a:rPr lang="en-US" dirty="0" smtClean="0"/>
              <a:t>signed package </a:t>
            </a:r>
            <a:r>
              <a:rPr lang="th-TH" dirty="0" smtClean="0"/>
              <a:t>จะต้อง </a:t>
            </a:r>
            <a:r>
              <a:rPr lang="en-US" dirty="0" smtClean="0"/>
              <a:t>import key </a:t>
            </a:r>
            <a:r>
              <a:rPr lang="th-TH" dirty="0" smtClean="0"/>
              <a:t>มาก่อน</a:t>
            </a:r>
          </a:p>
          <a:p>
            <a:r>
              <a:rPr lang="th-TH" dirty="0" smtClean="0"/>
              <a:t>ใช้คำสั่ง</a:t>
            </a:r>
          </a:p>
          <a:p>
            <a:pPr lvl="1"/>
            <a:r>
              <a:rPr lang="en-US" dirty="0" smtClean="0"/>
              <a:t>rpm   --import     </a:t>
            </a:r>
            <a:r>
              <a:rPr lang="en-US" i="1" dirty="0" err="1" smtClean="0">
                <a:solidFill>
                  <a:srgbClr val="FF0000"/>
                </a:solidFill>
              </a:rPr>
              <a:t>gpgkeyfile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th-TH" dirty="0" smtClean="0"/>
              <a:t>ในแผ่นติดตั้ง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จะมี </a:t>
            </a:r>
            <a:r>
              <a:rPr lang="en-US" dirty="0" err="1" smtClean="0"/>
              <a:t>gpgkeyfile</a:t>
            </a:r>
            <a:r>
              <a:rPr lang="en-US" dirty="0" smtClean="0"/>
              <a:t> </a:t>
            </a:r>
          </a:p>
          <a:p>
            <a:pPr lvl="1"/>
            <a:r>
              <a:rPr lang="th-TH" dirty="0" smtClean="0"/>
              <a:t>ชื่อ </a:t>
            </a:r>
            <a:r>
              <a:rPr lang="en-US" dirty="0" smtClean="0"/>
              <a:t>RPM-GPG-KEY-CentOS-5</a:t>
            </a:r>
          </a:p>
        </p:txBody>
      </p:sp>
      <p:pic>
        <p:nvPicPr>
          <p:cNvPr id="4" name="Picture 3" descr="impo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4398" y="4221088"/>
            <a:ext cx="8286074" cy="21602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การตรวจสอบ </a:t>
            </a:r>
            <a:r>
              <a:rPr lang="en-US" dirty="0" smtClean="0"/>
              <a:t>package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บางครั้งการ </a:t>
            </a:r>
            <a:r>
              <a:rPr lang="en-US" dirty="0" smtClean="0"/>
              <a:t>download  rpm </a:t>
            </a:r>
            <a:r>
              <a:rPr lang="th-TH" dirty="0" smtClean="0"/>
              <a:t>มาติดตั้งเองเราไม่มั่นใจว่าเป็นของจริง</a:t>
            </a:r>
          </a:p>
          <a:p>
            <a:r>
              <a:rPr lang="th-TH" dirty="0" smtClean="0"/>
              <a:t>สามารถตรวจสอบกับ </a:t>
            </a:r>
            <a:r>
              <a:rPr lang="en-US" dirty="0" smtClean="0"/>
              <a:t>key </a:t>
            </a:r>
            <a:r>
              <a:rPr lang="th-TH" dirty="0" smtClean="0"/>
              <a:t>โดยใช้คำสั่ง</a:t>
            </a:r>
          </a:p>
          <a:p>
            <a:pPr lvl="1"/>
            <a:r>
              <a:rPr lang="en-US" dirty="0" smtClean="0"/>
              <a:t>rpm  --</a:t>
            </a:r>
            <a:r>
              <a:rPr lang="en-US" dirty="0" err="1" smtClean="0"/>
              <a:t>checksig</a:t>
            </a:r>
            <a:r>
              <a:rPr lang="en-US" dirty="0" smtClean="0"/>
              <a:t>   </a:t>
            </a:r>
            <a:r>
              <a:rPr lang="en-US" i="1" dirty="0" smtClean="0">
                <a:solidFill>
                  <a:srgbClr val="FF0000"/>
                </a:solidFill>
              </a:rPr>
              <a:t>rpm-package</a:t>
            </a:r>
            <a:endParaRPr lang="th-TH" i="1" dirty="0" smtClean="0">
              <a:solidFill>
                <a:srgbClr val="FF0000"/>
              </a:solidFill>
            </a:endParaRPr>
          </a:p>
          <a:p>
            <a:endParaRPr lang="th-TH" dirty="0"/>
          </a:p>
        </p:txBody>
      </p:sp>
      <p:pic>
        <p:nvPicPr>
          <p:cNvPr id="4" name="Picture 3" descr="checksig.png"/>
          <p:cNvPicPr>
            <a:picLocks noChangeAspect="1"/>
          </p:cNvPicPr>
          <p:nvPr/>
        </p:nvPicPr>
        <p:blipFill>
          <a:blip r:embed="rId2" cstate="print"/>
          <a:srcRect b="16667"/>
          <a:stretch>
            <a:fillRect/>
          </a:stretch>
        </p:blipFill>
        <p:spPr>
          <a:xfrm>
            <a:off x="251520" y="3429000"/>
            <a:ext cx="8640960" cy="21602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การติดตั้ง </a:t>
            </a:r>
            <a:r>
              <a:rPr lang="en-US" dirty="0" smtClean="0"/>
              <a:t>rpm </a:t>
            </a:r>
            <a:r>
              <a:rPr lang="th-TH" dirty="0" smtClean="0"/>
              <a:t>แบบแสดงรายละเอียด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ปกติการติดตั้ง</a:t>
            </a:r>
            <a:r>
              <a:rPr lang="en-US" dirty="0" smtClean="0"/>
              <a:t> rpm package </a:t>
            </a:r>
            <a:r>
              <a:rPr lang="th-TH" dirty="0" smtClean="0"/>
              <a:t>ด้วย</a:t>
            </a:r>
          </a:p>
          <a:p>
            <a:pPr lvl="1"/>
            <a:r>
              <a:rPr lang="en-US" dirty="0" smtClean="0"/>
              <a:t>rpm  -</a:t>
            </a:r>
            <a:r>
              <a:rPr lang="en-US" dirty="0" err="1" smtClean="0"/>
              <a:t>i</a:t>
            </a:r>
            <a:r>
              <a:rPr lang="en-US" dirty="0" smtClean="0"/>
              <a:t>   </a:t>
            </a:r>
            <a:r>
              <a:rPr lang="en-US" i="1" dirty="0" smtClean="0">
                <a:solidFill>
                  <a:srgbClr val="FF0000"/>
                </a:solidFill>
              </a:rPr>
              <a:t>rpm-package</a:t>
            </a:r>
          </a:p>
          <a:p>
            <a:pPr lvl="1"/>
            <a:r>
              <a:rPr lang="th-TH" dirty="0" smtClean="0"/>
              <a:t>จะไม่มีการแสดงรายละเอียดการทำงาน</a:t>
            </a:r>
          </a:p>
          <a:p>
            <a:r>
              <a:rPr lang="th-TH" dirty="0" smtClean="0"/>
              <a:t>ถ้าใช้</a:t>
            </a:r>
            <a:r>
              <a:rPr lang="en-US" dirty="0" smtClean="0"/>
              <a:t> option –v  </a:t>
            </a:r>
            <a:r>
              <a:rPr lang="th-TH" dirty="0" smtClean="0"/>
              <a:t>และ </a:t>
            </a:r>
            <a:r>
              <a:rPr lang="en-US" dirty="0" smtClean="0"/>
              <a:t>–h </a:t>
            </a:r>
            <a:r>
              <a:rPr lang="th-TH" dirty="0" smtClean="0"/>
              <a:t>เข้าไปด้วยจะมีรายละเอียดระหว่างการติดตั้ง</a:t>
            </a:r>
          </a:p>
          <a:p>
            <a:pPr lvl="1"/>
            <a:r>
              <a:rPr lang="en-US" dirty="0" smtClean="0"/>
              <a:t>rpm   -</a:t>
            </a:r>
            <a:r>
              <a:rPr lang="en-US" dirty="0" err="1" smtClean="0"/>
              <a:t>ivh</a:t>
            </a:r>
            <a:r>
              <a:rPr lang="en-US" dirty="0" smtClean="0"/>
              <a:t>  </a:t>
            </a:r>
            <a:r>
              <a:rPr lang="en-US" i="1" dirty="0" smtClean="0">
                <a:solidFill>
                  <a:srgbClr val="FF0000"/>
                </a:solidFill>
              </a:rPr>
              <a:t>rpm-package</a:t>
            </a:r>
          </a:p>
        </p:txBody>
      </p:sp>
      <p:pic>
        <p:nvPicPr>
          <p:cNvPr id="4" name="Picture 3" descr="rpmiv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3717032"/>
            <a:ext cx="8890905" cy="22322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Dependencies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การติดตั้ง </a:t>
            </a:r>
            <a:r>
              <a:rPr lang="en-US" dirty="0" smtClean="0"/>
              <a:t>package </a:t>
            </a:r>
            <a:r>
              <a:rPr lang="th-TH" dirty="0" smtClean="0"/>
              <a:t>บางครั้ง </a:t>
            </a:r>
            <a:r>
              <a:rPr lang="en-US" dirty="0" smtClean="0"/>
              <a:t>package </a:t>
            </a:r>
            <a:r>
              <a:rPr lang="th-TH" dirty="0" smtClean="0"/>
              <a:t>นี้จะใช้งานได้ก็ต่อเมื่อเราได้ลง </a:t>
            </a:r>
            <a:r>
              <a:rPr lang="en-US" dirty="0" smtClean="0"/>
              <a:t>package </a:t>
            </a:r>
            <a:r>
              <a:rPr lang="th-TH" dirty="0" smtClean="0"/>
              <a:t>อื่นไว้ก่อนแล้ว เรียกว่า </a:t>
            </a:r>
            <a:r>
              <a:rPr lang="en-US" dirty="0" smtClean="0"/>
              <a:t>package dependencies</a:t>
            </a:r>
          </a:p>
          <a:p>
            <a:r>
              <a:rPr lang="th-TH" b="1" u="sng" dirty="0" smtClean="0"/>
              <a:t>ตัวอย่าง</a:t>
            </a:r>
            <a:r>
              <a:rPr lang="th-TH" dirty="0" smtClean="0"/>
              <a:t> ต้องการติดตั้ง </a:t>
            </a:r>
            <a:r>
              <a:rPr lang="en-US" dirty="0" smtClean="0"/>
              <a:t>package </a:t>
            </a:r>
            <a:r>
              <a:rPr lang="en-US" dirty="0" err="1" smtClean="0"/>
              <a:t>gcc</a:t>
            </a:r>
            <a:r>
              <a:rPr lang="en-US" dirty="0" smtClean="0"/>
              <a:t> (Gnu C Compiler)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4" name="Picture 3" descr="de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12976"/>
            <a:ext cx="8448939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Upgrade and Remove Package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Upgrade</a:t>
            </a:r>
            <a:endParaRPr lang="th-TH" dirty="0" smtClean="0"/>
          </a:p>
          <a:p>
            <a:pPr lvl="1"/>
            <a:r>
              <a:rPr lang="th-TH" dirty="0" smtClean="0"/>
              <a:t>การ </a:t>
            </a:r>
            <a:r>
              <a:rPr lang="en-US" dirty="0" smtClean="0"/>
              <a:t>upgrade </a:t>
            </a:r>
            <a:r>
              <a:rPr lang="th-TH" dirty="0" smtClean="0"/>
              <a:t>คือการลบ </a:t>
            </a:r>
            <a:r>
              <a:rPr lang="en-US" dirty="0" smtClean="0"/>
              <a:t>package </a:t>
            </a:r>
            <a:r>
              <a:rPr lang="th-TH" dirty="0" smtClean="0"/>
              <a:t>เก่าทิ้งแล้วลง </a:t>
            </a:r>
            <a:r>
              <a:rPr lang="en-US" dirty="0" smtClean="0"/>
              <a:t>package </a:t>
            </a:r>
            <a:r>
              <a:rPr lang="th-TH" dirty="0" smtClean="0"/>
              <a:t>ใหม่</a:t>
            </a:r>
          </a:p>
          <a:p>
            <a:pPr lvl="1"/>
            <a:r>
              <a:rPr lang="th-TH" dirty="0" smtClean="0"/>
              <a:t>ใช้</a:t>
            </a:r>
            <a:r>
              <a:rPr lang="en-US" dirty="0" smtClean="0"/>
              <a:t> option  </a:t>
            </a:r>
            <a:r>
              <a:rPr lang="en-US" b="1" dirty="0" smtClean="0"/>
              <a:t>-U</a:t>
            </a:r>
          </a:p>
          <a:p>
            <a:pPr lvl="1"/>
            <a:r>
              <a:rPr lang="en-US" dirty="0" smtClean="0"/>
              <a:t>rpm   -</a:t>
            </a:r>
            <a:r>
              <a:rPr lang="en-US" dirty="0" err="1" smtClean="0"/>
              <a:t>Uvh</a:t>
            </a:r>
            <a:r>
              <a:rPr lang="en-US" dirty="0" smtClean="0"/>
              <a:t>   </a:t>
            </a:r>
            <a:r>
              <a:rPr lang="en-US" i="1" dirty="0" smtClean="0">
                <a:solidFill>
                  <a:srgbClr val="FF0000"/>
                </a:solidFill>
              </a:rPr>
              <a:t>rpm-package</a:t>
            </a:r>
          </a:p>
          <a:p>
            <a:r>
              <a:rPr lang="en-US" b="1" dirty="0" smtClean="0"/>
              <a:t>Remove</a:t>
            </a:r>
          </a:p>
          <a:p>
            <a:pPr lvl="1"/>
            <a:r>
              <a:rPr lang="th-TH" dirty="0" smtClean="0"/>
              <a:t>ใช้ </a:t>
            </a:r>
            <a:r>
              <a:rPr lang="en-US" dirty="0" smtClean="0"/>
              <a:t>option </a:t>
            </a:r>
            <a:r>
              <a:rPr lang="en-US" b="1" dirty="0" smtClean="0"/>
              <a:t>–e  </a:t>
            </a:r>
            <a:r>
              <a:rPr lang="th-TH" dirty="0" smtClean="0"/>
              <a:t>ตามด้วยชื่อ </a:t>
            </a:r>
            <a:r>
              <a:rPr lang="en-US" dirty="0" smtClean="0"/>
              <a:t>package </a:t>
            </a:r>
            <a:r>
              <a:rPr lang="th-TH" dirty="0" smtClean="0"/>
              <a:t>เท่านั้น</a:t>
            </a:r>
          </a:p>
          <a:p>
            <a:pPr lvl="1"/>
            <a:r>
              <a:rPr lang="th-TH" dirty="0" smtClean="0"/>
              <a:t>เช่นถ้าเคยติดตั้ง  </a:t>
            </a:r>
            <a:r>
              <a:rPr lang="en-US" dirty="0" smtClean="0"/>
              <a:t>package : </a:t>
            </a:r>
            <a:r>
              <a:rPr lang="en-US" b="1" dirty="0" smtClean="0">
                <a:solidFill>
                  <a:srgbClr val="0070C0"/>
                </a:solidFill>
              </a:rPr>
              <a:t>bison</a:t>
            </a:r>
            <a:r>
              <a:rPr lang="en-US" dirty="0" smtClean="0"/>
              <a:t>-2.3-2.1-i386.rpm</a:t>
            </a:r>
          </a:p>
          <a:p>
            <a:pPr lvl="1"/>
            <a:r>
              <a:rPr lang="en-US" dirty="0" smtClean="0"/>
              <a:t>rpm  -e  </a:t>
            </a:r>
            <a:r>
              <a:rPr lang="en-US" b="1" dirty="0" smtClean="0">
                <a:solidFill>
                  <a:srgbClr val="0070C0"/>
                </a:solidFill>
              </a:rPr>
              <a:t>bison</a:t>
            </a:r>
          </a:p>
          <a:p>
            <a:pPr lvl="1"/>
            <a:r>
              <a:rPr lang="th-TH" b="1" dirty="0" smtClean="0">
                <a:solidFill>
                  <a:srgbClr val="FF0000"/>
                </a:solidFill>
              </a:rPr>
              <a:t>หมายเหตุ </a:t>
            </a:r>
            <a:r>
              <a:rPr lang="th-TH" dirty="0" smtClean="0"/>
              <a:t>ถ้าไปลบ </a:t>
            </a:r>
            <a:r>
              <a:rPr lang="en-US" dirty="0" smtClean="0"/>
              <a:t>package </a:t>
            </a:r>
            <a:r>
              <a:rPr lang="th-TH" dirty="0" smtClean="0"/>
              <a:t>ที่เป็นพื้นฐานของ </a:t>
            </a:r>
            <a:r>
              <a:rPr lang="en-US" dirty="0" smtClean="0"/>
              <a:t>package </a:t>
            </a:r>
            <a:r>
              <a:rPr lang="th-TH" dirty="0" smtClean="0"/>
              <a:t>อื่นที่ใช้อยู่ในระบบ </a:t>
            </a:r>
            <a:r>
              <a:rPr lang="en-US" dirty="0" smtClean="0"/>
              <a:t>rpm </a:t>
            </a:r>
            <a:r>
              <a:rPr lang="th-TH" dirty="0" smtClean="0"/>
              <a:t>จะเตือนไม่ให้ลบ</a:t>
            </a:r>
          </a:p>
          <a:p>
            <a:pPr lvl="2"/>
            <a:r>
              <a:rPr lang="th-TH" dirty="0" smtClean="0"/>
              <a:t>ถ้าอยากเอาออกจริงๆ ต้องใส่ </a:t>
            </a:r>
            <a:r>
              <a:rPr lang="en-US" dirty="0" smtClean="0"/>
              <a:t>option  </a:t>
            </a:r>
            <a:r>
              <a:rPr lang="en-US" dirty="0" smtClean="0">
                <a:solidFill>
                  <a:srgbClr val="0070C0"/>
                </a:solidFill>
              </a:rPr>
              <a:t>--</a:t>
            </a:r>
            <a:r>
              <a:rPr lang="en-US" dirty="0" err="1" smtClean="0">
                <a:solidFill>
                  <a:srgbClr val="0070C0"/>
                </a:solidFill>
              </a:rPr>
              <a:t>nodeps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th-TH" dirty="0" smtClean="0"/>
              <a:t>เอาไป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Package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ถ้าต้องการดู </a:t>
            </a:r>
            <a:r>
              <a:rPr lang="en-US" dirty="0" smtClean="0"/>
              <a:t>package </a:t>
            </a:r>
            <a:r>
              <a:rPr lang="th-TH" dirty="0" smtClean="0"/>
              <a:t>ที่ถูกติดตั้งไปแล้วใช้คำสั่ง</a:t>
            </a:r>
          </a:p>
          <a:p>
            <a:pPr lvl="1"/>
            <a:r>
              <a:rPr lang="en-US" dirty="0" smtClean="0"/>
              <a:t>rpm   -q   </a:t>
            </a:r>
            <a:r>
              <a:rPr lang="th-TH" i="1" dirty="0" smtClean="0">
                <a:solidFill>
                  <a:srgbClr val="FF0000"/>
                </a:solidFill>
              </a:rPr>
              <a:t>ชื่อ</a:t>
            </a:r>
            <a:r>
              <a:rPr lang="en-US" i="1" dirty="0" smtClean="0">
                <a:solidFill>
                  <a:srgbClr val="FF0000"/>
                </a:solidFill>
              </a:rPr>
              <a:t>package</a:t>
            </a:r>
          </a:p>
          <a:p>
            <a:r>
              <a:rPr lang="th-TH" dirty="0" smtClean="0"/>
              <a:t>ถ้าต้องการดูชื่อ </a:t>
            </a:r>
            <a:r>
              <a:rPr lang="en-US" dirty="0" smtClean="0"/>
              <a:t>package </a:t>
            </a:r>
            <a:r>
              <a:rPr lang="th-TH" dirty="0" smtClean="0"/>
              <a:t>ทั้งหมดที่ถูกติดตั้งในเครื่อง</a:t>
            </a:r>
          </a:p>
          <a:p>
            <a:pPr lvl="1"/>
            <a:r>
              <a:rPr lang="en-US" dirty="0" smtClean="0"/>
              <a:t>rpm   -</a:t>
            </a:r>
            <a:r>
              <a:rPr lang="en-US" dirty="0" err="1" smtClean="0"/>
              <a:t>qa</a:t>
            </a:r>
            <a:endParaRPr lang="en-US" dirty="0" smtClean="0"/>
          </a:p>
          <a:p>
            <a:r>
              <a:rPr lang="th-TH" dirty="0" smtClean="0"/>
              <a:t>สามารถใช้ </a:t>
            </a:r>
            <a:r>
              <a:rPr lang="en-US" dirty="0" smtClean="0"/>
              <a:t>pipe </a:t>
            </a:r>
            <a:r>
              <a:rPr lang="th-TH" dirty="0" smtClean="0"/>
              <a:t>กับคำสั่ง </a:t>
            </a:r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th-TH" dirty="0" smtClean="0"/>
              <a:t>ได้เพื่อค้นหา </a:t>
            </a:r>
            <a:r>
              <a:rPr lang="en-US" dirty="0" smtClean="0"/>
              <a:t>package </a:t>
            </a:r>
            <a:r>
              <a:rPr lang="th-TH" dirty="0" smtClean="0"/>
              <a:t>ที่ถูกติดตั้ง</a:t>
            </a:r>
          </a:p>
          <a:p>
            <a:pPr lvl="1"/>
            <a:r>
              <a:rPr lang="th-TH" dirty="0" smtClean="0"/>
              <a:t>เช่น   </a:t>
            </a:r>
            <a:r>
              <a:rPr lang="en-US" dirty="0" smtClean="0"/>
              <a:t>rpm  -</a:t>
            </a:r>
            <a:r>
              <a:rPr lang="en-US" dirty="0" err="1" smtClean="0"/>
              <a:t>qa</a:t>
            </a:r>
            <a:r>
              <a:rPr lang="en-US" dirty="0" smtClean="0"/>
              <a:t>  | </a:t>
            </a:r>
            <a:r>
              <a:rPr lang="en-US" dirty="0" err="1" smtClean="0"/>
              <a:t>grep</a:t>
            </a:r>
            <a:r>
              <a:rPr lang="en-US" dirty="0" smtClean="0"/>
              <a:t>  </a:t>
            </a:r>
            <a:r>
              <a:rPr lang="en-US" dirty="0" err="1" smtClean="0"/>
              <a:t>gcc</a:t>
            </a:r>
            <a:endParaRPr lang="en-US" dirty="0" smtClean="0"/>
          </a:p>
          <a:p>
            <a:r>
              <a:rPr lang="th-TH" dirty="0" smtClean="0"/>
              <a:t>ถ้าต้องการจะดูข้อมูลรายละเอียดของ </a:t>
            </a:r>
            <a:r>
              <a:rPr lang="en-US" dirty="0" smtClean="0"/>
              <a:t>package </a:t>
            </a:r>
            <a:r>
              <a:rPr lang="th-TH" dirty="0" smtClean="0"/>
              <a:t>ที่ติดตั้ง</a:t>
            </a:r>
          </a:p>
          <a:p>
            <a:pPr lvl="1"/>
            <a:r>
              <a:rPr lang="en-US" dirty="0" smtClean="0"/>
              <a:t>rpm  -</a:t>
            </a:r>
            <a:r>
              <a:rPr lang="en-US" dirty="0" err="1" smtClean="0"/>
              <a:t>qi</a:t>
            </a:r>
            <a:r>
              <a:rPr lang="en-US" dirty="0" smtClean="0"/>
              <a:t>  </a:t>
            </a:r>
            <a:r>
              <a:rPr lang="th-TH" i="1" dirty="0" smtClean="0">
                <a:solidFill>
                  <a:srgbClr val="FF0000"/>
                </a:solidFill>
              </a:rPr>
              <a:t>ชื่อ</a:t>
            </a:r>
            <a:r>
              <a:rPr lang="en-US" i="1" dirty="0" smtClean="0">
                <a:solidFill>
                  <a:srgbClr val="FF0000"/>
                </a:solidFill>
              </a:rPr>
              <a:t>package</a:t>
            </a:r>
          </a:p>
          <a:p>
            <a:r>
              <a:rPr lang="th-TH" dirty="0" smtClean="0"/>
              <a:t>ถ้าต้องการดูรายละเอียดของ </a:t>
            </a:r>
            <a:r>
              <a:rPr lang="en-US" dirty="0" smtClean="0"/>
              <a:t>package </a:t>
            </a:r>
            <a:r>
              <a:rPr lang="th-TH" dirty="0" smtClean="0"/>
              <a:t>ที่ยังไม่ได้ติดตั้ง</a:t>
            </a:r>
          </a:p>
          <a:p>
            <a:pPr lvl="1"/>
            <a:r>
              <a:rPr lang="en-US" dirty="0" smtClean="0"/>
              <a:t>rpm  -</a:t>
            </a:r>
            <a:r>
              <a:rPr lang="en-US" dirty="0" err="1" smtClean="0"/>
              <a:t>qip</a:t>
            </a:r>
            <a:r>
              <a:rPr lang="en-US" dirty="0" smtClean="0"/>
              <a:t>  </a:t>
            </a:r>
            <a:r>
              <a:rPr lang="th-TH" i="1" dirty="0" smtClean="0">
                <a:solidFill>
                  <a:srgbClr val="FF0000"/>
                </a:solidFill>
              </a:rPr>
              <a:t>ชื่อ</a:t>
            </a:r>
            <a:r>
              <a:rPr lang="en-US" i="1" dirty="0" smtClean="0">
                <a:solidFill>
                  <a:srgbClr val="FF0000"/>
                </a:solidFill>
              </a:rPr>
              <a:t>rpm -package</a:t>
            </a:r>
          </a:p>
          <a:p>
            <a:pPr lvl="1"/>
            <a:endParaRPr lang="th-TH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Package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ถ้าต้องการทราบว่า </a:t>
            </a:r>
            <a:r>
              <a:rPr lang="en-US" dirty="0" smtClean="0"/>
              <a:t>package </a:t>
            </a:r>
            <a:r>
              <a:rPr lang="th-TH" dirty="0" smtClean="0"/>
              <a:t>นี้มีไฟล์อะไรอยู่บ้างใช้ </a:t>
            </a:r>
            <a:r>
              <a:rPr lang="en-US" dirty="0" smtClean="0"/>
              <a:t>option –l</a:t>
            </a:r>
          </a:p>
          <a:p>
            <a:pPr lvl="1"/>
            <a:r>
              <a:rPr lang="en-US" dirty="0" smtClean="0"/>
              <a:t>rpm   -</a:t>
            </a:r>
            <a:r>
              <a:rPr lang="en-US" dirty="0" err="1" smtClean="0"/>
              <a:t>qlp</a:t>
            </a:r>
            <a:r>
              <a:rPr lang="en-US" dirty="0" smtClean="0"/>
              <a:t>  </a:t>
            </a:r>
            <a:r>
              <a:rPr lang="th-TH" i="1" dirty="0" smtClean="0">
                <a:solidFill>
                  <a:srgbClr val="FF0000"/>
                </a:solidFill>
              </a:rPr>
              <a:t>ชื่อ</a:t>
            </a:r>
            <a:r>
              <a:rPr lang="en-US" i="1" dirty="0" smtClean="0">
                <a:solidFill>
                  <a:srgbClr val="FF0000"/>
                </a:solidFill>
              </a:rPr>
              <a:t>rpm-package</a:t>
            </a:r>
          </a:p>
          <a:p>
            <a:r>
              <a:rPr lang="th-TH" dirty="0" smtClean="0"/>
              <a:t>ถ้าต้องการทราบว่าไฟล์ในระบบมาจาก </a:t>
            </a:r>
            <a:r>
              <a:rPr lang="en-US" dirty="0" smtClean="0"/>
              <a:t>package </a:t>
            </a:r>
            <a:r>
              <a:rPr lang="th-TH" dirty="0" smtClean="0"/>
              <a:t>ไหนใช้ </a:t>
            </a:r>
            <a:r>
              <a:rPr lang="en-US" dirty="0" smtClean="0"/>
              <a:t>option –f</a:t>
            </a:r>
          </a:p>
          <a:p>
            <a:pPr lvl="1"/>
            <a:r>
              <a:rPr lang="en-US" dirty="0" smtClean="0"/>
              <a:t>rpm  -</a:t>
            </a:r>
            <a:r>
              <a:rPr lang="en-US" dirty="0" err="1" smtClean="0"/>
              <a:t>qf</a:t>
            </a:r>
            <a:r>
              <a:rPr lang="en-US" dirty="0" smtClean="0"/>
              <a:t>   </a:t>
            </a:r>
            <a:r>
              <a:rPr lang="th-TH" i="1" dirty="0" smtClean="0">
                <a:solidFill>
                  <a:srgbClr val="FF0000"/>
                </a:solidFill>
              </a:rPr>
              <a:t>ชื่อไฟล์</a:t>
            </a:r>
          </a:p>
          <a:p>
            <a:pPr lvl="1">
              <a:buNone/>
            </a:pPr>
            <a:endParaRPr lang="th-TH" i="1" dirty="0">
              <a:solidFill>
                <a:srgbClr val="FF0000"/>
              </a:solidFill>
            </a:endParaRPr>
          </a:p>
        </p:txBody>
      </p:sp>
      <p:pic>
        <p:nvPicPr>
          <p:cNvPr id="4" name="Picture 3" descr="q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717032"/>
            <a:ext cx="6674153" cy="20882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การเพิ่ม </a:t>
            </a:r>
            <a:r>
              <a:rPr lang="en-US" dirty="0" smtClean="0"/>
              <a:t>user </a:t>
            </a:r>
            <a:r>
              <a:rPr lang="th-TH" dirty="0" smtClean="0"/>
              <a:t>ผ่าน </a:t>
            </a:r>
            <a:r>
              <a:rPr lang="en-US" dirty="0" smtClean="0"/>
              <a:t>GUI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System </a:t>
            </a:r>
            <a:r>
              <a:rPr lang="en-US" dirty="0" smtClean="0">
                <a:sym typeface="Wingdings" pitchFamily="2" charset="2"/>
              </a:rPr>
              <a:t> Administration  User and Groups</a:t>
            </a:r>
            <a:endParaRPr lang="th-TH" dirty="0" smtClean="0"/>
          </a:p>
          <a:p>
            <a:endParaRPr lang="th-TH" dirty="0"/>
          </a:p>
        </p:txBody>
      </p:sp>
      <p:pic>
        <p:nvPicPr>
          <p:cNvPr id="4" name="Picture 3" descr="addus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2132856"/>
            <a:ext cx="5861451" cy="3960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adduser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37356" y="2767533"/>
            <a:ext cx="3027132" cy="39018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YUM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YUM </a:t>
            </a:r>
            <a:r>
              <a:rPr lang="th-TH" dirty="0" smtClean="0"/>
              <a:t>ย่อมาจาก </a:t>
            </a:r>
            <a:r>
              <a:rPr lang="en-US" b="1" dirty="0" err="1" smtClean="0">
                <a:solidFill>
                  <a:srgbClr val="00B0F0"/>
                </a:solidFill>
              </a:rPr>
              <a:t>Y</a:t>
            </a:r>
            <a:r>
              <a:rPr lang="en-US" dirty="0" err="1" smtClean="0"/>
              <a:t>ellowdog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U</a:t>
            </a:r>
            <a:r>
              <a:rPr lang="en-US" dirty="0" smtClean="0"/>
              <a:t>pdater, </a:t>
            </a:r>
            <a:r>
              <a:rPr lang="en-US" b="1" dirty="0" smtClean="0">
                <a:solidFill>
                  <a:srgbClr val="00B0F0"/>
                </a:solidFill>
              </a:rPr>
              <a:t>M</a:t>
            </a:r>
            <a:r>
              <a:rPr lang="en-US" dirty="0" smtClean="0"/>
              <a:t>odified</a:t>
            </a:r>
          </a:p>
          <a:p>
            <a:r>
              <a:rPr lang="en-US" dirty="0" smtClean="0"/>
              <a:t>YUM </a:t>
            </a:r>
            <a:r>
              <a:rPr lang="th-TH" dirty="0" smtClean="0"/>
              <a:t>เป็น ตัวจัดการ </a:t>
            </a:r>
            <a:r>
              <a:rPr lang="en-US" dirty="0" smtClean="0"/>
              <a:t>rpm package </a:t>
            </a:r>
            <a:r>
              <a:rPr lang="th-TH" dirty="0" smtClean="0"/>
              <a:t>โดยจะใช้ </a:t>
            </a:r>
            <a:r>
              <a:rPr lang="en-US" dirty="0" smtClean="0"/>
              <a:t>directory </a:t>
            </a:r>
            <a:r>
              <a:rPr lang="th-TH" dirty="0" smtClean="0"/>
              <a:t>ศูนย์กลางเรียกว่า </a:t>
            </a:r>
            <a:r>
              <a:rPr lang="en-US" dirty="0" smtClean="0"/>
              <a:t>repositories</a:t>
            </a:r>
          </a:p>
          <a:p>
            <a:pPr lvl="1"/>
            <a:r>
              <a:rPr lang="en-US" dirty="0" smtClean="0"/>
              <a:t>Repositories </a:t>
            </a:r>
            <a:r>
              <a:rPr lang="th-TH" dirty="0" smtClean="0"/>
              <a:t>อาจจะอยู่ในรูปของ </a:t>
            </a:r>
            <a:r>
              <a:rPr lang="en-US" dirty="0" smtClean="0"/>
              <a:t>media, </a:t>
            </a:r>
            <a:r>
              <a:rPr lang="th-TH" dirty="0" smtClean="0"/>
              <a:t> </a:t>
            </a:r>
            <a:r>
              <a:rPr lang="en-US" dirty="0" smtClean="0"/>
              <a:t>FTP </a:t>
            </a:r>
            <a:r>
              <a:rPr lang="th-TH" dirty="0" smtClean="0"/>
              <a:t>หรือ </a:t>
            </a:r>
            <a:r>
              <a:rPr lang="en-US" dirty="0" smtClean="0"/>
              <a:t>HTTP</a:t>
            </a:r>
          </a:p>
          <a:p>
            <a:pPr lvl="1"/>
            <a:r>
              <a:rPr lang="th-TH" dirty="0" smtClean="0"/>
              <a:t>โปรแกรม </a:t>
            </a:r>
            <a:r>
              <a:rPr lang="en-US" dirty="0" smtClean="0"/>
              <a:t>YUM </a:t>
            </a:r>
            <a:r>
              <a:rPr lang="th-TH" dirty="0" smtClean="0"/>
              <a:t>จะติดต่อไปยัง </a:t>
            </a:r>
            <a:r>
              <a:rPr lang="en-US" dirty="0" smtClean="0"/>
              <a:t>repositories </a:t>
            </a:r>
            <a:r>
              <a:rPr lang="th-TH" dirty="0" smtClean="0"/>
              <a:t>และ </a:t>
            </a:r>
            <a:r>
              <a:rPr lang="en-US" dirty="0" smtClean="0"/>
              <a:t>download RPM package </a:t>
            </a:r>
            <a:r>
              <a:rPr lang="th-TH" dirty="0" smtClean="0"/>
              <a:t>ที่ต้องการมาลง พร้อมทั้งติดตั้งให้เองอัตโนมัติ</a:t>
            </a:r>
          </a:p>
          <a:p>
            <a:pPr lvl="1"/>
            <a:r>
              <a:rPr lang="th-TH" dirty="0" smtClean="0"/>
              <a:t>ข้อดีของ </a:t>
            </a:r>
            <a:r>
              <a:rPr lang="en-US" dirty="0" smtClean="0"/>
              <a:t>YUM </a:t>
            </a:r>
            <a:r>
              <a:rPr lang="th-TH" dirty="0" smtClean="0"/>
              <a:t>นอกจากจะ </a:t>
            </a:r>
            <a:r>
              <a:rPr lang="en-US" dirty="0" smtClean="0"/>
              <a:t>download RPM package </a:t>
            </a:r>
            <a:r>
              <a:rPr lang="th-TH" dirty="0" smtClean="0"/>
              <a:t>ที่เราต้องการจะติดตั้งแล้ว ยัง </a:t>
            </a:r>
            <a:r>
              <a:rPr lang="en-US" dirty="0" smtClean="0"/>
              <a:t>download package </a:t>
            </a:r>
            <a:r>
              <a:rPr lang="th-TH" dirty="0" smtClean="0"/>
              <a:t>ที่มี </a:t>
            </a:r>
            <a:r>
              <a:rPr lang="en-US" dirty="0" smtClean="0"/>
              <a:t>dependency </a:t>
            </a:r>
            <a:r>
              <a:rPr lang="th-TH" dirty="0" smtClean="0"/>
              <a:t>มาลงให้เราเองก่อนด้วย</a:t>
            </a:r>
          </a:p>
          <a:p>
            <a:pPr lvl="1"/>
            <a:r>
              <a:rPr lang="th-TH" dirty="0" smtClean="0"/>
              <a:t>นอกจาก </a:t>
            </a:r>
            <a:r>
              <a:rPr lang="en-US" dirty="0" smtClean="0"/>
              <a:t>YUM </a:t>
            </a:r>
            <a:r>
              <a:rPr lang="th-TH" dirty="0" smtClean="0"/>
              <a:t>จะช่วยในการติดตั้ง </a:t>
            </a:r>
            <a:r>
              <a:rPr lang="en-US" dirty="0" smtClean="0"/>
              <a:t>package </a:t>
            </a:r>
            <a:r>
              <a:rPr lang="th-TH" dirty="0" smtClean="0"/>
              <a:t>ให้สะดวกขึ้นแล้ว </a:t>
            </a:r>
            <a:r>
              <a:rPr lang="en-US" dirty="0" smtClean="0"/>
              <a:t>YUM </a:t>
            </a:r>
            <a:r>
              <a:rPr lang="th-TH" dirty="0" smtClean="0"/>
              <a:t>ยังช่วยในการลบ </a:t>
            </a:r>
            <a:r>
              <a:rPr lang="en-US" dirty="0" smtClean="0"/>
              <a:t>package </a:t>
            </a:r>
            <a:r>
              <a:rPr lang="th-TH" dirty="0" smtClean="0"/>
              <a:t>ออกจากระบบ โดยจะลบ </a:t>
            </a:r>
            <a:r>
              <a:rPr lang="en-US" dirty="0" smtClean="0"/>
              <a:t>package </a:t>
            </a:r>
            <a:r>
              <a:rPr lang="th-TH" dirty="0" smtClean="0"/>
              <a:t>ที่มี </a:t>
            </a:r>
            <a:r>
              <a:rPr lang="en-US" dirty="0" smtClean="0"/>
              <a:t>dependency </a:t>
            </a:r>
            <a:r>
              <a:rPr lang="th-TH" dirty="0" smtClean="0"/>
              <a:t>ให้อีกด้วยถ้าต้องการ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รูปแบบของคำสั่ง </a:t>
            </a:r>
            <a:r>
              <a:rPr lang="en-US" dirty="0" smtClean="0"/>
              <a:t>YUM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smtClean="0"/>
              <a:t>คำสั่ง </a:t>
            </a:r>
            <a:r>
              <a:rPr lang="en-US" dirty="0" smtClean="0"/>
              <a:t>YUM </a:t>
            </a:r>
            <a:r>
              <a:rPr lang="th-TH" dirty="0" smtClean="0"/>
              <a:t>อยู่ในรูปแบบ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yum    </a:t>
            </a:r>
            <a:r>
              <a:rPr lang="en-US" dirty="0" smtClean="0">
                <a:solidFill>
                  <a:srgbClr val="00B0F0"/>
                </a:solidFill>
              </a:rPr>
              <a:t>command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packagename1 [packagename2 ..]</a:t>
            </a:r>
          </a:p>
          <a:p>
            <a:r>
              <a:rPr lang="th-TH" b="1" dirty="0" smtClean="0"/>
              <a:t>การติดตั้ง </a:t>
            </a:r>
            <a:r>
              <a:rPr lang="en-US" b="1" dirty="0" smtClean="0"/>
              <a:t>package</a:t>
            </a:r>
          </a:p>
          <a:p>
            <a:pPr lvl="1"/>
            <a:r>
              <a:rPr lang="th-TH" dirty="0" smtClean="0"/>
              <a:t>ใช้ </a:t>
            </a:r>
            <a:r>
              <a:rPr lang="en-US" dirty="0" smtClean="0"/>
              <a:t>command </a:t>
            </a:r>
            <a:r>
              <a:rPr lang="en-US" dirty="0" smtClean="0">
                <a:sym typeface="Wingdings" pitchFamily="2" charset="2"/>
              </a:rPr>
              <a:t>  </a:t>
            </a:r>
            <a:r>
              <a:rPr lang="en-US" b="1" dirty="0" smtClean="0">
                <a:sym typeface="Wingdings" pitchFamily="2" charset="2"/>
              </a:rPr>
              <a:t>install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yum 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 install 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subversion</a:t>
            </a:r>
          </a:p>
          <a:p>
            <a:r>
              <a:rPr lang="th-TH" b="1" dirty="0" smtClean="0">
                <a:sym typeface="Wingdings" pitchFamily="2" charset="2"/>
              </a:rPr>
              <a:t>การลบ </a:t>
            </a:r>
            <a:r>
              <a:rPr lang="en-US" b="1" dirty="0" smtClean="0">
                <a:sym typeface="Wingdings" pitchFamily="2" charset="2"/>
              </a:rPr>
              <a:t>package</a:t>
            </a:r>
          </a:p>
          <a:p>
            <a:pPr lvl="1"/>
            <a:r>
              <a:rPr lang="th-TH" dirty="0" smtClean="0">
                <a:sym typeface="Wingdings" pitchFamily="2" charset="2"/>
              </a:rPr>
              <a:t>ใช้ </a:t>
            </a:r>
            <a:r>
              <a:rPr lang="en-US" dirty="0" smtClean="0">
                <a:sym typeface="Wingdings" pitchFamily="2" charset="2"/>
              </a:rPr>
              <a:t>command  </a:t>
            </a:r>
            <a:r>
              <a:rPr lang="en-US" b="1" dirty="0" smtClean="0">
                <a:sym typeface="Wingdings" pitchFamily="2" charset="2"/>
              </a:rPr>
              <a:t>remove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yum 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remove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subversion</a:t>
            </a:r>
          </a:p>
          <a:p>
            <a:r>
              <a:rPr lang="th-TH" b="1" dirty="0" smtClean="0">
                <a:sym typeface="Wingdings" pitchFamily="2" charset="2"/>
              </a:rPr>
              <a:t>การ</a:t>
            </a:r>
            <a:r>
              <a:rPr lang="en-US" b="1" dirty="0" smtClean="0">
                <a:sym typeface="Wingdings" pitchFamily="2" charset="2"/>
              </a:rPr>
              <a:t> update</a:t>
            </a:r>
            <a:r>
              <a:rPr lang="th-TH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package</a:t>
            </a:r>
          </a:p>
          <a:p>
            <a:pPr lvl="1"/>
            <a:r>
              <a:rPr lang="th-TH" dirty="0" smtClean="0">
                <a:sym typeface="Wingdings" pitchFamily="2" charset="2"/>
              </a:rPr>
              <a:t>ใช้ </a:t>
            </a:r>
            <a:r>
              <a:rPr lang="en-US" dirty="0" smtClean="0">
                <a:sym typeface="Wingdings" pitchFamily="2" charset="2"/>
              </a:rPr>
              <a:t>command  </a:t>
            </a:r>
            <a:r>
              <a:rPr lang="en-US" b="1" dirty="0" smtClean="0">
                <a:sym typeface="Wingdings" pitchFamily="2" charset="2"/>
              </a:rPr>
              <a:t>update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yum 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update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subversion</a:t>
            </a:r>
          </a:p>
          <a:p>
            <a:r>
              <a:rPr lang="th-TH" dirty="0" smtClean="0">
                <a:sym typeface="Wingdings" pitchFamily="2" charset="2"/>
              </a:rPr>
              <a:t>การค้นหา </a:t>
            </a:r>
            <a:r>
              <a:rPr lang="en-US" dirty="0" smtClean="0">
                <a:sym typeface="Wingdings" pitchFamily="2" charset="2"/>
              </a:rPr>
              <a:t>package</a:t>
            </a:r>
          </a:p>
          <a:p>
            <a:pPr lvl="1"/>
            <a:r>
              <a:rPr lang="th-TH" dirty="0" smtClean="0">
                <a:sym typeface="Wingdings" pitchFamily="2" charset="2"/>
              </a:rPr>
              <a:t>ใช้ </a:t>
            </a:r>
            <a:r>
              <a:rPr lang="en-US" dirty="0" smtClean="0">
                <a:sym typeface="Wingdings" pitchFamily="2" charset="2"/>
              </a:rPr>
              <a:t>command  </a:t>
            </a:r>
            <a:r>
              <a:rPr lang="en-US" b="1" dirty="0" smtClean="0">
                <a:sym typeface="Wingdings" pitchFamily="2" charset="2"/>
              </a:rPr>
              <a:t>search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yum 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search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subversion</a:t>
            </a:r>
          </a:p>
          <a:p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การเพิ่ม </a:t>
            </a:r>
            <a:r>
              <a:rPr lang="en-US" dirty="0" smtClean="0"/>
              <a:t>repository </a:t>
            </a:r>
            <a:r>
              <a:rPr lang="th-TH" dirty="0" smtClean="0"/>
              <a:t>ให้กับ </a:t>
            </a:r>
            <a:r>
              <a:rPr lang="en-US" dirty="0" smtClean="0"/>
              <a:t>YUM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ในกรณีที่ผู้ดูแลระบบต้องการติดตั้ง </a:t>
            </a:r>
            <a:r>
              <a:rPr lang="en-US" sz="2000" dirty="0" smtClean="0"/>
              <a:t>package </a:t>
            </a:r>
            <a:r>
              <a:rPr lang="th-TH" sz="2000" dirty="0" smtClean="0"/>
              <a:t>ที่ไม่ได้อยู่ใน </a:t>
            </a:r>
            <a:r>
              <a:rPr lang="en-US" sz="2000" dirty="0" smtClean="0"/>
              <a:t>default repository </a:t>
            </a:r>
            <a:r>
              <a:rPr lang="th-TH" sz="2000" dirty="0" smtClean="0"/>
              <a:t>ของ </a:t>
            </a:r>
            <a:r>
              <a:rPr lang="en-US" sz="2000" dirty="0" err="1" smtClean="0"/>
              <a:t>CentOS</a:t>
            </a:r>
            <a:r>
              <a:rPr lang="en-US" sz="2000" dirty="0" smtClean="0"/>
              <a:t> </a:t>
            </a:r>
          </a:p>
          <a:p>
            <a:r>
              <a:rPr lang="th-TH" sz="2000" dirty="0" smtClean="0"/>
              <a:t>ผู้ดูแลระบบสามารถเพิ่ม </a:t>
            </a:r>
            <a:r>
              <a:rPr lang="en-US" sz="2000" dirty="0" smtClean="0"/>
              <a:t>repository </a:t>
            </a:r>
            <a:r>
              <a:rPr lang="th-TH" sz="2000" dirty="0" smtClean="0"/>
              <a:t>เองได้ โดยการแก้ไข ไฟล์ ใน </a:t>
            </a:r>
            <a:r>
              <a:rPr lang="en-US" sz="2000" dirty="0" err="1" smtClean="0"/>
              <a:t>direcrtory</a:t>
            </a:r>
            <a:r>
              <a:rPr lang="en-US" sz="2000" dirty="0" smtClean="0"/>
              <a:t> : /etc/</a:t>
            </a:r>
            <a:r>
              <a:rPr lang="en-US" sz="2000" dirty="0" err="1" smtClean="0"/>
              <a:t>yum.repos.d</a:t>
            </a:r>
            <a:endParaRPr lang="th-TH" sz="2000" dirty="0"/>
          </a:p>
        </p:txBody>
      </p:sp>
      <p:pic>
        <p:nvPicPr>
          <p:cNvPr id="4" name="Picture 3" descr="yumrep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2896" y="2636912"/>
            <a:ext cx="6653480" cy="41490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: quota (</a:t>
            </a:r>
            <a:r>
              <a:rPr lang="th-TH" dirty="0" smtClean="0"/>
              <a:t>ตรวจในเครื่อง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 smtClean="0"/>
              <a:t>ให้นักศึกษาเตรียมขั้นตอนดังต่อไปนี้</a:t>
            </a:r>
          </a:p>
          <a:p>
            <a:pPr lvl="1"/>
            <a:r>
              <a:rPr lang="th-TH" dirty="0" smtClean="0"/>
              <a:t>สร้าง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ขนาด 1 </a:t>
            </a:r>
            <a:r>
              <a:rPr lang="en-US" dirty="0" smtClean="0"/>
              <a:t>GB</a:t>
            </a:r>
          </a:p>
          <a:p>
            <a:pPr lvl="1"/>
            <a:r>
              <a:rPr lang="th-TH" dirty="0" smtClean="0"/>
              <a:t>สร้าง </a:t>
            </a:r>
            <a:r>
              <a:rPr lang="en-US" dirty="0" smtClean="0"/>
              <a:t>partition </a:t>
            </a:r>
            <a:r>
              <a:rPr lang="th-TH" dirty="0" smtClean="0"/>
              <a:t>ด้วยคำสั่ง </a:t>
            </a:r>
            <a:r>
              <a:rPr lang="en-US" dirty="0" err="1" smtClean="0"/>
              <a:t>fdisk</a:t>
            </a:r>
            <a:endParaRPr lang="en-US" dirty="0" smtClean="0"/>
          </a:p>
          <a:p>
            <a:pPr lvl="1"/>
            <a:r>
              <a:rPr lang="en-US" dirty="0" smtClean="0"/>
              <a:t>Format partition </a:t>
            </a:r>
            <a:r>
              <a:rPr lang="th-TH" dirty="0" smtClean="0"/>
              <a:t>ให้เป็น </a:t>
            </a:r>
            <a:r>
              <a:rPr lang="en-US" dirty="0" smtClean="0"/>
              <a:t>ext3 </a:t>
            </a:r>
            <a:r>
              <a:rPr lang="th-TH" dirty="0" smtClean="0"/>
              <a:t>ด้วย </a:t>
            </a:r>
            <a:r>
              <a:rPr lang="en-US" dirty="0" smtClean="0"/>
              <a:t>mkfs.ext3</a:t>
            </a:r>
          </a:p>
          <a:p>
            <a:pPr lvl="1"/>
            <a:r>
              <a:rPr lang="th-TH" dirty="0" smtClean="0"/>
              <a:t>ทำให้ </a:t>
            </a:r>
            <a:r>
              <a:rPr lang="en-US" dirty="0" smtClean="0"/>
              <a:t>partition </a:t>
            </a:r>
            <a:r>
              <a:rPr lang="th-TH" dirty="0" smtClean="0"/>
              <a:t>นั้นมีการกำหนด </a:t>
            </a:r>
            <a:r>
              <a:rPr lang="en-US" dirty="0" smtClean="0"/>
              <a:t>quota </a:t>
            </a:r>
            <a:r>
              <a:rPr lang="th-TH" dirty="0" smtClean="0"/>
              <a:t>แล้ว </a:t>
            </a:r>
            <a:r>
              <a:rPr lang="en-US" dirty="0" smtClean="0"/>
              <a:t>mount partition </a:t>
            </a:r>
            <a:r>
              <a:rPr lang="th-TH" dirty="0" smtClean="0"/>
              <a:t>นั้นไปที่ </a:t>
            </a:r>
            <a:r>
              <a:rPr lang="en-US" dirty="0" smtClean="0">
                <a:solidFill>
                  <a:srgbClr val="FF0000"/>
                </a:solidFill>
              </a:rPr>
              <a:t>/home2</a:t>
            </a:r>
          </a:p>
          <a:p>
            <a:pPr lvl="1"/>
            <a:r>
              <a:rPr lang="th-TH" dirty="0" smtClean="0"/>
              <a:t>เพิ่ม </a:t>
            </a:r>
            <a:r>
              <a:rPr lang="en-US" dirty="0" smtClean="0"/>
              <a:t>user </a:t>
            </a:r>
            <a:r>
              <a:rPr lang="th-TH" dirty="0" smtClean="0"/>
              <a:t>ขึ้นมา</a:t>
            </a:r>
          </a:p>
          <a:p>
            <a:pPr lvl="2"/>
            <a:r>
              <a:rPr lang="th-TH" dirty="0" smtClean="0"/>
              <a:t>ชื่อ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endParaRPr lang="th-TH" dirty="0" smtClean="0"/>
          </a:p>
          <a:p>
            <a:pPr lvl="2"/>
            <a:r>
              <a:rPr lang="th-TH" dirty="0" smtClean="0"/>
              <a:t>รหัสผ่านคือ </a:t>
            </a:r>
            <a:r>
              <a:rPr lang="en-US" dirty="0" err="1" smtClean="0"/>
              <a:t>mypass</a:t>
            </a:r>
            <a:r>
              <a:rPr lang="en-US" dirty="0" smtClean="0"/>
              <a:t> </a:t>
            </a:r>
            <a:endParaRPr lang="th-TH" dirty="0" smtClean="0"/>
          </a:p>
          <a:p>
            <a:pPr lvl="2"/>
            <a:r>
              <a:rPr lang="th-TH" dirty="0" smtClean="0"/>
              <a:t>มี </a:t>
            </a:r>
            <a:r>
              <a:rPr lang="en-US" dirty="0" smtClean="0"/>
              <a:t>home directory </a:t>
            </a:r>
            <a:r>
              <a:rPr lang="th-TH" dirty="0" smtClean="0"/>
              <a:t>อยู่ที่  </a:t>
            </a:r>
            <a:r>
              <a:rPr lang="en-US" dirty="0" smtClean="0">
                <a:solidFill>
                  <a:srgbClr val="FF0000"/>
                </a:solidFill>
              </a:rPr>
              <a:t>/home2/</a:t>
            </a:r>
            <a:r>
              <a:rPr lang="en-US" dirty="0" err="1" smtClean="0">
                <a:solidFill>
                  <a:srgbClr val="FF0000"/>
                </a:solidFill>
              </a:rPr>
              <a:t>ect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th-TH" dirty="0" smtClean="0"/>
              <a:t>กำหนด </a:t>
            </a:r>
            <a:r>
              <a:rPr lang="en-US" dirty="0" smtClean="0"/>
              <a:t>quota </a:t>
            </a:r>
            <a:r>
              <a:rPr lang="th-TH" dirty="0" smtClean="0"/>
              <a:t>ให้กับผู้ใช้ </a:t>
            </a:r>
            <a:r>
              <a:rPr lang="en-US" dirty="0" err="1" smtClean="0"/>
              <a:t>ect</a:t>
            </a:r>
            <a:r>
              <a:rPr lang="en-US" dirty="0" smtClean="0"/>
              <a:t> </a:t>
            </a:r>
            <a:endParaRPr lang="th-TH" dirty="0" smtClean="0"/>
          </a:p>
          <a:p>
            <a:pPr lvl="2"/>
            <a:r>
              <a:rPr lang="th-TH" dirty="0" smtClean="0"/>
              <a:t>ให้เนื้อที่ในการเก็บข้อมูลได้ </a:t>
            </a:r>
            <a:r>
              <a:rPr lang="en-US" dirty="0" smtClean="0"/>
              <a:t>soft 100MB, hard 150MB</a:t>
            </a:r>
          </a:p>
          <a:p>
            <a:pPr lvl="2"/>
            <a:r>
              <a:rPr lang="th-TH" dirty="0" smtClean="0"/>
              <a:t>ให้เก็บจำนวนไฟล์ได้ไม่จำกัด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การเพิ่ม </a:t>
            </a:r>
            <a:r>
              <a:rPr lang="en-US" dirty="0" smtClean="0"/>
              <a:t>user </a:t>
            </a:r>
            <a:r>
              <a:rPr lang="th-TH" dirty="0" smtClean="0"/>
              <a:t>ผ่าน </a:t>
            </a:r>
            <a:r>
              <a:rPr lang="en-US" dirty="0" smtClean="0"/>
              <a:t>shell command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ใช้คำสั่ง 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useradd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70C0"/>
                </a:solidFill>
              </a:rPr>
              <a:t>[option]   </a:t>
            </a:r>
            <a:r>
              <a:rPr lang="en-US" i="1" dirty="0" smtClean="0">
                <a:solidFill>
                  <a:srgbClr val="FF0000"/>
                </a:solidFill>
              </a:rPr>
              <a:t>username</a:t>
            </a:r>
          </a:p>
          <a:p>
            <a:pPr>
              <a:buNone/>
            </a:pPr>
            <a:endParaRPr lang="th-TH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2780928"/>
          <a:ext cx="734481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Option</a:t>
                      </a:r>
                      <a:endParaRPr lang="th-TH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คำอธิบาย</a:t>
                      </a:r>
                      <a:endParaRPr lang="th-TH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-u  </a:t>
                      </a:r>
                      <a:r>
                        <a:rPr lang="en-US" sz="2000" i="1" dirty="0" smtClean="0"/>
                        <a:t>UID</a:t>
                      </a:r>
                      <a:endParaRPr lang="th-TH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กำหนด </a:t>
                      </a:r>
                      <a:r>
                        <a:rPr lang="en-US" sz="2000" dirty="0" smtClean="0"/>
                        <a:t>UID </a:t>
                      </a:r>
                      <a:r>
                        <a:rPr lang="th-TH" sz="2000" dirty="0" smtClean="0"/>
                        <a:t>ให้กับ</a:t>
                      </a:r>
                      <a:r>
                        <a:rPr lang="th-TH" sz="2000" baseline="0" dirty="0" smtClean="0"/>
                        <a:t>บัญชี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-g  </a:t>
                      </a:r>
                      <a:r>
                        <a:rPr lang="en-US" sz="2000" i="1" dirty="0" smtClean="0"/>
                        <a:t>GID</a:t>
                      </a:r>
                      <a:endParaRPr lang="th-TH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กำหนด</a:t>
                      </a:r>
                      <a:r>
                        <a:rPr lang="th-TH" sz="2000" baseline="0" dirty="0" smtClean="0"/>
                        <a:t> </a:t>
                      </a:r>
                      <a:r>
                        <a:rPr lang="en-US" sz="2000" baseline="0" dirty="0" smtClean="0"/>
                        <a:t>GID </a:t>
                      </a:r>
                      <a:r>
                        <a:rPr lang="th-TH" sz="2000" baseline="0" dirty="0" smtClean="0"/>
                        <a:t>ให้กับบัญชี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-d  </a:t>
                      </a:r>
                      <a:r>
                        <a:rPr lang="en-US" sz="2000" i="1" u="none" dirty="0" smtClean="0"/>
                        <a:t>directory</a:t>
                      </a:r>
                      <a:endParaRPr lang="th-TH" sz="200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กำหนด</a:t>
                      </a:r>
                      <a:r>
                        <a:rPr lang="th-TH" sz="2000" baseline="0" dirty="0" smtClean="0"/>
                        <a:t> </a:t>
                      </a:r>
                      <a:r>
                        <a:rPr lang="en-US" sz="2000" baseline="0" dirty="0" smtClean="0"/>
                        <a:t>home directory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-M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ไม่ต้องสร้าง</a:t>
                      </a:r>
                      <a:r>
                        <a:rPr lang="th-TH" sz="2000" baseline="0" dirty="0" smtClean="0"/>
                        <a:t> </a:t>
                      </a:r>
                      <a:r>
                        <a:rPr lang="en-US" sz="2000" baseline="0" dirty="0" smtClean="0"/>
                        <a:t>home directory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-m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สร้าง </a:t>
                      </a:r>
                      <a:r>
                        <a:rPr lang="en-US" sz="2000" dirty="0" smtClean="0"/>
                        <a:t>home </a:t>
                      </a:r>
                      <a:r>
                        <a:rPr lang="en-US" sz="2000" dirty="0" err="1" smtClean="0"/>
                        <a:t>direcory</a:t>
                      </a:r>
                      <a:r>
                        <a:rPr lang="en-US" sz="2000" dirty="0" smtClean="0"/>
                        <a:t> (default)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-c  </a:t>
                      </a:r>
                      <a:r>
                        <a:rPr lang="en-US" sz="2000" i="1" dirty="0" smtClean="0"/>
                        <a:t> description</a:t>
                      </a:r>
                      <a:endParaRPr lang="th-TH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กำหนดรายละเอียด</a:t>
                      </a:r>
                      <a:r>
                        <a:rPr lang="th-TH" sz="2000" baseline="0" dirty="0" smtClean="0"/>
                        <a:t> ส่วนใหญ่เป็นชื่อเต็มของผู้ใช้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i="0" dirty="0" smtClean="0"/>
                        <a:t>-s</a:t>
                      </a:r>
                      <a:r>
                        <a:rPr lang="en-US" sz="2000" i="1" dirty="0" smtClean="0"/>
                        <a:t>  shell</a:t>
                      </a:r>
                      <a:endParaRPr lang="th-TH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กำหนด </a:t>
                      </a:r>
                      <a:r>
                        <a:rPr lang="en-US" sz="2000" dirty="0" smtClean="0"/>
                        <a:t>shell </a:t>
                      </a:r>
                      <a:r>
                        <a:rPr lang="th-TH" sz="2000" dirty="0" smtClean="0"/>
                        <a:t>ใช้ผู้ใหญ่ปกติเป็น</a:t>
                      </a:r>
                      <a:r>
                        <a:rPr lang="th-TH" sz="2000" baseline="0" dirty="0" smtClean="0"/>
                        <a:t> </a:t>
                      </a:r>
                      <a:r>
                        <a:rPr lang="en-US" sz="2000" baseline="0" dirty="0" smtClean="0"/>
                        <a:t>/bin/bash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i="0" dirty="0" smtClean="0"/>
                        <a:t>-G</a:t>
                      </a:r>
                      <a:r>
                        <a:rPr lang="en-US" sz="2000" i="1" dirty="0" smtClean="0"/>
                        <a:t>  grp1, grp2, …,  </a:t>
                      </a:r>
                      <a:r>
                        <a:rPr lang="en-US" sz="2000" i="1" dirty="0" err="1" smtClean="0"/>
                        <a:t>grpn</a:t>
                      </a:r>
                      <a:endParaRPr lang="th-TH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กำหนดกลุ่มให้ผู้ใช้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การเปลี่ยนค่าของบัญชี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ใช้คำสั่ง</a:t>
            </a:r>
          </a:p>
          <a:p>
            <a:pPr algn="ctr">
              <a:buNone/>
            </a:pPr>
            <a:r>
              <a:rPr lang="en-US" dirty="0" err="1" smtClean="0"/>
              <a:t>usermod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70C0"/>
                </a:solidFill>
              </a:rPr>
              <a:t> [option]  </a:t>
            </a:r>
            <a:r>
              <a:rPr lang="en-US" i="1" dirty="0" smtClean="0">
                <a:solidFill>
                  <a:srgbClr val="FF0000"/>
                </a:solidFill>
              </a:rPr>
              <a:t>username</a:t>
            </a:r>
            <a:endParaRPr lang="th-TH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3608" y="2636912"/>
          <a:ext cx="734481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Option</a:t>
                      </a:r>
                      <a:endParaRPr lang="th-TH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คำอธิบาย</a:t>
                      </a:r>
                      <a:endParaRPr lang="th-TH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-u  </a:t>
                      </a:r>
                      <a:r>
                        <a:rPr lang="en-US" sz="1800" i="1" dirty="0" smtClean="0"/>
                        <a:t>UID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 </a:t>
                      </a:r>
                      <a:r>
                        <a:rPr lang="en-US" sz="1800" dirty="0" smtClean="0"/>
                        <a:t>UID </a:t>
                      </a:r>
                      <a:r>
                        <a:rPr lang="th-TH" sz="1800" dirty="0" smtClean="0"/>
                        <a:t>ให้กับ</a:t>
                      </a:r>
                      <a:r>
                        <a:rPr lang="th-TH" sz="1800" baseline="0" dirty="0" smtClean="0"/>
                        <a:t>บัญชี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-g  </a:t>
                      </a:r>
                      <a:r>
                        <a:rPr lang="en-US" sz="1800" i="1" dirty="0" smtClean="0"/>
                        <a:t>GID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</a:t>
                      </a:r>
                      <a:r>
                        <a:rPr lang="th-TH" sz="1800" baseline="0" dirty="0" smtClean="0"/>
                        <a:t> </a:t>
                      </a:r>
                      <a:r>
                        <a:rPr lang="en-US" sz="1800" baseline="0" dirty="0" smtClean="0"/>
                        <a:t>GID </a:t>
                      </a:r>
                      <a:r>
                        <a:rPr lang="th-TH" sz="1800" baseline="0" dirty="0" smtClean="0"/>
                        <a:t>ให้กับบัญชี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-d  </a:t>
                      </a:r>
                      <a:r>
                        <a:rPr lang="en-US" sz="1800" i="1" u="none" dirty="0" smtClean="0"/>
                        <a:t>directory</a:t>
                      </a:r>
                      <a:endParaRPr lang="th-TH" sz="180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</a:t>
                      </a:r>
                      <a:r>
                        <a:rPr lang="th-TH" sz="1800" baseline="0" dirty="0" smtClean="0"/>
                        <a:t> </a:t>
                      </a:r>
                      <a:r>
                        <a:rPr lang="en-US" sz="1800" baseline="0" dirty="0" smtClean="0"/>
                        <a:t>home directory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-e YYYY-MM-DD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กำหนดวันที่</a:t>
                      </a:r>
                      <a:r>
                        <a:rPr lang="th-TH" sz="1800" baseline="0" dirty="0" smtClean="0"/>
                        <a:t> บัญชีนี้หมดอายุ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-c  </a:t>
                      </a:r>
                      <a:r>
                        <a:rPr lang="en-US" sz="1800" i="1" dirty="0" smtClean="0"/>
                        <a:t> description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กำหนดรายละเอียด</a:t>
                      </a:r>
                      <a:r>
                        <a:rPr lang="th-TH" sz="1800" baseline="0" dirty="0" smtClean="0"/>
                        <a:t> ส่วนใหญ่เป็นชื่อเต็มของผู้ใช้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i="1" dirty="0" smtClean="0"/>
                        <a:t>-</a:t>
                      </a:r>
                      <a:r>
                        <a:rPr lang="en-US" sz="1800" i="0" dirty="0" smtClean="0"/>
                        <a:t>L</a:t>
                      </a:r>
                      <a:endParaRPr lang="th-TH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Lock </a:t>
                      </a:r>
                      <a:r>
                        <a:rPr lang="th-TH" sz="1800" dirty="0" smtClean="0"/>
                        <a:t>บัญชี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i="0" dirty="0" smtClean="0"/>
                        <a:t>-U</a:t>
                      </a:r>
                      <a:endParaRPr lang="th-TH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Unlock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th-TH" sz="1800" baseline="0" dirty="0" smtClean="0"/>
                        <a:t>บัญชี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i="0" dirty="0" smtClean="0"/>
                        <a:t>-s</a:t>
                      </a:r>
                      <a:r>
                        <a:rPr lang="en-US" sz="1800" i="1" dirty="0" smtClean="0"/>
                        <a:t>  shell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 </a:t>
                      </a:r>
                      <a:r>
                        <a:rPr lang="en-US" sz="1800" dirty="0" smtClean="0"/>
                        <a:t>shell </a:t>
                      </a:r>
                      <a:r>
                        <a:rPr lang="th-TH" sz="1800" dirty="0" smtClean="0"/>
                        <a:t>ใช้ผู้ใหญ่ปกติเป็น</a:t>
                      </a:r>
                      <a:r>
                        <a:rPr lang="th-TH" sz="1800" baseline="0" dirty="0" smtClean="0"/>
                        <a:t> </a:t>
                      </a:r>
                      <a:r>
                        <a:rPr lang="en-US" sz="1800" baseline="0" dirty="0" smtClean="0"/>
                        <a:t>/bin/bash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i="0" dirty="0" smtClean="0"/>
                        <a:t>-G</a:t>
                      </a:r>
                      <a:r>
                        <a:rPr lang="en-US" sz="1800" i="1" dirty="0" smtClean="0"/>
                        <a:t>  grp1, grp2, …,  </a:t>
                      </a:r>
                      <a:r>
                        <a:rPr lang="en-US" sz="1800" i="1" dirty="0" err="1" smtClean="0"/>
                        <a:t>grpn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กำหนดกลุ่มให้ผู้ใช้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i="0" dirty="0" smtClean="0"/>
                        <a:t>-a</a:t>
                      </a:r>
                      <a:endParaRPr lang="th-TH" sz="18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ใช้คู่กับ</a:t>
                      </a:r>
                      <a:r>
                        <a:rPr lang="th-TH" sz="1800" baseline="0" dirty="0" smtClean="0"/>
                        <a:t> </a:t>
                      </a:r>
                      <a:r>
                        <a:rPr lang="en-US" sz="1800" baseline="0" dirty="0" smtClean="0"/>
                        <a:t>-G </a:t>
                      </a:r>
                      <a:r>
                        <a:rPr lang="th-TH" sz="1800" baseline="0" dirty="0" smtClean="0"/>
                        <a:t>เพื่อไม่ให้เอากลุ่มเก่าออก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การแก้ไขเกี่ยวกับการใช้งานบัญชี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ใช้คำสั่ง</a:t>
            </a:r>
          </a:p>
          <a:p>
            <a:pPr algn="ctr">
              <a:buNone/>
            </a:pPr>
            <a:r>
              <a:rPr lang="en-US" dirty="0" smtClean="0"/>
              <a:t>change  </a:t>
            </a:r>
            <a:r>
              <a:rPr lang="en-US" dirty="0" smtClean="0">
                <a:solidFill>
                  <a:srgbClr val="0070C0"/>
                </a:solidFill>
              </a:rPr>
              <a:t>[option]  </a:t>
            </a:r>
            <a:r>
              <a:rPr lang="en-US" i="1" dirty="0" smtClean="0">
                <a:solidFill>
                  <a:srgbClr val="FF0000"/>
                </a:solidFill>
              </a:rPr>
              <a:t>username</a:t>
            </a:r>
            <a:endParaRPr lang="th-TH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2852936"/>
          <a:ext cx="756084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1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9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Option</a:t>
                      </a:r>
                      <a:endParaRPr lang="th-TH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คำอธิบาย</a:t>
                      </a:r>
                      <a:endParaRPr lang="th-TH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-m   </a:t>
                      </a:r>
                      <a:r>
                        <a:rPr lang="en-US" sz="1800" i="1" dirty="0" smtClean="0"/>
                        <a:t>days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กำหนดเวลากี่วันที่จะเปลี่ยน </a:t>
                      </a:r>
                      <a:r>
                        <a:rPr lang="en-US" sz="1800" dirty="0" smtClean="0"/>
                        <a:t>password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-M   </a:t>
                      </a:r>
                      <a:r>
                        <a:rPr lang="en-US" sz="1800" i="1" dirty="0" smtClean="0"/>
                        <a:t>days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กำหนดจำนวนวันที่</a:t>
                      </a:r>
                      <a:r>
                        <a:rPr lang="th-TH" sz="1800" baseline="0" dirty="0" smtClean="0"/>
                        <a:t>บัญชีนี้ยังสามารถใช้งานได้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-W  </a:t>
                      </a:r>
                      <a:r>
                        <a:rPr lang="en-US" sz="1800" i="1" dirty="0" smtClean="0"/>
                        <a:t>days</a:t>
                      </a:r>
                      <a:endParaRPr lang="th-TH" sz="180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กำหนดจำนวนวันที่ผู้ใช้จะถูกระบบเตือนให้เปลี่ยน</a:t>
                      </a:r>
                      <a:r>
                        <a:rPr lang="th-TH" sz="1800" baseline="0" dirty="0" smtClean="0"/>
                        <a:t> </a:t>
                      </a:r>
                      <a:r>
                        <a:rPr lang="en-US" sz="1800" baseline="0" dirty="0" smtClean="0"/>
                        <a:t>password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-I</a:t>
                      </a:r>
                      <a:r>
                        <a:rPr lang="en-US" sz="1800" baseline="0" dirty="0" smtClean="0"/>
                        <a:t>     </a:t>
                      </a:r>
                      <a:r>
                        <a:rPr lang="en-US" sz="1800" i="1" baseline="0" dirty="0" smtClean="0"/>
                        <a:t>days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กำหนดจำนวนวันที่บัญชีผู้ใช้ยังใช้งานได้ต่อเมื่อหมดอายุ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-E</a:t>
                      </a:r>
                      <a:r>
                        <a:rPr lang="en-US" sz="1800" baseline="0" dirty="0" smtClean="0"/>
                        <a:t>   </a:t>
                      </a:r>
                      <a:r>
                        <a:rPr lang="en-US" sz="1800" i="1" baseline="0" dirty="0" smtClean="0"/>
                        <a:t>YYYY-DD-MM</a:t>
                      </a:r>
                      <a:endParaRPr lang="th-TH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กำหนดวันที่บัญชีจะหมดอายุ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ลบบัญชีผู้ใช้งาน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ใช้คำสั่ง</a:t>
            </a:r>
          </a:p>
          <a:p>
            <a:pPr algn="ctr">
              <a:buNone/>
            </a:pPr>
            <a:r>
              <a:rPr lang="en-US" dirty="0" err="1" smtClean="0"/>
              <a:t>userdel</a:t>
            </a:r>
            <a:r>
              <a:rPr lang="en-US" dirty="0" smtClean="0"/>
              <a:t>    </a:t>
            </a:r>
            <a:r>
              <a:rPr lang="en-US" i="1" dirty="0" smtClean="0">
                <a:solidFill>
                  <a:srgbClr val="FF0000"/>
                </a:solidFill>
              </a:rPr>
              <a:t>username</a:t>
            </a:r>
          </a:p>
          <a:p>
            <a:pPr lvl="1"/>
            <a:r>
              <a:rPr lang="th-TH" dirty="0" smtClean="0"/>
              <a:t>จะเป็นการลบเฉพาะบัญชี แต่จะไม่ได้ลบข้อมูลใน </a:t>
            </a:r>
            <a:r>
              <a:rPr lang="en-US" dirty="0" smtClean="0"/>
              <a:t>home directory</a:t>
            </a:r>
          </a:p>
          <a:p>
            <a:pPr lvl="1"/>
            <a:r>
              <a:rPr lang="th-TH" dirty="0" smtClean="0"/>
              <a:t>ถ้าต้องการจะลบ </a:t>
            </a:r>
            <a:r>
              <a:rPr lang="en-US" dirty="0" smtClean="0"/>
              <a:t>home directory </a:t>
            </a:r>
            <a:r>
              <a:rPr lang="th-TH" dirty="0" smtClean="0"/>
              <a:t>ด้วยจะต้องใช้ </a:t>
            </a:r>
            <a:r>
              <a:rPr lang="en-US" dirty="0" smtClean="0"/>
              <a:t>option  “-r”</a:t>
            </a:r>
          </a:p>
          <a:p>
            <a:pPr lvl="2"/>
            <a:r>
              <a:rPr lang="en-US" dirty="0" err="1" smtClean="0"/>
              <a:t>userdel</a:t>
            </a:r>
            <a:r>
              <a:rPr lang="en-US" dirty="0" smtClean="0"/>
              <a:t>   -r   </a:t>
            </a:r>
            <a:r>
              <a:rPr lang="en-US" i="1" dirty="0" smtClean="0">
                <a:solidFill>
                  <a:srgbClr val="FF0000"/>
                </a:solidFill>
              </a:rPr>
              <a:t>username</a:t>
            </a:r>
            <a:endParaRPr lang="th-TH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/</a:t>
            </a:r>
            <a:r>
              <a:rPr lang="th-TH" dirty="0" smtClean="0"/>
              <a:t>แก้ไข</a:t>
            </a:r>
            <a:r>
              <a:rPr lang="en-US" dirty="0" smtClean="0"/>
              <a:t>/</a:t>
            </a:r>
            <a:r>
              <a:rPr lang="th-TH" dirty="0" smtClean="0"/>
              <a:t>ลบ กลุ่ม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การสร้างกลุ่ม</a:t>
            </a:r>
          </a:p>
          <a:p>
            <a:pPr lvl="1"/>
            <a:r>
              <a:rPr lang="en-US" dirty="0" err="1" smtClean="0"/>
              <a:t>groupadd</a:t>
            </a:r>
            <a:r>
              <a:rPr lang="en-US" dirty="0" smtClean="0"/>
              <a:t>    </a:t>
            </a:r>
            <a:r>
              <a:rPr lang="th-TH" i="1" dirty="0" smtClean="0">
                <a:solidFill>
                  <a:srgbClr val="FF0000"/>
                </a:solidFill>
              </a:rPr>
              <a:t>ชื่อกลุ่ม</a:t>
            </a:r>
          </a:p>
          <a:p>
            <a:pPr lvl="2"/>
            <a:r>
              <a:rPr lang="en-US" dirty="0" smtClean="0"/>
              <a:t>-g  </a:t>
            </a:r>
            <a:r>
              <a:rPr lang="en-US" i="1" dirty="0" smtClean="0">
                <a:solidFill>
                  <a:srgbClr val="FF0000"/>
                </a:solidFill>
              </a:rPr>
              <a:t>GID</a:t>
            </a:r>
            <a:r>
              <a:rPr lang="en-US" dirty="0" smtClean="0"/>
              <a:t>   </a:t>
            </a:r>
            <a:r>
              <a:rPr lang="th-TH" dirty="0" smtClean="0"/>
              <a:t>กำหนดหมายเลขกลุ่ม</a:t>
            </a:r>
          </a:p>
          <a:p>
            <a:r>
              <a:rPr lang="th-TH" dirty="0" smtClean="0"/>
              <a:t>การแก้ไขกลุ่ม</a:t>
            </a:r>
          </a:p>
          <a:p>
            <a:pPr lvl="1"/>
            <a:r>
              <a:rPr lang="en-US" dirty="0" err="1" smtClean="0"/>
              <a:t>groupmod</a:t>
            </a:r>
            <a:r>
              <a:rPr lang="en-US" dirty="0" smtClean="0"/>
              <a:t>   [option] </a:t>
            </a:r>
            <a:r>
              <a:rPr lang="th-TH" dirty="0" smtClean="0"/>
              <a:t> </a:t>
            </a:r>
            <a:r>
              <a:rPr lang="th-TH" i="1" dirty="0" smtClean="0">
                <a:solidFill>
                  <a:srgbClr val="FF0000"/>
                </a:solidFill>
              </a:rPr>
              <a:t>ชื่อกลุ่ม</a:t>
            </a:r>
          </a:p>
          <a:p>
            <a:pPr lvl="2"/>
            <a:r>
              <a:rPr lang="en-US" dirty="0" smtClean="0"/>
              <a:t>-g  </a:t>
            </a:r>
            <a:r>
              <a:rPr lang="en-US" i="1" dirty="0" smtClean="0">
                <a:solidFill>
                  <a:srgbClr val="FF0000"/>
                </a:solidFill>
              </a:rPr>
              <a:t>GID</a:t>
            </a:r>
            <a:r>
              <a:rPr lang="en-US" dirty="0" smtClean="0"/>
              <a:t>  </a:t>
            </a:r>
            <a:r>
              <a:rPr lang="th-TH" dirty="0" smtClean="0"/>
              <a:t>กำหนดหมายเลขกลุ่ม</a:t>
            </a:r>
          </a:p>
          <a:p>
            <a:pPr lvl="2"/>
            <a:r>
              <a:rPr lang="en-US" dirty="0" smtClean="0"/>
              <a:t>-n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name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  <a:r>
              <a:rPr lang="th-TH" dirty="0" smtClean="0"/>
              <a:t>เปลี่ยนชื่อกลุ่ม</a:t>
            </a:r>
          </a:p>
          <a:p>
            <a:r>
              <a:rPr lang="th-TH" dirty="0" smtClean="0"/>
              <a:t>การลบกลุ่ม</a:t>
            </a:r>
          </a:p>
          <a:p>
            <a:pPr lvl="1"/>
            <a:r>
              <a:rPr lang="en-US" dirty="0" err="1" smtClean="0"/>
              <a:t>groupdel</a:t>
            </a:r>
            <a:r>
              <a:rPr lang="en-US" dirty="0" smtClean="0"/>
              <a:t>   </a:t>
            </a:r>
            <a:r>
              <a:rPr lang="th-TH" i="1" dirty="0" smtClean="0">
                <a:solidFill>
                  <a:srgbClr val="FF0000"/>
                </a:solidFill>
              </a:rPr>
              <a:t>ชื่อกลุ่ม</a:t>
            </a:r>
            <a:endParaRPr lang="th-TH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แฟ้มข้อมูลที่เก็บข้อมูลเกี่ยวกับบัญชีผู้ใช้งาน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ไม่ว่า ผู้ใช้ หรือกลุ่มจะถูกสร้างขึ้นจาก </a:t>
            </a:r>
            <a:r>
              <a:rPr lang="en-US" dirty="0" smtClean="0"/>
              <a:t>GUI </a:t>
            </a:r>
            <a:r>
              <a:rPr lang="th-TH" dirty="0" smtClean="0"/>
              <a:t>หรือ </a:t>
            </a:r>
            <a:r>
              <a:rPr lang="en-US" dirty="0" smtClean="0"/>
              <a:t>Command line </a:t>
            </a:r>
            <a:r>
              <a:rPr lang="th-TH" dirty="0" smtClean="0"/>
              <a:t>ข้อมูลต่างๆ จะถูกเก็บอยู่ในแฟ้มข้อมูล 3 แฟ้มในระบบคือ</a:t>
            </a:r>
          </a:p>
          <a:p>
            <a:pPr lvl="1"/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endParaRPr lang="en-US" dirty="0" smtClean="0"/>
          </a:p>
          <a:p>
            <a:pPr lvl="1"/>
            <a:r>
              <a:rPr lang="en-US" dirty="0" smtClean="0"/>
              <a:t>/etc/group  </a:t>
            </a:r>
            <a:r>
              <a:rPr lang="th-TH" dirty="0" smtClean="0"/>
              <a:t>และ</a:t>
            </a:r>
          </a:p>
          <a:p>
            <a:pPr lvl="1"/>
            <a:r>
              <a:rPr lang="en-US" dirty="0" smtClean="0"/>
              <a:t>/etc/shadow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5887</TotalTime>
  <Words>2147</Words>
  <Application>Microsoft Office PowerPoint</Application>
  <PresentationFormat>On-screen Show (4:3)</PresentationFormat>
  <Paragraphs>309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FreesiaUPC</vt:lpstr>
      <vt:lpstr>Tw Cen MT</vt:lpstr>
      <vt:lpstr>Wingdings</vt:lpstr>
      <vt:lpstr>Wingdings 2</vt:lpstr>
      <vt:lpstr>Median</vt:lpstr>
      <vt:lpstr>User management  &amp;  PAckage Management</vt:lpstr>
      <vt:lpstr>User account</vt:lpstr>
      <vt:lpstr>การเพิ่ม user ผ่าน GUI</vt:lpstr>
      <vt:lpstr>การเพิ่ม user ผ่าน shell command</vt:lpstr>
      <vt:lpstr>การเปลี่ยนค่าของบัญชี</vt:lpstr>
      <vt:lpstr>การแก้ไขเกี่ยวกับการใช้งานบัญชี</vt:lpstr>
      <vt:lpstr>ลบบัญชีผู้ใช้งาน</vt:lpstr>
      <vt:lpstr>การสร้าง/แก้ไข/ลบ กลุ่ม</vt:lpstr>
      <vt:lpstr>แฟ้มข้อมูลที่เก็บข้อมูลเกี่ยวกับบัญชีผู้ใช้งาน</vt:lpstr>
      <vt:lpstr>แฟ้มข้อมูล /etc/passwd และ /etc/group</vt:lpstr>
      <vt:lpstr>แฟ้มข้อมูล /etc/shadow</vt:lpstr>
      <vt:lpstr>การกำหนด quota ให้กับผู้ใช้</vt:lpstr>
      <vt:lpstr>เปิดใช้การ quota สำหรับ user และ group</vt:lpstr>
      <vt:lpstr>ตั้งค่าของ Quota files</vt:lpstr>
      <vt:lpstr>ตั้งค่า quota</vt:lpstr>
      <vt:lpstr>การตั้งค่า quota (2)</vt:lpstr>
      <vt:lpstr>เปิดการใช้งาน quota และการดูรายงาน</vt:lpstr>
      <vt:lpstr>Package Management</vt:lpstr>
      <vt:lpstr>RPM</vt:lpstr>
      <vt:lpstr>RPM Filename Convention</vt:lpstr>
      <vt:lpstr>ตัวอย่าง RPM file</vt:lpstr>
      <vt:lpstr>RPM command</vt:lpstr>
      <vt:lpstr>การใช้งาน key</vt:lpstr>
      <vt:lpstr>การตรวจสอบ package</vt:lpstr>
      <vt:lpstr>การติดตั้ง rpm แบบแสดงรายละเอียด</vt:lpstr>
      <vt:lpstr>Package Dependencies</vt:lpstr>
      <vt:lpstr>Upgrade and Remove Package</vt:lpstr>
      <vt:lpstr>Query Package (1)</vt:lpstr>
      <vt:lpstr>Query Package (2)</vt:lpstr>
      <vt:lpstr>YUM</vt:lpstr>
      <vt:lpstr>รูปแบบของคำสั่ง YUM</vt:lpstr>
      <vt:lpstr>การเพิ่ม repository ให้กับ YUM </vt:lpstr>
      <vt:lpstr>แบบฝึกหัด : quota (ตรวจในเครื่อง)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555</cp:revision>
  <dcterms:created xsi:type="dcterms:W3CDTF">2010-09-29T03:45:09Z</dcterms:created>
  <dcterms:modified xsi:type="dcterms:W3CDTF">2019-06-19T02:23:06Z</dcterms:modified>
</cp:coreProperties>
</file>