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27" r:id="rId3"/>
    <p:sldId id="328" r:id="rId4"/>
    <p:sldId id="329" r:id="rId5"/>
    <p:sldId id="330" r:id="rId6"/>
    <p:sldId id="331" r:id="rId7"/>
    <p:sldId id="332" r:id="rId8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78" autoAdjust="0"/>
    <p:restoredTop sz="94660"/>
  </p:normalViewPr>
  <p:slideViewPr>
    <p:cSldViewPr>
      <p:cViewPr varScale="1">
        <p:scale>
          <a:sx n="79" d="100"/>
          <a:sy n="79" d="100"/>
        </p:scale>
        <p:origin x="1613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3356992"/>
            <a:ext cx="8083624" cy="18288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Data Storage Management (LVM)</a:t>
            </a:r>
            <a:endParaRPr lang="th-TH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030523126  – Linux Operating System and Administration</a:t>
            </a:r>
          </a:p>
          <a:p>
            <a:r>
              <a:rPr lang="en-US" dirty="0"/>
              <a:t>Assoc. Prof. Dr. Choopan Rattanapoka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LVM (Logical Volume Manager)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th-TH" dirty="0" smtClean="0"/>
              <a:t>ในบางครั้ง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ที่ใช้เก็บข้อมูลไม่เพียงพอเช่น </a:t>
            </a:r>
            <a:r>
              <a:rPr lang="en-US" dirty="0" smtClean="0"/>
              <a:t>/home</a:t>
            </a:r>
          </a:p>
          <a:p>
            <a:pPr lvl="1"/>
            <a:r>
              <a:rPr lang="th-TH" dirty="0" smtClean="0"/>
              <a:t>สมมุติเรามี </a:t>
            </a:r>
            <a:r>
              <a:rPr lang="en-US" dirty="0" err="1" smtClean="0"/>
              <a:t>harddisk</a:t>
            </a:r>
            <a:r>
              <a:rPr lang="en-US" dirty="0" smtClean="0"/>
              <a:t> /dev/</a:t>
            </a:r>
            <a:r>
              <a:rPr lang="en-US" dirty="0" err="1" smtClean="0"/>
              <a:t>sdb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mount </a:t>
            </a:r>
            <a:r>
              <a:rPr lang="th-TH" dirty="0" smtClean="0"/>
              <a:t>ไปที่ </a:t>
            </a:r>
            <a:r>
              <a:rPr lang="en-US" dirty="0" smtClean="0"/>
              <a:t>/home </a:t>
            </a:r>
            <a:r>
              <a:rPr lang="th-TH" dirty="0" smtClean="0"/>
              <a:t>แต่ต่อมา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เต็ม </a:t>
            </a:r>
          </a:p>
          <a:p>
            <a:pPr lvl="2"/>
            <a:r>
              <a:rPr lang="th-TH" dirty="0" smtClean="0"/>
              <a:t>เปลี่ยน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ให้ใหญ่กว่าเดิม   </a:t>
            </a:r>
            <a:r>
              <a:rPr lang="en-US" dirty="0" smtClean="0"/>
              <a:t>(</a:t>
            </a:r>
            <a:r>
              <a:rPr lang="th-TH" dirty="0" smtClean="0"/>
              <a:t>ไม่เอา</a:t>
            </a:r>
            <a:r>
              <a:rPr lang="en-US" dirty="0" smtClean="0"/>
              <a:t> </a:t>
            </a:r>
            <a:r>
              <a:rPr lang="th-TH" dirty="0" smtClean="0"/>
              <a:t>เสียดาย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เก่า</a:t>
            </a:r>
            <a:r>
              <a:rPr lang="en-US" dirty="0" smtClean="0"/>
              <a:t>)</a:t>
            </a:r>
            <a:endParaRPr lang="th-TH" dirty="0" smtClean="0"/>
          </a:p>
          <a:p>
            <a:pPr lvl="2"/>
            <a:r>
              <a:rPr lang="th-TH" dirty="0" smtClean="0"/>
              <a:t>ซื้อ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ใหม่มาใส่เพิ่ม  </a:t>
            </a:r>
            <a:r>
              <a:rPr lang="en-US" dirty="0" smtClean="0"/>
              <a:t>(</a:t>
            </a:r>
            <a:r>
              <a:rPr lang="th-TH" dirty="0" smtClean="0"/>
              <a:t>ถ้าเลือกวิธีนี้</a:t>
            </a:r>
            <a:r>
              <a:rPr lang="en-US" dirty="0" smtClean="0"/>
              <a:t>)</a:t>
            </a:r>
            <a:endParaRPr lang="th-TH" dirty="0" smtClean="0"/>
          </a:p>
          <a:p>
            <a:pPr lvl="1"/>
            <a:r>
              <a:rPr lang="th-TH" dirty="0" smtClean="0"/>
              <a:t>แล้วทำยังไงต่อให้ </a:t>
            </a:r>
            <a:r>
              <a:rPr lang="en-US" dirty="0" smtClean="0"/>
              <a:t>/home </a:t>
            </a:r>
            <a:r>
              <a:rPr lang="th-TH" dirty="0" smtClean="0"/>
              <a:t>แบ่งเนื้อที่มาใช้งานทั้ง 2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 </a:t>
            </a:r>
            <a:r>
              <a:rPr lang="en-US" dirty="0" smtClean="0"/>
              <a:t>?</a:t>
            </a:r>
          </a:p>
          <a:p>
            <a:r>
              <a:rPr lang="en-US" dirty="0" smtClean="0"/>
              <a:t>LVM (Logical Volume Manager) </a:t>
            </a:r>
            <a:r>
              <a:rPr lang="th-TH" dirty="0" smtClean="0"/>
              <a:t>เป็นเทคโนโลยีที่เข้ามาแก้ไขปัญหานี้ ซึ่งจะทำให้สามารถรวม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หลายๆตัว มองเห็นเป็นเพียง 1 ตัว</a:t>
            </a:r>
          </a:p>
          <a:p>
            <a:r>
              <a:rPr lang="th-TH" dirty="0" smtClean="0"/>
              <a:t>อีกทั้ง </a:t>
            </a:r>
            <a:r>
              <a:rPr lang="en-US" dirty="0" smtClean="0"/>
              <a:t>LVM </a:t>
            </a:r>
            <a:r>
              <a:rPr lang="th-TH" dirty="0" smtClean="0"/>
              <a:t>ยังสามารถปรับขนาดของ </a:t>
            </a:r>
            <a:r>
              <a:rPr lang="en-US" dirty="0" err="1" smtClean="0"/>
              <a:t>paritition</a:t>
            </a:r>
            <a:r>
              <a:rPr lang="en-US" dirty="0" smtClean="0"/>
              <a:t> </a:t>
            </a:r>
            <a:r>
              <a:rPr lang="th-TH" dirty="0" smtClean="0"/>
              <a:t>ใน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ได้โดยข้อมูลไม่สูญหาย</a:t>
            </a:r>
            <a:endParaRPr lang="en-US" dirty="0" smtClean="0"/>
          </a:p>
          <a:p>
            <a:pPr lvl="1"/>
            <a:endParaRPr lang="th-TH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ภาพรวมการทำงานของ </a:t>
            </a:r>
            <a:r>
              <a:rPr lang="en-US" dirty="0" smtClean="0"/>
              <a:t>LVM</a:t>
            </a:r>
            <a:endParaRPr lang="th-TH" dirty="0"/>
          </a:p>
        </p:txBody>
      </p:sp>
      <p:pic>
        <p:nvPicPr>
          <p:cNvPr id="6" name="Picture 5" descr="LV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2808" y="1611484"/>
            <a:ext cx="8892480" cy="2969644"/>
          </a:xfrm>
          <a:prstGeom prst="rect">
            <a:avLst/>
          </a:prstGeom>
        </p:spPr>
      </p:pic>
      <p:sp>
        <p:nvSpPr>
          <p:cNvPr id="7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4797152"/>
            <a:ext cx="8153400" cy="1728192"/>
          </a:xfrm>
        </p:spPr>
        <p:txBody>
          <a:bodyPr>
            <a:normAutofit/>
          </a:bodyPr>
          <a:lstStyle/>
          <a:p>
            <a:r>
              <a:rPr lang="en-US" dirty="0" smtClean="0"/>
              <a:t>Volume Groups (VG)</a:t>
            </a:r>
          </a:p>
          <a:p>
            <a:pPr lvl="1"/>
            <a:r>
              <a:rPr lang="th-TH" dirty="0" smtClean="0"/>
              <a:t>เป็นหลักการที่สำคัญของ </a:t>
            </a:r>
            <a:r>
              <a:rPr lang="en-US" dirty="0" smtClean="0"/>
              <a:t>LVM </a:t>
            </a:r>
            <a:r>
              <a:rPr lang="th-TH" dirty="0" smtClean="0"/>
              <a:t>เป็นการรวมการทำงานของ </a:t>
            </a:r>
            <a:r>
              <a:rPr lang="en-US" dirty="0" smtClean="0"/>
              <a:t>Logical Volumes (LV) </a:t>
            </a:r>
            <a:r>
              <a:rPr lang="th-TH" dirty="0" smtClean="0"/>
              <a:t>และ </a:t>
            </a:r>
            <a:r>
              <a:rPr lang="en-US" dirty="0" smtClean="0"/>
              <a:t>Physical Volumes (PV) </a:t>
            </a:r>
            <a:r>
              <a:rPr lang="th-TH" dirty="0" smtClean="0"/>
              <a:t>เข้าด้วยกัน</a:t>
            </a:r>
            <a:endParaRPr lang="th-TH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การสร้าง </a:t>
            </a:r>
            <a:r>
              <a:rPr lang="en-US" dirty="0" smtClean="0"/>
              <a:t>Volume Groups (VG)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ขั้นตอนแรกต้องเลือก </a:t>
            </a:r>
            <a:r>
              <a:rPr lang="en-US" dirty="0" smtClean="0"/>
              <a:t>Physical Volumes (PV) </a:t>
            </a:r>
            <a:r>
              <a:rPr lang="th-TH" dirty="0" smtClean="0"/>
              <a:t>ที่ต้องการจะใช้ในการสร้าง </a:t>
            </a:r>
            <a:r>
              <a:rPr lang="en-US" dirty="0" smtClean="0"/>
              <a:t>VG  (</a:t>
            </a:r>
            <a:r>
              <a:rPr lang="th-TH" dirty="0" smtClean="0"/>
              <a:t>กำหนด </a:t>
            </a:r>
            <a:r>
              <a:rPr lang="en-US" dirty="0" smtClean="0"/>
              <a:t>/dev/</a:t>
            </a:r>
            <a:r>
              <a:rPr lang="en-US" dirty="0" err="1" smtClean="0"/>
              <a:t>sdb</a:t>
            </a:r>
            <a:r>
              <a:rPr lang="en-US" dirty="0" smtClean="0"/>
              <a:t> </a:t>
            </a:r>
            <a:r>
              <a:rPr lang="th-TH" dirty="0" smtClean="0"/>
              <a:t>และ </a:t>
            </a:r>
            <a:r>
              <a:rPr lang="en-US" dirty="0" smtClean="0"/>
              <a:t>/dev/</a:t>
            </a:r>
            <a:r>
              <a:rPr lang="en-US" dirty="0" err="1" smtClean="0"/>
              <a:t>sdc</a:t>
            </a:r>
            <a:r>
              <a:rPr lang="en-US" dirty="0" smtClean="0"/>
              <a:t>)</a:t>
            </a:r>
          </a:p>
          <a:p>
            <a:r>
              <a:rPr lang="th-TH" dirty="0" smtClean="0"/>
              <a:t>จัดเตรียม </a:t>
            </a:r>
            <a:r>
              <a:rPr lang="en-US" dirty="0" smtClean="0"/>
              <a:t>PV </a:t>
            </a:r>
            <a:r>
              <a:rPr lang="th-TH" dirty="0" smtClean="0"/>
              <a:t>ด้วยคำสั่ง </a:t>
            </a:r>
            <a:r>
              <a:rPr lang="en-US" dirty="0" err="1" smtClean="0">
                <a:solidFill>
                  <a:schemeClr val="accent4">
                    <a:lumMod val="50000"/>
                  </a:schemeClr>
                </a:solidFill>
              </a:rPr>
              <a:t>pvcreate</a:t>
            </a:r>
            <a:r>
              <a:rPr lang="en-US" dirty="0" smtClean="0"/>
              <a:t>  </a:t>
            </a:r>
            <a:r>
              <a:rPr lang="th-TH" i="1" dirty="0" smtClean="0">
                <a:solidFill>
                  <a:srgbClr val="0070C0"/>
                </a:solidFill>
              </a:rPr>
              <a:t>ชื่อ</a:t>
            </a:r>
            <a:r>
              <a:rPr lang="en-US" i="1" dirty="0" smtClean="0">
                <a:solidFill>
                  <a:srgbClr val="0070C0"/>
                </a:solidFill>
              </a:rPr>
              <a:t>device</a:t>
            </a:r>
          </a:p>
          <a:p>
            <a:pPr lvl="1"/>
            <a:r>
              <a:rPr lang="en-US" dirty="0" err="1" smtClean="0"/>
              <a:t>pvcreate</a:t>
            </a:r>
            <a:r>
              <a:rPr lang="en-US" dirty="0" smtClean="0"/>
              <a:t>   /dev/</a:t>
            </a:r>
            <a:r>
              <a:rPr lang="en-US" dirty="0" err="1" smtClean="0"/>
              <a:t>sdb</a:t>
            </a:r>
            <a:endParaRPr lang="en-US" dirty="0" smtClean="0"/>
          </a:p>
          <a:p>
            <a:pPr lvl="1"/>
            <a:r>
              <a:rPr lang="en-US" dirty="0" err="1" smtClean="0"/>
              <a:t>pvcreate</a:t>
            </a:r>
            <a:r>
              <a:rPr lang="en-US" dirty="0" smtClean="0"/>
              <a:t>   /dev/</a:t>
            </a:r>
            <a:r>
              <a:rPr lang="en-US" dirty="0" err="1" smtClean="0"/>
              <a:t>sdc</a:t>
            </a:r>
            <a:endParaRPr lang="en-US" dirty="0" smtClean="0"/>
          </a:p>
          <a:p>
            <a:r>
              <a:rPr lang="th-TH" dirty="0" smtClean="0"/>
              <a:t>สร้าง </a:t>
            </a:r>
            <a:r>
              <a:rPr lang="en-US" dirty="0" smtClean="0"/>
              <a:t>Volume Groups (VG) </a:t>
            </a:r>
            <a:r>
              <a:rPr lang="th-TH" dirty="0" smtClean="0"/>
              <a:t>ด้วยคำสั่ง</a:t>
            </a:r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vgcreate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   vg-home   /dev/</a:t>
            </a:r>
            <a:r>
              <a:rPr lang="en-US" dirty="0" err="1" smtClean="0"/>
              <a:t>sdb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vgextend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   vg-home  /dev/</a:t>
            </a:r>
            <a:r>
              <a:rPr lang="en-US" dirty="0" err="1" smtClean="0"/>
              <a:t>sdc</a:t>
            </a:r>
            <a:endParaRPr lang="th-TH" dirty="0"/>
          </a:p>
        </p:txBody>
      </p:sp>
      <p:sp>
        <p:nvSpPr>
          <p:cNvPr id="4" name="Down Arrow 3"/>
          <p:cNvSpPr/>
          <p:nvPr/>
        </p:nvSpPr>
        <p:spPr>
          <a:xfrm rot="10800000">
            <a:off x="4716016" y="5517232"/>
            <a:ext cx="360040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Down Arrow 4"/>
          <p:cNvSpPr/>
          <p:nvPr/>
        </p:nvSpPr>
        <p:spPr>
          <a:xfrm rot="10800000">
            <a:off x="3275856" y="5517232"/>
            <a:ext cx="360040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TextBox 5"/>
          <p:cNvSpPr txBox="1"/>
          <p:nvPr/>
        </p:nvSpPr>
        <p:spPr>
          <a:xfrm>
            <a:off x="2915816" y="5949280"/>
            <a:ext cx="108012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dirty="0" smtClean="0"/>
              <a:t>ชื่อ </a:t>
            </a:r>
            <a:r>
              <a:rPr lang="en-US" dirty="0" smtClean="0"/>
              <a:t>VG</a:t>
            </a:r>
            <a:endParaRPr lang="th-TH" dirty="0"/>
          </a:p>
        </p:txBody>
      </p:sp>
      <p:sp>
        <p:nvSpPr>
          <p:cNvPr id="7" name="TextBox 6"/>
          <p:cNvSpPr txBox="1"/>
          <p:nvPr/>
        </p:nvSpPr>
        <p:spPr>
          <a:xfrm>
            <a:off x="4283968" y="5949280"/>
            <a:ext cx="1512168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dirty="0" smtClean="0"/>
              <a:t>ชื่อ </a:t>
            </a:r>
            <a:r>
              <a:rPr lang="en-US" dirty="0" smtClean="0"/>
              <a:t>device</a:t>
            </a:r>
            <a:endParaRPr lang="th-TH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สร้าง </a:t>
            </a:r>
            <a:r>
              <a:rPr lang="en-US" dirty="0" smtClean="0"/>
              <a:t>Logical Volume (LV)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dirty="0" smtClean="0"/>
              <a:t>ในขั้นตอนนี้ ถ้า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ที่เราเตรียมไว้สำหรับ </a:t>
            </a:r>
            <a:r>
              <a:rPr lang="en-US" dirty="0" smtClean="0"/>
              <a:t>/dev/</a:t>
            </a:r>
            <a:r>
              <a:rPr lang="en-US" dirty="0" err="1" smtClean="0"/>
              <a:t>sdb</a:t>
            </a:r>
            <a:r>
              <a:rPr lang="en-US" dirty="0" smtClean="0"/>
              <a:t> </a:t>
            </a:r>
            <a:r>
              <a:rPr lang="th-TH" dirty="0" smtClean="0"/>
              <a:t>และ </a:t>
            </a:r>
            <a:r>
              <a:rPr lang="en-US" dirty="0" smtClean="0"/>
              <a:t>/dev/</a:t>
            </a:r>
            <a:r>
              <a:rPr lang="en-US" dirty="0" err="1" smtClean="0"/>
              <a:t>sdc</a:t>
            </a:r>
            <a:r>
              <a:rPr lang="en-US" dirty="0" smtClean="0"/>
              <a:t> </a:t>
            </a:r>
            <a:r>
              <a:rPr lang="th-TH" dirty="0" smtClean="0"/>
              <a:t>อย่างละ 1 </a:t>
            </a:r>
            <a:r>
              <a:rPr lang="en-US" dirty="0" smtClean="0"/>
              <a:t>GB </a:t>
            </a:r>
          </a:p>
          <a:p>
            <a:pPr lvl="1"/>
            <a:r>
              <a:rPr lang="th-TH" dirty="0" smtClean="0"/>
              <a:t>ดังนั้นเราจะได้ </a:t>
            </a:r>
            <a:r>
              <a:rPr lang="en-US" dirty="0" smtClean="0"/>
              <a:t>VG </a:t>
            </a:r>
            <a:r>
              <a:rPr lang="th-TH" dirty="0" smtClean="0"/>
              <a:t>รวมที่มีขนาด 2 </a:t>
            </a:r>
            <a:r>
              <a:rPr lang="en-US" dirty="0" smtClean="0"/>
              <a:t>GB</a:t>
            </a:r>
          </a:p>
          <a:p>
            <a:pPr lvl="1"/>
            <a:r>
              <a:rPr lang="en-US" dirty="0" smtClean="0"/>
              <a:t>LV </a:t>
            </a:r>
            <a:r>
              <a:rPr lang="th-TH" dirty="0" smtClean="0"/>
              <a:t>จะสร้างบนเนื้อที่ใน </a:t>
            </a:r>
            <a:r>
              <a:rPr lang="en-US" dirty="0" smtClean="0"/>
              <a:t>VG </a:t>
            </a:r>
            <a:r>
              <a:rPr lang="th-TH" dirty="0" smtClean="0"/>
              <a:t>ซึ่งสามารถปรับเปลี่ยนขนาดได้ภายหลัง</a:t>
            </a:r>
          </a:p>
          <a:p>
            <a:r>
              <a:rPr lang="th-TH" dirty="0" smtClean="0"/>
              <a:t>การสร้าง </a:t>
            </a:r>
            <a:r>
              <a:rPr lang="en-US" dirty="0" smtClean="0"/>
              <a:t>LV </a:t>
            </a:r>
            <a:r>
              <a:rPr lang="th-TH" dirty="0" smtClean="0"/>
              <a:t>ด้วยคำสั่ง </a:t>
            </a:r>
            <a:r>
              <a:rPr lang="en-US" dirty="0" err="1" smtClean="0"/>
              <a:t>lvcreate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lvcreate</a:t>
            </a:r>
            <a:r>
              <a:rPr lang="en-US" dirty="0" smtClean="0"/>
              <a:t>    </a:t>
            </a:r>
            <a:r>
              <a:rPr lang="en-US" dirty="0" smtClean="0">
                <a:solidFill>
                  <a:srgbClr val="0070C0"/>
                </a:solidFill>
              </a:rPr>
              <a:t>-L  1G  </a:t>
            </a:r>
            <a:r>
              <a:rPr lang="en-US" dirty="0" smtClean="0">
                <a:solidFill>
                  <a:srgbClr val="00B050"/>
                </a:solidFill>
              </a:rPr>
              <a:t>vg-home</a:t>
            </a:r>
            <a:r>
              <a:rPr lang="en-US" dirty="0" smtClean="0"/>
              <a:t>   </a:t>
            </a:r>
            <a:r>
              <a:rPr lang="en-US" dirty="0" smtClean="0">
                <a:solidFill>
                  <a:srgbClr val="7030A0"/>
                </a:solidFill>
              </a:rPr>
              <a:t>-n   home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-L </a:t>
            </a:r>
            <a:r>
              <a:rPr lang="th-TH" dirty="0" smtClean="0">
                <a:solidFill>
                  <a:srgbClr val="0070C0"/>
                </a:solidFill>
              </a:rPr>
              <a:t> ตามด้วยขนาดของ </a:t>
            </a:r>
            <a:r>
              <a:rPr lang="en-US" dirty="0" smtClean="0">
                <a:solidFill>
                  <a:srgbClr val="0070C0"/>
                </a:solidFill>
              </a:rPr>
              <a:t>LV  </a:t>
            </a:r>
            <a:r>
              <a:rPr lang="th-TH" dirty="0" smtClean="0">
                <a:solidFill>
                  <a:srgbClr val="0070C0"/>
                </a:solidFill>
              </a:rPr>
              <a:t>ที่เราต้องการจะสร้างในตัวอย่างคือ </a:t>
            </a:r>
            <a:r>
              <a:rPr lang="en-US" dirty="0" smtClean="0">
                <a:solidFill>
                  <a:srgbClr val="0070C0"/>
                </a:solidFill>
              </a:rPr>
              <a:t>1GB</a:t>
            </a:r>
          </a:p>
          <a:p>
            <a:pPr lvl="2"/>
            <a:r>
              <a:rPr lang="en-US" dirty="0" smtClean="0">
                <a:solidFill>
                  <a:srgbClr val="00B050"/>
                </a:solidFill>
              </a:rPr>
              <a:t>vg-home  = </a:t>
            </a:r>
            <a:r>
              <a:rPr lang="th-TH" dirty="0" smtClean="0">
                <a:solidFill>
                  <a:srgbClr val="00B050"/>
                </a:solidFill>
              </a:rPr>
              <a:t>ชื่อของ </a:t>
            </a:r>
            <a:r>
              <a:rPr lang="en-US" dirty="0" smtClean="0">
                <a:solidFill>
                  <a:srgbClr val="00B050"/>
                </a:solidFill>
              </a:rPr>
              <a:t>VG </a:t>
            </a:r>
            <a:r>
              <a:rPr lang="th-TH" dirty="0" smtClean="0">
                <a:solidFill>
                  <a:srgbClr val="00B050"/>
                </a:solidFill>
              </a:rPr>
              <a:t>ที่เราจะสร้าง </a:t>
            </a:r>
            <a:r>
              <a:rPr lang="en-US" dirty="0" smtClean="0">
                <a:solidFill>
                  <a:srgbClr val="00B050"/>
                </a:solidFill>
              </a:rPr>
              <a:t>LV</a:t>
            </a:r>
          </a:p>
          <a:p>
            <a:pPr lvl="2"/>
            <a:r>
              <a:rPr lang="en-US" dirty="0" smtClean="0">
                <a:solidFill>
                  <a:srgbClr val="7030A0"/>
                </a:solidFill>
              </a:rPr>
              <a:t>-n  </a:t>
            </a:r>
            <a:r>
              <a:rPr lang="th-TH" dirty="0" smtClean="0">
                <a:solidFill>
                  <a:srgbClr val="7030A0"/>
                </a:solidFill>
              </a:rPr>
              <a:t>ตามด้วยชื่อของ </a:t>
            </a:r>
            <a:r>
              <a:rPr lang="en-US" dirty="0" smtClean="0">
                <a:solidFill>
                  <a:srgbClr val="7030A0"/>
                </a:solidFill>
              </a:rPr>
              <a:t>LV  </a:t>
            </a:r>
            <a:r>
              <a:rPr lang="th-TH" dirty="0" smtClean="0">
                <a:solidFill>
                  <a:srgbClr val="7030A0"/>
                </a:solidFill>
              </a:rPr>
              <a:t>จากตัวอย่างคือตั้งชื่อ </a:t>
            </a:r>
            <a:r>
              <a:rPr lang="en-US" dirty="0" smtClean="0">
                <a:solidFill>
                  <a:srgbClr val="7030A0"/>
                </a:solidFill>
              </a:rPr>
              <a:t>LV </a:t>
            </a:r>
            <a:r>
              <a:rPr lang="th-TH" dirty="0" smtClean="0">
                <a:solidFill>
                  <a:srgbClr val="7030A0"/>
                </a:solidFill>
              </a:rPr>
              <a:t>ที่จะสร้างขึ้นจะมีชื่อว่า </a:t>
            </a:r>
            <a:r>
              <a:rPr lang="en-US" dirty="0" smtClean="0">
                <a:solidFill>
                  <a:srgbClr val="7030A0"/>
                </a:solidFill>
              </a:rPr>
              <a:t>home</a:t>
            </a:r>
          </a:p>
          <a:p>
            <a:r>
              <a:rPr lang="en-US" dirty="0" smtClean="0"/>
              <a:t>LV </a:t>
            </a:r>
            <a:r>
              <a:rPr lang="th-TH" dirty="0" smtClean="0"/>
              <a:t>ที่ถูกสร้างขึ้นจะเป็น </a:t>
            </a:r>
            <a:r>
              <a:rPr lang="en-US" dirty="0" smtClean="0"/>
              <a:t>device </a:t>
            </a:r>
            <a:r>
              <a:rPr lang="th-TH" dirty="0" smtClean="0"/>
              <a:t>ที่ชื่อว่า</a:t>
            </a:r>
          </a:p>
          <a:p>
            <a:pPr lvl="1"/>
            <a:r>
              <a:rPr lang="en-US" dirty="0" smtClean="0"/>
              <a:t>/dev/vg-home/home</a:t>
            </a:r>
            <a:endParaRPr lang="th-TH" dirty="0"/>
          </a:p>
        </p:txBody>
      </p:sp>
      <p:sp>
        <p:nvSpPr>
          <p:cNvPr id="4" name="Down Arrow 3"/>
          <p:cNvSpPr/>
          <p:nvPr/>
        </p:nvSpPr>
        <p:spPr>
          <a:xfrm flipV="1">
            <a:off x="2411760" y="5949280"/>
            <a:ext cx="216024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Down Arrow 4"/>
          <p:cNvSpPr/>
          <p:nvPr/>
        </p:nvSpPr>
        <p:spPr>
          <a:xfrm flipV="1">
            <a:off x="3491880" y="5949280"/>
            <a:ext cx="216024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TextBox 5"/>
          <p:cNvSpPr txBox="1"/>
          <p:nvPr/>
        </p:nvSpPr>
        <p:spPr>
          <a:xfrm>
            <a:off x="2123728" y="6205944"/>
            <a:ext cx="864096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000" dirty="0" smtClean="0"/>
              <a:t>ชื่อ </a:t>
            </a:r>
            <a:r>
              <a:rPr lang="en-US" sz="2000" dirty="0" smtClean="0"/>
              <a:t>VG</a:t>
            </a:r>
            <a:endParaRPr lang="th-TH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3203848" y="6197242"/>
            <a:ext cx="864096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000" dirty="0" smtClean="0"/>
              <a:t>ชื่อ </a:t>
            </a:r>
            <a:r>
              <a:rPr lang="en-US" sz="2000" dirty="0" smtClean="0"/>
              <a:t>LV</a:t>
            </a:r>
            <a:endParaRPr lang="th-TH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การนำ </a:t>
            </a:r>
            <a:r>
              <a:rPr lang="en-US" dirty="0" smtClean="0"/>
              <a:t>LV </a:t>
            </a:r>
            <a:r>
              <a:rPr lang="th-TH" dirty="0" smtClean="0"/>
              <a:t>ไปใช้งาน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dirty="0" smtClean="0"/>
              <a:t>เปลี่ยนกับ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ปกติ ก่อนการใช้งาน </a:t>
            </a:r>
            <a:r>
              <a:rPr lang="en-US" dirty="0" smtClean="0"/>
              <a:t>LV </a:t>
            </a:r>
            <a:r>
              <a:rPr lang="th-TH" dirty="0" smtClean="0"/>
              <a:t>จะต้อง </a:t>
            </a:r>
            <a:r>
              <a:rPr lang="en-US" dirty="0" smtClean="0"/>
              <a:t>format </a:t>
            </a:r>
            <a:r>
              <a:rPr lang="th-TH" dirty="0" smtClean="0"/>
              <a:t>ก่อน</a:t>
            </a:r>
          </a:p>
          <a:p>
            <a:pPr lvl="1"/>
            <a:r>
              <a:rPr lang="en-US" dirty="0" smtClean="0"/>
              <a:t>mkfs.ext3    /dev/vg-home/home</a:t>
            </a:r>
          </a:p>
          <a:p>
            <a:r>
              <a:rPr lang="en-US" dirty="0" smtClean="0"/>
              <a:t>Mount </a:t>
            </a:r>
            <a:r>
              <a:rPr lang="th-TH" dirty="0" smtClean="0"/>
              <a:t>เพื่อทดสอบการใช้งาน</a:t>
            </a:r>
          </a:p>
          <a:p>
            <a:pPr lvl="1"/>
            <a:r>
              <a:rPr lang="en-US" dirty="0" smtClean="0"/>
              <a:t>mount    /dev/vg-home/home       /home</a:t>
            </a:r>
          </a:p>
          <a:p>
            <a:r>
              <a:rPr lang="th-TH" sz="3200" dirty="0" smtClean="0"/>
              <a:t>ลองใช้ </a:t>
            </a:r>
            <a:r>
              <a:rPr lang="en-US" sz="3200" dirty="0" smtClean="0"/>
              <a:t>“</a:t>
            </a:r>
            <a:r>
              <a:rPr lang="en-US" sz="3200" dirty="0" err="1" smtClean="0"/>
              <a:t>df</a:t>
            </a:r>
            <a:r>
              <a:rPr lang="en-US" sz="3200" dirty="0" smtClean="0"/>
              <a:t> –h” </a:t>
            </a:r>
            <a:r>
              <a:rPr lang="th-TH" sz="3200" dirty="0" smtClean="0"/>
              <a:t>ดูเนื้อที่เก็บข้อมูลของระบบ</a:t>
            </a:r>
          </a:p>
          <a:p>
            <a:r>
              <a:rPr lang="th-TH" sz="3200" dirty="0" smtClean="0"/>
              <a:t>ในภายหลังถ้าต้องการเพิ่มเนื้อที่ให้กับ </a:t>
            </a:r>
            <a:r>
              <a:rPr lang="en-US" sz="3200" dirty="0" smtClean="0"/>
              <a:t>/dev/vg-home/home </a:t>
            </a:r>
            <a:r>
              <a:rPr lang="th-TH" sz="3200" dirty="0" smtClean="0"/>
              <a:t>อีก 500</a:t>
            </a:r>
            <a:r>
              <a:rPr lang="en-US" sz="3200" dirty="0" smtClean="0"/>
              <a:t>M </a:t>
            </a:r>
            <a:r>
              <a:rPr lang="th-TH" sz="3200" dirty="0" smtClean="0"/>
              <a:t>ทำได้โดยใช้คำสั่ง</a:t>
            </a:r>
          </a:p>
          <a:p>
            <a:pPr lvl="1"/>
            <a:r>
              <a:rPr lang="en-US" dirty="0" err="1" smtClean="0"/>
              <a:t>lvextend</a:t>
            </a:r>
            <a:r>
              <a:rPr lang="en-US" dirty="0" smtClean="0"/>
              <a:t>   -L  +500M   /dev/vg-home/home</a:t>
            </a:r>
          </a:p>
          <a:p>
            <a:pPr lvl="1"/>
            <a:r>
              <a:rPr lang="en-US" dirty="0" smtClean="0"/>
              <a:t>resize2fs   /dev/vg-home/home</a:t>
            </a:r>
          </a:p>
          <a:p>
            <a:pPr lvl="1"/>
            <a:r>
              <a:rPr lang="th-TH" dirty="0" smtClean="0"/>
              <a:t>ลองใช้ </a:t>
            </a:r>
            <a:r>
              <a:rPr lang="en-US" dirty="0" err="1" smtClean="0"/>
              <a:t>df</a:t>
            </a:r>
            <a:r>
              <a:rPr lang="en-US" dirty="0" smtClean="0"/>
              <a:t> –h </a:t>
            </a:r>
            <a:r>
              <a:rPr lang="th-TH" dirty="0" smtClean="0"/>
              <a:t> ดูเนื้อที่ปัจจุบัน</a:t>
            </a:r>
            <a:endParaRPr lang="th-TH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สรุป </a:t>
            </a:r>
            <a:r>
              <a:rPr lang="en-US" dirty="0" smtClean="0"/>
              <a:t>LVM </a:t>
            </a:r>
            <a:r>
              <a:rPr lang="th-TH" dirty="0" smtClean="0"/>
              <a:t>และ </a:t>
            </a:r>
            <a:r>
              <a:rPr lang="en-US" dirty="0" smtClean="0"/>
              <a:t>RAID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RAID</a:t>
            </a:r>
          </a:p>
          <a:p>
            <a:pPr lvl="1"/>
            <a:r>
              <a:rPr lang="th-TH" dirty="0" smtClean="0"/>
              <a:t>เพิ่มความเชื่อถือในการเก็บข้อมูล เมื่อ</a:t>
            </a:r>
            <a:r>
              <a:rPr lang="en-US" dirty="0" smtClean="0"/>
              <a:t>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บางตัวมีปัญหา</a:t>
            </a:r>
          </a:p>
          <a:p>
            <a:pPr lvl="1"/>
            <a:r>
              <a:rPr lang="th-TH" dirty="0" smtClean="0"/>
              <a:t>เพิ่มความเร็วในการเขียนและอ่านข้อมูล</a:t>
            </a:r>
          </a:p>
          <a:p>
            <a:pPr lvl="1"/>
            <a:r>
              <a:rPr lang="th-TH" dirty="0" smtClean="0"/>
              <a:t>สามารถกู้ข้อมูลได้ เมื่อติดตั้ง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ตัวใหม่</a:t>
            </a:r>
          </a:p>
          <a:p>
            <a:pPr lvl="1"/>
            <a:r>
              <a:rPr lang="th-TH" dirty="0" smtClean="0"/>
              <a:t>สามารถรวม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หลายๆตัวเพื่อมองเป็น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ตัวเดียว</a:t>
            </a:r>
          </a:p>
          <a:p>
            <a:r>
              <a:rPr lang="en-US" dirty="0" smtClean="0"/>
              <a:t>LVM</a:t>
            </a:r>
          </a:p>
          <a:p>
            <a:pPr lvl="1"/>
            <a:r>
              <a:rPr lang="th-TH" dirty="0" smtClean="0"/>
              <a:t>สามารถรวม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หลายๆตัวเพื่อมองเป็น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ตัวเดียว</a:t>
            </a:r>
          </a:p>
          <a:p>
            <a:pPr lvl="1"/>
            <a:r>
              <a:rPr lang="th-TH" dirty="0" smtClean="0"/>
              <a:t>การแบ่ง </a:t>
            </a:r>
            <a:r>
              <a:rPr lang="en-US" dirty="0" smtClean="0"/>
              <a:t>partition </a:t>
            </a:r>
            <a:r>
              <a:rPr lang="th-TH" dirty="0" smtClean="0"/>
              <a:t>ใน </a:t>
            </a:r>
            <a:r>
              <a:rPr lang="en-US" dirty="0" smtClean="0"/>
              <a:t>logical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สามารถทำได้ง่ายและไม่จำเป็นจะต้อง </a:t>
            </a:r>
            <a:r>
              <a:rPr lang="en-US" dirty="0" smtClean="0"/>
              <a:t>format </a:t>
            </a:r>
            <a:r>
              <a:rPr lang="th-TH" dirty="0" smtClean="0"/>
              <a:t>ใหม่</a:t>
            </a:r>
          </a:p>
          <a:p>
            <a:pPr lvl="1"/>
            <a:r>
              <a:rPr lang="th-TH" dirty="0" smtClean="0"/>
              <a:t>เพิ่มและลดขนาดของ </a:t>
            </a:r>
            <a:r>
              <a:rPr lang="en-US" dirty="0" smtClean="0"/>
              <a:t>partition </a:t>
            </a:r>
            <a:r>
              <a:rPr lang="th-TH" dirty="0" smtClean="0"/>
              <a:t>ได้อย่างสะดวก</a:t>
            </a:r>
          </a:p>
          <a:p>
            <a:r>
              <a:rPr lang="th-TH" dirty="0" smtClean="0"/>
              <a:t>ใช้การใช้งานจริง </a:t>
            </a:r>
          </a:p>
          <a:p>
            <a:pPr lvl="1"/>
            <a:r>
              <a:rPr lang="th-TH" dirty="0" smtClean="0"/>
              <a:t>ปกติจะนำ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หลายๆตัว มาทำ </a:t>
            </a:r>
            <a:r>
              <a:rPr lang="en-US" dirty="0" smtClean="0"/>
              <a:t>RAID </a:t>
            </a:r>
            <a:r>
              <a:rPr lang="th-TH" dirty="0" smtClean="0"/>
              <a:t>เพื่อเพิ่มความเสถียรของในการเก็บข้อมูล และความเร็วในการอ่าน เขียนข้อมูล</a:t>
            </a:r>
          </a:p>
          <a:p>
            <a:pPr lvl="1"/>
            <a:r>
              <a:rPr lang="th-TH" dirty="0" smtClean="0"/>
              <a:t>จากนั้นทำ </a:t>
            </a:r>
            <a:r>
              <a:rPr lang="en-US" dirty="0" smtClean="0"/>
              <a:t>LVM </a:t>
            </a:r>
            <a:r>
              <a:rPr lang="th-TH" dirty="0" smtClean="0"/>
              <a:t>บน </a:t>
            </a:r>
            <a:r>
              <a:rPr lang="en-US" dirty="0" smtClean="0"/>
              <a:t>RAID </a:t>
            </a:r>
            <a:r>
              <a:rPr lang="th-TH" dirty="0" smtClean="0"/>
              <a:t>เพื่อให้ปรับเปลี่ยนขนาดของ </a:t>
            </a:r>
            <a:r>
              <a:rPr lang="en-US" dirty="0" smtClean="0"/>
              <a:t>partition </a:t>
            </a:r>
            <a:r>
              <a:rPr lang="th-TH" dirty="0" smtClean="0"/>
              <a:t>สะดวกสบายมากขึ้น</a:t>
            </a:r>
            <a:endParaRPr lang="th-TH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4648</TotalTime>
  <Words>575</Words>
  <Application>Microsoft Office PowerPoint</Application>
  <PresentationFormat>On-screen Show (4:3)</PresentationFormat>
  <Paragraphs>61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FreesiaUPC</vt:lpstr>
      <vt:lpstr>Tw Cen MT</vt:lpstr>
      <vt:lpstr>Wingdings</vt:lpstr>
      <vt:lpstr>Wingdings 2</vt:lpstr>
      <vt:lpstr>Median</vt:lpstr>
      <vt:lpstr>Data Storage Management (LVM)</vt:lpstr>
      <vt:lpstr>LVM (Logical Volume Manager)</vt:lpstr>
      <vt:lpstr>ภาพรวมการทำงานของ LVM</vt:lpstr>
      <vt:lpstr>การสร้าง Volume Groups (VG)</vt:lpstr>
      <vt:lpstr>สร้าง Logical Volume (LV)</vt:lpstr>
      <vt:lpstr>การนำ LV ไปใช้งาน</vt:lpstr>
      <vt:lpstr>สรุป LVM และ RAID</vt:lpstr>
    </vt:vector>
  </TitlesOfParts>
  <Company>Kmutnb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Linux</dc:title>
  <dc:creator>admin</dc:creator>
  <cp:lastModifiedBy>Choopan Rattanapoka</cp:lastModifiedBy>
  <cp:revision>444</cp:revision>
  <dcterms:created xsi:type="dcterms:W3CDTF">2010-09-29T03:45:09Z</dcterms:created>
  <dcterms:modified xsi:type="dcterms:W3CDTF">2019-06-19T02:22:59Z</dcterms:modified>
</cp:coreProperties>
</file>