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6" r:id="rId17"/>
    <p:sldId id="327" r:id="rId18"/>
    <p:sldId id="328" r:id="rId19"/>
    <p:sldId id="330" r:id="rId20"/>
    <p:sldId id="331" r:id="rId21"/>
    <p:sldId id="325" r:id="rId22"/>
    <p:sldId id="329" r:id="rId23"/>
    <p:sldId id="332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 varScale="1">
        <p:scale>
          <a:sx n="79" d="100"/>
          <a:sy n="79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Shell SCRIPT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030523126  – Linux Operating System and Administration</a:t>
            </a:r>
          </a:p>
          <a:p>
            <a:r>
              <a:rPr lang="en-US" dirty="0"/>
              <a:t>Assoc. Prof. Dr. </a:t>
            </a:r>
            <a:r>
              <a:rPr lang="en-US"/>
              <a:t>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การคืนสถานะของคำสั่ง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ปกติเมื่อมีการใช้คำสั่งใน </a:t>
            </a:r>
            <a:r>
              <a:rPr lang="en-US" dirty="0" smtClean="0"/>
              <a:t>Linux </a:t>
            </a:r>
            <a:r>
              <a:rPr lang="th-TH" dirty="0" smtClean="0"/>
              <a:t>เมื่อโปรแกรมทำงานสำเร็จ คำสั่งนั้นจะคืนค่า 0 </a:t>
            </a:r>
          </a:p>
          <a:p>
            <a:r>
              <a:rPr lang="th-TH" dirty="0" smtClean="0"/>
              <a:t>สามารถตรวจสอบค่าของสถานะที่คำสั่งคืนได้ด้วยการด้วยค่าในตัวแปร </a:t>
            </a:r>
            <a:r>
              <a:rPr lang="en-US" dirty="0" smtClean="0"/>
              <a:t>$?</a:t>
            </a:r>
          </a:p>
          <a:p>
            <a:r>
              <a:rPr lang="th-TH" dirty="0" smtClean="0"/>
              <a:t>ตัวอย่าง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    </a:t>
            </a:r>
          </a:p>
          <a:p>
            <a:pPr lvl="1"/>
            <a:r>
              <a:rPr lang="en-US" dirty="0" smtClean="0"/>
              <a:t>echo  $?</a:t>
            </a:r>
          </a:p>
          <a:p>
            <a:pPr lvl="1"/>
            <a:r>
              <a:rPr lang="en-US" dirty="0" smtClean="0"/>
              <a:t>cat   </a:t>
            </a:r>
            <a:r>
              <a:rPr lang="en-US" dirty="0" err="1" smtClean="0"/>
              <a:t>foobar</a:t>
            </a:r>
            <a:endParaRPr lang="en-US" dirty="0" smtClean="0"/>
          </a:p>
          <a:p>
            <a:pPr lvl="1"/>
            <a:r>
              <a:rPr lang="en-US" dirty="0" smtClean="0"/>
              <a:t>echo  $?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การเปรียบเทียบเงื่อนไขใน </a:t>
            </a:r>
            <a:r>
              <a:rPr lang="en-US" dirty="0" smtClean="0"/>
              <a:t>shell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คำสั่งที่ใช้เปรียบเทียบเงื่อนไขใน </a:t>
            </a:r>
            <a:r>
              <a:rPr lang="en-US" dirty="0" smtClean="0"/>
              <a:t>shell </a:t>
            </a:r>
            <a:r>
              <a:rPr lang="th-TH" dirty="0" smtClean="0"/>
              <a:t>คือ</a:t>
            </a:r>
          </a:p>
          <a:p>
            <a:pPr>
              <a:buNone/>
            </a:pPr>
            <a:r>
              <a:rPr lang="en-US" dirty="0" smtClean="0"/>
              <a:t>		if  </a:t>
            </a:r>
            <a:r>
              <a:rPr lang="th-TH" dirty="0" smtClean="0"/>
              <a:t>เงื่อนไข</a:t>
            </a:r>
          </a:p>
          <a:p>
            <a:pPr>
              <a:buNone/>
            </a:pPr>
            <a:r>
              <a:rPr lang="th-TH" dirty="0" smtClean="0"/>
              <a:t>       </a:t>
            </a:r>
            <a:r>
              <a:rPr lang="en-US" dirty="0" smtClean="0"/>
              <a:t>   then    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th-TH" dirty="0" smtClean="0"/>
              <a:t>ชุดคำสั่งเมื่อเงื่อนไขเป็นจริง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fi</a:t>
            </a:r>
            <a:endParaRPr lang="en-US" dirty="0" smtClean="0"/>
          </a:p>
          <a:p>
            <a:r>
              <a:rPr lang="th-TH" dirty="0" smtClean="0"/>
              <a:t>ใน </a:t>
            </a:r>
            <a:r>
              <a:rPr lang="en-US" dirty="0" smtClean="0"/>
              <a:t>shell </a:t>
            </a:r>
            <a:r>
              <a:rPr lang="th-TH" dirty="0" smtClean="0"/>
              <a:t>เงื่อนไขที่เป็นจริงจะมีค่าเป็น </a:t>
            </a:r>
            <a:r>
              <a:rPr lang="en-US" dirty="0" smtClean="0"/>
              <a:t>0 </a:t>
            </a:r>
            <a:r>
              <a:rPr lang="th-TH" dirty="0" smtClean="0"/>
              <a:t>ตัวเลขนอกเหนือจากนี้คือเท็จ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th-TH" dirty="0" smtClean="0">
                <a:solidFill>
                  <a:srgbClr val="FF0000"/>
                </a:solidFill>
              </a:rPr>
              <a:t>กลับกับ </a:t>
            </a:r>
            <a:r>
              <a:rPr lang="en-US" dirty="0" smtClean="0">
                <a:solidFill>
                  <a:srgbClr val="FF0000"/>
                </a:solidFill>
              </a:rPr>
              <a:t>C)</a:t>
            </a:r>
          </a:p>
          <a:p>
            <a:r>
              <a:rPr lang="th-TH" dirty="0" smtClean="0"/>
              <a:t>ตัวอย่าง </a:t>
            </a:r>
            <a:r>
              <a:rPr lang="en-US" dirty="0" smtClean="0"/>
              <a:t>script</a:t>
            </a:r>
          </a:p>
          <a:p>
            <a:pPr>
              <a:buNone/>
            </a:pPr>
            <a:r>
              <a:rPr lang="en-US" dirty="0" smtClean="0"/>
              <a:t>	#!/bin/bash</a:t>
            </a:r>
          </a:p>
          <a:p>
            <a:pPr>
              <a:buNone/>
            </a:pPr>
            <a:r>
              <a:rPr lang="en-US" dirty="0" smtClean="0"/>
              <a:t>    if   cat $1</a:t>
            </a:r>
          </a:p>
          <a:p>
            <a:pPr>
              <a:buNone/>
            </a:pPr>
            <a:r>
              <a:rPr lang="en-US" dirty="0" smtClean="0"/>
              <a:t>    then</a:t>
            </a:r>
          </a:p>
          <a:p>
            <a:pPr>
              <a:buNone/>
            </a:pPr>
            <a:r>
              <a:rPr lang="en-US" dirty="0" smtClean="0"/>
              <a:t>         echo “$1 : found”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fi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test </a:t>
            </a:r>
            <a:r>
              <a:rPr lang="th-TH" dirty="0" smtClean="0"/>
              <a:t>หรือ </a:t>
            </a:r>
            <a:r>
              <a:rPr lang="en-US" dirty="0" smtClean="0"/>
              <a:t>[ </a:t>
            </a:r>
            <a:r>
              <a:rPr lang="en-US" dirty="0" err="1" smtClean="0"/>
              <a:t>expr</a:t>
            </a:r>
            <a:r>
              <a:rPr lang="en-US" dirty="0" smtClean="0"/>
              <a:t> ]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test </a:t>
            </a:r>
            <a:r>
              <a:rPr lang="th-TH" dirty="0" smtClean="0"/>
              <a:t>ใช้สำหรับเปรียบเทียบนิพจน์ ซึ่งจะคืนค่าจริง </a:t>
            </a:r>
            <a:r>
              <a:rPr lang="en-US" dirty="0" smtClean="0"/>
              <a:t>(0) </a:t>
            </a:r>
            <a:r>
              <a:rPr lang="th-TH" dirty="0" smtClean="0"/>
              <a:t>ถ้าการเปรียบเทียบเป็นจริง</a:t>
            </a:r>
          </a:p>
          <a:p>
            <a:r>
              <a:rPr lang="th-TH" dirty="0" smtClean="0"/>
              <a:t>การเปรียบเทียบตัวเลข</a:t>
            </a: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539553" y="3140968"/>
          <a:ext cx="842493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ตัวเปรียบเทียบ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ความหมาย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การใช้งาน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การใช้งาน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[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expr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]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eq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เท่ากับ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</a:t>
                      </a:r>
                      <a:r>
                        <a:rPr lang="en-US" sz="2400" dirty="0" err="1" smtClean="0"/>
                        <a:t>eq</a:t>
                      </a:r>
                      <a:r>
                        <a:rPr lang="en-US" sz="2400" dirty="0" smtClean="0"/>
                        <a:t>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[ 5 –</a:t>
                      </a:r>
                      <a:r>
                        <a:rPr lang="en-US" sz="2400" dirty="0" err="1" smtClean="0"/>
                        <a:t>eq</a:t>
                      </a:r>
                      <a:r>
                        <a:rPr lang="en-US" sz="2400" dirty="0" smtClean="0"/>
                        <a:t> 6 ]</a:t>
                      </a:r>
                      <a:endParaRPr lang="th-T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-ne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ไม่เท่ากับ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–ne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–ne 6 ]</a:t>
                      </a:r>
                      <a:endParaRPr lang="th-TH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lt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น้อยกว่า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</a:t>
                      </a:r>
                      <a:r>
                        <a:rPr lang="en-US" sz="2400" dirty="0" err="1" smtClean="0"/>
                        <a:t>lt</a:t>
                      </a:r>
                      <a:r>
                        <a:rPr lang="en-US" sz="2400" dirty="0" smtClean="0"/>
                        <a:t>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</a:t>
                      </a:r>
                      <a:r>
                        <a:rPr lang="en-US" sz="2400" dirty="0" err="1" smtClean="0"/>
                        <a:t>lt</a:t>
                      </a:r>
                      <a:r>
                        <a:rPr lang="en-US" sz="2400" dirty="0" smtClean="0"/>
                        <a:t> 6 ]</a:t>
                      </a:r>
                      <a:endParaRPr lang="th-TH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-le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น้อยกว่าเท่ากับ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–le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–le 6 ]</a:t>
                      </a:r>
                      <a:endParaRPr lang="th-TH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gt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มากกว่า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</a:t>
                      </a:r>
                      <a:r>
                        <a:rPr lang="en-US" sz="2400" dirty="0" err="1" smtClean="0"/>
                        <a:t>gt</a:t>
                      </a:r>
                      <a:r>
                        <a:rPr lang="en-US" sz="2400" dirty="0" smtClean="0"/>
                        <a:t>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</a:t>
                      </a:r>
                      <a:r>
                        <a:rPr lang="en-US" sz="2400" dirty="0" err="1" smtClean="0"/>
                        <a:t>gt</a:t>
                      </a:r>
                      <a:r>
                        <a:rPr lang="en-US" sz="2400" dirty="0" smtClean="0"/>
                        <a:t> 6 ]</a:t>
                      </a:r>
                      <a:endParaRPr lang="th-TH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ge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มากกว่าเท่ากับ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test  5 –</a:t>
                      </a:r>
                      <a:r>
                        <a:rPr lang="en-US" sz="2400" dirty="0" err="1" smtClean="0"/>
                        <a:t>ge</a:t>
                      </a:r>
                      <a:r>
                        <a:rPr lang="en-US" sz="2400" dirty="0" smtClean="0"/>
                        <a:t> 6</a:t>
                      </a:r>
                      <a:endParaRPr lang="th-TH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</a:t>
                      </a:r>
                      <a:r>
                        <a:rPr lang="en-US" sz="2400" dirty="0" err="1" smtClean="0"/>
                        <a:t>ge</a:t>
                      </a:r>
                      <a:r>
                        <a:rPr lang="en-US" sz="2400" dirty="0" smtClean="0"/>
                        <a:t> 6 ]</a:t>
                      </a:r>
                      <a:endParaRPr lang="th-TH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test </a:t>
            </a:r>
            <a:r>
              <a:rPr lang="th-TH" dirty="0" smtClean="0"/>
              <a:t>หรือ </a:t>
            </a:r>
            <a:r>
              <a:rPr lang="en-US" dirty="0" smtClean="0"/>
              <a:t>[ </a:t>
            </a:r>
            <a:r>
              <a:rPr lang="en-US" dirty="0" err="1" smtClean="0"/>
              <a:t>expr</a:t>
            </a:r>
            <a:r>
              <a:rPr lang="en-US" dirty="0" smtClean="0"/>
              <a:t> ]</a:t>
            </a:r>
            <a:r>
              <a:rPr lang="th-TH" dirty="0" smtClean="0"/>
              <a:t>  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153400" cy="4495800"/>
          </a:xfrm>
        </p:spPr>
        <p:txBody>
          <a:bodyPr/>
          <a:lstStyle/>
          <a:p>
            <a:r>
              <a:rPr lang="th-TH" sz="2800" dirty="0" smtClean="0"/>
              <a:t>การเปรียบเทียบข้อความ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sz="1300" dirty="0" smtClean="0"/>
          </a:p>
          <a:p>
            <a:r>
              <a:rPr lang="th-TH" sz="2800" dirty="0" smtClean="0"/>
              <a:t>การเปรียบเทียบแฟ้มข้อมูล</a:t>
            </a:r>
            <a:endParaRPr lang="th-TH" sz="2800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331640" y="1852032"/>
          <a:ext cx="684076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3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835">
                <a:tc>
                  <a:txBody>
                    <a:bodyPr/>
                    <a:lstStyle/>
                    <a:p>
                      <a:pPr algn="l"/>
                      <a:r>
                        <a:rPr lang="th-TH" sz="1600" dirty="0" smtClean="0">
                          <a:solidFill>
                            <a:schemeClr val="tx1"/>
                          </a:solidFill>
                        </a:rPr>
                        <a:t>ตัวเปรียบเทียบ</a:t>
                      </a:r>
                      <a:endParaRPr lang="th-TH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 smtClean="0">
                          <a:solidFill>
                            <a:schemeClr val="tx1"/>
                          </a:solidFill>
                        </a:rPr>
                        <a:t>ความหมาย</a:t>
                      </a:r>
                      <a:endParaRPr lang="th-TH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 = String2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</a:t>
                      </a:r>
                      <a:r>
                        <a:rPr lang="en-US" sz="1600" baseline="0" dirty="0" smtClean="0"/>
                        <a:t>1 </a:t>
                      </a:r>
                      <a:r>
                        <a:rPr lang="th-TH" sz="1600" baseline="0" dirty="0" smtClean="0"/>
                        <a:t>เท่ากับ </a:t>
                      </a:r>
                      <a:r>
                        <a:rPr lang="en-US" sz="1600" baseline="0" dirty="0" smtClean="0"/>
                        <a:t>String2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 != String2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 </a:t>
                      </a:r>
                      <a:r>
                        <a:rPr lang="th-TH" sz="1600" dirty="0" smtClean="0"/>
                        <a:t>ไม่เท่ากับ </a:t>
                      </a:r>
                      <a:r>
                        <a:rPr lang="en-US" sz="1600" dirty="0" smtClean="0"/>
                        <a:t>String2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th-TH" sz="1600" baseline="0" dirty="0" smtClean="0"/>
                        <a:t>ไม่เป็น </a:t>
                      </a:r>
                      <a:r>
                        <a:rPr lang="en-US" sz="1600" baseline="0" dirty="0" smtClean="0"/>
                        <a:t>NULL </a:t>
                      </a:r>
                      <a:r>
                        <a:rPr lang="th-TH" sz="1600" baseline="0" dirty="0" smtClean="0"/>
                        <a:t>หรือไม่ได้กำหนด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-n String1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th-TH" sz="1600" baseline="0" dirty="0" smtClean="0"/>
                        <a:t>ไม่เป็น </a:t>
                      </a:r>
                      <a:r>
                        <a:rPr lang="en-US" sz="1600" baseline="0" dirty="0" smtClean="0"/>
                        <a:t>NULL </a:t>
                      </a:r>
                      <a:r>
                        <a:rPr lang="th-TH" sz="1600" baseline="0" dirty="0" smtClean="0"/>
                        <a:t>แต่ต้องมีอยู่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-z</a:t>
                      </a:r>
                      <a:r>
                        <a:rPr lang="en-US" sz="1600" baseline="0" dirty="0" smtClean="0"/>
                        <a:t> String1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th-TH" sz="1600" baseline="0" dirty="0" smtClean="0"/>
                        <a:t>เป็น </a:t>
                      </a:r>
                      <a:r>
                        <a:rPr lang="en-US" sz="1600" baseline="0" dirty="0" smtClean="0"/>
                        <a:t>NULL </a:t>
                      </a:r>
                      <a:r>
                        <a:rPr lang="th-TH" sz="1600" baseline="0" dirty="0" smtClean="0"/>
                        <a:t>และมีอยู่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ตาราง 3"/>
          <p:cNvGraphicFramePr>
            <a:graphicFrameLocks noGrp="1"/>
          </p:cNvGraphicFramePr>
          <p:nvPr/>
        </p:nvGraphicFramePr>
        <p:xfrm>
          <a:off x="1331640" y="4293096"/>
          <a:ext cx="684076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3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893">
                <a:tc>
                  <a:txBody>
                    <a:bodyPr/>
                    <a:lstStyle/>
                    <a:p>
                      <a:pPr algn="l"/>
                      <a:r>
                        <a:rPr lang="th-TH" sz="1600" dirty="0" smtClean="0">
                          <a:solidFill>
                            <a:schemeClr val="tx1"/>
                          </a:solidFill>
                        </a:rPr>
                        <a:t>ตัวเปรียบเทียบ</a:t>
                      </a:r>
                      <a:endParaRPr lang="th-TH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 smtClean="0">
                          <a:solidFill>
                            <a:schemeClr val="tx1"/>
                          </a:solidFill>
                        </a:rPr>
                        <a:t>ความหมาย</a:t>
                      </a:r>
                      <a:endParaRPr lang="th-TH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-s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แฟ้มข้อมูลไม่ว่างเปล่า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-f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มีแฟ้มข้อมูลอยู่ในระบบ 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-d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directory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มีไดเรกทอรีอยู่ในระบบ 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-w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สาทรถเขียนแฟ้มข้อมูลนี้ได้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-r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สามารถอ่านแฟ้มข้อมูลนี้ได้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-x  </a:t>
                      </a:r>
                      <a:r>
                        <a:rPr lang="th-TH" sz="1600" dirty="0" smtClean="0"/>
                        <a:t> 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สามารถเรียกแฟ้มข้อมูลนี้ใช้งานได้</a:t>
                      </a:r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การเชื่อม </a:t>
            </a:r>
            <a:r>
              <a:rPr lang="en-US" dirty="0" smtClean="0"/>
              <a:t>expression, if-else, if-</a:t>
            </a:r>
            <a:r>
              <a:rPr lang="en-US" dirty="0" err="1" smtClean="0"/>
              <a:t>elif</a:t>
            </a:r>
            <a:r>
              <a:rPr lang="en-US" dirty="0" smtClean="0"/>
              <a:t>-else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การเชื่อม </a:t>
            </a:r>
            <a:r>
              <a:rPr lang="en-US" sz="2400" dirty="0" smtClean="0"/>
              <a:t>expression </a:t>
            </a:r>
            <a:r>
              <a:rPr lang="th-TH" sz="2400" dirty="0" smtClean="0"/>
              <a:t>ในการเปรียบเทียบ</a:t>
            </a:r>
          </a:p>
          <a:p>
            <a:endParaRPr lang="th-TH" sz="2400" dirty="0" smtClean="0"/>
          </a:p>
          <a:p>
            <a:endParaRPr lang="th-TH" sz="2400" dirty="0" smtClean="0"/>
          </a:p>
          <a:p>
            <a:pPr>
              <a:buNone/>
            </a:pPr>
            <a:endParaRPr lang="th-TH" sz="2400" dirty="0" smtClean="0"/>
          </a:p>
          <a:p>
            <a:pPr>
              <a:buNone/>
            </a:pPr>
            <a:endParaRPr lang="th-TH" sz="2400" dirty="0" smtClean="0"/>
          </a:p>
          <a:p>
            <a:r>
              <a:rPr lang="th-TH" sz="2400" dirty="0" smtClean="0"/>
              <a:t>รูปแบบของ </a:t>
            </a:r>
            <a:r>
              <a:rPr lang="en-US" sz="2400" dirty="0" smtClean="0"/>
              <a:t>if-else</a:t>
            </a:r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pPr>
              <a:buNone/>
            </a:pPr>
            <a:endParaRPr lang="th-TH" sz="2400" dirty="0" smtClean="0"/>
          </a:p>
          <a:p>
            <a:pPr>
              <a:buNone/>
            </a:pPr>
            <a:endParaRPr lang="en-US" sz="2400" dirty="0" smtClean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971600" y="2060848"/>
          <a:ext cx="381642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893"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solidFill>
                            <a:schemeClr val="tx1"/>
                          </a:solidFill>
                        </a:rPr>
                        <a:t>ตัวเชื่อม</a:t>
                      </a:r>
                      <a:endParaRPr lang="th-TH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solidFill>
                            <a:schemeClr val="tx1"/>
                          </a:solidFill>
                        </a:rPr>
                        <a:t>ความหมาย</a:t>
                      </a:r>
                      <a:endParaRPr lang="th-TH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!</a:t>
                      </a:r>
                      <a:r>
                        <a:rPr lang="en-US" sz="2000" baseline="0" dirty="0" smtClean="0"/>
                        <a:t>  </a:t>
                      </a:r>
                      <a:r>
                        <a:rPr lang="en-US" sz="2000" baseline="0" dirty="0" err="1" smtClean="0"/>
                        <a:t>expr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NOT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expr1  -a  expr2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AND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expr1  -o  expr2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71600" y="4293096"/>
            <a:ext cx="3096344" cy="20882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if   </a:t>
            </a:r>
            <a:r>
              <a:rPr lang="th-TH" sz="2000" dirty="0" smtClean="0">
                <a:solidFill>
                  <a:schemeClr val="tx1"/>
                </a:solidFill>
              </a:rPr>
              <a:t>เงื่อนไข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then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</a:t>
            </a:r>
            <a:r>
              <a:rPr lang="th-TH" sz="2000" dirty="0" smtClean="0">
                <a:solidFill>
                  <a:schemeClr val="tx1"/>
                </a:solidFill>
              </a:rPr>
              <a:t>ชุดคำสั่งเมื่อเงื่อนไขเป็นจริง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else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th-TH" sz="2000" dirty="0" smtClean="0">
                <a:solidFill>
                  <a:schemeClr val="tx1"/>
                </a:solidFill>
              </a:rPr>
              <a:t>  ชุดคำสั่งเมื่อเงื่อนไขเป็นเท็จ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fi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28" y="2810545"/>
            <a:ext cx="2808312" cy="31683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if   </a:t>
            </a:r>
            <a:r>
              <a:rPr lang="th-TH" sz="2000" dirty="0" smtClean="0">
                <a:solidFill>
                  <a:schemeClr val="tx1"/>
                </a:solidFill>
              </a:rPr>
              <a:t>เงื่อนไข1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then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</a:t>
            </a:r>
            <a:r>
              <a:rPr lang="th-TH" sz="2000" dirty="0" smtClean="0">
                <a:solidFill>
                  <a:schemeClr val="tx1"/>
                </a:solidFill>
              </a:rPr>
              <a:t>ชุดคำสั่งเมื่อเงื่อนไข1 เป็นจริง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elif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th-TH" sz="2000" dirty="0" smtClean="0">
                <a:solidFill>
                  <a:schemeClr val="tx1"/>
                </a:solidFill>
              </a:rPr>
              <a:t>เงื่อนไข2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then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th-TH" sz="2000" dirty="0" smtClean="0">
                <a:solidFill>
                  <a:schemeClr val="tx1"/>
                </a:solidFill>
              </a:rPr>
              <a:t>     ชุดคำสั่งเมื่อเงื่อนไข2 เป็นจริง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else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th-TH" sz="2000" dirty="0" smtClean="0">
                <a:solidFill>
                  <a:schemeClr val="tx1"/>
                </a:solidFill>
              </a:rPr>
              <a:t>  ชุดคำสั่งเมื่อทุกเงื่อนไขเป็นเท็จ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fi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2662" y="2276872"/>
            <a:ext cx="2473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/>
              <a:t>รูปแบบของ </a:t>
            </a:r>
            <a:r>
              <a:rPr lang="en-US" sz="2400" dirty="0" smtClean="0"/>
              <a:t>if-</a:t>
            </a:r>
            <a:r>
              <a:rPr lang="en-US" sz="2400" dirty="0" err="1" smtClean="0"/>
              <a:t>elif</a:t>
            </a:r>
            <a:r>
              <a:rPr lang="en-US" sz="2400" dirty="0" smtClean="0"/>
              <a:t>-else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shell script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เปรียบเทียบ </a:t>
            </a:r>
            <a:r>
              <a:rPr lang="en-US" dirty="0" smtClean="0"/>
              <a:t>argument 2 </a:t>
            </a:r>
            <a:r>
              <a:rPr lang="th-TH" dirty="0" smtClean="0"/>
              <a:t>ตัว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1760" y="2204864"/>
            <a:ext cx="3600400" cy="3960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if  [ $1 –</a:t>
            </a:r>
            <a:r>
              <a:rPr lang="en-US" sz="2400" dirty="0" err="1" smtClean="0">
                <a:solidFill>
                  <a:schemeClr val="tx1"/>
                </a:solidFill>
              </a:rPr>
              <a:t>eq</a:t>
            </a:r>
            <a:r>
              <a:rPr lang="en-US" sz="2400" dirty="0" smtClean="0">
                <a:solidFill>
                  <a:schemeClr val="tx1"/>
                </a:solidFill>
              </a:rPr>
              <a:t>  $2 ]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then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echo “$1 = $2”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elif</a:t>
            </a:r>
            <a:r>
              <a:rPr lang="en-US" sz="2400" dirty="0" smtClean="0">
                <a:solidFill>
                  <a:schemeClr val="tx1"/>
                </a:solidFill>
              </a:rPr>
              <a:t>  [ $1 –</a:t>
            </a:r>
            <a:r>
              <a:rPr lang="en-US" sz="2400" dirty="0" err="1" smtClean="0">
                <a:solidFill>
                  <a:schemeClr val="tx1"/>
                </a:solidFill>
              </a:rPr>
              <a:t>gt</a:t>
            </a:r>
            <a:r>
              <a:rPr lang="en-US" sz="2400" dirty="0" smtClean="0">
                <a:solidFill>
                  <a:schemeClr val="tx1"/>
                </a:solidFill>
              </a:rPr>
              <a:t> $2 ]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then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echo “$1 &gt; $2”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else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echo “$1 &lt; $2”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fi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คำสั่งทำซ้ำ </a:t>
            </a:r>
            <a:r>
              <a:rPr lang="en-US" dirty="0" smtClean="0"/>
              <a:t>(loop)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shell </a:t>
            </a:r>
            <a:r>
              <a:rPr lang="th-TH" dirty="0" smtClean="0"/>
              <a:t>มีคำสั่ง </a:t>
            </a:r>
            <a:r>
              <a:rPr lang="en-US" dirty="0" smtClean="0"/>
              <a:t>loop </a:t>
            </a:r>
            <a:r>
              <a:rPr lang="th-TH" dirty="0" smtClean="0"/>
              <a:t>อยู่ 2 ชนิดคือ</a:t>
            </a:r>
          </a:p>
          <a:p>
            <a:pPr lvl="1"/>
            <a:r>
              <a:rPr lang="en-US" dirty="0" smtClean="0"/>
              <a:t>while</a:t>
            </a:r>
          </a:p>
          <a:p>
            <a:pPr lvl="1"/>
            <a:r>
              <a:rPr lang="en-US" dirty="0" smtClean="0"/>
              <a:t>for</a:t>
            </a:r>
          </a:p>
          <a:p>
            <a:r>
              <a:rPr lang="th-TH" dirty="0" smtClean="0"/>
              <a:t>คำสั่ง </a:t>
            </a:r>
            <a:r>
              <a:rPr lang="en-US" dirty="0" smtClean="0"/>
              <a:t>for </a:t>
            </a:r>
            <a:r>
              <a:rPr lang="th-TH" dirty="0" smtClean="0"/>
              <a:t>มี 2 ประเภท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51520" y="3717032"/>
            <a:ext cx="4392488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for  </a:t>
            </a:r>
            <a:r>
              <a:rPr lang="th-TH" sz="2400" dirty="0" smtClean="0">
                <a:solidFill>
                  <a:schemeClr val="tx1"/>
                </a:solidFill>
              </a:rPr>
              <a:t>ชื่อตัวแปร </a:t>
            </a:r>
            <a:r>
              <a:rPr lang="en-US" sz="2400" dirty="0" smtClean="0">
                <a:solidFill>
                  <a:schemeClr val="tx1"/>
                </a:solidFill>
              </a:rPr>
              <a:t> in  </a:t>
            </a:r>
            <a:r>
              <a:rPr lang="th-TH" sz="2400" dirty="0" smtClean="0">
                <a:solidFill>
                  <a:schemeClr val="tx1"/>
                </a:solidFill>
              </a:rPr>
              <a:t>รายการค่าที่จะใส่ในตัวแปร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th-TH" sz="2400" dirty="0" smtClean="0">
                <a:solidFill>
                  <a:schemeClr val="tx1"/>
                </a:solidFill>
              </a:rPr>
              <a:t>ชุดคำสั่งที่ต้องการทำใน </a:t>
            </a:r>
            <a:r>
              <a:rPr lang="en-US" sz="2400" dirty="0" smtClean="0">
                <a:solidFill>
                  <a:schemeClr val="tx1"/>
                </a:solidFill>
              </a:rPr>
              <a:t>loop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860032" y="3717032"/>
            <a:ext cx="4032448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for (( expr1; expr2; expr3 ))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th-TH" sz="2400" dirty="0" smtClean="0">
                <a:solidFill>
                  <a:schemeClr val="tx1"/>
                </a:solidFill>
              </a:rPr>
              <a:t>ชุดคำสั่งที่ต้องการทำใน </a:t>
            </a:r>
            <a:r>
              <a:rPr lang="en-US" sz="2400" dirty="0" smtClean="0">
                <a:solidFill>
                  <a:schemeClr val="tx1"/>
                </a:solidFill>
              </a:rPr>
              <a:t>loop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5661248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6729299" y="5661248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คำสั่ง </a:t>
            </a:r>
            <a:r>
              <a:rPr lang="en-US" dirty="0" smtClean="0"/>
              <a:t>for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11560" y="1556792"/>
            <a:ext cx="3240360" cy="185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for  x  in  1 2 3 4 5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echo “x = 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$x”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9992" y="1567840"/>
            <a:ext cx="3960440" cy="179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for (( x = 1; x &lt;= 5; x++ ))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echo “x = 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$x”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6" name="Rectangle 5"/>
          <p:cNvSpPr/>
          <p:nvPr/>
        </p:nvSpPr>
        <p:spPr>
          <a:xfrm>
            <a:off x="2123728" y="3489960"/>
            <a:ext cx="5472608" cy="3199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numfile</a:t>
            </a:r>
            <a:r>
              <a:rPr lang="en-US" sz="2400" dirty="0" smtClean="0">
                <a:solidFill>
                  <a:schemeClr val="tx1"/>
                </a:solidFill>
              </a:rPr>
              <a:t>=0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for  </a:t>
            </a:r>
            <a:r>
              <a:rPr lang="en-US" sz="2400" dirty="0" err="1" smtClean="0">
                <a:solidFill>
                  <a:schemeClr val="tx1"/>
                </a:solidFill>
              </a:rPr>
              <a:t>fname</a:t>
            </a:r>
            <a:r>
              <a:rPr lang="en-US" sz="2400" dirty="0" smtClean="0">
                <a:solidFill>
                  <a:schemeClr val="tx1"/>
                </a:solidFill>
              </a:rPr>
              <a:t>  in  `</a:t>
            </a:r>
            <a:r>
              <a:rPr lang="en-US" sz="2400" dirty="0" err="1" smtClean="0">
                <a:solidFill>
                  <a:schemeClr val="tx1"/>
                </a:solidFill>
              </a:rPr>
              <a:t>ls`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echo “filename =&gt;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$</a:t>
            </a:r>
            <a:r>
              <a:rPr lang="en-US" sz="2400" dirty="0" err="1" smtClean="0">
                <a:solidFill>
                  <a:schemeClr val="tx1"/>
                </a:solidFill>
              </a:rPr>
              <a:t>fname</a:t>
            </a:r>
            <a:r>
              <a:rPr lang="en-US" sz="2400" dirty="0" smtClean="0">
                <a:solidFill>
                  <a:schemeClr val="tx1"/>
                </a:solidFill>
              </a:rPr>
              <a:t>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</a:t>
            </a:r>
            <a:r>
              <a:rPr lang="en-US" sz="2400" dirty="0" err="1" smtClean="0">
                <a:solidFill>
                  <a:schemeClr val="tx1"/>
                </a:solidFill>
              </a:rPr>
              <a:t>numfile</a:t>
            </a:r>
            <a:r>
              <a:rPr lang="en-US" sz="2400" dirty="0" smtClean="0">
                <a:solidFill>
                  <a:schemeClr val="tx1"/>
                </a:solidFill>
              </a:rPr>
              <a:t>=`</a:t>
            </a:r>
            <a:r>
              <a:rPr lang="en-US" sz="2400" dirty="0" err="1" smtClean="0">
                <a:solidFill>
                  <a:schemeClr val="tx1"/>
                </a:solidFill>
              </a:rPr>
              <a:t>expr</a:t>
            </a:r>
            <a:r>
              <a:rPr lang="en-US" sz="2400" dirty="0" smtClean="0">
                <a:solidFill>
                  <a:schemeClr val="tx1"/>
                </a:solidFill>
              </a:rPr>
              <a:t> $</a:t>
            </a:r>
            <a:r>
              <a:rPr lang="en-US" sz="2400" dirty="0" err="1" smtClean="0">
                <a:solidFill>
                  <a:schemeClr val="tx1"/>
                </a:solidFill>
              </a:rPr>
              <a:t>numfile</a:t>
            </a:r>
            <a:r>
              <a:rPr lang="en-US" sz="2400" dirty="0" smtClean="0">
                <a:solidFill>
                  <a:schemeClr val="tx1"/>
                </a:solidFill>
              </a:rPr>
              <a:t> + 1`;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echo  “there are $</a:t>
            </a:r>
            <a:r>
              <a:rPr lang="en-US" sz="2400" dirty="0" err="1" smtClean="0">
                <a:solidFill>
                  <a:schemeClr val="tx1"/>
                </a:solidFill>
              </a:rPr>
              <a:t>numfile</a:t>
            </a:r>
            <a:r>
              <a:rPr lang="en-US" sz="2400" dirty="0" smtClean="0">
                <a:solidFill>
                  <a:schemeClr val="tx1"/>
                </a:solidFill>
              </a:rPr>
              <a:t> files”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while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555776" y="1628800"/>
            <a:ext cx="4032448" cy="1728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while  </a:t>
            </a:r>
            <a:r>
              <a:rPr lang="th-TH" sz="2400" dirty="0" smtClean="0">
                <a:solidFill>
                  <a:schemeClr val="tx1"/>
                </a:solidFill>
              </a:rPr>
              <a:t>เงื่อนไข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th-TH" sz="2400" dirty="0" smtClean="0">
                <a:solidFill>
                  <a:schemeClr val="tx1"/>
                </a:solidFill>
              </a:rPr>
              <a:t>ชุดคำสั่งที่ต้องการทำใน </a:t>
            </a:r>
            <a:r>
              <a:rPr lang="en-US" sz="2400" dirty="0" smtClean="0">
                <a:solidFill>
                  <a:schemeClr val="tx1"/>
                </a:solidFill>
              </a:rPr>
              <a:t>loop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2555776" y="3573016"/>
            <a:ext cx="4032448" cy="2880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x=0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while  [ x –le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5 ]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echo “x = $x”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x=`</a:t>
            </a:r>
            <a:r>
              <a:rPr lang="en-US" sz="2400" dirty="0" err="1" smtClean="0">
                <a:solidFill>
                  <a:schemeClr val="tx1"/>
                </a:solidFill>
              </a:rPr>
              <a:t>expr</a:t>
            </a:r>
            <a:r>
              <a:rPr lang="en-US" sz="2400" dirty="0" smtClean="0">
                <a:solidFill>
                  <a:schemeClr val="tx1"/>
                </a:solidFill>
              </a:rPr>
              <a:t> $x + 1`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case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11560" y="1628800"/>
            <a:ext cx="3024336" cy="2304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case  </a:t>
            </a:r>
            <a:r>
              <a:rPr lang="th-TH" sz="2400" dirty="0" smtClean="0">
                <a:solidFill>
                  <a:schemeClr val="tx1"/>
                </a:solidFill>
              </a:rPr>
              <a:t>ตัวแปร </a:t>
            </a:r>
            <a:r>
              <a:rPr lang="en-US" sz="2400" dirty="0" smtClean="0">
                <a:solidFill>
                  <a:schemeClr val="tx1"/>
                </a:solidFill>
              </a:rPr>
              <a:t>  in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pattern1)  </a:t>
            </a:r>
            <a:r>
              <a:rPr lang="th-TH" sz="2400" dirty="0" smtClean="0">
                <a:solidFill>
                  <a:schemeClr val="tx1"/>
                </a:solidFill>
              </a:rPr>
              <a:t>คำสั่ง1</a:t>
            </a:r>
          </a:p>
          <a:p>
            <a:r>
              <a:rPr lang="th-TH" sz="2400" dirty="0" smtClean="0">
                <a:solidFill>
                  <a:schemeClr val="tx1"/>
                </a:solidFill>
              </a:rPr>
              <a:t>                      คำสั่ง2 </a:t>
            </a:r>
            <a:r>
              <a:rPr lang="en-US" sz="2400" dirty="0" smtClean="0">
                <a:solidFill>
                  <a:schemeClr val="tx1"/>
                </a:solidFill>
              </a:rPr>
              <a:t>;;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pattern2)  </a:t>
            </a:r>
            <a:r>
              <a:rPr lang="th-TH" sz="2400" dirty="0" smtClean="0">
                <a:solidFill>
                  <a:schemeClr val="tx1"/>
                </a:solidFill>
              </a:rPr>
              <a:t>คำสั่ง </a:t>
            </a:r>
            <a:r>
              <a:rPr lang="en-US" sz="2400" dirty="0" smtClean="0">
                <a:solidFill>
                  <a:schemeClr val="tx1"/>
                </a:solidFill>
              </a:rPr>
              <a:t>;;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*) </a:t>
            </a:r>
            <a:r>
              <a:rPr lang="th-TH" sz="2400" dirty="0" smtClean="0">
                <a:solidFill>
                  <a:schemeClr val="tx1"/>
                </a:solidFill>
              </a:rPr>
              <a:t>คำสั่ง </a:t>
            </a:r>
            <a:r>
              <a:rPr lang="en-US" sz="2400" dirty="0" smtClean="0">
                <a:solidFill>
                  <a:schemeClr val="tx1"/>
                </a:solidFill>
              </a:rPr>
              <a:t>;;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esac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3923928" y="1628800"/>
            <a:ext cx="4896544" cy="3672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echo “Enter vehicle : “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read  vehicle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case   </a:t>
            </a:r>
            <a:r>
              <a:rPr lang="en-US" sz="2400" smtClean="0">
                <a:solidFill>
                  <a:schemeClr val="tx1"/>
                </a:solidFill>
              </a:rPr>
              <a:t>$vehicle   </a:t>
            </a:r>
            <a:r>
              <a:rPr lang="en-US" sz="2400" dirty="0" smtClean="0">
                <a:solidFill>
                  <a:schemeClr val="tx1"/>
                </a:solidFill>
              </a:rPr>
              <a:t>in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“car”)  echo “Car is good”;;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“bike”) echo “Bike is slow”;;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“plane”) echo “Plane is super fast”;;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*) echo “huh”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esac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Shell Script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คำสั่งต่างๆ ที่พิมพ์บน </a:t>
            </a:r>
            <a:r>
              <a:rPr lang="en-US" dirty="0" smtClean="0"/>
              <a:t>Shell </a:t>
            </a:r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นั้นสามารถจะนำหลายๆคำสั่งมาทำงานต่อเนื่องกันได้ โดยการเขียนโปรแกรมที่เรียกว่า </a:t>
            </a:r>
            <a:r>
              <a:rPr lang="en-US" dirty="0" smtClean="0"/>
              <a:t>“Shell Script”</a:t>
            </a:r>
          </a:p>
          <a:p>
            <a:r>
              <a:rPr lang="th-TH" dirty="0" smtClean="0"/>
              <a:t>ซึ่งการทำงานบางอย่างอาจจะมีการเรียกใช้งานหลายคำสั่ง </a:t>
            </a:r>
            <a:r>
              <a:rPr lang="en-US" dirty="0" smtClean="0"/>
              <a:t>shell script </a:t>
            </a:r>
            <a:r>
              <a:rPr lang="th-TH" dirty="0" smtClean="0"/>
              <a:t>จะช่วยลดเวลาเหล่านั้นด้วยการรวมคำสั่งและเรียกใช้งานเพียงคำสั่งเดียว</a:t>
            </a:r>
          </a:p>
          <a:p>
            <a:r>
              <a:rPr lang="en-US" dirty="0" smtClean="0"/>
              <a:t>Shell script </a:t>
            </a:r>
            <a:r>
              <a:rPr lang="th-TH" dirty="0" smtClean="0"/>
              <a:t>เหมือนกับการเขียนโปรแกรมทั่วไป คือ มีการรับค่าได้ และในตัวคำสั่งจะมีการทำเงื่อนไข และการทำซ้ำ</a:t>
            </a:r>
          </a:p>
          <a:p>
            <a:r>
              <a:rPr lang="th-TH" dirty="0" smtClean="0"/>
              <a:t>สำหรับ </a:t>
            </a:r>
            <a:r>
              <a:rPr lang="en-US" dirty="0" smtClean="0"/>
              <a:t>BASH </a:t>
            </a:r>
            <a:r>
              <a:rPr lang="th-TH" dirty="0" smtClean="0"/>
              <a:t>ถ้าจะทำ </a:t>
            </a:r>
            <a:r>
              <a:rPr lang="en-US" dirty="0" smtClean="0"/>
              <a:t>shell script </a:t>
            </a:r>
            <a:r>
              <a:rPr lang="th-TH" dirty="0" smtClean="0"/>
              <a:t>บรรทัดแรกจะต้องชี้ตำแหน่งที่อยู่ของ </a:t>
            </a:r>
            <a:r>
              <a:rPr lang="en-US" dirty="0" smtClean="0"/>
              <a:t>bash </a:t>
            </a:r>
            <a:r>
              <a:rPr lang="th-TH" dirty="0" smtClean="0"/>
              <a:t>ถ้าที่อยู่ได้ด้วยคำสั่ง </a:t>
            </a:r>
            <a:r>
              <a:rPr lang="en-US" dirty="0" smtClean="0"/>
              <a:t>“which bash”</a:t>
            </a:r>
          </a:p>
          <a:p>
            <a:r>
              <a:rPr lang="th-TH" dirty="0" smtClean="0"/>
              <a:t>ถ้า </a:t>
            </a:r>
            <a:r>
              <a:rPr lang="en-US" dirty="0" smtClean="0"/>
              <a:t>bash </a:t>
            </a:r>
            <a:r>
              <a:rPr lang="th-TH" dirty="0" smtClean="0"/>
              <a:t>อยู่ที่ </a:t>
            </a:r>
            <a:r>
              <a:rPr lang="en-US" dirty="0" smtClean="0"/>
              <a:t>/bin/bash </a:t>
            </a:r>
            <a:r>
              <a:rPr lang="th-TH" dirty="0" smtClean="0"/>
              <a:t>บรรทัดแรกของ </a:t>
            </a:r>
            <a:r>
              <a:rPr lang="en-US" dirty="0" smtClean="0"/>
              <a:t>shell script </a:t>
            </a:r>
            <a:r>
              <a:rPr lang="th-TH" dirty="0" smtClean="0"/>
              <a:t>จะใส่</a:t>
            </a:r>
          </a:p>
          <a:p>
            <a:pPr lvl="1"/>
            <a:r>
              <a:rPr lang="en-US" dirty="0" smtClean="0"/>
              <a:t>#!/bin/bash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 </a:t>
            </a:r>
            <a:r>
              <a:rPr lang="en-US" dirty="0" smtClean="0"/>
              <a:t>debug shell script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สามารถ </a:t>
            </a:r>
            <a:r>
              <a:rPr lang="en-US" dirty="0" smtClean="0"/>
              <a:t>debug </a:t>
            </a:r>
            <a:r>
              <a:rPr lang="th-TH" dirty="0" smtClean="0"/>
              <a:t>ดูขั้นตอนการทำงานของ </a:t>
            </a:r>
            <a:r>
              <a:rPr lang="en-US" dirty="0" smtClean="0"/>
              <a:t>shell script </a:t>
            </a:r>
            <a:r>
              <a:rPr lang="th-TH" dirty="0" smtClean="0"/>
              <a:t>ได้ด้วยกันใช้ </a:t>
            </a:r>
            <a:r>
              <a:rPr lang="en-US" dirty="0" smtClean="0"/>
              <a:t>option “-x” </a:t>
            </a:r>
            <a:r>
              <a:rPr lang="th-TH" dirty="0" smtClean="0"/>
              <a:t>สามารถทำได้ 2 วิธี</a:t>
            </a:r>
          </a:p>
          <a:p>
            <a:pPr lvl="1"/>
            <a:r>
              <a:rPr lang="th-TH" dirty="0" smtClean="0"/>
              <a:t>เวลาเรียกใช้งาน</a:t>
            </a:r>
          </a:p>
          <a:p>
            <a:pPr lvl="2"/>
            <a:r>
              <a:rPr lang="en-US" dirty="0" err="1" smtClean="0"/>
              <a:t>sh</a:t>
            </a:r>
            <a:r>
              <a:rPr lang="en-US" dirty="0" smtClean="0"/>
              <a:t>   -x   </a:t>
            </a:r>
            <a:r>
              <a:rPr lang="th-TH" dirty="0" smtClean="0"/>
              <a:t>ชื่อ </a:t>
            </a:r>
            <a:r>
              <a:rPr lang="en-US" dirty="0" smtClean="0"/>
              <a:t>shell script</a:t>
            </a:r>
          </a:p>
          <a:p>
            <a:pPr lvl="1"/>
            <a:r>
              <a:rPr lang="th-TH" dirty="0" smtClean="0"/>
              <a:t>แทรกลงใน </a:t>
            </a:r>
            <a:r>
              <a:rPr lang="en-US" dirty="0" smtClean="0"/>
              <a:t>shell script </a:t>
            </a:r>
            <a:r>
              <a:rPr lang="th-TH" sz="2400" dirty="0" smtClean="0"/>
              <a:t>บรรทัดต่อจาก </a:t>
            </a:r>
            <a:r>
              <a:rPr lang="en-US" sz="2400" dirty="0" smtClean="0"/>
              <a:t>#!/bin/bash</a:t>
            </a:r>
          </a:p>
          <a:p>
            <a:pPr lvl="2"/>
            <a:r>
              <a:rPr lang="en-US" dirty="0" smtClean="0"/>
              <a:t>set  -x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เขียน </a:t>
            </a:r>
            <a:r>
              <a:rPr lang="en-US" dirty="0" smtClean="0"/>
              <a:t>shell script </a:t>
            </a:r>
            <a:r>
              <a:rPr lang="th-TH" dirty="0" smtClean="0"/>
              <a:t>เพื่อรับ </a:t>
            </a:r>
            <a:r>
              <a:rPr lang="en-US" dirty="0" smtClean="0"/>
              <a:t>argument 1 </a:t>
            </a:r>
            <a:r>
              <a:rPr lang="th-TH" dirty="0" smtClean="0"/>
              <a:t>ตัว เป็นตัวเลข 0 – 100</a:t>
            </a:r>
          </a:p>
          <a:p>
            <a:pPr lvl="1"/>
            <a:r>
              <a:rPr lang="th-TH" dirty="0" smtClean="0"/>
              <a:t>ถ้าผู้ใช้ป้อน </a:t>
            </a:r>
            <a:r>
              <a:rPr lang="en-US" dirty="0" smtClean="0"/>
              <a:t>argument </a:t>
            </a:r>
            <a:r>
              <a:rPr lang="th-TH" dirty="0" smtClean="0"/>
              <a:t>มาก หรือ น้อยกว่า 1 ตัวให้เตือน </a:t>
            </a:r>
            <a:r>
              <a:rPr lang="en-US" dirty="0" smtClean="0"/>
              <a:t>“error </a:t>
            </a:r>
            <a:r>
              <a:rPr lang="en-US" dirty="0" err="1" smtClean="0"/>
              <a:t>args</a:t>
            </a:r>
            <a:r>
              <a:rPr lang="en-US" dirty="0" smtClean="0"/>
              <a:t>”</a:t>
            </a:r>
          </a:p>
          <a:p>
            <a:pPr lvl="1"/>
            <a:r>
              <a:rPr lang="th-TH" dirty="0" smtClean="0"/>
              <a:t>ถ้าผู้ใช้ป้อนตัวเลขที่ไม่ได้อยู่ในช่วง 0 – 100 ให้เตือน </a:t>
            </a:r>
            <a:r>
              <a:rPr lang="en-US" dirty="0" smtClean="0"/>
              <a:t>“error enter </a:t>
            </a:r>
            <a:r>
              <a:rPr lang="en-US" sz="1800" dirty="0" smtClean="0"/>
              <a:t>0-100”</a:t>
            </a:r>
            <a:endParaRPr lang="en-US" dirty="0" smtClean="0"/>
          </a:p>
          <a:p>
            <a:pPr lvl="1"/>
            <a:r>
              <a:rPr lang="th-TH" dirty="0" smtClean="0"/>
              <a:t>ถ้าค่าที่ป้อนอยู่ในช่วง</a:t>
            </a:r>
          </a:p>
          <a:p>
            <a:pPr lvl="2"/>
            <a:r>
              <a:rPr lang="th-TH" dirty="0" smtClean="0"/>
              <a:t> </a:t>
            </a:r>
            <a:r>
              <a:rPr lang="en-US" dirty="0" smtClean="0"/>
              <a:t>0 - 50</a:t>
            </a:r>
            <a:r>
              <a:rPr lang="th-TH" dirty="0" smtClean="0">
                <a:latin typeface="+mj-lt"/>
                <a:cs typeface="+mj-cs"/>
              </a:rPr>
              <a:t>   	</a:t>
            </a:r>
            <a:r>
              <a:rPr lang="th-TH" dirty="0" smtClean="0"/>
              <a:t>ให้แสดง </a:t>
            </a:r>
            <a:r>
              <a:rPr lang="en-US" dirty="0" smtClean="0"/>
              <a:t>“F”</a:t>
            </a:r>
          </a:p>
          <a:p>
            <a:pPr lvl="2"/>
            <a:r>
              <a:rPr lang="en-US" dirty="0" smtClean="0"/>
              <a:t>51 – 60 </a:t>
            </a:r>
            <a:r>
              <a:rPr lang="th-TH" dirty="0" smtClean="0"/>
              <a:t>	ให้แสดง </a:t>
            </a:r>
            <a:r>
              <a:rPr lang="en-US" dirty="0" smtClean="0"/>
              <a:t>“D”</a:t>
            </a:r>
          </a:p>
          <a:p>
            <a:pPr lvl="2"/>
            <a:r>
              <a:rPr lang="en-US" dirty="0" smtClean="0"/>
              <a:t>61 – 70 </a:t>
            </a:r>
            <a:r>
              <a:rPr lang="th-TH" dirty="0" smtClean="0"/>
              <a:t>	ให้แสดง </a:t>
            </a:r>
            <a:r>
              <a:rPr lang="en-US" dirty="0" smtClean="0"/>
              <a:t>“C”</a:t>
            </a:r>
          </a:p>
          <a:p>
            <a:pPr lvl="2"/>
            <a:r>
              <a:rPr lang="en-US" dirty="0" smtClean="0"/>
              <a:t>71 – 80 </a:t>
            </a:r>
            <a:r>
              <a:rPr lang="th-TH" dirty="0" smtClean="0"/>
              <a:t>	ให้แสดง </a:t>
            </a:r>
            <a:r>
              <a:rPr lang="en-US" dirty="0" smtClean="0"/>
              <a:t>“B”</a:t>
            </a:r>
          </a:p>
          <a:p>
            <a:pPr lvl="2"/>
            <a:r>
              <a:rPr lang="en-US" smtClean="0"/>
              <a:t>81 </a:t>
            </a:r>
            <a:r>
              <a:rPr lang="en-US" dirty="0" smtClean="0"/>
              <a:t>– 100 </a:t>
            </a:r>
            <a:r>
              <a:rPr lang="th-TH" dirty="0" smtClean="0"/>
              <a:t>	ให้แสดง </a:t>
            </a:r>
            <a:r>
              <a:rPr lang="en-US" dirty="0" smtClean="0"/>
              <a:t>“A”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เขียน </a:t>
            </a:r>
            <a:r>
              <a:rPr lang="en-US" dirty="0" smtClean="0"/>
              <a:t>shell script </a:t>
            </a:r>
            <a:r>
              <a:rPr lang="th-TH" dirty="0" smtClean="0"/>
              <a:t>เพื่อรับ </a:t>
            </a:r>
            <a:r>
              <a:rPr lang="en-US" dirty="0" smtClean="0"/>
              <a:t>argument 1 </a:t>
            </a:r>
            <a:r>
              <a:rPr lang="th-TH" dirty="0" smtClean="0"/>
              <a:t>ตัว</a:t>
            </a:r>
          </a:p>
          <a:p>
            <a:pPr lvl="1"/>
            <a:r>
              <a:rPr lang="th-TH" dirty="0" smtClean="0"/>
              <a:t>ถ้าผู้ใช้ป้อน </a:t>
            </a:r>
            <a:r>
              <a:rPr lang="en-US" dirty="0" smtClean="0"/>
              <a:t>argument </a:t>
            </a:r>
            <a:r>
              <a:rPr lang="th-TH" dirty="0" smtClean="0"/>
              <a:t>มาก หรือ น้อยกว่า 1 ตัวให้เตือน </a:t>
            </a:r>
            <a:r>
              <a:rPr lang="en-US" dirty="0" smtClean="0"/>
              <a:t>“error”</a:t>
            </a:r>
          </a:p>
          <a:p>
            <a:pPr lvl="1"/>
            <a:r>
              <a:rPr lang="th-TH" dirty="0" smtClean="0"/>
              <a:t>ถ้าผู้ใช้ป้อนตัวเลข น้อยกว่าหรือเท่ากับ 0 ให้เตือน </a:t>
            </a:r>
            <a:r>
              <a:rPr lang="en-US" dirty="0" smtClean="0"/>
              <a:t>“error need positive number”</a:t>
            </a:r>
          </a:p>
          <a:p>
            <a:pPr lvl="1"/>
            <a:r>
              <a:rPr lang="th-TH" dirty="0" smtClean="0"/>
              <a:t>ให้ </a:t>
            </a:r>
            <a:r>
              <a:rPr lang="en-US" dirty="0" smtClean="0"/>
              <a:t>shell </a:t>
            </a:r>
            <a:r>
              <a:rPr lang="th-TH" dirty="0" smtClean="0"/>
              <a:t>หาค่า </a:t>
            </a:r>
            <a:r>
              <a:rPr lang="en-US" dirty="0" smtClean="0"/>
              <a:t>summation </a:t>
            </a:r>
            <a:r>
              <a:rPr lang="th-TH" dirty="0" smtClean="0"/>
              <a:t>ของตัวเลขที่ป้อนเข้ามาเป็น </a:t>
            </a:r>
            <a:r>
              <a:rPr lang="en-US" dirty="0" smtClean="0"/>
              <a:t>argument</a:t>
            </a:r>
          </a:p>
          <a:p>
            <a:pPr lvl="2"/>
            <a:r>
              <a:rPr lang="th-TH" dirty="0" smtClean="0"/>
              <a:t>ตัวอย่าง   </a:t>
            </a:r>
            <a:r>
              <a:rPr lang="en-US" dirty="0" smtClean="0"/>
              <a:t>./summation 10</a:t>
            </a:r>
          </a:p>
          <a:p>
            <a:pPr lvl="2"/>
            <a:r>
              <a:rPr lang="th-TH" dirty="0" smtClean="0"/>
              <a:t>คือ หาค่าของ </a:t>
            </a:r>
            <a:r>
              <a:rPr lang="en-US" dirty="0" smtClean="0"/>
              <a:t>1+2+3+4+5+6+7+8+9+10</a:t>
            </a:r>
          </a:p>
          <a:p>
            <a:pPr lvl="2"/>
            <a:r>
              <a:rPr lang="th-TH" dirty="0" smtClean="0"/>
              <a:t>แสดงผลลัพธ์ออกทางหน้าจอ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(3)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12968" cy="4495800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เขียน</a:t>
            </a:r>
            <a:r>
              <a:rPr lang="en-US" sz="2400" dirty="0" smtClean="0"/>
              <a:t> shell script </a:t>
            </a:r>
            <a:r>
              <a:rPr lang="th-TH" sz="2400" dirty="0" smtClean="0"/>
              <a:t>ชื่อ </a:t>
            </a:r>
            <a:r>
              <a:rPr lang="en-US" sz="2400" dirty="0" smtClean="0"/>
              <a:t>mydb.sh </a:t>
            </a:r>
            <a:r>
              <a:rPr lang="th-TH" sz="2400" dirty="0" smtClean="0"/>
              <a:t>ซึ่งมี </a:t>
            </a:r>
            <a:r>
              <a:rPr lang="en-US" sz="2400" dirty="0" smtClean="0"/>
              <a:t>option </a:t>
            </a:r>
            <a:r>
              <a:rPr lang="th-TH" sz="2400" dirty="0" smtClean="0"/>
              <a:t>ก็ทำงานคือ</a:t>
            </a:r>
            <a:r>
              <a:rPr lang="en-US" sz="2400" dirty="0" smtClean="0"/>
              <a:t> add, list</a:t>
            </a:r>
            <a:endParaRPr lang="th-TH" sz="2400" dirty="0" smtClean="0"/>
          </a:p>
          <a:p>
            <a:pPr lvl="1"/>
            <a:r>
              <a:rPr lang="th-TH" sz="2000" dirty="0" smtClean="0"/>
              <a:t>ถ้าผู้ใช้สั่ง </a:t>
            </a:r>
            <a:r>
              <a:rPr lang="en-US" sz="2000" dirty="0" smtClean="0"/>
              <a:t>./mydb.sh   add   </a:t>
            </a:r>
            <a:r>
              <a:rPr lang="en-US" sz="2000" dirty="0" err="1" smtClean="0"/>
              <a:t>choopan</a:t>
            </a:r>
            <a:r>
              <a:rPr lang="en-US" sz="2000" dirty="0" smtClean="0"/>
              <a:t>   1979</a:t>
            </a:r>
          </a:p>
          <a:p>
            <a:pPr lvl="2"/>
            <a:r>
              <a:rPr lang="en-US" sz="1800" dirty="0" smtClean="0"/>
              <a:t>Shell script </a:t>
            </a:r>
            <a:r>
              <a:rPr lang="th-TH" sz="1800" dirty="0" smtClean="0"/>
              <a:t>จะนำ ชื่อ และ ปี คศ ที่เกิดไปเก็บในแฟ้มชื่อ </a:t>
            </a:r>
            <a:r>
              <a:rPr lang="en-US" sz="1800" dirty="0" smtClean="0"/>
              <a:t>db </a:t>
            </a:r>
            <a:r>
              <a:rPr lang="th-TH" sz="1800" dirty="0" smtClean="0"/>
              <a:t>ในรูปแบบ ชื่อ</a:t>
            </a:r>
            <a:r>
              <a:rPr lang="en-US" sz="1800" dirty="0" smtClean="0"/>
              <a:t>:</a:t>
            </a:r>
            <a:r>
              <a:rPr lang="th-TH" sz="1800" dirty="0" smtClean="0"/>
              <a:t>ปีเกิด</a:t>
            </a:r>
          </a:p>
          <a:p>
            <a:pPr lvl="1"/>
            <a:r>
              <a:rPr lang="th-TH" sz="2000" dirty="0" smtClean="0"/>
              <a:t>ถ้าผู้ใช้สั่ง </a:t>
            </a:r>
            <a:r>
              <a:rPr lang="en-US" sz="2000" dirty="0" smtClean="0"/>
              <a:t>./mydb.sh  list</a:t>
            </a:r>
          </a:p>
          <a:p>
            <a:pPr lvl="2"/>
            <a:r>
              <a:rPr lang="en-US" sz="1800" dirty="0" smtClean="0"/>
              <a:t>Shell script </a:t>
            </a:r>
            <a:r>
              <a:rPr lang="th-TH" sz="1800" dirty="0" smtClean="0"/>
              <a:t>จะแสดงชื่อ และอายุของทุกคนออกมาทางหน้าจอ</a:t>
            </a:r>
          </a:p>
          <a:p>
            <a:pPr lvl="1"/>
            <a:r>
              <a:rPr lang="th-TH" sz="2000" dirty="0" smtClean="0"/>
              <a:t>ถ้า </a:t>
            </a:r>
            <a:r>
              <a:rPr lang="en-US" sz="2000" dirty="0" smtClean="0"/>
              <a:t>option </a:t>
            </a:r>
            <a:r>
              <a:rPr lang="th-TH" sz="2000" dirty="0" smtClean="0"/>
              <a:t>เป็นอย่างอื่นที่ไม่ใช่ </a:t>
            </a:r>
            <a:r>
              <a:rPr lang="en-US" sz="2000" dirty="0" smtClean="0"/>
              <a:t>add </a:t>
            </a:r>
            <a:r>
              <a:rPr lang="th-TH" sz="2000" dirty="0" smtClean="0"/>
              <a:t>หรือ </a:t>
            </a:r>
            <a:r>
              <a:rPr lang="en-US" sz="2000" dirty="0" smtClean="0"/>
              <a:t>list </a:t>
            </a:r>
            <a:r>
              <a:rPr lang="th-TH" sz="2000" dirty="0" smtClean="0"/>
              <a:t>ให้เตือน </a:t>
            </a:r>
            <a:r>
              <a:rPr lang="en-US" sz="2000" dirty="0" smtClean="0"/>
              <a:t>“error”</a:t>
            </a:r>
            <a:endParaRPr lang="th-TH" sz="2000" dirty="0" smtClean="0"/>
          </a:p>
        </p:txBody>
      </p:sp>
      <p:pic>
        <p:nvPicPr>
          <p:cNvPr id="4" name="Picture 3" descr="x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933056"/>
            <a:ext cx="4176464" cy="28083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เริ่มต้นเขียน </a:t>
            </a:r>
            <a:r>
              <a:rPr lang="en-US" dirty="0" smtClean="0"/>
              <a:t>shell script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คำสั่ง </a:t>
            </a:r>
            <a:r>
              <a:rPr lang="en-US" sz="2400" dirty="0" smtClean="0"/>
              <a:t>date </a:t>
            </a:r>
            <a:r>
              <a:rPr lang="th-TH" sz="2400" dirty="0" smtClean="0"/>
              <a:t>ใช้สำหรับดูวันเวลา</a:t>
            </a:r>
          </a:p>
          <a:p>
            <a:r>
              <a:rPr lang="th-TH" sz="2400" dirty="0" smtClean="0"/>
              <a:t>คำสั่ง </a:t>
            </a:r>
            <a:r>
              <a:rPr lang="en-US" sz="2400" dirty="0" err="1" smtClean="0"/>
              <a:t>whoami</a:t>
            </a:r>
            <a:r>
              <a:rPr lang="en-US" sz="2400" dirty="0" smtClean="0"/>
              <a:t> </a:t>
            </a:r>
            <a:r>
              <a:rPr lang="th-TH" sz="2400" dirty="0" smtClean="0"/>
              <a:t>ใช้สำหรับดูชื่อผู้ใช้ที่กำลังใช้งาน</a:t>
            </a:r>
          </a:p>
          <a:p>
            <a:r>
              <a:rPr lang="th-TH" sz="2400" dirty="0" smtClean="0"/>
              <a:t>คำสั่ง </a:t>
            </a:r>
            <a:r>
              <a:rPr lang="en-US" sz="2400" dirty="0" smtClean="0"/>
              <a:t>du –s  </a:t>
            </a:r>
            <a:r>
              <a:rPr lang="th-TH" sz="2400" dirty="0" smtClean="0"/>
              <a:t>ชื่อ</a:t>
            </a:r>
            <a:r>
              <a:rPr lang="en-US" sz="2400" dirty="0" smtClean="0"/>
              <a:t>directory  </a:t>
            </a:r>
            <a:r>
              <a:rPr lang="th-TH" sz="2400" dirty="0" smtClean="0"/>
              <a:t>ดูเนื้อที่การใช้งานรวมของ </a:t>
            </a:r>
            <a:r>
              <a:rPr lang="en-US" sz="2400" dirty="0" smtClean="0"/>
              <a:t>directory</a:t>
            </a:r>
          </a:p>
          <a:p>
            <a:r>
              <a:rPr lang="th-TH" sz="2400" dirty="0" smtClean="0"/>
              <a:t>ต้องการสร้าง </a:t>
            </a:r>
            <a:r>
              <a:rPr lang="en-US" sz="2400" dirty="0" smtClean="0"/>
              <a:t>shell script </a:t>
            </a:r>
            <a:r>
              <a:rPr lang="th-TH" sz="2400" dirty="0" smtClean="0"/>
              <a:t>ชื่อ </a:t>
            </a:r>
            <a:r>
              <a:rPr lang="en-US" sz="2400" dirty="0" smtClean="0"/>
              <a:t>report </a:t>
            </a:r>
            <a:r>
              <a:rPr lang="th-TH" sz="2400" dirty="0" smtClean="0"/>
              <a:t>เพื่อรายงานข้อมูลดังนี้</a:t>
            </a:r>
            <a:endParaRPr lang="th-TH" sz="24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691680" y="3429000"/>
            <a:ext cx="540060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Current date time : </a:t>
            </a:r>
            <a:r>
              <a:rPr lang="th-TH" sz="2400" dirty="0" smtClean="0">
                <a:solidFill>
                  <a:schemeClr val="tx1"/>
                </a:solidFill>
              </a:rPr>
              <a:t>วันเวลาที่ได้จากคำสั่ง </a:t>
            </a:r>
            <a:r>
              <a:rPr lang="en-US" sz="2400" dirty="0" smtClean="0">
                <a:solidFill>
                  <a:schemeClr val="tx1"/>
                </a:solidFill>
              </a:rPr>
              <a:t>date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User logged in : username </a:t>
            </a:r>
            <a:r>
              <a:rPr lang="th-TH" sz="2400" dirty="0" smtClean="0">
                <a:solidFill>
                  <a:schemeClr val="tx1"/>
                </a:solidFill>
              </a:rPr>
              <a:t>ที่ได้จาก </a:t>
            </a:r>
            <a:r>
              <a:rPr lang="en-US" sz="2400" dirty="0" err="1" smtClean="0">
                <a:solidFill>
                  <a:schemeClr val="tx1"/>
                </a:solidFill>
              </a:rPr>
              <a:t>whoami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Harddisk</a:t>
            </a:r>
            <a:r>
              <a:rPr lang="en-US" sz="2400" dirty="0" smtClean="0">
                <a:solidFill>
                  <a:schemeClr val="tx1"/>
                </a:solidFill>
              </a:rPr>
              <a:t> usage : </a:t>
            </a:r>
            <a:r>
              <a:rPr lang="th-TH" sz="2400" dirty="0" smtClean="0">
                <a:solidFill>
                  <a:schemeClr val="tx1"/>
                </a:solidFill>
              </a:rPr>
              <a:t>ค่าที่ได้จาก </a:t>
            </a:r>
            <a:r>
              <a:rPr lang="en-US" sz="2400" dirty="0" smtClean="0">
                <a:solidFill>
                  <a:schemeClr val="tx1"/>
                </a:solidFill>
              </a:rPr>
              <a:t>du -s</a:t>
            </a:r>
            <a:endParaRPr lang="th-TH" sz="2400" dirty="0"/>
          </a:p>
        </p:txBody>
      </p:sp>
      <p:pic>
        <p:nvPicPr>
          <p:cNvPr id="5" name="รูปภาพ 4" descr="x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2057" y="4725144"/>
            <a:ext cx="6040263" cy="1872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ตัวแปรใน </a:t>
            </a:r>
            <a:r>
              <a:rPr lang="en-US" dirty="0" smtClean="0"/>
              <a:t>shell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shell </a:t>
            </a:r>
            <a:r>
              <a:rPr lang="th-TH" dirty="0" smtClean="0"/>
              <a:t>จะสามารถประกาศตัวแปรได้เหมือนกับภาษาโปรแกรมทั่วไป</a:t>
            </a:r>
          </a:p>
          <a:p>
            <a:r>
              <a:rPr lang="th-TH" dirty="0" smtClean="0"/>
              <a:t>ตัวแปรใน </a:t>
            </a:r>
            <a:r>
              <a:rPr lang="en-US" dirty="0" smtClean="0"/>
              <a:t>shell </a:t>
            </a:r>
            <a:r>
              <a:rPr lang="th-TH" dirty="0" smtClean="0"/>
              <a:t>ไม่มีประเภทของข้อมูล</a:t>
            </a:r>
          </a:p>
          <a:p>
            <a:r>
              <a:rPr lang="th-TH" dirty="0" smtClean="0"/>
              <a:t>การใส่ค่าให้กับตัวแปร</a:t>
            </a:r>
          </a:p>
          <a:p>
            <a:pPr lvl="1"/>
            <a:r>
              <a:rPr lang="th-TH" dirty="0" smtClean="0"/>
              <a:t>ชื่อตัวแปร</a:t>
            </a:r>
            <a:r>
              <a:rPr lang="en-US" dirty="0" smtClean="0"/>
              <a:t>=</a:t>
            </a:r>
            <a:r>
              <a:rPr lang="th-TH" dirty="0" smtClean="0"/>
              <a:t>ค่า</a:t>
            </a:r>
          </a:p>
          <a:p>
            <a:pPr lvl="1"/>
            <a:r>
              <a:rPr lang="en-US" dirty="0" err="1" smtClean="0"/>
              <a:t>testvar</a:t>
            </a:r>
            <a:r>
              <a:rPr lang="en-US" dirty="0" smtClean="0"/>
              <a:t>=“Hello World”</a:t>
            </a:r>
          </a:p>
          <a:p>
            <a:r>
              <a:rPr lang="th-TH" dirty="0" smtClean="0"/>
              <a:t>การใช้ค่าที่เก็บในตัวแปร</a:t>
            </a:r>
          </a:p>
          <a:p>
            <a:pPr lvl="1"/>
            <a:r>
              <a:rPr lang="en-US" dirty="0" smtClean="0"/>
              <a:t>$</a:t>
            </a:r>
            <a:r>
              <a:rPr lang="th-TH" dirty="0" smtClean="0"/>
              <a:t>ชื่อตัวแปร</a:t>
            </a:r>
          </a:p>
          <a:p>
            <a:pPr lvl="1"/>
            <a:r>
              <a:rPr lang="en-US" dirty="0" smtClean="0"/>
              <a:t>echo  $</a:t>
            </a:r>
            <a:r>
              <a:rPr lang="en-US" dirty="0" err="1" smtClean="0"/>
              <a:t>testvar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สร้างตัวแปร 3 ตัวเพื่อเก็บค่าของคำสั่ง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ในตัวอย่างเราต้องการนำผลลัพธ์ของ </a:t>
            </a:r>
            <a:r>
              <a:rPr lang="en-US" dirty="0" smtClean="0"/>
              <a:t>date, </a:t>
            </a:r>
            <a:r>
              <a:rPr lang="en-US" dirty="0" err="1" smtClean="0"/>
              <a:t>whoami</a:t>
            </a:r>
            <a:r>
              <a:rPr lang="en-US" dirty="0" smtClean="0"/>
              <a:t>, </a:t>
            </a:r>
            <a:r>
              <a:rPr lang="th-TH" dirty="0" smtClean="0"/>
              <a:t>และ </a:t>
            </a:r>
            <a:r>
              <a:rPr lang="en-US" dirty="0" smtClean="0"/>
              <a:t>du </a:t>
            </a:r>
            <a:r>
              <a:rPr lang="th-TH" dirty="0" smtClean="0"/>
              <a:t>มาเก็บไว้ตัวแปรก่อน</a:t>
            </a:r>
          </a:p>
          <a:p>
            <a:pPr lvl="1"/>
            <a:r>
              <a:rPr lang="en-US" dirty="0" err="1" smtClean="0"/>
              <a:t>datevar</a:t>
            </a:r>
            <a:r>
              <a:rPr lang="en-US" dirty="0" smtClean="0"/>
              <a:t>=“date” 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th-TH" dirty="0" smtClean="0">
                <a:solidFill>
                  <a:srgbClr val="FF0000"/>
                </a:solidFill>
              </a:rPr>
              <a:t>ผิด ตัวแปรจะเก็บคำว่า </a:t>
            </a:r>
            <a:r>
              <a:rPr lang="en-US" dirty="0" smtClean="0">
                <a:solidFill>
                  <a:srgbClr val="FF0000"/>
                </a:solidFill>
              </a:rPr>
              <a:t>date </a:t>
            </a:r>
            <a:r>
              <a:rPr lang="th-TH" dirty="0" smtClean="0">
                <a:solidFill>
                  <a:srgbClr val="FF0000"/>
                </a:solidFill>
              </a:rPr>
              <a:t>แทน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th-TH" dirty="0" smtClean="0"/>
              <a:t>ถ้าต้องการให้ตัวแปรเก็บผลลัพธ์ที่เกิดจากการเรียกใช้คำสั่ง จะต้องใช้เครื่องหมาย </a:t>
            </a:r>
            <a:r>
              <a:rPr lang="en-US" sz="2800" dirty="0" smtClean="0">
                <a:solidFill>
                  <a:srgbClr val="FF0000"/>
                </a:solidFill>
              </a:rPr>
              <a:t>` (</a:t>
            </a:r>
            <a:r>
              <a:rPr lang="en-US" sz="2800" dirty="0" err="1" smtClean="0">
                <a:solidFill>
                  <a:srgbClr val="FF0000"/>
                </a:solidFill>
              </a:rPr>
              <a:t>backquote</a:t>
            </a:r>
            <a:r>
              <a:rPr lang="en-US" sz="2800" dirty="0" smtClean="0">
                <a:solidFill>
                  <a:srgbClr val="FF0000"/>
                </a:solidFill>
              </a:rPr>
              <a:t>) </a:t>
            </a:r>
            <a:r>
              <a:rPr lang="th-TH" dirty="0" smtClean="0"/>
              <a:t>ครอบคำสั่ง</a:t>
            </a:r>
          </a:p>
          <a:p>
            <a:pPr lvl="2"/>
            <a:r>
              <a:rPr lang="en-US" dirty="0" err="1" smtClean="0"/>
              <a:t>datevar</a:t>
            </a:r>
            <a:r>
              <a:rPr lang="en-US" dirty="0" smtClean="0"/>
              <a:t>=</a:t>
            </a:r>
            <a:r>
              <a:rPr lang="en-US" sz="2400" dirty="0" smtClean="0">
                <a:solidFill>
                  <a:srgbClr val="FF0000"/>
                </a:solidFill>
              </a:rPr>
              <a:t> `date`</a:t>
            </a:r>
            <a:r>
              <a:rPr lang="en-US" dirty="0" smtClean="0"/>
              <a:t> </a:t>
            </a:r>
          </a:p>
          <a:p>
            <a:r>
              <a:rPr lang="th-TH" dirty="0" smtClean="0"/>
              <a:t>อีก 2 ตัวแปรที่เหลือ </a:t>
            </a:r>
            <a:r>
              <a:rPr lang="en-US" dirty="0" smtClean="0"/>
              <a:t>(</a:t>
            </a:r>
            <a:r>
              <a:rPr lang="th-TH" dirty="0" smtClean="0"/>
              <a:t>ลองทำ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whoamivar</a:t>
            </a:r>
            <a:r>
              <a:rPr lang="en-US" dirty="0" smtClean="0"/>
              <a:t>=?</a:t>
            </a:r>
          </a:p>
          <a:p>
            <a:pPr lvl="1"/>
            <a:r>
              <a:rPr lang="en-US" dirty="0" err="1" smtClean="0"/>
              <a:t>duvar</a:t>
            </a:r>
            <a:r>
              <a:rPr lang="en-US" dirty="0" smtClean="0"/>
              <a:t>=?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การแสดงผลลัพธ์ออกทาง </a:t>
            </a:r>
            <a:r>
              <a:rPr lang="en-US" dirty="0" smtClean="0"/>
              <a:t>standard output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echo </a:t>
            </a:r>
            <a:r>
              <a:rPr lang="th-TH" dirty="0" smtClean="0"/>
              <a:t>ใช้สำหรับแสดงผลลัพธ์ออกทาง </a:t>
            </a:r>
            <a:r>
              <a:rPr lang="en-US" dirty="0" smtClean="0"/>
              <a:t>standard output</a:t>
            </a:r>
          </a:p>
          <a:p>
            <a:r>
              <a:rPr lang="th-TH" dirty="0" smtClean="0"/>
              <a:t>เราต้องการ </a:t>
            </a:r>
            <a:r>
              <a:rPr lang="en-US" dirty="0" smtClean="0"/>
              <a:t>output </a:t>
            </a:r>
            <a:r>
              <a:rPr lang="th-TH" dirty="0" smtClean="0"/>
              <a:t>ซึ่งอยู่ในรูปแบบนี้</a:t>
            </a:r>
          </a:p>
          <a:p>
            <a:pPr lvl="1"/>
            <a:r>
              <a:rPr lang="en-US" dirty="0" smtClean="0"/>
              <a:t>echo  “Current date time: $</a:t>
            </a:r>
            <a:r>
              <a:rPr lang="en-US" dirty="0" err="1" smtClean="0"/>
              <a:t>datevar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echo  “User logged in    : $</a:t>
            </a:r>
            <a:r>
              <a:rPr lang="en-US" dirty="0" err="1" smtClean="0"/>
              <a:t>whoamivar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echo  “</a:t>
            </a:r>
            <a:r>
              <a:rPr lang="en-US" dirty="0" err="1" smtClean="0"/>
              <a:t>Harddisk</a:t>
            </a:r>
            <a:r>
              <a:rPr lang="en-US" dirty="0" smtClean="0"/>
              <a:t> Usage  : $</a:t>
            </a:r>
            <a:r>
              <a:rPr lang="en-US" dirty="0" err="1" smtClean="0"/>
              <a:t>duvar</a:t>
            </a:r>
            <a:r>
              <a:rPr lang="en-US" dirty="0" smtClean="0"/>
              <a:t> KB”</a:t>
            </a:r>
          </a:p>
          <a:p>
            <a:pPr lvl="1"/>
            <a:endParaRPr lang="en-US" dirty="0" smtClean="0"/>
          </a:p>
          <a:p>
            <a:r>
              <a:rPr lang="th-TH" dirty="0" smtClean="0"/>
              <a:t>เมื่อเขียน </a:t>
            </a:r>
            <a:r>
              <a:rPr lang="en-US" dirty="0" smtClean="0"/>
              <a:t>shell script </a:t>
            </a:r>
            <a:r>
              <a:rPr lang="th-TH" dirty="0" smtClean="0"/>
              <a:t>เสร็จแล้วจะยังไม่สามารถเรียกใช้งานได้ จำเป็นจะเป็นเพิ่มสิทธิของแฟ้มข้อมูลให้สามารถเรียกใช้งานได้ โดยใช้คำสั่ง</a:t>
            </a:r>
          </a:p>
          <a:p>
            <a:pPr lvl="1"/>
            <a:r>
              <a:rPr lang="en-US" dirty="0" err="1" smtClean="0"/>
              <a:t>chmod</a:t>
            </a:r>
            <a:r>
              <a:rPr lang="en-US" dirty="0" smtClean="0"/>
              <a:t>  </a:t>
            </a:r>
            <a:r>
              <a:rPr lang="en-US" dirty="0" err="1" smtClean="0"/>
              <a:t>u+x</a:t>
            </a:r>
            <a:r>
              <a:rPr lang="en-US" dirty="0" smtClean="0"/>
              <a:t>  report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คณิตศาสตร์ใน </a:t>
            </a:r>
            <a:r>
              <a:rPr lang="en-US" dirty="0" smtClean="0"/>
              <a:t>Shell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ปกติแล้วตัวแปรใน </a:t>
            </a:r>
            <a:r>
              <a:rPr lang="en-US" dirty="0" smtClean="0"/>
              <a:t>shell </a:t>
            </a:r>
            <a:r>
              <a:rPr lang="th-TH" dirty="0" smtClean="0"/>
              <a:t>จะเก็บอยู่ในรูปของ ข้อความ ทำให้ไม่สามารถทำตัวดำเนินการทางคณิตศาสตร์ได้ จำเป็นต้องใช้คำสั่งเพิ่มคือ </a:t>
            </a:r>
            <a:r>
              <a:rPr lang="en-US" dirty="0" err="1" smtClean="0"/>
              <a:t>expr</a:t>
            </a:r>
            <a:endParaRPr lang="en-US" dirty="0" smtClean="0"/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1 + 2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 2 – 1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 10 / 2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  20 % 3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 10 \* 3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การอ่านค่าจาก </a:t>
            </a:r>
            <a:r>
              <a:rPr lang="en-US" dirty="0" smtClean="0"/>
              <a:t>keyboard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read </a:t>
            </a:r>
            <a:r>
              <a:rPr lang="th-TH" dirty="0" smtClean="0"/>
              <a:t>ใช้สำหรับอ่านค่าจาก </a:t>
            </a:r>
            <a:r>
              <a:rPr lang="en-US" dirty="0" smtClean="0"/>
              <a:t>keyboard </a:t>
            </a:r>
            <a:r>
              <a:rPr lang="th-TH" dirty="0" smtClean="0"/>
              <a:t>นำมาเก็บไว้ในตัวแปร</a:t>
            </a:r>
          </a:p>
          <a:p>
            <a:pPr algn="ctr">
              <a:buNone/>
            </a:pPr>
            <a:r>
              <a:rPr lang="en-US" b="1" dirty="0" smtClean="0"/>
              <a:t>read   </a:t>
            </a:r>
            <a:r>
              <a:rPr lang="th-TH" b="1" dirty="0" smtClean="0"/>
              <a:t>ชื่อตัวแปร</a:t>
            </a:r>
          </a:p>
          <a:p>
            <a:r>
              <a:rPr lang="th-TH" dirty="0" smtClean="0"/>
              <a:t>ตัวอย่าง  </a:t>
            </a:r>
            <a:r>
              <a:rPr lang="en-US" dirty="0" smtClean="0"/>
              <a:t>shell script</a:t>
            </a:r>
            <a:endParaRPr lang="th-TH" dirty="0" smtClean="0"/>
          </a:p>
          <a:p>
            <a:pPr lvl="1">
              <a:buNone/>
            </a:pPr>
            <a:r>
              <a:rPr lang="en-US" dirty="0" smtClean="0"/>
              <a:t>#!/bin/bash</a:t>
            </a:r>
          </a:p>
          <a:p>
            <a:pPr lvl="1">
              <a:buNone/>
            </a:pPr>
            <a:r>
              <a:rPr lang="en-US" dirty="0" smtClean="0"/>
              <a:t>echo “Enter your name : “</a:t>
            </a:r>
          </a:p>
          <a:p>
            <a:pPr lvl="1">
              <a:buNone/>
            </a:pPr>
            <a:r>
              <a:rPr lang="en-US" dirty="0" smtClean="0"/>
              <a:t>read  </a:t>
            </a:r>
            <a:r>
              <a:rPr lang="en-US" dirty="0" err="1" smtClean="0"/>
              <a:t>myvar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echo “Your name is $</a:t>
            </a:r>
            <a:r>
              <a:rPr lang="en-US" dirty="0" err="1" smtClean="0"/>
              <a:t>myvar</a:t>
            </a:r>
            <a:r>
              <a:rPr lang="en-US" dirty="0" smtClean="0"/>
              <a:t>”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 </a:t>
            </a:r>
            <a:r>
              <a:rPr lang="en-US" dirty="0" smtClean="0"/>
              <a:t>argument </a:t>
            </a:r>
            <a:r>
              <a:rPr lang="th-TH" dirty="0" smtClean="0"/>
              <a:t>เข้า </a:t>
            </a:r>
            <a:r>
              <a:rPr lang="en-US" dirty="0" smtClean="0"/>
              <a:t>shell script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สมมุติมี </a:t>
            </a:r>
            <a:r>
              <a:rPr lang="en-US" dirty="0" smtClean="0"/>
              <a:t>shell script </a:t>
            </a:r>
            <a:r>
              <a:rPr lang="th-TH" dirty="0" smtClean="0"/>
              <a:t>ชื่อ </a:t>
            </a:r>
            <a:r>
              <a:rPr lang="en-US" dirty="0" err="1" smtClean="0"/>
              <a:t>myshell</a:t>
            </a:r>
            <a:endParaRPr lang="en-US" dirty="0" smtClean="0"/>
          </a:p>
          <a:p>
            <a:r>
              <a:rPr lang="th-TH" dirty="0" smtClean="0"/>
              <a:t>มีการเรียกใช้งานดังนี้</a:t>
            </a:r>
          </a:p>
          <a:p>
            <a:pPr lvl="1"/>
            <a:r>
              <a:rPr lang="en-US" dirty="0" err="1" smtClean="0"/>
              <a:t>myshell</a:t>
            </a:r>
            <a:r>
              <a:rPr lang="en-US" dirty="0" smtClean="0"/>
              <a:t>    </a:t>
            </a:r>
            <a:r>
              <a:rPr lang="en-US" dirty="0" err="1" smtClean="0"/>
              <a:t>foo</a:t>
            </a:r>
            <a:r>
              <a:rPr lang="en-US" dirty="0" smtClean="0"/>
              <a:t>    bar</a:t>
            </a:r>
          </a:p>
          <a:p>
            <a:pPr lvl="1"/>
            <a:r>
              <a:rPr lang="th-TH" dirty="0" smtClean="0"/>
              <a:t>ข้างใน </a:t>
            </a:r>
            <a:r>
              <a:rPr lang="en-US" dirty="0" smtClean="0"/>
              <a:t>shell </a:t>
            </a:r>
            <a:r>
              <a:rPr lang="th-TH" dirty="0" smtClean="0"/>
              <a:t>จะสามารถอ้างอิงค่าที่เรียกใช้งานคำสั่งคือ</a:t>
            </a:r>
          </a:p>
          <a:p>
            <a:pPr lvl="2"/>
            <a:r>
              <a:rPr lang="en-US" dirty="0" err="1" smtClean="0"/>
              <a:t>myshell</a:t>
            </a:r>
            <a:r>
              <a:rPr lang="en-US" dirty="0" smtClean="0"/>
              <a:t>   -&gt;  $0</a:t>
            </a:r>
          </a:p>
          <a:p>
            <a:pPr lvl="2"/>
            <a:r>
              <a:rPr lang="en-US" dirty="0" err="1" smtClean="0"/>
              <a:t>foo</a:t>
            </a:r>
            <a:r>
              <a:rPr lang="en-US" dirty="0" smtClean="0"/>
              <a:t>  -&gt; $1</a:t>
            </a:r>
          </a:p>
          <a:p>
            <a:pPr lvl="2"/>
            <a:r>
              <a:rPr lang="en-US" dirty="0" smtClean="0"/>
              <a:t>bar  -&gt; $2</a:t>
            </a:r>
          </a:p>
          <a:p>
            <a:pPr lvl="1"/>
            <a:r>
              <a:rPr lang="en-US" dirty="0" smtClean="0"/>
              <a:t>$#  </a:t>
            </a:r>
            <a:r>
              <a:rPr lang="th-TH" dirty="0" smtClean="0"/>
              <a:t>เก็บจำนวนของ </a:t>
            </a:r>
            <a:r>
              <a:rPr lang="en-US" dirty="0" smtClean="0"/>
              <a:t>arguments </a:t>
            </a:r>
            <a:r>
              <a:rPr lang="th-TH" dirty="0" smtClean="0"/>
              <a:t>ในที่นี้คือ 2</a:t>
            </a:r>
          </a:p>
          <a:p>
            <a:pPr lvl="1"/>
            <a:r>
              <a:rPr lang="en-US" dirty="0" smtClean="0"/>
              <a:t>$* </a:t>
            </a:r>
            <a:r>
              <a:rPr lang="th-TH" dirty="0" smtClean="0"/>
              <a:t>หรือ </a:t>
            </a:r>
            <a:r>
              <a:rPr lang="en-US" dirty="0" smtClean="0"/>
              <a:t>$@ </a:t>
            </a:r>
            <a:r>
              <a:rPr lang="th-TH" dirty="0" smtClean="0"/>
              <a:t> เก็บ </a:t>
            </a:r>
            <a:r>
              <a:rPr lang="en-US" dirty="0" smtClean="0"/>
              <a:t>list </a:t>
            </a:r>
            <a:r>
              <a:rPr lang="th-TH" dirty="0" smtClean="0"/>
              <a:t>ของ </a:t>
            </a:r>
            <a:r>
              <a:rPr lang="en-US" dirty="0" smtClean="0"/>
              <a:t>argument </a:t>
            </a:r>
            <a:r>
              <a:rPr lang="th-TH" dirty="0" smtClean="0"/>
              <a:t>ที่ป้อนมาทั้งหมด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4218</TotalTime>
  <Words>1504</Words>
  <Application>Microsoft Office PowerPoint</Application>
  <PresentationFormat>On-screen Show (4:3)</PresentationFormat>
  <Paragraphs>293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FreesiaUPC</vt:lpstr>
      <vt:lpstr>Tw Cen MT</vt:lpstr>
      <vt:lpstr>Wingdings</vt:lpstr>
      <vt:lpstr>Wingdings 2</vt:lpstr>
      <vt:lpstr>Median</vt:lpstr>
      <vt:lpstr>Shell SCRIPT</vt:lpstr>
      <vt:lpstr>Introduction to Shell Script</vt:lpstr>
      <vt:lpstr>เริ่มต้นเขียน shell script</vt:lpstr>
      <vt:lpstr>ตัวแปรใน shell</vt:lpstr>
      <vt:lpstr>สร้างตัวแปร 3 ตัวเพื่อเก็บค่าของคำสั่ง</vt:lpstr>
      <vt:lpstr>การแสดงผลลัพธ์ออกทาง standard output</vt:lpstr>
      <vt:lpstr>คณิตศาสตร์ใน Shell</vt:lpstr>
      <vt:lpstr>การอ่านค่าจาก keyboard</vt:lpstr>
      <vt:lpstr>การรับ argument เข้า shell script</vt:lpstr>
      <vt:lpstr>การคืนสถานะของคำสั่ง</vt:lpstr>
      <vt:lpstr>การเปรียบเทียบเงื่อนไขใน shell</vt:lpstr>
      <vt:lpstr>คำสั่ง test หรือ [ expr ]</vt:lpstr>
      <vt:lpstr>คำสั่ง test หรือ [ expr ]  (ต่อ)</vt:lpstr>
      <vt:lpstr>การเชื่อม expression, if-else, if-elif-else</vt:lpstr>
      <vt:lpstr>ตัวอย่าง shell script (1)</vt:lpstr>
      <vt:lpstr>คำสั่งทำซ้ำ (loop)</vt:lpstr>
      <vt:lpstr>ตัวอย่าง คำสั่ง for</vt:lpstr>
      <vt:lpstr>คำสั่ง while</vt:lpstr>
      <vt:lpstr>คำสั่ง case</vt:lpstr>
      <vt:lpstr>วิธี debug shell script</vt:lpstr>
      <vt:lpstr>แบบฝึกหัด (1)</vt:lpstr>
      <vt:lpstr>แบบฝึกหัด (2)</vt:lpstr>
      <vt:lpstr>แบบฝึกหัด (3)</vt:lpstr>
    </vt:vector>
  </TitlesOfParts>
  <Company>Kmutnb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376</cp:revision>
  <dcterms:created xsi:type="dcterms:W3CDTF">2010-09-29T03:45:09Z</dcterms:created>
  <dcterms:modified xsi:type="dcterms:W3CDTF">2019-06-19T02:22:38Z</dcterms:modified>
</cp:coreProperties>
</file>