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2"/>
  </p:notesMasterIdLst>
  <p:sldIdLst>
    <p:sldId id="256" r:id="rId2"/>
    <p:sldId id="296" r:id="rId3"/>
    <p:sldId id="297" r:id="rId4"/>
    <p:sldId id="298" r:id="rId5"/>
    <p:sldId id="299" r:id="rId6"/>
    <p:sldId id="300" r:id="rId7"/>
    <p:sldId id="301" r:id="rId8"/>
    <p:sldId id="302" r:id="rId9"/>
    <p:sldId id="303" r:id="rId10"/>
    <p:sldId id="304" r:id="rId11"/>
    <p:sldId id="305" r:id="rId12"/>
    <p:sldId id="306" r:id="rId13"/>
    <p:sldId id="307" r:id="rId14"/>
    <p:sldId id="308" r:id="rId15"/>
    <p:sldId id="309" r:id="rId16"/>
    <p:sldId id="310" r:id="rId17"/>
    <p:sldId id="311" r:id="rId18"/>
    <p:sldId id="312" r:id="rId19"/>
    <p:sldId id="313" r:id="rId20"/>
    <p:sldId id="314" r:id="rId21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7887" autoAdjust="0"/>
  </p:normalViewPr>
  <p:slideViewPr>
    <p:cSldViewPr>
      <p:cViewPr varScale="1">
        <p:scale>
          <a:sx n="65" d="100"/>
          <a:sy n="65" d="100"/>
        </p:scale>
        <p:origin x="1954" y="3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ยึด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ยึด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406EE0-2033-41F9-BD68-CE41B8EA32AE}" type="datetimeFigureOut">
              <a:rPr lang="th-TH" smtClean="0"/>
              <a:pPr/>
              <a:t>19/06/62</a:t>
            </a:fld>
            <a:endParaRPr lang="th-TH"/>
          </a:p>
        </p:txBody>
      </p:sp>
      <p:sp>
        <p:nvSpPr>
          <p:cNvPr id="4" name="ตัวยึดรูปบนภาพนิ่ง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ยึด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 smtClean="0"/>
              <a:t>คลิกเพื่อแก้ไขลักษณะของข้อความต้นแบบ</a:t>
            </a:r>
          </a:p>
          <a:p>
            <a:pPr lvl="1"/>
            <a:r>
              <a:rPr lang="th-TH" smtClean="0"/>
              <a:t>ระดับที่สอง</a:t>
            </a:r>
          </a:p>
          <a:p>
            <a:pPr lvl="2"/>
            <a:r>
              <a:rPr lang="th-TH" smtClean="0"/>
              <a:t>ระดับที่สาม</a:t>
            </a:r>
          </a:p>
          <a:p>
            <a:pPr lvl="3"/>
            <a:r>
              <a:rPr lang="th-TH" smtClean="0"/>
              <a:t>ระดับที่สี่</a:t>
            </a:r>
          </a:p>
          <a:p>
            <a:pPr lvl="4"/>
            <a:r>
              <a:rPr lang="th-TH" smtClean="0"/>
              <a:t>ระดับที่ห้า</a:t>
            </a:r>
            <a:endParaRPr lang="th-TH"/>
          </a:p>
        </p:txBody>
      </p:sp>
      <p:sp>
        <p:nvSpPr>
          <p:cNvPr id="6" name="ตัวยึด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ยึดหมายเลขภาพนิ่ง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71691A-BF03-44E9-A307-98B5338B644A}" type="slidenum">
              <a:rPr lang="th-TH" smtClean="0"/>
              <a:pPr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0705168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B09D29D8-918C-4D32-9B57-74C750EEFC11}" type="datetimeFigureOut">
              <a:rPr lang="th-TH" smtClean="0"/>
              <a:pPr/>
              <a:t>19/06/62</a:t>
            </a:fld>
            <a:endParaRPr lang="th-TH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98D38C-0849-4B44-BDF5-F0186A682EF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2798D38C-0849-4B44-BDF5-F0186A682EF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th-TH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798D38C-0849-4B44-BDF5-F0186A682EF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2798D38C-0849-4B44-BDF5-F0186A682EF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th-TH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B09D29D8-918C-4D32-9B57-74C750EEFC11}" type="datetimeFigureOut">
              <a:rPr lang="th-TH" smtClean="0"/>
              <a:pPr/>
              <a:t>19/06/62</a:t>
            </a:fld>
            <a:endParaRPr lang="th-TH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th-T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09D29D8-918C-4D32-9B57-74C750EEFC11}" type="datetimeFigureOut">
              <a:rPr lang="th-TH" smtClean="0"/>
              <a:pPr/>
              <a:t>19/06/62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th-TH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2798D38C-0849-4B44-BDF5-F0186A682EFF}" type="slidenum">
              <a:rPr lang="th-TH" smtClean="0"/>
              <a:pPr/>
              <a:t>‹#›</a:t>
            </a:fld>
            <a:endParaRPr lang="th-T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Linux Shell (2)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030523126  – Linux Operating System and Administration</a:t>
            </a:r>
          </a:p>
          <a:p>
            <a:r>
              <a:rPr lang="en-US" dirty="0"/>
              <a:t>Assoc. Prof. Dr. </a:t>
            </a:r>
            <a:r>
              <a:rPr lang="en-US"/>
              <a:t>Choopan Rattanapoka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 </a:t>
            </a:r>
            <a:r>
              <a:rPr lang="en-US" dirty="0" err="1" smtClean="0"/>
              <a:t>gzip</a:t>
            </a:r>
            <a:r>
              <a:rPr lang="en-US" dirty="0" smtClean="0"/>
              <a:t>, </a:t>
            </a:r>
            <a:r>
              <a:rPr lang="en-US" dirty="0" err="1" smtClean="0"/>
              <a:t>gunzip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dirty="0" smtClean="0"/>
              <a:t>เป็นการบีบอัดข้อมูล โดยมีวิธีการเหมือน </a:t>
            </a:r>
            <a:r>
              <a:rPr lang="en-US" dirty="0" err="1" smtClean="0"/>
              <a:t>winrar</a:t>
            </a:r>
            <a:r>
              <a:rPr lang="en-US" dirty="0" smtClean="0"/>
              <a:t> (LZ77) </a:t>
            </a:r>
            <a:r>
              <a:rPr lang="th-TH" dirty="0" smtClean="0"/>
              <a:t>ทำให้ถ้าแฟ้มข้อมูลถูกบีบอัดด้วยคำสั่ง </a:t>
            </a:r>
            <a:r>
              <a:rPr lang="en-US" dirty="0" err="1" smtClean="0"/>
              <a:t>gzip</a:t>
            </a:r>
            <a:r>
              <a:rPr lang="en-US" dirty="0" smtClean="0"/>
              <a:t> </a:t>
            </a:r>
            <a:r>
              <a:rPr lang="th-TH" dirty="0" smtClean="0"/>
              <a:t>สามารถที่จะไปใช้ </a:t>
            </a:r>
            <a:r>
              <a:rPr lang="en-US" dirty="0" err="1" smtClean="0"/>
              <a:t>winrar</a:t>
            </a:r>
            <a:r>
              <a:rPr lang="en-US" dirty="0" smtClean="0"/>
              <a:t> </a:t>
            </a:r>
            <a:r>
              <a:rPr lang="th-TH" dirty="0" smtClean="0"/>
              <a:t>ใน </a:t>
            </a:r>
            <a:r>
              <a:rPr lang="en-US" dirty="0" smtClean="0"/>
              <a:t>Windows </a:t>
            </a:r>
            <a:r>
              <a:rPr lang="th-TH" dirty="0" smtClean="0"/>
              <a:t>แตกข้อมูลออกมาได้</a:t>
            </a:r>
          </a:p>
          <a:p>
            <a:r>
              <a:rPr lang="th-TH" b="1" dirty="0" smtClean="0"/>
              <a:t>วิธีการใช้งาน  </a:t>
            </a:r>
            <a:r>
              <a:rPr lang="en-US" dirty="0" err="1" smtClean="0"/>
              <a:t>gzip</a:t>
            </a:r>
            <a:r>
              <a:rPr lang="en-US" dirty="0" smtClean="0"/>
              <a:t>  </a:t>
            </a:r>
            <a:r>
              <a:rPr lang="th-TH" dirty="0" smtClean="0">
                <a:solidFill>
                  <a:srgbClr val="FF0000"/>
                </a:solidFill>
              </a:rPr>
              <a:t>ชื่อแฟ้มข้อมูล</a:t>
            </a:r>
            <a:endParaRPr lang="th-TH" dirty="0" smtClean="0">
              <a:solidFill>
                <a:srgbClr val="0070C0"/>
              </a:solidFill>
            </a:endParaRPr>
          </a:p>
          <a:p>
            <a:r>
              <a:rPr lang="th-TH" dirty="0" smtClean="0"/>
              <a:t>การใช้ </a:t>
            </a:r>
            <a:r>
              <a:rPr lang="en-US" dirty="0" err="1" smtClean="0"/>
              <a:t>gzip</a:t>
            </a:r>
            <a:r>
              <a:rPr lang="en-US" dirty="0" smtClean="0"/>
              <a:t> </a:t>
            </a:r>
            <a:r>
              <a:rPr lang="th-TH" dirty="0" smtClean="0"/>
              <a:t>แฟ้มข้อมูลต้นฉบับจะหายไปกลายเป็น </a:t>
            </a:r>
            <a:r>
              <a:rPr lang="th-TH" b="1" dirty="0" smtClean="0"/>
              <a:t>ชื่อแฟ้มข้อมูล.</a:t>
            </a:r>
            <a:r>
              <a:rPr lang="en-US" b="1" dirty="0" err="1" smtClean="0"/>
              <a:t>gz</a:t>
            </a:r>
            <a:endParaRPr lang="th-TH" b="1" dirty="0" smtClean="0"/>
          </a:p>
          <a:p>
            <a:r>
              <a:rPr lang="th-TH" b="1" dirty="0" smtClean="0"/>
              <a:t>ทดลอง </a:t>
            </a:r>
            <a:r>
              <a:rPr lang="en-US" b="1" dirty="0" smtClean="0"/>
              <a:t>: </a:t>
            </a:r>
            <a:endParaRPr lang="th-TH" b="1" dirty="0" smtClean="0"/>
          </a:p>
          <a:p>
            <a:pPr lvl="1"/>
            <a:r>
              <a:rPr lang="th-TH" dirty="0" smtClean="0"/>
              <a:t>ใช้คำสั่ง </a:t>
            </a:r>
            <a:r>
              <a:rPr lang="en-US" dirty="0" err="1" smtClean="0"/>
              <a:t>ls</a:t>
            </a:r>
            <a:r>
              <a:rPr lang="en-US" dirty="0" smtClean="0"/>
              <a:t> –l </a:t>
            </a:r>
            <a:r>
              <a:rPr lang="th-TH" dirty="0" smtClean="0"/>
              <a:t>เพื่อดูขนาดของแฟ้มข้อมูล </a:t>
            </a:r>
            <a:r>
              <a:rPr lang="en-US" dirty="0" err="1" smtClean="0"/>
              <a:t>passwd</a:t>
            </a:r>
            <a:r>
              <a:rPr lang="en-US" dirty="0" smtClean="0"/>
              <a:t> </a:t>
            </a:r>
            <a:r>
              <a:rPr lang="th-TH" dirty="0" smtClean="0"/>
              <a:t>ก่อนบีบอัด</a:t>
            </a:r>
          </a:p>
          <a:p>
            <a:pPr lvl="1"/>
            <a:r>
              <a:rPr lang="th-TH" dirty="0" smtClean="0"/>
              <a:t>บีบอัดด้วยคำสั่ง </a:t>
            </a:r>
            <a:r>
              <a:rPr lang="en-US" dirty="0" err="1" smtClean="0"/>
              <a:t>gzip</a:t>
            </a:r>
            <a:r>
              <a:rPr lang="en-US" dirty="0" smtClean="0"/>
              <a:t> </a:t>
            </a:r>
            <a:r>
              <a:rPr lang="th-TH" dirty="0" smtClean="0"/>
              <a:t>ให้ผลลัพธ์อยู่ที่แฟ้มข้อมูลชื่อ </a:t>
            </a:r>
            <a:r>
              <a:rPr lang="en-US" dirty="0" smtClean="0"/>
              <a:t>passwd.gz</a:t>
            </a:r>
          </a:p>
          <a:p>
            <a:pPr lvl="1"/>
            <a:r>
              <a:rPr lang="th-TH" dirty="0" smtClean="0"/>
              <a:t>ใช้คำสั่ง </a:t>
            </a:r>
            <a:r>
              <a:rPr lang="en-US" dirty="0" err="1" smtClean="0"/>
              <a:t>ls</a:t>
            </a:r>
            <a:r>
              <a:rPr lang="en-US" dirty="0" smtClean="0"/>
              <a:t> –l </a:t>
            </a:r>
            <a:r>
              <a:rPr lang="th-TH" dirty="0" smtClean="0"/>
              <a:t>เพื่อดูขนาดของแฟ้มข้อมูลที่ถูกบีบอัด </a:t>
            </a:r>
            <a:r>
              <a:rPr lang="en-US" dirty="0" smtClean="0"/>
              <a:t>passwd.gz</a:t>
            </a:r>
          </a:p>
          <a:p>
            <a:r>
              <a:rPr lang="th-TH" dirty="0" smtClean="0"/>
              <a:t>การแตกแฟ้มข้อมูลที่บีบอัดด้วย </a:t>
            </a:r>
            <a:r>
              <a:rPr lang="en-US" dirty="0" err="1" smtClean="0"/>
              <a:t>gzip</a:t>
            </a:r>
            <a:r>
              <a:rPr lang="en-US" dirty="0" smtClean="0"/>
              <a:t> </a:t>
            </a:r>
            <a:r>
              <a:rPr lang="th-TH" dirty="0" smtClean="0"/>
              <a:t>จะใช้คำสั่ง </a:t>
            </a:r>
            <a:endParaRPr lang="en-US" dirty="0" smtClean="0"/>
          </a:p>
          <a:p>
            <a:pPr lvl="1"/>
            <a:r>
              <a:rPr lang="en-US" dirty="0" err="1" smtClean="0">
                <a:solidFill>
                  <a:srgbClr val="0070C0"/>
                </a:solidFill>
              </a:rPr>
              <a:t>gunzip</a:t>
            </a:r>
            <a:r>
              <a:rPr lang="en-US" dirty="0" smtClean="0">
                <a:solidFill>
                  <a:srgbClr val="0070C0"/>
                </a:solidFill>
              </a:rPr>
              <a:t> </a:t>
            </a:r>
            <a:r>
              <a:rPr lang="th-TH" dirty="0" smtClean="0">
                <a:solidFill>
                  <a:srgbClr val="0070C0"/>
                </a:solidFill>
              </a:rPr>
              <a:t>ตามด้วยชื่อของแฟ้มข้อมูล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 </a:t>
            </a:r>
            <a:r>
              <a:rPr lang="en-US" dirty="0" smtClean="0"/>
              <a:t>bzip2, bunzip2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dirty="0" smtClean="0"/>
              <a:t>เป็นการบีบอัดข้อมูล โดยมีวิธีการ</a:t>
            </a:r>
            <a:r>
              <a:rPr lang="en-US" dirty="0" smtClean="0"/>
              <a:t> Block sorting text </a:t>
            </a:r>
            <a:r>
              <a:rPr lang="th-TH" dirty="0" smtClean="0"/>
              <a:t>เหมาะสำหรับแฟ้มข้อมูลแบบ </a:t>
            </a:r>
            <a:r>
              <a:rPr lang="en-US" dirty="0" smtClean="0"/>
              <a:t>text </a:t>
            </a:r>
            <a:r>
              <a:rPr lang="th-TH" dirty="0" smtClean="0"/>
              <a:t>ที่มีขนาดใหญ่ </a:t>
            </a:r>
            <a:r>
              <a:rPr lang="en-US" dirty="0" smtClean="0"/>
              <a:t>(</a:t>
            </a:r>
            <a:r>
              <a:rPr lang="th-TH" dirty="0" smtClean="0"/>
              <a:t>เช่น </a:t>
            </a:r>
            <a:r>
              <a:rPr lang="en-US" dirty="0" smtClean="0"/>
              <a:t>source code </a:t>
            </a:r>
            <a:r>
              <a:rPr lang="en-US" dirty="0" err="1" smtClean="0"/>
              <a:t>linux</a:t>
            </a:r>
            <a:r>
              <a:rPr lang="en-US" dirty="0" smtClean="0"/>
              <a:t>)</a:t>
            </a:r>
            <a:endParaRPr lang="th-TH" dirty="0" smtClean="0"/>
          </a:p>
          <a:p>
            <a:r>
              <a:rPr lang="th-TH" b="1" dirty="0" smtClean="0"/>
              <a:t>วิธีการใช้งาน  </a:t>
            </a:r>
            <a:r>
              <a:rPr lang="en-US" dirty="0" smtClean="0"/>
              <a:t>bzip2  </a:t>
            </a:r>
            <a:r>
              <a:rPr lang="th-TH" dirty="0" smtClean="0">
                <a:solidFill>
                  <a:srgbClr val="FF0000"/>
                </a:solidFill>
              </a:rPr>
              <a:t>ชื่อแฟ้มข้อมูล</a:t>
            </a:r>
            <a:endParaRPr lang="th-TH" dirty="0" smtClean="0">
              <a:solidFill>
                <a:srgbClr val="0070C0"/>
              </a:solidFill>
            </a:endParaRPr>
          </a:p>
          <a:p>
            <a:r>
              <a:rPr lang="th-TH" dirty="0" smtClean="0"/>
              <a:t>การใช้ </a:t>
            </a:r>
            <a:r>
              <a:rPr lang="en-US" dirty="0" smtClean="0"/>
              <a:t>bzip2 </a:t>
            </a:r>
            <a:r>
              <a:rPr lang="th-TH" dirty="0" smtClean="0"/>
              <a:t>แฟ้มข้อมูลต้นฉบับจะหายไปกลายเป็น </a:t>
            </a:r>
            <a:r>
              <a:rPr lang="th-TH" b="1" dirty="0" smtClean="0"/>
              <a:t>ชื่อแฟ้มข้อมูล.</a:t>
            </a:r>
            <a:r>
              <a:rPr lang="en-US" b="1" dirty="0" smtClean="0"/>
              <a:t>bz2</a:t>
            </a:r>
            <a:endParaRPr lang="th-TH" b="1" dirty="0" smtClean="0"/>
          </a:p>
          <a:p>
            <a:r>
              <a:rPr lang="th-TH" b="1" dirty="0" smtClean="0"/>
              <a:t>ทดลอง </a:t>
            </a:r>
            <a:r>
              <a:rPr lang="en-US" b="1" dirty="0" smtClean="0"/>
              <a:t>: </a:t>
            </a:r>
            <a:endParaRPr lang="th-TH" b="1" dirty="0" smtClean="0"/>
          </a:p>
          <a:p>
            <a:pPr lvl="1"/>
            <a:r>
              <a:rPr lang="th-TH" dirty="0" smtClean="0"/>
              <a:t>ใช้คำสั่ง </a:t>
            </a:r>
            <a:r>
              <a:rPr lang="en-US" dirty="0" err="1" smtClean="0"/>
              <a:t>ls</a:t>
            </a:r>
            <a:r>
              <a:rPr lang="en-US" dirty="0" smtClean="0"/>
              <a:t> –l </a:t>
            </a:r>
            <a:r>
              <a:rPr lang="th-TH" dirty="0" smtClean="0"/>
              <a:t>เพื่อดูขนาดของแฟ้มข้อมูล </a:t>
            </a:r>
            <a:r>
              <a:rPr lang="en-US" dirty="0" err="1" smtClean="0"/>
              <a:t>passwd</a:t>
            </a:r>
            <a:r>
              <a:rPr lang="en-US" dirty="0" smtClean="0"/>
              <a:t> </a:t>
            </a:r>
            <a:r>
              <a:rPr lang="th-TH" dirty="0" smtClean="0"/>
              <a:t>ก่อนบีบอัด</a:t>
            </a:r>
          </a:p>
          <a:p>
            <a:pPr lvl="1"/>
            <a:r>
              <a:rPr lang="th-TH" dirty="0" smtClean="0"/>
              <a:t>บีบอัดด้วยคำสั่ง </a:t>
            </a:r>
            <a:r>
              <a:rPr lang="en-US" dirty="0" smtClean="0"/>
              <a:t>bzip2 </a:t>
            </a:r>
            <a:r>
              <a:rPr lang="th-TH" dirty="0" smtClean="0"/>
              <a:t>ให้ผลลัพธ์อยู่ที่แฟ้มข้อมูลชื่อ </a:t>
            </a:r>
            <a:r>
              <a:rPr lang="en-US" dirty="0" smtClean="0"/>
              <a:t>passwd.bz2</a:t>
            </a:r>
          </a:p>
          <a:p>
            <a:pPr lvl="1"/>
            <a:r>
              <a:rPr lang="th-TH" dirty="0" smtClean="0"/>
              <a:t>ใช้คำสั่ง </a:t>
            </a:r>
            <a:r>
              <a:rPr lang="en-US" dirty="0" err="1" smtClean="0"/>
              <a:t>ls</a:t>
            </a:r>
            <a:r>
              <a:rPr lang="en-US" dirty="0" smtClean="0"/>
              <a:t> –l </a:t>
            </a:r>
            <a:r>
              <a:rPr lang="th-TH" dirty="0" smtClean="0"/>
              <a:t>เพื่อดูขนาดของแฟ้มข้อมูลที่ถูกบีบอัด </a:t>
            </a:r>
            <a:r>
              <a:rPr lang="en-US" dirty="0" smtClean="0"/>
              <a:t>passwd.bz2</a:t>
            </a:r>
          </a:p>
          <a:p>
            <a:r>
              <a:rPr lang="th-TH" dirty="0" smtClean="0"/>
              <a:t>การแตกแฟ้มข้อมูลที่บีบอัดด้วย </a:t>
            </a:r>
            <a:r>
              <a:rPr lang="en-US" dirty="0" smtClean="0"/>
              <a:t>bzip2 </a:t>
            </a:r>
            <a:r>
              <a:rPr lang="th-TH" dirty="0" smtClean="0"/>
              <a:t>จะใช้คำสั่ง 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bunzip2 </a:t>
            </a:r>
            <a:r>
              <a:rPr lang="th-TH" dirty="0" smtClean="0">
                <a:solidFill>
                  <a:srgbClr val="0070C0"/>
                </a:solidFill>
              </a:rPr>
              <a:t>ตามด้วยชื่อของแฟ้มข้อมูล</a:t>
            </a:r>
            <a:endParaRPr lang="en-US" dirty="0" smtClean="0">
              <a:solidFill>
                <a:srgbClr val="0070C0"/>
              </a:solidFill>
            </a:endParaRPr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 </a:t>
            </a:r>
            <a:r>
              <a:rPr lang="en-US" dirty="0" smtClean="0"/>
              <a:t>tar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h-TH" dirty="0" smtClean="0"/>
              <a:t>เป็นการรวมแฟ้มข้อมูล + </a:t>
            </a:r>
            <a:r>
              <a:rPr lang="th-TH" dirty="0" err="1" smtClean="0"/>
              <a:t>ไดเรคทอ</a:t>
            </a:r>
            <a:r>
              <a:rPr lang="th-TH" dirty="0" smtClean="0"/>
              <a:t>รี่ ให้อยู่ในแฟ้มข้อมูลเดียว สมัยก่อนถูกใช้ในการสำรองข้อมูลลงในเทป </a:t>
            </a:r>
            <a:r>
              <a:rPr lang="en-US" dirty="0" smtClean="0"/>
              <a:t>(Tar = Tape </a:t>
            </a:r>
            <a:r>
              <a:rPr lang="en-US" dirty="0" err="1" smtClean="0"/>
              <a:t>Archiver</a:t>
            </a:r>
            <a:r>
              <a:rPr lang="en-US" dirty="0" smtClean="0"/>
              <a:t>)</a:t>
            </a:r>
          </a:p>
          <a:p>
            <a:r>
              <a:rPr lang="th-TH" dirty="0" smtClean="0"/>
              <a:t>ปัจจุบันก็ยังคงใช้ </a:t>
            </a:r>
            <a:r>
              <a:rPr lang="en-US" dirty="0" smtClean="0"/>
              <a:t>tar </a:t>
            </a:r>
            <a:r>
              <a:rPr lang="th-TH" dirty="0" smtClean="0"/>
              <a:t>เพื่อรวมแฟ้มข้อมูลหลายแฟ้มข้อมูลให้เป็นแฟ้มเดียว และใช้เพื่อสำรองข้อมูล </a:t>
            </a:r>
          </a:p>
          <a:p>
            <a:r>
              <a:rPr lang="en-US" dirty="0" smtClean="0"/>
              <a:t>Option </a:t>
            </a:r>
            <a:r>
              <a:rPr lang="th-TH" dirty="0" smtClean="0"/>
              <a:t>ของ </a:t>
            </a:r>
            <a:r>
              <a:rPr lang="en-US" dirty="0" smtClean="0"/>
              <a:t>tar </a:t>
            </a:r>
            <a:r>
              <a:rPr lang="th-TH" dirty="0" smtClean="0"/>
              <a:t>ที่นิยมใช้บ่อยคือ</a:t>
            </a:r>
          </a:p>
          <a:p>
            <a:pPr lvl="1"/>
            <a:r>
              <a:rPr lang="en-US" dirty="0" smtClean="0"/>
              <a:t>t		</a:t>
            </a:r>
            <a:r>
              <a:rPr lang="th-TH" dirty="0" smtClean="0"/>
              <a:t>เพื่อดูข้อมูลที่อยู่ในแฟ้มข้อมูล </a:t>
            </a:r>
            <a:r>
              <a:rPr lang="en-US" dirty="0" smtClean="0"/>
              <a:t>tar</a:t>
            </a:r>
          </a:p>
          <a:p>
            <a:pPr lvl="1"/>
            <a:r>
              <a:rPr lang="en-US" dirty="0" smtClean="0"/>
              <a:t>f		</a:t>
            </a:r>
            <a:r>
              <a:rPr lang="th-TH" dirty="0" smtClean="0"/>
              <a:t>เพื่อระบุว่าเป็นแฟ้มข้อมูล</a:t>
            </a:r>
          </a:p>
          <a:p>
            <a:pPr lvl="1"/>
            <a:r>
              <a:rPr lang="en-US" dirty="0" smtClean="0"/>
              <a:t>v 		</a:t>
            </a:r>
            <a:r>
              <a:rPr lang="th-TH" dirty="0" smtClean="0"/>
              <a:t>เพื่อดูรายละเอียดของแฟ้มข้อมูล</a:t>
            </a:r>
          </a:p>
          <a:p>
            <a:pPr lvl="1"/>
            <a:r>
              <a:rPr lang="en-US" dirty="0" smtClean="0"/>
              <a:t>c		</a:t>
            </a:r>
            <a:r>
              <a:rPr lang="th-TH" dirty="0" smtClean="0"/>
              <a:t>เพื่อบีบอัดแฟ้มข้อมูลลง </a:t>
            </a:r>
            <a:r>
              <a:rPr lang="en-US" dirty="0" smtClean="0"/>
              <a:t>tar</a:t>
            </a:r>
          </a:p>
          <a:p>
            <a:pPr lvl="1"/>
            <a:r>
              <a:rPr lang="en-US" dirty="0" smtClean="0"/>
              <a:t>x		</a:t>
            </a:r>
            <a:r>
              <a:rPr lang="th-TH" dirty="0" smtClean="0"/>
              <a:t>เพื่อแตกแฟ้มข้อมูล </a:t>
            </a:r>
            <a:r>
              <a:rPr lang="en-US" dirty="0" smtClean="0"/>
              <a:t>tar </a:t>
            </a:r>
            <a:r>
              <a:rPr lang="th-TH" dirty="0" smtClean="0"/>
              <a:t>ออก</a:t>
            </a:r>
          </a:p>
          <a:p>
            <a:pPr lvl="1"/>
            <a:r>
              <a:rPr lang="en-US" dirty="0" smtClean="0"/>
              <a:t>z		</a:t>
            </a:r>
            <a:r>
              <a:rPr lang="th-TH" dirty="0" smtClean="0"/>
              <a:t>เพื่อให้บีบอัดหรือแตกแฟ้มด้วย </a:t>
            </a:r>
            <a:r>
              <a:rPr lang="en-US" dirty="0" err="1" smtClean="0"/>
              <a:t>gzip</a:t>
            </a:r>
            <a:endParaRPr lang="th-TH" dirty="0" smtClean="0"/>
          </a:p>
          <a:p>
            <a:r>
              <a:rPr lang="th-TH" b="1" dirty="0" smtClean="0"/>
              <a:t>วิธีการใช้งาน </a:t>
            </a:r>
            <a:r>
              <a:rPr lang="en-US" dirty="0" smtClean="0"/>
              <a:t>:    tar  </a:t>
            </a:r>
            <a:r>
              <a:rPr lang="en-US" dirty="0" smtClean="0">
                <a:solidFill>
                  <a:srgbClr val="0070C0"/>
                </a:solidFill>
              </a:rPr>
              <a:t>option</a:t>
            </a:r>
            <a:r>
              <a:rPr lang="en-US" dirty="0" smtClean="0"/>
              <a:t>  </a:t>
            </a:r>
            <a:r>
              <a:rPr lang="th-TH" dirty="0" smtClean="0">
                <a:solidFill>
                  <a:srgbClr val="FF0000"/>
                </a:solidFill>
              </a:rPr>
              <a:t>แฟ้มข้อมูล</a:t>
            </a:r>
            <a:r>
              <a:rPr lang="en-US" dirty="0" smtClean="0">
                <a:solidFill>
                  <a:srgbClr val="FF0000"/>
                </a:solidFill>
              </a:rPr>
              <a:t>tar</a:t>
            </a:r>
            <a:r>
              <a:rPr lang="en-US" dirty="0" smtClean="0"/>
              <a:t>  </a:t>
            </a:r>
            <a:r>
              <a:rPr lang="th-TH" dirty="0" smtClean="0">
                <a:solidFill>
                  <a:schemeClr val="bg2">
                    <a:lumMod val="25000"/>
                  </a:schemeClr>
                </a:solidFill>
              </a:rPr>
              <a:t>ชื่อแฟ้มข้อมูลที่จะทำ</a:t>
            </a:r>
            <a:r>
              <a:rPr lang="en-US" dirty="0" smtClean="0">
                <a:solidFill>
                  <a:schemeClr val="bg2">
                    <a:lumMod val="25000"/>
                  </a:schemeClr>
                </a:solidFill>
              </a:rPr>
              <a:t>tar</a:t>
            </a:r>
            <a:endParaRPr lang="th-TH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ตัวอย่างการใช้งาน </a:t>
            </a:r>
            <a:r>
              <a:rPr lang="en-US" dirty="0" smtClean="0"/>
              <a:t>tar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fontScale="77500" lnSpcReduction="20000"/>
          </a:bodyPr>
          <a:lstStyle/>
          <a:p>
            <a:r>
              <a:rPr lang="th-TH" dirty="0" smtClean="0"/>
              <a:t>ให้สร้างแฟ้มข้อมูลเปล่าด้วยคำสั่ง </a:t>
            </a:r>
            <a:r>
              <a:rPr lang="en-US" dirty="0" smtClean="0"/>
              <a:t>“touch” </a:t>
            </a:r>
            <a:r>
              <a:rPr lang="th-TH" dirty="0" smtClean="0"/>
              <a:t>ขึ้นมา 5 แฟ้ม </a:t>
            </a:r>
          </a:p>
          <a:p>
            <a:pPr lvl="1"/>
            <a:r>
              <a:rPr lang="en-US" dirty="0" smtClean="0"/>
              <a:t>testtar1, testtar2,  testtar3, testtar4 </a:t>
            </a:r>
            <a:r>
              <a:rPr lang="th-TH" dirty="0" smtClean="0"/>
              <a:t>และ </a:t>
            </a:r>
            <a:r>
              <a:rPr lang="en-US" dirty="0" smtClean="0"/>
              <a:t>testtar5</a:t>
            </a:r>
            <a:endParaRPr lang="th-TH" dirty="0" smtClean="0"/>
          </a:p>
          <a:p>
            <a:r>
              <a:rPr lang="th-TH" dirty="0" smtClean="0"/>
              <a:t>สำรองข้อมูลของทั้ง 5 แฟ้มด้วยคำสั่ง </a:t>
            </a:r>
            <a:r>
              <a:rPr lang="en-US" dirty="0" smtClean="0"/>
              <a:t>tar</a:t>
            </a:r>
          </a:p>
          <a:p>
            <a:pPr lvl="1"/>
            <a:r>
              <a:rPr lang="en-US" dirty="0" smtClean="0"/>
              <a:t>tar  </a:t>
            </a:r>
            <a:r>
              <a:rPr lang="en-US" dirty="0" err="1" smtClean="0"/>
              <a:t>cvf</a:t>
            </a:r>
            <a:r>
              <a:rPr lang="en-US" dirty="0" smtClean="0"/>
              <a:t>  mytar.tar   </a:t>
            </a:r>
            <a:r>
              <a:rPr lang="en-US" dirty="0" err="1" smtClean="0"/>
              <a:t>testtar</a:t>
            </a:r>
            <a:r>
              <a:rPr lang="en-US" dirty="0" smtClean="0"/>
              <a:t>*</a:t>
            </a:r>
          </a:p>
          <a:p>
            <a:r>
              <a:rPr lang="th-TH" dirty="0" smtClean="0"/>
              <a:t>ดูแฟ้มข้อมูลที่อยู่ใน </a:t>
            </a:r>
            <a:r>
              <a:rPr lang="en-US" dirty="0" smtClean="0"/>
              <a:t>mytar.tar</a:t>
            </a:r>
          </a:p>
          <a:p>
            <a:pPr lvl="1"/>
            <a:r>
              <a:rPr lang="en-US" dirty="0" smtClean="0"/>
              <a:t>tar  </a:t>
            </a:r>
            <a:r>
              <a:rPr lang="en-US" dirty="0" err="1" smtClean="0"/>
              <a:t>tvf</a:t>
            </a:r>
            <a:r>
              <a:rPr lang="en-US" dirty="0" smtClean="0"/>
              <a:t>  mytar.tar</a:t>
            </a:r>
          </a:p>
          <a:p>
            <a:r>
              <a:rPr lang="th-TH" dirty="0" smtClean="0"/>
              <a:t>ลบแฟ้มข้อมูล </a:t>
            </a:r>
            <a:r>
              <a:rPr lang="en-US" dirty="0" err="1" smtClean="0"/>
              <a:t>testtar</a:t>
            </a:r>
            <a:r>
              <a:rPr lang="en-US" dirty="0" smtClean="0"/>
              <a:t> </a:t>
            </a:r>
            <a:r>
              <a:rPr lang="th-TH" dirty="0" smtClean="0"/>
              <a:t>ออกด้วย </a:t>
            </a:r>
            <a:r>
              <a:rPr lang="en-US" dirty="0" smtClean="0"/>
              <a:t>“</a:t>
            </a:r>
            <a:r>
              <a:rPr lang="en-US" dirty="0" err="1" smtClean="0"/>
              <a:t>rm</a:t>
            </a:r>
            <a:r>
              <a:rPr lang="en-US" dirty="0" smtClean="0"/>
              <a:t> </a:t>
            </a:r>
            <a:r>
              <a:rPr lang="en-US" dirty="0" err="1" smtClean="0"/>
              <a:t>testtar</a:t>
            </a:r>
            <a:r>
              <a:rPr lang="en-US" dirty="0" smtClean="0"/>
              <a:t>*” </a:t>
            </a:r>
            <a:r>
              <a:rPr lang="th-TH" dirty="0" smtClean="0"/>
              <a:t>แล้วลอง </a:t>
            </a:r>
            <a:r>
              <a:rPr lang="en-US" dirty="0" err="1" smtClean="0"/>
              <a:t>ls</a:t>
            </a:r>
            <a:r>
              <a:rPr lang="en-US" dirty="0" smtClean="0"/>
              <a:t> –l </a:t>
            </a:r>
            <a:r>
              <a:rPr lang="th-TH" dirty="0" smtClean="0"/>
              <a:t>ดู</a:t>
            </a:r>
          </a:p>
          <a:p>
            <a:r>
              <a:rPr lang="th-TH" dirty="0" smtClean="0"/>
              <a:t>แตกแฟ้มข้อมูล </a:t>
            </a:r>
            <a:r>
              <a:rPr lang="en-US" dirty="0" smtClean="0"/>
              <a:t>tar </a:t>
            </a:r>
            <a:r>
              <a:rPr lang="th-TH" dirty="0" smtClean="0"/>
              <a:t>ออก</a:t>
            </a:r>
          </a:p>
          <a:p>
            <a:pPr lvl="1"/>
            <a:r>
              <a:rPr lang="en-US" dirty="0" smtClean="0"/>
              <a:t>tar  </a:t>
            </a:r>
            <a:r>
              <a:rPr lang="en-US" dirty="0" err="1" smtClean="0"/>
              <a:t>xvf</a:t>
            </a:r>
            <a:r>
              <a:rPr lang="en-US" dirty="0" smtClean="0"/>
              <a:t>  mytar.rar</a:t>
            </a:r>
          </a:p>
          <a:p>
            <a:r>
              <a:rPr lang="th-TH" dirty="0" smtClean="0"/>
              <a:t>ปกติแล้วผู้ใช้จะนิยมบีบอัดข้อมูลเข้าไปด้วยเลย เพื่อลดขนาดของแฟ้มข้อมูล </a:t>
            </a:r>
            <a:r>
              <a:rPr lang="en-US" dirty="0" smtClean="0"/>
              <a:t>tar </a:t>
            </a:r>
            <a:r>
              <a:rPr lang="th-TH" dirty="0" smtClean="0"/>
              <a:t>ลง โดยส่วนใหญ่จะนิยมตั้งชื่อแฟ้มข้อมูล </a:t>
            </a:r>
            <a:r>
              <a:rPr lang="en-US" dirty="0" smtClean="0"/>
              <a:t>tar </a:t>
            </a:r>
            <a:r>
              <a:rPr lang="th-TH" dirty="0" smtClean="0"/>
              <a:t>ที่ถูกบีบเป็น </a:t>
            </a:r>
            <a:r>
              <a:rPr lang="en-US" dirty="0" smtClean="0"/>
              <a:t>“tar.gz” </a:t>
            </a:r>
            <a:r>
              <a:rPr lang="th-TH" dirty="0" smtClean="0"/>
              <a:t>หรือ </a:t>
            </a:r>
            <a:r>
              <a:rPr lang="en-US" dirty="0" smtClean="0"/>
              <a:t>“.</a:t>
            </a:r>
            <a:r>
              <a:rPr lang="en-US" dirty="0" err="1" smtClean="0"/>
              <a:t>tgz</a:t>
            </a:r>
            <a:r>
              <a:rPr lang="en-US" dirty="0" smtClean="0"/>
              <a:t>”</a:t>
            </a:r>
          </a:p>
          <a:p>
            <a:pPr lvl="1"/>
            <a:r>
              <a:rPr lang="th-TH" dirty="0" smtClean="0"/>
              <a:t>บีบอัด   </a:t>
            </a:r>
            <a:r>
              <a:rPr lang="en-US" dirty="0" smtClean="0"/>
              <a:t>    tar </a:t>
            </a:r>
            <a:r>
              <a:rPr lang="en-US" dirty="0" err="1" smtClean="0"/>
              <a:t>cvfz</a:t>
            </a:r>
            <a:r>
              <a:rPr lang="en-US" dirty="0" smtClean="0"/>
              <a:t>  mytar.tgz   </a:t>
            </a:r>
            <a:r>
              <a:rPr lang="en-US" dirty="0" err="1" smtClean="0"/>
              <a:t>testtar</a:t>
            </a:r>
            <a:r>
              <a:rPr lang="en-US" dirty="0" smtClean="0"/>
              <a:t>*</a:t>
            </a:r>
          </a:p>
          <a:p>
            <a:pPr lvl="1"/>
            <a:r>
              <a:rPr lang="th-TH" dirty="0" smtClean="0"/>
              <a:t>ดูข้อมูล      </a:t>
            </a:r>
            <a:r>
              <a:rPr lang="en-US" dirty="0" smtClean="0"/>
              <a:t>tar </a:t>
            </a:r>
            <a:r>
              <a:rPr lang="en-US" dirty="0" err="1" smtClean="0"/>
              <a:t>tvfz</a:t>
            </a:r>
            <a:r>
              <a:rPr lang="en-US" dirty="0" smtClean="0"/>
              <a:t>   mytar.tgz</a:t>
            </a:r>
          </a:p>
          <a:p>
            <a:pPr lvl="1"/>
            <a:r>
              <a:rPr lang="th-TH" dirty="0" smtClean="0"/>
              <a:t>แตกข้อมูล   </a:t>
            </a:r>
            <a:r>
              <a:rPr lang="en-US" dirty="0" smtClean="0"/>
              <a:t>tar </a:t>
            </a:r>
            <a:r>
              <a:rPr lang="en-US" dirty="0" err="1" smtClean="0"/>
              <a:t>xvfz</a:t>
            </a:r>
            <a:r>
              <a:rPr lang="en-US" dirty="0" smtClean="0"/>
              <a:t>  mytar.tgz</a:t>
            </a:r>
            <a:endParaRPr lang="th-TH" dirty="0" smtClean="0"/>
          </a:p>
          <a:p>
            <a:pPr lvl="1"/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 </a:t>
            </a:r>
            <a:r>
              <a:rPr lang="en-US" dirty="0" err="1" smtClean="0"/>
              <a:t>updatedb</a:t>
            </a:r>
            <a:r>
              <a:rPr lang="en-US" dirty="0" smtClean="0"/>
              <a:t>, locate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dirty="0" smtClean="0"/>
              <a:t>การหาแฟ้มข้อมูลในระบบ  บางครั้งผู้ดูแลระบบต้องการค้นหาแฟ้มข้อมูลบางแฟ้มแต่ไม่รู้ว่าแฟ้มข้อมูลนั้นอยู่ที่ไหนของระบบ</a:t>
            </a:r>
          </a:p>
          <a:p>
            <a:r>
              <a:rPr lang="th-TH" dirty="0" smtClean="0"/>
              <a:t>คำสั่ง </a:t>
            </a:r>
            <a:r>
              <a:rPr lang="en-US" dirty="0" err="1" smtClean="0"/>
              <a:t>updatedb</a:t>
            </a:r>
            <a:r>
              <a:rPr lang="en-US" dirty="0" smtClean="0"/>
              <a:t> </a:t>
            </a:r>
            <a:r>
              <a:rPr lang="th-TH" dirty="0" smtClean="0"/>
              <a:t>เป็นคำสั่งในการสร้างฐานข้อมูลตำแหน่งที่อยู่ของแฟ้มข้อมูลในระบบ บางครั้งการใช้ </a:t>
            </a:r>
            <a:r>
              <a:rPr lang="en-US" dirty="0" err="1" smtClean="0"/>
              <a:t>updatedb</a:t>
            </a:r>
            <a:r>
              <a:rPr lang="en-US" dirty="0" smtClean="0"/>
              <a:t> </a:t>
            </a:r>
            <a:r>
              <a:rPr lang="th-TH" dirty="0" smtClean="0"/>
              <a:t>กับระบบที่มีข้อมูลเป็นจำนวนมากจะช้า จึงนิยมให้ทำงานเป็น </a:t>
            </a:r>
            <a:r>
              <a:rPr lang="en-US" dirty="0" smtClean="0"/>
              <a:t>background</a:t>
            </a:r>
          </a:p>
          <a:p>
            <a:pPr lvl="1"/>
            <a:r>
              <a:rPr lang="en-US" dirty="0" err="1" smtClean="0"/>
              <a:t>updatedb</a:t>
            </a:r>
            <a:r>
              <a:rPr lang="en-US" dirty="0" smtClean="0"/>
              <a:t>  &amp;</a:t>
            </a:r>
          </a:p>
          <a:p>
            <a:r>
              <a:rPr lang="th-TH" dirty="0" smtClean="0"/>
              <a:t>เมื่อต้องการจะค้นหาแฟ้มข้อมูลหลังจากที่สร้างฐานข้อมูลด้วย </a:t>
            </a:r>
            <a:r>
              <a:rPr lang="en-US" dirty="0" err="1" smtClean="0"/>
              <a:t>updatedb</a:t>
            </a:r>
            <a:r>
              <a:rPr lang="en-US" dirty="0" smtClean="0"/>
              <a:t> </a:t>
            </a:r>
            <a:r>
              <a:rPr lang="th-TH" dirty="0" smtClean="0"/>
              <a:t>แล้ว จะสามารถหาได้โดยใช้คำสั่ง </a:t>
            </a:r>
            <a:r>
              <a:rPr lang="en-US" dirty="0" smtClean="0"/>
              <a:t>locate </a:t>
            </a:r>
            <a:r>
              <a:rPr lang="th-TH" dirty="0" smtClean="0"/>
              <a:t>ตามด้วยชื่อแฟ้ม</a:t>
            </a:r>
          </a:p>
          <a:p>
            <a:pPr lvl="1"/>
            <a:r>
              <a:rPr lang="en-US" dirty="0" smtClean="0"/>
              <a:t>locate  </a:t>
            </a:r>
            <a:r>
              <a:rPr lang="en-US" dirty="0" err="1" smtClean="0"/>
              <a:t>passwd</a:t>
            </a:r>
            <a:endParaRPr lang="en-US" dirty="0" smtClean="0"/>
          </a:p>
          <a:p>
            <a:r>
              <a:rPr lang="th-TH" dirty="0" smtClean="0"/>
              <a:t>ฐานข้อมูลตำแหน่งของแฟ้มไม่ได้สร้างขึ้นเองแบบอัตโนมัติจำเป็นจะต้องใช้ </a:t>
            </a:r>
            <a:r>
              <a:rPr lang="en-US" dirty="0" err="1" smtClean="0"/>
              <a:t>updatedb</a:t>
            </a:r>
            <a:r>
              <a:rPr lang="en-US" dirty="0" smtClean="0"/>
              <a:t> </a:t>
            </a:r>
            <a:r>
              <a:rPr lang="th-TH" dirty="0" smtClean="0"/>
              <a:t>ทุกครั้งเมื่อมีการเพิ่มหรือลบแฟ้มข้อมูลในระบบ</a:t>
            </a:r>
          </a:p>
          <a:p>
            <a:r>
              <a:rPr lang="th-TH" dirty="0" smtClean="0"/>
              <a:t>ใน </a:t>
            </a:r>
            <a:r>
              <a:rPr lang="en-US" dirty="0" err="1" smtClean="0"/>
              <a:t>CentOS</a:t>
            </a:r>
            <a:r>
              <a:rPr lang="en-US" dirty="0" smtClean="0"/>
              <a:t> </a:t>
            </a:r>
            <a:r>
              <a:rPr lang="th-TH" dirty="0" smtClean="0"/>
              <a:t>ได้ตั้งให้มีการ </a:t>
            </a:r>
            <a:r>
              <a:rPr lang="en-US" dirty="0" err="1" smtClean="0"/>
              <a:t>updatedb</a:t>
            </a:r>
            <a:r>
              <a:rPr lang="en-US" dirty="0" smtClean="0"/>
              <a:t> </a:t>
            </a:r>
            <a:r>
              <a:rPr lang="th-TH" dirty="0" smtClean="0"/>
              <a:t>ทุกวัน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Shell Environment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/>
          </a:bodyPr>
          <a:lstStyle/>
          <a:p>
            <a:r>
              <a:rPr lang="th-TH" dirty="0" smtClean="0"/>
              <a:t>ใน </a:t>
            </a:r>
            <a:r>
              <a:rPr lang="en-US" dirty="0" smtClean="0"/>
              <a:t>Shell </a:t>
            </a:r>
            <a:r>
              <a:rPr lang="th-TH" dirty="0" smtClean="0"/>
              <a:t>บน </a:t>
            </a:r>
            <a:r>
              <a:rPr lang="en-US" dirty="0" smtClean="0"/>
              <a:t>Linux </a:t>
            </a:r>
            <a:r>
              <a:rPr lang="th-TH" dirty="0" smtClean="0"/>
              <a:t>จะมีตัวแปรที่เรียกว่า </a:t>
            </a:r>
            <a:r>
              <a:rPr lang="en-US" dirty="0" smtClean="0"/>
              <a:t>shell environment </a:t>
            </a:r>
            <a:r>
              <a:rPr lang="th-TH" dirty="0" smtClean="0"/>
              <a:t>สำหรับเก็บค่าต่างๆ ของระบบ สามารถดูชื่อตัวแปรและค่าที่ตั้งไว้ทั้งหมดได้ด้วยคำสั่ง </a:t>
            </a:r>
            <a:r>
              <a:rPr lang="en-US" dirty="0" smtClean="0"/>
              <a:t>“</a:t>
            </a:r>
            <a:r>
              <a:rPr lang="en-US" b="1" dirty="0" err="1" smtClean="0">
                <a:solidFill>
                  <a:srgbClr val="0070C0"/>
                </a:solidFill>
              </a:rPr>
              <a:t>env</a:t>
            </a:r>
            <a:r>
              <a:rPr lang="en-US" dirty="0" smtClean="0"/>
              <a:t>”</a:t>
            </a:r>
          </a:p>
          <a:p>
            <a:r>
              <a:rPr lang="th-TH" dirty="0" smtClean="0"/>
              <a:t>ถ้าต้องการจะดูค่าของตัวแปรเฉพาะตัวสามารถใช้คำสั่ง </a:t>
            </a:r>
            <a:r>
              <a:rPr lang="en-US" dirty="0" smtClean="0"/>
              <a:t>echo </a:t>
            </a:r>
            <a:r>
              <a:rPr lang="th-TH" dirty="0" smtClean="0"/>
              <a:t>ได้</a:t>
            </a:r>
          </a:p>
          <a:p>
            <a:pPr lvl="1"/>
            <a:r>
              <a:rPr lang="en-US" dirty="0" smtClean="0"/>
              <a:t>echo   $PATH</a:t>
            </a:r>
          </a:p>
          <a:p>
            <a:r>
              <a:rPr lang="th-TH" dirty="0" smtClean="0"/>
              <a:t>ถ้าต้องการเพิ่มตัวแปรระบบสามารถทำได้ด้วยคำสั่ง </a:t>
            </a:r>
            <a:r>
              <a:rPr lang="en-US" dirty="0" smtClean="0"/>
              <a:t>export</a:t>
            </a:r>
          </a:p>
          <a:p>
            <a:pPr lvl="1"/>
            <a:r>
              <a:rPr lang="en-US" dirty="0" smtClean="0"/>
              <a:t>export   TESTVAR=“Hello World”</a:t>
            </a:r>
          </a:p>
          <a:p>
            <a:pPr lvl="1"/>
            <a:r>
              <a:rPr lang="th-TH" b="1" dirty="0" smtClean="0">
                <a:solidFill>
                  <a:srgbClr val="FF0000"/>
                </a:solidFill>
              </a:rPr>
              <a:t>ระวัง </a:t>
            </a:r>
            <a:r>
              <a:rPr lang="en-US" b="1" dirty="0" smtClean="0">
                <a:solidFill>
                  <a:srgbClr val="FF0000"/>
                </a:solidFill>
              </a:rPr>
              <a:t>: </a:t>
            </a:r>
            <a:r>
              <a:rPr lang="th-TH" dirty="0" smtClean="0"/>
              <a:t>ตัวแปรที่ถูกสร้างขึ้นนี้จะหายไปเมื่อเครื่อง </a:t>
            </a:r>
            <a:r>
              <a:rPr lang="en-US" dirty="0" smtClean="0"/>
              <a:t>reboot</a:t>
            </a:r>
          </a:p>
          <a:p>
            <a:r>
              <a:rPr lang="th-TH" dirty="0" smtClean="0"/>
              <a:t>ถ้าต้องการใช้ตัวแปรที่สร้างขึ้นใหม่อยู่ในระบบตลอด จะต้องเข้าไปเพิ่มที่แฟ้มข้อมูล </a:t>
            </a:r>
            <a:r>
              <a:rPr lang="en-US" dirty="0" smtClean="0"/>
              <a:t>.</a:t>
            </a:r>
            <a:r>
              <a:rPr lang="en-US" dirty="0" err="1" smtClean="0"/>
              <a:t>bashrc</a:t>
            </a:r>
            <a:r>
              <a:rPr lang="en-US" dirty="0" smtClean="0"/>
              <a:t> </a:t>
            </a:r>
            <a:r>
              <a:rPr lang="th-TH" dirty="0" smtClean="0"/>
              <a:t>ซึ่งระบบจะอ่านทุกครั้งก่อนเปิด </a:t>
            </a:r>
            <a:r>
              <a:rPr lang="en-US" dirty="0" smtClean="0"/>
              <a:t>shell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แฟ้มข้อมูล </a:t>
            </a:r>
            <a:r>
              <a:rPr lang="en-US" dirty="0" smtClean="0"/>
              <a:t>.</a:t>
            </a:r>
            <a:r>
              <a:rPr lang="en-US" dirty="0" err="1" smtClean="0"/>
              <a:t>bashrc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.</a:t>
            </a:r>
            <a:r>
              <a:rPr lang="en-US" dirty="0" err="1" smtClean="0"/>
              <a:t>bashrc</a:t>
            </a:r>
            <a:r>
              <a:rPr lang="en-US" dirty="0" smtClean="0"/>
              <a:t> </a:t>
            </a:r>
            <a:r>
              <a:rPr lang="th-TH" dirty="0" smtClean="0"/>
              <a:t>เป็นแฟ้มข้อมูลพิเศษที่ </a:t>
            </a:r>
            <a:r>
              <a:rPr lang="en-US" dirty="0" smtClean="0"/>
              <a:t>shell </a:t>
            </a:r>
            <a:r>
              <a:rPr lang="th-TH" dirty="0" smtClean="0"/>
              <a:t>ใน </a:t>
            </a:r>
            <a:r>
              <a:rPr lang="en-US" dirty="0" smtClean="0"/>
              <a:t>Linux </a:t>
            </a:r>
            <a:r>
              <a:rPr lang="th-TH" dirty="0" smtClean="0"/>
              <a:t>จะเรียกเปิดอ่านก่อนเข้าสู่เรียกใช้งาน </a:t>
            </a:r>
            <a:r>
              <a:rPr lang="en-US" dirty="0" smtClean="0"/>
              <a:t>shell</a:t>
            </a:r>
          </a:p>
          <a:p>
            <a:r>
              <a:rPr lang="th-TH" dirty="0" smtClean="0"/>
              <a:t>มีลักษณะที่เรียกว่า </a:t>
            </a:r>
            <a:r>
              <a:rPr lang="en-US" dirty="0" smtClean="0"/>
              <a:t>shell script</a:t>
            </a:r>
          </a:p>
          <a:p>
            <a:r>
              <a:rPr lang="th-TH" b="1" dirty="0" smtClean="0"/>
              <a:t>ตัวอย่าง</a:t>
            </a:r>
            <a:r>
              <a:rPr lang="th-TH" dirty="0" smtClean="0"/>
              <a:t> คำสั่ง </a:t>
            </a:r>
            <a:r>
              <a:rPr lang="en-US" dirty="0" smtClean="0"/>
              <a:t>alias </a:t>
            </a:r>
            <a:r>
              <a:rPr lang="th-TH" dirty="0" smtClean="0"/>
              <a:t>เป็นการสร้างชื่อเล่นให้กับคำสั่ง</a:t>
            </a:r>
          </a:p>
          <a:p>
            <a:pPr lvl="1"/>
            <a:r>
              <a:rPr lang="th-TH" dirty="0" smtClean="0"/>
              <a:t>ถ้าใช้ </a:t>
            </a:r>
            <a:r>
              <a:rPr lang="en-US" dirty="0" smtClean="0"/>
              <a:t>vi </a:t>
            </a:r>
            <a:r>
              <a:rPr lang="th-TH" dirty="0" smtClean="0"/>
              <a:t>เขียนภาษาซีจะไม่มีสีในไว</a:t>
            </a:r>
            <a:r>
              <a:rPr lang="th-TH" dirty="0" err="1" smtClean="0"/>
              <a:t>ยกรณ์</a:t>
            </a:r>
            <a:endParaRPr lang="th-TH" dirty="0" smtClean="0"/>
          </a:p>
          <a:p>
            <a:pPr lvl="1"/>
            <a:r>
              <a:rPr lang="th-TH" dirty="0" smtClean="0"/>
              <a:t>แต่ถ้าใช้ </a:t>
            </a:r>
            <a:r>
              <a:rPr lang="en-US" dirty="0" smtClean="0"/>
              <a:t>vim </a:t>
            </a:r>
            <a:r>
              <a:rPr lang="th-TH" dirty="0" smtClean="0"/>
              <a:t>ซึ่งเป็นตัวพัฒนาของ </a:t>
            </a:r>
            <a:r>
              <a:rPr lang="en-US" dirty="0" smtClean="0"/>
              <a:t>vi </a:t>
            </a:r>
            <a:r>
              <a:rPr lang="th-TH" dirty="0" smtClean="0"/>
              <a:t>จะมีการใส่สี</a:t>
            </a:r>
          </a:p>
          <a:p>
            <a:pPr lvl="1"/>
            <a:r>
              <a:rPr lang="th-TH" dirty="0" smtClean="0"/>
              <a:t>เราสามารถที่จะปรับให้ทุกครั้งที่พิมพ์ </a:t>
            </a:r>
            <a:r>
              <a:rPr lang="en-US" dirty="0" smtClean="0"/>
              <a:t>vi </a:t>
            </a:r>
            <a:r>
              <a:rPr lang="th-TH" dirty="0" smtClean="0"/>
              <a:t>แล้วระบบไปเรียก </a:t>
            </a:r>
            <a:r>
              <a:rPr lang="en-US" dirty="0" smtClean="0"/>
              <a:t>vim </a:t>
            </a:r>
            <a:r>
              <a:rPr lang="th-TH" dirty="0" smtClean="0"/>
              <a:t>แทนได้</a:t>
            </a:r>
          </a:p>
          <a:p>
            <a:pPr lvl="1"/>
            <a:r>
              <a:rPr lang="en-US" dirty="0" smtClean="0"/>
              <a:t>alias  vi=‘vim’</a:t>
            </a:r>
          </a:p>
          <a:p>
            <a:r>
              <a:rPr lang="th-TH" dirty="0" smtClean="0"/>
              <a:t>ถ้าต้องการให้ระบบรับรู้คำสั่งนี้ทุกครั้งให้เข้าไปเติมที่ </a:t>
            </a:r>
            <a:r>
              <a:rPr lang="en-US" dirty="0" smtClean="0"/>
              <a:t>.</a:t>
            </a:r>
            <a:r>
              <a:rPr lang="en-US" dirty="0" err="1" smtClean="0"/>
              <a:t>bashrc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I/O devices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ทุกโปรแกรมใน </a:t>
            </a:r>
            <a:r>
              <a:rPr lang="en-US" dirty="0" smtClean="0"/>
              <a:t>Linux, Unix </a:t>
            </a:r>
            <a:r>
              <a:rPr lang="th-TH" dirty="0" smtClean="0"/>
              <a:t>จะมี</a:t>
            </a:r>
            <a:r>
              <a:rPr lang="en-US" dirty="0" smtClean="0"/>
              <a:t> concept </a:t>
            </a:r>
            <a:r>
              <a:rPr lang="th-TH" dirty="0" smtClean="0"/>
              <a:t>ของ </a:t>
            </a:r>
            <a:r>
              <a:rPr lang="en-US" dirty="0" smtClean="0"/>
              <a:t>I/O streams </a:t>
            </a:r>
            <a:r>
              <a:rPr lang="th-TH" dirty="0" smtClean="0"/>
              <a:t>เพื่อส่งข้อมูลเข้า และรับผลลัพธ์ออกจากโปรแกรม ซึ่งจะมีอยู่ 3 ตัวโดยปกติ</a:t>
            </a:r>
          </a:p>
          <a:p>
            <a:pPr lvl="1"/>
            <a:r>
              <a:rPr lang="en-US" dirty="0" smtClean="0"/>
              <a:t>standard  input   (default </a:t>
            </a:r>
            <a:r>
              <a:rPr lang="th-TH" dirty="0" smtClean="0"/>
              <a:t>คือ </a:t>
            </a:r>
            <a:r>
              <a:rPr lang="en-US" dirty="0" smtClean="0"/>
              <a:t>keyboard)</a:t>
            </a:r>
          </a:p>
          <a:p>
            <a:pPr lvl="1"/>
            <a:r>
              <a:rPr lang="en-US" dirty="0" smtClean="0"/>
              <a:t>standard  output (default </a:t>
            </a:r>
            <a:r>
              <a:rPr lang="th-TH" dirty="0" smtClean="0"/>
              <a:t>คือ </a:t>
            </a:r>
            <a:r>
              <a:rPr lang="en-US" dirty="0" smtClean="0"/>
              <a:t>monitor)</a:t>
            </a:r>
          </a:p>
          <a:p>
            <a:pPr lvl="1"/>
            <a:r>
              <a:rPr lang="en-US" dirty="0" smtClean="0"/>
              <a:t>standard  error   (default </a:t>
            </a:r>
            <a:r>
              <a:rPr lang="th-TH" dirty="0" smtClean="0"/>
              <a:t>คือ </a:t>
            </a:r>
            <a:r>
              <a:rPr lang="en-US" dirty="0" smtClean="0"/>
              <a:t>monitor)</a:t>
            </a:r>
          </a:p>
          <a:p>
            <a:r>
              <a:rPr lang="th-TH" dirty="0" smtClean="0"/>
              <a:t>เราสามารถเปลี่ยนทิศทางการรับค่าจาก </a:t>
            </a:r>
            <a:r>
              <a:rPr lang="en-US" dirty="0" smtClean="0"/>
              <a:t>standard input </a:t>
            </a:r>
            <a:r>
              <a:rPr lang="th-TH" dirty="0" smtClean="0"/>
              <a:t>และผลลัพธ์ที่ออกจาก </a:t>
            </a:r>
            <a:r>
              <a:rPr lang="en-US" dirty="0" smtClean="0"/>
              <a:t>standard output </a:t>
            </a:r>
            <a:r>
              <a:rPr lang="th-TH" dirty="0" smtClean="0"/>
              <a:t>และ </a:t>
            </a:r>
            <a:r>
              <a:rPr lang="en-US" dirty="0" smtClean="0"/>
              <a:t>standard error </a:t>
            </a:r>
            <a:r>
              <a:rPr lang="th-TH" dirty="0" smtClean="0"/>
              <a:t>ได้ เราเรียกวิธีนี้ว่า </a:t>
            </a:r>
            <a:r>
              <a:rPr lang="en-US" b="1" dirty="0" smtClean="0">
                <a:solidFill>
                  <a:srgbClr val="0070C0"/>
                </a:solidFill>
              </a:rPr>
              <a:t>Redirection</a:t>
            </a:r>
          </a:p>
          <a:p>
            <a:pPr>
              <a:buNone/>
            </a:pP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Redirection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h-TH" dirty="0" smtClean="0"/>
              <a:t>เราสามารถ </a:t>
            </a:r>
            <a:r>
              <a:rPr lang="en-US" dirty="0" smtClean="0"/>
              <a:t>redirect standard streams </a:t>
            </a:r>
            <a:r>
              <a:rPr lang="th-TH" dirty="0" smtClean="0"/>
              <a:t>ได้ด้วยการใช้เครื่องหมาย 3 อย่าง  </a:t>
            </a:r>
            <a:r>
              <a:rPr lang="en-US" b="1" dirty="0" smtClean="0">
                <a:solidFill>
                  <a:srgbClr val="0070C0"/>
                </a:solidFill>
              </a:rPr>
              <a:t>&gt;</a:t>
            </a:r>
            <a:r>
              <a:rPr lang="en-US" dirty="0" smtClean="0"/>
              <a:t>  ,  </a:t>
            </a:r>
            <a:r>
              <a:rPr lang="en-US" b="1" dirty="0" smtClean="0">
                <a:solidFill>
                  <a:srgbClr val="0070C0"/>
                </a:solidFill>
              </a:rPr>
              <a:t>&gt;&gt;</a:t>
            </a:r>
            <a:r>
              <a:rPr lang="en-US" dirty="0" smtClean="0"/>
              <a:t>,   </a:t>
            </a:r>
            <a:r>
              <a:rPr lang="en-US" b="1" dirty="0" smtClean="0">
                <a:solidFill>
                  <a:srgbClr val="0070C0"/>
                </a:solidFill>
              </a:rPr>
              <a:t>&lt;</a:t>
            </a:r>
            <a:endParaRPr lang="th-TH" b="1" dirty="0" smtClean="0">
              <a:solidFill>
                <a:srgbClr val="0070C0"/>
              </a:solidFill>
            </a:endParaRP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&gt;  </a:t>
            </a:r>
            <a:r>
              <a:rPr lang="th-TH" dirty="0" smtClean="0"/>
              <a:t>เป็นการ </a:t>
            </a:r>
            <a:r>
              <a:rPr lang="en-US" dirty="0" smtClean="0"/>
              <a:t>redirect </a:t>
            </a:r>
            <a:r>
              <a:rPr lang="th-TH" dirty="0" smtClean="0"/>
              <a:t>ของ </a:t>
            </a:r>
            <a:r>
              <a:rPr lang="en-US" dirty="0" smtClean="0"/>
              <a:t>standard output </a:t>
            </a:r>
            <a:r>
              <a:rPr lang="th-TH" dirty="0" smtClean="0"/>
              <a:t>จากที่ออกหน้าจอให้ไปออกที่สิ่งที่อยู่ด้านขวาของเครื่องหมาย</a:t>
            </a:r>
          </a:p>
          <a:p>
            <a:pPr lvl="2"/>
            <a:r>
              <a:rPr lang="th-TH" dirty="0" smtClean="0"/>
              <a:t>ตัวอย่าง   </a:t>
            </a:r>
            <a:r>
              <a:rPr lang="en-US" dirty="0" smtClean="0"/>
              <a:t>cat /etc/</a:t>
            </a:r>
            <a:r>
              <a:rPr lang="en-US" dirty="0" err="1" smtClean="0"/>
              <a:t>passwd</a:t>
            </a:r>
            <a:r>
              <a:rPr lang="en-US" dirty="0" smtClean="0"/>
              <a:t>   &gt;   </a:t>
            </a:r>
            <a:r>
              <a:rPr lang="en-US" dirty="0" err="1" smtClean="0"/>
              <a:t>mypass</a:t>
            </a:r>
            <a:endParaRPr lang="en-US" dirty="0" smtClean="0"/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&gt;&gt;</a:t>
            </a:r>
            <a:r>
              <a:rPr lang="en-US" dirty="0" smtClean="0"/>
              <a:t> </a:t>
            </a:r>
            <a:r>
              <a:rPr lang="th-TH" dirty="0" smtClean="0"/>
              <a:t>เป็นการ </a:t>
            </a:r>
            <a:r>
              <a:rPr lang="en-US" dirty="0" smtClean="0"/>
              <a:t>redirect </a:t>
            </a:r>
            <a:r>
              <a:rPr lang="th-TH" dirty="0" smtClean="0"/>
              <a:t>ของ </a:t>
            </a:r>
            <a:r>
              <a:rPr lang="en-US" dirty="0" smtClean="0"/>
              <a:t>standard output </a:t>
            </a:r>
            <a:r>
              <a:rPr lang="th-TH" dirty="0" smtClean="0"/>
              <a:t>เหมือนกันกับเครื่องหมาย </a:t>
            </a:r>
            <a:r>
              <a:rPr lang="en-US" dirty="0" smtClean="0"/>
              <a:t>&gt; </a:t>
            </a:r>
            <a:r>
              <a:rPr lang="th-TH" dirty="0" smtClean="0"/>
              <a:t>แต่จะเป็นการนำข้อมูลต่อท้ายแทนที่จะลบแล้วสร้างแฟ้มข้อมูลใหม่</a:t>
            </a:r>
          </a:p>
          <a:p>
            <a:pPr lvl="1"/>
            <a:r>
              <a:rPr lang="en-US" b="1" dirty="0" smtClean="0">
                <a:solidFill>
                  <a:srgbClr val="0070C0"/>
                </a:solidFill>
              </a:rPr>
              <a:t>&lt;</a:t>
            </a:r>
            <a:r>
              <a:rPr lang="en-US" dirty="0" smtClean="0"/>
              <a:t> </a:t>
            </a:r>
            <a:r>
              <a:rPr lang="th-TH" dirty="0" smtClean="0"/>
              <a:t>เป็นการ </a:t>
            </a:r>
            <a:r>
              <a:rPr lang="en-US" dirty="0" smtClean="0"/>
              <a:t>redirect </a:t>
            </a:r>
            <a:r>
              <a:rPr lang="th-TH" dirty="0" smtClean="0"/>
              <a:t>ของ </a:t>
            </a:r>
            <a:r>
              <a:rPr lang="en-US" dirty="0" smtClean="0"/>
              <a:t>standard input </a:t>
            </a:r>
            <a:r>
              <a:rPr lang="th-TH" dirty="0" smtClean="0"/>
              <a:t>จากที่รับทาง </a:t>
            </a:r>
            <a:r>
              <a:rPr lang="en-US" dirty="0" smtClean="0"/>
              <a:t>keyboard </a:t>
            </a:r>
            <a:r>
              <a:rPr lang="th-TH" dirty="0" smtClean="0"/>
              <a:t>ให้ไปรับจากแฟ้มข้อมูล</a:t>
            </a:r>
          </a:p>
          <a:p>
            <a:pPr lvl="2"/>
            <a:r>
              <a:rPr lang="th-TH" dirty="0" smtClean="0"/>
              <a:t>ตัวอย่าง </a:t>
            </a:r>
            <a:r>
              <a:rPr lang="en-US" dirty="0" err="1" smtClean="0"/>
              <a:t>mysql</a:t>
            </a:r>
            <a:r>
              <a:rPr lang="en-US" dirty="0" smtClean="0"/>
              <a:t>  </a:t>
            </a:r>
            <a:r>
              <a:rPr lang="en-US" dirty="0" err="1" smtClean="0"/>
              <a:t>databasename</a:t>
            </a:r>
            <a:r>
              <a:rPr lang="en-US" dirty="0" smtClean="0"/>
              <a:t> &lt;  sql.txt</a:t>
            </a:r>
          </a:p>
          <a:p>
            <a:pPr lvl="1"/>
            <a:r>
              <a:rPr lang="th-TH" dirty="0" smtClean="0"/>
              <a:t>การ </a:t>
            </a:r>
            <a:r>
              <a:rPr lang="en-US" dirty="0" smtClean="0"/>
              <a:t>redirect standard error </a:t>
            </a:r>
            <a:r>
              <a:rPr lang="th-TH" dirty="0" smtClean="0"/>
              <a:t>จำเป็นต้องใส่เลข 2 ก่อนหน้า </a:t>
            </a:r>
            <a:r>
              <a:rPr lang="en-US" dirty="0" smtClean="0"/>
              <a:t>&gt; </a:t>
            </a:r>
          </a:p>
          <a:p>
            <a:pPr lvl="2"/>
            <a:r>
              <a:rPr lang="th-TH" dirty="0" smtClean="0"/>
              <a:t>ตัวอย่าง </a:t>
            </a:r>
            <a:r>
              <a:rPr lang="en-US" dirty="0" err="1" smtClean="0"/>
              <a:t>ls</a:t>
            </a:r>
            <a:r>
              <a:rPr lang="en-US" dirty="0" smtClean="0"/>
              <a:t> –l  </a:t>
            </a:r>
            <a:r>
              <a:rPr lang="en-US" dirty="0" err="1" smtClean="0"/>
              <a:t>xerdf</a:t>
            </a:r>
            <a:r>
              <a:rPr lang="en-US" dirty="0" smtClean="0"/>
              <a:t>  2&gt;  output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Piping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sz="2800" dirty="0" smtClean="0"/>
              <a:t>การ </a:t>
            </a:r>
            <a:r>
              <a:rPr lang="en-US" sz="2800" dirty="0" smtClean="0"/>
              <a:t>redirect </a:t>
            </a:r>
            <a:r>
              <a:rPr lang="th-TH" sz="2800" dirty="0" smtClean="0"/>
              <a:t>อีกแบบคือการทำ </a:t>
            </a:r>
            <a:r>
              <a:rPr lang="en-US" sz="2800" dirty="0" smtClean="0"/>
              <a:t>pipe </a:t>
            </a:r>
            <a:r>
              <a:rPr lang="th-TH" sz="2800" dirty="0" smtClean="0"/>
              <a:t>หรือเรียกว่า </a:t>
            </a:r>
            <a:r>
              <a:rPr lang="en-US" sz="2800" dirty="0" smtClean="0"/>
              <a:t>piping </a:t>
            </a:r>
            <a:r>
              <a:rPr lang="th-TH" sz="2800" dirty="0" smtClean="0"/>
              <a:t>ซึ่งสามารถทำได้โดยใช้ </a:t>
            </a:r>
            <a:r>
              <a:rPr lang="en-US" sz="2800" dirty="0" smtClean="0"/>
              <a:t>“|” (vertical bar)</a:t>
            </a:r>
          </a:p>
          <a:p>
            <a:r>
              <a:rPr lang="th-TH" sz="2800" dirty="0" smtClean="0"/>
              <a:t>จะเป็นการนำเอา </a:t>
            </a:r>
            <a:r>
              <a:rPr lang="en-US" sz="2800" dirty="0" smtClean="0"/>
              <a:t>output </a:t>
            </a:r>
            <a:r>
              <a:rPr lang="th-TH" sz="2800" dirty="0" smtClean="0"/>
              <a:t>ของคำสั่งทางด้านซ้ายของ </a:t>
            </a:r>
            <a:r>
              <a:rPr lang="en-US" sz="2800" dirty="0" smtClean="0"/>
              <a:t>|</a:t>
            </a:r>
          </a:p>
          <a:p>
            <a:pPr>
              <a:buNone/>
            </a:pPr>
            <a:r>
              <a:rPr lang="en-US" sz="2800" dirty="0" smtClean="0"/>
              <a:t>   </a:t>
            </a:r>
            <a:r>
              <a:rPr lang="th-TH" sz="2800" dirty="0" smtClean="0"/>
              <a:t> มาป้อนเป็น </a:t>
            </a:r>
            <a:r>
              <a:rPr lang="en-US" sz="2800" dirty="0" smtClean="0"/>
              <a:t>input </a:t>
            </a:r>
            <a:r>
              <a:rPr lang="th-TH" sz="2800" dirty="0" smtClean="0"/>
              <a:t>ของคำสั่งทางด้านขวาของ </a:t>
            </a:r>
            <a:r>
              <a:rPr lang="en-US" sz="2800" dirty="0" smtClean="0"/>
              <a:t>|</a:t>
            </a:r>
          </a:p>
          <a:p>
            <a:r>
              <a:rPr lang="th-TH" sz="2800" dirty="0" smtClean="0"/>
              <a:t>การใช้งาน </a:t>
            </a:r>
            <a:r>
              <a:rPr lang="en-US" sz="2800" dirty="0" smtClean="0"/>
              <a:t>piping </a:t>
            </a:r>
            <a:r>
              <a:rPr lang="th-TH" sz="2800" dirty="0" smtClean="0"/>
              <a:t>เป็นการใช้งานที่นิยมใช้กันมาก เนื่องจากสามารถเรียกใช้โปรแกรมหลายตัวช่วยกันจัดเป็นผลลัพธ์ที่เราต้องการ</a:t>
            </a:r>
          </a:p>
          <a:p>
            <a:r>
              <a:rPr lang="th-TH" sz="2800" dirty="0" smtClean="0"/>
              <a:t>ตัวอย่าง </a:t>
            </a:r>
            <a:r>
              <a:rPr lang="en-US" sz="2800" dirty="0" smtClean="0"/>
              <a:t>: </a:t>
            </a:r>
            <a:r>
              <a:rPr lang="th-TH" sz="2800" dirty="0" smtClean="0"/>
              <a:t>ต้องการหาบรรทัดที่มีคำว่า </a:t>
            </a:r>
            <a:r>
              <a:rPr lang="en-US" sz="2800" dirty="0" smtClean="0"/>
              <a:t>root </a:t>
            </a:r>
            <a:r>
              <a:rPr lang="th-TH" sz="2800" dirty="0" smtClean="0"/>
              <a:t>ในแฟ้มข้อมูล </a:t>
            </a:r>
            <a:r>
              <a:rPr lang="en-US" sz="2800" dirty="0" smtClean="0"/>
              <a:t>/etc/</a:t>
            </a:r>
            <a:r>
              <a:rPr lang="en-US" sz="2800" dirty="0" err="1" smtClean="0"/>
              <a:t>passwd</a:t>
            </a:r>
            <a:endParaRPr lang="en-US" sz="2800" dirty="0" smtClean="0"/>
          </a:p>
          <a:p>
            <a:pPr lvl="1"/>
            <a:r>
              <a:rPr lang="en-US" dirty="0" smtClean="0"/>
              <a:t>cat  /etc/</a:t>
            </a:r>
            <a:r>
              <a:rPr lang="en-US" dirty="0" err="1" smtClean="0"/>
              <a:t>passwd</a:t>
            </a:r>
            <a:r>
              <a:rPr lang="en-US" dirty="0" smtClean="0"/>
              <a:t>  |  </a:t>
            </a:r>
            <a:r>
              <a:rPr lang="en-US" dirty="0" err="1" smtClean="0"/>
              <a:t>grep</a:t>
            </a:r>
            <a:r>
              <a:rPr lang="en-US" dirty="0" smtClean="0"/>
              <a:t>  root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คำสั่งที่ผู้ดูแลระบบควรทราบ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h-TH" dirty="0" smtClean="0"/>
              <a:t>คำสั่งเพิ่มเติมที่ผู้ดูแลระบบควรทราบ เพื่อใช้ในการดูแลระบบ</a:t>
            </a:r>
            <a:endParaRPr lang="en-US" dirty="0" smtClean="0"/>
          </a:p>
          <a:p>
            <a:pPr lvl="1"/>
            <a:r>
              <a:rPr lang="en-US" dirty="0" err="1" smtClean="0"/>
              <a:t>df</a:t>
            </a:r>
            <a:endParaRPr lang="en-US" dirty="0" smtClean="0"/>
          </a:p>
          <a:p>
            <a:pPr lvl="1"/>
            <a:r>
              <a:rPr lang="en-US" dirty="0" err="1" smtClean="0"/>
              <a:t>ps</a:t>
            </a:r>
            <a:endParaRPr lang="en-US" dirty="0" smtClean="0"/>
          </a:p>
          <a:p>
            <a:pPr lvl="1"/>
            <a:r>
              <a:rPr lang="en-US" dirty="0" smtClean="0"/>
              <a:t>kill</a:t>
            </a:r>
          </a:p>
          <a:p>
            <a:pPr lvl="1"/>
            <a:r>
              <a:rPr lang="en-US" dirty="0" smtClean="0"/>
              <a:t>top</a:t>
            </a:r>
          </a:p>
          <a:p>
            <a:pPr lvl="1"/>
            <a:r>
              <a:rPr lang="en-US" dirty="0" smtClean="0"/>
              <a:t>zip, unzip</a:t>
            </a:r>
          </a:p>
          <a:p>
            <a:pPr lvl="1"/>
            <a:r>
              <a:rPr lang="en-US" dirty="0" err="1" smtClean="0"/>
              <a:t>gzip</a:t>
            </a:r>
            <a:r>
              <a:rPr lang="en-US" dirty="0" smtClean="0"/>
              <a:t>, </a:t>
            </a:r>
            <a:r>
              <a:rPr lang="en-US" dirty="0" err="1" smtClean="0"/>
              <a:t>gunzip</a:t>
            </a:r>
            <a:endParaRPr lang="en-US" dirty="0" smtClean="0"/>
          </a:p>
          <a:p>
            <a:pPr lvl="1"/>
            <a:r>
              <a:rPr lang="en-US" dirty="0" smtClean="0"/>
              <a:t>bzip2,  bunzip2</a:t>
            </a:r>
          </a:p>
          <a:p>
            <a:pPr lvl="1"/>
            <a:r>
              <a:rPr lang="en-US" dirty="0" smtClean="0"/>
              <a:t>tar</a:t>
            </a:r>
          </a:p>
          <a:p>
            <a:pPr lvl="1"/>
            <a:r>
              <a:rPr lang="en-US" dirty="0" err="1" smtClean="0"/>
              <a:t>updatedb</a:t>
            </a:r>
            <a:endParaRPr lang="en-US" dirty="0" smtClean="0"/>
          </a:p>
          <a:p>
            <a:pPr lvl="1"/>
            <a:r>
              <a:rPr lang="en-US" dirty="0" smtClean="0"/>
              <a:t>locate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แบบฝึกหัด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จากแฟ้มข้อมูล </a:t>
            </a:r>
            <a:r>
              <a:rPr lang="en-US" dirty="0" smtClean="0"/>
              <a:t>/etc/</a:t>
            </a:r>
            <a:r>
              <a:rPr lang="en-US" dirty="0" err="1" smtClean="0"/>
              <a:t>passwd</a:t>
            </a:r>
            <a:r>
              <a:rPr lang="en-US" dirty="0" smtClean="0"/>
              <a:t> </a:t>
            </a:r>
            <a:r>
              <a:rPr lang="th-TH" dirty="0" smtClean="0"/>
              <a:t>จงเขียนคำสั่ง </a:t>
            </a:r>
            <a:r>
              <a:rPr lang="en-US" dirty="0" smtClean="0"/>
              <a:t>Linux </a:t>
            </a:r>
            <a:r>
              <a:rPr lang="th-TH" dirty="0" smtClean="0"/>
              <a:t>เพื่อ</a:t>
            </a:r>
          </a:p>
          <a:p>
            <a:pPr lvl="1"/>
            <a:r>
              <a:rPr lang="th-TH" dirty="0" smtClean="0"/>
              <a:t>แสดง</a:t>
            </a:r>
            <a:r>
              <a:rPr lang="en-US" dirty="0" smtClean="0"/>
              <a:t> username, home directory, </a:t>
            </a:r>
            <a:r>
              <a:rPr lang="th-TH" dirty="0" smtClean="0"/>
              <a:t>และ </a:t>
            </a:r>
            <a:r>
              <a:rPr lang="en-US" dirty="0" smtClean="0"/>
              <a:t>shell </a:t>
            </a:r>
            <a:r>
              <a:rPr lang="th-TH" dirty="0" smtClean="0"/>
              <a:t>โดยให้ผลลัพธ์บันทึกในแฟ้มข้อมูลชื่อ </a:t>
            </a:r>
            <a:r>
              <a:rPr lang="en-US" dirty="0" smtClean="0"/>
              <a:t>exo1</a:t>
            </a:r>
          </a:p>
          <a:p>
            <a:pPr lvl="1"/>
            <a:r>
              <a:rPr lang="th-TH" dirty="0" smtClean="0"/>
              <a:t>แสดงเฉพาะ </a:t>
            </a:r>
            <a:r>
              <a:rPr lang="en-US" dirty="0" err="1" smtClean="0"/>
              <a:t>userID</a:t>
            </a:r>
            <a:r>
              <a:rPr lang="en-US" dirty="0" smtClean="0"/>
              <a:t> </a:t>
            </a:r>
            <a:r>
              <a:rPr lang="th-TH" smtClean="0"/>
              <a:t>โดยให้เรียงตัวเลข</a:t>
            </a:r>
            <a:r>
              <a:rPr lang="th-TH" dirty="0" smtClean="0"/>
              <a:t>จากน้อยไปมาก บันทึกผลลัพธ์ในแฟ้มข้อมูลชื่อ </a:t>
            </a:r>
            <a:r>
              <a:rPr lang="en-US" dirty="0" smtClean="0"/>
              <a:t>exo2</a:t>
            </a:r>
            <a:endParaRPr lang="th-TH" dirty="0" smtClean="0"/>
          </a:p>
          <a:p>
            <a:pPr lvl="1"/>
            <a:r>
              <a:rPr lang="th-TH" dirty="0" smtClean="0"/>
              <a:t>แสดงเฉพาะ </a:t>
            </a:r>
            <a:r>
              <a:rPr lang="en-US" dirty="0" smtClean="0"/>
              <a:t>username </a:t>
            </a:r>
            <a:r>
              <a:rPr lang="th-TH" dirty="0" smtClean="0"/>
              <a:t>ของ </a:t>
            </a:r>
            <a:r>
              <a:rPr lang="en-US" dirty="0" smtClean="0"/>
              <a:t>username </a:t>
            </a:r>
            <a:r>
              <a:rPr lang="th-TH" dirty="0" smtClean="0"/>
              <a:t>ที่ขึ้นต้นด้วย </a:t>
            </a:r>
            <a:r>
              <a:rPr lang="en-US" dirty="0" smtClean="0"/>
              <a:t>s </a:t>
            </a:r>
            <a:r>
              <a:rPr lang="th-TH" dirty="0" smtClean="0"/>
              <a:t>พร้อมเรียงข้อมูลแล้วบันทึกผลลัพธ์ในแฟ้มข้อมูลชื่อ </a:t>
            </a:r>
            <a:r>
              <a:rPr lang="en-US" dirty="0" smtClean="0"/>
              <a:t>exo3</a:t>
            </a:r>
          </a:p>
          <a:p>
            <a:pPr lvl="1"/>
            <a:r>
              <a:rPr lang="th-TH" dirty="0" smtClean="0"/>
              <a:t>แสดงจำนวนของ </a:t>
            </a:r>
            <a:r>
              <a:rPr lang="en-US" dirty="0" smtClean="0"/>
              <a:t>username </a:t>
            </a:r>
            <a:r>
              <a:rPr lang="th-TH" dirty="0" smtClean="0"/>
              <a:t>ที่มี </a:t>
            </a:r>
            <a:r>
              <a:rPr lang="en-US" dirty="0" smtClean="0"/>
              <a:t>username </a:t>
            </a:r>
            <a:r>
              <a:rPr lang="th-TH" dirty="0" smtClean="0"/>
              <a:t>ลงท้ายด้วย </a:t>
            </a:r>
            <a:r>
              <a:rPr lang="en-US" dirty="0" err="1" smtClean="0"/>
              <a:t>er</a:t>
            </a:r>
            <a:r>
              <a:rPr lang="en-US" dirty="0" smtClean="0"/>
              <a:t> </a:t>
            </a:r>
            <a:r>
              <a:rPr lang="th-TH" dirty="0" smtClean="0"/>
              <a:t>แล้วบันทึกผลลัพธ์ในแฟ้มข้อมูลชื่อ </a:t>
            </a:r>
            <a:r>
              <a:rPr lang="en-US" dirty="0" smtClean="0"/>
              <a:t>exo4</a:t>
            </a:r>
            <a:endParaRPr lang="th-TH" dirty="0" smtClean="0"/>
          </a:p>
          <a:p>
            <a:endParaRPr lang="th-TH" dirty="0" smtClean="0"/>
          </a:p>
          <a:p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 </a:t>
            </a:r>
            <a:r>
              <a:rPr lang="en-US" dirty="0" err="1" smtClean="0"/>
              <a:t>df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ในการจัดการกับเครื่อง</a:t>
            </a:r>
            <a:r>
              <a:rPr lang="th-TH" dirty="0" err="1" smtClean="0"/>
              <a:t>เซิฟเวอร์</a:t>
            </a:r>
            <a:r>
              <a:rPr lang="th-TH" dirty="0" smtClean="0"/>
              <a:t>นั้น สิ่งที่มีปัญหามากที่สุดคือ ความจุของ</a:t>
            </a:r>
            <a:r>
              <a:rPr lang="th-TH" dirty="0" err="1" smtClean="0"/>
              <a:t>ฮาร์ดดิส</a:t>
            </a:r>
            <a:r>
              <a:rPr lang="th-TH" dirty="0" smtClean="0"/>
              <a:t>  ถ้า</a:t>
            </a:r>
            <a:r>
              <a:rPr lang="th-TH" dirty="0" err="1" smtClean="0"/>
              <a:t>ฮาร์ดดิส</a:t>
            </a:r>
            <a:r>
              <a:rPr lang="th-TH" dirty="0" smtClean="0"/>
              <a:t>เต็มบริการบางอย่างจะไม่สามารถเรียกใช้งานได้</a:t>
            </a:r>
          </a:p>
          <a:p>
            <a:r>
              <a:rPr lang="th-TH" dirty="0" smtClean="0"/>
              <a:t>คำสั่งที่ใช้ในการตรวจสอบเนื้อที่ใน</a:t>
            </a:r>
            <a:r>
              <a:rPr lang="th-TH" dirty="0" err="1" smtClean="0"/>
              <a:t>ฮาร์ดดิส</a:t>
            </a:r>
            <a:r>
              <a:rPr lang="th-TH" dirty="0" smtClean="0"/>
              <a:t>คือ </a:t>
            </a:r>
            <a:r>
              <a:rPr lang="en-US" dirty="0" smtClean="0"/>
              <a:t>“</a:t>
            </a:r>
            <a:r>
              <a:rPr lang="en-US" b="1" dirty="0" err="1" smtClean="0">
                <a:solidFill>
                  <a:srgbClr val="FF0000"/>
                </a:solidFill>
              </a:rPr>
              <a:t>df</a:t>
            </a:r>
            <a:r>
              <a:rPr lang="en-US" dirty="0" smtClean="0"/>
              <a:t>”</a:t>
            </a:r>
          </a:p>
          <a:p>
            <a:r>
              <a:rPr lang="en-US" dirty="0" smtClean="0"/>
              <a:t>Option </a:t>
            </a:r>
            <a:r>
              <a:rPr lang="th-TH" dirty="0" smtClean="0"/>
              <a:t>ของคำสั่ง </a:t>
            </a:r>
            <a:r>
              <a:rPr lang="en-US" dirty="0" err="1" smtClean="0"/>
              <a:t>df</a:t>
            </a:r>
            <a:r>
              <a:rPr lang="en-US" dirty="0" smtClean="0"/>
              <a:t> </a:t>
            </a:r>
            <a:r>
              <a:rPr lang="th-TH" dirty="0" smtClean="0"/>
              <a:t>ที่นิยมใช้คือ </a:t>
            </a:r>
            <a:r>
              <a:rPr lang="en-US" dirty="0" smtClean="0"/>
              <a:t>–h  </a:t>
            </a:r>
            <a:r>
              <a:rPr lang="th-TH" dirty="0" smtClean="0"/>
              <a:t>ให้แสดงข้อมูลออกมาในรูปแบบที่อ่านง่ายขึ้น</a:t>
            </a:r>
            <a:endParaRPr lang="en-US" dirty="0" smtClean="0"/>
          </a:p>
          <a:p>
            <a:endParaRPr lang="th-TH" dirty="0"/>
          </a:p>
        </p:txBody>
      </p:sp>
      <p:pic>
        <p:nvPicPr>
          <p:cNvPr id="5" name="รูปภาพ 4" descr="dfb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35896" y="3556424"/>
            <a:ext cx="5353798" cy="1657581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6" name="รูปภาพ 5" descr="dfh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3568" y="5011296"/>
            <a:ext cx="4515481" cy="164805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 </a:t>
            </a:r>
            <a:r>
              <a:rPr lang="en-US" dirty="0" err="1" smtClean="0"/>
              <a:t>ps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2000" dirty="0" err="1" smtClean="0"/>
              <a:t>ps</a:t>
            </a:r>
            <a:r>
              <a:rPr lang="en-US" sz="2000" dirty="0" smtClean="0"/>
              <a:t> </a:t>
            </a:r>
            <a:r>
              <a:rPr lang="th-TH" sz="2000" dirty="0" smtClean="0"/>
              <a:t>เป็นคำสั่งที่ใช้ดูสถานะของโปรเซสที่กำลังทำงานอยู่ในระบบ</a:t>
            </a:r>
          </a:p>
          <a:p>
            <a:r>
              <a:rPr lang="en-US" sz="2000" dirty="0" smtClean="0"/>
              <a:t>Option </a:t>
            </a:r>
            <a:r>
              <a:rPr lang="th-TH" sz="2000" dirty="0" smtClean="0"/>
              <a:t>ใน </a:t>
            </a:r>
            <a:r>
              <a:rPr lang="en-US" sz="2000" dirty="0" err="1" smtClean="0"/>
              <a:t>ps</a:t>
            </a:r>
            <a:r>
              <a:rPr lang="en-US" sz="2000" dirty="0" smtClean="0"/>
              <a:t> </a:t>
            </a:r>
            <a:r>
              <a:rPr lang="th-TH" sz="2000" dirty="0" smtClean="0"/>
              <a:t>มีอยู่มากมายอ่านให้อ่านจาก </a:t>
            </a:r>
            <a:r>
              <a:rPr lang="en-US" sz="2000" dirty="0" smtClean="0"/>
              <a:t>“man </a:t>
            </a:r>
            <a:r>
              <a:rPr lang="en-US" sz="2000" dirty="0" err="1" smtClean="0"/>
              <a:t>ps</a:t>
            </a:r>
            <a:r>
              <a:rPr lang="en-US" sz="2000" dirty="0" smtClean="0"/>
              <a:t>” </a:t>
            </a:r>
          </a:p>
          <a:p>
            <a:pPr lvl="1"/>
            <a:r>
              <a:rPr lang="th-TH" sz="1800" dirty="0" smtClean="0"/>
              <a:t>ส่วนใหญ่จะใช้ </a:t>
            </a:r>
            <a:r>
              <a:rPr lang="en-US" sz="1800" dirty="0" smtClean="0"/>
              <a:t>option </a:t>
            </a:r>
            <a:r>
              <a:rPr lang="en-US" sz="1600" dirty="0" smtClean="0"/>
              <a:t>aux </a:t>
            </a:r>
            <a:r>
              <a:rPr lang="th-TH" sz="1600" dirty="0" smtClean="0"/>
              <a:t>หรือ </a:t>
            </a:r>
            <a:r>
              <a:rPr lang="en-US" sz="1600" dirty="0" smtClean="0"/>
              <a:t>–</a:t>
            </a:r>
            <a:r>
              <a:rPr lang="en-US" sz="1600" dirty="0" err="1" smtClean="0"/>
              <a:t>ef</a:t>
            </a:r>
            <a:r>
              <a:rPr lang="th-TH" sz="1600" dirty="0" smtClean="0"/>
              <a:t>  เพื่อแสดง </a:t>
            </a:r>
            <a:r>
              <a:rPr lang="en-US" sz="1600" dirty="0" smtClean="0"/>
              <a:t>process </a:t>
            </a:r>
            <a:r>
              <a:rPr lang="th-TH" sz="1600" dirty="0" smtClean="0"/>
              <a:t>ทุกอันในระบบ</a:t>
            </a:r>
          </a:p>
          <a:p>
            <a:r>
              <a:rPr lang="th-TH" sz="2000" dirty="0" smtClean="0"/>
              <a:t>การใช้งานปกติของ </a:t>
            </a:r>
            <a:r>
              <a:rPr lang="en-US" sz="2000" dirty="0" err="1" smtClean="0"/>
              <a:t>ps</a:t>
            </a:r>
            <a:r>
              <a:rPr lang="en-US" sz="2000" dirty="0" smtClean="0"/>
              <a:t> </a:t>
            </a:r>
            <a:r>
              <a:rPr lang="th-TH" sz="2000" dirty="0" smtClean="0"/>
              <a:t>จะใช้ร่วมกับ </a:t>
            </a:r>
            <a:r>
              <a:rPr lang="en-US" sz="2000" dirty="0" smtClean="0"/>
              <a:t>“| </a:t>
            </a:r>
            <a:r>
              <a:rPr lang="en-US" sz="2000" dirty="0" err="1" smtClean="0"/>
              <a:t>grep</a:t>
            </a:r>
            <a:r>
              <a:rPr lang="en-US" sz="2000" dirty="0" smtClean="0"/>
              <a:t>” </a:t>
            </a:r>
            <a:r>
              <a:rPr lang="th-TH" sz="2000" dirty="0" smtClean="0"/>
              <a:t>เพื่อกรองเอาตัวที่สนใจออกมา หรือกับ </a:t>
            </a:r>
            <a:r>
              <a:rPr lang="en-US" sz="2000" dirty="0" smtClean="0"/>
              <a:t>“| more”  “| less” </a:t>
            </a:r>
            <a:r>
              <a:rPr lang="th-TH" sz="2000" dirty="0" smtClean="0"/>
              <a:t>เพื่อดูข้อมูลทีละหน้า</a:t>
            </a:r>
            <a:endParaRPr lang="th-TH" sz="2000" dirty="0"/>
          </a:p>
        </p:txBody>
      </p:sp>
      <p:pic>
        <p:nvPicPr>
          <p:cNvPr id="4" name="รูปภาพ 3" descr="dfh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347864" y="3103342"/>
            <a:ext cx="4968552" cy="35660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background </a:t>
            </a:r>
            <a:r>
              <a:rPr lang="th-TH" dirty="0" smtClean="0"/>
              <a:t>โปรเซส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th-TH" dirty="0" smtClean="0"/>
              <a:t>ใน </a:t>
            </a:r>
            <a:r>
              <a:rPr lang="en-US" dirty="0" smtClean="0"/>
              <a:t>Linux </a:t>
            </a:r>
            <a:r>
              <a:rPr lang="th-TH" dirty="0" smtClean="0"/>
              <a:t>มีคำสั่งเพื่อใช้ในการหลับรอ </a:t>
            </a:r>
            <a:r>
              <a:rPr lang="en-US" dirty="0" smtClean="0"/>
              <a:t>(sleep) </a:t>
            </a:r>
            <a:r>
              <a:rPr lang="th-TH" dirty="0" smtClean="0"/>
              <a:t>วิธีในงานตามด้วยตัวเลขวินาทีที่ต้องการจะหลับรอ</a:t>
            </a:r>
          </a:p>
          <a:p>
            <a:pPr lvl="1"/>
            <a:r>
              <a:rPr lang="en-US" dirty="0" smtClean="0"/>
              <a:t>sleep   10     (shell </a:t>
            </a:r>
            <a:r>
              <a:rPr lang="th-TH" dirty="0" smtClean="0"/>
              <a:t>จะค้างรอ 10 วินาที</a:t>
            </a:r>
            <a:r>
              <a:rPr lang="en-US" dirty="0" smtClean="0"/>
              <a:t>)</a:t>
            </a:r>
          </a:p>
          <a:p>
            <a:r>
              <a:rPr lang="th-TH" dirty="0" smtClean="0"/>
              <a:t>ใช้การเรียกใช้งานคำสั่งบางคำสั่งนั้นจะกินเวลานาน</a:t>
            </a:r>
            <a:r>
              <a:rPr lang="en-US" dirty="0" smtClean="0"/>
              <a:t>(</a:t>
            </a:r>
            <a:r>
              <a:rPr lang="th-TH" dirty="0" smtClean="0"/>
              <a:t>จำลองโดยใช้ </a:t>
            </a:r>
            <a:r>
              <a:rPr lang="en-US" dirty="0" smtClean="0"/>
              <a:t>sleep) </a:t>
            </a:r>
            <a:r>
              <a:rPr lang="th-TH" dirty="0" smtClean="0"/>
              <a:t>ทำให้เราไม่ได้ </a:t>
            </a:r>
            <a:r>
              <a:rPr lang="en-US" dirty="0" smtClean="0"/>
              <a:t>shell prompt </a:t>
            </a:r>
            <a:r>
              <a:rPr lang="th-TH" dirty="0" smtClean="0"/>
              <a:t>คืนมาเพื่อทำงานอย่างอื่น</a:t>
            </a:r>
          </a:p>
          <a:p>
            <a:r>
              <a:rPr lang="th-TH" dirty="0" smtClean="0"/>
              <a:t>แต่ </a:t>
            </a:r>
            <a:r>
              <a:rPr lang="en-US" dirty="0" smtClean="0"/>
              <a:t>Linux </a:t>
            </a:r>
            <a:r>
              <a:rPr lang="th-TH" dirty="0" smtClean="0"/>
              <a:t>นั้นเป็น </a:t>
            </a:r>
            <a:r>
              <a:rPr lang="en-US" dirty="0" smtClean="0"/>
              <a:t>OS </a:t>
            </a:r>
            <a:r>
              <a:rPr lang="th-TH" dirty="0" smtClean="0"/>
              <a:t>แบบ </a:t>
            </a:r>
            <a:r>
              <a:rPr lang="en-US" dirty="0" smtClean="0"/>
              <a:t>multi-task </a:t>
            </a:r>
            <a:r>
              <a:rPr lang="th-TH" dirty="0" smtClean="0"/>
              <a:t>คือสามารถทำงานได้หลายงานพร้อมกัน ดังนั้นเราสามารถจะสั่งให้ </a:t>
            </a:r>
            <a:r>
              <a:rPr lang="en-US" dirty="0" smtClean="0"/>
              <a:t>process </a:t>
            </a:r>
            <a:r>
              <a:rPr lang="th-TH" dirty="0" smtClean="0"/>
              <a:t>ที่ทำงานอยู่ไปทำงานหลังฉากได้  ซึ่งมีวิธีการทำ 2 วิธีคือ</a:t>
            </a:r>
          </a:p>
          <a:p>
            <a:pPr lvl="1"/>
            <a:r>
              <a:rPr lang="th-TH" dirty="0" smtClean="0"/>
              <a:t>ใช้เครื่องหมาย </a:t>
            </a:r>
            <a:r>
              <a:rPr lang="en-US" dirty="0" smtClean="0"/>
              <a:t>&amp; </a:t>
            </a:r>
            <a:r>
              <a:rPr lang="th-TH" dirty="0" smtClean="0"/>
              <a:t>ตามหลังคำสั่ง</a:t>
            </a:r>
          </a:p>
          <a:p>
            <a:pPr lvl="1"/>
            <a:r>
              <a:rPr lang="th-TH" dirty="0" smtClean="0"/>
              <a:t>ขณะคำสั่งทำงานใช้ </a:t>
            </a:r>
            <a:r>
              <a:rPr lang="en-US" dirty="0" err="1" smtClean="0"/>
              <a:t>ctrl+z</a:t>
            </a:r>
            <a:r>
              <a:rPr lang="en-US" dirty="0" smtClean="0"/>
              <a:t> </a:t>
            </a:r>
            <a:r>
              <a:rPr lang="th-TH" dirty="0" smtClean="0"/>
              <a:t>และพิมพ์ </a:t>
            </a:r>
            <a:r>
              <a:rPr lang="en-US" dirty="0" err="1" smtClean="0"/>
              <a:t>bg</a:t>
            </a:r>
            <a:endParaRPr lang="en-US" dirty="0" smtClean="0"/>
          </a:p>
          <a:p>
            <a:pPr lvl="1"/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การทำ </a:t>
            </a:r>
            <a:r>
              <a:rPr lang="en-US" dirty="0" smtClean="0"/>
              <a:t>background </a:t>
            </a:r>
            <a:r>
              <a:rPr lang="th-TH" dirty="0" smtClean="0"/>
              <a:t>โปรเซส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h-TH" dirty="0" smtClean="0"/>
              <a:t>วิธีที่ 1</a:t>
            </a:r>
            <a:endParaRPr lang="en-US" dirty="0" smtClean="0"/>
          </a:p>
          <a:p>
            <a:pPr lvl="1"/>
            <a:r>
              <a:rPr lang="th-TH" dirty="0" smtClean="0"/>
              <a:t>คำสั่งทุกคำสั่งใน </a:t>
            </a:r>
            <a:r>
              <a:rPr lang="en-US" dirty="0" smtClean="0"/>
              <a:t>Linux </a:t>
            </a:r>
            <a:r>
              <a:rPr lang="th-TH" dirty="0" smtClean="0"/>
              <a:t>ถ้าเราไม่อยากรอผลลัพธ์สามารถให้ไปทำงานหลังฉากได้ด้วยการใช้เครื่องหมาย </a:t>
            </a:r>
            <a:r>
              <a:rPr lang="en-US" dirty="0" smtClean="0"/>
              <a:t>&amp; </a:t>
            </a:r>
            <a:r>
              <a:rPr lang="th-TH" dirty="0" smtClean="0"/>
              <a:t>ตามหลังคำสั่งที่ต้องการ เช่น</a:t>
            </a:r>
          </a:p>
          <a:p>
            <a:pPr lvl="2"/>
            <a:r>
              <a:rPr lang="en-US" dirty="0" smtClean="0"/>
              <a:t>sleep  50  &amp;      </a:t>
            </a:r>
          </a:p>
          <a:p>
            <a:r>
              <a:rPr lang="th-TH" dirty="0" smtClean="0"/>
              <a:t>วิธีที่ 2</a:t>
            </a:r>
          </a:p>
          <a:p>
            <a:pPr lvl="1"/>
            <a:r>
              <a:rPr lang="th-TH" dirty="0" smtClean="0"/>
              <a:t>ถ้าเราเผลอเรียกใช้คำสั่งไปแล้ว แล้วพบว่าคำสั่งนี้ทำงานมากอยากจะให้ไปทำงานหลังฉาก สามารถทำได้ด้วย</a:t>
            </a:r>
          </a:p>
          <a:p>
            <a:pPr lvl="2"/>
            <a:r>
              <a:rPr lang="th-TH" dirty="0" smtClean="0"/>
              <a:t>การกด </a:t>
            </a:r>
            <a:r>
              <a:rPr lang="en-US" dirty="0" err="1" smtClean="0"/>
              <a:t>ctrl+z</a:t>
            </a:r>
            <a:r>
              <a:rPr lang="en-US" dirty="0" smtClean="0"/>
              <a:t>  </a:t>
            </a:r>
            <a:r>
              <a:rPr lang="th-TH" dirty="0" smtClean="0"/>
              <a:t>จะเป็นการหยุดการทำงานของโปรเซสและคืน </a:t>
            </a:r>
            <a:r>
              <a:rPr lang="en-US" dirty="0" smtClean="0"/>
              <a:t>prompt </a:t>
            </a:r>
            <a:r>
              <a:rPr lang="th-TH" dirty="0" smtClean="0"/>
              <a:t>มา</a:t>
            </a:r>
          </a:p>
          <a:p>
            <a:pPr lvl="2"/>
            <a:r>
              <a:rPr lang="th-TH" dirty="0" smtClean="0"/>
              <a:t>พิมพ์ </a:t>
            </a:r>
            <a:r>
              <a:rPr lang="en-US" dirty="0" err="1" smtClean="0"/>
              <a:t>bg</a:t>
            </a:r>
            <a:r>
              <a:rPr lang="en-US" dirty="0" smtClean="0"/>
              <a:t> </a:t>
            </a:r>
            <a:r>
              <a:rPr lang="th-TH" dirty="0" smtClean="0"/>
              <a:t>เพื่อส่งโปรเซสที่หยุดการทำงานไปทำงานต่อที่หลังฉาก</a:t>
            </a:r>
          </a:p>
          <a:p>
            <a:r>
              <a:rPr lang="th-TH" dirty="0" smtClean="0"/>
              <a:t>ทั้ง 2 วิธี เราสามารถนำงานที่อยู่หลังฉากกลับมาหน้าฉากได้ด้วยการพิมพ์ </a:t>
            </a:r>
            <a:r>
              <a:rPr lang="en-US" dirty="0" smtClean="0"/>
              <a:t>“</a:t>
            </a:r>
            <a:r>
              <a:rPr lang="en-US" dirty="0" err="1" smtClean="0"/>
              <a:t>fg</a:t>
            </a:r>
            <a:r>
              <a:rPr lang="en-US" dirty="0" smtClean="0"/>
              <a:t>” </a:t>
            </a:r>
            <a:r>
              <a:rPr lang="th-TH" dirty="0" smtClean="0"/>
              <a:t>แต่จะนำออกมาได้เฉพาะงานล่าสุดที่ดันเข้าไปหลังฉากเท่านั้น</a:t>
            </a:r>
          </a:p>
          <a:p>
            <a:r>
              <a:rPr lang="th-TH" b="1" dirty="0" smtClean="0">
                <a:solidFill>
                  <a:srgbClr val="FF0000"/>
                </a:solidFill>
              </a:rPr>
              <a:t>ลองทำ </a:t>
            </a:r>
            <a:r>
              <a:rPr lang="en-US" b="1" dirty="0" smtClean="0">
                <a:solidFill>
                  <a:srgbClr val="FF0000"/>
                </a:solidFill>
              </a:rPr>
              <a:t>: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th-TH" dirty="0" smtClean="0"/>
              <a:t>เรียกใช้ </a:t>
            </a:r>
            <a:r>
              <a:rPr lang="en-US" dirty="0" smtClean="0"/>
              <a:t>sleep 1000 &amp; </a:t>
            </a:r>
            <a:r>
              <a:rPr lang="th-TH" dirty="0" smtClean="0"/>
              <a:t>แล้วใช้คำสั่ง </a:t>
            </a:r>
            <a:r>
              <a:rPr lang="en-US" dirty="0" err="1" smtClean="0"/>
              <a:t>ps</a:t>
            </a:r>
            <a:r>
              <a:rPr lang="en-US" dirty="0" smtClean="0"/>
              <a:t> </a:t>
            </a:r>
            <a:r>
              <a:rPr lang="th-TH" dirty="0" smtClean="0"/>
              <a:t>ดูสถานะของโปรเซส นำโปรเซสกลับมาที่หน้าฉาก แล้วนำกลับไปที่ฉากหลังอีกที</a:t>
            </a:r>
            <a:endParaRPr lang="th-TH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 </a:t>
            </a:r>
            <a:r>
              <a:rPr lang="en-US" dirty="0" smtClean="0"/>
              <a:t>kill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th-TH" dirty="0" smtClean="0"/>
              <a:t>เป็นคำสั่งเพื่อฆ่า </a:t>
            </a:r>
            <a:r>
              <a:rPr lang="en-US" dirty="0" smtClean="0"/>
              <a:t>process </a:t>
            </a:r>
            <a:r>
              <a:rPr lang="th-TH" dirty="0" smtClean="0"/>
              <a:t>ที่กำลังทำงานอยู่ วิธีใช้งานคือเรียกคำสั่ง </a:t>
            </a:r>
            <a:r>
              <a:rPr lang="en-US" dirty="0" smtClean="0"/>
              <a:t>kill </a:t>
            </a:r>
            <a:r>
              <a:rPr lang="th-TH" dirty="0" smtClean="0"/>
              <a:t>ตามด้วยหมายเลขโปรเซส </a:t>
            </a:r>
            <a:r>
              <a:rPr lang="en-US" dirty="0" smtClean="0"/>
              <a:t>(PID)</a:t>
            </a:r>
          </a:p>
          <a:p>
            <a:r>
              <a:rPr lang="en-US" dirty="0" smtClean="0"/>
              <a:t>kill </a:t>
            </a:r>
            <a:r>
              <a:rPr lang="th-TH" dirty="0" smtClean="0"/>
              <a:t>สามารถนำไปประยุกต์เพื่อใช้ในการส่งสัญญาณเข้าไปที่ </a:t>
            </a:r>
            <a:r>
              <a:rPr lang="en-US" dirty="0" smtClean="0"/>
              <a:t>process </a:t>
            </a:r>
            <a:r>
              <a:rPr lang="th-TH" dirty="0" smtClean="0"/>
              <a:t>ได้</a:t>
            </a:r>
          </a:p>
          <a:p>
            <a:r>
              <a:rPr lang="th-TH" dirty="0" smtClean="0"/>
              <a:t>สมมุติ </a:t>
            </a:r>
            <a:r>
              <a:rPr lang="en-US" dirty="0" smtClean="0"/>
              <a:t>PID </a:t>
            </a:r>
            <a:r>
              <a:rPr lang="th-TH" dirty="0" smtClean="0"/>
              <a:t>ที่เราต้องการจะฆ่าคือ </a:t>
            </a:r>
            <a:r>
              <a:rPr lang="en-US" dirty="0" smtClean="0"/>
              <a:t>5673 </a:t>
            </a:r>
            <a:r>
              <a:rPr lang="th-TH" dirty="0" smtClean="0"/>
              <a:t>เราจะฆ่าโดยพิมพ์</a:t>
            </a:r>
          </a:p>
          <a:p>
            <a:pPr lvl="1"/>
            <a:r>
              <a:rPr lang="en-US" dirty="0" smtClean="0"/>
              <a:t>kill 5673</a:t>
            </a:r>
          </a:p>
          <a:p>
            <a:pPr lvl="1"/>
            <a:r>
              <a:rPr lang="th-TH" dirty="0" smtClean="0"/>
              <a:t>ถ้าบางทีโปรเซสไม่ยอมตายใช้ให้ </a:t>
            </a:r>
            <a:r>
              <a:rPr lang="en-US" dirty="0" smtClean="0"/>
              <a:t>option -9 </a:t>
            </a:r>
            <a:r>
              <a:rPr lang="th-TH" dirty="0" smtClean="0"/>
              <a:t>เพื่อฆ่าให้ตาย </a:t>
            </a:r>
            <a:r>
              <a:rPr lang="en-US" dirty="0" smtClean="0"/>
              <a:t>kill -9 5673</a:t>
            </a:r>
          </a:p>
          <a:p>
            <a:r>
              <a:rPr lang="th-TH" b="1" dirty="0" smtClean="0">
                <a:solidFill>
                  <a:srgbClr val="FF0000"/>
                </a:solidFill>
              </a:rPr>
              <a:t>ลองทำ </a:t>
            </a:r>
            <a:r>
              <a:rPr lang="en-US" b="1" dirty="0" smtClean="0">
                <a:solidFill>
                  <a:srgbClr val="FF0000"/>
                </a:solidFill>
              </a:rPr>
              <a:t>: </a:t>
            </a:r>
            <a:r>
              <a:rPr lang="th-TH" dirty="0" smtClean="0"/>
              <a:t>หา </a:t>
            </a:r>
            <a:r>
              <a:rPr lang="en-US" dirty="0" smtClean="0"/>
              <a:t>PID </a:t>
            </a:r>
            <a:r>
              <a:rPr lang="th-TH" dirty="0" smtClean="0"/>
              <a:t>ของ </a:t>
            </a:r>
            <a:r>
              <a:rPr lang="en-US" dirty="0" smtClean="0"/>
              <a:t>sleep 1000 </a:t>
            </a:r>
            <a:r>
              <a:rPr lang="th-TH" dirty="0" smtClean="0"/>
              <a:t>ที่ทำงานในฉากหลัง ฆ่าโปรเซสด้วยนี้ แล้วลองใช้คำสั่ง </a:t>
            </a:r>
            <a:r>
              <a:rPr lang="en-US" dirty="0" err="1" smtClean="0"/>
              <a:t>ps</a:t>
            </a:r>
            <a:r>
              <a:rPr lang="en-US" dirty="0" smtClean="0"/>
              <a:t> </a:t>
            </a:r>
            <a:r>
              <a:rPr lang="th-TH" dirty="0" smtClean="0"/>
              <a:t>ตรวจสอบว่า โปรเซสนี้ตายจริงหรือไม่</a:t>
            </a:r>
            <a:endParaRPr lang="th-TH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 </a:t>
            </a:r>
            <a:r>
              <a:rPr lang="en-US" dirty="0" smtClean="0"/>
              <a:t>top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412776"/>
            <a:ext cx="8153400" cy="5184576"/>
          </a:xfrm>
        </p:spPr>
        <p:txBody>
          <a:bodyPr>
            <a:normAutofit fontScale="92500" lnSpcReduction="10000"/>
          </a:bodyPr>
          <a:lstStyle/>
          <a:p>
            <a:r>
              <a:rPr lang="th-TH" dirty="0" smtClean="0"/>
              <a:t>เป็นการดูสถานะของโปรเซสโดยรวม ซึ่งจะมีการ </a:t>
            </a:r>
            <a:r>
              <a:rPr lang="en-US" dirty="0" smtClean="0"/>
              <a:t>update </a:t>
            </a:r>
            <a:r>
              <a:rPr lang="th-TH" dirty="0" smtClean="0"/>
              <a:t>ทุกๆ 1 วินาที</a:t>
            </a:r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th-TH" dirty="0" smtClean="0"/>
          </a:p>
          <a:p>
            <a:endParaRPr lang="en-US" dirty="0" smtClean="0"/>
          </a:p>
          <a:p>
            <a:pPr lvl="1">
              <a:buNone/>
            </a:pPr>
            <a:r>
              <a:rPr lang="en-US" dirty="0" smtClean="0"/>
              <a:t>		</a:t>
            </a:r>
            <a:r>
              <a:rPr lang="en-US" b="1" dirty="0" smtClean="0">
                <a:solidFill>
                  <a:srgbClr val="FF0000"/>
                </a:solidFill>
              </a:rPr>
              <a:t>M</a:t>
            </a:r>
            <a:r>
              <a:rPr lang="en-US" dirty="0" smtClean="0"/>
              <a:t> </a:t>
            </a:r>
            <a:r>
              <a:rPr lang="th-TH" dirty="0" smtClean="0"/>
              <a:t>เรียงตาม </a:t>
            </a:r>
            <a:r>
              <a:rPr lang="en-US" dirty="0" smtClean="0"/>
              <a:t>%MEM, </a:t>
            </a:r>
            <a:r>
              <a:rPr lang="en-US" b="1" dirty="0" smtClean="0">
                <a:solidFill>
                  <a:srgbClr val="FF0000"/>
                </a:solidFill>
              </a:rPr>
              <a:t>N</a:t>
            </a:r>
            <a:r>
              <a:rPr lang="en-US" dirty="0" smtClean="0"/>
              <a:t> </a:t>
            </a:r>
            <a:r>
              <a:rPr lang="th-TH" dirty="0" smtClean="0"/>
              <a:t>เรียงตาม </a:t>
            </a:r>
            <a:r>
              <a:rPr lang="en-US" dirty="0" smtClean="0"/>
              <a:t>PID,  </a:t>
            </a:r>
            <a:r>
              <a:rPr lang="en-US" b="1" dirty="0" smtClean="0">
                <a:solidFill>
                  <a:srgbClr val="FF0000"/>
                </a:solidFill>
              </a:rPr>
              <a:t>P</a:t>
            </a:r>
            <a:r>
              <a:rPr lang="en-US" dirty="0" smtClean="0"/>
              <a:t> </a:t>
            </a:r>
            <a:r>
              <a:rPr lang="th-TH" dirty="0" smtClean="0"/>
              <a:t>เรียงตาม </a:t>
            </a:r>
            <a:r>
              <a:rPr lang="en-US" dirty="0" smtClean="0"/>
              <a:t>%CPU</a:t>
            </a:r>
            <a:endParaRPr lang="th-TH" dirty="0"/>
          </a:p>
        </p:txBody>
      </p:sp>
      <p:pic>
        <p:nvPicPr>
          <p:cNvPr id="4" name="รูปภาพ 3" descr="dfh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>
          <a:xfrm>
            <a:off x="1830746" y="1844824"/>
            <a:ext cx="5586510" cy="4043090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คำสั่ง </a:t>
            </a:r>
            <a:r>
              <a:rPr lang="en-US" dirty="0" smtClean="0"/>
              <a:t>zip, unzip</a:t>
            </a:r>
            <a:endParaRPr lang="th-TH" dirty="0"/>
          </a:p>
        </p:txBody>
      </p:sp>
      <p:sp>
        <p:nvSpPr>
          <p:cNvPr id="3" name="ตัวยึดเนื้อหา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997152"/>
          </a:xfrm>
        </p:spPr>
        <p:txBody>
          <a:bodyPr>
            <a:normAutofit fontScale="85000" lnSpcReduction="20000"/>
          </a:bodyPr>
          <a:lstStyle/>
          <a:p>
            <a:r>
              <a:rPr lang="th-TH" dirty="0" smtClean="0"/>
              <a:t>เป็นการบีบอัดข้อมูล โดยมีวิธีการเหมือน </a:t>
            </a:r>
            <a:r>
              <a:rPr lang="en-US" dirty="0" err="1" smtClean="0"/>
              <a:t>winzip</a:t>
            </a:r>
            <a:r>
              <a:rPr lang="en-US" dirty="0" smtClean="0"/>
              <a:t> (PKZIP) </a:t>
            </a:r>
            <a:r>
              <a:rPr lang="th-TH" dirty="0" smtClean="0"/>
              <a:t>ทำให้ถ้าแฟ้มข้อมูลถูกบีบอัดด้วยคำสั่ง </a:t>
            </a:r>
            <a:r>
              <a:rPr lang="en-US" dirty="0" smtClean="0"/>
              <a:t>zip </a:t>
            </a:r>
            <a:r>
              <a:rPr lang="th-TH" dirty="0" smtClean="0"/>
              <a:t>สามารถที่จะไปใช้ </a:t>
            </a:r>
            <a:r>
              <a:rPr lang="en-US" dirty="0" err="1" smtClean="0"/>
              <a:t>winzip</a:t>
            </a:r>
            <a:r>
              <a:rPr lang="en-US" dirty="0" smtClean="0"/>
              <a:t> </a:t>
            </a:r>
            <a:r>
              <a:rPr lang="th-TH" dirty="0" smtClean="0"/>
              <a:t>ใน </a:t>
            </a:r>
            <a:r>
              <a:rPr lang="en-US" dirty="0" smtClean="0"/>
              <a:t>Windows </a:t>
            </a:r>
            <a:r>
              <a:rPr lang="th-TH" dirty="0" smtClean="0"/>
              <a:t>แตกข้อมูลออกมาได้</a:t>
            </a:r>
          </a:p>
          <a:p>
            <a:r>
              <a:rPr lang="th-TH" b="1" dirty="0" smtClean="0"/>
              <a:t>วิธีการใช้งาน  </a:t>
            </a:r>
            <a:r>
              <a:rPr lang="en-US" dirty="0" smtClean="0"/>
              <a:t>zip  </a:t>
            </a:r>
            <a:r>
              <a:rPr lang="th-TH" dirty="0" smtClean="0">
                <a:solidFill>
                  <a:srgbClr val="FF0000"/>
                </a:solidFill>
              </a:rPr>
              <a:t>ชื่อแฟ้มข้อมูลที่บีบอัด  </a:t>
            </a:r>
            <a:r>
              <a:rPr lang="th-TH" dirty="0" smtClean="0">
                <a:solidFill>
                  <a:srgbClr val="0070C0"/>
                </a:solidFill>
              </a:rPr>
              <a:t>แฟ้มข้อมูล1 แฟ้มข้อมูล2 ..</a:t>
            </a:r>
          </a:p>
          <a:p>
            <a:r>
              <a:rPr lang="th-TH" dirty="0" smtClean="0"/>
              <a:t>การใช้ </a:t>
            </a:r>
            <a:r>
              <a:rPr lang="en-US" dirty="0" smtClean="0"/>
              <a:t>zip </a:t>
            </a:r>
            <a:r>
              <a:rPr lang="th-TH" dirty="0" smtClean="0"/>
              <a:t>แฟ้มข้อมูลต้นฉบับยังอยู่เหมือนเดิม</a:t>
            </a:r>
          </a:p>
          <a:p>
            <a:r>
              <a:rPr lang="th-TH" b="1" dirty="0" smtClean="0"/>
              <a:t>ทดลอง </a:t>
            </a:r>
            <a:r>
              <a:rPr lang="en-US" b="1" dirty="0" smtClean="0"/>
              <a:t>: </a:t>
            </a:r>
            <a:endParaRPr lang="th-TH" b="1" dirty="0" smtClean="0"/>
          </a:p>
          <a:p>
            <a:pPr lvl="1"/>
            <a:r>
              <a:rPr lang="th-TH" dirty="0" smtClean="0"/>
              <a:t>ให้นักศึกษา </a:t>
            </a:r>
            <a:r>
              <a:rPr lang="en-US" dirty="0" smtClean="0"/>
              <a:t>copy </a:t>
            </a:r>
            <a:r>
              <a:rPr lang="th-TH" dirty="0" smtClean="0"/>
              <a:t>แฟ้มข้อมูล </a:t>
            </a:r>
            <a:r>
              <a:rPr lang="en-US" dirty="0" smtClean="0"/>
              <a:t>/etc/</a:t>
            </a:r>
            <a:r>
              <a:rPr lang="en-US" dirty="0" err="1" smtClean="0"/>
              <a:t>passwd</a:t>
            </a:r>
            <a:r>
              <a:rPr lang="en-US" dirty="0" smtClean="0"/>
              <a:t> </a:t>
            </a:r>
            <a:r>
              <a:rPr lang="th-TH" dirty="0" smtClean="0"/>
              <a:t>มาที่ </a:t>
            </a:r>
            <a:r>
              <a:rPr lang="en-US" dirty="0" smtClean="0"/>
              <a:t>home </a:t>
            </a:r>
          </a:p>
          <a:p>
            <a:pPr lvl="1"/>
            <a:r>
              <a:rPr lang="th-TH" dirty="0" smtClean="0"/>
              <a:t>ใช้คำสั่ง </a:t>
            </a:r>
            <a:r>
              <a:rPr lang="en-US" dirty="0" err="1" smtClean="0"/>
              <a:t>ls</a:t>
            </a:r>
            <a:r>
              <a:rPr lang="en-US" dirty="0" smtClean="0"/>
              <a:t> –l </a:t>
            </a:r>
            <a:r>
              <a:rPr lang="th-TH" dirty="0" smtClean="0"/>
              <a:t>เพื่อดูขนาดของแฟ้มข้อมูล </a:t>
            </a:r>
            <a:r>
              <a:rPr lang="en-US" dirty="0" err="1" smtClean="0"/>
              <a:t>passwd</a:t>
            </a:r>
            <a:r>
              <a:rPr lang="en-US" dirty="0" smtClean="0"/>
              <a:t> </a:t>
            </a:r>
            <a:r>
              <a:rPr lang="th-TH" dirty="0" smtClean="0"/>
              <a:t>ก่อนบีบอัด</a:t>
            </a:r>
          </a:p>
          <a:p>
            <a:pPr lvl="1"/>
            <a:r>
              <a:rPr lang="th-TH" dirty="0" smtClean="0"/>
              <a:t>บีบอัดด้วยคำสั่ง </a:t>
            </a:r>
            <a:r>
              <a:rPr lang="en-US" dirty="0" smtClean="0"/>
              <a:t>zip </a:t>
            </a:r>
            <a:r>
              <a:rPr lang="th-TH" dirty="0" smtClean="0"/>
              <a:t>ให้ผลลัพธ์อยู่ที่แฟ้มข้อมูลชื่อ </a:t>
            </a:r>
            <a:r>
              <a:rPr lang="en-US" dirty="0" smtClean="0"/>
              <a:t>passwd.zip</a:t>
            </a:r>
          </a:p>
          <a:p>
            <a:pPr lvl="1"/>
            <a:r>
              <a:rPr lang="th-TH" dirty="0" smtClean="0"/>
              <a:t>ใช้คำสั่ง </a:t>
            </a:r>
            <a:r>
              <a:rPr lang="en-US" dirty="0" err="1" smtClean="0"/>
              <a:t>ls</a:t>
            </a:r>
            <a:r>
              <a:rPr lang="en-US" dirty="0" smtClean="0"/>
              <a:t> –l </a:t>
            </a:r>
            <a:r>
              <a:rPr lang="th-TH" dirty="0" smtClean="0"/>
              <a:t>เพื่อดูขนาดของแฟ้มข้อมูลที่ถูกบีบอัด </a:t>
            </a:r>
            <a:r>
              <a:rPr lang="en-US" dirty="0" smtClean="0"/>
              <a:t>passwd.zip</a:t>
            </a:r>
          </a:p>
          <a:p>
            <a:pPr lvl="1"/>
            <a:r>
              <a:rPr lang="th-TH" dirty="0" smtClean="0"/>
              <a:t>ลบแฟ้มข้อมูลต้นฉบับ </a:t>
            </a:r>
            <a:r>
              <a:rPr lang="en-US" dirty="0" err="1" smtClean="0"/>
              <a:t>passwd</a:t>
            </a:r>
            <a:r>
              <a:rPr lang="en-US" dirty="0" smtClean="0"/>
              <a:t> </a:t>
            </a:r>
            <a:r>
              <a:rPr lang="th-TH" dirty="0" smtClean="0"/>
              <a:t>ออกด้วยคำสั่ง </a:t>
            </a:r>
            <a:r>
              <a:rPr lang="en-US" dirty="0" smtClean="0"/>
              <a:t>“</a:t>
            </a:r>
            <a:r>
              <a:rPr lang="en-US" dirty="0" err="1" smtClean="0"/>
              <a:t>rm</a:t>
            </a:r>
            <a:r>
              <a:rPr lang="en-US" dirty="0" smtClean="0"/>
              <a:t>”</a:t>
            </a:r>
          </a:p>
          <a:p>
            <a:r>
              <a:rPr lang="th-TH" dirty="0" smtClean="0"/>
              <a:t>การแตกแฟ้มข้อมูลที่บีบอัดด้วย </a:t>
            </a:r>
            <a:r>
              <a:rPr lang="en-US" dirty="0" smtClean="0"/>
              <a:t>zip </a:t>
            </a:r>
            <a:r>
              <a:rPr lang="th-TH" dirty="0" smtClean="0"/>
              <a:t>จะใช้คำสั่ง </a:t>
            </a:r>
            <a:endParaRPr lang="en-US" dirty="0" smtClean="0"/>
          </a:p>
          <a:p>
            <a:pPr lvl="1"/>
            <a:r>
              <a:rPr lang="en-US" dirty="0" smtClean="0">
                <a:solidFill>
                  <a:srgbClr val="0070C0"/>
                </a:solidFill>
              </a:rPr>
              <a:t>unzip </a:t>
            </a:r>
            <a:r>
              <a:rPr lang="th-TH" dirty="0" smtClean="0">
                <a:solidFill>
                  <a:srgbClr val="0070C0"/>
                </a:solidFill>
              </a:rPr>
              <a:t>ตามด้วยชื่อของแฟ้มข้อมูล</a:t>
            </a:r>
            <a:endParaRPr lang="en-US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en-US" dirty="0" smtClean="0"/>
          </a:p>
          <a:p>
            <a:endParaRPr lang="th-TH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ชุดรูปแบบของ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4169</TotalTime>
  <Words>1846</Words>
  <Application>Microsoft Office PowerPoint</Application>
  <PresentationFormat>On-screen Show (4:3)</PresentationFormat>
  <Paragraphs>172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Calibri</vt:lpstr>
      <vt:lpstr>Cordia New</vt:lpstr>
      <vt:lpstr>FreesiaUPC</vt:lpstr>
      <vt:lpstr>Tw Cen MT</vt:lpstr>
      <vt:lpstr>Wingdings</vt:lpstr>
      <vt:lpstr>Wingdings 2</vt:lpstr>
      <vt:lpstr>Median</vt:lpstr>
      <vt:lpstr>Linux Shell (2)</vt:lpstr>
      <vt:lpstr>คำสั่งที่ผู้ดูแลระบบควรทราบ</vt:lpstr>
      <vt:lpstr>คำสั่ง df</vt:lpstr>
      <vt:lpstr>คำสั่ง ps</vt:lpstr>
      <vt:lpstr>background โปรเซส</vt:lpstr>
      <vt:lpstr>การทำ background โปรเซส</vt:lpstr>
      <vt:lpstr>คำสั่ง kill</vt:lpstr>
      <vt:lpstr>คำสั่ง top</vt:lpstr>
      <vt:lpstr>คำสั่ง zip, unzip</vt:lpstr>
      <vt:lpstr>คำสั่ง gzip, gunzip</vt:lpstr>
      <vt:lpstr>คำสั่ง bzip2, bunzip2</vt:lpstr>
      <vt:lpstr>คำสั่ง tar</vt:lpstr>
      <vt:lpstr>ตัวอย่างการใช้งาน tar</vt:lpstr>
      <vt:lpstr>คำสั่ง updatedb, locate</vt:lpstr>
      <vt:lpstr>Shell Environment</vt:lpstr>
      <vt:lpstr>แฟ้มข้อมูล .bashrc</vt:lpstr>
      <vt:lpstr>Standard I/O devices</vt:lpstr>
      <vt:lpstr>Redirection</vt:lpstr>
      <vt:lpstr>Piping</vt:lpstr>
      <vt:lpstr>แบบฝึกหัด</vt:lpstr>
    </vt:vector>
  </TitlesOfParts>
  <Company>Kmutnb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Linux</dc:title>
  <dc:creator>admin</dc:creator>
  <cp:lastModifiedBy>Choopan Rattanapoka</cp:lastModifiedBy>
  <cp:revision>356</cp:revision>
  <dcterms:created xsi:type="dcterms:W3CDTF">2010-09-29T03:45:09Z</dcterms:created>
  <dcterms:modified xsi:type="dcterms:W3CDTF">2019-06-19T02:22:30Z</dcterms:modified>
</cp:coreProperties>
</file>