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77" r:id="rId7"/>
    <p:sldId id="261" r:id="rId8"/>
    <p:sldId id="262" r:id="rId9"/>
    <p:sldId id="264" r:id="rId10"/>
    <p:sldId id="265" r:id="rId11"/>
    <p:sldId id="266" r:id="rId12"/>
    <p:sldId id="281" r:id="rId13"/>
    <p:sldId id="282" r:id="rId14"/>
    <p:sldId id="283" r:id="rId15"/>
    <p:sldId id="268" r:id="rId16"/>
    <p:sldId id="269" r:id="rId17"/>
    <p:sldId id="270" r:id="rId18"/>
    <p:sldId id="271" r:id="rId19"/>
    <p:sldId id="284" r:id="rId20"/>
    <p:sldId id="285" r:id="rId21"/>
    <p:sldId id="286" r:id="rId22"/>
    <p:sldId id="279" r:id="rId23"/>
    <p:sldId id="289" r:id="rId24"/>
    <p:sldId id="274" r:id="rId25"/>
    <p:sldId id="275" r:id="rId26"/>
    <p:sldId id="276" r:id="rId27"/>
    <p:sldId id="288" r:id="rId28"/>
    <p:sldId id="293" r:id="rId29"/>
    <p:sldId id="294" r:id="rId30"/>
    <p:sldId id="295" r:id="rId31"/>
    <p:sldId id="291" r:id="rId32"/>
    <p:sldId id="292" r:id="rId3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86" autoAdjust="0"/>
  </p:normalViewPr>
  <p:slideViewPr>
    <p:cSldViewPr>
      <p:cViewPr varScale="1">
        <p:scale>
          <a:sx n="78" d="100"/>
          <a:sy n="78" d="100"/>
        </p:scale>
        <p:origin x="159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406EE0-2033-41F9-BD68-CE41B8EA32AE}" type="datetimeFigureOut">
              <a:rPr lang="th-TH" smtClean="0"/>
              <a:pPr/>
              <a:t>19/06/62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71691A-BF03-44E9-A307-98B5338B644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13585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สอน</a:t>
            </a:r>
            <a:r>
              <a:rPr lang="th-TH" baseline="0" dirty="0" smtClean="0"/>
              <a:t> </a:t>
            </a:r>
            <a:r>
              <a:rPr lang="en-US" baseline="0" dirty="0" smtClean="0"/>
              <a:t>.., . , </a:t>
            </a:r>
            <a:r>
              <a:rPr lang="th-TH" baseline="0" dirty="0" smtClean="0"/>
              <a:t>ตัวหนอน  </a:t>
            </a:r>
            <a:r>
              <a:rPr lang="en-US" baseline="0" dirty="0" smtClean="0"/>
              <a:t>relative, full path</a:t>
            </a:r>
          </a:p>
          <a:p>
            <a:r>
              <a:rPr lang="en-US" baseline="0" smtClean="0"/>
              <a:t>Ls -a</a:t>
            </a:r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1691A-BF03-44E9-A307-98B5338B644A}" type="slidenum">
              <a:rPr lang="th-TH" smtClean="0"/>
              <a:pPr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0282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09D29D8-918C-4D32-9B57-74C750EEFC11}" type="datetimeFigureOut">
              <a:rPr lang="th-TH" smtClean="0"/>
              <a:pPr/>
              <a:t>19/06/62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D29D8-918C-4D32-9B57-74C750EEFC11}" type="datetimeFigureOut">
              <a:rPr lang="th-TH" smtClean="0"/>
              <a:pPr/>
              <a:t>19/06/62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Linux Shell (1)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030523126  – Linux Operating System and Administration</a:t>
            </a:r>
          </a:p>
          <a:p>
            <a:r>
              <a:rPr lang="en-US" dirty="0"/>
              <a:t>Assoc. Prof. Dr. Choopan 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รายละเอียดแฟ้มข้อมูล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2492896"/>
            <a:ext cx="2304256" cy="230425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d</a:t>
            </a:r>
            <a:r>
              <a:rPr lang="en-US" dirty="0" err="1" smtClean="0">
                <a:solidFill>
                  <a:srgbClr val="0070C0"/>
                </a:solidFill>
              </a:rPr>
              <a:t>rwx</a:t>
            </a:r>
            <a:r>
              <a:rPr lang="en-US" dirty="0" err="1" smtClean="0">
                <a:solidFill>
                  <a:srgbClr val="00B050"/>
                </a:solidFill>
              </a:rPr>
              <a:t>rwx</a:t>
            </a:r>
            <a:r>
              <a:rPr lang="en-US" dirty="0" err="1" smtClean="0">
                <a:solidFill>
                  <a:srgbClr val="C00000"/>
                </a:solidFill>
              </a:rPr>
              <a:t>rwx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		       all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       </a:t>
            </a:r>
            <a:r>
              <a:rPr lang="en-US" dirty="0" smtClean="0">
                <a:solidFill>
                  <a:srgbClr val="00B050"/>
                </a:solidFill>
              </a:rPr>
              <a:t>group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   </a:t>
            </a:r>
            <a:r>
              <a:rPr lang="en-US" dirty="0" smtClean="0">
                <a:solidFill>
                  <a:srgbClr val="0070C0"/>
                </a:solidFill>
              </a:rPr>
              <a:t>user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directory</a:t>
            </a:r>
            <a:endParaRPr lang="th-TH" dirty="0">
              <a:solidFill>
                <a:srgbClr val="FF0000"/>
              </a:solidFill>
            </a:endParaRPr>
          </a:p>
        </p:txBody>
      </p:sp>
      <p:pic>
        <p:nvPicPr>
          <p:cNvPr id="4" name="Picture 3" descr="ls.png"/>
          <p:cNvPicPr>
            <a:picLocks noChangeAspect="1"/>
          </p:cNvPicPr>
          <p:nvPr/>
        </p:nvPicPr>
        <p:blipFill>
          <a:blip r:embed="rId2" cstate="print"/>
          <a:srcRect t="75807" r="32077"/>
          <a:stretch>
            <a:fillRect/>
          </a:stretch>
        </p:blipFill>
        <p:spPr>
          <a:xfrm>
            <a:off x="114937" y="1700808"/>
            <a:ext cx="8913241" cy="6480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Down Arrow 4"/>
          <p:cNvSpPr/>
          <p:nvPr/>
        </p:nvSpPr>
        <p:spPr>
          <a:xfrm>
            <a:off x="518344" y="2924944"/>
            <a:ext cx="237232" cy="15121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Down Arrow 5"/>
          <p:cNvSpPr/>
          <p:nvPr/>
        </p:nvSpPr>
        <p:spPr>
          <a:xfrm>
            <a:off x="899592" y="2924944"/>
            <a:ext cx="216024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Down Arrow 6"/>
          <p:cNvSpPr/>
          <p:nvPr/>
        </p:nvSpPr>
        <p:spPr>
          <a:xfrm>
            <a:off x="1403648" y="2924944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Down Arrow 7"/>
          <p:cNvSpPr/>
          <p:nvPr/>
        </p:nvSpPr>
        <p:spPr>
          <a:xfrm>
            <a:off x="1784008" y="2904624"/>
            <a:ext cx="216024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07504" y="4869160"/>
            <a:ext cx="2304256" cy="151216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rmAutofit fontScale="775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b="1" dirty="0" err="1" smtClean="0"/>
              <a:t>rwx</a:t>
            </a:r>
            <a:endParaRPr lang="en-US" b="1" dirty="0" smtClean="0"/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dirty="0" smtClean="0"/>
              <a:t>r  = read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w = write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dirty="0" smtClean="0"/>
              <a:t>x = execute</a:t>
            </a:r>
            <a:endParaRPr kumimoji="0" lang="th-TH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869112" y="2204864"/>
            <a:ext cx="534536" cy="216024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TextBox 11"/>
          <p:cNvSpPr txBox="1"/>
          <p:nvPr/>
        </p:nvSpPr>
        <p:spPr>
          <a:xfrm>
            <a:off x="2483768" y="5805264"/>
            <a:ext cx="5112297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dirty="0" smtClean="0"/>
              <a:t>จำนวน </a:t>
            </a:r>
            <a:r>
              <a:rPr lang="en-US" dirty="0" smtClean="0"/>
              <a:t>link </a:t>
            </a:r>
            <a:r>
              <a:rPr lang="th-TH" dirty="0" smtClean="0"/>
              <a:t>หรือแฟ้มข้อมูลที่อยู่ใน </a:t>
            </a:r>
            <a:r>
              <a:rPr lang="en-US" dirty="0" smtClean="0"/>
              <a:t>directory</a:t>
            </a:r>
            <a:endParaRPr lang="th-TH" dirty="0"/>
          </a:p>
        </p:txBody>
      </p:sp>
      <p:sp>
        <p:nvSpPr>
          <p:cNvPr id="11" name="Down Arrow 10"/>
          <p:cNvSpPr/>
          <p:nvPr/>
        </p:nvSpPr>
        <p:spPr>
          <a:xfrm rot="19991528">
            <a:off x="2862726" y="1977213"/>
            <a:ext cx="275135" cy="405087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3995936" y="5138028"/>
            <a:ext cx="1959191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dirty="0" smtClean="0"/>
              <a:t>เจ้าของแฟ้มข้อมูล</a:t>
            </a:r>
            <a:endParaRPr lang="th-TH" dirty="0"/>
          </a:p>
        </p:txBody>
      </p:sp>
      <p:sp>
        <p:nvSpPr>
          <p:cNvPr id="13" name="Down Arrow 12"/>
          <p:cNvSpPr/>
          <p:nvPr/>
        </p:nvSpPr>
        <p:spPr>
          <a:xfrm rot="19991528">
            <a:off x="3331968" y="2020550"/>
            <a:ext cx="275135" cy="324444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Down Arrow 14"/>
          <p:cNvSpPr/>
          <p:nvPr/>
        </p:nvSpPr>
        <p:spPr>
          <a:xfrm rot="20149309">
            <a:off x="4252752" y="2093662"/>
            <a:ext cx="275135" cy="2367854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TextBox 15"/>
          <p:cNvSpPr txBox="1"/>
          <p:nvPr/>
        </p:nvSpPr>
        <p:spPr>
          <a:xfrm>
            <a:off x="4427984" y="4417948"/>
            <a:ext cx="2076209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dirty="0" smtClean="0"/>
              <a:t>กลุ่มของแฟ้มข้อมูล</a:t>
            </a:r>
            <a:endParaRPr lang="th-TH" dirty="0"/>
          </a:p>
        </p:txBody>
      </p:sp>
      <p:sp>
        <p:nvSpPr>
          <p:cNvPr id="17" name="TextBox 16"/>
          <p:cNvSpPr txBox="1"/>
          <p:nvPr/>
        </p:nvSpPr>
        <p:spPr>
          <a:xfrm>
            <a:off x="5232095" y="3769876"/>
            <a:ext cx="219483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dirty="0" smtClean="0"/>
              <a:t>ขนาดของแฟ้มข้อมูล</a:t>
            </a:r>
            <a:endParaRPr lang="th-TH" dirty="0"/>
          </a:p>
        </p:txBody>
      </p:sp>
      <p:sp>
        <p:nvSpPr>
          <p:cNvPr id="18" name="Down Arrow 17"/>
          <p:cNvSpPr/>
          <p:nvPr/>
        </p:nvSpPr>
        <p:spPr>
          <a:xfrm rot="20149309">
            <a:off x="5408376" y="2126311"/>
            <a:ext cx="275135" cy="166546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TextBox 18"/>
          <p:cNvSpPr txBox="1"/>
          <p:nvPr/>
        </p:nvSpPr>
        <p:spPr>
          <a:xfrm>
            <a:off x="6152952" y="3121804"/>
            <a:ext cx="266932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dirty="0" smtClean="0"/>
              <a:t>วันเวลาที่สร้างแฟ้มข้อมูล</a:t>
            </a:r>
            <a:endParaRPr lang="th-TH" dirty="0"/>
          </a:p>
        </p:txBody>
      </p:sp>
      <p:sp>
        <p:nvSpPr>
          <p:cNvPr id="20" name="TextBox 19"/>
          <p:cNvSpPr txBox="1"/>
          <p:nvPr/>
        </p:nvSpPr>
        <p:spPr>
          <a:xfrm>
            <a:off x="7497812" y="2492896"/>
            <a:ext cx="1518364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dirty="0" smtClean="0"/>
              <a:t>ชื่อแฟ้มข้อมูล</a:t>
            </a:r>
            <a:endParaRPr lang="th-TH" dirty="0"/>
          </a:p>
        </p:txBody>
      </p:sp>
      <p:sp>
        <p:nvSpPr>
          <p:cNvPr id="21" name="Down Arrow 20"/>
          <p:cNvSpPr/>
          <p:nvPr/>
        </p:nvSpPr>
        <p:spPr>
          <a:xfrm>
            <a:off x="8072649" y="2215024"/>
            <a:ext cx="275135" cy="28619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Down Arrow 21"/>
          <p:cNvSpPr/>
          <p:nvPr/>
        </p:nvSpPr>
        <p:spPr>
          <a:xfrm>
            <a:off x="6457105" y="2204864"/>
            <a:ext cx="275135" cy="795539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ชนิดของแฟ้มข้อมูล </a:t>
            </a:r>
            <a:r>
              <a:rPr lang="en-US" dirty="0" smtClean="0"/>
              <a:t>(File types)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420888"/>
            <a:ext cx="8153400" cy="36751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-    </a:t>
            </a:r>
            <a:r>
              <a:rPr lang="th-TH" dirty="0" smtClean="0"/>
              <a:t>แฟ้มข้อมูลปกติ</a:t>
            </a:r>
          </a:p>
          <a:p>
            <a:r>
              <a:rPr lang="en-US" dirty="0" smtClean="0"/>
              <a:t>d	</a:t>
            </a:r>
            <a:r>
              <a:rPr lang="th-TH" dirty="0" smtClean="0"/>
              <a:t>แฟ้มข้อมูลประเภท </a:t>
            </a:r>
            <a:r>
              <a:rPr lang="en-US" dirty="0" smtClean="0"/>
              <a:t>directory</a:t>
            </a:r>
          </a:p>
          <a:p>
            <a:r>
              <a:rPr lang="en-US" dirty="0" smtClean="0"/>
              <a:t>l	</a:t>
            </a:r>
            <a:r>
              <a:rPr lang="th-TH" dirty="0" smtClean="0"/>
              <a:t>แฟ้มข้อมูลประเภท </a:t>
            </a:r>
            <a:r>
              <a:rPr lang="en-US" dirty="0" smtClean="0"/>
              <a:t>soft link</a:t>
            </a:r>
          </a:p>
          <a:p>
            <a:r>
              <a:rPr lang="en-US" dirty="0" smtClean="0"/>
              <a:t>b	block device (HDD, CD-ROM)</a:t>
            </a:r>
          </a:p>
          <a:p>
            <a:r>
              <a:rPr lang="en-US" dirty="0" smtClean="0"/>
              <a:t>c	character device (modem)</a:t>
            </a:r>
          </a:p>
          <a:p>
            <a:r>
              <a:rPr lang="en-US" dirty="0" smtClean="0"/>
              <a:t>s	socket </a:t>
            </a:r>
            <a:r>
              <a:rPr lang="th-TH" dirty="0" smtClean="0"/>
              <a:t>เชื่อมต่อแบบ </a:t>
            </a:r>
            <a:r>
              <a:rPr lang="en-US" dirty="0" smtClean="0"/>
              <a:t>network</a:t>
            </a:r>
          </a:p>
          <a:p>
            <a:r>
              <a:rPr lang="en-US" dirty="0" smtClean="0"/>
              <a:t>p	</a:t>
            </a:r>
            <a:r>
              <a:rPr lang="th-TH" dirty="0" smtClean="0"/>
              <a:t>แฟ้มข้อมูลประเภท </a:t>
            </a:r>
            <a:r>
              <a:rPr lang="en-US" dirty="0" smtClean="0"/>
              <a:t>pipe</a:t>
            </a:r>
            <a:endParaRPr lang="th-TH" dirty="0"/>
          </a:p>
        </p:txBody>
      </p:sp>
      <p:pic>
        <p:nvPicPr>
          <p:cNvPr id="4" name="Picture 3" descr="ls.png"/>
          <p:cNvPicPr>
            <a:picLocks noChangeAspect="1"/>
          </p:cNvPicPr>
          <p:nvPr/>
        </p:nvPicPr>
        <p:blipFill>
          <a:blip r:embed="rId2" cstate="print"/>
          <a:srcRect t="75807" r="86338"/>
          <a:stretch>
            <a:fillRect/>
          </a:stretch>
        </p:blipFill>
        <p:spPr>
          <a:xfrm>
            <a:off x="611560" y="1628800"/>
            <a:ext cx="1792767" cy="6480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642040" y="1752496"/>
            <a:ext cx="216024" cy="43204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การปรับสิทธิการเข้าถึงของแฟ้มข้อมูล </a:t>
            </a:r>
            <a:r>
              <a:rPr lang="en-US" dirty="0" smtClean="0"/>
              <a:t>(1)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h-TH" dirty="0" smtClean="0"/>
              <a:t>คำสั่ง </a:t>
            </a:r>
            <a:r>
              <a:rPr lang="en-US" dirty="0" smtClean="0"/>
              <a:t>“</a:t>
            </a:r>
            <a:r>
              <a:rPr lang="en-US" dirty="0" err="1" smtClean="0"/>
              <a:t>chmod</a:t>
            </a:r>
            <a:r>
              <a:rPr lang="en-US" dirty="0" smtClean="0"/>
              <a:t>” (change mode) </a:t>
            </a:r>
            <a:r>
              <a:rPr lang="th-TH" dirty="0" smtClean="0"/>
              <a:t>ใช้สำหรับแก้ไขสิทธิการเข้าถึงแฟ้มข้อมูล</a:t>
            </a:r>
          </a:p>
          <a:p>
            <a:r>
              <a:rPr lang="th-TH" dirty="0" smtClean="0"/>
              <a:t>สิทธิของแฟ้มข้อมูลมี 3 ชั้นคือ</a:t>
            </a:r>
          </a:p>
          <a:p>
            <a:pPr lvl="1"/>
            <a:r>
              <a:rPr lang="th-TH" dirty="0" smtClean="0"/>
              <a:t>ผู้ใช้ </a:t>
            </a:r>
            <a:r>
              <a:rPr lang="en-US" dirty="0" smtClean="0"/>
              <a:t>(user)  u</a:t>
            </a:r>
          </a:p>
          <a:p>
            <a:pPr lvl="1"/>
            <a:r>
              <a:rPr lang="th-TH" dirty="0" smtClean="0"/>
              <a:t>กลุ่ม</a:t>
            </a:r>
            <a:r>
              <a:rPr lang="en-US" dirty="0" smtClean="0"/>
              <a:t> (group) g</a:t>
            </a:r>
          </a:p>
          <a:p>
            <a:pPr lvl="1"/>
            <a:r>
              <a:rPr lang="th-TH" dirty="0" smtClean="0"/>
              <a:t>ทุกคน </a:t>
            </a:r>
            <a:r>
              <a:rPr lang="en-US" dirty="0" smtClean="0"/>
              <a:t>(all) a</a:t>
            </a:r>
          </a:p>
          <a:p>
            <a:r>
              <a:rPr lang="th-TH" dirty="0" smtClean="0"/>
              <a:t>การเข้าถึงแฟ้มข้อมูลมี 3 แบบคือ</a:t>
            </a:r>
          </a:p>
          <a:p>
            <a:pPr lvl="1"/>
            <a:r>
              <a:rPr lang="th-TH" dirty="0" smtClean="0"/>
              <a:t>อ่าน</a:t>
            </a:r>
            <a:r>
              <a:rPr lang="en-US" dirty="0" smtClean="0"/>
              <a:t>  (read)  r</a:t>
            </a:r>
          </a:p>
          <a:p>
            <a:pPr lvl="1"/>
            <a:r>
              <a:rPr lang="th-TH" dirty="0" smtClean="0"/>
              <a:t>เขียน </a:t>
            </a:r>
            <a:r>
              <a:rPr lang="en-US" dirty="0" smtClean="0"/>
              <a:t>(write) w</a:t>
            </a:r>
          </a:p>
          <a:p>
            <a:pPr lvl="1"/>
            <a:r>
              <a:rPr lang="th-TH" dirty="0" smtClean="0"/>
              <a:t>เรียกใช้งาน </a:t>
            </a:r>
            <a:r>
              <a:rPr lang="en-US" dirty="0" smtClean="0"/>
              <a:t>(execute) x</a:t>
            </a:r>
          </a:p>
          <a:p>
            <a:r>
              <a:rPr lang="th-TH" dirty="0" smtClean="0"/>
              <a:t>ตัวอย่าง ต้องการเขียนแฟ้มข้อมูลชื่อ </a:t>
            </a:r>
            <a:r>
              <a:rPr lang="en-US" dirty="0" smtClean="0"/>
              <a:t>myfile.txt </a:t>
            </a:r>
            <a:r>
              <a:rPr lang="th-TH" dirty="0" smtClean="0"/>
              <a:t>ให้คนในกลุ่มเขียนได้</a:t>
            </a:r>
          </a:p>
          <a:p>
            <a:pPr lvl="1"/>
            <a:r>
              <a:rPr lang="en-US" dirty="0" err="1" smtClean="0"/>
              <a:t>chmod</a:t>
            </a:r>
            <a:r>
              <a:rPr lang="en-US" dirty="0" smtClean="0"/>
              <a:t>   </a:t>
            </a:r>
            <a:r>
              <a:rPr lang="en-US" dirty="0" err="1" smtClean="0"/>
              <a:t>g+w</a:t>
            </a:r>
            <a:r>
              <a:rPr lang="en-US" dirty="0" smtClean="0"/>
              <a:t>  myfile.txt</a:t>
            </a:r>
          </a:p>
        </p:txBody>
      </p:sp>
      <p:pic>
        <p:nvPicPr>
          <p:cNvPr id="4" name="Picture 3" descr="ls.png"/>
          <p:cNvPicPr>
            <a:picLocks noChangeAspect="1"/>
          </p:cNvPicPr>
          <p:nvPr/>
        </p:nvPicPr>
        <p:blipFill>
          <a:blip r:embed="rId2" cstate="print"/>
          <a:srcRect t="75807" r="86338"/>
          <a:stretch>
            <a:fillRect/>
          </a:stretch>
        </p:blipFill>
        <p:spPr>
          <a:xfrm>
            <a:off x="4788024" y="2276872"/>
            <a:ext cx="3386338" cy="12241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การปรับสิทธิการเข้าถึงของแฟ้มข้อมูล </a:t>
            </a:r>
            <a:r>
              <a:rPr lang="en-US" dirty="0" smtClean="0"/>
              <a:t>(2)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/>
              <a:t>การปรับสิทธิการเข้าถึงแฟ้มข้อมูลบางครั้งทำสะดวกกว่าเมื่อใช้เป็นตัวเลข</a:t>
            </a:r>
          </a:p>
          <a:p>
            <a:r>
              <a:rPr lang="th-TH" dirty="0" smtClean="0"/>
              <a:t>ตัวเลขจะถูกแบ่งออกเป็น 3 ชุด ของ ผู้ใช้</a:t>
            </a:r>
            <a:r>
              <a:rPr lang="en-US" dirty="0" smtClean="0"/>
              <a:t>, </a:t>
            </a:r>
            <a:r>
              <a:rPr lang="th-TH" dirty="0" smtClean="0"/>
              <a:t>กลุ่ม</a:t>
            </a:r>
            <a:r>
              <a:rPr lang="en-US" dirty="0" smtClean="0"/>
              <a:t>, </a:t>
            </a:r>
            <a:r>
              <a:rPr lang="th-TH" dirty="0" smtClean="0"/>
              <a:t>และ ทุกคน ซึ่งแต่ละชุดจะมีสิทธิในการอ่าน</a:t>
            </a:r>
            <a:r>
              <a:rPr lang="en-US" dirty="0" smtClean="0"/>
              <a:t>, </a:t>
            </a:r>
            <a:r>
              <a:rPr lang="th-TH" dirty="0" smtClean="0"/>
              <a:t>เขียน</a:t>
            </a:r>
            <a:r>
              <a:rPr lang="en-US" dirty="0" smtClean="0"/>
              <a:t>,</a:t>
            </a:r>
            <a:r>
              <a:rPr lang="th-TH" dirty="0" smtClean="0"/>
              <a:t>เรียกใช้งาน ดังนี้</a:t>
            </a:r>
          </a:p>
          <a:p>
            <a:pPr algn="ctr">
              <a:buNone/>
            </a:pPr>
            <a:r>
              <a:rPr lang="en-US" sz="4800" dirty="0" smtClean="0"/>
              <a:t>r w x</a:t>
            </a:r>
          </a:p>
          <a:p>
            <a:pPr algn="ctr">
              <a:buNone/>
            </a:pPr>
            <a:r>
              <a:rPr lang="en-US" sz="4800" dirty="0" smtClean="0"/>
              <a:t>4 2 1</a:t>
            </a:r>
          </a:p>
          <a:p>
            <a:r>
              <a:rPr lang="th-TH" dirty="0" smtClean="0"/>
              <a:t>ตัวอย่าง ถ้าต้องการปรับสิทธิการเข้าถึงแฟ้มข้อมูล </a:t>
            </a:r>
            <a:r>
              <a:rPr lang="en-US" dirty="0" smtClean="0"/>
              <a:t>myfile.txt </a:t>
            </a:r>
            <a:r>
              <a:rPr lang="th-TH" dirty="0" smtClean="0"/>
              <a:t>ให้</a:t>
            </a:r>
          </a:p>
          <a:p>
            <a:pPr lvl="1"/>
            <a:r>
              <a:rPr lang="th-TH" dirty="0" smtClean="0"/>
              <a:t>ผู้ใช้ มีสิทธิทุกอย่างคือ อ่าน เขียน และเรียกใช้งาน</a:t>
            </a:r>
          </a:p>
          <a:p>
            <a:pPr lvl="1"/>
            <a:r>
              <a:rPr lang="th-TH" dirty="0" smtClean="0"/>
              <a:t>กลุ่ม มีสิทธิในการการอ่าน</a:t>
            </a:r>
          </a:p>
          <a:p>
            <a:pPr lvl="1"/>
            <a:r>
              <a:rPr lang="th-TH" dirty="0" smtClean="0"/>
              <a:t>ทุกคน ไม่มีสิทธิใดๆในแฟ้มข้อมูลนี้เลย</a:t>
            </a:r>
          </a:p>
          <a:p>
            <a:pPr lvl="1"/>
            <a:r>
              <a:rPr lang="en-US" dirty="0" err="1" smtClean="0"/>
              <a:t>chmod</a:t>
            </a:r>
            <a:r>
              <a:rPr lang="en-US" dirty="0" smtClean="0"/>
              <a:t>  740 myfile.txt</a:t>
            </a:r>
            <a:endParaRPr lang="th-TH" dirty="0" smtClean="0"/>
          </a:p>
        </p:txBody>
      </p:sp>
      <p:sp>
        <p:nvSpPr>
          <p:cNvPr id="7" name="Down Arrow 6"/>
          <p:cNvSpPr/>
          <p:nvPr/>
        </p:nvSpPr>
        <p:spPr>
          <a:xfrm>
            <a:off x="4139952" y="3244344"/>
            <a:ext cx="14401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Down Arrow 7"/>
          <p:cNvSpPr/>
          <p:nvPr/>
        </p:nvSpPr>
        <p:spPr>
          <a:xfrm>
            <a:off x="4572000" y="3223136"/>
            <a:ext cx="14401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Down Arrow 8"/>
          <p:cNvSpPr/>
          <p:nvPr/>
        </p:nvSpPr>
        <p:spPr>
          <a:xfrm>
            <a:off x="5044688" y="3212976"/>
            <a:ext cx="14401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dirty="0" smtClean="0"/>
              <a:t>คำสั่ง </a:t>
            </a:r>
            <a:r>
              <a:rPr lang="en-US" dirty="0" smtClean="0"/>
              <a:t>“touch” </a:t>
            </a:r>
            <a:r>
              <a:rPr lang="th-TH" dirty="0" smtClean="0"/>
              <a:t>ใน </a:t>
            </a:r>
            <a:r>
              <a:rPr lang="en-US" dirty="0" smtClean="0"/>
              <a:t>Linux </a:t>
            </a:r>
            <a:r>
              <a:rPr lang="th-TH" dirty="0" smtClean="0"/>
              <a:t>มีไว้เพื่อสร้างแฟ้มข้อมูลว่างขึ้นมา</a:t>
            </a:r>
          </a:p>
          <a:p>
            <a:pPr lvl="1"/>
            <a:r>
              <a:rPr lang="th-TH" dirty="0" smtClean="0"/>
              <a:t>วิธีใช้ </a:t>
            </a:r>
            <a:r>
              <a:rPr lang="en-US" dirty="0" smtClean="0"/>
              <a:t>:   touch  &lt;</a:t>
            </a:r>
            <a:r>
              <a:rPr lang="th-TH" dirty="0" smtClean="0"/>
              <a:t>ชื่อแฟ้มข้อมูล</a:t>
            </a:r>
            <a:r>
              <a:rPr lang="en-US" dirty="0" smtClean="0"/>
              <a:t>&gt;</a:t>
            </a:r>
          </a:p>
          <a:p>
            <a:r>
              <a:rPr lang="th-TH" dirty="0" smtClean="0"/>
              <a:t>ให้สร้างแฟ้มข้อมูลว่างขึ้นมา 2 แฟ้มข้อมูลชื่อ </a:t>
            </a:r>
            <a:endParaRPr lang="en-US" dirty="0" smtClean="0"/>
          </a:p>
          <a:p>
            <a:pPr lvl="1"/>
            <a:r>
              <a:rPr lang="en-US" dirty="0" smtClean="0"/>
              <a:t>testpriv1 </a:t>
            </a:r>
            <a:r>
              <a:rPr lang="th-TH" dirty="0" smtClean="0"/>
              <a:t>และ </a:t>
            </a:r>
            <a:endParaRPr lang="en-US" dirty="0" smtClean="0"/>
          </a:p>
          <a:p>
            <a:pPr lvl="1"/>
            <a:r>
              <a:rPr lang="en-US" dirty="0" smtClean="0"/>
              <a:t>testpriv2</a:t>
            </a:r>
          </a:p>
          <a:p>
            <a:r>
              <a:rPr lang="th-TH" dirty="0" smtClean="0"/>
              <a:t>ให้ปรับสิทธิแฟ้มข้อมูล </a:t>
            </a:r>
            <a:r>
              <a:rPr lang="en-US" dirty="0" smtClean="0"/>
              <a:t>testpriv1 </a:t>
            </a:r>
            <a:r>
              <a:rPr lang="th-TH" dirty="0" smtClean="0"/>
              <a:t>ให้</a:t>
            </a:r>
          </a:p>
          <a:p>
            <a:pPr lvl="1"/>
            <a:r>
              <a:rPr lang="th-TH" dirty="0" smtClean="0"/>
              <a:t>ผู้ใช้มีสิทธิทุกอย่าง</a:t>
            </a:r>
          </a:p>
          <a:p>
            <a:pPr lvl="1"/>
            <a:r>
              <a:rPr lang="th-TH" dirty="0" smtClean="0"/>
              <a:t>กลุ่ม และ ทุกคน สามารถเรียกใช้งานได้อย่างเดียว</a:t>
            </a:r>
          </a:p>
          <a:p>
            <a:r>
              <a:rPr lang="th-TH" dirty="0" smtClean="0"/>
              <a:t>ให้ปรับสิทธิแฟ้มข้อมูล </a:t>
            </a:r>
            <a:r>
              <a:rPr lang="en-US" dirty="0" smtClean="0"/>
              <a:t>testpriv2 </a:t>
            </a:r>
            <a:r>
              <a:rPr lang="th-TH" dirty="0" smtClean="0"/>
              <a:t>ให้</a:t>
            </a:r>
          </a:p>
          <a:p>
            <a:pPr lvl="1"/>
            <a:r>
              <a:rPr lang="th-TH" dirty="0" smtClean="0"/>
              <a:t>ผู้ใช้ มีสิทธิทุกอย่าง</a:t>
            </a:r>
          </a:p>
          <a:p>
            <a:pPr lvl="1"/>
            <a:r>
              <a:rPr lang="th-TH" dirty="0" smtClean="0"/>
              <a:t>กลุ่ม มีสิทธิทุกอย่าง</a:t>
            </a:r>
          </a:p>
          <a:p>
            <a:pPr lvl="1"/>
            <a:r>
              <a:rPr lang="th-TH" dirty="0" smtClean="0"/>
              <a:t>ทุกคน สามารถอ่านและเรียกใช้งานได้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Editor : 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การใช้งานสร้างและแก้ไขแฟ้มข้อมูลใน </a:t>
            </a:r>
            <a:r>
              <a:rPr lang="en-US" dirty="0" smtClean="0"/>
              <a:t>Linux </a:t>
            </a:r>
            <a:r>
              <a:rPr lang="th-TH" dirty="0" smtClean="0"/>
              <a:t>ถ้าทำผ่าน </a:t>
            </a:r>
            <a:r>
              <a:rPr lang="en-US" dirty="0" smtClean="0"/>
              <a:t>command line </a:t>
            </a:r>
            <a:r>
              <a:rPr lang="th-TH" dirty="0" smtClean="0"/>
              <a:t>จะมี </a:t>
            </a:r>
            <a:r>
              <a:rPr lang="en-US" dirty="0" smtClean="0"/>
              <a:t>text editor </a:t>
            </a:r>
            <a:r>
              <a:rPr lang="th-TH" dirty="0" smtClean="0"/>
              <a:t>ที่นิยมมากคือ </a:t>
            </a:r>
            <a:r>
              <a:rPr lang="en-US" dirty="0" smtClean="0"/>
              <a:t>vi</a:t>
            </a:r>
          </a:p>
          <a:p>
            <a:r>
              <a:rPr lang="th-TH" dirty="0" smtClean="0"/>
              <a:t>การใช้งานของโปรแกรม </a:t>
            </a:r>
            <a:r>
              <a:rPr lang="en-US" dirty="0" smtClean="0"/>
              <a:t>vi </a:t>
            </a:r>
            <a:r>
              <a:rPr lang="th-TH" dirty="0" smtClean="0"/>
              <a:t>ค่อนข้างจะซับซ้อนสำหรับผู้เริ่มต้นใช้งาน แต่เมื่อใช้งานคล่องแล้วจะสามารถทำงานได้มีประสิทธิภาพมากขึ้นกว่า </a:t>
            </a:r>
            <a:r>
              <a:rPr lang="en-US" dirty="0" smtClean="0"/>
              <a:t>text editor </a:t>
            </a:r>
            <a:r>
              <a:rPr lang="th-TH" dirty="0" smtClean="0"/>
              <a:t>ตัวอื่น</a:t>
            </a:r>
          </a:p>
          <a:p>
            <a:r>
              <a:rPr lang="th-TH" dirty="0" smtClean="0"/>
              <a:t>โปรแกรม </a:t>
            </a:r>
            <a:r>
              <a:rPr lang="en-US" dirty="0" smtClean="0"/>
              <a:t>vi </a:t>
            </a:r>
            <a:r>
              <a:rPr lang="th-TH" dirty="0" smtClean="0"/>
              <a:t>เป็นโปรแกรมมาตรฐานใน </a:t>
            </a:r>
            <a:r>
              <a:rPr lang="en-US" dirty="0" smtClean="0"/>
              <a:t>Linux </a:t>
            </a:r>
            <a:r>
              <a:rPr lang="th-TH" dirty="0" smtClean="0"/>
              <a:t>และ </a:t>
            </a:r>
            <a:r>
              <a:rPr lang="en-US" dirty="0" smtClean="0"/>
              <a:t>Unix </a:t>
            </a:r>
            <a:r>
              <a:rPr lang="th-TH" dirty="0" smtClean="0"/>
              <a:t>ต่างๆ ทำให้สามารถทำงานกับ </a:t>
            </a:r>
            <a:r>
              <a:rPr lang="en-US" dirty="0" smtClean="0"/>
              <a:t>Linux </a:t>
            </a:r>
            <a:r>
              <a:rPr lang="th-TH" dirty="0" smtClean="0"/>
              <a:t>ได้ทุกประเภท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โหมดการทำงานของ </a:t>
            </a:r>
            <a:r>
              <a:rPr lang="en-US" dirty="0" smtClean="0"/>
              <a:t>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โปรแกรม </a:t>
            </a:r>
            <a:r>
              <a:rPr lang="en-US" dirty="0" smtClean="0"/>
              <a:t>vi </a:t>
            </a:r>
            <a:r>
              <a:rPr lang="th-TH" dirty="0" smtClean="0"/>
              <a:t>จะแบ่งการทำงานออกเป็น </a:t>
            </a:r>
            <a:r>
              <a:rPr lang="en-US" dirty="0" smtClean="0"/>
              <a:t>2 </a:t>
            </a:r>
            <a:r>
              <a:rPr lang="th-TH" dirty="0" smtClean="0"/>
              <a:t>โหมดคือ</a:t>
            </a:r>
          </a:p>
          <a:p>
            <a:pPr lvl="1"/>
            <a:r>
              <a:rPr lang="th-TH" dirty="0" smtClean="0"/>
              <a:t>โหมดคำสั่ง</a:t>
            </a:r>
          </a:p>
          <a:p>
            <a:pPr lvl="1"/>
            <a:r>
              <a:rPr lang="th-TH" dirty="0" smtClean="0"/>
              <a:t>โหมดการแก้ไขเอกสาร</a:t>
            </a:r>
          </a:p>
          <a:p>
            <a:r>
              <a:rPr lang="th-TH" dirty="0" smtClean="0"/>
              <a:t>เมื่อเริ่มใช้งาน </a:t>
            </a:r>
            <a:r>
              <a:rPr lang="en-US" dirty="0" smtClean="0"/>
              <a:t>vi </a:t>
            </a:r>
            <a:r>
              <a:rPr lang="th-TH" dirty="0" smtClean="0"/>
              <a:t>ผ่านคำสั่ง </a:t>
            </a:r>
          </a:p>
          <a:p>
            <a:pPr algn="ctr">
              <a:buNone/>
            </a:pPr>
            <a:r>
              <a:rPr lang="en-US" sz="3600" dirty="0" smtClean="0"/>
              <a:t>vi </a:t>
            </a:r>
            <a:r>
              <a:rPr lang="th-TH" sz="3600" dirty="0" smtClean="0"/>
              <a:t>ชื่อแฟ้มข้อมูล </a:t>
            </a:r>
          </a:p>
          <a:p>
            <a:pPr>
              <a:buNone/>
            </a:pPr>
            <a:r>
              <a:rPr lang="th-TH" dirty="0" smtClean="0"/>
              <a:t>    โปรแกรมจะเริ่มต้นที่โหมดคำสั่ง</a:t>
            </a:r>
          </a:p>
          <a:p>
            <a:r>
              <a:rPr lang="th-TH" dirty="0" smtClean="0"/>
              <a:t>ถ้าแฟ้มข้อมูลที่ต้องการไม่มีอยู่ในระบบ </a:t>
            </a:r>
            <a:r>
              <a:rPr lang="en-US" dirty="0" smtClean="0"/>
              <a:t>vi </a:t>
            </a:r>
            <a:r>
              <a:rPr lang="th-TH" dirty="0" smtClean="0"/>
              <a:t>จะสร้างแฟ้มข้อมูลนั้นขึ้นมา</a:t>
            </a:r>
          </a:p>
          <a:p>
            <a:r>
              <a:rPr lang="th-TH" dirty="0" smtClean="0"/>
              <a:t>ถ้าแฟ้มข้อมูลที่ต้องการมีอยู่ในระบบ </a:t>
            </a:r>
            <a:r>
              <a:rPr lang="en-US" dirty="0" smtClean="0"/>
              <a:t>vi </a:t>
            </a:r>
            <a:r>
              <a:rPr lang="th-TH" dirty="0" smtClean="0"/>
              <a:t>จะเปิดแฟ้มข้อมูลนั้นขึ้นมาแก้ไข</a:t>
            </a:r>
            <a:endParaRPr lang="en-US" dirty="0" smtClean="0"/>
          </a:p>
          <a:p>
            <a:r>
              <a:rPr lang="th-TH" dirty="0" smtClean="0"/>
              <a:t>การเปลี่ยนโหมดใน </a:t>
            </a:r>
            <a:r>
              <a:rPr lang="en-US" dirty="0" smtClean="0"/>
              <a:t>vi </a:t>
            </a:r>
            <a:r>
              <a:rPr lang="th-TH" dirty="0" smtClean="0"/>
              <a:t>ให้กลับมาอยู่ในโหมดคำสั่ง จะต้องกด </a:t>
            </a:r>
            <a:r>
              <a:rPr lang="en-US" dirty="0" smtClean="0"/>
              <a:t>ESC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คำสั่งของ </a:t>
            </a:r>
            <a:r>
              <a:rPr lang="en-US" dirty="0" smtClean="0"/>
              <a:t>vi </a:t>
            </a:r>
            <a:r>
              <a:rPr lang="th-TH" dirty="0" smtClean="0"/>
              <a:t>ในโหมดคำสั่ง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1560" y="1556792"/>
          <a:ext cx="8153400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5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8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</a:rPr>
                        <a:t>คำสั่ง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</a:rPr>
                        <a:t>คำอธิบาย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Up</a:t>
                      </a:r>
                      <a:r>
                        <a:rPr lang="en-US" sz="2000" baseline="0" dirty="0" smtClean="0">
                          <a:latin typeface="Calibri" pitchFamily="34" charset="0"/>
                          <a:cs typeface="Calibri" pitchFamily="34" charset="0"/>
                        </a:rPr>
                        <a:t> arrow, k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เลื่อน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 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cursor 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ขึ้นข้างบน 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1 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บรรทัด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Down arrow,  j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เลื่อน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 </a:t>
                      </a:r>
                      <a:r>
                        <a:rPr lang="en-US" sz="2200" dirty="0" smtClean="0">
                          <a:latin typeface="Calibri" pitchFamily="34" charset="0"/>
                          <a:cs typeface="+mn-cs"/>
                        </a:rPr>
                        <a:t>cursor </a:t>
                      </a:r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ลงข้างล่าง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 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1 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บรรทัด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Left arrow</a:t>
                      </a:r>
                      <a:r>
                        <a:rPr lang="en-US" sz="2000" baseline="0" dirty="0" smtClean="0">
                          <a:latin typeface="Calibri" pitchFamily="34" charset="0"/>
                          <a:cs typeface="Calibri" pitchFamily="34" charset="0"/>
                        </a:rPr>
                        <a:t>, h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เลื่อน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 </a:t>
                      </a:r>
                      <a:r>
                        <a:rPr lang="en-US" sz="2200" dirty="0" smtClean="0">
                          <a:latin typeface="Calibri" pitchFamily="34" charset="0"/>
                          <a:cs typeface="+mn-cs"/>
                        </a:rPr>
                        <a:t>cursor </a:t>
                      </a:r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ไปทางซ้าย </a:t>
                      </a:r>
                      <a:r>
                        <a:rPr lang="en-US" sz="2200" dirty="0" smtClean="0">
                          <a:latin typeface="Calibri" pitchFamily="34" charset="0"/>
                          <a:cs typeface="+mn-cs"/>
                        </a:rPr>
                        <a:t>1 </a:t>
                      </a:r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ตัวอักษร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Right arrow, l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เลื่อน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 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cursor 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ไปทางขวา 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1 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ตัวอักษร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:q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ออกจากโปรแกรม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:q!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บังคับให้ออกจากโปรแกรม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:w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บันทึกแฟ้มข้อมูล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:</a:t>
                      </a:r>
                      <a:r>
                        <a:rPr lang="en-US" sz="2000" dirty="0" err="1" smtClean="0">
                          <a:latin typeface="Calibri" pitchFamily="34" charset="0"/>
                          <a:cs typeface="Calibri" pitchFamily="34" charset="0"/>
                        </a:rPr>
                        <a:t>wq</a:t>
                      </a:r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 , ZZ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บันทึกแฟ้มข้อมูล และออกจากโปรแกรม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x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ลบตัวอักษรที่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 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cursor 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ชี้อยู่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bri" pitchFamily="34" charset="0"/>
                          <a:cs typeface="Calibri" pitchFamily="34" charset="0"/>
                        </a:rPr>
                        <a:t>dw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ลบ </a:t>
                      </a:r>
                      <a:r>
                        <a:rPr lang="en-US" sz="2200" dirty="0" smtClean="0">
                          <a:latin typeface="Calibri" pitchFamily="34" charset="0"/>
                          <a:cs typeface="+mn-cs"/>
                        </a:rPr>
                        <a:t>1 </a:t>
                      </a:r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คำที่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 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cursor 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ชี้อยู่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bri" pitchFamily="34" charset="0"/>
                          <a:cs typeface="Calibri" pitchFamily="34" charset="0"/>
                        </a:rPr>
                        <a:t>dd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ลบ </a:t>
                      </a:r>
                      <a:r>
                        <a:rPr lang="en-US" sz="2200" dirty="0" smtClean="0">
                          <a:latin typeface="Calibri" pitchFamily="34" charset="0"/>
                          <a:cs typeface="+mn-cs"/>
                        </a:rPr>
                        <a:t>1 </a:t>
                      </a:r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บรรทัดที่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 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cursor 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ชี้อยู่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คำสั่งของ </a:t>
            </a:r>
            <a:r>
              <a:rPr lang="en-US" dirty="0" smtClean="0"/>
              <a:t>vi </a:t>
            </a:r>
            <a:r>
              <a:rPr lang="th-TH" dirty="0" smtClean="0"/>
              <a:t>ในโหมดคำสั่ง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611560" y="1700808"/>
          <a:ext cx="81534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5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8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</a:rPr>
                        <a:t>คำสั่ง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</a:rPr>
                        <a:t>คำอธิบาย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fornian FB" pitchFamily="18" charset="0"/>
                          <a:cs typeface="+mn-cs"/>
                        </a:rPr>
                        <a:t>/ &lt;text&gt;</a:t>
                      </a:r>
                      <a:endParaRPr lang="en-US" sz="2000" dirty="0">
                        <a:latin typeface="Californian FB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ค้นหาคำในแฟ้มข้อมูล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fornian FB" pitchFamily="18" charset="0"/>
                          <a:cs typeface="+mn-cs"/>
                        </a:rPr>
                        <a:t>n</a:t>
                      </a:r>
                      <a:endParaRPr lang="en-US" sz="2000" dirty="0">
                        <a:latin typeface="Californian FB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ค้นหาคำถัดไป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fornian FB" pitchFamily="18" charset="0"/>
                          <a:cs typeface="+mn-cs"/>
                        </a:rPr>
                        <a:t>u</a:t>
                      </a:r>
                      <a:endParaRPr lang="en-US" sz="2000" dirty="0">
                        <a:latin typeface="Californian FB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  <a:cs typeface="+mn-cs"/>
                        </a:rPr>
                        <a:t>undo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fornian FB" pitchFamily="18" charset="0"/>
                          <a:cs typeface="+mn-cs"/>
                        </a:rPr>
                        <a:t>yy</a:t>
                      </a:r>
                      <a:endParaRPr lang="en-US" sz="2000" dirty="0">
                        <a:latin typeface="Californian FB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  <a:cs typeface="+mn-cs"/>
                        </a:rPr>
                        <a:t>Copy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 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ข้อความบรรทัดที่ 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cursor 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ชี้อยู่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fornian FB" pitchFamily="18" charset="0"/>
                          <a:cs typeface="+mn-cs"/>
                        </a:rPr>
                        <a:t>yw</a:t>
                      </a:r>
                      <a:endParaRPr lang="en-US" sz="2000" dirty="0">
                        <a:latin typeface="Californian FB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  <a:cs typeface="+mn-cs"/>
                        </a:rPr>
                        <a:t>Copy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 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ข้อความหนึ่งคำที่ 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cursor 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ชี้อยู่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fornian FB" pitchFamily="18" charset="0"/>
                          <a:cs typeface="+mn-cs"/>
                        </a:rPr>
                        <a:t>p</a:t>
                      </a:r>
                      <a:endParaRPr lang="en-US" sz="2000" dirty="0">
                        <a:latin typeface="Californian FB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  <a:cs typeface="+mn-cs"/>
                        </a:rPr>
                        <a:t>Paste  </a:t>
                      </a:r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ข้อมูลที่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 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copy 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ไว้ลงในแฟ้มข้อมูล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fornian FB" pitchFamily="18" charset="0"/>
                          <a:cs typeface="+mn-cs"/>
                        </a:rPr>
                        <a:t>i</a:t>
                      </a:r>
                      <a:endParaRPr lang="en-US" sz="2000" dirty="0">
                        <a:latin typeface="Californian FB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แทรกข้อมูลลงในแฟ้มข้อมูลตำแหน่งที่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 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cursor 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ชี้อยู่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fornian FB" pitchFamily="18" charset="0"/>
                          <a:cs typeface="+mn-cs"/>
                        </a:rPr>
                        <a:t>I</a:t>
                      </a:r>
                      <a:endParaRPr lang="en-US" sz="2000" dirty="0">
                        <a:latin typeface="Californian FB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แทรกข้อมูลตำ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แหน่งท้ายสุดของบรรทัดที่ 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cursor 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ชี้อยู่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fornian FB" pitchFamily="18" charset="0"/>
                          <a:cs typeface="+mn-cs"/>
                        </a:rPr>
                        <a:t>&lt;</a:t>
                      </a:r>
                      <a:r>
                        <a:rPr lang="th-TH" sz="2000" dirty="0" smtClean="0">
                          <a:latin typeface="Californian FB" pitchFamily="18" charset="0"/>
                          <a:cs typeface="+mn-cs"/>
                        </a:rPr>
                        <a:t>ตัวเลข</a:t>
                      </a:r>
                      <a:r>
                        <a:rPr lang="en-US" sz="2000" dirty="0" smtClean="0">
                          <a:latin typeface="Californian FB" pitchFamily="18" charset="0"/>
                          <a:cs typeface="+mn-cs"/>
                        </a:rPr>
                        <a:t>&gt;G</a:t>
                      </a:r>
                      <a:endParaRPr lang="en-US" sz="2000" dirty="0">
                        <a:latin typeface="Californian FB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ไปที่บรรทัด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 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&lt;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ตัวเลข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&gt;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820688"/>
          </a:xfrm>
        </p:spPr>
        <p:txBody>
          <a:bodyPr>
            <a:normAutofit fontScale="92500"/>
          </a:bodyPr>
          <a:lstStyle/>
          <a:p>
            <a:r>
              <a:rPr lang="th-TH" dirty="0" smtClean="0"/>
              <a:t>ให้สร้างแฟ้มข้อมูลชื่อ </a:t>
            </a:r>
            <a:r>
              <a:rPr lang="en-US" dirty="0" smtClean="0"/>
              <a:t>hello </a:t>
            </a:r>
            <a:r>
              <a:rPr lang="th-TH" dirty="0" smtClean="0"/>
              <a:t>โดยพยายามฝึกหัดใช้โปรแกรม </a:t>
            </a:r>
            <a:r>
              <a:rPr lang="en-US" dirty="0" smtClean="0"/>
              <a:t>vi </a:t>
            </a:r>
            <a:r>
              <a:rPr lang="th-TH" dirty="0" smtClean="0"/>
              <a:t>มีข้อความดังนี้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2483768" y="2060848"/>
            <a:ext cx="5040560" cy="43924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smtClean="0">
                <a:solidFill>
                  <a:schemeClr val="tx1"/>
                </a:solidFill>
              </a:rPr>
              <a:t>Hello everybody</a:t>
            </a:r>
          </a:p>
          <a:p>
            <a:r>
              <a:rPr lang="en-US" sz="2500" dirty="0" smtClean="0">
                <a:solidFill>
                  <a:schemeClr val="tx1"/>
                </a:solidFill>
              </a:rPr>
              <a:t>This is my text file created by vi</a:t>
            </a:r>
          </a:p>
          <a:p>
            <a:r>
              <a:rPr lang="en-US" sz="2500" dirty="0" smtClean="0">
                <a:solidFill>
                  <a:schemeClr val="tx1"/>
                </a:solidFill>
              </a:rPr>
              <a:t>Try to copy the following line 5 times</a:t>
            </a:r>
          </a:p>
          <a:p>
            <a:r>
              <a:rPr lang="en-US" sz="2500" dirty="0" err="1" smtClean="0">
                <a:solidFill>
                  <a:schemeClr val="tx1"/>
                </a:solidFill>
              </a:rPr>
              <a:t>HelloWorld</a:t>
            </a:r>
            <a:endParaRPr lang="en-US" sz="2500" dirty="0" smtClean="0">
              <a:solidFill>
                <a:schemeClr val="tx1"/>
              </a:solidFill>
            </a:endParaRPr>
          </a:p>
          <a:p>
            <a:r>
              <a:rPr lang="en-US" sz="2500" dirty="0" err="1" smtClean="0">
                <a:solidFill>
                  <a:schemeClr val="tx1"/>
                </a:solidFill>
              </a:rPr>
              <a:t>HelloWorld</a:t>
            </a:r>
            <a:endParaRPr lang="en-US" sz="2500" dirty="0" smtClean="0">
              <a:solidFill>
                <a:schemeClr val="tx1"/>
              </a:solidFill>
            </a:endParaRPr>
          </a:p>
          <a:p>
            <a:r>
              <a:rPr lang="en-US" sz="2500" dirty="0" err="1" smtClean="0">
                <a:solidFill>
                  <a:schemeClr val="tx1"/>
                </a:solidFill>
              </a:rPr>
              <a:t>HelloWorld</a:t>
            </a:r>
            <a:endParaRPr lang="en-US" sz="2500" dirty="0" smtClean="0">
              <a:solidFill>
                <a:schemeClr val="tx1"/>
              </a:solidFill>
            </a:endParaRPr>
          </a:p>
          <a:p>
            <a:r>
              <a:rPr lang="en-US" sz="2500" dirty="0" err="1" smtClean="0">
                <a:solidFill>
                  <a:schemeClr val="tx1"/>
                </a:solidFill>
              </a:rPr>
              <a:t>HelloWorld</a:t>
            </a:r>
            <a:endParaRPr lang="en-US" sz="2500" dirty="0" smtClean="0">
              <a:solidFill>
                <a:schemeClr val="tx1"/>
              </a:solidFill>
            </a:endParaRPr>
          </a:p>
          <a:p>
            <a:r>
              <a:rPr lang="en-US" sz="2500" dirty="0" err="1" smtClean="0">
                <a:solidFill>
                  <a:schemeClr val="tx1"/>
                </a:solidFill>
              </a:rPr>
              <a:t>HelloWorld</a:t>
            </a:r>
            <a:endParaRPr lang="en-US" sz="2500" dirty="0" smtClean="0">
              <a:solidFill>
                <a:schemeClr val="tx1"/>
              </a:solidFill>
            </a:endParaRPr>
          </a:p>
          <a:p>
            <a:r>
              <a:rPr lang="en-US" sz="2500" dirty="0" smtClean="0">
                <a:solidFill>
                  <a:schemeClr val="tx1"/>
                </a:solidFill>
              </a:rPr>
              <a:t>Try to save this file with :w</a:t>
            </a:r>
          </a:p>
          <a:p>
            <a:r>
              <a:rPr lang="en-US" sz="2500" dirty="0" err="1" smtClean="0">
                <a:solidFill>
                  <a:schemeClr val="tx1"/>
                </a:solidFill>
              </a:rPr>
              <a:t>ello</a:t>
            </a:r>
            <a:endParaRPr lang="en-US" sz="2500" dirty="0" smtClean="0">
              <a:solidFill>
                <a:schemeClr val="tx1"/>
              </a:solidFill>
            </a:endParaRPr>
          </a:p>
          <a:p>
            <a:r>
              <a:rPr lang="en-US" sz="2500" dirty="0" err="1" smtClean="0">
                <a:solidFill>
                  <a:schemeClr val="tx1"/>
                </a:solidFill>
              </a:rPr>
              <a:t>XHelloWorldX</a:t>
            </a:r>
            <a:endParaRPr lang="th-TH" sz="2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การใช้งาน </a:t>
            </a:r>
            <a:r>
              <a:rPr lang="en-US" dirty="0" smtClean="0"/>
              <a:t>Linux </a:t>
            </a:r>
            <a:r>
              <a:rPr lang="th-TH" dirty="0" smtClean="0"/>
              <a:t>ด้วย </a:t>
            </a:r>
            <a:r>
              <a:rPr lang="en-US" dirty="0" smtClean="0"/>
              <a:t>command line </a:t>
            </a:r>
            <a:r>
              <a:rPr lang="th-TH" dirty="0" smtClean="0"/>
              <a:t>สามารถเข้าถึงได้ 3 วิธี</a:t>
            </a:r>
          </a:p>
          <a:p>
            <a:pPr lvl="1"/>
            <a:r>
              <a:rPr lang="en-US" dirty="0" smtClean="0"/>
              <a:t>Virtual Terminal</a:t>
            </a:r>
          </a:p>
          <a:p>
            <a:pPr lvl="1"/>
            <a:r>
              <a:rPr lang="en-US" dirty="0" smtClean="0"/>
              <a:t>Graphical Terminal</a:t>
            </a:r>
          </a:p>
          <a:p>
            <a:pPr lvl="1"/>
            <a:r>
              <a:rPr lang="en-US" dirty="0" smtClean="0"/>
              <a:t>Remote Terminal (Telnet, SSH)</a:t>
            </a:r>
          </a:p>
          <a:p>
            <a:r>
              <a:rPr lang="th-TH" dirty="0" smtClean="0"/>
              <a:t>คำสั่งทุกคำสั่งใน </a:t>
            </a:r>
            <a:r>
              <a:rPr lang="en-US" dirty="0" smtClean="0"/>
              <a:t>command line </a:t>
            </a:r>
            <a:r>
              <a:rPr lang="th-TH" dirty="0" smtClean="0"/>
              <a:t>จะทำงานผ่านสิ่งแวดล้อมที่เรียกว่า </a:t>
            </a:r>
            <a:r>
              <a:rPr lang="en-US" dirty="0" smtClean="0"/>
              <a:t>“Shell”</a:t>
            </a:r>
          </a:p>
          <a:p>
            <a:r>
              <a:rPr lang="th-TH" dirty="0" smtClean="0"/>
              <a:t>ใน </a:t>
            </a:r>
            <a:r>
              <a:rPr lang="en-US" dirty="0" smtClean="0"/>
              <a:t>Linux </a:t>
            </a:r>
            <a:r>
              <a:rPr lang="th-TH" dirty="0" smtClean="0"/>
              <a:t>มี </a:t>
            </a:r>
            <a:r>
              <a:rPr lang="en-US" dirty="0" smtClean="0"/>
              <a:t>shell </a:t>
            </a:r>
            <a:r>
              <a:rPr lang="th-TH" dirty="0" smtClean="0"/>
              <a:t>ให้เลือกใช้งานหลายชนิด แต่ชนิดที่ได้รับความนิยมและใช้กันมากก็คือ </a:t>
            </a:r>
            <a:r>
              <a:rPr lang="en-US" dirty="0" smtClean="0"/>
              <a:t>BASH (Bourne-again shell)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ดูเนื้อหาในแฟ้มข้อมูล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/>
          </a:bodyPr>
          <a:lstStyle/>
          <a:p>
            <a:r>
              <a:rPr lang="th-TH" dirty="0" smtClean="0"/>
              <a:t>คำสั่งที่ใช้ดูเนื้อหาในแฟ้มข้อมูล</a:t>
            </a:r>
          </a:p>
          <a:p>
            <a:pPr algn="ctr">
              <a:buNone/>
            </a:pPr>
            <a:r>
              <a:rPr lang="en-US" sz="3200" b="1" dirty="0" smtClean="0">
                <a:solidFill>
                  <a:srgbClr val="002060"/>
                </a:solidFill>
              </a:rPr>
              <a:t>cat</a:t>
            </a:r>
            <a:r>
              <a:rPr lang="en-US" sz="3200" dirty="0" smtClean="0"/>
              <a:t> </a:t>
            </a:r>
            <a:r>
              <a:rPr lang="th-TH" sz="3200" dirty="0" smtClean="0"/>
              <a:t>ชื่อแฟ้มข้อมูล</a:t>
            </a:r>
          </a:p>
          <a:p>
            <a:r>
              <a:rPr lang="th-TH" dirty="0" smtClean="0"/>
              <a:t>เมื่อต้องการดูเนื้อหาหลายแฟ้มข้อมูลต่อกัน</a:t>
            </a:r>
          </a:p>
          <a:p>
            <a:pPr algn="ctr">
              <a:buNone/>
            </a:pPr>
            <a:r>
              <a:rPr lang="en-US" sz="3200" b="1" dirty="0" smtClean="0">
                <a:solidFill>
                  <a:srgbClr val="002060"/>
                </a:solidFill>
              </a:rPr>
              <a:t>cat</a:t>
            </a:r>
            <a:r>
              <a:rPr lang="en-US" sz="3200" dirty="0" smtClean="0"/>
              <a:t> </a:t>
            </a:r>
            <a:r>
              <a:rPr lang="th-TH" sz="3200" dirty="0" smtClean="0"/>
              <a:t>ชื่อแฟ้มข้อมูล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 </a:t>
            </a:r>
            <a:r>
              <a:rPr lang="th-TH" sz="3200" dirty="0" smtClean="0"/>
              <a:t>ชื่อแฟ้มข้อมูล</a:t>
            </a:r>
            <a:r>
              <a:rPr lang="en-US" sz="3200" baseline="-25000" dirty="0" smtClean="0"/>
              <a:t>2</a:t>
            </a:r>
          </a:p>
          <a:p>
            <a:r>
              <a:rPr lang="th-TH" dirty="0" smtClean="0"/>
              <a:t>คำสั่งที่ใช้ดูแฟ้มข้อมูลยาวๆ แต่ตัดให้เห็นที่ละหน้า</a:t>
            </a:r>
          </a:p>
          <a:p>
            <a:pPr algn="ctr">
              <a:buNone/>
            </a:pPr>
            <a:r>
              <a:rPr lang="en-US" sz="3200" b="1" dirty="0" smtClean="0">
                <a:solidFill>
                  <a:srgbClr val="002060"/>
                </a:solidFill>
              </a:rPr>
              <a:t>more</a:t>
            </a:r>
            <a:r>
              <a:rPr lang="en-US" sz="3200" dirty="0" smtClean="0"/>
              <a:t> </a:t>
            </a:r>
            <a:r>
              <a:rPr lang="th-TH" sz="3200" dirty="0" smtClean="0"/>
              <a:t>ชื่อแฟ้มข้อมูล</a:t>
            </a:r>
          </a:p>
          <a:p>
            <a:r>
              <a:rPr lang="th-TH" dirty="0" smtClean="0"/>
              <a:t>ตัวพัฒนาต่อจากคำสั่ง </a:t>
            </a:r>
            <a:r>
              <a:rPr lang="en-US" dirty="0" smtClean="0"/>
              <a:t>more </a:t>
            </a:r>
            <a:r>
              <a:rPr lang="th-TH" dirty="0" smtClean="0"/>
              <a:t>ให้มีการทำงานที่สะดวกมากขึ้น</a:t>
            </a:r>
          </a:p>
          <a:p>
            <a:pPr algn="ctr">
              <a:buNone/>
            </a:pPr>
            <a:r>
              <a:rPr lang="en-US" sz="3200" b="1" dirty="0" smtClean="0">
                <a:solidFill>
                  <a:srgbClr val="002060"/>
                </a:solidFill>
              </a:rPr>
              <a:t>less</a:t>
            </a:r>
            <a:r>
              <a:rPr lang="en-US" sz="3200" dirty="0" smtClean="0"/>
              <a:t> </a:t>
            </a:r>
            <a:r>
              <a:rPr lang="th-TH" sz="3200" dirty="0" smtClean="0"/>
              <a:t>ชื่อแฟ้มข้อมูล</a:t>
            </a:r>
            <a:endParaRPr lang="en-US" sz="3200" dirty="0" smtClean="0"/>
          </a:p>
          <a:p>
            <a:pPr algn="ctr">
              <a:buNone/>
            </a:pPr>
            <a:endParaRPr lang="th-TH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ดูเนื้อหาในแฟ้มข้อมูลบางส่วน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คำสั่งที่ใช้ดูข้อมูลส่วนหัวของแฟ้มข้อมูล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002060"/>
                </a:solidFill>
              </a:rPr>
              <a:t>head</a:t>
            </a:r>
            <a:r>
              <a:rPr lang="en-US" dirty="0" smtClean="0"/>
              <a:t> </a:t>
            </a:r>
            <a:r>
              <a:rPr lang="th-TH" dirty="0" smtClean="0"/>
              <a:t> ชื่อแฟ้มข้อมูล</a:t>
            </a:r>
          </a:p>
          <a:p>
            <a:r>
              <a:rPr lang="th-TH" dirty="0" smtClean="0"/>
              <a:t>คำสั่งที่ใช้ดูข้อมูลส่วนท้ายของแฟ้มข้อมูล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002060"/>
                </a:solidFill>
              </a:rPr>
              <a:t>tail</a:t>
            </a:r>
            <a:r>
              <a:rPr lang="en-US" dirty="0" smtClean="0"/>
              <a:t> </a:t>
            </a:r>
            <a:r>
              <a:rPr lang="th-TH" dirty="0" smtClean="0"/>
              <a:t>ชื่อแฟ้มข้อมูล</a:t>
            </a:r>
          </a:p>
          <a:p>
            <a:r>
              <a:rPr lang="th-TH" dirty="0" smtClean="0"/>
              <a:t>ทั้ง </a:t>
            </a:r>
            <a:r>
              <a:rPr lang="en-US" dirty="0" smtClean="0"/>
              <a:t>head </a:t>
            </a:r>
            <a:r>
              <a:rPr lang="th-TH" dirty="0" smtClean="0"/>
              <a:t>และ </a:t>
            </a:r>
            <a:r>
              <a:rPr lang="en-US" dirty="0" smtClean="0"/>
              <a:t>tail </a:t>
            </a:r>
            <a:r>
              <a:rPr lang="th-TH" dirty="0" smtClean="0"/>
              <a:t>มี </a:t>
            </a:r>
            <a:r>
              <a:rPr lang="en-US" dirty="0" smtClean="0"/>
              <a:t>option </a:t>
            </a:r>
            <a:r>
              <a:rPr lang="th-TH" dirty="0" smtClean="0"/>
              <a:t>ที่นิยมใช้คือ </a:t>
            </a:r>
            <a:r>
              <a:rPr lang="en-US" dirty="0" smtClean="0"/>
              <a:t>-n </a:t>
            </a:r>
            <a:r>
              <a:rPr lang="th-TH" dirty="0" smtClean="0"/>
              <a:t>จำนวนบรรทัด</a:t>
            </a:r>
          </a:p>
          <a:p>
            <a:pPr lvl="1"/>
            <a:r>
              <a:rPr lang="en-US" dirty="0" smtClean="0"/>
              <a:t>head -n 10  </a:t>
            </a:r>
            <a:r>
              <a:rPr lang="th-TH" dirty="0" smtClean="0"/>
              <a:t>ชื่อแฟ้มข้อมูล</a:t>
            </a:r>
          </a:p>
          <a:p>
            <a:pPr lvl="2"/>
            <a:r>
              <a:rPr lang="th-TH" dirty="0" smtClean="0"/>
              <a:t>แสดงเนื้อหาในแฟ้มข้อมูล </a:t>
            </a:r>
            <a:r>
              <a:rPr lang="en-US" dirty="0" smtClean="0"/>
              <a:t>10</a:t>
            </a:r>
            <a:r>
              <a:rPr lang="th-TH" dirty="0" smtClean="0"/>
              <a:t> บรรทัดเริ่มนับจากบรรทัดที่ </a:t>
            </a:r>
            <a:r>
              <a:rPr lang="en-US" dirty="0" smtClean="0"/>
              <a:t>1</a:t>
            </a:r>
          </a:p>
          <a:p>
            <a:pPr lvl="1"/>
            <a:r>
              <a:rPr lang="en-US" dirty="0" smtClean="0"/>
              <a:t>tail</a:t>
            </a:r>
            <a:r>
              <a:rPr lang="th-TH" dirty="0" smtClean="0"/>
              <a:t>  </a:t>
            </a:r>
            <a:r>
              <a:rPr lang="en-US" dirty="0" smtClean="0"/>
              <a:t> -n 10</a:t>
            </a:r>
            <a:r>
              <a:rPr lang="th-TH" dirty="0" smtClean="0"/>
              <a:t>   </a:t>
            </a:r>
            <a:r>
              <a:rPr lang="en-US" dirty="0" smtClean="0"/>
              <a:t> </a:t>
            </a:r>
            <a:r>
              <a:rPr lang="th-TH" dirty="0" smtClean="0"/>
              <a:t>ชื่อแฟ้มข้อมูล</a:t>
            </a:r>
          </a:p>
          <a:p>
            <a:pPr lvl="2"/>
            <a:r>
              <a:rPr lang="th-TH" dirty="0" smtClean="0"/>
              <a:t>แสดงเนื้อหาในแฟ้มข้อมูล </a:t>
            </a:r>
            <a:r>
              <a:rPr lang="en-US" dirty="0" smtClean="0"/>
              <a:t>10 </a:t>
            </a:r>
            <a:r>
              <a:rPr lang="th-TH" dirty="0" smtClean="0"/>
              <a:t>บรรทัดนับจากบรรทัดสุดท้ายของแฟ้มข้อมูล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แฟ้มข้อมูลประเภท </a:t>
            </a:r>
            <a:r>
              <a:rPr lang="en-US" dirty="0" smtClean="0"/>
              <a:t>link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dirty="0" smtClean="0"/>
              <a:t>ใน </a:t>
            </a:r>
            <a:r>
              <a:rPr lang="en-US" dirty="0" smtClean="0"/>
              <a:t>Linux </a:t>
            </a:r>
            <a:r>
              <a:rPr lang="th-TH" dirty="0" smtClean="0"/>
              <a:t>แฟ้มข้อมูลประเภท </a:t>
            </a:r>
            <a:r>
              <a:rPr lang="en-US" dirty="0" smtClean="0"/>
              <a:t>link </a:t>
            </a:r>
            <a:r>
              <a:rPr lang="th-TH" dirty="0" smtClean="0"/>
              <a:t>จะมีด้วยกัน 2 ประเภท คือ</a:t>
            </a:r>
          </a:p>
          <a:p>
            <a:pPr lvl="1"/>
            <a:r>
              <a:rPr lang="en-US" dirty="0" smtClean="0"/>
              <a:t>Soft link</a:t>
            </a:r>
          </a:p>
          <a:p>
            <a:pPr lvl="1"/>
            <a:r>
              <a:rPr lang="en-US" dirty="0" smtClean="0"/>
              <a:t>Hard link</a:t>
            </a:r>
          </a:p>
          <a:p>
            <a:r>
              <a:rPr lang="en-US" dirty="0" smtClean="0"/>
              <a:t>Soft link </a:t>
            </a:r>
            <a:r>
              <a:rPr lang="th-TH" dirty="0" smtClean="0"/>
              <a:t>ทำหน้าที่เหมือน </a:t>
            </a:r>
            <a:r>
              <a:rPr lang="en-US" dirty="0" smtClean="0"/>
              <a:t>shortcut </a:t>
            </a:r>
            <a:r>
              <a:rPr lang="th-TH" dirty="0" smtClean="0"/>
              <a:t>ใน </a:t>
            </a:r>
            <a:r>
              <a:rPr lang="en-US" dirty="0" smtClean="0"/>
              <a:t>Windows </a:t>
            </a:r>
            <a:r>
              <a:rPr lang="th-TH" dirty="0" smtClean="0"/>
              <a:t>คือเป็นแค่ตัวชี้ไปหาแฟ้มข้อมูลต้นฉบับ</a:t>
            </a:r>
          </a:p>
          <a:p>
            <a:pPr lvl="1"/>
            <a:r>
              <a:rPr lang="th-TH" dirty="0" smtClean="0"/>
              <a:t>วิธีการสร้าง </a:t>
            </a:r>
            <a:r>
              <a:rPr lang="en-US" dirty="0" err="1" smtClean="0"/>
              <a:t>softlink</a:t>
            </a:r>
            <a:r>
              <a:rPr lang="en-US" dirty="0" smtClean="0"/>
              <a:t> </a:t>
            </a:r>
            <a:r>
              <a:rPr lang="th-TH" dirty="0" smtClean="0"/>
              <a:t>ทำได้โดยใช้คำสั่ง </a:t>
            </a:r>
            <a:r>
              <a:rPr lang="en-US" dirty="0" smtClean="0"/>
              <a:t>“</a:t>
            </a:r>
            <a:r>
              <a:rPr lang="en-US" dirty="0" err="1" smtClean="0"/>
              <a:t>ln</a:t>
            </a:r>
            <a:r>
              <a:rPr lang="en-US" dirty="0" smtClean="0"/>
              <a:t> –s </a:t>
            </a:r>
            <a:r>
              <a:rPr lang="th-TH" dirty="0" smtClean="0"/>
              <a:t> </a:t>
            </a:r>
            <a:r>
              <a:rPr lang="en-US" dirty="0" smtClean="0"/>
              <a:t>TARGET </a:t>
            </a:r>
            <a:r>
              <a:rPr lang="en-US" dirty="0" err="1" smtClean="0"/>
              <a:t>link_name</a:t>
            </a:r>
            <a:r>
              <a:rPr lang="en-US" dirty="0" smtClean="0"/>
              <a:t>”</a:t>
            </a:r>
          </a:p>
          <a:p>
            <a:pPr lvl="1"/>
            <a:r>
              <a:rPr lang="th-TH" dirty="0" smtClean="0"/>
              <a:t>ถ้าแฟ้มข้อมูลต้นฉบับถูกลบทิ้ง </a:t>
            </a:r>
            <a:r>
              <a:rPr lang="en-US" dirty="0" err="1" smtClean="0"/>
              <a:t>softlink</a:t>
            </a:r>
            <a:r>
              <a:rPr lang="en-US" dirty="0" smtClean="0"/>
              <a:t> </a:t>
            </a:r>
            <a:r>
              <a:rPr lang="th-TH" dirty="0" smtClean="0"/>
              <a:t>จะไม่สามารถค้นหาแฟ้มข้อมูลได้</a:t>
            </a:r>
          </a:p>
          <a:p>
            <a:r>
              <a:rPr lang="en-US" dirty="0" smtClean="0"/>
              <a:t>Hard link </a:t>
            </a:r>
            <a:r>
              <a:rPr lang="th-TH" dirty="0" smtClean="0"/>
              <a:t>เป็นแฟ้มข้อมูลพิเศษของ </a:t>
            </a:r>
            <a:r>
              <a:rPr lang="en-US" dirty="0" smtClean="0"/>
              <a:t>Linux </a:t>
            </a:r>
            <a:r>
              <a:rPr lang="th-TH" dirty="0" smtClean="0"/>
              <a:t>ซึ่งเป็นการสร้างเนื้อหาข้อมูลร่วมกัน ถึงแฟ้มข้อมูลไหนจะถูกลบถ้ายังมีตัวชี้อยู่ก็ยังไม่หายไปจากระบบ</a:t>
            </a:r>
          </a:p>
          <a:p>
            <a:pPr lvl="1"/>
            <a:r>
              <a:rPr lang="th-TH" dirty="0" smtClean="0"/>
              <a:t>วิธีสร้าง </a:t>
            </a:r>
            <a:r>
              <a:rPr lang="en-US" dirty="0" err="1" smtClean="0"/>
              <a:t>hardlink</a:t>
            </a:r>
            <a:r>
              <a:rPr lang="en-US" dirty="0" smtClean="0"/>
              <a:t> </a:t>
            </a:r>
            <a:r>
              <a:rPr lang="th-TH" dirty="0" smtClean="0"/>
              <a:t>ทำได้โดยใช้คำสั่ง </a:t>
            </a:r>
            <a:r>
              <a:rPr lang="en-US" dirty="0" smtClean="0"/>
              <a:t>“</a:t>
            </a:r>
            <a:r>
              <a:rPr lang="en-US" dirty="0" err="1" smtClean="0"/>
              <a:t>ln</a:t>
            </a:r>
            <a:r>
              <a:rPr lang="en-US" dirty="0" smtClean="0"/>
              <a:t>  TARGET  </a:t>
            </a:r>
            <a:r>
              <a:rPr lang="en-US" dirty="0" err="1" smtClean="0"/>
              <a:t>link_name</a:t>
            </a:r>
            <a:r>
              <a:rPr lang="en-US" dirty="0" smtClean="0"/>
              <a:t>”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ทดสอบการใช้งานของ </a:t>
            </a:r>
            <a:r>
              <a:rPr lang="en-US" dirty="0" smtClean="0"/>
              <a:t>Link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สร้าง </a:t>
            </a:r>
            <a:r>
              <a:rPr lang="en-US" dirty="0" smtClean="0"/>
              <a:t>soft link </a:t>
            </a:r>
            <a:r>
              <a:rPr lang="th-TH" dirty="0" smtClean="0"/>
              <a:t>ชื่อ </a:t>
            </a:r>
            <a:r>
              <a:rPr lang="en-US" dirty="0" err="1" smtClean="0"/>
              <a:t>ect</a:t>
            </a:r>
            <a:r>
              <a:rPr lang="en-US" dirty="0" smtClean="0"/>
              <a:t>  </a:t>
            </a:r>
            <a:r>
              <a:rPr lang="th-TH" dirty="0" smtClean="0"/>
              <a:t>ชี้ไปหาแฟ้ม </a:t>
            </a:r>
            <a:r>
              <a:rPr lang="en-US" dirty="0" smtClean="0"/>
              <a:t>hello </a:t>
            </a:r>
            <a:r>
              <a:rPr lang="th-TH" dirty="0" smtClean="0"/>
              <a:t>ที่สร้างขึ้น</a:t>
            </a:r>
          </a:p>
          <a:p>
            <a:r>
              <a:rPr lang="th-TH" dirty="0" smtClean="0"/>
              <a:t>สร้าง </a:t>
            </a:r>
            <a:r>
              <a:rPr lang="en-US" dirty="0" smtClean="0"/>
              <a:t>hard link </a:t>
            </a:r>
            <a:r>
              <a:rPr lang="th-TH" dirty="0" smtClean="0"/>
              <a:t>ชื่อ </a:t>
            </a:r>
            <a:r>
              <a:rPr lang="en-US" dirty="0" smtClean="0"/>
              <a:t>cit </a:t>
            </a:r>
            <a:r>
              <a:rPr lang="th-TH" dirty="0" smtClean="0"/>
              <a:t>ชี้ไปหาแฟ้ม </a:t>
            </a:r>
            <a:r>
              <a:rPr lang="en-US" dirty="0" smtClean="0"/>
              <a:t>hello </a:t>
            </a:r>
            <a:r>
              <a:rPr lang="th-TH" dirty="0" smtClean="0"/>
              <a:t>ที่สร้างขึ้น</a:t>
            </a:r>
          </a:p>
          <a:p>
            <a:r>
              <a:rPr lang="th-TH" dirty="0" smtClean="0"/>
              <a:t>ลองดูข้อมูลภายใน </a:t>
            </a:r>
            <a:r>
              <a:rPr lang="en-US" dirty="0" smtClean="0"/>
              <a:t>link  </a:t>
            </a:r>
            <a:r>
              <a:rPr lang="th-TH" dirty="0" smtClean="0"/>
              <a:t> </a:t>
            </a:r>
            <a:r>
              <a:rPr lang="en-US" dirty="0" err="1" smtClean="0"/>
              <a:t>ect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smtClean="0"/>
              <a:t>cit </a:t>
            </a:r>
            <a:r>
              <a:rPr lang="th-TH" dirty="0" smtClean="0"/>
              <a:t>ด้วยคำสั่ง </a:t>
            </a:r>
            <a:r>
              <a:rPr lang="en-US" dirty="0" smtClean="0"/>
              <a:t>cat</a:t>
            </a:r>
          </a:p>
          <a:p>
            <a:r>
              <a:rPr lang="th-TH" dirty="0" smtClean="0"/>
              <a:t>แก้ไขแฟ้มข้อมูล </a:t>
            </a:r>
            <a:r>
              <a:rPr lang="en-US" dirty="0" smtClean="0"/>
              <a:t>hello </a:t>
            </a:r>
            <a:r>
              <a:rPr lang="th-TH" dirty="0" smtClean="0"/>
              <a:t>เพิ่ม รหัสนักศึกษา ไปที่บรรทัดสุดท้าย</a:t>
            </a:r>
          </a:p>
          <a:p>
            <a:r>
              <a:rPr lang="th-TH" dirty="0" smtClean="0"/>
              <a:t>ลองดูข้อมูลภายใน </a:t>
            </a:r>
            <a:r>
              <a:rPr lang="en-US" dirty="0" smtClean="0"/>
              <a:t>link  </a:t>
            </a:r>
            <a:r>
              <a:rPr lang="th-TH" dirty="0" smtClean="0"/>
              <a:t> </a:t>
            </a:r>
            <a:r>
              <a:rPr lang="en-US" dirty="0" err="1" smtClean="0"/>
              <a:t>ect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smtClean="0"/>
              <a:t>cit </a:t>
            </a:r>
            <a:r>
              <a:rPr lang="th-TH" dirty="0" smtClean="0"/>
              <a:t>ด้วยคำสั่ง </a:t>
            </a:r>
            <a:r>
              <a:rPr lang="en-US" dirty="0" smtClean="0"/>
              <a:t>cat</a:t>
            </a:r>
          </a:p>
          <a:p>
            <a:r>
              <a:rPr lang="th-TH" dirty="0" smtClean="0"/>
              <a:t>ลบแฟ้มข้อมูล </a:t>
            </a:r>
            <a:r>
              <a:rPr lang="en-US" dirty="0" smtClean="0"/>
              <a:t>hello</a:t>
            </a:r>
          </a:p>
          <a:p>
            <a:r>
              <a:rPr lang="th-TH" dirty="0" smtClean="0"/>
              <a:t>ลองดูข้อมูลภายใน </a:t>
            </a:r>
            <a:r>
              <a:rPr lang="en-US" dirty="0" smtClean="0"/>
              <a:t>link  </a:t>
            </a:r>
            <a:r>
              <a:rPr lang="th-TH" dirty="0" smtClean="0"/>
              <a:t> </a:t>
            </a:r>
            <a:r>
              <a:rPr lang="en-US" dirty="0" err="1" smtClean="0"/>
              <a:t>ect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smtClean="0"/>
              <a:t>cit </a:t>
            </a:r>
            <a:r>
              <a:rPr lang="th-TH" dirty="0" smtClean="0"/>
              <a:t>ด้วยคำสั่ง </a:t>
            </a:r>
            <a:r>
              <a:rPr lang="en-US" dirty="0" smtClean="0"/>
              <a:t>cat</a:t>
            </a:r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คำสั่งเกี่ยวกับ </a:t>
            </a:r>
            <a:r>
              <a:rPr lang="en-US" dirty="0" smtClean="0"/>
              <a:t>text processing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79512" y="1628800"/>
          <a:ext cx="8784976" cy="2317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038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Command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Usage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675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wc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wc</a:t>
                      </a:r>
                      <a:r>
                        <a:rPr lang="en-US" sz="2400" dirty="0" smtClean="0"/>
                        <a:t>  &lt;</a:t>
                      </a:r>
                      <a:r>
                        <a:rPr lang="th-TH" sz="2400" dirty="0" smtClean="0"/>
                        <a:t>ชื่อแฟ้มข้อมูล</a:t>
                      </a:r>
                      <a:r>
                        <a:rPr lang="en-US" sz="2400" dirty="0" smtClean="0"/>
                        <a:t>&gt;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นับจำนวนคำที่อยู่ในแฟ้มข้อมูล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675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grep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grep</a:t>
                      </a:r>
                      <a:r>
                        <a:rPr lang="en-US" sz="2400" dirty="0" smtClean="0"/>
                        <a:t>  &lt;</a:t>
                      </a:r>
                      <a:r>
                        <a:rPr lang="th-TH" sz="2400" dirty="0" smtClean="0"/>
                        <a:t>ข้อความ</a:t>
                      </a:r>
                      <a:r>
                        <a:rPr lang="en-US" sz="2400" dirty="0" smtClean="0"/>
                        <a:t>&gt;</a:t>
                      </a:r>
                      <a:r>
                        <a:rPr lang="en-US" sz="2400" baseline="0" dirty="0" smtClean="0"/>
                        <a:t> &lt;</a:t>
                      </a:r>
                      <a:r>
                        <a:rPr lang="th-TH" sz="2400" baseline="0" dirty="0" smtClean="0"/>
                        <a:t>ชื่อแฟ้มข้อมูล</a:t>
                      </a:r>
                      <a:r>
                        <a:rPr lang="en-US" sz="2400" baseline="0" dirty="0" smtClean="0"/>
                        <a:t>&gt;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ค้นหาข้อความในแฟ้มข้อมูล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67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cut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cut  &lt;</a:t>
                      </a:r>
                      <a:r>
                        <a:rPr lang="th-TH" sz="2400" dirty="0" smtClean="0"/>
                        <a:t>ชื่อแฟ้มข้อมูล</a:t>
                      </a:r>
                      <a:r>
                        <a:rPr lang="en-US" sz="2400" dirty="0" smtClean="0"/>
                        <a:t>&gt;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ตัดคำในแฟ้มข้อมูล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67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sort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sort &lt;</a:t>
                      </a:r>
                      <a:r>
                        <a:rPr lang="th-TH" sz="2400" dirty="0" smtClean="0"/>
                        <a:t>ชื่อแฟ้มข้อมูล</a:t>
                      </a:r>
                      <a:r>
                        <a:rPr lang="en-US" sz="2400" dirty="0" smtClean="0"/>
                        <a:t>&gt;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เรียงคำในแฟ้มข้อมูล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2195736" y="4293096"/>
            <a:ext cx="4608512" cy="1944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182880" indent="-274320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</a:pPr>
            <a:r>
              <a:rPr lang="en-US" sz="2600" dirty="0" err="1" smtClean="0"/>
              <a:t>wc</a:t>
            </a:r>
            <a:r>
              <a:rPr lang="en-US" sz="2600" dirty="0" smtClean="0"/>
              <a:t>  </a:t>
            </a:r>
            <a:r>
              <a:rPr lang="th-TH" sz="2600" dirty="0" smtClean="0"/>
              <a:t>มี </a:t>
            </a:r>
            <a:r>
              <a:rPr lang="en-US" sz="2600" dirty="0" smtClean="0"/>
              <a:t>option </a:t>
            </a:r>
            <a:r>
              <a:rPr lang="th-TH" sz="2600" dirty="0" smtClean="0"/>
              <a:t>ที่ใช้ควบคู่ไปด้วยคือ</a:t>
            </a:r>
          </a:p>
          <a:p>
            <a:pPr marL="640080" lvl="1" indent="-274320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-l  </a:t>
            </a:r>
            <a:r>
              <a:rPr kumimoji="0" lang="th-TH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นับจำนวนบรรทัดของแฟ้มข้อมูล</a:t>
            </a:r>
          </a:p>
          <a:p>
            <a:pPr marL="640080" lvl="1" indent="-274320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</a:pPr>
            <a:r>
              <a:rPr lang="en-US" sz="2300" dirty="0" smtClean="0"/>
              <a:t>-w </a:t>
            </a:r>
            <a:r>
              <a:rPr lang="th-TH" sz="2300" dirty="0" smtClean="0"/>
              <a:t>นับจำนวนคำของเนื้อหาในแฟ้มข้อมูล</a:t>
            </a:r>
          </a:p>
          <a:p>
            <a:pPr marL="640080" lvl="1" indent="-274320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-c</a:t>
            </a:r>
            <a:r>
              <a:rPr kumimoji="0" lang="en-US" sz="23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th-TH" sz="23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นับจำนวนตัวอักษรในแฟ้มข้อมูล</a:t>
            </a:r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err="1" smtClean="0"/>
              <a:t>grep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grep</a:t>
            </a:r>
            <a:r>
              <a:rPr lang="en-US" dirty="0" smtClean="0"/>
              <a:t> </a:t>
            </a:r>
            <a:r>
              <a:rPr lang="th-TH" dirty="0" smtClean="0"/>
              <a:t>เป็นคำสั่งที่ใช้ค้นหาคำในแฟ้มข้อมูล การใช้งานที่ง่ายที่สุดเช่น</a:t>
            </a:r>
          </a:p>
          <a:p>
            <a:pPr lvl="1"/>
            <a:r>
              <a:rPr lang="en-US" dirty="0" err="1" smtClean="0"/>
              <a:t>grep</a:t>
            </a:r>
            <a:r>
              <a:rPr lang="en-US" dirty="0" smtClean="0"/>
              <a:t>  root  /etc/</a:t>
            </a:r>
            <a:r>
              <a:rPr lang="en-US" dirty="0" err="1" smtClean="0"/>
              <a:t>passwd</a:t>
            </a:r>
            <a:endParaRPr lang="en-US" dirty="0" smtClean="0"/>
          </a:p>
          <a:p>
            <a:pPr lvl="1"/>
            <a:r>
              <a:rPr lang="th-TH" dirty="0" smtClean="0"/>
              <a:t>เป็นการค้นหาบรรทัดที่มีคำว่า </a:t>
            </a:r>
            <a:r>
              <a:rPr lang="en-US" dirty="0" smtClean="0"/>
              <a:t>root </a:t>
            </a:r>
            <a:r>
              <a:rPr lang="th-TH" dirty="0" smtClean="0"/>
              <a:t>ในแฟ้มข้อมูล </a:t>
            </a:r>
            <a:r>
              <a:rPr lang="en-US" dirty="0" smtClean="0"/>
              <a:t>/etc/</a:t>
            </a:r>
            <a:r>
              <a:rPr lang="en-US" dirty="0" err="1" smtClean="0"/>
              <a:t>passwd</a:t>
            </a:r>
            <a:endParaRPr lang="en-US" dirty="0" smtClean="0"/>
          </a:p>
          <a:p>
            <a:r>
              <a:rPr lang="th-TH" dirty="0" smtClean="0"/>
              <a:t>คำสั่ง </a:t>
            </a:r>
            <a:r>
              <a:rPr lang="en-US" dirty="0" err="1" smtClean="0"/>
              <a:t>grep</a:t>
            </a:r>
            <a:r>
              <a:rPr lang="en-US" dirty="0" smtClean="0"/>
              <a:t> </a:t>
            </a:r>
            <a:r>
              <a:rPr lang="th-TH" dirty="0" smtClean="0"/>
              <a:t>สามารถใช้ในการค้นหาคำที่มีความซับซ้อนมากขึ้นได้ โดยจะมีการใช้งานคู่กับ </a:t>
            </a:r>
            <a:r>
              <a:rPr lang="en-US" dirty="0" smtClean="0"/>
              <a:t>regular expression (option –r)</a:t>
            </a:r>
          </a:p>
          <a:p>
            <a:r>
              <a:rPr lang="en-US" dirty="0" smtClean="0"/>
              <a:t>Regular expression </a:t>
            </a:r>
            <a:r>
              <a:rPr lang="th-TH" dirty="0" smtClean="0"/>
              <a:t>หรือบางครั้งเราสามารถเรียกได้ว่าเป็น </a:t>
            </a:r>
            <a:r>
              <a:rPr lang="en-US" dirty="0" smtClean="0"/>
              <a:t>pattern </a:t>
            </a:r>
            <a:r>
              <a:rPr lang="th-TH" dirty="0" smtClean="0"/>
              <a:t>ของข้อความ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755576" y="1628800"/>
          <a:ext cx="7848872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9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9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612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Pattern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Usage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859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cs typeface="+mn-cs"/>
                        </a:rPr>
                        <a:t>[</a:t>
                      </a:r>
                      <a:r>
                        <a:rPr lang="en-US" sz="2200" dirty="0" err="1" smtClean="0">
                          <a:cs typeface="+mn-cs"/>
                        </a:rPr>
                        <a:t>aeiou</a:t>
                      </a:r>
                      <a:r>
                        <a:rPr lang="en-US" sz="2200" dirty="0" smtClean="0">
                          <a:cs typeface="+mn-cs"/>
                        </a:rPr>
                        <a:t>]</a:t>
                      </a:r>
                      <a:endParaRPr lang="en-US" sz="22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cs typeface="+mn-cs"/>
                        </a:rPr>
                        <a:t>Matching</a:t>
                      </a:r>
                      <a:r>
                        <a:rPr lang="en-US" sz="2200" baseline="0" dirty="0" smtClean="0">
                          <a:cs typeface="+mn-cs"/>
                        </a:rPr>
                        <a:t> 1 </a:t>
                      </a:r>
                      <a:r>
                        <a:rPr lang="th-TH" sz="2200" baseline="0" dirty="0" smtClean="0">
                          <a:cs typeface="+mn-cs"/>
                        </a:rPr>
                        <a:t>ตัวอักษร </a:t>
                      </a:r>
                      <a:r>
                        <a:rPr lang="en-US" sz="2200" baseline="0" dirty="0" smtClean="0">
                          <a:cs typeface="+mn-cs"/>
                        </a:rPr>
                        <a:t>a, e, </a:t>
                      </a:r>
                      <a:r>
                        <a:rPr lang="en-US" sz="2200" baseline="0" dirty="0" err="1" smtClean="0">
                          <a:cs typeface="+mn-cs"/>
                        </a:rPr>
                        <a:t>i</a:t>
                      </a:r>
                      <a:r>
                        <a:rPr lang="en-US" sz="2200" baseline="0" dirty="0" smtClean="0">
                          <a:cs typeface="+mn-cs"/>
                        </a:rPr>
                        <a:t>, o, </a:t>
                      </a:r>
                      <a:r>
                        <a:rPr lang="th-TH" sz="2200" baseline="0" dirty="0" smtClean="0">
                          <a:cs typeface="+mn-cs"/>
                        </a:rPr>
                        <a:t>หรือ </a:t>
                      </a:r>
                      <a:r>
                        <a:rPr lang="en-US" sz="2200" baseline="0" dirty="0" smtClean="0">
                          <a:cs typeface="+mn-cs"/>
                        </a:rPr>
                        <a:t>u</a:t>
                      </a:r>
                      <a:endParaRPr lang="en-US" sz="2200" dirty="0"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59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cs typeface="+mn-cs"/>
                        </a:rPr>
                        <a:t>[a-z]</a:t>
                      </a:r>
                      <a:endParaRPr lang="en-US" sz="22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cs typeface="+mn-cs"/>
                        </a:rPr>
                        <a:t>Matching </a:t>
                      </a:r>
                      <a:r>
                        <a:rPr lang="th-TH" sz="2200" dirty="0" smtClean="0">
                          <a:cs typeface="+mn-cs"/>
                        </a:rPr>
                        <a:t>ตัวอักษร </a:t>
                      </a:r>
                      <a:r>
                        <a:rPr lang="en-US" sz="2200" dirty="0" smtClean="0">
                          <a:cs typeface="+mn-cs"/>
                        </a:rPr>
                        <a:t>a</a:t>
                      </a:r>
                      <a:r>
                        <a:rPr lang="en-US" sz="2200" baseline="0" dirty="0" smtClean="0">
                          <a:cs typeface="+mn-cs"/>
                        </a:rPr>
                        <a:t> </a:t>
                      </a:r>
                      <a:r>
                        <a:rPr lang="th-TH" sz="2200" baseline="0" dirty="0" smtClean="0">
                          <a:cs typeface="+mn-cs"/>
                        </a:rPr>
                        <a:t>ถึง </a:t>
                      </a:r>
                      <a:r>
                        <a:rPr lang="en-US" sz="2200" baseline="0" smtClean="0">
                          <a:cs typeface="+mn-cs"/>
                        </a:rPr>
                        <a:t>z</a:t>
                      </a:r>
                      <a:endParaRPr lang="en-US" sz="2200" dirty="0"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397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cs typeface="+mn-cs"/>
                        </a:rPr>
                        <a:t>[a-z][A-Z]</a:t>
                      </a:r>
                      <a:endParaRPr lang="en-US" sz="22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cs typeface="+mn-cs"/>
                        </a:rPr>
                        <a:t>Matching</a:t>
                      </a:r>
                      <a:r>
                        <a:rPr lang="en-US" sz="2200" baseline="0" dirty="0" smtClean="0">
                          <a:cs typeface="+mn-cs"/>
                        </a:rPr>
                        <a:t> </a:t>
                      </a:r>
                      <a:r>
                        <a:rPr lang="th-TH" sz="2200" baseline="0" dirty="0" smtClean="0">
                          <a:cs typeface="+mn-cs"/>
                        </a:rPr>
                        <a:t>ตัวอักษร </a:t>
                      </a:r>
                      <a:r>
                        <a:rPr lang="en-US" sz="2200" baseline="0" dirty="0" smtClean="0">
                          <a:cs typeface="+mn-cs"/>
                        </a:rPr>
                        <a:t>a </a:t>
                      </a:r>
                      <a:r>
                        <a:rPr lang="th-TH" sz="2200" baseline="0" dirty="0" smtClean="0">
                          <a:cs typeface="+mn-cs"/>
                        </a:rPr>
                        <a:t>ถึง </a:t>
                      </a:r>
                      <a:r>
                        <a:rPr lang="en-US" sz="2200" baseline="0" dirty="0" smtClean="0">
                          <a:cs typeface="+mn-cs"/>
                        </a:rPr>
                        <a:t>z </a:t>
                      </a:r>
                      <a:r>
                        <a:rPr lang="th-TH" sz="2200" baseline="0" dirty="0" smtClean="0">
                          <a:cs typeface="+mn-cs"/>
                        </a:rPr>
                        <a:t>และตามด้วยตัวอักษร </a:t>
                      </a:r>
                      <a:r>
                        <a:rPr lang="en-US" sz="2200" baseline="0" dirty="0" smtClean="0">
                          <a:cs typeface="+mn-cs"/>
                        </a:rPr>
                        <a:t>A </a:t>
                      </a:r>
                      <a:r>
                        <a:rPr lang="th-TH" sz="2200" baseline="0" dirty="0" smtClean="0">
                          <a:cs typeface="+mn-cs"/>
                        </a:rPr>
                        <a:t>ถึง </a:t>
                      </a:r>
                      <a:r>
                        <a:rPr lang="en-US" sz="2200" baseline="0" dirty="0" smtClean="0">
                          <a:cs typeface="+mn-cs"/>
                        </a:rPr>
                        <a:t>Z</a:t>
                      </a:r>
                      <a:endParaRPr lang="en-US" sz="2200" dirty="0"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859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cs typeface="+mn-cs"/>
                        </a:rPr>
                        <a:t>^</a:t>
                      </a:r>
                      <a:r>
                        <a:rPr lang="en-US" sz="2200" i="1" dirty="0" smtClean="0">
                          <a:cs typeface="+mn-cs"/>
                        </a:rPr>
                        <a:t>&lt;pattern&gt;</a:t>
                      </a:r>
                      <a:endParaRPr lang="en-US" sz="2200" i="1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cs typeface="+mn-cs"/>
                        </a:rPr>
                        <a:t>Matching </a:t>
                      </a:r>
                      <a:r>
                        <a:rPr lang="th-TH" sz="2200" dirty="0" smtClean="0">
                          <a:cs typeface="+mn-cs"/>
                        </a:rPr>
                        <a:t>บรรทัดที่ขึ้นต้นด้วย</a:t>
                      </a:r>
                      <a:r>
                        <a:rPr lang="th-TH" sz="2200" baseline="0" dirty="0" smtClean="0">
                          <a:cs typeface="+mn-cs"/>
                        </a:rPr>
                        <a:t> </a:t>
                      </a:r>
                      <a:r>
                        <a:rPr lang="en-US" sz="2200" i="1" baseline="0" dirty="0" smtClean="0">
                          <a:cs typeface="+mn-cs"/>
                        </a:rPr>
                        <a:t>pattern</a:t>
                      </a:r>
                      <a:endParaRPr lang="en-US" sz="2200" i="1" dirty="0"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859">
                <a:tc>
                  <a:txBody>
                    <a:bodyPr/>
                    <a:lstStyle/>
                    <a:p>
                      <a:r>
                        <a:rPr lang="en-US" sz="2200" i="1" dirty="0" smtClean="0">
                          <a:cs typeface="+mn-cs"/>
                        </a:rPr>
                        <a:t>&lt;pattern&gt;</a:t>
                      </a:r>
                      <a:r>
                        <a:rPr lang="en-US" sz="2200" dirty="0" smtClean="0">
                          <a:cs typeface="+mn-cs"/>
                        </a:rPr>
                        <a:t>$</a:t>
                      </a:r>
                      <a:endParaRPr lang="en-US" sz="22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cs typeface="+mn-cs"/>
                        </a:rPr>
                        <a:t>Matching </a:t>
                      </a:r>
                      <a:r>
                        <a:rPr lang="th-TH" sz="2200" dirty="0" smtClean="0">
                          <a:cs typeface="+mn-cs"/>
                        </a:rPr>
                        <a:t>บรรทัดที่ลงท้ายด้วย</a:t>
                      </a:r>
                      <a:r>
                        <a:rPr lang="th-TH" sz="2200" baseline="0" dirty="0" smtClean="0">
                          <a:cs typeface="+mn-cs"/>
                        </a:rPr>
                        <a:t> </a:t>
                      </a:r>
                      <a:r>
                        <a:rPr lang="en-US" sz="2200" i="1" baseline="0" dirty="0" smtClean="0">
                          <a:cs typeface="+mn-cs"/>
                        </a:rPr>
                        <a:t>pattern</a:t>
                      </a:r>
                      <a:endParaRPr lang="en-US" sz="2200" i="1" dirty="0"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859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cs typeface="+mn-cs"/>
                        </a:rPr>
                        <a:t>^[a-z][0-9]$</a:t>
                      </a:r>
                      <a:endParaRPr lang="en-US" sz="22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i="0" dirty="0" smtClean="0">
                          <a:cs typeface="+mn-cs"/>
                        </a:rPr>
                        <a:t>Matching </a:t>
                      </a:r>
                      <a:r>
                        <a:rPr lang="th-TH" sz="2200" i="0" dirty="0" smtClean="0">
                          <a:cs typeface="+mn-cs"/>
                        </a:rPr>
                        <a:t>บรรทัดที่มีตัวอักษร</a:t>
                      </a:r>
                      <a:r>
                        <a:rPr lang="th-TH" sz="2200" i="0" baseline="0" dirty="0" smtClean="0">
                          <a:cs typeface="+mn-cs"/>
                        </a:rPr>
                        <a:t> </a:t>
                      </a:r>
                      <a:r>
                        <a:rPr lang="en-US" sz="2200" i="0" baseline="0" dirty="0" smtClean="0">
                          <a:cs typeface="+mn-cs"/>
                        </a:rPr>
                        <a:t>a </a:t>
                      </a:r>
                      <a:r>
                        <a:rPr lang="th-TH" sz="2200" i="0" baseline="0" dirty="0" smtClean="0">
                          <a:cs typeface="+mn-cs"/>
                        </a:rPr>
                        <a:t>ถึง </a:t>
                      </a:r>
                      <a:r>
                        <a:rPr lang="en-US" sz="2200" i="0" baseline="0" dirty="0" smtClean="0">
                          <a:cs typeface="+mn-cs"/>
                        </a:rPr>
                        <a:t>z </a:t>
                      </a:r>
                      <a:r>
                        <a:rPr lang="th-TH" sz="2200" i="0" baseline="0" dirty="0" smtClean="0">
                          <a:cs typeface="+mn-cs"/>
                        </a:rPr>
                        <a:t>และตามด้วยตัวเลข</a:t>
                      </a:r>
                      <a:endParaRPr lang="en-US" sz="2200" i="0" dirty="0"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859">
                <a:tc>
                  <a:txBody>
                    <a:bodyPr/>
                    <a:lstStyle/>
                    <a:p>
                      <a:r>
                        <a:rPr lang="th-TH" sz="2200" b="1" dirty="0" smtClean="0">
                          <a:cs typeface="+mn-cs"/>
                        </a:rPr>
                        <a:t>.</a:t>
                      </a:r>
                      <a:endParaRPr lang="en-US" sz="2200" b="1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i="0" dirty="0" smtClean="0">
                          <a:cs typeface="+mn-cs"/>
                        </a:rPr>
                        <a:t>Matching</a:t>
                      </a:r>
                      <a:r>
                        <a:rPr lang="en-US" sz="2200" i="0" baseline="0" dirty="0" smtClean="0">
                          <a:cs typeface="+mn-cs"/>
                        </a:rPr>
                        <a:t> </a:t>
                      </a:r>
                      <a:r>
                        <a:rPr lang="th-TH" sz="2200" i="0" baseline="0" dirty="0" smtClean="0">
                          <a:cs typeface="+mn-cs"/>
                        </a:rPr>
                        <a:t>ตัวอักษร 1 ตัว</a:t>
                      </a:r>
                      <a:endParaRPr lang="en-US" sz="2200" i="0" dirty="0"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859">
                <a:tc>
                  <a:txBody>
                    <a:bodyPr/>
                    <a:lstStyle/>
                    <a:p>
                      <a:r>
                        <a:rPr lang="en-US" sz="2200" i="1" dirty="0" smtClean="0">
                          <a:cs typeface="+mn-cs"/>
                        </a:rPr>
                        <a:t>&lt;pattern&gt;</a:t>
                      </a:r>
                      <a:r>
                        <a:rPr lang="en-US" sz="2200" dirty="0" smtClean="0">
                          <a:cs typeface="+mn-cs"/>
                        </a:rPr>
                        <a:t>+</a:t>
                      </a:r>
                      <a:endParaRPr lang="en-US" sz="22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i="0" dirty="0" smtClean="0">
                          <a:cs typeface="+mn-cs"/>
                        </a:rPr>
                        <a:t>Matching </a:t>
                      </a:r>
                      <a:r>
                        <a:rPr lang="en-US" sz="2200" i="1" dirty="0" smtClean="0">
                          <a:cs typeface="+mn-cs"/>
                        </a:rPr>
                        <a:t>pattern</a:t>
                      </a:r>
                      <a:r>
                        <a:rPr lang="en-US" sz="2200" i="0" baseline="0" dirty="0" smtClean="0">
                          <a:cs typeface="+mn-cs"/>
                        </a:rPr>
                        <a:t> </a:t>
                      </a:r>
                      <a:r>
                        <a:rPr lang="th-TH" sz="2200" i="0" baseline="0" dirty="0" smtClean="0">
                          <a:cs typeface="+mn-cs"/>
                        </a:rPr>
                        <a:t>ซ้ำกัน </a:t>
                      </a:r>
                      <a:r>
                        <a:rPr lang="en-US" sz="2200" i="0" baseline="0" dirty="0" smtClean="0">
                          <a:cs typeface="+mn-cs"/>
                        </a:rPr>
                        <a:t>1</a:t>
                      </a:r>
                      <a:r>
                        <a:rPr lang="en-US" sz="2200" i="0" dirty="0" smtClean="0">
                          <a:cs typeface="+mn-cs"/>
                        </a:rPr>
                        <a:t> </a:t>
                      </a:r>
                      <a:r>
                        <a:rPr lang="th-TH" sz="2200" i="0" dirty="0" smtClean="0">
                          <a:cs typeface="+mn-cs"/>
                        </a:rPr>
                        <a:t>หรือ มากกว่า</a:t>
                      </a:r>
                      <a:endParaRPr lang="en-US" sz="2200" i="0" dirty="0"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859">
                <a:tc>
                  <a:txBody>
                    <a:bodyPr/>
                    <a:lstStyle/>
                    <a:p>
                      <a:r>
                        <a:rPr lang="en-US" sz="2200" i="1" dirty="0" smtClean="0">
                          <a:cs typeface="+mn-cs"/>
                        </a:rPr>
                        <a:t>&lt;pattern&gt;</a:t>
                      </a:r>
                      <a:r>
                        <a:rPr lang="en-US" sz="2200" dirty="0" smtClean="0">
                          <a:cs typeface="+mn-cs"/>
                        </a:rPr>
                        <a:t>*</a:t>
                      </a:r>
                      <a:endParaRPr lang="en-US" sz="22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i="0" dirty="0" smtClean="0">
                          <a:cs typeface="+mn-cs"/>
                        </a:rPr>
                        <a:t>Matching</a:t>
                      </a:r>
                      <a:r>
                        <a:rPr lang="en-US" sz="2200" i="0" baseline="0" dirty="0" smtClean="0">
                          <a:cs typeface="+mn-cs"/>
                        </a:rPr>
                        <a:t> </a:t>
                      </a:r>
                      <a:r>
                        <a:rPr lang="en-US" sz="2200" i="1" baseline="0" dirty="0" smtClean="0">
                          <a:cs typeface="+mn-cs"/>
                        </a:rPr>
                        <a:t>pattern</a:t>
                      </a:r>
                      <a:r>
                        <a:rPr lang="en-US" sz="2200" i="0" baseline="0" dirty="0" smtClean="0">
                          <a:cs typeface="+mn-cs"/>
                        </a:rPr>
                        <a:t> </a:t>
                      </a:r>
                      <a:r>
                        <a:rPr lang="th-TH" sz="2200" i="0" baseline="0" dirty="0" smtClean="0">
                          <a:cs typeface="+mn-cs"/>
                        </a:rPr>
                        <a:t>ซ้ำกัน</a:t>
                      </a:r>
                      <a:r>
                        <a:rPr lang="en-US" sz="2200" i="0" baseline="0" dirty="0" smtClean="0">
                          <a:cs typeface="+mn-cs"/>
                        </a:rPr>
                        <a:t> 0 </a:t>
                      </a:r>
                      <a:r>
                        <a:rPr lang="th-TH" sz="2200" i="0" baseline="0" dirty="0" smtClean="0">
                          <a:cs typeface="+mn-cs"/>
                        </a:rPr>
                        <a:t>หรือ มากกว่า</a:t>
                      </a:r>
                      <a:endParaRPr lang="en-US" sz="2200" i="0" dirty="0"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859">
                <a:tc>
                  <a:txBody>
                    <a:bodyPr/>
                    <a:lstStyle/>
                    <a:p>
                      <a:r>
                        <a:rPr lang="en-US" sz="2200" i="1" dirty="0" smtClean="0">
                          <a:cs typeface="+mn-cs"/>
                        </a:rPr>
                        <a:t>&lt;pattern&gt;</a:t>
                      </a:r>
                      <a:r>
                        <a:rPr lang="en-US" sz="2200" dirty="0" smtClean="0">
                          <a:cs typeface="+mn-cs"/>
                        </a:rPr>
                        <a:t>?</a:t>
                      </a:r>
                      <a:endParaRPr lang="en-US" sz="22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i="0" dirty="0" smtClean="0">
                          <a:cs typeface="+mn-cs"/>
                        </a:rPr>
                        <a:t>Matching</a:t>
                      </a:r>
                      <a:r>
                        <a:rPr lang="en-US" sz="2200" i="0" baseline="0" dirty="0" smtClean="0">
                          <a:cs typeface="+mn-cs"/>
                        </a:rPr>
                        <a:t> </a:t>
                      </a:r>
                      <a:r>
                        <a:rPr lang="en-US" sz="2200" i="1" baseline="0" dirty="0" smtClean="0">
                          <a:cs typeface="+mn-cs"/>
                        </a:rPr>
                        <a:t>pattern</a:t>
                      </a:r>
                      <a:r>
                        <a:rPr lang="en-US" sz="2200" i="0" baseline="0" dirty="0" smtClean="0">
                          <a:cs typeface="+mn-cs"/>
                        </a:rPr>
                        <a:t> </a:t>
                      </a:r>
                      <a:r>
                        <a:rPr lang="th-TH" sz="2200" i="0" baseline="0" dirty="0" smtClean="0">
                          <a:cs typeface="+mn-cs"/>
                        </a:rPr>
                        <a:t>ซ้ำกัน 0 หรือ 1 ครั้ง</a:t>
                      </a:r>
                      <a:endParaRPr lang="en-US" sz="2200" i="0" dirty="0"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 </a:t>
            </a:r>
            <a:r>
              <a:rPr lang="en-US" dirty="0" err="1" smtClean="0"/>
              <a:t>grep</a:t>
            </a:r>
            <a:r>
              <a:rPr lang="en-US" dirty="0" smtClean="0"/>
              <a:t> -r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ใช้งานคำสั่ง </a:t>
            </a:r>
            <a:r>
              <a:rPr lang="en-US" dirty="0" err="1" smtClean="0"/>
              <a:t>grep</a:t>
            </a:r>
            <a:r>
              <a:rPr lang="en-US" dirty="0" smtClean="0"/>
              <a:t> </a:t>
            </a:r>
            <a:r>
              <a:rPr lang="th-TH" dirty="0" smtClean="0"/>
              <a:t>บนแฟ้มข้อมูล </a:t>
            </a:r>
            <a:r>
              <a:rPr lang="en-US" dirty="0" smtClean="0"/>
              <a:t>hello</a:t>
            </a:r>
            <a:endParaRPr lang="th-TH" dirty="0" smtClean="0"/>
          </a:p>
          <a:p>
            <a:pPr lvl="1"/>
            <a:r>
              <a:rPr lang="th-TH" dirty="0" smtClean="0"/>
              <a:t>เพื่อแสดงบรรทัดที่มี </a:t>
            </a:r>
            <a:r>
              <a:rPr lang="en-US" dirty="0" smtClean="0"/>
              <a:t>Hello</a:t>
            </a:r>
          </a:p>
          <a:p>
            <a:pPr lvl="1"/>
            <a:r>
              <a:rPr lang="th-TH" dirty="0" smtClean="0"/>
              <a:t>เพื่อแสดงบรรทัดที่ขึ้นต้นด้วย </a:t>
            </a:r>
            <a:r>
              <a:rPr lang="en-US" dirty="0" smtClean="0"/>
              <a:t>Hello</a:t>
            </a:r>
          </a:p>
          <a:p>
            <a:pPr lvl="1"/>
            <a:r>
              <a:rPr lang="th-TH" dirty="0" smtClean="0"/>
              <a:t>เพื่อแสดงบรรทัดที่มี </a:t>
            </a:r>
            <a:r>
              <a:rPr lang="en-US" dirty="0" smtClean="0"/>
              <a:t>World</a:t>
            </a:r>
          </a:p>
          <a:p>
            <a:pPr lvl="1"/>
            <a:r>
              <a:rPr lang="th-TH" dirty="0" smtClean="0"/>
              <a:t>เพื่อแสดงบรรทัดที่ลงท้ายด้วย </a:t>
            </a:r>
            <a:r>
              <a:rPr lang="en-US" dirty="0" smtClean="0"/>
              <a:t>World</a:t>
            </a:r>
          </a:p>
          <a:p>
            <a:pPr lvl="1"/>
            <a:r>
              <a:rPr lang="th-TH" dirty="0" smtClean="0"/>
              <a:t>เพื่อแสดงเฉพาะบรรทัดที่ทั้งบรรทัดมีคำว่า </a:t>
            </a:r>
            <a:r>
              <a:rPr lang="en-US" dirty="0" err="1" smtClean="0"/>
              <a:t>HelloWorld</a:t>
            </a:r>
            <a:endParaRPr lang="en-US" dirty="0" smtClean="0"/>
          </a:p>
          <a:p>
            <a:pPr lvl="1"/>
            <a:r>
              <a:rPr lang="th-TH" dirty="0" smtClean="0"/>
              <a:t>เพื่อแสดงเฉพาะบรรทัดที่มีตัวอักษร 4 ตัว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cut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cut </a:t>
            </a:r>
            <a:r>
              <a:rPr lang="th-TH" dirty="0" smtClean="0"/>
              <a:t>เป็นคำสั่งสำหรับตัดคำมี </a:t>
            </a:r>
            <a:r>
              <a:rPr lang="en-US" dirty="0" smtClean="0"/>
              <a:t>option </a:t>
            </a:r>
            <a:r>
              <a:rPr lang="th-TH" dirty="0" smtClean="0"/>
              <a:t>ที่สำคัญคือ</a:t>
            </a:r>
          </a:p>
          <a:p>
            <a:pPr lvl="1"/>
            <a:r>
              <a:rPr lang="en-US" dirty="0" smtClean="0"/>
              <a:t>-c   </a:t>
            </a:r>
            <a:r>
              <a:rPr lang="th-TH" dirty="0" smtClean="0"/>
              <a:t>เป็นการเลือกตัดลำดับตัวอักษรที่กำหนด</a:t>
            </a:r>
          </a:p>
          <a:p>
            <a:pPr lvl="1"/>
            <a:r>
              <a:rPr lang="en-US" dirty="0" smtClean="0"/>
              <a:t>-f </a:t>
            </a:r>
            <a:r>
              <a:rPr lang="th-TH" dirty="0" smtClean="0"/>
              <a:t>   เลือกฟิลด์ที่ต้องการ</a:t>
            </a:r>
          </a:p>
          <a:p>
            <a:pPr lvl="1"/>
            <a:r>
              <a:rPr lang="en-US" dirty="0" smtClean="0"/>
              <a:t>-d </a:t>
            </a:r>
            <a:r>
              <a:rPr lang="th-TH" dirty="0" smtClean="0"/>
              <a:t>  เป็นการกำหนดตัวอักษรที่ใช้ในการตัดคำ </a:t>
            </a:r>
            <a:r>
              <a:rPr lang="en-US" dirty="0" smtClean="0"/>
              <a:t>(delimiter)</a:t>
            </a:r>
            <a:endParaRPr lang="th-TH" dirty="0" smtClean="0"/>
          </a:p>
          <a:p>
            <a:pPr lvl="1"/>
            <a:r>
              <a:rPr lang="th-TH" dirty="0" smtClean="0"/>
              <a:t>โดยที่ </a:t>
            </a:r>
            <a:r>
              <a:rPr lang="en-US" dirty="0" smtClean="0"/>
              <a:t>-c </a:t>
            </a:r>
            <a:r>
              <a:rPr lang="th-TH" dirty="0" smtClean="0"/>
              <a:t>และ </a:t>
            </a:r>
            <a:r>
              <a:rPr lang="en-US" dirty="0" smtClean="0"/>
              <a:t>-f </a:t>
            </a:r>
            <a:r>
              <a:rPr lang="th-TH" dirty="0" smtClean="0"/>
              <a:t>จะมีการกำหนดค่าได้ 5 รูปแบบ</a:t>
            </a:r>
          </a:p>
          <a:p>
            <a:pPr lvl="2"/>
            <a:r>
              <a:rPr lang="en-US" dirty="0" smtClean="0"/>
              <a:t>N   </a:t>
            </a:r>
            <a:r>
              <a:rPr lang="th-TH" dirty="0" smtClean="0"/>
              <a:t>	ตัดเฉพาะตำแหน่ง </a:t>
            </a:r>
            <a:r>
              <a:rPr lang="en-US" dirty="0" smtClean="0"/>
              <a:t>N</a:t>
            </a:r>
          </a:p>
          <a:p>
            <a:pPr lvl="2"/>
            <a:r>
              <a:rPr lang="en-US" dirty="0" smtClean="0"/>
              <a:t>N-  </a:t>
            </a:r>
            <a:r>
              <a:rPr lang="th-TH" dirty="0" smtClean="0"/>
              <a:t>	ตัดตั้งแต่ </a:t>
            </a:r>
            <a:r>
              <a:rPr lang="en-US" dirty="0" smtClean="0"/>
              <a:t>N </a:t>
            </a:r>
            <a:r>
              <a:rPr lang="th-TH" dirty="0" smtClean="0"/>
              <a:t>ถึงสุดบรรทัด</a:t>
            </a:r>
          </a:p>
          <a:p>
            <a:pPr lvl="2"/>
            <a:r>
              <a:rPr lang="en-US" dirty="0" smtClean="0"/>
              <a:t>N-M </a:t>
            </a:r>
            <a:r>
              <a:rPr lang="th-TH" dirty="0" smtClean="0"/>
              <a:t>	ตัดตั้งแต่ </a:t>
            </a:r>
            <a:r>
              <a:rPr lang="en-US" dirty="0" smtClean="0"/>
              <a:t>N </a:t>
            </a:r>
            <a:r>
              <a:rPr lang="th-TH" dirty="0" smtClean="0"/>
              <a:t>ถึง </a:t>
            </a:r>
            <a:r>
              <a:rPr lang="en-US" dirty="0" smtClean="0"/>
              <a:t>M</a:t>
            </a:r>
          </a:p>
          <a:p>
            <a:pPr lvl="2"/>
            <a:r>
              <a:rPr lang="en-US" dirty="0" smtClean="0"/>
              <a:t>-M	</a:t>
            </a:r>
            <a:r>
              <a:rPr lang="th-TH" dirty="0" smtClean="0"/>
              <a:t>ตัดตั้งแต่ตั้งบรรทัดถึง </a:t>
            </a:r>
            <a:r>
              <a:rPr lang="en-US" dirty="0" smtClean="0"/>
              <a:t>M</a:t>
            </a:r>
          </a:p>
          <a:p>
            <a:pPr lvl="2"/>
            <a:r>
              <a:rPr lang="en-US" dirty="0" smtClean="0"/>
              <a:t>N,M,..   </a:t>
            </a:r>
            <a:r>
              <a:rPr lang="th-TH" dirty="0" smtClean="0"/>
              <a:t>เอาเฉพาะตำแหน่งที่ </a:t>
            </a:r>
            <a:r>
              <a:rPr lang="en-US" dirty="0" smtClean="0"/>
              <a:t>N, M, … </a:t>
            </a:r>
            <a:r>
              <a:rPr lang="th-TH" dirty="0" smtClean="0"/>
              <a:t>ออกมา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การใช้งานคำสั่ง </a:t>
            </a:r>
            <a:r>
              <a:rPr lang="en-US" dirty="0" smtClean="0"/>
              <a:t>cut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ลองดูข้อมูลใน </a:t>
            </a:r>
            <a:r>
              <a:rPr lang="en-US" dirty="0" smtClean="0"/>
              <a:t>/etc/</a:t>
            </a:r>
            <a:r>
              <a:rPr lang="en-US" dirty="0" err="1" smtClean="0"/>
              <a:t>passwd</a:t>
            </a:r>
            <a:r>
              <a:rPr lang="en-US" dirty="0" smtClean="0"/>
              <a:t> </a:t>
            </a:r>
          </a:p>
          <a:p>
            <a:r>
              <a:rPr lang="th-TH" dirty="0" smtClean="0"/>
              <a:t>ตัวอย่าง </a:t>
            </a:r>
            <a:r>
              <a:rPr lang="en-US" dirty="0" smtClean="0"/>
              <a:t>: </a:t>
            </a:r>
            <a:r>
              <a:rPr lang="en-US" sz="2400" dirty="0" smtClean="0">
                <a:solidFill>
                  <a:srgbClr val="FF0000"/>
                </a:solidFill>
              </a:rPr>
              <a:t>root</a:t>
            </a:r>
            <a:r>
              <a:rPr lang="en-US" sz="2400" dirty="0" smtClean="0"/>
              <a:t>:</a:t>
            </a:r>
            <a:r>
              <a:rPr lang="en-US" sz="2400" dirty="0" smtClean="0">
                <a:solidFill>
                  <a:srgbClr val="00B0F0"/>
                </a:solidFill>
              </a:rPr>
              <a:t>x</a:t>
            </a:r>
            <a:r>
              <a:rPr lang="en-US" sz="2400" dirty="0" smtClean="0"/>
              <a:t>:</a:t>
            </a:r>
            <a:r>
              <a:rPr lang="en-US" sz="2400" dirty="0" smtClean="0">
                <a:solidFill>
                  <a:srgbClr val="00B050"/>
                </a:solidFill>
              </a:rPr>
              <a:t>0</a:t>
            </a:r>
            <a:r>
              <a:rPr lang="en-US" sz="2400" dirty="0" smtClean="0"/>
              <a:t>:</a:t>
            </a:r>
            <a:r>
              <a:rPr lang="en-US" sz="2400" dirty="0" smtClean="0">
                <a:solidFill>
                  <a:srgbClr val="C00000"/>
                </a:solidFill>
              </a:rPr>
              <a:t>0</a:t>
            </a:r>
            <a:r>
              <a:rPr lang="en-US" sz="2400" dirty="0" smtClean="0"/>
              <a:t>: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root</a:t>
            </a:r>
            <a:r>
              <a:rPr lang="en-US" sz="2400" dirty="0" smtClean="0"/>
              <a:t>: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/root</a:t>
            </a:r>
            <a:r>
              <a:rPr lang="en-US" sz="2400" dirty="0" smtClean="0"/>
              <a:t>: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/bin/bash</a:t>
            </a:r>
          </a:p>
          <a:p>
            <a:pPr>
              <a:buNone/>
            </a:pPr>
            <a:r>
              <a:rPr lang="en-US" sz="2400" dirty="0" smtClean="0"/>
              <a:t>     </a:t>
            </a:r>
            <a:r>
              <a:rPr lang="en-US" sz="2400" dirty="0" err="1" smtClean="0">
                <a:solidFill>
                  <a:srgbClr val="FF0000"/>
                </a:solidFill>
              </a:rPr>
              <a:t>username</a:t>
            </a:r>
            <a:r>
              <a:rPr lang="en-US" sz="2400" dirty="0" err="1" smtClean="0"/>
              <a:t>:</a:t>
            </a:r>
            <a:r>
              <a:rPr lang="en-US" sz="2400" dirty="0" err="1" smtClean="0">
                <a:solidFill>
                  <a:srgbClr val="00B0F0"/>
                </a:solidFill>
              </a:rPr>
              <a:t>password</a:t>
            </a:r>
            <a:r>
              <a:rPr lang="en-US" sz="2400" dirty="0" err="1" smtClean="0"/>
              <a:t>:</a:t>
            </a:r>
            <a:r>
              <a:rPr lang="en-US" sz="2400" dirty="0" err="1" smtClean="0">
                <a:solidFill>
                  <a:srgbClr val="00B050"/>
                </a:solidFill>
              </a:rPr>
              <a:t>userID</a:t>
            </a:r>
            <a:r>
              <a:rPr lang="en-US" sz="2400" dirty="0" err="1" smtClean="0"/>
              <a:t>:</a:t>
            </a:r>
            <a:r>
              <a:rPr lang="en-US" sz="2400" dirty="0" err="1" smtClean="0">
                <a:solidFill>
                  <a:srgbClr val="C00000"/>
                </a:solidFill>
              </a:rPr>
              <a:t>groupID</a:t>
            </a:r>
            <a:r>
              <a:rPr lang="en-US" sz="2400" dirty="0" err="1" smtClean="0"/>
              <a:t>: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name</a:t>
            </a:r>
            <a:r>
              <a:rPr lang="en-US" sz="2400" dirty="0" err="1" smtClean="0"/>
              <a:t>: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</a:rPr>
              <a:t>HomeDirectory</a:t>
            </a:r>
            <a:r>
              <a:rPr lang="en-US" sz="2400" dirty="0" err="1" smtClean="0"/>
              <a:t>: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shell</a:t>
            </a:r>
            <a:endParaRPr lang="en-US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th-TH" sz="2400" dirty="0" smtClean="0"/>
              <a:t>ใช้คำสั่ง </a:t>
            </a:r>
            <a:r>
              <a:rPr lang="en-US" sz="2400" dirty="0" smtClean="0"/>
              <a:t>cut </a:t>
            </a:r>
            <a:r>
              <a:rPr lang="th-TH" sz="2400" dirty="0" smtClean="0"/>
              <a:t>เพื่อเอาแต่ </a:t>
            </a:r>
            <a:r>
              <a:rPr lang="en-US" sz="2400" dirty="0" smtClean="0"/>
              <a:t>username </a:t>
            </a:r>
            <a:r>
              <a:rPr lang="th-TH" sz="2400" dirty="0" smtClean="0"/>
              <a:t>ออกมา</a:t>
            </a:r>
          </a:p>
          <a:p>
            <a:pPr lvl="1"/>
            <a:r>
              <a:rPr lang="en-US" sz="2100" dirty="0" smtClean="0"/>
              <a:t>cut  -d”:”  -f1  /etc/</a:t>
            </a:r>
            <a:r>
              <a:rPr lang="en-US" sz="2100" dirty="0" err="1" smtClean="0"/>
              <a:t>passwd</a:t>
            </a:r>
            <a:endParaRPr lang="en-US" sz="2100" dirty="0" smtClean="0"/>
          </a:p>
          <a:p>
            <a:r>
              <a:rPr lang="th-TH" sz="2400" dirty="0" smtClean="0"/>
              <a:t>ใช้คำสั่ง </a:t>
            </a:r>
            <a:r>
              <a:rPr lang="en-US" sz="2400" dirty="0" smtClean="0"/>
              <a:t>cut </a:t>
            </a:r>
            <a:r>
              <a:rPr lang="th-TH" sz="2400" dirty="0" smtClean="0"/>
              <a:t>เพื่อเอา </a:t>
            </a:r>
            <a:r>
              <a:rPr lang="en-US" sz="2400" dirty="0" smtClean="0"/>
              <a:t>username </a:t>
            </a:r>
            <a:r>
              <a:rPr lang="th-TH" sz="2400" dirty="0" smtClean="0"/>
              <a:t>และ </a:t>
            </a:r>
            <a:r>
              <a:rPr lang="en-US" sz="2400" dirty="0" err="1" smtClean="0"/>
              <a:t>userID</a:t>
            </a:r>
            <a:r>
              <a:rPr lang="en-US" sz="2400" dirty="0" smtClean="0"/>
              <a:t> </a:t>
            </a:r>
            <a:r>
              <a:rPr lang="th-TH" sz="2400" dirty="0" smtClean="0"/>
              <a:t>ออกมา</a:t>
            </a:r>
          </a:p>
          <a:p>
            <a:pPr lvl="1"/>
            <a:r>
              <a:rPr lang="en-US" sz="2100" dirty="0" smtClean="0"/>
              <a:t>cut  -d”:”  -f1,3  /etc/</a:t>
            </a:r>
            <a:r>
              <a:rPr lang="en-US" sz="2100" dirty="0" err="1" smtClean="0"/>
              <a:t>passwd</a:t>
            </a:r>
            <a:endParaRPr lang="en-US" sz="2100" dirty="0" smtClean="0"/>
          </a:p>
          <a:p>
            <a:r>
              <a:rPr lang="th-TH" sz="2400" dirty="0" smtClean="0"/>
              <a:t>ใช้คำสั่ง </a:t>
            </a:r>
            <a:r>
              <a:rPr lang="en-US" sz="2400" dirty="0" smtClean="0"/>
              <a:t>cut </a:t>
            </a:r>
            <a:r>
              <a:rPr lang="th-TH" sz="2400" dirty="0" smtClean="0"/>
              <a:t>เอาตัวอักษร 3 ตัวแรกของแต่ละบรรทัดมาแสดง</a:t>
            </a:r>
          </a:p>
          <a:p>
            <a:pPr lvl="1"/>
            <a:r>
              <a:rPr lang="en-US" sz="2100" dirty="0" smtClean="0"/>
              <a:t>cut  -c-3  /etc/</a:t>
            </a:r>
            <a:r>
              <a:rPr lang="en-US" sz="2100" dirty="0" err="1" smtClean="0"/>
              <a:t>passwd</a:t>
            </a:r>
            <a:endParaRPr lang="en-US" sz="2100" dirty="0" smtClean="0"/>
          </a:p>
          <a:p>
            <a:pPr lvl="1"/>
            <a:r>
              <a:rPr lang="en-US" sz="2100" dirty="0" smtClean="0"/>
              <a:t>cut  -c1-3 /etc/</a:t>
            </a:r>
            <a:r>
              <a:rPr lang="en-US" sz="2100" dirty="0" err="1" smtClean="0"/>
              <a:t>passwd</a:t>
            </a:r>
            <a:endParaRPr lang="th-TH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Shell</a:t>
            </a:r>
            <a:endParaRPr lang="th-TH" dirty="0"/>
          </a:p>
        </p:txBody>
      </p:sp>
      <p:pic>
        <p:nvPicPr>
          <p:cNvPr id="4" name="Content Placeholder 3" descr="ss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99335" y="1628800"/>
            <a:ext cx="8386985" cy="11521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12648" y="2924944"/>
            <a:ext cx="8153400" cy="31710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th-TH" sz="2900" noProof="0" dirty="0" smtClean="0"/>
              <a:t>เมื่อเปิด </a:t>
            </a:r>
            <a:r>
              <a:rPr lang="en-US" sz="2900" noProof="0" dirty="0" smtClean="0"/>
              <a:t>terminal </a:t>
            </a:r>
            <a:r>
              <a:rPr lang="th-TH" sz="2900" noProof="0" dirty="0" smtClean="0"/>
              <a:t>ขึ้นมาจะมี </a:t>
            </a:r>
            <a:r>
              <a:rPr lang="en-US" sz="2900" noProof="0" dirty="0" smtClean="0"/>
              <a:t>command prompt </a:t>
            </a:r>
            <a:r>
              <a:rPr lang="th-TH" sz="2900" noProof="0" dirty="0" smtClean="0"/>
              <a:t>ซึ่งเป็น </a:t>
            </a:r>
            <a:r>
              <a:rPr lang="en-US" sz="2900" noProof="0" dirty="0" smtClean="0"/>
              <a:t>Linux shell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Prompt</a:t>
            </a:r>
            <a:r>
              <a:rPr kumimoji="0" lang="en-US" sz="29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h-TH" sz="29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จะมีรายละเอียดดังนี้</a:t>
            </a:r>
          </a:p>
          <a:p>
            <a:pPr marL="320040" marR="0" lvl="0" indent="-32004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lang="th-TH" sz="2900" baseline="0" noProof="0" dirty="0" smtClean="0"/>
              <a:t>	</a:t>
            </a:r>
            <a:r>
              <a:rPr lang="en-US" sz="2900" baseline="0" noProof="0" dirty="0" smtClean="0"/>
              <a:t>[</a:t>
            </a:r>
            <a:r>
              <a:rPr lang="en-US" sz="2900" dirty="0" err="1" smtClean="0">
                <a:solidFill>
                  <a:srgbClr val="00B0F0"/>
                </a:solidFill>
              </a:rPr>
              <a:t>choopan</a:t>
            </a:r>
            <a:r>
              <a:rPr lang="en-US" sz="2900" dirty="0" err="1" smtClean="0"/>
              <a:t>@</a:t>
            </a:r>
            <a:r>
              <a:rPr lang="en-US" sz="2900" dirty="0" err="1" smtClean="0">
                <a:solidFill>
                  <a:srgbClr val="FF0000"/>
                </a:solidFill>
              </a:rPr>
              <a:t>localhost</a:t>
            </a:r>
            <a:r>
              <a:rPr lang="en-US" sz="2900" dirty="0" smtClean="0"/>
              <a:t> </a:t>
            </a:r>
            <a:r>
              <a:rPr lang="en-US" sz="2900" dirty="0" smtClean="0">
                <a:solidFill>
                  <a:schemeClr val="bg2">
                    <a:lumMod val="10000"/>
                  </a:schemeClr>
                </a:solidFill>
              </a:rPr>
              <a:t>~</a:t>
            </a:r>
            <a:r>
              <a:rPr lang="en-US" sz="2900" dirty="0" smtClean="0"/>
              <a:t>]</a:t>
            </a:r>
            <a:r>
              <a:rPr lang="en-US" sz="2900" dirty="0" smtClean="0">
                <a:solidFill>
                  <a:schemeClr val="accent4">
                    <a:lumMod val="50000"/>
                  </a:schemeClr>
                </a:solidFill>
              </a:rPr>
              <a:t>$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</a:pPr>
            <a:endParaRPr lang="en-US" sz="29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233818" y="5301208"/>
            <a:ext cx="1754006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dirty="0" smtClean="0"/>
              <a:t>ชื่อบัญชีผู้ใช้งาน</a:t>
            </a:r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3475429" y="5786100"/>
            <a:ext cx="1888659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dirty="0" smtClean="0"/>
              <a:t>ชื่อเครื่องที่ใช้งาน</a:t>
            </a:r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5652120" y="5786100"/>
            <a:ext cx="2282291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Path </a:t>
            </a:r>
            <a:r>
              <a:rPr lang="th-TH" dirty="0" smtClean="0"/>
              <a:t>ที่กำลังทำงาน</a:t>
            </a:r>
            <a:endParaRPr lang="th-TH" dirty="0"/>
          </a:p>
        </p:txBody>
      </p:sp>
      <p:sp>
        <p:nvSpPr>
          <p:cNvPr id="11" name="TextBox 10"/>
          <p:cNvSpPr txBox="1"/>
          <p:nvPr/>
        </p:nvSpPr>
        <p:spPr>
          <a:xfrm>
            <a:off x="7020272" y="3916213"/>
            <a:ext cx="2020105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dirty="0" smtClean="0"/>
              <a:t>สิทธิของผู้ใช้</a:t>
            </a:r>
          </a:p>
          <a:p>
            <a:r>
              <a:rPr lang="en-US" dirty="0" smtClean="0"/>
              <a:t>$ = </a:t>
            </a:r>
            <a:r>
              <a:rPr lang="th-TH" dirty="0" smtClean="0"/>
              <a:t>ผู้ใช้ทั่วไป</a:t>
            </a:r>
          </a:p>
          <a:p>
            <a:r>
              <a:rPr lang="en-US" dirty="0" smtClean="0"/>
              <a:t># = </a:t>
            </a:r>
            <a:r>
              <a:rPr lang="th-TH" dirty="0" smtClean="0"/>
              <a:t>ผู้ดูแลระบบ</a:t>
            </a:r>
            <a:endParaRPr lang="th-TH" dirty="0"/>
          </a:p>
        </p:txBody>
      </p:sp>
      <p:sp>
        <p:nvSpPr>
          <p:cNvPr id="12" name="Right Arrow 11"/>
          <p:cNvSpPr/>
          <p:nvPr/>
        </p:nvSpPr>
        <p:spPr>
          <a:xfrm rot="7792684">
            <a:off x="6647445" y="4445355"/>
            <a:ext cx="360040" cy="322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Right Arrow 12"/>
          <p:cNvSpPr/>
          <p:nvPr/>
        </p:nvSpPr>
        <p:spPr>
          <a:xfrm rot="19308990">
            <a:off x="3037481" y="4936691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Right Arrow 13"/>
          <p:cNvSpPr/>
          <p:nvPr/>
        </p:nvSpPr>
        <p:spPr>
          <a:xfrm rot="18603823">
            <a:off x="4417775" y="5124747"/>
            <a:ext cx="966955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Right Arrow 14"/>
          <p:cNvSpPr/>
          <p:nvPr/>
        </p:nvSpPr>
        <p:spPr>
          <a:xfrm rot="16200000">
            <a:off x="5779505" y="5140561"/>
            <a:ext cx="82535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การใช้งานคำสั่ง </a:t>
            </a:r>
            <a:r>
              <a:rPr lang="en-US" dirty="0" smtClean="0"/>
              <a:t>sort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sort </a:t>
            </a:r>
            <a:r>
              <a:rPr lang="th-TH" dirty="0" smtClean="0"/>
              <a:t>ใช้สำหรับเรียงข้อความหรือตัวเลข </a:t>
            </a:r>
          </a:p>
          <a:p>
            <a:r>
              <a:rPr lang="th-TH" dirty="0" smtClean="0"/>
              <a:t>การใช้งาน    </a:t>
            </a:r>
            <a:r>
              <a:rPr lang="en-US" dirty="0" smtClean="0"/>
              <a:t>sort   [option]   </a:t>
            </a:r>
            <a:r>
              <a:rPr lang="th-TH" dirty="0" smtClean="0"/>
              <a:t>ชื่อแฟ้มข้อมูล</a:t>
            </a:r>
          </a:p>
          <a:p>
            <a:r>
              <a:rPr lang="th-TH" dirty="0" smtClean="0"/>
              <a:t>ตัวอย่าง ต้องการเรียงข้อมูลของ </a:t>
            </a:r>
            <a:r>
              <a:rPr lang="en-US" dirty="0" smtClean="0"/>
              <a:t>/etc/</a:t>
            </a:r>
            <a:r>
              <a:rPr lang="en-US" dirty="0" err="1" smtClean="0"/>
              <a:t>passwd</a:t>
            </a:r>
            <a:r>
              <a:rPr lang="en-US" dirty="0" smtClean="0"/>
              <a:t> </a:t>
            </a:r>
            <a:r>
              <a:rPr lang="th-TH" dirty="0" smtClean="0"/>
              <a:t>ตามตัวอักษร</a:t>
            </a:r>
          </a:p>
          <a:p>
            <a:pPr lvl="1"/>
            <a:r>
              <a:rPr lang="en-US" dirty="0" smtClean="0"/>
              <a:t>sort   /etc/</a:t>
            </a:r>
            <a:r>
              <a:rPr lang="en-US" dirty="0" err="1" smtClean="0"/>
              <a:t>passwd</a:t>
            </a:r>
            <a:endParaRPr lang="en-US" dirty="0" smtClean="0"/>
          </a:p>
          <a:p>
            <a:r>
              <a:rPr lang="en-US" dirty="0" smtClean="0"/>
              <a:t>option   -n  </a:t>
            </a:r>
            <a:r>
              <a:rPr lang="th-TH" dirty="0" smtClean="0"/>
              <a:t>ใช้สำหรับเรียงลำดับที่เป็นตัวเลข</a:t>
            </a:r>
          </a:p>
          <a:p>
            <a:pPr lvl="1"/>
            <a:r>
              <a:rPr lang="en-US" dirty="0" smtClean="0"/>
              <a:t>sort  -n  </a:t>
            </a:r>
            <a:r>
              <a:rPr lang="th-TH" dirty="0" smtClean="0"/>
              <a:t>ชื่อแฟ้มข้อมูล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 </a:t>
            </a:r>
            <a:r>
              <a:rPr lang="th-TH" dirty="0" smtClean="0"/>
              <a:t>ใน </a:t>
            </a:r>
            <a:r>
              <a:rPr lang="en-US" dirty="0" smtClean="0"/>
              <a:t>Linux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เนื่องด้วยคำสั่งใน </a:t>
            </a:r>
            <a:r>
              <a:rPr lang="en-US" dirty="0" smtClean="0"/>
              <a:t>Linux </a:t>
            </a:r>
            <a:r>
              <a:rPr lang="th-TH" dirty="0" smtClean="0"/>
              <a:t>นั้นมีมากมาย </a:t>
            </a:r>
            <a:r>
              <a:rPr lang="en-US" dirty="0" smtClean="0"/>
              <a:t>Linux </a:t>
            </a:r>
            <a:r>
              <a:rPr lang="th-TH" dirty="0" smtClean="0"/>
              <a:t>จึงมี </a:t>
            </a:r>
            <a:r>
              <a:rPr lang="en-US" dirty="0" smtClean="0"/>
              <a:t>help </a:t>
            </a:r>
            <a:r>
              <a:rPr lang="th-TH" dirty="0" smtClean="0"/>
              <a:t>ช่วยเหลือเอาไว้ให้</a:t>
            </a:r>
          </a:p>
          <a:p>
            <a:r>
              <a:rPr lang="th-TH" dirty="0" smtClean="0"/>
              <a:t>คำสั่ง </a:t>
            </a:r>
            <a:r>
              <a:rPr lang="en-US" dirty="0" smtClean="0"/>
              <a:t>help </a:t>
            </a:r>
            <a:r>
              <a:rPr lang="th-TH" dirty="0" smtClean="0"/>
              <a:t>ใน </a:t>
            </a:r>
            <a:r>
              <a:rPr lang="en-US" dirty="0" smtClean="0"/>
              <a:t>Linux </a:t>
            </a:r>
            <a:r>
              <a:rPr lang="th-TH" dirty="0" smtClean="0"/>
              <a:t>คือ </a:t>
            </a:r>
            <a:r>
              <a:rPr lang="en-US" dirty="0" smtClean="0"/>
              <a:t>“man” (manual)</a:t>
            </a:r>
          </a:p>
          <a:p>
            <a:r>
              <a:rPr lang="th-TH" dirty="0" smtClean="0"/>
              <a:t>ตัวอย่าง </a:t>
            </a:r>
            <a:r>
              <a:rPr lang="en-US" dirty="0" smtClean="0"/>
              <a:t>: </a:t>
            </a:r>
            <a:r>
              <a:rPr lang="th-TH" dirty="0" smtClean="0"/>
              <a:t>อยากดู </a:t>
            </a:r>
            <a:r>
              <a:rPr lang="en-US" dirty="0" smtClean="0"/>
              <a:t>help </a:t>
            </a:r>
            <a:r>
              <a:rPr lang="th-TH" dirty="0" smtClean="0"/>
              <a:t>ของคำสั่ง </a:t>
            </a:r>
            <a:r>
              <a:rPr lang="en-US" dirty="0" err="1" smtClean="0"/>
              <a:t>ls</a:t>
            </a:r>
            <a:endParaRPr lang="en-US" dirty="0" smtClean="0"/>
          </a:p>
          <a:p>
            <a:pPr lvl="1"/>
            <a:r>
              <a:rPr lang="en-US" dirty="0" smtClean="0"/>
              <a:t>man   </a:t>
            </a:r>
            <a:r>
              <a:rPr lang="en-US" dirty="0" err="1" smtClean="0"/>
              <a:t>ls</a:t>
            </a:r>
            <a:endParaRPr lang="th-TH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</a:t>
            </a:r>
            <a:r>
              <a:rPr lang="en-US" dirty="0" smtClean="0"/>
              <a:t> (</a:t>
            </a:r>
            <a:r>
              <a:rPr lang="th-TH" dirty="0" smtClean="0"/>
              <a:t>ทำส่ง</a:t>
            </a:r>
            <a:r>
              <a:rPr lang="en-US" dirty="0" smtClean="0"/>
              <a:t>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4005064"/>
            <a:ext cx="8153400" cy="2592288"/>
          </a:xfrm>
        </p:spPr>
        <p:txBody>
          <a:bodyPr>
            <a:normAutofit fontScale="92500" lnSpcReduction="10000"/>
          </a:bodyPr>
          <a:lstStyle/>
          <a:p>
            <a:r>
              <a:rPr lang="th-TH" dirty="0" smtClean="0"/>
              <a:t>จงเขียนคำสั่ง </a:t>
            </a:r>
            <a:r>
              <a:rPr lang="en-US" dirty="0" smtClean="0"/>
              <a:t>shell </a:t>
            </a:r>
            <a:r>
              <a:rPr lang="th-TH" dirty="0" smtClean="0"/>
              <a:t>เพื่อแสดงข้อมูลต่อไปนี้</a:t>
            </a:r>
          </a:p>
          <a:p>
            <a:pPr lvl="1"/>
            <a:r>
              <a:rPr lang="th-TH" dirty="0" smtClean="0"/>
              <a:t>แสดงข้อมูลในแฟ้มข้อมูล </a:t>
            </a:r>
            <a:r>
              <a:rPr lang="en-US" dirty="0" smtClean="0"/>
              <a:t>a.txt </a:t>
            </a:r>
            <a:r>
              <a:rPr lang="th-TH" dirty="0" smtClean="0"/>
              <a:t>เรียงตัวเลขจากน้อยไปมาก</a:t>
            </a:r>
          </a:p>
          <a:p>
            <a:pPr lvl="1"/>
            <a:r>
              <a:rPr lang="th-TH" dirty="0" smtClean="0"/>
              <a:t>แสดงข้อมูลในแฟ้มข้อมูล </a:t>
            </a:r>
            <a:r>
              <a:rPr lang="en-US" dirty="0" smtClean="0"/>
              <a:t>b.txt </a:t>
            </a:r>
            <a:r>
              <a:rPr lang="th-TH" dirty="0" smtClean="0"/>
              <a:t>เรียงตามตัวอักษร</a:t>
            </a:r>
          </a:p>
          <a:p>
            <a:pPr lvl="1"/>
            <a:r>
              <a:rPr lang="th-TH" dirty="0" smtClean="0"/>
              <a:t>แสดงข้อมูลแสดงฟิลด์ที่ </a:t>
            </a:r>
            <a:r>
              <a:rPr lang="en-US" dirty="0" smtClean="0"/>
              <a:t>1 </a:t>
            </a:r>
            <a:r>
              <a:rPr lang="th-TH" dirty="0" smtClean="0"/>
              <a:t>และ </a:t>
            </a:r>
            <a:r>
              <a:rPr lang="en-US" dirty="0" smtClean="0"/>
              <a:t>3 </a:t>
            </a:r>
            <a:r>
              <a:rPr lang="th-TH" dirty="0" smtClean="0"/>
              <a:t>ของแฟ้มข้อมูล </a:t>
            </a:r>
            <a:r>
              <a:rPr lang="en-US" dirty="0" smtClean="0"/>
              <a:t>c.txt</a:t>
            </a:r>
          </a:p>
          <a:p>
            <a:pPr lvl="1"/>
            <a:r>
              <a:rPr lang="th-TH" dirty="0" smtClean="0"/>
              <a:t>แสดงข้อมูลในแฟ้มข้อมูล </a:t>
            </a:r>
            <a:r>
              <a:rPr lang="en-US" dirty="0" smtClean="0"/>
              <a:t>b.txt </a:t>
            </a:r>
            <a:r>
              <a:rPr lang="th-TH" dirty="0" smtClean="0"/>
              <a:t>เฉพาะ</a:t>
            </a:r>
            <a:r>
              <a:rPr lang="th-TH" smtClean="0"/>
              <a:t>บรรทัดที่ขลง</a:t>
            </a:r>
            <a:r>
              <a:rPr lang="th-TH" dirty="0" smtClean="0"/>
              <a:t>ท้ายด้วย </a:t>
            </a:r>
            <a:r>
              <a:rPr lang="en-US" dirty="0" smtClean="0"/>
              <a:t>ob</a:t>
            </a:r>
          </a:p>
          <a:p>
            <a:pPr lvl="1"/>
            <a:r>
              <a:rPr lang="th-TH" strike="sngStrike" dirty="0" smtClean="0"/>
              <a:t>แสดงข้อมูลในแฟมข้อมูล </a:t>
            </a:r>
            <a:r>
              <a:rPr lang="en-US" strike="sngStrike" dirty="0" smtClean="0"/>
              <a:t>a.txt </a:t>
            </a:r>
            <a:r>
              <a:rPr lang="th-TH" strike="sngStrike" dirty="0" smtClean="0"/>
              <a:t>เฉพาะบรรทัดที่ </a:t>
            </a:r>
            <a:r>
              <a:rPr lang="en-US" strike="sngStrike" dirty="0" smtClean="0"/>
              <a:t>3 </a:t>
            </a:r>
            <a:endParaRPr lang="th-TH" strike="sngStrike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5536" y="1556792"/>
            <a:ext cx="8153400" cy="57606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th-TH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ให้สร้างแฟ้มข้อมูลดังต่อไปนี้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56761" y="2041684"/>
            <a:ext cx="524503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10</a:t>
            </a:r>
          </a:p>
          <a:p>
            <a:r>
              <a:rPr lang="en-US" sz="2400" dirty="0" smtClean="0"/>
              <a:t>50</a:t>
            </a:r>
          </a:p>
          <a:p>
            <a:r>
              <a:rPr lang="en-US" sz="2400" dirty="0" smtClean="0"/>
              <a:t>40</a:t>
            </a:r>
          </a:p>
          <a:p>
            <a:r>
              <a:rPr lang="en-US" sz="2400" dirty="0" smtClean="0"/>
              <a:t>30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39752" y="3481844"/>
            <a:ext cx="8370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a.txt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04466" y="2041684"/>
            <a:ext cx="912429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Bob</a:t>
            </a:r>
          </a:p>
          <a:p>
            <a:r>
              <a:rPr lang="en-US" sz="2400" dirty="0" smtClean="0"/>
              <a:t>Alice</a:t>
            </a:r>
          </a:p>
          <a:p>
            <a:r>
              <a:rPr lang="en-US" sz="2400" dirty="0" smtClean="0"/>
              <a:t>Tom</a:t>
            </a:r>
          </a:p>
          <a:p>
            <a:r>
              <a:rPr lang="en-US" sz="2400" dirty="0" smtClean="0"/>
              <a:t>David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24913" y="3481844"/>
            <a:ext cx="8299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b.txt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216740" y="2041684"/>
            <a:ext cx="1540806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Bob:90:A</a:t>
            </a:r>
          </a:p>
          <a:p>
            <a:r>
              <a:rPr lang="en-US" sz="2400" dirty="0" smtClean="0"/>
              <a:t>Alice:40:F</a:t>
            </a:r>
          </a:p>
          <a:p>
            <a:r>
              <a:rPr lang="en-US" sz="2400" dirty="0" smtClean="0"/>
              <a:t>Tom:60:C+</a:t>
            </a:r>
          </a:p>
          <a:p>
            <a:r>
              <a:rPr lang="en-US" sz="2400" dirty="0" smtClean="0"/>
              <a:t>David:74:B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25113" y="3481844"/>
            <a:ext cx="776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c.txt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err="1" smtClean="0"/>
              <a:t>whoami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ใน </a:t>
            </a:r>
            <a:r>
              <a:rPr lang="en-US" dirty="0" smtClean="0"/>
              <a:t>Linux </a:t>
            </a:r>
            <a:r>
              <a:rPr lang="th-TH" dirty="0" smtClean="0"/>
              <a:t>มีคำสั่งที่ใช้ตรวจสอบว่า ขณะนี้ผู้ใช้เป็นใคร </a:t>
            </a:r>
          </a:p>
          <a:p>
            <a:r>
              <a:rPr lang="th-TH" dirty="0" smtClean="0"/>
              <a:t>คำสั่งนั้นคือ </a:t>
            </a:r>
            <a:r>
              <a:rPr lang="en-US" b="1" dirty="0" err="1" smtClean="0">
                <a:solidFill>
                  <a:srgbClr val="0070C0"/>
                </a:solidFill>
              </a:rPr>
              <a:t>whoami</a:t>
            </a:r>
            <a:endParaRPr lang="th-TH" b="1" dirty="0">
              <a:solidFill>
                <a:srgbClr val="0070C0"/>
              </a:solidFill>
            </a:endParaRPr>
          </a:p>
        </p:txBody>
      </p:sp>
      <p:pic>
        <p:nvPicPr>
          <p:cNvPr id="4" name="Picture 3" descr="ss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6070" y="2991990"/>
            <a:ext cx="7898378" cy="26692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คำสั่งสำหรับเปลี่ยนผู้ใช้งาน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r>
              <a:rPr lang="th-TH" dirty="0" smtClean="0"/>
              <a:t>ปกติจะปลอดภัยในการ </a:t>
            </a:r>
            <a:r>
              <a:rPr lang="en-US" dirty="0" smtClean="0"/>
              <a:t>Login </a:t>
            </a:r>
            <a:r>
              <a:rPr lang="th-TH" dirty="0" smtClean="0"/>
              <a:t>เข้า </a:t>
            </a:r>
            <a:r>
              <a:rPr lang="en-US" dirty="0" smtClean="0"/>
              <a:t>Linux </a:t>
            </a:r>
            <a:r>
              <a:rPr lang="th-TH" dirty="0" smtClean="0"/>
              <a:t>เป็นผู้ใช้ธรรมดามากกว่าเป็น </a:t>
            </a:r>
            <a:r>
              <a:rPr lang="en-US" dirty="0" smtClean="0"/>
              <a:t>root </a:t>
            </a:r>
            <a:r>
              <a:rPr lang="th-TH" dirty="0" smtClean="0"/>
              <a:t>เนื่องจาก บางทีอาจไปลบแฟ้มข้อมูลระบบโดยไม่ได้ตั้งใจได้</a:t>
            </a:r>
          </a:p>
          <a:p>
            <a:r>
              <a:rPr lang="th-TH" dirty="0" smtClean="0"/>
              <a:t>แต่ผู้ใช้ก็สามารถเข้าทำงานเป็น </a:t>
            </a:r>
            <a:r>
              <a:rPr lang="en-US" dirty="0" smtClean="0"/>
              <a:t>root </a:t>
            </a:r>
            <a:r>
              <a:rPr lang="th-TH" dirty="0" smtClean="0"/>
              <a:t>ในภายหลังได้หลังจากที่ </a:t>
            </a:r>
            <a:r>
              <a:rPr lang="en-US" dirty="0" smtClean="0"/>
              <a:t>Login </a:t>
            </a:r>
            <a:r>
              <a:rPr lang="th-TH" dirty="0" smtClean="0"/>
              <a:t>เข้ามาเป็นผู้ใช้ธรรมดา ด้วยคำสั่ง </a:t>
            </a:r>
            <a:r>
              <a:rPr lang="en-US" dirty="0" smtClean="0"/>
              <a:t>“</a:t>
            </a:r>
            <a:r>
              <a:rPr lang="en-US" b="1" dirty="0" err="1" smtClean="0">
                <a:solidFill>
                  <a:srgbClr val="0070C0"/>
                </a:solidFill>
              </a:rPr>
              <a:t>su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th-TH" dirty="0" smtClean="0"/>
              <a:t>กด </a:t>
            </a:r>
            <a:r>
              <a:rPr lang="en-US" b="1" dirty="0" err="1" smtClean="0">
                <a:solidFill>
                  <a:srgbClr val="0070C0"/>
                </a:solidFill>
              </a:rPr>
              <a:t>Ctrl+D</a:t>
            </a:r>
            <a:r>
              <a:rPr lang="en-US" dirty="0" smtClean="0"/>
              <a:t> </a:t>
            </a:r>
            <a:r>
              <a:rPr lang="th-TH" dirty="0" smtClean="0"/>
              <a:t>หรือพิมพ์ </a:t>
            </a:r>
            <a:r>
              <a:rPr lang="en-US" b="1" dirty="0" smtClean="0">
                <a:solidFill>
                  <a:srgbClr val="0070C0"/>
                </a:solidFill>
              </a:rPr>
              <a:t>exit</a:t>
            </a:r>
            <a:r>
              <a:rPr lang="en-US" dirty="0" smtClean="0"/>
              <a:t> </a:t>
            </a:r>
            <a:r>
              <a:rPr lang="th-TH" dirty="0" smtClean="0"/>
              <a:t>แล้ว</a:t>
            </a:r>
            <a:r>
              <a:rPr lang="en-US" dirty="0" smtClean="0"/>
              <a:t> Enter </a:t>
            </a:r>
            <a:r>
              <a:rPr lang="th-TH" dirty="0" smtClean="0"/>
              <a:t>เพื่อออกจาก </a:t>
            </a:r>
            <a:r>
              <a:rPr lang="en-US" dirty="0" smtClean="0"/>
              <a:t>shell </a:t>
            </a:r>
            <a:r>
              <a:rPr lang="th-TH" dirty="0" smtClean="0"/>
              <a:t>ของ </a:t>
            </a:r>
            <a:r>
              <a:rPr lang="en-US" dirty="0" smtClean="0"/>
              <a:t>root</a:t>
            </a:r>
            <a:endParaRPr lang="th-TH" dirty="0"/>
          </a:p>
        </p:txBody>
      </p:sp>
      <p:pic>
        <p:nvPicPr>
          <p:cNvPr id="4" name="Picture 3" descr="ss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3512731"/>
            <a:ext cx="6120680" cy="207967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คำสั่งจัดการ </a:t>
            </a:r>
            <a:r>
              <a:rPr lang="en-US" dirty="0" smtClean="0"/>
              <a:t>Directory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/>
              <a:t>คำสั่งที่ใช้จัดการแฟ้มข้อมูล และ</a:t>
            </a:r>
            <a:r>
              <a:rPr lang="en-US" dirty="0" smtClean="0"/>
              <a:t> Directory </a:t>
            </a:r>
            <a:r>
              <a:rPr lang="th-TH" dirty="0" smtClean="0"/>
              <a:t>ที่สำคัญมีดังนี้</a:t>
            </a:r>
          </a:p>
          <a:p>
            <a:pPr lvl="1"/>
            <a:r>
              <a:rPr lang="en-US" dirty="0" err="1" smtClean="0"/>
              <a:t>pwd</a:t>
            </a:r>
            <a:r>
              <a:rPr lang="en-US" dirty="0" smtClean="0"/>
              <a:t>	</a:t>
            </a:r>
            <a:r>
              <a:rPr lang="th-TH" dirty="0" smtClean="0"/>
              <a:t>แสดงตำแหน่ง </a:t>
            </a:r>
            <a:r>
              <a:rPr lang="en-US" dirty="0" smtClean="0"/>
              <a:t>directory </a:t>
            </a:r>
            <a:r>
              <a:rPr lang="th-TH" dirty="0" smtClean="0"/>
              <a:t>ปัจจุบัน</a:t>
            </a:r>
          </a:p>
          <a:p>
            <a:pPr lvl="1"/>
            <a:r>
              <a:rPr lang="en-US" dirty="0" err="1" smtClean="0"/>
              <a:t>cd</a:t>
            </a:r>
            <a:r>
              <a:rPr lang="en-US" dirty="0" smtClean="0"/>
              <a:t>	</a:t>
            </a:r>
            <a:r>
              <a:rPr lang="th-TH" dirty="0" smtClean="0"/>
              <a:t>เปลี่ยนตำแหน่งของ </a:t>
            </a:r>
            <a:r>
              <a:rPr lang="en-US" dirty="0" smtClean="0"/>
              <a:t>directory </a:t>
            </a:r>
            <a:r>
              <a:rPr lang="th-TH" dirty="0" smtClean="0"/>
              <a:t>ที่ทำงาน</a:t>
            </a:r>
          </a:p>
          <a:p>
            <a:pPr lvl="1"/>
            <a:r>
              <a:rPr lang="en-US" dirty="0" err="1" smtClean="0"/>
              <a:t>mkdir</a:t>
            </a:r>
            <a:r>
              <a:rPr lang="en-US" dirty="0" smtClean="0"/>
              <a:t>	</a:t>
            </a:r>
            <a:r>
              <a:rPr lang="th-TH" dirty="0" smtClean="0"/>
              <a:t>สร้าง </a:t>
            </a:r>
            <a:r>
              <a:rPr lang="en-US" dirty="0" smtClean="0"/>
              <a:t>Directory </a:t>
            </a:r>
            <a:r>
              <a:rPr lang="th-TH" dirty="0" smtClean="0"/>
              <a:t>ขึ้นใหม่</a:t>
            </a:r>
          </a:p>
          <a:p>
            <a:pPr lvl="1"/>
            <a:r>
              <a:rPr lang="en-US" dirty="0" err="1" smtClean="0"/>
              <a:t>mv</a:t>
            </a:r>
            <a:r>
              <a:rPr lang="en-US" dirty="0" smtClean="0"/>
              <a:t>	</a:t>
            </a:r>
            <a:r>
              <a:rPr lang="th-TH" dirty="0" smtClean="0"/>
              <a:t>เปลี่ยนชื่อ หรือ เปลี่ยนตำแหน่งแฟ้มข้อมูลหรือ </a:t>
            </a:r>
            <a:r>
              <a:rPr lang="en-US" dirty="0" smtClean="0"/>
              <a:t>directory</a:t>
            </a:r>
          </a:p>
          <a:p>
            <a:pPr lvl="1"/>
            <a:r>
              <a:rPr lang="en-US" dirty="0" err="1" smtClean="0"/>
              <a:t>ls</a:t>
            </a:r>
            <a:r>
              <a:rPr lang="en-US" dirty="0" smtClean="0"/>
              <a:t>		</a:t>
            </a:r>
            <a:r>
              <a:rPr lang="th-TH" dirty="0" smtClean="0"/>
              <a:t>ดูรายชื่อแฟ้มข้อมูล และ </a:t>
            </a:r>
            <a:r>
              <a:rPr lang="en-US" dirty="0" smtClean="0"/>
              <a:t>directory</a:t>
            </a:r>
          </a:p>
          <a:p>
            <a:pPr lvl="1"/>
            <a:r>
              <a:rPr lang="en-US" dirty="0" err="1" smtClean="0"/>
              <a:t>rm</a:t>
            </a:r>
            <a:r>
              <a:rPr lang="en-US" dirty="0" smtClean="0"/>
              <a:t>	</a:t>
            </a:r>
            <a:r>
              <a:rPr lang="th-TH" dirty="0" smtClean="0"/>
              <a:t>ลบแฟ้มข้อมูล </a:t>
            </a:r>
          </a:p>
          <a:p>
            <a:pPr lvl="1"/>
            <a:r>
              <a:rPr lang="en-US" dirty="0" err="1" smtClean="0"/>
              <a:t>rmdir</a:t>
            </a:r>
            <a:r>
              <a:rPr lang="en-US" dirty="0" smtClean="0"/>
              <a:t>	</a:t>
            </a:r>
            <a:r>
              <a:rPr lang="th-TH" dirty="0" smtClean="0"/>
              <a:t>ลบ </a:t>
            </a:r>
            <a:r>
              <a:rPr lang="en-US" dirty="0" smtClean="0"/>
              <a:t>directory</a:t>
            </a:r>
          </a:p>
          <a:p>
            <a:r>
              <a:rPr lang="th-TH" dirty="0" smtClean="0"/>
              <a:t>ทดลองใช้คำสั่งจัดการ </a:t>
            </a:r>
            <a:r>
              <a:rPr lang="en-US" dirty="0" smtClean="0"/>
              <a:t>Directory</a:t>
            </a:r>
          </a:p>
          <a:p>
            <a:pPr lvl="1"/>
            <a:r>
              <a:rPr lang="th-TH" dirty="0" smtClean="0"/>
              <a:t>สร้าง </a:t>
            </a:r>
            <a:r>
              <a:rPr lang="en-US" dirty="0" smtClean="0"/>
              <a:t>directory </a:t>
            </a:r>
            <a:r>
              <a:rPr lang="th-TH" dirty="0" smtClean="0"/>
              <a:t>ชื่อ </a:t>
            </a:r>
            <a:r>
              <a:rPr lang="en-US" dirty="0" smtClean="0"/>
              <a:t>Hello </a:t>
            </a:r>
            <a:r>
              <a:rPr lang="th-TH" dirty="0" smtClean="0"/>
              <a:t>ที่อยู่ภายใน </a:t>
            </a:r>
            <a:r>
              <a:rPr lang="en-US" dirty="0" smtClean="0"/>
              <a:t>directory </a:t>
            </a:r>
            <a:r>
              <a:rPr lang="th-TH" dirty="0" smtClean="0"/>
              <a:t>ชื่อ </a:t>
            </a:r>
            <a:r>
              <a:rPr lang="en-US" dirty="0" smtClean="0"/>
              <a:t>Test </a:t>
            </a:r>
            <a:r>
              <a:rPr lang="th-TH" dirty="0" smtClean="0"/>
              <a:t>ที่อยู่ภายใต้ </a:t>
            </a:r>
            <a:r>
              <a:rPr lang="en-US" dirty="0" smtClean="0"/>
              <a:t>home directory (</a:t>
            </a:r>
            <a:r>
              <a:rPr lang="th-TH" dirty="0" smtClean="0"/>
              <a:t>รอตรวจ</a:t>
            </a:r>
            <a:r>
              <a:rPr lang="en-US" dirty="0" smtClean="0"/>
              <a:t>)</a:t>
            </a:r>
          </a:p>
          <a:p>
            <a:pPr lvl="1"/>
            <a:r>
              <a:rPr lang="th-TH" dirty="0" smtClean="0"/>
              <a:t>ลบ</a:t>
            </a:r>
            <a:r>
              <a:rPr lang="en-US" dirty="0" smtClean="0"/>
              <a:t> directory </a:t>
            </a:r>
            <a:r>
              <a:rPr lang="th-TH" dirty="0" smtClean="0"/>
              <a:t>ที่เพิ่งสร้างออก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</a:t>
            </a:r>
            <a:r>
              <a:rPr lang="en-US" dirty="0" err="1" smtClean="0"/>
              <a:t>Filesystem</a:t>
            </a:r>
            <a:r>
              <a:rPr lang="en-US" dirty="0" smtClean="0"/>
              <a:t> (1)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637112"/>
          </a:xfrm>
        </p:spPr>
        <p:txBody>
          <a:bodyPr>
            <a:normAutofit fontScale="70000" lnSpcReduction="20000"/>
          </a:bodyPr>
          <a:lstStyle/>
          <a:p>
            <a:r>
              <a:rPr lang="th-TH" dirty="0" smtClean="0"/>
              <a:t>แฟ้มข้อมูลในคอมพิวเตอร์ ปกติจะใช้เก็บข้อมูลต่างๆ รวมถึงโปรแกรม ฐานข้อมูล ภาพ หนัง เพลง</a:t>
            </a:r>
          </a:p>
          <a:p>
            <a:r>
              <a:rPr lang="th-TH" dirty="0" smtClean="0"/>
              <a:t>ซึ่งแฟ้มข้อมูลของระบบใน </a:t>
            </a:r>
            <a:r>
              <a:rPr lang="en-US" dirty="0" smtClean="0"/>
              <a:t>Linux </a:t>
            </a:r>
            <a:r>
              <a:rPr lang="th-TH" dirty="0" smtClean="0"/>
              <a:t>จะถูกรวมกันอยู่ใน </a:t>
            </a:r>
            <a:r>
              <a:rPr lang="en-US" dirty="0" smtClean="0"/>
              <a:t>directory (</a:t>
            </a:r>
            <a:r>
              <a:rPr lang="th-TH" dirty="0" smtClean="0"/>
              <a:t>หรือ </a:t>
            </a:r>
            <a:r>
              <a:rPr lang="en-US" dirty="0" smtClean="0"/>
              <a:t>folder) </a:t>
            </a:r>
            <a:r>
              <a:rPr lang="th-TH" dirty="0" smtClean="0"/>
              <a:t>ต่างๆ</a:t>
            </a:r>
          </a:p>
          <a:p>
            <a:r>
              <a:rPr lang="en-US" dirty="0" smtClean="0"/>
              <a:t>Directory </a:t>
            </a:r>
            <a:r>
              <a:rPr lang="th-TH" dirty="0" smtClean="0"/>
              <a:t>ที่สำคัญๆ ของ </a:t>
            </a:r>
            <a:r>
              <a:rPr lang="en-US" dirty="0" smtClean="0"/>
              <a:t>Linux </a:t>
            </a:r>
            <a:r>
              <a:rPr lang="th-TH" dirty="0" smtClean="0"/>
              <a:t>มีดังนี้</a:t>
            </a:r>
          </a:p>
          <a:p>
            <a:pPr lvl="1"/>
            <a:r>
              <a:rPr lang="en-US" sz="3600" dirty="0" smtClean="0"/>
              <a:t>root	</a:t>
            </a:r>
            <a:r>
              <a:rPr lang="th-TH" sz="3600" dirty="0" smtClean="0"/>
              <a:t>เป็น</a:t>
            </a:r>
            <a:r>
              <a:rPr lang="en-US" sz="3600" dirty="0" smtClean="0"/>
              <a:t> home directory </a:t>
            </a:r>
            <a:r>
              <a:rPr lang="th-TH" sz="3600" dirty="0" smtClean="0"/>
              <a:t>ของผู้ดูแลระบบ</a:t>
            </a:r>
          </a:p>
          <a:p>
            <a:pPr lvl="1"/>
            <a:r>
              <a:rPr lang="en-US" sz="3600" dirty="0" smtClean="0"/>
              <a:t>home 	</a:t>
            </a:r>
            <a:r>
              <a:rPr lang="th-TH" sz="3600" dirty="0" smtClean="0"/>
              <a:t>เป็น </a:t>
            </a:r>
            <a:r>
              <a:rPr lang="en-US" sz="3600" dirty="0" smtClean="0"/>
              <a:t>directory </a:t>
            </a:r>
            <a:r>
              <a:rPr lang="th-TH" sz="3600" dirty="0" smtClean="0"/>
              <a:t>ที่เก็บ </a:t>
            </a:r>
            <a:r>
              <a:rPr lang="en-US" sz="3600" dirty="0" smtClean="0"/>
              <a:t>home </a:t>
            </a:r>
            <a:r>
              <a:rPr lang="th-TH" sz="3600" dirty="0" smtClean="0"/>
              <a:t>ของผู้ใช้</a:t>
            </a:r>
          </a:p>
          <a:p>
            <a:pPr lvl="1"/>
            <a:r>
              <a:rPr lang="en-US" sz="3600" dirty="0" smtClean="0"/>
              <a:t>bin	</a:t>
            </a:r>
            <a:r>
              <a:rPr lang="th-TH" sz="3600" dirty="0" smtClean="0"/>
              <a:t>เป็นที่เก็บคำสั่งพื้นฐานของ </a:t>
            </a:r>
            <a:r>
              <a:rPr lang="en-US" sz="3600" dirty="0" smtClean="0"/>
              <a:t>Linux</a:t>
            </a:r>
          </a:p>
          <a:p>
            <a:pPr lvl="1"/>
            <a:r>
              <a:rPr lang="en-US" sz="3600" dirty="0" err="1" smtClean="0"/>
              <a:t>sbin</a:t>
            </a:r>
            <a:r>
              <a:rPr lang="en-US" sz="3600" dirty="0" smtClean="0"/>
              <a:t>	</a:t>
            </a:r>
            <a:r>
              <a:rPr lang="th-TH" sz="3600" dirty="0" smtClean="0"/>
              <a:t>เป็นที่เก็บคำสั่งเฉพาะของผู้ดูแลระบบ</a:t>
            </a:r>
          </a:p>
          <a:p>
            <a:pPr lvl="1"/>
            <a:r>
              <a:rPr lang="en-US" sz="3600" dirty="0" smtClean="0"/>
              <a:t>lib	</a:t>
            </a:r>
            <a:r>
              <a:rPr lang="th-TH" sz="3600" dirty="0" smtClean="0"/>
              <a:t>ที่เก็บ </a:t>
            </a:r>
            <a:r>
              <a:rPr lang="en-US" sz="3600" dirty="0" smtClean="0"/>
              <a:t>library </a:t>
            </a:r>
            <a:r>
              <a:rPr lang="th-TH" sz="3600" dirty="0" smtClean="0"/>
              <a:t>สำคัญของระบบ</a:t>
            </a:r>
          </a:p>
          <a:p>
            <a:pPr lvl="1"/>
            <a:r>
              <a:rPr lang="en-US" sz="3600" dirty="0" err="1" smtClean="0"/>
              <a:t>usr</a:t>
            </a:r>
            <a:r>
              <a:rPr lang="en-US" sz="3600" dirty="0" smtClean="0"/>
              <a:t>	</a:t>
            </a:r>
            <a:r>
              <a:rPr lang="th-TH" sz="3600" dirty="0" smtClean="0"/>
              <a:t>เก็บโปรแกรมที่ติดตั้ง</a:t>
            </a:r>
          </a:p>
          <a:p>
            <a:pPr lvl="2"/>
            <a:r>
              <a:rPr lang="en-US" sz="3100" dirty="0" err="1" smtClean="0"/>
              <a:t>usr</a:t>
            </a:r>
            <a:r>
              <a:rPr lang="en-US" sz="3100" dirty="0" smtClean="0"/>
              <a:t>/bin	</a:t>
            </a:r>
            <a:r>
              <a:rPr lang="th-TH" sz="3100" dirty="0" smtClean="0"/>
              <a:t>	คำสั่งที่เรียกใช้งานโปรแกรม</a:t>
            </a:r>
          </a:p>
          <a:p>
            <a:pPr lvl="2"/>
            <a:r>
              <a:rPr lang="en-US" sz="3100" dirty="0" err="1" smtClean="0"/>
              <a:t>usr</a:t>
            </a:r>
            <a:r>
              <a:rPr lang="en-US" sz="3100" dirty="0" smtClean="0"/>
              <a:t>/</a:t>
            </a:r>
            <a:r>
              <a:rPr lang="en-US" sz="3100" dirty="0" err="1" smtClean="0"/>
              <a:t>sbin</a:t>
            </a:r>
            <a:r>
              <a:rPr lang="en-US" sz="3100" dirty="0" smtClean="0"/>
              <a:t>	</a:t>
            </a:r>
            <a:r>
              <a:rPr lang="th-TH" sz="3100" dirty="0" smtClean="0"/>
              <a:t>	คำสั่งเฉพาะของผู้ดูแลระบบ</a:t>
            </a:r>
          </a:p>
          <a:p>
            <a:pPr lvl="2"/>
            <a:r>
              <a:rPr lang="en-US" sz="3100" dirty="0" err="1" smtClean="0"/>
              <a:t>usr</a:t>
            </a:r>
            <a:r>
              <a:rPr lang="en-US" sz="3100" dirty="0" smtClean="0"/>
              <a:t>/lib		library </a:t>
            </a:r>
            <a:r>
              <a:rPr lang="th-TH" sz="3100" dirty="0" smtClean="0"/>
              <a:t>ที่จำเป็นของโปรแกรม</a:t>
            </a:r>
            <a:endParaRPr lang="en-US" sz="3100" dirty="0" smtClean="0"/>
          </a:p>
          <a:p>
            <a:pPr lvl="1"/>
            <a:endParaRPr lang="en-US" dirty="0" smtClean="0"/>
          </a:p>
          <a:p>
            <a:pPr lvl="1"/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</a:t>
            </a:r>
            <a:r>
              <a:rPr lang="en-US" dirty="0" err="1" smtClean="0"/>
              <a:t>Filesystem</a:t>
            </a:r>
            <a:r>
              <a:rPr lang="en-US" dirty="0" smtClean="0"/>
              <a:t> (2)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en-US" dirty="0" err="1" smtClean="0"/>
              <a:t>var</a:t>
            </a:r>
            <a:r>
              <a:rPr lang="en-US" dirty="0" smtClean="0"/>
              <a:t>	</a:t>
            </a:r>
            <a:r>
              <a:rPr lang="th-TH" dirty="0" smtClean="0"/>
              <a:t>เก็บข้อมูลต่างๆเช่น </a:t>
            </a:r>
            <a:r>
              <a:rPr lang="en-US" dirty="0" smtClean="0"/>
              <a:t>log, database, web, mail</a:t>
            </a:r>
          </a:p>
          <a:p>
            <a:pPr lvl="1"/>
            <a:r>
              <a:rPr lang="en-US" dirty="0" smtClean="0"/>
              <a:t>boot	</a:t>
            </a:r>
            <a:r>
              <a:rPr lang="th-TH" dirty="0" smtClean="0"/>
              <a:t>เก็บแฟ้มข้อมูลสำคัญในการ </a:t>
            </a:r>
            <a:r>
              <a:rPr lang="en-US" dirty="0" smtClean="0"/>
              <a:t>boot </a:t>
            </a:r>
            <a:r>
              <a:rPr lang="th-TH" dirty="0" smtClean="0"/>
              <a:t>ระบบ</a:t>
            </a:r>
          </a:p>
          <a:p>
            <a:pPr lvl="1"/>
            <a:r>
              <a:rPr lang="en-US" dirty="0" smtClean="0"/>
              <a:t>etc	</a:t>
            </a:r>
            <a:r>
              <a:rPr lang="th-TH" dirty="0" smtClean="0"/>
              <a:t>เก็บแฟ้มข้อมูล </a:t>
            </a:r>
            <a:r>
              <a:rPr lang="en-US" dirty="0" err="1" smtClean="0"/>
              <a:t>config</a:t>
            </a:r>
            <a:r>
              <a:rPr lang="en-US" dirty="0" smtClean="0"/>
              <a:t> </a:t>
            </a:r>
            <a:r>
              <a:rPr lang="th-TH" dirty="0" smtClean="0"/>
              <a:t>ต่างๆ ของโปรแกรมระบบ</a:t>
            </a:r>
          </a:p>
          <a:p>
            <a:pPr lvl="1"/>
            <a:r>
              <a:rPr lang="en-US" dirty="0" err="1" smtClean="0"/>
              <a:t>lost+found</a:t>
            </a:r>
            <a:r>
              <a:rPr lang="en-US" dirty="0" smtClean="0"/>
              <a:t>	</a:t>
            </a:r>
            <a:r>
              <a:rPr lang="th-TH" dirty="0" smtClean="0"/>
              <a:t>เก็บแฟ้มข้อมูลที่กู้คืนหลังจากระบบล้มเหลว</a:t>
            </a:r>
          </a:p>
          <a:p>
            <a:pPr lvl="1"/>
            <a:r>
              <a:rPr lang="en-US" dirty="0" smtClean="0"/>
              <a:t>media	</a:t>
            </a:r>
            <a:r>
              <a:rPr lang="th-TH" dirty="0" smtClean="0"/>
              <a:t>ตำแหน่งการเชื่อมต่อของอุปกรณ์แบบ </a:t>
            </a:r>
            <a:r>
              <a:rPr lang="en-US" dirty="0" smtClean="0"/>
              <a:t>dynamic </a:t>
            </a:r>
            <a:r>
              <a:rPr lang="th-TH" dirty="0" smtClean="0"/>
              <a:t>อัตโนมัติ</a:t>
            </a:r>
            <a:r>
              <a:rPr lang="en-US" dirty="0" smtClean="0"/>
              <a:t>(USB key, CD-</a:t>
            </a:r>
            <a:r>
              <a:rPr lang="en-US" dirty="0" err="1" smtClean="0"/>
              <a:t>rom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misc	</a:t>
            </a:r>
            <a:r>
              <a:rPr lang="th-TH" dirty="0" smtClean="0"/>
              <a:t>ตำแหน่งทั่วไปตอนเชื่อมต่อกับ </a:t>
            </a:r>
            <a:r>
              <a:rPr lang="en-US" dirty="0" smtClean="0"/>
              <a:t>NFS</a:t>
            </a:r>
          </a:p>
          <a:p>
            <a:pPr lvl="1"/>
            <a:r>
              <a:rPr lang="en-US" dirty="0" err="1" smtClean="0"/>
              <a:t>srv</a:t>
            </a:r>
            <a:r>
              <a:rPr lang="en-US" dirty="0" smtClean="0"/>
              <a:t>	</a:t>
            </a:r>
            <a:r>
              <a:rPr lang="th-TH" dirty="0" smtClean="0"/>
              <a:t>ที่เก็บข้อมูลของ </a:t>
            </a:r>
            <a:r>
              <a:rPr lang="en-US" dirty="0" smtClean="0"/>
              <a:t>web, ftp, </a:t>
            </a:r>
            <a:r>
              <a:rPr lang="en-US" dirty="0" err="1" smtClean="0"/>
              <a:t>cvs</a:t>
            </a:r>
            <a:endParaRPr lang="en-US" dirty="0" smtClean="0"/>
          </a:p>
          <a:p>
            <a:pPr lvl="1"/>
            <a:r>
              <a:rPr lang="en-US" dirty="0" err="1" smtClean="0"/>
              <a:t>mnt</a:t>
            </a:r>
            <a:r>
              <a:rPr lang="en-US" dirty="0" smtClean="0"/>
              <a:t>	</a:t>
            </a:r>
            <a:r>
              <a:rPr lang="th-TH" dirty="0" smtClean="0"/>
              <a:t>ตำแหน่งเชื่อมต่ออุปกรณ์ </a:t>
            </a:r>
            <a:r>
              <a:rPr lang="en-US" dirty="0" smtClean="0"/>
              <a:t>(CD-ROM, remote file)</a:t>
            </a:r>
          </a:p>
          <a:p>
            <a:pPr lvl="1"/>
            <a:r>
              <a:rPr lang="en-US" dirty="0" smtClean="0"/>
              <a:t>opt	</a:t>
            </a:r>
            <a:r>
              <a:rPr lang="th-TH" dirty="0" smtClean="0"/>
              <a:t>ที่ติดตั้งโปรแกรม </a:t>
            </a: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-party</a:t>
            </a:r>
          </a:p>
          <a:p>
            <a:pPr lvl="1"/>
            <a:r>
              <a:rPr lang="en-US" dirty="0" smtClean="0"/>
              <a:t>proc	</a:t>
            </a:r>
            <a:r>
              <a:rPr lang="th-TH" dirty="0" smtClean="0"/>
              <a:t>เก็บแฟ้มข้อมูลเกี่ยวกับข้อมูลของระบบที่กำลังทำงาน</a:t>
            </a:r>
          </a:p>
          <a:p>
            <a:pPr lvl="1"/>
            <a:r>
              <a:rPr lang="en-US" dirty="0" smtClean="0"/>
              <a:t>dev	</a:t>
            </a:r>
            <a:r>
              <a:rPr lang="th-TH" dirty="0" smtClean="0"/>
              <a:t>ตำแหน่งเชื่อมต่อกับ </a:t>
            </a:r>
            <a:r>
              <a:rPr lang="en-US" dirty="0" smtClean="0"/>
              <a:t>hardware (HDD, network card)</a:t>
            </a:r>
          </a:p>
          <a:p>
            <a:pPr lvl="1"/>
            <a:r>
              <a:rPr lang="en-US" dirty="0" err="1" smtClean="0"/>
              <a:t>selinux</a:t>
            </a:r>
            <a:r>
              <a:rPr lang="en-US" dirty="0" smtClean="0"/>
              <a:t>	</a:t>
            </a:r>
            <a:r>
              <a:rPr lang="th-TH" dirty="0" smtClean="0"/>
              <a:t>เก็บการปรับแต่งค่าของ </a:t>
            </a:r>
            <a:r>
              <a:rPr lang="en-US" dirty="0" err="1" smtClean="0"/>
              <a:t>SELinux</a:t>
            </a:r>
            <a:endParaRPr lang="en-US" dirty="0" smtClean="0"/>
          </a:p>
          <a:p>
            <a:pPr lvl="1"/>
            <a:r>
              <a:rPr lang="en-US" dirty="0" err="1" smtClean="0"/>
              <a:t>tmp</a:t>
            </a:r>
            <a:r>
              <a:rPr lang="en-US" dirty="0" smtClean="0"/>
              <a:t>	</a:t>
            </a:r>
            <a:r>
              <a:rPr lang="th-TH" dirty="0" smtClean="0"/>
              <a:t>เก็บแฟ้มข้อมูลชั่วคราว</a:t>
            </a:r>
            <a:r>
              <a:rPr lang="en-US" dirty="0" smtClean="0"/>
              <a:t>	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สิทธิการเข้าใช้งานแฟ้มข้อมูล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เมื่อใช้คำสั่ง </a:t>
            </a:r>
            <a:r>
              <a:rPr lang="en-US" dirty="0" smtClean="0"/>
              <a:t>“</a:t>
            </a:r>
            <a:r>
              <a:rPr lang="en-US" dirty="0" err="1" smtClean="0"/>
              <a:t>ls</a:t>
            </a:r>
            <a:r>
              <a:rPr lang="en-US" dirty="0" smtClean="0"/>
              <a:t> -l” </a:t>
            </a:r>
            <a:r>
              <a:rPr lang="th-TH" dirty="0" smtClean="0"/>
              <a:t>เพื่อแสดง </a:t>
            </a:r>
            <a:r>
              <a:rPr lang="en-US" dirty="0" smtClean="0"/>
              <a:t>list </a:t>
            </a:r>
            <a:r>
              <a:rPr lang="th-TH" dirty="0" smtClean="0"/>
              <a:t>รายละเอียดของแฟ้มข้อมูลหรือ </a:t>
            </a:r>
            <a:r>
              <a:rPr lang="en-US" dirty="0" smtClean="0"/>
              <a:t>Directory </a:t>
            </a:r>
            <a:r>
              <a:rPr lang="th-TH" dirty="0" smtClean="0"/>
              <a:t>สิ่งที่จะเห็นในคอลัมแรก คือสิทธิการเข้าใช้งานของแฟ้มข้อมูล</a:t>
            </a:r>
          </a:p>
          <a:p>
            <a:r>
              <a:rPr lang="th-TH" dirty="0" smtClean="0"/>
              <a:t>ใน </a:t>
            </a:r>
            <a:r>
              <a:rPr lang="en-US" dirty="0" smtClean="0"/>
              <a:t>Linux </a:t>
            </a:r>
            <a:r>
              <a:rPr lang="th-TH" dirty="0" smtClean="0"/>
              <a:t>จะมีสิทธิด้วยกัน 3 ระดับ</a:t>
            </a:r>
          </a:p>
          <a:p>
            <a:pPr lvl="1"/>
            <a:r>
              <a:rPr lang="th-TH" dirty="0" smtClean="0"/>
              <a:t>เจ้าของแฟ้มข้อมูล</a:t>
            </a:r>
          </a:p>
          <a:p>
            <a:pPr lvl="1"/>
            <a:r>
              <a:rPr lang="th-TH" dirty="0" smtClean="0"/>
              <a:t>กลุ่มของเจ้าของแฟ้มข้อมูล</a:t>
            </a:r>
          </a:p>
          <a:p>
            <a:pPr lvl="1"/>
            <a:r>
              <a:rPr lang="th-TH" dirty="0" smtClean="0"/>
              <a:t>ทุกคน</a:t>
            </a:r>
            <a:endParaRPr lang="th-TH" dirty="0"/>
          </a:p>
        </p:txBody>
      </p:sp>
      <p:pic>
        <p:nvPicPr>
          <p:cNvPr id="4" name="Picture 3" descr="l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7034" y="4560808"/>
            <a:ext cx="8113190" cy="16561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5022</TotalTime>
  <Words>2015</Words>
  <Application>Microsoft Office PowerPoint</Application>
  <PresentationFormat>On-screen Show (4:3)</PresentationFormat>
  <Paragraphs>361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Calibri</vt:lpstr>
      <vt:lpstr>Californian FB</vt:lpstr>
      <vt:lpstr>Cordia New</vt:lpstr>
      <vt:lpstr>FreesiaUPC</vt:lpstr>
      <vt:lpstr>Tw Cen MT</vt:lpstr>
      <vt:lpstr>Wingdings</vt:lpstr>
      <vt:lpstr>Wingdings 2</vt:lpstr>
      <vt:lpstr>Median</vt:lpstr>
      <vt:lpstr>Linux Shell (1)</vt:lpstr>
      <vt:lpstr>Introduction</vt:lpstr>
      <vt:lpstr>Linux Shell</vt:lpstr>
      <vt:lpstr>คำสั่ง whoami</vt:lpstr>
      <vt:lpstr>คำสั่งสำหรับเปลี่ยนผู้ใช้งาน</vt:lpstr>
      <vt:lpstr>คำสั่งจัดการ Directory</vt:lpstr>
      <vt:lpstr>Linux Filesystem (1)</vt:lpstr>
      <vt:lpstr>Linux Filesystem (2)</vt:lpstr>
      <vt:lpstr>สิทธิการเข้าใช้งานแฟ้มข้อมูล</vt:lpstr>
      <vt:lpstr>รายละเอียดแฟ้มข้อมูล</vt:lpstr>
      <vt:lpstr>ชนิดของแฟ้มข้อมูล (File types)</vt:lpstr>
      <vt:lpstr>การปรับสิทธิการเข้าถึงของแฟ้มข้อมูล (1)</vt:lpstr>
      <vt:lpstr>การปรับสิทธิการเข้าถึงของแฟ้มข้อมูล (2)</vt:lpstr>
      <vt:lpstr>แบบฝึกหัด</vt:lpstr>
      <vt:lpstr>Text Editor : vi</vt:lpstr>
      <vt:lpstr>โหมดการทำงานของ vi</vt:lpstr>
      <vt:lpstr>คำสั่งของ vi ในโหมดคำสั่ง</vt:lpstr>
      <vt:lpstr>คำสั่งของ vi ในโหมดคำสั่ง (2)</vt:lpstr>
      <vt:lpstr>แบบฝึกหัด</vt:lpstr>
      <vt:lpstr>ดูเนื้อหาในแฟ้มข้อมูล</vt:lpstr>
      <vt:lpstr>ดูเนื้อหาในแฟ้มข้อมูลบางส่วน</vt:lpstr>
      <vt:lpstr>แฟ้มข้อมูลประเภท link</vt:lpstr>
      <vt:lpstr>ทดสอบการใช้งานของ Link</vt:lpstr>
      <vt:lpstr>คำสั่งเกี่ยวกับ text processing</vt:lpstr>
      <vt:lpstr>คำสั่ง grep</vt:lpstr>
      <vt:lpstr>Regular expression</vt:lpstr>
      <vt:lpstr>แบบฝึกหัด grep -r</vt:lpstr>
      <vt:lpstr>คำสั่ง cut</vt:lpstr>
      <vt:lpstr>การใช้งานคำสั่ง cut</vt:lpstr>
      <vt:lpstr>การใช้งานคำสั่ง sort</vt:lpstr>
      <vt:lpstr>Help ใน Linux</vt:lpstr>
      <vt:lpstr>แบบฝึกหัด (ทำส่ง)</vt:lpstr>
    </vt:vector>
  </TitlesOfParts>
  <Company>Kmutnb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Linux</dc:title>
  <dc:creator>admin</dc:creator>
  <cp:lastModifiedBy>Choopan Rattanapoka</cp:lastModifiedBy>
  <cp:revision>364</cp:revision>
  <dcterms:created xsi:type="dcterms:W3CDTF">2010-09-29T03:45:09Z</dcterms:created>
  <dcterms:modified xsi:type="dcterms:W3CDTF">2019-06-19T02:22:22Z</dcterms:modified>
</cp:coreProperties>
</file>