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1" r:id="rId3"/>
    <p:sldId id="257" r:id="rId4"/>
    <p:sldId id="263" r:id="rId5"/>
    <p:sldId id="264" r:id="rId6"/>
    <p:sldId id="265" r:id="rId7"/>
    <p:sldId id="276" r:id="rId8"/>
    <p:sldId id="277" r:id="rId9"/>
    <p:sldId id="278" r:id="rId10"/>
    <p:sldId id="261" r:id="rId11"/>
    <p:sldId id="262" r:id="rId12"/>
    <p:sldId id="302" r:id="rId13"/>
    <p:sldId id="303" r:id="rId14"/>
    <p:sldId id="304" r:id="rId15"/>
    <p:sldId id="305" r:id="rId16"/>
    <p:sldId id="306" r:id="rId17"/>
    <p:sldId id="266" r:id="rId18"/>
    <p:sldId id="258" r:id="rId19"/>
    <p:sldId id="260" r:id="rId20"/>
    <p:sldId id="268" r:id="rId21"/>
    <p:sldId id="270" r:id="rId22"/>
    <p:sldId id="279" r:id="rId23"/>
    <p:sldId id="280" r:id="rId24"/>
    <p:sldId id="281" r:id="rId25"/>
    <p:sldId id="291" r:id="rId26"/>
    <p:sldId id="296" r:id="rId27"/>
    <p:sldId id="297" r:id="rId28"/>
    <p:sldId id="284" r:id="rId29"/>
    <p:sldId id="285" r:id="rId30"/>
    <p:sldId id="286" r:id="rId31"/>
    <p:sldId id="299" r:id="rId32"/>
    <p:sldId id="287" r:id="rId33"/>
    <p:sldId id="288" r:id="rId34"/>
    <p:sldId id="300" r:id="rId35"/>
    <p:sldId id="295" r:id="rId36"/>
    <p:sldId id="292" r:id="rId37"/>
    <p:sldId id="293" r:id="rId38"/>
    <p:sldId id="294" r:id="rId39"/>
    <p:sldId id="275" r:id="rId40"/>
    <p:sldId id="298" r:id="rId41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85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09D29D8-918C-4D32-9B57-74C750EEFC11}" type="datetimeFigureOut">
              <a:rPr lang="th-TH" smtClean="0"/>
              <a:pPr/>
              <a:t>25/06/63</a:t>
            </a:fld>
            <a:endParaRPr lang="th-TH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98D38C-0849-4B44-BDF5-F0186A682EF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D29D8-918C-4D32-9B57-74C750EEFC11}" type="datetimeFigureOut">
              <a:rPr lang="th-TH" smtClean="0"/>
              <a:pPr/>
              <a:t>25/06/63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8D38C-0849-4B44-BDF5-F0186A682EF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09D29D8-918C-4D32-9B57-74C750EEFC11}" type="datetimeFigureOut">
              <a:rPr lang="th-TH" smtClean="0"/>
              <a:pPr/>
              <a:t>25/06/63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th-TH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798D38C-0849-4B44-BDF5-F0186A682EF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D29D8-918C-4D32-9B57-74C750EEFC11}" type="datetimeFigureOut">
              <a:rPr lang="th-TH" smtClean="0"/>
              <a:pPr/>
              <a:t>25/06/63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798D38C-0849-4B44-BDF5-F0186A682EFF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D29D8-918C-4D32-9B57-74C750EEFC11}" type="datetimeFigureOut">
              <a:rPr lang="th-TH" smtClean="0"/>
              <a:pPr/>
              <a:t>25/06/63</a:t>
            </a:fld>
            <a:endParaRPr lang="th-TH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798D38C-0849-4B44-BDF5-F0186A682EFF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09D29D8-918C-4D32-9B57-74C750EEFC11}" type="datetimeFigureOut">
              <a:rPr lang="th-TH" smtClean="0"/>
              <a:pPr/>
              <a:t>25/06/63</a:t>
            </a:fld>
            <a:endParaRPr lang="th-TH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798D38C-0849-4B44-BDF5-F0186A682EFF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09D29D8-918C-4D32-9B57-74C750EEFC11}" type="datetimeFigureOut">
              <a:rPr lang="th-TH" smtClean="0"/>
              <a:pPr/>
              <a:t>25/06/63</a:t>
            </a:fld>
            <a:endParaRPr lang="th-TH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798D38C-0849-4B44-BDF5-F0186A682EFF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th-TH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D29D8-918C-4D32-9B57-74C750EEFC11}" type="datetimeFigureOut">
              <a:rPr lang="th-TH" smtClean="0"/>
              <a:pPr/>
              <a:t>25/06/63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798D38C-0849-4B44-BDF5-F0186A682EF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D29D8-918C-4D32-9B57-74C750EEFC11}" type="datetimeFigureOut">
              <a:rPr lang="th-TH" smtClean="0"/>
              <a:pPr/>
              <a:t>25/06/63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98D38C-0849-4B44-BDF5-F0186A682EF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D29D8-918C-4D32-9B57-74C750EEFC11}" type="datetimeFigureOut">
              <a:rPr lang="th-TH" smtClean="0"/>
              <a:pPr/>
              <a:t>25/06/63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798D38C-0849-4B44-BDF5-F0186A682EFF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09D29D8-918C-4D32-9B57-74C750EEFC11}" type="datetimeFigureOut">
              <a:rPr lang="th-TH" smtClean="0"/>
              <a:pPr/>
              <a:t>25/06/63</a:t>
            </a:fld>
            <a:endParaRPr lang="th-TH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798D38C-0849-4B44-BDF5-F0186A682EFF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09D29D8-918C-4D32-9B57-74C750EEFC11}" type="datetimeFigureOut">
              <a:rPr lang="th-TH" smtClean="0"/>
              <a:pPr/>
              <a:t>25/06/63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798D38C-0849-4B44-BDF5-F0186A682EFF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Virtualization </a:t>
            </a:r>
            <a:br>
              <a:rPr lang="en-US" dirty="0"/>
            </a:br>
            <a:r>
              <a:rPr lang="en-US" dirty="0"/>
              <a:t>and </a:t>
            </a:r>
            <a:br>
              <a:rPr lang="en-US" dirty="0"/>
            </a:br>
            <a:r>
              <a:rPr lang="en-US" dirty="0" err="1"/>
              <a:t>CentOS</a:t>
            </a:r>
            <a:r>
              <a:rPr lang="en-US" dirty="0"/>
              <a:t> Installation</a:t>
            </a:r>
            <a:endParaRPr lang="th-T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030523126  – Linux Operating System and Administration</a:t>
            </a:r>
          </a:p>
          <a:p>
            <a:r>
              <a:rPr lang="en-US" dirty="0"/>
              <a:t>Assoc. Prof. Dr. Choopan Rattanapoka</a:t>
            </a:r>
            <a:endParaRPr lang="th-TH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VirtualBox</a:t>
            </a:r>
            <a:endParaRPr lang="th-TH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971600" y="5191988"/>
            <a:ext cx="7704856" cy="1621387"/>
          </a:xfrm>
        </p:spPr>
        <p:txBody>
          <a:bodyPr>
            <a:normAutofit/>
          </a:bodyPr>
          <a:lstStyle/>
          <a:p>
            <a:r>
              <a:rPr lang="th-TH" sz="2000" dirty="0"/>
              <a:t>ตัวจัดการ </a:t>
            </a:r>
            <a:r>
              <a:rPr lang="en-US" sz="2000" dirty="0"/>
              <a:t>Virtual Machine </a:t>
            </a:r>
            <a:r>
              <a:rPr lang="th-TH" sz="2000" dirty="0"/>
              <a:t>ที่จะใช้คือ </a:t>
            </a:r>
            <a:r>
              <a:rPr lang="en-US" sz="2000" dirty="0" err="1"/>
              <a:t>VirtualBox</a:t>
            </a:r>
            <a:r>
              <a:rPr lang="en-US" sz="2000" dirty="0"/>
              <a:t> </a:t>
            </a:r>
            <a:r>
              <a:rPr lang="th-TH" sz="2000" dirty="0"/>
              <a:t>ซึ่งพัฒนาโดย </a:t>
            </a:r>
            <a:r>
              <a:rPr lang="en-US" sz="2000" dirty="0"/>
              <a:t>Sun </a:t>
            </a:r>
            <a:endParaRPr lang="th-TH" sz="2000" dirty="0"/>
          </a:p>
          <a:p>
            <a:r>
              <a:rPr lang="th-TH" sz="2000" dirty="0"/>
              <a:t>แต่เนื่องจาก </a:t>
            </a:r>
            <a:r>
              <a:rPr lang="en-US" sz="2000" dirty="0"/>
              <a:t>Sun </a:t>
            </a:r>
            <a:r>
              <a:rPr lang="th-TH" sz="2000" dirty="0"/>
              <a:t>ถูก </a:t>
            </a:r>
            <a:r>
              <a:rPr lang="en-US" sz="2000" dirty="0"/>
              <a:t>Oracle </a:t>
            </a:r>
            <a:r>
              <a:rPr lang="th-TH" sz="2000" dirty="0"/>
              <a:t>ซื้อ จึงมีชื่อเต็มว่า </a:t>
            </a:r>
            <a:r>
              <a:rPr lang="en-US" sz="2000" dirty="0"/>
              <a:t>Oracle VM </a:t>
            </a:r>
            <a:r>
              <a:rPr lang="en-US" sz="2000" dirty="0" err="1"/>
              <a:t>VirtualBox</a:t>
            </a:r>
            <a:r>
              <a:rPr lang="en-US" sz="2000" dirty="0"/>
              <a:t> </a:t>
            </a:r>
          </a:p>
          <a:p>
            <a:r>
              <a:rPr lang="th-TH" sz="2000" dirty="0"/>
              <a:t>สามารถใช้งานได้ฟรี</a:t>
            </a:r>
          </a:p>
          <a:p>
            <a:r>
              <a:rPr lang="th-TH" sz="2000" dirty="0"/>
              <a:t>ประสิทธิภาพในการทำงานดี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939" y="1548695"/>
            <a:ext cx="5329911" cy="356318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Networking modes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53136"/>
          </a:xfrm>
        </p:spPr>
        <p:txBody>
          <a:bodyPr>
            <a:normAutofit/>
          </a:bodyPr>
          <a:lstStyle/>
          <a:p>
            <a:r>
              <a:rPr lang="th-TH" dirty="0"/>
              <a:t>ใน </a:t>
            </a:r>
            <a:r>
              <a:rPr lang="en-US" dirty="0" err="1"/>
              <a:t>VirtualBox</a:t>
            </a:r>
            <a:r>
              <a:rPr lang="en-US" dirty="0"/>
              <a:t> </a:t>
            </a:r>
            <a:r>
              <a:rPr lang="th-TH" dirty="0"/>
              <a:t>มีโหมดการทำงานของระบบเครือข่ายมีทั้งหมด 5 โหมด</a:t>
            </a:r>
          </a:p>
          <a:p>
            <a:pPr lvl="1"/>
            <a:r>
              <a:rPr lang="en-US" dirty="0"/>
              <a:t>Internal networking</a:t>
            </a:r>
          </a:p>
          <a:p>
            <a:pPr lvl="1"/>
            <a:r>
              <a:rPr lang="en-US" dirty="0"/>
              <a:t>Network Address Translation (NAT)</a:t>
            </a:r>
          </a:p>
          <a:p>
            <a:pPr lvl="1"/>
            <a:r>
              <a:rPr lang="en-US" dirty="0"/>
              <a:t>NAT Network</a:t>
            </a:r>
          </a:p>
          <a:p>
            <a:pPr lvl="1"/>
            <a:r>
              <a:rPr lang="en-US" dirty="0"/>
              <a:t>Host-only Adapter</a:t>
            </a:r>
          </a:p>
          <a:p>
            <a:pPr lvl="1"/>
            <a:r>
              <a:rPr lang="en-US" dirty="0"/>
              <a:t>Bridged Adapter</a:t>
            </a:r>
          </a:p>
          <a:p>
            <a:pPr lvl="1"/>
            <a:endParaRPr lang="th-TH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0331B-866F-493A-8994-7861271A7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network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B116DA9-94E1-439F-833B-5843BBF62FFE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8640960" cy="3404014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6A0DAE8-DB5B-4280-8C0C-E7ECCD9A1775}"/>
              </a:ext>
            </a:extLst>
          </p:cNvPr>
          <p:cNvSpPr/>
          <p:nvPr/>
        </p:nvSpPr>
        <p:spPr>
          <a:xfrm>
            <a:off x="-396552" y="5037276"/>
            <a:ext cx="792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th-TH" sz="2000" dirty="0"/>
              <a:t>จะเป็นเครือข่ายที่สามารถติดต่อกันได้ระหว่าง </a:t>
            </a:r>
            <a:r>
              <a:rPr lang="en-US" sz="2000" dirty="0"/>
              <a:t>Guest OS </a:t>
            </a:r>
            <a:r>
              <a:rPr lang="th-TH" sz="2000" dirty="0"/>
              <a:t>เท่านั้น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Guest </a:t>
            </a:r>
            <a:r>
              <a:rPr lang="th-TH" sz="2000" dirty="0">
                <a:solidFill>
                  <a:srgbClr val="FF0000"/>
                </a:solidFill>
              </a:rPr>
              <a:t>ไม่สามารถ</a:t>
            </a:r>
            <a:r>
              <a:rPr lang="th-TH" sz="2000" dirty="0"/>
              <a:t>ติดต่อไปยัง </a:t>
            </a:r>
            <a:r>
              <a:rPr lang="en-US" sz="2000" dirty="0"/>
              <a:t>Host </a:t>
            </a:r>
            <a:r>
              <a:rPr lang="th-TH" sz="2000" dirty="0"/>
              <a:t>ได้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Host </a:t>
            </a:r>
            <a:r>
              <a:rPr lang="th-TH" sz="2000" dirty="0">
                <a:solidFill>
                  <a:srgbClr val="FF0000"/>
                </a:solidFill>
              </a:rPr>
              <a:t>ไม่สามารถ</a:t>
            </a:r>
            <a:r>
              <a:rPr lang="th-TH" sz="2000" dirty="0"/>
              <a:t>ติดต่อไปยัง </a:t>
            </a:r>
            <a:r>
              <a:rPr lang="en-US" sz="2000" dirty="0"/>
              <a:t>Guest </a:t>
            </a:r>
            <a:r>
              <a:rPr lang="th-TH" sz="2000" dirty="0"/>
              <a:t>ได้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Guest </a:t>
            </a:r>
            <a:r>
              <a:rPr lang="th-TH" sz="2000" dirty="0">
                <a:solidFill>
                  <a:srgbClr val="FF0000"/>
                </a:solidFill>
              </a:rPr>
              <a:t>ไม่สามารถ</a:t>
            </a:r>
            <a:r>
              <a:rPr lang="th-TH" sz="2000" dirty="0"/>
              <a:t>ใช้งานอินเทอร์เน็ตได้</a:t>
            </a:r>
            <a:endParaRPr lang="en-US" sz="20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Guest </a:t>
            </a:r>
            <a:r>
              <a:rPr lang="th-TH" sz="2000" dirty="0">
                <a:solidFill>
                  <a:srgbClr val="FF0000"/>
                </a:solidFill>
              </a:rPr>
              <a:t>ไม่สามารถ</a:t>
            </a:r>
            <a:r>
              <a:rPr lang="th-TH" sz="2000" dirty="0"/>
              <a:t>เข้าถึงได้จากอินเทอร์เน็ต</a:t>
            </a:r>
            <a:br>
              <a:rPr lang="en-US" sz="2000" dirty="0"/>
            </a:br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4001103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A5247-5FAF-47CB-9E24-325567E0E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200965D-0C57-4A50-83F5-66FAFC1D227F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700808"/>
            <a:ext cx="8618591" cy="3312368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96B918E-1626-42CD-9897-26DE8E6C4B92}"/>
              </a:ext>
            </a:extLst>
          </p:cNvPr>
          <p:cNvSpPr/>
          <p:nvPr/>
        </p:nvSpPr>
        <p:spPr>
          <a:xfrm>
            <a:off x="-396552" y="5037276"/>
            <a:ext cx="792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Guest </a:t>
            </a:r>
            <a:r>
              <a:rPr lang="th-TH" sz="2000" dirty="0">
                <a:solidFill>
                  <a:srgbClr val="FF0000"/>
                </a:solidFill>
              </a:rPr>
              <a:t>ไม่สามารถ</a:t>
            </a:r>
            <a:r>
              <a:rPr lang="th-TH" sz="2000" dirty="0"/>
              <a:t>ติดต่อกันเองได้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Guest </a:t>
            </a:r>
            <a:r>
              <a:rPr lang="th-TH" sz="2000" dirty="0">
                <a:solidFill>
                  <a:srgbClr val="FF0000"/>
                </a:solidFill>
              </a:rPr>
              <a:t>ไม่สามารถ</a:t>
            </a:r>
            <a:r>
              <a:rPr lang="th-TH" sz="2000" dirty="0"/>
              <a:t>ติดต่อไปยัง </a:t>
            </a:r>
            <a:r>
              <a:rPr lang="en-US" sz="2000" dirty="0"/>
              <a:t>Host </a:t>
            </a:r>
            <a:r>
              <a:rPr lang="th-TH" sz="2000" dirty="0"/>
              <a:t>ได้</a:t>
            </a:r>
            <a:r>
              <a:rPr lang="th-TH" sz="2000" b="1" u="sng" dirty="0">
                <a:solidFill>
                  <a:schemeClr val="accent2">
                    <a:lumMod val="75000"/>
                  </a:schemeClr>
                </a:solidFill>
              </a:rPr>
              <a:t>โดยตรง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Host</a:t>
            </a:r>
            <a:r>
              <a:rPr lang="th-TH" sz="2000" dirty="0"/>
              <a:t> </a:t>
            </a:r>
            <a:r>
              <a:rPr lang="th-TH" sz="2000" dirty="0">
                <a:solidFill>
                  <a:srgbClr val="0070C0"/>
                </a:solidFill>
              </a:rPr>
              <a:t>สามารถ</a:t>
            </a:r>
            <a:r>
              <a:rPr lang="th-TH" sz="2000" dirty="0"/>
              <a:t>ติดต่อไปยัง </a:t>
            </a:r>
            <a:r>
              <a:rPr lang="en-US" sz="2000" dirty="0"/>
              <a:t>Guest </a:t>
            </a:r>
            <a:r>
              <a:rPr lang="th-TH" sz="2000" dirty="0"/>
              <a:t>ได้ </a:t>
            </a:r>
            <a:r>
              <a:rPr lang="en-US" sz="2000" dirty="0"/>
              <a:t>(</a:t>
            </a:r>
            <a:r>
              <a:rPr lang="th-TH" sz="2000" dirty="0"/>
              <a:t>แต่ต้องตั้งค่า </a:t>
            </a:r>
            <a:r>
              <a:rPr lang="en-US" sz="2000" dirty="0"/>
              <a:t>port forwarding)</a:t>
            </a:r>
            <a:endParaRPr lang="th-TH" sz="20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Guest</a:t>
            </a:r>
            <a:r>
              <a:rPr lang="th-TH" sz="2000" dirty="0"/>
              <a:t> </a:t>
            </a:r>
            <a:r>
              <a:rPr lang="th-TH" sz="2000" dirty="0">
                <a:solidFill>
                  <a:srgbClr val="0070C0"/>
                </a:solidFill>
              </a:rPr>
              <a:t>สามารถ</a:t>
            </a:r>
            <a:r>
              <a:rPr lang="th-TH" sz="2000" dirty="0"/>
              <a:t>ใช้งานอินเทอร์เน็ตได้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Guest </a:t>
            </a:r>
            <a:r>
              <a:rPr lang="th-TH" sz="2000" dirty="0">
                <a:solidFill>
                  <a:srgbClr val="0070C0"/>
                </a:solidFill>
              </a:rPr>
              <a:t>สามารถ</a:t>
            </a:r>
            <a:r>
              <a:rPr lang="th-TH" sz="2000" dirty="0"/>
              <a:t>เข้าถึงได้จากอินเทอร์เน็ต </a:t>
            </a:r>
            <a:r>
              <a:rPr lang="en-US" sz="2000" dirty="0"/>
              <a:t>(</a:t>
            </a:r>
            <a:r>
              <a:rPr lang="th-TH" sz="2000" dirty="0"/>
              <a:t>แต่ต้องตั้งค่า </a:t>
            </a:r>
            <a:r>
              <a:rPr lang="en-US" sz="2000" dirty="0"/>
              <a:t>port forwarding)</a:t>
            </a:r>
            <a:br>
              <a:rPr lang="en-US" sz="2000" dirty="0"/>
            </a:br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544734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5121D-899A-487D-B496-E1CCBA99C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 Network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F2E909C-6FFB-4FBE-A8E9-4748F00D7D45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700808"/>
            <a:ext cx="8711981" cy="3384376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86020B4-20FF-4182-859C-73AD943EAFD0}"/>
              </a:ext>
            </a:extLst>
          </p:cNvPr>
          <p:cNvSpPr/>
          <p:nvPr/>
        </p:nvSpPr>
        <p:spPr>
          <a:xfrm>
            <a:off x="-396552" y="5037276"/>
            <a:ext cx="792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Guest</a:t>
            </a:r>
            <a:r>
              <a:rPr lang="th-TH" sz="2000" dirty="0"/>
              <a:t> </a:t>
            </a:r>
            <a:r>
              <a:rPr lang="th-TH" sz="2000" dirty="0">
                <a:solidFill>
                  <a:srgbClr val="0070C0"/>
                </a:solidFill>
              </a:rPr>
              <a:t>สามารถ</a:t>
            </a:r>
            <a:r>
              <a:rPr lang="th-TH" sz="2000" dirty="0"/>
              <a:t>ติดต่อกันเองได้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Guest </a:t>
            </a:r>
            <a:r>
              <a:rPr lang="th-TH" sz="2000" dirty="0">
                <a:solidFill>
                  <a:srgbClr val="FF0000"/>
                </a:solidFill>
              </a:rPr>
              <a:t>ไม่สามารถ</a:t>
            </a:r>
            <a:r>
              <a:rPr lang="th-TH" sz="2000" dirty="0"/>
              <a:t>ติดต่อไปยัง </a:t>
            </a:r>
            <a:r>
              <a:rPr lang="en-US" sz="2000" dirty="0"/>
              <a:t>Host </a:t>
            </a:r>
            <a:r>
              <a:rPr lang="th-TH" sz="2000" dirty="0"/>
              <a:t>ได้</a:t>
            </a:r>
            <a:r>
              <a:rPr lang="th-TH" sz="2000" b="1" u="sng" dirty="0">
                <a:solidFill>
                  <a:schemeClr val="accent2">
                    <a:lumMod val="75000"/>
                  </a:schemeClr>
                </a:solidFill>
              </a:rPr>
              <a:t>โดยตรง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Host</a:t>
            </a:r>
            <a:r>
              <a:rPr lang="th-TH" sz="2000" dirty="0"/>
              <a:t> </a:t>
            </a:r>
            <a:r>
              <a:rPr lang="th-TH" sz="2000" dirty="0">
                <a:solidFill>
                  <a:srgbClr val="0070C0"/>
                </a:solidFill>
              </a:rPr>
              <a:t>สามารถ</a:t>
            </a:r>
            <a:r>
              <a:rPr lang="th-TH" sz="2000" dirty="0"/>
              <a:t>ติดต่อไปยัง </a:t>
            </a:r>
            <a:r>
              <a:rPr lang="en-US" sz="2000" dirty="0"/>
              <a:t>Guest </a:t>
            </a:r>
            <a:r>
              <a:rPr lang="th-TH" sz="2000" dirty="0"/>
              <a:t>ได้ </a:t>
            </a:r>
            <a:r>
              <a:rPr lang="en-US" sz="2000" dirty="0"/>
              <a:t>(</a:t>
            </a:r>
            <a:r>
              <a:rPr lang="th-TH" sz="2000" dirty="0"/>
              <a:t>แต่ต้องตั้งค่า </a:t>
            </a:r>
            <a:r>
              <a:rPr lang="en-US" sz="2000" dirty="0"/>
              <a:t>port forwarding)</a:t>
            </a:r>
            <a:endParaRPr lang="th-TH" sz="20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Guest</a:t>
            </a:r>
            <a:r>
              <a:rPr lang="th-TH" sz="2000" dirty="0"/>
              <a:t> </a:t>
            </a:r>
            <a:r>
              <a:rPr lang="th-TH" sz="2000" dirty="0">
                <a:solidFill>
                  <a:srgbClr val="0070C0"/>
                </a:solidFill>
              </a:rPr>
              <a:t>สามารถ</a:t>
            </a:r>
            <a:r>
              <a:rPr lang="th-TH" sz="2000" dirty="0"/>
              <a:t>ใช้งานอินเทอร์เน็ตได้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Guest</a:t>
            </a:r>
            <a:r>
              <a:rPr lang="th-TH" sz="2000" dirty="0"/>
              <a:t> </a:t>
            </a:r>
            <a:r>
              <a:rPr lang="th-TH" sz="2000" dirty="0">
                <a:solidFill>
                  <a:srgbClr val="0070C0"/>
                </a:solidFill>
              </a:rPr>
              <a:t>สามารถ</a:t>
            </a:r>
            <a:r>
              <a:rPr lang="th-TH" sz="2000" dirty="0"/>
              <a:t>เข้าถึงได้จากอินเทอร์เน็ต </a:t>
            </a:r>
            <a:r>
              <a:rPr lang="en-US" sz="2000" dirty="0"/>
              <a:t>(</a:t>
            </a:r>
            <a:r>
              <a:rPr lang="th-TH" sz="2000" dirty="0"/>
              <a:t>แต่ต้องตั้งค่า </a:t>
            </a:r>
            <a:r>
              <a:rPr lang="en-US" sz="2000" dirty="0"/>
              <a:t>port forwarding)</a:t>
            </a:r>
            <a:br>
              <a:rPr lang="en-US" sz="2000" dirty="0"/>
            </a:br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4025451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5E81A-1CD1-4125-BA89-38187529B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Host-only Adapter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603A93E-D57D-4C38-BB40-092F31555E45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8727886" cy="3384376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5C1A4B2-7271-4154-9E2C-E555ACDCE750}"/>
              </a:ext>
            </a:extLst>
          </p:cNvPr>
          <p:cNvSpPr/>
          <p:nvPr/>
        </p:nvSpPr>
        <p:spPr>
          <a:xfrm>
            <a:off x="-396552" y="5037276"/>
            <a:ext cx="792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Guest</a:t>
            </a:r>
            <a:r>
              <a:rPr lang="th-TH" sz="2000" dirty="0"/>
              <a:t> </a:t>
            </a:r>
            <a:r>
              <a:rPr lang="th-TH" sz="2000" dirty="0">
                <a:solidFill>
                  <a:srgbClr val="0070C0"/>
                </a:solidFill>
              </a:rPr>
              <a:t>สามารถ</a:t>
            </a:r>
            <a:r>
              <a:rPr lang="th-TH" sz="2000" dirty="0"/>
              <a:t>ติดต่อกันเองได้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Guest </a:t>
            </a:r>
            <a:r>
              <a:rPr lang="th-TH" sz="2000" dirty="0">
                <a:solidFill>
                  <a:srgbClr val="0070C0"/>
                </a:solidFill>
              </a:rPr>
              <a:t>สามารถ</a:t>
            </a:r>
            <a:r>
              <a:rPr lang="th-TH" sz="2000" dirty="0"/>
              <a:t>ติดต่อไปยัง </a:t>
            </a:r>
            <a:r>
              <a:rPr lang="en-US" sz="2000" dirty="0"/>
              <a:t>Host </a:t>
            </a:r>
            <a:r>
              <a:rPr lang="th-TH" sz="2000" dirty="0"/>
              <a:t>ได้</a:t>
            </a:r>
            <a:endParaRPr lang="th-TH" sz="2000" b="1" u="sng" dirty="0">
              <a:solidFill>
                <a:schemeClr val="accent2">
                  <a:lumMod val="75000"/>
                </a:schemeClr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Host</a:t>
            </a:r>
            <a:r>
              <a:rPr lang="th-TH" sz="2000" dirty="0"/>
              <a:t> </a:t>
            </a:r>
            <a:r>
              <a:rPr lang="th-TH" sz="2000" dirty="0">
                <a:solidFill>
                  <a:srgbClr val="0070C0"/>
                </a:solidFill>
              </a:rPr>
              <a:t>สามารถ</a:t>
            </a:r>
            <a:r>
              <a:rPr lang="th-TH" sz="2000" dirty="0"/>
              <a:t>ติดต่อไปยัง </a:t>
            </a:r>
            <a:r>
              <a:rPr lang="en-US" sz="2000" dirty="0"/>
              <a:t>Guest </a:t>
            </a:r>
            <a:r>
              <a:rPr lang="th-TH" sz="2000" dirty="0"/>
              <a:t>ได้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Guest </a:t>
            </a:r>
            <a:r>
              <a:rPr lang="th-TH" sz="2000" dirty="0">
                <a:solidFill>
                  <a:srgbClr val="FF0000"/>
                </a:solidFill>
              </a:rPr>
              <a:t>ไม่สามารถ</a:t>
            </a:r>
            <a:r>
              <a:rPr lang="th-TH" sz="2000" dirty="0"/>
              <a:t>ใช้งานอินเทอร์เน็ตได้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Guest </a:t>
            </a:r>
            <a:r>
              <a:rPr lang="th-TH" sz="2000" dirty="0">
                <a:solidFill>
                  <a:srgbClr val="FF0000"/>
                </a:solidFill>
              </a:rPr>
              <a:t>ไม่สามารถ</a:t>
            </a:r>
            <a:r>
              <a:rPr lang="th-TH" sz="2000" dirty="0"/>
              <a:t>เข้าถึงได้จากอินเทอร์เน็ต </a:t>
            </a:r>
            <a:br>
              <a:rPr lang="en-US" sz="2000" dirty="0"/>
            </a:br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2907216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D11CD-B442-404C-9DC2-DFD12095E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Bridged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825F0BB-490E-4CDC-83DA-4FC70C6FEA59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32" y="1700808"/>
            <a:ext cx="8652554" cy="3384376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9BE24BB-7604-4701-9C58-E45CA7E59855}"/>
              </a:ext>
            </a:extLst>
          </p:cNvPr>
          <p:cNvSpPr/>
          <p:nvPr/>
        </p:nvSpPr>
        <p:spPr>
          <a:xfrm>
            <a:off x="-396552" y="5037276"/>
            <a:ext cx="792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Guest</a:t>
            </a:r>
            <a:r>
              <a:rPr lang="th-TH" sz="2000" dirty="0"/>
              <a:t> </a:t>
            </a:r>
            <a:r>
              <a:rPr lang="th-TH" sz="2000" dirty="0">
                <a:solidFill>
                  <a:srgbClr val="0070C0"/>
                </a:solidFill>
              </a:rPr>
              <a:t>สามารถ</a:t>
            </a:r>
            <a:r>
              <a:rPr lang="th-TH" sz="2000" dirty="0"/>
              <a:t>ติดต่อกันเองได้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Guest </a:t>
            </a:r>
            <a:r>
              <a:rPr lang="th-TH" sz="2000" dirty="0">
                <a:solidFill>
                  <a:srgbClr val="0070C0"/>
                </a:solidFill>
              </a:rPr>
              <a:t>สามารถ</a:t>
            </a:r>
            <a:r>
              <a:rPr lang="th-TH" sz="2000" dirty="0"/>
              <a:t>ติดต่อไปยัง </a:t>
            </a:r>
            <a:r>
              <a:rPr lang="en-US" sz="2000" dirty="0"/>
              <a:t>Host </a:t>
            </a:r>
            <a:r>
              <a:rPr lang="th-TH" sz="2000" dirty="0"/>
              <a:t>ได้</a:t>
            </a:r>
            <a:endParaRPr lang="th-TH" sz="2000" b="1" u="sng" dirty="0">
              <a:solidFill>
                <a:schemeClr val="accent2">
                  <a:lumMod val="75000"/>
                </a:schemeClr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Host</a:t>
            </a:r>
            <a:r>
              <a:rPr lang="th-TH" sz="2000" dirty="0"/>
              <a:t> </a:t>
            </a:r>
            <a:r>
              <a:rPr lang="th-TH" sz="2000" dirty="0">
                <a:solidFill>
                  <a:srgbClr val="0070C0"/>
                </a:solidFill>
              </a:rPr>
              <a:t>สามารถ</a:t>
            </a:r>
            <a:r>
              <a:rPr lang="th-TH" sz="2000" dirty="0"/>
              <a:t>ติดต่อไปยัง </a:t>
            </a:r>
            <a:r>
              <a:rPr lang="en-US" sz="2000" dirty="0"/>
              <a:t>Guest </a:t>
            </a:r>
            <a:r>
              <a:rPr lang="th-TH" sz="2000" dirty="0"/>
              <a:t>ได้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Guest </a:t>
            </a:r>
            <a:r>
              <a:rPr lang="th-TH" sz="2000" dirty="0">
                <a:solidFill>
                  <a:srgbClr val="0070C0"/>
                </a:solidFill>
              </a:rPr>
              <a:t>สามารถ</a:t>
            </a:r>
            <a:r>
              <a:rPr lang="th-TH" sz="2000" dirty="0"/>
              <a:t>ใช้งานอินเทอร์เน็ตได้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Guest </a:t>
            </a:r>
            <a:r>
              <a:rPr lang="th-TH" sz="2000" dirty="0">
                <a:solidFill>
                  <a:srgbClr val="0070C0"/>
                </a:solidFill>
              </a:rPr>
              <a:t>สามารถ</a:t>
            </a:r>
            <a:r>
              <a:rPr lang="th-TH" sz="2000" dirty="0"/>
              <a:t>เข้าถึงได้จากอินเทอร์เน็ต </a:t>
            </a:r>
            <a:br>
              <a:rPr lang="en-US" sz="2000" dirty="0"/>
            </a:br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1242349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Diagram </a:t>
            </a:r>
            <a:r>
              <a:rPr lang="th-TH" dirty="0"/>
              <a:t>ในวิชานี้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876" y="1772816"/>
            <a:ext cx="849694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67745" y="3789040"/>
            <a:ext cx="86409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  NAT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9104" y="2096016"/>
            <a:ext cx="10081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/>
              <a:t>       NAT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 OS Hardware Requirement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b="1" dirty="0"/>
              <a:t>ทำงานได้ในสถาปัตยกรรม </a:t>
            </a:r>
            <a:endParaRPr lang="en-US" b="1" dirty="0"/>
          </a:p>
          <a:p>
            <a:pPr lvl="1"/>
            <a:r>
              <a:rPr lang="en-US" b="1" dirty="0"/>
              <a:t>I386 (32-bits Pentium</a:t>
            </a:r>
            <a:r>
              <a:rPr lang="th-TH" b="1" dirty="0"/>
              <a:t> และ </a:t>
            </a:r>
            <a:r>
              <a:rPr lang="en-US" b="1" dirty="0"/>
              <a:t>AMD)</a:t>
            </a:r>
          </a:p>
          <a:p>
            <a:pPr lvl="1"/>
            <a:r>
              <a:rPr lang="en-US" dirty="0"/>
              <a:t>X86_64 (EM_64T, AMD 64)</a:t>
            </a:r>
          </a:p>
          <a:p>
            <a:r>
              <a:rPr lang="en-US" b="1" dirty="0"/>
              <a:t>RAM</a:t>
            </a:r>
          </a:p>
          <a:p>
            <a:pPr lvl="1"/>
            <a:r>
              <a:rPr lang="en-US" dirty="0"/>
              <a:t> 128 MB </a:t>
            </a:r>
            <a:r>
              <a:rPr lang="th-TH" dirty="0"/>
              <a:t>ถ้าทำงานใน </a:t>
            </a:r>
            <a:r>
              <a:rPr lang="en-US" dirty="0"/>
              <a:t>text-mode</a:t>
            </a:r>
          </a:p>
          <a:p>
            <a:pPr lvl="1"/>
            <a:r>
              <a:rPr lang="en-US" dirty="0"/>
              <a:t> </a:t>
            </a:r>
            <a:r>
              <a:rPr lang="en-US" b="1" dirty="0"/>
              <a:t>512 MB </a:t>
            </a:r>
            <a:r>
              <a:rPr lang="th-TH" b="1" dirty="0"/>
              <a:t>ถ้าทำงานใน </a:t>
            </a:r>
            <a:r>
              <a:rPr lang="en-US" b="1" dirty="0"/>
              <a:t>graphic-mode (1 GB </a:t>
            </a:r>
            <a:r>
              <a:rPr lang="th-TH" b="1" dirty="0"/>
              <a:t>จะดีกว่า</a:t>
            </a:r>
            <a:r>
              <a:rPr lang="en-US" b="1" dirty="0"/>
              <a:t>)</a:t>
            </a:r>
          </a:p>
          <a:p>
            <a:r>
              <a:rPr lang="en-US" b="1" dirty="0" err="1"/>
              <a:t>Harddisk</a:t>
            </a:r>
            <a:endParaRPr lang="en-US" b="1" dirty="0"/>
          </a:p>
          <a:p>
            <a:pPr lvl="1"/>
            <a:r>
              <a:rPr lang="en-US" dirty="0"/>
              <a:t>1.2 GB   </a:t>
            </a:r>
            <a:r>
              <a:rPr lang="en-US" b="1" dirty="0"/>
              <a:t>(</a:t>
            </a:r>
            <a:r>
              <a:rPr lang="th-TH" b="1" dirty="0"/>
              <a:t>จะใช้ </a:t>
            </a:r>
            <a:r>
              <a:rPr lang="en-US" b="1" dirty="0"/>
              <a:t>8</a:t>
            </a:r>
            <a:r>
              <a:rPr lang="en-US" b="1"/>
              <a:t> </a:t>
            </a:r>
            <a:r>
              <a:rPr lang="en-US" b="1" dirty="0"/>
              <a:t>GB)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สร้าง </a:t>
            </a:r>
            <a:r>
              <a:rPr lang="en-US" dirty="0"/>
              <a:t>Virtual Machine</a:t>
            </a:r>
            <a:r>
              <a:rPr lang="th-TH" dirty="0"/>
              <a:t> </a:t>
            </a:r>
            <a:r>
              <a:rPr lang="en-US" dirty="0"/>
              <a:t>(1)</a:t>
            </a:r>
            <a:endParaRPr lang="th-T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56792"/>
            <a:ext cx="7650432" cy="511451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27584" y="1988840"/>
            <a:ext cx="360040" cy="5040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90610-686A-4B64-8A69-5604FA7F2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</a:t>
            </a:r>
            <a:r>
              <a:rPr lang="th-TH" dirty="0"/>
              <a:t>ที่ใช้ในการเรียน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8D327-7025-46BC-8C0A-26173C140BE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Oracle VM VirtualBox</a:t>
            </a:r>
          </a:p>
          <a:p>
            <a:r>
              <a:rPr lang="en-US" dirty="0"/>
              <a:t>CentOS (</a:t>
            </a:r>
            <a:r>
              <a:rPr lang="th-TH" dirty="0"/>
              <a:t>ปัจจุบัน </a:t>
            </a:r>
            <a:r>
              <a:rPr lang="en-US" dirty="0"/>
              <a:t>8.1)</a:t>
            </a:r>
          </a:p>
        </p:txBody>
      </p:sp>
    </p:spTree>
    <p:extLst>
      <p:ext uri="{BB962C8B-B14F-4D97-AF65-F5344CB8AC3E}">
        <p14:creationId xmlns:p14="http://schemas.microsoft.com/office/powerpoint/2010/main" val="29036979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สร้าง </a:t>
            </a:r>
            <a:r>
              <a:rPr lang="en-US" dirty="0"/>
              <a:t>Virtual Machine</a:t>
            </a:r>
            <a:r>
              <a:rPr lang="th-TH" dirty="0"/>
              <a:t> </a:t>
            </a:r>
            <a:r>
              <a:rPr lang="en-US" dirty="0"/>
              <a:t>(2)</a:t>
            </a:r>
            <a:endParaRPr lang="th-TH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26" y="1600200"/>
            <a:ext cx="7582582" cy="506916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สร้าง </a:t>
            </a:r>
            <a:r>
              <a:rPr lang="en-US" dirty="0"/>
              <a:t>Virtual Machine</a:t>
            </a:r>
            <a:r>
              <a:rPr lang="th-TH" dirty="0"/>
              <a:t> </a:t>
            </a:r>
            <a:r>
              <a:rPr lang="en-US" dirty="0"/>
              <a:t>(3)</a:t>
            </a:r>
            <a:endParaRPr lang="th-T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62875"/>
            <a:ext cx="7488832" cy="500648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85" y="1544291"/>
            <a:ext cx="7840398" cy="52415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สร้าง </a:t>
            </a:r>
            <a:r>
              <a:rPr lang="en-US" dirty="0"/>
              <a:t>Virtual Machine</a:t>
            </a:r>
            <a:r>
              <a:rPr lang="th-TH" dirty="0"/>
              <a:t> </a:t>
            </a:r>
            <a:r>
              <a:rPr lang="en-US" dirty="0"/>
              <a:t>(4)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51380" y="2964466"/>
            <a:ext cx="124175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err="1"/>
              <a:t>VirtualBox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13954" y="4941168"/>
            <a:ext cx="1130181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err="1"/>
              <a:t>VMWare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148064" y="3996014"/>
            <a:ext cx="2217274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/>
              <a:t>Microsoft Virtual PC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139952" y="3161750"/>
            <a:ext cx="84432" cy="72642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379044" y="4396124"/>
            <a:ext cx="0" cy="52710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3961402" y="4088228"/>
            <a:ext cx="1186662" cy="10784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สร้าง </a:t>
            </a:r>
            <a:r>
              <a:rPr lang="en-US" dirty="0"/>
              <a:t>Virtual Machine</a:t>
            </a:r>
            <a:r>
              <a:rPr lang="th-TH" dirty="0"/>
              <a:t> </a:t>
            </a:r>
            <a:r>
              <a:rPr lang="en-US" dirty="0"/>
              <a:t>(5)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39" y="1600200"/>
            <a:ext cx="7690293" cy="5141168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สร้าง </a:t>
            </a:r>
            <a:r>
              <a:rPr lang="en-US" dirty="0"/>
              <a:t>Virtual Machine</a:t>
            </a:r>
            <a:r>
              <a:rPr lang="th-TH" dirty="0"/>
              <a:t> </a:t>
            </a:r>
            <a:r>
              <a:rPr lang="en-US" dirty="0"/>
              <a:t>(6)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56792"/>
            <a:ext cx="7539802" cy="504056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สร้าง </a:t>
            </a:r>
            <a:r>
              <a:rPr lang="en-US" dirty="0"/>
              <a:t>Virtual Machine (7)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89" y="1556792"/>
            <a:ext cx="7539801" cy="5040560"/>
          </a:xfrm>
        </p:spPr>
      </p:pic>
    </p:spTree>
    <p:extLst>
      <p:ext uri="{BB962C8B-B14F-4D97-AF65-F5344CB8AC3E}">
        <p14:creationId xmlns:p14="http://schemas.microsoft.com/office/powerpoint/2010/main" val="4560292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72" y="1600199"/>
            <a:ext cx="7595327" cy="507768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ตั้งค่ารูปแบบ </a:t>
            </a:r>
            <a:r>
              <a:rPr lang="en-US" dirty="0"/>
              <a:t>Network Interface</a:t>
            </a:r>
            <a:r>
              <a:rPr lang="th-TH" dirty="0"/>
              <a:t> </a:t>
            </a:r>
            <a:r>
              <a:rPr lang="en-US" dirty="0"/>
              <a:t>(1)</a:t>
            </a:r>
          </a:p>
        </p:txBody>
      </p:sp>
      <p:sp>
        <p:nvSpPr>
          <p:cNvPr id="5" name="Rectangle 4"/>
          <p:cNvSpPr/>
          <p:nvPr/>
        </p:nvSpPr>
        <p:spPr>
          <a:xfrm>
            <a:off x="612648" y="3284984"/>
            <a:ext cx="1007024" cy="4320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73124" y="6165304"/>
            <a:ext cx="2016224" cy="2160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3808" y="2996952"/>
            <a:ext cx="4104456" cy="10081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2040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00200"/>
            <a:ext cx="7690293" cy="514116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ตั้งค่ารูปแบบ </a:t>
            </a:r>
            <a:r>
              <a:rPr lang="en-US" dirty="0"/>
              <a:t>Network Interface</a:t>
            </a:r>
            <a:r>
              <a:rPr lang="th-TH" dirty="0"/>
              <a:t> </a:t>
            </a:r>
            <a:r>
              <a:rPr lang="en-US" dirty="0"/>
              <a:t>(2)</a:t>
            </a:r>
          </a:p>
        </p:txBody>
      </p:sp>
      <p:sp>
        <p:nvSpPr>
          <p:cNvPr id="5" name="Rectangle 4"/>
          <p:cNvSpPr/>
          <p:nvPr/>
        </p:nvSpPr>
        <p:spPr>
          <a:xfrm>
            <a:off x="3625440" y="2816930"/>
            <a:ext cx="711814" cy="2160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981347" y="3212977"/>
            <a:ext cx="1094709" cy="2880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4345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89481"/>
            <a:ext cx="7704856" cy="515090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ใส่แผ่น </a:t>
            </a:r>
            <a:r>
              <a:rPr lang="en-US" dirty="0"/>
              <a:t>CD </a:t>
            </a:r>
            <a:r>
              <a:rPr lang="th-TH" dirty="0"/>
              <a:t>ติดตั้ง </a:t>
            </a:r>
            <a:r>
              <a:rPr lang="en-US" dirty="0" err="1"/>
              <a:t>CentOS</a:t>
            </a:r>
            <a:r>
              <a:rPr lang="en-US" dirty="0"/>
              <a:t> (1)</a:t>
            </a:r>
          </a:p>
        </p:txBody>
      </p:sp>
      <p:sp>
        <p:nvSpPr>
          <p:cNvPr id="5" name="Rectangle 4"/>
          <p:cNvSpPr/>
          <p:nvPr/>
        </p:nvSpPr>
        <p:spPr>
          <a:xfrm>
            <a:off x="2733150" y="4869160"/>
            <a:ext cx="1296144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3568" y="3356992"/>
            <a:ext cx="2016224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72" y="1600200"/>
            <a:ext cx="7690293" cy="514116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ใส่แผ่น </a:t>
            </a:r>
            <a:r>
              <a:rPr lang="en-US" dirty="0"/>
              <a:t>CD </a:t>
            </a:r>
            <a:r>
              <a:rPr lang="th-TH" dirty="0"/>
              <a:t>ติดตั้ง </a:t>
            </a:r>
            <a:r>
              <a:rPr lang="en-US" dirty="0" err="1"/>
              <a:t>CentOS</a:t>
            </a:r>
            <a:r>
              <a:rPr lang="en-US" dirty="0"/>
              <a:t> (2)</a:t>
            </a:r>
          </a:p>
        </p:txBody>
      </p:sp>
      <p:sp>
        <p:nvSpPr>
          <p:cNvPr id="5" name="Rectangle 4"/>
          <p:cNvSpPr/>
          <p:nvPr/>
        </p:nvSpPr>
        <p:spPr>
          <a:xfrm>
            <a:off x="2987824" y="3212976"/>
            <a:ext cx="1296144" cy="2019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76256" y="2944430"/>
            <a:ext cx="288032" cy="23009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h-TH" dirty="0"/>
              <a:t>การติดตั้ง </a:t>
            </a:r>
            <a:r>
              <a:rPr lang="en-US" dirty="0" err="1"/>
              <a:t>CentOS</a:t>
            </a:r>
            <a:r>
              <a:rPr lang="en-US" dirty="0"/>
              <a:t> </a:t>
            </a:r>
            <a:r>
              <a:rPr lang="th-TH" dirty="0"/>
              <a:t>ไม่ยุ่งยาก และค่าเริ่มต้นต่างๆที่ </a:t>
            </a:r>
            <a:r>
              <a:rPr lang="en-US" dirty="0" err="1"/>
              <a:t>CentOS</a:t>
            </a:r>
            <a:r>
              <a:rPr lang="en-US" dirty="0"/>
              <a:t> </a:t>
            </a:r>
            <a:r>
              <a:rPr lang="th-TH" dirty="0"/>
              <a:t>กำหนดให้ตอนติดตั้งก็สามารถใช้งานได้เป็นอย่างดี</a:t>
            </a:r>
          </a:p>
          <a:p>
            <a:r>
              <a:rPr lang="th-TH" dirty="0"/>
              <a:t>ในบทเรียนเนื่องด้วยไม่มีคอมพิวเตอร์ว่างให้ลงจริงๆ จะนำเสนอเป็นการลง </a:t>
            </a:r>
            <a:r>
              <a:rPr lang="en-US" dirty="0" err="1"/>
              <a:t>CentOS</a:t>
            </a:r>
            <a:r>
              <a:rPr lang="en-US" dirty="0"/>
              <a:t> </a:t>
            </a:r>
            <a:r>
              <a:rPr lang="th-TH" dirty="0"/>
              <a:t>ผ่าน </a:t>
            </a:r>
            <a:r>
              <a:rPr lang="en-US" dirty="0"/>
              <a:t>Virtual machine (</a:t>
            </a:r>
            <a:r>
              <a:rPr lang="en-US" dirty="0" err="1"/>
              <a:t>VirtualBox</a:t>
            </a:r>
            <a:r>
              <a:rPr lang="en-US" dirty="0"/>
              <a:t>)</a:t>
            </a:r>
          </a:p>
          <a:p>
            <a:r>
              <a:rPr lang="en-US" dirty="0"/>
              <a:t>Virtual machine </a:t>
            </a:r>
            <a:r>
              <a:rPr lang="th-TH" dirty="0"/>
              <a:t>เป็นเครื่องเสมือนที่จำลองการทำงานของเครื่องคอมพิวเตอร์จริงๆ </a:t>
            </a:r>
          </a:p>
          <a:p>
            <a:pPr lvl="1"/>
            <a:r>
              <a:rPr lang="th-TH" dirty="0"/>
              <a:t>มีการกำหนดคุณสมบัติของเครื่องที่ต้องการจำลอง</a:t>
            </a:r>
          </a:p>
          <a:p>
            <a:pPr lvl="1"/>
            <a:r>
              <a:rPr lang="th-TH" dirty="0"/>
              <a:t>สามารถติดตั้งระบบปฎิบัติที่ไม่เหมือนกับเครื่องแม่ลงไปได้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ใส่แผ่น </a:t>
            </a:r>
            <a:r>
              <a:rPr lang="en-US" dirty="0"/>
              <a:t>CD </a:t>
            </a:r>
            <a:r>
              <a:rPr lang="th-TH" dirty="0"/>
              <a:t>ติดตั้ง </a:t>
            </a:r>
            <a:r>
              <a:rPr lang="en-US" dirty="0" err="1"/>
              <a:t>CentOS</a:t>
            </a:r>
            <a:r>
              <a:rPr lang="en-US" dirty="0"/>
              <a:t> (3)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28800"/>
            <a:ext cx="7647513" cy="5112568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เปิดเครื่อง </a:t>
            </a:r>
            <a:r>
              <a:rPr lang="en-US" dirty="0"/>
              <a:t>CentOS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56" y="1556792"/>
            <a:ext cx="7631453" cy="5101832"/>
          </a:xfrm>
        </p:spPr>
      </p:pic>
      <p:sp>
        <p:nvSpPr>
          <p:cNvPr id="5" name="Rectangle 4"/>
          <p:cNvSpPr/>
          <p:nvPr/>
        </p:nvSpPr>
        <p:spPr>
          <a:xfrm>
            <a:off x="1763688" y="1988840"/>
            <a:ext cx="432048" cy="5040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9258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ติดตั้ง </a:t>
            </a:r>
            <a:r>
              <a:rPr lang="en-US" dirty="0" err="1"/>
              <a:t>CentOS</a:t>
            </a:r>
            <a:r>
              <a:rPr lang="th-TH" dirty="0"/>
              <a:t> </a:t>
            </a:r>
            <a:r>
              <a:rPr lang="en-US" dirty="0"/>
              <a:t>(1)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76256" y="1340768"/>
            <a:ext cx="2088232" cy="1800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endParaRPr kumimoji="0" lang="th-TH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88224" y="1556792"/>
            <a:ext cx="1808079" cy="1384995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th-TH" dirty="0"/>
              <a:t>หน้าจอติดตั้งเริ่มต้นให้กด </a:t>
            </a:r>
            <a:r>
              <a:rPr lang="en-US" dirty="0"/>
              <a:t>Enter </a:t>
            </a:r>
            <a:r>
              <a:rPr lang="th-TH" dirty="0"/>
              <a:t>ได้เลย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5841227" cy="5040560"/>
          </a:xfrm>
        </p:spPr>
      </p:pic>
      <p:sp>
        <p:nvSpPr>
          <p:cNvPr id="8" name="TextBox 7"/>
          <p:cNvSpPr txBox="1"/>
          <p:nvPr/>
        </p:nvSpPr>
        <p:spPr>
          <a:xfrm>
            <a:off x="6588223" y="3168364"/>
            <a:ext cx="2376265" cy="1815882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th-TH" dirty="0"/>
              <a:t>การออกจาก </a:t>
            </a:r>
            <a:r>
              <a:rPr lang="en-US" dirty="0"/>
              <a:t>VM </a:t>
            </a:r>
            <a:r>
              <a:rPr lang="th-TH" dirty="0"/>
              <a:t>มาใช้งาน </a:t>
            </a:r>
            <a:r>
              <a:rPr lang="en-US" dirty="0"/>
              <a:t>Host OS </a:t>
            </a:r>
            <a:r>
              <a:rPr lang="th-TH" dirty="0"/>
              <a:t>ให้กด </a:t>
            </a:r>
            <a:r>
              <a:rPr lang="en-US" dirty="0"/>
              <a:t>CTRL </a:t>
            </a:r>
            <a:r>
              <a:rPr lang="th-TH" dirty="0"/>
              <a:t>ด้านขวา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556792"/>
            <a:ext cx="6120680" cy="502301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ติดตั้ง </a:t>
            </a:r>
            <a:r>
              <a:rPr lang="en-US" dirty="0" err="1"/>
              <a:t>CentOS</a:t>
            </a:r>
            <a:r>
              <a:rPr lang="th-TH" dirty="0"/>
              <a:t> </a:t>
            </a:r>
            <a:r>
              <a:rPr lang="en-US" dirty="0"/>
              <a:t>(2)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192" y="2204864"/>
            <a:ext cx="2664297" cy="954107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th-TH" dirty="0"/>
              <a:t>เลือกภาษาอังกฤษดีกว่า</a:t>
            </a:r>
          </a:p>
          <a:p>
            <a:pPr lvl="0"/>
            <a:r>
              <a:rPr lang="th-TH" dirty="0"/>
              <a:t>กด </a:t>
            </a:r>
            <a:r>
              <a:rPr lang="en-US" dirty="0"/>
              <a:t>continue </a:t>
            </a:r>
            <a:r>
              <a:rPr lang="th-TH" dirty="0"/>
              <a:t>ได้เลย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ติดตั้ง </a:t>
            </a:r>
            <a:r>
              <a:rPr lang="en-US" dirty="0"/>
              <a:t>CentOS</a:t>
            </a:r>
            <a:r>
              <a:rPr lang="th-TH" dirty="0"/>
              <a:t> </a:t>
            </a:r>
            <a:r>
              <a:rPr lang="en-US" dirty="0"/>
              <a:t>(3)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56792"/>
            <a:ext cx="6192688" cy="5082110"/>
          </a:xfrm>
        </p:spPr>
      </p:pic>
      <p:sp>
        <p:nvSpPr>
          <p:cNvPr id="7" name="Rectangle 6"/>
          <p:cNvSpPr/>
          <p:nvPr/>
        </p:nvSpPr>
        <p:spPr>
          <a:xfrm>
            <a:off x="5076056" y="3895890"/>
            <a:ext cx="1728192" cy="39720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5948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75281"/>
            <a:ext cx="7010400" cy="5257800"/>
          </a:xfrm>
        </p:spPr>
      </p:pic>
      <p:sp>
        <p:nvSpPr>
          <p:cNvPr id="5" name="TextBox 4"/>
          <p:cNvSpPr txBox="1"/>
          <p:nvPr/>
        </p:nvSpPr>
        <p:spPr>
          <a:xfrm>
            <a:off x="5317703" y="4653136"/>
            <a:ext cx="3744417" cy="1938992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th-TH" sz="2000" dirty="0"/>
              <a:t>เลือก </a:t>
            </a:r>
            <a:r>
              <a:rPr lang="en-US" sz="2000" dirty="0"/>
              <a:t>Gnome Desktop </a:t>
            </a:r>
            <a:r>
              <a:rPr lang="th-TH" sz="2000" dirty="0"/>
              <a:t>ไปก่อน เราจะติดตั้ง </a:t>
            </a:r>
            <a:r>
              <a:rPr lang="en-US" sz="2000" dirty="0"/>
              <a:t>server </a:t>
            </a:r>
            <a:r>
              <a:rPr lang="th-TH" sz="2000" dirty="0"/>
              <a:t>ต่างๆ เพิ่มทีหลังเอง</a:t>
            </a:r>
          </a:p>
          <a:p>
            <a:pPr lvl="0"/>
            <a:r>
              <a:rPr lang="th-TH" sz="2000" dirty="0"/>
              <a:t>เลือก</a:t>
            </a:r>
            <a:endParaRPr lang="en-US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Gnome Application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Compatibility Libraries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Development Tools</a:t>
            </a:r>
          </a:p>
        </p:txBody>
      </p:sp>
    </p:spTree>
    <p:extLst>
      <p:ext uri="{BB962C8B-B14F-4D97-AF65-F5344CB8AC3E}">
        <p14:creationId xmlns:p14="http://schemas.microsoft.com/office/powerpoint/2010/main" val="18224621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ติดตั้ง </a:t>
            </a:r>
            <a:r>
              <a:rPr lang="en-US" dirty="0"/>
              <a:t>CentOS</a:t>
            </a:r>
            <a:r>
              <a:rPr lang="th-TH" dirty="0"/>
              <a:t> </a:t>
            </a:r>
            <a:r>
              <a:rPr lang="en-US" dirty="0"/>
              <a:t>(4)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1" t="8644" r="14594" b="6467"/>
          <a:stretch/>
        </p:blipFill>
        <p:spPr>
          <a:xfrm>
            <a:off x="611560" y="1556792"/>
            <a:ext cx="6840760" cy="5106483"/>
          </a:xfrm>
        </p:spPr>
      </p:pic>
      <p:sp>
        <p:nvSpPr>
          <p:cNvPr id="5" name="TextBox 4"/>
          <p:cNvSpPr txBox="1"/>
          <p:nvPr/>
        </p:nvSpPr>
        <p:spPr>
          <a:xfrm>
            <a:off x="6156176" y="2204864"/>
            <a:ext cx="2808313" cy="1200329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th-TH" sz="2400" dirty="0"/>
              <a:t>ดูเครื่องหมายตกใจ ปรับแต่งจนสามารถกด </a:t>
            </a:r>
            <a:r>
              <a:rPr lang="en-US" sz="2400" dirty="0"/>
              <a:t>Begin Installation </a:t>
            </a:r>
            <a:r>
              <a:rPr lang="th-TH" sz="2400" dirty="0"/>
              <a:t>ได้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029093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ติดตั้ง </a:t>
            </a:r>
            <a:r>
              <a:rPr lang="en-US" dirty="0"/>
              <a:t>CentOS</a:t>
            </a:r>
            <a:r>
              <a:rPr lang="th-TH" dirty="0"/>
              <a:t> </a:t>
            </a:r>
            <a:r>
              <a:rPr lang="en-US" dirty="0"/>
              <a:t>(</a:t>
            </a:r>
            <a:r>
              <a:rPr lang="th-TH" dirty="0"/>
              <a:t>4</a:t>
            </a:r>
            <a:r>
              <a:rPr lang="en-US" dirty="0"/>
              <a:t>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29" y="1600200"/>
            <a:ext cx="6787083" cy="5090312"/>
          </a:xfrm>
        </p:spPr>
      </p:pic>
      <p:sp>
        <p:nvSpPr>
          <p:cNvPr id="5" name="TextBox 4"/>
          <p:cNvSpPr txBox="1"/>
          <p:nvPr/>
        </p:nvSpPr>
        <p:spPr>
          <a:xfrm>
            <a:off x="6228184" y="3068960"/>
            <a:ext cx="2808313" cy="461665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th-TH" sz="2400" dirty="0"/>
              <a:t>ตั้งรหัสผ่านของ </a:t>
            </a:r>
            <a:r>
              <a:rPr lang="en-US" sz="2400" dirty="0"/>
              <a:t>ROOT</a:t>
            </a:r>
          </a:p>
        </p:txBody>
      </p:sp>
    </p:spTree>
    <p:extLst>
      <p:ext uri="{BB962C8B-B14F-4D97-AF65-F5344CB8AC3E}">
        <p14:creationId xmlns:p14="http://schemas.microsoft.com/office/powerpoint/2010/main" val="29740298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ติดตั้ง </a:t>
            </a:r>
            <a:r>
              <a:rPr lang="en-US" dirty="0"/>
              <a:t>CentOS</a:t>
            </a:r>
            <a:r>
              <a:rPr lang="th-TH" dirty="0"/>
              <a:t> </a:t>
            </a:r>
            <a:r>
              <a:rPr lang="en-US" dirty="0"/>
              <a:t>(</a:t>
            </a:r>
            <a:r>
              <a:rPr lang="th-TH" dirty="0"/>
              <a:t>5</a:t>
            </a:r>
            <a:r>
              <a:rPr lang="en-US" dirty="0"/>
              <a:t>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275" y="1600200"/>
            <a:ext cx="5994400" cy="4495800"/>
          </a:xfrm>
        </p:spPr>
      </p:pic>
      <p:sp>
        <p:nvSpPr>
          <p:cNvPr id="5" name="TextBox 4"/>
          <p:cNvSpPr txBox="1"/>
          <p:nvPr/>
        </p:nvSpPr>
        <p:spPr>
          <a:xfrm>
            <a:off x="6228184" y="3068960"/>
            <a:ext cx="2808313" cy="461665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th-TH" sz="2400" dirty="0"/>
              <a:t>เรียบร้อยกด </a:t>
            </a:r>
            <a:r>
              <a:rPr lang="en-US" sz="2400" dirty="0"/>
              <a:t>Reboot </a:t>
            </a:r>
            <a:r>
              <a:rPr lang="en-US" sz="2400" dirty="0">
                <a:sym typeface="Wingdings" panose="05000000000000000000" pitchFamily="2" charset="2"/>
              </a:rPr>
              <a:t>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852133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ระหว่างรอการติดตั้ง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h-TH" dirty="0"/>
              <a:t>ใน </a:t>
            </a:r>
            <a:r>
              <a:rPr lang="en-US" dirty="0"/>
              <a:t>Linux </a:t>
            </a:r>
            <a:r>
              <a:rPr lang="th-TH" dirty="0"/>
              <a:t>จะแบ่งผู้ใช้ออกเป็น  2 ประเภท</a:t>
            </a:r>
          </a:p>
          <a:p>
            <a:pPr lvl="1"/>
            <a:r>
              <a:rPr lang="th-TH" dirty="0"/>
              <a:t>ผู้ดูแลระบบ จะมีชื่อบัญชีคือ </a:t>
            </a:r>
            <a:r>
              <a:rPr lang="en-US" dirty="0"/>
              <a:t>root</a:t>
            </a:r>
          </a:p>
          <a:p>
            <a:pPr lvl="1"/>
            <a:r>
              <a:rPr lang="th-TH" dirty="0"/>
              <a:t>ผู้ใช้ทั่วไป</a:t>
            </a:r>
          </a:p>
          <a:p>
            <a:r>
              <a:rPr lang="th-TH" dirty="0"/>
              <a:t>ผู้ดูแลระบบจะมีสิทธิในการจัดการระบบบริการต่างๆ กำหนดเนื้อที่ สร้างบัญชีผู้ใช้ได้</a:t>
            </a:r>
          </a:p>
          <a:p>
            <a:r>
              <a:rPr lang="th-TH" dirty="0"/>
              <a:t>ผู้ใช้ทั่วไปจะไม่สามารถเปลี่ยนแปลง แฟ้มข้อมูลของระบบได้ จะสามารถทำงานได้จำกัดในเนื้อที่การทำงานของตัวเอง</a:t>
            </a:r>
            <a:endParaRPr lang="en-US" dirty="0"/>
          </a:p>
          <a:p>
            <a:r>
              <a:rPr lang="th-TH" b="1" dirty="0"/>
              <a:t>พักผ่อน เข้าห้องน้ำ จิบกาแฟรอ การติดตั้งต่อไป</a:t>
            </a:r>
          </a:p>
          <a:p>
            <a:r>
              <a:rPr lang="th-TH" dirty="0"/>
              <a:t>เมื่อติดตั้งเรียบร้อยแล้ว ให้ทำการติดตั้ง </a:t>
            </a:r>
            <a:r>
              <a:rPr lang="en-US" dirty="0"/>
              <a:t>guest addition </a:t>
            </a:r>
            <a:r>
              <a:rPr lang="th-TH" dirty="0"/>
              <a:t>ของ </a:t>
            </a:r>
            <a:r>
              <a:rPr lang="en-US" dirty="0" err="1"/>
              <a:t>VirtualBox</a:t>
            </a:r>
            <a:r>
              <a:rPr lang="en-US" dirty="0"/>
              <a:t> </a:t>
            </a:r>
            <a:r>
              <a:rPr lang="th-TH" dirty="0"/>
              <a:t>เพื่อติดตั้ง </a:t>
            </a:r>
            <a:r>
              <a:rPr lang="en-US" dirty="0"/>
              <a:t>driver </a:t>
            </a:r>
            <a:r>
              <a:rPr lang="th-TH" dirty="0"/>
              <a:t>ให้กับ </a:t>
            </a:r>
            <a:r>
              <a:rPr lang="en-US" dirty="0"/>
              <a:t>Guest OS</a:t>
            </a:r>
            <a:endParaRPr lang="th-TH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Virtualization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th-TH" dirty="0"/>
              <a:t>เทคโนโลยีเสมือน </a:t>
            </a:r>
            <a:r>
              <a:rPr lang="en-US" dirty="0"/>
              <a:t>(Virtualization) </a:t>
            </a:r>
            <a:r>
              <a:rPr lang="th-TH" dirty="0"/>
              <a:t>ในปัจจุบันได้เราความนิยมอย่างมาก ทั้งๆที่เทคโนโลยีนี้ได้ถูกนำเสนอมาเมื่อนานมาแล้วแต่ไม่ประสบความสำเร็จ</a:t>
            </a:r>
          </a:p>
          <a:p>
            <a:r>
              <a:rPr lang="th-TH" dirty="0"/>
              <a:t>เนื่องจากปัจจุบันอุปกรณ์ต่างๆ ทางคอมพิวเตอร์มีการพัฒนาอย่างรวดเร็ว </a:t>
            </a:r>
          </a:p>
          <a:p>
            <a:pPr lvl="1"/>
            <a:r>
              <a:rPr lang="en-US" dirty="0"/>
              <a:t>CPU </a:t>
            </a:r>
            <a:r>
              <a:rPr lang="th-TH" dirty="0"/>
              <a:t>มีความเร็วสูง จนกระทั่งผู้ใช้ไม่ได้ใช้งานอย่างเต็มประสิทธิภาพ</a:t>
            </a:r>
          </a:p>
          <a:p>
            <a:pPr lvl="1"/>
            <a:r>
              <a:rPr lang="en-US" dirty="0" err="1"/>
              <a:t>Harddisk</a:t>
            </a:r>
            <a:r>
              <a:rPr lang="en-US" dirty="0"/>
              <a:t> </a:t>
            </a:r>
            <a:r>
              <a:rPr lang="th-TH" dirty="0"/>
              <a:t>มีความจุสูงมากขึ้นกว่าในอดีตเยอะมาก</a:t>
            </a:r>
          </a:p>
          <a:p>
            <a:pPr lvl="1"/>
            <a:r>
              <a:rPr lang="en-US" dirty="0"/>
              <a:t>Network Interface </a:t>
            </a:r>
            <a:r>
              <a:rPr lang="th-TH" dirty="0"/>
              <a:t>ความเร็วของระบบเครือข่ายมีการพัฒนาอย่างรวดเร็ว</a:t>
            </a:r>
          </a:p>
          <a:p>
            <a:r>
              <a:rPr lang="en-US" dirty="0"/>
              <a:t>Virtual machine </a:t>
            </a:r>
            <a:r>
              <a:rPr lang="th-TH" dirty="0"/>
              <a:t>คือการทำเครื่องคอมพิวเตอร์เสมือนขึ้นในเครื่องคอมพิวเตอร์จริง ซึ่งทำผู้ใช้สามารถลงระบบปฎิบัติการในนั้นและใช้งานได้เหมือนเครื่องคอมพิวเตอร์ทั่วไป</a:t>
            </a:r>
          </a:p>
          <a:p>
            <a:pPr lvl="1"/>
            <a:endParaRPr lang="th-TH" dirty="0"/>
          </a:p>
          <a:p>
            <a:endParaRPr lang="th-TH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แบบฝึกหัด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h-TH" dirty="0"/>
              <a:t>ให้สร้าง </a:t>
            </a:r>
            <a:r>
              <a:rPr lang="en-US" dirty="0" err="1"/>
              <a:t>CentOS</a:t>
            </a:r>
            <a:r>
              <a:rPr lang="en-US" dirty="0"/>
              <a:t> </a:t>
            </a:r>
            <a:r>
              <a:rPr lang="th-TH" dirty="0"/>
              <a:t>ขึ้นมาบน </a:t>
            </a:r>
            <a:r>
              <a:rPr lang="en-US" dirty="0"/>
              <a:t>VM </a:t>
            </a:r>
            <a:r>
              <a:rPr lang="th-TH" dirty="0"/>
              <a:t>อีกตัวโดยให้ติดตั้งตามตัวแรก</a:t>
            </a:r>
          </a:p>
          <a:p>
            <a:r>
              <a:rPr lang="th-TH" dirty="0"/>
              <a:t>ยกเว้น </a:t>
            </a:r>
            <a:r>
              <a:rPr lang="en-US" dirty="0"/>
              <a:t>network interface </a:t>
            </a:r>
            <a:r>
              <a:rPr lang="th-TH" dirty="0"/>
              <a:t>มีเพียง 1 อัน และกำหนดเป็น </a:t>
            </a:r>
            <a:r>
              <a:rPr lang="en-US" dirty="0"/>
              <a:t>internal</a:t>
            </a:r>
          </a:p>
          <a:p>
            <a:r>
              <a:rPr lang="th-TH" dirty="0"/>
              <a:t>ระหว่างการติดตั้งให้กำหนด </a:t>
            </a:r>
            <a:r>
              <a:rPr lang="en-US" dirty="0"/>
              <a:t>IP </a:t>
            </a:r>
            <a:r>
              <a:rPr lang="th-TH" dirty="0"/>
              <a:t>ของ </a:t>
            </a:r>
            <a:r>
              <a:rPr lang="en-US" dirty="0"/>
              <a:t>eth0 </a:t>
            </a:r>
            <a:r>
              <a:rPr lang="th-TH" dirty="0"/>
              <a:t>คือ</a:t>
            </a:r>
          </a:p>
          <a:p>
            <a:pPr lvl="1"/>
            <a:r>
              <a:rPr lang="en-US" dirty="0"/>
              <a:t>Eth0 : 192.168.1.2/24</a:t>
            </a:r>
          </a:p>
          <a:p>
            <a:pPr lvl="1"/>
            <a:r>
              <a:rPr lang="en-US" dirty="0"/>
              <a:t>Gateway : 192.168.1.1</a:t>
            </a:r>
          </a:p>
          <a:p>
            <a:pPr lvl="1"/>
            <a:r>
              <a:rPr lang="en-US" dirty="0"/>
              <a:t>DNS : 192.168.1.1</a:t>
            </a:r>
          </a:p>
          <a:p>
            <a:r>
              <a:rPr lang="th-TH" dirty="0"/>
              <a:t>เมื่อติดตั้งเสร็จแล้วให้ลอง </a:t>
            </a:r>
            <a:r>
              <a:rPr lang="en-US" dirty="0"/>
              <a:t>ping </a:t>
            </a:r>
            <a:r>
              <a:rPr lang="th-TH" dirty="0"/>
              <a:t>เข้าไปที่เครื่อง 192.168.1.1 ดู</a:t>
            </a:r>
          </a:p>
        </p:txBody>
      </p:sp>
    </p:spTree>
    <p:extLst>
      <p:ext uri="{BB962C8B-B14F-4D97-AF65-F5344CB8AC3E}">
        <p14:creationId xmlns:p14="http://schemas.microsoft.com/office/powerpoint/2010/main" val="2793892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Machine: Type 1</a:t>
            </a:r>
            <a:endParaRPr lang="th-TH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03" y="1769476"/>
            <a:ext cx="909245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Machine: Type 2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355976" y="2060848"/>
            <a:ext cx="4536504" cy="352839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Host OS </a:t>
            </a:r>
            <a:r>
              <a:rPr lang="th-TH" dirty="0"/>
              <a:t>คือระบบปฎิบัติการที่ติดตั้งบนเครื่องคอมพิวเตอร์จริง</a:t>
            </a:r>
          </a:p>
          <a:p>
            <a:r>
              <a:rPr lang="en-US" dirty="0"/>
              <a:t>Virtualization Application </a:t>
            </a:r>
            <a:r>
              <a:rPr lang="th-TH" dirty="0"/>
              <a:t>คือ โปรแกรมที่จัดการทำเครื่องเสมือน</a:t>
            </a:r>
          </a:p>
          <a:p>
            <a:r>
              <a:rPr lang="en-US" dirty="0"/>
              <a:t>Guest OS </a:t>
            </a:r>
            <a:r>
              <a:rPr lang="th-TH" dirty="0"/>
              <a:t>คือระบบปฎิบัติการที่ติดตั้งบนเครื่องคอมพิวเตอร์เสมือน</a:t>
            </a:r>
          </a:p>
          <a:p>
            <a:r>
              <a:rPr lang="th-TH" dirty="0"/>
              <a:t>ข้อดีของ </a:t>
            </a:r>
            <a:r>
              <a:rPr lang="en-US" dirty="0"/>
              <a:t>Virtualization</a:t>
            </a:r>
          </a:p>
          <a:p>
            <a:pPr lvl="1"/>
            <a:r>
              <a:rPr lang="th-TH" dirty="0"/>
              <a:t>ประหยัดค่าใช้จ่ายทางด้านอุปกรณ์</a:t>
            </a:r>
          </a:p>
          <a:p>
            <a:pPr lvl="1"/>
            <a:r>
              <a:rPr lang="th-TH" dirty="0"/>
              <a:t>ง่ายต่อการโอนย้ายระบบ</a:t>
            </a:r>
          </a:p>
          <a:p>
            <a:pPr lvl="1"/>
            <a:r>
              <a:rPr lang="th-TH" dirty="0"/>
              <a:t>ประหยัดพลังงานค่าไฟฟ้า ..และอื่นๆ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034" y="1988840"/>
            <a:ext cx="393592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การใช้งานเทคโนโลยีเครื่องเสมือนในปัจจุบัน </a:t>
            </a:r>
            <a:r>
              <a:rPr lang="en-US" dirty="0"/>
              <a:t>(1)</a:t>
            </a:r>
          </a:p>
        </p:txBody>
      </p:sp>
      <p:pic>
        <p:nvPicPr>
          <p:cNvPr id="1026" name="Picture 2" descr="http://2.bp.blogspot.com/_uL3CaZgbQRQ/TP0-nkA2JbI/AAAAAAAAAWE/j98URfkmL4c/s640/vmware_view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185" y="1579607"/>
            <a:ext cx="8222295" cy="5161761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556792"/>
            <a:ext cx="4248472" cy="2047528"/>
          </a:xfrm>
        </p:spPr>
        <p:txBody>
          <a:bodyPr>
            <a:normAutofit/>
          </a:bodyPr>
          <a:lstStyle/>
          <a:p>
            <a:r>
              <a:rPr lang="en-US" sz="2400" dirty="0" err="1"/>
              <a:t>Vmware</a:t>
            </a:r>
            <a:r>
              <a:rPr lang="en-US" sz="2400" dirty="0"/>
              <a:t> </a:t>
            </a:r>
            <a:r>
              <a:rPr lang="en-US" sz="2400" dirty="0" err="1"/>
              <a:t>vSphere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การใช้งานเทคโนโลยีเครื่องเสมือนในปัจจุบัน </a:t>
            </a:r>
            <a:r>
              <a:rPr lang="en-US" dirty="0"/>
              <a:t>(2)</a:t>
            </a:r>
          </a:p>
        </p:txBody>
      </p:sp>
      <p:pic>
        <p:nvPicPr>
          <p:cNvPr id="33794" name="Picture 2" descr="http://www.windowsazure.com/media/devcenter/shared/execmodels_01_creatingvm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085809"/>
            <a:ext cx="8064896" cy="4583551"/>
          </a:xfrm>
          <a:prstGeom prst="rect">
            <a:avLst/>
          </a:prstGeom>
          <a:noFill/>
        </p:spPr>
      </p:pic>
      <p:pic>
        <p:nvPicPr>
          <p:cNvPr id="33796" name="Picture 4" descr="http://www.twilio.com/blog/wp-content/uploads/2012/07/windows_azure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4616" y="1556792"/>
            <a:ext cx="3275856" cy="617901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Windows Azure (Microsoft)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การใช้งานเทคโนโลยีเครื่องเสมือนในปัจจุบัน </a:t>
            </a:r>
            <a:r>
              <a:rPr lang="en-US" dirty="0"/>
              <a:t>(3)</a:t>
            </a:r>
          </a:p>
        </p:txBody>
      </p:sp>
      <p:pic>
        <p:nvPicPr>
          <p:cNvPr id="34818" name="Picture 2" descr="http://www.geego.com/training_courses/img/pic_uec.gif"/>
          <p:cNvPicPr>
            <a:picLocks noChangeAspect="1" noChangeArrowheads="1"/>
          </p:cNvPicPr>
          <p:nvPr/>
        </p:nvPicPr>
        <p:blipFill>
          <a:blip r:embed="rId2" cstate="print"/>
          <a:srcRect b="11404"/>
          <a:stretch>
            <a:fillRect/>
          </a:stretch>
        </p:blipFill>
        <p:spPr bwMode="auto">
          <a:xfrm>
            <a:off x="1115616" y="1556792"/>
            <a:ext cx="6924467" cy="5157192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04664"/>
          </a:xfrm>
        </p:spPr>
        <p:txBody>
          <a:bodyPr>
            <a:normAutofit/>
          </a:bodyPr>
          <a:lstStyle/>
          <a:p>
            <a:r>
              <a:rPr lang="en-US" sz="2400" dirty="0"/>
              <a:t>Amazon EC2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7723</TotalTime>
  <Words>995</Words>
  <Application>Microsoft Office PowerPoint</Application>
  <PresentationFormat>On-screen Show (4:3)</PresentationFormat>
  <Paragraphs>138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Tw Cen MT</vt:lpstr>
      <vt:lpstr>Wingdings</vt:lpstr>
      <vt:lpstr>Wingdings 2</vt:lpstr>
      <vt:lpstr>Median</vt:lpstr>
      <vt:lpstr>Virtualization  and  CentOS Installation</vt:lpstr>
      <vt:lpstr>Software ที่ใช้ในการเรียน</vt:lpstr>
      <vt:lpstr>Introduction</vt:lpstr>
      <vt:lpstr>Virtualization</vt:lpstr>
      <vt:lpstr>Virtual Machine: Type 1</vt:lpstr>
      <vt:lpstr>Virtual Machine: Type 2</vt:lpstr>
      <vt:lpstr>การใช้งานเทคโนโลยีเครื่องเสมือนในปัจจุบัน (1)</vt:lpstr>
      <vt:lpstr>การใช้งานเทคโนโลยีเครื่องเสมือนในปัจจุบัน (2)</vt:lpstr>
      <vt:lpstr>การใช้งานเทคโนโลยีเครื่องเสมือนในปัจจุบัน (3)</vt:lpstr>
      <vt:lpstr>VirtualBox</vt:lpstr>
      <vt:lpstr>Networking modes</vt:lpstr>
      <vt:lpstr>Internal network</vt:lpstr>
      <vt:lpstr>NAT</vt:lpstr>
      <vt:lpstr>NAT Network</vt:lpstr>
      <vt:lpstr>Host-only Adapter</vt:lpstr>
      <vt:lpstr>Bridged</vt:lpstr>
      <vt:lpstr>Network Diagram ในวิชานี้</vt:lpstr>
      <vt:lpstr>Cent OS Hardware Requirement</vt:lpstr>
      <vt:lpstr>สร้าง Virtual Machine (1)</vt:lpstr>
      <vt:lpstr>สร้าง Virtual Machine (2)</vt:lpstr>
      <vt:lpstr>สร้าง Virtual Machine (3)</vt:lpstr>
      <vt:lpstr>สร้าง Virtual Machine (4)</vt:lpstr>
      <vt:lpstr>สร้าง Virtual Machine (5)</vt:lpstr>
      <vt:lpstr>สร้าง Virtual Machine (6)</vt:lpstr>
      <vt:lpstr>สร้าง Virtual Machine (7)</vt:lpstr>
      <vt:lpstr>ตั้งค่ารูปแบบ Network Interface (1)</vt:lpstr>
      <vt:lpstr>ตั้งค่ารูปแบบ Network Interface (2)</vt:lpstr>
      <vt:lpstr>ใส่แผ่น CD ติดตั้ง CentOS (1)</vt:lpstr>
      <vt:lpstr>ใส่แผ่น CD ติดตั้ง CentOS (2)</vt:lpstr>
      <vt:lpstr>ใส่แผ่น CD ติดตั้ง CentOS (3)</vt:lpstr>
      <vt:lpstr>เปิดเครื่อง CentOS</vt:lpstr>
      <vt:lpstr>ติดตั้ง CentOS (1)</vt:lpstr>
      <vt:lpstr>ติดตั้ง CentOS (2)</vt:lpstr>
      <vt:lpstr>ติดตั้ง CentOS (3)</vt:lpstr>
      <vt:lpstr>PowerPoint Presentation</vt:lpstr>
      <vt:lpstr>ติดตั้ง CentOS (4)</vt:lpstr>
      <vt:lpstr>ติดตั้ง CentOS (4)</vt:lpstr>
      <vt:lpstr>ติดตั้ง CentOS (5)</vt:lpstr>
      <vt:lpstr>ระหว่างรอการติดตั้ง</vt:lpstr>
      <vt:lpstr>แบบฝึกหัด</vt:lpstr>
    </vt:vector>
  </TitlesOfParts>
  <Company>Kmutnb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Linux</dc:title>
  <dc:creator>admin</dc:creator>
  <cp:lastModifiedBy>Choopan Rattanapoka</cp:lastModifiedBy>
  <cp:revision>166</cp:revision>
  <dcterms:created xsi:type="dcterms:W3CDTF">2010-09-29T03:45:09Z</dcterms:created>
  <dcterms:modified xsi:type="dcterms:W3CDTF">2020-06-25T02:08:47Z</dcterms:modified>
</cp:coreProperties>
</file>