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7" r:id="rId3"/>
    <p:sldId id="257" r:id="rId4"/>
    <p:sldId id="258" r:id="rId5"/>
    <p:sldId id="260" r:id="rId6"/>
    <p:sldId id="272" r:id="rId7"/>
    <p:sldId id="273" r:id="rId8"/>
    <p:sldId id="278" r:id="rId9"/>
    <p:sldId id="280" r:id="rId10"/>
    <p:sldId id="279" r:id="rId11"/>
    <p:sldId id="281" r:id="rId12"/>
    <p:sldId id="274" r:id="rId13"/>
    <p:sldId id="276" r:id="rId14"/>
    <p:sldId id="263" r:id="rId15"/>
    <p:sldId id="262" r:id="rId16"/>
    <p:sldId id="264" r:id="rId17"/>
    <p:sldId id="265" r:id="rId18"/>
    <p:sldId id="261" r:id="rId19"/>
    <p:sldId id="266" r:id="rId20"/>
    <p:sldId id="268" r:id="rId21"/>
    <p:sldId id="269" r:id="rId22"/>
    <p:sldId id="270" r:id="rId23"/>
    <p:sldId id="267" r:id="rId24"/>
    <p:sldId id="271" r:id="rId25"/>
    <p:sldId id="282" r:id="rId26"/>
    <p:sldId id="283" r:id="rId2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>
      <p:cViewPr varScale="1">
        <p:scale>
          <a:sx n="109" d="100"/>
          <a:sy n="109" d="100"/>
        </p:scale>
        <p:origin x="15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06B58-1CA6-431B-8CD5-74CF0A504AC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BD28C-C310-437C-886A-7AF4591F7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0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Xeon E5-2692 (12 cores)</a:t>
            </a:r>
          </a:p>
          <a:p>
            <a:r>
              <a:rPr lang="en-US" sz="1200" dirty="0"/>
              <a:t>Xeon Phi 31S1P (57 cores)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D28C-C310-437C-886A-7AF4591F76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8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09D29D8-918C-4D32-9B57-74C750EEFC11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09D29D8-918C-4D32-9B57-74C750EEFC11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9D29D8-918C-4D32-9B57-74C750EEFC11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9D29D8-918C-4D32-9B57-74C750EEFC11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09D29D8-918C-4D32-9B57-74C750EEFC11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9D29D8-918C-4D32-9B57-74C750EEFC11}" type="datetimeFigureOut">
              <a:rPr lang="th-TH" smtClean="0"/>
              <a:pPr/>
              <a:t>08/07/63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GNU/Linux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030523126  – Linux Operating System and Administration</a:t>
            </a:r>
          </a:p>
          <a:p>
            <a:r>
              <a:rPr lang="en-US" dirty="0"/>
              <a:t>Assoc. Prof. Dr. </a:t>
            </a:r>
            <a:r>
              <a:rPr lang="en-US" dirty="0" err="1"/>
              <a:t>Choopan</a:t>
            </a:r>
            <a:r>
              <a:rPr lang="en-US" dirty="0"/>
              <a:t> </a:t>
            </a:r>
            <a:r>
              <a:rPr lang="en-US" dirty="0" err="1"/>
              <a:t>Rattanapoka</a:t>
            </a: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3AC8-E89F-47A4-84C9-BE3E1CCE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Fugaku</a:t>
            </a:r>
            <a:r>
              <a:rPr lang="en-US" dirty="0"/>
              <a:t> Architecture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AF4EE8-6F07-45AA-B1C2-CF12D282705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7" y="1628800"/>
            <a:ext cx="8717165" cy="4896544"/>
          </a:xfrm>
        </p:spPr>
      </p:pic>
    </p:spTree>
    <p:extLst>
      <p:ext uri="{BB962C8B-B14F-4D97-AF65-F5344CB8AC3E}">
        <p14:creationId xmlns:p14="http://schemas.microsoft.com/office/powerpoint/2010/main" val="311970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96B06-D9F0-4193-9305-034E90BA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Fugaku</a:t>
            </a:r>
            <a:r>
              <a:rPr lang="en-US" dirty="0"/>
              <a:t> Spec.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35BA96-6679-4877-B8F6-10BCCD7AA5F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3" r="12920"/>
          <a:stretch/>
        </p:blipFill>
        <p:spPr>
          <a:xfrm>
            <a:off x="323528" y="3717032"/>
            <a:ext cx="5184576" cy="2736304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942E82-EA52-47D7-A9F7-D2FE357AAFAB}"/>
              </a:ext>
            </a:extLst>
          </p:cNvPr>
          <p:cNvSpPr txBox="1">
            <a:spLocks/>
          </p:cNvSpPr>
          <p:nvPr/>
        </p:nvSpPr>
        <p:spPr>
          <a:xfrm>
            <a:off x="5615608" y="1772816"/>
            <a:ext cx="3528392" cy="3773016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1 Chip</a:t>
            </a:r>
          </a:p>
          <a:p>
            <a:pPr lvl="1"/>
            <a:r>
              <a:rPr lang="en-US" sz="2000" dirty="0"/>
              <a:t>CPU: 48 cores</a:t>
            </a:r>
          </a:p>
          <a:p>
            <a:pPr lvl="1"/>
            <a:r>
              <a:rPr lang="en-US" sz="2000" dirty="0"/>
              <a:t>RAM: 32 GB</a:t>
            </a:r>
          </a:p>
          <a:p>
            <a:r>
              <a:rPr lang="en-US" sz="2000" b="1" dirty="0"/>
              <a:t>1 Rack </a:t>
            </a:r>
            <a:r>
              <a:rPr lang="th-TH" sz="2000" b="1" dirty="0"/>
              <a:t>มี </a:t>
            </a:r>
            <a:r>
              <a:rPr lang="en-US" sz="2000" b="1" dirty="0"/>
              <a:t>384 CPU</a:t>
            </a:r>
          </a:p>
          <a:p>
            <a:pPr lvl="1"/>
            <a:r>
              <a:rPr lang="en-US" sz="2000" dirty="0"/>
              <a:t>CPU: 18,432 cores</a:t>
            </a:r>
          </a:p>
          <a:p>
            <a:pPr lvl="1"/>
            <a:r>
              <a:rPr lang="en-US" sz="2000" dirty="0"/>
              <a:t>RAM: 12,288 GB</a:t>
            </a:r>
          </a:p>
          <a:p>
            <a:r>
              <a:rPr lang="en-US" sz="2000" b="1" dirty="0" err="1"/>
              <a:t>Fugaku</a:t>
            </a:r>
            <a:r>
              <a:rPr lang="en-US" sz="2000" b="1" dirty="0"/>
              <a:t> </a:t>
            </a:r>
            <a:r>
              <a:rPr lang="th-TH" sz="2000" b="1" dirty="0"/>
              <a:t>มี </a:t>
            </a:r>
            <a:r>
              <a:rPr lang="en-US" sz="2000" b="1" dirty="0"/>
              <a:t>396 Racks</a:t>
            </a:r>
          </a:p>
          <a:p>
            <a:pPr lvl="1"/>
            <a:r>
              <a:rPr lang="en-US" sz="2000" dirty="0"/>
              <a:t>CPU: 7,299,072 cores</a:t>
            </a:r>
          </a:p>
          <a:p>
            <a:pPr lvl="1"/>
            <a:r>
              <a:rPr lang="en-US" sz="2000" dirty="0"/>
              <a:t>RAM: 4,866,048 GB</a:t>
            </a:r>
          </a:p>
        </p:txBody>
      </p:sp>
      <p:pic>
        <p:nvPicPr>
          <p:cNvPr id="8" name="Picture 7" descr="A picture containing computer, lit, night, clock&#10;&#10;Description automatically generated">
            <a:extLst>
              <a:ext uri="{FF2B5EF4-FFF2-40B4-BE49-F238E27FC236}">
                <a16:creationId xmlns:a16="http://schemas.microsoft.com/office/drawing/2014/main" id="{02590B60-5CAB-41BC-B0D2-BE65D610B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40" y="1577540"/>
            <a:ext cx="3121152" cy="20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7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Tianhe-2</a:t>
            </a:r>
            <a:r>
              <a:rPr lang="th-TH" sz="2800" dirty="0"/>
              <a:t> </a:t>
            </a:r>
            <a:r>
              <a:rPr lang="en-US" sz="2800" dirty="0"/>
              <a:t>(1</a:t>
            </a:r>
            <a:r>
              <a:rPr lang="en-US" sz="2800" baseline="30000" dirty="0"/>
              <a:t>st</a:t>
            </a:r>
            <a:r>
              <a:rPr lang="en-US" sz="2800" dirty="0"/>
              <a:t> rank from June 2013 to June 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60032" y="1456184"/>
            <a:ext cx="4176464" cy="3773016"/>
          </a:xfrm>
        </p:spPr>
        <p:txBody>
          <a:bodyPr>
            <a:noAutofit/>
          </a:bodyPr>
          <a:lstStyle/>
          <a:p>
            <a:r>
              <a:rPr lang="en-US" sz="1600" dirty="0"/>
              <a:t>Compute Node</a:t>
            </a:r>
          </a:p>
          <a:p>
            <a:pPr lvl="1"/>
            <a:r>
              <a:rPr lang="en-US" sz="1400" dirty="0"/>
              <a:t>2 Intel Xeon E5-2692 (12 cores each)</a:t>
            </a:r>
          </a:p>
          <a:p>
            <a:pPr lvl="1"/>
            <a:r>
              <a:rPr lang="en-US" sz="1400" dirty="0"/>
              <a:t>3 Intel Xeon Phi 31S1P (57 cores each)</a:t>
            </a:r>
          </a:p>
          <a:p>
            <a:pPr lvl="1"/>
            <a:r>
              <a:rPr lang="en-US" sz="1400" dirty="0"/>
              <a:t>RAM: 64 GB + (8GB * 3) = 88 GB</a:t>
            </a:r>
          </a:p>
          <a:p>
            <a:r>
              <a:rPr lang="en-US" sz="1600" dirty="0"/>
              <a:t>Compute Board</a:t>
            </a:r>
          </a:p>
          <a:p>
            <a:pPr lvl="1"/>
            <a:r>
              <a:rPr lang="en-US" sz="1600" dirty="0"/>
              <a:t>2 Computer Nodes</a:t>
            </a:r>
          </a:p>
          <a:p>
            <a:r>
              <a:rPr lang="en-US" sz="1600" dirty="0"/>
              <a:t>Compute Frames</a:t>
            </a:r>
          </a:p>
          <a:p>
            <a:pPr lvl="1"/>
            <a:r>
              <a:rPr lang="en-US" sz="1600" dirty="0"/>
              <a:t>1 Frame </a:t>
            </a:r>
            <a:r>
              <a:rPr lang="th-TH" sz="1600" dirty="0"/>
              <a:t>บรรจุ </a:t>
            </a:r>
            <a:r>
              <a:rPr lang="en-US" sz="1600" dirty="0"/>
              <a:t>16 Compute blades</a:t>
            </a:r>
          </a:p>
          <a:p>
            <a:r>
              <a:rPr lang="en-US" sz="1600" dirty="0"/>
              <a:t>Rack</a:t>
            </a:r>
          </a:p>
          <a:p>
            <a:pPr lvl="1"/>
            <a:r>
              <a:rPr lang="en-US" sz="1600" dirty="0"/>
              <a:t>1 Rack </a:t>
            </a:r>
            <a:r>
              <a:rPr lang="th-TH" sz="1600" dirty="0"/>
              <a:t>บรรจุ </a:t>
            </a:r>
            <a:r>
              <a:rPr lang="en-US" sz="1600" dirty="0"/>
              <a:t>4 Compute Frames</a:t>
            </a:r>
          </a:p>
          <a:p>
            <a:r>
              <a:rPr lang="en-US" sz="1600" dirty="0"/>
              <a:t>Tianhe-2 </a:t>
            </a:r>
            <a:r>
              <a:rPr lang="th-TH" sz="1600" dirty="0"/>
              <a:t>มี </a:t>
            </a:r>
            <a:r>
              <a:rPr lang="en-US" sz="1600" dirty="0"/>
              <a:t>rack </a:t>
            </a:r>
            <a:r>
              <a:rPr lang="th-TH" sz="1600" dirty="0"/>
              <a:t>ประมวลผล </a:t>
            </a:r>
            <a:r>
              <a:rPr lang="en-US" sz="1600" dirty="0"/>
              <a:t>125 racks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3384376" cy="181125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55576" y="4852078"/>
            <a:ext cx="7560840" cy="1457242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dirty="0"/>
              <a:t>จำนวน </a:t>
            </a:r>
            <a:r>
              <a:rPr lang="en-US" sz="1800" dirty="0"/>
              <a:t>CPU </a:t>
            </a:r>
            <a:r>
              <a:rPr lang="th-TH" sz="1800" dirty="0"/>
              <a:t>ทั้งหมด </a:t>
            </a:r>
          </a:p>
          <a:p>
            <a:pPr lvl="1"/>
            <a:r>
              <a:rPr lang="en-US" sz="1600" dirty="0"/>
              <a:t>Intel Xeon = 2 * 2 * 16 * 4 * 125 = 32000 CPUs</a:t>
            </a:r>
          </a:p>
          <a:p>
            <a:pPr lvl="1"/>
            <a:r>
              <a:rPr lang="en-US" sz="1600" dirty="0"/>
              <a:t>Xeon Phis = 3 * 2 * 16 * 4 * 125 = 48000 CPUs</a:t>
            </a:r>
          </a:p>
          <a:p>
            <a:pPr lvl="1"/>
            <a:r>
              <a:rPr lang="th-TH" sz="1600" dirty="0"/>
              <a:t>จำนวน </a:t>
            </a:r>
            <a:r>
              <a:rPr lang="en-US" sz="1600" dirty="0"/>
              <a:t>CPU core </a:t>
            </a:r>
            <a:r>
              <a:rPr lang="th-TH" sz="1600" dirty="0"/>
              <a:t>ทั้งหมด </a:t>
            </a:r>
            <a:r>
              <a:rPr lang="en-US" sz="1600" dirty="0"/>
              <a:t>= (32000*12) + (48000 * 57) = 3,120,00 cores</a:t>
            </a:r>
          </a:p>
          <a:p>
            <a:pPr lvl="1"/>
            <a:r>
              <a:rPr lang="en-US" sz="1600" dirty="0"/>
              <a:t>Memory = 88 * 2 * 16 * 4 * 125 = 1,408,000 GB </a:t>
            </a:r>
          </a:p>
          <a:p>
            <a:pPr lvl="1"/>
            <a:r>
              <a:rPr lang="th-TH" sz="1600" dirty="0"/>
              <a:t>จำนวน </a:t>
            </a:r>
            <a:r>
              <a:rPr lang="en-US" sz="1600" dirty="0"/>
              <a:t>rack 125 compute, 12 communication, 24 storage = 162 racks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/>
          <a:stretch/>
        </p:blipFill>
        <p:spPr>
          <a:xfrm>
            <a:off x="919885" y="1556792"/>
            <a:ext cx="3868139" cy="14313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Summit (June 2018 </a:t>
            </a:r>
            <a:r>
              <a:rPr lang="th-TH" dirty="0"/>
              <a:t>ถึง</a:t>
            </a:r>
            <a:r>
              <a:rPr lang="en-US" dirty="0"/>
              <a:t> June 2020)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7" y="1844824"/>
            <a:ext cx="8851699" cy="410445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3" y="1628800"/>
            <a:ext cx="2880319" cy="1728192"/>
          </a:xfrm>
        </p:spPr>
      </p:pic>
    </p:spTree>
    <p:extLst>
      <p:ext uri="{BB962C8B-B14F-4D97-AF65-F5344CB8AC3E}">
        <p14:creationId xmlns:p14="http://schemas.microsoft.com/office/powerpoint/2010/main" val="123632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Multics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85000" lnSpcReduction="20000"/>
          </a:bodyPr>
          <a:lstStyle/>
          <a:p>
            <a:r>
              <a:rPr lang="th-TH" dirty="0"/>
              <a:t>ในปี </a:t>
            </a:r>
            <a:r>
              <a:rPr lang="en-US" dirty="0"/>
              <a:t>1967</a:t>
            </a:r>
            <a:endParaRPr lang="th-TH" dirty="0"/>
          </a:p>
          <a:p>
            <a:pPr lvl="1"/>
            <a:r>
              <a:rPr lang="en-US" dirty="0"/>
              <a:t>MIT (Massachusetts Institute of Technology)</a:t>
            </a:r>
          </a:p>
          <a:p>
            <a:pPr lvl="1"/>
            <a:r>
              <a:rPr lang="en-US" dirty="0"/>
              <a:t>AT&amp;T Bell Labs</a:t>
            </a:r>
          </a:p>
          <a:p>
            <a:pPr lvl="1"/>
            <a:r>
              <a:rPr lang="en-US" dirty="0"/>
              <a:t>General Electric</a:t>
            </a:r>
          </a:p>
          <a:p>
            <a:r>
              <a:rPr lang="th-TH" dirty="0"/>
              <a:t>ได้ร่วมมือกันพัฒนาระบบปฎิบัติการชื่อว่า </a:t>
            </a:r>
            <a:r>
              <a:rPr lang="en-US" dirty="0" err="1"/>
              <a:t>Multics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Multi</a:t>
            </a:r>
            <a:r>
              <a:rPr lang="en-US" dirty="0"/>
              <a:t>plexed Information and Computing Service) </a:t>
            </a:r>
            <a:r>
              <a:rPr lang="th-TH" dirty="0"/>
              <a:t>ซึ่งเป็นระบบปฎิบัติการแบบ </a:t>
            </a:r>
            <a:r>
              <a:rPr lang="en-US" dirty="0"/>
              <a:t>time-sharing</a:t>
            </a:r>
          </a:p>
          <a:p>
            <a:r>
              <a:rPr lang="th-TH" dirty="0"/>
              <a:t>แต่เนื่องจากเป็นระบบที่ซับซ้อนและมีขนาดใหญ่ และการจัดการโครงการไปเป็นอย่างช้ามาก ระบบที่ได้ทำงานช้าและไม่มีประสิทธิภาพ</a:t>
            </a:r>
          </a:p>
          <a:p>
            <a:r>
              <a:rPr lang="th-TH" dirty="0"/>
              <a:t>ทำให้นักวิจัย 4 คนออกจากโครงการนี้และมาทำระบบปฎิบัติการใหม่เอง โดยเน้นระบบขนาดเล็ก  และตั้งชื่อระบบปฎิบัติการใหม่ล้อชื่อเดิมของ </a:t>
            </a:r>
            <a:r>
              <a:rPr lang="en-US" dirty="0" err="1"/>
              <a:t>Multics</a:t>
            </a:r>
            <a:r>
              <a:rPr lang="en-US" dirty="0"/>
              <a:t> </a:t>
            </a:r>
            <a:r>
              <a:rPr lang="th-TH" dirty="0"/>
              <a:t>คือ </a:t>
            </a:r>
            <a:r>
              <a:rPr lang="en-US" dirty="0" err="1"/>
              <a:t>Unics</a:t>
            </a:r>
            <a:r>
              <a:rPr lang="en-US" dirty="0"/>
              <a:t> (</a:t>
            </a:r>
            <a:r>
              <a:rPr lang="en-US" dirty="0" err="1">
                <a:solidFill>
                  <a:srgbClr val="FF0000"/>
                </a:solidFill>
              </a:rPr>
              <a:t>Uni</a:t>
            </a:r>
            <a:r>
              <a:rPr lang="en-US" dirty="0" err="1"/>
              <a:t>plexed</a:t>
            </a:r>
            <a:r>
              <a:rPr lang="en-US" dirty="0"/>
              <a:t> Information and Computing Service) </a:t>
            </a:r>
            <a:r>
              <a:rPr lang="th-TH" dirty="0"/>
              <a:t>ต่อมาเขียนสั้นลงคือ </a:t>
            </a:r>
            <a:r>
              <a:rPr lang="en-US" dirty="0"/>
              <a:t>UNIX</a:t>
            </a:r>
            <a:endParaRPr lang="th-TH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047584" cy="485313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Unix </a:t>
            </a:r>
            <a:r>
              <a:rPr lang="th-TH" dirty="0"/>
              <a:t>ถูกพัฒนาขึ้นในปี 1969 ที่ </a:t>
            </a:r>
            <a:r>
              <a:rPr lang="en-US" dirty="0"/>
              <a:t>AT&amp;T’s Bell Lab </a:t>
            </a:r>
            <a:r>
              <a:rPr lang="th-TH" dirty="0"/>
              <a:t>โดย</a:t>
            </a: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sz="2800" dirty="0"/>
          </a:p>
          <a:p>
            <a:r>
              <a:rPr lang="th-TH" sz="2800" dirty="0"/>
              <a:t>มีการใช้งานครั้งแรกในปี 1971</a:t>
            </a:r>
            <a:r>
              <a:rPr lang="en-US" sz="2800" dirty="0"/>
              <a:t>, Unix </a:t>
            </a:r>
            <a:r>
              <a:rPr lang="th-TH" sz="2800" dirty="0"/>
              <a:t>ถูกเขียนด้วยภาษา </a:t>
            </a:r>
            <a:r>
              <a:rPr lang="en-US" sz="2800" dirty="0"/>
              <a:t>assembly </a:t>
            </a:r>
            <a:r>
              <a:rPr lang="th-TH" sz="2800" dirty="0"/>
              <a:t>ใข้งานบนเครื่อง </a:t>
            </a:r>
            <a:r>
              <a:rPr lang="en-US" sz="2800" dirty="0"/>
              <a:t> PDP-11/20</a:t>
            </a:r>
          </a:p>
          <a:p>
            <a:r>
              <a:rPr lang="th-TH" sz="2800" dirty="0"/>
              <a:t>ในปี 1973</a:t>
            </a:r>
            <a:r>
              <a:rPr lang="en-US" sz="2800" dirty="0"/>
              <a:t>,</a:t>
            </a:r>
            <a:r>
              <a:rPr lang="th-TH" sz="2800" dirty="0"/>
              <a:t> </a:t>
            </a:r>
            <a:r>
              <a:rPr lang="en-US" sz="2800" dirty="0"/>
              <a:t>Dennis </a:t>
            </a:r>
            <a:r>
              <a:rPr lang="th-TH" sz="2800" dirty="0"/>
              <a:t>ได้แก้ไข</a:t>
            </a:r>
            <a:r>
              <a:rPr lang="en-US" sz="2800" dirty="0"/>
              <a:t> Unix </a:t>
            </a:r>
            <a:r>
              <a:rPr lang="th-TH" sz="2800" dirty="0"/>
              <a:t>ใหม่เกือบทั้งหมดด้วยภาษาซี </a:t>
            </a:r>
            <a:endParaRPr lang="en-US" sz="2800" dirty="0"/>
          </a:p>
          <a:p>
            <a:pPr>
              <a:buNone/>
            </a:pPr>
            <a:r>
              <a:rPr lang="en-US" sz="2100" dirty="0"/>
              <a:t>	(</a:t>
            </a:r>
            <a:r>
              <a:rPr lang="en-US" sz="1600" dirty="0"/>
              <a:t>1972</a:t>
            </a:r>
            <a:r>
              <a:rPr lang="en-US" sz="2100" dirty="0"/>
              <a:t>, Dennis </a:t>
            </a:r>
            <a:r>
              <a:rPr lang="th-TH" sz="2100" dirty="0"/>
              <a:t>สร้างภาษาซีขึ้นมา ก็เพื่อ </a:t>
            </a:r>
            <a:r>
              <a:rPr lang="en-US" sz="2100" dirty="0"/>
              <a:t>Unix </a:t>
            </a:r>
            <a:r>
              <a:rPr lang="th-TH" sz="2100" dirty="0"/>
              <a:t>โดยเฉพาะ</a:t>
            </a:r>
            <a:r>
              <a:rPr lang="en-US" sz="2100" dirty="0"/>
              <a:t>)</a:t>
            </a:r>
          </a:p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000" y="2194814"/>
            <a:ext cx="968583" cy="133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3655754"/>
            <a:ext cx="2371162" cy="8617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b="1" dirty="0"/>
              <a:t>Ken Thompson</a:t>
            </a:r>
          </a:p>
          <a:p>
            <a:r>
              <a:rPr lang="th-TH" sz="1600" dirty="0"/>
              <a:t>ผู้พัฒนาภาษา </a:t>
            </a:r>
            <a:r>
              <a:rPr lang="en-US" sz="1600" dirty="0"/>
              <a:t>B</a:t>
            </a:r>
          </a:p>
          <a:p>
            <a:r>
              <a:rPr lang="th-TH" sz="1600" dirty="0"/>
              <a:t>ผู้ร่วมสร้างภาษา </a:t>
            </a:r>
            <a:r>
              <a:rPr lang="en-US" sz="1600" dirty="0"/>
              <a:t>Go </a:t>
            </a:r>
            <a:r>
              <a:rPr lang="th-TH" sz="1600" dirty="0"/>
              <a:t>ของ </a:t>
            </a:r>
            <a:r>
              <a:rPr lang="en-US" sz="1600" dirty="0"/>
              <a:t>Google</a:t>
            </a:r>
            <a:endParaRPr lang="th-TH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1340" y="2203712"/>
            <a:ext cx="1024876" cy="131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59186" y="3644995"/>
            <a:ext cx="1540806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b="1" dirty="0"/>
              <a:t>Dennis Ritchie</a:t>
            </a:r>
          </a:p>
          <a:p>
            <a:r>
              <a:rPr lang="th-TH" sz="1600" dirty="0"/>
              <a:t>ผู้พัฒนาภาษา </a:t>
            </a:r>
            <a:r>
              <a:rPr lang="en-US" sz="1600" dirty="0"/>
              <a:t>C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2789" y="2153176"/>
            <a:ext cx="1026288" cy="135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75028" y="3644995"/>
            <a:ext cx="1757212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b="1" dirty="0"/>
              <a:t>Douglas </a:t>
            </a:r>
            <a:r>
              <a:rPr lang="en-US" sz="1800" b="1" dirty="0" err="1"/>
              <a:t>McIlroy</a:t>
            </a:r>
            <a:endParaRPr lang="en-US" sz="1800" b="1" dirty="0"/>
          </a:p>
          <a:p>
            <a:r>
              <a:rPr lang="th-TH" sz="1600" dirty="0"/>
              <a:t>ผู้พัฒนา </a:t>
            </a:r>
            <a:r>
              <a:rPr lang="en-US" sz="1600" dirty="0"/>
              <a:t>Unix Pipeline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6991" y="2201177"/>
            <a:ext cx="1189026" cy="1155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164288" y="3636903"/>
            <a:ext cx="1636063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/>
              <a:t>Joe </a:t>
            </a:r>
            <a:r>
              <a:rPr lang="en-US" sz="1800" b="1" dirty="0" err="1"/>
              <a:t>Ossanna</a:t>
            </a:r>
            <a:endParaRPr lang="en-US" sz="1800" b="1" dirty="0"/>
          </a:p>
          <a:p>
            <a:r>
              <a:rPr lang="th-TH" sz="1600" dirty="0"/>
              <a:t>ผู้ริเริ่มพัฒนา </a:t>
            </a:r>
            <a:r>
              <a:rPr lang="en-US" sz="1600" dirty="0" err="1"/>
              <a:t>Troff</a:t>
            </a:r>
            <a:endParaRPr lang="en-US" sz="1600" dirty="0"/>
          </a:p>
        </p:txBody>
      </p:sp>
      <p:pic>
        <p:nvPicPr>
          <p:cNvPr id="13314" name="Picture 2" descr="http://upload.wikimedia.org/wikipedia/commons/thumb/e/ee/Pdp-11-40.jpg/250px-Pdp-11-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3037" y="4437112"/>
            <a:ext cx="1709363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sz="2800" dirty="0"/>
              <a:t>ในปี 1983  นาย </a:t>
            </a:r>
            <a:r>
              <a:rPr lang="en-US" sz="2800" dirty="0"/>
              <a:t>Richard Stallman </a:t>
            </a:r>
            <a:r>
              <a:rPr lang="th-TH" sz="2800" dirty="0"/>
              <a:t>ได้ริเริ่มโครงการ</a:t>
            </a:r>
            <a:r>
              <a:rPr lang="en-US" sz="2800" dirty="0"/>
              <a:t> </a:t>
            </a:r>
          </a:p>
          <a:p>
            <a:pPr>
              <a:buNone/>
            </a:pPr>
            <a:r>
              <a:rPr lang="en-US" sz="2800" dirty="0"/>
              <a:t>   GNU </a:t>
            </a:r>
            <a:r>
              <a:rPr lang="th-TH" sz="2800" dirty="0"/>
              <a:t>ย่อมาจาก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FF0000"/>
                </a:solidFill>
              </a:rPr>
              <a:t>G</a:t>
            </a:r>
            <a:r>
              <a:rPr lang="en-US" sz="2800" dirty="0"/>
              <a:t>NU is </a:t>
            </a:r>
            <a:r>
              <a:rPr lang="en-US" sz="2800" b="1" dirty="0">
                <a:solidFill>
                  <a:srgbClr val="FF0000"/>
                </a:solidFill>
              </a:rPr>
              <a:t>N</a:t>
            </a:r>
            <a:r>
              <a:rPr lang="en-US" sz="2800" dirty="0"/>
              <a:t>ot </a:t>
            </a:r>
            <a:r>
              <a:rPr lang="en-US" sz="2800" b="1" dirty="0">
                <a:solidFill>
                  <a:srgbClr val="FF0000"/>
                </a:solidFill>
              </a:rPr>
              <a:t>U</a:t>
            </a:r>
            <a:r>
              <a:rPr lang="en-US" sz="2800" dirty="0"/>
              <a:t>nix)</a:t>
            </a:r>
            <a:endParaRPr lang="th-TH" sz="2800" dirty="0"/>
          </a:p>
          <a:p>
            <a:r>
              <a:rPr lang="th-TH" sz="2800" dirty="0"/>
              <a:t>เป้าหมายคือต้องการพัฒนาระบบปฎิบัติการที่ทำงานได้</a:t>
            </a:r>
          </a:p>
          <a:p>
            <a:pPr>
              <a:buNone/>
            </a:pPr>
            <a:r>
              <a:rPr lang="th-TH" sz="2800" dirty="0"/>
              <a:t>    เหมือน </a:t>
            </a:r>
            <a:r>
              <a:rPr lang="en-US" sz="2800" dirty="0"/>
              <a:t>UNIX </a:t>
            </a:r>
            <a:r>
              <a:rPr lang="th-TH" sz="2800" dirty="0"/>
              <a:t>แต่ฟรี</a:t>
            </a:r>
          </a:p>
          <a:p>
            <a:r>
              <a:rPr lang="th-TH" sz="2800" dirty="0"/>
              <a:t>แต่ </a:t>
            </a:r>
            <a:r>
              <a:rPr lang="en-US" sz="2800" dirty="0"/>
              <a:t>GNU </a:t>
            </a:r>
            <a:r>
              <a:rPr lang="th-TH" sz="2800" dirty="0"/>
              <a:t>ได้เริ่มต้นจากพัฒนา </a:t>
            </a:r>
            <a:r>
              <a:rPr lang="en-US" sz="2800" dirty="0"/>
              <a:t>application </a:t>
            </a:r>
            <a:r>
              <a:rPr lang="th-TH" sz="2800" dirty="0"/>
              <a:t>ต่างๆ ที่ทำงานบน </a:t>
            </a:r>
            <a:r>
              <a:rPr lang="en-US" sz="2800" dirty="0"/>
              <a:t>UNIX </a:t>
            </a:r>
            <a:r>
              <a:rPr lang="th-TH" sz="2800" dirty="0"/>
              <a:t>ได้เหมือน</a:t>
            </a:r>
            <a:r>
              <a:rPr lang="en-US" sz="2800" dirty="0"/>
              <a:t> application </a:t>
            </a:r>
            <a:r>
              <a:rPr lang="th-TH" sz="2800" dirty="0"/>
              <a:t>ต้นแบบ </a:t>
            </a:r>
            <a:r>
              <a:rPr lang="en-US" sz="2800" dirty="0"/>
              <a:t>(Compiler, text editor, UNIX shell)</a:t>
            </a:r>
          </a:p>
          <a:p>
            <a:r>
              <a:rPr lang="th-TH" sz="2800" dirty="0"/>
              <a:t>ในปี 1990</a:t>
            </a:r>
            <a:r>
              <a:rPr lang="en-US" sz="2800" dirty="0"/>
              <a:t>, application </a:t>
            </a:r>
            <a:r>
              <a:rPr lang="th-TH" sz="2800" dirty="0"/>
              <a:t>ต่างๆสามารถทำงานและใช้งานได้อย่างสมบูรณ์ แต่ </a:t>
            </a:r>
            <a:r>
              <a:rPr lang="en-US" sz="2800" dirty="0"/>
              <a:t>device drivers, daemons </a:t>
            </a:r>
            <a:r>
              <a:rPr lang="th-TH" sz="2800" dirty="0"/>
              <a:t>และ </a:t>
            </a:r>
            <a:r>
              <a:rPr lang="en-US" sz="2800" dirty="0"/>
              <a:t>kernel </a:t>
            </a:r>
            <a:r>
              <a:rPr lang="th-TH" sz="2800" dirty="0"/>
              <a:t>ยังไม่สมบูรณ์และไม่มีคนพัฒนาต่อ </a:t>
            </a:r>
            <a:r>
              <a:rPr lang="en-US" sz="2800" dirty="0"/>
              <a:t>(GNU/</a:t>
            </a:r>
            <a:r>
              <a:rPr lang="en-US" sz="2800" dirty="0" err="1"/>
              <a:t>hurd</a:t>
            </a:r>
            <a:r>
              <a:rPr lang="en-US" sz="2800" dirty="0"/>
              <a:t> project)</a:t>
            </a:r>
            <a:endParaRPr lang="th-TH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598320"/>
            <a:ext cx="1825403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MINIX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MINIX(</a:t>
            </a:r>
            <a:r>
              <a:rPr lang="en-US" dirty="0">
                <a:solidFill>
                  <a:srgbClr val="FF0000"/>
                </a:solidFill>
              </a:rPr>
              <a:t>Mi</a:t>
            </a:r>
            <a:r>
              <a:rPr lang="en-US" dirty="0"/>
              <a:t>nimal U</a:t>
            </a:r>
            <a:r>
              <a:rPr lang="en-US" dirty="0">
                <a:solidFill>
                  <a:srgbClr val="FF0000"/>
                </a:solidFill>
              </a:rPr>
              <a:t>nix</a:t>
            </a:r>
            <a:r>
              <a:rPr lang="en-US" dirty="0"/>
              <a:t>) </a:t>
            </a:r>
            <a:r>
              <a:rPr lang="th-TH" dirty="0"/>
              <a:t>ถูกเขียนขึ้นโดย </a:t>
            </a:r>
            <a:r>
              <a:rPr lang="en-US" dirty="0"/>
              <a:t>Andrew </a:t>
            </a:r>
            <a:r>
              <a:rPr lang="en-US" dirty="0" err="1"/>
              <a:t>Tanenbaum</a:t>
            </a:r>
            <a:endParaRPr lang="th-TH" dirty="0"/>
          </a:p>
          <a:p>
            <a:r>
              <a:rPr lang="th-TH" dirty="0"/>
              <a:t>เป็นระบบปฏิบัติการขนาดเล็ก ที่เลียนแบบการทำงานบางส่วนของ </a:t>
            </a:r>
            <a:r>
              <a:rPr lang="en-US" dirty="0"/>
              <a:t>UNIX</a:t>
            </a:r>
          </a:p>
          <a:p>
            <a:r>
              <a:rPr lang="th-TH" dirty="0"/>
              <a:t>ถูกใช้ในการสถาบันการศึกษาเพื่อเรียนรู้เกี่ยวกับระบบปฎิบัติการ</a:t>
            </a:r>
          </a:p>
          <a:p>
            <a:r>
              <a:rPr lang="th-TH" dirty="0"/>
              <a:t>ถูกเผยแพร่ครั้งแรกในปี 1987 พร้อมทั้ง </a:t>
            </a:r>
            <a:r>
              <a:rPr lang="en-US" dirty="0"/>
              <a:t>source code </a:t>
            </a:r>
            <a:r>
              <a:rPr lang="th-TH" dirty="0"/>
              <a:t>ที่สมบูรณ์ ซึ่งจะฟรีถ้าใช้สำหรับการศึกษา แต่ไม่ฟรีถ้าใช้ในด้านธุรกิจ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377655"/>
            <a:ext cx="2767574" cy="2075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11960" y="4437112"/>
            <a:ext cx="417646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Andrew  S. </a:t>
            </a:r>
            <a:r>
              <a:rPr lang="en-US" sz="2400" b="1" dirty="0" err="1"/>
              <a:t>Tanenbaum</a:t>
            </a:r>
            <a:endParaRPr lang="th-TH" sz="2400" b="1" dirty="0"/>
          </a:p>
          <a:p>
            <a:r>
              <a:rPr lang="th-TH" sz="2400" dirty="0"/>
              <a:t>ได้พัฒนา </a:t>
            </a:r>
            <a:r>
              <a:rPr lang="en-US" sz="2400" dirty="0"/>
              <a:t>MINIX </a:t>
            </a:r>
            <a:r>
              <a:rPr lang="th-TH" sz="2400" dirty="0"/>
              <a:t>ขึ้นในมหาวิทยาลัย </a:t>
            </a:r>
            <a:r>
              <a:rPr lang="en-US" sz="2400" dirty="0" err="1"/>
              <a:t>Vrije</a:t>
            </a:r>
            <a:r>
              <a:rPr lang="en-US" sz="2400" dirty="0"/>
              <a:t>, Amsterdam. </a:t>
            </a:r>
            <a:r>
              <a:rPr lang="th-TH" sz="2400" dirty="0"/>
              <a:t>เพื่อใช้คู่กับหนังสือที่เขาเขียนคือ  </a:t>
            </a:r>
            <a:r>
              <a:rPr lang="en-US" sz="2400" dirty="0">
                <a:solidFill>
                  <a:srgbClr val="0070C0"/>
                </a:solidFill>
              </a:rPr>
              <a:t>Operating System: Design and Implementation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GNU/Linux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/>
              <a:t>ในปี 1991</a:t>
            </a:r>
            <a:r>
              <a:rPr lang="en-US" dirty="0"/>
              <a:t>, </a:t>
            </a:r>
            <a:r>
              <a:rPr lang="en-US" dirty="0" err="1"/>
              <a:t>Linus</a:t>
            </a:r>
            <a:r>
              <a:rPr lang="en-US" dirty="0"/>
              <a:t> </a:t>
            </a:r>
            <a:r>
              <a:rPr lang="en-US" dirty="0" err="1"/>
              <a:t>Torvalds</a:t>
            </a:r>
            <a:r>
              <a:rPr lang="en-US" dirty="0"/>
              <a:t> </a:t>
            </a:r>
            <a:r>
              <a:rPr lang="th-TH" dirty="0"/>
              <a:t>ได้เรียนรู้ระบบปฎิบัติการ </a:t>
            </a:r>
            <a:r>
              <a:rPr lang="en-US" dirty="0"/>
              <a:t>MINIX </a:t>
            </a:r>
            <a:r>
              <a:rPr lang="th-TH" dirty="0"/>
              <a:t>จากหนังสือของ </a:t>
            </a:r>
            <a:r>
              <a:rPr lang="en-US" dirty="0" err="1"/>
              <a:t>Tanenbaum</a:t>
            </a:r>
            <a:r>
              <a:rPr lang="en-US" dirty="0"/>
              <a:t> </a:t>
            </a:r>
            <a:r>
              <a:rPr lang="th-TH" dirty="0"/>
              <a:t>และมีความสนใจเป็นพิเศษ</a:t>
            </a:r>
          </a:p>
          <a:p>
            <a:r>
              <a:rPr lang="th-TH" dirty="0"/>
              <a:t>จึงได้คิดจะพัฒนาระบบปฎิบัติการขึ้นมาเองโดยได้แรงบันดาลใจมาจาก </a:t>
            </a:r>
            <a:r>
              <a:rPr lang="en-US" dirty="0"/>
              <a:t>MINIX </a:t>
            </a:r>
            <a:endParaRPr lang="th-TH" dirty="0"/>
          </a:p>
          <a:p>
            <a:r>
              <a:rPr lang="en-US" dirty="0" err="1"/>
              <a:t>Torvalds</a:t>
            </a:r>
            <a:r>
              <a:rPr lang="en-US" dirty="0"/>
              <a:t> </a:t>
            </a:r>
            <a:r>
              <a:rPr lang="th-TH" dirty="0"/>
              <a:t>ได้เริ่มต้นแก้ไขโค้ดของ </a:t>
            </a:r>
            <a:r>
              <a:rPr lang="en-US" dirty="0"/>
              <a:t>MINIX </a:t>
            </a:r>
            <a:r>
              <a:rPr lang="th-TH" dirty="0"/>
              <a:t>และสร้าง </a:t>
            </a:r>
            <a:r>
              <a:rPr lang="en-US" dirty="0"/>
              <a:t>Linux Kernel</a:t>
            </a:r>
          </a:p>
          <a:p>
            <a:r>
              <a:rPr lang="en-US" dirty="0"/>
              <a:t>Application </a:t>
            </a:r>
            <a:r>
              <a:rPr lang="th-TH" dirty="0"/>
              <a:t>ต่างๆ ของ </a:t>
            </a:r>
            <a:r>
              <a:rPr lang="en-US" dirty="0"/>
              <a:t>MINIX </a:t>
            </a:r>
            <a:r>
              <a:rPr lang="th-TH" dirty="0"/>
              <a:t>ได้ถูกแทนที่ด้วย </a:t>
            </a:r>
            <a:r>
              <a:rPr lang="en-US" dirty="0"/>
              <a:t>Application </a:t>
            </a:r>
            <a:r>
              <a:rPr lang="th-TH" dirty="0"/>
              <a:t>ของ </a:t>
            </a:r>
            <a:r>
              <a:rPr lang="en-US" dirty="0"/>
              <a:t>GNU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581128"/>
            <a:ext cx="1644774" cy="2094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val Callout 6"/>
          <p:cNvSpPr/>
          <p:nvPr/>
        </p:nvSpPr>
        <p:spPr>
          <a:xfrm>
            <a:off x="5148064" y="4581128"/>
            <a:ext cx="3600400" cy="2016224"/>
          </a:xfrm>
          <a:prstGeom prst="wedgeEllipseCallout">
            <a:avLst>
              <a:gd name="adj1" fmla="val -65595"/>
              <a:gd name="adj2" fmla="val 1691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ถ้า </a:t>
            </a:r>
            <a:r>
              <a:rPr lang="en-US" dirty="0"/>
              <a:t>GNU </a:t>
            </a:r>
            <a:r>
              <a:rPr lang="th-TH" dirty="0"/>
              <a:t>ทำ </a:t>
            </a:r>
            <a:r>
              <a:rPr lang="en-US" dirty="0"/>
              <a:t>Kernel </a:t>
            </a:r>
            <a:r>
              <a:rPr lang="th-TH" dirty="0"/>
              <a:t>เสร็จก่อน 1990 ผมก็คงไม่พัฒนา </a:t>
            </a:r>
            <a:r>
              <a:rPr lang="en-US" dirty="0"/>
              <a:t>Linux </a:t>
            </a:r>
            <a:r>
              <a:rPr lang="th-TH" dirty="0"/>
              <a:t>หรอก</a:t>
            </a:r>
            <a:r>
              <a:rPr lang="en-US" dirty="0"/>
              <a:t>!!</a:t>
            </a:r>
            <a:endParaRPr lang="th-T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Distributions (Linux </a:t>
            </a:r>
            <a:r>
              <a:rPr lang="en-US" dirty="0" err="1"/>
              <a:t>Distro</a:t>
            </a:r>
            <a:r>
              <a:rPr lang="en-US" dirty="0"/>
              <a:t>)</a:t>
            </a:r>
            <a:endParaRPr lang="th-TH" dirty="0"/>
          </a:p>
        </p:txBody>
      </p:sp>
      <p:pic>
        <p:nvPicPr>
          <p:cNvPr id="6" name="Content Placeholder 5" descr="500px-CentOS_full_logo.sv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3528392" cy="882098"/>
          </a:xfrm>
        </p:spPr>
      </p:pic>
      <p:pic>
        <p:nvPicPr>
          <p:cNvPr id="7" name="Picture 6" descr="500px-Debian-OpenLo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556792"/>
            <a:ext cx="1198318" cy="1584176"/>
          </a:xfrm>
          <a:prstGeom prst="rect">
            <a:avLst/>
          </a:prstGeom>
        </p:spPr>
      </p:pic>
      <p:pic>
        <p:nvPicPr>
          <p:cNvPr id="8" name="Picture 7" descr="200px-Gentoo_Linux_logo_matte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1813" y="3284984"/>
            <a:ext cx="1164643" cy="1217052"/>
          </a:xfrm>
          <a:prstGeom prst="rect">
            <a:avLst/>
          </a:prstGeom>
        </p:spPr>
      </p:pic>
      <p:pic>
        <p:nvPicPr>
          <p:cNvPr id="9" name="Picture 8" descr="200px-Knoppix-logo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004814"/>
            <a:ext cx="1905000" cy="2000250"/>
          </a:xfrm>
          <a:prstGeom prst="rect">
            <a:avLst/>
          </a:prstGeom>
        </p:spPr>
      </p:pic>
      <p:pic>
        <p:nvPicPr>
          <p:cNvPr id="10" name="Picture 9" descr="200px-Mandriva-Logo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8261" y="5445224"/>
            <a:ext cx="3106227" cy="792088"/>
          </a:xfrm>
          <a:prstGeom prst="rect">
            <a:avLst/>
          </a:prstGeom>
        </p:spPr>
      </p:pic>
      <p:pic>
        <p:nvPicPr>
          <p:cNvPr id="11" name="Picture 10" descr="200px-Oracle_logo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1334" y="4506294"/>
            <a:ext cx="3620586" cy="506882"/>
          </a:xfrm>
          <a:prstGeom prst="rect">
            <a:avLst/>
          </a:prstGeom>
        </p:spPr>
      </p:pic>
      <p:pic>
        <p:nvPicPr>
          <p:cNvPr id="12" name="Picture 11" descr="200px-RedHat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642" y="1700808"/>
            <a:ext cx="2898214" cy="840482"/>
          </a:xfrm>
          <a:prstGeom prst="rect">
            <a:avLst/>
          </a:prstGeom>
        </p:spPr>
      </p:pic>
      <p:pic>
        <p:nvPicPr>
          <p:cNvPr id="13" name="Picture 12" descr="200px-Slackware_web_logo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55776" y="5733256"/>
            <a:ext cx="3106227" cy="792088"/>
          </a:xfrm>
          <a:prstGeom prst="rect">
            <a:avLst/>
          </a:prstGeom>
        </p:spPr>
      </p:pic>
      <p:pic>
        <p:nvPicPr>
          <p:cNvPr id="14" name="Picture 13" descr="200px-Ubuntu_logo.sv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11960" y="4437112"/>
            <a:ext cx="3064170" cy="720080"/>
          </a:xfrm>
          <a:prstGeom prst="rect">
            <a:avLst/>
          </a:prstGeom>
        </p:spPr>
      </p:pic>
      <p:pic>
        <p:nvPicPr>
          <p:cNvPr id="15" name="Picture 14" descr="500px-Suse_logo.sv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1238" y="5285928"/>
            <a:ext cx="2038514" cy="1239416"/>
          </a:xfrm>
          <a:prstGeom prst="rect">
            <a:avLst/>
          </a:prstGeom>
        </p:spPr>
      </p:pic>
      <p:pic>
        <p:nvPicPr>
          <p:cNvPr id="16" name="Picture 15" descr="Fedora_Project_log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63688" y="3429000"/>
            <a:ext cx="2448272" cy="1055760"/>
          </a:xfrm>
          <a:prstGeom prst="rect">
            <a:avLst/>
          </a:prstGeom>
        </p:spPr>
      </p:pic>
      <p:pic>
        <p:nvPicPr>
          <p:cNvPr id="17" name="Content Placeholder 5" descr="500px-CentOS_full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3528392" cy="88209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รายวิชา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030523126  – Linux Operating System and Administration 2(2-0)</a:t>
            </a:r>
          </a:p>
          <a:p>
            <a:r>
              <a:rPr lang="en-US" dirty="0"/>
              <a:t>030523226 – Linux Operating System and Administration Laboratory 1(0-2)</a:t>
            </a:r>
          </a:p>
        </p:txBody>
      </p:sp>
    </p:spTree>
    <p:extLst>
      <p:ext uri="{BB962C8B-B14F-4D97-AF65-F5344CB8AC3E}">
        <p14:creationId xmlns:p14="http://schemas.microsoft.com/office/powerpoint/2010/main" val="1549683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 </a:t>
            </a:r>
            <a:r>
              <a:rPr lang="en-US" dirty="0"/>
              <a:t>Linux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Consumer Grade</a:t>
            </a:r>
          </a:p>
          <a:p>
            <a:pPr lvl="1"/>
            <a:r>
              <a:rPr lang="th-TH" dirty="0"/>
              <a:t>เน้นการใช้งานกับผู้ใช้ทั่วไป</a:t>
            </a:r>
          </a:p>
          <a:p>
            <a:pPr lvl="1"/>
            <a:r>
              <a:rPr lang="th-TH" dirty="0"/>
              <a:t>มีการ </a:t>
            </a:r>
            <a:r>
              <a:rPr lang="en-US" dirty="0"/>
              <a:t>update </a:t>
            </a:r>
            <a:r>
              <a:rPr lang="th-TH" dirty="0"/>
              <a:t>ซอฟต์แวร์ </a:t>
            </a:r>
            <a:r>
              <a:rPr lang="en-US" dirty="0"/>
              <a:t>version </a:t>
            </a:r>
            <a:r>
              <a:rPr lang="th-TH" dirty="0"/>
              <a:t>ใหม่ๆ บ่อยครั้ง</a:t>
            </a:r>
          </a:p>
          <a:p>
            <a:pPr lvl="1"/>
            <a:r>
              <a:rPr lang="th-TH" dirty="0"/>
              <a:t>ไม่เหมาะกับเครื่องเซิฟเวอร์เนื่องจากการ </a:t>
            </a:r>
            <a:r>
              <a:rPr lang="en-US" dirty="0"/>
              <a:t>update </a:t>
            </a:r>
            <a:r>
              <a:rPr lang="th-TH" dirty="0"/>
              <a:t>อาจทำให้มีช่องโหว่ใหม่ๆ ตลอดเวลา</a:t>
            </a:r>
          </a:p>
          <a:p>
            <a:pPr lvl="1"/>
            <a:r>
              <a:rPr lang="th-TH" dirty="0"/>
              <a:t>ตัวอย่างของ </a:t>
            </a:r>
            <a:r>
              <a:rPr lang="en-US" dirty="0"/>
              <a:t>Consumer-Grade Linux </a:t>
            </a:r>
            <a:r>
              <a:rPr lang="th-TH" dirty="0"/>
              <a:t>คือ </a:t>
            </a:r>
            <a:r>
              <a:rPr lang="en-US" dirty="0"/>
              <a:t>Fedora, </a:t>
            </a:r>
            <a:r>
              <a:rPr lang="en-US" dirty="0" err="1"/>
              <a:t>Ubuntu</a:t>
            </a:r>
            <a:r>
              <a:rPr lang="en-US" dirty="0"/>
              <a:t>, </a:t>
            </a:r>
            <a:r>
              <a:rPr lang="en-US" dirty="0" err="1"/>
              <a:t>OpenSUSE</a:t>
            </a:r>
            <a:r>
              <a:rPr lang="en-US" dirty="0"/>
              <a:t>, </a:t>
            </a:r>
            <a:r>
              <a:rPr lang="en-US" dirty="0" err="1"/>
              <a:t>Gentoo</a:t>
            </a:r>
            <a:endParaRPr lang="en-US" dirty="0"/>
          </a:p>
          <a:p>
            <a:r>
              <a:rPr lang="en-US" dirty="0"/>
              <a:t>Enterprise Grade</a:t>
            </a:r>
          </a:p>
          <a:p>
            <a:pPr lvl="1"/>
            <a:r>
              <a:rPr lang="th-TH" dirty="0"/>
              <a:t>เน้นกับการใช้งานระดับองค์กร</a:t>
            </a:r>
          </a:p>
          <a:p>
            <a:pPr lvl="1"/>
            <a:r>
              <a:rPr lang="th-TH" dirty="0"/>
              <a:t>มีการปรับปรุงซอฟต์แวร์เก่าๆ แม้ว่าจะผ่านมานานแล้ว</a:t>
            </a:r>
          </a:p>
          <a:p>
            <a:pPr lvl="1"/>
            <a:r>
              <a:rPr lang="th-TH" dirty="0"/>
              <a:t>ตัวอย่าง เช่น </a:t>
            </a:r>
            <a:r>
              <a:rPr lang="en-US" b="1" dirty="0">
                <a:solidFill>
                  <a:srgbClr val="FF0000"/>
                </a:solidFill>
              </a:rPr>
              <a:t>CentOS</a:t>
            </a:r>
            <a:r>
              <a:rPr lang="en-US" dirty="0"/>
              <a:t>, RHEL, SUSE enterprise, Ubuntu LTS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Linux (1)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/>
              <a:t>คุณสมบัติของ </a:t>
            </a:r>
            <a:r>
              <a:rPr lang="en-US" dirty="0"/>
              <a:t>Enterprise Linux</a:t>
            </a:r>
          </a:p>
          <a:p>
            <a:pPr lvl="1"/>
            <a:r>
              <a:rPr lang="en-US" dirty="0"/>
              <a:t>Extended support</a:t>
            </a:r>
          </a:p>
          <a:p>
            <a:pPr lvl="2"/>
            <a:r>
              <a:rPr lang="th-TH" dirty="0"/>
              <a:t>ปกติแล้วซอฟต์แวร์ </a:t>
            </a:r>
            <a:r>
              <a:rPr lang="en-US" dirty="0"/>
              <a:t>open source </a:t>
            </a:r>
            <a:r>
              <a:rPr lang="th-TH" dirty="0"/>
              <a:t>จะมีการ </a:t>
            </a:r>
            <a:r>
              <a:rPr lang="en-US" dirty="0"/>
              <a:t>support </a:t>
            </a:r>
            <a:r>
              <a:rPr lang="th-TH" dirty="0"/>
              <a:t>ที่สั้น ตัวอย่าง </a:t>
            </a:r>
            <a:r>
              <a:rPr lang="en-US" dirty="0"/>
              <a:t>Fedora </a:t>
            </a:r>
            <a:r>
              <a:rPr lang="th-TH" dirty="0"/>
              <a:t>หลังจาก 2 ปีแล้วจะหยุดการ </a:t>
            </a:r>
            <a:r>
              <a:rPr lang="en-US" dirty="0"/>
              <a:t>support </a:t>
            </a:r>
            <a:r>
              <a:rPr lang="th-TH" dirty="0"/>
              <a:t>ทันที</a:t>
            </a:r>
          </a:p>
          <a:p>
            <a:pPr lvl="2"/>
            <a:r>
              <a:rPr lang="th-TH" dirty="0"/>
              <a:t>สำหรับ</a:t>
            </a:r>
            <a:r>
              <a:rPr lang="en-US" dirty="0"/>
              <a:t> Enterprise Linux </a:t>
            </a:r>
            <a:r>
              <a:rPr lang="th-TH" dirty="0"/>
              <a:t>ผู้ผลิตจะให้การ </a:t>
            </a:r>
            <a:r>
              <a:rPr lang="en-US" dirty="0"/>
              <a:t>support </a:t>
            </a:r>
            <a:r>
              <a:rPr lang="th-TH" dirty="0"/>
              <a:t>ที่ยาวนานมากขึ้น</a:t>
            </a:r>
          </a:p>
          <a:p>
            <a:pPr lvl="1"/>
            <a:r>
              <a:rPr lang="en-US" dirty="0"/>
              <a:t>Low-Risk Security update</a:t>
            </a:r>
          </a:p>
          <a:p>
            <a:pPr lvl="2"/>
            <a:r>
              <a:rPr lang="th-TH" dirty="0"/>
              <a:t>ปกติการ </a:t>
            </a:r>
            <a:r>
              <a:rPr lang="en-US" dirty="0"/>
              <a:t>update </a:t>
            </a:r>
            <a:r>
              <a:rPr lang="th-TH" dirty="0"/>
              <a:t>จะเป็นการปิดช่องโหว่ของ </a:t>
            </a:r>
            <a:r>
              <a:rPr lang="en-US" dirty="0"/>
              <a:t>application </a:t>
            </a:r>
            <a:r>
              <a:rPr lang="th-TH" dirty="0"/>
              <a:t>เก่าๆ แทนที่จะเปลี่ยน </a:t>
            </a:r>
            <a:r>
              <a:rPr lang="en-US" dirty="0"/>
              <a:t>version </a:t>
            </a:r>
            <a:r>
              <a:rPr lang="th-TH" dirty="0"/>
              <a:t>ของ </a:t>
            </a:r>
            <a:r>
              <a:rPr lang="en-US" dirty="0"/>
              <a:t>application</a:t>
            </a:r>
          </a:p>
          <a:p>
            <a:pPr lvl="2"/>
            <a:r>
              <a:rPr lang="th-TH" dirty="0"/>
              <a:t>การ </a:t>
            </a:r>
            <a:r>
              <a:rPr lang="en-US" dirty="0"/>
              <a:t>update </a:t>
            </a:r>
            <a:r>
              <a:rPr lang="th-TH" dirty="0"/>
              <a:t>ส่วนใหญ่ของ </a:t>
            </a:r>
            <a:r>
              <a:rPr lang="en-US" dirty="0"/>
              <a:t>EL </a:t>
            </a:r>
            <a:r>
              <a:rPr lang="th-TH" dirty="0"/>
              <a:t>จะไม่จำเป็นต้อง </a:t>
            </a:r>
            <a:r>
              <a:rPr lang="en-US" dirty="0"/>
              <a:t>reboot </a:t>
            </a:r>
            <a:r>
              <a:rPr lang="th-TH" dirty="0"/>
              <a:t>เครื่อง</a:t>
            </a:r>
          </a:p>
          <a:p>
            <a:pPr lvl="1"/>
            <a:r>
              <a:rPr lang="en-US" dirty="0"/>
              <a:t>ABI/API  stability</a:t>
            </a:r>
          </a:p>
          <a:p>
            <a:pPr lvl="2"/>
            <a:r>
              <a:rPr lang="en-US" dirty="0"/>
              <a:t>Application Binary Interface(ABI), Application Programming Interface(API) </a:t>
            </a:r>
            <a:r>
              <a:rPr lang="th-TH" dirty="0"/>
              <a:t>จะไม่มีการเปลี่ยนแปลงทำให้ </a:t>
            </a:r>
            <a:r>
              <a:rPr lang="en-US" dirty="0"/>
              <a:t>3-rd party </a:t>
            </a:r>
            <a:r>
              <a:rPr lang="th-TH" dirty="0"/>
              <a:t>สามารถเขียนโปรแกรมบนระบบได้ง่าย</a:t>
            </a:r>
          </a:p>
          <a:p>
            <a:pPr lvl="2"/>
            <a:endParaRPr lang="en-US" dirty="0"/>
          </a:p>
          <a:p>
            <a:pPr lvl="2"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Linux 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คุณสมบัติของ </a:t>
            </a:r>
            <a:r>
              <a:rPr lang="en-US" dirty="0"/>
              <a:t>Enterprise Linux </a:t>
            </a:r>
            <a:r>
              <a:rPr lang="th-TH" dirty="0"/>
              <a:t>ต่อ</a:t>
            </a:r>
            <a:endParaRPr lang="en-US" dirty="0"/>
          </a:p>
          <a:p>
            <a:pPr lvl="1"/>
            <a:r>
              <a:rPr lang="en-US" dirty="0"/>
              <a:t>Regular update and bug fixes</a:t>
            </a:r>
          </a:p>
          <a:p>
            <a:pPr lvl="2"/>
            <a:r>
              <a:rPr lang="th-TH" dirty="0"/>
              <a:t>มีระยะเวลาที่แน่นอนในการ </a:t>
            </a:r>
            <a:r>
              <a:rPr lang="en-US" dirty="0"/>
              <a:t>update </a:t>
            </a:r>
            <a:r>
              <a:rPr lang="th-TH" dirty="0"/>
              <a:t>และ </a:t>
            </a:r>
            <a:r>
              <a:rPr lang="en-US" dirty="0"/>
              <a:t>patch </a:t>
            </a:r>
            <a:r>
              <a:rPr lang="th-TH" dirty="0"/>
              <a:t>เพื่อแก้ไข </a:t>
            </a:r>
            <a:r>
              <a:rPr lang="en-US" dirty="0"/>
              <a:t>bug </a:t>
            </a:r>
            <a:r>
              <a:rPr lang="th-TH" dirty="0"/>
              <a:t>ทำให้องค์กรสามารถวางแผนการ </a:t>
            </a:r>
            <a:r>
              <a:rPr lang="en-US" dirty="0"/>
              <a:t>update </a:t>
            </a:r>
            <a:r>
              <a:rPr lang="th-TH" dirty="0"/>
              <a:t>ระบบได้</a:t>
            </a:r>
          </a:p>
          <a:p>
            <a:pPr lvl="1"/>
            <a:r>
              <a:rPr lang="en-US" dirty="0"/>
              <a:t>Certificates</a:t>
            </a:r>
          </a:p>
          <a:p>
            <a:pPr lvl="2"/>
            <a:r>
              <a:rPr lang="en-US" dirty="0"/>
              <a:t>EL </a:t>
            </a:r>
            <a:r>
              <a:rPr lang="th-TH" dirty="0"/>
              <a:t>จะได้รับการ </a:t>
            </a:r>
            <a:r>
              <a:rPr lang="en-US" dirty="0"/>
              <a:t>certificate </a:t>
            </a:r>
            <a:r>
              <a:rPr lang="th-TH" dirty="0"/>
              <a:t>ในการติดตั้งลงมาพร้อมกับเครื่องเซิฟเวอร์ เพื่อรองรับการทำงานของอุปกรณ์ในเครื่องเซิฟเวอร์ได้อย่างสมบูรณ์แบบ</a:t>
            </a:r>
            <a:r>
              <a:rPr lang="en-US" dirty="0"/>
              <a:t>ABI/API  stability</a:t>
            </a:r>
          </a:p>
          <a:p>
            <a:pPr lvl="2"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CentOS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/>
              <a:t>ย่อมาจาก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dirty="0"/>
              <a:t>ommunity </a:t>
            </a:r>
            <a:r>
              <a:rPr lang="en-US" b="1" dirty="0" err="1">
                <a:solidFill>
                  <a:srgbClr val="FF0000"/>
                </a:solidFill>
              </a:rPr>
              <a:t>ENT</a:t>
            </a:r>
            <a:r>
              <a:rPr lang="en-US" dirty="0" err="1"/>
              <a:t>erprise</a:t>
            </a: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O</a:t>
            </a:r>
            <a:r>
              <a:rPr lang="en-US"/>
              <a:t>perating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/>
              <a:t>ystem</a:t>
            </a:r>
          </a:p>
          <a:p>
            <a:pPr lvl="1"/>
            <a:r>
              <a:rPr lang="th-TH" dirty="0"/>
              <a:t>เป็นระบบปฎิบัติการระดับ </a:t>
            </a:r>
            <a:r>
              <a:rPr lang="en-US" dirty="0"/>
              <a:t>Enterprise</a:t>
            </a:r>
          </a:p>
          <a:p>
            <a:pPr lvl="1"/>
            <a:r>
              <a:rPr lang="th-TH" dirty="0"/>
              <a:t>ฟรี</a:t>
            </a:r>
          </a:p>
          <a:p>
            <a:pPr lvl="1"/>
            <a:r>
              <a:rPr lang="en-US" dirty="0"/>
              <a:t>Open source</a:t>
            </a:r>
          </a:p>
          <a:p>
            <a:pPr lvl="1"/>
            <a:r>
              <a:rPr lang="th-TH" dirty="0"/>
              <a:t>นำเอา </a:t>
            </a:r>
            <a:r>
              <a:rPr lang="en-US" dirty="0"/>
              <a:t>source code </a:t>
            </a:r>
            <a:r>
              <a:rPr lang="th-TH" dirty="0"/>
              <a:t>ของ </a:t>
            </a:r>
            <a:r>
              <a:rPr lang="en-US" dirty="0"/>
              <a:t>Red hat enterprise </a:t>
            </a:r>
            <a:r>
              <a:rPr lang="th-TH" dirty="0"/>
              <a:t>มาใช้งาน</a:t>
            </a:r>
          </a:p>
          <a:p>
            <a:pPr lvl="1"/>
            <a:r>
              <a:rPr lang="en-US" dirty="0"/>
              <a:t>http://www.centos.org</a:t>
            </a:r>
          </a:p>
        </p:txBody>
      </p:sp>
      <p:pic>
        <p:nvPicPr>
          <p:cNvPr id="4" name="Content Placeholder 5" descr="500px-CentOS_full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797152"/>
            <a:ext cx="3528392" cy="882098"/>
          </a:xfrm>
          <a:prstGeom prst="rect">
            <a:avLst/>
          </a:prstGeom>
          <a:ln w="5715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CentOS</a:t>
            </a:r>
            <a:r>
              <a:rPr lang="en-US" dirty="0"/>
              <a:t> </a:t>
            </a:r>
            <a:r>
              <a:rPr lang="th-TH" dirty="0"/>
              <a:t>และ </a:t>
            </a:r>
            <a:r>
              <a:rPr lang="en-US" dirty="0"/>
              <a:t>RHEL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768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Red Hat Enterprise Linux (RHEL)</a:t>
            </a:r>
          </a:p>
          <a:p>
            <a:r>
              <a:rPr lang="th-TH" dirty="0"/>
              <a:t>ถึงแม้ว่า </a:t>
            </a:r>
            <a:r>
              <a:rPr lang="en-US" dirty="0" err="1"/>
              <a:t>CentOS</a:t>
            </a:r>
            <a:r>
              <a:rPr lang="en-US" dirty="0"/>
              <a:t> </a:t>
            </a:r>
            <a:r>
              <a:rPr lang="th-TH" dirty="0"/>
              <a:t>จะนำเอา </a:t>
            </a:r>
            <a:r>
              <a:rPr lang="en-US" dirty="0"/>
              <a:t>source code </a:t>
            </a:r>
            <a:r>
              <a:rPr lang="th-TH" dirty="0"/>
              <a:t>ของ </a:t>
            </a:r>
            <a:r>
              <a:rPr lang="en-US" dirty="0"/>
              <a:t>RHEL </a:t>
            </a:r>
            <a:r>
              <a:rPr lang="th-TH" dirty="0"/>
              <a:t>มาใช้แต่ก็มีข้อแตกต่างกัน</a:t>
            </a:r>
            <a:endParaRPr lang="en-US" dirty="0"/>
          </a:p>
          <a:p>
            <a:r>
              <a:rPr lang="en-US" dirty="0"/>
              <a:t>RHEL </a:t>
            </a:r>
            <a:r>
              <a:rPr lang="th-TH" dirty="0"/>
              <a:t>จะต้องเสียค่า </a:t>
            </a:r>
            <a:r>
              <a:rPr lang="en-US" dirty="0"/>
              <a:t>license </a:t>
            </a:r>
            <a:r>
              <a:rPr lang="th-TH" dirty="0"/>
              <a:t>รายปี</a:t>
            </a:r>
          </a:p>
          <a:p>
            <a:r>
              <a:rPr lang="en-US" dirty="0"/>
              <a:t>CentOS </a:t>
            </a:r>
            <a:r>
              <a:rPr lang="th-TH" dirty="0"/>
              <a:t>รองรับการทำงานได้เหมือน </a:t>
            </a:r>
            <a:r>
              <a:rPr lang="en-US" dirty="0"/>
              <a:t>RHEL </a:t>
            </a:r>
            <a:r>
              <a:rPr lang="th-TH" dirty="0"/>
              <a:t>แต่ฟรี</a:t>
            </a:r>
          </a:p>
          <a:p>
            <a:r>
              <a:rPr lang="th-TH" dirty="0"/>
              <a:t>การ </a:t>
            </a:r>
            <a:r>
              <a:rPr lang="en-US" dirty="0"/>
              <a:t>update </a:t>
            </a:r>
            <a:r>
              <a:rPr lang="th-TH" dirty="0"/>
              <a:t>ของ </a:t>
            </a:r>
            <a:r>
              <a:rPr lang="en-US" dirty="0" err="1"/>
              <a:t>CentOS</a:t>
            </a:r>
            <a:r>
              <a:rPr lang="en-US" dirty="0"/>
              <a:t> </a:t>
            </a:r>
            <a:r>
              <a:rPr lang="th-TH" dirty="0"/>
              <a:t>จะช้ากว่า </a:t>
            </a:r>
            <a:r>
              <a:rPr lang="en-US" dirty="0"/>
              <a:t>RHEL </a:t>
            </a:r>
            <a:r>
              <a:rPr lang="th-TH" dirty="0"/>
              <a:t>เนื่องจากต้องรอให้ </a:t>
            </a:r>
            <a:r>
              <a:rPr lang="en-US" dirty="0"/>
              <a:t>RHEL update </a:t>
            </a:r>
            <a:r>
              <a:rPr lang="th-TH" dirty="0"/>
              <a:t>ก่อนแล้วค่อยนำ </a:t>
            </a:r>
            <a:r>
              <a:rPr lang="en-US" dirty="0"/>
              <a:t>source code </a:t>
            </a:r>
            <a:r>
              <a:rPr lang="th-TH" dirty="0"/>
              <a:t>มาปรับปรุงสำหรับ </a:t>
            </a:r>
            <a:r>
              <a:rPr lang="en-US" dirty="0" err="1"/>
              <a:t>CentOS</a:t>
            </a:r>
            <a:endParaRPr lang="en-US" dirty="0"/>
          </a:p>
          <a:p>
            <a:r>
              <a:rPr lang="en-US" dirty="0"/>
              <a:t>Certificate </a:t>
            </a:r>
            <a:r>
              <a:rPr lang="th-TH" dirty="0"/>
              <a:t>ของ </a:t>
            </a:r>
            <a:r>
              <a:rPr lang="en-US" dirty="0"/>
              <a:t>RHEL </a:t>
            </a:r>
            <a:r>
              <a:rPr lang="th-TH" dirty="0"/>
              <a:t>เป็นที่ใช้กันอย่างแพร่หลาย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9" b="1715"/>
          <a:stretch/>
        </p:blipFill>
        <p:spPr>
          <a:xfrm>
            <a:off x="827584" y="4221088"/>
            <a:ext cx="7316313" cy="2294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2DB66-A7DB-4D55-BE26-9BF989E9A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Coursera (MOOC)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78F04-E95C-4BA2-B7EF-9D4CCD1C059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1088" y="1412776"/>
            <a:ext cx="8153400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https://icit.kmutnb.ac.th/main/pr-coursera-online-course/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858D17-FC03-441B-9269-A307E2F29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06" y="1772816"/>
            <a:ext cx="7641676" cy="496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84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0DCC-93D9-41EF-880E-79F04A83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200" dirty="0"/>
              <a:t>สมัครวิชา </a:t>
            </a:r>
            <a:r>
              <a:rPr lang="en-US" sz="3200" dirty="0"/>
              <a:t>Introduction to Git and GitHub </a:t>
            </a:r>
            <a:br>
              <a:rPr lang="en-US" sz="3200" dirty="0"/>
            </a:br>
            <a:r>
              <a:rPr lang="th-TH" sz="3200" dirty="0"/>
              <a:t>ของ </a:t>
            </a:r>
            <a:r>
              <a:rPr lang="en-US" sz="3200" dirty="0"/>
              <a:t>Google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1E856E-F9DF-4772-ADBE-873C714D2A7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0199"/>
            <a:ext cx="7190781" cy="5141169"/>
          </a:xfrm>
        </p:spPr>
      </p:pic>
    </p:spTree>
    <p:extLst>
      <p:ext uri="{BB962C8B-B14F-4D97-AF65-F5344CB8AC3E}">
        <p14:creationId xmlns:p14="http://schemas.microsoft.com/office/powerpoint/2010/main" val="294294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Introduction to Linux</a:t>
            </a:r>
          </a:p>
          <a:p>
            <a:r>
              <a:rPr lang="en-US" dirty="0"/>
              <a:t>Installation</a:t>
            </a:r>
          </a:p>
          <a:p>
            <a:r>
              <a:rPr lang="en-US" dirty="0"/>
              <a:t>BASH</a:t>
            </a:r>
          </a:p>
          <a:p>
            <a:r>
              <a:rPr lang="en-US" dirty="0"/>
              <a:t>Client/Host Configuration</a:t>
            </a:r>
          </a:p>
          <a:p>
            <a:r>
              <a:rPr lang="en-US" dirty="0"/>
              <a:t>Data Storage Management</a:t>
            </a:r>
          </a:p>
          <a:p>
            <a:r>
              <a:rPr lang="en-US" dirty="0"/>
              <a:t>User Management</a:t>
            </a:r>
          </a:p>
          <a:p>
            <a:r>
              <a:rPr lang="en-US" dirty="0"/>
              <a:t>Package Management</a:t>
            </a:r>
          </a:p>
          <a:p>
            <a:r>
              <a:rPr lang="en-US" dirty="0"/>
              <a:t>Network Security</a:t>
            </a:r>
          </a:p>
          <a:p>
            <a:r>
              <a:rPr lang="en-US" dirty="0"/>
              <a:t>Network Service</a:t>
            </a:r>
          </a:p>
          <a:p>
            <a:r>
              <a:rPr lang="en-US" dirty="0"/>
              <a:t>Open Source Database (MYSQL)</a:t>
            </a:r>
          </a:p>
          <a:p>
            <a:r>
              <a:rPr lang="en-US" dirty="0"/>
              <a:t>Linux Web Services (Apache)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เกณฑ์การให้คะแนน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Autofit/>
          </a:bodyPr>
          <a:lstStyle/>
          <a:p>
            <a:r>
              <a:rPr lang="th-TH" sz="3200" dirty="0"/>
              <a:t>เวลาเข้าเรียน</a:t>
            </a:r>
            <a:r>
              <a:rPr lang="en-US" sz="3200" dirty="0"/>
              <a:t> </a:t>
            </a:r>
            <a:r>
              <a:rPr lang="th-TH" sz="3200" dirty="0"/>
              <a:t>	10 คะแนน</a:t>
            </a:r>
          </a:p>
          <a:p>
            <a:r>
              <a:rPr lang="th-TH" sz="3200" dirty="0"/>
              <a:t>งานในคาบ		20 คะแนน</a:t>
            </a:r>
          </a:p>
          <a:p>
            <a:r>
              <a:rPr lang="en-US" sz="2800" dirty="0"/>
              <a:t>Coursera Cert</a:t>
            </a:r>
            <a:r>
              <a:rPr lang="th-TH" sz="3200" dirty="0"/>
              <a:t>	10 คะแนน</a:t>
            </a:r>
          </a:p>
          <a:p>
            <a:r>
              <a:rPr lang="th-TH" sz="3200" dirty="0"/>
              <a:t>สอบกลางภาค	20 คะแนน</a:t>
            </a:r>
          </a:p>
          <a:p>
            <a:r>
              <a:rPr lang="th-TH" sz="3200" dirty="0"/>
              <a:t>สอบปลายภาค	20 คะแนน</a:t>
            </a:r>
          </a:p>
          <a:p>
            <a:r>
              <a:rPr lang="th-TH" sz="3200" dirty="0"/>
              <a:t>สอบปฏิบัติ             20 คะแนน</a:t>
            </a:r>
          </a:p>
          <a:p>
            <a:pPr lvl="1"/>
            <a:endParaRPr lang="th-TH" sz="1800" dirty="0"/>
          </a:p>
          <a:p>
            <a:pPr>
              <a:buNone/>
            </a:pPr>
            <a:r>
              <a:rPr lang="th-TH" sz="2400" dirty="0"/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F5ED36-71E6-4C8B-91C9-4BD2839E239E}"/>
              </a:ext>
            </a:extLst>
          </p:cNvPr>
          <p:cNvSpPr/>
          <p:nvPr/>
        </p:nvSpPr>
        <p:spPr>
          <a:xfrm>
            <a:off x="5563780" y="1700808"/>
            <a:ext cx="2952328" cy="2880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th-TH" b="1" dirty="0"/>
              <a:t>การตัดเกรด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th-TH" sz="2000" dirty="0"/>
              <a:t>        </a:t>
            </a:r>
            <a:r>
              <a:rPr lang="en-US" sz="2000" dirty="0"/>
              <a:t>&gt;= 85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B+</a:t>
            </a:r>
            <a:r>
              <a:rPr lang="th-TH" sz="2000" dirty="0"/>
              <a:t>      </a:t>
            </a:r>
            <a:r>
              <a:rPr lang="en-US" sz="2000" dirty="0"/>
              <a:t>&gt;= 75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</a:t>
            </a:r>
            <a:r>
              <a:rPr lang="th-TH" sz="2000" dirty="0"/>
              <a:t>         </a:t>
            </a:r>
            <a:r>
              <a:rPr lang="en-US" sz="2000" dirty="0"/>
              <a:t>&gt;= 65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C+</a:t>
            </a:r>
            <a:r>
              <a:rPr lang="th-TH" sz="2000" dirty="0"/>
              <a:t>      </a:t>
            </a:r>
            <a:r>
              <a:rPr lang="en-US" sz="2000" dirty="0"/>
              <a:t>&gt;= 55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th-TH" sz="2000" dirty="0"/>
              <a:t>         </a:t>
            </a:r>
            <a:r>
              <a:rPr lang="en-US" sz="2000" dirty="0"/>
              <a:t>&gt;= 50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D+</a:t>
            </a:r>
            <a:r>
              <a:rPr lang="th-TH" sz="2000" dirty="0"/>
              <a:t>      </a:t>
            </a:r>
            <a:r>
              <a:rPr lang="en-US" sz="2000" dirty="0"/>
              <a:t>&gt;= 45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</a:t>
            </a:r>
            <a:r>
              <a:rPr lang="th-TH" sz="2000" dirty="0"/>
              <a:t>         </a:t>
            </a:r>
            <a:r>
              <a:rPr lang="en-US" sz="2000" dirty="0"/>
              <a:t>&gt;= 35</a:t>
            </a:r>
          </a:p>
          <a:p>
            <a:endParaRPr lang="th-TH" sz="3200" dirty="0"/>
          </a:p>
          <a:p>
            <a:pPr algn="ctr"/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Linux </a:t>
            </a:r>
            <a:r>
              <a:rPr lang="th-TH" dirty="0"/>
              <a:t>สามารถอ่านออกเสียงได้ 2 แบบ</a:t>
            </a:r>
          </a:p>
          <a:p>
            <a:pPr lvl="1"/>
            <a:r>
              <a:rPr lang="th-TH" b="1" dirty="0"/>
              <a:t>ลีนิกซ์  </a:t>
            </a:r>
            <a:r>
              <a:rPr lang="th-TH" dirty="0"/>
              <a:t>ออกเสียงแบบคนอเมริกา</a:t>
            </a:r>
          </a:p>
          <a:p>
            <a:pPr lvl="1"/>
            <a:r>
              <a:rPr lang="th-TH" b="1" dirty="0"/>
              <a:t>ลีนุกซ์  </a:t>
            </a:r>
            <a:r>
              <a:rPr lang="th-TH" dirty="0"/>
              <a:t>ออกเสียงแบบคนแคนนาดาและยุโรป</a:t>
            </a:r>
          </a:p>
          <a:p>
            <a:r>
              <a:rPr lang="en-US" dirty="0"/>
              <a:t>Linux </a:t>
            </a:r>
            <a:r>
              <a:rPr lang="th-TH" dirty="0"/>
              <a:t>เป็นระบบปฏิบัติการที่มีลักษณะคล้ายคลึงกับ </a:t>
            </a:r>
            <a:r>
              <a:rPr lang="en-US" dirty="0"/>
              <a:t>Unix</a:t>
            </a:r>
            <a:r>
              <a:rPr lang="th-TH" dirty="0"/>
              <a:t> แต่</a:t>
            </a:r>
            <a:r>
              <a:rPr lang="th-TH" b="1" dirty="0">
                <a:solidFill>
                  <a:srgbClr val="FF0000"/>
                </a:solidFill>
              </a:rPr>
              <a:t>ฟรี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th-TH" dirty="0"/>
              <a:t>และ</a:t>
            </a:r>
            <a:r>
              <a:rPr lang="th-TH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Opensource</a:t>
            </a:r>
            <a:endParaRPr lang="th-TH" b="1" dirty="0">
              <a:solidFill>
                <a:srgbClr val="FF0000"/>
              </a:solidFill>
            </a:endParaRPr>
          </a:p>
          <a:p>
            <a:r>
              <a:rPr lang="en-US" dirty="0"/>
              <a:t>Linux </a:t>
            </a:r>
            <a:r>
              <a:rPr lang="th-TH" dirty="0"/>
              <a:t>สามารถติดตั้งบนฮาร์ดแวร์ที่หลากหลาย ตั้งแต่ </a:t>
            </a:r>
          </a:p>
          <a:p>
            <a:pPr lvl="1"/>
            <a:r>
              <a:rPr lang="th-TH" dirty="0"/>
              <a:t>มือถือ </a:t>
            </a:r>
            <a:r>
              <a:rPr lang="en-US" dirty="0"/>
              <a:t>(android), </a:t>
            </a:r>
          </a:p>
          <a:p>
            <a:pPr lvl="1"/>
            <a:r>
              <a:rPr lang="en-US" dirty="0"/>
              <a:t>tablet PC (android), </a:t>
            </a:r>
          </a:p>
          <a:p>
            <a:pPr lvl="1"/>
            <a:r>
              <a:rPr lang="th-TH" dirty="0"/>
              <a:t>เครื่องเกม </a:t>
            </a:r>
            <a:r>
              <a:rPr lang="en-US" dirty="0"/>
              <a:t>Console </a:t>
            </a:r>
          </a:p>
          <a:p>
            <a:pPr lvl="1"/>
            <a:r>
              <a:rPr lang="en-US" dirty="0"/>
              <a:t>Mainframe</a:t>
            </a:r>
          </a:p>
          <a:p>
            <a:pPr lvl="1"/>
            <a:r>
              <a:rPr lang="en-US" dirty="0"/>
              <a:t>Supercomputer</a:t>
            </a:r>
          </a:p>
          <a:p>
            <a:endParaRPr lang="en-US" dirty="0"/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market share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1E44CB-8CA8-48F3-A818-105930406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11" b="54425"/>
          <a:stretch/>
        </p:blipFill>
        <p:spPr>
          <a:xfrm>
            <a:off x="323528" y="1606292"/>
            <a:ext cx="2232248" cy="86409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21ECFD-C616-4CB0-A69C-052E439B9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767"/>
          <a:stretch/>
        </p:blipFill>
        <p:spPr>
          <a:xfrm>
            <a:off x="2647238" y="1609966"/>
            <a:ext cx="6245242" cy="990599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D32308-82E2-4CDE-8ED3-AF9B4EDB0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1" y="2671594"/>
            <a:ext cx="8277285" cy="39257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642D4E-532F-4E5A-B89C-8598C963F190}"/>
              </a:ext>
            </a:extLst>
          </p:cNvPr>
          <p:cNvSpPr/>
          <p:nvPr/>
        </p:nvSpPr>
        <p:spPr>
          <a:xfrm>
            <a:off x="3311352" y="6214526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https://en.wikipedia.org/wiki/Usage_share_of_operating_systems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730BD5-59C7-409A-8D19-6E0E310ADD91}"/>
              </a:ext>
            </a:extLst>
          </p:cNvPr>
          <p:cNvSpPr/>
          <p:nvPr/>
        </p:nvSpPr>
        <p:spPr>
          <a:xfrm>
            <a:off x="3311352" y="6519446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/>
              <a:t>ไม่ได้ </a:t>
            </a:r>
            <a:r>
              <a:rPr lang="en-US" sz="1600" dirty="0"/>
              <a:t>update </a:t>
            </a:r>
            <a:r>
              <a:rPr lang="th-TH" sz="1600" dirty="0"/>
              <a:t>มาตั้งแต่ปี 2018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</a:t>
            </a:r>
            <a:r>
              <a:rPr lang="th-TH" dirty="0"/>
              <a:t>กับ </a:t>
            </a:r>
            <a:r>
              <a:rPr lang="en-US" dirty="0"/>
              <a:t>Supercomputer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153400" cy="4495800"/>
          </a:xfrm>
        </p:spPr>
        <p:txBody>
          <a:bodyPr>
            <a:normAutofit/>
          </a:bodyPr>
          <a:lstStyle/>
          <a:p>
            <a:r>
              <a:rPr lang="en-US" sz="1800" dirty="0"/>
              <a:t>Linux </a:t>
            </a:r>
            <a:r>
              <a:rPr lang="th-TH" sz="1800" dirty="0"/>
              <a:t>เป็นระบบปฏิบัติที่ใช้กันทั่วไปสำหรับเครื่อง </a:t>
            </a:r>
            <a:r>
              <a:rPr lang="en-US" sz="1800" dirty="0"/>
              <a:t>supercomputer (www.top500.org)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F1C283-D09E-4BCE-A05C-F151C22FA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4" y="1916832"/>
            <a:ext cx="8279904" cy="47973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713E0-4B74-4EC2-B32D-66FCB282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ประสิทธิภาพของ </a:t>
            </a:r>
            <a:r>
              <a:rPr lang="en-US" dirty="0"/>
              <a:t>Supercomputer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1D9BC18-87E3-4192-8AFB-51D40FEE414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84" y="1556792"/>
            <a:ext cx="6984232" cy="5135465"/>
          </a:xfrm>
        </p:spPr>
      </p:pic>
    </p:spTree>
    <p:extLst>
      <p:ext uri="{BB962C8B-B14F-4D97-AF65-F5344CB8AC3E}">
        <p14:creationId xmlns:p14="http://schemas.microsoft.com/office/powerpoint/2010/main" val="195968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B9FCD-4685-4AA9-9A1D-53121D3D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Fugaku</a:t>
            </a:r>
            <a:r>
              <a:rPr lang="en-US" dirty="0"/>
              <a:t> : ARM CPU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3ACCAA-C7F1-4E4F-A05C-44E20712BA8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2" y="1600200"/>
            <a:ext cx="8543541" cy="4853136"/>
          </a:xfrm>
        </p:spPr>
      </p:pic>
    </p:spTree>
    <p:extLst>
      <p:ext uri="{BB962C8B-B14F-4D97-AF65-F5344CB8AC3E}">
        <p14:creationId xmlns:p14="http://schemas.microsoft.com/office/powerpoint/2010/main" val="539670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6992</TotalTime>
  <Words>1295</Words>
  <Application>Microsoft Office PowerPoint</Application>
  <PresentationFormat>On-screen Show (4:3)</PresentationFormat>
  <Paragraphs>178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Tw Cen MT</vt:lpstr>
      <vt:lpstr>Wingdings</vt:lpstr>
      <vt:lpstr>Wingdings 2</vt:lpstr>
      <vt:lpstr>Median</vt:lpstr>
      <vt:lpstr>Introduction to GNU/Linux</vt:lpstr>
      <vt:lpstr>รายวิชา</vt:lpstr>
      <vt:lpstr>Plan</vt:lpstr>
      <vt:lpstr>เกณฑ์การให้คะแนน</vt:lpstr>
      <vt:lpstr>Linux </vt:lpstr>
      <vt:lpstr>OS market share</vt:lpstr>
      <vt:lpstr>Linux กับ Supercomputer</vt:lpstr>
      <vt:lpstr>ประสิทธิภาพของ Supercomputer</vt:lpstr>
      <vt:lpstr>Fugaku : ARM CPU</vt:lpstr>
      <vt:lpstr>Fugaku Architecture</vt:lpstr>
      <vt:lpstr>Fugaku Spec.</vt:lpstr>
      <vt:lpstr>Tianhe-2 (1st rank from June 2013 to June 2016)</vt:lpstr>
      <vt:lpstr>Summit (June 2018 ถึง June 2020)</vt:lpstr>
      <vt:lpstr>Multics</vt:lpstr>
      <vt:lpstr>UNIX</vt:lpstr>
      <vt:lpstr>GNU</vt:lpstr>
      <vt:lpstr>MINIX</vt:lpstr>
      <vt:lpstr>GNU/Linux</vt:lpstr>
      <vt:lpstr>Linux Distributions (Linux Distro)</vt:lpstr>
      <vt:lpstr>ประเภทของ Linux</vt:lpstr>
      <vt:lpstr>Enterprise Linux (1)</vt:lpstr>
      <vt:lpstr>Enterprise Linux (2)</vt:lpstr>
      <vt:lpstr>CentOS</vt:lpstr>
      <vt:lpstr>CentOS และ RHEL</vt:lpstr>
      <vt:lpstr>Coursera (MOOC)</vt:lpstr>
      <vt:lpstr>สมัครวิชา Introduction to Git and GitHub  ของ Google</vt:lpstr>
    </vt:vector>
  </TitlesOfParts>
  <Company>Kmutnb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Linux</dc:title>
  <dc:creator>admin</dc:creator>
  <cp:lastModifiedBy>Choopan Rattanapoka</cp:lastModifiedBy>
  <cp:revision>101</cp:revision>
  <dcterms:created xsi:type="dcterms:W3CDTF">2010-09-29T03:45:09Z</dcterms:created>
  <dcterms:modified xsi:type="dcterms:W3CDTF">2020-07-08T02:15:18Z</dcterms:modified>
</cp:coreProperties>
</file>