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4" r:id="rId4"/>
    <p:sldId id="305" r:id="rId5"/>
    <p:sldId id="306" r:id="rId6"/>
    <p:sldId id="307" r:id="rId7"/>
    <p:sldId id="309" r:id="rId8"/>
    <p:sldId id="315" r:id="rId9"/>
    <p:sldId id="310" r:id="rId10"/>
    <p:sldId id="316" r:id="rId11"/>
    <p:sldId id="311" r:id="rId12"/>
    <p:sldId id="312" r:id="rId13"/>
    <p:sldId id="313" r:id="rId14"/>
    <p:sldId id="317" r:id="rId15"/>
    <p:sldId id="314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9" r:id="rId26"/>
    <p:sldId id="327" r:id="rId27"/>
    <p:sldId id="328" r:id="rId28"/>
    <p:sldId id="330" r:id="rId29"/>
    <p:sldId id="331" r:id="rId30"/>
    <p:sldId id="332" r:id="rId31"/>
    <p:sldId id="333" r:id="rId32"/>
    <p:sldId id="334" r:id="rId33"/>
    <p:sldId id="335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oopan\Desktop\pal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Sheet1!$I$13:$I$16</c:f>
              <c:numCache>
                <c:formatCode>General</c:formatCode>
                <c:ptCount val="4"/>
                <c:pt idx="0">
                  <c:v>25</c:v>
                </c:pt>
                <c:pt idx="1">
                  <c:v>35</c:v>
                </c:pt>
                <c:pt idx="2">
                  <c:v>10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7.9664041994750648E-2"/>
          <c:y val="0.10850904053659961"/>
          <c:w val="5.922484689413824E-2"/>
          <c:h val="0.31075969670457865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EA7A39-E0B2-440C-B7AA-B1D8A54D9782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607A88-767F-49BA-B8C2-6C819153041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038600"/>
            <a:ext cx="6931496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Neural Network</a:t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/>
              <a:t>030523111 – Introduction to Artificial Intelligence</a:t>
            </a:r>
          </a:p>
          <a:p>
            <a:pPr algn="r"/>
            <a:r>
              <a:rPr lang="en-US" dirty="0"/>
              <a:t>Asst. Prof. Dr. Choopan </a:t>
            </a:r>
            <a:r>
              <a:rPr lang="en-US"/>
              <a:t>Rattanapoka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สร้าง</a:t>
            </a:r>
            <a:r>
              <a:rPr lang="en-US" dirty="0" smtClean="0"/>
              <a:t> Single Network </a:t>
            </a:r>
            <a:r>
              <a:rPr lang="th-TH" dirty="0" smtClean="0"/>
              <a:t>เพื่อแทนการทำงานของ </a:t>
            </a:r>
            <a:r>
              <a:rPr lang="en-US" dirty="0" smtClean="0"/>
              <a:t>AND </a:t>
            </a:r>
          </a:p>
          <a:p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259632" y="2132856"/>
          <a:ext cx="2327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60"/>
                <a:gridCol w="623629"/>
                <a:gridCol w="1122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&amp; B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วงรี 4"/>
          <p:cNvSpPr/>
          <p:nvPr/>
        </p:nvSpPr>
        <p:spPr>
          <a:xfrm>
            <a:off x="2915816" y="4365104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2915816" y="551723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5292080" y="494116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>
            <a:endCxn id="5" idx="2"/>
          </p:cNvCxnSpPr>
          <p:nvPr/>
        </p:nvCxnSpPr>
        <p:spPr>
          <a:xfrm>
            <a:off x="2411760" y="4797152"/>
            <a:ext cx="5040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2411760" y="5949280"/>
            <a:ext cx="5040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5" idx="6"/>
            <a:endCxn id="7" idx="1"/>
          </p:cNvCxnSpPr>
          <p:nvPr/>
        </p:nvCxnSpPr>
        <p:spPr>
          <a:xfrm>
            <a:off x="3851920" y="4797152"/>
            <a:ext cx="1577249" cy="270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>
            <a:stCxn id="6" idx="6"/>
            <a:endCxn id="7" idx="3"/>
          </p:cNvCxnSpPr>
          <p:nvPr/>
        </p:nvCxnSpPr>
        <p:spPr>
          <a:xfrm flipV="1">
            <a:off x="3851920" y="5678720"/>
            <a:ext cx="1577249" cy="270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7" idx="6"/>
          </p:cNvCxnSpPr>
          <p:nvPr/>
        </p:nvCxnSpPr>
        <p:spPr>
          <a:xfrm>
            <a:off x="6228184" y="5373216"/>
            <a:ext cx="5040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1720" y="450912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th-TH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571409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443711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w1</a:t>
            </a:r>
            <a:endParaRPr lang="th-TH" dirty="0"/>
          </a:p>
        </p:txBody>
      </p:sp>
      <p:sp>
        <p:nvSpPr>
          <p:cNvPr id="20" name="TextBox 19"/>
          <p:cNvSpPr txBox="1"/>
          <p:nvPr/>
        </p:nvSpPr>
        <p:spPr>
          <a:xfrm>
            <a:off x="4211960" y="58581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w2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49220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&amp; B</a:t>
            </a:r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2060848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Summation function(x) =</a:t>
            </a:r>
          </a:p>
          <a:p>
            <a:r>
              <a:rPr lang="en-US" dirty="0" smtClean="0"/>
              <a:t>Activation function =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0  </a:t>
            </a:r>
            <a:r>
              <a:rPr lang="th-TH" dirty="0" smtClean="0"/>
              <a:t>ถ้า </a:t>
            </a:r>
            <a:r>
              <a:rPr lang="en-US" dirty="0" smtClean="0"/>
              <a:t>X &lt;= 1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1  </a:t>
            </a:r>
            <a:r>
              <a:rPr lang="th-TH" dirty="0" smtClean="0"/>
              <a:t>ถ้า </a:t>
            </a:r>
            <a:r>
              <a:rPr lang="en-US" dirty="0" smtClean="0"/>
              <a:t>X &gt; 1</a:t>
            </a:r>
          </a:p>
          <a:p>
            <a:r>
              <a:rPr lang="th-TH" dirty="0" smtClean="0"/>
              <a:t>กำหนด </a:t>
            </a:r>
            <a:r>
              <a:rPr lang="en-US" dirty="0" smtClean="0"/>
              <a:t>w1</a:t>
            </a:r>
            <a:r>
              <a:rPr lang="th-TH" dirty="0" smtClean="0"/>
              <a:t>และ </a:t>
            </a:r>
            <a:r>
              <a:rPr lang="en-US" dirty="0" smtClean="0"/>
              <a:t>w2 = 1</a:t>
            </a:r>
            <a:endParaRPr lang="th-TH" dirty="0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959449"/>
            <a:ext cx="720080" cy="749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เป็นโครงข่ายแบบ </a:t>
            </a:r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r>
              <a:rPr lang="th-TH" dirty="0" smtClean="0"/>
              <a:t>หลายชั้น จะมีการคำนวณค่า </a:t>
            </a:r>
            <a:r>
              <a:rPr lang="en-US" dirty="0" smtClean="0"/>
              <a:t>error </a:t>
            </a:r>
            <a:r>
              <a:rPr lang="th-TH" dirty="0" smtClean="0"/>
              <a:t>ที่เกิดจากการเปรียบเทียบผลลัพธ์ที่คำนวณได้ กับ ผลลัพธ์ที่ต้องการให้เป็น</a:t>
            </a:r>
          </a:p>
          <a:p>
            <a:r>
              <a:rPr lang="th-TH" dirty="0" smtClean="0"/>
              <a:t>เรียกอีกอย่างว่า เป็นการเรียนรู้จากตัวอย่างที่ให้มา</a:t>
            </a:r>
          </a:p>
          <a:p>
            <a:r>
              <a:rPr lang="th-TH" dirty="0" smtClean="0"/>
              <a:t>การทำงานของ </a:t>
            </a:r>
            <a:r>
              <a:rPr lang="en-US" dirty="0" err="1" smtClean="0"/>
              <a:t>Backpropagation</a:t>
            </a:r>
            <a:r>
              <a:rPr lang="en-US" dirty="0" smtClean="0"/>
              <a:t> </a:t>
            </a:r>
            <a:r>
              <a:rPr lang="th-TH" dirty="0" smtClean="0"/>
              <a:t>มีขั้นตอนดังนี้</a:t>
            </a:r>
          </a:p>
          <a:p>
            <a:pPr lvl="1"/>
            <a:r>
              <a:rPr lang="th-TH" dirty="0" smtClean="0"/>
              <a:t>สุ่มค่าน้ำหนักให้กับ </a:t>
            </a:r>
            <a:r>
              <a:rPr lang="en-US" dirty="0" smtClean="0"/>
              <a:t>link</a:t>
            </a:r>
          </a:p>
          <a:p>
            <a:pPr lvl="1"/>
            <a:r>
              <a:rPr lang="th-TH" dirty="0" smtClean="0"/>
              <a:t>นำค่าข้อมูลเข้าไปในโครงข่าย</a:t>
            </a:r>
          </a:p>
          <a:p>
            <a:pPr lvl="1"/>
            <a:r>
              <a:rPr lang="th-TH" dirty="0" smtClean="0"/>
              <a:t>คำนวณค่าผลลัพธ์ที่ได้จากโครงข่ายและคำนวณค่า </a:t>
            </a:r>
            <a:r>
              <a:rPr lang="en-US" dirty="0" smtClean="0"/>
              <a:t>error</a:t>
            </a:r>
          </a:p>
          <a:p>
            <a:pPr lvl="1"/>
            <a:r>
              <a:rPr lang="th-TH" dirty="0" smtClean="0"/>
              <a:t>นำค่า </a:t>
            </a:r>
            <a:r>
              <a:rPr lang="en-US" dirty="0" smtClean="0"/>
              <a:t>error </a:t>
            </a:r>
            <a:r>
              <a:rPr lang="th-TH" dirty="0" smtClean="0"/>
              <a:t>ส่งกลับไปเปลี่ยนแปลงค่าน้ำหนักภายใน</a:t>
            </a:r>
          </a:p>
          <a:p>
            <a:r>
              <a:rPr lang="th-TH" dirty="0" smtClean="0"/>
              <a:t>การทำงานแบบนี้จะทำให้ได้ผลลัพธ์ที่น่าพอใจ แต่ไม่ถูกต้อง 100</a:t>
            </a:r>
            <a:r>
              <a:rPr lang="en-US" dirty="0" smtClean="0"/>
              <a:t>%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038600"/>
            <a:ext cx="7579568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Evolutionary computation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 smtClean="0"/>
              <a:t>357353 – Artificial Intelligence</a:t>
            </a:r>
          </a:p>
          <a:p>
            <a:pPr algn="r"/>
            <a:r>
              <a:rPr lang="en-US" dirty="0" err="1" smtClean="0"/>
              <a:t>Choopan</a:t>
            </a:r>
            <a:r>
              <a:rPr lang="en-US" dirty="0" smtClean="0"/>
              <a:t> </a:t>
            </a:r>
            <a:r>
              <a:rPr lang="en-US" dirty="0" err="1" smtClean="0"/>
              <a:t>Rattanapoka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การคำนวณเชิงวิวัฒนาการ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เป็นการเรียนรู้ที่เลียนแบบมาจากวิวัฒนาการของสิ่งมีชีวิต</a:t>
            </a:r>
          </a:p>
          <a:p>
            <a:r>
              <a:rPr lang="th-TH" dirty="0" smtClean="0"/>
              <a:t>ตัวอย่างเทคนิคที่ใช้การคำนวณเชิงวิวัฒนาการ คือ </a:t>
            </a:r>
            <a:r>
              <a:rPr lang="en-US" sz="2400" dirty="0" smtClean="0"/>
              <a:t>Genetic Algorithm</a:t>
            </a:r>
          </a:p>
          <a:p>
            <a:r>
              <a:rPr lang="th-TH" dirty="0" smtClean="0"/>
              <a:t>ในปี ค.ศ. 1858 </a:t>
            </a:r>
            <a:r>
              <a:rPr lang="en-US" dirty="0" smtClean="0"/>
              <a:t>Charles Darwin </a:t>
            </a:r>
            <a:r>
              <a:rPr lang="th-TH" dirty="0" smtClean="0"/>
              <a:t>ได้นำเสนอทฤษฎีเชิงวิวัฒนาการ ซึ่งกล่าวไว้ว่า </a:t>
            </a:r>
          </a:p>
          <a:p>
            <a:pPr lvl="1"/>
            <a:r>
              <a:rPr lang="th-TH" dirty="0" smtClean="0"/>
              <a:t>สิ่งมีชีวิตบนโลกจะเกิดการเปลี่ยนแปลงตลอดเวลา เพื่อให้สามารถดำรงชีวิตอยู่ได้ เรียกว่า สิ่งมีชีวิตต้องมีวิวัฒนาการ </a:t>
            </a:r>
            <a:r>
              <a:rPr lang="en-US" dirty="0" smtClean="0"/>
              <a:t>(Evolution) </a:t>
            </a:r>
            <a:r>
              <a:rPr lang="th-TH" dirty="0" smtClean="0"/>
              <a:t>เพื่อปรับตัวให้เหมาะสม</a:t>
            </a:r>
            <a:r>
              <a:rPr lang="en-US" dirty="0" smtClean="0"/>
              <a:t> (fitness) </a:t>
            </a:r>
            <a:r>
              <a:rPr lang="th-TH" dirty="0" smtClean="0"/>
              <a:t>กับสภาพแวดล้อม</a:t>
            </a:r>
          </a:p>
          <a:p>
            <a:pPr lvl="1"/>
            <a:r>
              <a:rPr lang="th-TH" dirty="0" smtClean="0"/>
              <a:t>สิ่งมีชีวิตที่ปรับตัวไม่ได้ จะไม่สามารถดำรงเผ่าพันธุ์อยู่ได้</a:t>
            </a:r>
          </a:p>
          <a:p>
            <a:pPr lvl="1"/>
            <a:r>
              <a:rPr lang="th-TH" dirty="0" smtClean="0"/>
              <a:t>กระบวนการทางธรรมชาตินี้เรียกว่า การคัดเลือกทางธรรมชาติ </a:t>
            </a:r>
            <a:r>
              <a:rPr lang="en-US" dirty="0" smtClean="0"/>
              <a:t>(Natural Selection)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ขั้นตอนวิธีเชิงพันธุกรรมของมนุษย์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สิ่งมีชีวิตที่มีลักษณะเหมือนกัน จะมีลักษณะทางพันธุกรรมที่คล้ายกัน เนื่องจากสิ่งมีชีวิตสามารถถ่ายทอดพันธุกรรมไปสู่รุ่นลูกรุ่นหลานได้</a:t>
            </a:r>
          </a:p>
          <a:p>
            <a:r>
              <a:rPr lang="th-TH" dirty="0" smtClean="0"/>
              <a:t>สิ่งจะถ่ายทอดพันธุกรรมที่เรียกว่า ยีน </a:t>
            </a:r>
            <a:r>
              <a:rPr lang="en-US" dirty="0" smtClean="0"/>
              <a:t>(Gene)</a:t>
            </a:r>
          </a:p>
          <a:p>
            <a:r>
              <a:rPr lang="th-TH" dirty="0" smtClean="0"/>
              <a:t>ลูกหลานที่ได้รับพันธุกรรม </a:t>
            </a:r>
            <a:r>
              <a:rPr lang="en-US" dirty="0" smtClean="0"/>
              <a:t>(Genetic) </a:t>
            </a:r>
            <a:r>
              <a:rPr lang="th-TH" dirty="0" smtClean="0"/>
              <a:t>จากพ่อแม่โดยตรง เช่น</a:t>
            </a:r>
          </a:p>
          <a:p>
            <a:pPr lvl="1"/>
            <a:r>
              <a:rPr lang="th-TH" dirty="0" smtClean="0"/>
              <a:t>สีผม  สีผิว  ความสูง </a:t>
            </a:r>
            <a:r>
              <a:rPr lang="en-US" dirty="0" smtClean="0"/>
              <a:t>etc..</a:t>
            </a:r>
          </a:p>
          <a:p>
            <a:r>
              <a:rPr lang="th-TH" dirty="0" smtClean="0"/>
              <a:t>ยีนเป็นส่วนหนึ่งของ </a:t>
            </a:r>
            <a:r>
              <a:rPr lang="en-US" dirty="0" smtClean="0"/>
              <a:t>DNA </a:t>
            </a:r>
            <a:r>
              <a:rPr lang="th-TH" dirty="0" smtClean="0"/>
              <a:t>ที่ปรากฏอยู่บนตำแหน่งโครงสร้างของ โครโมโซม </a:t>
            </a:r>
            <a:r>
              <a:rPr lang="en-US" dirty="0" smtClean="0"/>
              <a:t>(Chromosome) </a:t>
            </a:r>
            <a:r>
              <a:rPr lang="th-TH" dirty="0" smtClean="0"/>
              <a:t>เพื่อทำหน้าที่ถ่ายทอดและควบคุมลักษณะทางพันธุกรรม </a:t>
            </a:r>
          </a:p>
          <a:p>
            <a:r>
              <a:rPr lang="th-TH" dirty="0" smtClean="0"/>
              <a:t>มนุษย์มีโครโมโซมทั้งหมด 23 คู่ </a:t>
            </a:r>
            <a:r>
              <a:rPr lang="en-US" dirty="0" smtClean="0"/>
              <a:t>(</a:t>
            </a:r>
            <a:r>
              <a:rPr lang="en-US" sz="2400" dirty="0" smtClean="0"/>
              <a:t>46</a:t>
            </a:r>
            <a:r>
              <a:rPr lang="en-US" dirty="0" smtClean="0"/>
              <a:t> </a:t>
            </a:r>
            <a:r>
              <a:rPr lang="th-TH" dirty="0" smtClean="0"/>
              <a:t>แท่ง</a:t>
            </a:r>
            <a:r>
              <a:rPr lang="en-US" dirty="0" smtClean="0"/>
              <a:t>) </a:t>
            </a:r>
            <a:r>
              <a:rPr lang="th-TH" dirty="0" smtClean="0"/>
              <a:t>มาจากพ่อ 23 แท่ง และมาจากแม่ 23 แท่ง  มาไขว้เปลี่ยนกัน </a:t>
            </a:r>
            <a:r>
              <a:rPr lang="en-US" dirty="0" smtClean="0"/>
              <a:t>(Crossover)</a:t>
            </a:r>
          </a:p>
          <a:p>
            <a:r>
              <a:rPr lang="th-TH" dirty="0" smtClean="0"/>
              <a:t>แต่หากกรณีที่ผู้ได้รับการถ่ายทอดมียีนที่แตกต่างจากพ่อแม่จะเรียกว่า การกลายพันธุ์ </a:t>
            </a:r>
            <a:r>
              <a:rPr lang="en-US" dirty="0" smtClean="0"/>
              <a:t>(Mutation)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องค์ประกอบของขั้นตอนวิธีเชิงพันธุกรรม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ขั้นตอนวิธีเชิงพันธุกรรม สามารถแบ่งออกเป็นวิธีดังนี้</a:t>
            </a:r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987824" y="2060848"/>
            <a:ext cx="23762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เริ่มต้น</a:t>
            </a:r>
            <a:endParaRPr lang="th-TH" sz="24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87824" y="2564904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สร้างประชากรต้นกำเนิด</a:t>
            </a:r>
            <a:endParaRPr lang="th-TH" sz="2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987824" y="3140968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หาค่าความเหมาะสม</a:t>
            </a:r>
            <a:endParaRPr lang="th-TH" sz="2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87824" y="3645024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การคัดเลือก</a:t>
            </a:r>
            <a:endParaRPr lang="th-TH" sz="24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987824" y="4221088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การไขว้เปลี่ยน</a:t>
            </a:r>
            <a:endParaRPr lang="th-TH" sz="24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987824" y="4797152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การกลายพันธุ์</a:t>
            </a:r>
            <a:endParaRPr lang="th-TH" sz="2400" dirty="0"/>
          </a:p>
        </p:txBody>
      </p:sp>
      <p:sp>
        <p:nvSpPr>
          <p:cNvPr id="11" name="ข้าวหลามตัด 10"/>
          <p:cNvSpPr/>
          <p:nvPr/>
        </p:nvSpPr>
        <p:spPr>
          <a:xfrm>
            <a:off x="2771800" y="5373216"/>
            <a:ext cx="2808312" cy="93610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เงื่อนไขการหยุดทำงาน</a:t>
            </a:r>
            <a:endParaRPr lang="th-TH" sz="2000" dirty="0"/>
          </a:p>
        </p:txBody>
      </p:sp>
      <p:cxnSp>
        <p:nvCxnSpPr>
          <p:cNvPr id="13" name="ลูกศรเชื่อมต่อแบบตรง 12"/>
          <p:cNvCxnSpPr>
            <a:stCxn id="5" idx="2"/>
            <a:endCxn id="6" idx="0"/>
          </p:cNvCxnSpPr>
          <p:nvPr/>
        </p:nvCxnSpPr>
        <p:spPr>
          <a:xfrm rot="5400000">
            <a:off x="4103948" y="2492896"/>
            <a:ext cx="14401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stCxn id="6" idx="2"/>
            <a:endCxn id="7" idx="0"/>
          </p:cNvCxnSpPr>
          <p:nvPr/>
        </p:nvCxnSpPr>
        <p:spPr>
          <a:xfrm rot="5400000">
            <a:off x="4067944" y="3032956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>
            <a:stCxn id="7" idx="2"/>
            <a:endCxn id="8" idx="0"/>
          </p:cNvCxnSpPr>
          <p:nvPr/>
        </p:nvCxnSpPr>
        <p:spPr>
          <a:xfrm rot="5400000">
            <a:off x="4103948" y="3573016"/>
            <a:ext cx="14401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>
            <a:stCxn id="8" idx="2"/>
            <a:endCxn id="9" idx="0"/>
          </p:cNvCxnSpPr>
          <p:nvPr/>
        </p:nvCxnSpPr>
        <p:spPr>
          <a:xfrm rot="5400000">
            <a:off x="4067944" y="4113076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>
            <a:stCxn id="9" idx="2"/>
            <a:endCxn id="10" idx="0"/>
          </p:cNvCxnSpPr>
          <p:nvPr/>
        </p:nvCxnSpPr>
        <p:spPr>
          <a:xfrm rot="5400000">
            <a:off x="4067944" y="4689140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>
            <a:stCxn id="10" idx="2"/>
            <a:endCxn id="11" idx="0"/>
          </p:cNvCxnSpPr>
          <p:nvPr/>
        </p:nvCxnSpPr>
        <p:spPr>
          <a:xfrm rot="5400000">
            <a:off x="4067944" y="5265204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สี่เหลี่ยมมุมมน 23"/>
          <p:cNvSpPr/>
          <p:nvPr/>
        </p:nvSpPr>
        <p:spPr>
          <a:xfrm>
            <a:off x="2987824" y="6453336"/>
            <a:ext cx="23762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เริ่มต้น</a:t>
            </a:r>
            <a:endParaRPr lang="th-TH" sz="2400" dirty="0"/>
          </a:p>
        </p:txBody>
      </p:sp>
      <p:cxnSp>
        <p:nvCxnSpPr>
          <p:cNvPr id="26" name="ลูกศรเชื่อมต่อแบบตรง 25"/>
          <p:cNvCxnSpPr>
            <a:stCxn id="11" idx="2"/>
            <a:endCxn id="24" idx="0"/>
          </p:cNvCxnSpPr>
          <p:nvPr/>
        </p:nvCxnSpPr>
        <p:spPr>
          <a:xfrm rot="5400000">
            <a:off x="4103948" y="6381328"/>
            <a:ext cx="14401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5580112" y="5842209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rot="5400000" flipH="1" flipV="1">
            <a:off x="4949572" y="4419581"/>
            <a:ext cx="28452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 rot="10800000">
            <a:off x="4211960" y="2996953"/>
            <a:ext cx="2160240" cy="1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การสร้างโครโมโซม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เป็นการสร้างทางเลือกสำหรับปัญหาให้อยู่ในรูปแบบของโครโมโซม </a:t>
            </a:r>
            <a:r>
              <a:rPr lang="en-US" dirty="0" smtClean="0"/>
              <a:t>(Chromosome Encoding) </a:t>
            </a:r>
            <a:r>
              <a:rPr lang="th-TH" dirty="0" smtClean="0"/>
              <a:t>ซึ่งจะมีลักษณะเป็นสาย </a:t>
            </a:r>
            <a:r>
              <a:rPr lang="en-US" dirty="0" smtClean="0"/>
              <a:t>(string) </a:t>
            </a:r>
            <a:r>
              <a:rPr lang="th-TH" dirty="0" smtClean="0"/>
              <a:t>ที่มีขนาดจำกัด</a:t>
            </a:r>
          </a:p>
          <a:p>
            <a:r>
              <a:rPr lang="th-TH" dirty="0" smtClean="0"/>
              <a:t>ข้อมูลภายในโครโมโซมจะเปรียบเสมือนยีนเพื่อบ่งบอกลักษณะของโครโมโซม</a:t>
            </a:r>
          </a:p>
        </p:txBody>
      </p:sp>
      <p:graphicFrame>
        <p:nvGraphicFramePr>
          <p:cNvPr id="4" name="Table 94"/>
          <p:cNvGraphicFramePr>
            <a:graphicFrameLocks noGrp="1"/>
          </p:cNvGraphicFramePr>
          <p:nvPr/>
        </p:nvGraphicFramePr>
        <p:xfrm>
          <a:off x="1444856" y="4130764"/>
          <a:ext cx="2071704" cy="2034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963"/>
                <a:gridCol w="258963"/>
                <a:gridCol w="258963"/>
                <a:gridCol w="258963"/>
                <a:gridCol w="258963"/>
                <a:gridCol w="258963"/>
                <a:gridCol w="258963"/>
                <a:gridCol w="258963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</a:t>
                      </a:r>
                      <a:endParaRPr lang="th-TH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ลูกศรขวา 4"/>
          <p:cNvSpPr/>
          <p:nvPr/>
        </p:nvSpPr>
        <p:spPr>
          <a:xfrm>
            <a:off x="3804592" y="4509120"/>
            <a:ext cx="64807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4740696" y="4863440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ลูกศรเชื่อมต่อแบบตรง 7"/>
          <p:cNvCxnSpPr/>
          <p:nvPr/>
        </p:nvCxnSpPr>
        <p:spPr>
          <a:xfrm rot="5400000" flipH="1" flipV="1">
            <a:off x="-179734" y="5373216"/>
            <a:ext cx="2591494" cy="79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827584" y="6453336"/>
            <a:ext cx="2304256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การสร้างประชากรต้นกำเนิด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ประชากรต้นกำเนิดเรียกว่า </a:t>
            </a:r>
            <a:r>
              <a:rPr lang="en-US" dirty="0" smtClean="0"/>
              <a:t>“Initial Population” </a:t>
            </a:r>
          </a:p>
          <a:p>
            <a:r>
              <a:rPr lang="th-TH" dirty="0" smtClean="0"/>
              <a:t>เกิดจากการสุ่ม </a:t>
            </a:r>
            <a:r>
              <a:rPr lang="en-US" dirty="0" smtClean="0"/>
              <a:t>(Random) </a:t>
            </a:r>
            <a:r>
              <a:rPr lang="th-TH" dirty="0" smtClean="0"/>
              <a:t>กลุ่มโครโมโซมขึ้นมาจำนวนหนึ่งเรียกว่า</a:t>
            </a:r>
            <a:r>
              <a:rPr lang="en-US" dirty="0" smtClean="0"/>
              <a:t> </a:t>
            </a:r>
            <a:r>
              <a:rPr lang="th-TH" dirty="0" smtClean="0"/>
              <a:t>ประชากร </a:t>
            </a:r>
            <a:r>
              <a:rPr lang="en-US" dirty="0" smtClean="0"/>
              <a:t>(Population)</a:t>
            </a:r>
          </a:p>
          <a:p>
            <a:r>
              <a:rPr lang="th-TH" dirty="0" smtClean="0"/>
              <a:t>ประชากรกลุ่มนี้จะเป็นจุดเริ่มต้นสำหรับถ่ายทอดพันธุกรรมให้กับรุ่นต่อไป</a:t>
            </a:r>
          </a:p>
          <a:p>
            <a:r>
              <a:rPr lang="th-TH" dirty="0" smtClean="0"/>
              <a:t>การสร้างประชากรต้นกำเนิด จะต้องกำหนด </a:t>
            </a:r>
            <a:r>
              <a:rPr lang="th-TH" b="1" dirty="0" smtClean="0"/>
              <a:t>พารามิเตอร์ขนาดของประชากร </a:t>
            </a:r>
            <a:r>
              <a:rPr lang="th-TH" dirty="0" smtClean="0"/>
              <a:t>ให้เหมาะสม</a:t>
            </a:r>
          </a:p>
          <a:p>
            <a:pPr lvl="1"/>
            <a:r>
              <a:rPr lang="th-TH" dirty="0" smtClean="0"/>
              <a:t> ขนาดของประชากร </a:t>
            </a:r>
            <a:r>
              <a:rPr lang="en-US" dirty="0" smtClean="0"/>
              <a:t>(Population Size)</a:t>
            </a:r>
            <a:endParaRPr lang="th-TH" dirty="0" smtClean="0"/>
          </a:p>
          <a:p>
            <a:pPr lvl="1"/>
            <a:r>
              <a:rPr lang="th-TH" dirty="0" smtClean="0"/>
              <a:t> อัตราการไขว้เปลี่ยน </a:t>
            </a:r>
            <a:r>
              <a:rPr lang="en-US" dirty="0" smtClean="0"/>
              <a:t>(Crossover Rate)</a:t>
            </a:r>
            <a:endParaRPr lang="th-TH" dirty="0" smtClean="0"/>
          </a:p>
          <a:p>
            <a:pPr lvl="1"/>
            <a:r>
              <a:rPr lang="th-TH" dirty="0" smtClean="0"/>
              <a:t> อัตราการกลายพันธุ์ </a:t>
            </a:r>
            <a:r>
              <a:rPr lang="en-US" dirty="0" smtClean="0"/>
              <a:t>(Mutation Rate)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ฟังก์ชันความเหมาะสม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12976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ฟังก์ชันความเหมาะสม </a:t>
            </a:r>
            <a:r>
              <a:rPr lang="en-US" dirty="0" smtClean="0"/>
              <a:t>(Fitness function : </a:t>
            </a:r>
            <a:r>
              <a:rPr lang="en-US" i="1" dirty="0" smtClean="0"/>
              <a:t>f</a:t>
            </a:r>
            <a:r>
              <a:rPr lang="en-US" dirty="0" smtClean="0"/>
              <a:t>) </a:t>
            </a:r>
            <a:endParaRPr lang="th-TH" dirty="0" smtClean="0"/>
          </a:p>
          <a:p>
            <a:pPr lvl="1"/>
            <a:r>
              <a:rPr lang="th-TH" dirty="0" smtClean="0"/>
              <a:t>เป็นฟังก์ชันที่ใช้วัดความเหมาะสมของโครโมโซมที่สามารถอยู่รอดเพื่อนำไปขยายพันธุ์ต่อได้</a:t>
            </a:r>
          </a:p>
          <a:p>
            <a:pPr lvl="1"/>
            <a:r>
              <a:rPr lang="th-TH" dirty="0" smtClean="0"/>
              <a:t>ลักษณะของฟังก์ชันความเหมาะสมจะมีสมการคณิตศาสตร์พื้นฐานหลายรูปแบบ สำหรับบอกความเหมาะสมของโครโมโซม ขึ้นอยู่กับแต่ละปัญหาที่พิจารณา</a:t>
            </a:r>
          </a:p>
          <a:p>
            <a:r>
              <a:rPr lang="th-TH" dirty="0" smtClean="0"/>
              <a:t>ตัวอย่าง </a:t>
            </a:r>
            <a:r>
              <a:rPr lang="en-US" dirty="0" smtClean="0"/>
              <a:t>fitness function</a:t>
            </a:r>
          </a:p>
          <a:p>
            <a:pPr lvl="1"/>
            <a:r>
              <a:rPr lang="th-TH" dirty="0" smtClean="0"/>
              <a:t>ฟังก์ชันความเหมาะสมที่บ่งบอกผลลัพธ์เป็น 0 หรือ 1 เท่านั้น</a:t>
            </a:r>
          </a:p>
          <a:p>
            <a:pPr lvl="1"/>
            <a:r>
              <a:rPr lang="th-TH" dirty="0" smtClean="0"/>
              <a:t>ฟังก์ชันความเหมาะสมที่บ่งบอกผลลัพธ์เป็นร้อยละ</a:t>
            </a:r>
          </a:p>
          <a:p>
            <a:pPr lvl="1">
              <a:buNone/>
            </a:pP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475656" y="4725144"/>
          <a:ext cx="633670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5"/>
                <a:gridCol w="2112235"/>
                <a:gridCol w="2112235"/>
              </a:tblGrid>
              <a:tr h="26687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ประชากรต้นกำเนิด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คุณภาพของโครโมโซม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ค่าความเหมาะสม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th-TH" baseline="0" dirty="0" smtClean="0"/>
                        <a:t>ร้อยละ</a:t>
                      </a:r>
                      <a:r>
                        <a:rPr lang="en-US" baseline="0" dirty="0" smtClean="0"/>
                        <a:t>)</a:t>
                      </a:r>
                      <a:endParaRPr lang="th-TH" dirty="0"/>
                    </a:p>
                  </a:txBody>
                  <a:tcPr/>
                </a:tc>
              </a:tr>
              <a:tr h="26687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โครโมโซม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A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th-TH" dirty="0"/>
                    </a:p>
                  </a:txBody>
                  <a:tcPr/>
                </a:tc>
              </a:tr>
              <a:tr h="26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โครโมโซม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B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th-TH" dirty="0"/>
                    </a:p>
                  </a:txBody>
                  <a:tcPr/>
                </a:tc>
              </a:tr>
              <a:tr h="26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โครโมโซม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C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th-TH" dirty="0"/>
                    </a:p>
                  </a:txBody>
                  <a:tcPr/>
                </a:tc>
              </a:tr>
              <a:tr h="26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โครโมโซม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D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การคัดเลือก </a:t>
            </a:r>
            <a:r>
              <a:rPr lang="en-US" b="1" dirty="0" smtClean="0"/>
              <a:t>(Selection) 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การเลือกทางธรรมชาติ เป็นกระบวนการคัดสรรสิ่งมีชีวิตที่เหมาะกับสภาพแวดล้อม ซึ่งสิ่งมีชีวิตที่ถูกคัดเลือกจะสามารถดำรงชีวิต และขยายพันธุ์ ต่อไปได้</a:t>
            </a:r>
          </a:p>
          <a:p>
            <a:r>
              <a:rPr lang="en-US" dirty="0" smtClean="0"/>
              <a:t>GA </a:t>
            </a:r>
            <a:r>
              <a:rPr lang="th-TH" dirty="0" smtClean="0"/>
              <a:t>ได้นำหลักการนี้มาคัดเลือกโครโมโซมที่เหมาะสมจากประชากรต้นกำเนิด เพื่อนำไปเป็นโครโมโซมพ่อ และแม่ เพื่อสร้างเป็นโครโมโซมลูกในรุ่นถัดไป</a:t>
            </a:r>
          </a:p>
          <a:p>
            <a:r>
              <a:rPr lang="th-TH" dirty="0" smtClean="0"/>
              <a:t>หลักการคัดเลือกโครโมโซมที่เหมาะสมส่วนใหญ่จะใช้วิธี </a:t>
            </a:r>
            <a:r>
              <a:rPr lang="en-US" dirty="0" smtClean="0"/>
              <a:t>Roulette wheel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เครือข่ายใยประสาท </a:t>
            </a:r>
            <a:r>
              <a:rPr lang="en-US" b="1" dirty="0" smtClean="0"/>
              <a:t>(Neural Network)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การนำปัญญาประดิษฐ์มาประยุกต์ใช้เพื่อเลียนแบบความคิด และการกระทำของมนุษย์ ไม่สามารถทำได้อย่างสมบูรณ์ เนื่องจาก</a:t>
            </a:r>
          </a:p>
          <a:p>
            <a:pPr lvl="1"/>
            <a:r>
              <a:rPr lang="th-TH" dirty="0" smtClean="0"/>
              <a:t>มีขั้นตอนที่ตายตัวเกินไป</a:t>
            </a:r>
          </a:p>
          <a:p>
            <a:pPr lvl="1"/>
            <a:r>
              <a:rPr lang="th-TH" dirty="0" smtClean="0"/>
              <a:t>ใช้หลักทฤษฎีทางด้านตรรกศาสตร์</a:t>
            </a:r>
          </a:p>
          <a:p>
            <a:r>
              <a:rPr lang="th-TH" dirty="0" smtClean="0"/>
              <a:t>จึงมีการพัฒนาปัญญาประดิษฐ์ในรูปแบบใหม่ขึ้นมา เรียกว่า </a:t>
            </a:r>
            <a:r>
              <a:rPr lang="en-US" dirty="0" smtClean="0"/>
              <a:t>“</a:t>
            </a:r>
            <a:r>
              <a:rPr lang="th-TH" dirty="0" smtClean="0"/>
              <a:t>เครือข่ายใยประสาท</a:t>
            </a:r>
            <a:r>
              <a:rPr lang="en-US" dirty="0" smtClean="0"/>
              <a:t>”</a:t>
            </a:r>
          </a:p>
          <a:p>
            <a:r>
              <a:rPr lang="th-TH" dirty="0" smtClean="0"/>
              <a:t>บางครั้งเรียกว่า </a:t>
            </a:r>
            <a:r>
              <a:rPr lang="en-US" dirty="0" smtClean="0"/>
              <a:t>“</a:t>
            </a:r>
            <a:r>
              <a:rPr lang="th-TH" dirty="0" smtClean="0"/>
              <a:t>เครือข่ายใยประสาทเทียม</a:t>
            </a:r>
            <a:r>
              <a:rPr lang="en-US" dirty="0" smtClean="0"/>
              <a:t>” (Artificial neural network : ANN)</a:t>
            </a:r>
          </a:p>
          <a:p>
            <a:r>
              <a:rPr lang="th-TH" dirty="0" smtClean="0"/>
              <a:t>เป็นการจำลองการทำงานของสมองมนุษย์ โดยใช้การประมวลผลแบบขนาน</a:t>
            </a:r>
          </a:p>
          <a:p>
            <a:r>
              <a:rPr lang="th-TH" dirty="0" smtClean="0"/>
              <a:t>สามารถใช้จดจำและมีการเรียนรู้จากประสบการณ์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การคัดเลือก </a:t>
            </a:r>
            <a:r>
              <a:rPr lang="en-US" b="1" dirty="0" smtClean="0"/>
              <a:t>(Selection)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11960" y="4149080"/>
            <a:ext cx="4554088" cy="1946920"/>
          </a:xfrm>
        </p:spPr>
        <p:txBody>
          <a:bodyPr/>
          <a:lstStyle/>
          <a:p>
            <a:r>
              <a:rPr lang="th-TH" dirty="0" smtClean="0"/>
              <a:t>สุ่มเลือกโครโมโซมจากวงล้อ</a:t>
            </a:r>
          </a:p>
          <a:p>
            <a:r>
              <a:rPr lang="th-TH" dirty="0" smtClean="0"/>
              <a:t>โครโมโซมที่มีค่าความเหมาะสมมากมีโอกาสที่จะถูกเลือกมากกว่า</a:t>
            </a:r>
            <a:endParaRPr lang="th-TH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251520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79512" y="1556792"/>
          <a:ext cx="633670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5"/>
                <a:gridCol w="2112235"/>
                <a:gridCol w="2112235"/>
              </a:tblGrid>
              <a:tr h="26687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ประชากรต้นกำเนิด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คุณภาพของโครโมโซม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ค่าความเหมาะสม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th-TH" baseline="0" dirty="0" smtClean="0"/>
                        <a:t>ร้อยละ</a:t>
                      </a:r>
                      <a:r>
                        <a:rPr lang="en-US" baseline="0" dirty="0" smtClean="0"/>
                        <a:t>)</a:t>
                      </a:r>
                      <a:endParaRPr lang="th-TH" dirty="0"/>
                    </a:p>
                  </a:txBody>
                  <a:tcPr/>
                </a:tc>
              </a:tr>
              <a:tr h="26687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โครโมโซม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A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th-TH" dirty="0"/>
                    </a:p>
                  </a:txBody>
                  <a:tcPr/>
                </a:tc>
              </a:tr>
              <a:tr h="26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โครโมโซม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B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th-TH" dirty="0"/>
                    </a:p>
                  </a:txBody>
                  <a:tcPr/>
                </a:tc>
              </a:tr>
              <a:tr h="26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โครโมโซม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C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th-TH" dirty="0"/>
                    </a:p>
                  </a:txBody>
                  <a:tcPr/>
                </a:tc>
              </a:tr>
              <a:tr h="26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โครโมโซม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D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การไขว้เปลี่ยน </a:t>
            </a:r>
            <a:r>
              <a:rPr lang="en-US" b="1" dirty="0" smtClean="0"/>
              <a:t>(Crossover)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การไขว้เปลี่ยนโครโมโซมในทางพันธุศาสตร์ จะเกิดขึ้นหลังจากสิ่งมีชีวิตผสมพันธุ์กัน โดยโครโมโซมพ่อจะจับตัวกับโครโมโซมแม่เพื่อรวมโครโมโซม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pPr>
              <a:buNone/>
            </a:pPr>
            <a:endParaRPr lang="th-TH" dirty="0" smtClean="0"/>
          </a:p>
          <a:p>
            <a:r>
              <a:rPr lang="th-TH" dirty="0" smtClean="0"/>
              <a:t>ใน</a:t>
            </a:r>
            <a:r>
              <a:rPr lang="en-US" dirty="0" smtClean="0"/>
              <a:t> GA </a:t>
            </a:r>
            <a:r>
              <a:rPr lang="th-TH" dirty="0" smtClean="0"/>
              <a:t>จะนำเอาโครโมโซมที่ผ่านการคัดเลือก 2 ตัวมากับคู่กันเพื่อสร้างโครโมโซมลูกขึ้นมา</a:t>
            </a:r>
          </a:p>
          <a:p>
            <a:r>
              <a:rPr lang="th-TH" dirty="0" smtClean="0"/>
              <a:t>การไขว้เปลี่ยนโครโมโซมมี 2 แบบใหญ่ๆคือ </a:t>
            </a:r>
          </a:p>
          <a:p>
            <a:pPr lvl="1"/>
            <a:r>
              <a:rPr lang="th-TH" dirty="0" smtClean="0"/>
              <a:t>การไขว้เปลี่ยนแบบจุดเดียว</a:t>
            </a:r>
          </a:p>
          <a:p>
            <a:pPr lvl="1"/>
            <a:r>
              <a:rPr lang="th-TH" dirty="0" smtClean="0"/>
              <a:t>การไขว้เปลี่ยนแบบสองจุด</a:t>
            </a:r>
            <a:endParaRPr lang="th-TH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0316" r="19580" b="9336"/>
          <a:stretch>
            <a:fillRect/>
          </a:stretch>
        </p:blipFill>
        <p:spPr bwMode="auto">
          <a:xfrm rot="16200000">
            <a:off x="3352048" y="1988839"/>
            <a:ext cx="20162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การไขว้เปลี่ยนแบบจุดเดียว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จุดเป็นการ สุ่ม จุดตัดขึ้นมาเพียงจุดเดียวบนโครโมโซมพ่อกับโครโมโซมแม่ เพื่อใช้เป็นจุดไขว้เปลี่ยน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9632" y="314096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1011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99792" y="314096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1111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88024" y="3140968"/>
            <a:ext cx="144016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0001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28184" y="3140968"/>
            <a:ext cx="144016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0000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2708920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โครโมโซมพ่อ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434708" y="2708920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โครโมโซมแม่</a:t>
            </a:r>
            <a:endParaRPr lang="th-TH" dirty="0"/>
          </a:p>
        </p:txBody>
      </p:sp>
      <p:sp>
        <p:nvSpPr>
          <p:cNvPr id="10" name="วงรี 9"/>
          <p:cNvSpPr/>
          <p:nvPr/>
        </p:nvSpPr>
        <p:spPr>
          <a:xfrm>
            <a:off x="3059832" y="4221088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CROSSOVER</a:t>
            </a:r>
            <a:endParaRPr lang="th-TH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rot="10800000" flipV="1">
            <a:off x="5076056" y="3717032"/>
            <a:ext cx="1152128" cy="50405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2699792" y="3717032"/>
            <a:ext cx="1296144" cy="50405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1259632" y="314096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1011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228184" y="3140968"/>
            <a:ext cx="144016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0000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699792" y="314096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1111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788024" y="3140968"/>
            <a:ext cx="144016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0001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3.05556E-6 0.3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1065 L -0.38576 0.3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40173 0.336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02378 0.33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การไขว้เปลี่ยนแบบ 2 จุด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จะสุ่มจุดตัดขึ้นมา 2 จุดบนโครโมโซมพ่อและแม่ และไขว้เปลี่ยนข้อมูลที่อยู่ระหว่างจุดตัดทั้ง 2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9632" y="3140968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10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35696" y="314096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1111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2708920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โครโมโซมพ่อ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434708" y="2708920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โครโมโซมแม่</a:t>
            </a:r>
            <a:endParaRPr lang="th-TH" dirty="0"/>
          </a:p>
        </p:txBody>
      </p:sp>
      <p:sp>
        <p:nvSpPr>
          <p:cNvPr id="10" name="วงรี 9"/>
          <p:cNvSpPr/>
          <p:nvPr/>
        </p:nvSpPr>
        <p:spPr>
          <a:xfrm>
            <a:off x="3059832" y="4221088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CROSSOVER</a:t>
            </a:r>
            <a:endParaRPr lang="th-TH" dirty="0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 rot="10800000" flipV="1">
            <a:off x="5076056" y="3717032"/>
            <a:ext cx="1152128" cy="50405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2699792" y="3717032"/>
            <a:ext cx="1296144" cy="50405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5364088" y="3140968"/>
            <a:ext cx="144016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0100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88024" y="3140968"/>
            <a:ext cx="5760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275856" y="3140968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804248" y="3140968"/>
            <a:ext cx="5760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259632" y="3140968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10</a:t>
            </a:r>
            <a:endParaRPr lang="th-TH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275856" y="3140968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</a:t>
            </a:r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364088" y="3140968"/>
            <a:ext cx="144016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0100</a:t>
            </a:r>
            <a:endParaRPr lang="th-TH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788024" y="3140968"/>
            <a:ext cx="5760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</a:t>
            </a:r>
            <a:endParaRPr lang="th-TH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04248" y="3140968"/>
            <a:ext cx="5760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</a:t>
            </a:r>
            <a:endParaRPr lang="th-TH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835696" y="314096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1111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00017 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3.05556E-6 0.3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38577 0.3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00018 0.3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0017 0.32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38594 0.32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การกลายพันธุ์ </a:t>
            </a:r>
            <a:r>
              <a:rPr lang="en-US" b="1" dirty="0" smtClean="0"/>
              <a:t>(Mutation)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การกลายพันธุ์ในทางพันธุศาสตร์ มักจะเกิดขึ้นหลังจากกระบวนการไขว้เปลี่ยนโครโมโซม แต่จะมีโอกาสเกิดขึ้นน้อยมาก</a:t>
            </a:r>
          </a:p>
          <a:p>
            <a:r>
              <a:rPr lang="th-TH" dirty="0" smtClean="0"/>
              <a:t>ลักษณะของสิ่งมีชีวิตที่เกิดการกลายพันธุ์ จะแตกต่างจากพ่อละแม่โดยสิ้นเชิง เนื่องจากมียีนบางส่วนภายในโครโมโซมเกิดการกลายพันธุ์</a:t>
            </a:r>
          </a:p>
          <a:p>
            <a:r>
              <a:rPr lang="th-TH" dirty="0" smtClean="0"/>
              <a:t>ใน </a:t>
            </a:r>
            <a:r>
              <a:rPr lang="en-US" dirty="0" smtClean="0"/>
              <a:t>GA </a:t>
            </a:r>
            <a:r>
              <a:rPr lang="th-TH" dirty="0" smtClean="0"/>
              <a:t>ได้อาศัยหลักการการกลายพันธุ์เพื่อมาช่วยในการสร้างคำตอบใหม่ โดยจะยอมให้ค่าในโครโมโซมสามารถกลายพันธุ์ได้ ตำแหน่งในโครโมโซมที่จะกลายพันธุ์ จะมาจากการสุ่ม และจะต้องกำหนดระดับของการกลายพันธุ์ด้วย</a:t>
            </a:r>
          </a:p>
          <a:p>
            <a:r>
              <a:rPr lang="th-TH" dirty="0" smtClean="0"/>
              <a:t>สำหรับ </a:t>
            </a:r>
            <a:r>
              <a:rPr lang="th-TH" dirty="0" err="1" smtClean="0"/>
              <a:t>ไบ</a:t>
            </a:r>
            <a:r>
              <a:rPr lang="th-TH" dirty="0" smtClean="0"/>
              <a:t>นารีโครโมโซม การกลายพันธุ์ คือการเปลี่ยนจากค่า 0 เป็น 1 และ 1 เป็น 0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การกลายพันธุ์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9632" y="220486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10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35696" y="220486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1111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772816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โครโมโซมพ่อ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434708" y="1772816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โครโมโซมแม่</a:t>
            </a:r>
            <a:endParaRPr lang="th-TH" dirty="0"/>
          </a:p>
        </p:txBody>
      </p:sp>
      <p:sp>
        <p:nvSpPr>
          <p:cNvPr id="10" name="วงรี 9"/>
          <p:cNvSpPr/>
          <p:nvPr/>
        </p:nvSpPr>
        <p:spPr>
          <a:xfrm>
            <a:off x="3059832" y="3284984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CROSSOVER</a:t>
            </a:r>
            <a:endParaRPr lang="th-TH" dirty="0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 rot="10800000" flipV="1">
            <a:off x="5076056" y="2780928"/>
            <a:ext cx="1152128" cy="50405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2699792" y="2780928"/>
            <a:ext cx="1296144" cy="50405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5364088" y="2204864"/>
            <a:ext cx="144016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0100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88024" y="2204864"/>
            <a:ext cx="5760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275856" y="220486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804248" y="2204864"/>
            <a:ext cx="5760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259632" y="220486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10</a:t>
            </a:r>
            <a:endParaRPr lang="th-TH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275856" y="220486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</a:t>
            </a:r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364088" y="2204864"/>
            <a:ext cx="144016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0110</a:t>
            </a:r>
            <a:endParaRPr lang="th-TH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788024" y="2204864"/>
            <a:ext cx="5760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</a:t>
            </a:r>
            <a:endParaRPr lang="th-TH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04248" y="2204864"/>
            <a:ext cx="5760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00</a:t>
            </a:r>
            <a:endParaRPr lang="th-TH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835696" y="220486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1111</a:t>
            </a:r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494654" y="4437112"/>
            <a:ext cx="216024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788024" y="4437112"/>
            <a:ext cx="288032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00017 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3.05556E-6 0.3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38577 0.3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00018 0.3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0017 0.32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38594 0.32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ตัวอย่างการใช้งาน </a:t>
            </a:r>
            <a:r>
              <a:rPr lang="en-US" b="1" dirty="0" smtClean="0"/>
              <a:t>GA </a:t>
            </a:r>
            <a:r>
              <a:rPr lang="th-TH" b="1" dirty="0" smtClean="0"/>
              <a:t>แก้ปัญหา </a:t>
            </a:r>
            <a:r>
              <a:rPr lang="en-US" b="1" dirty="0" smtClean="0"/>
              <a:t>8-Queen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ตัวอย่างจะใช้เลขจำนวนเต็มในข้อมูลของโครโมโซม</a:t>
            </a:r>
          </a:p>
          <a:p>
            <a:r>
              <a:rPr lang="th-TH" dirty="0" smtClean="0"/>
              <a:t>ใช้วิธีไขว้เปลี่ยนแบบจุดเดียว </a:t>
            </a:r>
            <a:r>
              <a:rPr lang="en-US" dirty="0" smtClean="0"/>
              <a:t>(single point crossover)</a:t>
            </a:r>
          </a:p>
          <a:p>
            <a:r>
              <a:rPr lang="th-TH" dirty="0" smtClean="0"/>
              <a:t>กำหนดค่าพารามิเตอร์ต่างๆ ดังนี้</a:t>
            </a:r>
          </a:p>
          <a:p>
            <a:pPr lvl="1"/>
            <a:r>
              <a:rPr lang="th-TH" dirty="0" smtClean="0"/>
              <a:t>กำหนดขนาดของประชากรเป็น 4</a:t>
            </a:r>
          </a:p>
          <a:p>
            <a:pPr lvl="1"/>
            <a:r>
              <a:rPr lang="th-TH" dirty="0" smtClean="0"/>
              <a:t>อัตราการไขว้เปลี่ยนเป็น 1 </a:t>
            </a:r>
            <a:r>
              <a:rPr lang="en-US" dirty="0" smtClean="0"/>
              <a:t>(</a:t>
            </a:r>
            <a:r>
              <a:rPr lang="th-TH" dirty="0" smtClean="0"/>
              <a:t>หมายถึงไขว้เปลี่ยนทุกๆครั้ง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อัตราการกลายพันธุ์เป็น </a:t>
            </a:r>
            <a:r>
              <a:rPr lang="en-US" dirty="0" smtClean="0"/>
              <a:t>1/8  = </a:t>
            </a:r>
            <a:r>
              <a:rPr lang="th-TH" dirty="0" smtClean="0"/>
              <a:t>0.125 </a:t>
            </a:r>
            <a:r>
              <a:rPr lang="en-US" dirty="0" smtClean="0"/>
              <a:t>(</a:t>
            </a:r>
            <a:r>
              <a:rPr lang="th-TH" dirty="0" smtClean="0"/>
              <a:t>จะมีอย่างมาก 1 ข้อมูลในโครโมโซมที่ถูกกลายพันธุ์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 </a:t>
            </a:r>
            <a:r>
              <a:rPr lang="en-US" b="1" dirty="0" smtClean="0"/>
              <a:t>: </a:t>
            </a:r>
            <a:r>
              <a:rPr lang="th-TH" b="1" dirty="0" smtClean="0"/>
              <a:t>สร้างประชากรเริ่มต้น</a:t>
            </a:r>
            <a:endParaRPr lang="th-TH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596680" y="1988840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94"/>
          <p:cNvGraphicFramePr>
            <a:graphicFrameLocks noGrp="1"/>
          </p:cNvGraphicFramePr>
          <p:nvPr/>
        </p:nvGraphicFramePr>
        <p:xfrm>
          <a:off x="772104" y="2186548"/>
          <a:ext cx="2071704" cy="2034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963"/>
                <a:gridCol w="258963"/>
                <a:gridCol w="258963"/>
                <a:gridCol w="258963"/>
                <a:gridCol w="258963"/>
                <a:gridCol w="258963"/>
                <a:gridCol w="258963"/>
                <a:gridCol w="258963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</a:t>
                      </a:r>
                      <a:endParaRPr lang="th-TH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4596680" y="292494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4596680" y="386104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4596680" y="472514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6" y="197126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A</a:t>
            </a:r>
            <a:endParaRPr lang="th-TH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8953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B</a:t>
            </a:r>
            <a:endParaRPr lang="th-TH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383143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C</a:t>
            </a:r>
            <a:endParaRPr lang="th-TH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46955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D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 </a:t>
            </a:r>
            <a:r>
              <a:rPr lang="en-US" b="1" dirty="0" smtClean="0"/>
              <a:t>: </a:t>
            </a:r>
            <a:r>
              <a:rPr lang="th-TH" b="1" dirty="0" smtClean="0"/>
              <a:t>หาค่าความเหมาะสม </a:t>
            </a:r>
            <a:r>
              <a:rPr lang="en-US" b="1" dirty="0" smtClean="0"/>
              <a:t>(1)</a:t>
            </a:r>
            <a:endParaRPr lang="th-TH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500336" y="2348880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500336" y="328498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500336" y="422108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1500336" y="508518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233130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A</a:t>
            </a:r>
            <a:endParaRPr lang="th-TH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25536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B</a:t>
            </a:r>
            <a:endParaRPr lang="th-TH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19147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C</a:t>
            </a:r>
            <a:endParaRPr lang="th-TH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05556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D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1628800"/>
            <a:ext cx="3672408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หาจากสูตร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Q(n) = 28 – 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28</a:t>
            </a:r>
            <a:r>
              <a:rPr lang="en-US" dirty="0" smtClean="0"/>
              <a:t> </a:t>
            </a:r>
            <a:r>
              <a:rPr lang="th-TH" dirty="0" smtClean="0"/>
              <a:t>มาจากจำนวน </a:t>
            </a:r>
            <a:r>
              <a:rPr lang="en-US" dirty="0" smtClean="0"/>
              <a:t>Queen </a:t>
            </a:r>
            <a:r>
              <a:rPr lang="th-TH" dirty="0" smtClean="0"/>
              <a:t>บนกระดานจะโจมตีกัน</a:t>
            </a:r>
            <a:r>
              <a:rPr lang="th-TH" dirty="0" err="1" smtClean="0"/>
              <a:t>ได้มาก</a:t>
            </a:r>
            <a:r>
              <a:rPr lang="th-TH" dirty="0" smtClean="0"/>
              <a:t>สุด 28 วิธี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 </a:t>
            </a:r>
            <a:r>
              <a:rPr lang="en-US" dirty="0" smtClean="0"/>
              <a:t> </a:t>
            </a:r>
            <a:r>
              <a:rPr lang="th-TH" dirty="0" smtClean="0"/>
              <a:t>มาจากจำนวนที่ </a:t>
            </a:r>
            <a:r>
              <a:rPr lang="en-US" dirty="0" smtClean="0"/>
              <a:t>Queen </a:t>
            </a:r>
            <a:r>
              <a:rPr lang="th-TH" dirty="0" smtClean="0"/>
              <a:t>ในโครโมโซมนั้นโจมตีกันได้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ถ้า </a:t>
            </a:r>
            <a:r>
              <a:rPr lang="en-US" dirty="0" smtClean="0"/>
              <a:t>Q(n) = 0 </a:t>
            </a:r>
            <a:r>
              <a:rPr lang="th-TH" dirty="0" smtClean="0"/>
              <a:t>หมายถึงไม่ดี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ถ้า </a:t>
            </a:r>
            <a:r>
              <a:rPr lang="en-US" dirty="0" smtClean="0"/>
              <a:t>Q(n) = 28 </a:t>
            </a:r>
            <a:r>
              <a:rPr lang="th-TH" dirty="0" smtClean="0"/>
              <a:t>หมายถึงผลลัพธ์ที่ต้องการ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 </a:t>
            </a:r>
            <a:r>
              <a:rPr lang="en-US" b="1" dirty="0" smtClean="0"/>
              <a:t>: </a:t>
            </a:r>
            <a:r>
              <a:rPr lang="th-TH" b="1" dirty="0" smtClean="0"/>
              <a:t>หาค่าความเหมาะสม </a:t>
            </a:r>
            <a:r>
              <a:rPr lang="en-US" b="1" dirty="0" smtClean="0"/>
              <a:t>(2)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55504" y="2636912"/>
            <a:ext cx="3472880" cy="1226840"/>
          </a:xfrm>
        </p:spPr>
        <p:txBody>
          <a:bodyPr/>
          <a:lstStyle/>
          <a:p>
            <a:r>
              <a:rPr lang="th-TH" dirty="0" smtClean="0"/>
              <a:t>มีทั้งหมด 4 คู่ที่โจมตีกันได้</a:t>
            </a:r>
          </a:p>
          <a:p>
            <a:r>
              <a:rPr lang="en-US" dirty="0" smtClean="0"/>
              <a:t> Q</a:t>
            </a:r>
            <a:r>
              <a:rPr lang="en-US" baseline="-25000" dirty="0" smtClean="0"/>
              <a:t>A </a:t>
            </a:r>
            <a:r>
              <a:rPr lang="en-US" dirty="0" smtClean="0"/>
              <a:t>= 28 – 4 = 24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500336" y="1718386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70080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A</a:t>
            </a:r>
            <a:endParaRPr lang="th-TH" sz="2400" dirty="0"/>
          </a:p>
        </p:txBody>
      </p:sp>
      <p:graphicFrame>
        <p:nvGraphicFramePr>
          <p:cNvPr id="6" name="Table 94"/>
          <p:cNvGraphicFramePr>
            <a:graphicFrameLocks noGrp="1"/>
          </p:cNvGraphicFramePr>
          <p:nvPr/>
        </p:nvGraphicFramePr>
        <p:xfrm>
          <a:off x="1924232" y="2330564"/>
          <a:ext cx="2071704" cy="2034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963"/>
                <a:gridCol w="258963"/>
                <a:gridCol w="258963"/>
                <a:gridCol w="258963"/>
                <a:gridCol w="258963"/>
                <a:gridCol w="258963"/>
                <a:gridCol w="258963"/>
                <a:gridCol w="258963"/>
              </a:tblGrid>
              <a:tr h="214314">
                <a:tc>
                  <a:txBody>
                    <a:bodyPr/>
                    <a:lstStyle/>
                    <a:p>
                      <a:pPr algn="ctr"/>
                      <a:endParaRPr lang="th-TH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Q</a:t>
                      </a:r>
                      <a:endParaRPr lang="th-TH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05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7" name="ลูกศรเชื่อมต่อแบบตรง 6"/>
          <p:cNvCxnSpPr/>
          <p:nvPr/>
        </p:nvCxnSpPr>
        <p:spPr>
          <a:xfrm rot="5400000" flipH="1" flipV="1">
            <a:off x="340850" y="3500214"/>
            <a:ext cx="2591494" cy="79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1276160" y="4580334"/>
            <a:ext cx="2304256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652464" y="4911551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2652464" y="5415607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2652464" y="5949280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488193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B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53859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C</a:t>
            </a:r>
            <a:endParaRPr lang="th-TH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591966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D</a:t>
            </a:r>
            <a:endParaRPr lang="th-TH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483954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</a:t>
            </a:r>
            <a:r>
              <a:rPr lang="en-US" sz="2400" baseline="-25000" dirty="0" smtClean="0"/>
              <a:t>B </a:t>
            </a:r>
            <a:r>
              <a:rPr lang="en-US" sz="2400" dirty="0" smtClean="0"/>
              <a:t>= 23</a:t>
            </a:r>
            <a:endParaRPr lang="th-TH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00192" y="538599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</a:t>
            </a:r>
            <a:r>
              <a:rPr lang="en-US" sz="2400" baseline="-25000" dirty="0" smtClean="0"/>
              <a:t>c </a:t>
            </a:r>
            <a:r>
              <a:rPr lang="en-US" sz="2400" dirty="0" smtClean="0"/>
              <a:t>= 20</a:t>
            </a:r>
            <a:endParaRPr lang="th-TH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589004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</a:t>
            </a:r>
            <a:r>
              <a:rPr lang="en-US" sz="2400" baseline="-25000" dirty="0" smtClean="0"/>
              <a:t>D </a:t>
            </a:r>
            <a:r>
              <a:rPr lang="en-US" sz="2400" dirty="0" smtClean="0"/>
              <a:t>= 11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การทำงานของโครงข่ายประสาทในสมอง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194048" cy="449580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ในสมองจะประกอบไปด้วย </a:t>
            </a:r>
            <a:r>
              <a:rPr lang="en-US" dirty="0" smtClean="0"/>
              <a:t>neuron </a:t>
            </a:r>
            <a:r>
              <a:rPr lang="th-TH" dirty="0" smtClean="0"/>
              <a:t>จำนวนมาก</a:t>
            </a:r>
          </a:p>
          <a:p>
            <a:r>
              <a:rPr lang="th-TH" dirty="0" smtClean="0"/>
              <a:t>แต่ละ </a:t>
            </a:r>
            <a:r>
              <a:rPr lang="en-US" dirty="0" smtClean="0"/>
              <a:t>neuron </a:t>
            </a:r>
            <a:r>
              <a:rPr lang="th-TH" dirty="0" smtClean="0"/>
              <a:t>จะมีเส้นประสาท </a:t>
            </a:r>
            <a:r>
              <a:rPr lang="en-US" dirty="0" smtClean="0"/>
              <a:t>“Dendrite” </a:t>
            </a:r>
            <a:r>
              <a:rPr lang="th-TH" dirty="0" smtClean="0"/>
              <a:t>แตกแขนงออกมา</a:t>
            </a:r>
          </a:p>
          <a:p>
            <a:r>
              <a:rPr lang="th-TH" dirty="0" smtClean="0"/>
              <a:t>เส้นประสาทที่แยกออกมาจะไปเชื่อมกับ </a:t>
            </a:r>
            <a:r>
              <a:rPr lang="en-US" dirty="0" smtClean="0"/>
              <a:t>neuron </a:t>
            </a:r>
            <a:r>
              <a:rPr lang="th-TH" dirty="0" smtClean="0"/>
              <a:t>อันอื่น</a:t>
            </a:r>
          </a:p>
          <a:p>
            <a:r>
              <a:rPr lang="en-US" dirty="0" smtClean="0"/>
              <a:t>Synapse </a:t>
            </a:r>
            <a:r>
              <a:rPr lang="th-TH" dirty="0" smtClean="0"/>
              <a:t>คือส่วนของปลายเส้นประสาท</a:t>
            </a:r>
          </a:p>
          <a:p>
            <a:r>
              <a:rPr lang="en-US" dirty="0" smtClean="0"/>
              <a:t>Axon </a:t>
            </a:r>
            <a:r>
              <a:rPr lang="th-TH" dirty="0" smtClean="0"/>
              <a:t>มีหน้าที่ส่งผ่านประจุไฟฟ้าไปยัง </a:t>
            </a:r>
            <a:r>
              <a:rPr lang="en-US" dirty="0" smtClean="0"/>
              <a:t>neuron </a:t>
            </a:r>
            <a:r>
              <a:rPr lang="th-TH" dirty="0" smtClean="0"/>
              <a:t>อื่นๆ</a:t>
            </a:r>
          </a:p>
          <a:p>
            <a:endParaRPr lang="th-TH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381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096344" cy="204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 </a:t>
            </a:r>
            <a:r>
              <a:rPr lang="en-US" b="1" dirty="0" smtClean="0"/>
              <a:t>: </a:t>
            </a:r>
            <a:r>
              <a:rPr lang="th-TH" b="1" dirty="0" smtClean="0"/>
              <a:t>กระบวนการคัดเลือกโครโมโซม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เมื่อเรียงค่าความเหมาะสมของโครโมโซม </a:t>
            </a:r>
            <a:r>
              <a:rPr lang="en-US" dirty="0" smtClean="0"/>
              <a:t>A, B, C </a:t>
            </a:r>
            <a:r>
              <a:rPr lang="th-TH" dirty="0" smtClean="0"/>
              <a:t>และ </a:t>
            </a:r>
            <a:r>
              <a:rPr lang="en-US" dirty="0" smtClean="0"/>
              <a:t>D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220416" y="2078426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220416" y="2594521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220416" y="3170585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220416" y="3746649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20608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A</a:t>
            </a:r>
            <a:endParaRPr lang="th-TH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25649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B</a:t>
            </a:r>
            <a:endParaRPr lang="th-TH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31409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C</a:t>
            </a:r>
            <a:endParaRPr lang="th-TH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7170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D</a:t>
            </a:r>
            <a:endParaRPr lang="th-TH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5649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</a:t>
            </a:r>
            <a:r>
              <a:rPr lang="en-US" sz="2400" baseline="-25000" dirty="0" smtClean="0"/>
              <a:t>B </a:t>
            </a:r>
            <a:r>
              <a:rPr lang="en-US" sz="2400" dirty="0" smtClean="0"/>
              <a:t>= 23  </a:t>
            </a:r>
            <a:r>
              <a:rPr lang="th-TH" sz="2400" dirty="0" smtClean="0"/>
              <a:t>ร้อยละ 29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311135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</a:t>
            </a:r>
            <a:r>
              <a:rPr lang="en-US" sz="2400" baseline="-25000" dirty="0" smtClean="0"/>
              <a:t>c </a:t>
            </a:r>
            <a:r>
              <a:rPr lang="en-US" sz="2400" dirty="0" smtClean="0"/>
              <a:t>= 20   </a:t>
            </a:r>
            <a:r>
              <a:rPr lang="th-TH" sz="2400" dirty="0" smtClean="0"/>
              <a:t>ร้อยละ 26</a:t>
            </a:r>
            <a:endParaRPr lang="th-TH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368741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</a:t>
            </a:r>
            <a:r>
              <a:rPr lang="en-US" sz="2400" baseline="-25000" dirty="0" smtClean="0"/>
              <a:t>D </a:t>
            </a:r>
            <a:r>
              <a:rPr lang="en-US" sz="2400" dirty="0" smtClean="0"/>
              <a:t>= 11  </a:t>
            </a:r>
            <a:r>
              <a:rPr lang="th-TH" sz="2400" dirty="0" smtClean="0"/>
              <a:t>ร้อยละ 14</a:t>
            </a:r>
            <a:endParaRPr lang="th-TH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20608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</a:t>
            </a:r>
            <a:r>
              <a:rPr lang="en-US" sz="2400" baseline="-25000" dirty="0" smtClean="0"/>
              <a:t>A </a:t>
            </a:r>
            <a:r>
              <a:rPr lang="en-US" sz="2400" dirty="0" smtClean="0"/>
              <a:t>= 24  </a:t>
            </a:r>
            <a:r>
              <a:rPr lang="th-TH" sz="2400" dirty="0" smtClean="0"/>
              <a:t>ร้อยละ 31</a:t>
            </a:r>
            <a:r>
              <a:rPr lang="en-US" sz="2400" dirty="0" smtClean="0"/>
              <a:t>   </a:t>
            </a:r>
            <a:endParaRPr lang="th-TH" sz="2400" dirty="0"/>
          </a:p>
        </p:txBody>
      </p:sp>
      <p:sp>
        <p:nvSpPr>
          <p:cNvPr id="16" name="ลูกศรขวา 15"/>
          <p:cNvSpPr/>
          <p:nvPr/>
        </p:nvSpPr>
        <p:spPr>
          <a:xfrm rot="5400000">
            <a:off x="3887924" y="4041068"/>
            <a:ext cx="50405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/>
        </p:nvGraphicFramePr>
        <p:xfrm>
          <a:off x="2220416" y="4797152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99592" y="476753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B</a:t>
            </a:r>
            <a:endParaRPr lang="th-TH" sz="2400" dirty="0"/>
          </a:p>
        </p:txBody>
      </p:sp>
      <p:graphicFrame>
        <p:nvGraphicFramePr>
          <p:cNvPr id="19" name="ตาราง 18"/>
          <p:cNvGraphicFramePr>
            <a:graphicFrameLocks noGrp="1"/>
          </p:cNvGraphicFramePr>
          <p:nvPr/>
        </p:nvGraphicFramePr>
        <p:xfrm>
          <a:off x="2220416" y="524677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99592" y="52292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A</a:t>
            </a:r>
            <a:endParaRPr lang="th-TH" sz="2400" dirty="0"/>
          </a:p>
        </p:txBody>
      </p:sp>
      <p:graphicFrame>
        <p:nvGraphicFramePr>
          <p:cNvPr id="21" name="ตาราง 20"/>
          <p:cNvGraphicFramePr>
            <a:graphicFrameLocks noGrp="1"/>
          </p:cNvGraphicFramePr>
          <p:nvPr/>
        </p:nvGraphicFramePr>
        <p:xfrm>
          <a:off x="2220416" y="5690865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99592" y="56612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B</a:t>
            </a:r>
            <a:endParaRPr lang="th-TH" sz="2400" dirty="0"/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/>
        </p:nvGraphicFramePr>
        <p:xfrm>
          <a:off x="2220416" y="616530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99592" y="613568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โครโมโซม </a:t>
            </a:r>
            <a:r>
              <a:rPr lang="en-US" sz="2400" dirty="0" smtClean="0"/>
              <a:t>C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 </a:t>
            </a:r>
            <a:r>
              <a:rPr lang="en-US" b="1" dirty="0" smtClean="0"/>
              <a:t>: </a:t>
            </a:r>
            <a:r>
              <a:rPr lang="th-TH" b="1" dirty="0" smtClean="0"/>
              <a:t>กระบวนการไขว้เปลี่ยนโครโมโซม</a:t>
            </a:r>
            <a:endParaRPr lang="th-TH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95536" y="206084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95536" y="277520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23528" y="458112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323528" y="529548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ตัวเชื่อมต่อตรง 12"/>
          <p:cNvCxnSpPr/>
          <p:nvPr/>
        </p:nvCxnSpPr>
        <p:spPr>
          <a:xfrm rot="5400000">
            <a:off x="849356" y="2636912"/>
            <a:ext cx="17281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rot="5400000">
            <a:off x="1652330" y="5157192"/>
            <a:ext cx="17281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ตาราง 14"/>
          <p:cNvGraphicFramePr>
            <a:graphicFrameLocks noGrp="1"/>
          </p:cNvGraphicFramePr>
          <p:nvPr/>
        </p:nvGraphicFramePr>
        <p:xfrm>
          <a:off x="5220072" y="206084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ตาราง 15"/>
          <p:cNvGraphicFramePr>
            <a:graphicFrameLocks noGrp="1"/>
          </p:cNvGraphicFramePr>
          <p:nvPr/>
        </p:nvGraphicFramePr>
        <p:xfrm>
          <a:off x="5220072" y="278092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ตัวเชื่อมต่อตรง 16"/>
          <p:cNvCxnSpPr/>
          <p:nvPr/>
        </p:nvCxnSpPr>
        <p:spPr>
          <a:xfrm rot="5400000">
            <a:off x="5684778" y="2636912"/>
            <a:ext cx="17281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ตาราง 17"/>
          <p:cNvGraphicFramePr>
            <a:graphicFrameLocks noGrp="1"/>
          </p:cNvGraphicFramePr>
          <p:nvPr/>
        </p:nvGraphicFramePr>
        <p:xfrm>
          <a:off x="5172744" y="4653136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ตาราง 18"/>
          <p:cNvGraphicFramePr>
            <a:graphicFrameLocks noGrp="1"/>
          </p:cNvGraphicFramePr>
          <p:nvPr/>
        </p:nvGraphicFramePr>
        <p:xfrm>
          <a:off x="5148064" y="5301208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ตัวเชื่อมต่อตรง 19"/>
          <p:cNvCxnSpPr/>
          <p:nvPr/>
        </p:nvCxnSpPr>
        <p:spPr>
          <a:xfrm rot="5400000">
            <a:off x="6487752" y="5157192"/>
            <a:ext cx="17281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3902156" y="2244214"/>
            <a:ext cx="381812" cy="3206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rot="5400000" flipH="1" flipV="1">
            <a:off x="3923928" y="2564904"/>
            <a:ext cx="36004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>
            <a:off x="4283968" y="256490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rot="5400000" flipH="1" flipV="1">
            <a:off x="4860032" y="2204864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rot="16200000" flipH="1">
            <a:off x="4860032" y="2564904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851920" y="4836502"/>
            <a:ext cx="381812" cy="3206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 rot="5400000" flipH="1" flipV="1">
            <a:off x="3873692" y="5157192"/>
            <a:ext cx="36004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4233732" y="5157192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 flipH="1" flipV="1">
            <a:off x="4809796" y="4797152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rot="16200000" flipH="1">
            <a:off x="4809796" y="5157192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 </a:t>
            </a:r>
            <a:r>
              <a:rPr lang="en-US" b="1" dirty="0" smtClean="0"/>
              <a:t>: </a:t>
            </a:r>
            <a:r>
              <a:rPr lang="th-TH" b="1" dirty="0" smtClean="0"/>
              <a:t>กระบวนการกลายพันธุ์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67544" y="292494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67544" y="364502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420216" y="4437112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95536" y="5229200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ลูกศรขวา 11"/>
          <p:cNvSpPr/>
          <p:nvPr/>
        </p:nvSpPr>
        <p:spPr>
          <a:xfrm>
            <a:off x="4251310" y="3808464"/>
            <a:ext cx="792088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5316760" y="293066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5316760" y="3650744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ตาราง 14"/>
          <p:cNvGraphicFramePr>
            <a:graphicFrameLocks noGrp="1"/>
          </p:cNvGraphicFramePr>
          <p:nvPr/>
        </p:nvGraphicFramePr>
        <p:xfrm>
          <a:off x="5269432" y="4442832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ตาราง 15"/>
          <p:cNvGraphicFramePr>
            <a:graphicFrameLocks noGrp="1"/>
          </p:cNvGraphicFramePr>
          <p:nvPr/>
        </p:nvGraphicFramePr>
        <p:xfrm>
          <a:off x="5244752" y="5234920"/>
          <a:ext cx="3503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  <a:gridCol w="4379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35696" y="1556792"/>
            <a:ext cx="568863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th-TH" dirty="0" smtClean="0"/>
              <a:t>อัตราการกลายพันธุ์เป็น </a:t>
            </a:r>
            <a:r>
              <a:rPr lang="en-US" sz="2400" dirty="0" smtClean="0"/>
              <a:t>1/8</a:t>
            </a:r>
            <a:r>
              <a:rPr lang="en-US" dirty="0" smtClean="0"/>
              <a:t>  = </a:t>
            </a:r>
            <a:r>
              <a:rPr lang="th-TH" dirty="0" smtClean="0"/>
              <a:t>0.125 </a:t>
            </a:r>
            <a:endParaRPr lang="en-US" dirty="0" smtClean="0"/>
          </a:p>
          <a:p>
            <a:pPr marL="0" lvl="1" algn="ctr"/>
            <a:r>
              <a:rPr lang="en-US" dirty="0" smtClean="0"/>
              <a:t>(</a:t>
            </a:r>
            <a:r>
              <a:rPr lang="th-TH" dirty="0" smtClean="0"/>
              <a:t>จะมีอย่างมาก 1 ข้อมูลในโครโมโซมที่ถูกกลายพันธุ์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CCI05092553_0000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5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สี่เหลี่ยมผืนผ้า 28"/>
          <p:cNvSpPr/>
          <p:nvPr/>
        </p:nvSpPr>
        <p:spPr>
          <a:xfrm>
            <a:off x="1259632" y="1916832"/>
            <a:ext cx="1368152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การทำงานของโครงข่ายประสาทในสมองเทียม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75656" y="2276872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75656" y="3140968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75656" y="4797152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1854168" y="40770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1854168" y="42930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1854168" y="45091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แผนผังลำดับงาน: หน่วงเวลา 10"/>
          <p:cNvSpPr/>
          <p:nvPr/>
        </p:nvSpPr>
        <p:spPr>
          <a:xfrm>
            <a:off x="4932040" y="3393936"/>
            <a:ext cx="1584176" cy="108012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แผนผังลำดับงาน: หน่วงเวลา 11"/>
          <p:cNvSpPr/>
          <p:nvPr/>
        </p:nvSpPr>
        <p:spPr>
          <a:xfrm rot="10800000">
            <a:off x="3419872" y="3392056"/>
            <a:ext cx="1512167" cy="108012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ลูกศรเชื่อมต่อแบบตรง 13"/>
          <p:cNvCxnSpPr>
            <a:stCxn id="4" idx="3"/>
          </p:cNvCxnSpPr>
          <p:nvPr/>
        </p:nvCxnSpPr>
        <p:spPr>
          <a:xfrm>
            <a:off x="2339752" y="2636912"/>
            <a:ext cx="1296144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5" idx="3"/>
            <a:endCxn id="12" idx="3"/>
          </p:cNvCxnSpPr>
          <p:nvPr/>
        </p:nvCxnSpPr>
        <p:spPr>
          <a:xfrm>
            <a:off x="2339752" y="3501008"/>
            <a:ext cx="1080120" cy="431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6" idx="3"/>
          </p:cNvCxnSpPr>
          <p:nvPr/>
        </p:nvCxnSpPr>
        <p:spPr>
          <a:xfrm flipV="1">
            <a:off x="2339752" y="4149080"/>
            <a:ext cx="1152128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V="1">
            <a:off x="6516216" y="3933056"/>
            <a:ext cx="936104" cy="9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03648" y="58772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th-TH" dirty="0"/>
          </a:p>
        </p:txBody>
      </p:sp>
      <p:cxnSp>
        <p:nvCxnSpPr>
          <p:cNvPr id="32" name="ลูกศรเชื่อมต่อแบบตรง 31"/>
          <p:cNvCxnSpPr>
            <a:endCxn id="4" idx="1"/>
          </p:cNvCxnSpPr>
          <p:nvPr/>
        </p:nvCxnSpPr>
        <p:spPr>
          <a:xfrm>
            <a:off x="899592" y="2636912"/>
            <a:ext cx="57606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>
            <a:off x="899592" y="3501008"/>
            <a:ext cx="57606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899592" y="5157192"/>
            <a:ext cx="57606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91880" y="36874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summation</a:t>
            </a:r>
            <a:endParaRPr lang="th-TH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76056" y="368741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threshold</a:t>
            </a:r>
            <a:endParaRPr lang="th-TH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452320" y="364502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th-TH" dirty="0"/>
          </a:p>
        </p:txBody>
      </p:sp>
      <p:cxnSp>
        <p:nvCxnSpPr>
          <p:cNvPr id="41" name="ลูกศรเชื่อมต่อแบบตรง 40"/>
          <p:cNvCxnSpPr/>
          <p:nvPr/>
        </p:nvCxnSpPr>
        <p:spPr>
          <a:xfrm rot="10800000" flipV="1">
            <a:off x="3347864" y="2060848"/>
            <a:ext cx="1296144" cy="936104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4008" y="17536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Dendrites</a:t>
            </a:r>
            <a:endParaRPr lang="th-TH" dirty="0"/>
          </a:p>
        </p:txBody>
      </p:sp>
      <p:sp>
        <p:nvSpPr>
          <p:cNvPr id="43" name="TextBox 42"/>
          <p:cNvSpPr txBox="1"/>
          <p:nvPr/>
        </p:nvSpPr>
        <p:spPr>
          <a:xfrm>
            <a:off x="6516216" y="50851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Axon</a:t>
            </a:r>
            <a:endParaRPr lang="th-TH" dirty="0"/>
          </a:p>
        </p:txBody>
      </p:sp>
      <p:cxnSp>
        <p:nvCxnSpPr>
          <p:cNvPr id="45" name="ลูกศรเชื่อมต่อแบบตรง 44"/>
          <p:cNvCxnSpPr/>
          <p:nvPr/>
        </p:nvCxnSpPr>
        <p:spPr>
          <a:xfrm rot="5400000" flipH="1" flipV="1">
            <a:off x="6444208" y="4581128"/>
            <a:ext cx="1008112" cy="1588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การแบ่งชั้นของโครงข่ายประสาทเทียม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1691680" y="26369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1691680" y="34474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1691680" y="429309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4139952" y="2204864"/>
            <a:ext cx="720080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4139952" y="3015424"/>
            <a:ext cx="720080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4139952" y="3861048"/>
            <a:ext cx="720080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4139952" y="4653136"/>
            <a:ext cx="720080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6300192" y="2996952"/>
            <a:ext cx="720080" cy="648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6300192" y="3842576"/>
            <a:ext cx="720080" cy="648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ลูกศรเชื่อมต่อแบบตรง 13"/>
          <p:cNvCxnSpPr>
            <a:stCxn id="4" idx="6"/>
            <a:endCxn id="7" idx="2"/>
          </p:cNvCxnSpPr>
          <p:nvPr/>
        </p:nvCxnSpPr>
        <p:spPr>
          <a:xfrm flipV="1">
            <a:off x="2411760" y="2528900"/>
            <a:ext cx="1728192" cy="43204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4" idx="6"/>
            <a:endCxn id="8" idx="2"/>
          </p:cNvCxnSpPr>
          <p:nvPr/>
        </p:nvCxnSpPr>
        <p:spPr>
          <a:xfrm>
            <a:off x="2411760" y="2960948"/>
            <a:ext cx="1728192" cy="37851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4" idx="6"/>
            <a:endCxn id="9" idx="2"/>
          </p:cNvCxnSpPr>
          <p:nvPr/>
        </p:nvCxnSpPr>
        <p:spPr>
          <a:xfrm>
            <a:off x="2411760" y="2960948"/>
            <a:ext cx="1728192" cy="122413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stCxn id="4" idx="6"/>
            <a:endCxn id="10" idx="2"/>
          </p:cNvCxnSpPr>
          <p:nvPr/>
        </p:nvCxnSpPr>
        <p:spPr>
          <a:xfrm>
            <a:off x="2411760" y="2960948"/>
            <a:ext cx="1728192" cy="201622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>
            <a:stCxn id="5" idx="6"/>
            <a:endCxn id="7" idx="2"/>
          </p:cNvCxnSpPr>
          <p:nvPr/>
        </p:nvCxnSpPr>
        <p:spPr>
          <a:xfrm flipV="1">
            <a:off x="2411760" y="2528900"/>
            <a:ext cx="1728192" cy="124260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>
            <a:stCxn id="5" idx="6"/>
            <a:endCxn id="8" idx="2"/>
          </p:cNvCxnSpPr>
          <p:nvPr/>
        </p:nvCxnSpPr>
        <p:spPr>
          <a:xfrm flipV="1">
            <a:off x="2411760" y="3339460"/>
            <a:ext cx="1728192" cy="43204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5" idx="6"/>
            <a:endCxn id="9" idx="2"/>
          </p:cNvCxnSpPr>
          <p:nvPr/>
        </p:nvCxnSpPr>
        <p:spPr>
          <a:xfrm>
            <a:off x="2411760" y="3771508"/>
            <a:ext cx="1728192" cy="4135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5" idx="6"/>
            <a:endCxn id="10" idx="2"/>
          </p:cNvCxnSpPr>
          <p:nvPr/>
        </p:nvCxnSpPr>
        <p:spPr>
          <a:xfrm>
            <a:off x="2411760" y="3771508"/>
            <a:ext cx="1728192" cy="12056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>
            <a:stCxn id="6" idx="6"/>
            <a:endCxn id="7" idx="2"/>
          </p:cNvCxnSpPr>
          <p:nvPr/>
        </p:nvCxnSpPr>
        <p:spPr>
          <a:xfrm flipV="1">
            <a:off x="2411760" y="2528900"/>
            <a:ext cx="1728192" cy="208823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>
            <a:stCxn id="6" idx="6"/>
            <a:endCxn id="8" idx="2"/>
          </p:cNvCxnSpPr>
          <p:nvPr/>
        </p:nvCxnSpPr>
        <p:spPr>
          <a:xfrm flipV="1">
            <a:off x="2411760" y="3339460"/>
            <a:ext cx="1728192" cy="127767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>
            <a:stCxn id="6" idx="6"/>
            <a:endCxn id="9" idx="2"/>
          </p:cNvCxnSpPr>
          <p:nvPr/>
        </p:nvCxnSpPr>
        <p:spPr>
          <a:xfrm flipV="1">
            <a:off x="2411760" y="4185084"/>
            <a:ext cx="1728192" cy="43204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>
            <a:stCxn id="6" idx="6"/>
            <a:endCxn id="10" idx="2"/>
          </p:cNvCxnSpPr>
          <p:nvPr/>
        </p:nvCxnSpPr>
        <p:spPr>
          <a:xfrm>
            <a:off x="2411760" y="4617132"/>
            <a:ext cx="1728192" cy="36004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>
            <a:stCxn id="7" idx="6"/>
            <a:endCxn id="11" idx="2"/>
          </p:cNvCxnSpPr>
          <p:nvPr/>
        </p:nvCxnSpPr>
        <p:spPr>
          <a:xfrm>
            <a:off x="4860032" y="2528900"/>
            <a:ext cx="1440160" cy="7920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>
            <a:stCxn id="8" idx="6"/>
            <a:endCxn id="11" idx="2"/>
          </p:cNvCxnSpPr>
          <p:nvPr/>
        </p:nvCxnSpPr>
        <p:spPr>
          <a:xfrm flipV="1">
            <a:off x="4860032" y="3320988"/>
            <a:ext cx="1440160" cy="1847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>
            <a:stCxn id="9" idx="6"/>
            <a:endCxn id="11" idx="2"/>
          </p:cNvCxnSpPr>
          <p:nvPr/>
        </p:nvCxnSpPr>
        <p:spPr>
          <a:xfrm flipV="1">
            <a:off x="4860032" y="3320988"/>
            <a:ext cx="1440160" cy="86409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>
            <a:stCxn id="10" idx="6"/>
            <a:endCxn id="12" idx="2"/>
          </p:cNvCxnSpPr>
          <p:nvPr/>
        </p:nvCxnSpPr>
        <p:spPr>
          <a:xfrm flipV="1">
            <a:off x="4860032" y="4166612"/>
            <a:ext cx="1440160" cy="81056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>
            <a:stCxn id="9" idx="6"/>
            <a:endCxn id="12" idx="2"/>
          </p:cNvCxnSpPr>
          <p:nvPr/>
        </p:nvCxnSpPr>
        <p:spPr>
          <a:xfrm flipV="1">
            <a:off x="4860032" y="4166612"/>
            <a:ext cx="1440160" cy="1847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47664" y="542606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th-TH" dirty="0"/>
          </a:p>
        </p:txBody>
      </p:sp>
      <p:sp>
        <p:nvSpPr>
          <p:cNvPr id="48" name="TextBox 47"/>
          <p:cNvSpPr txBox="1"/>
          <p:nvPr/>
        </p:nvSpPr>
        <p:spPr>
          <a:xfrm>
            <a:off x="3851920" y="54260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HIDDEN</a:t>
            </a:r>
            <a:endParaRPr lang="th-TH" dirty="0"/>
          </a:p>
        </p:txBody>
      </p:sp>
      <p:sp>
        <p:nvSpPr>
          <p:cNvPr id="49" name="TextBox 48"/>
          <p:cNvSpPr txBox="1"/>
          <p:nvPr/>
        </p:nvSpPr>
        <p:spPr>
          <a:xfrm>
            <a:off x="6012160" y="54101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องค์ประกอบของโครงข่ายใยประสาท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Node(neuron) </a:t>
            </a:r>
            <a:r>
              <a:rPr lang="th-TH" dirty="0" smtClean="0"/>
              <a:t>บางครั้งจะเรียกว่า </a:t>
            </a:r>
            <a:r>
              <a:rPr lang="en-US" dirty="0" smtClean="0"/>
              <a:t>Unit </a:t>
            </a:r>
            <a:r>
              <a:rPr lang="th-TH" dirty="0" smtClean="0"/>
              <a:t>ซึ่งจะเชื่อมโยงต่อกันด้วยเส้นเชื่อมโยง </a:t>
            </a:r>
            <a:r>
              <a:rPr lang="en-US" dirty="0" smtClean="0"/>
              <a:t>(Link) </a:t>
            </a:r>
            <a:r>
              <a:rPr lang="th-TH" dirty="0" smtClean="0"/>
              <a:t>ซึ่งแต่ละเส้นจะมีค่าน้ำหนักกำหนดไว้</a:t>
            </a:r>
          </a:p>
          <a:p>
            <a:endParaRPr lang="th-T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862" y="2636912"/>
            <a:ext cx="5641450" cy="33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เป็นโครงข่ายใยประสาท ที่แต่ละ</a:t>
            </a:r>
            <a:r>
              <a:rPr lang="th-TH" dirty="0" err="1" smtClean="0"/>
              <a:t>โหนด</a:t>
            </a:r>
            <a:r>
              <a:rPr lang="th-TH" dirty="0" smtClean="0"/>
              <a:t>จะเชื่อมต่อไปยัง</a:t>
            </a:r>
            <a:r>
              <a:rPr lang="th-TH" dirty="0" err="1" smtClean="0"/>
              <a:t>โหนด</a:t>
            </a:r>
            <a:r>
              <a:rPr lang="th-TH" dirty="0" smtClean="0"/>
              <a:t>ในขั้นถัดไปทุกจุด</a:t>
            </a:r>
          </a:p>
          <a:p>
            <a:r>
              <a:rPr lang="th-TH" dirty="0" smtClean="0"/>
              <a:t>ถ้า</a:t>
            </a:r>
            <a:r>
              <a:rPr lang="th-TH" dirty="0" err="1" smtClean="0"/>
              <a:t>โหนด</a:t>
            </a:r>
            <a:r>
              <a:rPr lang="th-TH" dirty="0" smtClean="0"/>
              <a:t>ผลลัพธ์มีเพียง</a:t>
            </a:r>
            <a:r>
              <a:rPr lang="th-TH" dirty="0" err="1" smtClean="0"/>
              <a:t>โหนด</a:t>
            </a:r>
            <a:r>
              <a:rPr lang="th-TH" dirty="0" smtClean="0"/>
              <a:t>เดียวจะเรียกว่า </a:t>
            </a:r>
            <a:r>
              <a:rPr lang="en-US" dirty="0" smtClean="0"/>
              <a:t>“Single network”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สามารถแบ่งออกได้ 2 ประเภทคือ</a:t>
            </a:r>
          </a:p>
          <a:p>
            <a:pPr lvl="1"/>
            <a:r>
              <a:rPr lang="en-US" dirty="0" smtClean="0"/>
              <a:t>Single Layer </a:t>
            </a:r>
            <a:r>
              <a:rPr lang="en-US" dirty="0" err="1" smtClean="0"/>
              <a:t>Perceptron</a:t>
            </a:r>
            <a:r>
              <a:rPr lang="en-US" dirty="0" smtClean="0"/>
              <a:t> (SLP)</a:t>
            </a:r>
          </a:p>
          <a:p>
            <a:pPr lvl="1"/>
            <a:r>
              <a:rPr lang="en-US" dirty="0" smtClean="0"/>
              <a:t>Multi Layer </a:t>
            </a:r>
            <a:r>
              <a:rPr lang="en-US" dirty="0" err="1" smtClean="0"/>
              <a:t>Perceptron</a:t>
            </a:r>
            <a:r>
              <a:rPr lang="en-US" dirty="0" smtClean="0"/>
              <a:t> (MLP)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3275856" y="2636912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3275856" y="3284984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3275856" y="4005064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5148064" y="3284984"/>
            <a:ext cx="648072" cy="50405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>
            <a:stCxn id="4" idx="6"/>
            <a:endCxn id="7" idx="2"/>
          </p:cNvCxnSpPr>
          <p:nvPr/>
        </p:nvCxnSpPr>
        <p:spPr>
          <a:xfrm>
            <a:off x="3923928" y="2888940"/>
            <a:ext cx="1224136" cy="648072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>
            <a:stCxn id="5" idx="6"/>
            <a:endCxn id="7" idx="2"/>
          </p:cNvCxnSpPr>
          <p:nvPr/>
        </p:nvCxnSpPr>
        <p:spPr>
          <a:xfrm>
            <a:off x="3923928" y="3537012"/>
            <a:ext cx="1224136" cy="1588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>
            <a:stCxn id="6" idx="6"/>
            <a:endCxn id="7" idx="2"/>
          </p:cNvCxnSpPr>
          <p:nvPr/>
        </p:nvCxnSpPr>
        <p:spPr>
          <a:xfrm flipV="1">
            <a:off x="3923928" y="3537012"/>
            <a:ext cx="1224136" cy="72008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Layer </a:t>
            </a:r>
            <a:r>
              <a:rPr lang="en-US" dirty="0" err="1" smtClean="0"/>
              <a:t>Perceptron</a:t>
            </a:r>
            <a:r>
              <a:rPr lang="en-US" dirty="0" smtClean="0"/>
              <a:t> (SLP)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เป็น </a:t>
            </a:r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r>
              <a:rPr lang="th-TH" dirty="0" smtClean="0"/>
              <a:t>ที่มีโครงสร้างไม่ซับซ้อน</a:t>
            </a:r>
          </a:p>
          <a:p>
            <a:r>
              <a:rPr lang="th-TH" dirty="0" smtClean="0"/>
              <a:t>ซึ่งประกอบไปด้วยชั้นของผลลัพธ์เพียงชั้นเดียวเท่านั้น</a:t>
            </a:r>
          </a:p>
          <a:p>
            <a:r>
              <a:rPr lang="th-TH" dirty="0" smtClean="0"/>
              <a:t>โดยผลลัพธ์จะได้จากผลรวมของข้อมูลนำเข้าและค่าน้ำหนักของแต่ละจุดที่เชื่อมโยงกัน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3059832" y="3789040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3059832" y="4437112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3059832" y="5157192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4932040" y="4077072"/>
            <a:ext cx="648072" cy="50405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ลูกศรเชื่อมต่อแบบตรง 7"/>
          <p:cNvCxnSpPr>
            <a:stCxn id="4" idx="6"/>
            <a:endCxn id="7" idx="2"/>
          </p:cNvCxnSpPr>
          <p:nvPr/>
        </p:nvCxnSpPr>
        <p:spPr>
          <a:xfrm>
            <a:off x="3707904" y="4041068"/>
            <a:ext cx="1224136" cy="288032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>
            <a:stCxn id="5" idx="6"/>
            <a:endCxn id="7" idx="2"/>
          </p:cNvCxnSpPr>
          <p:nvPr/>
        </p:nvCxnSpPr>
        <p:spPr>
          <a:xfrm flipV="1">
            <a:off x="3707904" y="4329100"/>
            <a:ext cx="1224136" cy="36004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>
            <a:stCxn id="6" idx="6"/>
            <a:endCxn id="7" idx="2"/>
          </p:cNvCxnSpPr>
          <p:nvPr/>
        </p:nvCxnSpPr>
        <p:spPr>
          <a:xfrm flipV="1">
            <a:off x="3707904" y="4329100"/>
            <a:ext cx="1224136" cy="108012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4932040" y="4797152"/>
            <a:ext cx="648072" cy="50405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ลูกศรเชื่อมต่อแบบตรง 12"/>
          <p:cNvCxnSpPr>
            <a:stCxn id="4" idx="6"/>
            <a:endCxn id="11" idx="2"/>
          </p:cNvCxnSpPr>
          <p:nvPr/>
        </p:nvCxnSpPr>
        <p:spPr>
          <a:xfrm>
            <a:off x="3707904" y="4041068"/>
            <a:ext cx="1224136" cy="1008112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stCxn id="5" idx="6"/>
            <a:endCxn id="11" idx="2"/>
          </p:cNvCxnSpPr>
          <p:nvPr/>
        </p:nvCxnSpPr>
        <p:spPr>
          <a:xfrm>
            <a:off x="3707904" y="4689140"/>
            <a:ext cx="1224136" cy="36004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>
            <a:stCxn id="6" idx="6"/>
            <a:endCxn id="11" idx="2"/>
          </p:cNvCxnSpPr>
          <p:nvPr/>
        </p:nvCxnSpPr>
        <p:spPr>
          <a:xfrm flipV="1">
            <a:off x="3707904" y="5049180"/>
            <a:ext cx="1224136" cy="36004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Layer </a:t>
            </a:r>
            <a:r>
              <a:rPr lang="en-US" dirty="0" err="1" smtClean="0"/>
              <a:t>Perceptron</a:t>
            </a:r>
            <a:r>
              <a:rPr lang="en-US" dirty="0" smtClean="0"/>
              <a:t> (MLP)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เป็น </a:t>
            </a:r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r>
              <a:rPr lang="th-TH" dirty="0" smtClean="0"/>
              <a:t>ที่มีมากกว่า 1 ชั้น</a:t>
            </a:r>
          </a:p>
          <a:p>
            <a:r>
              <a:rPr lang="th-TH" dirty="0" smtClean="0"/>
              <a:t>ซึ่งแต่ละชั้นจะมีการรับค่าและคำนวณค่าผลรวมของข้อมูลนำเข้าและค่าน้ำหนักของแต่ละจุดที่เชื่อมโยงกัน และส่งต่อค่าเหล่านั้นไปยัง</a:t>
            </a:r>
            <a:r>
              <a:rPr lang="th-TH" dirty="0" err="1" smtClean="0"/>
              <a:t>โหนด</a:t>
            </a:r>
            <a:r>
              <a:rPr lang="th-TH" dirty="0" smtClean="0"/>
              <a:t>ที่เชื่อมต่อในชั้นถัดไป</a:t>
            </a:r>
          </a:p>
          <a:p>
            <a:endParaRPr lang="th-TH" dirty="0"/>
          </a:p>
        </p:txBody>
      </p:sp>
      <p:grpSp>
        <p:nvGrpSpPr>
          <p:cNvPr id="33" name="กลุ่ม 32"/>
          <p:cNvGrpSpPr/>
          <p:nvPr/>
        </p:nvGrpSpPr>
        <p:grpSpPr>
          <a:xfrm>
            <a:off x="1763688" y="3212976"/>
            <a:ext cx="5544616" cy="3249631"/>
            <a:chOff x="1547664" y="2996952"/>
            <a:chExt cx="6062114" cy="3673495"/>
          </a:xfrm>
        </p:grpSpPr>
        <p:sp>
          <p:nvSpPr>
            <p:cNvPr id="4" name="วงรี 3"/>
            <p:cNvSpPr/>
            <p:nvPr/>
          </p:nvSpPr>
          <p:spPr>
            <a:xfrm>
              <a:off x="1691680" y="3429000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1691680" y="4239560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1691680" y="5085184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4139952" y="2996952"/>
              <a:ext cx="720080" cy="64807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4139952" y="3807512"/>
              <a:ext cx="720080" cy="64807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4139952" y="4653136"/>
              <a:ext cx="720080" cy="64807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139952" y="5445224"/>
              <a:ext cx="720080" cy="64807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6300192" y="3789040"/>
              <a:ext cx="720080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วงรี 11"/>
            <p:cNvSpPr/>
            <p:nvPr/>
          </p:nvSpPr>
          <p:spPr>
            <a:xfrm>
              <a:off x="6300192" y="4634664"/>
              <a:ext cx="720080" cy="64807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3" name="ลูกศรเชื่อมต่อแบบตรง 12"/>
            <p:cNvCxnSpPr>
              <a:stCxn id="4" idx="6"/>
              <a:endCxn id="7" idx="2"/>
            </p:cNvCxnSpPr>
            <p:nvPr/>
          </p:nvCxnSpPr>
          <p:spPr>
            <a:xfrm flipV="1">
              <a:off x="2411760" y="3320988"/>
              <a:ext cx="1728192" cy="43204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ลูกศรเชื่อมต่อแบบตรง 13"/>
            <p:cNvCxnSpPr>
              <a:stCxn id="4" idx="6"/>
              <a:endCxn id="8" idx="2"/>
            </p:cNvCxnSpPr>
            <p:nvPr/>
          </p:nvCxnSpPr>
          <p:spPr>
            <a:xfrm>
              <a:off x="2411760" y="3753036"/>
              <a:ext cx="1728192" cy="37851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ลูกศรเชื่อมต่อแบบตรง 14"/>
            <p:cNvCxnSpPr>
              <a:stCxn id="4" idx="6"/>
              <a:endCxn id="9" idx="2"/>
            </p:cNvCxnSpPr>
            <p:nvPr/>
          </p:nvCxnSpPr>
          <p:spPr>
            <a:xfrm>
              <a:off x="2411760" y="3753036"/>
              <a:ext cx="1728192" cy="122413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>
              <a:stCxn id="4" idx="6"/>
              <a:endCxn id="10" idx="2"/>
            </p:cNvCxnSpPr>
            <p:nvPr/>
          </p:nvCxnSpPr>
          <p:spPr>
            <a:xfrm>
              <a:off x="2411760" y="3753036"/>
              <a:ext cx="1728192" cy="201622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>
              <a:stCxn id="5" idx="6"/>
              <a:endCxn id="7" idx="2"/>
            </p:cNvCxnSpPr>
            <p:nvPr/>
          </p:nvCxnSpPr>
          <p:spPr>
            <a:xfrm flipV="1">
              <a:off x="2411760" y="3320988"/>
              <a:ext cx="1728192" cy="124260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ลูกศรเชื่อมต่อแบบตรง 17"/>
            <p:cNvCxnSpPr>
              <a:stCxn id="5" idx="6"/>
              <a:endCxn id="8" idx="2"/>
            </p:cNvCxnSpPr>
            <p:nvPr/>
          </p:nvCxnSpPr>
          <p:spPr>
            <a:xfrm flipV="1">
              <a:off x="2411760" y="4131548"/>
              <a:ext cx="1728192" cy="43204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/>
            <p:cNvCxnSpPr>
              <a:stCxn id="5" idx="6"/>
              <a:endCxn id="9" idx="2"/>
            </p:cNvCxnSpPr>
            <p:nvPr/>
          </p:nvCxnSpPr>
          <p:spPr>
            <a:xfrm>
              <a:off x="2411760" y="4563596"/>
              <a:ext cx="1728192" cy="41357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ลูกศรเชื่อมต่อแบบตรง 19"/>
            <p:cNvCxnSpPr>
              <a:stCxn id="5" idx="6"/>
              <a:endCxn id="10" idx="2"/>
            </p:cNvCxnSpPr>
            <p:nvPr/>
          </p:nvCxnSpPr>
          <p:spPr>
            <a:xfrm>
              <a:off x="2411760" y="4563596"/>
              <a:ext cx="1728192" cy="120566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ลูกศรเชื่อมต่อแบบตรง 20"/>
            <p:cNvCxnSpPr>
              <a:stCxn id="6" idx="6"/>
              <a:endCxn id="7" idx="2"/>
            </p:cNvCxnSpPr>
            <p:nvPr/>
          </p:nvCxnSpPr>
          <p:spPr>
            <a:xfrm flipV="1">
              <a:off x="2411760" y="3320988"/>
              <a:ext cx="1728192" cy="208823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ลูกศรเชื่อมต่อแบบตรง 21"/>
            <p:cNvCxnSpPr>
              <a:stCxn id="6" idx="6"/>
              <a:endCxn id="8" idx="2"/>
            </p:cNvCxnSpPr>
            <p:nvPr/>
          </p:nvCxnSpPr>
          <p:spPr>
            <a:xfrm flipV="1">
              <a:off x="2411760" y="4131548"/>
              <a:ext cx="1728192" cy="127767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ลูกศรเชื่อมต่อแบบตรง 22"/>
            <p:cNvCxnSpPr>
              <a:stCxn id="6" idx="6"/>
              <a:endCxn id="9" idx="2"/>
            </p:cNvCxnSpPr>
            <p:nvPr/>
          </p:nvCxnSpPr>
          <p:spPr>
            <a:xfrm flipV="1">
              <a:off x="2411760" y="4977172"/>
              <a:ext cx="1728192" cy="43204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/>
            <p:cNvCxnSpPr>
              <a:stCxn id="6" idx="6"/>
              <a:endCxn id="10" idx="2"/>
            </p:cNvCxnSpPr>
            <p:nvPr/>
          </p:nvCxnSpPr>
          <p:spPr>
            <a:xfrm>
              <a:off x="2411760" y="5409220"/>
              <a:ext cx="1728192" cy="36004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ลูกศรเชื่อมต่อแบบตรง 24"/>
            <p:cNvCxnSpPr>
              <a:stCxn id="7" idx="6"/>
              <a:endCxn id="11" idx="2"/>
            </p:cNvCxnSpPr>
            <p:nvPr/>
          </p:nvCxnSpPr>
          <p:spPr>
            <a:xfrm>
              <a:off x="4860032" y="3320988"/>
              <a:ext cx="1440160" cy="79208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ลูกศรเชื่อมต่อแบบตรง 25"/>
            <p:cNvCxnSpPr>
              <a:stCxn id="8" idx="6"/>
              <a:endCxn id="11" idx="2"/>
            </p:cNvCxnSpPr>
            <p:nvPr/>
          </p:nvCxnSpPr>
          <p:spPr>
            <a:xfrm flipV="1">
              <a:off x="4860032" y="4113076"/>
              <a:ext cx="1440160" cy="1847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/>
            <p:cNvCxnSpPr>
              <a:stCxn id="9" idx="6"/>
              <a:endCxn id="11" idx="2"/>
            </p:cNvCxnSpPr>
            <p:nvPr/>
          </p:nvCxnSpPr>
          <p:spPr>
            <a:xfrm flipV="1">
              <a:off x="4860032" y="4113076"/>
              <a:ext cx="1440160" cy="86409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ลูกศรเชื่อมต่อแบบตรง 27"/>
            <p:cNvCxnSpPr>
              <a:stCxn id="10" idx="6"/>
              <a:endCxn id="12" idx="2"/>
            </p:cNvCxnSpPr>
            <p:nvPr/>
          </p:nvCxnSpPr>
          <p:spPr>
            <a:xfrm flipV="1">
              <a:off x="4860032" y="4958700"/>
              <a:ext cx="1440160" cy="81056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/>
            <p:cNvCxnSpPr>
              <a:stCxn id="9" idx="6"/>
              <a:endCxn id="12" idx="2"/>
            </p:cNvCxnSpPr>
            <p:nvPr/>
          </p:nvCxnSpPr>
          <p:spPr>
            <a:xfrm flipV="1">
              <a:off x="4860032" y="4958700"/>
              <a:ext cx="1440160" cy="1847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47664" y="6218149"/>
              <a:ext cx="1152128" cy="41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INPUT</a:t>
              </a:r>
              <a:endParaRPr lang="th-TH" sz="1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920" y="6218149"/>
              <a:ext cx="1368153" cy="45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HIDDEN</a:t>
              </a:r>
              <a:endParaRPr lang="th-TH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69617" y="6202247"/>
              <a:ext cx="1440161" cy="41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OUTPUT</a:t>
              </a:r>
              <a:endParaRPr lang="th-TH" sz="1800" dirty="0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2106</TotalTime>
  <Words>2073</Words>
  <Application>Microsoft Office PowerPoint</Application>
  <PresentationFormat>On-screen Show (4:3)</PresentationFormat>
  <Paragraphs>606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FreesiaUPC</vt:lpstr>
      <vt:lpstr>Tw Cen MT</vt:lpstr>
      <vt:lpstr>Wingdings</vt:lpstr>
      <vt:lpstr>Wingdings 2</vt:lpstr>
      <vt:lpstr>Median</vt:lpstr>
      <vt:lpstr>Neural Network </vt:lpstr>
      <vt:lpstr>เครือข่ายใยประสาท (Neural Network)</vt:lpstr>
      <vt:lpstr>การทำงานของโครงข่ายประสาทในสมอง</vt:lpstr>
      <vt:lpstr>การทำงานของโครงข่ายประสาทในสมองเทียม</vt:lpstr>
      <vt:lpstr>การแบ่งชั้นของโครงข่ายประสาทเทียม</vt:lpstr>
      <vt:lpstr>องค์ประกอบของโครงข่ายใยประสาท</vt:lpstr>
      <vt:lpstr>Perceptron</vt:lpstr>
      <vt:lpstr>Single Layer Perceptron (SLP)</vt:lpstr>
      <vt:lpstr>Multi Layer Perceptron (MLP)</vt:lpstr>
      <vt:lpstr>ตัวอย่าง</vt:lpstr>
      <vt:lpstr>Backpropagation</vt:lpstr>
      <vt:lpstr>Evolutionary computation</vt:lpstr>
      <vt:lpstr>การคำนวณเชิงวิวัฒนาการ</vt:lpstr>
      <vt:lpstr>ขั้นตอนวิธีเชิงพันธุกรรมของมนุษย์</vt:lpstr>
      <vt:lpstr>องค์ประกอบของขั้นตอนวิธีเชิงพันธุกรรม</vt:lpstr>
      <vt:lpstr>การสร้างโครโมโซม</vt:lpstr>
      <vt:lpstr>การสร้างประชากรต้นกำเนิด</vt:lpstr>
      <vt:lpstr>ฟังก์ชันความเหมาะสม</vt:lpstr>
      <vt:lpstr>การคัดเลือก (Selection) </vt:lpstr>
      <vt:lpstr>การคัดเลือก (Selection) </vt:lpstr>
      <vt:lpstr>การไขว้เปลี่ยน (Crossover)</vt:lpstr>
      <vt:lpstr>การไขว้เปลี่ยนแบบจุดเดียว</vt:lpstr>
      <vt:lpstr>การไขว้เปลี่ยนแบบ 2 จุด</vt:lpstr>
      <vt:lpstr>การกลายพันธุ์ (Mutation)</vt:lpstr>
      <vt:lpstr>การกลายพันธุ์</vt:lpstr>
      <vt:lpstr>ตัวอย่างการใช้งาน GA แก้ปัญหา 8-Queen</vt:lpstr>
      <vt:lpstr>ตัวอย่าง : สร้างประชากรเริ่มต้น</vt:lpstr>
      <vt:lpstr>ตัวอย่าง : หาค่าความเหมาะสม (1)</vt:lpstr>
      <vt:lpstr>ตัวอย่าง : หาค่าความเหมาะสม (2)</vt:lpstr>
      <vt:lpstr>ตัวอย่าง : กระบวนการคัดเลือกโครโมโซม</vt:lpstr>
      <vt:lpstr>ตัวอย่าง : กระบวนการไขว้เปลี่ยนโครโมโซม</vt:lpstr>
      <vt:lpstr>ตัวอย่าง : กระบวนการกลายพันธุ์</vt:lpstr>
      <vt:lpstr>PowerPoint Presentation</vt:lpstr>
    </vt:vector>
  </TitlesOfParts>
  <Company>Kmutnb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Reasoning and Inference</dc:title>
  <dc:creator>admin</dc:creator>
  <cp:lastModifiedBy>Choopan Rattanapoka</cp:lastModifiedBy>
  <cp:revision>223</cp:revision>
  <dcterms:created xsi:type="dcterms:W3CDTF">2010-07-17T02:12:53Z</dcterms:created>
  <dcterms:modified xsi:type="dcterms:W3CDTF">2015-08-04T05:35:04Z</dcterms:modified>
</cp:coreProperties>
</file>