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7" r:id="rId4"/>
    <p:sldId id="288" r:id="rId5"/>
    <p:sldId id="289" r:id="rId6"/>
    <p:sldId id="290" r:id="rId7"/>
    <p:sldId id="291" r:id="rId8"/>
    <p:sldId id="294" r:id="rId9"/>
    <p:sldId id="293" r:id="rId10"/>
    <p:sldId id="295" r:id="rId11"/>
    <p:sldId id="301" r:id="rId12"/>
    <p:sldId id="296" r:id="rId13"/>
    <p:sldId id="297" r:id="rId14"/>
    <p:sldId id="298" r:id="rId15"/>
    <p:sldId id="300" r:id="rId16"/>
    <p:sldId id="302" r:id="rId17"/>
    <p:sldId id="303" r:id="rId1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70"/>
    </p:cViewPr>
  </p:sorterViewPr>
  <p:notesViewPr>
    <p:cSldViewPr>
      <p:cViewPr varScale="1">
        <p:scale>
          <a:sx n="55" d="100"/>
          <a:sy n="55" d="100"/>
        </p:scale>
        <p:origin x="-18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6FA0B-2F99-4C1C-A641-A0E29509722C}" type="datetimeFigureOut">
              <a:rPr lang="en-US" smtClean="0"/>
              <a:t>04-Aug-15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B6F94-7AD2-44F3-B999-EDBE20B4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89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40BF6-C090-4868-A83F-B59526244BA9}" type="datetimeFigureOut">
              <a:rPr lang="en-US" smtClean="0"/>
              <a:t>04-Aug-15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B1333-DF6E-4CFB-8172-18E13589F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51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นำเสนอ</a:t>
            </a:r>
            <a:r>
              <a:rPr lang="th-TH" baseline="0" dirty="0" smtClean="0"/>
              <a:t> เกี่ยวกับ</a:t>
            </a:r>
            <a:r>
              <a:rPr lang="en-US" baseline="0" dirty="0" smtClean="0"/>
              <a:t>…………………………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B1333-DF6E-4CFB-8172-18E13589F53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8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LEARNING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030523111 – Introduction to Artificial Intelligence</a:t>
            </a:r>
          </a:p>
          <a:p>
            <a:pPr algn="r"/>
            <a:r>
              <a:rPr lang="en-US" dirty="0"/>
              <a:t>Asst. Prof. Dr. Choopan </a:t>
            </a:r>
            <a:r>
              <a:rPr lang="en-US" dirty="0" err="1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มีข้อมูลดิบที่ได้จากการสำรวจในร้านอาหารแห่งหนึ่งว่าลูกค้า 5 คนมีการสั่งของหวานหลังอาหารมื้อเย็นแตกต่างกันไปดังข้อมูลในตาราง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pPr lvl="1"/>
            <a:endParaRPr lang="th-TH" dirty="0" smtClean="0"/>
          </a:p>
          <a:p>
            <a:pPr lvl="1"/>
            <a:r>
              <a:rPr lang="th-TH" dirty="0" smtClean="0"/>
              <a:t>การสั่งของหวาน </a:t>
            </a:r>
            <a:r>
              <a:rPr lang="en-US" dirty="0" smtClean="0"/>
              <a:t>(Order)</a:t>
            </a:r>
          </a:p>
          <a:p>
            <a:pPr lvl="1"/>
            <a:r>
              <a:rPr lang="th-TH" dirty="0" smtClean="0"/>
              <a:t>ชนิดของหวาน </a:t>
            </a:r>
            <a:r>
              <a:rPr lang="en-US" dirty="0" smtClean="0"/>
              <a:t>(Dessert)</a:t>
            </a:r>
            <a:endParaRPr lang="th-TH" dirty="0" smtClean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1475656" y="256490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ลูกค้า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การสั่งของหวาน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ชนิดของหวาน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ความชอบ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ไอศกรีม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ไม่ชอบ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ไอศกรีม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ชอบ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ขนมเค้ก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ไม่ชอบ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ไอศกรีม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ชอบ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ขนมเค้ก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ชอบ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ข้อมูลดิบที่ได้จากการสำรวจความอดทนของลูกค้าที่รอใช้บริการ</a:t>
            </a:r>
          </a:p>
          <a:p>
            <a:endParaRPr lang="th-TH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1524000" y="2276872"/>
          <a:ext cx="6096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ลูกค้า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สถานะของโต๊ะ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ราคา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ร้านอาหาร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ระยะเวลารอ</a:t>
                      </a:r>
                      <a:r>
                        <a:rPr lang="th-TH" baseline="0" dirty="0" smtClean="0"/>
                        <a:t> </a:t>
                      </a:r>
                      <a:r>
                        <a:rPr lang="en-US" baseline="0" dirty="0" smtClean="0"/>
                        <a:t>(</a:t>
                      </a:r>
                      <a:r>
                        <a:rPr lang="th-TH" baseline="0" dirty="0" smtClean="0"/>
                        <a:t>นาที</a:t>
                      </a:r>
                      <a:r>
                        <a:rPr lang="en-US" baseline="0" dirty="0" smtClean="0"/>
                        <a:t>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ลูกค้ารอ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เต็ม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แพง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ญี่ปุ่น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10-30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เต็ม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ถูก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ไทย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10-30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เต็ม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แพง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ไทย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10-30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ไม่รอ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เต็ม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แพง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ญี่ปุ่น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มากกว่า 30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ไม่รอ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เต็ม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แพง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อิตาลี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0-10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ว่าง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ถูก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ไทย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10-30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เต็ม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แพง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อิตาลี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10-30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ไม่รอ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ว่าง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แพง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ไทย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0-10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รอ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Nearest Neighbor Classification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เป็นการเรียนรู้แบบ </a:t>
            </a:r>
            <a:r>
              <a:rPr lang="en-US" dirty="0" smtClean="0"/>
              <a:t>Unsupervised Learning </a:t>
            </a:r>
            <a:r>
              <a:rPr lang="th-TH" dirty="0" smtClean="0"/>
              <a:t>ซึ่งเป็นการจำแนกหรือจัดกลุ่มที่มีวิธีการไม่ซับซ้อนมากนัก</a:t>
            </a:r>
          </a:p>
          <a:p>
            <a:r>
              <a:rPr lang="th-TH" dirty="0" smtClean="0"/>
              <a:t>โดยจะพิจารณาจากชุดข้อมูลใกล้เคียงกับค่าของข้อมูลที่พิจารณามากที่สุด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211960" y="4437112"/>
            <a:ext cx="7920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5580112" y="3573016"/>
            <a:ext cx="108012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6" name="สามเหลี่ยมหน้าจั่ว 5"/>
          <p:cNvSpPr/>
          <p:nvPr/>
        </p:nvSpPr>
        <p:spPr>
          <a:xfrm>
            <a:off x="2267744" y="3501008"/>
            <a:ext cx="576064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th-TH" dirty="0"/>
          </a:p>
        </p:txBody>
      </p:sp>
      <p:sp>
        <p:nvSpPr>
          <p:cNvPr id="7" name="ดาว 5 แฉก 6"/>
          <p:cNvSpPr/>
          <p:nvPr/>
        </p:nvSpPr>
        <p:spPr>
          <a:xfrm>
            <a:off x="1691680" y="5517232"/>
            <a:ext cx="1152128" cy="8640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th-TH" dirty="0"/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5148064" y="5445224"/>
            <a:ext cx="86409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th-TH" dirty="0"/>
          </a:p>
        </p:txBody>
      </p:sp>
      <p:cxnSp>
        <p:nvCxnSpPr>
          <p:cNvPr id="12" name="ตัวเชื่อมต่อตรง 11"/>
          <p:cNvCxnSpPr>
            <a:endCxn id="5" idx="3"/>
          </p:cNvCxnSpPr>
          <p:nvPr/>
        </p:nvCxnSpPr>
        <p:spPr>
          <a:xfrm flipV="1">
            <a:off x="5004048" y="3941792"/>
            <a:ext cx="734244" cy="495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>
            <a:endCxn id="8" idx="0"/>
          </p:cNvCxnSpPr>
          <p:nvPr/>
        </p:nvCxnSpPr>
        <p:spPr>
          <a:xfrm>
            <a:off x="5004048" y="5013176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>
            <a:endCxn id="7" idx="4"/>
          </p:cNvCxnSpPr>
          <p:nvPr/>
        </p:nvCxnSpPr>
        <p:spPr>
          <a:xfrm rot="10800000" flipV="1">
            <a:off x="2843808" y="5013176"/>
            <a:ext cx="1368153" cy="834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>
            <a:endCxn id="6" idx="4"/>
          </p:cNvCxnSpPr>
          <p:nvPr/>
        </p:nvCxnSpPr>
        <p:spPr>
          <a:xfrm rot="10800000">
            <a:off x="2843808" y="4005064"/>
            <a:ext cx="136815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48064" y="4869160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1</a:t>
            </a:r>
            <a:endParaRPr lang="th-TH" dirty="0"/>
          </a:p>
        </p:txBody>
      </p:sp>
      <p:sp>
        <p:nvSpPr>
          <p:cNvPr id="22" name="TextBox 21"/>
          <p:cNvSpPr txBox="1"/>
          <p:nvPr/>
        </p:nvSpPr>
        <p:spPr>
          <a:xfrm>
            <a:off x="5004048" y="3841884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2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3364540" y="3789040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3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3419872" y="4941168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4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การหาระยะทาง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ในการหาระยะทางจะใช้ทฤษฎีการวัดค่าของ </a:t>
            </a:r>
            <a:r>
              <a:rPr lang="en-US" dirty="0" smtClean="0"/>
              <a:t>Euclidean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d = </a:t>
            </a:r>
            <a:r>
              <a:rPr lang="th-TH" dirty="0" smtClean="0"/>
              <a:t>ระยะทาง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th-TH" dirty="0" smtClean="0"/>
              <a:t>ค่าที่อยู่ในข้อมูลที่ต้องการจำแนก</a:t>
            </a:r>
          </a:p>
          <a:p>
            <a:pPr lvl="1"/>
            <a:r>
              <a:rPr lang="en-US" dirty="0" smtClean="0"/>
              <a:t>q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th-TH" dirty="0" smtClean="0"/>
              <a:t>ค่าของข้อมูลข้างเคียง</a:t>
            </a:r>
            <a:endParaRPr lang="en-US" dirty="0" smtClean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2104858"/>
            <a:ext cx="2592288" cy="1496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กำหนดให้มีการจำแนกสัตว์ 5 ชนิด จำแนกจากคุณสมบัติ </a:t>
            </a:r>
            <a:r>
              <a:rPr lang="en-US" dirty="0" smtClean="0"/>
              <a:t>(1NN)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683563" y="3652232"/>
          <a:ext cx="7776869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8160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1872205"/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กบ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สัตว์ครึ่งบกครึ่งน้ำ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เป็ด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สัตว์จำพวกนก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ค้างคาว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สัตว์เลี้ยงลูกด้วยนม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งู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สัตว์เลื้อยคลาน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ปลาแซ</a:t>
                      </a:r>
                      <a:r>
                        <a:rPr lang="th-TH" dirty="0" err="1" smtClean="0"/>
                        <a:t>ลมอล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สัตว์จำพวกปลา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สัตว์ปริศนา</a:t>
                      </a:r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???</a:t>
                      </a:r>
                      <a:endParaRPr lang="th-TH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1445603" y="2534851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ออกลูกเป็นตัว</a:t>
            </a:r>
            <a:endParaRPr lang="th-TH" sz="20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949659" y="2554887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ออกลูกเป็นไข่</a:t>
            </a:r>
            <a:endParaRPr lang="th-TH" sz="20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2453715" y="2554887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เลี้ยงลูกด้วยนม</a:t>
            </a:r>
            <a:endParaRPr lang="th-TH" sz="20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2957771" y="2534851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มีขนตามร่างกาย</a:t>
            </a:r>
            <a:endParaRPr lang="th-TH" sz="20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3461827" y="2554887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ผิวหยาบหรือมีเกล็ด</a:t>
            </a:r>
            <a:endParaRPr lang="th-TH" sz="20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3965883" y="2534851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สัตว์เลือดอุ่น</a:t>
            </a:r>
            <a:endParaRPr lang="th-TH" sz="20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510010" y="2554887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สัตว์เลือดเย็น</a:t>
            </a:r>
            <a:endParaRPr lang="th-TH" sz="20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4973995" y="2534851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อยู่ทั้งบกและน้ำ</a:t>
            </a:r>
            <a:endParaRPr lang="th-TH" sz="20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5518122" y="2554887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หายใจด้วยเหงือก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4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กำหนดให้มีการจำแนกสัตว์ 5 ชนิด จำแนกจากคุณสมบัติ </a:t>
            </a:r>
            <a:r>
              <a:rPr lang="en-US" dirty="0" smtClean="0"/>
              <a:t>(3NN)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683563" y="3580224"/>
          <a:ext cx="7776869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8160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1872205"/>
              </a:tblGrid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กบ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สัตว์ครึ่งบกครึ่งน้ำ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เป็ด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สัตว์จำพวกนก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ค้างคาว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สัตว์เลี้ยงลูกด้วยนม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งู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สัตว์เลื้อยคลาน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ปลาแซ</a:t>
                      </a:r>
                      <a:r>
                        <a:rPr lang="th-TH" sz="1600" dirty="0" err="1" smtClean="0"/>
                        <a:t>ลมอล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สัตว์จำพวกปลา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จระเข้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สัตว์เลื้อยคลาน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แมว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สัตว์เลี้ยงลูกด้วยนม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นกกระจอกเทศ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สัตว์จำพวกนก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สัตว์ปริศนา</a:t>
                      </a:r>
                      <a:endParaRPr lang="th-TH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???</a:t>
                      </a:r>
                      <a:endParaRPr lang="th-TH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1445603" y="2462843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ออกลูกเป็นตัว</a:t>
            </a:r>
            <a:endParaRPr lang="th-TH" sz="20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949659" y="2482879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ออกลูกเป็นไข่</a:t>
            </a:r>
            <a:endParaRPr lang="th-TH" sz="20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2453715" y="2482879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เลี้ยงลูกด้วยนม</a:t>
            </a:r>
            <a:endParaRPr lang="th-TH" sz="20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2957771" y="2462843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มีขนตามร่างกาย</a:t>
            </a:r>
            <a:endParaRPr lang="th-TH" sz="20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3461827" y="2482879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ผิวหยาบหรือมีเกล็ด</a:t>
            </a:r>
            <a:endParaRPr lang="th-TH" sz="20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3965883" y="2462843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สัตว์เลือดอุ่น</a:t>
            </a:r>
            <a:endParaRPr lang="th-TH" sz="20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510010" y="2482879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สัตว์เลือดเย็น</a:t>
            </a:r>
            <a:endParaRPr lang="th-TH" sz="20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4973995" y="2462843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อยู่ทั้งบกและน้ำ</a:t>
            </a:r>
            <a:endParaRPr lang="th-TH" sz="20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5518122" y="2482879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หายใจด้วยเหงือก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err="1" smtClean="0"/>
              <a:t>ซูปเปอร์มาร์เก็ต</a:t>
            </a:r>
            <a:r>
              <a:rPr lang="th-TH" sz="2400" dirty="0" smtClean="0"/>
              <a:t>แห่งหนึ่งต้องการสำรวจความต้องการซื้อสินค้าชนิดหนึ่ง ซึ่งมีทั้งหมด 3 ยี่ห้อคือ </a:t>
            </a:r>
            <a:r>
              <a:rPr lang="en-US" sz="2400" dirty="0" smtClean="0"/>
              <a:t>A,B </a:t>
            </a:r>
            <a:r>
              <a:rPr lang="th-TH" sz="2400" dirty="0" smtClean="0"/>
              <a:t>และ </a:t>
            </a:r>
            <a:r>
              <a:rPr lang="en-US" sz="2400" dirty="0" smtClean="0"/>
              <a:t>C </a:t>
            </a:r>
            <a:r>
              <a:rPr lang="th-TH" sz="2400" dirty="0" smtClean="0"/>
              <a:t>โดยพิจารณาข้อมูลที่สำคัญ 3 อย่างคือ ยี่ห้อ</a:t>
            </a:r>
            <a:r>
              <a:rPr lang="en-US" sz="2400" dirty="0" smtClean="0"/>
              <a:t>, </a:t>
            </a:r>
            <a:r>
              <a:rPr lang="th-TH" sz="2400" dirty="0" smtClean="0"/>
              <a:t>ของแถม</a:t>
            </a:r>
            <a:r>
              <a:rPr lang="en-US" sz="2400" dirty="0" smtClean="0"/>
              <a:t>, </a:t>
            </a:r>
            <a:r>
              <a:rPr lang="th-TH" sz="2400" dirty="0" smtClean="0"/>
              <a:t>และราคา จงเขียน </a:t>
            </a:r>
            <a:r>
              <a:rPr lang="en-US" sz="2400" dirty="0" smtClean="0"/>
              <a:t>Decision tree </a:t>
            </a:r>
            <a:r>
              <a:rPr lang="th-TH" sz="2400" dirty="0" smtClean="0"/>
              <a:t>โดยให้ความสนใจกับการตัดสินใจที่จะซื้อสินค้า</a:t>
            </a:r>
            <a:endParaRPr lang="th-TH" sz="2400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187624" y="2924944"/>
          <a:ext cx="698477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008112"/>
                <a:gridCol w="1152128"/>
                <a:gridCol w="1080120"/>
                <a:gridCol w="22322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ลูกค้า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ยี่ห้อ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ของแถม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ราคา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ความต้องการที่จะซื้อสินค้า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สมชาย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มี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ถูก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ซื้อ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สมศรี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มี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แพง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ไม่ซื้อ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สมปอง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ไม่มี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ถูก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ซื้อ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สมศักดิ์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มี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แพง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ซื้อ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สมหมาย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ไม่มี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ถูก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ไม่ซื้อ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สมหญิง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มี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ถูก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ซื้อ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สมใจ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ไม่มี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แพง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ไม่ซื้อ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สมจิตร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ไม่มี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แพง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ซื้อ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2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67547" y="3312228"/>
          <a:ext cx="7992886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06164"/>
                <a:gridCol w="518057"/>
                <a:gridCol w="518057"/>
                <a:gridCol w="518057"/>
                <a:gridCol w="518057"/>
                <a:gridCol w="518057"/>
                <a:gridCol w="518057"/>
                <a:gridCol w="518057"/>
                <a:gridCol w="518057"/>
                <a:gridCol w="518057"/>
                <a:gridCol w="1924209"/>
              </a:tblGrid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กบ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สัตว์ครึ่งบกครึ่งน้ำ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ปลาหมอ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สัตว์จำพวกปลา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จระเข้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สัตว์เลื้อยคลาน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ปลาทอง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สัตว์จำพวกปลา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เต่า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สัตว์เลื้อยคลาน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สุนัข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สัตว์เลี้ยงลูกด้วยนม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นกกระจอกเทศ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สัตว์จำพวกนก</a:t>
                      </a:r>
                      <a:endParaRPr lang="th-TH" sz="1600" dirty="0"/>
                    </a:p>
                  </a:txBody>
                  <a:tcPr/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สัตว์ปริศนา </a:t>
                      </a:r>
                      <a:r>
                        <a:rPr lang="en-US" sz="1600" dirty="0" smtClean="0"/>
                        <a:t>(1NN)</a:t>
                      </a:r>
                      <a:endParaRPr lang="th-TH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???</a:t>
                      </a:r>
                      <a:endParaRPr lang="th-TH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35236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สัตว์ปริศนา </a:t>
                      </a:r>
                      <a:r>
                        <a:rPr lang="en-US" sz="1600" dirty="0" smtClean="0"/>
                        <a:t>(3NN)</a:t>
                      </a:r>
                      <a:endParaRPr lang="th-TH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???</a:t>
                      </a:r>
                      <a:endParaRPr lang="th-TH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1269650" y="2194847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ออกลูกเป็นตัว</a:t>
            </a:r>
            <a:endParaRPr lang="th-TH" sz="20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773706" y="2214883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ออกลูกเป็นไข่</a:t>
            </a:r>
            <a:endParaRPr lang="th-TH" sz="20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2277762" y="2214883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เลี้ยงลูกด้วยนม</a:t>
            </a:r>
            <a:endParaRPr lang="th-TH" sz="20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2781818" y="2194847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มีขนตามร่างกาย</a:t>
            </a:r>
            <a:endParaRPr lang="th-TH" sz="20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3285874" y="2214883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ผิวหยาบหรือมีเกล็ด</a:t>
            </a:r>
            <a:endParaRPr lang="th-TH" sz="20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3789930" y="2194847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สัตว์เลือดอุ่น</a:t>
            </a:r>
            <a:endParaRPr lang="th-TH" sz="20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334057" y="2214883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สัตว์เลือดเย็น</a:t>
            </a:r>
            <a:endParaRPr lang="th-TH" sz="20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4798042" y="2194847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อยู่ทั้งบกและน้ำ</a:t>
            </a:r>
            <a:endParaRPr lang="th-TH" sz="20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5342169" y="2214883"/>
            <a:ext cx="167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หายใจด้วยเหงือก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การเรียนรู้ของเครื่องจักร</a:t>
            </a:r>
            <a:r>
              <a:rPr lang="en-US" b="1" dirty="0" smtClean="0"/>
              <a:t>(machine learning)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เป็นการประยุกต์ของเทคโนโลยีปัญญาประดิษฐ์เพื่อใช้ในการควบคุมเครื่องจักรหรือเครื่องคอมพิวเตอร์</a:t>
            </a:r>
          </a:p>
          <a:p>
            <a:r>
              <a:rPr lang="th-TH" dirty="0" smtClean="0"/>
              <a:t>เพื่อให้เครื่องจักรหรือเครื่องคอมพิวเตอร์สามารถตัดใจสินและแก้ไขปัญหาได้ใกล้เคียงกับมนุษย์</a:t>
            </a:r>
          </a:p>
          <a:p>
            <a:r>
              <a:rPr lang="th-TH" dirty="0" smtClean="0"/>
              <a:t>การเรียนรู้ทั่วไปแบ่งได้ 2 ชนิด</a:t>
            </a:r>
          </a:p>
          <a:p>
            <a:pPr lvl="1"/>
            <a:r>
              <a:rPr lang="en-US" dirty="0" smtClean="0"/>
              <a:t>Deductive </a:t>
            </a:r>
            <a:r>
              <a:rPr lang="th-TH" dirty="0" smtClean="0"/>
              <a:t>เป็นการเรียนรู้โดยอาศัยความรู้ที่เป็นจริงอยู่แล้ว มีความเป็นสากลซึ่งทุกคนยอมรับ</a:t>
            </a:r>
          </a:p>
          <a:p>
            <a:pPr lvl="1"/>
            <a:r>
              <a:rPr lang="en-US" dirty="0" smtClean="0"/>
              <a:t>Inductive </a:t>
            </a:r>
            <a:r>
              <a:rPr lang="th-TH" dirty="0" smtClean="0"/>
              <a:t>เป็นการเรียนรู้จากเหตุการณ์หรือสิ่งที่สนใจ โดยทราบข้อมูลเพียงบางส่วน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การเรียนรู้แบบ </a:t>
            </a:r>
            <a:r>
              <a:rPr lang="en-US" b="1" dirty="0" smtClean="0"/>
              <a:t>Inductive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r>
              <a:rPr lang="th-TH" dirty="0" smtClean="0"/>
              <a:t>เป็นการเรียนรู้จากข้อมูลเพียงบางส่วนก่อนจะดำเนินการหาความจริงที่เป็นสากล </a:t>
            </a:r>
          </a:p>
          <a:p>
            <a:r>
              <a:rPr lang="th-TH" dirty="0" smtClean="0"/>
              <a:t>การเรียนรู้แบบ </a:t>
            </a:r>
            <a:r>
              <a:rPr lang="en-US" dirty="0" smtClean="0"/>
              <a:t>Inductive </a:t>
            </a:r>
            <a:r>
              <a:rPr lang="th-TH" dirty="0" smtClean="0"/>
              <a:t>สามารถแบ่งออกเป็น 2 ประเภท</a:t>
            </a:r>
          </a:p>
          <a:p>
            <a:pPr lvl="1"/>
            <a:r>
              <a:rPr lang="en-US" dirty="0" smtClean="0"/>
              <a:t>Supervised Learning</a:t>
            </a:r>
          </a:p>
          <a:p>
            <a:pPr lvl="2"/>
            <a:r>
              <a:rPr lang="th-TH" dirty="0" smtClean="0"/>
              <a:t>เป็นการเรียนรู้ที่สามารถนำเสนอและจำแนกข้อมูลภายในชุดข้อมูลว่ามีผลลัพธ์ที่ถูกหรือผิดได้</a:t>
            </a:r>
          </a:p>
          <a:p>
            <a:pPr lvl="2"/>
            <a:r>
              <a:rPr lang="th-TH" dirty="0" smtClean="0"/>
              <a:t>ข้อมูลจะถูกนำไปใช้ประมาณค่าหรือพยากรณ์ค่าข้อมูล </a:t>
            </a:r>
          </a:p>
          <a:p>
            <a:pPr lvl="2"/>
            <a:r>
              <a:rPr lang="th-TH" dirty="0" smtClean="0"/>
              <a:t>เทคนิคที่ใช้วิธีนี้ เช่น </a:t>
            </a:r>
            <a:r>
              <a:rPr lang="en-US" dirty="0" smtClean="0"/>
              <a:t>Decision Tree, Neural network</a:t>
            </a:r>
          </a:p>
          <a:p>
            <a:pPr lvl="1"/>
            <a:r>
              <a:rPr lang="en-US" dirty="0" smtClean="0"/>
              <a:t>Unsupervised Learning</a:t>
            </a:r>
          </a:p>
          <a:p>
            <a:pPr lvl="2"/>
            <a:r>
              <a:rPr lang="th-TH" dirty="0" smtClean="0"/>
              <a:t>เป็นการเรียนรู้ที่ไม่มีการกำหนดข้อมูลที่สนใจภายในชุดข้อมูล ไม่มีการจำแนกข้อมูลว่าผลลัพธ์จะเป็นเช่นไร</a:t>
            </a:r>
          </a:p>
          <a:p>
            <a:pPr lvl="2"/>
            <a:r>
              <a:rPr lang="th-TH" dirty="0" smtClean="0"/>
              <a:t>เทคนิคที่ใช้วิธีนี้ เช่น </a:t>
            </a:r>
            <a:r>
              <a:rPr lang="en-US" dirty="0" smtClean="0"/>
              <a:t>Nearest Neighbor Classification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Decision Tree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เรียกอีกชื่อว่า </a:t>
            </a:r>
            <a:r>
              <a:rPr lang="en-US" dirty="0" smtClean="0"/>
              <a:t>Classification tree</a:t>
            </a:r>
          </a:p>
          <a:p>
            <a:r>
              <a:rPr lang="th-TH" dirty="0" smtClean="0"/>
              <a:t>เป็นเทคนิคแบบ </a:t>
            </a:r>
            <a:r>
              <a:rPr lang="en-US" dirty="0" smtClean="0"/>
              <a:t>Supervised Learning</a:t>
            </a:r>
          </a:p>
          <a:p>
            <a:r>
              <a:rPr lang="th-TH" dirty="0" smtClean="0"/>
              <a:t>เป็นวิธีเรียนรู้ที่ไม่ซับซ้อนมากนัก โดยมีโครงสร้างเป็นต้นไม้ แตกแขนงไปตามเงื่อนไขหรือข้อมูลที่ได้คาดคะเนไว้ว่าจะเกิดขึ้น</a:t>
            </a:r>
          </a:p>
          <a:p>
            <a:r>
              <a:rPr lang="th-TH" dirty="0" smtClean="0"/>
              <a:t>โครงสร้างของ </a:t>
            </a:r>
            <a:r>
              <a:rPr lang="en-US" dirty="0" smtClean="0"/>
              <a:t>Decision tree </a:t>
            </a:r>
            <a:r>
              <a:rPr lang="th-TH" dirty="0" smtClean="0"/>
              <a:t>จะประกอบด้วย</a:t>
            </a:r>
          </a:p>
          <a:p>
            <a:pPr lvl="1"/>
            <a:r>
              <a:rPr lang="th-TH" dirty="0" smtClean="0"/>
              <a:t>ใบ </a:t>
            </a:r>
            <a:r>
              <a:rPr lang="en-US" dirty="0" smtClean="0"/>
              <a:t>(Leaf) </a:t>
            </a:r>
            <a:r>
              <a:rPr lang="th-TH" dirty="0" smtClean="0"/>
              <a:t>เป็นส่วนของข้อมูลที่เราสนใจ ซึ่งอาจเป็นข้อมูลที่เกิดขึ้นโดยสิ่งแวดล้อมตามสถานการณ์นั้น หรือเป็นสิ่งที่กำหนดตามการคาดคะเนว่ามีโอกาสที่จะเกิดขึ้น</a:t>
            </a:r>
          </a:p>
          <a:p>
            <a:pPr lvl="1"/>
            <a:r>
              <a:rPr lang="th-TH" dirty="0" smtClean="0"/>
              <a:t>กิ่ง </a:t>
            </a:r>
            <a:r>
              <a:rPr lang="en-US" dirty="0" smtClean="0"/>
              <a:t>(Branch) </a:t>
            </a:r>
            <a:r>
              <a:rPr lang="th-TH" dirty="0" smtClean="0"/>
              <a:t>เป็นตัวเชื่อมระหว่าง</a:t>
            </a:r>
            <a:r>
              <a:rPr lang="th-TH" dirty="0" err="1" smtClean="0"/>
              <a:t>โหนด</a:t>
            </a:r>
            <a:r>
              <a:rPr lang="th-TH" dirty="0" smtClean="0"/>
              <a:t> </a:t>
            </a:r>
          </a:p>
          <a:p>
            <a:pPr lvl="1"/>
            <a:r>
              <a:rPr lang="th-TH" dirty="0" smtClean="0"/>
              <a:t>ราก </a:t>
            </a:r>
            <a:r>
              <a:rPr lang="en-US" dirty="0" smtClean="0"/>
              <a:t>(Root) </a:t>
            </a:r>
            <a:r>
              <a:rPr lang="th-TH" dirty="0" smtClean="0"/>
              <a:t>เป็นจุดเริ่มต้นของเหตุการณ์</a:t>
            </a:r>
            <a:br>
              <a:rPr lang="th-TH" dirty="0" smtClean="0"/>
            </a:br>
            <a:endParaRPr lang="th-TH" dirty="0" smtClean="0"/>
          </a:p>
          <a:p>
            <a:pPr>
              <a:buNone/>
            </a:pPr>
            <a:endParaRPr lang="th-TH" dirty="0"/>
          </a:p>
        </p:txBody>
      </p:sp>
      <p:graphicFrame>
        <p:nvGraphicFramePr>
          <p:cNvPr id="4" name="วัตถุ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</a:t>
            </a:r>
            <a:r>
              <a:rPr lang="en-US" b="1" dirty="0" smtClean="0"/>
              <a:t>: Decision Tree</a:t>
            </a:r>
            <a:endParaRPr lang="th-TH" b="1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763688" y="1916832"/>
            <a:ext cx="3240360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ร้านอาหารเต็ม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211960" y="3717032"/>
            <a:ext cx="3240360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ออกจากร้านอาหาร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8" name="ตัวเชื่อมต่อตรง 7"/>
          <p:cNvCxnSpPr>
            <a:stCxn id="5" idx="2"/>
          </p:cNvCxnSpPr>
          <p:nvPr/>
        </p:nvCxnSpPr>
        <p:spPr>
          <a:xfrm rot="5400000">
            <a:off x="1817694" y="2006842"/>
            <a:ext cx="864096" cy="22682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>
            <a:stCxn id="5" idx="2"/>
            <a:endCxn id="6" idx="0"/>
          </p:cNvCxnSpPr>
          <p:nvPr/>
        </p:nvCxnSpPr>
        <p:spPr>
          <a:xfrm rot="16200000" flipH="1">
            <a:off x="4103948" y="1988840"/>
            <a:ext cx="1008112" cy="24482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>
            <a:stCxn id="6" idx="2"/>
          </p:cNvCxnSpPr>
          <p:nvPr/>
        </p:nvCxnSpPr>
        <p:spPr>
          <a:xfrm rot="5400000">
            <a:off x="4085946" y="4059070"/>
            <a:ext cx="1296144" cy="21962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>
            <a:stCxn id="6" idx="2"/>
          </p:cNvCxnSpPr>
          <p:nvPr/>
        </p:nvCxnSpPr>
        <p:spPr>
          <a:xfrm rot="16200000" flipH="1">
            <a:off x="6354198" y="3987062"/>
            <a:ext cx="1224136" cy="22682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60032" y="285293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ไม่จอง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1331640" y="285293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จอง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3851920" y="463397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กลับบ้าน</a:t>
            </a:r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6732240" y="463397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หาร้านใหม่</a:t>
            </a:r>
            <a:endParaRPr lang="th-TH" dirty="0"/>
          </a:p>
        </p:txBody>
      </p:sp>
      <p:sp>
        <p:nvSpPr>
          <p:cNvPr id="19" name="TextBox 18"/>
          <p:cNvSpPr txBox="1"/>
          <p:nvPr/>
        </p:nvSpPr>
        <p:spPr>
          <a:xfrm>
            <a:off x="827584" y="362586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อิ่ม</a:t>
            </a:r>
            <a:endParaRPr lang="th-TH" dirty="0"/>
          </a:p>
        </p:txBody>
      </p:sp>
      <p:sp>
        <p:nvSpPr>
          <p:cNvPr id="20" name="TextBox 19"/>
          <p:cNvSpPr txBox="1"/>
          <p:nvPr/>
        </p:nvSpPr>
        <p:spPr>
          <a:xfrm>
            <a:off x="3347864" y="573325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หิว</a:t>
            </a:r>
            <a:endParaRPr lang="th-TH" dirty="0"/>
          </a:p>
        </p:txBody>
      </p:sp>
      <p:sp>
        <p:nvSpPr>
          <p:cNvPr id="21" name="TextBox 20"/>
          <p:cNvSpPr txBox="1"/>
          <p:nvPr/>
        </p:nvSpPr>
        <p:spPr>
          <a:xfrm>
            <a:off x="7884368" y="573325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อิ่ม</a:t>
            </a:r>
            <a:endParaRPr lang="th-TH" dirty="0"/>
          </a:p>
        </p:txBody>
      </p:sp>
      <p:sp>
        <p:nvSpPr>
          <p:cNvPr id="22" name="ลูกศรขวา 21"/>
          <p:cNvSpPr/>
          <p:nvPr/>
        </p:nvSpPr>
        <p:spPr>
          <a:xfrm rot="10800000">
            <a:off x="5436096" y="2060848"/>
            <a:ext cx="936104" cy="43204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TextBox 22"/>
          <p:cNvSpPr txBox="1"/>
          <p:nvPr/>
        </p:nvSpPr>
        <p:spPr>
          <a:xfrm>
            <a:off x="6355608" y="204168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ราก</a:t>
            </a:r>
            <a:endParaRPr lang="th-TH" dirty="0"/>
          </a:p>
        </p:txBody>
      </p:sp>
      <p:sp>
        <p:nvSpPr>
          <p:cNvPr id="24" name="ลูกศรขวา 23"/>
          <p:cNvSpPr/>
          <p:nvPr/>
        </p:nvSpPr>
        <p:spPr>
          <a:xfrm rot="10800000">
            <a:off x="5668712" y="2872100"/>
            <a:ext cx="936104" cy="43204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TextBox 24"/>
          <p:cNvSpPr txBox="1"/>
          <p:nvPr/>
        </p:nvSpPr>
        <p:spPr>
          <a:xfrm>
            <a:off x="6588224" y="285293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กิ่ง</a:t>
            </a:r>
            <a:endParaRPr lang="th-TH" dirty="0"/>
          </a:p>
        </p:txBody>
      </p:sp>
      <p:sp>
        <p:nvSpPr>
          <p:cNvPr id="26" name="ลูกศรขวา 25"/>
          <p:cNvSpPr/>
          <p:nvPr/>
        </p:nvSpPr>
        <p:spPr>
          <a:xfrm>
            <a:off x="2411760" y="5777556"/>
            <a:ext cx="936104" cy="43204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TextBox 26"/>
          <p:cNvSpPr txBox="1"/>
          <p:nvPr/>
        </p:nvSpPr>
        <p:spPr>
          <a:xfrm>
            <a:off x="1891112" y="571409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ใบ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การเรียนรู้ด้วย </a:t>
            </a:r>
            <a:r>
              <a:rPr lang="en-US" b="1" dirty="0" smtClean="0"/>
              <a:t>Decision Tree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72816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การเรียนรู้ด้วย </a:t>
            </a:r>
            <a:r>
              <a:rPr lang="en-US" dirty="0" smtClean="0"/>
              <a:t>Decision tree </a:t>
            </a:r>
            <a:r>
              <a:rPr lang="th-TH" dirty="0" smtClean="0"/>
              <a:t>เป็นการเรียนรู้จากการคาดคะเนเหตุการณ์ต่างๆที่อาจเกิดขึ้น </a:t>
            </a:r>
          </a:p>
          <a:p>
            <a:r>
              <a:rPr lang="th-TH" dirty="0" smtClean="0"/>
              <a:t>อาศัยเงื่อนไขเป็นตัวช่วยในการตัดสินใจว่าเมื่อมีเหตุการณ์ใดๆขึ้น จะแสดงผลออกมาอย่างไร</a:t>
            </a:r>
          </a:p>
          <a:p>
            <a:r>
              <a:rPr lang="th-TH" dirty="0" smtClean="0"/>
              <a:t>การคาดคะเนจะถูกนำเสนอด้วยรูปแบบการตัดสินใจ </a:t>
            </a:r>
            <a:r>
              <a:rPr lang="en-US" dirty="0" smtClean="0"/>
              <a:t>(if/then/else)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059832" y="2924944"/>
            <a:ext cx="2232248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อาวุธ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371703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ปืน</a:t>
            </a:r>
            <a:endParaRPr lang="th-TH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547664" y="4365104"/>
            <a:ext cx="2232248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จำนวนกระสุน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716016" y="4365104"/>
            <a:ext cx="2232248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พลังชีวิต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136" y="371703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มีด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521003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เต็ม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3203848" y="521003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น้อย</a:t>
            </a:r>
            <a:endParaRPr lang="th-TH" dirty="0"/>
          </a:p>
        </p:txBody>
      </p:sp>
      <p:cxnSp>
        <p:nvCxnSpPr>
          <p:cNvPr id="16" name="ตัวเชื่อมต่อตรง 15"/>
          <p:cNvCxnSpPr>
            <a:stCxn id="6" idx="2"/>
            <a:endCxn id="8" idx="0"/>
          </p:cNvCxnSpPr>
          <p:nvPr/>
        </p:nvCxnSpPr>
        <p:spPr>
          <a:xfrm rot="5400000">
            <a:off x="3023828" y="3212976"/>
            <a:ext cx="792088" cy="151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>
            <a:stCxn id="6" idx="2"/>
            <a:endCxn id="9" idx="0"/>
          </p:cNvCxnSpPr>
          <p:nvPr/>
        </p:nvCxnSpPr>
        <p:spPr>
          <a:xfrm rot="16200000" flipH="1">
            <a:off x="4608004" y="3140968"/>
            <a:ext cx="792088" cy="16561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1640" y="587727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สู้</a:t>
            </a:r>
            <a:endParaRPr lang="th-TH" dirty="0"/>
          </a:p>
        </p:txBody>
      </p:sp>
      <p:sp>
        <p:nvSpPr>
          <p:cNvPr id="20" name="TextBox 19"/>
          <p:cNvSpPr txBox="1"/>
          <p:nvPr/>
        </p:nvSpPr>
        <p:spPr>
          <a:xfrm>
            <a:off x="3347864" y="593011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หนี</a:t>
            </a:r>
            <a:endParaRPr lang="th-TH" dirty="0"/>
          </a:p>
        </p:txBody>
      </p:sp>
      <p:cxnSp>
        <p:nvCxnSpPr>
          <p:cNvPr id="22" name="ตัวเชื่อมต่อตรง 21"/>
          <p:cNvCxnSpPr>
            <a:stCxn id="8" idx="2"/>
          </p:cNvCxnSpPr>
          <p:nvPr/>
        </p:nvCxnSpPr>
        <p:spPr>
          <a:xfrm rot="5400000">
            <a:off x="1709682" y="4923166"/>
            <a:ext cx="864096" cy="10441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ตัวเชื่อมต่อตรง 23"/>
          <p:cNvCxnSpPr>
            <a:stCxn id="8" idx="2"/>
          </p:cNvCxnSpPr>
          <p:nvPr/>
        </p:nvCxnSpPr>
        <p:spPr>
          <a:xfrm rot="16200000" flipH="1">
            <a:off x="2717794" y="4959170"/>
            <a:ext cx="864096" cy="9721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44008" y="5210037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เต็ม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444208" y="5210037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น้อย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5877273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สู้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6588224" y="5930117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หนี</a:t>
            </a:r>
            <a:endParaRPr lang="th-TH" dirty="0"/>
          </a:p>
        </p:txBody>
      </p:sp>
      <p:cxnSp>
        <p:nvCxnSpPr>
          <p:cNvPr id="33" name="ตัวเชื่อมต่อตรง 32"/>
          <p:cNvCxnSpPr/>
          <p:nvPr/>
        </p:nvCxnSpPr>
        <p:spPr>
          <a:xfrm rot="5400000">
            <a:off x="4950042" y="4923167"/>
            <a:ext cx="864096" cy="10441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/>
          <p:cNvCxnSpPr/>
          <p:nvPr/>
        </p:nvCxnSpPr>
        <p:spPr>
          <a:xfrm rot="16200000" flipH="1">
            <a:off x="5958154" y="4959171"/>
            <a:ext cx="864096" cy="9721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การสร้าง </a:t>
            </a:r>
            <a:r>
              <a:rPr lang="en-US" b="1" dirty="0" smtClean="0"/>
              <a:t>Decision Tree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ขั้นตอนที่สำคัญในเทคนิคการเรียนรู้แบบ </a:t>
            </a:r>
            <a:r>
              <a:rPr lang="en-US" sz="2400" dirty="0" smtClean="0"/>
              <a:t>Decision Tree </a:t>
            </a:r>
            <a:r>
              <a:rPr lang="th-TH" sz="2400" dirty="0" smtClean="0"/>
              <a:t>คือการสร้างแบบจำลอง </a:t>
            </a:r>
            <a:r>
              <a:rPr lang="en-US" sz="2400" dirty="0" smtClean="0"/>
              <a:t>Decision Tree</a:t>
            </a:r>
          </a:p>
          <a:p>
            <a:r>
              <a:rPr lang="th-TH" sz="2400" dirty="0" smtClean="0"/>
              <a:t>การสร้าง </a:t>
            </a:r>
            <a:r>
              <a:rPr lang="en-US" sz="2400" dirty="0" smtClean="0"/>
              <a:t>Decision Tree </a:t>
            </a:r>
            <a:r>
              <a:rPr lang="th-TH" sz="2400" dirty="0" smtClean="0"/>
              <a:t>จะต้องเริ่มพิจารณาที่</a:t>
            </a:r>
            <a:r>
              <a:rPr lang="th-TH" sz="2400" dirty="0" err="1" smtClean="0"/>
              <a:t>โหนด</a:t>
            </a:r>
            <a:r>
              <a:rPr lang="en-US" sz="2400" dirty="0" smtClean="0"/>
              <a:t> ”</a:t>
            </a:r>
            <a:r>
              <a:rPr lang="th-TH" sz="2400" dirty="0" smtClean="0"/>
              <a:t>ราก</a:t>
            </a:r>
            <a:r>
              <a:rPr lang="en-US" sz="2400" dirty="0" smtClean="0"/>
              <a:t>” </a:t>
            </a:r>
            <a:r>
              <a:rPr lang="th-TH" sz="2400" dirty="0" smtClean="0"/>
              <a:t>เป็นอันดับแรก ก่อนจะดำเนินการพิจารณาใบ และกิ่งก้าน</a:t>
            </a:r>
          </a:p>
          <a:p>
            <a:r>
              <a:rPr lang="th-TH" sz="2400" dirty="0" smtClean="0"/>
              <a:t>การหา</a:t>
            </a:r>
            <a:r>
              <a:rPr lang="th-TH" sz="2400" dirty="0" err="1" smtClean="0"/>
              <a:t>โหนด</a:t>
            </a:r>
            <a:r>
              <a:rPr lang="th-TH" sz="2400" dirty="0" smtClean="0"/>
              <a:t>รากจะใช้วิธีการคำนวณหาค่า </a:t>
            </a:r>
            <a:r>
              <a:rPr lang="en-US" sz="2400" dirty="0" smtClean="0"/>
              <a:t>“Information gain” </a:t>
            </a:r>
            <a:r>
              <a:rPr lang="th-TH" sz="2400" dirty="0" smtClean="0"/>
              <a:t>ที่มากที่สุด</a:t>
            </a:r>
          </a:p>
          <a:p>
            <a:r>
              <a:rPr lang="en-US" sz="2400" dirty="0" smtClean="0"/>
              <a:t>Information gain </a:t>
            </a:r>
            <a:r>
              <a:rPr lang="th-TH" sz="2400" dirty="0" smtClean="0"/>
              <a:t>จะประกอบไปด้วยข้อมูลอีกชนิดหนึ่งเรียกว่า </a:t>
            </a:r>
            <a:r>
              <a:rPr lang="en-US" sz="2400" b="1" dirty="0" smtClean="0"/>
              <a:t>Entropy</a:t>
            </a:r>
            <a:endParaRPr lang="th-TH" sz="2400" b="1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Entropy </a:t>
            </a:r>
            <a:r>
              <a:rPr lang="th-TH" dirty="0" smtClean="0"/>
              <a:t>และ </a:t>
            </a:r>
            <a:r>
              <a:rPr lang="en-US" dirty="0" smtClean="0"/>
              <a:t>Information Gain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70000" lnSpcReduction="20000"/>
          </a:bodyPr>
          <a:lstStyle/>
          <a:p>
            <a:r>
              <a:rPr lang="th-TH" b="1" dirty="0" smtClean="0"/>
              <a:t>สมการหาค่า </a:t>
            </a:r>
            <a:r>
              <a:rPr lang="en-US" b="1" dirty="0" smtClean="0"/>
              <a:t>Entropy</a:t>
            </a:r>
          </a:p>
          <a:p>
            <a:pPr>
              <a:buNone/>
            </a:pPr>
            <a:endParaRPr lang="th-TH" sz="2800" dirty="0" smtClean="0"/>
          </a:p>
          <a:p>
            <a:pPr>
              <a:buNone/>
            </a:pPr>
            <a:endParaRPr lang="th-TH" sz="2800" dirty="0" smtClean="0"/>
          </a:p>
          <a:p>
            <a:pPr>
              <a:buNone/>
            </a:pPr>
            <a:endParaRPr lang="en-US" sz="2800" dirty="0" smtClean="0"/>
          </a:p>
          <a:p>
            <a:pPr lvl="1"/>
            <a:r>
              <a:rPr lang="en-US" sz="2500" dirty="0" smtClean="0"/>
              <a:t>E(S) = </a:t>
            </a:r>
            <a:r>
              <a:rPr lang="th-TH" sz="2500" dirty="0" smtClean="0"/>
              <a:t>ค่า </a:t>
            </a:r>
            <a:r>
              <a:rPr lang="en-US" sz="2500" dirty="0" smtClean="0"/>
              <a:t>Entropy </a:t>
            </a:r>
            <a:r>
              <a:rPr lang="th-TH" sz="2500" dirty="0" smtClean="0"/>
              <a:t>ของ</a:t>
            </a:r>
            <a:r>
              <a:rPr lang="th-TH" sz="2500" dirty="0" err="1" smtClean="0"/>
              <a:t>เซ็ต</a:t>
            </a:r>
            <a:r>
              <a:rPr lang="en-US" sz="2500" dirty="0" smtClean="0"/>
              <a:t>(S)</a:t>
            </a:r>
            <a:r>
              <a:rPr lang="th-TH" sz="2500" dirty="0" smtClean="0"/>
              <a:t> ข้อมูลทั้งหมด</a:t>
            </a:r>
          </a:p>
          <a:p>
            <a:pPr lvl="1"/>
            <a:r>
              <a:rPr lang="en-US" sz="2500" dirty="0" smtClean="0"/>
              <a:t>S = P(V</a:t>
            </a:r>
            <a:r>
              <a:rPr lang="en-US" sz="2500" baseline="-25000" dirty="0" smtClean="0"/>
              <a:t>1</a:t>
            </a:r>
            <a:r>
              <a:rPr lang="en-US" sz="2500" dirty="0" smtClean="0"/>
              <a:t>), P(V</a:t>
            </a:r>
            <a:r>
              <a:rPr lang="en-US" sz="2500" baseline="-25000" dirty="0" smtClean="0"/>
              <a:t>2</a:t>
            </a:r>
            <a:r>
              <a:rPr lang="en-US" sz="2500" dirty="0" smtClean="0"/>
              <a:t>),…,P(V</a:t>
            </a:r>
            <a:r>
              <a:rPr lang="en-US" sz="2500" baseline="-25000" dirty="0" smtClean="0"/>
              <a:t>n</a:t>
            </a:r>
            <a:r>
              <a:rPr lang="en-US" sz="2500" dirty="0" smtClean="0"/>
              <a:t>)</a:t>
            </a:r>
          </a:p>
          <a:p>
            <a:pPr lvl="1"/>
            <a:r>
              <a:rPr lang="en-US" sz="2500" dirty="0" smtClean="0"/>
              <a:t>P(V</a:t>
            </a:r>
            <a:r>
              <a:rPr lang="en-US" sz="2500" baseline="-25000" dirty="0" smtClean="0"/>
              <a:t>i</a:t>
            </a:r>
            <a:r>
              <a:rPr lang="en-US" sz="2500" dirty="0" smtClean="0"/>
              <a:t>) = </a:t>
            </a:r>
            <a:r>
              <a:rPr lang="th-TH" sz="2500" dirty="0" smtClean="0"/>
              <a:t>ค่าความน่าจะเป็นของข้อมูลที่สนใจ</a:t>
            </a:r>
          </a:p>
          <a:p>
            <a:pPr lvl="1"/>
            <a:endParaRPr lang="th-TH" sz="2500" dirty="0" smtClean="0"/>
          </a:p>
          <a:p>
            <a:r>
              <a:rPr lang="th-TH" sz="2800" b="1" dirty="0" smtClean="0"/>
              <a:t>สมการหาค่า </a:t>
            </a:r>
            <a:r>
              <a:rPr lang="en-US" sz="2800" b="1" dirty="0" smtClean="0"/>
              <a:t>Information Gain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 lvl="1"/>
            <a:r>
              <a:rPr lang="en-US" sz="2500" dirty="0" smtClean="0"/>
              <a:t>Gain(S,A) = </a:t>
            </a:r>
            <a:r>
              <a:rPr lang="th-TH" sz="2500" dirty="0" smtClean="0"/>
              <a:t>ค่า </a:t>
            </a:r>
            <a:r>
              <a:rPr lang="en-US" sz="2500" dirty="0" smtClean="0"/>
              <a:t>Gain </a:t>
            </a:r>
            <a:r>
              <a:rPr lang="th-TH" sz="2500" dirty="0" smtClean="0"/>
              <a:t>ของเหตุการณ์ที่สนใจ</a:t>
            </a:r>
          </a:p>
          <a:p>
            <a:pPr lvl="1"/>
            <a:r>
              <a:rPr lang="en-US" sz="2500" dirty="0" smtClean="0"/>
              <a:t>E(S</a:t>
            </a:r>
            <a:r>
              <a:rPr lang="en-US" sz="2500" baseline="-25000" dirty="0" smtClean="0"/>
              <a:t>v</a:t>
            </a:r>
            <a:r>
              <a:rPr lang="en-US" sz="2500" dirty="0" smtClean="0"/>
              <a:t>) = </a:t>
            </a:r>
            <a:r>
              <a:rPr lang="th-TH" sz="2500" dirty="0" smtClean="0"/>
              <a:t>ค่า </a:t>
            </a:r>
            <a:r>
              <a:rPr lang="en-US" sz="2500" dirty="0" smtClean="0"/>
              <a:t>Entropy </a:t>
            </a:r>
            <a:r>
              <a:rPr lang="th-TH" sz="2500" dirty="0" smtClean="0"/>
              <a:t>ของ</a:t>
            </a:r>
            <a:r>
              <a:rPr lang="th-TH" sz="2500" dirty="0" err="1" smtClean="0"/>
              <a:t>เซ็ต</a:t>
            </a:r>
            <a:r>
              <a:rPr lang="th-TH" sz="2500" dirty="0" smtClean="0"/>
              <a:t>ข้อมูลที่สนใจ</a:t>
            </a:r>
          </a:p>
          <a:p>
            <a:pPr lvl="1"/>
            <a:r>
              <a:rPr lang="en-US" sz="2500" dirty="0" smtClean="0"/>
              <a:t>S</a:t>
            </a:r>
            <a:r>
              <a:rPr lang="en-US" sz="2500" baseline="-25000" dirty="0" smtClean="0"/>
              <a:t>v</a:t>
            </a:r>
            <a:r>
              <a:rPr lang="en-US" sz="2500" dirty="0" smtClean="0"/>
              <a:t> = </a:t>
            </a:r>
            <a:r>
              <a:rPr lang="th-TH" sz="2500" dirty="0" err="1" smtClean="0"/>
              <a:t>เซ็ต</a:t>
            </a:r>
            <a:r>
              <a:rPr lang="th-TH" sz="2500" dirty="0" smtClean="0"/>
              <a:t>ข้อมูลที่สนใจ</a:t>
            </a:r>
            <a:endParaRPr lang="en-US" sz="2500" dirty="0" smtClean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955236"/>
            <a:ext cx="3168352" cy="897700"/>
          </a:xfrm>
          <a:prstGeom prst="rect">
            <a:avLst/>
          </a:prstGeom>
          <a:noFill/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9679" y="4437112"/>
            <a:ext cx="562862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Gain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th-TH" dirty="0" smtClean="0"/>
              <a:t>จากสมการของ </a:t>
            </a:r>
            <a:r>
              <a:rPr lang="en-US" dirty="0" smtClean="0"/>
              <a:t>Information Gain </a:t>
            </a:r>
            <a:r>
              <a:rPr lang="th-TH" dirty="0" smtClean="0"/>
              <a:t>ข้อมูลกลุ่มใดมีค่า </a:t>
            </a:r>
            <a:r>
              <a:rPr lang="en-US" dirty="0" smtClean="0"/>
              <a:t>Information Gain </a:t>
            </a:r>
            <a:r>
              <a:rPr lang="th-TH" dirty="0" smtClean="0"/>
              <a:t>มากที่สุดจะนำมาใช้เป็น</a:t>
            </a:r>
            <a:r>
              <a:rPr lang="th-TH" dirty="0" err="1" smtClean="0"/>
              <a:t>โหนด</a:t>
            </a:r>
            <a:r>
              <a:rPr lang="th-TH" dirty="0" smtClean="0"/>
              <a:t>ราก</a:t>
            </a:r>
          </a:p>
          <a:p>
            <a:r>
              <a:rPr lang="th-TH" dirty="0" smtClean="0"/>
              <a:t>เมื่อได้</a:t>
            </a:r>
            <a:r>
              <a:rPr lang="th-TH" dirty="0" err="1" smtClean="0"/>
              <a:t>โหนด</a:t>
            </a:r>
            <a:r>
              <a:rPr lang="th-TH" dirty="0" smtClean="0"/>
              <a:t>รากแล้วก็นำข้อมูลที่เหลือมาคำนวณ </a:t>
            </a:r>
            <a:r>
              <a:rPr lang="en-US" dirty="0" smtClean="0"/>
              <a:t>Information Gain </a:t>
            </a:r>
            <a:r>
              <a:rPr lang="th-TH" dirty="0" smtClean="0"/>
              <a:t>อีกครั้งเพื่อหา</a:t>
            </a:r>
            <a:r>
              <a:rPr lang="th-TH" dirty="0" err="1" smtClean="0"/>
              <a:t>โหนด</a:t>
            </a:r>
            <a:r>
              <a:rPr lang="th-TH" dirty="0" smtClean="0"/>
              <a:t>ถัดไปที่เหมาะสม</a:t>
            </a:r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2100</TotalTime>
  <Words>1247</Words>
  <Application>Microsoft Office PowerPoint</Application>
  <PresentationFormat>On-screen Show (4:3)</PresentationFormat>
  <Paragraphs>400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Calibri</vt:lpstr>
      <vt:lpstr>Cordia New</vt:lpstr>
      <vt:lpstr>FreesiaUPC</vt:lpstr>
      <vt:lpstr>Tw Cen MT</vt:lpstr>
      <vt:lpstr>Wingdings</vt:lpstr>
      <vt:lpstr>Wingdings 2</vt:lpstr>
      <vt:lpstr>Median</vt:lpstr>
      <vt:lpstr>Equation</vt:lpstr>
      <vt:lpstr>Machine LEARNING</vt:lpstr>
      <vt:lpstr>การเรียนรู้ของเครื่องจักร(machine learning)</vt:lpstr>
      <vt:lpstr>การเรียนรู้แบบ Inductive</vt:lpstr>
      <vt:lpstr>Decision Tree</vt:lpstr>
      <vt:lpstr>ตัวอย่าง : Decision Tree</vt:lpstr>
      <vt:lpstr>การเรียนรู้ด้วย Decision Tree</vt:lpstr>
      <vt:lpstr>การสร้าง Decision Tree</vt:lpstr>
      <vt:lpstr>Entropy และ Information Gain</vt:lpstr>
      <vt:lpstr>Information Gain</vt:lpstr>
      <vt:lpstr>ตัวอย่าง 1</vt:lpstr>
      <vt:lpstr>ตัวอย่าง 2</vt:lpstr>
      <vt:lpstr>Nearest Neighbor Classification</vt:lpstr>
      <vt:lpstr>การหาระยะทาง</vt:lpstr>
      <vt:lpstr>ตัวอย่าง 3</vt:lpstr>
      <vt:lpstr>ตัวอย่าง 4</vt:lpstr>
      <vt:lpstr>แบบฝึกหัด 1</vt:lpstr>
      <vt:lpstr>แบบฝึกหัด 2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and Inference</dc:title>
  <dc:creator>admin</dc:creator>
  <cp:lastModifiedBy>Choopan Rattanapoka</cp:lastModifiedBy>
  <cp:revision>198</cp:revision>
  <dcterms:created xsi:type="dcterms:W3CDTF">2010-07-17T02:12:53Z</dcterms:created>
  <dcterms:modified xsi:type="dcterms:W3CDTF">2015-08-04T05:34:58Z</dcterms:modified>
</cp:coreProperties>
</file>