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7" r:id="rId4"/>
    <p:sldId id="288" r:id="rId5"/>
    <p:sldId id="289" r:id="rId6"/>
    <p:sldId id="290" r:id="rId7"/>
    <p:sldId id="291" r:id="rId8"/>
    <p:sldId id="294" r:id="rId9"/>
    <p:sldId id="293" r:id="rId10"/>
    <p:sldId id="295" r:id="rId11"/>
    <p:sldId id="315" r:id="rId12"/>
    <p:sldId id="316" r:id="rId13"/>
    <p:sldId id="317" r:id="rId14"/>
    <p:sldId id="319" r:id="rId15"/>
    <p:sldId id="320" r:id="rId16"/>
    <p:sldId id="31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8" r:id="rId25"/>
    <p:sldId id="309" r:id="rId26"/>
    <p:sldId id="310" r:id="rId27"/>
    <p:sldId id="311" r:id="rId28"/>
    <p:sldId id="312" r:id="rId29"/>
    <p:sldId id="323" r:id="rId30"/>
    <p:sldId id="321" r:id="rId31"/>
    <p:sldId id="322" r:id="rId32"/>
    <p:sldId id="313" r:id="rId33"/>
    <p:sldId id="324" r:id="rId3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uncertainty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 1</a:t>
            </a:r>
            <a:r>
              <a:rPr lang="th-TH" b="1" dirty="0" smtClean="0"/>
              <a:t> </a:t>
            </a:r>
            <a:r>
              <a:rPr lang="en-US" b="1" dirty="0" smtClean="0"/>
              <a:t>(</a:t>
            </a:r>
            <a:r>
              <a:rPr lang="th-TH" b="1" dirty="0" smtClean="0"/>
              <a:t>ต่อ</a:t>
            </a:r>
            <a:r>
              <a:rPr lang="en-US" b="1" dirty="0" smtClean="0"/>
              <a:t>)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แทนค่า</a:t>
            </a:r>
          </a:p>
          <a:p>
            <a:pPr>
              <a:buNone/>
            </a:pPr>
            <a:r>
              <a:rPr lang="en-US" sz="2400" dirty="0" smtClean="0"/>
              <a:t>P(</a:t>
            </a:r>
            <a:r>
              <a:rPr lang="th-TH" sz="2400" dirty="0" smtClean="0"/>
              <a:t>สาย</a:t>
            </a:r>
            <a:r>
              <a:rPr lang="en-US" sz="2400" dirty="0" smtClean="0"/>
              <a:t>|</a:t>
            </a:r>
            <a:r>
              <a:rPr lang="th-TH" sz="2400" dirty="0" smtClean="0"/>
              <a:t>รถยนต์</a:t>
            </a:r>
            <a:r>
              <a:rPr lang="en-US" sz="2400" dirty="0" smtClean="0"/>
              <a:t>) =                          0.5 * (1/3)</a:t>
            </a:r>
          </a:p>
          <a:p>
            <a:pPr>
              <a:buNone/>
            </a:pPr>
            <a:r>
              <a:rPr lang="en-US" sz="2400" dirty="0" smtClean="0"/>
              <a:t>                         (0.5 * (1/3)) + (0.2 * (1/3)) + (0.01 * (1/3))</a:t>
            </a:r>
          </a:p>
          <a:p>
            <a:pPr>
              <a:buNone/>
            </a:pPr>
            <a:r>
              <a:rPr lang="en-US" sz="2400" dirty="0" smtClean="0"/>
              <a:t> 		        </a:t>
            </a:r>
          </a:p>
          <a:p>
            <a:pPr>
              <a:buNone/>
            </a:pPr>
            <a:r>
              <a:rPr lang="en-US" sz="2400" dirty="0" smtClean="0"/>
              <a:t>                   =   0.7042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th-TH" sz="2400" b="1" dirty="0" smtClean="0"/>
              <a:t>สรุป</a:t>
            </a:r>
            <a:r>
              <a:rPr lang="en-US" sz="2400" b="1" dirty="0" smtClean="0"/>
              <a:t> : </a:t>
            </a:r>
            <a:r>
              <a:rPr lang="th-TH" sz="2400" dirty="0" smtClean="0"/>
              <a:t>หัวหน้าคาดการณ์ได้ว่า ความน่าจะเป็นที่วันนี้บ๊อบขับรถยนต์มาทำงานคือ 0.7042</a:t>
            </a:r>
            <a:endParaRPr lang="th-TH" sz="2400" dirty="0"/>
          </a:p>
        </p:txBody>
      </p:sp>
      <p:cxnSp>
        <p:nvCxnSpPr>
          <p:cNvPr id="7" name="ตัวเชื่อมต่อตรง 6"/>
          <p:cNvCxnSpPr/>
          <p:nvPr/>
        </p:nvCxnSpPr>
        <p:spPr>
          <a:xfrm>
            <a:off x="2699792" y="2564904"/>
            <a:ext cx="56166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ในคลีนิกแห่งหนึ่งมี 15</a:t>
            </a:r>
            <a:r>
              <a:rPr lang="en-US" dirty="0" smtClean="0"/>
              <a:t>% </a:t>
            </a:r>
            <a:r>
              <a:rPr lang="th-TH" dirty="0" smtClean="0"/>
              <a:t>คนไข้มีเชื้อ </a:t>
            </a:r>
            <a:r>
              <a:rPr lang="en-US" dirty="0" smtClean="0"/>
              <a:t>HIV  </a:t>
            </a:r>
            <a:r>
              <a:rPr lang="th-TH" dirty="0" smtClean="0"/>
              <a:t>จากผลการตรวจเลือดของคนไข้พบว่า ถ้าคนไข้มีเชื้อ </a:t>
            </a:r>
            <a:r>
              <a:rPr lang="en-US" dirty="0" smtClean="0"/>
              <a:t>HIV </a:t>
            </a:r>
            <a:r>
              <a:rPr lang="th-TH" dirty="0" smtClean="0"/>
              <a:t>แล้วจะตรวจพบ 95</a:t>
            </a:r>
            <a:r>
              <a:rPr lang="en-US" dirty="0" smtClean="0"/>
              <a:t>% </a:t>
            </a:r>
            <a:r>
              <a:rPr lang="th-TH" dirty="0" smtClean="0"/>
              <a:t>ถ้าคนไข้ไม่มีเชื้อ </a:t>
            </a:r>
            <a:r>
              <a:rPr lang="en-US" dirty="0" smtClean="0"/>
              <a:t>HIV </a:t>
            </a:r>
            <a:r>
              <a:rPr lang="th-TH" dirty="0" smtClean="0"/>
              <a:t>ผลตรวจผิดที่บอกว่าคนไข้นั้นมีเชื้อ </a:t>
            </a:r>
            <a:r>
              <a:rPr lang="en-US" dirty="0" smtClean="0"/>
              <a:t>HIV </a:t>
            </a:r>
            <a:r>
              <a:rPr lang="th-TH" dirty="0" smtClean="0"/>
              <a:t>อยู่ที่</a:t>
            </a:r>
            <a:r>
              <a:rPr lang="en-US" dirty="0" smtClean="0"/>
              <a:t> </a:t>
            </a:r>
            <a:r>
              <a:rPr lang="th-TH" dirty="0" smtClean="0"/>
              <a:t>2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ถ้าผลตรวจพบว่าคนไข้มีเชื้อ </a:t>
            </a:r>
            <a:r>
              <a:rPr lang="en-US" dirty="0" smtClean="0"/>
              <a:t>HIV </a:t>
            </a:r>
            <a:r>
              <a:rPr lang="th-TH" dirty="0" smtClean="0"/>
              <a:t>จงหาความน่าจะเป็นที่คนไข้</a:t>
            </a:r>
          </a:p>
          <a:p>
            <a:pPr lvl="2"/>
            <a:r>
              <a:rPr lang="th-TH" dirty="0" smtClean="0"/>
              <a:t>มีเชื้อ </a:t>
            </a:r>
            <a:r>
              <a:rPr lang="en-US" dirty="0" smtClean="0"/>
              <a:t>HIV </a:t>
            </a:r>
            <a:endParaRPr lang="th-TH" dirty="0" smtClean="0"/>
          </a:p>
          <a:p>
            <a:pPr lvl="2"/>
            <a:r>
              <a:rPr lang="th-TH" dirty="0" smtClean="0"/>
              <a:t>ไม่มีเชื้อ </a:t>
            </a:r>
            <a:r>
              <a:rPr lang="en-US" dirty="0" smtClean="0"/>
              <a:t>HIV</a:t>
            </a:r>
          </a:p>
          <a:p>
            <a:pPr lvl="1"/>
            <a:r>
              <a:rPr lang="th-TH" dirty="0" smtClean="0"/>
              <a:t>ถ้าผลตรวจพบว่าคนไข้นั้นไม่มีเชื้อ </a:t>
            </a:r>
            <a:r>
              <a:rPr lang="en-US" dirty="0" smtClean="0"/>
              <a:t>HIV </a:t>
            </a:r>
            <a:r>
              <a:rPr lang="th-TH" dirty="0" smtClean="0"/>
              <a:t>จงหาความน่าจะเป็นที่คนไข้</a:t>
            </a:r>
          </a:p>
          <a:p>
            <a:pPr lvl="2"/>
            <a:r>
              <a:rPr lang="th-TH" dirty="0" smtClean="0"/>
              <a:t>มีเชื้อ </a:t>
            </a:r>
            <a:r>
              <a:rPr lang="en-US" dirty="0" smtClean="0"/>
              <a:t>HIV</a:t>
            </a:r>
          </a:p>
          <a:p>
            <a:pPr lvl="2"/>
            <a:r>
              <a:rPr lang="th-TH" dirty="0" smtClean="0"/>
              <a:t>ไม่มีเชื้อ </a:t>
            </a:r>
            <a:r>
              <a:rPr lang="en-US" dirty="0" smtClean="0"/>
              <a:t>HIV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2 </a:t>
            </a:r>
            <a:r>
              <a:rPr lang="en-US" b="1" dirty="0" smtClean="0"/>
              <a:t>(</a:t>
            </a:r>
            <a:r>
              <a:rPr lang="th-TH" b="1" dirty="0" smtClean="0"/>
              <a:t>ต่อ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</a:t>
            </a:r>
          </a:p>
          <a:p>
            <a:pPr lvl="1"/>
            <a:r>
              <a:rPr lang="en-US" dirty="0" smtClean="0"/>
              <a:t>H </a:t>
            </a:r>
            <a:r>
              <a:rPr lang="th-TH" dirty="0" smtClean="0"/>
              <a:t>แทน คนไข้ที่มีเชื้อ </a:t>
            </a:r>
            <a:r>
              <a:rPr lang="en-US" dirty="0" smtClean="0"/>
              <a:t>HIV</a:t>
            </a:r>
          </a:p>
          <a:p>
            <a:pPr lvl="1"/>
            <a:r>
              <a:rPr lang="en-US" dirty="0" smtClean="0"/>
              <a:t>P </a:t>
            </a:r>
            <a:r>
              <a:rPr lang="th-TH" dirty="0" smtClean="0"/>
              <a:t>แทน ผลตรวจที่บอกว่าคนไข้มีเชื้อ </a:t>
            </a:r>
            <a:r>
              <a:rPr lang="en-US" dirty="0" smtClean="0"/>
              <a:t>HIV</a:t>
            </a:r>
          </a:p>
          <a:p>
            <a:r>
              <a:rPr lang="th-TH" dirty="0" smtClean="0"/>
              <a:t>จากโจทย์เราสามารถทราบ</a:t>
            </a:r>
          </a:p>
          <a:p>
            <a:pPr lvl="1"/>
            <a:r>
              <a:rPr lang="en-US" dirty="0" smtClean="0"/>
              <a:t>P(H) = 0.15</a:t>
            </a:r>
          </a:p>
          <a:p>
            <a:pPr lvl="1"/>
            <a:r>
              <a:rPr lang="en-US" dirty="0" smtClean="0"/>
              <a:t>P(P|H) = 0.95		</a:t>
            </a:r>
          </a:p>
          <a:p>
            <a:pPr lvl="1"/>
            <a:r>
              <a:rPr lang="en-US" dirty="0" smtClean="0"/>
              <a:t>P(P|</a:t>
            </a:r>
            <a:r>
              <a:rPr lang="th-TH" dirty="0" smtClean="0">
                <a:sym typeface="Symbol"/>
              </a:rPr>
              <a:t> </a:t>
            </a:r>
            <a:r>
              <a:rPr lang="en-US" dirty="0" smtClean="0">
                <a:sym typeface="Symbol"/>
              </a:rPr>
              <a:t>H) = 0.02</a:t>
            </a:r>
          </a:p>
          <a:p>
            <a:r>
              <a:rPr lang="th-TH" dirty="0" smtClean="0">
                <a:sym typeface="Symbol"/>
              </a:rPr>
              <a:t>โจทย์ต้องการให้หา</a:t>
            </a:r>
          </a:p>
          <a:p>
            <a:pPr lvl="1"/>
            <a:r>
              <a:rPr lang="en-US" dirty="0" smtClean="0">
                <a:sym typeface="Symbol"/>
              </a:rPr>
              <a:t>P(H|P),  P(</a:t>
            </a:r>
            <a:r>
              <a:rPr lang="th-TH" dirty="0" smtClean="0">
                <a:sym typeface="Symbol"/>
              </a:rPr>
              <a:t></a:t>
            </a:r>
            <a:r>
              <a:rPr lang="en-US" dirty="0" smtClean="0">
                <a:sym typeface="Symbol"/>
              </a:rPr>
              <a:t>H|P),  P(H|</a:t>
            </a:r>
            <a:r>
              <a:rPr lang="th-TH" dirty="0" smtClean="0">
                <a:sym typeface="Symbol"/>
              </a:rPr>
              <a:t> </a:t>
            </a:r>
            <a:r>
              <a:rPr lang="en-US" dirty="0" smtClean="0">
                <a:sym typeface="Symbol"/>
              </a:rPr>
              <a:t>P) </a:t>
            </a:r>
            <a:r>
              <a:rPr lang="th-TH" dirty="0" smtClean="0">
                <a:sym typeface="Symbol"/>
              </a:rPr>
              <a:t>และ </a:t>
            </a:r>
            <a:r>
              <a:rPr lang="en-US" dirty="0" smtClean="0">
                <a:sym typeface="Symbol"/>
              </a:rPr>
              <a:t>P(</a:t>
            </a:r>
            <a:r>
              <a:rPr lang="th-TH" dirty="0" smtClean="0">
                <a:sym typeface="Symbol"/>
              </a:rPr>
              <a:t></a:t>
            </a:r>
            <a:r>
              <a:rPr lang="en-US" dirty="0" smtClean="0">
                <a:sym typeface="Symbol"/>
              </a:rPr>
              <a:t>H|</a:t>
            </a:r>
            <a:r>
              <a:rPr lang="th-TH" dirty="0" smtClean="0">
                <a:sym typeface="Symbol"/>
              </a:rPr>
              <a:t> </a:t>
            </a:r>
            <a:r>
              <a:rPr lang="en-US" dirty="0" smtClean="0">
                <a:sym typeface="Symbol"/>
              </a:rPr>
              <a:t>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2 </a:t>
            </a:r>
            <a:r>
              <a:rPr lang="en-US" b="1" dirty="0" smtClean="0"/>
              <a:t>(</a:t>
            </a:r>
            <a:r>
              <a:rPr lang="th-TH" b="1" dirty="0" smtClean="0"/>
              <a:t>ต่อ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5976" y="1741512"/>
            <a:ext cx="4464496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400" b="1" dirty="0" smtClean="0">
                <a:sym typeface="Symbol"/>
              </a:rPr>
              <a:t>แก้ปัญหา </a:t>
            </a:r>
            <a:r>
              <a:rPr lang="en-US" sz="2400" b="1" dirty="0" smtClean="0">
                <a:sym typeface="Symbol"/>
              </a:rPr>
              <a:t>P(H|P)   </a:t>
            </a:r>
            <a:endParaRPr lang="th-TH" sz="2400" b="1" dirty="0" smtClean="0">
              <a:sym typeface="Symbol"/>
            </a:endParaRPr>
          </a:p>
          <a:p>
            <a:pPr>
              <a:buNone/>
            </a:pPr>
            <a:r>
              <a:rPr lang="th-TH" sz="2400" dirty="0" smtClean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P(H|P) =    P(P|H) P(H)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P(P|H)P(H) + P(P|</a:t>
            </a:r>
            <a:r>
              <a:rPr lang="th-TH" sz="2400" dirty="0" smtClean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H)P(</a:t>
            </a:r>
            <a:r>
              <a:rPr lang="th-TH" sz="2400" dirty="0" smtClean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H)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     =  0.95 * 0.15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 (0.95*0.15) + (0.02*0.85)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     = 0.8934</a:t>
            </a:r>
          </a:p>
          <a:p>
            <a:r>
              <a:rPr lang="th-TH" sz="2400" b="1" dirty="0" smtClean="0">
                <a:sym typeface="Symbol"/>
              </a:rPr>
              <a:t>แก้ปัญหา </a:t>
            </a:r>
            <a:r>
              <a:rPr lang="en-US" sz="2400" b="1" dirty="0" smtClean="0">
                <a:sym typeface="Symbol"/>
              </a:rPr>
              <a:t>P(</a:t>
            </a:r>
            <a:r>
              <a:rPr lang="th-TH" sz="2400" b="1" dirty="0" smtClean="0">
                <a:sym typeface="Symbol"/>
              </a:rPr>
              <a:t></a:t>
            </a:r>
            <a:r>
              <a:rPr lang="en-US" sz="2400" b="1" dirty="0" smtClean="0">
                <a:sym typeface="Symbol"/>
              </a:rPr>
              <a:t>H|P)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P(</a:t>
            </a:r>
            <a:r>
              <a:rPr lang="th-TH" sz="2400" dirty="0" smtClean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H|P) = 1 - P(H|P) = 0.1066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92320" y="1739736"/>
            <a:ext cx="4464496" cy="449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แก้ปัญหา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P(H|</a:t>
            </a:r>
            <a:r>
              <a:rPr lang="th-TH" sz="2400" b="1" dirty="0" smtClean="0">
                <a:sym typeface="Symbol"/>
              </a:rPr>
              <a:t>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P)   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P(H|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P) = P(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P|H) P(H)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   P(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P|H)P(H) + P(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P|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H)P(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		     =  0.05 * 0.15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         (0.05*0.15) + (0.98*0.85)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		     = 0.008923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แก้ปัญหา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P(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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H|</a:t>
            </a:r>
            <a:r>
              <a:rPr lang="th-TH" sz="2400" b="1" dirty="0" smtClean="0">
                <a:sym typeface="Symbol"/>
              </a:rPr>
              <a:t>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P)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   P(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H|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P) = 1 - P(H|</a:t>
            </a:r>
            <a:r>
              <a:rPr lang="th-TH" sz="2400" dirty="0" smtClean="0">
                <a:sym typeface="Symbol"/>
              </a:rPr>
              <a:t>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P)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>
                <a:solidFill>
                  <a:schemeClr val="tx1"/>
                </a:solidFill>
                <a:sym typeface="Symbol"/>
              </a:rPr>
              <a:t>              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= 0.99107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1600" y="2636912"/>
            <a:ext cx="31683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1600" y="3573016"/>
            <a:ext cx="31683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99752" y="2677552"/>
            <a:ext cx="35487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40392" y="3573016"/>
            <a:ext cx="35487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1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ในการตรวจสอบผู้ติด</a:t>
            </a:r>
            <a:r>
              <a:rPr lang="th-TH" dirty="0" err="1" smtClean="0"/>
              <a:t>ยาเสพติด</a:t>
            </a:r>
            <a:r>
              <a:rPr lang="th-TH" dirty="0" smtClean="0"/>
              <a:t>ในบริษัทแห่งหนึ่ง </a:t>
            </a:r>
          </a:p>
          <a:p>
            <a:r>
              <a:rPr lang="th-TH" dirty="0" smtClean="0"/>
              <a:t>ซึ่งเครื่องมือวัดผู้ติด</a:t>
            </a:r>
            <a:r>
              <a:rPr lang="th-TH" dirty="0" err="1" smtClean="0"/>
              <a:t>ยาเสพติด</a:t>
            </a:r>
            <a:r>
              <a:rPr lang="th-TH" dirty="0" smtClean="0"/>
              <a:t>มีความแม่นยำถึง 99</a:t>
            </a:r>
            <a:r>
              <a:rPr lang="en-US" dirty="0" smtClean="0"/>
              <a:t>% </a:t>
            </a:r>
            <a:r>
              <a:rPr lang="th-TH" dirty="0" smtClean="0"/>
              <a:t>ในการตรวจสอบผู้ที่ติด</a:t>
            </a:r>
            <a:r>
              <a:rPr lang="th-TH" dirty="0" err="1" smtClean="0"/>
              <a:t>ยาเสพติด</a:t>
            </a:r>
            <a:endParaRPr lang="th-TH" dirty="0" smtClean="0"/>
          </a:p>
          <a:p>
            <a:r>
              <a:rPr lang="th-TH" dirty="0" smtClean="0"/>
              <a:t>และมีความแม่นยำ 99</a:t>
            </a:r>
            <a:r>
              <a:rPr lang="en-US" dirty="0" smtClean="0"/>
              <a:t>% </a:t>
            </a:r>
            <a:r>
              <a:rPr lang="th-TH" dirty="0" smtClean="0"/>
              <a:t>ในการบ่งบอกผู้ที่ไม่ติด</a:t>
            </a:r>
            <a:r>
              <a:rPr lang="th-TH" dirty="0" err="1" smtClean="0"/>
              <a:t>ยาเสพติด</a:t>
            </a:r>
            <a:endParaRPr lang="th-TH" dirty="0" smtClean="0"/>
          </a:p>
          <a:p>
            <a:r>
              <a:rPr lang="th-TH" dirty="0" smtClean="0"/>
              <a:t>ในบริษัทนี้มีผู้ติด</a:t>
            </a:r>
            <a:r>
              <a:rPr lang="th-TH" dirty="0" err="1" smtClean="0"/>
              <a:t>ยาเสพติด</a:t>
            </a:r>
            <a:r>
              <a:rPr lang="th-TH" dirty="0" smtClean="0"/>
              <a:t>จริงประมาณ 0.5</a:t>
            </a:r>
            <a:r>
              <a:rPr lang="en-US" dirty="0" smtClean="0"/>
              <a:t>%</a:t>
            </a:r>
          </a:p>
          <a:p>
            <a:r>
              <a:rPr lang="th-TH" dirty="0" smtClean="0"/>
              <a:t>จงหาความน่าจะเป็นที่</a:t>
            </a:r>
          </a:p>
          <a:p>
            <a:pPr lvl="1"/>
            <a:r>
              <a:rPr lang="th-TH" dirty="0" smtClean="0"/>
              <a:t>การตรวจสอบจะให้ผลติดยาสำหรับผู้ที่ติดยา</a:t>
            </a:r>
          </a:p>
          <a:p>
            <a:pPr lvl="1"/>
            <a:r>
              <a:rPr lang="th-TH" dirty="0" smtClean="0"/>
              <a:t>การตรวจสอบจะให้ผลติดยาสำหรับผู้ที่ไม่ติดยา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2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err="1" smtClean="0"/>
              <a:t>แม</a:t>
            </a:r>
            <a:r>
              <a:rPr lang="th-TH" dirty="0" smtClean="0"/>
              <a:t>รี่จะแต่งงานพรุ่งนี้ซึ่งจะจัดงานกลางแจ้งในเขตประเทศทะเลทราย ซึ่งจากสถิติที่ผ่านมาจะมีฝนตก 5 วันต่อปีเท่านั้น  โชคร้ายที่นักพยากรณ์อากาศได้คาดการณ์ว่าฝนจะตกในวันพรุ่งนี้  เมื่อนักพยากรณ์อากาศคาดการณ์เรื่องฝนตก ฝนจะตกจริง 90</a:t>
            </a:r>
            <a:r>
              <a:rPr lang="en-US" dirty="0" smtClean="0"/>
              <a:t>%  </a:t>
            </a:r>
            <a:r>
              <a:rPr lang="th-TH" dirty="0" smtClean="0"/>
              <a:t>ถ้าฝน</a:t>
            </a:r>
            <a:r>
              <a:rPr lang="th-TH" dirty="0"/>
              <a:t>ไม่ตกนักพยากรณ์อากาศ</a:t>
            </a:r>
            <a:r>
              <a:rPr lang="th-TH" dirty="0" smtClean="0"/>
              <a:t>คาดการณ์ผิดว่าฝนตก 10</a:t>
            </a:r>
            <a:r>
              <a:rPr lang="en-US" dirty="0" smtClean="0"/>
              <a:t>% </a:t>
            </a:r>
            <a:r>
              <a:rPr lang="th-TH" dirty="0" smtClean="0"/>
              <a:t>จงหาความน่าจะเป็นที่ฝนจะตกในวันแต่งงานของแมรี่</a:t>
            </a:r>
            <a:r>
              <a:rPr lang="en-US" dirty="0" smtClean="0"/>
              <a:t>  (</a:t>
            </a:r>
            <a:r>
              <a:rPr lang="th-TH" dirty="0" smtClean="0"/>
              <a:t>กำหนดให้ 1 ปี มี 365 วัน</a:t>
            </a:r>
            <a:r>
              <a:rPr lang="en-US" dirty="0" smtClean="0"/>
              <a:t>)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สูตรพื้นฐานของความน่าจะเป็น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สูตรพื้นฐานของความน่าจะเป็น ที่ถูกใช้บ่อยกับการเรียนรู้แบบ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</a:p>
          <a:p>
            <a:pPr lvl="1"/>
            <a:r>
              <a:rPr lang="th-TH" b="1" dirty="0" smtClean="0"/>
              <a:t>กฎผลคูณ 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th-TH" dirty="0" smtClean="0"/>
              <a:t>ความน่าจะเป็น </a:t>
            </a:r>
            <a:r>
              <a:rPr lang="en-US" dirty="0" smtClean="0"/>
              <a:t>P(A</a:t>
            </a:r>
            <a:r>
              <a:rPr lang="en-US" dirty="0" smtClean="0">
                <a:sym typeface="Symbol"/>
              </a:rPr>
              <a:t> </a:t>
            </a:r>
            <a:r>
              <a:rPr lang="en-US" dirty="0" smtClean="0"/>
              <a:t> B) </a:t>
            </a:r>
            <a:r>
              <a:rPr lang="th-TH" dirty="0" smtClean="0"/>
              <a:t>ที่ 2 เหตุการณ์ </a:t>
            </a:r>
            <a:r>
              <a:rPr lang="en-US" dirty="0" smtClean="0"/>
              <a:t>A </a:t>
            </a:r>
            <a:r>
              <a:rPr lang="th-TH" dirty="0" smtClean="0"/>
              <a:t>และ </a:t>
            </a:r>
            <a:r>
              <a:rPr lang="en-US" dirty="0" smtClean="0"/>
              <a:t>B </a:t>
            </a:r>
            <a:r>
              <a:rPr lang="th-TH" dirty="0" smtClean="0"/>
              <a:t>จะเกิดขึ้นพร้อมๆกัน </a:t>
            </a:r>
            <a:r>
              <a:rPr lang="en-US" dirty="0" smtClean="0"/>
              <a:t>(</a:t>
            </a:r>
            <a:r>
              <a:rPr lang="th-TH" dirty="0" smtClean="0"/>
              <a:t>เขียนย่อได้เป็น </a:t>
            </a:r>
            <a:r>
              <a:rPr lang="en-US" dirty="0" smtClean="0"/>
              <a:t>P(A,B) )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th-TH" dirty="0" smtClean="0"/>
              <a:t>	</a:t>
            </a:r>
            <a:r>
              <a:rPr lang="en-US" dirty="0" smtClean="0"/>
              <a:t>P(A</a:t>
            </a:r>
            <a:r>
              <a:rPr lang="en-US" dirty="0" smtClean="0">
                <a:sym typeface="Symbol"/>
              </a:rPr>
              <a:t> </a:t>
            </a:r>
            <a:r>
              <a:rPr lang="en-US" dirty="0" smtClean="0"/>
              <a:t> B) = P(A|B)P(B) = P(B|A)P(A)</a:t>
            </a:r>
            <a:endParaRPr lang="th-TH" dirty="0" smtClean="0"/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th-TH" b="1" dirty="0" smtClean="0"/>
              <a:t>กฎผลรวม 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th-TH" dirty="0" smtClean="0"/>
              <a:t>ความน่าจะเป็น </a:t>
            </a:r>
            <a:r>
              <a:rPr lang="en-US" dirty="0" smtClean="0"/>
              <a:t>P(A</a:t>
            </a:r>
            <a:r>
              <a:rPr lang="en-US" dirty="0" smtClean="0">
                <a:sym typeface="Symbol"/>
              </a:rPr>
              <a:t> B) </a:t>
            </a:r>
            <a:r>
              <a:rPr lang="th-TH" dirty="0" smtClean="0">
                <a:sym typeface="Symbol"/>
              </a:rPr>
              <a:t>ที่ 2 เหตุการณ์ </a:t>
            </a:r>
            <a:r>
              <a:rPr lang="en-US" dirty="0" smtClean="0">
                <a:sym typeface="Symbol"/>
              </a:rPr>
              <a:t>A </a:t>
            </a:r>
            <a:r>
              <a:rPr lang="th-TH" dirty="0" smtClean="0">
                <a:sym typeface="Symbol"/>
              </a:rPr>
              <a:t>หรือ </a:t>
            </a:r>
            <a:r>
              <a:rPr lang="en-US" dirty="0" smtClean="0">
                <a:sym typeface="Symbol"/>
              </a:rPr>
              <a:t>B </a:t>
            </a:r>
            <a:r>
              <a:rPr lang="th-TH" dirty="0" smtClean="0">
                <a:sym typeface="Symbol"/>
              </a:rPr>
              <a:t>เหตุการณ์ใดเหตุการณ์หนึ่งจะเขียนขึ้นหรือเกิดพร้อมกัน</a:t>
            </a:r>
          </a:p>
          <a:p>
            <a:pPr lvl="2">
              <a:buNone/>
            </a:pPr>
            <a:r>
              <a:rPr lang="th-TH" dirty="0" smtClean="0"/>
              <a:t>		</a:t>
            </a:r>
            <a:r>
              <a:rPr lang="en-US" dirty="0" smtClean="0"/>
              <a:t>P(A</a:t>
            </a:r>
            <a:r>
              <a:rPr lang="th-TH" dirty="0" smtClean="0"/>
              <a:t> </a:t>
            </a:r>
            <a:r>
              <a:rPr lang="en-US" dirty="0" smtClean="0">
                <a:sym typeface="Symbol"/>
              </a:rPr>
              <a:t> B)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P(A) + P(B) - </a:t>
            </a:r>
            <a:r>
              <a:rPr lang="en-US" dirty="0" smtClean="0"/>
              <a:t>P(A</a:t>
            </a:r>
            <a:r>
              <a:rPr lang="en-US" dirty="0" smtClean="0">
                <a:sym typeface="Symbol"/>
              </a:rPr>
              <a:t> </a:t>
            </a:r>
            <a:r>
              <a:rPr lang="en-US" dirty="0" smtClean="0"/>
              <a:t> 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Bayesian Belief Network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Bayesian belief network </a:t>
            </a:r>
            <a:r>
              <a:rPr lang="th-TH" dirty="0" smtClean="0"/>
              <a:t>เป็นแบบจำลองกราฟของความน่าจะเป็น หรือเรียกอีกชื่อหนึ่งว่า </a:t>
            </a:r>
            <a:r>
              <a:rPr lang="en-US" dirty="0" smtClean="0"/>
              <a:t>“</a:t>
            </a:r>
            <a:r>
              <a:rPr lang="en-US" dirty="0" err="1" smtClean="0"/>
              <a:t>Bayes</a:t>
            </a:r>
            <a:r>
              <a:rPr lang="en-US" dirty="0" smtClean="0"/>
              <a:t> net” </a:t>
            </a:r>
            <a:endParaRPr lang="th-TH" dirty="0" smtClean="0"/>
          </a:p>
          <a:p>
            <a:r>
              <a:rPr lang="th-TH" dirty="0" smtClean="0"/>
              <a:t>เป็นวิธีการเรียนรู้ที่ลดข้อจำกัดของเรียนรู้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th-TH" dirty="0" smtClean="0"/>
              <a:t>อย่างง่ายในสมมุติฐานความไม่ขึ้นต่อกันระหว่างคุณสมบัติ</a:t>
            </a:r>
          </a:p>
          <a:p>
            <a:r>
              <a:rPr lang="en-US" dirty="0" smtClean="0"/>
              <a:t>Bayesian network </a:t>
            </a:r>
            <a:r>
              <a:rPr lang="th-TH" dirty="0" smtClean="0"/>
              <a:t>ใช้อธิบายความไม่ขึ้นต่อกันอย่างมีเงื่อนไข </a:t>
            </a:r>
            <a:r>
              <a:rPr lang="en-US" dirty="0" smtClean="0"/>
              <a:t>(condition independent) </a:t>
            </a:r>
            <a:r>
              <a:rPr lang="th-TH" dirty="0" smtClean="0"/>
              <a:t>ระหว่างตัวแปร</a:t>
            </a:r>
          </a:p>
          <a:p>
            <a:r>
              <a:rPr lang="th-TH" dirty="0" smtClean="0"/>
              <a:t>ความสัมพันธ์ของแต่ละ</a:t>
            </a:r>
            <a:r>
              <a:rPr lang="th-TH" dirty="0" err="1" smtClean="0"/>
              <a:t>โหนด</a:t>
            </a:r>
            <a:r>
              <a:rPr lang="th-TH" dirty="0" smtClean="0"/>
              <a:t>จะไม่วนกลับมาหา</a:t>
            </a:r>
            <a:r>
              <a:rPr lang="th-TH" dirty="0" err="1" smtClean="0"/>
              <a:t>โหนด</a:t>
            </a:r>
            <a:r>
              <a:rPr lang="th-TH" dirty="0" smtClean="0"/>
              <a:t>เดิม</a:t>
            </a:r>
          </a:p>
          <a:p>
            <a:r>
              <a:rPr lang="th-TH" dirty="0" smtClean="0"/>
              <a:t>แต่ละ</a:t>
            </a:r>
            <a:r>
              <a:rPr lang="th-TH" dirty="0" err="1" smtClean="0"/>
              <a:t>โหนด</a:t>
            </a:r>
            <a:r>
              <a:rPr lang="th-TH" dirty="0" smtClean="0"/>
              <a:t>จะมีความสัมพันธ์กันตามทิศทางที่แบบจำลองนำเสนอ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โครงสร้างของ </a:t>
            </a:r>
            <a:r>
              <a:rPr lang="en-US" b="1" dirty="0" smtClean="0"/>
              <a:t>Bayesian Network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err="1" smtClean="0"/>
              <a:t>โหนด</a:t>
            </a:r>
            <a:r>
              <a:rPr lang="th-TH" dirty="0" smtClean="0"/>
              <a:t>ทั้งหมดใน </a:t>
            </a:r>
            <a:r>
              <a:rPr lang="en-US" dirty="0" smtClean="0"/>
              <a:t>Bayesian Network </a:t>
            </a:r>
            <a:r>
              <a:rPr lang="th-TH" dirty="0" smtClean="0"/>
              <a:t>แต่ละ</a:t>
            </a:r>
            <a:r>
              <a:rPr lang="th-TH" dirty="0" err="1" smtClean="0"/>
              <a:t>โหนด</a:t>
            </a:r>
            <a:r>
              <a:rPr lang="th-TH" dirty="0" smtClean="0"/>
              <a:t>จะแทนด้วยตัวแปรต่างๆที่เกี่ยวข้องกับเหตุการณ์หรือข้อมูลที่สนใจ</a:t>
            </a:r>
          </a:p>
          <a:p>
            <a:r>
              <a:rPr lang="th-TH" dirty="0" smtClean="0"/>
              <a:t>การเชื่อมต่อระหว่างคู่</a:t>
            </a:r>
            <a:r>
              <a:rPr lang="th-TH" dirty="0" err="1" smtClean="0"/>
              <a:t>โหนด</a:t>
            </a:r>
            <a:r>
              <a:rPr lang="th-TH" dirty="0" smtClean="0"/>
              <a:t>ด้วยลูกศร ถ้าลูกศรจาก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r>
              <a:rPr lang="en-US" dirty="0" smtClean="0"/>
              <a:t>X </a:t>
            </a:r>
            <a:r>
              <a:rPr lang="th-TH" dirty="0" smtClean="0"/>
              <a:t>ชี้ไปหา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r>
              <a:rPr lang="en-US" dirty="0" smtClean="0"/>
              <a:t>Y </a:t>
            </a:r>
            <a:r>
              <a:rPr lang="th-TH" dirty="0" smtClean="0"/>
              <a:t>จะเรียกว่า 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r>
              <a:rPr lang="en-US" dirty="0" smtClean="0"/>
              <a:t>X </a:t>
            </a:r>
            <a:r>
              <a:rPr lang="th-TH" dirty="0" smtClean="0"/>
              <a:t>เป็น</a:t>
            </a:r>
            <a:r>
              <a:rPr lang="th-TH" dirty="0" err="1" smtClean="0"/>
              <a:t>โหนด</a:t>
            </a:r>
            <a:r>
              <a:rPr lang="th-TH" dirty="0" smtClean="0"/>
              <a:t>พ่อแม่</a:t>
            </a:r>
            <a:r>
              <a:rPr lang="en-US" dirty="0" smtClean="0"/>
              <a:t>(parents) </a:t>
            </a:r>
            <a:r>
              <a:rPr lang="th-TH" dirty="0" smtClean="0"/>
              <a:t>ของ </a:t>
            </a:r>
            <a:r>
              <a:rPr lang="en-US" dirty="0" smtClean="0"/>
              <a:t>Y</a:t>
            </a:r>
          </a:p>
          <a:p>
            <a:r>
              <a:rPr lang="th-TH" dirty="0" smtClean="0"/>
              <a:t>แต่ละ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th-TH" dirty="0" smtClean="0"/>
              <a:t>จะมีเงื่อนไขการกระจายความน่าจะเป็น </a:t>
            </a:r>
            <a:r>
              <a:rPr lang="en-US" dirty="0" smtClean="0"/>
              <a:t>P(X</a:t>
            </a:r>
            <a:r>
              <a:rPr lang="en-US" baseline="-25000" dirty="0" smtClean="0"/>
              <a:t>i</a:t>
            </a:r>
            <a:r>
              <a:rPr lang="en-US" dirty="0" smtClean="0"/>
              <a:t>|parents(X</a:t>
            </a:r>
            <a:r>
              <a:rPr lang="en-US" baseline="-25000" dirty="0" smtClean="0"/>
              <a:t>i</a:t>
            </a:r>
            <a:r>
              <a:rPr lang="en-US" dirty="0" smtClean="0"/>
              <a:t>)) </a:t>
            </a:r>
            <a:r>
              <a:rPr lang="th-TH" dirty="0" smtClean="0"/>
              <a:t>ซึ่งส่งผลต่อโหนดพ่อแม่ของแต่ละโหนด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: </a:t>
            </a:r>
            <a:r>
              <a:rPr lang="th-TH" b="1" dirty="0" smtClean="0"/>
              <a:t>โครงสร้างของ </a:t>
            </a:r>
            <a:r>
              <a:rPr lang="en-US" b="1" dirty="0" smtClean="0"/>
              <a:t>Bayesian Network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Bayesian network </a:t>
            </a:r>
            <a:r>
              <a:rPr lang="th-TH" dirty="0" smtClean="0"/>
              <a:t>ถูกนำมาอธิบายความไม่ขึ้นต่อกันอย่างมีเงื่อนไข จึงทำให้อาจมีบาง</a:t>
            </a:r>
            <a:r>
              <a:rPr lang="th-TH" dirty="0" err="1" smtClean="0"/>
              <a:t>โหนด</a:t>
            </a:r>
            <a:r>
              <a:rPr lang="th-TH" dirty="0" smtClean="0"/>
              <a:t>ไม่มีความสัมพันธ์ใดๆ กับ</a:t>
            </a:r>
            <a:r>
              <a:rPr lang="th-TH" dirty="0" err="1" smtClean="0"/>
              <a:t>โหนด</a:t>
            </a:r>
            <a:r>
              <a:rPr lang="th-TH" dirty="0" smtClean="0"/>
              <a:t>ที่เหลือก็ได้</a:t>
            </a:r>
            <a:endParaRPr lang="th-TH" dirty="0"/>
          </a:p>
        </p:txBody>
      </p:sp>
      <p:sp>
        <p:nvSpPr>
          <p:cNvPr id="4" name="วงรี 3"/>
          <p:cNvSpPr/>
          <p:nvPr/>
        </p:nvSpPr>
        <p:spPr>
          <a:xfrm>
            <a:off x="827584" y="2708920"/>
            <a:ext cx="20882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สภาพอากาศ</a:t>
            </a:r>
            <a:endParaRPr lang="th-TH" dirty="0"/>
          </a:p>
        </p:txBody>
      </p:sp>
      <p:sp>
        <p:nvSpPr>
          <p:cNvPr id="5" name="วงรี 4"/>
          <p:cNvSpPr/>
          <p:nvPr/>
        </p:nvSpPr>
        <p:spPr>
          <a:xfrm>
            <a:off x="4860032" y="2780928"/>
            <a:ext cx="20882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รถสตาร์ท</a:t>
            </a:r>
          </a:p>
          <a:p>
            <a:pPr algn="ctr"/>
            <a:r>
              <a:rPr lang="th-TH" dirty="0" smtClean="0"/>
              <a:t>ไม่ติด</a:t>
            </a:r>
            <a:endParaRPr lang="th-TH" dirty="0"/>
          </a:p>
        </p:txBody>
      </p:sp>
      <p:sp>
        <p:nvSpPr>
          <p:cNvPr id="6" name="วงรี 5"/>
          <p:cNvSpPr/>
          <p:nvPr/>
        </p:nvSpPr>
        <p:spPr>
          <a:xfrm>
            <a:off x="3059832" y="4437112"/>
            <a:ext cx="20882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แบตเตอรี่หมด</a:t>
            </a:r>
            <a:endParaRPr lang="th-TH" dirty="0"/>
          </a:p>
        </p:txBody>
      </p:sp>
      <p:sp>
        <p:nvSpPr>
          <p:cNvPr id="7" name="วงรี 6"/>
          <p:cNvSpPr/>
          <p:nvPr/>
        </p:nvSpPr>
        <p:spPr>
          <a:xfrm>
            <a:off x="6516216" y="4437112"/>
            <a:ext cx="20882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เครื่องยนต์เสีย</a:t>
            </a:r>
            <a:endParaRPr lang="th-TH" dirty="0"/>
          </a:p>
        </p:txBody>
      </p:sp>
      <p:cxnSp>
        <p:nvCxnSpPr>
          <p:cNvPr id="9" name="ลูกศรเชื่อมต่อแบบตรง 8"/>
          <p:cNvCxnSpPr>
            <a:stCxn id="5" idx="4"/>
            <a:endCxn id="6" idx="0"/>
          </p:cNvCxnSpPr>
          <p:nvPr/>
        </p:nvCxnSpPr>
        <p:spPr>
          <a:xfrm rot="5400000">
            <a:off x="4752020" y="3284984"/>
            <a:ext cx="504056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ลูกศรเชื่อมต่อแบบตรง 10"/>
          <p:cNvCxnSpPr>
            <a:stCxn id="5" idx="4"/>
            <a:endCxn id="7" idx="0"/>
          </p:cNvCxnSpPr>
          <p:nvPr/>
        </p:nvCxnSpPr>
        <p:spPr>
          <a:xfrm rot="16200000" flipH="1">
            <a:off x="6480212" y="3356992"/>
            <a:ext cx="504056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 rot="10800000" flipV="1">
            <a:off x="7092280" y="32849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สี่เหลี่ยมผืนผ้า 15"/>
          <p:cNvSpPr/>
          <p:nvPr/>
        </p:nvSpPr>
        <p:spPr>
          <a:xfrm>
            <a:off x="7524328" y="2852936"/>
            <a:ext cx="1440160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Prior Knowledge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ความไม่แน่นอน </a:t>
            </a:r>
            <a:r>
              <a:rPr lang="en-US" b="1" dirty="0" smtClean="0"/>
              <a:t>(Uncertainty)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ความไม่แน่นอน หมายถึง สถานะภาพความลังเล สงสัย ไม่แน่ใจ        หรือไม่มั่นใจ ส่งผลให้สถานการณ์เกิดความไม่มั่นคง และผลลัพธ์เกิดความไม่แน่นอน</a:t>
            </a:r>
          </a:p>
          <a:p>
            <a:r>
              <a:rPr lang="th-TH" dirty="0" smtClean="0"/>
              <a:t>ความไม่แน่นอน อาจทำให้เกิดความเบี่ยงเบนของข้อมูลซึ่งเกิดมาจากปัจจัยต่างๆ เช่น</a:t>
            </a:r>
          </a:p>
          <a:p>
            <a:pPr lvl="1"/>
            <a:r>
              <a:rPr lang="th-TH" dirty="0" smtClean="0"/>
              <a:t>ข้อมูลไม่ครบถ้วน มีเพียงบางส่วน</a:t>
            </a:r>
          </a:p>
          <a:p>
            <a:pPr lvl="1"/>
            <a:r>
              <a:rPr lang="th-TH" dirty="0" smtClean="0"/>
              <a:t>หลักฐานยืนยันความน่าเชื่อถือมีไม่เพียงพอที่จะสร้างความมั่นใจในตัวข้อมูลได้</a:t>
            </a:r>
          </a:p>
          <a:p>
            <a:pPr lvl="1"/>
            <a:r>
              <a:rPr lang="th-TH" dirty="0" smtClean="0"/>
              <a:t>การใช้ภาษามีรูปแบบที่เข้าใจยาก หรือตีความได้ยาก</a:t>
            </a:r>
          </a:p>
          <a:p>
            <a:pPr lvl="1"/>
            <a:r>
              <a:rPr lang="th-TH" dirty="0" smtClean="0"/>
              <a:t>ข้อมูลจากแหล่งอ้างอิงแตกต่างกัน จนเกิดความขัดแย้ง</a:t>
            </a:r>
          </a:p>
          <a:p>
            <a:pPr lvl="1"/>
            <a:r>
              <a:rPr lang="th-TH" dirty="0" smtClean="0"/>
              <a:t>ไม่สามารถชี้แจ้งข้อมูลด้วยเหตุและผลได้อย่างชัดเจน</a:t>
            </a:r>
          </a:p>
          <a:p>
            <a:pPr lvl="1"/>
            <a:r>
              <a:rPr lang="th-TH" dirty="0" smtClean="0"/>
              <a:t>ข้อมูลอาจได้มาจากการประมาณแบบคร่าวๆ ทำให้เกิดความไม่มั่นใจ</a:t>
            </a:r>
          </a:p>
          <a:p>
            <a:pPr lvl="1"/>
            <a:r>
              <a:rPr lang="th-TH" dirty="0" smtClean="0"/>
              <a:t>แหล่งที่มาของข้อมูลขาดความน่าเชื่อถือ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ทฤษฎีของ </a:t>
            </a:r>
            <a:r>
              <a:rPr lang="en-US" b="1" dirty="0" err="1" smtClean="0"/>
              <a:t>Bayesain</a:t>
            </a:r>
            <a:r>
              <a:rPr lang="en-US" b="1" dirty="0" smtClean="0"/>
              <a:t> Network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ความไม่ขึ้นต่อกันอย่างมีเงื่อนไข </a:t>
            </a:r>
            <a:r>
              <a:rPr lang="en-US" dirty="0" smtClean="0"/>
              <a:t>(Condition Independent)</a:t>
            </a:r>
          </a:p>
          <a:p>
            <a:pPr lvl="1"/>
            <a:r>
              <a:rPr lang="en-US" dirty="0" smtClean="0"/>
              <a:t>X </a:t>
            </a:r>
            <a:r>
              <a:rPr lang="th-TH" dirty="0" smtClean="0"/>
              <a:t>ไม่ขึ้นกับ </a:t>
            </a:r>
            <a:r>
              <a:rPr lang="en-US" dirty="0" smtClean="0"/>
              <a:t>Y </a:t>
            </a:r>
            <a:r>
              <a:rPr lang="th-TH" dirty="0" smtClean="0"/>
              <a:t>อย่างมีเงื่อนไข คือ ความน่าจะเป็นของ </a:t>
            </a:r>
            <a:r>
              <a:rPr lang="en-US" dirty="0" smtClean="0"/>
              <a:t>X </a:t>
            </a:r>
            <a:r>
              <a:rPr lang="th-TH" dirty="0" smtClean="0"/>
              <a:t>ไม่ขึ้นอยู่กับค่าของ </a:t>
            </a:r>
            <a:r>
              <a:rPr lang="en-US" dirty="0" smtClean="0"/>
              <a:t>Y </a:t>
            </a:r>
            <a:r>
              <a:rPr lang="th-TH" dirty="0" smtClean="0"/>
              <a:t>เมื่อรู้ค่า </a:t>
            </a:r>
            <a:r>
              <a:rPr lang="en-US" dirty="0" smtClean="0"/>
              <a:t>Z</a:t>
            </a:r>
          </a:p>
          <a:p>
            <a:pPr lvl="1">
              <a:buNone/>
            </a:pPr>
            <a:r>
              <a:rPr lang="en-US" dirty="0" smtClean="0"/>
              <a:t>  				</a:t>
            </a:r>
            <a:r>
              <a:rPr lang="en-US" sz="2800" b="1" dirty="0" smtClean="0"/>
              <a:t>P(X |Y,Z) = P(X|Z)</a:t>
            </a:r>
          </a:p>
          <a:p>
            <a:r>
              <a:rPr lang="th-TH" dirty="0" smtClean="0"/>
              <a:t>ความไม่ขึ้นต่อกันอย่างมีเงื่อนไข ทำให้การหาความน่าจะเป็นของตัวแปรที่ต้องการง่ายขึ้นโดยไม่ต้องสนใจตัวแปร อื่น เช่น</a:t>
            </a:r>
          </a:p>
          <a:p>
            <a:pPr lvl="1"/>
            <a:r>
              <a:rPr lang="th-TH" b="1" dirty="0" smtClean="0"/>
              <a:t>ฟ้าร้อง </a:t>
            </a:r>
            <a:r>
              <a:rPr lang="th-TH" dirty="0" smtClean="0"/>
              <a:t>จะไม่ขึ้นกับ </a:t>
            </a:r>
            <a:r>
              <a:rPr lang="th-TH" b="1" dirty="0" smtClean="0"/>
              <a:t>ฝนตก </a:t>
            </a:r>
            <a:r>
              <a:rPr lang="th-TH" dirty="0" smtClean="0"/>
              <a:t>เสมอไป ถ้ารู้ว่า</a:t>
            </a:r>
            <a:r>
              <a:rPr lang="th-TH" b="1" dirty="0" smtClean="0"/>
              <a:t>เกิดฟ้าแลบ</a:t>
            </a:r>
          </a:p>
          <a:p>
            <a:pPr lvl="1"/>
            <a:r>
              <a:rPr lang="th-TH" dirty="0" smtClean="0"/>
              <a:t>เนื่องจากเมื่อเกิด </a:t>
            </a:r>
            <a:r>
              <a:rPr lang="th-TH" b="1" dirty="0" smtClean="0"/>
              <a:t>ฟ้าแลบ </a:t>
            </a:r>
            <a:r>
              <a:rPr lang="th-TH" dirty="0" smtClean="0"/>
              <a:t>แล้วจะตามมาด้วย </a:t>
            </a:r>
            <a:r>
              <a:rPr lang="th-TH" b="1" dirty="0" smtClean="0"/>
              <a:t>ฟ้าร้อง </a:t>
            </a:r>
            <a:r>
              <a:rPr lang="th-TH" dirty="0" smtClean="0"/>
              <a:t>เสมอ</a:t>
            </a:r>
          </a:p>
          <a:p>
            <a:pPr lvl="1"/>
            <a:r>
              <a:rPr lang="en-US" dirty="0" smtClean="0"/>
              <a:t>P(</a:t>
            </a:r>
            <a:r>
              <a:rPr lang="th-TH" dirty="0" smtClean="0"/>
              <a:t>ฟ้าร้อง</a:t>
            </a:r>
            <a:r>
              <a:rPr lang="en-US" dirty="0" smtClean="0"/>
              <a:t>|</a:t>
            </a:r>
            <a:r>
              <a:rPr lang="th-TH" dirty="0" smtClean="0"/>
              <a:t>ฝนตก</a:t>
            </a:r>
            <a:r>
              <a:rPr lang="en-US" dirty="0" smtClean="0"/>
              <a:t>,</a:t>
            </a:r>
            <a:r>
              <a:rPr lang="th-TH" dirty="0" smtClean="0"/>
              <a:t>ฟ้าแลบ</a:t>
            </a:r>
            <a:r>
              <a:rPr lang="en-US" dirty="0" smtClean="0"/>
              <a:t>) = P(</a:t>
            </a:r>
            <a:r>
              <a:rPr lang="th-TH" dirty="0" smtClean="0"/>
              <a:t>ฟ้าร้อง</a:t>
            </a:r>
            <a:r>
              <a:rPr lang="en-US" dirty="0" smtClean="0"/>
              <a:t>|</a:t>
            </a:r>
            <a:r>
              <a:rPr lang="th-TH" dirty="0" smtClean="0"/>
              <a:t>ฟ้าแลบ</a:t>
            </a:r>
            <a:r>
              <a:rPr lang="en-US" dirty="0" smtClean="0"/>
              <a:t>)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: Bayesian Network</a:t>
            </a:r>
            <a:endParaRPr lang="th-TH" b="1" dirty="0"/>
          </a:p>
        </p:txBody>
      </p:sp>
      <p:sp>
        <p:nvSpPr>
          <p:cNvPr id="9" name="วงรี 8"/>
          <p:cNvSpPr/>
          <p:nvPr/>
        </p:nvSpPr>
        <p:spPr>
          <a:xfrm>
            <a:off x="3923928" y="1916832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/>
              <a:t>มีเมฆครึ้ม</a:t>
            </a:r>
            <a:endParaRPr lang="th-TH" sz="2000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707904" y="1628800"/>
            <a:ext cx="1817581" cy="2700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P(C) = 0.5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2483768" y="3068960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/>
              <a:t>ฝนตก</a:t>
            </a:r>
            <a:endParaRPr lang="th-TH" sz="2000" dirty="0"/>
          </a:p>
        </p:txBody>
      </p:sp>
      <p:sp>
        <p:nvSpPr>
          <p:cNvPr id="12" name="วงรี 11"/>
          <p:cNvSpPr/>
          <p:nvPr/>
        </p:nvSpPr>
        <p:spPr>
          <a:xfrm>
            <a:off x="5436096" y="3068960"/>
            <a:ext cx="151216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/>
              <a:t>เปิด </a:t>
            </a:r>
            <a:r>
              <a:rPr lang="en-US" sz="2000" dirty="0" smtClean="0"/>
              <a:t>sprinkler</a:t>
            </a:r>
            <a:endParaRPr lang="th-TH" sz="2000" dirty="0"/>
          </a:p>
        </p:txBody>
      </p:sp>
      <p:sp>
        <p:nvSpPr>
          <p:cNvPr id="13" name="วงรี 12"/>
          <p:cNvSpPr/>
          <p:nvPr/>
        </p:nvSpPr>
        <p:spPr>
          <a:xfrm>
            <a:off x="3851920" y="4293096"/>
            <a:ext cx="158417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/>
              <a:t>สนามหญ้าเปียก</a:t>
            </a:r>
            <a:endParaRPr lang="th-TH" sz="2000" dirty="0"/>
          </a:p>
        </p:txBody>
      </p:sp>
      <p:cxnSp>
        <p:nvCxnSpPr>
          <p:cNvPr id="17" name="ลูกศรเชื่อมต่อแบบตรง 16"/>
          <p:cNvCxnSpPr>
            <a:stCxn id="9" idx="4"/>
            <a:endCxn id="11" idx="0"/>
          </p:cNvCxnSpPr>
          <p:nvPr/>
        </p:nvCxnSpPr>
        <p:spPr>
          <a:xfrm rot="5400000">
            <a:off x="3779912" y="2204864"/>
            <a:ext cx="288032" cy="144016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>
            <a:stCxn id="9" idx="4"/>
            <a:endCxn id="12" idx="0"/>
          </p:cNvCxnSpPr>
          <p:nvPr/>
        </p:nvCxnSpPr>
        <p:spPr>
          <a:xfrm rot="16200000" flipH="1">
            <a:off x="5274078" y="2150858"/>
            <a:ext cx="288032" cy="154817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11" idx="4"/>
            <a:endCxn id="13" idx="0"/>
          </p:cNvCxnSpPr>
          <p:nvPr/>
        </p:nvCxnSpPr>
        <p:spPr>
          <a:xfrm rot="16200000" flipH="1">
            <a:off x="3743908" y="3392996"/>
            <a:ext cx="360040" cy="144016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12" idx="4"/>
            <a:endCxn id="13" idx="0"/>
          </p:cNvCxnSpPr>
          <p:nvPr/>
        </p:nvCxnSpPr>
        <p:spPr>
          <a:xfrm rot="5400000">
            <a:off x="5238074" y="3338990"/>
            <a:ext cx="360040" cy="154817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ตาราง 23"/>
          <p:cNvGraphicFramePr>
            <a:graphicFrameLocks noGrp="1"/>
          </p:cNvGraphicFramePr>
          <p:nvPr/>
        </p:nvGraphicFramePr>
        <p:xfrm>
          <a:off x="1043608" y="3068960"/>
          <a:ext cx="13198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904"/>
                <a:gridCol w="6599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P(R)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ตาราง 24"/>
          <p:cNvGraphicFramePr>
            <a:graphicFrameLocks noGrp="1"/>
          </p:cNvGraphicFramePr>
          <p:nvPr/>
        </p:nvGraphicFramePr>
        <p:xfrm>
          <a:off x="7092280" y="3068960"/>
          <a:ext cx="13198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904"/>
                <a:gridCol w="6599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P(S)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ตาราง 25"/>
          <p:cNvGraphicFramePr>
            <a:graphicFrameLocks noGrp="1"/>
          </p:cNvGraphicFramePr>
          <p:nvPr/>
        </p:nvGraphicFramePr>
        <p:xfrm>
          <a:off x="1763688" y="4797152"/>
          <a:ext cx="201622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/>
                <a:gridCol w="672075"/>
                <a:gridCol w="6720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P(W)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0.99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22560" y="2060848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15816" y="38418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84168" y="38418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17824" y="508634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ความน่าจะเป็นร่วม </a:t>
            </a:r>
            <a:r>
              <a:rPr lang="en-US" b="1" dirty="0" smtClean="0"/>
              <a:t>(Joint Probability)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Bayesian Network </a:t>
            </a:r>
            <a:r>
              <a:rPr lang="th-TH" dirty="0" smtClean="0"/>
              <a:t>ตัวแปรแต่ละตัวจะมีความน่าจะเป็นเฉพาะ  ที่อาจเป็นความน่าจะเป็นของโหนดเริ่มต้น หรือ ความน่าจะเป็นที่ได้จากความสัมพันธ์มากกว่าหนึ่งโหนด โดยความน่าจะเป็นที่มาจากตัวแปรมากกว่าหนึ่งตัวเรียกว่า </a:t>
            </a:r>
            <a:r>
              <a:rPr lang="en-US" b="1" dirty="0" smtClean="0"/>
              <a:t>“</a:t>
            </a:r>
            <a:r>
              <a:rPr lang="th-TH" b="1" dirty="0" smtClean="0"/>
              <a:t>ความน่าจะเป็นร่วม</a:t>
            </a:r>
            <a:r>
              <a:rPr lang="en-US" b="1" dirty="0" smtClean="0"/>
              <a:t>”</a:t>
            </a:r>
          </a:p>
          <a:p>
            <a:r>
              <a:rPr lang="th-TH" dirty="0" smtClean="0"/>
              <a:t>สมการของความน่าจะเป็นร่วมมีดังนี้</a:t>
            </a:r>
          </a:p>
          <a:p>
            <a:endParaRPr lang="th-TH" dirty="0" smtClean="0"/>
          </a:p>
          <a:p>
            <a:endParaRPr lang="th-TH" dirty="0" smtClean="0"/>
          </a:p>
          <a:p>
            <a:pPr lvl="1"/>
            <a:r>
              <a:rPr lang="en-US" dirty="0" smtClean="0"/>
              <a:t>Parents(Xi) </a:t>
            </a:r>
            <a:r>
              <a:rPr lang="th-TH" dirty="0" smtClean="0"/>
              <a:t>หมายถึง </a:t>
            </a:r>
            <a:r>
              <a:rPr lang="th-TH" dirty="0" err="1" smtClean="0"/>
              <a:t>โหนด</a:t>
            </a:r>
            <a:r>
              <a:rPr lang="th-TH" dirty="0" smtClean="0"/>
              <a:t>พ่อแม่โดยตรงของ </a:t>
            </a:r>
            <a:r>
              <a:rPr lang="en-US" dirty="0" smtClean="0"/>
              <a:t>Xi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endParaRPr lang="th-TH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933056"/>
            <a:ext cx="6076911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 3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จาก </a:t>
            </a:r>
            <a:r>
              <a:rPr lang="en-US" dirty="0" smtClean="0"/>
              <a:t>Bayesian network </a:t>
            </a:r>
            <a:r>
              <a:rPr lang="th-TH" dirty="0" smtClean="0"/>
              <a:t>ที่แสดงความน่าจะเป็นของสนามหญ้าเปียก จงหาความน่าจะเป็นที่สนามหญ้าจะเปียกเพราะฝนตก โดยที่</a:t>
            </a:r>
            <a:r>
              <a:rPr lang="en-US" dirty="0" smtClean="0"/>
              <a:t> sprinkler </a:t>
            </a:r>
            <a:r>
              <a:rPr lang="th-TH" dirty="0" smtClean="0"/>
              <a:t>ไม่ได้ทำงาน</a:t>
            </a:r>
            <a:r>
              <a:rPr lang="en-US" dirty="0" smtClean="0"/>
              <a:t> </a:t>
            </a:r>
            <a:r>
              <a:rPr lang="th-TH" dirty="0" smtClean="0"/>
              <a:t>โดยสภาพของอากาศในตอนนั้นไม่มีเมฆครึ้ม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en-US" sz="2400" dirty="0" smtClean="0"/>
              <a:t>P(W </a:t>
            </a:r>
            <a:r>
              <a:rPr lang="en-US" sz="2400" dirty="0" smtClean="0">
                <a:sym typeface="Symbol"/>
              </a:rPr>
              <a:t>, </a:t>
            </a:r>
            <a:r>
              <a:rPr lang="th-TH" sz="2400" dirty="0" smtClean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S , R , </a:t>
            </a:r>
            <a:r>
              <a:rPr lang="th-TH" sz="2400" dirty="0" smtClean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C) =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P(W|</a:t>
            </a:r>
            <a:r>
              <a:rPr lang="th-TH" sz="2400" dirty="0" smtClean="0">
                <a:sym typeface="Symbol"/>
              </a:rPr>
              <a:t> </a:t>
            </a:r>
            <a:r>
              <a:rPr lang="th-TH" sz="2400" dirty="0" smtClean="0">
                <a:solidFill>
                  <a:srgbClr val="C00000"/>
                </a:solidFill>
                <a:sym typeface="Symbol"/>
              </a:rPr>
              <a:t>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S , R) 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P(</a:t>
            </a:r>
            <a:r>
              <a:rPr lang="th-TH" sz="2400" dirty="0" smtClean="0">
                <a:solidFill>
                  <a:srgbClr val="00B050"/>
                </a:solidFill>
                <a:sym typeface="Symbol"/>
              </a:rPr>
              <a:t>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S|</a:t>
            </a:r>
            <a:r>
              <a:rPr lang="th-TH" sz="2400" dirty="0" smtClean="0">
                <a:solidFill>
                  <a:srgbClr val="00B050"/>
                </a:solidFill>
                <a:sym typeface="Symbol"/>
              </a:rPr>
              <a:t>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C) 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P(R|</a:t>
            </a:r>
            <a:r>
              <a:rPr lang="th-TH" sz="2400" dirty="0" smtClean="0">
                <a:solidFill>
                  <a:srgbClr val="0070C0"/>
                </a:solidFill>
                <a:sym typeface="Symbol"/>
              </a:rPr>
              <a:t> 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C)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P(</a:t>
            </a:r>
            <a:r>
              <a:rPr lang="th-TH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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C)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				 </a:t>
            </a:r>
            <a:r>
              <a:rPr lang="en-US" sz="2400" dirty="0" smtClean="0">
                <a:sym typeface="Symbol"/>
              </a:rPr>
              <a:t>= 0.90 * 0.5 * 0.2 * 0.5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                         = 0.0450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th-TH" sz="2400" b="1" dirty="0" smtClean="0">
                <a:sym typeface="Symbol"/>
              </a:rPr>
              <a:t>ตอบ </a:t>
            </a:r>
            <a:r>
              <a:rPr lang="en-US" sz="2400" b="1" dirty="0" smtClean="0">
                <a:sym typeface="Symbol"/>
              </a:rPr>
              <a:t>: </a:t>
            </a:r>
            <a:r>
              <a:rPr lang="th-TH" sz="2400" dirty="0" smtClean="0">
                <a:sym typeface="Symbol"/>
              </a:rPr>
              <a:t>ความน่าจะเป็นที่สนามหญ้าจะเปียกเพราะฝนตก</a:t>
            </a:r>
            <a:r>
              <a:rPr lang="th-TH" sz="2400" dirty="0" smtClean="0"/>
              <a:t>โดยที่</a:t>
            </a:r>
            <a:r>
              <a:rPr lang="en-US" sz="2400" dirty="0" smtClean="0"/>
              <a:t> sprinkler </a:t>
            </a:r>
            <a:r>
              <a:rPr lang="th-TH" sz="2400" dirty="0" smtClean="0"/>
              <a:t>ไม่ได้ทำงานและ</a:t>
            </a:r>
            <a:r>
              <a:rPr lang="th-TH" sz="2400" dirty="0" smtClean="0">
                <a:sym typeface="Symbol"/>
              </a:rPr>
              <a:t>อากาศไม่มีเมฆครึ้ม คือ 0.045 </a:t>
            </a:r>
            <a:r>
              <a:rPr lang="en-US" sz="2400" dirty="0" smtClean="0">
                <a:sym typeface="Symbol"/>
              </a:rPr>
              <a:t>(4.5%)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ค่าความไม่แน่นอน </a:t>
            </a:r>
            <a:r>
              <a:rPr lang="en-US" dirty="0" smtClean="0"/>
              <a:t>(Certainty Factor)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เป็นวิธีทางเลือกอีกทางหนึ่งนอกเหนือจากการใช้ </a:t>
            </a:r>
            <a:r>
              <a:rPr lang="en-US" dirty="0" smtClean="0"/>
              <a:t>Bayesian Network</a:t>
            </a:r>
          </a:p>
          <a:p>
            <a:r>
              <a:rPr lang="th-TH" dirty="0" smtClean="0"/>
              <a:t>ค่าของ </a:t>
            </a:r>
            <a:r>
              <a:rPr lang="en-US" dirty="0" smtClean="0"/>
              <a:t>CF (Certainty Factor) </a:t>
            </a:r>
            <a:r>
              <a:rPr lang="th-TH" dirty="0" smtClean="0"/>
              <a:t>จะมีค่าตั้งแต่ -1 ถึง 1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195736" y="2708920"/>
          <a:ext cx="482453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Certainty</a:t>
                      </a:r>
                      <a:r>
                        <a:rPr lang="en-US" baseline="0" dirty="0" smtClean="0"/>
                        <a:t> Factor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-1.0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เกือบจะไม่ใช่อย่างแน่นอน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-0.8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ไม่น่าจะเป็นไปได้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-0.6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อาจจะไม่ใช่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-0.4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ไม่ทราบแน่ชัด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-0.2 ถึง +0.2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อาจจะใช่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+0.4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มีความเป็นไปได้ว่าใช่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+0.6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เกือบจะใช่อย่างแน่นอน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+0.8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+1.0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CF </a:t>
            </a:r>
            <a:r>
              <a:rPr lang="th-TH" b="1" dirty="0" smtClean="0"/>
              <a:t>ในระบบผู้เชี่ยวชาญ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ค่า </a:t>
            </a:r>
            <a:r>
              <a:rPr lang="en-US" dirty="0" smtClean="0"/>
              <a:t>CF </a:t>
            </a:r>
            <a:r>
              <a:rPr lang="th-TH" dirty="0" smtClean="0"/>
              <a:t>ในระบบผู้เชี่ยวชาญจะนำมาใช้ควบคู่กับฐานองค์ความรู้ ซึ่งมีความเกี่ยวข้องกับกฎต่างๆ ที่ใช้ในการสร้างฐานองค์ความรู้ โดยมีโครงสร้างดังนี้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  <a:p>
            <a:r>
              <a:rPr lang="en-US" dirty="0" smtClean="0"/>
              <a:t>CF </a:t>
            </a:r>
            <a:r>
              <a:rPr lang="th-TH" dirty="0" smtClean="0"/>
              <a:t>ใช้เพื่อบ่งบอกความน่าเชื่อถือได้ว่า </a:t>
            </a:r>
            <a:r>
              <a:rPr lang="th-TH" b="1" dirty="0" smtClean="0"/>
              <a:t>เหตุการณ์ </a:t>
            </a:r>
            <a:r>
              <a:rPr lang="en-US" b="1" dirty="0" smtClean="0"/>
              <a:t>(E) </a:t>
            </a:r>
            <a:r>
              <a:rPr lang="th-TH" dirty="0" smtClean="0"/>
              <a:t>จะส่งผลให้เกิด</a:t>
            </a:r>
            <a:r>
              <a:rPr lang="th-TH" b="1" dirty="0" smtClean="0"/>
              <a:t> สมมุติฐาน</a:t>
            </a:r>
            <a:r>
              <a:rPr lang="en-US" b="1" dirty="0" smtClean="0"/>
              <a:t>(H) </a:t>
            </a:r>
          </a:p>
          <a:p>
            <a:r>
              <a:rPr lang="th-TH" b="1" dirty="0" smtClean="0"/>
              <a:t>การหาค่าความไม่แน่นอน </a:t>
            </a:r>
          </a:p>
          <a:p>
            <a:pPr lvl="1"/>
            <a:r>
              <a:rPr lang="en-US" dirty="0" smtClean="0"/>
              <a:t>CF(H, E) = CF(E) x CF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79712" y="2564904"/>
            <a:ext cx="5616624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&lt;</a:t>
            </a:r>
            <a:r>
              <a:rPr lang="th-TH" dirty="0" smtClean="0">
                <a:solidFill>
                  <a:schemeClr val="tx1"/>
                </a:solidFill>
              </a:rPr>
              <a:t>เหตุการณ์</a:t>
            </a:r>
            <a:r>
              <a:rPr lang="en-US" dirty="0" smtClean="0">
                <a:solidFill>
                  <a:schemeClr val="tx1"/>
                </a:solidFill>
              </a:rPr>
              <a:t>(Evidence :E)&gt;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THEN &lt;</a:t>
            </a:r>
            <a:r>
              <a:rPr lang="th-TH" dirty="0" smtClean="0">
                <a:solidFill>
                  <a:schemeClr val="tx1"/>
                </a:solidFill>
              </a:rPr>
              <a:t>สมมุติฐาน</a:t>
            </a:r>
            <a:r>
              <a:rPr lang="en-US" dirty="0" smtClean="0">
                <a:solidFill>
                  <a:schemeClr val="tx1"/>
                </a:solidFill>
              </a:rPr>
              <a:t>(Hypothesis: H&gt; {CF}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การใช้งาน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 </a:t>
            </a:r>
            <a:r>
              <a:rPr lang="th-TH" dirty="0" smtClean="0"/>
              <a:t>ท้องฟ้าโปร่งใส</a:t>
            </a:r>
          </a:p>
          <a:p>
            <a:pPr>
              <a:buNone/>
            </a:pPr>
            <a:r>
              <a:rPr lang="th-TH" dirty="0" smtClean="0"/>
              <a:t>    </a:t>
            </a:r>
            <a:r>
              <a:rPr lang="en-US" dirty="0" smtClean="0"/>
              <a:t>THEN </a:t>
            </a:r>
            <a:r>
              <a:rPr lang="th-TH" dirty="0" smtClean="0"/>
              <a:t>อากาศแจ่มใส </a:t>
            </a:r>
            <a:r>
              <a:rPr lang="en-US" dirty="0" smtClean="0"/>
              <a:t>{CF 0.8}</a:t>
            </a:r>
          </a:p>
          <a:p>
            <a:r>
              <a:rPr lang="th-TH" dirty="0" smtClean="0"/>
              <a:t>กำหนดให้ </a:t>
            </a:r>
            <a:r>
              <a:rPr lang="en-US" dirty="0" smtClean="0"/>
              <a:t>CF </a:t>
            </a:r>
            <a:r>
              <a:rPr lang="th-TH" dirty="0" smtClean="0"/>
              <a:t>ของท้องฟ้าโปร่งใสคือ 0.5</a:t>
            </a:r>
          </a:p>
          <a:p>
            <a:r>
              <a:rPr lang="th-TH" dirty="0" smtClean="0"/>
              <a:t>สามารถคำนวณหาค่า </a:t>
            </a:r>
            <a:r>
              <a:rPr lang="en-US" dirty="0" smtClean="0"/>
              <a:t>CF </a:t>
            </a:r>
            <a:r>
              <a:rPr lang="th-TH" dirty="0" smtClean="0"/>
              <a:t>ของอากาศวันนี้ที่มีเงื่อนไขสัมพันธ์กับท้องฟ้าโปร่งใสดังนี้</a:t>
            </a:r>
          </a:p>
          <a:p>
            <a:pPr lvl="1"/>
            <a:r>
              <a:rPr lang="en-US" dirty="0" smtClean="0"/>
              <a:t>C(H, E)  = CF(E) x CF</a:t>
            </a:r>
          </a:p>
          <a:p>
            <a:pPr lvl="1">
              <a:buNone/>
            </a:pPr>
            <a:r>
              <a:rPr lang="en-US" dirty="0" smtClean="0"/>
              <a:t>               =  0.5  x 0.8</a:t>
            </a:r>
          </a:p>
          <a:p>
            <a:pPr lvl="1">
              <a:buNone/>
            </a:pPr>
            <a:r>
              <a:rPr lang="en-US" dirty="0" smtClean="0"/>
              <a:t>               =  0.4</a:t>
            </a:r>
          </a:p>
          <a:p>
            <a:pPr lvl="1">
              <a:buNone/>
            </a:pPr>
            <a:r>
              <a:rPr lang="th-TH" dirty="0" smtClean="0"/>
              <a:t>สรุปได้ว่า วันนี้อากาศ</a:t>
            </a:r>
            <a:r>
              <a:rPr lang="th-TH" b="1" dirty="0" smtClean="0"/>
              <a:t>อาจจะ</a:t>
            </a:r>
            <a:r>
              <a:rPr lang="th-TH" dirty="0" smtClean="0"/>
              <a:t>แจ่มใส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การใช้ </a:t>
            </a:r>
            <a:r>
              <a:rPr lang="en-US" b="1" dirty="0" smtClean="0"/>
              <a:t>CF </a:t>
            </a:r>
            <a:r>
              <a:rPr lang="th-TH" b="1" dirty="0" smtClean="0"/>
              <a:t>กับกฎที่ซับซ้อนมากขึ้น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ในความเป็นจริงกฎที่ใช้ในระบบผู้เชี่ยวชาญจะมีความซับซ้อน และมีการเชื่อมโยงกฎมากกว่า 1 ข้อ</a:t>
            </a:r>
          </a:p>
          <a:p>
            <a:r>
              <a:rPr lang="th-TH" dirty="0" smtClean="0"/>
              <a:t>เช่น ถ้า </a:t>
            </a:r>
            <a:r>
              <a:rPr lang="en-US" dirty="0" smtClean="0"/>
              <a:t>A </a:t>
            </a:r>
            <a:r>
              <a:rPr lang="th-TH" dirty="0" smtClean="0"/>
              <a:t>และ </a:t>
            </a:r>
            <a:r>
              <a:rPr lang="en-US" dirty="0" smtClean="0"/>
              <a:t>B </a:t>
            </a:r>
            <a:r>
              <a:rPr lang="th-TH" dirty="0" smtClean="0"/>
              <a:t>แล้ว </a:t>
            </a:r>
            <a:r>
              <a:rPr lang="en-US" dirty="0" smtClean="0"/>
              <a:t>C </a:t>
            </a:r>
            <a:r>
              <a:rPr lang="th-TH" dirty="0" smtClean="0"/>
              <a:t>เป็นต้น</a:t>
            </a:r>
          </a:p>
          <a:p>
            <a:r>
              <a:rPr lang="th-TH" dirty="0" smtClean="0"/>
              <a:t>ในกรณีที่จะต้องเชื่อมโยงกฎมากกว่า 1 ข้อ การหาค่า </a:t>
            </a:r>
            <a:r>
              <a:rPr lang="en-US" dirty="0" smtClean="0"/>
              <a:t>CF </a:t>
            </a:r>
            <a:r>
              <a:rPr lang="th-TH" dirty="0" smtClean="0"/>
              <a:t>จะแตกต่างจากเดิมตามสมการ</a:t>
            </a:r>
          </a:p>
          <a:p>
            <a:pPr lvl="1"/>
            <a:r>
              <a:rPr lang="th-TH" dirty="0" smtClean="0"/>
              <a:t>กฎการ </a:t>
            </a:r>
            <a:r>
              <a:rPr lang="en-US" dirty="0" smtClean="0"/>
              <a:t>Conjunction</a:t>
            </a:r>
          </a:p>
          <a:p>
            <a:pPr lvl="2"/>
            <a:r>
              <a:rPr lang="en-US" dirty="0" smtClean="0"/>
              <a:t>CF(H, E</a:t>
            </a:r>
            <a:r>
              <a:rPr lang="en-US" baseline="-25000" dirty="0" smtClean="0"/>
              <a:t>1</a:t>
            </a:r>
            <a:r>
              <a:rPr lang="en-US" sz="2000" dirty="0" smtClean="0">
                <a:sym typeface="Symbol"/>
              </a:rPr>
              <a:t> 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sz="2400" dirty="0" smtClean="0">
                <a:sym typeface="Symbol"/>
              </a:rPr>
              <a:t> </a:t>
            </a:r>
            <a:r>
              <a:rPr lang="en-US" dirty="0" smtClean="0"/>
              <a:t>...</a:t>
            </a:r>
            <a:r>
              <a:rPr lang="en-US" sz="2400" dirty="0" smtClean="0">
                <a:sym typeface="Symbol"/>
              </a:rPr>
              <a:t> </a:t>
            </a:r>
            <a:r>
              <a:rPr lang="en-US" dirty="0" smtClean="0"/>
              <a:t> E</a:t>
            </a:r>
            <a:r>
              <a:rPr lang="en-US" baseline="-25000" dirty="0" smtClean="0"/>
              <a:t>n</a:t>
            </a:r>
            <a:r>
              <a:rPr lang="en-US" dirty="0" smtClean="0"/>
              <a:t>) = min[CF(E</a:t>
            </a:r>
            <a:r>
              <a:rPr lang="en-US" baseline="-25000" dirty="0" smtClean="0"/>
              <a:t>1</a:t>
            </a:r>
            <a:r>
              <a:rPr lang="en-US" dirty="0" smtClean="0"/>
              <a:t>), CF(E</a:t>
            </a:r>
            <a:r>
              <a:rPr lang="en-US" baseline="-25000" dirty="0" smtClean="0"/>
              <a:t>2</a:t>
            </a:r>
            <a:r>
              <a:rPr lang="en-US" dirty="0" smtClean="0"/>
              <a:t>),…,CF(E</a:t>
            </a:r>
            <a:r>
              <a:rPr lang="en-US" baseline="-25000" dirty="0" smtClean="0"/>
              <a:t>n</a:t>
            </a:r>
            <a:r>
              <a:rPr lang="en-US" dirty="0" smtClean="0"/>
              <a:t>)] x CF</a:t>
            </a:r>
          </a:p>
          <a:p>
            <a:pPr lvl="1"/>
            <a:r>
              <a:rPr lang="th-TH" dirty="0" smtClean="0"/>
              <a:t>กฎการ </a:t>
            </a:r>
            <a:r>
              <a:rPr lang="en-US" dirty="0" smtClean="0"/>
              <a:t>Disjunction</a:t>
            </a:r>
          </a:p>
          <a:p>
            <a:pPr lvl="2"/>
            <a:r>
              <a:rPr lang="en-US" dirty="0" smtClean="0"/>
              <a:t>CF(H, E</a:t>
            </a:r>
            <a:r>
              <a:rPr lang="en-US" baseline="-25000" dirty="0" smtClean="0"/>
              <a:t>1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smtClean="0">
                <a:latin typeface="Calibri" pitchFamily="34" charset="0"/>
                <a:sym typeface="Symbol"/>
              </a:rPr>
              <a:t>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</a:t>
            </a:r>
            <a:r>
              <a:rPr lang="en-US" sz="2400" dirty="0" smtClean="0">
                <a:sym typeface="Symbol"/>
              </a:rPr>
              <a:t> </a:t>
            </a:r>
            <a:r>
              <a:rPr lang="en-US" dirty="0" smtClean="0"/>
              <a:t>...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</a:t>
            </a:r>
            <a:r>
              <a:rPr lang="en-US" dirty="0" smtClean="0"/>
              <a:t> E</a:t>
            </a:r>
            <a:r>
              <a:rPr lang="en-US" baseline="-25000" dirty="0" smtClean="0"/>
              <a:t>n</a:t>
            </a:r>
            <a:r>
              <a:rPr lang="en-US" dirty="0" smtClean="0"/>
              <a:t>) = max[CF(E</a:t>
            </a:r>
            <a:r>
              <a:rPr lang="en-US" baseline="-25000" dirty="0" smtClean="0"/>
              <a:t>1</a:t>
            </a:r>
            <a:r>
              <a:rPr lang="en-US" dirty="0" smtClean="0"/>
              <a:t>), CF(E</a:t>
            </a:r>
            <a:r>
              <a:rPr lang="en-US" baseline="-25000" dirty="0" smtClean="0"/>
              <a:t>2</a:t>
            </a:r>
            <a:r>
              <a:rPr lang="en-US" dirty="0" smtClean="0"/>
              <a:t>),…,CF(E</a:t>
            </a:r>
            <a:r>
              <a:rPr lang="en-US" baseline="-25000" dirty="0" smtClean="0"/>
              <a:t>n</a:t>
            </a:r>
            <a:r>
              <a:rPr lang="en-US" dirty="0" smtClean="0"/>
              <a:t>)] x CF</a:t>
            </a:r>
            <a:endParaRPr lang="th-TH" dirty="0" smtClean="0"/>
          </a:p>
          <a:p>
            <a:pPr lvl="2"/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4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th-TH" dirty="0" smtClean="0"/>
              <a:t>ท้องฟ้าปลอดโปร่ง </a:t>
            </a:r>
          </a:p>
          <a:p>
            <a:pPr>
              <a:buNone/>
            </a:pPr>
            <a:r>
              <a:rPr lang="th-TH" dirty="0" smtClean="0"/>
              <a:t>    </a:t>
            </a:r>
            <a:r>
              <a:rPr lang="en-US" dirty="0" smtClean="0"/>
              <a:t>AND </a:t>
            </a:r>
            <a:r>
              <a:rPr lang="th-TH" dirty="0" smtClean="0"/>
              <a:t>การพยากรณ์ว่าอากาศแจ่มใส</a:t>
            </a:r>
          </a:p>
          <a:p>
            <a:pPr>
              <a:buNone/>
            </a:pPr>
            <a:r>
              <a:rPr lang="th-TH" dirty="0" smtClean="0"/>
              <a:t>    </a:t>
            </a:r>
            <a:r>
              <a:rPr lang="en-US" dirty="0" smtClean="0"/>
              <a:t>THEN </a:t>
            </a:r>
            <a:r>
              <a:rPr lang="th-TH" dirty="0" smtClean="0"/>
              <a:t>ควรจะใส่แว่นตากันแดด </a:t>
            </a:r>
            <a:r>
              <a:rPr lang="en-US" dirty="0" smtClean="0"/>
              <a:t>{CF 0.8}</a:t>
            </a:r>
          </a:p>
          <a:p>
            <a:r>
              <a:rPr lang="th-TH" dirty="0" smtClean="0"/>
              <a:t>กำหนดให้ </a:t>
            </a:r>
            <a:r>
              <a:rPr lang="en-US" dirty="0" smtClean="0"/>
              <a:t>CF </a:t>
            </a:r>
            <a:r>
              <a:rPr lang="th-TH" dirty="0" smtClean="0"/>
              <a:t>ของท้องฟ้าปลอดโปร่ง</a:t>
            </a:r>
            <a:r>
              <a:rPr lang="en-US" dirty="0" smtClean="0"/>
              <a:t>(E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th-TH" dirty="0" smtClean="0"/>
              <a:t>คือ </a:t>
            </a:r>
            <a:r>
              <a:rPr lang="en-US" dirty="0" smtClean="0"/>
              <a:t>0.9  </a:t>
            </a:r>
          </a:p>
          <a:p>
            <a:r>
              <a:rPr lang="th-TH" dirty="0" smtClean="0"/>
              <a:t>กำหนดให้ </a:t>
            </a:r>
            <a:r>
              <a:rPr lang="en-US" dirty="0" smtClean="0"/>
              <a:t>CF </a:t>
            </a:r>
            <a:r>
              <a:rPr lang="th-TH" dirty="0" smtClean="0"/>
              <a:t>ของการพยากรณ์ว่าอากาศ</a:t>
            </a:r>
            <a:r>
              <a:rPr lang="th-TH" dirty="0" err="1" smtClean="0"/>
              <a:t>แจ่ม</a:t>
            </a:r>
            <a:r>
              <a:rPr lang="th-TH" dirty="0" smtClean="0"/>
              <a:t>ใส่</a:t>
            </a:r>
            <a:r>
              <a:rPr lang="en-US" dirty="0" smtClean="0"/>
              <a:t>(E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th-TH" dirty="0" smtClean="0"/>
              <a:t>คือ </a:t>
            </a:r>
            <a:r>
              <a:rPr lang="en-US" dirty="0" smtClean="0"/>
              <a:t>0.7</a:t>
            </a:r>
          </a:p>
          <a:p>
            <a:r>
              <a:rPr lang="th-TH" dirty="0" smtClean="0"/>
              <a:t>ต้องการหา </a:t>
            </a:r>
            <a:r>
              <a:rPr lang="en-US" dirty="0" smtClean="0"/>
              <a:t>CF </a:t>
            </a:r>
            <a:r>
              <a:rPr lang="th-TH" dirty="0" smtClean="0"/>
              <a:t>ของการใส่แว่นตากันแดด</a:t>
            </a:r>
          </a:p>
          <a:p>
            <a:pPr lvl="1"/>
            <a:r>
              <a:rPr lang="en-US" dirty="0" smtClean="0"/>
              <a:t>CF(H, E</a:t>
            </a:r>
            <a:r>
              <a:rPr lang="en-US" baseline="-25000" dirty="0" smtClean="0"/>
              <a:t>1</a:t>
            </a:r>
            <a:r>
              <a:rPr lang="en-US" sz="1800" dirty="0" smtClean="0">
                <a:sym typeface="Symbol"/>
              </a:rPr>
              <a:t> 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) = min[(CF(E</a:t>
            </a:r>
            <a:r>
              <a:rPr lang="en-US" baseline="-25000" dirty="0" smtClean="0"/>
              <a:t>1</a:t>
            </a:r>
            <a:r>
              <a:rPr lang="en-US" dirty="0" smtClean="0"/>
              <a:t>), CF(E</a:t>
            </a:r>
            <a:r>
              <a:rPr lang="en-US" baseline="-25000" dirty="0" smtClean="0"/>
              <a:t>2</a:t>
            </a:r>
            <a:r>
              <a:rPr lang="en-US" dirty="0" smtClean="0"/>
              <a:t>)] x CF</a:t>
            </a:r>
          </a:p>
          <a:p>
            <a:pPr lvl="1">
              <a:buNone/>
            </a:pPr>
            <a:r>
              <a:rPr lang="en-US" dirty="0" smtClean="0"/>
              <a:t>                       = min[ 0.9, 0.7] x 0.8</a:t>
            </a:r>
          </a:p>
          <a:p>
            <a:pPr lvl="1">
              <a:buNone/>
            </a:pPr>
            <a:r>
              <a:rPr lang="en-US" dirty="0" smtClean="0"/>
              <a:t>                       = 0.7 x 0.8 = 0.56</a:t>
            </a:r>
          </a:p>
          <a:p>
            <a:r>
              <a:rPr lang="th-TH" b="1" dirty="0" smtClean="0"/>
              <a:t>สรุป </a:t>
            </a:r>
            <a:r>
              <a:rPr lang="en-US" b="1" dirty="0" smtClean="0"/>
              <a:t>: </a:t>
            </a:r>
            <a:r>
              <a:rPr lang="th-TH" dirty="0" smtClean="0"/>
              <a:t>วันนี้มี</a:t>
            </a:r>
            <a:r>
              <a:rPr lang="th-TH" b="1" dirty="0" smtClean="0"/>
              <a:t>ความเป็นไปได้</a:t>
            </a:r>
            <a:r>
              <a:rPr lang="th-TH" dirty="0" smtClean="0"/>
              <a:t>ว่าควรจะสวมแว่นตากันแดด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การรวมค่า </a:t>
            </a:r>
            <a:r>
              <a:rPr lang="en-US" b="1" dirty="0" smtClean="0"/>
              <a:t>CF </a:t>
            </a:r>
            <a:r>
              <a:rPr lang="th-TH" b="1" dirty="0" smtClean="0"/>
              <a:t>ที่ให้ผลลัพธ์เดียวกัน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20000"/>
          </a:bodyPr>
          <a:lstStyle/>
          <a:p>
            <a:r>
              <a:rPr lang="th-TH" sz="2600" dirty="0" smtClean="0"/>
              <a:t>ถ้ามีหลายกฎที่ให้ผลลัพธ์เดียวกัน จะต้องคำนวณหาค่า </a:t>
            </a:r>
            <a:r>
              <a:rPr lang="en-US" sz="2600" dirty="0" smtClean="0"/>
              <a:t>CF </a:t>
            </a:r>
            <a:r>
              <a:rPr lang="th-TH" sz="2600" dirty="0" smtClean="0"/>
              <a:t>สุดท้าย</a:t>
            </a:r>
            <a:endParaRPr lang="en-US" sz="2600" dirty="0" smtClean="0"/>
          </a:p>
          <a:p>
            <a:pPr algn="ctr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CF(CF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 , CF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) = CF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(H, E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) + (CF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(H, E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) x [1 - CF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(H, E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)])</a:t>
            </a:r>
            <a:endParaRPr lang="th-TH" sz="2400" b="1" dirty="0" smtClean="0">
              <a:solidFill>
                <a:srgbClr val="0070C0"/>
              </a:solidFill>
            </a:endParaRPr>
          </a:p>
          <a:p>
            <a:r>
              <a:rPr lang="th-TH" sz="2400" b="1" dirty="0" smtClean="0"/>
              <a:t>ตัวอย่าง</a:t>
            </a:r>
          </a:p>
          <a:p>
            <a:pPr lvl="1"/>
            <a:r>
              <a:rPr lang="en-US" sz="1900" dirty="0" smtClean="0"/>
              <a:t>Rule: 1</a:t>
            </a:r>
          </a:p>
          <a:p>
            <a:pPr lvl="1">
              <a:buNone/>
            </a:pPr>
            <a:r>
              <a:rPr lang="th-TH" sz="2100" dirty="0" smtClean="0"/>
              <a:t>		</a:t>
            </a:r>
            <a:r>
              <a:rPr lang="en-US" sz="2100" dirty="0" smtClean="0"/>
              <a:t>if  </a:t>
            </a:r>
            <a:r>
              <a:rPr lang="th-TH" sz="2100" dirty="0" smtClean="0"/>
              <a:t>วันนี้ฝนตก</a:t>
            </a:r>
            <a:endParaRPr lang="en-US" sz="2100" dirty="0" smtClean="0"/>
          </a:p>
          <a:p>
            <a:pPr lvl="1">
              <a:buNone/>
            </a:pPr>
            <a:r>
              <a:rPr lang="th-TH" sz="2100" dirty="0" smtClean="0"/>
              <a:t>		</a:t>
            </a:r>
            <a:r>
              <a:rPr lang="en-US" sz="2100" dirty="0" smtClean="0"/>
              <a:t>then </a:t>
            </a:r>
            <a:r>
              <a:rPr lang="th-TH" sz="2100" dirty="0" smtClean="0"/>
              <a:t>พรุ่งนี้ฝนจะตก</a:t>
            </a:r>
            <a:r>
              <a:rPr lang="en-US" sz="2100" dirty="0" smtClean="0"/>
              <a:t> {</a:t>
            </a:r>
            <a:r>
              <a:rPr lang="en-US" sz="2100" dirty="0" err="1" smtClean="0"/>
              <a:t>cf</a:t>
            </a:r>
            <a:r>
              <a:rPr lang="en-US" sz="2100" dirty="0" smtClean="0"/>
              <a:t> 0.5}</a:t>
            </a:r>
          </a:p>
          <a:p>
            <a:pPr lvl="1"/>
            <a:r>
              <a:rPr lang="en-US" sz="1900" dirty="0" smtClean="0"/>
              <a:t>Rule: 2</a:t>
            </a:r>
            <a:endParaRPr lang="en-US" sz="2100" dirty="0" smtClean="0"/>
          </a:p>
          <a:p>
            <a:pPr lvl="1">
              <a:buNone/>
            </a:pPr>
            <a:r>
              <a:rPr lang="th-TH" sz="2100" dirty="0" smtClean="0"/>
              <a:t>		</a:t>
            </a:r>
            <a:r>
              <a:rPr lang="en-US" sz="2100" dirty="0" smtClean="0"/>
              <a:t>if  </a:t>
            </a:r>
            <a:r>
              <a:rPr lang="th-TH" sz="2100" dirty="0" smtClean="0"/>
              <a:t>วันนี้ร้อน</a:t>
            </a:r>
            <a:endParaRPr lang="en-US" sz="2100" dirty="0" smtClean="0"/>
          </a:p>
          <a:p>
            <a:pPr lvl="1">
              <a:buNone/>
            </a:pPr>
            <a:r>
              <a:rPr lang="th-TH" sz="2100" dirty="0" smtClean="0"/>
              <a:t>		</a:t>
            </a:r>
            <a:r>
              <a:rPr lang="en-US" sz="2100" dirty="0" smtClean="0"/>
              <a:t>then </a:t>
            </a:r>
            <a:r>
              <a:rPr lang="th-TH" sz="2100" dirty="0" smtClean="0"/>
              <a:t>พรุ่งนี้ฝนจะตก</a:t>
            </a:r>
            <a:r>
              <a:rPr lang="en-US" sz="2100" dirty="0" smtClean="0"/>
              <a:t> {</a:t>
            </a:r>
            <a:r>
              <a:rPr lang="en-US" sz="2100" dirty="0" err="1" smtClean="0"/>
              <a:t>cf</a:t>
            </a:r>
            <a:r>
              <a:rPr lang="en-US" sz="2100" dirty="0" smtClean="0"/>
              <a:t> 0.8}</a:t>
            </a:r>
          </a:p>
          <a:p>
            <a:pPr lvl="1"/>
            <a:r>
              <a:rPr lang="th-TH" sz="2100" dirty="0" smtClean="0"/>
              <a:t>ถ้าข้อเท็จจริงของวันนี้คือ ฝนกำลังตกอยู่ แล้ว ร้อน </a:t>
            </a:r>
            <a:r>
              <a:rPr lang="en-US" sz="2100" dirty="0" smtClean="0"/>
              <a:t>(CF 0.7)</a:t>
            </a:r>
          </a:p>
          <a:p>
            <a:pPr lvl="1"/>
            <a:r>
              <a:rPr lang="th-TH" sz="2100" dirty="0" smtClean="0"/>
              <a:t>สำหรับกฎข้อที่ 1 </a:t>
            </a:r>
            <a:r>
              <a:rPr lang="en-US" sz="2100" dirty="0" smtClean="0"/>
              <a:t>:  CF1(H | E1) = CF1(E) * CF1 = 1.0 * 0.5 = 0.5</a:t>
            </a:r>
          </a:p>
          <a:p>
            <a:pPr lvl="1"/>
            <a:r>
              <a:rPr lang="th-TH" sz="2100" dirty="0" smtClean="0"/>
              <a:t>สำหรับกฎข้อที่ 2 </a:t>
            </a:r>
            <a:r>
              <a:rPr lang="en-US" sz="2100" dirty="0" smtClean="0"/>
              <a:t>:  CF2(H|E2) = CF2(E) * CF2 = 0.7 * 0.8 = 0.56</a:t>
            </a:r>
          </a:p>
          <a:p>
            <a:pPr lvl="1"/>
            <a:r>
              <a:rPr lang="th-TH" sz="2100" dirty="0" smtClean="0"/>
              <a:t>ดังนั้น </a:t>
            </a:r>
            <a:r>
              <a:rPr lang="en-US" sz="2100" dirty="0" smtClean="0"/>
              <a:t>CF </a:t>
            </a:r>
            <a:r>
              <a:rPr lang="th-TH" sz="2100" dirty="0" smtClean="0"/>
              <a:t>รวมคือ </a:t>
            </a:r>
            <a:r>
              <a:rPr lang="en-US" sz="2100" dirty="0" smtClean="0"/>
              <a:t>CF(CF1, CF2) = 0.5 + (0.56 x [1 – 0.5]) = 0.5 + 0.28 = 0.78</a:t>
            </a:r>
          </a:p>
          <a:p>
            <a:pPr lvl="1"/>
            <a:r>
              <a:rPr lang="th-TH" sz="2100" b="1" dirty="0" smtClean="0"/>
              <a:t>สรุป</a:t>
            </a:r>
            <a:r>
              <a:rPr lang="th-TH" sz="2100" dirty="0" smtClean="0"/>
              <a:t> พรุ่งนี้มี</a:t>
            </a:r>
            <a:r>
              <a:rPr lang="th-TH" sz="2100" b="1" dirty="0" smtClean="0"/>
              <a:t>ความเป็นไปได้</a:t>
            </a:r>
            <a:r>
              <a:rPr lang="th-TH" sz="2100" dirty="0" smtClean="0"/>
              <a:t>ว่าฝนจะตกอย่างแน่นอน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การแทนค่าความไม่แน่นอน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การแทนค่าความไม่แน่นอนสามารถทำได้หลายวิธี ซึ่งแต่ละวิธีจะมีการนำเสนอค่าความไม่แน่นอนด้วยข้อมูลหลายลักษณะ วิธีการพื้นฐานในการแทนค่าความไม่แน่นอนมีดังนี้</a:t>
            </a:r>
          </a:p>
          <a:p>
            <a:pPr lvl="1"/>
            <a:r>
              <a:rPr lang="th-TH" dirty="0" smtClean="0"/>
              <a:t>การแทนค่าด้วยตัวเลข</a:t>
            </a:r>
          </a:p>
          <a:p>
            <a:pPr lvl="2"/>
            <a:r>
              <a:rPr lang="th-TH" dirty="0" smtClean="0"/>
              <a:t>เป็นวิธีการที่ง่ายและสะดวกที่สุด โดยกำหนดช่วงของตัวเลขเช่น 0 แทนค่าความไม่แน่นอน และเมื่อตัวเลขมากขึ้นแสดงว่าค่าความแน่นอนมากขึ้นด้วย</a:t>
            </a:r>
          </a:p>
          <a:p>
            <a:pPr lvl="1"/>
            <a:r>
              <a:rPr lang="th-TH" dirty="0" smtClean="0"/>
              <a:t>การแทนค่าด้วยกราฟและแผนภูมิ</a:t>
            </a:r>
          </a:p>
          <a:p>
            <a:pPr lvl="2"/>
            <a:r>
              <a:rPr lang="th-TH" dirty="0" smtClean="0"/>
              <a:t>เป็นวิธีการที่ช่วยลดความไม่มั่นใจและความขัดแย้งที่เกิดจากการกำหนดระดับความไม่แน่นอนด้วยตัวเลข</a:t>
            </a:r>
          </a:p>
          <a:p>
            <a:pPr lvl="1"/>
            <a:r>
              <a:rPr lang="th-TH" dirty="0" smtClean="0"/>
              <a:t>การแทนค่าด้วยสัญลักษณ์</a:t>
            </a:r>
          </a:p>
          <a:p>
            <a:pPr lvl="2"/>
            <a:r>
              <a:rPr lang="th-TH" dirty="0" smtClean="0"/>
              <a:t>เป็นการแทนค่าความไม่แน่นอนโดยการกำหนดมาตรวัด ซึ่งคล้ายกับการแทนค่าด้วยกราฟ แต่จะมีการกำหนดมาตรวัดอย่างเป็นระดับอย่างชัดเจน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1 </a:t>
            </a:r>
            <a:r>
              <a:rPr lang="en-US" b="1" dirty="0" smtClean="0"/>
              <a:t>[</a:t>
            </a:r>
            <a:r>
              <a:rPr lang="th-TH" b="1" dirty="0" smtClean="0"/>
              <a:t>ทำส่ง</a:t>
            </a:r>
            <a:r>
              <a:rPr lang="en-US" b="1" dirty="0" smtClean="0"/>
              <a:t>]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สูบบุหรี่ หรือ การกินอาหารไม่ถูกสุขลักษณะ หรือทั้งคู่จะทำให้เกิดโรคหัวใจ</a:t>
            </a:r>
          </a:p>
          <a:p>
            <a:r>
              <a:rPr lang="th-TH" dirty="0" smtClean="0"/>
              <a:t>โรคหัวใจ จะทำให้เกิด ความดันสูง หรือ การเต้นของหัวใจผิดจังหวะ</a:t>
            </a:r>
          </a:p>
          <a:p>
            <a:r>
              <a:rPr lang="th-TH" dirty="0" smtClean="0"/>
              <a:t>สามารถเขียน </a:t>
            </a:r>
            <a:r>
              <a:rPr lang="en-US" dirty="0" smtClean="0"/>
              <a:t>Bayesian network </a:t>
            </a:r>
            <a:r>
              <a:rPr lang="th-TH" dirty="0" smtClean="0"/>
              <a:t>ได้ดังรูป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กำหนดให้</a:t>
            </a:r>
          </a:p>
          <a:p>
            <a:pPr lvl="1"/>
            <a:r>
              <a:rPr lang="en-US" dirty="0" smtClean="0"/>
              <a:t>S </a:t>
            </a:r>
            <a:r>
              <a:rPr lang="th-TH" dirty="0" smtClean="0"/>
              <a:t>คือ สูบบุหรี่ </a:t>
            </a:r>
            <a:r>
              <a:rPr lang="en-US" dirty="0" smtClean="0"/>
              <a:t>(smoking)</a:t>
            </a:r>
          </a:p>
          <a:p>
            <a:pPr lvl="1"/>
            <a:r>
              <a:rPr lang="en-US" dirty="0" smtClean="0"/>
              <a:t>D </a:t>
            </a:r>
            <a:r>
              <a:rPr lang="th-TH" dirty="0" smtClean="0"/>
              <a:t>คือ การกินอาหารไม่ถูกสุขลักษณะ </a:t>
            </a:r>
            <a:r>
              <a:rPr lang="en-US" dirty="0" smtClean="0"/>
              <a:t>(bad diet)</a:t>
            </a:r>
          </a:p>
          <a:p>
            <a:pPr lvl="1"/>
            <a:r>
              <a:rPr lang="en-US" dirty="0" smtClean="0"/>
              <a:t>H </a:t>
            </a:r>
            <a:r>
              <a:rPr lang="th-TH" dirty="0" smtClean="0"/>
              <a:t>คือ โรคหัวใจ </a:t>
            </a:r>
            <a:r>
              <a:rPr lang="en-US" dirty="0" smtClean="0"/>
              <a:t>(Heart disease)</a:t>
            </a:r>
          </a:p>
          <a:p>
            <a:pPr lvl="1"/>
            <a:r>
              <a:rPr lang="en-US" dirty="0" smtClean="0"/>
              <a:t>B </a:t>
            </a:r>
            <a:r>
              <a:rPr lang="th-TH" dirty="0" smtClean="0"/>
              <a:t>คือ ความดันสูง </a:t>
            </a:r>
            <a:r>
              <a:rPr lang="en-US" dirty="0" smtClean="0"/>
              <a:t>(High blood pressure)</a:t>
            </a:r>
          </a:p>
          <a:p>
            <a:pPr lvl="1"/>
            <a:r>
              <a:rPr lang="en-US" dirty="0" smtClean="0"/>
              <a:t>E </a:t>
            </a:r>
            <a:r>
              <a:rPr lang="th-TH" dirty="0" smtClean="0"/>
              <a:t>คือ การเต้นของหัวใจผิดจังหวะ </a:t>
            </a:r>
            <a:r>
              <a:rPr lang="en-US" dirty="0" smtClean="0"/>
              <a:t>(abnormal electrocardiogram)</a:t>
            </a:r>
            <a:endParaRPr lang="en-GB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วงรี 3"/>
          <p:cNvSpPr/>
          <p:nvPr/>
        </p:nvSpPr>
        <p:spPr>
          <a:xfrm>
            <a:off x="2267744" y="2708920"/>
            <a:ext cx="122413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</a:t>
            </a:r>
            <a:endParaRPr lang="th-TH" sz="2000" dirty="0"/>
          </a:p>
        </p:txBody>
      </p:sp>
      <p:sp>
        <p:nvSpPr>
          <p:cNvPr id="5" name="วงรี 4"/>
          <p:cNvSpPr/>
          <p:nvPr/>
        </p:nvSpPr>
        <p:spPr>
          <a:xfrm>
            <a:off x="2267744" y="3861048"/>
            <a:ext cx="122413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th-TH" sz="2000" dirty="0"/>
          </a:p>
        </p:txBody>
      </p:sp>
      <p:sp>
        <p:nvSpPr>
          <p:cNvPr id="6" name="วงรี 5"/>
          <p:cNvSpPr/>
          <p:nvPr/>
        </p:nvSpPr>
        <p:spPr>
          <a:xfrm>
            <a:off x="4067944" y="3284984"/>
            <a:ext cx="122413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</a:t>
            </a:r>
            <a:endParaRPr lang="th-TH" sz="2000" dirty="0"/>
          </a:p>
        </p:txBody>
      </p:sp>
      <p:sp>
        <p:nvSpPr>
          <p:cNvPr id="7" name="วงรี 6"/>
          <p:cNvSpPr/>
          <p:nvPr/>
        </p:nvSpPr>
        <p:spPr>
          <a:xfrm>
            <a:off x="5940152" y="2708920"/>
            <a:ext cx="122413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th-TH" sz="2000" dirty="0"/>
          </a:p>
        </p:txBody>
      </p:sp>
      <p:sp>
        <p:nvSpPr>
          <p:cNvPr id="8" name="วงรี 7"/>
          <p:cNvSpPr/>
          <p:nvPr/>
        </p:nvSpPr>
        <p:spPr>
          <a:xfrm>
            <a:off x="5940152" y="3861048"/>
            <a:ext cx="122413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</a:t>
            </a:r>
            <a:endParaRPr lang="th-TH" sz="2000" dirty="0"/>
          </a:p>
        </p:txBody>
      </p:sp>
      <p:cxnSp>
        <p:nvCxnSpPr>
          <p:cNvPr id="10" name="ลูกศรเชื่อมต่อแบบตรง 9"/>
          <p:cNvCxnSpPr>
            <a:stCxn id="4" idx="6"/>
            <a:endCxn id="6" idx="1"/>
          </p:cNvCxnSpPr>
          <p:nvPr/>
        </p:nvCxnSpPr>
        <p:spPr>
          <a:xfrm>
            <a:off x="3491880" y="3068960"/>
            <a:ext cx="755335" cy="321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>
            <a:stCxn id="5" idx="6"/>
            <a:endCxn id="6" idx="3"/>
          </p:cNvCxnSpPr>
          <p:nvPr/>
        </p:nvCxnSpPr>
        <p:spPr>
          <a:xfrm flipV="1">
            <a:off x="3491880" y="3899611"/>
            <a:ext cx="755335" cy="321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>
            <a:stCxn id="6" idx="7"/>
            <a:endCxn id="7" idx="2"/>
          </p:cNvCxnSpPr>
          <p:nvPr/>
        </p:nvCxnSpPr>
        <p:spPr>
          <a:xfrm rot="5400000" flipH="1" flipV="1">
            <a:off x="5365742" y="2816028"/>
            <a:ext cx="321477" cy="827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>
            <a:stCxn id="6" idx="5"/>
            <a:endCxn id="8" idx="2"/>
          </p:cNvCxnSpPr>
          <p:nvPr/>
        </p:nvCxnSpPr>
        <p:spPr>
          <a:xfrm rot="16200000" flipH="1">
            <a:off x="5365742" y="3646677"/>
            <a:ext cx="321477" cy="827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1 </a:t>
            </a:r>
            <a:r>
              <a:rPr lang="en-US" b="1" dirty="0" smtClean="0"/>
              <a:t>[</a:t>
            </a:r>
            <a:r>
              <a:rPr lang="th-TH" b="1" dirty="0" smtClean="0"/>
              <a:t>ทำส่ง</a:t>
            </a:r>
            <a:r>
              <a:rPr lang="en-US" b="1" dirty="0" smtClean="0"/>
              <a:t>]</a:t>
            </a:r>
            <a:r>
              <a:rPr lang="th-TH" b="1" dirty="0" smtClean="0"/>
              <a:t> </a:t>
            </a:r>
            <a:r>
              <a:rPr lang="en-US" b="1" dirty="0" smtClean="0"/>
              <a:t>(</a:t>
            </a:r>
            <a:r>
              <a:rPr lang="th-TH" b="1" dirty="0" smtClean="0"/>
              <a:t>ต่อ</a:t>
            </a:r>
            <a:r>
              <a:rPr lang="en-US" b="1" dirty="0" smtClean="0"/>
              <a:t>)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20000"/>
          </a:bodyPr>
          <a:lstStyle/>
          <a:p>
            <a:r>
              <a:rPr lang="th-TH" dirty="0" smtClean="0"/>
              <a:t>จากการสำรวจพบว่า</a:t>
            </a:r>
          </a:p>
          <a:p>
            <a:pPr lvl="1"/>
            <a:r>
              <a:rPr lang="th-TH" dirty="0" smtClean="0"/>
              <a:t>คนที่สูบบุหรี่คิดเป็น 30</a:t>
            </a:r>
            <a:r>
              <a:rPr lang="en-US" dirty="0" smtClean="0"/>
              <a:t>% </a:t>
            </a:r>
            <a:r>
              <a:rPr lang="th-TH" dirty="0" smtClean="0"/>
              <a:t>ของคนทั้งหมด</a:t>
            </a:r>
          </a:p>
          <a:p>
            <a:pPr lvl="1"/>
            <a:r>
              <a:rPr lang="th-TH" dirty="0" smtClean="0"/>
              <a:t>คนที่กินอาหารไม่ถูกสุขลักษณะคิดเป็น 40</a:t>
            </a:r>
            <a:r>
              <a:rPr lang="en-US" dirty="0" smtClean="0"/>
              <a:t>% </a:t>
            </a:r>
            <a:r>
              <a:rPr lang="th-TH" dirty="0" smtClean="0"/>
              <a:t>ของคนทั้งหมด</a:t>
            </a:r>
          </a:p>
          <a:p>
            <a:pPr lvl="1"/>
            <a:r>
              <a:rPr lang="th-TH" dirty="0" smtClean="0"/>
              <a:t>คนที่เป็นโรคหัวใจ เนื่องด้วยสูบบุหรี่และกินอาหารไม่ถูกสุขลักษณะมี 80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คนที่เป็นโรคหัวใจ เนื่องด้วยการกินอาหารไม่ถูกสุขลักษณะแต่ไม่สูบบุหรี่มี 50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คนที่เป็นโรคหัวใจ เนื่องด้วยสูบบุหรี่แต่ไม่กินอาหารที่ไม่ถูกสุขลักษณะมี 40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คนที่เป็นโรคหัวใจ โดยที่ไม่สูบบุหรี่และไม่กินอาหารที่ไม่ถูกสุขลักษณะมี 10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คนที่เป็นความดันสูงเนื่องจากโรคหัวใจมี 70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คนที่เป็นความดันสูงที่ไม่ได้มีสาเหตุมาจากโรคหัวใจมี 10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คนที่เป็นโรคหัวใจเต้นไม่เป็นจังหวะเนื่องจากโรคหัวใจมี 80</a:t>
            </a:r>
            <a:r>
              <a:rPr lang="en-US" dirty="0" smtClean="0"/>
              <a:t>%</a:t>
            </a:r>
          </a:p>
          <a:p>
            <a:pPr lvl="1"/>
            <a:r>
              <a:rPr lang="th-TH" dirty="0" smtClean="0"/>
              <a:t>คนที่เป็นโรคหัวใจเต้นไม่เป็นจังหวะที่ไม่ได้มีสาเหตุมาจากโรคหัวใจมี 10</a:t>
            </a:r>
            <a:r>
              <a:rPr lang="en-US" dirty="0" smtClean="0"/>
              <a:t>%</a:t>
            </a:r>
          </a:p>
          <a:p>
            <a:r>
              <a:rPr lang="th-TH" dirty="0" smtClean="0"/>
              <a:t>จงเขียน </a:t>
            </a:r>
            <a:r>
              <a:rPr lang="en-US" dirty="0" smtClean="0"/>
              <a:t>Bayesian network </a:t>
            </a:r>
            <a:r>
              <a:rPr lang="th-TH" dirty="0" smtClean="0"/>
              <a:t>ให้สมบูรณ์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2 [</a:t>
            </a:r>
            <a:r>
              <a:rPr lang="th-TH" b="1" dirty="0" smtClean="0"/>
              <a:t>ทำส่ง</a:t>
            </a:r>
            <a:r>
              <a:rPr lang="en-US" b="1" dirty="0" smtClean="0"/>
              <a:t>]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/>
              <a:t>กฎข้อที่ 1</a:t>
            </a:r>
          </a:p>
          <a:p>
            <a:pPr lvl="1"/>
            <a:r>
              <a:rPr lang="en-US" dirty="0" smtClean="0"/>
              <a:t>IF  </a:t>
            </a:r>
            <a:r>
              <a:rPr lang="th-TH" dirty="0" smtClean="0"/>
              <a:t>วันนี้ฝนตก</a:t>
            </a:r>
          </a:p>
          <a:p>
            <a:pPr lvl="1">
              <a:buNone/>
            </a:pPr>
            <a:r>
              <a:rPr lang="th-TH" dirty="0" smtClean="0"/>
              <a:t>   </a:t>
            </a:r>
            <a:r>
              <a:rPr lang="en-US" dirty="0" smtClean="0"/>
              <a:t>THEN </a:t>
            </a:r>
            <a:r>
              <a:rPr lang="th-TH" dirty="0" smtClean="0"/>
              <a:t>พรุ่งนี้ฝนจะตก </a:t>
            </a:r>
            <a:r>
              <a:rPr lang="en-US" dirty="0" smtClean="0"/>
              <a:t>{CF 0.5}</a:t>
            </a:r>
          </a:p>
          <a:p>
            <a:r>
              <a:rPr lang="th-TH" dirty="0" smtClean="0"/>
              <a:t>กฎข้อที่ 2</a:t>
            </a:r>
          </a:p>
          <a:p>
            <a:pPr lvl="1"/>
            <a:r>
              <a:rPr lang="en-US" dirty="0" smtClean="0"/>
              <a:t>IF </a:t>
            </a:r>
            <a:r>
              <a:rPr lang="th-TH" dirty="0" smtClean="0">
                <a:solidFill>
                  <a:srgbClr val="FF0000"/>
                </a:solidFill>
              </a:rPr>
              <a:t>วันนี้อากาศแห้ง</a:t>
            </a:r>
          </a:p>
          <a:p>
            <a:pPr lvl="1">
              <a:buNone/>
            </a:pPr>
            <a:r>
              <a:rPr lang="th-TH" dirty="0" smtClean="0"/>
              <a:t>	</a:t>
            </a:r>
            <a:r>
              <a:rPr lang="en-US" dirty="0" smtClean="0"/>
              <a:t>THEN </a:t>
            </a:r>
            <a:r>
              <a:rPr lang="th-TH" dirty="0" smtClean="0"/>
              <a:t>พรุ่งนี้ฝนจะไม่ตก </a:t>
            </a:r>
            <a:r>
              <a:rPr lang="en-US" dirty="0" smtClean="0"/>
              <a:t>{CF 0.5}</a:t>
            </a:r>
          </a:p>
          <a:p>
            <a:r>
              <a:rPr lang="th-TH" dirty="0" smtClean="0"/>
              <a:t>กฎข้อที่ 3</a:t>
            </a:r>
          </a:p>
          <a:p>
            <a:pPr lvl="1"/>
            <a:r>
              <a:rPr lang="en-US" dirty="0" smtClean="0"/>
              <a:t>IF </a:t>
            </a:r>
            <a:r>
              <a:rPr lang="th-TH" dirty="0" smtClean="0"/>
              <a:t>วันนี้ฝนตก</a:t>
            </a:r>
          </a:p>
          <a:p>
            <a:pPr lvl="1">
              <a:buNone/>
            </a:pPr>
            <a:r>
              <a:rPr lang="th-TH" dirty="0" smtClean="0"/>
              <a:t>   </a:t>
            </a:r>
            <a:r>
              <a:rPr lang="en-US" dirty="0" smtClean="0"/>
              <a:t>AND </a:t>
            </a:r>
            <a:r>
              <a:rPr lang="th-TH" dirty="0" smtClean="0"/>
              <a:t>มีความชื้นในอากาศต่ำ</a:t>
            </a:r>
          </a:p>
          <a:p>
            <a:pPr lvl="1">
              <a:buNone/>
            </a:pPr>
            <a:r>
              <a:rPr lang="th-TH" dirty="0" smtClean="0"/>
              <a:t>   </a:t>
            </a:r>
            <a:r>
              <a:rPr lang="en-US" dirty="0" smtClean="0"/>
              <a:t>THEN </a:t>
            </a:r>
            <a:r>
              <a:rPr lang="th-TH" dirty="0" smtClean="0"/>
              <a:t>พรุ่งนี้ฝนจะไม่ตก </a:t>
            </a:r>
            <a:r>
              <a:rPr lang="en-US" dirty="0" smtClean="0"/>
              <a:t>{CF 0.6}</a:t>
            </a:r>
          </a:p>
          <a:p>
            <a:r>
              <a:rPr lang="th-TH" dirty="0" smtClean="0"/>
              <a:t>หาค่า </a:t>
            </a:r>
            <a:r>
              <a:rPr lang="en-US" dirty="0" smtClean="0"/>
              <a:t>CF </a:t>
            </a:r>
            <a:r>
              <a:rPr lang="th-TH" dirty="0" smtClean="0"/>
              <a:t>และตีความหมายการพยากรณ์ดังนี้</a:t>
            </a:r>
          </a:p>
          <a:p>
            <a:pPr lvl="1"/>
            <a:r>
              <a:rPr lang="th-TH" dirty="0" smtClean="0"/>
              <a:t>หากวันนี้ฝนตก</a:t>
            </a:r>
            <a:r>
              <a:rPr lang="th-TH" b="1" dirty="0" smtClean="0"/>
              <a:t>อย่างแน่นอน</a:t>
            </a:r>
            <a:r>
              <a:rPr lang="th-TH" dirty="0" smtClean="0"/>
              <a:t>อากาศวันพรุ่งนี้จะเป็นเช่นไร</a:t>
            </a:r>
          </a:p>
          <a:p>
            <a:pPr lvl="1"/>
            <a:r>
              <a:rPr lang="th-TH" dirty="0" smtClean="0"/>
              <a:t>หากวันนี้</a:t>
            </a:r>
            <a:r>
              <a:rPr lang="th-TH" b="1" dirty="0" smtClean="0"/>
              <a:t>ไม่น่าจะเป็นไปได้</a:t>
            </a:r>
            <a:r>
              <a:rPr lang="th-TH" dirty="0" smtClean="0">
                <a:solidFill>
                  <a:srgbClr val="FF0000"/>
                </a:solidFill>
              </a:rPr>
              <a:t>ที่อากาศแห้ง</a:t>
            </a:r>
            <a:r>
              <a:rPr lang="th-TH" dirty="0" smtClean="0"/>
              <a:t>แล้วอากาศวันพรุ่งนี้จะเป็นเช่นไร</a:t>
            </a:r>
          </a:p>
          <a:p>
            <a:pPr lvl="1"/>
            <a:r>
              <a:rPr lang="th-TH" dirty="0" smtClean="0"/>
              <a:t>ถ้าวันนี้มีความ</a:t>
            </a:r>
            <a:r>
              <a:rPr lang="th-TH" b="1" dirty="0" smtClean="0"/>
              <a:t>เป็นไปได้ว่าฝนจะตก</a:t>
            </a:r>
            <a:r>
              <a:rPr lang="th-TH" dirty="0" smtClean="0"/>
              <a:t>และ</a:t>
            </a:r>
            <a:r>
              <a:rPr lang="th-TH" b="1" dirty="0" smtClean="0"/>
              <a:t>ไม่มีความชื้นในอากาศต่ำอย่างแน่นอน </a:t>
            </a:r>
            <a:r>
              <a:rPr lang="th-TH" dirty="0" smtClean="0"/>
              <a:t>แล้วพรุ่งนี้อากาศจะเป็นเช่นไร</a:t>
            </a:r>
            <a:endParaRPr lang="en-US" dirty="0" smtClean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319464" y="836712"/>
          <a:ext cx="482453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Certainty</a:t>
                      </a:r>
                      <a:r>
                        <a:rPr lang="en-US" baseline="0" dirty="0" smtClean="0"/>
                        <a:t> Factor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-1.0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เกือบจะไม่ใช่อย่างแน่นอน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-0.8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ไม่น่าจะเป็นไปได้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-0.6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อาจจะไม่ใช่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-0.4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ไม่ทราบแน่ชัด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-0.2 ถึง +0.2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อาจจะใช่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+0.4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มีความเป็นไปได้ว่าใช่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+0.6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เกือบจะใช่อย่างแน่นอน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+0.8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ใช่อย่างแน่นอน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+1.0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3</a:t>
            </a:r>
            <a:r>
              <a:rPr lang="th-TH" b="1" dirty="0" smtClean="0"/>
              <a:t> </a:t>
            </a:r>
            <a:r>
              <a:rPr lang="en-US" b="1" dirty="0" smtClean="0"/>
              <a:t>[</a:t>
            </a:r>
            <a:r>
              <a:rPr lang="th-TH" b="1" dirty="0" smtClean="0"/>
              <a:t>ทำส่ง</a:t>
            </a:r>
            <a:r>
              <a:rPr lang="en-US" b="1" dirty="0" smtClean="0"/>
              <a:t>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3312368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th-TH" dirty="0" smtClean="0"/>
              <a:t>จากกฎต่อไปนี้</a:t>
            </a:r>
            <a:endParaRPr lang="en-US" dirty="0" smtClean="0"/>
          </a:p>
          <a:p>
            <a:r>
              <a:rPr lang="en-US" sz="2200" dirty="0" smtClean="0"/>
              <a:t>Rule: 1</a:t>
            </a:r>
          </a:p>
          <a:p>
            <a:pPr lvl="1">
              <a:buNone/>
            </a:pPr>
            <a:r>
              <a:rPr lang="en-US" sz="2200" dirty="0" smtClean="0"/>
              <a:t>if  </a:t>
            </a:r>
            <a:r>
              <a:rPr lang="th-TH" sz="2200" dirty="0" smtClean="0"/>
              <a:t>วันนี้ฝนตก</a:t>
            </a: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then </a:t>
            </a:r>
            <a:r>
              <a:rPr lang="th-TH" sz="2200" dirty="0" smtClean="0"/>
              <a:t>พรุ่งนี้ฝนจะตก</a:t>
            </a:r>
            <a:r>
              <a:rPr lang="en-US" sz="2200" dirty="0" smtClean="0"/>
              <a:t> {</a:t>
            </a:r>
            <a:r>
              <a:rPr lang="en-US" sz="2200" dirty="0" err="1" smtClean="0"/>
              <a:t>cf</a:t>
            </a:r>
            <a:r>
              <a:rPr lang="en-US" sz="2200" dirty="0" smtClean="0"/>
              <a:t> 0.5}</a:t>
            </a:r>
          </a:p>
          <a:p>
            <a:r>
              <a:rPr lang="en-US" sz="2200" dirty="0" smtClean="0"/>
              <a:t>Rule: 2</a:t>
            </a:r>
          </a:p>
          <a:p>
            <a:pPr lvl="1">
              <a:buNone/>
            </a:pPr>
            <a:r>
              <a:rPr lang="en-US" sz="2200" dirty="0" smtClean="0"/>
              <a:t>if </a:t>
            </a:r>
            <a:r>
              <a:rPr lang="th-TH" sz="2200" dirty="0" smtClean="0"/>
              <a:t>วันนี้อากาศแห้ง</a:t>
            </a: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then </a:t>
            </a:r>
            <a:r>
              <a:rPr lang="th-TH" sz="2200" dirty="0" smtClean="0"/>
              <a:t>พรุ่งนี้อากาศจะแห้ง </a:t>
            </a:r>
            <a:r>
              <a:rPr lang="en-US" sz="2200" dirty="0" smtClean="0"/>
              <a:t>{</a:t>
            </a:r>
            <a:r>
              <a:rPr lang="en-US" sz="2200" dirty="0" err="1" smtClean="0"/>
              <a:t>cf</a:t>
            </a:r>
            <a:r>
              <a:rPr lang="en-US" sz="2200" dirty="0" smtClean="0"/>
              <a:t> 0.5}</a:t>
            </a:r>
          </a:p>
          <a:p>
            <a:r>
              <a:rPr lang="en-US" sz="2200" dirty="0" smtClean="0"/>
              <a:t>Rule: 3</a:t>
            </a:r>
          </a:p>
          <a:p>
            <a:pPr lvl="1">
              <a:buNone/>
            </a:pPr>
            <a:r>
              <a:rPr lang="en-US" sz="2200" dirty="0" smtClean="0"/>
              <a:t>if </a:t>
            </a:r>
            <a:r>
              <a:rPr lang="th-TH" sz="2200" dirty="0" smtClean="0"/>
              <a:t>วันนี้ฝนตก</a:t>
            </a: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and </a:t>
            </a:r>
            <a:r>
              <a:rPr lang="th-TH" sz="2200" dirty="0" smtClean="0"/>
              <a:t>ฝนตกเบา</a:t>
            </a: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then </a:t>
            </a:r>
            <a:r>
              <a:rPr lang="th-TH" sz="2200" dirty="0" smtClean="0"/>
              <a:t>พรุ่งนี้อากาศจะแห้ง </a:t>
            </a:r>
            <a:r>
              <a:rPr lang="en-US" sz="2200" dirty="0" smtClean="0"/>
              <a:t>{</a:t>
            </a:r>
            <a:r>
              <a:rPr lang="en-US" sz="2200" dirty="0" err="1" smtClean="0"/>
              <a:t>cf</a:t>
            </a:r>
            <a:r>
              <a:rPr lang="en-US" sz="2200" dirty="0" smtClean="0"/>
              <a:t> 0.6}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72448" y="1618640"/>
            <a:ext cx="2808312" cy="47525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Rule: 4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วันนี้ฝนตก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ฝนตกเบา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อุณหภูมิหนาว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พรุ่งนี้อากาศจะแห้ง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0.7}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Rule: 5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วันนี้อากาศแห้ง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อุณหภูมิอุ่น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พรุ่งนี้ฝนจะตก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0.65}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Rule: 6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วันนี้อากาศแห้ง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อุณภูมิอุ่น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มีเมฆมาก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</a:t>
            </a: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พรุ่งนี้ฝนจะตก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0.55}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72200" y="2245568"/>
            <a:ext cx="2664296" cy="26235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th-TH" sz="2000" dirty="0" smtClean="0"/>
              <a:t>จงหาค่าความไม่แน่นอนของอากาศ</a:t>
            </a:r>
            <a:endParaRPr lang="en-US" sz="2000" dirty="0" smtClean="0"/>
          </a:p>
          <a:p>
            <a:r>
              <a:rPr lang="th-TH" sz="2000" dirty="0" smtClean="0"/>
              <a:t>วันพรุ่งนี้ถ้า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1. </a:t>
            </a:r>
            <a:r>
              <a:rPr lang="th-TH" sz="2000" dirty="0" smtClean="0"/>
              <a:t>วันนี้ฝนตก</a:t>
            </a:r>
            <a:endParaRPr lang="en-US" sz="2000" dirty="0" smtClean="0"/>
          </a:p>
          <a:p>
            <a:r>
              <a:rPr lang="en-US" sz="2000" dirty="0" smtClean="0"/>
              <a:t>2. </a:t>
            </a:r>
            <a:r>
              <a:rPr lang="th-TH" sz="2000" dirty="0" smtClean="0"/>
              <a:t>วันนี้ฝนตก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   </a:t>
            </a:r>
            <a:r>
              <a:rPr lang="th-TH" sz="2000" dirty="0" smtClean="0"/>
              <a:t>และฝนตกเบา</a:t>
            </a:r>
            <a:r>
              <a:rPr lang="en-US" sz="2000" dirty="0" smtClean="0"/>
              <a:t>(CF 0.8)</a:t>
            </a:r>
          </a:p>
          <a:p>
            <a:r>
              <a:rPr lang="en-US" sz="2000" dirty="0" smtClean="0"/>
              <a:t>3. </a:t>
            </a:r>
            <a:r>
              <a:rPr lang="th-TH" sz="2000" dirty="0" smtClean="0"/>
              <a:t>วันนี้ฝนตก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th-TH" sz="2000" dirty="0" smtClean="0"/>
              <a:t>และฝนตกเบา</a:t>
            </a:r>
            <a:r>
              <a:rPr lang="en-US" sz="2000" dirty="0" smtClean="0"/>
              <a:t>(CF 0.8) </a:t>
            </a:r>
          </a:p>
          <a:p>
            <a:r>
              <a:rPr lang="en-US" sz="2000" dirty="0" smtClean="0"/>
              <a:t>    </a:t>
            </a:r>
            <a:r>
              <a:rPr lang="th-TH" sz="2000" dirty="0" smtClean="0"/>
              <a:t>และอุณหภูมิหนาว</a:t>
            </a:r>
            <a:r>
              <a:rPr lang="en-US" sz="2000" dirty="0" smtClean="0"/>
              <a:t>(CF 0.9)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68003" y="836712"/>
            <a:ext cx="86244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CF(CF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 , CF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) = CF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(H, E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) + (CF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(H, E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) x [1 - CF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(H, E</a:t>
            </a:r>
            <a:r>
              <a:rPr lang="en-US" b="1" baseline="-25000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)])</a:t>
            </a:r>
            <a:endParaRPr lang="th-TH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พื้นฐานของทฤษฎีความน่าจะเป็น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ความน่าจะเป็น </a:t>
            </a:r>
            <a:r>
              <a:rPr lang="en-US" dirty="0" smtClean="0"/>
              <a:t>(Probability) </a:t>
            </a:r>
            <a:r>
              <a:rPr lang="th-TH" dirty="0" smtClean="0"/>
              <a:t>ในทางคณิตศาสตร์จะเป็นค่าที่อยู่ในช่วงระหว่าง 0 </a:t>
            </a:r>
            <a:r>
              <a:rPr lang="en-US" dirty="0" smtClean="0"/>
              <a:t>(</a:t>
            </a:r>
            <a:r>
              <a:rPr lang="th-TH" dirty="0" smtClean="0"/>
              <a:t>ไม่มีทางเป็นไปได้</a:t>
            </a:r>
            <a:r>
              <a:rPr lang="en-US" dirty="0" smtClean="0"/>
              <a:t>) </a:t>
            </a:r>
            <a:r>
              <a:rPr lang="th-TH" dirty="0" smtClean="0"/>
              <a:t>ถึง 1</a:t>
            </a:r>
            <a:r>
              <a:rPr lang="en-US" dirty="0" smtClean="0"/>
              <a:t>(</a:t>
            </a:r>
            <a:r>
              <a:rPr lang="th-TH" dirty="0" smtClean="0"/>
              <a:t>เป็นไปได้อย่างแน่นอน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ค่าความน่าจะเป็นที่มีค่าระหว่าง 0 ถึง 1 หมายถึงมีโอกาสเป็นไปได้ทั้ง 2 กรณี</a:t>
            </a:r>
          </a:p>
          <a:p>
            <a:pPr lvl="1"/>
            <a:r>
              <a:rPr lang="en-US" dirty="0" smtClean="0"/>
              <a:t>P(success) = </a:t>
            </a:r>
            <a:r>
              <a:rPr lang="th-TH" dirty="0" smtClean="0"/>
              <a:t> จำนวนครั้งที่สำเร็จ</a:t>
            </a:r>
            <a:r>
              <a:rPr lang="en-US" dirty="0" smtClean="0"/>
              <a:t>  / </a:t>
            </a:r>
            <a:r>
              <a:rPr lang="th-TH" dirty="0" smtClean="0"/>
              <a:t>จำนวนค่าเป็นไปได้ทั้งหมด</a:t>
            </a:r>
          </a:p>
          <a:p>
            <a:pPr lvl="1"/>
            <a:r>
              <a:rPr lang="en-US" dirty="0" smtClean="0"/>
              <a:t>P(failure) = </a:t>
            </a:r>
            <a:r>
              <a:rPr lang="th-TH" dirty="0" smtClean="0"/>
              <a:t>จำนวนครั้งที่ล้มเหลว </a:t>
            </a:r>
            <a:r>
              <a:rPr lang="en-US" dirty="0" smtClean="0"/>
              <a:t>/ </a:t>
            </a:r>
            <a:r>
              <a:rPr lang="th-TH" dirty="0" smtClean="0"/>
              <a:t>จำนวนค่าเป็นไปได้ทั้งหมด</a:t>
            </a:r>
          </a:p>
          <a:p>
            <a:pPr lvl="1"/>
            <a:r>
              <a:rPr lang="th-TH" dirty="0" smtClean="0"/>
              <a:t>กำหนดให้ จำนวนครั้งที่สำเร็จ</a:t>
            </a:r>
            <a:r>
              <a:rPr lang="en-US" dirty="0" smtClean="0"/>
              <a:t>(s), </a:t>
            </a:r>
            <a:r>
              <a:rPr lang="th-TH" dirty="0" smtClean="0"/>
              <a:t> จำนวนครั้งที่ล้มเหลว</a:t>
            </a:r>
            <a:r>
              <a:rPr lang="en-US" dirty="0" smtClean="0"/>
              <a:t>(f)</a:t>
            </a:r>
            <a:endParaRPr lang="th-TH" dirty="0" smtClean="0"/>
          </a:p>
          <a:p>
            <a:pPr lvl="1"/>
            <a:r>
              <a:rPr lang="en-US" dirty="0" smtClean="0"/>
              <a:t>P(success)  =  s / (s + f)</a:t>
            </a:r>
          </a:p>
          <a:p>
            <a:pPr lvl="1"/>
            <a:r>
              <a:rPr lang="en-US" dirty="0" smtClean="0"/>
              <a:t>P(failure)  =  f</a:t>
            </a:r>
            <a:r>
              <a:rPr lang="th-TH" dirty="0" smtClean="0"/>
              <a:t> </a:t>
            </a:r>
            <a:r>
              <a:rPr lang="en-US" dirty="0" smtClean="0"/>
              <a:t>/</a:t>
            </a:r>
            <a:r>
              <a:rPr lang="th-TH" dirty="0" smtClean="0"/>
              <a:t> </a:t>
            </a:r>
            <a:r>
              <a:rPr lang="en-US" dirty="0" smtClean="0"/>
              <a:t> (s</a:t>
            </a:r>
            <a:r>
              <a:rPr lang="th-TH" dirty="0" smtClean="0"/>
              <a:t> </a:t>
            </a:r>
            <a:r>
              <a:rPr lang="en-US" dirty="0" smtClean="0"/>
              <a:t>+ f)</a:t>
            </a:r>
          </a:p>
          <a:p>
            <a:pPr lvl="1"/>
            <a:r>
              <a:rPr lang="en-US" dirty="0" smtClean="0"/>
              <a:t>P(success) + P(failure) = 1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 smtClean="0"/>
          </a:p>
          <a:p>
            <a:pPr>
              <a:buNone/>
            </a:pPr>
            <a:endParaRPr lang="th-TH" dirty="0"/>
          </a:p>
        </p:txBody>
      </p:sp>
      <p:graphicFrame>
        <p:nvGraphicFramePr>
          <p:cNvPr id="4" name="วัตถุ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ตัวอย่างการคำนวณหาค่าความน่าจะเป็น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จงหาความน่าจะเป็นในการทายค่า 1 ค่าในการโยนลูกเต๋า 1 ลูกแล้วถูก</a:t>
            </a:r>
          </a:p>
          <a:p>
            <a:pPr lvl="1"/>
            <a:r>
              <a:rPr lang="th-TH" dirty="0" smtClean="0"/>
              <a:t>ลูกเต๋ามี 6 หน้า จำนวนความเป็นไปได้ทั้งหมดในการโยนลูกเต๋า 1 ลูกคือ 6</a:t>
            </a:r>
          </a:p>
          <a:p>
            <a:pPr lvl="1"/>
            <a:r>
              <a:rPr lang="th-TH" dirty="0" smtClean="0"/>
              <a:t>การทายตัวเลข 1 ค่า หมายความว่า</a:t>
            </a:r>
          </a:p>
          <a:p>
            <a:pPr lvl="2"/>
            <a:r>
              <a:rPr lang="th-TH" dirty="0" smtClean="0"/>
              <a:t>โอกาสที่จะทายถูกมี 1 หน้า</a:t>
            </a:r>
          </a:p>
          <a:p>
            <a:pPr lvl="2"/>
            <a:r>
              <a:rPr lang="th-TH" dirty="0" smtClean="0"/>
              <a:t>โอกาสที่จะทายผิดมี 5 หน้า</a:t>
            </a:r>
          </a:p>
          <a:p>
            <a:pPr lvl="1"/>
            <a:r>
              <a:rPr lang="en-US" dirty="0" smtClean="0"/>
              <a:t>P(success) = s / (s + f)</a:t>
            </a:r>
          </a:p>
          <a:p>
            <a:pPr lvl="1">
              <a:buNone/>
            </a:pPr>
            <a:r>
              <a:rPr lang="en-US" dirty="0" smtClean="0"/>
              <a:t>                  = 1/(1+5) = 1/6</a:t>
            </a:r>
          </a:p>
          <a:p>
            <a:pPr lvl="1">
              <a:buNone/>
            </a:pPr>
            <a:r>
              <a:rPr lang="en-US" dirty="0" smtClean="0"/>
              <a:t>                  =  0.167</a:t>
            </a:r>
            <a:endParaRPr lang="th-TH" dirty="0" smtClean="0"/>
          </a:p>
          <a:p>
            <a:pPr lvl="2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ทฤษฎี </a:t>
            </a:r>
            <a:r>
              <a:rPr lang="en-US" b="1" dirty="0" err="1" smtClean="0"/>
              <a:t>Bayes</a:t>
            </a:r>
            <a:r>
              <a:rPr lang="en-US" b="1" dirty="0" smtClean="0"/>
              <a:t> (1)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ทฤษฎี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th-TH" dirty="0" smtClean="0"/>
              <a:t>เป็นทฤษฎีทางด้านสถิติ โดยนำความน่าจะเป็นมาใช้ประเมินความไม่แน่นอนเป็นตัวเลขได้</a:t>
            </a:r>
          </a:p>
          <a:p>
            <a:r>
              <a:rPr lang="th-TH" dirty="0" smtClean="0"/>
              <a:t>ทฤษฎี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th-TH" dirty="0" smtClean="0"/>
              <a:t>จะว่าถึงความน่าจะเป็นของเหตุการณ์ที่จะเกิด</a:t>
            </a:r>
            <a:r>
              <a:rPr lang="en-US" dirty="0" smtClean="0"/>
              <a:t>(A) </a:t>
            </a:r>
            <a:r>
              <a:rPr lang="th-TH" dirty="0" smtClean="0"/>
              <a:t>ถ้ามีเหตุการณ์อีกเหตุการณ์หนึ่งเกิดมาแล้ว</a:t>
            </a:r>
            <a:r>
              <a:rPr lang="en-US" dirty="0" smtClean="0"/>
              <a:t>(B)</a:t>
            </a:r>
          </a:p>
          <a:p>
            <a:r>
              <a:rPr lang="th-TH" dirty="0" smtClean="0"/>
              <a:t>ทฤษฎี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th-TH" dirty="0" smtClean="0"/>
              <a:t>สามารถเขียนอยู่ในรูปอย่างง่ายคือ</a:t>
            </a:r>
          </a:p>
          <a:p>
            <a:endParaRPr lang="th-TH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th-TH" dirty="0" smtClean="0"/>
          </a:p>
          <a:p>
            <a:pPr lvl="1"/>
            <a:r>
              <a:rPr lang="en-US" dirty="0" smtClean="0"/>
              <a:t>P(A|B) = </a:t>
            </a:r>
            <a:r>
              <a:rPr lang="th-TH" dirty="0" smtClean="0"/>
              <a:t>ความน่าจะเป็นที่เหตุการณ์ </a:t>
            </a:r>
            <a:r>
              <a:rPr lang="en-US" dirty="0" smtClean="0"/>
              <a:t>A </a:t>
            </a:r>
            <a:r>
              <a:rPr lang="th-TH" dirty="0" smtClean="0"/>
              <a:t>จะเกิดถ้าเหตุการณ์ </a:t>
            </a:r>
            <a:r>
              <a:rPr lang="en-US" dirty="0" smtClean="0"/>
              <a:t>B </a:t>
            </a:r>
            <a:r>
              <a:rPr lang="th-TH" dirty="0" smtClean="0"/>
              <a:t>เกิดขึ้นแล้ว</a:t>
            </a:r>
          </a:p>
          <a:p>
            <a:pPr lvl="1"/>
            <a:r>
              <a:rPr lang="en-US" dirty="0" smtClean="0"/>
              <a:t>P(B|A) = </a:t>
            </a:r>
            <a:r>
              <a:rPr lang="th-TH" dirty="0" smtClean="0"/>
              <a:t>ความน่าจะเป็นที่เหตุการณ์ </a:t>
            </a:r>
            <a:r>
              <a:rPr lang="en-US" dirty="0" smtClean="0"/>
              <a:t>B </a:t>
            </a:r>
            <a:r>
              <a:rPr lang="th-TH" dirty="0" smtClean="0"/>
              <a:t>จะเกิดถ้าเหตุการณ์ </a:t>
            </a:r>
            <a:r>
              <a:rPr lang="en-US" dirty="0" smtClean="0"/>
              <a:t>A </a:t>
            </a:r>
            <a:r>
              <a:rPr lang="th-TH" dirty="0" smtClean="0"/>
              <a:t>เกิดขึ้นแล้ว</a:t>
            </a:r>
          </a:p>
          <a:p>
            <a:pPr lvl="1"/>
            <a:r>
              <a:rPr lang="en-US" dirty="0" smtClean="0"/>
              <a:t>P(A) = </a:t>
            </a:r>
            <a:r>
              <a:rPr lang="th-TH" dirty="0" smtClean="0"/>
              <a:t>ความน่าจะเป็นที่จะเกิดเหตุการณ์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P(B) = </a:t>
            </a:r>
            <a:r>
              <a:rPr lang="th-TH" dirty="0" smtClean="0"/>
              <a:t>ความน่าจะเป็นที่จะเกิดเหตุการณ์ </a:t>
            </a:r>
            <a:r>
              <a:rPr lang="en-US" dirty="0" smtClean="0"/>
              <a:t>B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480048"/>
            <a:ext cx="3473118" cy="1029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ทฤษฎี </a:t>
            </a:r>
            <a:r>
              <a:rPr lang="en-US" b="1" dirty="0" err="1" smtClean="0"/>
              <a:t>Bayes</a:t>
            </a:r>
            <a:r>
              <a:rPr lang="en-US" b="1" dirty="0" smtClean="0"/>
              <a:t>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ทฤษฎี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th-TH" dirty="0" smtClean="0"/>
              <a:t>สามารถนำมาใช้สำหรับเหตุการณ์ที่มีสมมุติฐาน </a:t>
            </a:r>
            <a:r>
              <a:rPr lang="en-US" dirty="0" smtClean="0"/>
              <a:t>(H) </a:t>
            </a:r>
            <a:r>
              <a:rPr lang="th-TH" dirty="0" smtClean="0"/>
              <a:t>หลายๆ สมมุติฐานได้จากสูตร</a:t>
            </a:r>
          </a:p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</a:t>
            </a:r>
            <a:r>
              <a:rPr lang="en-US" dirty="0" err="1" smtClean="0"/>
              <a:t>|E</a:t>
            </a:r>
            <a:r>
              <a:rPr lang="en-US" dirty="0" smtClean="0"/>
              <a:t>) = </a:t>
            </a:r>
            <a:r>
              <a:rPr lang="th-TH" dirty="0" smtClean="0"/>
              <a:t>ความน่าจะเป็นที่สมมุติฐาน </a:t>
            </a:r>
            <a:r>
              <a:rPr lang="en-US" dirty="0" smtClean="0"/>
              <a:t>H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th-TH" dirty="0" smtClean="0"/>
              <a:t>จะเป็นจริงภายใต้เหตุการณ์ </a:t>
            </a:r>
            <a:r>
              <a:rPr lang="en-US" dirty="0" smtClean="0"/>
              <a:t>E</a:t>
            </a:r>
          </a:p>
          <a:p>
            <a:pPr lvl="1"/>
            <a:r>
              <a:rPr lang="en-US" dirty="0" smtClean="0"/>
              <a:t>P(E|H</a:t>
            </a:r>
            <a:r>
              <a:rPr lang="en-US" baseline="-25000" dirty="0" smtClean="0"/>
              <a:t>i</a:t>
            </a:r>
            <a:r>
              <a:rPr lang="en-US" dirty="0" smtClean="0"/>
              <a:t>) = </a:t>
            </a:r>
            <a:r>
              <a:rPr lang="th-TH" dirty="0" smtClean="0"/>
              <a:t>ความน่าจะเป็นที่เหตุการณ์ </a:t>
            </a:r>
            <a:r>
              <a:rPr lang="en-US" dirty="0" smtClean="0"/>
              <a:t>E </a:t>
            </a:r>
            <a:r>
              <a:rPr lang="th-TH" dirty="0" smtClean="0"/>
              <a:t>จะเป็นจริงภายใต้สมมุติฐาน </a:t>
            </a:r>
            <a:r>
              <a:rPr lang="en-US" dirty="0" smtClean="0"/>
              <a:t>H</a:t>
            </a:r>
            <a:r>
              <a:rPr lang="en-US" baseline="-25000" dirty="0" smtClean="0"/>
              <a:t>i</a:t>
            </a:r>
          </a:p>
          <a:p>
            <a:pPr lvl="1"/>
            <a:r>
              <a:rPr lang="en-US" dirty="0" smtClean="0"/>
              <a:t>P(H</a:t>
            </a:r>
            <a:r>
              <a:rPr lang="en-US" baseline="-25000" dirty="0" smtClean="0"/>
              <a:t>i</a:t>
            </a:r>
            <a:r>
              <a:rPr lang="en-US" dirty="0" smtClean="0"/>
              <a:t>) = </a:t>
            </a:r>
            <a:r>
              <a:rPr lang="th-TH" dirty="0" smtClean="0"/>
              <a:t>ความน่าจะเป็นที่สมมุติฐาน </a:t>
            </a:r>
            <a:r>
              <a:rPr lang="en-US" dirty="0" smtClean="0"/>
              <a:t>H</a:t>
            </a:r>
            <a:r>
              <a:rPr lang="en-US" baseline="-25000" dirty="0" smtClean="0"/>
              <a:t>i </a:t>
            </a:r>
            <a:r>
              <a:rPr lang="th-TH" dirty="0" smtClean="0"/>
              <a:t>จะเป็นจริง</a:t>
            </a:r>
            <a:endParaRPr lang="en-US" dirty="0" smtClean="0"/>
          </a:p>
          <a:p>
            <a:r>
              <a:rPr lang="th-TH" dirty="0" smtClean="0"/>
              <a:t>สูตรของ </a:t>
            </a:r>
            <a:r>
              <a:rPr lang="en-US" dirty="0" err="1" smtClean="0"/>
              <a:t>Bayes</a:t>
            </a:r>
            <a:r>
              <a:rPr lang="th-TH" dirty="0" smtClean="0"/>
              <a:t> เมื่อปัญหาอยู่ในลักษณะของ </a:t>
            </a:r>
            <a:r>
              <a:rPr lang="en-US" dirty="0" smtClean="0"/>
              <a:t>Binary</a:t>
            </a:r>
            <a:endParaRPr lang="th-TH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7764" y="2564904"/>
            <a:ext cx="4428492" cy="984109"/>
          </a:xfrm>
          <a:prstGeom prst="rect">
            <a:avLst/>
          </a:prstGeom>
          <a:noFill/>
        </p:spPr>
      </p:pic>
      <p:pic>
        <p:nvPicPr>
          <p:cNvPr id="6" name="Picture 5" descr="57cfa3cc82dd2b5afdcf22448396ed2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5636096"/>
            <a:ext cx="5760023" cy="745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 1: </a:t>
            </a:r>
            <a:r>
              <a:rPr lang="th-TH" b="1" dirty="0" smtClean="0"/>
              <a:t>การใช้งานทฤษฎี </a:t>
            </a:r>
            <a:r>
              <a:rPr lang="en-US" b="1" dirty="0" err="1" smtClean="0"/>
              <a:t>Bayes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บ๊อบสามารถเดินทางจากบ้านไปทำงานได้  3 วิธี  รถยนต์</a:t>
            </a:r>
            <a:r>
              <a:rPr lang="en-US" dirty="0" smtClean="0"/>
              <a:t>, </a:t>
            </a:r>
            <a:r>
              <a:rPr lang="th-TH" dirty="0" smtClean="0"/>
              <a:t>รถเมล์ หรือ รถไฟ</a:t>
            </a:r>
          </a:p>
          <a:p>
            <a:pPr lvl="1"/>
            <a:r>
              <a:rPr lang="th-TH" dirty="0" smtClean="0"/>
              <a:t>เนื่องจากรถจะติดมาก ถ้าบ๊อบขับรถมาเองมีโอกาสเข้างานสาย </a:t>
            </a:r>
            <a:r>
              <a:rPr lang="th-TH" sz="2400" dirty="0" smtClean="0">
                <a:latin typeface="+mj-lt"/>
              </a:rPr>
              <a:t>50</a:t>
            </a:r>
            <a:r>
              <a:rPr lang="en-US" sz="2400" dirty="0" smtClean="0">
                <a:latin typeface="+mj-lt"/>
              </a:rPr>
              <a:t>%</a:t>
            </a:r>
            <a:endParaRPr lang="en-US" dirty="0" smtClean="0">
              <a:latin typeface="+mj-lt"/>
            </a:endParaRPr>
          </a:p>
          <a:p>
            <a:pPr lvl="1"/>
            <a:r>
              <a:rPr lang="th-TH" dirty="0" smtClean="0"/>
              <a:t>ถ้าบ๊อบขึ้นรถเมล์ </a:t>
            </a:r>
            <a:r>
              <a:rPr lang="en-US" dirty="0" smtClean="0"/>
              <a:t>BRT </a:t>
            </a:r>
            <a:r>
              <a:rPr lang="th-TH" dirty="0" smtClean="0"/>
              <a:t>ก็ยังมีบางครั้งที่รถติด บ๊อบจะมีโอกาสเข้างานสาย </a:t>
            </a:r>
            <a:r>
              <a:rPr lang="en-US" sz="2000" dirty="0" smtClean="0"/>
              <a:t>20%</a:t>
            </a:r>
          </a:p>
          <a:p>
            <a:pPr lvl="1"/>
            <a:r>
              <a:rPr lang="th-TH" sz="2800" dirty="0" smtClean="0"/>
              <a:t>แต่ถ้าบ๊อบขึ้นรถไฟมาทำงาน โอกาสที่บ๊อบจะเข้างานสายมีแค่ 1</a:t>
            </a:r>
            <a:r>
              <a:rPr lang="en-US" sz="2800" dirty="0" smtClean="0"/>
              <a:t>% </a:t>
            </a:r>
            <a:r>
              <a:rPr lang="th-TH" sz="2800" dirty="0" smtClean="0"/>
              <a:t>แต่มีราคาที่ค่อนข้างแพง</a:t>
            </a:r>
          </a:p>
          <a:p>
            <a:r>
              <a:rPr lang="th-TH" sz="2800" dirty="0" smtClean="0"/>
              <a:t>วันหนึ่งบ๊อบมาทำงานสาย หัวหน้างานอยากทราบว่ามีความน่าจะเป็นเท่าไรที่บ๊อบขับรถมาทำงาน โดยหัวหน้าให้ความสำคัญต่อวิธีการเดินทางที่บ๊อบจะเลือกเท่าๆกัน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 1</a:t>
            </a:r>
            <a:r>
              <a:rPr lang="th-TH" b="1" dirty="0" smtClean="0"/>
              <a:t> </a:t>
            </a:r>
            <a:r>
              <a:rPr lang="en-US" b="1" dirty="0" smtClean="0"/>
              <a:t>(</a:t>
            </a:r>
            <a:r>
              <a:rPr lang="th-TH" b="1" dirty="0" smtClean="0"/>
              <a:t>ต่อ</a:t>
            </a:r>
            <a:r>
              <a:rPr lang="en-US" b="1" dirty="0" smtClean="0"/>
              <a:t>)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จากสูตร </a:t>
            </a:r>
            <a:r>
              <a:rPr lang="en-US" dirty="0" err="1" smtClean="0"/>
              <a:t>Bayes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จากโจทย์สามารถเขียนได้เป็น</a:t>
            </a:r>
          </a:p>
          <a:p>
            <a:pPr>
              <a:buNone/>
            </a:pPr>
            <a:r>
              <a:rPr lang="en-US" sz="2000" dirty="0" smtClean="0"/>
              <a:t>P(</a:t>
            </a:r>
            <a:r>
              <a:rPr lang="th-TH" sz="2000" dirty="0" smtClean="0"/>
              <a:t>รถยนต์</a:t>
            </a:r>
            <a:r>
              <a:rPr lang="en-US" sz="2000" dirty="0" smtClean="0"/>
              <a:t>|</a:t>
            </a:r>
            <a:r>
              <a:rPr lang="th-TH" sz="2000" dirty="0" smtClean="0"/>
              <a:t>สาย</a:t>
            </a:r>
            <a:r>
              <a:rPr lang="en-US" sz="2000" dirty="0" smtClean="0"/>
              <a:t>) =                         P(</a:t>
            </a:r>
            <a:r>
              <a:rPr lang="th-TH" sz="2000" dirty="0" smtClean="0"/>
              <a:t>สาย</a:t>
            </a:r>
            <a:r>
              <a:rPr lang="en-US" sz="2000" dirty="0" smtClean="0"/>
              <a:t>|</a:t>
            </a:r>
            <a:r>
              <a:rPr lang="th-TH" sz="2000" dirty="0" smtClean="0"/>
              <a:t>รถยนต์</a:t>
            </a:r>
            <a:r>
              <a:rPr lang="en-US" sz="2000" dirty="0" smtClean="0"/>
              <a:t>)P(</a:t>
            </a:r>
            <a:r>
              <a:rPr lang="th-TH" sz="2000" dirty="0" smtClean="0"/>
              <a:t>รถยนต์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dirty="0" smtClean="0"/>
              <a:t>	           </a:t>
            </a:r>
            <a:r>
              <a:rPr lang="en-US" sz="2000" dirty="0" smtClean="0"/>
              <a:t>P(</a:t>
            </a:r>
            <a:r>
              <a:rPr lang="th-TH" sz="2000" dirty="0" smtClean="0"/>
              <a:t>สาย</a:t>
            </a:r>
            <a:r>
              <a:rPr lang="en-US" sz="2000" dirty="0" smtClean="0"/>
              <a:t>|</a:t>
            </a:r>
            <a:r>
              <a:rPr lang="th-TH" sz="2000" dirty="0" smtClean="0"/>
              <a:t>รถยนต์</a:t>
            </a:r>
            <a:r>
              <a:rPr lang="en-US" sz="2000" dirty="0" smtClean="0"/>
              <a:t>)P(</a:t>
            </a:r>
            <a:r>
              <a:rPr lang="th-TH" sz="2000" dirty="0" smtClean="0"/>
              <a:t>รถยนต์</a:t>
            </a:r>
            <a:r>
              <a:rPr lang="en-US" sz="2000" dirty="0" smtClean="0"/>
              <a:t>) + P(</a:t>
            </a:r>
            <a:r>
              <a:rPr lang="th-TH" sz="2000" dirty="0" smtClean="0"/>
              <a:t>สาย</a:t>
            </a:r>
            <a:r>
              <a:rPr lang="en-US" sz="2000" dirty="0" smtClean="0"/>
              <a:t>|</a:t>
            </a:r>
            <a:r>
              <a:rPr lang="th-TH" sz="2000" dirty="0" smtClean="0"/>
              <a:t>รถเมล์</a:t>
            </a:r>
            <a:r>
              <a:rPr lang="en-US" sz="2000" dirty="0" smtClean="0"/>
              <a:t>)P(</a:t>
            </a:r>
            <a:r>
              <a:rPr lang="th-TH" sz="2000" dirty="0" smtClean="0"/>
              <a:t>รถเมล์</a:t>
            </a:r>
            <a:r>
              <a:rPr lang="en-US" sz="2000" dirty="0" smtClean="0"/>
              <a:t>) + P(</a:t>
            </a:r>
            <a:r>
              <a:rPr lang="th-TH" sz="2000" dirty="0" smtClean="0"/>
              <a:t>สาย</a:t>
            </a:r>
            <a:r>
              <a:rPr lang="en-US" sz="2000" dirty="0" smtClean="0"/>
              <a:t>|</a:t>
            </a:r>
            <a:r>
              <a:rPr lang="th-TH" sz="2000" dirty="0" smtClean="0"/>
              <a:t>รถไฟ</a:t>
            </a:r>
            <a:r>
              <a:rPr lang="en-US" sz="2000" dirty="0" smtClean="0"/>
              <a:t>)P(</a:t>
            </a:r>
            <a:r>
              <a:rPr lang="th-TH" sz="2000" dirty="0" smtClean="0"/>
              <a:t>รถไฟ</a:t>
            </a:r>
            <a:r>
              <a:rPr lang="en-US" sz="2000" dirty="0" smtClean="0"/>
              <a:t>)</a:t>
            </a:r>
            <a:endParaRPr lang="en-US" dirty="0" smtClean="0"/>
          </a:p>
          <a:p>
            <a:r>
              <a:rPr lang="th-TH" dirty="0" smtClean="0"/>
              <a:t>โดย</a:t>
            </a:r>
          </a:p>
          <a:p>
            <a:pPr lvl="1"/>
            <a:r>
              <a:rPr lang="en-US" dirty="0" smtClean="0"/>
              <a:t>P(</a:t>
            </a:r>
            <a:r>
              <a:rPr lang="th-TH" dirty="0" smtClean="0"/>
              <a:t>รถยนต์</a:t>
            </a:r>
            <a:r>
              <a:rPr lang="en-US" dirty="0" smtClean="0"/>
              <a:t>) = P(</a:t>
            </a:r>
            <a:r>
              <a:rPr lang="th-TH" dirty="0" smtClean="0"/>
              <a:t>รถเมล์</a:t>
            </a:r>
            <a:r>
              <a:rPr lang="en-US" dirty="0" smtClean="0"/>
              <a:t>) = P(</a:t>
            </a:r>
            <a:r>
              <a:rPr lang="th-TH" dirty="0" smtClean="0"/>
              <a:t>รถไฟ</a:t>
            </a:r>
            <a:r>
              <a:rPr lang="en-US" dirty="0" smtClean="0"/>
              <a:t>) = 1/3</a:t>
            </a:r>
          </a:p>
          <a:p>
            <a:pPr lvl="1"/>
            <a:r>
              <a:rPr lang="en-US" dirty="0" smtClean="0"/>
              <a:t>P(</a:t>
            </a:r>
            <a:r>
              <a:rPr lang="th-TH" dirty="0" smtClean="0"/>
              <a:t>สาย</a:t>
            </a:r>
            <a:r>
              <a:rPr lang="en-US" dirty="0" smtClean="0"/>
              <a:t>|</a:t>
            </a:r>
            <a:r>
              <a:rPr lang="th-TH" dirty="0" smtClean="0"/>
              <a:t>รถยนต์</a:t>
            </a:r>
            <a:r>
              <a:rPr lang="en-US" dirty="0" smtClean="0"/>
              <a:t>) = 0.5</a:t>
            </a:r>
          </a:p>
          <a:p>
            <a:pPr lvl="1"/>
            <a:r>
              <a:rPr lang="en-US" dirty="0" smtClean="0"/>
              <a:t>P(</a:t>
            </a:r>
            <a:r>
              <a:rPr lang="th-TH" dirty="0" smtClean="0"/>
              <a:t>สาย</a:t>
            </a:r>
            <a:r>
              <a:rPr lang="en-US" dirty="0" smtClean="0"/>
              <a:t>|</a:t>
            </a:r>
            <a:r>
              <a:rPr lang="th-TH" dirty="0" smtClean="0"/>
              <a:t>รถเมล์</a:t>
            </a:r>
            <a:r>
              <a:rPr lang="en-US" dirty="0" smtClean="0"/>
              <a:t>) = 0.2</a:t>
            </a:r>
          </a:p>
          <a:p>
            <a:pPr lvl="1"/>
            <a:r>
              <a:rPr lang="en-US" dirty="0" smtClean="0"/>
              <a:t>P(</a:t>
            </a:r>
            <a:r>
              <a:rPr lang="th-TH" dirty="0" smtClean="0"/>
              <a:t>สาย</a:t>
            </a:r>
            <a:r>
              <a:rPr lang="en-US" dirty="0" smtClean="0"/>
              <a:t>|</a:t>
            </a:r>
            <a:r>
              <a:rPr lang="th-TH" dirty="0" smtClean="0"/>
              <a:t>รถไฟ</a:t>
            </a:r>
            <a:r>
              <a:rPr lang="en-US" dirty="0" smtClean="0"/>
              <a:t>) = 0.01</a:t>
            </a:r>
          </a:p>
          <a:p>
            <a:pPr lvl="1"/>
            <a:endParaRPr lang="th-TH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988840"/>
            <a:ext cx="4320480" cy="960107"/>
          </a:xfrm>
          <a:prstGeom prst="rect">
            <a:avLst/>
          </a:prstGeom>
          <a:noFill/>
        </p:spPr>
      </p:pic>
      <p:cxnSp>
        <p:nvCxnSpPr>
          <p:cNvPr id="6" name="ตัวเชื่อมต่อตรง 5"/>
          <p:cNvCxnSpPr/>
          <p:nvPr/>
        </p:nvCxnSpPr>
        <p:spPr>
          <a:xfrm>
            <a:off x="1979712" y="3789040"/>
            <a:ext cx="61206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4204</TotalTime>
  <Words>2728</Words>
  <Application>Microsoft Office PowerPoint</Application>
  <PresentationFormat>On-screen Show (4:3)</PresentationFormat>
  <Paragraphs>395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Calibri</vt:lpstr>
      <vt:lpstr>FreesiaUPC</vt:lpstr>
      <vt:lpstr>Symbol</vt:lpstr>
      <vt:lpstr>Tw Cen MT</vt:lpstr>
      <vt:lpstr>Wingdings</vt:lpstr>
      <vt:lpstr>Wingdings 2</vt:lpstr>
      <vt:lpstr>Median</vt:lpstr>
      <vt:lpstr>Equation</vt:lpstr>
      <vt:lpstr>uncertainty</vt:lpstr>
      <vt:lpstr>ความไม่แน่นอน (Uncertainty)</vt:lpstr>
      <vt:lpstr>การแทนค่าความไม่แน่นอน</vt:lpstr>
      <vt:lpstr>พื้นฐานของทฤษฎีความน่าจะเป็น</vt:lpstr>
      <vt:lpstr>ตัวอย่างการคำนวณหาค่าความน่าจะเป็น</vt:lpstr>
      <vt:lpstr>ทฤษฎี Bayes (1)</vt:lpstr>
      <vt:lpstr>ทฤษฎี Bayes (2)</vt:lpstr>
      <vt:lpstr>ตัวอย่าง 1: การใช้งานทฤษฎี Bayes</vt:lpstr>
      <vt:lpstr>ตัวอย่าง 1 (ต่อ)</vt:lpstr>
      <vt:lpstr>ตัวอย่าง 1 (ต่อ)</vt:lpstr>
      <vt:lpstr>ตัวอย่าง 2</vt:lpstr>
      <vt:lpstr>ตัวอย่าง 2 (ต่อ)</vt:lpstr>
      <vt:lpstr>ตัวอย่าง 2 (ต่อ)</vt:lpstr>
      <vt:lpstr>แบบฝึกหัด 1</vt:lpstr>
      <vt:lpstr>แบบฝึกหัด 2</vt:lpstr>
      <vt:lpstr>สูตรพื้นฐานของความน่าจะเป็น</vt:lpstr>
      <vt:lpstr>Bayesian Belief Network</vt:lpstr>
      <vt:lpstr>โครงสร้างของ Bayesian Network</vt:lpstr>
      <vt:lpstr>ตัวอย่าง: โครงสร้างของ Bayesian Network</vt:lpstr>
      <vt:lpstr>ทฤษฎีของ Bayesain Network</vt:lpstr>
      <vt:lpstr>ตัวอย่าง: Bayesian Network</vt:lpstr>
      <vt:lpstr>ความน่าจะเป็นร่วม (Joint Probability)</vt:lpstr>
      <vt:lpstr>ตัวอย่าง  3</vt:lpstr>
      <vt:lpstr>ค่าความไม่แน่นอน (Certainty Factor)</vt:lpstr>
      <vt:lpstr>CF ในระบบผู้เชี่ยวชาญ</vt:lpstr>
      <vt:lpstr>การใช้งาน</vt:lpstr>
      <vt:lpstr>การใช้ CF กับกฎที่ซับซ้อนมากขึ้น</vt:lpstr>
      <vt:lpstr>ตัวอย่าง 4</vt:lpstr>
      <vt:lpstr>การรวมค่า CF ที่ให้ผลลัพธ์เดียวกัน</vt:lpstr>
      <vt:lpstr>แบบฝึกหัด 1 [ทำส่ง]</vt:lpstr>
      <vt:lpstr>แบบฝึกหัด 1 [ทำส่ง] (ต่อ)</vt:lpstr>
      <vt:lpstr>แบบฝึกหัด 2 [ทำส่ง]</vt:lpstr>
      <vt:lpstr>แบบฝึกหัด 3 [ทำส่ง]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and Inference</dc:title>
  <dc:creator>admin</dc:creator>
  <cp:lastModifiedBy>Choopan Rattanapoka</cp:lastModifiedBy>
  <cp:revision>258</cp:revision>
  <dcterms:created xsi:type="dcterms:W3CDTF">2010-07-17T02:12:53Z</dcterms:created>
  <dcterms:modified xsi:type="dcterms:W3CDTF">2015-08-04T05:34:41Z</dcterms:modified>
</cp:coreProperties>
</file>