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300" r:id="rId8"/>
    <p:sldId id="301" r:id="rId9"/>
    <p:sldId id="302" r:id="rId10"/>
    <p:sldId id="303" r:id="rId11"/>
    <p:sldId id="306" r:id="rId12"/>
    <p:sldId id="309" r:id="rId13"/>
    <p:sldId id="310" r:id="rId14"/>
    <p:sldId id="313" r:id="rId15"/>
    <p:sldId id="292" r:id="rId16"/>
    <p:sldId id="314" r:id="rId17"/>
    <p:sldId id="265" r:id="rId18"/>
    <p:sldId id="293" r:id="rId19"/>
    <p:sldId id="316" r:id="rId20"/>
    <p:sldId id="317" r:id="rId21"/>
    <p:sldId id="294" r:id="rId22"/>
    <p:sldId id="295" r:id="rId23"/>
    <p:sldId id="318" r:id="rId24"/>
    <p:sldId id="319" r:id="rId25"/>
    <p:sldId id="296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21" r:id="rId34"/>
    <p:sldId id="320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94660"/>
  </p:normalViewPr>
  <p:slideViewPr>
    <p:cSldViewPr>
      <p:cViewPr varScale="1">
        <p:scale>
          <a:sx n="110" d="100"/>
          <a:sy n="110" d="100"/>
        </p:scale>
        <p:origin x="19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EA7A39-E0B2-440C-B7AA-B1D8A54D9782}" type="datetimeFigureOut">
              <a:rPr lang="th-TH" smtClean="0"/>
              <a:pPr/>
              <a:t>04/08/58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607A88-767F-49BA-B8C2-6C819153041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Rule-based Expert SYSTEMs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AND/OR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ในบางครั้งการแทนความรู้ให้อยู่ในรูปแบบกฎเลยนั้นจะซับซ้อน</a:t>
            </a:r>
            <a:r>
              <a:rPr lang="en-US" sz="2000" dirty="0" smtClean="0"/>
              <a:t> </a:t>
            </a:r>
            <a:r>
              <a:rPr lang="th-TH" sz="2000" dirty="0" smtClean="0"/>
              <a:t>จึงมีการแทนความรู้ด้วยกราฟให้เข้าใจถึงโครงสร้างรวมของความรู้ เรียกกราฟประเภทนี้ว่า </a:t>
            </a:r>
            <a:r>
              <a:rPr lang="en-US" sz="2000" dirty="0" smtClean="0"/>
              <a:t>“AND/OR Graph”</a:t>
            </a:r>
            <a:endParaRPr lang="th-TH" sz="2000" dirty="0" smtClean="0"/>
          </a:p>
          <a:p>
            <a:r>
              <a:rPr lang="th-TH" sz="2000" dirty="0" smtClean="0"/>
              <a:t>ดังนั้นถ้ารู้เป้าหมายของระบบ เราสามารถแตกเป้าหมาย</a:t>
            </a:r>
            <a:r>
              <a:rPr lang="en-US" sz="2000" dirty="0" smtClean="0"/>
              <a:t>(goal) </a:t>
            </a:r>
            <a:r>
              <a:rPr lang="th-TH" sz="2000" dirty="0" smtClean="0"/>
              <a:t>นั้น ออกเป็นเป้าหมายย่อยๆ </a:t>
            </a:r>
            <a:r>
              <a:rPr lang="en-US" sz="2000" dirty="0" smtClean="0"/>
              <a:t>(sub-goals)</a:t>
            </a:r>
          </a:p>
          <a:p>
            <a:pPr lvl="1"/>
            <a:r>
              <a:rPr lang="th-TH" sz="2000" b="1" dirty="0" smtClean="0">
                <a:solidFill>
                  <a:srgbClr val="0070C0"/>
                </a:solidFill>
              </a:rPr>
              <a:t>เป้าหมาย </a:t>
            </a:r>
            <a:r>
              <a:rPr lang="th-TH" sz="2000" dirty="0" smtClean="0"/>
              <a:t>คือสิ่งที่เรา</a:t>
            </a:r>
            <a:r>
              <a:rPr lang="th-TH" sz="2000" b="1" dirty="0" smtClean="0"/>
              <a:t>ต้องการได้</a:t>
            </a:r>
            <a:r>
              <a:rPr lang="th-TH" sz="2000" dirty="0" smtClean="0"/>
              <a:t> </a:t>
            </a:r>
            <a:r>
              <a:rPr lang="en-US" sz="2000" dirty="0" smtClean="0"/>
              <a:t> </a:t>
            </a:r>
            <a:endParaRPr lang="th-TH" sz="2000" dirty="0" smtClean="0"/>
          </a:p>
          <a:p>
            <a:pPr lvl="1"/>
            <a:r>
              <a:rPr lang="th-TH" sz="2000" b="1" dirty="0" smtClean="0">
                <a:solidFill>
                  <a:srgbClr val="0070C0"/>
                </a:solidFill>
              </a:rPr>
              <a:t>เป้าหมายย่อย </a:t>
            </a:r>
            <a:r>
              <a:rPr lang="th-TH" sz="2000" dirty="0" smtClean="0"/>
              <a:t>คือสิ่งที่เรา</a:t>
            </a:r>
            <a:r>
              <a:rPr lang="th-TH" sz="2000" b="1" dirty="0" smtClean="0"/>
              <a:t>ต้องได้</a:t>
            </a:r>
            <a:r>
              <a:rPr lang="th-TH" sz="2000" dirty="0" smtClean="0"/>
              <a:t>เพื่อทำให้ได้เป้าหมายที่ต้องการ</a:t>
            </a:r>
          </a:p>
          <a:p>
            <a:r>
              <a:rPr lang="th-TH" sz="2000" dirty="0" smtClean="0"/>
              <a:t>เพื่อให้มองปัญหาง่ายขึ้นจึงมีการใช้ </a:t>
            </a:r>
            <a:r>
              <a:rPr lang="en-US" sz="2000" dirty="0" smtClean="0"/>
              <a:t>AND/OR graph </a:t>
            </a:r>
            <a:r>
              <a:rPr lang="th-TH" sz="2000" dirty="0" smtClean="0"/>
              <a:t>เพื่อแทนความรู้</a:t>
            </a:r>
          </a:p>
          <a:p>
            <a:pPr>
              <a:buNone/>
            </a:pP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96435" y="4221088"/>
            <a:ext cx="6187933" cy="2376264"/>
            <a:chOff x="993119" y="2640111"/>
            <a:chExt cx="7539321" cy="3298771"/>
          </a:xfrm>
        </p:grpSpPr>
        <p:sp>
          <p:nvSpPr>
            <p:cNvPr id="4" name="Oval 3"/>
            <p:cNvSpPr/>
            <p:nvPr/>
          </p:nvSpPr>
          <p:spPr>
            <a:xfrm>
              <a:off x="2195736" y="2640111"/>
              <a:ext cx="64807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S1</a:t>
              </a:r>
              <a:endParaRPr lang="th-TH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/>
            <p:cNvCxnSpPr>
              <a:stCxn id="4" idx="4"/>
              <a:endCxn id="8" idx="0"/>
            </p:cNvCxnSpPr>
            <p:nvPr/>
          </p:nvCxnSpPr>
          <p:spPr>
            <a:xfrm rot="5400000">
              <a:off x="1835696" y="2964147"/>
              <a:ext cx="432048" cy="936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>
              <a:stCxn id="4" idx="4"/>
              <a:endCxn id="7" idx="0"/>
            </p:cNvCxnSpPr>
            <p:nvPr/>
          </p:nvCxnSpPr>
          <p:spPr>
            <a:xfrm rot="16200000" flipH="1">
              <a:off x="2807804" y="2928143"/>
              <a:ext cx="432048" cy="10081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203848" y="3648223"/>
              <a:ext cx="64807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S3</a:t>
              </a:r>
              <a:endParaRPr lang="th-T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1259632" y="3648223"/>
              <a:ext cx="64807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S2</a:t>
              </a:r>
              <a:endParaRPr lang="th-T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084168" y="2640111"/>
              <a:ext cx="64807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S1</a:t>
              </a:r>
              <a:endParaRPr lang="th-TH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9" idx="3"/>
              <a:endCxn id="13" idx="0"/>
            </p:cNvCxnSpPr>
            <p:nvPr/>
          </p:nvCxnSpPr>
          <p:spPr>
            <a:xfrm rot="5400000">
              <a:off x="5567383" y="3036529"/>
              <a:ext cx="516411" cy="7069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9" idx="5"/>
              <a:endCxn id="12" idx="0"/>
            </p:cNvCxnSpPr>
            <p:nvPr/>
          </p:nvCxnSpPr>
          <p:spPr>
            <a:xfrm rot="16200000" flipH="1">
              <a:off x="6768619" y="3000525"/>
              <a:ext cx="516411" cy="7789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7092280" y="3648223"/>
              <a:ext cx="64807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S3</a:t>
              </a:r>
              <a:endParaRPr lang="th-T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5148064" y="3648223"/>
              <a:ext cx="648072" cy="57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S2</a:t>
              </a:r>
              <a:endParaRPr lang="th-TH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40133" y="4277664"/>
              <a:ext cx="2448272" cy="461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AND</a:t>
              </a:r>
              <a:endParaRPr lang="th-TH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84168" y="4266678"/>
              <a:ext cx="24482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OR</a:t>
              </a:r>
              <a:endParaRPr lang="th-TH" sz="24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3119" y="4872359"/>
              <a:ext cx="3064893" cy="1066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S1 </a:t>
              </a:r>
              <a:r>
                <a:rPr lang="th-TH" sz="2000" dirty="0" smtClean="0">
                  <a:solidFill>
                    <a:schemeClr val="tx1"/>
                  </a:solidFill>
                </a:rPr>
                <a:t>จะเป็นจริงเมื่อ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S2 </a:t>
              </a:r>
              <a:r>
                <a:rPr lang="th-TH" sz="2000" dirty="0" smtClean="0">
                  <a:solidFill>
                    <a:schemeClr val="tx1"/>
                  </a:solidFill>
                </a:rPr>
                <a:t>และ </a:t>
              </a:r>
              <a:r>
                <a:rPr lang="en-US" sz="2000" dirty="0" smtClean="0">
                  <a:solidFill>
                    <a:schemeClr val="tx1"/>
                  </a:solidFill>
                </a:rPr>
                <a:t>S3 </a:t>
              </a:r>
              <a:r>
                <a:rPr lang="th-TH" sz="2000" dirty="0" smtClean="0">
                  <a:solidFill>
                    <a:schemeClr val="tx1"/>
                  </a:solidFill>
                </a:rPr>
                <a:t>เป็นจริง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35351" y="4872359"/>
              <a:ext cx="2989574" cy="106652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S1 </a:t>
              </a:r>
              <a:r>
                <a:rPr lang="th-TH" sz="2000" dirty="0" smtClean="0">
                  <a:solidFill>
                    <a:schemeClr val="tx1"/>
                  </a:solidFill>
                </a:rPr>
                <a:t>จะเป็นจริงเมื่อ </a:t>
              </a:r>
              <a:endParaRPr lang="en-US" sz="20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S2 </a:t>
              </a:r>
              <a:r>
                <a:rPr lang="th-TH" sz="2000" dirty="0" smtClean="0">
                  <a:solidFill>
                    <a:schemeClr val="tx1"/>
                  </a:solidFill>
                </a:rPr>
                <a:t>หรือ </a:t>
              </a:r>
              <a:r>
                <a:rPr lang="en-US" sz="2000" dirty="0" smtClean="0">
                  <a:solidFill>
                    <a:schemeClr val="tx1"/>
                  </a:solidFill>
                </a:rPr>
                <a:t>S3 </a:t>
              </a:r>
              <a:r>
                <a:rPr lang="th-TH" sz="2000" dirty="0" smtClean="0">
                  <a:solidFill>
                    <a:schemeClr val="tx1"/>
                  </a:solidFill>
                </a:rPr>
                <a:t>เป็นจริง</a:t>
              </a:r>
              <a:endParaRPr lang="th-TH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Arc 18"/>
          <p:cNvSpPr/>
          <p:nvPr/>
        </p:nvSpPr>
        <p:spPr>
          <a:xfrm rot="8216200">
            <a:off x="2408410" y="3885204"/>
            <a:ext cx="1159552" cy="1080440"/>
          </a:xfrm>
          <a:prstGeom prst="arc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2</a:t>
            </a:r>
            <a:r>
              <a:rPr lang="en-US" b="1" dirty="0" smtClean="0"/>
              <a:t>: </a:t>
            </a:r>
            <a:r>
              <a:rPr lang="th-TH" b="1" dirty="0" smtClean="0"/>
              <a:t>สร้าง </a:t>
            </a:r>
            <a:r>
              <a:rPr lang="en-US" b="1" dirty="0" smtClean="0"/>
              <a:t>AND-OR Graph 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sz="2000" dirty="0" smtClean="0"/>
              <a:t>เป้าหมายคือต้องการทราบว่า ควรจะลงหุ้น </a:t>
            </a:r>
            <a:r>
              <a:rPr lang="en-US" sz="2000" dirty="0" smtClean="0"/>
              <a:t>IBM </a:t>
            </a:r>
            <a:r>
              <a:rPr lang="th-TH" sz="2000" dirty="0" smtClean="0"/>
              <a:t>ไหม</a:t>
            </a:r>
            <a:endParaRPr lang="en-US" sz="2000" dirty="0" smtClean="0"/>
          </a:p>
          <a:p>
            <a:pPr lvl="1"/>
            <a:r>
              <a:rPr lang="en-US" sz="1700" b="1" dirty="0" smtClean="0"/>
              <a:t>IF</a:t>
            </a:r>
            <a:r>
              <a:rPr lang="en-US" sz="1700" dirty="0" smtClean="0"/>
              <a:t>  A and B </a:t>
            </a:r>
            <a:r>
              <a:rPr lang="en-US" sz="1700" b="1" dirty="0" smtClean="0"/>
              <a:t>THEN</a:t>
            </a:r>
            <a:r>
              <a:rPr lang="en-US" sz="1700" dirty="0" smtClean="0"/>
              <a:t> C</a:t>
            </a:r>
          </a:p>
          <a:p>
            <a:pPr lvl="1"/>
            <a:r>
              <a:rPr lang="en-US" sz="1700" b="1" dirty="0" smtClean="0"/>
              <a:t>IF</a:t>
            </a:r>
            <a:r>
              <a:rPr lang="en-US" sz="1700" dirty="0" smtClean="0"/>
              <a:t>  D and B </a:t>
            </a:r>
            <a:r>
              <a:rPr lang="en-US" sz="1700" b="1" dirty="0" smtClean="0"/>
              <a:t>THEN</a:t>
            </a:r>
            <a:r>
              <a:rPr lang="en-US" sz="1700" dirty="0" smtClean="0"/>
              <a:t> E</a:t>
            </a:r>
          </a:p>
          <a:p>
            <a:pPr lvl="1"/>
            <a:r>
              <a:rPr lang="en-US" sz="1700" b="1" dirty="0" smtClean="0"/>
              <a:t>IF</a:t>
            </a:r>
            <a:r>
              <a:rPr lang="en-US" sz="1700" dirty="0" smtClean="0"/>
              <a:t>  F and C </a:t>
            </a:r>
            <a:r>
              <a:rPr lang="en-US" sz="1700" b="1" dirty="0" smtClean="0"/>
              <a:t>THEN</a:t>
            </a:r>
            <a:r>
              <a:rPr lang="en-US" sz="1700" dirty="0" smtClean="0"/>
              <a:t> E</a:t>
            </a:r>
          </a:p>
          <a:p>
            <a:pPr lvl="1"/>
            <a:r>
              <a:rPr lang="en-US" sz="1700" b="1" dirty="0" smtClean="0"/>
              <a:t>IF</a:t>
            </a:r>
            <a:r>
              <a:rPr lang="en-US" sz="1700" dirty="0" smtClean="0"/>
              <a:t>  F </a:t>
            </a:r>
            <a:r>
              <a:rPr lang="en-US" sz="1700" b="1" dirty="0" smtClean="0"/>
              <a:t>THEN</a:t>
            </a:r>
            <a:r>
              <a:rPr lang="en-US" sz="1700" dirty="0" smtClean="0"/>
              <a:t> B</a:t>
            </a:r>
          </a:p>
          <a:p>
            <a:pPr lvl="1"/>
            <a:r>
              <a:rPr lang="en-US" sz="1700" b="1" dirty="0" smtClean="0"/>
              <a:t>IF</a:t>
            </a:r>
            <a:r>
              <a:rPr lang="en-US" sz="1700" dirty="0" smtClean="0"/>
              <a:t>  E </a:t>
            </a:r>
            <a:r>
              <a:rPr lang="en-US" sz="1700" b="1" dirty="0" smtClean="0"/>
              <a:t>THEN</a:t>
            </a:r>
            <a:r>
              <a:rPr lang="en-US" sz="1700" dirty="0" smtClean="0"/>
              <a:t> </a:t>
            </a:r>
            <a:r>
              <a:rPr lang="en-US" sz="1700" b="1" dirty="0" smtClean="0">
                <a:solidFill>
                  <a:srgbClr val="FF0000"/>
                </a:solidFill>
              </a:rPr>
              <a:t>G</a:t>
            </a:r>
            <a:r>
              <a:rPr lang="en-US" sz="1700" dirty="0" smtClean="0"/>
              <a:t> </a:t>
            </a:r>
            <a:endParaRPr lang="th-TH" sz="1700" dirty="0" smtClean="0"/>
          </a:p>
          <a:p>
            <a:endParaRPr lang="th-TH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2546505" y="3348608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Right Arrow 33"/>
          <p:cNvSpPr/>
          <p:nvPr/>
        </p:nvSpPr>
        <p:spPr>
          <a:xfrm rot="10800000">
            <a:off x="3224169" y="2348879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ight Arrow 34"/>
          <p:cNvSpPr/>
          <p:nvPr/>
        </p:nvSpPr>
        <p:spPr>
          <a:xfrm rot="10800000">
            <a:off x="3225058" y="2708919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Right Arrow 35"/>
          <p:cNvSpPr/>
          <p:nvPr/>
        </p:nvSpPr>
        <p:spPr>
          <a:xfrm rot="10800000">
            <a:off x="2555777" y="302743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Right Arrow 39"/>
          <p:cNvSpPr/>
          <p:nvPr/>
        </p:nvSpPr>
        <p:spPr>
          <a:xfrm rot="10800000">
            <a:off x="3225945" y="1998112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898580" y="4554599"/>
            <a:ext cx="523005" cy="4320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7430528" y="4518595"/>
            <a:ext cx="523005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8106461">
            <a:off x="7641339" y="4240357"/>
            <a:ext cx="591645" cy="57599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5960049" y="2413308"/>
            <a:ext cx="39225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V="1">
            <a:off x="6660706" y="2693287"/>
            <a:ext cx="719133" cy="17281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V="1">
            <a:off x="6192654" y="3161339"/>
            <a:ext cx="719133" cy="7920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4776959">
            <a:off x="6477041" y="3325195"/>
            <a:ext cx="342886" cy="38927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5544582" y="3305355"/>
            <a:ext cx="719133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076530" y="2837303"/>
            <a:ext cx="719133" cy="1440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rot="11467284">
            <a:off x="5672499" y="3292944"/>
            <a:ext cx="377672" cy="353416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5378300" y="4770623"/>
            <a:ext cx="52300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7244297" y="5784946"/>
            <a:ext cx="3914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868144" y="1700808"/>
            <a:ext cx="588381" cy="57606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5868144" y="2616592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415667" y="3922896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64088" y="3933056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7162131" y="5037332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7596336" y="3933056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6647915" y="3933056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351771" y="5016966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8088075" y="5037332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7151971" y="5992969"/>
            <a:ext cx="588381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th-TH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6" grpId="2" animBg="1"/>
      <p:bldP spid="40" grpId="0" animBg="1"/>
      <p:bldP spid="40" grpId="1" animBg="1"/>
      <p:bldP spid="11" grpId="0" animBg="1"/>
      <p:bldP spid="23" grpId="0" animBg="1"/>
      <p:bldP spid="30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2</a:t>
            </a:r>
            <a:r>
              <a:rPr lang="en-US" b="1" dirty="0" smtClean="0"/>
              <a:t> : </a:t>
            </a:r>
            <a:r>
              <a:rPr lang="th-TH" b="1" dirty="0" smtClean="0"/>
              <a:t>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ผู้เชี่ยวชาญในการแก้ปัญหารถยนต์ ให้เสนอกฎ เพื่อตรวจสอบปัญหาของรถยนต์และแนะนำให้ทำอะไรกับรถยนต์ ดังต่อไปนี้</a:t>
            </a:r>
          </a:p>
          <a:p>
            <a:pPr lvl="1"/>
            <a:r>
              <a:rPr lang="th-TH" dirty="0" smtClean="0"/>
              <a:t>ถ้า ระบบเกียร์ และ คาร์บูเรเตอร์เสีย แล้วควร ขายรถ</a:t>
            </a:r>
          </a:p>
          <a:p>
            <a:pPr lvl="1"/>
            <a:r>
              <a:rPr lang="th-TH" dirty="0" smtClean="0"/>
              <a:t>ถ้า คาร์บูเรเตอร์เสีย แล้วควร ไปซ่อมรถ</a:t>
            </a:r>
          </a:p>
          <a:p>
            <a:pPr lvl="1"/>
            <a:r>
              <a:rPr lang="th-TH" dirty="0" smtClean="0"/>
              <a:t>ถ้า ระบบเกียร์เสีย ควรไปซ่อมรถ</a:t>
            </a:r>
          </a:p>
          <a:p>
            <a:pPr lvl="1"/>
            <a:r>
              <a:rPr lang="th-TH" dirty="0" smtClean="0"/>
              <a:t>ถ้า มีปัญหาในการเข้าเกียร์ แล้ว ระบบเกียร์เสีย</a:t>
            </a:r>
          </a:p>
          <a:p>
            <a:pPr lvl="1"/>
            <a:r>
              <a:rPr lang="th-TH" dirty="0" smtClean="0"/>
              <a:t>ถ้า เข้าเกียร์ถอยหลังไม่ได้ แล้ว ระบบเกียร์เสีย</a:t>
            </a:r>
          </a:p>
          <a:p>
            <a:pPr lvl="1"/>
            <a:r>
              <a:rPr lang="th-TH" dirty="0" smtClean="0"/>
              <a:t>ถ้า มีปัญหาในการเร่งเครื่อง แล้ว คาร์บูเรเตอร์เสีย</a:t>
            </a:r>
          </a:p>
          <a:p>
            <a:pPr lvl="1"/>
            <a:r>
              <a:rPr lang="th-TH" dirty="0" smtClean="0"/>
              <a:t>ถ้า เครื่องยนต์กระตุกบ่อย แล้ว คาร์บูเรเตอร์เสีย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ตัวอย่าง 2</a:t>
            </a:r>
            <a:r>
              <a:rPr lang="en-US" b="1" dirty="0" smtClean="0"/>
              <a:t> : </a:t>
            </a:r>
            <a:r>
              <a:rPr lang="th-TH" b="1" dirty="0" smtClean="0"/>
              <a:t>แทนปัญหาด้วย </a:t>
            </a:r>
            <a:r>
              <a:rPr lang="en-US" sz="3600" b="1" dirty="0" smtClean="0"/>
              <a:t>AND/OR Graph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-269032" y="1600200"/>
            <a:ext cx="4192960" cy="2476872"/>
          </a:xfrm>
        </p:spPr>
        <p:txBody>
          <a:bodyPr>
            <a:normAutofit fontScale="92500"/>
          </a:bodyPr>
          <a:lstStyle/>
          <a:p>
            <a:pPr lvl="1"/>
            <a:r>
              <a:rPr lang="th-TH" sz="1800" dirty="0" smtClean="0"/>
              <a:t>ถ้า ระบบเกียร์ และ คาร์บูเรเตอร์เสีย แล้วควร </a:t>
            </a:r>
            <a:r>
              <a:rPr lang="th-TH" sz="1800" b="1" dirty="0" smtClean="0">
                <a:solidFill>
                  <a:srgbClr val="FF0000"/>
                </a:solidFill>
              </a:rPr>
              <a:t>ขายรถ</a:t>
            </a:r>
          </a:p>
          <a:p>
            <a:pPr lvl="1"/>
            <a:r>
              <a:rPr lang="th-TH" sz="1800" dirty="0" smtClean="0"/>
              <a:t>ถ้า คาร์บูเรเตอร์เสีย แล้วควรไป </a:t>
            </a:r>
            <a:r>
              <a:rPr lang="th-TH" sz="1800" b="1" dirty="0" smtClean="0">
                <a:solidFill>
                  <a:srgbClr val="FF0000"/>
                </a:solidFill>
              </a:rPr>
              <a:t>ซ่อมรถ</a:t>
            </a:r>
          </a:p>
          <a:p>
            <a:pPr lvl="1"/>
            <a:r>
              <a:rPr lang="th-TH" sz="1800" dirty="0" smtClean="0"/>
              <a:t>ถ้า ระบบเกียร์เสีย ควรไป</a:t>
            </a:r>
            <a:r>
              <a:rPr lang="th-TH" sz="1800" b="1" dirty="0" smtClean="0">
                <a:solidFill>
                  <a:srgbClr val="FF0000"/>
                </a:solidFill>
              </a:rPr>
              <a:t>ซ่อมรถ</a:t>
            </a:r>
          </a:p>
          <a:p>
            <a:pPr lvl="1"/>
            <a:r>
              <a:rPr lang="th-TH" sz="1800" dirty="0" smtClean="0"/>
              <a:t>ถ้า มีปัญหาในการเข้าเกียร์ แล้ว ระบบเกียร์เสีย</a:t>
            </a:r>
          </a:p>
          <a:p>
            <a:pPr lvl="1"/>
            <a:r>
              <a:rPr lang="th-TH" sz="1800" dirty="0" smtClean="0"/>
              <a:t>ถ้า เข้าเกียร์ถอยหลังไม่ได้ แล้ว ระบบเกียร์เสีย</a:t>
            </a:r>
          </a:p>
          <a:p>
            <a:pPr lvl="1"/>
            <a:r>
              <a:rPr lang="th-TH" sz="1800" dirty="0" smtClean="0"/>
              <a:t>ถ้า มีปัญหาในการเร่งเครื่อง แล้ว คาร์บูเรเตอร์เสีย</a:t>
            </a:r>
          </a:p>
          <a:p>
            <a:pPr lvl="1"/>
            <a:r>
              <a:rPr lang="th-TH" sz="1800" dirty="0" smtClean="0"/>
              <a:t>ถ้า เครื่องยนต์กระตุกบ่อย แล้ว คาร์บูเรเตอร์เสีย</a:t>
            </a:r>
            <a:endParaRPr lang="th-TH" sz="1800" dirty="0"/>
          </a:p>
        </p:txBody>
      </p:sp>
      <p:sp>
        <p:nvSpPr>
          <p:cNvPr id="4" name="Rectangle 3"/>
          <p:cNvSpPr/>
          <p:nvPr/>
        </p:nvSpPr>
        <p:spPr>
          <a:xfrm>
            <a:off x="5436096" y="170080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ควรทำ </a:t>
            </a:r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กับรถ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9992" y="278092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คือ ขายรถ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6216" y="278092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คือ ซ่อมรถ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55776" y="422108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ระบบเกียร์เสีย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2312" y="422108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คาร์บูเรเตอร์เสีย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344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มีปัญหาในการเข้าเกียร์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77464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เข้าเกียร์ถอยหลังไม่ได้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7752" y="422108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ระบบเกียร์เสีย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4288" y="422108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คาร์บูเรเตอร์เสีย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39752" y="5661248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มีปัญหาในการเร่งเครื่อง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91880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เครื่องยนต์กระตุกบ่อย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64328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มีปัญหาในการเข้าเกียร์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44448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เข้าเกียร์ถอยหลังไม่ได้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96576" y="5661248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มีปัญหาในการเร่งเครื่อง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48704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เครื่องยนต์กระตุกบ่อย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4" idx="2"/>
            <a:endCxn id="5" idx="0"/>
          </p:cNvCxnSpPr>
          <p:nvPr/>
        </p:nvCxnSpPr>
        <p:spPr>
          <a:xfrm rot="5400000">
            <a:off x="5292080" y="1988840"/>
            <a:ext cx="648072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2"/>
            <a:endCxn id="6" idx="0"/>
          </p:cNvCxnSpPr>
          <p:nvPr/>
        </p:nvCxnSpPr>
        <p:spPr>
          <a:xfrm rot="16200000" flipH="1">
            <a:off x="6300192" y="1916832"/>
            <a:ext cx="648072" cy="108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7" idx="0"/>
          </p:cNvCxnSpPr>
          <p:nvPr/>
        </p:nvCxnSpPr>
        <p:spPr>
          <a:xfrm rot="5400000">
            <a:off x="3671900" y="2744924"/>
            <a:ext cx="1008112" cy="19442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2"/>
            <a:endCxn id="8" idx="0"/>
          </p:cNvCxnSpPr>
          <p:nvPr/>
        </p:nvCxnSpPr>
        <p:spPr>
          <a:xfrm rot="5400000">
            <a:off x="4360168" y="3433192"/>
            <a:ext cx="1008112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11" idx="0"/>
          </p:cNvCxnSpPr>
          <p:nvPr/>
        </p:nvCxnSpPr>
        <p:spPr>
          <a:xfrm rot="5400000">
            <a:off x="6296000" y="3352800"/>
            <a:ext cx="1008112" cy="7284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2" idx="0"/>
          </p:cNvCxnSpPr>
          <p:nvPr/>
        </p:nvCxnSpPr>
        <p:spPr>
          <a:xfrm rot="16200000" flipH="1">
            <a:off x="6984268" y="3392996"/>
            <a:ext cx="1008112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2"/>
            <a:endCxn id="9" idx="0"/>
          </p:cNvCxnSpPr>
          <p:nvPr/>
        </p:nvCxnSpPr>
        <p:spPr>
          <a:xfrm rot="5400000">
            <a:off x="1398568" y="3855968"/>
            <a:ext cx="1008112" cy="2602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2"/>
            <a:endCxn id="10" idx="0"/>
          </p:cNvCxnSpPr>
          <p:nvPr/>
        </p:nvCxnSpPr>
        <p:spPr>
          <a:xfrm rot="5400000">
            <a:off x="1938628" y="4396028"/>
            <a:ext cx="1008112" cy="15223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3" idx="0"/>
          </p:cNvCxnSpPr>
          <p:nvPr/>
        </p:nvCxnSpPr>
        <p:spPr>
          <a:xfrm rot="5400000">
            <a:off x="3226042" y="4306906"/>
            <a:ext cx="1008112" cy="17005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4" idx="0"/>
          </p:cNvCxnSpPr>
          <p:nvPr/>
        </p:nvCxnSpPr>
        <p:spPr>
          <a:xfrm rot="5400000">
            <a:off x="3784104" y="4864968"/>
            <a:ext cx="1008112" cy="5844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2"/>
            <a:endCxn id="15" idx="0"/>
          </p:cNvCxnSpPr>
          <p:nvPr/>
        </p:nvCxnSpPr>
        <p:spPr>
          <a:xfrm rot="5400000">
            <a:off x="5298048" y="4523472"/>
            <a:ext cx="1008112" cy="1267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2"/>
            <a:endCxn id="16" idx="0"/>
          </p:cNvCxnSpPr>
          <p:nvPr/>
        </p:nvCxnSpPr>
        <p:spPr>
          <a:xfrm rot="5400000">
            <a:off x="5838108" y="5063532"/>
            <a:ext cx="1008112" cy="1873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2" idx="2"/>
            <a:endCxn id="17" idx="0"/>
          </p:cNvCxnSpPr>
          <p:nvPr/>
        </p:nvCxnSpPr>
        <p:spPr>
          <a:xfrm rot="5400000">
            <a:off x="7120442" y="4969330"/>
            <a:ext cx="1008112" cy="3757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" idx="2"/>
            <a:endCxn id="18" idx="0"/>
          </p:cNvCxnSpPr>
          <p:nvPr/>
        </p:nvCxnSpPr>
        <p:spPr>
          <a:xfrm rot="16200000" flipH="1">
            <a:off x="7678504" y="4786992"/>
            <a:ext cx="1008112" cy="74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8904592">
            <a:off x="4561069" y="3112895"/>
            <a:ext cx="425326" cy="560473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7"/>
          <p:cNvSpPr/>
          <p:nvPr/>
        </p:nvSpPr>
        <p:spPr>
          <a:xfrm rot="10800000">
            <a:off x="3707904" y="170080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 rot="10800000">
            <a:off x="2915817" y="203036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0800000">
            <a:off x="2504089" y="2369199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Arrow 50"/>
          <p:cNvSpPr/>
          <p:nvPr/>
        </p:nvSpPr>
        <p:spPr>
          <a:xfrm rot="10800000">
            <a:off x="3347864" y="2708920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10800000">
            <a:off x="3326657" y="3048639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0800000">
            <a:off x="3502041" y="3377311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3389393" y="3706871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7" grpId="0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2" grpId="3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3 </a:t>
            </a:r>
            <a:r>
              <a:rPr lang="en-US" b="1" dirty="0" smtClean="0"/>
              <a:t>: </a:t>
            </a:r>
            <a:r>
              <a:rPr lang="th-TH" b="1" dirty="0" smtClean="0"/>
              <a:t>ปัญหาการหาสีของสัตว์เลี้ยง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008" y="1600200"/>
            <a:ext cx="8153400" cy="2260848"/>
          </a:xfrm>
        </p:spPr>
        <p:txBody>
          <a:bodyPr/>
          <a:lstStyle/>
          <a:p>
            <a:r>
              <a:rPr lang="th-TH" sz="2400" dirty="0" smtClean="0"/>
              <a:t>ผู้เชี่ยวชาญได้กำหนดกฎเพื่อหาสีของสัตว์เลี้ยงดังนี้</a:t>
            </a:r>
          </a:p>
          <a:p>
            <a:pPr lvl="1"/>
            <a:r>
              <a:rPr lang="th-TH" sz="2000" dirty="0" smtClean="0"/>
              <a:t>ถ้า </a:t>
            </a:r>
            <a:r>
              <a:rPr lang="en-US" sz="2000" dirty="0" smtClean="0"/>
              <a:t>X </a:t>
            </a:r>
            <a:r>
              <a:rPr lang="th-TH" sz="2000" dirty="0" smtClean="0"/>
              <a:t>ส่งเสียงร้องในลำคอ และ กินแมลง แล้ว </a:t>
            </a:r>
            <a:r>
              <a:rPr lang="en-US" sz="2000" dirty="0" smtClean="0"/>
              <a:t>X </a:t>
            </a:r>
            <a:r>
              <a:rPr lang="th-TH" sz="2000" dirty="0" smtClean="0"/>
              <a:t>คือ กบ</a:t>
            </a:r>
          </a:p>
          <a:p>
            <a:pPr lvl="1"/>
            <a:r>
              <a:rPr lang="th-TH" sz="2000" dirty="0" smtClean="0"/>
              <a:t>ถ้า </a:t>
            </a:r>
            <a:r>
              <a:rPr lang="en-US" sz="2000" dirty="0" smtClean="0"/>
              <a:t>X </a:t>
            </a:r>
            <a:r>
              <a:rPr lang="th-TH" sz="2000" dirty="0" smtClean="0"/>
              <a:t>ส่งเสียงร้องสูง และ กินแมลง แล้ว </a:t>
            </a:r>
            <a:r>
              <a:rPr lang="en-US" sz="2000" dirty="0" smtClean="0"/>
              <a:t>X </a:t>
            </a:r>
            <a:r>
              <a:rPr lang="th-TH" sz="2000" dirty="0" smtClean="0"/>
              <a:t>คือ นกขมิ้น</a:t>
            </a:r>
          </a:p>
          <a:p>
            <a:pPr lvl="1"/>
            <a:r>
              <a:rPr lang="th-TH" sz="2000" dirty="0" smtClean="0"/>
              <a:t>ถ้า </a:t>
            </a:r>
            <a:r>
              <a:rPr lang="en-US" sz="2000" dirty="0" smtClean="0"/>
              <a:t>X </a:t>
            </a:r>
            <a:r>
              <a:rPr lang="th-TH" sz="2000" dirty="0" smtClean="0"/>
              <a:t>เป็นกบ แล้ว </a:t>
            </a:r>
            <a:r>
              <a:rPr lang="en-US" sz="2000" dirty="0" smtClean="0"/>
              <a:t>X </a:t>
            </a:r>
            <a:r>
              <a:rPr lang="th-TH" sz="2000" dirty="0" smtClean="0"/>
              <a:t>มีสีเขียว</a:t>
            </a:r>
          </a:p>
          <a:p>
            <a:pPr lvl="1"/>
            <a:r>
              <a:rPr lang="th-TH" sz="2000" dirty="0" smtClean="0"/>
              <a:t>ถ้า </a:t>
            </a:r>
            <a:r>
              <a:rPr lang="en-US" sz="2000" dirty="0" smtClean="0"/>
              <a:t>X </a:t>
            </a:r>
            <a:r>
              <a:rPr lang="th-TH" sz="2000" dirty="0" smtClean="0"/>
              <a:t>เป็นนกขมิ้น แล้ว </a:t>
            </a:r>
            <a:r>
              <a:rPr lang="en-US" sz="2000" dirty="0" smtClean="0"/>
              <a:t>X</a:t>
            </a:r>
            <a:r>
              <a:rPr lang="th-TH" sz="2000" dirty="0" smtClean="0"/>
              <a:t> มีสีเหลือง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64088" y="1916832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สีของ </a:t>
            </a:r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คือ </a:t>
            </a:r>
            <a:r>
              <a:rPr lang="en-US" sz="1800" dirty="0" smtClean="0">
                <a:solidFill>
                  <a:schemeClr val="tx1"/>
                </a:solidFill>
              </a:rPr>
              <a:t>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4008" y="314096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Y </a:t>
            </a:r>
            <a:r>
              <a:rPr lang="th-TH" sz="1800" dirty="0" smtClean="0">
                <a:solidFill>
                  <a:schemeClr val="tx1"/>
                </a:solidFill>
              </a:rPr>
              <a:t>คือ สีเขียว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6176" y="314096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Y</a:t>
            </a:r>
            <a:r>
              <a:rPr lang="th-TH" sz="1800" dirty="0" smtClean="0">
                <a:solidFill>
                  <a:schemeClr val="tx1"/>
                </a:solidFill>
              </a:rPr>
              <a:t> คือ สีเหลือง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07904" y="4365104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เป็น กบ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4248" y="4365104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เป็น นกขมิ้น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784" y="5877272"/>
            <a:ext cx="172819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ส่งเสียงร้องในลำคอ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9992" y="5877272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กินแมลง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96336" y="5877272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กินแมลง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84168" y="5877272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ส่งเสียงร้องสูง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4" idx="2"/>
            <a:endCxn id="5" idx="0"/>
          </p:cNvCxnSpPr>
          <p:nvPr/>
        </p:nvCxnSpPr>
        <p:spPr>
          <a:xfrm rot="5400000">
            <a:off x="5256076" y="2384884"/>
            <a:ext cx="792088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2"/>
            <a:endCxn id="6" idx="0"/>
          </p:cNvCxnSpPr>
          <p:nvPr/>
        </p:nvCxnSpPr>
        <p:spPr>
          <a:xfrm rot="16200000" flipH="1">
            <a:off x="6012160" y="2348880"/>
            <a:ext cx="792088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2"/>
            <a:endCxn id="7" idx="0"/>
          </p:cNvCxnSpPr>
          <p:nvPr/>
        </p:nvCxnSpPr>
        <p:spPr>
          <a:xfrm rot="5400000">
            <a:off x="4427984" y="3501008"/>
            <a:ext cx="792088" cy="9361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2"/>
            <a:endCxn id="8" idx="0"/>
          </p:cNvCxnSpPr>
          <p:nvPr/>
        </p:nvCxnSpPr>
        <p:spPr>
          <a:xfrm rot="16200000" flipH="1">
            <a:off x="6732240" y="3645024"/>
            <a:ext cx="792088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2"/>
            <a:endCxn id="9" idx="0"/>
          </p:cNvCxnSpPr>
          <p:nvPr/>
        </p:nvCxnSpPr>
        <p:spPr>
          <a:xfrm rot="5400000">
            <a:off x="3383868" y="4905164"/>
            <a:ext cx="1080120" cy="864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2"/>
            <a:endCxn id="10" idx="0"/>
          </p:cNvCxnSpPr>
          <p:nvPr/>
        </p:nvCxnSpPr>
        <p:spPr>
          <a:xfrm rot="16200000" flipH="1">
            <a:off x="4211960" y="4941168"/>
            <a:ext cx="108012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2"/>
            <a:endCxn id="12" idx="0"/>
          </p:cNvCxnSpPr>
          <p:nvPr/>
        </p:nvCxnSpPr>
        <p:spPr>
          <a:xfrm rot="5400000">
            <a:off x="6552220" y="4977172"/>
            <a:ext cx="1080120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2"/>
            <a:endCxn id="11" idx="0"/>
          </p:cNvCxnSpPr>
          <p:nvPr/>
        </p:nvCxnSpPr>
        <p:spPr>
          <a:xfrm rot="16200000" flipH="1">
            <a:off x="7308304" y="4941168"/>
            <a:ext cx="108012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28"/>
          <p:cNvSpPr/>
          <p:nvPr/>
        </p:nvSpPr>
        <p:spPr>
          <a:xfrm rot="8121936">
            <a:off x="4042745" y="4571406"/>
            <a:ext cx="645221" cy="63644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 rot="8121936">
            <a:off x="7150137" y="4571998"/>
            <a:ext cx="645221" cy="636444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การอนุมานข้อมูลแบบฐานกฎ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37112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ในการอนุมานข้อมูลที่เก็บอยู่ในรูปแบบฐานกฎนั้นมี 2 วิธีหลักๆคือ</a:t>
            </a:r>
          </a:p>
          <a:p>
            <a:pPr lvl="1"/>
            <a:r>
              <a:rPr lang="en-US" dirty="0" smtClean="0"/>
              <a:t>Forward chaining</a:t>
            </a:r>
          </a:p>
          <a:p>
            <a:pPr lvl="1"/>
            <a:r>
              <a:rPr lang="en-US" dirty="0" smtClean="0"/>
              <a:t>Backward chaining</a:t>
            </a:r>
          </a:p>
          <a:p>
            <a:r>
              <a:rPr lang="en-US" dirty="0" smtClean="0"/>
              <a:t>Forward chaining </a:t>
            </a:r>
            <a:endParaRPr lang="th-TH" dirty="0" smtClean="0"/>
          </a:p>
          <a:p>
            <a:pPr lvl="1"/>
            <a:r>
              <a:rPr lang="th-TH" dirty="0" smtClean="0"/>
              <a:t>เรียกอีกอย่างหนึ่งว่า </a:t>
            </a:r>
            <a:r>
              <a:rPr lang="en-US" dirty="0" smtClean="0"/>
              <a:t>“Data Driven Search”</a:t>
            </a:r>
          </a:p>
          <a:p>
            <a:pPr lvl="1"/>
            <a:r>
              <a:rPr lang="th-TH" dirty="0" smtClean="0"/>
              <a:t>เนื่องจากมุ่งเน้นความสำคัญที่ข้อมูลเป็นหลัก </a:t>
            </a:r>
            <a:r>
              <a:rPr lang="en-US" dirty="0" smtClean="0"/>
              <a:t>(Data Driven)</a:t>
            </a:r>
          </a:p>
          <a:p>
            <a:pPr lvl="1"/>
            <a:r>
              <a:rPr lang="th-TH" dirty="0" smtClean="0"/>
              <a:t>โดยเริ่มจากการค้นหาข้อมูลที่มีอยู่หรือแนวคิดพื้นฐาน เพื่อให้ได้ผลลัพธ์ของการอนุมาน</a:t>
            </a:r>
          </a:p>
          <a:p>
            <a:pPr lvl="1"/>
            <a:r>
              <a:rPr lang="th-TH" dirty="0" smtClean="0"/>
              <a:t>จะทำการทดสอบกฎต่างๆก่อนที่จะประมวลผลจนกว่าจะได้ข้อสรุป</a:t>
            </a:r>
            <a:endParaRPr lang="en-US" dirty="0" smtClean="0"/>
          </a:p>
          <a:p>
            <a:r>
              <a:rPr lang="en-US" dirty="0" smtClean="0"/>
              <a:t>Backward chaining</a:t>
            </a:r>
          </a:p>
          <a:p>
            <a:pPr lvl="1"/>
            <a:r>
              <a:rPr lang="th-TH" dirty="0" smtClean="0"/>
              <a:t>เรียกอีกอย่างหนึ่งว่า </a:t>
            </a:r>
            <a:r>
              <a:rPr lang="en-US" dirty="0" smtClean="0"/>
              <a:t>“Goal Driven Search” </a:t>
            </a:r>
          </a:p>
          <a:p>
            <a:pPr lvl="1"/>
            <a:r>
              <a:rPr lang="th-TH" dirty="0" smtClean="0"/>
              <a:t>เนื่องจากเป็นวิธีการที่เน้นความสำคัญตรงเป้าหมายเป็นหลัก</a:t>
            </a:r>
          </a:p>
          <a:p>
            <a:pPr lvl="1"/>
            <a:r>
              <a:rPr lang="th-TH" dirty="0" smtClean="0"/>
              <a:t>โดยเริ่มค้นหาจากสิ่งที่คาดหวังไปยังหลักฐานที่จะบ่งบอกได้ว่าเป็นไปอย่างที่คาดหวังหรือไม่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Forward </a:t>
            </a:r>
            <a:r>
              <a:rPr lang="th-TH" b="1" dirty="0" smtClean="0"/>
              <a:t>และ </a:t>
            </a:r>
            <a:r>
              <a:rPr lang="en-US" b="1" dirty="0" smtClean="0"/>
              <a:t>Backward Chaining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934088" y="170080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ควรทำ </a:t>
            </a:r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กับรถ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888" y="278092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คือ ขายรถ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4368" y="278092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 </a:t>
            </a:r>
            <a:r>
              <a:rPr lang="th-TH" sz="1800" dirty="0" smtClean="0">
                <a:solidFill>
                  <a:schemeClr val="tx1"/>
                </a:solidFill>
              </a:rPr>
              <a:t>คือ ซ่อมรถ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7392" y="4149080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ระบบเกียร์เสีย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3928" y="4149080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คาร์บูเรเตอร์เสีย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มีปัญหาในการเข้าเกียร์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เข้าเกียร์ถอยหลังไม่ได้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5904" y="422108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ระบบเกียร์เสีย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02440" y="4221088"/>
            <a:ext cx="1296144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คาร์บูเรเตอร์เสีย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77904" y="5661248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มีปัญหาในการเร่งเครื่อง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30032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เครื่องยนต์กระตุกบ่อย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02480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มีปัญหาในการเข้าเกียร์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82600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เข้าเกียร์ถอยหลังไม่ได้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34728" y="5661248"/>
            <a:ext cx="1080120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มีปัญหาในการเร่งเครื่อง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986856" y="5661248"/>
            <a:ext cx="100811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chemeClr val="tx1"/>
                </a:solidFill>
              </a:rPr>
              <a:t>เครื่องยนต์กระตุกบ่อย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4" idx="2"/>
            <a:endCxn id="5" idx="0"/>
          </p:cNvCxnSpPr>
          <p:nvPr/>
        </p:nvCxnSpPr>
        <p:spPr>
          <a:xfrm rot="5400000">
            <a:off x="3358024" y="1556792"/>
            <a:ext cx="648072" cy="1800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2"/>
            <a:endCxn id="6" idx="0"/>
          </p:cNvCxnSpPr>
          <p:nvPr/>
        </p:nvCxnSpPr>
        <p:spPr>
          <a:xfrm rot="16200000" flipH="1">
            <a:off x="5518264" y="1196752"/>
            <a:ext cx="648072" cy="2520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2"/>
            <a:endCxn id="7" idx="0"/>
          </p:cNvCxnSpPr>
          <p:nvPr/>
        </p:nvCxnSpPr>
        <p:spPr>
          <a:xfrm rot="5400000">
            <a:off x="1805660" y="3172780"/>
            <a:ext cx="936104" cy="1016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2"/>
            <a:endCxn id="8" idx="0"/>
          </p:cNvCxnSpPr>
          <p:nvPr/>
        </p:nvCxnSpPr>
        <p:spPr>
          <a:xfrm rot="16200000" flipH="1">
            <a:off x="2493928" y="3501008"/>
            <a:ext cx="936104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2"/>
            <a:endCxn id="11" idx="0"/>
          </p:cNvCxnSpPr>
          <p:nvPr/>
        </p:nvCxnSpPr>
        <p:spPr>
          <a:xfrm rot="5400000">
            <a:off x="6234152" y="3352800"/>
            <a:ext cx="1008112" cy="7284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2"/>
            <a:endCxn id="12" idx="0"/>
          </p:cNvCxnSpPr>
          <p:nvPr/>
        </p:nvCxnSpPr>
        <p:spPr>
          <a:xfrm rot="16200000" flipH="1">
            <a:off x="6922420" y="3392996"/>
            <a:ext cx="1008112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2"/>
            <a:endCxn id="9" idx="0"/>
          </p:cNvCxnSpPr>
          <p:nvPr/>
        </p:nvCxnSpPr>
        <p:spPr>
          <a:xfrm rot="5400000">
            <a:off x="612448" y="4508232"/>
            <a:ext cx="1080120" cy="12259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7" idx="2"/>
            <a:endCxn id="10" idx="0"/>
          </p:cNvCxnSpPr>
          <p:nvPr/>
        </p:nvCxnSpPr>
        <p:spPr>
          <a:xfrm rot="5400000">
            <a:off x="1152508" y="5048292"/>
            <a:ext cx="1080120" cy="1457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2"/>
            <a:endCxn id="13" idx="0"/>
          </p:cNvCxnSpPr>
          <p:nvPr/>
        </p:nvCxnSpPr>
        <p:spPr>
          <a:xfrm rot="5400000">
            <a:off x="2439922" y="4959170"/>
            <a:ext cx="1080120" cy="3240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8" idx="2"/>
            <a:endCxn id="14" idx="0"/>
          </p:cNvCxnSpPr>
          <p:nvPr/>
        </p:nvCxnSpPr>
        <p:spPr>
          <a:xfrm rot="16200000" flipH="1">
            <a:off x="2997984" y="4725144"/>
            <a:ext cx="108012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1" idx="2"/>
            <a:endCxn id="15" idx="0"/>
          </p:cNvCxnSpPr>
          <p:nvPr/>
        </p:nvCxnSpPr>
        <p:spPr>
          <a:xfrm rot="5400000">
            <a:off x="5236200" y="4523472"/>
            <a:ext cx="1008112" cy="1267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2"/>
            <a:endCxn id="16" idx="0"/>
          </p:cNvCxnSpPr>
          <p:nvPr/>
        </p:nvCxnSpPr>
        <p:spPr>
          <a:xfrm rot="5400000">
            <a:off x="5776260" y="5063532"/>
            <a:ext cx="1008112" cy="1873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2" idx="2"/>
            <a:endCxn id="17" idx="0"/>
          </p:cNvCxnSpPr>
          <p:nvPr/>
        </p:nvCxnSpPr>
        <p:spPr>
          <a:xfrm rot="5400000">
            <a:off x="7058594" y="4969330"/>
            <a:ext cx="1008112" cy="3757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" idx="2"/>
            <a:endCxn id="18" idx="0"/>
          </p:cNvCxnSpPr>
          <p:nvPr/>
        </p:nvCxnSpPr>
        <p:spPr>
          <a:xfrm rot="16200000" flipH="1">
            <a:off x="7616656" y="4786992"/>
            <a:ext cx="1008112" cy="74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7293757">
            <a:off x="2378299" y="2921625"/>
            <a:ext cx="405246" cy="80034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10800000">
            <a:off x="405696" y="1844824"/>
            <a:ext cx="360040" cy="3456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>
            <a:off x="8460432" y="1916832"/>
            <a:ext cx="360040" cy="3456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4698" y="1556792"/>
            <a:ext cx="177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Forward chaining</a:t>
            </a:r>
            <a:endParaRPr lang="en-US" sz="1800" dirty="0"/>
          </a:p>
        </p:txBody>
      </p:sp>
      <p:sp>
        <p:nvSpPr>
          <p:cNvPr id="56" name="TextBox 55"/>
          <p:cNvSpPr txBox="1"/>
          <p:nvPr/>
        </p:nvSpPr>
        <p:spPr>
          <a:xfrm>
            <a:off x="7236296" y="1556792"/>
            <a:ext cx="191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Backward chaining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การอนุมานโดยการให้เหตุผลด้วยฐานกฏ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การอนุมานแบบฐานกฎจะเปรียบเทียบแต่ละกฎที่เก็บอยู่ในฐานองค์ความรู้กับข้อเท็จจริง</a:t>
            </a:r>
          </a:p>
          <a:p>
            <a:r>
              <a:rPr lang="th-TH" sz="2400" dirty="0" smtClean="0"/>
              <a:t>เมื่อกฎที่อยู่ในส่วนของ </a:t>
            </a:r>
            <a:r>
              <a:rPr lang="en-US" sz="2400" dirty="0" smtClean="0"/>
              <a:t>IF</a:t>
            </a:r>
            <a:r>
              <a:rPr lang="th-TH" sz="2400" dirty="0" smtClean="0"/>
              <a:t> ตรงกับข้อเท็จจริง</a:t>
            </a:r>
            <a:r>
              <a:rPr lang="en-US" sz="2400" dirty="0" smtClean="0"/>
              <a:t>(match) </a:t>
            </a:r>
            <a:r>
              <a:rPr lang="th-TH" sz="2400" dirty="0" smtClean="0"/>
              <a:t>กฎนั้นจะถูกเรียกใช้งาน </a:t>
            </a:r>
            <a:r>
              <a:rPr lang="en-US" sz="2400" dirty="0" smtClean="0"/>
              <a:t>(fired) </a:t>
            </a:r>
            <a:r>
              <a:rPr lang="th-TH" sz="2400" dirty="0" smtClean="0"/>
              <a:t>และ ส่วนของ </a:t>
            </a:r>
            <a:r>
              <a:rPr lang="en-US" sz="2400" dirty="0" smtClean="0"/>
              <a:t>THEN </a:t>
            </a:r>
            <a:r>
              <a:rPr lang="th-TH" sz="2400" dirty="0" smtClean="0"/>
              <a:t>จะถูกทำงาน</a:t>
            </a:r>
            <a:endParaRPr lang="en-US" sz="2400" dirty="0" smtClean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400" dirty="0" smtClean="0">
                <a:sym typeface="Symbol"/>
              </a:rPr>
              <a:t>จากกฎ </a:t>
            </a:r>
            <a:r>
              <a:rPr lang="en-US" sz="2400" dirty="0" smtClean="0">
                <a:sym typeface="Symbol"/>
              </a:rPr>
              <a:t>Resolution : </a:t>
            </a:r>
            <a:r>
              <a:rPr lang="en-US" sz="2400" b="1" dirty="0" smtClean="0">
                <a:solidFill>
                  <a:srgbClr val="00B050"/>
                </a:solidFill>
                <a:sym typeface="Symbol"/>
              </a:rPr>
              <a:t>(A  B)  (B  C)</a:t>
            </a:r>
            <a:r>
              <a:rPr lang="th-TH" sz="2400" b="1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th-TH" sz="2400" dirty="0" smtClean="0">
                <a:sym typeface="Symbol"/>
              </a:rPr>
              <a:t>อนุมานได้เป็น </a:t>
            </a:r>
            <a:r>
              <a:rPr lang="en-US" sz="2400" b="1" dirty="0" smtClean="0">
                <a:solidFill>
                  <a:srgbClr val="0070C0"/>
                </a:solidFill>
                <a:sym typeface="Symbol"/>
              </a:rPr>
              <a:t>(A  C)</a:t>
            </a:r>
            <a:endParaRPr lang="th-TH" sz="2400" dirty="0" smtClean="0"/>
          </a:p>
          <a:p>
            <a:r>
              <a:rPr lang="th-TH" sz="2400" dirty="0" smtClean="0"/>
              <a:t>การเปรียบเทียบกฎในส่วนของ </a:t>
            </a:r>
            <a:r>
              <a:rPr lang="en-US" sz="2400" dirty="0" smtClean="0"/>
              <a:t>IF </a:t>
            </a:r>
            <a:r>
              <a:rPr lang="th-TH" sz="2400" dirty="0" smtClean="0"/>
              <a:t>กับข้อเท็จจริง จะสร้าง </a:t>
            </a:r>
            <a:r>
              <a:rPr lang="en-US" sz="2400" dirty="0" smtClean="0"/>
              <a:t>inference chain</a:t>
            </a:r>
          </a:p>
          <a:p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619672" y="3789040"/>
            <a:ext cx="6552728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4112" y="4378064"/>
            <a:ext cx="206791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38320" y="4264528"/>
            <a:ext cx="206791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6080" y="4161152"/>
            <a:ext cx="206791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Fact: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 is x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19672" y="5229200"/>
            <a:ext cx="6552728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Knowledge 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4048" y="5858702"/>
            <a:ext cx="588433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98256" y="5745166"/>
            <a:ext cx="588433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856016" y="5641790"/>
            <a:ext cx="588433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Rule: IF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 is X</a:t>
            </a:r>
            <a:r>
              <a:rPr lang="en-US" sz="1800" dirty="0" smtClean="0"/>
              <a:t> THEN </a:t>
            </a:r>
            <a:r>
              <a:rPr lang="en-US" sz="1800" dirty="0" smtClean="0">
                <a:solidFill>
                  <a:srgbClr val="FF0000"/>
                </a:solidFill>
              </a:rPr>
              <a:t>B is y</a:t>
            </a:r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5" name="Elbow Connector 14"/>
          <p:cNvCxnSpPr>
            <a:stCxn id="11" idx="1"/>
            <a:endCxn id="7" idx="1"/>
          </p:cNvCxnSpPr>
          <p:nvPr/>
        </p:nvCxnSpPr>
        <p:spPr>
          <a:xfrm rot="10800000">
            <a:off x="1796080" y="4413180"/>
            <a:ext cx="59936" cy="1480638"/>
          </a:xfrm>
          <a:prstGeom prst="bentConnector3">
            <a:avLst>
              <a:gd name="adj1" fmla="val 691840"/>
            </a:avLst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00432" y="4293096"/>
            <a:ext cx="206791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Fact: </a:t>
            </a:r>
            <a:r>
              <a:rPr lang="en-US" sz="1800" dirty="0" smtClean="0">
                <a:solidFill>
                  <a:srgbClr val="FF0000"/>
                </a:solidFill>
              </a:rPr>
              <a:t>B is y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20" name="Elbow Connector 19"/>
          <p:cNvCxnSpPr>
            <a:stCxn id="11" idx="3"/>
            <a:endCxn id="18" idx="3"/>
          </p:cNvCxnSpPr>
          <p:nvPr/>
        </p:nvCxnSpPr>
        <p:spPr>
          <a:xfrm flipH="1" flipV="1">
            <a:off x="7668344" y="4545124"/>
            <a:ext cx="72008" cy="1348694"/>
          </a:xfrm>
          <a:prstGeom prst="bentConnector3">
            <a:avLst>
              <a:gd name="adj1" fmla="val -813732"/>
            </a:avLst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4139952" y="4509120"/>
            <a:ext cx="144016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7620" y="4941168"/>
            <a:ext cx="813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Match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8320468" y="4941168"/>
            <a:ext cx="566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Fire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5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1" dirty="0" smtClean="0"/>
              <a:t>การอนุมานแบบไปข้างหน้า </a:t>
            </a:r>
            <a:r>
              <a:rPr lang="en-US" sz="3600" b="1" dirty="0" smtClean="0"/>
              <a:t>(Forward Chaining)</a:t>
            </a:r>
            <a:endParaRPr lang="th-TH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167264" cy="226084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Rule 1: Y </a:t>
            </a:r>
            <a:r>
              <a:rPr lang="en-US" sz="1800" dirty="0" smtClean="0">
                <a:sym typeface="Symbol"/>
              </a:rPr>
              <a:t> D  Z</a:t>
            </a:r>
          </a:p>
          <a:p>
            <a:r>
              <a:rPr lang="en-US" sz="1800" dirty="0" smtClean="0">
                <a:sym typeface="Symbol"/>
              </a:rPr>
              <a:t>Rule 2 :</a:t>
            </a:r>
            <a:r>
              <a:rPr lang="en-US" sz="1800" dirty="0" smtClean="0"/>
              <a:t> X </a:t>
            </a:r>
            <a:r>
              <a:rPr lang="en-US" sz="1800" dirty="0" smtClean="0">
                <a:sym typeface="Symbol"/>
              </a:rPr>
              <a:t> B  E  Y</a:t>
            </a:r>
          </a:p>
          <a:p>
            <a:r>
              <a:rPr lang="en-US" sz="1800" dirty="0" smtClean="0">
                <a:sym typeface="Symbol"/>
              </a:rPr>
              <a:t>Rule 3: A  X</a:t>
            </a:r>
          </a:p>
          <a:p>
            <a:r>
              <a:rPr lang="en-US" sz="1800" dirty="0" smtClean="0">
                <a:sym typeface="Symbol"/>
              </a:rPr>
              <a:t>Rule 4: C  L</a:t>
            </a:r>
          </a:p>
          <a:p>
            <a:r>
              <a:rPr lang="en-US" sz="1800" dirty="0" smtClean="0"/>
              <a:t>Rule 5: L </a:t>
            </a:r>
            <a:r>
              <a:rPr lang="en-US" sz="1800" dirty="0" smtClean="0">
                <a:sym typeface="Symbol"/>
              </a:rPr>
              <a:t> M  N</a:t>
            </a:r>
          </a:p>
          <a:p>
            <a:endParaRPr lang="th-TH" sz="1800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724128" y="1556792"/>
            <a:ext cx="3168352" cy="1008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</a:rPr>
              <a:t>Fact : A, B, C, D, 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1800" dirty="0" smtClean="0"/>
              <a:t>ต้องการรู้ </a:t>
            </a:r>
            <a:r>
              <a:rPr lang="en-US" sz="1800" dirty="0" smtClean="0"/>
              <a:t>Z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5576" y="3429000"/>
            <a:ext cx="1728192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5576" y="443711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1476" y="47251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4345359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sp>
        <p:nvSpPr>
          <p:cNvPr id="54" name="Rectangle 53"/>
          <p:cNvSpPr/>
          <p:nvPr/>
        </p:nvSpPr>
        <p:spPr>
          <a:xfrm>
            <a:off x="821476" y="506486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9912" y="3851776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27584" y="540458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827584" y="573325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27584" y="606192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59632" y="6372036"/>
            <a:ext cx="8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Cycle 1</a:t>
            </a:r>
            <a:endParaRPr lang="en-US" sz="1800" dirty="0"/>
          </a:p>
        </p:txBody>
      </p:sp>
      <p:sp>
        <p:nvSpPr>
          <p:cNvPr id="64" name="Rectangle 63"/>
          <p:cNvSpPr/>
          <p:nvPr/>
        </p:nvSpPr>
        <p:spPr>
          <a:xfrm>
            <a:off x="1207944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475656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784008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072040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083088" y="409739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84008" y="409739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072040" y="409739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72" name="Shape 71"/>
          <p:cNvCxnSpPr>
            <a:stCxn id="60" idx="1"/>
            <a:endCxn id="55" idx="0"/>
          </p:cNvCxnSpPr>
          <p:nvPr/>
        </p:nvCxnSpPr>
        <p:spPr>
          <a:xfrm rot="10800000" flipH="1">
            <a:off x="827584" y="3851776"/>
            <a:ext cx="190180" cy="1696824"/>
          </a:xfrm>
          <a:prstGeom prst="bentConnector4">
            <a:avLst>
              <a:gd name="adj1" fmla="val -120202"/>
              <a:gd name="adj2" fmla="val 108682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60" idx="3"/>
            <a:endCxn id="68" idx="3"/>
          </p:cNvCxnSpPr>
          <p:nvPr/>
        </p:nvCxnSpPr>
        <p:spPr>
          <a:xfrm flipH="1" flipV="1">
            <a:off x="2278792" y="4204960"/>
            <a:ext cx="143128" cy="1343640"/>
          </a:xfrm>
          <a:prstGeom prst="bentConnector3">
            <a:avLst>
              <a:gd name="adj1" fmla="val -159717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627784" y="4633391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cxnSp>
        <p:nvCxnSpPr>
          <p:cNvPr id="79" name="Shape 78"/>
          <p:cNvCxnSpPr>
            <a:stCxn id="61" idx="1"/>
            <a:endCxn id="65" idx="0"/>
          </p:cNvCxnSpPr>
          <p:nvPr/>
        </p:nvCxnSpPr>
        <p:spPr>
          <a:xfrm rot="10800000" flipH="1">
            <a:off x="827584" y="3850888"/>
            <a:ext cx="745924" cy="2026384"/>
          </a:xfrm>
          <a:prstGeom prst="bentConnector4">
            <a:avLst>
              <a:gd name="adj1" fmla="val -30647"/>
              <a:gd name="adj2" fmla="val 107771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4128" y="4581128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cxnSp>
        <p:nvCxnSpPr>
          <p:cNvPr id="84" name="Elbow Connector 83"/>
          <p:cNvCxnSpPr>
            <a:stCxn id="61" idx="3"/>
            <a:endCxn id="68" idx="3"/>
          </p:cNvCxnSpPr>
          <p:nvPr/>
        </p:nvCxnSpPr>
        <p:spPr>
          <a:xfrm flipH="1" flipV="1">
            <a:off x="2278792" y="4204960"/>
            <a:ext cx="143128" cy="1672312"/>
          </a:xfrm>
          <a:prstGeom prst="bentConnector3">
            <a:avLst>
              <a:gd name="adj1" fmla="val -159717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627784" y="4921423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sp>
        <p:nvSpPr>
          <p:cNvPr id="88" name="Right Arrow 87"/>
          <p:cNvSpPr/>
          <p:nvPr/>
        </p:nvSpPr>
        <p:spPr>
          <a:xfrm>
            <a:off x="589464" y="4776832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ight Arrow 88"/>
          <p:cNvSpPr/>
          <p:nvPr/>
        </p:nvSpPr>
        <p:spPr>
          <a:xfrm>
            <a:off x="611560" y="508518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Arrow 89"/>
          <p:cNvSpPr/>
          <p:nvPr/>
        </p:nvSpPr>
        <p:spPr>
          <a:xfrm>
            <a:off x="611560" y="544522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/>
          <p:cNvSpPr/>
          <p:nvPr/>
        </p:nvSpPr>
        <p:spPr>
          <a:xfrm>
            <a:off x="611560" y="576373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>
            <a:off x="611560" y="609329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827584" y="5393536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827584" y="5733256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835916" y="3429000"/>
            <a:ext cx="1728192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35916" y="443711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901816" y="47251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901816" y="506486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000252" y="3851776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907924" y="606192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39972" y="6372036"/>
            <a:ext cx="8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Cycle 2</a:t>
            </a:r>
            <a:endParaRPr lang="en-US" sz="1800" dirty="0"/>
          </a:p>
        </p:txBody>
      </p:sp>
      <p:sp>
        <p:nvSpPr>
          <p:cNvPr id="105" name="Rectangle 104"/>
          <p:cNvSpPr/>
          <p:nvPr/>
        </p:nvSpPr>
        <p:spPr>
          <a:xfrm>
            <a:off x="4288284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555996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864348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152380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63428" y="409739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864348" y="409739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12" name="Shape 111"/>
          <p:cNvCxnSpPr>
            <a:stCxn id="120" idx="3"/>
            <a:endCxn id="105" idx="0"/>
          </p:cNvCxnSpPr>
          <p:nvPr/>
        </p:nvCxnSpPr>
        <p:spPr>
          <a:xfrm flipV="1">
            <a:off x="3907924" y="3850888"/>
            <a:ext cx="478212" cy="1342308"/>
          </a:xfrm>
          <a:prstGeom prst="bentConnector4">
            <a:avLst>
              <a:gd name="adj1" fmla="val -41231"/>
              <a:gd name="adj2" fmla="val 109461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159570" y="4293096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cxnSp>
        <p:nvCxnSpPr>
          <p:cNvPr id="117" name="Elbow Connector 116"/>
          <p:cNvCxnSpPr>
            <a:stCxn id="99" idx="3"/>
            <a:endCxn id="109" idx="3"/>
          </p:cNvCxnSpPr>
          <p:nvPr/>
        </p:nvCxnSpPr>
        <p:spPr>
          <a:xfrm flipH="1" flipV="1">
            <a:off x="5359132" y="4204960"/>
            <a:ext cx="137020" cy="1003920"/>
          </a:xfrm>
          <a:prstGeom prst="bentConnector3">
            <a:avLst>
              <a:gd name="adj1" fmla="val -166837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5669136" y="450912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sp>
        <p:nvSpPr>
          <p:cNvPr id="119" name="Right Arrow 118"/>
          <p:cNvSpPr/>
          <p:nvPr/>
        </p:nvSpPr>
        <p:spPr>
          <a:xfrm>
            <a:off x="3669804" y="4776832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ight Arrow 119"/>
          <p:cNvSpPr/>
          <p:nvPr/>
        </p:nvSpPr>
        <p:spPr>
          <a:xfrm>
            <a:off x="3691900" y="5085184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ight Arrow 122"/>
          <p:cNvSpPr/>
          <p:nvPr/>
        </p:nvSpPr>
        <p:spPr>
          <a:xfrm>
            <a:off x="3691900" y="6093296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3897764" y="5393536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3907924" y="5733256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563616" y="408977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863460" y="409612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165080" y="409612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36" name="Shape 135"/>
          <p:cNvCxnSpPr>
            <a:stCxn id="120" idx="3"/>
            <a:endCxn id="108" idx="0"/>
          </p:cNvCxnSpPr>
          <p:nvPr/>
        </p:nvCxnSpPr>
        <p:spPr>
          <a:xfrm flipV="1">
            <a:off x="3907924" y="3850888"/>
            <a:ext cx="1342308" cy="1342308"/>
          </a:xfrm>
          <a:prstGeom prst="bentConnector4">
            <a:avLst>
              <a:gd name="adj1" fmla="val -14197"/>
              <a:gd name="adj2" fmla="val 109461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hape 142"/>
          <p:cNvCxnSpPr>
            <a:stCxn id="120" idx="3"/>
            <a:endCxn id="130" idx="1"/>
          </p:cNvCxnSpPr>
          <p:nvPr/>
        </p:nvCxnSpPr>
        <p:spPr>
          <a:xfrm flipV="1">
            <a:off x="3907924" y="4203690"/>
            <a:ext cx="955536" cy="989506"/>
          </a:xfrm>
          <a:prstGeom prst="bentConnector3">
            <a:avLst>
              <a:gd name="adj1" fmla="val -19778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3905384" y="5066134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50" name="Shape 142"/>
          <p:cNvCxnSpPr>
            <a:stCxn id="147" idx="1"/>
            <a:endCxn id="129" idx="1"/>
          </p:cNvCxnSpPr>
          <p:nvPr/>
        </p:nvCxnSpPr>
        <p:spPr>
          <a:xfrm rot="10800000" flipH="1">
            <a:off x="3905384" y="4197340"/>
            <a:ext cx="658232" cy="1012810"/>
          </a:xfrm>
          <a:prstGeom prst="bentConnector3">
            <a:avLst>
              <a:gd name="adj1" fmla="val -28941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6832522" y="3429000"/>
            <a:ext cx="1728192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832522" y="443711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6898422" y="47251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996858" y="3851776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904530" y="606192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336578" y="6372036"/>
            <a:ext cx="8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Cycle 3</a:t>
            </a:r>
            <a:endParaRPr lang="en-US" sz="1800" dirty="0"/>
          </a:p>
        </p:txBody>
      </p:sp>
      <p:sp>
        <p:nvSpPr>
          <p:cNvPr id="161" name="Rectangle 160"/>
          <p:cNvSpPr/>
          <p:nvPr/>
        </p:nvSpPr>
        <p:spPr>
          <a:xfrm>
            <a:off x="7284890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552602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7860954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8148986" y="385088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8160034" y="409739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7" name="Shape 166"/>
          <p:cNvCxnSpPr>
            <a:stCxn id="156" idx="1"/>
            <a:endCxn id="163" idx="0"/>
          </p:cNvCxnSpPr>
          <p:nvPr/>
        </p:nvCxnSpPr>
        <p:spPr>
          <a:xfrm rot="10800000" flipH="1">
            <a:off x="6898422" y="3850888"/>
            <a:ext cx="1060384" cy="1018272"/>
          </a:xfrm>
          <a:prstGeom prst="bentConnector4">
            <a:avLst>
              <a:gd name="adj1" fmla="val -17366"/>
              <a:gd name="adj2" fmla="val 112472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6156176" y="4293096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cxnSp>
        <p:nvCxnSpPr>
          <p:cNvPr id="169" name="Elbow Connector 168"/>
          <p:cNvCxnSpPr>
            <a:stCxn id="156" idx="3"/>
            <a:endCxn id="165" idx="3"/>
          </p:cNvCxnSpPr>
          <p:nvPr/>
        </p:nvCxnSpPr>
        <p:spPr>
          <a:xfrm flipH="1" flipV="1">
            <a:off x="8355738" y="4204960"/>
            <a:ext cx="137020" cy="664200"/>
          </a:xfrm>
          <a:prstGeom prst="bentConnector3">
            <a:avLst>
              <a:gd name="adj1" fmla="val -166837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8665742" y="4509120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sp>
        <p:nvSpPr>
          <p:cNvPr id="171" name="Right Arrow 170"/>
          <p:cNvSpPr/>
          <p:nvPr/>
        </p:nvSpPr>
        <p:spPr>
          <a:xfrm>
            <a:off x="6666410" y="4776832"/>
            <a:ext cx="21602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6894370" y="5393536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6904530" y="5733256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7556078" y="408977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872938" y="409612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6895306" y="5066134"/>
            <a:ext cx="1594336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90" name="Shape 189"/>
          <p:cNvCxnSpPr>
            <a:stCxn id="156" idx="1"/>
            <a:endCxn id="165" idx="2"/>
          </p:cNvCxnSpPr>
          <p:nvPr/>
        </p:nvCxnSpPr>
        <p:spPr>
          <a:xfrm rot="10800000" flipH="1">
            <a:off x="6898422" y="4312528"/>
            <a:ext cx="1359464" cy="556632"/>
          </a:xfrm>
          <a:prstGeom prst="bentConnector4">
            <a:avLst>
              <a:gd name="adj1" fmla="val -13545"/>
              <a:gd name="adj2" fmla="val 83470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Rectangle 196"/>
          <p:cNvSpPr/>
          <p:nvPr/>
        </p:nvSpPr>
        <p:spPr>
          <a:xfrm>
            <a:off x="7301954" y="408977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7557348" y="408977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7869510" y="409612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8159700" y="4096122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Z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1" name="Shape 200"/>
          <p:cNvCxnSpPr>
            <a:stCxn id="156" idx="1"/>
            <a:endCxn id="199" idx="2"/>
          </p:cNvCxnSpPr>
          <p:nvPr/>
        </p:nvCxnSpPr>
        <p:spPr>
          <a:xfrm rot="10800000" flipH="1">
            <a:off x="6898422" y="4311258"/>
            <a:ext cx="1068940" cy="557902"/>
          </a:xfrm>
          <a:prstGeom prst="bentConnector4">
            <a:avLst>
              <a:gd name="adj1" fmla="val -17228"/>
              <a:gd name="adj2" fmla="val 83394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5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8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9" grpId="1"/>
      <p:bldP spid="68" grpId="0" animBg="1"/>
      <p:bldP spid="69" grpId="0" animBg="1"/>
      <p:bldP spid="70" grpId="0" animBg="1"/>
      <p:bldP spid="78" grpId="0"/>
      <p:bldP spid="78" grpId="1"/>
      <p:bldP spid="83" grpId="0"/>
      <p:bldP spid="83" grpId="1"/>
      <p:bldP spid="87" grpId="0"/>
      <p:bldP spid="87" grpId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4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3" grpId="0" animBg="1"/>
      <p:bldP spid="104" grpId="0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6" grpId="0"/>
      <p:bldP spid="116" grpId="1"/>
      <p:bldP spid="118" grpId="0"/>
      <p:bldP spid="118" grpId="1"/>
      <p:bldP spid="119" grpId="0" animBg="1"/>
      <p:bldP spid="119" grpId="1" animBg="1"/>
      <p:bldP spid="120" grpId="0" animBg="1"/>
      <p:bldP spid="120" grpId="1" animBg="1"/>
      <p:bldP spid="123" grpId="0" animBg="1"/>
      <p:bldP spid="123" grpId="1" animBg="1"/>
      <p:bldP spid="124" grpId="0" animBg="1"/>
      <p:bldP spid="125" grpId="0" animBg="1"/>
      <p:bldP spid="129" grpId="0" animBg="1"/>
      <p:bldP spid="130" grpId="0" animBg="1"/>
      <p:bldP spid="131" grpId="0" animBg="1"/>
      <p:bldP spid="147" grpId="0" animBg="1"/>
      <p:bldP spid="154" grpId="0" animBg="1"/>
      <p:bldP spid="155" grpId="0" animBg="1"/>
      <p:bldP spid="156" grpId="0" animBg="1"/>
      <p:bldP spid="158" grpId="0" animBg="1"/>
      <p:bldP spid="159" grpId="0" animBg="1"/>
      <p:bldP spid="160" grpId="0"/>
      <p:bldP spid="161" grpId="0" animBg="1"/>
      <p:bldP spid="162" grpId="0" animBg="1"/>
      <p:bldP spid="163" grpId="0" animBg="1"/>
      <p:bldP spid="164" grpId="0" animBg="1"/>
      <p:bldP spid="165" grpId="0" animBg="1"/>
      <p:bldP spid="168" grpId="0"/>
      <p:bldP spid="170" grpId="0"/>
      <p:bldP spid="171" grpId="0" animBg="1"/>
      <p:bldP spid="171" grpId="1" animBg="1"/>
      <p:bldP spid="174" grpId="0" animBg="1"/>
      <p:bldP spid="175" grpId="0" animBg="1"/>
      <p:bldP spid="176" grpId="0" animBg="1"/>
      <p:bldP spid="177" grpId="0" animBg="1"/>
      <p:bldP spid="181" grpId="0" animBg="1"/>
      <p:bldP spid="197" grpId="0" animBg="1"/>
      <p:bldP spid="198" grpId="0" animBg="1"/>
      <p:bldP spid="199" grpId="0" animBg="1"/>
      <p:bldP spid="20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: Forward chaining</a:t>
            </a:r>
            <a:r>
              <a:rPr lang="th-TH" dirty="0" smtClean="0"/>
              <a:t> </a:t>
            </a:r>
            <a:r>
              <a:rPr lang="en-US" dirty="0" smtClean="0"/>
              <a:t>(1)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008" y="1600200"/>
            <a:ext cx="8153400" cy="22608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ผู้เชี่ยวชาญได้กำหนดกฎเพื่อหาสีของสัตว์เลี้ยงดังนี้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ส่งเสียงร้องในลำคอ และ กินแมลง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คือ กบ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ส่งเสียงร้องสูง และ กินแมลง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คือ นกขมิ้น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เป็นกบ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มีสีเขียว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เป็นนกขมิ้น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มีสีเหลือง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th-TH" sz="2000" dirty="0" smtClean="0"/>
              <a:t>ผู้ใช้ใส่ข้อเท็จจริงว่า </a:t>
            </a:r>
            <a:r>
              <a:rPr lang="en-US" sz="2000" dirty="0" smtClean="0"/>
              <a:t>Fritz </a:t>
            </a:r>
            <a:r>
              <a:rPr lang="th-TH" sz="2000" dirty="0" smtClean="0"/>
              <a:t>เป็นสัตว์เลี้ยงของเขา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th-TH" sz="2000" dirty="0" smtClean="0"/>
              <a:t>      ส่งเสียงร้องสูง และ กินแมลง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91319" y="1700808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</a:rPr>
              <a:t>สีของ </a:t>
            </a:r>
            <a:r>
              <a:rPr lang="en-US" sz="1600" dirty="0" smtClean="0">
                <a:solidFill>
                  <a:schemeClr val="tx1"/>
                </a:solidFill>
              </a:rPr>
              <a:t>X </a:t>
            </a:r>
            <a:r>
              <a:rPr lang="th-TH" sz="1600" dirty="0" smtClean="0">
                <a:solidFill>
                  <a:schemeClr val="tx1"/>
                </a:solidFill>
              </a:rPr>
              <a:t>คือ </a:t>
            </a:r>
            <a:r>
              <a:rPr lang="en-US" sz="1600" dirty="0" smtClean="0">
                <a:solidFill>
                  <a:schemeClr val="tx1"/>
                </a:solidFill>
              </a:rPr>
              <a:t>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8837" y="2844673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 </a:t>
            </a:r>
            <a:r>
              <a:rPr lang="th-TH" sz="1600" dirty="0" smtClean="0">
                <a:solidFill>
                  <a:schemeClr val="tx1"/>
                </a:solidFill>
              </a:rPr>
              <a:t>คือ สีเขียว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65049" y="2844673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Y</a:t>
            </a:r>
            <a:r>
              <a:rPr lang="th-TH" sz="1600" dirty="0" smtClean="0">
                <a:solidFill>
                  <a:schemeClr val="tx1"/>
                </a:solidFill>
              </a:rPr>
              <a:t> คือ สีเหลือง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82611" y="3988538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 </a:t>
            </a:r>
            <a:r>
              <a:rPr lang="th-TH" sz="1600" dirty="0" smtClean="0">
                <a:solidFill>
                  <a:schemeClr val="tx1"/>
                </a:solidFill>
              </a:rPr>
              <a:t>เป็น กบ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5302" y="3988538"/>
            <a:ext cx="1283449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X </a:t>
            </a:r>
            <a:r>
              <a:rPr lang="th-TH" sz="1600" dirty="0" smtClean="0">
                <a:solidFill>
                  <a:schemeClr val="tx1"/>
                </a:solidFill>
              </a:rPr>
              <a:t>เป็น นกขมิ้น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3888" y="5401547"/>
            <a:ext cx="1469956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</a:rPr>
              <a:t>ส่งเสียงร้องในลำคอ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6341" y="5401547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</a:rPr>
              <a:t>กินแมลง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90013" y="5401547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</a:rPr>
              <a:t>กินแมลง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03801" y="5401547"/>
            <a:ext cx="1102467" cy="403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solidFill>
                  <a:schemeClr val="tx1"/>
                </a:solidFill>
              </a:rPr>
              <a:t>ส่งเสียงร้องสูง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>
            <a:stCxn id="5" idx="2"/>
            <a:endCxn id="6" idx="0"/>
          </p:cNvCxnSpPr>
          <p:nvPr/>
        </p:nvCxnSpPr>
        <p:spPr>
          <a:xfrm rot="5400000">
            <a:off x="5766238" y="2168358"/>
            <a:ext cx="740148" cy="612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7" idx="0"/>
          </p:cNvCxnSpPr>
          <p:nvPr/>
        </p:nvCxnSpPr>
        <p:spPr>
          <a:xfrm rot="16200000" flipH="1">
            <a:off x="6409344" y="2137734"/>
            <a:ext cx="740148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  <a:endCxn id="8" idx="0"/>
          </p:cNvCxnSpPr>
          <p:nvPr/>
        </p:nvCxnSpPr>
        <p:spPr>
          <a:xfrm rot="5400000">
            <a:off x="5061884" y="3220350"/>
            <a:ext cx="740148" cy="796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2"/>
            <a:endCxn id="9" idx="0"/>
          </p:cNvCxnSpPr>
          <p:nvPr/>
        </p:nvCxnSpPr>
        <p:spPr>
          <a:xfrm rot="16200000" flipH="1">
            <a:off x="6976581" y="3388092"/>
            <a:ext cx="740148" cy="4607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2"/>
            <a:endCxn id="10" idx="0"/>
          </p:cNvCxnSpPr>
          <p:nvPr/>
        </p:nvCxnSpPr>
        <p:spPr>
          <a:xfrm rot="5400000">
            <a:off x="4161709" y="4529412"/>
            <a:ext cx="1009292" cy="7349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11" idx="0"/>
          </p:cNvCxnSpPr>
          <p:nvPr/>
        </p:nvCxnSpPr>
        <p:spPr>
          <a:xfrm rot="16200000" flipH="1">
            <a:off x="4866063" y="4560036"/>
            <a:ext cx="1009292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2"/>
            <a:endCxn id="13" idx="0"/>
          </p:cNvCxnSpPr>
          <p:nvPr/>
        </p:nvCxnSpPr>
        <p:spPr>
          <a:xfrm rot="5400000">
            <a:off x="6811385" y="4635905"/>
            <a:ext cx="1009292" cy="521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  <a:endCxn id="12" idx="0"/>
          </p:cNvCxnSpPr>
          <p:nvPr/>
        </p:nvCxnSpPr>
        <p:spPr>
          <a:xfrm rot="16200000" flipH="1">
            <a:off x="7454491" y="4514790"/>
            <a:ext cx="1009292" cy="7642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8121936">
            <a:off x="4767418" y="4181312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8121936">
            <a:off x="7343100" y="4181865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26936" y="3861048"/>
            <a:ext cx="3312368" cy="26642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กำหนด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A : </a:t>
            </a:r>
            <a:r>
              <a:rPr lang="th-TH" sz="2000" dirty="0" smtClean="0"/>
              <a:t>ส่งเสียงร้องในลำคอ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กินแมลง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C</a:t>
            </a:r>
            <a:r>
              <a:rPr lang="en-US" sz="2000" dirty="0" smtClean="0"/>
              <a:t> : </a:t>
            </a:r>
            <a:r>
              <a:rPr lang="th-TH" sz="2000" dirty="0" smtClean="0"/>
              <a:t>กบ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D: </a:t>
            </a:r>
            <a:r>
              <a:rPr lang="th-TH" sz="2000" dirty="0" smtClean="0"/>
              <a:t>ส่งเสียงร้องสูง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นกขมิ้น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F</a:t>
            </a:r>
            <a:r>
              <a:rPr lang="en-US" sz="2000" dirty="0" smtClean="0"/>
              <a:t> </a:t>
            </a:r>
            <a:r>
              <a:rPr lang="th-TH" sz="2000" dirty="0" smtClean="0"/>
              <a:t>สีเขียว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สีเหลือง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156176" y="1628800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08104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04248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78802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30830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6794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36408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0424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02838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Rule-Based System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ผู้เชี่ยวชาญ </a:t>
            </a:r>
            <a:r>
              <a:rPr lang="en-US" dirty="0" smtClean="0"/>
              <a:t>(expert)</a:t>
            </a:r>
          </a:p>
          <a:p>
            <a:pPr lvl="1"/>
            <a:r>
              <a:rPr lang="th-TH" dirty="0" smtClean="0"/>
              <a:t>มนุษย์มีกระบวนการคิดภายใน ซึ่งซับซ้อนเกินกว่าจะแทนด้วย </a:t>
            </a:r>
            <a:r>
              <a:rPr lang="en-US" dirty="0" smtClean="0"/>
              <a:t>algorithm </a:t>
            </a:r>
          </a:p>
          <a:p>
            <a:pPr lvl="1"/>
            <a:r>
              <a:rPr lang="th-TH" dirty="0" smtClean="0"/>
              <a:t>แต่ผู้เชี่ยวชาญสามารถแสดงความรู้ในลักษณะของกฎเพื่อแก้ปัญหาได้</a:t>
            </a:r>
          </a:p>
          <a:p>
            <a:r>
              <a:rPr lang="th-TH" b="1" dirty="0" smtClean="0"/>
              <a:t>ตัวอย่าง </a:t>
            </a:r>
            <a:r>
              <a:rPr lang="en-US" b="1" dirty="0" smtClean="0"/>
              <a:t>: </a:t>
            </a:r>
            <a:r>
              <a:rPr lang="th-TH" dirty="0" smtClean="0"/>
              <a:t>ถ้าเจอมนุษย์ต่างดาว เราสามารถสอนให้มนุษย์ต่างดาวข้ามถนนบนโลกได้ไหม</a:t>
            </a:r>
            <a:r>
              <a:rPr lang="en-US" dirty="0" smtClean="0"/>
              <a:t> (</a:t>
            </a:r>
            <a:r>
              <a:rPr lang="th-TH" dirty="0" smtClean="0"/>
              <a:t>ข้ามถนนที่มีไฟจราจรให้คนข้าม</a:t>
            </a:r>
            <a:r>
              <a:rPr lang="en-US" dirty="0" smtClean="0"/>
              <a:t>)?</a:t>
            </a:r>
          </a:p>
          <a:p>
            <a:pPr lvl="1"/>
            <a:r>
              <a:rPr lang="th-TH" dirty="0" smtClean="0"/>
              <a:t>เราซึ่งเป็นผู้เชี่ยวชาญในการข้ามถนน มีความรู้ว่า ถ้าไฟเขียวคือให้คนเดินข้ามได้ แต่ถ้าไฟแดงให้คนหยุดรอ  </a:t>
            </a:r>
          </a:p>
          <a:p>
            <a:pPr lvl="1"/>
            <a:r>
              <a:rPr lang="th-TH" dirty="0" smtClean="0"/>
              <a:t>จากความรู้ของเราสามารถนำมาเขียนเป็นกฎได้คือ</a:t>
            </a:r>
          </a:p>
          <a:p>
            <a:pPr lvl="2"/>
            <a:r>
              <a:rPr lang="en-US" dirty="0" smtClean="0"/>
              <a:t>IF   </a:t>
            </a:r>
            <a:r>
              <a:rPr lang="th-TH" dirty="0" smtClean="0"/>
              <a:t>ไฟข้ามถนน เป็น สีเขียว </a:t>
            </a:r>
            <a:r>
              <a:rPr lang="en-US" dirty="0" smtClean="0"/>
              <a:t> THEN </a:t>
            </a:r>
            <a:r>
              <a:rPr lang="th-TH" dirty="0" smtClean="0"/>
              <a:t> ให้ข้ามถนนได้</a:t>
            </a:r>
          </a:p>
          <a:p>
            <a:pPr lvl="2"/>
            <a:r>
              <a:rPr lang="en-US" dirty="0" smtClean="0"/>
              <a:t>IF </a:t>
            </a:r>
            <a:r>
              <a:rPr lang="th-TH" dirty="0" smtClean="0"/>
              <a:t>   ไฟข้ามถนน เป็น สีแดง  </a:t>
            </a:r>
            <a:r>
              <a:rPr lang="en-US" dirty="0" smtClean="0"/>
              <a:t> THEN </a:t>
            </a:r>
            <a:r>
              <a:rPr lang="th-TH" dirty="0" smtClean="0"/>
              <a:t>ให้หยุดรอ</a:t>
            </a:r>
          </a:p>
          <a:p>
            <a:pPr lvl="1"/>
            <a:r>
              <a:rPr lang="th-TH" dirty="0" smtClean="0"/>
              <a:t>ประโยคที่อยู่ในรูป </a:t>
            </a:r>
            <a:r>
              <a:rPr lang="en-US" dirty="0" smtClean="0"/>
              <a:t>IF-THEN </a:t>
            </a:r>
            <a:r>
              <a:rPr lang="th-TH" dirty="0" smtClean="0"/>
              <a:t>เรียกว่า </a:t>
            </a:r>
            <a:r>
              <a:rPr lang="en-US" b="1" dirty="0" smtClean="0"/>
              <a:t>production rules</a:t>
            </a:r>
            <a:r>
              <a:rPr lang="en-US" dirty="0" smtClean="0"/>
              <a:t> </a:t>
            </a:r>
            <a:r>
              <a:rPr lang="th-TH" dirty="0" smtClean="0"/>
              <a:t>หรือ </a:t>
            </a:r>
            <a:r>
              <a:rPr lang="en-US" b="1" dirty="0" smtClean="0"/>
              <a:t>rules</a:t>
            </a:r>
          </a:p>
          <a:p>
            <a:pPr lvl="1"/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: Forward chaining</a:t>
            </a:r>
            <a:r>
              <a:rPr lang="th-TH" dirty="0" smtClean="0"/>
              <a:t> </a:t>
            </a:r>
            <a:r>
              <a:rPr lang="en-US" dirty="0" smtClean="0"/>
              <a:t>(2)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008" y="1600200"/>
            <a:ext cx="8153400" cy="31249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Base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sz="2000" dirty="0" smtClean="0"/>
              <a:t>IF A AND B THEN C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sz="2000" dirty="0" smtClean="0"/>
              <a:t>IF C THEN F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sz="2000" dirty="0" smtClean="0"/>
              <a:t>IF D AND B THEN E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/>
            </a:pPr>
            <a:r>
              <a:rPr lang="en-US" sz="2000" dirty="0" smtClean="0"/>
              <a:t>IF E THEN G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noProof="0" dirty="0" smtClean="0"/>
              <a:t>Facts : </a:t>
            </a:r>
            <a:r>
              <a:rPr lang="th-TH" sz="2000" dirty="0" smtClean="0"/>
              <a:t>ผู้ใช้ใส่ข้อเท็จจริงว่า </a:t>
            </a:r>
            <a:r>
              <a:rPr lang="en-US" sz="2000" dirty="0" smtClean="0"/>
              <a:t>Fritz </a:t>
            </a:r>
            <a:r>
              <a:rPr lang="th-TH" sz="2000" dirty="0" smtClean="0"/>
              <a:t>เป็นสัตว์เลี้ยงของเขา</a:t>
            </a:r>
            <a:r>
              <a:rPr lang="en-US" sz="2000" noProof="0" dirty="0" smtClean="0"/>
              <a:t>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th-TH" sz="2000" dirty="0" smtClean="0"/>
              <a:t>ส่งเสียงร้องสูง </a:t>
            </a:r>
            <a:r>
              <a:rPr lang="en-US" sz="2000" dirty="0" smtClean="0"/>
              <a:t> (D)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th-TH" sz="2000" dirty="0" smtClean="0"/>
              <a:t>กินแมลง</a:t>
            </a:r>
            <a:r>
              <a:rPr lang="en-US" sz="2000" dirty="0" smtClean="0"/>
              <a:t> (B)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766238" y="2168358"/>
            <a:ext cx="740148" cy="612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409344" y="2137734"/>
            <a:ext cx="740148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061884" y="3220350"/>
            <a:ext cx="740148" cy="796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976581" y="3388092"/>
            <a:ext cx="740148" cy="4607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161709" y="4529412"/>
            <a:ext cx="1009292" cy="7349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866063" y="4560036"/>
            <a:ext cx="1009292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811385" y="4635905"/>
            <a:ext cx="1009292" cy="521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7454491" y="4514790"/>
            <a:ext cx="1009292" cy="7642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8121936">
            <a:off x="4767418" y="4181312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8121936">
            <a:off x="7343100" y="4181865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56176" y="1628800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508104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804248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78802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30830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06794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36408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680424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02838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906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/>
              <a:t>ตัวอย่าง</a:t>
            </a:r>
            <a:r>
              <a:rPr lang="en-US" sz="3600" b="1" dirty="0" smtClean="0"/>
              <a:t>: </a:t>
            </a:r>
            <a:r>
              <a:rPr lang="th-TH" sz="3600" b="1" dirty="0" smtClean="0"/>
              <a:t>การอนุมานแบบไปข้างหลัง</a:t>
            </a:r>
            <a:r>
              <a:rPr lang="en-US" sz="3600" b="1" dirty="0" smtClean="0"/>
              <a:t>(Backward Chaining)[1]</a:t>
            </a:r>
            <a:endParaRPr lang="th-TH" sz="3600" b="1" dirty="0"/>
          </a:p>
        </p:txBody>
      </p:sp>
      <p:sp>
        <p:nvSpPr>
          <p:cNvPr id="23" name="Rectangle 22"/>
          <p:cNvSpPr/>
          <p:nvPr/>
        </p:nvSpPr>
        <p:spPr>
          <a:xfrm>
            <a:off x="879272" y="2132856"/>
            <a:ext cx="172819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9272" y="407707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3408" y="436510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45172" y="470482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43608" y="270980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951280" y="50445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51280" y="537321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51280" y="570188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305621" y="6084004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Goal : Z</a:t>
            </a:r>
            <a:endParaRPr lang="en-US" sz="1800" b="1" dirty="0"/>
          </a:p>
        </p:txBody>
      </p:sp>
      <p:sp>
        <p:nvSpPr>
          <p:cNvPr id="64" name="Rectangle 63"/>
          <p:cNvSpPr/>
          <p:nvPr/>
        </p:nvSpPr>
        <p:spPr>
          <a:xfrm>
            <a:off x="1331640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599352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907704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195736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59632" y="1700808"/>
            <a:ext cx="75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Pass 1</a:t>
            </a:r>
            <a:endParaRPr lang="en-US" sz="1800" dirty="0"/>
          </a:p>
        </p:txBody>
      </p:sp>
      <p:sp>
        <p:nvSpPr>
          <p:cNvPr id="102" name="Oval 101"/>
          <p:cNvSpPr/>
          <p:nvPr/>
        </p:nvSpPr>
        <p:spPr>
          <a:xfrm>
            <a:off x="251520" y="3645024"/>
            <a:ext cx="432048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z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3" name="Elbow Connector 112"/>
          <p:cNvCxnSpPr>
            <a:stCxn id="102" idx="6"/>
            <a:endCxn id="34" idx="3"/>
          </p:cNvCxnSpPr>
          <p:nvPr/>
        </p:nvCxnSpPr>
        <p:spPr>
          <a:xfrm>
            <a:off x="683568" y="3825044"/>
            <a:ext cx="1584176" cy="684076"/>
          </a:xfrm>
          <a:prstGeom prst="bentConnector3">
            <a:avLst>
              <a:gd name="adj1" fmla="val 125974"/>
            </a:avLst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3903608" y="2132856"/>
            <a:ext cx="172819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3903608" y="407707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691636" y="436510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3691636" y="470482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067944" y="270980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3975616" y="50445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3975616" y="537321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3975616" y="570188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195692" y="608400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Sub-goal : Y</a:t>
            </a:r>
            <a:endParaRPr lang="en-US" sz="1800" b="1" dirty="0"/>
          </a:p>
        </p:txBody>
      </p:sp>
      <p:sp>
        <p:nvSpPr>
          <p:cNvPr id="135" name="Rectangle 134"/>
          <p:cNvSpPr/>
          <p:nvPr/>
        </p:nvSpPr>
        <p:spPr>
          <a:xfrm>
            <a:off x="4355976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4623688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4932040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5220072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283968" y="1700808"/>
            <a:ext cx="75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Pass 2</a:t>
            </a:r>
            <a:endParaRPr lang="en-US" sz="1800" dirty="0"/>
          </a:p>
        </p:txBody>
      </p:sp>
      <p:sp>
        <p:nvSpPr>
          <p:cNvPr id="141" name="Oval 140"/>
          <p:cNvSpPr/>
          <p:nvPr/>
        </p:nvSpPr>
        <p:spPr>
          <a:xfrm>
            <a:off x="3275856" y="3645024"/>
            <a:ext cx="432048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Y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42" name="Elbow Connector 141"/>
          <p:cNvCxnSpPr>
            <a:stCxn id="141" idx="6"/>
            <a:endCxn id="126" idx="3"/>
          </p:cNvCxnSpPr>
          <p:nvPr/>
        </p:nvCxnSpPr>
        <p:spPr>
          <a:xfrm>
            <a:off x="3707904" y="3825044"/>
            <a:ext cx="1578068" cy="1023796"/>
          </a:xfrm>
          <a:prstGeom prst="bentConnector3">
            <a:avLst>
              <a:gd name="adj1" fmla="val 127363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2" name="Rectangle 171"/>
          <p:cNvSpPr/>
          <p:nvPr/>
        </p:nvSpPr>
        <p:spPr>
          <a:xfrm>
            <a:off x="6927944" y="2132856"/>
            <a:ext cx="172819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927944" y="407707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6722080" y="436510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732240" y="470482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092280" y="270980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732240" y="50445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999952" y="537321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6999952" y="570188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7220028" y="6084004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Sub-goal : X</a:t>
            </a:r>
            <a:endParaRPr lang="en-US" sz="1800" b="1" dirty="0"/>
          </a:p>
        </p:txBody>
      </p:sp>
      <p:sp>
        <p:nvSpPr>
          <p:cNvPr id="186" name="Rectangle 185"/>
          <p:cNvSpPr/>
          <p:nvPr/>
        </p:nvSpPr>
        <p:spPr>
          <a:xfrm>
            <a:off x="7380312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7648024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7956376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8244408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7308304" y="1700808"/>
            <a:ext cx="75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Pass 3</a:t>
            </a:r>
            <a:endParaRPr lang="en-US" sz="1800" dirty="0"/>
          </a:p>
        </p:txBody>
      </p:sp>
      <p:sp>
        <p:nvSpPr>
          <p:cNvPr id="192" name="Oval 191"/>
          <p:cNvSpPr/>
          <p:nvPr/>
        </p:nvSpPr>
        <p:spPr>
          <a:xfrm>
            <a:off x="6300192" y="3645024"/>
            <a:ext cx="432048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X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93" name="Elbow Connector 192"/>
          <p:cNvCxnSpPr>
            <a:stCxn id="192" idx="6"/>
            <a:endCxn id="182" idx="3"/>
          </p:cNvCxnSpPr>
          <p:nvPr/>
        </p:nvCxnSpPr>
        <p:spPr>
          <a:xfrm>
            <a:off x="6732240" y="3825044"/>
            <a:ext cx="1594336" cy="1363516"/>
          </a:xfrm>
          <a:prstGeom prst="bentConnector3">
            <a:avLst>
              <a:gd name="adj1" fmla="val 127083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4" name="Elbow Connector 203"/>
          <p:cNvCxnSpPr>
            <a:stCxn id="141" idx="4"/>
            <a:endCxn id="122" idx="1"/>
          </p:cNvCxnSpPr>
          <p:nvPr/>
        </p:nvCxnSpPr>
        <p:spPr>
          <a:xfrm rot="16200000" flipH="1">
            <a:off x="3339730" y="4157214"/>
            <a:ext cx="504056" cy="199756"/>
          </a:xfrm>
          <a:prstGeom prst="bentConnector2">
            <a:avLst/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7" name="Elbow Connector 203"/>
          <p:cNvCxnSpPr>
            <a:endCxn id="178" idx="1"/>
          </p:cNvCxnSpPr>
          <p:nvPr/>
        </p:nvCxnSpPr>
        <p:spPr>
          <a:xfrm rot="16200000" flipH="1">
            <a:off x="6380335" y="4167374"/>
            <a:ext cx="504055" cy="179436"/>
          </a:xfrm>
          <a:prstGeom prst="bentConnector2">
            <a:avLst/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11" name="Elbow Connector 203"/>
          <p:cNvCxnSpPr>
            <a:stCxn id="212" idx="2"/>
            <a:endCxn id="141" idx="0"/>
          </p:cNvCxnSpPr>
          <p:nvPr/>
        </p:nvCxnSpPr>
        <p:spPr>
          <a:xfrm rot="10800000" flipV="1">
            <a:off x="3491880" y="3176972"/>
            <a:ext cx="487788" cy="468052"/>
          </a:xfrm>
          <a:prstGeom prst="bentConnector2">
            <a:avLst/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12" name="Oval 211"/>
          <p:cNvSpPr/>
          <p:nvPr/>
        </p:nvSpPr>
        <p:spPr>
          <a:xfrm>
            <a:off x="3979668" y="2996952"/>
            <a:ext cx="432048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7" name="Oval 216"/>
          <p:cNvSpPr/>
          <p:nvPr/>
        </p:nvSpPr>
        <p:spPr>
          <a:xfrm>
            <a:off x="7020272" y="2996952"/>
            <a:ext cx="432048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?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18" name="Elbow Connector 203"/>
          <p:cNvCxnSpPr>
            <a:stCxn id="217" idx="2"/>
            <a:endCxn id="192" idx="0"/>
          </p:cNvCxnSpPr>
          <p:nvPr/>
        </p:nvCxnSpPr>
        <p:spPr>
          <a:xfrm rot="10800000" flipV="1">
            <a:off x="6516216" y="3176972"/>
            <a:ext cx="504056" cy="468052"/>
          </a:xfrm>
          <a:prstGeom prst="bentConnector2">
            <a:avLst/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 animBg="1"/>
      <p:bldP spid="121" grpId="0" animBg="1"/>
      <p:bldP spid="122" grpId="0" animBg="1"/>
      <p:bldP spid="126" grpId="0" animBg="1"/>
      <p:bldP spid="127" grpId="0" animBg="1"/>
      <p:bldP spid="128" grpId="0" animBg="1"/>
      <p:bldP spid="132" grpId="0" animBg="1"/>
      <p:bldP spid="133" grpId="0" animBg="1"/>
      <p:bldP spid="134" grpId="0"/>
      <p:bldP spid="135" grpId="0" animBg="1"/>
      <p:bldP spid="137" grpId="0" animBg="1"/>
      <p:bldP spid="138" grpId="0" animBg="1"/>
      <p:bldP spid="139" grpId="0" animBg="1"/>
      <p:bldP spid="140" grpId="0"/>
      <p:bldP spid="141" grpId="0" animBg="1"/>
      <p:bldP spid="172" grpId="0" animBg="1"/>
      <p:bldP spid="173" grpId="0" animBg="1"/>
      <p:bldP spid="178" grpId="0" animBg="1"/>
      <p:bldP spid="179" grpId="0" animBg="1"/>
      <p:bldP spid="180" grpId="0" animBg="1"/>
      <p:bldP spid="182" grpId="0" animBg="1"/>
      <p:bldP spid="183" grpId="0" animBg="1"/>
      <p:bldP spid="184" grpId="0" animBg="1"/>
      <p:bldP spid="185" grpId="0"/>
      <p:bldP spid="186" grpId="0" animBg="1"/>
      <p:bldP spid="187" grpId="0" animBg="1"/>
      <p:bldP spid="188" grpId="0" animBg="1"/>
      <p:bldP spid="189" grpId="0" animBg="1"/>
      <p:bldP spid="191" grpId="0"/>
      <p:bldP spid="192" grpId="0" animBg="1"/>
      <p:bldP spid="212" grpId="0" animBg="1"/>
      <p:bldP spid="2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990600"/>
          </a:xfrm>
        </p:spPr>
        <p:txBody>
          <a:bodyPr>
            <a:normAutofit fontScale="90000"/>
          </a:bodyPr>
          <a:lstStyle/>
          <a:p>
            <a:r>
              <a:rPr lang="th-TH" sz="3600" b="1" dirty="0" smtClean="0"/>
              <a:t>ตัวอย่าง</a:t>
            </a:r>
            <a:r>
              <a:rPr lang="en-US" sz="3600" b="1" dirty="0" smtClean="0"/>
              <a:t>: </a:t>
            </a:r>
            <a:r>
              <a:rPr lang="th-TH" sz="3600" b="1" dirty="0" smtClean="0"/>
              <a:t>การอนุมานแบบไปข้างหลัง</a:t>
            </a:r>
            <a:r>
              <a:rPr lang="en-US" sz="3600" b="1" dirty="0" smtClean="0"/>
              <a:t>(Backward Chaining)[2]</a:t>
            </a:r>
            <a:endParaRPr lang="th-TH" sz="3600" b="1" dirty="0"/>
          </a:p>
        </p:txBody>
      </p:sp>
      <p:sp>
        <p:nvSpPr>
          <p:cNvPr id="172" name="Rectangle 171"/>
          <p:cNvSpPr/>
          <p:nvPr/>
        </p:nvSpPr>
        <p:spPr>
          <a:xfrm>
            <a:off x="895540" y="2132856"/>
            <a:ext cx="172819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895540" y="407707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689676" y="436510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99836" y="470482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1059876" y="270980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961440" y="50445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967548" y="537321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967548" y="570188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187624" y="6084004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Sub-goal : X</a:t>
            </a:r>
            <a:endParaRPr lang="en-US" sz="1800" b="1" dirty="0"/>
          </a:p>
        </p:txBody>
      </p:sp>
      <p:sp>
        <p:nvSpPr>
          <p:cNvPr id="186" name="Rectangle 185"/>
          <p:cNvSpPr/>
          <p:nvPr/>
        </p:nvSpPr>
        <p:spPr>
          <a:xfrm>
            <a:off x="1347908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1615620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923972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2212004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275900" y="1700808"/>
            <a:ext cx="75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Pass 4</a:t>
            </a:r>
            <a:endParaRPr lang="en-US" sz="1800" dirty="0"/>
          </a:p>
        </p:txBody>
      </p:sp>
      <p:cxnSp>
        <p:nvCxnSpPr>
          <p:cNvPr id="193" name="Elbow Connector 192"/>
          <p:cNvCxnSpPr>
            <a:stCxn id="57" idx="3"/>
            <a:endCxn id="182" idx="3"/>
          </p:cNvCxnSpPr>
          <p:nvPr/>
        </p:nvCxnSpPr>
        <p:spPr>
          <a:xfrm>
            <a:off x="2411760" y="3177416"/>
            <a:ext cx="144016" cy="2011144"/>
          </a:xfrm>
          <a:prstGeom prst="bentConnector3">
            <a:avLst>
              <a:gd name="adj1" fmla="val 258732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7" name="Elbow Connector 203"/>
          <p:cNvCxnSpPr>
            <a:stCxn id="180" idx="0"/>
            <a:endCxn id="182" idx="1"/>
          </p:cNvCxnSpPr>
          <p:nvPr/>
        </p:nvCxnSpPr>
        <p:spPr>
          <a:xfrm rot="16200000" flipH="1" flipV="1">
            <a:off x="-179792" y="3851040"/>
            <a:ext cx="2478752" cy="196288"/>
          </a:xfrm>
          <a:prstGeom prst="bentConnector4">
            <a:avLst>
              <a:gd name="adj1" fmla="val -9222"/>
              <a:gd name="adj2" fmla="val 288927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57" name="Rectangle 56"/>
          <p:cNvSpPr/>
          <p:nvPr/>
        </p:nvSpPr>
        <p:spPr>
          <a:xfrm>
            <a:off x="2216056" y="306984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5496" y="3717032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sp>
        <p:nvSpPr>
          <p:cNvPr id="71" name="TextBox 70"/>
          <p:cNvSpPr txBox="1"/>
          <p:nvPr/>
        </p:nvSpPr>
        <p:spPr>
          <a:xfrm>
            <a:off x="2391440" y="371703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sp>
        <p:nvSpPr>
          <p:cNvPr id="72" name="Rectangle 71"/>
          <p:cNvSpPr/>
          <p:nvPr/>
        </p:nvSpPr>
        <p:spPr>
          <a:xfrm>
            <a:off x="3919876" y="2132856"/>
            <a:ext cx="172819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919876" y="407707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714012" y="436510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985776" y="470482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084212" y="270980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985776" y="50445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991884" y="537321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991884" y="570188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211960" y="608400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Sub-goal : Y</a:t>
            </a:r>
            <a:endParaRPr lang="en-US" sz="1800" b="1" dirty="0"/>
          </a:p>
        </p:txBody>
      </p:sp>
      <p:sp>
        <p:nvSpPr>
          <p:cNvPr id="81" name="Rectangle 80"/>
          <p:cNvSpPr/>
          <p:nvPr/>
        </p:nvSpPr>
        <p:spPr>
          <a:xfrm>
            <a:off x="4372244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639956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948308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236340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300236" y="1700808"/>
            <a:ext cx="75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Pass 5</a:t>
            </a:r>
            <a:endParaRPr lang="en-US" sz="1800" dirty="0"/>
          </a:p>
        </p:txBody>
      </p:sp>
      <p:cxnSp>
        <p:nvCxnSpPr>
          <p:cNvPr id="86" name="Elbow Connector 85"/>
          <p:cNvCxnSpPr>
            <a:stCxn id="91" idx="3"/>
            <a:endCxn id="75" idx="3"/>
          </p:cNvCxnSpPr>
          <p:nvPr/>
        </p:nvCxnSpPr>
        <p:spPr>
          <a:xfrm>
            <a:off x="5436096" y="3176528"/>
            <a:ext cx="144016" cy="1672312"/>
          </a:xfrm>
          <a:prstGeom prst="bentConnector3">
            <a:avLst>
              <a:gd name="adj1" fmla="val 258732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87" name="Elbow Connector 203"/>
          <p:cNvCxnSpPr>
            <a:stCxn id="81" idx="0"/>
            <a:endCxn id="75" idx="1"/>
          </p:cNvCxnSpPr>
          <p:nvPr/>
        </p:nvCxnSpPr>
        <p:spPr>
          <a:xfrm rot="16200000" flipH="1" flipV="1">
            <a:off x="3157976" y="3536720"/>
            <a:ext cx="2139920" cy="484320"/>
          </a:xfrm>
          <a:prstGeom prst="bentConnector4">
            <a:avLst>
              <a:gd name="adj1" fmla="val -10683"/>
              <a:gd name="adj2" fmla="val 168178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8" name="Rectangle 87"/>
          <p:cNvSpPr/>
          <p:nvPr/>
        </p:nvSpPr>
        <p:spPr>
          <a:xfrm>
            <a:off x="4952360" y="306984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059832" y="3717032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5415776" y="371703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sp>
        <p:nvSpPr>
          <p:cNvPr id="91" name="Rectangle 90"/>
          <p:cNvSpPr/>
          <p:nvPr/>
        </p:nvSpPr>
        <p:spPr>
          <a:xfrm>
            <a:off x="5240392" y="306896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250552" y="306896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8" name="Elbow Connector 203"/>
          <p:cNvCxnSpPr>
            <a:stCxn id="84" idx="0"/>
            <a:endCxn id="75" idx="1"/>
          </p:cNvCxnSpPr>
          <p:nvPr/>
        </p:nvCxnSpPr>
        <p:spPr>
          <a:xfrm rot="16200000" flipH="1" flipV="1">
            <a:off x="3590024" y="3104672"/>
            <a:ext cx="2139920" cy="1348416"/>
          </a:xfrm>
          <a:prstGeom prst="bentConnector4">
            <a:avLst>
              <a:gd name="adj1" fmla="val -10683"/>
              <a:gd name="adj2" fmla="val 124488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4" name="Elbow Connector 203"/>
          <p:cNvCxnSpPr>
            <a:stCxn id="91" idx="1"/>
            <a:endCxn id="75" idx="1"/>
          </p:cNvCxnSpPr>
          <p:nvPr/>
        </p:nvCxnSpPr>
        <p:spPr>
          <a:xfrm rot="10800000" flipV="1">
            <a:off x="3985776" y="3176528"/>
            <a:ext cx="1254616" cy="1672312"/>
          </a:xfrm>
          <a:prstGeom prst="bentConnector3">
            <a:avLst>
              <a:gd name="adj1" fmla="val 125509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09" name="Elbow Connector 203"/>
          <p:cNvCxnSpPr>
            <a:stCxn id="88" idx="1"/>
            <a:endCxn id="75" idx="1"/>
          </p:cNvCxnSpPr>
          <p:nvPr/>
        </p:nvCxnSpPr>
        <p:spPr>
          <a:xfrm rot="10800000" flipV="1">
            <a:off x="3985776" y="3177416"/>
            <a:ext cx="966584" cy="1671424"/>
          </a:xfrm>
          <a:prstGeom prst="bentConnector3">
            <a:avLst>
              <a:gd name="adj1" fmla="val 134161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16" name="Rectangle 115"/>
          <p:cNvSpPr/>
          <p:nvPr/>
        </p:nvSpPr>
        <p:spPr>
          <a:xfrm>
            <a:off x="6944212" y="2132856"/>
            <a:ext cx="1728192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944212" y="4077072"/>
            <a:ext cx="17322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Knowledge base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7020272" y="436510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Y </a:t>
            </a:r>
            <a:r>
              <a:rPr lang="en-US" sz="1400" dirty="0" smtClean="0">
                <a:sym typeface="Symbol"/>
              </a:rPr>
              <a:t> D  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7010112" y="470482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X </a:t>
            </a:r>
            <a:r>
              <a:rPr lang="en-US" sz="1400" dirty="0" smtClean="0">
                <a:sym typeface="Symbol"/>
              </a:rPr>
              <a:t> B  E  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7108548" y="270980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7010112" y="5044544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A  X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016220" y="5373216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ym typeface="Symbol"/>
              </a:rPr>
              <a:t>C  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016220" y="5701888"/>
            <a:ext cx="1594336" cy="2880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L </a:t>
            </a:r>
            <a:r>
              <a:rPr lang="en-US" sz="1400" dirty="0" smtClean="0">
                <a:sym typeface="Symbol"/>
              </a:rPr>
              <a:t> M  N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80312" y="6084004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Goal : Z</a:t>
            </a:r>
            <a:endParaRPr lang="en-US" sz="1800" b="1" dirty="0"/>
          </a:p>
        </p:txBody>
      </p:sp>
      <p:sp>
        <p:nvSpPr>
          <p:cNvPr id="130" name="Rectangle 129"/>
          <p:cNvSpPr/>
          <p:nvPr/>
        </p:nvSpPr>
        <p:spPr>
          <a:xfrm>
            <a:off x="7396580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7664292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7972644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8260676" y="270892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324572" y="1700808"/>
            <a:ext cx="757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Pass 6</a:t>
            </a:r>
            <a:endParaRPr lang="en-US" sz="1800" dirty="0"/>
          </a:p>
        </p:txBody>
      </p:sp>
      <p:cxnSp>
        <p:nvCxnSpPr>
          <p:cNvPr id="145" name="Elbow Connector 144"/>
          <p:cNvCxnSpPr>
            <a:stCxn id="160" idx="3"/>
            <a:endCxn id="118" idx="3"/>
          </p:cNvCxnSpPr>
          <p:nvPr/>
        </p:nvCxnSpPr>
        <p:spPr>
          <a:xfrm>
            <a:off x="8460432" y="3177416"/>
            <a:ext cx="154176" cy="1331704"/>
          </a:xfrm>
          <a:prstGeom prst="bentConnector3">
            <a:avLst>
              <a:gd name="adj1" fmla="val 221913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6" name="Elbow Connector 203"/>
          <p:cNvCxnSpPr>
            <a:stCxn id="150" idx="2"/>
            <a:endCxn id="118" idx="1"/>
          </p:cNvCxnSpPr>
          <p:nvPr/>
        </p:nvCxnSpPr>
        <p:spPr>
          <a:xfrm rot="5400000">
            <a:off x="6924738" y="3379630"/>
            <a:ext cx="1225024" cy="1033956"/>
          </a:xfrm>
          <a:prstGeom prst="bentConnector4">
            <a:avLst>
              <a:gd name="adj1" fmla="val 44122"/>
              <a:gd name="adj2" fmla="val 122109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7" name="Rectangle 146"/>
          <p:cNvSpPr/>
          <p:nvPr/>
        </p:nvSpPr>
        <p:spPr>
          <a:xfrm>
            <a:off x="7668344" y="306984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X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6179590" y="3717032"/>
            <a:ext cx="62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Match</a:t>
            </a:r>
            <a:endParaRPr lang="en-US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8388424" y="3717032"/>
            <a:ext cx="452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Fire</a:t>
            </a:r>
            <a:endParaRPr lang="en-US" sz="1400" dirty="0"/>
          </a:p>
        </p:txBody>
      </p:sp>
      <p:sp>
        <p:nvSpPr>
          <p:cNvPr id="150" name="Rectangle 149"/>
          <p:cNvSpPr/>
          <p:nvPr/>
        </p:nvSpPr>
        <p:spPr>
          <a:xfrm>
            <a:off x="7956376" y="3068960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Y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7" name="Elbow Connector 156"/>
          <p:cNvCxnSpPr>
            <a:stCxn id="136" idx="0"/>
            <a:endCxn id="118" idx="1"/>
          </p:cNvCxnSpPr>
          <p:nvPr/>
        </p:nvCxnSpPr>
        <p:spPr>
          <a:xfrm rot="16200000" flipH="1" flipV="1">
            <a:off x="6645284" y="3083908"/>
            <a:ext cx="1800200" cy="1050224"/>
          </a:xfrm>
          <a:prstGeom prst="bentConnector4">
            <a:avLst>
              <a:gd name="adj1" fmla="val -12699"/>
              <a:gd name="adj2" fmla="val 121767"/>
            </a:avLst>
          </a:prstGeom>
          <a:ln w="28575"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60" name="Rectangle 159"/>
          <p:cNvSpPr/>
          <p:nvPr/>
        </p:nvSpPr>
        <p:spPr>
          <a:xfrm>
            <a:off x="8264728" y="3069848"/>
            <a:ext cx="195704" cy="215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Z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70" grpId="0"/>
      <p:bldP spid="71" grpId="0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 animBg="1"/>
      <p:bldP spid="82" grpId="0" animBg="1"/>
      <p:bldP spid="83" grpId="0" animBg="1"/>
      <p:bldP spid="84" grpId="0" animBg="1"/>
      <p:bldP spid="85" grpId="0"/>
      <p:bldP spid="88" grpId="0" animBg="1"/>
      <p:bldP spid="89" grpId="0"/>
      <p:bldP spid="90" grpId="0"/>
      <p:bldP spid="91" grpId="0" animBg="1"/>
      <p:bldP spid="93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3" grpId="0" animBg="1"/>
      <p:bldP spid="124" grpId="0" animBg="1"/>
      <p:bldP spid="125" grpId="0" animBg="1"/>
      <p:bldP spid="129" grpId="0"/>
      <p:bldP spid="130" grpId="0" animBg="1"/>
      <p:bldP spid="131" grpId="0" animBg="1"/>
      <p:bldP spid="136" grpId="0" animBg="1"/>
      <p:bldP spid="143" grpId="0" animBg="1"/>
      <p:bldP spid="144" grpId="0"/>
      <p:bldP spid="147" grpId="0" animBg="1"/>
      <p:bldP spid="148" grpId="0"/>
      <p:bldP spid="149" grpId="0"/>
      <p:bldP spid="150" grpId="0" animBg="1"/>
      <p:bldP spid="1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: Backward chaining</a:t>
            </a:r>
            <a:r>
              <a:rPr lang="th-TH" dirty="0" smtClean="0"/>
              <a:t> </a:t>
            </a:r>
            <a:r>
              <a:rPr lang="en-US" dirty="0" smtClean="0"/>
              <a:t>(1)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008" y="1600200"/>
            <a:ext cx="8153400" cy="22608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ผู้เชี่ยวชาญได้กำหนดกฎเพื่อหาสีของสัตว์เลี้ยงดังนี้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ส่งเสียงร้องในลำคอ และ กินแมลง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คือ กบ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ส่งเสียงร้องสูง และ กินแมลง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คือ นกขมิ้น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เป็นกบ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มีสีเขียว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ถ้า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เป็นนกขมิ้น แล้ว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มีสีเหลือง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5766238" y="2168358"/>
            <a:ext cx="740148" cy="612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409344" y="2137734"/>
            <a:ext cx="740148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061884" y="3220350"/>
            <a:ext cx="740148" cy="796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976581" y="3388092"/>
            <a:ext cx="740148" cy="4607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161709" y="4529412"/>
            <a:ext cx="1009292" cy="7349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866063" y="4560036"/>
            <a:ext cx="1009292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811385" y="4635905"/>
            <a:ext cx="1009292" cy="521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7454491" y="4514790"/>
            <a:ext cx="1009292" cy="7642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8121936">
            <a:off x="4767418" y="4181312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8121936">
            <a:off x="7343100" y="4181865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126936" y="3861048"/>
            <a:ext cx="3312368" cy="26642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กำหนด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A : </a:t>
            </a:r>
            <a:r>
              <a:rPr lang="th-TH" sz="2000" dirty="0" smtClean="0"/>
              <a:t>ส่งเสียงร้องในลำคอ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กินแมลง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C</a:t>
            </a:r>
            <a:r>
              <a:rPr lang="en-US" sz="2000" dirty="0" smtClean="0"/>
              <a:t> : </a:t>
            </a:r>
            <a:r>
              <a:rPr lang="th-TH" sz="2000" dirty="0" smtClean="0"/>
              <a:t>กบ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D: </a:t>
            </a:r>
            <a:r>
              <a:rPr lang="th-TH" sz="2000" dirty="0" smtClean="0"/>
              <a:t>ส่งเสียงร้องสูง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นกขมิ้น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F</a:t>
            </a:r>
            <a:r>
              <a:rPr lang="en-US" sz="2000" dirty="0" smtClean="0"/>
              <a:t> </a:t>
            </a:r>
            <a:r>
              <a:rPr lang="th-TH" sz="2000" dirty="0" smtClean="0"/>
              <a:t>สีเขียว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สีเหลือง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156176" y="1628800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08104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6804248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78802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30830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406794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36408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0424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802838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 : Backward chaining</a:t>
            </a:r>
            <a:r>
              <a:rPr lang="th-TH" dirty="0" smtClean="0"/>
              <a:t> </a:t>
            </a:r>
            <a:r>
              <a:rPr lang="en-US" dirty="0" smtClean="0"/>
              <a:t>(2)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126278" y="2168358"/>
            <a:ext cx="740148" cy="612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769384" y="2137734"/>
            <a:ext cx="740148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421924" y="3220350"/>
            <a:ext cx="740148" cy="7962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7336621" y="3388092"/>
            <a:ext cx="740148" cy="46074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521749" y="4529412"/>
            <a:ext cx="1009292" cy="7349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5226103" y="4560036"/>
            <a:ext cx="1009292" cy="673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7171425" y="4635905"/>
            <a:ext cx="1009292" cy="521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7814531" y="4514790"/>
            <a:ext cx="1009292" cy="7642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 rot="8121936">
            <a:off x="5127458" y="4181312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8121936">
            <a:off x="7703140" y="4181865"/>
            <a:ext cx="548809" cy="59471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16216" y="1628800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868144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164288" y="278092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514806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668344" y="3933056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442798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72412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164288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8388424" y="5301208"/>
            <a:ext cx="576064" cy="5040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51520" y="4149080"/>
            <a:ext cx="3312368" cy="24482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กำหนด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A : </a:t>
            </a:r>
            <a:r>
              <a:rPr lang="th-TH" sz="2000" dirty="0" smtClean="0"/>
              <a:t>ส่งเสียงร้องในลำคอ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กินแมลง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C</a:t>
            </a:r>
            <a:r>
              <a:rPr lang="en-US" sz="2000" dirty="0" smtClean="0"/>
              <a:t> : </a:t>
            </a:r>
            <a:r>
              <a:rPr lang="th-TH" sz="2000" dirty="0" smtClean="0"/>
              <a:t>กบ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dirty="0" smtClean="0"/>
              <a:t>D: </a:t>
            </a:r>
            <a:r>
              <a:rPr lang="th-TH" sz="2000" dirty="0" smtClean="0"/>
              <a:t>ส่งเสียงร้องสูง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นกขมิ้น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aseline="0" dirty="0" smtClean="0"/>
              <a:t>F</a:t>
            </a:r>
            <a:r>
              <a:rPr lang="en-US" sz="2000" dirty="0" smtClean="0"/>
              <a:t> </a:t>
            </a:r>
            <a:r>
              <a:rPr lang="th-TH" sz="2000" dirty="0" smtClean="0"/>
              <a:t>สีเขียว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h-TH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สีเหลือง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1700808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/>
              <a:t>สัตว์เลี้ยงของคุณส่งเสียงร้องในลำคอหรือไม่</a:t>
            </a:r>
            <a:endParaRPr lang="en-US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9795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solidFill>
                  <a:srgbClr val="FF0000"/>
                </a:solidFill>
              </a:rPr>
              <a:t>ใช่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3528" y="226758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/>
              <a:t>สัตว์เลี้ยงของคุณกินแมลงหรือไม่</a:t>
            </a:r>
            <a:endParaRPr lang="en-US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2555612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>
                <a:solidFill>
                  <a:srgbClr val="FF0000"/>
                </a:solidFill>
              </a:rPr>
              <a:t>ทำไม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528" y="2843644"/>
            <a:ext cx="39020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800" dirty="0" smtClean="0"/>
              <a:t>เนื่องจากคุณบอกว่าสัตว์เลี้ยงของคุณส่งเสียงร้องในลำคอ</a:t>
            </a:r>
          </a:p>
          <a:p>
            <a:r>
              <a:rPr lang="th-TH" sz="1800" dirty="0" smtClean="0"/>
              <a:t>ดังนั้น</a:t>
            </a:r>
          </a:p>
          <a:p>
            <a:r>
              <a:rPr lang="th-TH" sz="1800" dirty="0" smtClean="0"/>
              <a:t>ถ้าสัตว์เลี้ยงของคุณกินแมลงแล้วสัตว์เลี้ยงของคุณคือกบ</a:t>
            </a:r>
          </a:p>
          <a:p>
            <a:r>
              <a:rPr lang="th-TH" sz="1800" dirty="0" smtClean="0"/>
              <a:t>และ ถ้าสัตว์เลี้ยงของคุณคือกบ สัตว์เลี้ยงของคุณจะมีสีเขียว</a:t>
            </a:r>
            <a:endParaRPr lang="en-US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3275856" y="1652607"/>
            <a:ext cx="93610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 Yes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No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Why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How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600"/>
            <a:ext cx="8424936" cy="990600"/>
          </a:xfrm>
        </p:spPr>
        <p:txBody>
          <a:bodyPr>
            <a:noAutofit/>
          </a:bodyPr>
          <a:lstStyle/>
          <a:p>
            <a:r>
              <a:rPr lang="th-TH" sz="3000" b="1" dirty="0" smtClean="0"/>
              <a:t>เมื่อไรควรใช้ </a:t>
            </a:r>
            <a:r>
              <a:rPr lang="en-US" sz="3000" b="1" dirty="0" smtClean="0"/>
              <a:t>Forward Chaining </a:t>
            </a:r>
            <a:r>
              <a:rPr lang="th-TH" sz="3000" b="1" dirty="0" smtClean="0"/>
              <a:t>และ </a:t>
            </a:r>
            <a:r>
              <a:rPr lang="en-US" sz="3000" b="1" dirty="0" smtClean="0"/>
              <a:t>Backward Chaining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ขึ้นอยู่กับวิธีที่ผู้เชี่ยวชาญแก้ปัญหาในโดเมนนั้นๆ</a:t>
            </a:r>
          </a:p>
          <a:p>
            <a:r>
              <a:rPr lang="th-TH" sz="2400" dirty="0" smtClean="0"/>
              <a:t>ถ้าผู้เชี่ยวชาญต้องการรวบรวมข้อมูลก่อนแล้วค่อยหาทางแก้ไขปัญหา จะใช้วิธี </a:t>
            </a:r>
            <a:r>
              <a:rPr lang="en-US" sz="2400" dirty="0" smtClean="0"/>
              <a:t>Forward Chaining</a:t>
            </a:r>
          </a:p>
          <a:p>
            <a:r>
              <a:rPr lang="th-TH" sz="2400" dirty="0" smtClean="0"/>
              <a:t>แต่ถ้าผู้เชี่ยวชาญตั้งสมมุติฐานของคำตอบมาก่อนแล้วค่อยหาข้อเท็จจริงเพื่อสรุปว่าสมมุติฐานที่ตั้งขึ้นมาเป็นจริง จะใช้วิธี </a:t>
            </a:r>
            <a:r>
              <a:rPr lang="en-US" sz="2400" dirty="0" smtClean="0"/>
              <a:t>Backward Chaining</a:t>
            </a:r>
          </a:p>
          <a:p>
            <a:r>
              <a:rPr lang="en-US" sz="2400" dirty="0" smtClean="0"/>
              <a:t>Forward Chaining </a:t>
            </a:r>
            <a:r>
              <a:rPr lang="th-TH" sz="2400" dirty="0" smtClean="0"/>
              <a:t>ส่วนใหญ่ใช้กับระบบที่ต้องการวิเคราะห์ข้อมูลเพื่อสรุป </a:t>
            </a:r>
            <a:r>
              <a:rPr lang="en-US" sz="2400" dirty="0" smtClean="0"/>
              <a:t>(</a:t>
            </a:r>
            <a:r>
              <a:rPr lang="th-TH" sz="2400" dirty="0" smtClean="0"/>
              <a:t>ต้องมีข้อเท็จจริงพร้อมอยู่แล้ว</a:t>
            </a:r>
            <a:r>
              <a:rPr lang="en-US" sz="2400" dirty="0" smtClean="0"/>
              <a:t>)</a:t>
            </a:r>
            <a:endParaRPr lang="th-TH" sz="2400" dirty="0" smtClean="0"/>
          </a:p>
          <a:p>
            <a:r>
              <a:rPr lang="en-US" sz="2400" dirty="0" smtClean="0"/>
              <a:t>Backward Chaining </a:t>
            </a:r>
            <a:r>
              <a:rPr lang="th-TH" sz="2400" dirty="0" smtClean="0"/>
              <a:t>ส่วนใหญ่ใช้กับระบบที่ต้องการตรวจสอบสมมุติฐาน</a:t>
            </a:r>
            <a:r>
              <a:rPr lang="en-US" sz="2400" dirty="0" smtClean="0"/>
              <a:t> (</a:t>
            </a:r>
            <a:r>
              <a:rPr lang="th-TH" sz="2400" dirty="0" smtClean="0"/>
              <a:t>ระบบจะถามข้อเท็จจริงเพิ่มถ้าไม่สามารถตัดสินใจได้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ระบบผู้เชี่ยวชาญ </a:t>
            </a:r>
            <a:r>
              <a:rPr lang="en-US" b="1" dirty="0" smtClean="0"/>
              <a:t>(Expert System)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ระบบผู้เชี่ยวชาญ หมายถึง </a:t>
            </a:r>
          </a:p>
          <a:p>
            <a:pPr lvl="1"/>
            <a:r>
              <a:rPr lang="th-TH" dirty="0" smtClean="0"/>
              <a:t>ระบบหรือโปรแกรมคอมพิวเตอร์ที่นำเอาองค์ความรู้ของผู้เชี่ยวชาญที่เป็นมนุษย์ </a:t>
            </a:r>
          </a:p>
          <a:p>
            <a:pPr lvl="1"/>
            <a:r>
              <a:rPr lang="th-TH" dirty="0" smtClean="0"/>
              <a:t>มาจัดเก็บไว้เพื่อใช้ในการประมวลผล วิเคราะห์ และแก้ไขปัญหาต่างๆ ได้ด้วยตัวเอง</a:t>
            </a:r>
          </a:p>
          <a:p>
            <a:pPr lvl="1"/>
            <a:r>
              <a:rPr lang="th-TH" dirty="0" smtClean="0"/>
              <a:t>พร้อมทั้งให้คำแนะนำอย่างมีเหตุผล</a:t>
            </a:r>
          </a:p>
          <a:p>
            <a:r>
              <a:rPr lang="th-TH" dirty="0" smtClean="0"/>
              <a:t>ระบบผู้เชี่ยวชาญเกิดจากการค้นคว้าและพัฒนาโครงการ </a:t>
            </a:r>
            <a:r>
              <a:rPr lang="en-US" dirty="0" smtClean="0"/>
              <a:t>MYCIN </a:t>
            </a:r>
            <a:r>
              <a:rPr lang="th-TH" dirty="0" smtClean="0"/>
              <a:t>ของ  มหาวิทยาลัย </a:t>
            </a:r>
            <a:r>
              <a:rPr lang="en-US" dirty="0" err="1" smtClean="0"/>
              <a:t>stanford</a:t>
            </a:r>
            <a:r>
              <a:rPr lang="en-US" dirty="0" smtClean="0"/>
              <a:t> </a:t>
            </a:r>
            <a:r>
              <a:rPr lang="th-TH" dirty="0" smtClean="0"/>
              <a:t>เพื่อใช้ในการช่วยเหลือและวินิจฉัยผู้ติดเชื้อแบคทีเรียชนิดหนึ่ง ทำให้สามารถชี้ชัดได้ว่าแบคทีเรียชนิดใดเป็นสาเหตุของโรคอย่างแท้จริง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MYCIN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MYCIN </a:t>
            </a:r>
            <a:endParaRPr lang="th-TH" dirty="0" smtClean="0"/>
          </a:p>
          <a:p>
            <a:pPr lvl="1"/>
            <a:r>
              <a:rPr lang="th-TH" dirty="0" smtClean="0"/>
              <a:t>เป็นระบบผู้เชี่ยวชาญที่ถูกพัฒนาขึ้นด้วยภาษา </a:t>
            </a:r>
            <a:r>
              <a:rPr lang="en-US" dirty="0" smtClean="0"/>
              <a:t>LISP </a:t>
            </a:r>
            <a:endParaRPr lang="th-TH" dirty="0" smtClean="0"/>
          </a:p>
          <a:p>
            <a:pPr lvl="1"/>
            <a:r>
              <a:rPr lang="th-TH" dirty="0" smtClean="0"/>
              <a:t>โดยใช้วิธีการอนุมานแบบ </a:t>
            </a:r>
            <a:r>
              <a:rPr lang="en-US" dirty="0" smtClean="0"/>
              <a:t>Backward chaining </a:t>
            </a:r>
            <a:r>
              <a:rPr lang="th-TH" dirty="0" smtClean="0"/>
              <a:t>สำหรับค้นหาคำตอบจากองค์ความรู้</a:t>
            </a:r>
          </a:p>
          <a:p>
            <a:pPr lvl="1"/>
            <a:r>
              <a:rPr lang="th-TH" dirty="0" smtClean="0"/>
              <a:t>วิธีการแก้ไขปัญหาของระบบ </a:t>
            </a:r>
            <a:r>
              <a:rPr lang="en-US" dirty="0" smtClean="0"/>
              <a:t>MYCIN </a:t>
            </a:r>
            <a:r>
              <a:rPr lang="th-TH" dirty="0" smtClean="0"/>
              <a:t>มี 2 ขั้นตอน</a:t>
            </a:r>
          </a:p>
          <a:p>
            <a:pPr lvl="2"/>
            <a:r>
              <a:rPr lang="th-TH" dirty="0" smtClean="0"/>
              <a:t>ขั้นตอนการวินิจฉัย</a:t>
            </a:r>
          </a:p>
          <a:p>
            <a:pPr lvl="3"/>
            <a:r>
              <a:rPr lang="th-TH" dirty="0" smtClean="0"/>
              <a:t>เกี่ยวข้องกับการแยกแยะจำแนกอาการ สังเคราะห์ข้อมูล รวมถึงวินิจฉัยความไม่แน่นอนของข้อมูลที่ได้รับจากผู้ป่วย เพื่อค้นหาคำตอบที่ถูกต้องต่อไป</a:t>
            </a:r>
          </a:p>
          <a:p>
            <a:pPr lvl="2"/>
            <a:r>
              <a:rPr lang="th-TH" dirty="0" smtClean="0"/>
              <a:t>ขั้นตอนการแก้ปัญหา</a:t>
            </a:r>
          </a:p>
          <a:p>
            <a:pPr lvl="3"/>
            <a:r>
              <a:rPr lang="th-TH" dirty="0" smtClean="0"/>
              <a:t>เกี่ยวข้องกับการวางแผน เพื่อกำหนดแนวทางหรือขอบเขตของการแก้ไขปัญหาที่พบ โดยสร้างทางเลือกการแก้ไขปัญหา เพื่อดำเนินการทดสอบทางเลือกดังกล่าว จนได้คำตอบที่น่าพอใจ</a:t>
            </a:r>
          </a:p>
          <a:p>
            <a:pPr lvl="1"/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MYCIN (2)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การโต้ตอบระหว่างผู้ใช้กับ </a:t>
            </a:r>
            <a:r>
              <a:rPr lang="en-US" dirty="0" smtClean="0"/>
              <a:t>MYCIN </a:t>
            </a:r>
            <a:r>
              <a:rPr lang="th-TH" dirty="0" smtClean="0"/>
              <a:t>จะมีลักษณะเหมือนกับผู้ใช้ขอคำปรึกษาจากผู้เชี่ยวชาญที่เป็นมนุษย์ แตกต่างกันตรงผู้ใช้จะต้องใช้คำถามหรือคำตอบที่ค่อนข้างชัดเจน และตรงประเด็น เพื่อให้ระบบสามารถประมาณผลได้อย่างมีประสิทธิภาพ</a:t>
            </a:r>
          </a:p>
          <a:p>
            <a:r>
              <a:rPr lang="th-TH" b="1" dirty="0" smtClean="0"/>
              <a:t>ตัวอย่างการตอบโต้ระหว่างผู้ใช้ กับ ระบบ</a:t>
            </a:r>
            <a:r>
              <a:rPr lang="en-US" b="1" dirty="0" smtClean="0"/>
              <a:t>(</a:t>
            </a:r>
            <a:r>
              <a:rPr lang="th-TH" b="1" dirty="0" smtClean="0"/>
              <a:t>ในร้านอาหาร</a:t>
            </a:r>
            <a:r>
              <a:rPr lang="en-US" b="1" dirty="0" smtClean="0"/>
              <a:t>)</a:t>
            </a:r>
            <a:endParaRPr lang="th-TH" b="1" dirty="0" smtClean="0"/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คุณมีอะไรที่ต้องการจะสั่งเป็นพิเศษไหม</a:t>
            </a:r>
          </a:p>
          <a:p>
            <a:pPr lvl="1"/>
            <a:r>
              <a:rPr lang="th-TH" dirty="0" smtClean="0">
                <a:solidFill>
                  <a:srgbClr val="00B0F0"/>
                </a:solidFill>
              </a:rPr>
              <a:t>ไม่มี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คุณชอบอาหารไทยไหม</a:t>
            </a:r>
          </a:p>
          <a:p>
            <a:pPr lvl="1"/>
            <a:r>
              <a:rPr lang="th-TH" dirty="0" smtClean="0">
                <a:solidFill>
                  <a:srgbClr val="00B0F0"/>
                </a:solidFill>
              </a:rPr>
              <a:t>ชอบ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คุณชอบกินอาหารรสชาติจัดไหม</a:t>
            </a:r>
          </a:p>
          <a:p>
            <a:pPr lvl="1"/>
            <a:r>
              <a:rPr lang="th-TH" dirty="0" smtClean="0">
                <a:solidFill>
                  <a:srgbClr val="00B0F0"/>
                </a:solidFill>
              </a:rPr>
              <a:t>ชอบ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คุณชอบกินอาหารที่มีน้ำซุปไหม</a:t>
            </a:r>
          </a:p>
          <a:p>
            <a:pPr lvl="1"/>
            <a:r>
              <a:rPr lang="th-TH" dirty="0" smtClean="0">
                <a:solidFill>
                  <a:srgbClr val="00B0F0"/>
                </a:solidFill>
              </a:rPr>
              <a:t>ชอบ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ผมขอแนะนำ ต้มยำกุ้ง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องค์ประกอบของระบบ </a:t>
            </a:r>
            <a:r>
              <a:rPr lang="en-US" b="1" dirty="0" smtClean="0"/>
              <a:t>MYCIN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2267744" y="4653136"/>
            <a:ext cx="4823448" cy="1730896"/>
          </a:xfrm>
        </p:spPr>
        <p:txBody>
          <a:bodyPr>
            <a:normAutofit fontScale="70000" lnSpcReduction="20000"/>
          </a:bodyPr>
          <a:lstStyle/>
          <a:p>
            <a:r>
              <a:rPr lang="th-TH" dirty="0" smtClean="0"/>
              <a:t>ฐานองค์ความรู้ </a:t>
            </a:r>
            <a:r>
              <a:rPr lang="en-US" dirty="0" smtClean="0"/>
              <a:t>(Knowledge Base)</a:t>
            </a:r>
          </a:p>
          <a:p>
            <a:r>
              <a:rPr lang="th-TH" dirty="0" smtClean="0"/>
              <a:t>กลไกอนุมาน </a:t>
            </a:r>
            <a:r>
              <a:rPr lang="en-US" dirty="0" smtClean="0"/>
              <a:t>(Inference Engine)</a:t>
            </a:r>
          </a:p>
          <a:p>
            <a:r>
              <a:rPr lang="th-TH" dirty="0" smtClean="0"/>
              <a:t>พื้นที่หน่วยความจำ </a:t>
            </a:r>
            <a:r>
              <a:rPr lang="en-US" dirty="0" smtClean="0"/>
              <a:t>(Working Memory)</a:t>
            </a:r>
          </a:p>
          <a:p>
            <a:r>
              <a:rPr lang="th-TH" dirty="0" smtClean="0"/>
              <a:t>เครื่องมืออธิบายความ </a:t>
            </a:r>
            <a:r>
              <a:rPr lang="en-US" dirty="0" smtClean="0"/>
              <a:t>(Explanation Facilities)</a:t>
            </a:r>
          </a:p>
          <a:p>
            <a:r>
              <a:rPr lang="th-TH" dirty="0" smtClean="0"/>
              <a:t>ส่วนติดต่อกับผู้ใช้ </a:t>
            </a:r>
            <a:r>
              <a:rPr lang="en-US" dirty="0" smtClean="0"/>
              <a:t>(End-user interface)</a:t>
            </a:r>
            <a:endParaRPr lang="th-TH" dirty="0"/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331640" y="1591856"/>
            <a:ext cx="5976664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763688" y="1772816"/>
            <a:ext cx="244827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Inference Engine</a:t>
            </a:r>
            <a:endParaRPr lang="th-TH" sz="2400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355976" y="1772816"/>
            <a:ext cx="244827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Memory</a:t>
            </a:r>
            <a:endParaRPr lang="th-TH" sz="2400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763688" y="2780928"/>
            <a:ext cx="244827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Explanation Facilities</a:t>
            </a:r>
            <a:endParaRPr lang="th-TH" sz="2400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427984" y="2780928"/>
            <a:ext cx="244827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End-user Interface</a:t>
            </a:r>
            <a:endParaRPr lang="th-TH" sz="2400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763688" y="3717032"/>
            <a:ext cx="511256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Knowledge Base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กฎจะประกอบ 2 ส่วน คือ </a:t>
            </a:r>
            <a:endParaRPr lang="en-US" sz="2000" dirty="0" smtClean="0"/>
          </a:p>
          <a:p>
            <a:pPr lvl="1"/>
            <a:r>
              <a:rPr lang="th-TH" sz="1800" b="1" dirty="0" smtClean="0"/>
              <a:t>ส่วน </a:t>
            </a:r>
            <a:r>
              <a:rPr lang="en-US" sz="1800" b="1" dirty="0" smtClean="0"/>
              <a:t>IF </a:t>
            </a:r>
            <a:r>
              <a:rPr lang="en-US" sz="1800" dirty="0" smtClean="0"/>
              <a:t>: </a:t>
            </a:r>
            <a:r>
              <a:rPr lang="th-TH" sz="1800" dirty="0" smtClean="0"/>
              <a:t>เรียกว่า </a:t>
            </a:r>
            <a:r>
              <a:rPr lang="en-US" sz="1800" dirty="0" smtClean="0"/>
              <a:t>antecedent (premise </a:t>
            </a:r>
            <a:r>
              <a:rPr lang="th-TH" sz="1800" dirty="0" smtClean="0"/>
              <a:t>หรือ </a:t>
            </a:r>
            <a:r>
              <a:rPr lang="en-US" sz="1800" dirty="0" smtClean="0"/>
              <a:t>condition)</a:t>
            </a:r>
          </a:p>
          <a:p>
            <a:pPr lvl="1"/>
            <a:r>
              <a:rPr lang="th-TH" sz="1800" b="1" dirty="0" smtClean="0"/>
              <a:t>ส่วน </a:t>
            </a:r>
            <a:r>
              <a:rPr lang="en-US" sz="1800" b="1" dirty="0" smtClean="0"/>
              <a:t>THEN </a:t>
            </a:r>
            <a:r>
              <a:rPr lang="en-US" sz="1800" dirty="0" smtClean="0"/>
              <a:t>: </a:t>
            </a:r>
            <a:r>
              <a:rPr lang="th-TH" sz="1800" dirty="0" smtClean="0"/>
              <a:t>เรียกว่า </a:t>
            </a:r>
            <a:r>
              <a:rPr lang="en-US" sz="1800" dirty="0" smtClean="0"/>
              <a:t>consequent (conclusion </a:t>
            </a:r>
            <a:r>
              <a:rPr lang="th-TH" sz="1800" dirty="0" smtClean="0"/>
              <a:t>หรือ </a:t>
            </a:r>
            <a:r>
              <a:rPr lang="en-US" sz="1800" dirty="0" smtClean="0"/>
              <a:t>action)</a:t>
            </a:r>
          </a:p>
          <a:p>
            <a:r>
              <a:rPr lang="th-TH" sz="2000" dirty="0" smtClean="0"/>
              <a:t>รูปแบบไวยกรณ์อย่างง่ายคือ</a:t>
            </a:r>
          </a:p>
          <a:p>
            <a:pPr>
              <a:buNone/>
            </a:pPr>
            <a:r>
              <a:rPr lang="th-TH" sz="2000" dirty="0" smtClean="0"/>
              <a:t>	</a:t>
            </a:r>
            <a:r>
              <a:rPr lang="th-TH" sz="1800" dirty="0" smtClean="0"/>
              <a:t>	</a:t>
            </a:r>
            <a:r>
              <a:rPr lang="en-US" sz="1800" dirty="0" smtClean="0"/>
              <a:t>IF   &lt;antecedent&gt;</a:t>
            </a:r>
          </a:p>
          <a:p>
            <a:pPr>
              <a:buNone/>
            </a:pPr>
            <a:r>
              <a:rPr lang="en-US" sz="1800" dirty="0" smtClean="0"/>
              <a:t>		THEN &lt;consequent&gt;</a:t>
            </a:r>
          </a:p>
          <a:p>
            <a:r>
              <a:rPr lang="th-TH" sz="2000" dirty="0" smtClean="0"/>
              <a:t>โดยทั่วไปแล้ว กฎ สามารถมีหลาย </a:t>
            </a:r>
            <a:r>
              <a:rPr lang="en-US" sz="2000" dirty="0" smtClean="0"/>
              <a:t>antecedent </a:t>
            </a:r>
            <a:r>
              <a:rPr lang="th-TH" sz="2000" dirty="0" smtClean="0"/>
              <a:t>ที่เชื่อมต่อกันด้วย </a:t>
            </a:r>
            <a:r>
              <a:rPr lang="en-US" sz="2000" dirty="0" smtClean="0"/>
              <a:t>AND, OR </a:t>
            </a:r>
            <a:r>
              <a:rPr lang="th-TH" sz="2000" dirty="0" smtClean="0"/>
              <a:t>หรือ ผสมกัน แต่อย่างไรก็ตามควรจะหลีกเลี่ยงการเขียนตัวเชื่อมผสมกันในกฎ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475656" y="4725144"/>
            <a:ext cx="2808312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	&lt;antecedent 1&gt;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AND	&lt;antecedent 2&gt;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AND	&lt;antecedent N&gt;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THEN	&lt;consequent&gt;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8024" y="4725144"/>
            <a:ext cx="2808312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IF	&lt;antecedent 1&gt;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OR	&lt;antecedent 2&gt;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OR	&lt;antecedent N&gt;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THEN	&lt;consequent&gt;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1475656" y="5157192"/>
            <a:ext cx="5760640" cy="1152128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องค์ประกอบของระบบ </a:t>
            </a:r>
            <a:r>
              <a:rPr lang="en-US" b="1" dirty="0" smtClean="0"/>
              <a:t>EMYCIN</a:t>
            </a:r>
            <a:endParaRPr lang="th-TH" b="1" dirty="0"/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1331640" y="1591856"/>
            <a:ext cx="5976664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1763688" y="1772816"/>
            <a:ext cx="244827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Inference Engine</a:t>
            </a:r>
            <a:endParaRPr lang="th-TH" sz="2400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355976" y="1772816"/>
            <a:ext cx="2448272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Memory</a:t>
            </a:r>
            <a:endParaRPr lang="th-TH" sz="2400" dirty="0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1763688" y="2780928"/>
            <a:ext cx="244827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Explanation Facilities</a:t>
            </a:r>
            <a:endParaRPr lang="th-TH" sz="2400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4427984" y="2780928"/>
            <a:ext cx="2448272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End-user Interface</a:t>
            </a:r>
            <a:endParaRPr lang="th-TH" sz="2400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763688" y="3717032"/>
            <a:ext cx="511256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Knowledge Base</a:t>
            </a:r>
          </a:p>
          <a:p>
            <a:pPr algn="ctr"/>
            <a:r>
              <a:rPr lang="en-US" sz="2400" dirty="0" smtClean="0"/>
              <a:t>EMPTY</a:t>
            </a:r>
            <a:endParaRPr lang="th-TH" sz="2400" dirty="0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1763688" y="5373216"/>
            <a:ext cx="2448272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Knowledge </a:t>
            </a:r>
          </a:p>
          <a:p>
            <a:pPr algn="ctr"/>
            <a:r>
              <a:rPr lang="en-US" sz="2400" dirty="0" smtClean="0"/>
              <a:t>A</a:t>
            </a:r>
            <a:endParaRPr lang="th-TH" sz="2400" dirty="0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427984" y="5373216"/>
            <a:ext cx="2448272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Knowledge </a:t>
            </a:r>
          </a:p>
          <a:p>
            <a:pPr algn="ctr"/>
            <a:r>
              <a:rPr lang="en-US" sz="2400" dirty="0" smtClean="0"/>
              <a:t>B</a:t>
            </a:r>
            <a:endParaRPr lang="th-TH" sz="2400" dirty="0"/>
          </a:p>
        </p:txBody>
      </p:sp>
      <p:sp>
        <p:nvSpPr>
          <p:cNvPr id="13" name="ลูกศรลง 12"/>
          <p:cNvSpPr/>
          <p:nvPr/>
        </p:nvSpPr>
        <p:spPr>
          <a:xfrm>
            <a:off x="2843808" y="4293096"/>
            <a:ext cx="288032" cy="10801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ลูกศรลง 13"/>
          <p:cNvSpPr/>
          <p:nvPr/>
        </p:nvSpPr>
        <p:spPr>
          <a:xfrm>
            <a:off x="5508104" y="4293096"/>
            <a:ext cx="288032" cy="108012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856984" cy="9906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>ความแตกต่างระหว่างระบบผู้เชี่ยวชาญกับโปรแกรมทั่วไป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68952" cy="4824536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ระบบผู้เชี่ยวชาญสามารถจำลองกระบวนการทางความคิดและการแก้ไขปัญหาเชิงเหตุผลแบบมนุษย์ได้ ในขณะที่โปรแกรมไม่สามารถทำได้</a:t>
            </a:r>
          </a:p>
          <a:p>
            <a:r>
              <a:rPr lang="th-TH" sz="2400" dirty="0" smtClean="0"/>
              <a:t>ระบบผู้เชี่ยวชาญสามารถแก้ไขปัญหาด้วยข้อมูลและองค์ความรู้ที่มีความไม่แน่นอน หรือไม่สามารถรับประกันความสำเร็จได้ แต่โปรแกรมทั่วไปจะต้องใช้ข้อมูลที่มีความแน่นอนและถูกต้องเท่านั้น</a:t>
            </a:r>
          </a:p>
          <a:p>
            <a:r>
              <a:rPr lang="th-TH" sz="2400" dirty="0" smtClean="0"/>
              <a:t>ระบบผู้เชี่ยวชาญสามารถตอบสนองกับรูปแบบของสัญลักษณ์ หรือภาษาธรรมชาติได้ดีกว่า แต่โปรแกรมทั่วไปจะตอบสนองได้ดีกับกระบวนการคำนวณด้วยตัวเลข</a:t>
            </a:r>
          </a:p>
          <a:p>
            <a:r>
              <a:rPr lang="th-TH" sz="2400" dirty="0" smtClean="0"/>
              <a:t>การนำเสนอข้อมูลของระบบผู้เชี่ยวชาญจะทำได้ดีกว่าโปรแกรมทั่วไป เนื่องจากมีการแปลองค์ความรู้ของมนุษย์และคำนวณได้ในเชิงเหตุผล แต่โปรแกรมทั่วไปทำได้เพียงคำนวณและนำเสนอข้อมูลเท่านั้น</a:t>
            </a:r>
          </a:p>
          <a:p>
            <a:pPr>
              <a:buNone/>
            </a:pPr>
            <a:endParaRPr lang="th-TH" sz="24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ความแตกต่างระหว่างฐานองค์ความรู้กับฐานข้อมูล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h-TH" sz="2400" dirty="0" smtClean="0"/>
              <a:t>องค์ความรู้เป็นข้อมูลระดับสูง คือข้อมูลในลักษณะนามธรรมไม่สามารถตีความได้โดยตรง แต่ข้อมูลที่เก็บในฐานข้อมูลจะสามารถนำเสนอข้อเท็จจริงได้ด้วยตัวเอง</a:t>
            </a:r>
          </a:p>
          <a:p>
            <a:r>
              <a:rPr lang="th-TH" sz="2400" dirty="0" smtClean="0"/>
              <a:t>ข้อมูลที่ใช้กับฐานข้อมูลต้องมีความชัดเจน และแน่นอน ในขณะที่ฐานองค์ความรู้สามารถรองรับข้อมูลที่ไม่แน่นอนได้ ซึ่งมีการอนุมานที่ไม่สามารถทำได้ในระบบฐานข้อมูล</a:t>
            </a:r>
          </a:p>
          <a:p>
            <a:r>
              <a:rPr lang="th-TH" sz="2400" dirty="0" smtClean="0"/>
              <a:t>ในฐานข้อมูลจะมีความสัมพันธ์ของข้อมูล แต่ในฐานองค์ความรู้จะอาศัยกฎ ตรรกะ เพื่อสร้างความสัมพันธ์</a:t>
            </a:r>
          </a:p>
          <a:p>
            <a:r>
              <a:rPr lang="th-TH" sz="2400" dirty="0" smtClean="0"/>
              <a:t>จุดประสงค์ของฐานข้อมูลคือนำข้อมูลไปใช้งาน แต่ฐานองค์ความรู้มีจุดประสงค์เพื่อการวิเคราะห์ วางแผน และแก้ไขปัญหาต่างๆ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แบบฝึกหัดทำส่ง </a:t>
            </a:r>
            <a:r>
              <a:rPr lang="en-US" b="1" dirty="0" smtClean="0"/>
              <a:t>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h-TH" sz="2400" dirty="0" smtClean="0"/>
              <a:t>ต้องการโปรแกรมระบบผู้เชี่ยวชาญเพื่อตัดสินใจในการเลือกภาษาโปรแกรมให้กับผู้ใช้โดยมีกฎดังนี้</a:t>
            </a:r>
          </a:p>
          <a:p>
            <a:pPr lvl="1"/>
            <a:r>
              <a:rPr lang="th-TH" sz="2000" dirty="0" smtClean="0"/>
              <a:t>ถ้า เป็นผู้เรียนคอมพิวเตอร์ขั้นต้น และ ต้องการความสนุก แล้วควรเรียน ภาษาเบสิค</a:t>
            </a:r>
            <a:endParaRPr lang="en-US" sz="2000" dirty="0" smtClean="0"/>
          </a:p>
          <a:p>
            <a:pPr lvl="1"/>
            <a:r>
              <a:rPr lang="th-TH" sz="2000" dirty="0" smtClean="0"/>
              <a:t>ถ้า เป็นผู้เรียนคอมพิวเตอร์ขั้นต้น และ ต้องการความยาก แล้วควรเรียน ภาษาซี</a:t>
            </a:r>
            <a:endParaRPr lang="en-US" sz="2000" dirty="0" smtClean="0"/>
          </a:p>
          <a:p>
            <a:pPr lvl="1"/>
            <a:r>
              <a:rPr lang="th-TH" sz="2000" dirty="0" smtClean="0"/>
              <a:t>ถ้า เป็นผู้เรียนคอมพิวเตอร์ขั้นสูง และ ต้องการความยาก แล้วควรเรียน ภาษาจาวา</a:t>
            </a:r>
            <a:endParaRPr lang="en-US" sz="2000" dirty="0" smtClean="0"/>
          </a:p>
          <a:p>
            <a:pPr lvl="1"/>
            <a:r>
              <a:rPr lang="th-TH" sz="2000" dirty="0" smtClean="0"/>
              <a:t>ถ้า เป็นผู้เรียนคอมพิวเตอร์ขั้นสูง และ ต้องการความสนุก แล้วควรเรียน ภาษาไพทอน</a:t>
            </a:r>
            <a:endParaRPr lang="en-US" sz="2000" dirty="0" smtClean="0"/>
          </a:p>
          <a:p>
            <a:pPr lvl="1"/>
            <a:r>
              <a:rPr lang="th-TH" sz="2000" dirty="0" smtClean="0"/>
              <a:t>ถ้า ผู้เรียนไม่คุ้นเคยกับคอมพิวเตอร์ แล้ว เป็นผู้เรียนคอมพิวเตอร์ขั้นต้น</a:t>
            </a:r>
            <a:endParaRPr lang="en-US" sz="2000" dirty="0" smtClean="0"/>
          </a:p>
          <a:p>
            <a:pPr lvl="1"/>
            <a:r>
              <a:rPr lang="th-TH" sz="2000" dirty="0" smtClean="0"/>
              <a:t>ถ้า ผู้เรียนคุ้นเคยกับคอมพิวเตอร์ และ เขียนโปรแกรมไม่เป็น แล้ว เป็นผู้เรียนคอมพิวเตอร์ขั้นต้น</a:t>
            </a:r>
            <a:endParaRPr lang="en-US" sz="2000" dirty="0" smtClean="0"/>
          </a:p>
          <a:p>
            <a:pPr lvl="1"/>
            <a:r>
              <a:rPr lang="th-TH" sz="2000" dirty="0" smtClean="0"/>
              <a:t>ถ้า ผู้เรียนคุ้นเคยกับคอมพิวเตอร์ และ เขียนโปรแกรมเป็น     แล้ว เป็นผู้เรียนคอมพิวเตอร์ขั้นสูง</a:t>
            </a:r>
            <a:endParaRPr lang="en-US" sz="2000" dirty="0" smtClean="0"/>
          </a:p>
          <a:p>
            <a:pPr lvl="1"/>
            <a:r>
              <a:rPr lang="th-TH" sz="2000" dirty="0" smtClean="0"/>
              <a:t>ถ้า เข้าใจโฟว์ชาร์ท แล้ว เขียนโปรแกรมเป็น</a:t>
            </a:r>
            <a:endParaRPr lang="en-US" sz="2000" dirty="0" smtClean="0"/>
          </a:p>
          <a:p>
            <a:pPr lvl="1"/>
            <a:r>
              <a:rPr lang="th-TH" sz="2000" dirty="0" smtClean="0"/>
              <a:t>ถ้า ไม่เข้าใจโฟว์ชาร์ท แล้ว เขียนโปรแกรมไม่เป็น</a:t>
            </a:r>
          </a:p>
          <a:p>
            <a:r>
              <a:rPr lang="th-TH" sz="2100" dirty="0" smtClean="0"/>
              <a:t>กำหนด </a:t>
            </a:r>
            <a:r>
              <a:rPr lang="en-US" sz="2100" dirty="0" smtClean="0"/>
              <a:t>Symbol </a:t>
            </a:r>
            <a:r>
              <a:rPr lang="th-TH" sz="2100" dirty="0" smtClean="0"/>
              <a:t>ให้กับประโยคต่างๆ</a:t>
            </a:r>
          </a:p>
          <a:p>
            <a:r>
              <a:rPr lang="th-TH" sz="2100" dirty="0" smtClean="0"/>
              <a:t>เขียนกฎทั้งหมดในรูปแบบของ </a:t>
            </a:r>
            <a:r>
              <a:rPr lang="en-US" sz="2100" dirty="0" smtClean="0"/>
              <a:t>Symbolic Logic </a:t>
            </a:r>
            <a:endParaRPr lang="th-TH" sz="2100" dirty="0" smtClean="0"/>
          </a:p>
          <a:p>
            <a:r>
              <a:rPr lang="th-TH" sz="2100" dirty="0" smtClean="0"/>
              <a:t>เขียน</a:t>
            </a:r>
            <a:r>
              <a:rPr lang="en-US" sz="2100" dirty="0" smtClean="0"/>
              <a:t> AND/OR graph </a:t>
            </a:r>
            <a:r>
              <a:rPr lang="th-TH" sz="2100" dirty="0" smtClean="0"/>
              <a:t>ของกฎ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แบบฝึกหัดทำส่ง </a:t>
            </a:r>
            <a:r>
              <a:rPr lang="en-US" b="1" dirty="0" smtClean="0"/>
              <a:t>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743328" cy="49971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100" dirty="0" smtClean="0"/>
              <a:t>ถ้าใช้วิธี </a:t>
            </a:r>
            <a:r>
              <a:rPr lang="en-US" sz="2100" dirty="0" smtClean="0"/>
              <a:t>Forward Chaining </a:t>
            </a:r>
            <a:r>
              <a:rPr lang="th-TH" sz="2100" dirty="0" smtClean="0"/>
              <a:t>ในการอนุมานแล้วผู้ใช้ให้ข้อเท็จจริงดังต่อไปนี้ จงแนะนำผู้ใช้ถึงภาษาโปรแกรมที่ควรเรียน</a:t>
            </a:r>
          </a:p>
          <a:p>
            <a:pPr lvl="1"/>
            <a:r>
              <a:rPr lang="th-TH" sz="2000" dirty="0" smtClean="0"/>
              <a:t>ผู้ใช้คุ้นเคยกับคอมพิวเตอร์</a:t>
            </a:r>
          </a:p>
          <a:p>
            <a:pPr lvl="1"/>
            <a:r>
              <a:rPr lang="th-TH" sz="2000" dirty="0" smtClean="0"/>
              <a:t>ผู้ใช้เข้าใจโฟลว์ชาร์ท</a:t>
            </a:r>
          </a:p>
          <a:p>
            <a:pPr lvl="1"/>
            <a:r>
              <a:rPr lang="th-TH" sz="2000" dirty="0" smtClean="0"/>
              <a:t>ผู้ใช้ต้องการความสนุก</a:t>
            </a:r>
          </a:p>
          <a:p>
            <a:pPr lvl="1">
              <a:buNone/>
            </a:pPr>
            <a:endParaRPr lang="th-TH" sz="2000" dirty="0" smtClean="0"/>
          </a:p>
          <a:p>
            <a:pPr lvl="1"/>
            <a:r>
              <a:rPr lang="th-TH" sz="2000" dirty="0" smtClean="0"/>
              <a:t>ผู้ใช้ไม่เข้าใจโฟลว์ชาร์ท</a:t>
            </a:r>
          </a:p>
          <a:p>
            <a:pPr lvl="1"/>
            <a:r>
              <a:rPr lang="th-TH" sz="2000" dirty="0" smtClean="0"/>
              <a:t>ผู้ใช้ไม่คุ้นเคยกับคอมพิวเตอร์</a:t>
            </a:r>
          </a:p>
          <a:p>
            <a:pPr lvl="1"/>
            <a:r>
              <a:rPr lang="th-TH" sz="2000" dirty="0" smtClean="0"/>
              <a:t>ผู้ใช้ต้องการความยาก</a:t>
            </a:r>
          </a:p>
          <a:p>
            <a:pPr lvl="1"/>
            <a:endParaRPr lang="th-TH" sz="2000" dirty="0" smtClean="0"/>
          </a:p>
          <a:p>
            <a:pPr lvl="1"/>
            <a:r>
              <a:rPr lang="th-TH" sz="2000" dirty="0" smtClean="0"/>
              <a:t>ผู้ใช้คุ้นเคยกับคอมพิวเตอร์</a:t>
            </a:r>
          </a:p>
          <a:p>
            <a:pPr lvl="1"/>
            <a:r>
              <a:rPr lang="th-TH" sz="2000" dirty="0" smtClean="0"/>
              <a:t>ผู้ใช้เข้าใจโฟลว์ชาร์ท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16016" y="1600200"/>
            <a:ext cx="3743328" cy="19008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จงสมมุติ</a:t>
            </a:r>
            <a:r>
              <a:rPr lang="th-TH" sz="2100" dirty="0" smtClean="0">
                <a:solidFill>
                  <a:schemeClr val="tx1"/>
                </a:solidFill>
              </a:rPr>
              <a:t>ลำดับ </a:t>
            </a:r>
            <a:r>
              <a:rPr kumimoji="0" lang="th-TH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คำถาม และคำตอบระหว่างผู้ใช้</a:t>
            </a:r>
            <a:r>
              <a:rPr kumimoji="0" lang="th-TH" sz="21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และ ระบบผู้เชี่ยวชาญ โดย</a:t>
            </a:r>
            <a:r>
              <a:rPr kumimoji="0" lang="th-TH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ใช้วิธี </a:t>
            </a:r>
            <a:r>
              <a:rPr lang="en-US" sz="2100" dirty="0" smtClean="0">
                <a:solidFill>
                  <a:schemeClr val="tx1"/>
                </a:solidFill>
              </a:rPr>
              <a:t>Back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ward Chaining </a:t>
            </a:r>
            <a:r>
              <a:rPr kumimoji="0" lang="th-TH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ในการอนุมาน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th-TH" sz="2100" dirty="0" smtClean="0">
                <a:solidFill>
                  <a:schemeClr val="tx1"/>
                </a:solidFill>
              </a:rPr>
              <a:t>	โดยข้อสรุปที่ได้ระบบผู้เชี่ยวชาญจะแนะนำผู้ใช้ให้เรียน ภาษาเบสิค</a:t>
            </a:r>
            <a:endParaRPr kumimoji="0" lang="th-TH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Antecedent of a Rule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2600" dirty="0" smtClean="0"/>
              <a:t>ภายใน </a:t>
            </a:r>
            <a:r>
              <a:rPr lang="en-US" sz="2600" dirty="0" smtClean="0"/>
              <a:t>Antecedent </a:t>
            </a:r>
            <a:r>
              <a:rPr lang="th-TH" sz="2600" dirty="0" smtClean="0"/>
              <a:t>จะประกอบด้วยข้อมูล 2 ส่วน</a:t>
            </a:r>
          </a:p>
          <a:p>
            <a:pPr lvl="1"/>
            <a:r>
              <a:rPr lang="en-US" sz="2200" dirty="0" smtClean="0"/>
              <a:t>Object</a:t>
            </a:r>
          </a:p>
          <a:p>
            <a:pPr lvl="1"/>
            <a:r>
              <a:rPr lang="en-US" sz="2200" dirty="0" smtClean="0"/>
              <a:t>Value</a:t>
            </a:r>
          </a:p>
          <a:p>
            <a:r>
              <a:rPr lang="th-TH" sz="2600" b="1" dirty="0" smtClean="0"/>
              <a:t>ตัวอย่าง</a:t>
            </a:r>
            <a:r>
              <a:rPr lang="en-US" sz="2600" b="1" dirty="0" smtClean="0"/>
              <a:t> :</a:t>
            </a:r>
            <a:r>
              <a:rPr lang="en-US" sz="2600" dirty="0" smtClean="0"/>
              <a:t> </a:t>
            </a:r>
            <a:r>
              <a:rPr lang="th-TH" sz="2600" dirty="0" smtClean="0"/>
              <a:t>การข้ามถนน</a:t>
            </a:r>
          </a:p>
          <a:p>
            <a:pPr marL="2057400" lvl="7" indent="-320040">
              <a:spcBef>
                <a:spcPts val="700"/>
              </a:spcBef>
              <a:buSzPct val="60000"/>
              <a:buNone/>
            </a:pPr>
            <a:r>
              <a:rPr lang="th-TH" sz="1500" dirty="0" smtClean="0"/>
              <a:t>		</a:t>
            </a:r>
            <a:r>
              <a:rPr lang="en-US" sz="2600" dirty="0" smtClean="0"/>
              <a:t>IF   </a:t>
            </a:r>
            <a:r>
              <a:rPr lang="th-TH" sz="2600" dirty="0" smtClean="0">
                <a:solidFill>
                  <a:schemeClr val="accent2">
                    <a:lumMod val="75000"/>
                  </a:schemeClr>
                </a:solidFill>
              </a:rPr>
              <a:t>ไฟข้ามถนน </a:t>
            </a:r>
            <a:r>
              <a:rPr lang="th-TH" sz="2600" dirty="0" smtClean="0"/>
              <a:t>เป็น </a:t>
            </a:r>
            <a:r>
              <a:rPr lang="th-TH" sz="2600" dirty="0" smtClean="0">
                <a:solidFill>
                  <a:srgbClr val="00B050"/>
                </a:solidFill>
              </a:rPr>
              <a:t>สีเขียว 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endParaRPr lang="th-TH" sz="2600" dirty="0" smtClean="0">
              <a:solidFill>
                <a:srgbClr val="00B050"/>
              </a:solidFill>
            </a:endParaRPr>
          </a:p>
          <a:p>
            <a:pPr marL="2057400" lvl="7" indent="-320040">
              <a:spcBef>
                <a:spcPts val="700"/>
              </a:spcBef>
              <a:buSzPct val="60000"/>
              <a:buNone/>
            </a:pPr>
            <a:r>
              <a:rPr lang="th-TH" sz="2600" dirty="0" smtClean="0"/>
              <a:t>		</a:t>
            </a:r>
            <a:r>
              <a:rPr lang="en-US" sz="2600" dirty="0" smtClean="0"/>
              <a:t>THEN </a:t>
            </a:r>
            <a:r>
              <a:rPr lang="th-TH" sz="2600" dirty="0" smtClean="0"/>
              <a:t> ให้ข้ามถนนได้</a:t>
            </a:r>
          </a:p>
          <a:p>
            <a:pPr lvl="1"/>
            <a:r>
              <a:rPr lang="en-US" sz="2200" dirty="0" smtClean="0"/>
              <a:t>Object </a:t>
            </a:r>
            <a:r>
              <a:rPr lang="th-TH" sz="2200" dirty="0" smtClean="0"/>
              <a:t>คือ ไฟข้ามถนน</a:t>
            </a:r>
          </a:p>
          <a:p>
            <a:pPr lvl="1"/>
            <a:r>
              <a:rPr lang="en-US" sz="2200" dirty="0" smtClean="0"/>
              <a:t>Value </a:t>
            </a:r>
            <a:r>
              <a:rPr lang="th-TH" sz="2200" dirty="0" smtClean="0"/>
              <a:t>คือ สีเขียว</a:t>
            </a:r>
          </a:p>
          <a:p>
            <a:r>
              <a:rPr lang="en-US" sz="2500" dirty="0" smtClean="0"/>
              <a:t>Object </a:t>
            </a:r>
            <a:r>
              <a:rPr lang="th-TH" sz="2500" dirty="0" smtClean="0"/>
              <a:t>และ </a:t>
            </a:r>
            <a:r>
              <a:rPr lang="en-US" sz="2500" dirty="0" smtClean="0"/>
              <a:t>Value </a:t>
            </a:r>
            <a:r>
              <a:rPr lang="th-TH" sz="2500" dirty="0" smtClean="0"/>
              <a:t>จะเชื่อมต่อกันด้วย </a:t>
            </a:r>
            <a:r>
              <a:rPr lang="en-US" sz="2500" dirty="0" smtClean="0"/>
              <a:t>Operator </a:t>
            </a:r>
            <a:r>
              <a:rPr lang="th-TH" sz="2500" dirty="0" smtClean="0"/>
              <a:t>เช่น เป็น ไม่เป็น หรือ </a:t>
            </a:r>
            <a:r>
              <a:rPr lang="en-US" sz="2500" dirty="0" smtClean="0"/>
              <a:t>Operator </a:t>
            </a:r>
            <a:r>
              <a:rPr lang="th-TH" sz="2500" dirty="0" smtClean="0"/>
              <a:t>สามารถเป็นเครื่องหมายของคณิตศาสตร์ได้ด้วย</a:t>
            </a:r>
          </a:p>
          <a:p>
            <a:pPr lvl="1"/>
            <a:r>
              <a:rPr lang="th-TH" sz="2200" b="1" dirty="0" smtClean="0"/>
              <a:t>ตัวอย่าง </a:t>
            </a:r>
            <a:r>
              <a:rPr lang="en-US" sz="2200" b="1" dirty="0" smtClean="0"/>
              <a:t>:</a:t>
            </a:r>
          </a:p>
          <a:p>
            <a:pPr lvl="7">
              <a:buNone/>
            </a:pPr>
            <a:r>
              <a:rPr lang="en-US" sz="2200" dirty="0" smtClean="0"/>
              <a:t>	IF   ‘age of the customer’  &lt; 18</a:t>
            </a:r>
          </a:p>
          <a:p>
            <a:pPr lvl="7">
              <a:buNone/>
            </a:pPr>
            <a:r>
              <a:rPr lang="en-US" sz="2200" dirty="0" smtClean="0"/>
              <a:t>	AND ‘cash withdrawal’ &gt; 1000</a:t>
            </a:r>
          </a:p>
          <a:p>
            <a:pPr lvl="7">
              <a:buNone/>
            </a:pPr>
            <a:r>
              <a:rPr lang="en-US" sz="2200" dirty="0" smtClean="0"/>
              <a:t>	THEN ‘signature of the parent’ is required</a:t>
            </a:r>
            <a:r>
              <a:rPr lang="th-TH" sz="1000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Production System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691680" y="1844824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Long-term memory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3848" y="2215024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26248" y="2348880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2040" y="2492896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Production rule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5292080" y="1844824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smtClean="0">
                <a:solidFill>
                  <a:schemeClr val="tx1"/>
                </a:solidFill>
              </a:rPr>
              <a:t>Short-term </a:t>
            </a:r>
            <a:r>
              <a:rPr lang="en-US" sz="2000" dirty="0" smtClean="0">
                <a:solidFill>
                  <a:schemeClr val="tx1"/>
                </a:solidFill>
              </a:rPr>
              <a:t>memory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4248" y="2215024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26648" y="2348880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72440" y="2492896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Fact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3707904" y="3573016"/>
            <a:ext cx="2016224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REASONING</a:t>
            </a:r>
            <a:endParaRPr lang="en-US" sz="1800" dirty="0"/>
          </a:p>
        </p:txBody>
      </p:sp>
      <p:sp>
        <p:nvSpPr>
          <p:cNvPr id="13" name="Rounded Rectangle 12"/>
          <p:cNvSpPr/>
          <p:nvPr/>
        </p:nvSpPr>
        <p:spPr>
          <a:xfrm>
            <a:off x="3707904" y="4941168"/>
            <a:ext cx="2016224" cy="936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Conclusion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499992" y="4509120"/>
            <a:ext cx="43204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hape 15"/>
          <p:cNvCxnSpPr>
            <a:stCxn id="4" idx="2"/>
            <a:endCxn id="12" idx="1"/>
          </p:cNvCxnSpPr>
          <p:nvPr/>
        </p:nvCxnSpPr>
        <p:spPr>
          <a:xfrm rot="16200000" flipH="1">
            <a:off x="2861810" y="3158970"/>
            <a:ext cx="936104" cy="756084"/>
          </a:xfrm>
          <a:prstGeom prst="bentConnector2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2"/>
            <a:endCxn id="12" idx="3"/>
          </p:cNvCxnSpPr>
          <p:nvPr/>
        </p:nvCxnSpPr>
        <p:spPr>
          <a:xfrm rot="5400000">
            <a:off x="5670122" y="3122966"/>
            <a:ext cx="936104" cy="828092"/>
          </a:xfrm>
          <a:prstGeom prst="bentConnector2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Basic structure of a rule-based expert system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691680" y="1628800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Knowledge 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3848" y="1999000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26248" y="2132856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2040" y="2276872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Rule: IF-THEN</a:t>
            </a: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5292080" y="1628800"/>
            <a:ext cx="252028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Database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74248" y="1999000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26648" y="2132856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72440" y="2276872"/>
            <a:ext cx="20162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Fact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3635896" y="3140968"/>
            <a:ext cx="216024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Inference Engine</a:t>
            </a:r>
            <a:endParaRPr lang="en-US" sz="1800" dirty="0"/>
          </a:p>
        </p:txBody>
      </p:sp>
      <p:cxnSp>
        <p:nvCxnSpPr>
          <p:cNvPr id="16" name="Shape 15"/>
          <p:cNvCxnSpPr>
            <a:stCxn id="4" idx="2"/>
            <a:endCxn id="12" idx="1"/>
          </p:cNvCxnSpPr>
          <p:nvPr/>
        </p:nvCxnSpPr>
        <p:spPr>
          <a:xfrm rot="16200000" flipH="1">
            <a:off x="3041830" y="2762926"/>
            <a:ext cx="504056" cy="684076"/>
          </a:xfrm>
          <a:prstGeom prst="bentConnector2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hape 17"/>
          <p:cNvCxnSpPr>
            <a:stCxn id="8" idx="2"/>
            <a:endCxn id="12" idx="3"/>
          </p:cNvCxnSpPr>
          <p:nvPr/>
        </p:nvCxnSpPr>
        <p:spPr>
          <a:xfrm rot="5400000">
            <a:off x="5922150" y="2726922"/>
            <a:ext cx="504056" cy="756084"/>
          </a:xfrm>
          <a:prstGeom prst="bentConnector2">
            <a:avLst/>
          </a:prstGeom>
          <a:ln w="381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Up-Down Arrow 16"/>
          <p:cNvSpPr/>
          <p:nvPr/>
        </p:nvSpPr>
        <p:spPr>
          <a:xfrm>
            <a:off x="4572000" y="3573016"/>
            <a:ext cx="288032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635896" y="4015224"/>
            <a:ext cx="216024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Explanation facilities</a:t>
            </a:r>
            <a:endParaRPr lang="en-US" sz="1800" dirty="0"/>
          </a:p>
        </p:txBody>
      </p:sp>
      <p:sp>
        <p:nvSpPr>
          <p:cNvPr id="26" name="Up-Down Arrow 25"/>
          <p:cNvSpPr/>
          <p:nvPr/>
        </p:nvSpPr>
        <p:spPr>
          <a:xfrm>
            <a:off x="4572000" y="4447272"/>
            <a:ext cx="288032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635896" y="4879320"/>
            <a:ext cx="2160240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User Interface</a:t>
            </a:r>
            <a:endParaRPr lang="en-US" sz="1800" dirty="0"/>
          </a:p>
        </p:txBody>
      </p:sp>
      <p:sp>
        <p:nvSpPr>
          <p:cNvPr id="28" name="Up-Down Arrow 27"/>
          <p:cNvSpPr/>
          <p:nvPr/>
        </p:nvSpPr>
        <p:spPr>
          <a:xfrm>
            <a:off x="4572000" y="5301208"/>
            <a:ext cx="288032" cy="43204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067944" y="5733256"/>
            <a:ext cx="1296144" cy="6480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User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 1:</a:t>
            </a:r>
            <a:r>
              <a:rPr lang="th-TH" b="1" dirty="0" smtClean="0"/>
              <a:t> ฐานองค์ความรู้แบบ </a:t>
            </a:r>
            <a:r>
              <a:rPr lang="en-US" b="1" dirty="0" smtClean="0"/>
              <a:t>rule-based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ถ้า </a:t>
            </a:r>
            <a:r>
              <a:rPr lang="th-TH" dirty="0" smtClean="0"/>
              <a:t>คนมีเงิน 10000</a:t>
            </a:r>
            <a:r>
              <a:rPr lang="en-US" dirty="0" smtClean="0"/>
              <a:t> </a:t>
            </a:r>
            <a:r>
              <a:rPr lang="th-TH" dirty="0" smtClean="0"/>
              <a:t>บาทที่จะลงทุน </a:t>
            </a:r>
            <a:r>
              <a:rPr lang="th-TH" b="1" dirty="0" smtClean="0"/>
              <a:t>และ</a:t>
            </a:r>
            <a:r>
              <a:rPr lang="th-TH" dirty="0" smtClean="0"/>
              <a:t> จบปริญญาตรี 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th-TH" b="1" dirty="0" smtClean="0"/>
              <a:t>แล้ว</a:t>
            </a:r>
            <a:r>
              <a:rPr lang="th-TH" dirty="0" smtClean="0"/>
              <a:t>  เขาควรลงทุนในความปลอดภัย</a:t>
            </a:r>
          </a:p>
          <a:p>
            <a:r>
              <a:rPr lang="th-TH" b="1" dirty="0" smtClean="0"/>
              <a:t>ถ้า</a:t>
            </a:r>
            <a:r>
              <a:rPr lang="th-TH" dirty="0" smtClean="0"/>
              <a:t> คนมีรายได้อย่างน้อย 40000 บาทต่อปี </a:t>
            </a:r>
            <a:r>
              <a:rPr lang="th-TH" b="1" dirty="0" smtClean="0"/>
              <a:t>และ</a:t>
            </a:r>
            <a:r>
              <a:rPr lang="th-TH" dirty="0" smtClean="0"/>
              <a:t> จบปริญญาตรี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th-TH" b="1" dirty="0" smtClean="0"/>
              <a:t>แล้ว</a:t>
            </a:r>
            <a:r>
              <a:rPr lang="th-TH" dirty="0" smtClean="0"/>
              <a:t> เขาควรลงทุนในหุ้น</a:t>
            </a:r>
          </a:p>
          <a:p>
            <a:r>
              <a:rPr lang="th-TH" b="1" dirty="0" smtClean="0"/>
              <a:t>ถ้า</a:t>
            </a:r>
            <a:r>
              <a:rPr lang="th-TH" dirty="0" smtClean="0"/>
              <a:t> คนอายุน้อยกว่า 30 ปี </a:t>
            </a:r>
            <a:r>
              <a:rPr lang="th-TH" b="1" dirty="0" smtClean="0"/>
              <a:t>และ</a:t>
            </a:r>
            <a:r>
              <a:rPr lang="th-TH" dirty="0" smtClean="0"/>
              <a:t> ลงทุนในความปลอดภัย</a:t>
            </a:r>
          </a:p>
          <a:p>
            <a:pPr>
              <a:buNone/>
            </a:pPr>
            <a:r>
              <a:rPr lang="th-TH" dirty="0" smtClean="0"/>
              <a:t>    </a:t>
            </a:r>
            <a:r>
              <a:rPr lang="th-TH" b="1" dirty="0" smtClean="0"/>
              <a:t>แล้ว</a:t>
            </a:r>
            <a:r>
              <a:rPr lang="th-TH" dirty="0" smtClean="0"/>
              <a:t> เขาควรลงทุนในหุ้น</a:t>
            </a:r>
          </a:p>
          <a:p>
            <a:r>
              <a:rPr lang="th-TH" b="1" dirty="0" smtClean="0"/>
              <a:t>ถ้า</a:t>
            </a:r>
            <a:r>
              <a:rPr lang="th-TH" dirty="0" smtClean="0"/>
              <a:t> คนอายุน้อยกว่า 30 ปี </a:t>
            </a:r>
            <a:r>
              <a:rPr lang="th-TH" b="1" dirty="0" smtClean="0"/>
              <a:t>แล้ว</a:t>
            </a:r>
            <a:r>
              <a:rPr lang="th-TH" dirty="0" smtClean="0"/>
              <a:t>จะ จบปริญญาตรี</a:t>
            </a:r>
          </a:p>
          <a:p>
            <a:r>
              <a:rPr lang="th-TH" b="1" dirty="0" smtClean="0"/>
              <a:t>ถ้า</a:t>
            </a:r>
            <a:r>
              <a:rPr lang="th-TH" dirty="0" smtClean="0"/>
              <a:t> คนที่ต้องการลงทุนในหุ้น </a:t>
            </a:r>
            <a:r>
              <a:rPr lang="th-TH" b="1" dirty="0" smtClean="0"/>
              <a:t>แล้ว</a:t>
            </a:r>
            <a:r>
              <a:rPr lang="th-TH" dirty="0" smtClean="0"/>
              <a:t> ควรจะลงหุ้น </a:t>
            </a:r>
            <a:r>
              <a:rPr lang="en-US" dirty="0" smtClean="0"/>
              <a:t>IBM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1: </a:t>
            </a:r>
            <a:r>
              <a:rPr lang="th-TH" b="1" dirty="0" smtClean="0"/>
              <a:t>การแยกข้อเท็จจริงและข้อเท็จจริงใหม่</a:t>
            </a:r>
            <a:endParaRPr lang="th-TH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28800"/>
          <a:ext cx="8153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873"/>
                <a:gridCol w="2736304"/>
                <a:gridCol w="648072"/>
                <a:gridCol w="3240360"/>
                <a:gridCol w="7377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กฏ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ข้อเท็จจริง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หลัง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IF)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นิพจน์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ข้อเท็จจริงใหม่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หลัง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THEN)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นิพจน์</a:t>
                      </a:r>
                      <a:endParaRPr lang="th-T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R1</a:t>
                      </a:r>
                      <a:endParaRPr lang="th-TH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R2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R3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R4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R5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60032" y="41075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ลงทุนในหุ้น </a:t>
            </a:r>
            <a:r>
              <a:rPr lang="en-US" sz="1800" dirty="0" smtClean="0"/>
              <a:t>IBM</a:t>
            </a:r>
            <a:endParaRPr lang="th-TH" sz="1800" dirty="0"/>
          </a:p>
        </p:txBody>
      </p:sp>
      <p:sp>
        <p:nvSpPr>
          <p:cNvPr id="6" name="Rectangle 5"/>
          <p:cNvSpPr/>
          <p:nvPr/>
        </p:nvSpPr>
        <p:spPr>
          <a:xfrm>
            <a:off x="1763688" y="4869160"/>
            <a:ext cx="619268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ถ้า </a:t>
            </a:r>
            <a:r>
              <a:rPr lang="th-TH" dirty="0" smtClean="0">
                <a:solidFill>
                  <a:schemeClr val="tx1"/>
                </a:solidFill>
              </a:rPr>
              <a:t>คนมีเงิน 10000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th-TH" dirty="0" smtClean="0">
                <a:solidFill>
                  <a:schemeClr val="tx1"/>
                </a:solidFill>
              </a:rPr>
              <a:t>บาทที่จะลงทุน </a:t>
            </a:r>
            <a:r>
              <a:rPr lang="th-TH" b="1" dirty="0" smtClean="0">
                <a:solidFill>
                  <a:schemeClr val="tx1"/>
                </a:solidFill>
              </a:rPr>
              <a:t>และ</a:t>
            </a:r>
            <a:r>
              <a:rPr lang="th-TH" dirty="0" smtClean="0">
                <a:solidFill>
                  <a:schemeClr val="tx1"/>
                </a:solidFill>
              </a:rPr>
              <a:t> จบปริญญาตรี 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</a:rPr>
              <a:t>แล้ว</a:t>
            </a:r>
            <a:r>
              <a:rPr lang="th-TH" dirty="0" smtClean="0">
                <a:solidFill>
                  <a:schemeClr val="tx1"/>
                </a:solidFill>
              </a:rPr>
              <a:t>  เขาควรลงทุนในความปลอดภัย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3648" y="22675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มีเงินลงทุน 10000 บาท</a:t>
            </a:r>
            <a:endParaRPr lang="th-TH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26369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จบปริญญาตรี</a:t>
            </a:r>
            <a:endParaRPr lang="th-TH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2675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ลงทุนในความปลอดภัย</a:t>
            </a:r>
            <a:endParaRPr lang="th-TH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29876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ลงทุนในหุ้น</a:t>
            </a:r>
            <a:endParaRPr lang="th-TH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2987660"/>
            <a:ext cx="2647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มีรายได้อย่างน้อย 40000 บาท</a:t>
            </a:r>
            <a:r>
              <a:rPr lang="en-US" sz="1800" dirty="0" smtClean="0"/>
              <a:t>/</a:t>
            </a:r>
            <a:r>
              <a:rPr lang="th-TH" sz="1800" dirty="0" smtClean="0"/>
              <a:t>ปี</a:t>
            </a:r>
            <a:endParaRPr lang="th-TH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9120" y="227687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</a:t>
            </a:r>
            <a:endParaRPr lang="th-TH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9120" y="259714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B</a:t>
            </a:r>
            <a:endParaRPr lang="th-TH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8244408" y="227687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</a:t>
            </a:r>
            <a:endParaRPr lang="th-TH" sz="1800" dirty="0"/>
          </a:p>
        </p:txBody>
      </p:sp>
      <p:sp>
        <p:nvSpPr>
          <p:cNvPr id="15" name="Rectangle 14"/>
          <p:cNvSpPr/>
          <p:nvPr/>
        </p:nvSpPr>
        <p:spPr>
          <a:xfrm>
            <a:off x="1403648" y="4869160"/>
            <a:ext cx="6688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ถ้า</a:t>
            </a:r>
            <a:r>
              <a:rPr lang="th-TH" dirty="0" smtClean="0">
                <a:solidFill>
                  <a:schemeClr val="tx1"/>
                </a:solidFill>
              </a:rPr>
              <a:t> คนมีรายได้อย่างน้อย 40000 บาทต่อปี </a:t>
            </a:r>
            <a:r>
              <a:rPr lang="th-TH" b="1" dirty="0" smtClean="0">
                <a:solidFill>
                  <a:schemeClr val="tx1"/>
                </a:solidFill>
              </a:rPr>
              <a:t>และ</a:t>
            </a:r>
            <a:r>
              <a:rPr lang="th-TH" dirty="0" smtClean="0">
                <a:solidFill>
                  <a:schemeClr val="tx1"/>
                </a:solidFill>
              </a:rPr>
              <a:t> จบปริญญาตรี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</a:rPr>
              <a:t>แล้ว</a:t>
            </a:r>
            <a:r>
              <a:rPr lang="th-TH" dirty="0" smtClean="0">
                <a:solidFill>
                  <a:schemeClr val="tx1"/>
                </a:solidFill>
              </a:rPr>
              <a:t> เขาควรลงทุนในหุ้น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04288" y="298766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</a:t>
            </a:r>
            <a:endParaRPr lang="th-TH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8269560" y="2996952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E</a:t>
            </a:r>
            <a:endParaRPr lang="th-TH" sz="1800" dirty="0"/>
          </a:p>
        </p:txBody>
      </p:sp>
      <p:sp>
        <p:nvSpPr>
          <p:cNvPr id="18" name="Rectangle 17"/>
          <p:cNvSpPr/>
          <p:nvPr/>
        </p:nvSpPr>
        <p:spPr>
          <a:xfrm>
            <a:off x="1412032" y="4869160"/>
            <a:ext cx="6688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ถ้า</a:t>
            </a:r>
            <a:r>
              <a:rPr lang="th-TH" dirty="0" smtClean="0">
                <a:solidFill>
                  <a:schemeClr val="tx1"/>
                </a:solidFill>
              </a:rPr>
              <a:t> คนอายุน้อยกว่า 30 ปี </a:t>
            </a:r>
            <a:r>
              <a:rPr lang="th-TH" b="1" dirty="0" smtClean="0">
                <a:solidFill>
                  <a:schemeClr val="tx1"/>
                </a:solidFill>
              </a:rPr>
              <a:t>และ</a:t>
            </a:r>
            <a:r>
              <a:rPr lang="th-TH" dirty="0" smtClean="0">
                <a:solidFill>
                  <a:schemeClr val="tx1"/>
                </a:solidFill>
              </a:rPr>
              <a:t> ลงทุนในความปลอดภัย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</a:rPr>
              <a:t>แล้ว</a:t>
            </a:r>
            <a:r>
              <a:rPr lang="th-TH" dirty="0" smtClean="0">
                <a:solidFill>
                  <a:schemeClr val="tx1"/>
                </a:solidFill>
              </a:rPr>
              <a:t> เขาควรลงทุนในหุ้น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3648" y="335699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/>
              <a:t>อายุน้อยกว่า 30 ปี</a:t>
            </a:r>
            <a:endParaRPr lang="th-TH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4294128" y="335786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</a:t>
            </a:r>
            <a:endParaRPr lang="th-TH" sz="1800" dirty="0"/>
          </a:p>
        </p:txBody>
      </p:sp>
      <p:sp>
        <p:nvSpPr>
          <p:cNvPr id="21" name="Rectangle 20"/>
          <p:cNvSpPr/>
          <p:nvPr/>
        </p:nvSpPr>
        <p:spPr>
          <a:xfrm>
            <a:off x="1403648" y="4869160"/>
            <a:ext cx="6688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ถ้า</a:t>
            </a:r>
            <a:r>
              <a:rPr lang="th-TH" dirty="0" smtClean="0">
                <a:solidFill>
                  <a:schemeClr val="tx1"/>
                </a:solidFill>
              </a:rPr>
              <a:t> คนอายุน้อยกว่า 30 ปี </a:t>
            </a:r>
            <a:r>
              <a:rPr lang="th-TH" b="1" dirty="0" smtClean="0">
                <a:solidFill>
                  <a:schemeClr val="tx1"/>
                </a:solidFill>
              </a:rPr>
              <a:t>แล้ว</a:t>
            </a:r>
            <a:r>
              <a:rPr lang="th-TH" dirty="0" smtClean="0">
                <a:solidFill>
                  <a:schemeClr val="tx1"/>
                </a:solidFill>
              </a:rPr>
              <a:t>จะ จบปริญญาตรี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403648" y="4869160"/>
            <a:ext cx="6688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chemeClr val="tx1"/>
                </a:solidFill>
              </a:rPr>
              <a:t>ถ้า</a:t>
            </a:r>
            <a:r>
              <a:rPr lang="th-TH" dirty="0" smtClean="0">
                <a:solidFill>
                  <a:schemeClr val="tx1"/>
                </a:solidFill>
              </a:rPr>
              <a:t> คนที่ต้องการลงทุนในหุ้น </a:t>
            </a:r>
            <a:r>
              <a:rPr lang="th-TH" b="1" dirty="0" smtClean="0">
                <a:solidFill>
                  <a:schemeClr val="tx1"/>
                </a:solidFill>
              </a:rPr>
              <a:t>แล้ว</a:t>
            </a:r>
            <a:r>
              <a:rPr lang="th-TH" dirty="0" smtClean="0">
                <a:solidFill>
                  <a:schemeClr val="tx1"/>
                </a:solidFill>
              </a:rPr>
              <a:t> ควรจะลงหุ้น </a:t>
            </a:r>
            <a:r>
              <a:rPr lang="en-US" dirty="0" smtClean="0">
                <a:solidFill>
                  <a:schemeClr val="tx1"/>
                </a:solidFill>
              </a:rPr>
              <a:t>IBM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97552" y="4067780"/>
            <a:ext cx="33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G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 1:</a:t>
            </a:r>
            <a:r>
              <a:rPr lang="th-TH" b="1" dirty="0" smtClean="0"/>
              <a:t> การเขียนกฏที่มีนิพจน์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b="1" dirty="0" smtClean="0"/>
              <a:t>ถ้า </a:t>
            </a:r>
            <a:r>
              <a:rPr lang="th-TH" sz="2800" dirty="0" smtClean="0"/>
              <a:t>คนมีเงิน 10000</a:t>
            </a:r>
            <a:r>
              <a:rPr lang="en-US" sz="2800" dirty="0" smtClean="0"/>
              <a:t> </a:t>
            </a:r>
            <a:r>
              <a:rPr lang="th-TH" sz="2800" dirty="0" smtClean="0"/>
              <a:t>บาทที่จะลงทุน </a:t>
            </a:r>
            <a:r>
              <a:rPr lang="th-TH" sz="2800" b="1" dirty="0" smtClean="0"/>
              <a:t>และ</a:t>
            </a:r>
            <a:r>
              <a:rPr lang="th-TH" sz="2800" dirty="0" smtClean="0"/>
              <a:t> จบปริญญาตรี 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th-TH" sz="2800" dirty="0" smtClean="0"/>
              <a:t>    </a:t>
            </a:r>
            <a:r>
              <a:rPr lang="en-US" sz="2800" dirty="0" smtClean="0"/>
              <a:t>  </a:t>
            </a:r>
            <a:r>
              <a:rPr lang="th-TH" sz="2800" b="1" dirty="0" smtClean="0"/>
              <a:t>แล้ว</a:t>
            </a:r>
            <a:r>
              <a:rPr lang="th-TH" sz="2800" dirty="0" smtClean="0"/>
              <a:t>  เขาควรลงทุนในความปลอดภัย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IF</a:t>
            </a:r>
            <a:r>
              <a:rPr lang="en-US" sz="2400" dirty="0" smtClean="0">
                <a:solidFill>
                  <a:srgbClr val="0070C0"/>
                </a:solidFill>
              </a:rPr>
              <a:t>  A and B </a:t>
            </a:r>
            <a:r>
              <a:rPr lang="en-US" sz="2400" b="1" dirty="0" smtClean="0">
                <a:solidFill>
                  <a:srgbClr val="0070C0"/>
                </a:solidFill>
              </a:rPr>
              <a:t>THEN</a:t>
            </a:r>
            <a:r>
              <a:rPr lang="en-US" sz="2400" dirty="0" smtClean="0">
                <a:solidFill>
                  <a:srgbClr val="0070C0"/>
                </a:solidFill>
              </a:rPr>
              <a:t> C)</a:t>
            </a:r>
          </a:p>
          <a:p>
            <a:r>
              <a:rPr lang="th-TH" sz="2800" b="1" dirty="0" smtClean="0"/>
              <a:t>ถ้า</a:t>
            </a:r>
            <a:r>
              <a:rPr lang="th-TH" sz="2800" dirty="0" smtClean="0"/>
              <a:t> คนมีรายได้อย่างน้อย 40000 บาทต่อปี </a:t>
            </a:r>
            <a:r>
              <a:rPr lang="th-TH" sz="2800" b="1" dirty="0" smtClean="0"/>
              <a:t>และ</a:t>
            </a:r>
            <a:r>
              <a:rPr lang="th-TH" sz="2800" dirty="0" smtClean="0"/>
              <a:t> จบปริญญาตรี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th-TH" sz="2800" dirty="0" smtClean="0"/>
              <a:t>    </a:t>
            </a:r>
            <a:r>
              <a:rPr lang="en-US" sz="2800" dirty="0" smtClean="0"/>
              <a:t>  </a:t>
            </a:r>
            <a:r>
              <a:rPr lang="th-TH" sz="2800" b="1" dirty="0" smtClean="0"/>
              <a:t>แล้ว</a:t>
            </a:r>
            <a:r>
              <a:rPr lang="th-TH" sz="2800" dirty="0" smtClean="0"/>
              <a:t> เขาควรลงทุนในหุ้น</a:t>
            </a:r>
            <a:r>
              <a:rPr lang="en-US" sz="2800" dirty="0" smtClean="0">
                <a:solidFill>
                  <a:srgbClr val="0070C0"/>
                </a:solidFill>
              </a:rPr>
              <a:t> (</a:t>
            </a:r>
            <a:r>
              <a:rPr lang="en-US" sz="2400" b="1" dirty="0" smtClean="0">
                <a:solidFill>
                  <a:srgbClr val="0070C0"/>
                </a:solidFill>
              </a:rPr>
              <a:t>IF</a:t>
            </a:r>
            <a:r>
              <a:rPr lang="en-US" sz="2400" dirty="0" smtClean="0">
                <a:solidFill>
                  <a:srgbClr val="0070C0"/>
                </a:solidFill>
              </a:rPr>
              <a:t>  D and B </a:t>
            </a:r>
            <a:r>
              <a:rPr lang="en-US" sz="2400" b="1" dirty="0" smtClean="0">
                <a:solidFill>
                  <a:srgbClr val="0070C0"/>
                </a:solidFill>
              </a:rPr>
              <a:t>THEN</a:t>
            </a:r>
            <a:r>
              <a:rPr lang="en-US" sz="2400" dirty="0" smtClean="0">
                <a:solidFill>
                  <a:srgbClr val="0070C0"/>
                </a:solidFill>
              </a:rPr>
              <a:t> E)</a:t>
            </a:r>
          </a:p>
          <a:p>
            <a:r>
              <a:rPr lang="th-TH" sz="2800" b="1" dirty="0" smtClean="0"/>
              <a:t>ถ้า</a:t>
            </a:r>
            <a:r>
              <a:rPr lang="th-TH" sz="2800" dirty="0" smtClean="0"/>
              <a:t> คนอายุน้อยกว่า 30 ปี </a:t>
            </a:r>
            <a:r>
              <a:rPr lang="th-TH" sz="2800" b="1" dirty="0" smtClean="0"/>
              <a:t>และ</a:t>
            </a:r>
            <a:r>
              <a:rPr lang="th-TH" sz="2800" dirty="0" smtClean="0"/>
              <a:t> ลงทุนในความปลอดภัย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th-TH" sz="2800" dirty="0" smtClean="0"/>
              <a:t>    </a:t>
            </a:r>
            <a:r>
              <a:rPr lang="en-US" sz="2800" dirty="0" smtClean="0"/>
              <a:t>  </a:t>
            </a:r>
            <a:r>
              <a:rPr lang="th-TH" sz="2800" b="1" dirty="0" smtClean="0"/>
              <a:t>แล้ว</a:t>
            </a:r>
            <a:r>
              <a:rPr lang="th-TH" sz="2800" dirty="0" smtClean="0"/>
              <a:t> เขาควรลงทุนในหุ้น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IF</a:t>
            </a:r>
            <a:r>
              <a:rPr lang="en-US" sz="2400" dirty="0" smtClean="0">
                <a:solidFill>
                  <a:srgbClr val="0070C0"/>
                </a:solidFill>
              </a:rPr>
              <a:t>  F and C </a:t>
            </a:r>
            <a:r>
              <a:rPr lang="en-US" sz="2400" b="1" dirty="0" smtClean="0">
                <a:solidFill>
                  <a:srgbClr val="0070C0"/>
                </a:solidFill>
              </a:rPr>
              <a:t>THEN</a:t>
            </a:r>
            <a:r>
              <a:rPr lang="en-US" sz="2400" dirty="0" smtClean="0">
                <a:solidFill>
                  <a:srgbClr val="0070C0"/>
                </a:solidFill>
              </a:rPr>
              <a:t> E)</a:t>
            </a:r>
            <a:endParaRPr lang="th-TH" sz="2800" dirty="0" smtClean="0">
              <a:solidFill>
                <a:srgbClr val="0070C0"/>
              </a:solidFill>
            </a:endParaRPr>
          </a:p>
          <a:p>
            <a:r>
              <a:rPr lang="th-TH" sz="2800" b="1" dirty="0" smtClean="0"/>
              <a:t>ถ้า</a:t>
            </a:r>
            <a:r>
              <a:rPr lang="th-TH" sz="2800" dirty="0" smtClean="0"/>
              <a:t> คนอายุน้อยกว่า 30 ปี </a:t>
            </a:r>
            <a:r>
              <a:rPr lang="th-TH" sz="2800" b="1" dirty="0" smtClean="0"/>
              <a:t>แล้ว</a:t>
            </a:r>
            <a:r>
              <a:rPr lang="en-US" sz="2800" b="1" dirty="0" smtClean="0"/>
              <a:t> </a:t>
            </a:r>
            <a:r>
              <a:rPr lang="th-TH" sz="2800" dirty="0" smtClean="0"/>
              <a:t>จะจบปริญญาตรี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800" b="1" dirty="0" smtClean="0">
                <a:solidFill>
                  <a:srgbClr val="0070C0"/>
                </a:solidFill>
              </a:rPr>
              <a:t>IF</a:t>
            </a:r>
            <a:r>
              <a:rPr lang="en-US" sz="2800" dirty="0" smtClean="0">
                <a:solidFill>
                  <a:srgbClr val="0070C0"/>
                </a:solidFill>
              </a:rPr>
              <a:t>  F </a:t>
            </a:r>
            <a:r>
              <a:rPr lang="en-US" sz="2800" b="1" dirty="0" smtClean="0">
                <a:solidFill>
                  <a:srgbClr val="0070C0"/>
                </a:solidFill>
              </a:rPr>
              <a:t>THEN</a:t>
            </a:r>
            <a:r>
              <a:rPr lang="en-US" sz="2800" dirty="0" smtClean="0">
                <a:solidFill>
                  <a:srgbClr val="0070C0"/>
                </a:solidFill>
              </a:rPr>
              <a:t> B)</a:t>
            </a:r>
            <a:endParaRPr lang="th-TH" sz="2800" dirty="0" smtClean="0">
              <a:solidFill>
                <a:srgbClr val="0070C0"/>
              </a:solidFill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h-TH" sz="2800" b="1" dirty="0" smtClean="0"/>
              <a:t>ถ้า</a:t>
            </a:r>
            <a:r>
              <a:rPr lang="th-TH" sz="2800" dirty="0" smtClean="0"/>
              <a:t> คนที่ต้องการลงทุนในหุ้น </a:t>
            </a:r>
            <a:r>
              <a:rPr lang="th-TH" sz="2800" b="1" dirty="0" smtClean="0"/>
              <a:t>แล้ว</a:t>
            </a:r>
            <a:r>
              <a:rPr lang="th-TH" sz="2800" dirty="0" smtClean="0"/>
              <a:t> ควรจะลงหุ้น </a:t>
            </a:r>
            <a:r>
              <a:rPr lang="en-US" sz="2800" dirty="0" smtClean="0"/>
              <a:t>IBM </a:t>
            </a:r>
            <a:r>
              <a:rPr lang="en-US" sz="2800" dirty="0" smtClean="0">
                <a:solidFill>
                  <a:srgbClr val="0070C0"/>
                </a:solidFill>
              </a:rPr>
              <a:t>(</a:t>
            </a:r>
            <a:r>
              <a:rPr lang="en-US" sz="2400" b="1" dirty="0" smtClean="0">
                <a:solidFill>
                  <a:srgbClr val="0070C0"/>
                </a:solidFill>
              </a:rPr>
              <a:t>IF</a:t>
            </a:r>
            <a:r>
              <a:rPr lang="en-US" sz="2400" dirty="0" smtClean="0">
                <a:solidFill>
                  <a:srgbClr val="0070C0"/>
                </a:solidFill>
              </a:rPr>
              <a:t>  E </a:t>
            </a:r>
            <a:r>
              <a:rPr lang="en-US" sz="2400" b="1" dirty="0" smtClean="0">
                <a:solidFill>
                  <a:srgbClr val="0070C0"/>
                </a:solidFill>
              </a:rPr>
              <a:t>THEN</a:t>
            </a:r>
            <a:r>
              <a:rPr lang="en-US" sz="2400" dirty="0" smtClean="0">
                <a:solidFill>
                  <a:srgbClr val="0070C0"/>
                </a:solidFill>
              </a:rPr>
              <a:t> G</a:t>
            </a:r>
            <a:r>
              <a:rPr lang="en-US" sz="2400" b="1" dirty="0" smtClean="0">
                <a:solidFill>
                  <a:srgbClr val="0070C0"/>
                </a:solidFill>
              </a:rPr>
              <a:t>)</a:t>
            </a:r>
            <a:endParaRPr lang="en-US" sz="28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2590</TotalTime>
  <Words>3248</Words>
  <Application>Microsoft Office PowerPoint</Application>
  <PresentationFormat>On-screen Show (4:3)</PresentationFormat>
  <Paragraphs>612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FreesiaUPC</vt:lpstr>
      <vt:lpstr>Symbol</vt:lpstr>
      <vt:lpstr>Tw Cen MT</vt:lpstr>
      <vt:lpstr>Wingdings</vt:lpstr>
      <vt:lpstr>Wingdings 2</vt:lpstr>
      <vt:lpstr>Median</vt:lpstr>
      <vt:lpstr>Rule-based Expert SYSTEMs</vt:lpstr>
      <vt:lpstr>Rule-Based System</vt:lpstr>
      <vt:lpstr>Rules</vt:lpstr>
      <vt:lpstr>Antecedent of a Rule</vt:lpstr>
      <vt:lpstr>Production System</vt:lpstr>
      <vt:lpstr>Basic structure of a rule-based expert system</vt:lpstr>
      <vt:lpstr>ตัวอย่าง 1: ฐานองค์ความรู้แบบ rule-based</vt:lpstr>
      <vt:lpstr>ตัวอย่าง 1: การแยกข้อเท็จจริงและข้อเท็จจริงใหม่</vt:lpstr>
      <vt:lpstr>ตัวอย่าง 1: การเขียนกฏที่มีนิพจน์</vt:lpstr>
      <vt:lpstr>AND/OR Graph</vt:lpstr>
      <vt:lpstr>ตัวอย่าง 2: สร้าง AND-OR Graph </vt:lpstr>
      <vt:lpstr>ตัวอย่าง 2 : ปัญหา</vt:lpstr>
      <vt:lpstr>ตัวอย่าง 2 : แทนปัญหาด้วย AND/OR Graph </vt:lpstr>
      <vt:lpstr>ตัวอย่าง 3 : ปัญหาการหาสีของสัตว์เลี้ยง</vt:lpstr>
      <vt:lpstr>การอนุมานข้อมูลแบบฐานกฎ</vt:lpstr>
      <vt:lpstr>Forward และ Backward Chaining</vt:lpstr>
      <vt:lpstr>การอนุมานโดยการให้เหตุผลด้วยฐานกฏ</vt:lpstr>
      <vt:lpstr>การอนุมานแบบไปข้างหน้า (Forward Chaining)</vt:lpstr>
      <vt:lpstr>ตัวอย่าง : Forward chaining (1) </vt:lpstr>
      <vt:lpstr>ตัวอย่าง : Forward chaining (2) </vt:lpstr>
      <vt:lpstr>ตัวอย่าง: การอนุมานแบบไปข้างหลัง(Backward Chaining)[1]</vt:lpstr>
      <vt:lpstr>ตัวอย่าง: การอนุมานแบบไปข้างหลัง(Backward Chaining)[2]</vt:lpstr>
      <vt:lpstr>ตัวอย่าง : Backward chaining (1) </vt:lpstr>
      <vt:lpstr>ตัวอย่าง : Backward chaining (2) </vt:lpstr>
      <vt:lpstr>เมื่อไรควรใช้ Forward Chaining และ Backward Chaining</vt:lpstr>
      <vt:lpstr>ระบบผู้เชี่ยวชาญ (Expert System)</vt:lpstr>
      <vt:lpstr>MYCIN (1)</vt:lpstr>
      <vt:lpstr>MYCIN (2)</vt:lpstr>
      <vt:lpstr>องค์ประกอบของระบบ MYCIN</vt:lpstr>
      <vt:lpstr>องค์ประกอบของระบบ EMYCIN</vt:lpstr>
      <vt:lpstr>ความแตกต่างระหว่างระบบผู้เชี่ยวชาญกับโปรแกรมทั่วไป</vt:lpstr>
      <vt:lpstr>ความแตกต่างระหว่างฐานองค์ความรู้กับฐานข้อมูล</vt:lpstr>
      <vt:lpstr>แบบฝึกหัดทำส่ง (1)</vt:lpstr>
      <vt:lpstr>แบบฝึกหัดทำส่ง (2)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Reasoning and Inference</dc:title>
  <dc:creator>admin</dc:creator>
  <cp:lastModifiedBy>Choopan Rattanapoka</cp:lastModifiedBy>
  <cp:revision>225</cp:revision>
  <dcterms:created xsi:type="dcterms:W3CDTF">2010-07-17T02:12:53Z</dcterms:created>
  <dcterms:modified xsi:type="dcterms:W3CDTF">2015-08-04T05:34:34Z</dcterms:modified>
</cp:coreProperties>
</file>