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368" r:id="rId3"/>
    <p:sldId id="340" r:id="rId4"/>
    <p:sldId id="341" r:id="rId5"/>
    <p:sldId id="342" r:id="rId6"/>
    <p:sldId id="343" r:id="rId7"/>
    <p:sldId id="344" r:id="rId8"/>
    <p:sldId id="369" r:id="rId9"/>
    <p:sldId id="346" r:id="rId10"/>
    <p:sldId id="345" r:id="rId11"/>
    <p:sldId id="367" r:id="rId12"/>
    <p:sldId id="372" r:id="rId13"/>
    <p:sldId id="370" r:id="rId14"/>
    <p:sldId id="371" r:id="rId15"/>
    <p:sldId id="373" r:id="rId16"/>
    <p:sldId id="374" r:id="rId17"/>
    <p:sldId id="375" r:id="rId18"/>
    <p:sldId id="376" r:id="rId19"/>
    <p:sldId id="377" r:id="rId20"/>
    <p:sldId id="379" r:id="rId21"/>
    <p:sldId id="378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87" r:id="rId30"/>
    <p:sldId id="388" r:id="rId31"/>
    <p:sldId id="389" r:id="rId32"/>
    <p:sldId id="390" r:id="rId33"/>
    <p:sldId id="391" r:id="rId34"/>
    <p:sldId id="392" r:id="rId35"/>
    <p:sldId id="393" r:id="rId36"/>
    <p:sldId id="394" r:id="rId37"/>
    <p:sldId id="395" r:id="rId38"/>
    <p:sldId id="397" r:id="rId39"/>
    <p:sldId id="396" r:id="rId40"/>
    <p:sldId id="399" r:id="rId41"/>
    <p:sldId id="400" r:id="rId42"/>
    <p:sldId id="398" r:id="rId43"/>
    <p:sldId id="401" r:id="rId44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76" autoAdjust="0"/>
    <p:restoredTop sz="93980" autoAdjust="0"/>
  </p:normalViewPr>
  <p:slideViewPr>
    <p:cSldViewPr>
      <p:cViewPr varScale="1">
        <p:scale>
          <a:sx n="116" d="100"/>
          <a:sy n="116" d="100"/>
        </p:scale>
        <p:origin x="18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Predicate calculus </a:t>
            </a:r>
            <a:br>
              <a:rPr lang="en-US" dirty="0" smtClean="0"/>
            </a:br>
            <a:r>
              <a:rPr lang="en-US" dirty="0" smtClean="0"/>
              <a:t>First order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030523111 – Introduction to Artificial Intelligence</a:t>
            </a:r>
          </a:p>
          <a:p>
            <a:pPr algn="r"/>
            <a:r>
              <a:rPr lang="en-US" dirty="0"/>
              <a:t>Asst. Prof. Dr. Choopan </a:t>
            </a:r>
            <a:r>
              <a:rPr lang="en-US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Nested Quantifier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บางครั้งความต้องการที่จะแสดงประโยคที่ซับซ้อนมากขึ้น จะมีการใช้ตัวบ่งปริมาณหลายตัว เช่น</a:t>
            </a:r>
          </a:p>
          <a:p>
            <a:pPr lvl="1"/>
            <a:r>
              <a:rPr lang="th-TH" dirty="0" smtClean="0"/>
              <a:t>พี่น้องคือญาติ  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 Brother(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)  Sibling(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)</a:t>
            </a:r>
          </a:p>
          <a:p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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x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</a:t>
            </a:r>
            <a:r>
              <a:rPr lang="th-TH" dirty="0" smtClean="0">
                <a:sym typeface="Symbol"/>
              </a:rPr>
              <a:t>สามารถเขียน 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ได้เพื่อให้ดูง่ายขึ้น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y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</a:t>
            </a:r>
            <a:r>
              <a:rPr lang="th-TH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y</a:t>
            </a:r>
            <a:r>
              <a:rPr lang="th-TH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	    สามารถเขียน </a:t>
            </a:r>
            <a:r>
              <a:rPr lang="en-US" dirty="0" smtClean="0">
                <a:sym typeface="Symbol"/>
              </a:rPr>
              <a:t>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ได้เพื่อให้ดูง่ายขึ้น</a:t>
            </a:r>
          </a:p>
          <a:p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</a:t>
            </a:r>
            <a:r>
              <a:rPr lang="th-TH" b="1" dirty="0" smtClean="0">
                <a:solidFill>
                  <a:srgbClr val="FF0000"/>
                </a:solidFill>
                <a:sym typeface="Symbol"/>
              </a:rPr>
              <a:t>ไม่เหมือนกับ 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x</a:t>
            </a:r>
          </a:p>
          <a:p>
            <a:pPr lvl="1"/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</a:t>
            </a:r>
            <a:r>
              <a:rPr lang="en-US" dirty="0" smtClean="0">
                <a:sym typeface="Symbol"/>
              </a:rPr>
              <a:t>y Loves(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)  </a:t>
            </a:r>
          </a:p>
          <a:p>
            <a:pPr lvl="2"/>
            <a:r>
              <a:rPr lang="th-TH" dirty="0" smtClean="0">
                <a:sym typeface="Symbol"/>
              </a:rPr>
              <a:t>มีบางคนที่รักทุกๆคนในโลก</a:t>
            </a:r>
          </a:p>
          <a:p>
            <a:pPr lvl="1"/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y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x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Loves(</a:t>
            </a:r>
            <a:r>
              <a:rPr lang="en-US" dirty="0" err="1" smtClean="0">
                <a:sym typeface="Symbol"/>
              </a:rPr>
              <a:t>x,y</a:t>
            </a:r>
            <a:r>
              <a:rPr lang="en-US" dirty="0" smtClean="0">
                <a:sym typeface="Symbol"/>
              </a:rPr>
              <a:t>)</a:t>
            </a:r>
          </a:p>
          <a:p>
            <a:pPr lvl="2"/>
            <a:r>
              <a:rPr lang="th-TH" dirty="0" smtClean="0">
                <a:sym typeface="Symbol"/>
              </a:rPr>
              <a:t>ทุกๆคนในโลกนี้ถูกใครบางคนรัก</a:t>
            </a:r>
          </a:p>
          <a:p>
            <a:pPr lvl="2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จงแปลงข้อความต่อไปนี้ให้อยู่ในรูปของ </a:t>
            </a:r>
            <a:r>
              <a:rPr lang="en-US" dirty="0" smtClean="0"/>
              <a:t>First Order Logic</a:t>
            </a:r>
          </a:p>
          <a:p>
            <a:pPr lvl="1"/>
            <a:r>
              <a:rPr lang="th-TH" dirty="0" smtClean="0"/>
              <a:t>คนทุกคนรักสุนัข</a:t>
            </a:r>
          </a:p>
          <a:p>
            <a:pPr lvl="1"/>
            <a:r>
              <a:rPr lang="th-TH" dirty="0" smtClean="0"/>
              <a:t>คนบางคนรักแมว</a:t>
            </a:r>
          </a:p>
          <a:p>
            <a:pPr lvl="1"/>
            <a:r>
              <a:rPr lang="th-TH" dirty="0" smtClean="0"/>
              <a:t>สุนัขบางตัวไม่ชอบแมว</a:t>
            </a:r>
          </a:p>
          <a:p>
            <a:pPr lvl="1"/>
            <a:r>
              <a:rPr lang="th-TH" dirty="0" smtClean="0"/>
              <a:t>คนที่ชอบแมวเป็นคนดีแต่ไม่มีความสุข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Normal Form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เพื่อให้คอมพิวเตอร์สามารถทำการอนุมานได้ง่ายขึ้น ควรจะเปลี่ยนประโยคต่างๆให้อยู่ในรูปของ </a:t>
            </a:r>
            <a:r>
              <a:rPr lang="en-US" b="1" dirty="0" smtClean="0">
                <a:solidFill>
                  <a:srgbClr val="0070C0"/>
                </a:solidFill>
              </a:rPr>
              <a:t>“Normal Form”</a:t>
            </a:r>
          </a:p>
          <a:p>
            <a:r>
              <a:rPr lang="th-TH" dirty="0" smtClean="0"/>
              <a:t>ทุกประโยคใน </a:t>
            </a:r>
            <a:r>
              <a:rPr lang="en-US" sz="2400" dirty="0" smtClean="0"/>
              <a:t>FOL </a:t>
            </a:r>
            <a:r>
              <a:rPr lang="th-TH" dirty="0" smtClean="0"/>
              <a:t>สามารถที่จะแปลงให้อยู่ในรูปของ </a:t>
            </a:r>
            <a:r>
              <a:rPr lang="en-US" sz="2400" dirty="0" smtClean="0"/>
              <a:t>Normal Form </a:t>
            </a:r>
            <a:r>
              <a:rPr lang="th-TH" dirty="0" smtClean="0"/>
              <a:t>ได้</a:t>
            </a:r>
          </a:p>
          <a:p>
            <a:r>
              <a:rPr lang="en-US" dirty="0" smtClean="0"/>
              <a:t>Conjunctive normal form (CNF) </a:t>
            </a:r>
            <a:endParaRPr lang="th-TH" dirty="0" smtClean="0"/>
          </a:p>
          <a:p>
            <a:pPr lvl="1"/>
            <a:r>
              <a:rPr lang="th-TH" dirty="0" smtClean="0"/>
              <a:t>ทุกประโยคจะเกิดจากเชื่อมต่อกันของประโยคย่อยด้วย </a:t>
            </a:r>
            <a:r>
              <a:rPr lang="en-US" sz="2400" dirty="0" smtClean="0"/>
              <a:t>conjunction (</a:t>
            </a:r>
            <a:r>
              <a:rPr lang="en-US" sz="2400" dirty="0" smtClean="0">
                <a:sym typeface="Symbol"/>
              </a:rPr>
              <a:t>) </a:t>
            </a:r>
            <a:r>
              <a:rPr lang="th-TH" sz="2800" dirty="0" smtClean="0">
                <a:sym typeface="Symbol"/>
              </a:rPr>
              <a:t>และในประโยคย่อยจะประกอบด้วยคำที่เชื่อมต่อกันด้วย </a:t>
            </a:r>
            <a:r>
              <a:rPr lang="en-US" sz="2400" dirty="0" smtClean="0">
                <a:sym typeface="Symbol"/>
              </a:rPr>
              <a:t>disjunction ()</a:t>
            </a:r>
            <a:endParaRPr lang="th-TH" sz="2400" dirty="0" smtClean="0">
              <a:sym typeface="Symbol"/>
            </a:endParaRPr>
          </a:p>
          <a:p>
            <a:pPr lvl="1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(P(x)  R(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x,y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)) </a:t>
            </a:r>
            <a:r>
              <a:rPr lang="en-US" sz="2800" b="1" dirty="0" smtClean="0">
                <a:sym typeface="Symbol"/>
              </a:rPr>
              <a:t>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sym typeface="Symbol"/>
              </a:rPr>
              <a:t>(S(y)  R(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  <a:sym typeface="Symbol"/>
              </a:rPr>
              <a:t>y,z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sym typeface="Symbol"/>
              </a:rPr>
              <a:t>)) </a:t>
            </a:r>
            <a:r>
              <a:rPr lang="en-US" sz="2800" b="1" dirty="0" smtClean="0">
                <a:sym typeface="Symbol"/>
              </a:rPr>
              <a:t>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T(y)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การอนุมานใน </a:t>
            </a:r>
            <a:r>
              <a:rPr lang="en-US" b="1" dirty="0" smtClean="0"/>
              <a:t>First Order Logic (FOL)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เราไม่สามารถใช้ </a:t>
            </a:r>
            <a:r>
              <a:rPr lang="en-US" sz="2800" dirty="0" smtClean="0"/>
              <a:t>Truth table </a:t>
            </a:r>
            <a:r>
              <a:rPr lang="th-TH" sz="2800" dirty="0" smtClean="0"/>
              <a:t>เพื่อแก้ไขปัญหาของ </a:t>
            </a:r>
            <a:r>
              <a:rPr lang="en-US" sz="2800" dirty="0" smtClean="0"/>
              <a:t>FOL </a:t>
            </a:r>
            <a:r>
              <a:rPr lang="th-TH" sz="2800" dirty="0" smtClean="0"/>
              <a:t>เนื่องจากใน </a:t>
            </a:r>
            <a:r>
              <a:rPr lang="en-US" sz="2800" dirty="0" smtClean="0"/>
              <a:t>FOL </a:t>
            </a:r>
            <a:r>
              <a:rPr lang="th-TH" sz="2800" dirty="0" smtClean="0"/>
              <a:t>มีตัวแปร</a:t>
            </a:r>
            <a:r>
              <a:rPr lang="en-US" sz="2800" dirty="0" smtClean="0"/>
              <a:t>(variables) </a:t>
            </a:r>
            <a:r>
              <a:rPr lang="th-TH" sz="2800" dirty="0" smtClean="0"/>
              <a:t>ทำให้ตาราง </a:t>
            </a:r>
            <a:r>
              <a:rPr lang="en-US" sz="2800" dirty="0" smtClean="0"/>
              <a:t>Truth table </a:t>
            </a:r>
            <a:r>
              <a:rPr lang="th-TH" sz="2800" dirty="0" smtClean="0"/>
              <a:t>สามารถมีค่าความเป็นไปได้เป็น </a:t>
            </a:r>
            <a:r>
              <a:rPr lang="en-US" sz="2800" dirty="0" smtClean="0"/>
              <a:t>infinity</a:t>
            </a:r>
          </a:p>
          <a:p>
            <a:r>
              <a:rPr lang="en-US" sz="2800" dirty="0" smtClean="0"/>
              <a:t>Robinson (1965) </a:t>
            </a:r>
            <a:r>
              <a:rPr lang="th-TH" sz="2800" dirty="0" smtClean="0"/>
              <a:t>เสนอวิธีแก้ไขปัญหาการพิสูจน์ค่าใน </a:t>
            </a:r>
            <a:r>
              <a:rPr lang="en-US" sz="2800" dirty="0" smtClean="0"/>
              <a:t>FOL </a:t>
            </a:r>
            <a:r>
              <a:rPr lang="th-TH" sz="2800" dirty="0" smtClean="0"/>
              <a:t>ด้วย </a:t>
            </a:r>
            <a:r>
              <a:rPr lang="en-US" sz="2800" dirty="0" smtClean="0"/>
              <a:t>algorithm </a:t>
            </a:r>
            <a:r>
              <a:rPr lang="th-TH" sz="2800" dirty="0" smtClean="0"/>
              <a:t>ที่ชื่อว่า </a:t>
            </a:r>
            <a:r>
              <a:rPr lang="en-US" sz="2800" b="1" dirty="0" smtClean="0">
                <a:solidFill>
                  <a:srgbClr val="0070C0"/>
                </a:solidFill>
              </a:rPr>
              <a:t>resolution refutation</a:t>
            </a:r>
            <a:r>
              <a:rPr lang="th-TH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(</a:t>
            </a:r>
            <a:r>
              <a:rPr lang="th-TH" sz="2800" dirty="0" smtClean="0"/>
              <a:t>ซึ่งสามารถใช้กับ </a:t>
            </a:r>
            <a:r>
              <a:rPr lang="en-US" sz="2800" dirty="0" smtClean="0"/>
              <a:t>propositional logic </a:t>
            </a:r>
            <a:r>
              <a:rPr lang="th-TH" sz="2800" dirty="0" smtClean="0"/>
              <a:t>ก็ได้</a:t>
            </a:r>
            <a:r>
              <a:rPr lang="en-US" sz="2800" dirty="0" smtClean="0"/>
              <a:t>)</a:t>
            </a:r>
          </a:p>
          <a:p>
            <a:r>
              <a:rPr lang="en-US" sz="2800" b="1" dirty="0" smtClean="0"/>
              <a:t>Resolution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(A</a:t>
            </a:r>
            <a:r>
              <a:rPr lang="en-US" sz="2000" b="1" dirty="0" smtClean="0">
                <a:solidFill>
                  <a:srgbClr val="00B050"/>
                </a:solidFill>
                <a:sym typeface="Symbol"/>
              </a:rPr>
              <a:t>   B)  (B  C)  </a:t>
            </a:r>
            <a:r>
              <a:rPr lang="th-TH" sz="2000" dirty="0" smtClean="0">
                <a:sym typeface="Symbol"/>
              </a:rPr>
              <a:t>อนุมานได้เป็น </a:t>
            </a:r>
            <a:r>
              <a:rPr lang="en-US" sz="2000" b="1" dirty="0" smtClean="0">
                <a:solidFill>
                  <a:srgbClr val="0070C0"/>
                </a:solidFill>
                <a:sym typeface="Symbol"/>
              </a:rPr>
              <a:t>(A  C)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  <a:sym typeface="Symbol"/>
              </a:rPr>
              <a:t>(A  B)  (B  C)</a:t>
            </a:r>
            <a:r>
              <a:rPr lang="th-TH" sz="2000" b="1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th-TH" sz="2000" dirty="0" smtClean="0">
                <a:sym typeface="Symbol"/>
              </a:rPr>
              <a:t>อนุมานได้เป็น </a:t>
            </a:r>
            <a:r>
              <a:rPr lang="en-US" sz="2000" b="1" dirty="0" smtClean="0">
                <a:solidFill>
                  <a:srgbClr val="0070C0"/>
                </a:solidFill>
                <a:sym typeface="Symbol"/>
              </a:rPr>
              <a:t>(A  C)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Resolution Refutation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การพิสูจน์ประโยค </a:t>
            </a:r>
            <a:r>
              <a:rPr lang="en-US" dirty="0" smtClean="0"/>
              <a:t>p </a:t>
            </a:r>
            <a:r>
              <a:rPr lang="th-TH" dirty="0" smtClean="0"/>
              <a:t>สามารถอนุมานจากเซ็ตของประโยคใน </a:t>
            </a:r>
            <a:r>
              <a:rPr lang="en-US" dirty="0" smtClean="0"/>
              <a:t>KB</a:t>
            </a:r>
          </a:p>
          <a:p>
            <a:pPr lvl="1"/>
            <a:r>
              <a:rPr lang="th-TH" dirty="0" smtClean="0"/>
              <a:t>เปลี่ยน </a:t>
            </a:r>
            <a:r>
              <a:rPr lang="en-US" sz="2400" b="1" dirty="0" smtClean="0">
                <a:sym typeface="Symbol"/>
              </a:rPr>
              <a:t></a:t>
            </a:r>
            <a:r>
              <a:rPr lang="en-US" dirty="0" smtClean="0"/>
              <a:t>p </a:t>
            </a:r>
            <a:r>
              <a:rPr lang="th-TH" dirty="0" smtClean="0"/>
              <a:t>และประโยคใน </a:t>
            </a:r>
            <a:r>
              <a:rPr lang="en-US" dirty="0" smtClean="0"/>
              <a:t>KB </a:t>
            </a:r>
            <a:r>
              <a:rPr lang="th-TH" dirty="0" smtClean="0"/>
              <a:t>ให้อยู่ในรูปของ </a:t>
            </a:r>
            <a:r>
              <a:rPr lang="en-US" dirty="0" smtClean="0"/>
              <a:t>CNF </a:t>
            </a:r>
          </a:p>
          <a:p>
            <a:pPr lvl="1"/>
            <a:r>
              <a:rPr lang="th-TH" dirty="0" smtClean="0"/>
              <a:t>ทำซ้ำจนกระทั่งได้ประโยคว่าง</a:t>
            </a:r>
          </a:p>
          <a:p>
            <a:pPr lvl="2"/>
            <a:r>
              <a:rPr lang="th-TH" dirty="0" smtClean="0"/>
              <a:t>หาประโยคย่อย 2 ประโยคที่สามารถทำ </a:t>
            </a:r>
            <a:r>
              <a:rPr lang="en-US" dirty="0" smtClean="0"/>
              <a:t>resolution </a:t>
            </a:r>
            <a:r>
              <a:rPr lang="th-TH" dirty="0" smtClean="0"/>
              <a:t>ได้และยังไม่เคยถูกใช้มาก่อน</a:t>
            </a:r>
          </a:p>
          <a:p>
            <a:pPr lvl="2"/>
            <a:r>
              <a:rPr lang="th-TH" dirty="0" smtClean="0"/>
              <a:t>นำ 2 ประโยคย่อยนั้นเข้ากฎ </a:t>
            </a:r>
            <a:r>
              <a:rPr lang="en-US" dirty="0" smtClean="0"/>
              <a:t>resolution </a:t>
            </a:r>
            <a:r>
              <a:rPr lang="th-TH" dirty="0" smtClean="0"/>
              <a:t>เพิ่งสร้างประโยคย่อยใหม่</a:t>
            </a:r>
            <a:endParaRPr lang="en-US" dirty="0" smtClean="0"/>
          </a:p>
          <a:p>
            <a:pPr lvl="1"/>
            <a:r>
              <a:rPr lang="th-TH" dirty="0" smtClean="0"/>
              <a:t>ถ้าการทำงานสิ้นสุดลงด้วยประโยคว่างเปล่า</a:t>
            </a:r>
            <a:r>
              <a:rPr lang="en-US" dirty="0" smtClean="0"/>
              <a:t>(null, false) </a:t>
            </a:r>
            <a:r>
              <a:rPr lang="th-TH" dirty="0" smtClean="0"/>
              <a:t>ถือว่าพิสูจน์ </a:t>
            </a:r>
            <a:r>
              <a:rPr lang="en-US" dirty="0" smtClean="0"/>
              <a:t>p </a:t>
            </a:r>
            <a:r>
              <a:rPr lang="th-TH" dirty="0" smtClean="0"/>
              <a:t>ได้ไม่เช่นนั้นก็คือ </a:t>
            </a:r>
            <a:r>
              <a:rPr lang="en-US" dirty="0" smtClean="0"/>
              <a:t>p </a:t>
            </a:r>
            <a:r>
              <a:rPr lang="th-TH" dirty="0" smtClean="0"/>
              <a:t>ไม่สามารถพิสูจน์ได้</a:t>
            </a:r>
          </a:p>
          <a:p>
            <a:r>
              <a:rPr lang="th-TH" dirty="0" smtClean="0"/>
              <a:t>ปัญหาของ </a:t>
            </a:r>
            <a:r>
              <a:rPr lang="en-US" dirty="0" smtClean="0"/>
              <a:t>Resolution Refutation </a:t>
            </a:r>
            <a:r>
              <a:rPr lang="th-TH" dirty="0" smtClean="0"/>
              <a:t>กับ </a:t>
            </a:r>
            <a:r>
              <a:rPr lang="en-US" dirty="0" smtClean="0"/>
              <a:t>FOL</a:t>
            </a:r>
          </a:p>
          <a:p>
            <a:pPr lvl="1"/>
            <a:r>
              <a:rPr lang="th-TH" dirty="0" smtClean="0"/>
              <a:t>จะเปลี่ยนประโยคให้อยู่ในรูป </a:t>
            </a:r>
            <a:r>
              <a:rPr lang="en-US" dirty="0" smtClean="0"/>
              <a:t>CNF </a:t>
            </a:r>
            <a:r>
              <a:rPr lang="th-TH" dirty="0" smtClean="0"/>
              <a:t>ได้อย่างไรเมื่อมี </a:t>
            </a:r>
            <a:r>
              <a:rPr lang="en-US" dirty="0" smtClean="0"/>
              <a:t>Quantifier ?</a:t>
            </a:r>
          </a:p>
          <a:p>
            <a:pPr lvl="1"/>
            <a:r>
              <a:rPr lang="th-TH" dirty="0" smtClean="0"/>
              <a:t>จะรู้ได้อย่างไรว่าประโยค 2 ประโยคขัดแย้งกันในเมื่อมีตัวแปรอยู่ 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การเปลี่ยนประโยคให้อยู่ในรูป </a:t>
            </a:r>
            <a:r>
              <a:rPr lang="en-US" b="1" dirty="0" smtClean="0"/>
              <a:t>CNF</a:t>
            </a:r>
            <a:r>
              <a:rPr lang="th-TH" b="1" dirty="0" smtClean="0"/>
              <a:t> </a:t>
            </a:r>
            <a:r>
              <a:rPr lang="en-US" b="1" dirty="0" smtClean="0"/>
              <a:t>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1. กำจัดตัวเชื่อม 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</a:t>
            </a:r>
            <a:r>
              <a:rPr lang="th-TH" dirty="0" smtClean="0">
                <a:sym typeface="Symbol"/>
              </a:rPr>
              <a:t> ด้วยการใช้กฎ</a:t>
            </a:r>
            <a:r>
              <a:rPr lang="en-US" sz="32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Material Equivalent (Equiv)</a:t>
            </a:r>
            <a:endParaRPr lang="en-US" sz="3200" dirty="0" smtClean="0">
              <a:solidFill>
                <a:srgbClr val="0070C0"/>
              </a:solidFill>
            </a:endParaRPr>
          </a:p>
          <a:p>
            <a:pPr lvl="1"/>
            <a:r>
              <a:rPr lang="en-US" sz="2200" dirty="0" smtClean="0">
                <a:latin typeface="Calibri" pitchFamily="34" charset="0"/>
                <a:cs typeface="Calibri" pitchFamily="34" charset="0"/>
                <a:sym typeface="Symbol"/>
              </a:rPr>
              <a:t>P </a:t>
            </a:r>
            <a:r>
              <a:rPr lang="th-TH" sz="2200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en-US" sz="2200" dirty="0" smtClean="0">
                <a:latin typeface="Calibri" pitchFamily="34" charset="0"/>
                <a:cs typeface="Calibri" pitchFamily="34" charset="0"/>
                <a:sym typeface="Symbol"/>
              </a:rPr>
              <a:t>Q  (P   Q)  (Q   P)</a:t>
            </a:r>
          </a:p>
          <a:p>
            <a:pPr>
              <a:buNone/>
            </a:pPr>
            <a:r>
              <a:rPr lang="th-TH" sz="2700" dirty="0" smtClean="0">
                <a:sym typeface="Symbol"/>
              </a:rPr>
              <a:t>2. กำจัดตัวเชื่อม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</a:t>
            </a:r>
            <a:r>
              <a:rPr lang="en-US" sz="2800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th-TH" sz="2800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th-TH" sz="2800" dirty="0" smtClean="0">
                <a:sym typeface="Symbol"/>
              </a:rPr>
              <a:t>ด้วยการใช้กฎ </a:t>
            </a:r>
            <a:r>
              <a:rPr lang="en-US" sz="2400" dirty="0" smtClean="0">
                <a:solidFill>
                  <a:srgbClr val="0070C0"/>
                </a:solidFill>
              </a:rPr>
              <a:t>Material Implication (</a:t>
            </a:r>
            <a:r>
              <a:rPr lang="en-US" sz="2400" dirty="0" err="1" smtClean="0">
                <a:solidFill>
                  <a:srgbClr val="0070C0"/>
                </a:solidFill>
              </a:rPr>
              <a:t>Impl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1"/>
            <a:r>
              <a:rPr lang="en-US" sz="2200" dirty="0" smtClean="0">
                <a:latin typeface="Calibri" pitchFamily="34" charset="0"/>
                <a:sym typeface="Symbol"/>
              </a:rPr>
              <a:t>P  Q   P </a:t>
            </a:r>
            <a:r>
              <a:rPr lang="en-US" sz="2200" dirty="0" smtClean="0">
                <a:sym typeface="Symbol"/>
              </a:rPr>
              <a:t></a:t>
            </a:r>
            <a:r>
              <a:rPr lang="en-US" sz="2200" dirty="0" smtClean="0">
                <a:latin typeface="Calibri" pitchFamily="34" charset="0"/>
                <a:sym typeface="Symbol"/>
              </a:rPr>
              <a:t> Q</a:t>
            </a:r>
            <a:endParaRPr lang="en-US" sz="2200" dirty="0" smtClean="0"/>
          </a:p>
          <a:p>
            <a:pPr>
              <a:buNone/>
            </a:pPr>
            <a:r>
              <a:rPr lang="th-TH" sz="2700" dirty="0" smtClean="0">
                <a:sym typeface="Symbol"/>
              </a:rPr>
              <a:t>3. นำตัว </a:t>
            </a:r>
            <a:r>
              <a:rPr lang="en-US" sz="2700" dirty="0" smtClean="0">
                <a:sym typeface="Symbol"/>
              </a:rPr>
              <a:t>negation </a:t>
            </a:r>
            <a:r>
              <a:rPr lang="en-US" sz="2700" b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sym typeface="Symbol"/>
              </a:rPr>
              <a:t>) </a:t>
            </a:r>
            <a:r>
              <a:rPr lang="th-TH" sz="2800" dirty="0" smtClean="0">
                <a:latin typeface="Calibri" pitchFamily="34" charset="0"/>
                <a:sym typeface="Symbol"/>
              </a:rPr>
              <a:t>กระจายเข้าไปข้างในประโยค</a:t>
            </a:r>
            <a:endParaRPr lang="en-US" sz="2700" b="1" dirty="0" smtClean="0">
              <a:solidFill>
                <a:srgbClr val="0070C0"/>
              </a:solidFill>
              <a:sym typeface="Symbol"/>
            </a:endParaRPr>
          </a:p>
          <a:p>
            <a:pPr lvl="1"/>
            <a:r>
              <a:rPr lang="en-US" sz="2200" dirty="0" smtClean="0">
                <a:latin typeface="Calibri" pitchFamily="34" charset="0"/>
                <a:sym typeface="Symbol"/>
              </a:rPr>
              <a:t> P</a:t>
            </a:r>
            <a:r>
              <a:rPr lang="en-US" sz="2200" dirty="0" smtClean="0"/>
              <a:t> </a:t>
            </a:r>
            <a:r>
              <a:rPr lang="en-US" sz="2200" dirty="0" smtClean="0">
                <a:latin typeface="Calibri" pitchFamily="34" charset="0"/>
                <a:sym typeface="Symbol"/>
              </a:rPr>
              <a:t>   P				</a:t>
            </a:r>
            <a:r>
              <a:rPr lang="en-US" sz="22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Double negation</a:t>
            </a:r>
            <a:endParaRPr lang="th-TH" sz="22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 lvl="1"/>
            <a:r>
              <a:rPr lang="en-US" sz="2200" dirty="0" smtClean="0">
                <a:latin typeface="Calibri" pitchFamily="34" charset="0"/>
                <a:sym typeface="Symbol"/>
              </a:rPr>
              <a:t>(P </a:t>
            </a:r>
            <a:r>
              <a:rPr lang="en-US" sz="2200" dirty="0" smtClean="0">
                <a:sym typeface="Symbol"/>
              </a:rPr>
              <a:t> </a:t>
            </a:r>
            <a:r>
              <a:rPr lang="en-US" sz="2200" dirty="0" smtClean="0">
                <a:latin typeface="Calibri" pitchFamily="34" charset="0"/>
                <a:sym typeface="Symbol"/>
              </a:rPr>
              <a:t>Q)    P  Q		</a:t>
            </a:r>
            <a:r>
              <a:rPr lang="en-US" sz="2200" dirty="0" err="1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Demorgan</a:t>
            </a:r>
            <a:endParaRPr lang="th-TH" sz="22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 lvl="1"/>
            <a:r>
              <a:rPr lang="en-US" sz="2200" dirty="0" smtClean="0">
                <a:latin typeface="Calibri" pitchFamily="34" charset="0"/>
                <a:sym typeface="Symbol"/>
              </a:rPr>
              <a:t>(P 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smtClean="0">
                <a:latin typeface="Calibri" pitchFamily="34" charset="0"/>
                <a:sym typeface="Symbol"/>
              </a:rPr>
              <a:t>Q)    P </a:t>
            </a:r>
            <a:r>
              <a:rPr lang="en-US" sz="2200" dirty="0" smtClean="0">
                <a:sym typeface="Symbol"/>
              </a:rPr>
              <a:t></a:t>
            </a:r>
            <a:r>
              <a:rPr lang="en-US" sz="2200" dirty="0" smtClean="0">
                <a:latin typeface="Calibri" pitchFamily="34" charset="0"/>
                <a:sym typeface="Symbol"/>
              </a:rPr>
              <a:t> Q		</a:t>
            </a:r>
            <a:r>
              <a:rPr lang="en-US" sz="2200" dirty="0" err="1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Demorgan</a:t>
            </a:r>
            <a:endParaRPr lang="th-TH" sz="22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 lvl="1"/>
            <a:r>
              <a:rPr lang="en-US" sz="2200" dirty="0" smtClean="0">
                <a:sym typeface="Symbol"/>
              </a:rPr>
              <a:t>x  P(x)</a:t>
            </a:r>
            <a:r>
              <a:rPr lang="th-TH" sz="2200" dirty="0" smtClean="0">
                <a:sym typeface="Symbol"/>
              </a:rPr>
              <a:t> </a:t>
            </a:r>
            <a:r>
              <a:rPr lang="en-US" sz="2200" dirty="0" smtClean="0">
                <a:sym typeface="Symbol"/>
              </a:rPr>
              <a:t> </a:t>
            </a:r>
            <a:r>
              <a:rPr lang="th-TH" sz="2200" dirty="0" smtClean="0">
                <a:sym typeface="Symbol"/>
              </a:rPr>
              <a:t></a:t>
            </a:r>
            <a:r>
              <a:rPr lang="en-US" sz="2200" dirty="0" smtClean="0">
                <a:sym typeface="Symbol"/>
              </a:rPr>
              <a:t>x P(x) </a:t>
            </a:r>
          </a:p>
          <a:p>
            <a:pPr lvl="1"/>
            <a:r>
              <a:rPr lang="en-US" sz="2200" dirty="0" smtClean="0">
                <a:sym typeface="Symbol"/>
              </a:rPr>
              <a:t></a:t>
            </a:r>
            <a:r>
              <a:rPr lang="th-TH" sz="2200" dirty="0" smtClean="0">
                <a:sym typeface="Symbol"/>
              </a:rPr>
              <a:t></a:t>
            </a:r>
            <a:r>
              <a:rPr lang="en-US" sz="2200" dirty="0" smtClean="0">
                <a:sym typeface="Symbol"/>
              </a:rPr>
              <a:t>x P(x)  x  P(x)</a:t>
            </a:r>
            <a:endParaRPr lang="en-US" sz="2200" dirty="0" smtClean="0">
              <a:latin typeface="Calibri" pitchFamily="34" charset="0"/>
              <a:sym typeface="Symbol"/>
            </a:endParaRP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การเปลี่ยนประโยคให้อยู่ในรูป </a:t>
            </a:r>
            <a:r>
              <a:rPr lang="en-US" b="1" dirty="0" smtClean="0"/>
              <a:t>CNF</a:t>
            </a:r>
            <a:r>
              <a:rPr lang="th-TH" b="1" dirty="0" smtClean="0"/>
              <a:t> </a:t>
            </a:r>
            <a:r>
              <a:rPr lang="en-US" b="1" dirty="0" smtClean="0"/>
              <a:t>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h-TH" sz="2800" dirty="0" smtClean="0"/>
              <a:t>4. </a:t>
            </a:r>
            <a:r>
              <a:rPr lang="th-TH" sz="2400" dirty="0" smtClean="0"/>
              <a:t>ทำ </a:t>
            </a:r>
            <a:r>
              <a:rPr lang="en-US" sz="2400" dirty="0" smtClean="0"/>
              <a:t>standardize </a:t>
            </a:r>
            <a:r>
              <a:rPr lang="th-TH" sz="2400" dirty="0" smtClean="0"/>
              <a:t>โดยการเปลี่ยนชื่อตัวแปรของแต่ละประโยคย่อยไม่ให้ซ้ำกัน</a:t>
            </a:r>
            <a:endParaRPr lang="th-TH" sz="2800" dirty="0" smtClean="0"/>
          </a:p>
          <a:p>
            <a:pPr lvl="1"/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x(P(x)) </a:t>
            </a:r>
            <a:r>
              <a:rPr lang="th-TH" sz="2000" dirty="0" smtClean="0">
                <a:sym typeface="Symbol"/>
              </a:rPr>
              <a:t> </a:t>
            </a:r>
            <a:r>
              <a:rPr lang="th-TH" sz="2000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x(Q(x)) </a:t>
            </a:r>
            <a:r>
              <a:rPr lang="en-US" sz="2000" dirty="0" smtClean="0">
                <a:sym typeface="Symbol"/>
              </a:rPr>
              <a:t></a:t>
            </a:r>
            <a:r>
              <a:rPr lang="th-TH" sz="2000" dirty="0" smtClean="0">
                <a:sym typeface="Symbol"/>
              </a:rPr>
              <a:t> </a:t>
            </a:r>
            <a:r>
              <a:rPr lang="en-US" sz="2000" dirty="0" smtClean="0">
                <a:sym typeface="Symbol"/>
              </a:rPr>
              <a:t>x(P(x)) </a:t>
            </a:r>
            <a:r>
              <a:rPr lang="th-TH" sz="2000" dirty="0" smtClean="0">
                <a:sym typeface="Symbol"/>
              </a:rPr>
              <a:t> </a:t>
            </a:r>
            <a:r>
              <a:rPr lang="th-TH" sz="2000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y(Q(y))</a:t>
            </a:r>
            <a:endParaRPr lang="th-TH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sz="2800" dirty="0" smtClean="0"/>
              <a:t>5. </a:t>
            </a:r>
            <a:r>
              <a:rPr lang="th-TH" sz="2400" dirty="0" smtClean="0"/>
              <a:t>เลื่อน </a:t>
            </a:r>
            <a:r>
              <a:rPr lang="en-US" sz="2400" dirty="0" smtClean="0"/>
              <a:t>Quantifier </a:t>
            </a:r>
            <a:r>
              <a:rPr lang="th-TH" sz="2400" dirty="0" smtClean="0"/>
              <a:t>ทุกตัวมาทางด้านซ้ายของประโยคโดย</a:t>
            </a:r>
            <a:r>
              <a:rPr lang="th-TH" sz="2400" b="1" dirty="0" smtClean="0">
                <a:solidFill>
                  <a:srgbClr val="0070C0"/>
                </a:solidFill>
              </a:rPr>
              <a:t>รักษาลำดับ</a:t>
            </a:r>
            <a:r>
              <a:rPr lang="th-TH" sz="2400" dirty="0" smtClean="0"/>
              <a:t>ไว้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1"/>
            <a:r>
              <a:rPr lang="th-TH" sz="2000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x</a:t>
            </a:r>
            <a:r>
              <a:rPr lang="en-US" sz="2000" dirty="0" smtClean="0">
                <a:sym typeface="Symbol"/>
              </a:rPr>
              <a:t>(P(x))  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y</a:t>
            </a:r>
            <a:r>
              <a:rPr lang="en-US" sz="2000" dirty="0" smtClean="0">
                <a:sym typeface="Symbol"/>
              </a:rPr>
              <a:t>(Q(y))  </a:t>
            </a:r>
            <a:r>
              <a:rPr lang="th-TH" sz="2000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000" dirty="0" err="1" smtClean="0">
                <a:solidFill>
                  <a:srgbClr val="FF0000"/>
                </a:solidFill>
                <a:sym typeface="Symbol"/>
              </a:rPr>
              <a:t>xy</a:t>
            </a:r>
            <a:r>
              <a:rPr lang="en-US" sz="2000" dirty="0" smtClean="0">
                <a:sym typeface="Symbol"/>
              </a:rPr>
              <a:t>(P(x)  Q(y))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6. ใช้วิธี </a:t>
            </a:r>
            <a:r>
              <a:rPr lang="en-US" sz="2400" b="1" dirty="0" err="1" smtClean="0">
                <a:sym typeface="Symbol"/>
              </a:rPr>
              <a:t>Skolemization</a:t>
            </a:r>
            <a:r>
              <a:rPr lang="en-US" sz="2400" dirty="0" smtClean="0">
                <a:sym typeface="Symbol"/>
              </a:rPr>
              <a:t> </a:t>
            </a:r>
            <a:r>
              <a:rPr lang="th-TH" sz="2400" dirty="0" smtClean="0">
                <a:sym typeface="Symbol"/>
              </a:rPr>
              <a:t>เพื่อกำจัด </a:t>
            </a:r>
            <a:r>
              <a:rPr lang="en-US" sz="2400" dirty="0" smtClean="0">
                <a:sym typeface="Symbol"/>
              </a:rPr>
              <a:t>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7. ลบ  ออกจากประโยคให้หมด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8. ใช้ </a:t>
            </a:r>
            <a:r>
              <a:rPr lang="en-US" sz="2400" dirty="0" smtClean="0">
                <a:sym typeface="Symbol"/>
              </a:rPr>
              <a:t>Distributive law </a:t>
            </a:r>
            <a:r>
              <a:rPr lang="th-TH" sz="2400" dirty="0" smtClean="0">
                <a:sym typeface="Symbol"/>
              </a:rPr>
              <a:t>เปลื่ยนให้อยู่ในรูปของ </a:t>
            </a:r>
            <a:r>
              <a:rPr lang="en-US" sz="2400" dirty="0" smtClean="0">
                <a:sym typeface="Symbol"/>
              </a:rPr>
              <a:t>CNF</a:t>
            </a:r>
          </a:p>
          <a:p>
            <a:pPr lvl="1"/>
            <a:r>
              <a:rPr lang="en-US" sz="2000" dirty="0" smtClean="0">
                <a:sym typeface="Symbol"/>
              </a:rPr>
              <a:t>P   (Q  R)  (P  Q)  (P  R)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9. แยกประโยคใหญ่ออกเป็นประโยคย่อยๆโดยใช้ </a:t>
            </a:r>
            <a:r>
              <a:rPr lang="en-US" sz="2400" dirty="0" smtClean="0">
                <a:sym typeface="Symbol"/>
              </a:rPr>
              <a:t></a:t>
            </a:r>
            <a:r>
              <a:rPr lang="th-TH" sz="2400" dirty="0" smtClean="0">
                <a:sym typeface="Symbol"/>
              </a:rPr>
              <a:t> เป็นตัวแยก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10. ทำ </a:t>
            </a:r>
            <a:r>
              <a:rPr lang="en-US" sz="2400" dirty="0" smtClean="0">
                <a:sym typeface="Symbol"/>
              </a:rPr>
              <a:t>standardize </a:t>
            </a:r>
            <a:r>
              <a:rPr lang="th-TH" sz="2400" dirty="0" smtClean="0">
                <a:sym typeface="Symbol"/>
              </a:rPr>
              <a:t>ตัวแปรของแต่ละประโยคย่อยอีกรอบหนึ่ง</a:t>
            </a:r>
            <a:endParaRPr lang="en-US" sz="2400" dirty="0" smtClean="0">
              <a:sym typeface="Symbol"/>
            </a:endParaRPr>
          </a:p>
          <a:p>
            <a:endParaRPr lang="en-US" sz="2000" dirty="0" smtClean="0">
              <a:latin typeface="Calibri" pitchFamily="34" charset="0"/>
              <a:sym typeface="Symbol"/>
            </a:endParaRPr>
          </a:p>
          <a:p>
            <a:pPr lvl="1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วิธี </a:t>
            </a:r>
            <a:r>
              <a:rPr lang="en-US" b="1" dirty="0" err="1" smtClean="0"/>
              <a:t>Skolemization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เป็นวิธีที่ใช้เปลี่ยนประโยคที่มี</a:t>
            </a:r>
            <a:r>
              <a:rPr lang="en-US" dirty="0" smtClean="0"/>
              <a:t> </a:t>
            </a:r>
            <a:r>
              <a:rPr lang="en-US" sz="3200" b="1" dirty="0" smtClean="0">
                <a:solidFill>
                  <a:srgbClr val="0070C0"/>
                </a:solidFill>
                <a:sym typeface="Symbol"/>
              </a:rPr>
              <a:t>Existential Quantifier</a:t>
            </a:r>
            <a:r>
              <a:rPr lang="en-US" sz="3200" dirty="0" smtClean="0">
                <a:sym typeface="Symbol"/>
              </a:rPr>
              <a:t>(</a:t>
            </a:r>
            <a:r>
              <a:rPr lang="th-TH" sz="3200" b="1" dirty="0" smtClean="0">
                <a:sym typeface="Symbol"/>
              </a:rPr>
              <a:t></a:t>
            </a:r>
            <a:r>
              <a:rPr lang="en-US" sz="3200" dirty="0" smtClean="0">
                <a:sym typeface="Symbol"/>
              </a:rPr>
              <a:t>)</a:t>
            </a:r>
            <a:r>
              <a:rPr lang="th-TH" sz="3200" b="1" dirty="0" smtClean="0">
                <a:sym typeface="Symbol"/>
              </a:rPr>
              <a:t> </a:t>
            </a:r>
            <a:r>
              <a:rPr lang="th-TH" sz="3200" dirty="0" smtClean="0">
                <a:sym typeface="Symbol"/>
              </a:rPr>
              <a:t>เป็นประโยคที่ไม่มี </a:t>
            </a:r>
            <a:r>
              <a:rPr lang="th-TH" sz="2800" dirty="0" smtClean="0">
                <a:sym typeface="Symbol"/>
              </a:rPr>
              <a:t></a:t>
            </a:r>
          </a:p>
          <a:p>
            <a:r>
              <a:rPr lang="th-TH" dirty="0" smtClean="0">
                <a:sym typeface="Symbol"/>
              </a:rPr>
              <a:t>จะทำการกำจัด  ด้วยการแทนที่ตัวแปรของ  ด้วย </a:t>
            </a:r>
            <a:r>
              <a:rPr lang="en-US" dirty="0" err="1" smtClean="0">
                <a:sym typeface="Symbol"/>
              </a:rPr>
              <a:t>skolem</a:t>
            </a:r>
            <a:r>
              <a:rPr lang="en-US" dirty="0" smtClean="0">
                <a:sym typeface="Symbol"/>
              </a:rPr>
              <a:t> function </a:t>
            </a:r>
            <a:r>
              <a:rPr lang="th-TH" dirty="0" smtClean="0">
                <a:sym typeface="Symbol"/>
              </a:rPr>
              <a:t>ซึ่ง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argument </a:t>
            </a:r>
            <a:r>
              <a:rPr lang="th-TH" dirty="0" smtClean="0">
                <a:solidFill>
                  <a:srgbClr val="0070C0"/>
                </a:solidFill>
                <a:sym typeface="Symbol"/>
              </a:rPr>
              <a:t>ของ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function </a:t>
            </a:r>
            <a:r>
              <a:rPr lang="th-TH" dirty="0" smtClean="0">
                <a:solidFill>
                  <a:srgbClr val="0070C0"/>
                </a:solidFill>
                <a:sym typeface="Symbol"/>
              </a:rPr>
              <a:t>จะเป็นตัวแปรของ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universal quantifier </a:t>
            </a:r>
            <a:r>
              <a:rPr lang="th-TH" dirty="0" smtClean="0">
                <a:solidFill>
                  <a:srgbClr val="0070C0"/>
                </a:solidFill>
                <a:sym typeface="Symbol"/>
              </a:rPr>
              <a:t>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th-TH" dirty="0" smtClean="0">
                <a:sym typeface="Symbol"/>
              </a:rPr>
              <a:t>ที่อยู่ใน </a:t>
            </a:r>
            <a:r>
              <a:rPr lang="en-US" dirty="0" smtClean="0">
                <a:sym typeface="Symbol"/>
              </a:rPr>
              <a:t>scope </a:t>
            </a:r>
            <a:r>
              <a:rPr lang="th-TH" dirty="0" smtClean="0">
                <a:sym typeface="Symbol"/>
              </a:rPr>
              <a:t>ของ  ที่จะกำจัด</a:t>
            </a:r>
          </a:p>
          <a:p>
            <a:r>
              <a:rPr lang="th-TH" dirty="0" smtClean="0">
                <a:sym typeface="Symbol"/>
              </a:rPr>
              <a:t>ถ้า  ที่ต้องการจะกำจัดไม่อยู่ใน </a:t>
            </a:r>
            <a:r>
              <a:rPr lang="en-US" dirty="0" smtClean="0">
                <a:sym typeface="Symbol"/>
              </a:rPr>
              <a:t>scope </a:t>
            </a:r>
            <a:r>
              <a:rPr lang="th-TH" dirty="0" smtClean="0">
                <a:sym typeface="Symbol"/>
              </a:rPr>
              <a:t>ของ </a:t>
            </a:r>
            <a:r>
              <a:rPr lang="en-US" dirty="0" smtClean="0">
                <a:sym typeface="Symbol"/>
              </a:rPr>
              <a:t>universal quantifier 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ตัวใดเลย ก็จะแทนที่ด้วย </a:t>
            </a:r>
            <a:r>
              <a:rPr lang="en-US" dirty="0" err="1" smtClean="0">
                <a:sym typeface="Symbol"/>
              </a:rPr>
              <a:t>skolem</a:t>
            </a:r>
            <a:r>
              <a:rPr lang="en-US" dirty="0" smtClean="0">
                <a:sym typeface="Symbol"/>
              </a:rPr>
              <a:t> function </a:t>
            </a:r>
            <a:r>
              <a:rPr lang="th-TH" dirty="0" smtClean="0">
                <a:sym typeface="Symbol"/>
              </a:rPr>
              <a:t>ที่ไม่มี </a:t>
            </a:r>
            <a:r>
              <a:rPr lang="en-US" dirty="0" smtClean="0">
                <a:sym typeface="Symbol"/>
              </a:rPr>
              <a:t>argument </a:t>
            </a:r>
            <a:r>
              <a:rPr lang="th-TH" dirty="0" smtClean="0">
                <a:sym typeface="Symbol"/>
              </a:rPr>
              <a:t>ซึ่งก็คือ </a:t>
            </a:r>
            <a:r>
              <a:rPr lang="th-TH" b="1" dirty="0" smtClean="0">
                <a:solidFill>
                  <a:srgbClr val="0070C0"/>
                </a:solidFill>
                <a:sym typeface="Symbol"/>
              </a:rPr>
              <a:t>ค่าคงที่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</a:t>
            </a:r>
            <a:r>
              <a:rPr lang="en-US" b="1" dirty="0" smtClean="0"/>
              <a:t>: </a:t>
            </a:r>
            <a:r>
              <a:rPr lang="en-US" b="1" dirty="0" err="1" smtClean="0"/>
              <a:t>Skolemization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x</a:t>
            </a:r>
            <a:r>
              <a:rPr lang="en-US" dirty="0" err="1" smtClean="0">
                <a:sym typeface="Symbol"/>
              </a:rPr>
              <a:t>y</a:t>
            </a:r>
            <a:r>
              <a:rPr lang="en-US" dirty="0" smtClean="0">
                <a:sym typeface="Symbol"/>
              </a:rPr>
              <a:t> (Person(x) </a:t>
            </a:r>
            <a:r>
              <a:rPr lang="en-US" dirty="0" smtClean="0">
                <a:latin typeface="Calibri" pitchFamily="34" charset="0"/>
                <a:sym typeface="Symbol"/>
              </a:rPr>
              <a:t></a:t>
            </a:r>
            <a:r>
              <a:rPr lang="en-US" dirty="0" smtClean="0">
                <a:sym typeface="Symbol"/>
              </a:rPr>
              <a:t> Person(y))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en-US" dirty="0" smtClean="0">
                <a:cs typeface="Calibri" pitchFamily="34" charset="0"/>
                <a:sym typeface="Symbol"/>
              </a:rPr>
              <a:t> Loves(</a:t>
            </a:r>
            <a:r>
              <a:rPr lang="en-US" dirty="0" err="1" smtClean="0">
                <a:cs typeface="Calibri" pitchFamily="34" charset="0"/>
                <a:sym typeface="Symbol"/>
              </a:rPr>
              <a:t>x,y</a:t>
            </a:r>
            <a:r>
              <a:rPr lang="en-US" dirty="0" smtClean="0">
                <a:cs typeface="Calibri" pitchFamily="34" charset="0"/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y</a:t>
            </a:r>
            <a:r>
              <a:rPr lang="th-TH" dirty="0" smtClean="0">
                <a:sym typeface="Symbol"/>
              </a:rPr>
              <a:t> อยู่ภายใต้ </a:t>
            </a:r>
            <a:r>
              <a:rPr lang="en-US" dirty="0" smtClean="0">
                <a:sym typeface="Symbol"/>
              </a:rPr>
              <a:t>x</a:t>
            </a:r>
            <a:r>
              <a:rPr lang="th-TH" dirty="0" smtClean="0">
                <a:sym typeface="Symbol"/>
              </a:rPr>
              <a:t> ดังนั้นแทนที่ </a:t>
            </a:r>
            <a:r>
              <a:rPr lang="en-US" dirty="0" smtClean="0">
                <a:sym typeface="Symbol"/>
              </a:rPr>
              <a:t>y </a:t>
            </a:r>
            <a:r>
              <a:rPr lang="th-TH" dirty="0" smtClean="0">
                <a:sym typeface="Symbol"/>
              </a:rPr>
              <a:t>ด้วย </a:t>
            </a:r>
            <a:r>
              <a:rPr lang="en-US" dirty="0" err="1" smtClean="0">
                <a:sym typeface="Symbol"/>
              </a:rPr>
              <a:t>skolem</a:t>
            </a:r>
            <a:r>
              <a:rPr lang="en-US" dirty="0" smtClean="0">
                <a:sym typeface="Symbol"/>
              </a:rPr>
              <a:t> function </a:t>
            </a:r>
            <a:r>
              <a:rPr lang="th-TH" dirty="0" smtClean="0">
                <a:sym typeface="Symbol"/>
              </a:rPr>
              <a:t>ที่มี </a:t>
            </a:r>
            <a:r>
              <a:rPr lang="en-US" dirty="0" smtClean="0">
                <a:sym typeface="Symbol"/>
              </a:rPr>
              <a:t>argument </a:t>
            </a:r>
            <a:r>
              <a:rPr lang="th-TH" dirty="0" smtClean="0">
                <a:sym typeface="Symbol"/>
              </a:rPr>
              <a:t>คือ </a:t>
            </a:r>
            <a:r>
              <a:rPr lang="en-US" dirty="0" smtClean="0">
                <a:sym typeface="Symbol"/>
              </a:rPr>
              <a:t>x </a:t>
            </a:r>
            <a:endParaRPr lang="th-TH" dirty="0" smtClean="0">
              <a:sym typeface="Symbol"/>
            </a:endParaRPr>
          </a:p>
          <a:p>
            <a:pPr lvl="1"/>
            <a:r>
              <a:rPr lang="th-TH" dirty="0" smtClean="0">
                <a:sym typeface="Symbol"/>
              </a:rPr>
              <a:t>เปลี่ยนได้เป็น</a:t>
            </a:r>
            <a:r>
              <a:rPr lang="en-US" dirty="0" smtClean="0">
                <a:sym typeface="Symbol"/>
              </a:rPr>
              <a:t>x (Person(x) </a:t>
            </a:r>
            <a:r>
              <a:rPr lang="en-US" dirty="0" smtClean="0">
                <a:latin typeface="Calibri" pitchFamily="34" charset="0"/>
                <a:sym typeface="Symbol"/>
              </a:rPr>
              <a:t></a:t>
            </a:r>
            <a:r>
              <a:rPr lang="en-US" dirty="0" smtClean="0">
                <a:sym typeface="Symbol"/>
              </a:rPr>
              <a:t> Person(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f(x)</a:t>
            </a:r>
            <a:r>
              <a:rPr lang="en-US" dirty="0" smtClean="0">
                <a:sym typeface="Symbol"/>
              </a:rPr>
              <a:t>))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en-US" dirty="0" smtClean="0">
                <a:cs typeface="Calibri" pitchFamily="34" charset="0"/>
                <a:sym typeface="Symbol"/>
              </a:rPr>
              <a:t> Loves(</a:t>
            </a:r>
            <a:r>
              <a:rPr lang="en-US" dirty="0" err="1" smtClean="0">
                <a:cs typeface="Calibri" pitchFamily="34" charset="0"/>
                <a:sym typeface="Symbol"/>
              </a:rPr>
              <a:t>x,</a:t>
            </a:r>
            <a:r>
              <a:rPr lang="en-US" dirty="0" err="1" smtClean="0">
                <a:solidFill>
                  <a:srgbClr val="FF0000"/>
                </a:solidFill>
                <a:cs typeface="Calibri" pitchFamily="34" charset="0"/>
                <a:sym typeface="Symbol"/>
              </a:rPr>
              <a:t>f</a:t>
            </a:r>
            <a:r>
              <a:rPr lang="en-US" dirty="0" smtClean="0">
                <a:solidFill>
                  <a:srgbClr val="FF0000"/>
                </a:solidFill>
                <a:cs typeface="Calibri" pitchFamily="34" charset="0"/>
                <a:sym typeface="Symbol"/>
              </a:rPr>
              <a:t>(x)</a:t>
            </a:r>
            <a:r>
              <a:rPr lang="en-US" dirty="0" smtClean="0">
                <a:cs typeface="Calibri" pitchFamily="34" charset="0"/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x P(x) </a:t>
            </a:r>
            <a:r>
              <a:rPr lang="th-TH" dirty="0" smtClean="0">
                <a:sym typeface="Symbol"/>
              </a:rPr>
              <a:t>เป็น  </a:t>
            </a:r>
            <a:r>
              <a:rPr lang="en-US" dirty="0" smtClean="0">
                <a:sym typeface="Symbol"/>
              </a:rPr>
              <a:t>P(A)  </a:t>
            </a:r>
            <a:r>
              <a:rPr lang="th-TH" dirty="0" smtClean="0">
                <a:solidFill>
                  <a:srgbClr val="0070C0"/>
                </a:solidFill>
                <a:sym typeface="Symbol"/>
              </a:rPr>
              <a:t>ค่าคงที่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A</a:t>
            </a:r>
          </a:p>
          <a:p>
            <a:r>
              <a:rPr lang="th-TH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x</a:t>
            </a:r>
            <a:r>
              <a:rPr lang="th-TH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y</a:t>
            </a:r>
            <a:r>
              <a:rPr lang="en-US" dirty="0" err="1" smtClean="0">
                <a:sym typeface="Symbol"/>
              </a:rPr>
              <a:t>z</a:t>
            </a:r>
            <a:r>
              <a:rPr lang="th-TH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P(</a:t>
            </a:r>
            <a:r>
              <a:rPr lang="en-US" dirty="0" err="1" smtClean="0">
                <a:sym typeface="Symbol"/>
              </a:rPr>
              <a:t>x,y,z</a:t>
            </a:r>
            <a:r>
              <a:rPr lang="en-US" dirty="0" smtClean="0">
                <a:sym typeface="Symbol"/>
              </a:rPr>
              <a:t>) </a:t>
            </a:r>
            <a:r>
              <a:rPr lang="th-TH" dirty="0" smtClean="0">
                <a:sym typeface="Symbol"/>
              </a:rPr>
              <a:t>เปลี่ยนเป็น </a:t>
            </a:r>
            <a:r>
              <a:rPr lang="en-US" dirty="0" smtClean="0">
                <a:sym typeface="Symbol"/>
              </a:rPr>
              <a:t>x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y P(x, y,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f(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x,y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dirty="0" smtClean="0">
                <a:sym typeface="Symbol"/>
              </a:rPr>
              <a:t>)</a:t>
            </a:r>
          </a:p>
          <a:p>
            <a:r>
              <a:rPr lang="th-TH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x</a:t>
            </a:r>
            <a:r>
              <a:rPr lang="en-US" dirty="0" err="1" smtClean="0">
                <a:sym typeface="Symbol"/>
              </a:rPr>
              <a:t>y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z P(</a:t>
            </a:r>
            <a:r>
              <a:rPr lang="en-US" dirty="0" err="1" smtClean="0">
                <a:sym typeface="Symbol"/>
              </a:rPr>
              <a:t>x,y,z</a:t>
            </a:r>
            <a:r>
              <a:rPr lang="en-US" dirty="0" smtClean="0">
                <a:sym typeface="Symbol"/>
              </a:rPr>
              <a:t>) </a:t>
            </a:r>
            <a:r>
              <a:rPr lang="th-TH" dirty="0" smtClean="0">
                <a:sym typeface="Symbol"/>
              </a:rPr>
              <a:t>เปลี่ยนเป็น </a:t>
            </a:r>
            <a:r>
              <a:rPr lang="en-US" dirty="0" smtClean="0">
                <a:sym typeface="Symbol"/>
              </a:rPr>
              <a:t>x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z P(x,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f(x)</a:t>
            </a:r>
            <a:r>
              <a:rPr lang="en-US" dirty="0" smtClean="0">
                <a:sym typeface="Symbol"/>
              </a:rPr>
              <a:t>, z)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 </a:t>
            </a:r>
            <a:r>
              <a:rPr lang="en-US" sz="4000" b="1" dirty="0" smtClean="0"/>
              <a:t>: </a:t>
            </a:r>
            <a:r>
              <a:rPr lang="th-TH" sz="4000" b="1" dirty="0" smtClean="0"/>
              <a:t>การแปลงประโยคให้อยู่ในรูป </a:t>
            </a:r>
            <a:r>
              <a:rPr lang="en-US" sz="4000" b="1" dirty="0" smtClean="0"/>
              <a:t>CNF</a:t>
            </a:r>
            <a:r>
              <a:rPr lang="th-TH" sz="4000" b="1" dirty="0" smtClean="0"/>
              <a:t> </a:t>
            </a:r>
            <a:r>
              <a:rPr lang="en-US" sz="4000" b="1" dirty="0" smtClean="0"/>
              <a:t>(1)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h-TH" sz="2800" dirty="0" smtClean="0">
                <a:latin typeface="+mj-lt"/>
                <a:sym typeface="Symbol"/>
              </a:rPr>
              <a:t>จงแปลงประโยคต่อไปนี้ให้อย่างในรูป </a:t>
            </a:r>
            <a:r>
              <a:rPr lang="en-US" sz="2800" dirty="0" smtClean="0">
                <a:latin typeface="+mj-lt"/>
                <a:sym typeface="Symbol"/>
              </a:rPr>
              <a:t>CNF</a:t>
            </a:r>
          </a:p>
          <a:p>
            <a:pPr algn="ctr">
              <a:buNone/>
            </a:pPr>
            <a:r>
              <a:rPr lang="en-US" sz="2100" dirty="0" smtClean="0">
                <a:latin typeface="+mj-lt"/>
                <a:sym typeface="Symbol"/>
              </a:rPr>
              <a:t>(</a:t>
            </a:r>
            <a:r>
              <a:rPr lang="th-TH" sz="2100" dirty="0" smtClean="0">
                <a:latin typeface="+mj-lt"/>
                <a:sym typeface="Symbol"/>
              </a:rPr>
              <a:t></a:t>
            </a:r>
            <a:r>
              <a:rPr lang="en-US" sz="2100" dirty="0" smtClean="0">
                <a:latin typeface="+mj-lt"/>
                <a:sym typeface="Symbol"/>
              </a:rPr>
              <a:t>x)</a:t>
            </a:r>
            <a:r>
              <a:rPr lang="en-US" sz="2100" dirty="0" smtClean="0">
                <a:solidFill>
                  <a:srgbClr val="0070C0"/>
                </a:solidFill>
                <a:latin typeface="+mj-lt"/>
                <a:sym typeface="Symbol"/>
              </a:rPr>
              <a:t>(</a:t>
            </a:r>
            <a:r>
              <a:rPr lang="en-US" sz="2100" dirty="0" smtClean="0">
                <a:latin typeface="+mj-lt"/>
                <a:sym typeface="Symbol"/>
              </a:rPr>
              <a:t>[a(x)  b(x)]</a:t>
            </a:r>
            <a:r>
              <a:rPr lang="en-US" sz="2100" dirty="0" smtClean="0">
                <a:latin typeface="+mj-lt"/>
                <a:cs typeface="Calibri" pitchFamily="34" charset="0"/>
                <a:sym typeface="Symbol"/>
              </a:rPr>
              <a:t>  </a:t>
            </a:r>
            <a:r>
              <a:rPr lang="en-US" sz="2100" dirty="0" smtClean="0">
                <a:solidFill>
                  <a:srgbClr val="00B050"/>
                </a:solidFill>
                <a:latin typeface="+mj-lt"/>
                <a:cs typeface="Calibri" pitchFamily="34" charset="0"/>
                <a:sym typeface="Symbol"/>
              </a:rPr>
              <a:t>[</a:t>
            </a:r>
            <a:r>
              <a:rPr lang="en-US" sz="2100" dirty="0" smtClean="0">
                <a:latin typeface="+mj-lt"/>
                <a:cs typeface="Calibri" pitchFamily="34" charset="0"/>
                <a:sym typeface="Symbol"/>
              </a:rPr>
              <a:t>c(</a:t>
            </a:r>
            <a:r>
              <a:rPr lang="en-US" sz="2100" dirty="0" err="1" smtClean="0">
                <a:latin typeface="+mj-lt"/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latin typeface="+mj-lt"/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latin typeface="+mj-lt"/>
                <a:sym typeface="Symbol"/>
              </a:rPr>
              <a:t>  (y)</a:t>
            </a:r>
            <a:r>
              <a:rPr lang="en-US" sz="2100" dirty="0" smtClean="0">
                <a:solidFill>
                  <a:srgbClr val="FF0000"/>
                </a:solidFill>
                <a:latin typeface="+mj-lt"/>
                <a:sym typeface="Symbol"/>
              </a:rPr>
              <a:t>(</a:t>
            </a:r>
            <a:r>
              <a:rPr lang="en-US" sz="2100" dirty="0" smtClean="0">
                <a:latin typeface="+mj-lt"/>
                <a:sym typeface="Symbol"/>
              </a:rPr>
              <a:t>(z)[c(</a:t>
            </a:r>
            <a:r>
              <a:rPr lang="en-US" sz="2100" dirty="0" err="1" smtClean="0">
                <a:latin typeface="+mj-lt"/>
                <a:sym typeface="Symbol"/>
              </a:rPr>
              <a:t>y,z</a:t>
            </a:r>
            <a:r>
              <a:rPr lang="en-US" sz="2100" dirty="0" smtClean="0">
                <a:latin typeface="+mj-lt"/>
                <a:sym typeface="Symbol"/>
              </a:rPr>
              <a:t>)]</a:t>
            </a:r>
            <a:r>
              <a:rPr lang="en-US" sz="2100" dirty="0" smtClean="0">
                <a:latin typeface="+mj-lt"/>
                <a:cs typeface="Calibri" pitchFamily="34" charset="0"/>
                <a:sym typeface="Symbol"/>
              </a:rPr>
              <a:t>  d(</a:t>
            </a:r>
            <a:r>
              <a:rPr lang="en-US" sz="2100" dirty="0" err="1" smtClean="0">
                <a:latin typeface="+mj-lt"/>
                <a:cs typeface="Calibri" pitchFamily="34" charset="0"/>
                <a:sym typeface="Symbol"/>
              </a:rPr>
              <a:t>x,y</a:t>
            </a:r>
            <a:r>
              <a:rPr lang="en-US" sz="2100" dirty="0" smtClean="0">
                <a:latin typeface="+mj-lt"/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olidFill>
                  <a:srgbClr val="FF0000"/>
                </a:solidFill>
                <a:latin typeface="+mj-lt"/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olidFill>
                  <a:srgbClr val="00B050"/>
                </a:solidFill>
                <a:latin typeface="+mj-lt"/>
                <a:cs typeface="Calibri" pitchFamily="34" charset="0"/>
                <a:sym typeface="Symbol"/>
              </a:rPr>
              <a:t>]</a:t>
            </a:r>
            <a:r>
              <a:rPr lang="en-US" sz="2100" dirty="0" smtClean="0">
                <a:solidFill>
                  <a:srgbClr val="0070C0"/>
                </a:solidFill>
                <a:latin typeface="+mj-lt"/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latin typeface="+mj-lt"/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latin typeface="+mj-lt"/>
                <a:sym typeface="Symbol"/>
              </a:rPr>
              <a:t> (</a:t>
            </a:r>
            <a:r>
              <a:rPr lang="th-TH" sz="2100" dirty="0" smtClean="0">
                <a:latin typeface="+mj-lt"/>
                <a:sym typeface="Symbol"/>
              </a:rPr>
              <a:t></a:t>
            </a:r>
            <a:r>
              <a:rPr lang="en-US" sz="2100" dirty="0" smtClean="0">
                <a:latin typeface="+mj-lt"/>
                <a:sym typeface="Symbol"/>
              </a:rPr>
              <a:t>x)(e(x))</a:t>
            </a:r>
          </a:p>
          <a:p>
            <a:pPr>
              <a:buNone/>
            </a:pPr>
            <a:r>
              <a:rPr lang="th-TH" sz="2400" dirty="0" smtClean="0">
                <a:latin typeface="+mj-lt"/>
                <a:sym typeface="Symbol"/>
              </a:rPr>
              <a:t>1</a:t>
            </a:r>
            <a:r>
              <a:rPr lang="en-US" sz="2400" dirty="0" smtClean="0">
                <a:latin typeface="+mj-lt"/>
                <a:sym typeface="Symbol"/>
              </a:rPr>
              <a:t>. </a:t>
            </a:r>
            <a:r>
              <a:rPr lang="th-TH" sz="2400" dirty="0" smtClean="0">
                <a:latin typeface="+mj-lt"/>
                <a:sym typeface="Symbol"/>
              </a:rPr>
              <a:t>กำจัด</a:t>
            </a:r>
            <a:r>
              <a:rPr lang="en-US" sz="2400" dirty="0" smtClean="0">
                <a:cs typeface="Calibri" pitchFamily="34" charset="0"/>
                <a:sym typeface="Symbol"/>
              </a:rPr>
              <a:t> </a:t>
            </a:r>
          </a:p>
          <a:p>
            <a:pPr algn="ctr">
              <a:buNone/>
            </a:pPr>
            <a:r>
              <a:rPr lang="en-US" sz="2000" dirty="0" smtClean="0">
                <a:latin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dirty="0" smtClean="0">
                <a:sym typeface="Symbol"/>
              </a:rPr>
              <a:t>x)(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[a(x)  b(x)]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[c(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ym typeface="Symbol"/>
              </a:rPr>
              <a:t>  (y)(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(z)[c(</a:t>
            </a:r>
            <a:r>
              <a:rPr lang="en-US" sz="2100" dirty="0" err="1" smtClean="0">
                <a:sym typeface="Symbol"/>
              </a:rPr>
              <a:t>y,z</a:t>
            </a:r>
            <a:r>
              <a:rPr lang="en-US" sz="2100" dirty="0" smtClean="0">
                <a:sym typeface="Symbol"/>
              </a:rPr>
              <a:t>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x,y</a:t>
            </a:r>
            <a:r>
              <a:rPr lang="en-US" sz="2100" dirty="0" smtClean="0">
                <a:cs typeface="Calibri" pitchFamily="34" charset="0"/>
                <a:sym typeface="Symbol"/>
              </a:rPr>
              <a:t>))]) </a:t>
            </a:r>
            <a:r>
              <a:rPr lang="en-US" sz="2100" dirty="0" smtClean="0">
                <a:sym typeface="Symbol"/>
              </a:rPr>
              <a:t> 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dirty="0" smtClean="0">
                <a:sym typeface="Symbol"/>
              </a:rPr>
              <a:t>x)(e(x))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2.</a:t>
            </a:r>
            <a:r>
              <a:rPr lang="en-US" sz="2400" dirty="0" smtClean="0">
                <a:latin typeface="+mj-lt"/>
                <a:cs typeface="Calibri" pitchFamily="34" charset="0"/>
                <a:sym typeface="Symbol"/>
              </a:rPr>
              <a:t> </a:t>
            </a:r>
            <a:r>
              <a:rPr lang="th-TH" sz="2400" dirty="0" smtClean="0">
                <a:latin typeface="+mj-lt"/>
                <a:sym typeface="Symbol"/>
              </a:rPr>
              <a:t>นำตัว </a:t>
            </a:r>
            <a:r>
              <a:rPr lang="en-US" sz="2400" b="1" dirty="0" smtClean="0">
                <a:latin typeface="+mj-lt"/>
                <a:sym typeface="Symbol"/>
              </a:rPr>
              <a:t>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  <a:sym typeface="Symbol"/>
              </a:rPr>
              <a:t> </a:t>
            </a:r>
            <a:r>
              <a:rPr lang="th-TH" sz="2400" dirty="0" smtClean="0">
                <a:latin typeface="+mj-lt"/>
                <a:sym typeface="Symbol"/>
              </a:rPr>
              <a:t>กระจายเข้าไปข้างในประโยค</a:t>
            </a:r>
            <a:endParaRPr lang="th-TH" sz="2400" dirty="0" smtClean="0">
              <a:latin typeface="+mj-lt"/>
              <a:cs typeface="Calibri" pitchFamily="34" charset="0"/>
              <a:sym typeface="Symbol"/>
            </a:endParaRPr>
          </a:p>
          <a:p>
            <a:pPr algn="ctr">
              <a:buNone/>
            </a:pPr>
            <a:r>
              <a:rPr lang="en-US" sz="2100" dirty="0" smtClean="0">
                <a:sym typeface="Symbol"/>
              </a:rPr>
              <a:t>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dirty="0" smtClean="0">
                <a:sym typeface="Symbol"/>
              </a:rPr>
              <a:t>x)(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[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a(x) 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</a:t>
            </a:r>
            <a:r>
              <a:rPr lang="en-US" sz="2100" b="1" dirty="0" smtClean="0">
                <a:sym typeface="Symbol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b(x)]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[c(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ym typeface="Symbol"/>
              </a:rPr>
              <a:t>  (y)(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th-TH" sz="2100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z)</a:t>
            </a:r>
            <a:r>
              <a:rPr lang="en-US" sz="2100" dirty="0" smtClean="0">
                <a:sym typeface="Symbol"/>
              </a:rPr>
              <a:t>[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c(</a:t>
            </a:r>
            <a:r>
              <a:rPr lang="en-US" sz="2100" dirty="0" err="1" smtClean="0">
                <a:sym typeface="Symbol"/>
              </a:rPr>
              <a:t>y,z</a:t>
            </a:r>
            <a:r>
              <a:rPr lang="en-US" sz="2100" dirty="0" smtClean="0">
                <a:sym typeface="Symbol"/>
              </a:rPr>
              <a:t>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x,y</a:t>
            </a:r>
            <a:r>
              <a:rPr lang="en-US" sz="2100" dirty="0" smtClean="0">
                <a:cs typeface="Calibri" pitchFamily="34" charset="0"/>
                <a:sym typeface="Symbol"/>
              </a:rPr>
              <a:t>))]) </a:t>
            </a:r>
            <a:r>
              <a:rPr lang="en-US" sz="2100" dirty="0" smtClean="0">
                <a:sym typeface="Symbol"/>
              </a:rPr>
              <a:t> 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dirty="0" smtClean="0">
                <a:sym typeface="Symbol"/>
              </a:rPr>
              <a:t>x)(e(x))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3.</a:t>
            </a:r>
            <a:r>
              <a:rPr lang="en-US" sz="2400" dirty="0" smtClean="0">
                <a:sym typeface="Symbol"/>
              </a:rPr>
              <a:t> </a:t>
            </a:r>
            <a:r>
              <a:rPr lang="th-TH" sz="2400" dirty="0" smtClean="0">
                <a:sym typeface="Symbol"/>
              </a:rPr>
              <a:t>ทำ </a:t>
            </a:r>
            <a:r>
              <a:rPr lang="en-US" sz="2400" dirty="0" smtClean="0">
                <a:sym typeface="Symbol"/>
              </a:rPr>
              <a:t>standardize </a:t>
            </a:r>
            <a:r>
              <a:rPr lang="th-TH" sz="2400" dirty="0" smtClean="0">
                <a:sym typeface="Symbol"/>
              </a:rPr>
              <a:t>ชื่อตัวแปร</a:t>
            </a:r>
          </a:p>
          <a:p>
            <a:pPr>
              <a:buNone/>
            </a:pPr>
            <a:r>
              <a:rPr lang="en-US" sz="2100" dirty="0" smtClean="0">
                <a:sym typeface="Symbol"/>
              </a:rPr>
              <a:t>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dirty="0" smtClean="0">
                <a:sym typeface="Symbol"/>
              </a:rPr>
              <a:t>x)(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[</a:t>
            </a:r>
            <a:r>
              <a:rPr lang="en-US" sz="2000" dirty="0" smtClean="0"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a(x)  </a:t>
            </a:r>
            <a:r>
              <a:rPr lang="en-US" sz="2000" dirty="0" smtClean="0"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b(x)]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[c(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ym typeface="Symbol"/>
              </a:rPr>
              <a:t>  (y)((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dirty="0" smtClean="0">
                <a:sym typeface="Symbol"/>
              </a:rPr>
              <a:t>z)[</a:t>
            </a:r>
            <a:r>
              <a:rPr lang="en-US" sz="2000" dirty="0" smtClean="0"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c(</a:t>
            </a:r>
            <a:r>
              <a:rPr lang="en-US" sz="2100" dirty="0" err="1" smtClean="0">
                <a:sym typeface="Symbol"/>
              </a:rPr>
              <a:t>y,z</a:t>
            </a:r>
            <a:r>
              <a:rPr lang="en-US" sz="2100" dirty="0" smtClean="0">
                <a:sym typeface="Symbol"/>
              </a:rPr>
              <a:t>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x,y</a:t>
            </a:r>
            <a:r>
              <a:rPr lang="en-US" sz="2100" dirty="0" smtClean="0">
                <a:cs typeface="Calibri" pitchFamily="34" charset="0"/>
                <a:sym typeface="Symbol"/>
              </a:rPr>
              <a:t>))]) </a:t>
            </a:r>
            <a:r>
              <a:rPr lang="en-US" sz="2100" dirty="0" smtClean="0">
                <a:sym typeface="Symbol"/>
              </a:rPr>
              <a:t> 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w</a:t>
            </a:r>
            <a:r>
              <a:rPr lang="en-US" sz="2100" dirty="0" smtClean="0">
                <a:sym typeface="Symbol"/>
              </a:rPr>
              <a:t>)(e(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w</a:t>
            </a:r>
            <a:r>
              <a:rPr lang="en-US" sz="2100" dirty="0" smtClean="0">
                <a:sym typeface="Symbol"/>
              </a:rPr>
              <a:t>))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4.</a:t>
            </a:r>
            <a:r>
              <a:rPr lang="en-US" sz="2400" dirty="0" smtClean="0">
                <a:sym typeface="Symbol"/>
              </a:rPr>
              <a:t> </a:t>
            </a:r>
            <a:r>
              <a:rPr lang="th-TH" sz="2400" dirty="0" smtClean="0">
                <a:sym typeface="Symbol"/>
              </a:rPr>
              <a:t>เลื่อน </a:t>
            </a:r>
            <a:r>
              <a:rPr lang="en-US" sz="2400" dirty="0" smtClean="0">
                <a:sym typeface="Symbol"/>
              </a:rPr>
              <a:t>quantifier </a:t>
            </a:r>
            <a:r>
              <a:rPr lang="th-TH" sz="2400" dirty="0" smtClean="0">
                <a:sym typeface="Symbol"/>
              </a:rPr>
              <a:t>มาอยู่ด้านซ้ายของประโยค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th-TH" sz="2100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x)(y)(</a:t>
            </a:r>
            <a:r>
              <a:rPr lang="th-TH" sz="2100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z) (</a:t>
            </a:r>
            <a:r>
              <a:rPr lang="th-TH" sz="2100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w)</a:t>
            </a:r>
            <a:r>
              <a:rPr lang="en-US" sz="2100" dirty="0" smtClean="0">
                <a:sym typeface="Symbol"/>
              </a:rPr>
              <a:t>([</a:t>
            </a:r>
            <a:r>
              <a:rPr lang="en-US" sz="2000" dirty="0" smtClean="0"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a(x)  </a:t>
            </a:r>
            <a:r>
              <a:rPr lang="en-US" sz="2000" dirty="0" smtClean="0"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b(x)]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[c(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ym typeface="Symbol"/>
              </a:rPr>
              <a:t>  (</a:t>
            </a:r>
            <a:r>
              <a:rPr lang="en-US" sz="2000" dirty="0" smtClean="0">
                <a:latin typeface="Calibri" pitchFamily="34" charset="0"/>
                <a:sym typeface="Symbol"/>
              </a:rPr>
              <a:t></a:t>
            </a:r>
            <a:r>
              <a:rPr lang="en-US" sz="2100" dirty="0" smtClean="0">
                <a:sym typeface="Symbol"/>
              </a:rPr>
              <a:t>c(</a:t>
            </a:r>
            <a:r>
              <a:rPr lang="en-US" sz="2100" dirty="0" err="1" smtClean="0">
                <a:sym typeface="Symbol"/>
              </a:rPr>
              <a:t>y,z</a:t>
            </a:r>
            <a:r>
              <a:rPr lang="en-US" sz="2100" dirty="0" smtClean="0">
                <a:sym typeface="Symbol"/>
              </a:rPr>
              <a:t>)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x,y</a:t>
            </a:r>
            <a:r>
              <a:rPr lang="en-US" sz="2100" dirty="0" smtClean="0">
                <a:cs typeface="Calibri" pitchFamily="34" charset="0"/>
                <a:sym typeface="Symbol"/>
              </a:rPr>
              <a:t>))] </a:t>
            </a:r>
            <a:r>
              <a:rPr lang="en-US" sz="2100" dirty="0" smtClean="0">
                <a:sym typeface="Symbol"/>
              </a:rPr>
              <a:t> e(w)</a:t>
            </a:r>
          </a:p>
          <a:p>
            <a:pPr>
              <a:buNone/>
            </a:pPr>
            <a:endParaRPr lang="en-US" sz="2100" dirty="0" smtClean="0">
              <a:sym typeface="Symbol"/>
            </a:endParaRPr>
          </a:p>
          <a:p>
            <a:pPr>
              <a:buNone/>
            </a:pPr>
            <a:endParaRPr lang="en-US" sz="2100" dirty="0" smtClean="0">
              <a:latin typeface="+mj-lt"/>
              <a:sym typeface="Symbo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ข้อจำกัดของ </a:t>
            </a:r>
            <a:r>
              <a:rPr lang="en-US" b="1" dirty="0" smtClean="0"/>
              <a:t>Propositional Logic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ทบทวน</a:t>
            </a:r>
          </a:p>
          <a:p>
            <a:pPr lvl="1"/>
            <a:r>
              <a:rPr lang="en-US" dirty="0" smtClean="0"/>
              <a:t>Propositional Logic </a:t>
            </a:r>
            <a:r>
              <a:rPr lang="th-TH" dirty="0" smtClean="0"/>
              <a:t>เป็นการแทนประโยคด้วยสัญลักษณ์ เช่น</a:t>
            </a:r>
          </a:p>
          <a:p>
            <a:pPr lvl="2"/>
            <a:r>
              <a:rPr lang="th-TH" dirty="0" smtClean="0"/>
              <a:t>สมชายเป็นคน </a:t>
            </a:r>
            <a:r>
              <a:rPr lang="en-US" dirty="0" smtClean="0"/>
              <a:t>(P)</a:t>
            </a:r>
          </a:p>
          <a:p>
            <a:pPr lvl="2"/>
            <a:r>
              <a:rPr lang="th-TH" dirty="0" smtClean="0"/>
              <a:t>สมปองเป็นคน </a:t>
            </a:r>
            <a:r>
              <a:rPr lang="en-US" dirty="0" smtClean="0"/>
              <a:t>(Q)</a:t>
            </a:r>
          </a:p>
          <a:p>
            <a:pPr lvl="2"/>
            <a:r>
              <a:rPr lang="th-TH" dirty="0" smtClean="0"/>
              <a:t>สมหญิงเป็นคน </a:t>
            </a:r>
            <a:r>
              <a:rPr lang="en-US" dirty="0" smtClean="0"/>
              <a:t>(R)</a:t>
            </a:r>
          </a:p>
          <a:p>
            <a:pPr lvl="1"/>
            <a:r>
              <a:rPr lang="th-TH" dirty="0" smtClean="0"/>
              <a:t>จะเห็นได้ว่าจะต้องใช้สัญลักษณ์  </a:t>
            </a:r>
            <a:r>
              <a:rPr lang="en-US" dirty="0" smtClean="0"/>
              <a:t>1 </a:t>
            </a:r>
            <a:r>
              <a:rPr lang="th-TH" dirty="0" smtClean="0"/>
              <a:t>ตัวเพื่อแทนประโยค </a:t>
            </a:r>
            <a:r>
              <a:rPr lang="en-US" dirty="0" smtClean="0"/>
              <a:t>1 </a:t>
            </a:r>
            <a:r>
              <a:rPr lang="th-TH" dirty="0" smtClean="0"/>
              <a:t>ประโยคไม่สามารถจะเข้าถึงค่าที่มีคุณลักษณ์เหมือนกันเฉพาะตัวได้</a:t>
            </a:r>
          </a:p>
          <a:p>
            <a:pPr lvl="1"/>
            <a:r>
              <a:rPr lang="en-US" dirty="0" smtClean="0"/>
              <a:t>Predicate calculus (Predicate Logic) </a:t>
            </a:r>
            <a:r>
              <a:rPr lang="th-TH" dirty="0" smtClean="0"/>
              <a:t>สามารถที่จะทำให้ประโยคที่มีคุณลักษณะเหมือนกันเข้าถึงค่าเฉพาะแต่ละตัวได้</a:t>
            </a:r>
          </a:p>
          <a:p>
            <a:pPr lvl="2"/>
            <a:r>
              <a:rPr lang="en-US" dirty="0" smtClean="0"/>
              <a:t>Human(</a:t>
            </a:r>
            <a:r>
              <a:rPr lang="th-TH" dirty="0" smtClean="0"/>
              <a:t>สมชาย</a:t>
            </a:r>
            <a:r>
              <a:rPr lang="en-US" dirty="0" smtClean="0"/>
              <a:t>),  Human(</a:t>
            </a:r>
            <a:r>
              <a:rPr lang="th-TH" dirty="0" smtClean="0"/>
              <a:t>สมปอง</a:t>
            </a:r>
            <a:r>
              <a:rPr lang="en-US" dirty="0" smtClean="0"/>
              <a:t>), Human(</a:t>
            </a:r>
            <a:r>
              <a:rPr lang="th-TH" dirty="0" smtClean="0"/>
              <a:t>สมหญิง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Human( ) </a:t>
            </a:r>
            <a:r>
              <a:rPr lang="th-TH" dirty="0" smtClean="0"/>
              <a:t>เรียกว่า </a:t>
            </a:r>
            <a:r>
              <a:rPr lang="en-US" dirty="0" smtClean="0"/>
              <a:t>Predicate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 </a:t>
            </a:r>
            <a:r>
              <a:rPr lang="en-US" sz="4000" b="1" dirty="0" smtClean="0"/>
              <a:t>: </a:t>
            </a:r>
            <a:r>
              <a:rPr lang="th-TH" sz="4000" b="1" dirty="0" smtClean="0"/>
              <a:t>การแปลงประโยคให้อยู่ในรูป </a:t>
            </a:r>
            <a:r>
              <a:rPr lang="en-US" sz="4000" b="1" dirty="0" smtClean="0"/>
              <a:t>CNF</a:t>
            </a:r>
            <a:r>
              <a:rPr lang="th-TH" sz="4000" b="1" dirty="0" smtClean="0"/>
              <a:t> </a:t>
            </a:r>
            <a:r>
              <a:rPr lang="en-US" sz="4000" b="1" dirty="0" smtClean="0"/>
              <a:t>(2)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th-TH" sz="2100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x)(y)(</a:t>
            </a:r>
            <a:r>
              <a:rPr lang="th-TH" sz="2100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z) (</a:t>
            </a:r>
            <a:r>
              <a:rPr lang="th-TH" sz="2100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w)</a:t>
            </a:r>
            <a:r>
              <a:rPr lang="en-US" sz="2100" dirty="0" smtClean="0">
                <a:sym typeface="Symbol"/>
              </a:rPr>
              <a:t>([a(x)  b(x)]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[c(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ym typeface="Symbol"/>
              </a:rPr>
              <a:t>  (c(</a:t>
            </a:r>
            <a:r>
              <a:rPr lang="en-US" sz="2100" dirty="0" err="1" smtClean="0">
                <a:sym typeface="Symbol"/>
              </a:rPr>
              <a:t>y,z</a:t>
            </a:r>
            <a:r>
              <a:rPr lang="en-US" sz="2100" dirty="0" smtClean="0">
                <a:sym typeface="Symbol"/>
              </a:rPr>
              <a:t>)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x,y</a:t>
            </a:r>
            <a:r>
              <a:rPr lang="en-US" sz="2100" dirty="0" smtClean="0">
                <a:cs typeface="Calibri" pitchFamily="34" charset="0"/>
                <a:sym typeface="Symbol"/>
              </a:rPr>
              <a:t>))] </a:t>
            </a:r>
            <a:r>
              <a:rPr lang="en-US" sz="2100" dirty="0" smtClean="0">
                <a:sym typeface="Symbol"/>
              </a:rPr>
              <a:t> e(w)</a:t>
            </a:r>
          </a:p>
          <a:p>
            <a:pPr>
              <a:buNone/>
            </a:pPr>
            <a:endParaRPr lang="en-US" sz="2100" dirty="0" smtClean="0">
              <a:sym typeface="Symbol"/>
            </a:endParaRPr>
          </a:p>
          <a:p>
            <a:pPr>
              <a:buNone/>
            </a:pPr>
            <a:r>
              <a:rPr lang="th-TH" sz="24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. </a:t>
            </a:r>
            <a:r>
              <a:rPr lang="th-TH" sz="2400" dirty="0" smtClean="0">
                <a:sym typeface="Symbol"/>
              </a:rPr>
              <a:t>กำจัด </a:t>
            </a:r>
            <a:r>
              <a:rPr lang="en-US" sz="2400" dirty="0" smtClean="0">
                <a:sym typeface="Symbol"/>
              </a:rPr>
              <a:t></a:t>
            </a:r>
            <a:endParaRPr lang="en-US" sz="2400" dirty="0" smtClean="0">
              <a:cs typeface="Calibri" pitchFamily="34" charset="0"/>
              <a:sym typeface="Symbol"/>
            </a:endParaRPr>
          </a:p>
          <a:p>
            <a:pPr algn="ctr">
              <a:buNone/>
            </a:pPr>
            <a:r>
              <a:rPr lang="en-US" sz="2100" dirty="0" smtClean="0">
                <a:sym typeface="Symbol"/>
              </a:rPr>
              <a:t>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dirty="0" smtClean="0">
                <a:sym typeface="Symbol"/>
              </a:rPr>
              <a:t>x)(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dirty="0" smtClean="0">
                <a:sym typeface="Symbol"/>
              </a:rPr>
              <a:t>z) (</a:t>
            </a:r>
            <a:r>
              <a:rPr lang="th-TH" sz="2100" dirty="0" smtClean="0">
                <a:sym typeface="Symbol"/>
              </a:rPr>
              <a:t></a:t>
            </a:r>
            <a:r>
              <a:rPr lang="en-US" sz="2100" dirty="0" smtClean="0">
                <a:sym typeface="Symbol"/>
              </a:rPr>
              <a:t>w)([a(x)  b(x)]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[c(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ym typeface="Symbol"/>
              </a:rPr>
              <a:t>  (c(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f(x)</a:t>
            </a:r>
            <a:r>
              <a:rPr lang="en-US" sz="2100" dirty="0" smtClean="0">
                <a:sym typeface="Symbol"/>
              </a:rPr>
              <a:t>,z)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</a:t>
            </a:r>
            <a:r>
              <a:rPr lang="en-US" sz="2100" b="1" dirty="0" err="1" smtClean="0">
                <a:solidFill>
                  <a:srgbClr val="FF0000"/>
                </a:solidFill>
                <a:cs typeface="Calibri" pitchFamily="34" charset="0"/>
                <a:sym typeface="Symbol"/>
              </a:rPr>
              <a:t>f</a:t>
            </a:r>
            <a:r>
              <a:rPr lang="en-US" sz="2100" b="1" dirty="0" smtClean="0">
                <a:solidFill>
                  <a:srgbClr val="FF0000"/>
                </a:solidFill>
                <a:cs typeface="Calibri" pitchFamily="34" charset="0"/>
                <a:sym typeface="Symbol"/>
              </a:rPr>
              <a:t>(x)</a:t>
            </a:r>
            <a:r>
              <a:rPr lang="en-US" sz="2100" dirty="0" smtClean="0">
                <a:cs typeface="Calibri" pitchFamily="34" charset="0"/>
                <a:sym typeface="Symbol"/>
              </a:rPr>
              <a:t>))] </a:t>
            </a:r>
            <a:r>
              <a:rPr lang="en-US" sz="2100" dirty="0" smtClean="0">
                <a:sym typeface="Symbol"/>
              </a:rPr>
              <a:t> e(w)</a:t>
            </a:r>
          </a:p>
          <a:p>
            <a:pPr>
              <a:buNone/>
            </a:pPr>
            <a:r>
              <a:rPr lang="th-TH" sz="24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. </a:t>
            </a:r>
            <a:r>
              <a:rPr lang="th-TH" sz="2400" dirty="0" smtClean="0">
                <a:sym typeface="Symbol"/>
              </a:rPr>
              <a:t>ปลดตัว  ออกจากประโยค</a:t>
            </a:r>
            <a:endParaRPr lang="en-US" sz="2400" dirty="0" smtClean="0">
              <a:sym typeface="Symbol"/>
            </a:endParaRPr>
          </a:p>
          <a:p>
            <a:pPr algn="ctr">
              <a:buNone/>
            </a:pPr>
            <a:r>
              <a:rPr lang="en-US" sz="2100" dirty="0" smtClean="0">
                <a:sym typeface="Symbol"/>
              </a:rPr>
              <a:t>[a(x)  b(x)]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[c(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ym typeface="Symbol"/>
              </a:rPr>
              <a:t>  (c(f(x),z)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cs typeface="Calibri" pitchFamily="34" charset="0"/>
                <a:sym typeface="Symbol"/>
              </a:rPr>
              <a:t>x,f</a:t>
            </a:r>
            <a:r>
              <a:rPr lang="en-US" sz="2100" dirty="0" smtClean="0">
                <a:cs typeface="Calibri" pitchFamily="34" charset="0"/>
                <a:sym typeface="Symbol"/>
              </a:rPr>
              <a:t>(x)))] </a:t>
            </a:r>
            <a:r>
              <a:rPr lang="en-US" sz="2100" dirty="0" smtClean="0">
                <a:sym typeface="Symbol"/>
              </a:rPr>
              <a:t> e(w)</a:t>
            </a:r>
            <a:endParaRPr lang="th-TH" sz="2100" dirty="0" smtClean="0">
              <a:sym typeface="Symbol"/>
            </a:endParaRPr>
          </a:p>
          <a:p>
            <a:pPr>
              <a:buNone/>
            </a:pPr>
            <a:r>
              <a:rPr lang="th-TH" sz="2400" dirty="0" smtClean="0">
                <a:sym typeface="Symbol"/>
              </a:rPr>
              <a:t>7. ทำ </a:t>
            </a:r>
            <a:r>
              <a:rPr lang="en-US" sz="2400" dirty="0" smtClean="0">
                <a:sym typeface="Symbol"/>
              </a:rPr>
              <a:t>Distribution law</a:t>
            </a:r>
          </a:p>
          <a:p>
            <a:r>
              <a:rPr lang="en-US" sz="2100" dirty="0" smtClean="0">
                <a:solidFill>
                  <a:srgbClr val="00B050"/>
                </a:solidFill>
                <a:sym typeface="Symbol"/>
              </a:rPr>
              <a:t>[a(x)  b(x)]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 e(w)</a:t>
            </a:r>
            <a:r>
              <a:rPr lang="en-US" sz="2100" dirty="0" smtClean="0">
                <a:sym typeface="Symbol"/>
              </a:rPr>
              <a:t> 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[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cs typeface="Calibri" pitchFamily="34" charset="0"/>
                <a:sym typeface="Symbol"/>
              </a:rPr>
              <a:t>c(</a:t>
            </a:r>
            <a:r>
              <a:rPr lang="en-US" sz="2100" dirty="0" err="1" smtClean="0">
                <a:solidFill>
                  <a:schemeClr val="accent2">
                    <a:lumMod val="50000"/>
                  </a:schemeClr>
                </a:solidFill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sym typeface="Symbol"/>
              </a:rPr>
              <a:t> 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100" dirty="0" smtClean="0">
                <a:sym typeface="Symbol"/>
              </a:rPr>
              <a:t> </a:t>
            </a:r>
            <a:r>
              <a:rPr lang="en-US" sz="2100" dirty="0" smtClean="0">
                <a:solidFill>
                  <a:srgbClr val="0070C0"/>
                </a:solidFill>
                <a:sym typeface="Symbol"/>
              </a:rPr>
              <a:t>(c(f(x),z)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70C0"/>
                </a:solidFill>
                <a:sym typeface="Symbol"/>
              </a:rPr>
              <a:t>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solidFill>
                  <a:srgbClr val="0070C0"/>
                </a:solidFill>
                <a:cs typeface="Calibri" pitchFamily="34" charset="0"/>
                <a:sym typeface="Symbol"/>
              </a:rPr>
              <a:t>x,f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(x)))</a:t>
            </a:r>
            <a:r>
              <a:rPr lang="en-US" sz="2100" dirty="0" smtClean="0">
                <a:cs typeface="Calibri" pitchFamily="34" charset="0"/>
                <a:sym typeface="Symbol"/>
              </a:rPr>
              <a:t>]</a:t>
            </a:r>
          </a:p>
          <a:p>
            <a:r>
              <a:rPr lang="en-US" sz="2100" dirty="0" smtClean="0">
                <a:sym typeface="Symbol"/>
              </a:rPr>
              <a:t>[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a(x)  b(x)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 e(w)</a:t>
            </a:r>
            <a:r>
              <a:rPr lang="en-US" sz="2100" dirty="0" smtClean="0">
                <a:sym typeface="Symbol"/>
              </a:rPr>
              <a:t> 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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cs typeface="Calibri" pitchFamily="34" charset="0"/>
                <a:sym typeface="Symbol"/>
              </a:rPr>
              <a:t> c(</a:t>
            </a:r>
            <a:r>
              <a:rPr lang="en-US" sz="2100" dirty="0" err="1" smtClean="0">
                <a:solidFill>
                  <a:schemeClr val="accent2">
                    <a:lumMod val="50000"/>
                  </a:schemeClr>
                </a:solidFill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  <a:cs typeface="Calibri" pitchFamily="34" charset="0"/>
                <a:sym typeface="Symbol"/>
              </a:rPr>
              <a:t>)</a:t>
            </a:r>
            <a:r>
              <a:rPr lang="en-US" sz="2100" dirty="0" smtClean="0">
                <a:cs typeface="Calibri" pitchFamily="34" charset="0"/>
                <a:sym typeface="Symbol"/>
              </a:rPr>
              <a:t>]</a:t>
            </a:r>
            <a:r>
              <a:rPr lang="en-US" sz="2100" dirty="0" smtClean="0">
                <a:sym typeface="Symbol"/>
              </a:rPr>
              <a:t> </a:t>
            </a:r>
            <a:r>
              <a:rPr lang="en-US" sz="2100" b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 </a:t>
            </a:r>
          </a:p>
          <a:p>
            <a:pPr>
              <a:buNone/>
            </a:pPr>
            <a:r>
              <a:rPr lang="en-US" sz="2100" dirty="0" smtClean="0">
                <a:solidFill>
                  <a:srgbClr val="00B050"/>
                </a:solidFill>
                <a:sym typeface="Symbol"/>
              </a:rPr>
              <a:t>    </a:t>
            </a:r>
            <a:r>
              <a:rPr lang="en-US" sz="2100" dirty="0" smtClean="0">
                <a:sym typeface="Symbol"/>
              </a:rPr>
              <a:t>[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a(x)  b(x)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 e(w)</a:t>
            </a:r>
            <a:r>
              <a:rPr lang="en-US" sz="2100" dirty="0" smtClean="0">
                <a:sym typeface="Symbol"/>
              </a:rPr>
              <a:t> 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</a:t>
            </a:r>
            <a:r>
              <a:rPr lang="en-US" sz="2100" dirty="0" smtClean="0">
                <a:solidFill>
                  <a:srgbClr val="0070C0"/>
                </a:solidFill>
                <a:sym typeface="Symbol"/>
              </a:rPr>
              <a:t> c(f(x),z)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70C0"/>
                </a:solidFill>
                <a:sym typeface="Symbol"/>
              </a:rPr>
              <a:t>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solidFill>
                  <a:srgbClr val="0070C0"/>
                </a:solidFill>
                <a:cs typeface="Calibri" pitchFamily="34" charset="0"/>
                <a:sym typeface="Symbol"/>
              </a:rPr>
              <a:t>x,f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(x))</a:t>
            </a:r>
            <a:r>
              <a:rPr lang="en-US" sz="2100" dirty="0" smtClean="0">
                <a:cs typeface="Calibri" pitchFamily="34" charset="0"/>
                <a:sym typeface="Symbol"/>
              </a:rPr>
              <a:t>]</a:t>
            </a:r>
            <a:endParaRPr lang="th-TH" sz="2100" dirty="0" smtClean="0">
              <a:sym typeface="Symbol"/>
            </a:endParaRPr>
          </a:p>
          <a:p>
            <a:pPr>
              <a:buNone/>
            </a:pPr>
            <a:endParaRPr lang="en-US" sz="2100" dirty="0" smtClean="0">
              <a:latin typeface="+mj-lt"/>
              <a:sym typeface="Symbol"/>
            </a:endParaRPr>
          </a:p>
          <a:p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 </a:t>
            </a:r>
            <a:r>
              <a:rPr lang="en-US" sz="4000" b="1" dirty="0" smtClean="0"/>
              <a:t>: </a:t>
            </a:r>
            <a:r>
              <a:rPr lang="th-TH" sz="4000" b="1" dirty="0" smtClean="0"/>
              <a:t>การแปลงประโยคให้อยู่ในรูป </a:t>
            </a:r>
            <a:r>
              <a:rPr lang="en-US" sz="4000" b="1" dirty="0" smtClean="0"/>
              <a:t>CNF</a:t>
            </a:r>
            <a:r>
              <a:rPr lang="th-TH" sz="4000" b="1" dirty="0" smtClean="0"/>
              <a:t> </a:t>
            </a:r>
            <a:r>
              <a:rPr lang="en-US" sz="4000" b="1" dirty="0" smtClean="0"/>
              <a:t>(3)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h-TH" sz="2400" dirty="0" smtClean="0">
                <a:sym typeface="Symbol"/>
              </a:rPr>
              <a:t>8.  ใช้ตัว </a:t>
            </a:r>
            <a:r>
              <a:rPr lang="en-US" sz="2400" dirty="0" smtClean="0">
                <a:sym typeface="Symbol"/>
              </a:rPr>
              <a:t>conjunction () </a:t>
            </a:r>
            <a:r>
              <a:rPr lang="th-TH" sz="2400" dirty="0" smtClean="0">
                <a:sym typeface="Symbol"/>
              </a:rPr>
              <a:t>เป็นตัวแยกประโยคใหญ่ออกเป็นประโยคย่อยๆ</a:t>
            </a:r>
            <a:endParaRPr lang="en-US" sz="2400" dirty="0" smtClean="0">
              <a:sym typeface="Symbol"/>
            </a:endParaRPr>
          </a:p>
          <a:p>
            <a:r>
              <a:rPr lang="en-US" sz="2100" dirty="0" smtClean="0">
                <a:solidFill>
                  <a:srgbClr val="0070C0"/>
                </a:solidFill>
                <a:sym typeface="Symbol"/>
              </a:rPr>
              <a:t>[a(x)  b(x)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70C0"/>
                </a:solidFill>
                <a:sym typeface="Symbol"/>
              </a:rPr>
              <a:t> e(w) 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 c(</a:t>
            </a:r>
            <a:r>
              <a:rPr lang="en-US" sz="2100" dirty="0" err="1" smtClean="0">
                <a:solidFill>
                  <a:srgbClr val="0070C0"/>
                </a:solidFill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)]</a:t>
            </a:r>
            <a:endParaRPr lang="th-TH" sz="2100" dirty="0" smtClean="0">
              <a:solidFill>
                <a:srgbClr val="0070C0"/>
              </a:solidFill>
              <a:sym typeface="Symbol"/>
            </a:endParaRPr>
          </a:p>
          <a:p>
            <a:r>
              <a:rPr lang="en-US" sz="2100" dirty="0" smtClean="0">
                <a:solidFill>
                  <a:srgbClr val="00B050"/>
                </a:solidFill>
                <a:sym typeface="Symbol"/>
              </a:rPr>
              <a:t>[a(x)  b(x)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 e(w)  c(f(x),z)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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solidFill>
                  <a:srgbClr val="00B050"/>
                </a:solidFill>
                <a:cs typeface="Calibri" pitchFamily="34" charset="0"/>
                <a:sym typeface="Symbol"/>
              </a:rPr>
              <a:t>x,f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(x))]</a:t>
            </a:r>
            <a:endParaRPr lang="th-TH" sz="2100" dirty="0" smtClean="0">
              <a:solidFill>
                <a:srgbClr val="00B050"/>
              </a:solidFill>
              <a:cs typeface="Calibri" pitchFamily="34" charset="0"/>
              <a:sym typeface="Symbol"/>
            </a:endParaRPr>
          </a:p>
          <a:p>
            <a:pPr>
              <a:buNone/>
            </a:pPr>
            <a:endParaRPr lang="th-TH" sz="2100" dirty="0" smtClean="0">
              <a:solidFill>
                <a:srgbClr val="00B050"/>
              </a:solidFill>
              <a:cs typeface="Calibri" pitchFamily="34" charset="0"/>
              <a:sym typeface="Symbol"/>
            </a:endParaRPr>
          </a:p>
          <a:p>
            <a:pPr>
              <a:buNone/>
            </a:pPr>
            <a:r>
              <a:rPr lang="th-TH" sz="2400" dirty="0" smtClean="0">
                <a:sym typeface="Symbol"/>
              </a:rPr>
              <a:t>9.  ใช้ตัวทำ </a:t>
            </a:r>
            <a:r>
              <a:rPr lang="en-US" sz="2400" dirty="0" smtClean="0">
                <a:sym typeface="Symbol"/>
              </a:rPr>
              <a:t>standardize </a:t>
            </a:r>
            <a:r>
              <a:rPr lang="th-TH" sz="2400" dirty="0" smtClean="0">
                <a:sym typeface="Symbol"/>
              </a:rPr>
              <a:t>อีกรอบของแต่ละประโยคย่อยไม่ให้ซ้ำกัน</a:t>
            </a:r>
            <a:endParaRPr lang="th-TH" sz="2400" dirty="0" smtClean="0">
              <a:solidFill>
                <a:srgbClr val="00B050"/>
              </a:solidFill>
              <a:sym typeface="Symbol"/>
            </a:endParaRPr>
          </a:p>
          <a:p>
            <a:r>
              <a:rPr lang="en-US" sz="2100" dirty="0" smtClean="0">
                <a:solidFill>
                  <a:srgbClr val="0070C0"/>
                </a:solidFill>
                <a:sym typeface="Symbol"/>
              </a:rPr>
              <a:t>[a(x)  b(x)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70C0"/>
                </a:solidFill>
                <a:sym typeface="Symbol"/>
              </a:rPr>
              <a:t> e(w) 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 c(</a:t>
            </a:r>
            <a:r>
              <a:rPr lang="en-US" sz="2100" dirty="0" err="1" smtClean="0">
                <a:solidFill>
                  <a:srgbClr val="0070C0"/>
                </a:solidFill>
                <a:cs typeface="Calibri" pitchFamily="34" charset="0"/>
                <a:sym typeface="Symbol"/>
              </a:rPr>
              <a:t>x,i</a:t>
            </a:r>
            <a:r>
              <a:rPr lang="en-US" sz="2100" dirty="0" smtClean="0">
                <a:solidFill>
                  <a:srgbClr val="0070C0"/>
                </a:solidFill>
                <a:cs typeface="Calibri" pitchFamily="34" charset="0"/>
                <a:sym typeface="Symbol"/>
              </a:rPr>
              <a:t>)]</a:t>
            </a:r>
            <a:endParaRPr lang="th-TH" sz="2100" dirty="0" smtClean="0">
              <a:solidFill>
                <a:srgbClr val="0070C0"/>
              </a:solidFill>
              <a:sym typeface="Symbol"/>
            </a:endParaRPr>
          </a:p>
          <a:p>
            <a:r>
              <a:rPr lang="en-US" sz="2100" dirty="0" smtClean="0">
                <a:solidFill>
                  <a:srgbClr val="00B050"/>
                </a:solidFill>
                <a:sym typeface="Symbol"/>
              </a:rPr>
              <a:t>[a(u)  b(u)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 e(v)  c(f(u),z)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 </a:t>
            </a:r>
            <a:r>
              <a:rPr lang="en-US" sz="2100" dirty="0" smtClean="0">
                <a:solidFill>
                  <a:srgbClr val="00B050"/>
                </a:solidFill>
                <a:sym typeface="Symbol"/>
              </a:rPr>
              <a:t>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 d(</a:t>
            </a:r>
            <a:r>
              <a:rPr lang="en-US" sz="2100" dirty="0" err="1" smtClean="0">
                <a:solidFill>
                  <a:srgbClr val="00B050"/>
                </a:solidFill>
                <a:cs typeface="Calibri" pitchFamily="34" charset="0"/>
                <a:sym typeface="Symbol"/>
              </a:rPr>
              <a:t>u,f</a:t>
            </a:r>
            <a:r>
              <a:rPr lang="en-US" sz="2100" dirty="0" smtClean="0">
                <a:solidFill>
                  <a:srgbClr val="00B050"/>
                </a:solidFill>
                <a:cs typeface="Calibri" pitchFamily="34" charset="0"/>
                <a:sym typeface="Symbol"/>
              </a:rPr>
              <a:t>(u))]</a:t>
            </a:r>
          </a:p>
          <a:p>
            <a:endParaRPr lang="en-US" sz="2100" dirty="0">
              <a:solidFill>
                <a:srgbClr val="00B050"/>
              </a:solidFill>
              <a:cs typeface="Calibri" pitchFamily="34" charset="0"/>
              <a:sym typeface="Symbol"/>
            </a:endParaRPr>
          </a:p>
          <a:p>
            <a:pPr marL="0" indent="0">
              <a:buNone/>
            </a:pPr>
            <a:r>
              <a:rPr lang="th-TH" sz="2800" b="1" dirty="0" smtClean="0">
                <a:sym typeface="Symbol"/>
              </a:rPr>
              <a:t>แบบฝึกหัด</a:t>
            </a:r>
            <a:r>
              <a:rPr lang="en-US" sz="2800" b="1" dirty="0" smtClean="0">
                <a:sym typeface="Symbol"/>
              </a:rPr>
              <a:t>: </a:t>
            </a:r>
            <a:r>
              <a:rPr lang="th-TH" sz="2800" dirty="0" smtClean="0">
                <a:sym typeface="Symbol"/>
              </a:rPr>
              <a:t>จงแปลงประโยคต่อไปนี้ให้อยู่ในรูป </a:t>
            </a:r>
            <a:r>
              <a:rPr lang="en-US" sz="2800" dirty="0" smtClean="0">
                <a:sym typeface="Symbol"/>
              </a:rPr>
              <a:t>CNF</a:t>
            </a:r>
            <a:endParaRPr lang="th-TH" sz="2800" dirty="0" smtClean="0">
              <a:sym typeface="Symbol"/>
            </a:endParaRPr>
          </a:p>
          <a:p>
            <a:pPr lvl="1"/>
            <a:r>
              <a:rPr lang="th-TH" sz="2500" dirty="0" smtClean="0">
                <a:sym typeface="Symbol"/>
              </a:rPr>
              <a:t></a:t>
            </a:r>
            <a:r>
              <a:rPr lang="en-US" sz="2500" dirty="0" smtClean="0">
                <a:sym typeface="Symbol"/>
              </a:rPr>
              <a:t>x(P(x)) </a:t>
            </a:r>
            <a:r>
              <a:rPr lang="en-US" sz="2500" dirty="0">
                <a:sym typeface="Symbol"/>
              </a:rPr>
              <a:t> </a:t>
            </a:r>
            <a:r>
              <a:rPr lang="th-TH" sz="2500" dirty="0" smtClean="0">
                <a:sym typeface="Symbol"/>
              </a:rPr>
              <a:t></a:t>
            </a:r>
            <a:r>
              <a:rPr lang="en-US" sz="2500" dirty="0" err="1" smtClean="0">
                <a:sym typeface="Symbol"/>
              </a:rPr>
              <a:t>yx</a:t>
            </a:r>
            <a:r>
              <a:rPr lang="en-US" sz="2500" dirty="0" smtClean="0">
                <a:sym typeface="Symbol"/>
              </a:rPr>
              <a:t>(Q(</a:t>
            </a:r>
            <a:r>
              <a:rPr lang="en-US" sz="2500" dirty="0" err="1" smtClean="0">
                <a:sym typeface="Symbol"/>
              </a:rPr>
              <a:t>x,y</a:t>
            </a:r>
            <a:r>
              <a:rPr lang="en-US" sz="2500" dirty="0" smtClean="0">
                <a:sym typeface="Symbol"/>
              </a:rPr>
              <a:t>))</a:t>
            </a:r>
            <a:endParaRPr lang="en-US" sz="2500" dirty="0">
              <a:sym typeface="Symbol"/>
            </a:endParaRPr>
          </a:p>
          <a:p>
            <a:pPr marL="0" indent="0">
              <a:buNone/>
            </a:pPr>
            <a:endParaRPr lang="th-TH" sz="2800" b="1" dirty="0" smtClean="0">
              <a:solidFill>
                <a:srgbClr val="00B050"/>
              </a:solidFill>
              <a:cs typeface="Calibri" pitchFamily="34" charset="0"/>
              <a:sym typeface="Symbol"/>
            </a:endParaRPr>
          </a:p>
          <a:p>
            <a:pPr>
              <a:buNone/>
            </a:pPr>
            <a:endParaRPr lang="en-US" sz="2100" dirty="0" smtClean="0">
              <a:latin typeface="+mj-lt"/>
              <a:sym typeface="Symbol"/>
            </a:endParaRPr>
          </a:p>
          <a:p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การพิสูจน์ด้วย </a:t>
            </a:r>
            <a:r>
              <a:rPr lang="en-US" sz="4000" b="1" dirty="0" smtClean="0"/>
              <a:t>Resolution Refutation (1)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กลับมาที่ </a:t>
            </a:r>
            <a:r>
              <a:rPr lang="en-US" dirty="0" smtClean="0"/>
              <a:t>propositional logic </a:t>
            </a:r>
            <a:r>
              <a:rPr lang="th-TH" dirty="0" smtClean="0"/>
              <a:t>ที่ไม่มีค่าตัวแปรให้วุ่นวาย</a:t>
            </a:r>
          </a:p>
          <a:p>
            <a:r>
              <a:rPr lang="th-TH" b="1" dirty="0" smtClean="0"/>
              <a:t>ตัวอย่าง</a:t>
            </a:r>
            <a:r>
              <a:rPr lang="en-US" b="1" dirty="0" smtClean="0"/>
              <a:t>:</a:t>
            </a:r>
            <a:r>
              <a:rPr lang="th-TH" dirty="0" smtClean="0"/>
              <a:t> ต้องการพิสูจน์ </a:t>
            </a:r>
            <a:r>
              <a:rPr lang="en-US" dirty="0" smtClean="0"/>
              <a:t>a </a:t>
            </a:r>
            <a:r>
              <a:rPr lang="th-TH" dirty="0" smtClean="0"/>
              <a:t>จากสมมุติฐาน</a:t>
            </a:r>
          </a:p>
          <a:p>
            <a:pPr lvl="1"/>
            <a:r>
              <a:rPr lang="en-US" sz="2400" dirty="0" smtClean="0"/>
              <a:t>b</a:t>
            </a:r>
            <a:r>
              <a:rPr lang="en-US" sz="2400" dirty="0" smtClean="0">
                <a:sym typeface="Symbol"/>
              </a:rPr>
              <a:t>  c</a:t>
            </a:r>
            <a:r>
              <a:rPr lang="en-US" sz="2400" dirty="0" smtClean="0">
                <a:cs typeface="Calibri" pitchFamily="34" charset="0"/>
                <a:sym typeface="Symbol"/>
              </a:rPr>
              <a:t>  a</a:t>
            </a:r>
          </a:p>
          <a:p>
            <a:pPr lvl="1"/>
            <a:r>
              <a:rPr lang="en-US" sz="2400" dirty="0" smtClean="0">
                <a:cs typeface="Calibri" pitchFamily="34" charset="0"/>
                <a:sym typeface="Symbol"/>
              </a:rPr>
              <a:t>b</a:t>
            </a:r>
          </a:p>
          <a:p>
            <a:pPr lvl="1"/>
            <a:r>
              <a:rPr lang="en-US" sz="2400" dirty="0" smtClean="0">
                <a:sym typeface="Symbol"/>
              </a:rPr>
              <a:t>d  e</a:t>
            </a:r>
            <a:r>
              <a:rPr lang="en-US" sz="2400" dirty="0" smtClean="0">
                <a:cs typeface="Calibri" pitchFamily="34" charset="0"/>
                <a:sym typeface="Symbol"/>
              </a:rPr>
              <a:t>  c</a:t>
            </a:r>
          </a:p>
          <a:p>
            <a:pPr lvl="1"/>
            <a:r>
              <a:rPr lang="en-US" sz="2400" dirty="0" smtClean="0">
                <a:cs typeface="Calibri" pitchFamily="34" charset="0"/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 f</a:t>
            </a:r>
          </a:p>
          <a:p>
            <a:pPr lvl="1"/>
            <a:r>
              <a:rPr lang="en-US" sz="2400" dirty="0" smtClean="0">
                <a:cs typeface="Calibri" pitchFamily="34" charset="0"/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 </a:t>
            </a:r>
            <a:r>
              <a:rPr lang="en-US" sz="2400" dirty="0" smtClean="0">
                <a:latin typeface="Calibri" pitchFamily="34" charset="0"/>
                <a:sym typeface="Symbol"/>
              </a:rPr>
              <a:t> f</a:t>
            </a:r>
            <a:endParaRPr lang="en-US" sz="2400" dirty="0" smtClean="0">
              <a:cs typeface="Calibri" pitchFamily="34" charset="0"/>
              <a:sym typeface="Symbol"/>
            </a:endParaRP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19872" y="2617662"/>
            <a:ext cx="2016224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(</a:t>
            </a:r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  c)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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a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</a:t>
            </a:r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 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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c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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a</a:t>
            </a:r>
          </a:p>
          <a:p>
            <a:endParaRPr lang="en-US" sz="2400" dirty="0" smtClean="0">
              <a:solidFill>
                <a:schemeClr val="tx1"/>
              </a:solidFill>
              <a:cs typeface="Calibri" pitchFamily="34" charset="0"/>
              <a:sym typeface="Symbo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19872" y="3573016"/>
            <a:ext cx="2016224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(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d  e)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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c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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d 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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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c</a:t>
            </a:r>
          </a:p>
          <a:p>
            <a:endParaRPr lang="en-US" sz="2400" dirty="0" smtClean="0">
              <a:solidFill>
                <a:schemeClr val="tx1"/>
              </a:solidFill>
              <a:cs typeface="Calibri" pitchFamily="34" charset="0"/>
              <a:sym typeface="Symbol"/>
            </a:endParaRPr>
          </a:p>
        </p:txBody>
      </p:sp>
      <p:sp>
        <p:nvSpPr>
          <p:cNvPr id="6" name="Right Arrow 5"/>
          <p:cNvSpPr/>
          <p:nvPr/>
        </p:nvSpPr>
        <p:spPr>
          <a:xfrm rot="10800000">
            <a:off x="2771800" y="274242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2752551" y="3625773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2560247">
            <a:off x="2356466" y="4776299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03648" y="5445224"/>
            <a:ext cx="576064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sym typeface="Symbol"/>
              </a:rPr>
              <a:t>d </a:t>
            </a:r>
            <a:endParaRPr lang="en-US" sz="2400" dirty="0" smtClean="0">
              <a:solidFill>
                <a:schemeClr val="tx1"/>
              </a:solidFill>
              <a:cs typeface="Calibri" pitchFamily="34" charset="0"/>
              <a:sym typeface="Symbo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99792" y="5229200"/>
            <a:ext cx="576064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f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 </a:t>
            </a:r>
            <a:endParaRPr lang="en-US" sz="2400" dirty="0" smtClean="0">
              <a:solidFill>
                <a:schemeClr val="tx1"/>
              </a:solidFill>
              <a:cs typeface="Calibri" pitchFamily="34" charset="0"/>
              <a:sym typeface="Symbol"/>
            </a:endParaRPr>
          </a:p>
        </p:txBody>
      </p:sp>
      <p:sp>
        <p:nvSpPr>
          <p:cNvPr id="12" name="Right Arrow 11"/>
          <p:cNvSpPr/>
          <p:nvPr/>
        </p:nvSpPr>
        <p:spPr>
          <a:xfrm rot="5400000">
            <a:off x="1416797" y="487837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724128" y="3140968"/>
            <a:ext cx="3024336" cy="23762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 </a:t>
            </a:r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 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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c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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 b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 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d 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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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c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 e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  f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sym typeface="Symbol"/>
              </a:rPr>
              <a:t>  d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 f</a:t>
            </a:r>
            <a:endParaRPr lang="en-US" sz="2400" dirty="0" smtClean="0">
              <a:solidFill>
                <a:schemeClr val="tx1"/>
              </a:solidFill>
              <a:sym typeface="Symbol"/>
            </a:endParaRPr>
          </a:p>
          <a:p>
            <a:pPr marL="0" lvl="1"/>
            <a:endParaRPr lang="en-US" sz="2400" dirty="0" smtClean="0">
              <a:sym typeface="Symbol"/>
            </a:endParaRPr>
          </a:p>
          <a:p>
            <a:endParaRPr lang="en-US" sz="2400" dirty="0" smtClean="0">
              <a:solidFill>
                <a:schemeClr val="tx1"/>
              </a:solidFill>
              <a:cs typeface="Calibri" pitchFamily="34" charset="0"/>
              <a:sym typeface="Symbol"/>
            </a:endParaRPr>
          </a:p>
          <a:p>
            <a:endParaRPr lang="en-US" sz="2400" dirty="0" smtClean="0">
              <a:solidFill>
                <a:schemeClr val="tx1"/>
              </a:solidFill>
              <a:cs typeface="Calibri" pitchFamily="34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2" animBg="1"/>
      <p:bldP spid="5" grpId="0" animBg="1"/>
      <p:bldP spid="6" grpId="2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การพิสูจน์ด้วย </a:t>
            </a:r>
            <a:r>
              <a:rPr lang="en-US" sz="4000" b="1" dirty="0" smtClean="0"/>
              <a:t>Resolution Refutation (2)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smtClean="0"/>
              <a:t>Resolution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(A</a:t>
            </a:r>
            <a:r>
              <a:rPr lang="en-US" sz="2000" b="1" dirty="0" smtClean="0">
                <a:solidFill>
                  <a:srgbClr val="00B050"/>
                </a:solidFill>
                <a:sym typeface="Symbol"/>
              </a:rPr>
              <a:t>   B)  (B  C)  </a:t>
            </a:r>
            <a:r>
              <a:rPr lang="th-TH" sz="2000" dirty="0" smtClean="0">
                <a:sym typeface="Symbol"/>
              </a:rPr>
              <a:t>อนุมานได้เป็น </a:t>
            </a:r>
            <a:r>
              <a:rPr lang="en-US" sz="2000" b="1" dirty="0" smtClean="0">
                <a:solidFill>
                  <a:srgbClr val="0070C0"/>
                </a:solidFill>
                <a:sym typeface="Symbol"/>
              </a:rPr>
              <a:t>(A  C)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  <a:sym typeface="Symbol"/>
              </a:rPr>
              <a:t>(A  B)  (B  C)</a:t>
            </a:r>
            <a:r>
              <a:rPr lang="th-TH" sz="2000" b="1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th-TH" sz="2000" dirty="0" smtClean="0">
                <a:sym typeface="Symbol"/>
              </a:rPr>
              <a:t>อนุมานได้เป็น </a:t>
            </a:r>
            <a:r>
              <a:rPr lang="en-US" sz="2000" b="1" dirty="0" smtClean="0">
                <a:solidFill>
                  <a:srgbClr val="0070C0"/>
                </a:solidFill>
                <a:sym typeface="Symbol"/>
              </a:rPr>
              <a:t>(A  C)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3568" y="2924944"/>
            <a:ext cx="2160240" cy="27363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กำหนด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sym typeface="Symbol"/>
              </a:rPr>
              <a:t>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a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sym typeface="Symbol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</a:t>
            </a:r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 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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c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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 b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 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d 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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</a:t>
            </a: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c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Calibri" pitchFamily="34" charset="0"/>
                <a:sym typeface="Symbol"/>
              </a:rPr>
              <a:t>  e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  f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sym typeface="Symbol"/>
              </a:rPr>
              <a:t>  d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sym typeface="Symbol"/>
              </a:rPr>
              <a:t>  f</a:t>
            </a:r>
            <a:endParaRPr lang="en-US" sz="2400" dirty="0" smtClean="0">
              <a:solidFill>
                <a:schemeClr val="tx1"/>
              </a:solidFill>
              <a:sym typeface="Symbol"/>
            </a:endParaRPr>
          </a:p>
          <a:p>
            <a:pPr marL="0" lvl="1"/>
            <a:endParaRPr lang="en-US" sz="2400" dirty="0" smtClean="0">
              <a:sym typeface="Symbol"/>
            </a:endParaRPr>
          </a:p>
          <a:p>
            <a:endParaRPr lang="en-US" sz="2400" dirty="0" smtClean="0">
              <a:solidFill>
                <a:schemeClr val="tx1"/>
              </a:solidFill>
              <a:cs typeface="Calibri" pitchFamily="34" charset="0"/>
              <a:sym typeface="Symbol"/>
            </a:endParaRPr>
          </a:p>
          <a:p>
            <a:endParaRPr lang="en-US" sz="2400" dirty="0" smtClean="0">
              <a:solidFill>
                <a:schemeClr val="tx1"/>
              </a:solidFill>
              <a:cs typeface="Calibri" pitchFamily="34" charset="0"/>
              <a:sym typeface="Symbo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2852936"/>
            <a:ext cx="1794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</a:t>
            </a:r>
            <a:r>
              <a:rPr lang="en-US" sz="2400" dirty="0" smtClean="0">
                <a:latin typeface="+mn-lt"/>
              </a:rPr>
              <a:t>b</a:t>
            </a:r>
            <a:r>
              <a:rPr lang="en-US" sz="2400" dirty="0" smtClean="0">
                <a:latin typeface="+mn-lt"/>
                <a:sym typeface="Symbol"/>
              </a:rPr>
              <a:t>  c</a:t>
            </a:r>
            <a:r>
              <a:rPr lang="en-US" sz="2400" dirty="0" smtClean="0">
                <a:latin typeface="+mn-lt"/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latin typeface="+mn-lt"/>
                <a:sym typeface="Symbol"/>
              </a:rPr>
              <a:t></a:t>
            </a:r>
            <a:r>
              <a:rPr lang="en-US" sz="2400" dirty="0" smtClean="0">
                <a:latin typeface="+mn-lt"/>
                <a:cs typeface="Calibri" pitchFamily="34" charset="0"/>
                <a:sym typeface="Symbol"/>
              </a:rPr>
              <a:t> a</a:t>
            </a:r>
            <a:endParaRPr lang="en-US" sz="24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2852936"/>
            <a:ext cx="57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</a:t>
            </a:r>
            <a:r>
              <a:rPr lang="en-US" sz="2400" dirty="0" smtClean="0">
                <a:latin typeface="+mn-lt"/>
                <a:cs typeface="Calibri" pitchFamily="34" charset="0"/>
                <a:sym typeface="Symbol"/>
              </a:rPr>
              <a:t>a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5" y="342900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</a:t>
            </a:r>
            <a:r>
              <a:rPr lang="en-US" sz="2400" dirty="0" smtClean="0">
                <a:latin typeface="+mn-lt"/>
              </a:rPr>
              <a:t>b</a:t>
            </a:r>
            <a:r>
              <a:rPr lang="en-US" sz="2400" dirty="0" smtClean="0">
                <a:latin typeface="+mn-lt"/>
                <a:sym typeface="Symbol"/>
              </a:rPr>
              <a:t>  c</a:t>
            </a:r>
            <a:endParaRPr lang="en-US" sz="2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0232" y="342900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b</a:t>
            </a:r>
            <a:endParaRPr lang="en-US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2120" y="40770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c</a:t>
            </a:r>
            <a:endParaRPr lang="en-US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35896" y="407707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d  e</a:t>
            </a:r>
            <a:r>
              <a:rPr lang="en-US" sz="2400" dirty="0" smtClean="0">
                <a:latin typeface="+mn-lt"/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latin typeface="+mn-lt"/>
                <a:sym typeface="Symbol"/>
              </a:rPr>
              <a:t></a:t>
            </a:r>
            <a:r>
              <a:rPr lang="en-US" sz="2400" dirty="0" smtClean="0">
                <a:latin typeface="+mn-lt"/>
                <a:cs typeface="Calibri" pitchFamily="34" charset="0"/>
                <a:sym typeface="Symbol"/>
              </a:rPr>
              <a:t> c</a:t>
            </a:r>
            <a:endParaRPr lang="en-US" sz="24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8024" y="468091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d  e</a:t>
            </a:r>
            <a:endParaRPr lang="en-US" sz="24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466739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e  f</a:t>
            </a:r>
            <a:endParaRPr lang="en-US" sz="24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80112" y="5242716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d  f</a:t>
            </a:r>
            <a:endParaRPr lang="en-US" sz="24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524271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f</a:t>
            </a:r>
            <a:endParaRPr lang="en-US" sz="24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6056" y="5703639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d</a:t>
            </a:r>
            <a:endParaRPr lang="en-US" sz="24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0152" y="5703639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  <a:sym typeface="Symbol"/>
              </a:rPr>
              <a:t>d</a:t>
            </a:r>
            <a:endParaRPr lang="en-US" sz="24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42495" y="6309320"/>
            <a:ext cx="28803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6" idx="2"/>
          </p:cNvCxnSpPr>
          <p:nvPr/>
        </p:nvCxnSpPr>
        <p:spPr>
          <a:xfrm rot="16200000" flipH="1">
            <a:off x="4478329" y="2975290"/>
            <a:ext cx="258417" cy="9370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2"/>
          </p:cNvCxnSpPr>
          <p:nvPr/>
        </p:nvCxnSpPr>
        <p:spPr>
          <a:xfrm rot="5400000">
            <a:off x="5719406" y="2671252"/>
            <a:ext cx="258415" cy="15451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2"/>
          </p:cNvCxnSpPr>
          <p:nvPr/>
        </p:nvCxnSpPr>
        <p:spPr>
          <a:xfrm rot="16200000" flipH="1">
            <a:off x="5396899" y="3605826"/>
            <a:ext cx="330423" cy="9000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6012160" y="3861048"/>
            <a:ext cx="792088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99992" y="4509120"/>
            <a:ext cx="936104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5436096" y="4437112"/>
            <a:ext cx="576064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508104" y="5085184"/>
            <a:ext cx="648072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 flipV="1">
            <a:off x="6156176" y="5085184"/>
            <a:ext cx="648072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4" idx="2"/>
          </p:cNvCxnSpPr>
          <p:nvPr/>
        </p:nvCxnSpPr>
        <p:spPr>
          <a:xfrm rot="16200000" flipH="1">
            <a:off x="5079621" y="5520796"/>
            <a:ext cx="172891" cy="5400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 flipV="1">
            <a:off x="5436096" y="5661248"/>
            <a:ext cx="576064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17" idx="0"/>
          </p:cNvCxnSpPr>
          <p:nvPr/>
        </p:nvCxnSpPr>
        <p:spPr>
          <a:xfrm>
            <a:off x="5426471" y="6093296"/>
            <a:ext cx="360040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17" idx="0"/>
          </p:cNvCxnSpPr>
          <p:nvPr/>
        </p:nvCxnSpPr>
        <p:spPr>
          <a:xfrm rot="10800000" flipV="1">
            <a:off x="5786512" y="6093296"/>
            <a:ext cx="297657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Unification 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จะเห็นว่าสำหรับ </a:t>
            </a:r>
            <a:r>
              <a:rPr lang="en-US" dirty="0" smtClean="0"/>
              <a:t>Propositional Logic </a:t>
            </a:r>
            <a:r>
              <a:rPr lang="th-TH" dirty="0" smtClean="0"/>
              <a:t>จะง่ายมากในการดู 2 ประโยคที่ขัดกัน </a:t>
            </a:r>
            <a:r>
              <a:rPr lang="en-US" dirty="0" smtClean="0"/>
              <a:t>(p </a:t>
            </a:r>
            <a:r>
              <a:rPr lang="th-TH" dirty="0" smtClean="0"/>
              <a:t>และ </a:t>
            </a:r>
            <a:r>
              <a:rPr lang="en-US" sz="3200" dirty="0" smtClean="0">
                <a:latin typeface="Calibri" pitchFamily="34" charset="0"/>
                <a:sym typeface="Symbol"/>
              </a:rPr>
              <a:t></a:t>
            </a:r>
            <a:r>
              <a:rPr lang="en-US" dirty="0" smtClean="0"/>
              <a:t>p)</a:t>
            </a:r>
          </a:p>
          <a:p>
            <a:r>
              <a:rPr lang="th-TH" dirty="0" smtClean="0"/>
              <a:t>แต่สำหรับ </a:t>
            </a:r>
            <a:r>
              <a:rPr lang="en-US" dirty="0" smtClean="0"/>
              <a:t>FOL </a:t>
            </a:r>
            <a:r>
              <a:rPr lang="th-TH" dirty="0" smtClean="0"/>
              <a:t>การเทียบกันจะซับซ้อนขึ้นเนื่องจากจะต้องพิจารณา </a:t>
            </a:r>
            <a:r>
              <a:rPr lang="en-US" dirty="0" smtClean="0"/>
              <a:t>argument </a:t>
            </a:r>
            <a:r>
              <a:rPr lang="th-TH" dirty="0" smtClean="0"/>
              <a:t>ของ </a:t>
            </a:r>
            <a:r>
              <a:rPr lang="en-US" dirty="0" smtClean="0"/>
              <a:t>predicate</a:t>
            </a:r>
            <a:r>
              <a:rPr lang="th-TH" dirty="0" smtClean="0"/>
              <a:t> ด้วยเช่น</a:t>
            </a:r>
          </a:p>
          <a:p>
            <a:pPr lvl="1"/>
            <a:r>
              <a:rPr lang="en-US" dirty="0" smtClean="0"/>
              <a:t>MAN(JOHN) </a:t>
            </a:r>
            <a:r>
              <a:rPr lang="th-TH" dirty="0" smtClean="0"/>
              <a:t>และ</a:t>
            </a:r>
            <a:r>
              <a:rPr lang="en-US" dirty="0" smtClean="0"/>
              <a:t> </a:t>
            </a:r>
            <a:r>
              <a:rPr lang="en-US" sz="2800" dirty="0" smtClean="0">
                <a:latin typeface="Calibri" pitchFamily="34" charset="0"/>
                <a:sym typeface="Symbol"/>
              </a:rPr>
              <a:t></a:t>
            </a:r>
            <a:r>
              <a:rPr lang="en-US" dirty="0" smtClean="0"/>
              <a:t>MAN(JOHN)</a:t>
            </a:r>
            <a:r>
              <a:rPr lang="th-TH" dirty="0" smtClean="0"/>
              <a:t> ขัดแย้งกัน</a:t>
            </a:r>
          </a:p>
          <a:p>
            <a:pPr lvl="1"/>
            <a:r>
              <a:rPr lang="en-US" dirty="0" smtClean="0"/>
              <a:t>MAN(JOHN) </a:t>
            </a:r>
            <a:r>
              <a:rPr lang="th-TH" dirty="0" smtClean="0"/>
              <a:t>และ</a:t>
            </a:r>
            <a:r>
              <a:rPr lang="en-US" dirty="0" smtClean="0"/>
              <a:t> </a:t>
            </a:r>
            <a:r>
              <a:rPr lang="en-US" sz="2800" dirty="0" smtClean="0">
                <a:latin typeface="Calibri" pitchFamily="34" charset="0"/>
                <a:sym typeface="Symbol"/>
              </a:rPr>
              <a:t></a:t>
            </a:r>
            <a:r>
              <a:rPr lang="en-US" dirty="0" smtClean="0"/>
              <a:t>MAN(SPOT)</a:t>
            </a:r>
            <a:r>
              <a:rPr lang="th-TH" dirty="0" smtClean="0"/>
              <a:t> ไม่ขัดแย้งกัน</a:t>
            </a:r>
          </a:p>
          <a:p>
            <a:r>
              <a:rPr lang="th-TH" dirty="0" smtClean="0"/>
              <a:t>ในการตรวจสอบความขัดแย้งกันของประโยคใน </a:t>
            </a:r>
            <a:r>
              <a:rPr lang="en-US" dirty="0" smtClean="0"/>
              <a:t>FOL </a:t>
            </a:r>
            <a:r>
              <a:rPr lang="th-TH" dirty="0" smtClean="0"/>
              <a:t>จะต้องมีการ </a:t>
            </a:r>
            <a:r>
              <a:rPr lang="th-TH" b="1" dirty="0" smtClean="0">
                <a:solidFill>
                  <a:srgbClr val="0070C0"/>
                </a:solidFill>
              </a:rPr>
              <a:t>แทนที่</a:t>
            </a:r>
            <a:r>
              <a:rPr lang="en-US" b="1" dirty="0" smtClean="0">
                <a:solidFill>
                  <a:srgbClr val="0070C0"/>
                </a:solidFill>
              </a:rPr>
              <a:t>(substitution)</a:t>
            </a:r>
            <a:r>
              <a:rPr lang="en-US" dirty="0" smtClean="0"/>
              <a:t> </a:t>
            </a:r>
            <a:r>
              <a:rPr lang="th-TH" dirty="0" smtClean="0"/>
              <a:t>ค่าของตัวแปร ซึ่งเรียกว่า </a:t>
            </a:r>
            <a:r>
              <a:rPr lang="en-US" b="1" dirty="0" smtClean="0">
                <a:solidFill>
                  <a:srgbClr val="00B050"/>
                </a:solidFill>
              </a:rPr>
              <a:t>Unification</a:t>
            </a:r>
          </a:p>
          <a:p>
            <a:r>
              <a:rPr lang="en-US" b="1" dirty="0" smtClean="0"/>
              <a:t>Notation :  </a:t>
            </a:r>
            <a:r>
              <a:rPr lang="en-US" b="1" dirty="0" smtClean="0">
                <a:solidFill>
                  <a:srgbClr val="FF0000"/>
                </a:solidFill>
              </a:rPr>
              <a:t>car/x</a:t>
            </a:r>
            <a:r>
              <a:rPr lang="en-US" dirty="0" smtClean="0"/>
              <a:t>  </a:t>
            </a:r>
            <a:r>
              <a:rPr lang="th-TH" dirty="0" smtClean="0"/>
              <a:t>หมายถึงการแทนค่า </a:t>
            </a:r>
            <a:r>
              <a:rPr lang="en-US" dirty="0" smtClean="0"/>
              <a:t>car </a:t>
            </a:r>
            <a:r>
              <a:rPr lang="th-TH" dirty="0" smtClean="0"/>
              <a:t>ให้กับตัวแปร </a:t>
            </a:r>
            <a:r>
              <a:rPr lang="en-US" dirty="0" smtClean="0"/>
              <a:t>x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Unification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ถ้ามีประโยค</a:t>
            </a:r>
          </a:p>
          <a:p>
            <a:pPr lvl="1"/>
            <a:r>
              <a:rPr lang="en-US" dirty="0" smtClean="0"/>
              <a:t>Knows(John, x)</a:t>
            </a:r>
          </a:p>
          <a:p>
            <a:pPr lvl="1"/>
            <a:r>
              <a:rPr lang="th-TH" dirty="0" smtClean="0"/>
              <a:t>แล้วแทนที่ด้วย </a:t>
            </a:r>
            <a:r>
              <a:rPr lang="en-US" dirty="0" smtClean="0"/>
              <a:t>{Paul/x}</a:t>
            </a:r>
          </a:p>
          <a:p>
            <a:pPr lvl="1"/>
            <a:r>
              <a:rPr lang="th-TH" dirty="0" smtClean="0"/>
              <a:t>จะทำให้ประโยคที่ได้เป็น </a:t>
            </a:r>
            <a:r>
              <a:rPr lang="en-US" dirty="0" smtClean="0"/>
              <a:t>Knows(John, Paul)</a:t>
            </a:r>
          </a:p>
          <a:p>
            <a:r>
              <a:rPr lang="th-TH" dirty="0" smtClean="0"/>
              <a:t>ถ้าไม่สามารถหาค่ามาแทนตัวแปรได้ถือว่าการทำ </a:t>
            </a:r>
            <a:r>
              <a:rPr lang="en-US" dirty="0" smtClean="0"/>
              <a:t>unification </a:t>
            </a:r>
            <a:r>
              <a:rPr lang="th-TH" dirty="0" smtClean="0"/>
              <a:t>ล้มเหลว</a:t>
            </a:r>
          </a:p>
          <a:p>
            <a:r>
              <a:rPr lang="th-TH" b="1" dirty="0" smtClean="0"/>
              <a:t>ตัวอย่าง </a:t>
            </a:r>
            <a:r>
              <a:rPr lang="en-US" b="1" dirty="0" smtClean="0"/>
              <a:t>:  </a:t>
            </a:r>
            <a:r>
              <a:rPr lang="en-US" b="1" dirty="0" err="1" smtClean="0"/>
              <a:t>foo</a:t>
            </a:r>
            <a:r>
              <a:rPr lang="en-US" b="1" dirty="0" smtClean="0"/>
              <a:t>(x, A, goo(y))</a:t>
            </a:r>
          </a:p>
          <a:p>
            <a:pPr lvl="1"/>
            <a:r>
              <a:rPr lang="en-US" dirty="0" smtClean="0"/>
              <a:t>{Fred/x, z/y}    =&gt;   </a:t>
            </a:r>
            <a:r>
              <a:rPr lang="en-US" dirty="0" err="1" smtClean="0"/>
              <a:t>foo</a:t>
            </a:r>
            <a:r>
              <a:rPr lang="en-US" dirty="0" smtClean="0"/>
              <a:t>(Fred, A, goo(z))</a:t>
            </a:r>
          </a:p>
          <a:p>
            <a:pPr lvl="1"/>
            <a:r>
              <a:rPr lang="en-US" dirty="0" smtClean="0"/>
              <a:t>{w/x, Jack/y}    =&gt;  </a:t>
            </a:r>
            <a:r>
              <a:rPr lang="en-US" dirty="0" err="1" smtClean="0"/>
              <a:t>foo</a:t>
            </a:r>
            <a:r>
              <a:rPr lang="en-US" dirty="0" smtClean="0"/>
              <a:t>(w, A, goo(Jack))</a:t>
            </a:r>
          </a:p>
          <a:p>
            <a:pPr lvl="1"/>
            <a:r>
              <a:rPr lang="en-US" dirty="0" smtClean="0"/>
              <a:t>{z/x, moo(z)/y}  =&gt;  </a:t>
            </a:r>
            <a:r>
              <a:rPr lang="en-US" dirty="0" err="1" smtClean="0"/>
              <a:t>foo</a:t>
            </a:r>
            <a:r>
              <a:rPr lang="en-US" dirty="0" smtClean="0"/>
              <a:t>(z, A, goo(moo(z)))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1: </a:t>
            </a:r>
            <a:r>
              <a:rPr lang="th-TH" b="1" dirty="0" smtClean="0"/>
              <a:t>สร้างประโยคในรูปแบบของ </a:t>
            </a:r>
            <a:r>
              <a:rPr lang="en-US" b="1" dirty="0" smtClean="0"/>
              <a:t>FOL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จากประโยคต่อไปนี้</a:t>
            </a:r>
          </a:p>
          <a:p>
            <a:pPr>
              <a:buNone/>
            </a:pPr>
            <a:r>
              <a:rPr lang="th-TH" sz="2400" dirty="0" smtClean="0"/>
              <a:t>	คนที่สอบวิชาประวัติศาสตร์ผ่านและถูกลอตเตอรี่จะมีความสุข แต่ถ้าใครที่เรียนอยู่หรือโชคดีจะผ่านวิชาที่เรียนทุกวิชา สมชายไม่ได้เรียนแต่สมชายโชคดี ใครที่โชคดีจะถูกลอตเตอรี่ ถามว่าสมชายมีความสุขไหม </a:t>
            </a:r>
            <a:r>
              <a:rPr lang="en-US" sz="2400" dirty="0" smtClean="0"/>
              <a:t>?</a:t>
            </a:r>
          </a:p>
          <a:p>
            <a:r>
              <a:rPr lang="th-TH" sz="2000" dirty="0" smtClean="0"/>
              <a:t>คนที่สอบวิชาประวัติศาสตร์ผ่านและถูกลอตเตอรี่จะมีความสุข</a:t>
            </a:r>
            <a:endParaRPr lang="en-US" sz="2000" dirty="0" smtClean="0"/>
          </a:p>
          <a:p>
            <a:pPr lvl="1"/>
            <a:r>
              <a:rPr lang="th-TH" sz="1800" dirty="0" smtClean="0">
                <a:sym typeface="Symbol"/>
              </a:rPr>
              <a:t></a:t>
            </a:r>
            <a:r>
              <a:rPr lang="en-US" sz="1800" dirty="0" smtClean="0">
                <a:sym typeface="Symbol"/>
              </a:rPr>
              <a:t>x(Pass(x, HISTORY)  Win(x, LOTTERY)</a:t>
            </a:r>
            <a:r>
              <a:rPr lang="en-US" sz="1800" dirty="0" smtClean="0">
                <a:cs typeface="Calibri" pitchFamily="34" charset="0"/>
                <a:sym typeface="Symbol"/>
              </a:rPr>
              <a:t>  Happy(x))</a:t>
            </a:r>
          </a:p>
          <a:p>
            <a:r>
              <a:rPr lang="th-TH" sz="2000" dirty="0" smtClean="0"/>
              <a:t>ใครที่เรียนอยู่หรือโชคดีจะผ่านวิชาที่เรียนทุกวิชา</a:t>
            </a:r>
            <a:endParaRPr lang="en-US" sz="2000" dirty="0" smtClean="0"/>
          </a:p>
          <a:p>
            <a:pPr lvl="1"/>
            <a:r>
              <a:rPr lang="th-TH" sz="1800" dirty="0" smtClean="0">
                <a:sym typeface="Symbol"/>
              </a:rPr>
              <a:t></a:t>
            </a:r>
            <a:r>
              <a:rPr lang="en-US" sz="1800" dirty="0" smtClean="0">
                <a:sym typeface="Symbol"/>
              </a:rPr>
              <a:t>x</a:t>
            </a:r>
            <a:r>
              <a:rPr lang="th-TH" sz="1800" dirty="0" smtClean="0">
                <a:sym typeface="Symbol"/>
              </a:rPr>
              <a:t></a:t>
            </a:r>
            <a:r>
              <a:rPr lang="en-US" sz="1800" dirty="0" smtClean="0">
                <a:sym typeface="Symbol"/>
              </a:rPr>
              <a:t>y (Study(x)  Lucky(x)</a:t>
            </a:r>
            <a:r>
              <a:rPr lang="en-US" sz="1800" dirty="0" smtClean="0">
                <a:cs typeface="Calibri" pitchFamily="34" charset="0"/>
                <a:sym typeface="Symbol"/>
              </a:rPr>
              <a:t>  Pass(</a:t>
            </a:r>
            <a:r>
              <a:rPr lang="en-US" sz="1800" dirty="0" err="1" smtClean="0">
                <a:cs typeface="Calibri" pitchFamily="34" charset="0"/>
                <a:sym typeface="Symbol"/>
              </a:rPr>
              <a:t>x,y</a:t>
            </a:r>
            <a:r>
              <a:rPr lang="en-US" sz="1800" dirty="0" smtClean="0">
                <a:cs typeface="Calibri" pitchFamily="34" charset="0"/>
                <a:sym typeface="Symbol"/>
              </a:rPr>
              <a:t>))</a:t>
            </a:r>
          </a:p>
          <a:p>
            <a:r>
              <a:rPr lang="th-TH" sz="2000" dirty="0" smtClean="0"/>
              <a:t>สมชายไม่ได้เรียนแต่สมชายโชคดี</a:t>
            </a:r>
            <a:endParaRPr lang="en-US" sz="2000" dirty="0" smtClean="0"/>
          </a:p>
          <a:p>
            <a:pPr lvl="1"/>
            <a:r>
              <a:rPr lang="en-US" sz="1600" dirty="0" smtClean="0">
                <a:latin typeface="Calibri" pitchFamily="34" charset="0"/>
                <a:sym typeface="Symbol"/>
              </a:rPr>
              <a:t></a:t>
            </a:r>
            <a:r>
              <a:rPr lang="en-US" sz="1800" dirty="0" smtClean="0"/>
              <a:t>Study(</a:t>
            </a:r>
            <a:r>
              <a:rPr lang="th-TH" sz="1800" dirty="0" smtClean="0"/>
              <a:t>สมชาย</a:t>
            </a:r>
            <a:r>
              <a:rPr lang="en-US" sz="1800" dirty="0" smtClean="0"/>
              <a:t>)</a:t>
            </a:r>
            <a:r>
              <a:rPr lang="en-US" sz="1800" dirty="0" smtClean="0">
                <a:sym typeface="Symbol"/>
              </a:rPr>
              <a:t>  Lucky(</a:t>
            </a:r>
            <a:r>
              <a:rPr lang="th-TH" sz="1800" dirty="0" smtClean="0">
                <a:sym typeface="Symbol"/>
              </a:rPr>
              <a:t>สมชาย</a:t>
            </a:r>
            <a:r>
              <a:rPr lang="en-US" sz="1800" dirty="0" smtClean="0">
                <a:sym typeface="Symbol"/>
              </a:rPr>
              <a:t>)</a:t>
            </a:r>
            <a:r>
              <a:rPr lang="en-US" sz="1800" dirty="0" smtClean="0">
                <a:cs typeface="Calibri" pitchFamily="34" charset="0"/>
                <a:sym typeface="Symbol"/>
              </a:rPr>
              <a:t> </a:t>
            </a:r>
            <a:endParaRPr lang="th-TH" sz="1800" dirty="0" smtClean="0">
              <a:cs typeface="Calibri" pitchFamily="34" charset="0"/>
              <a:sym typeface="Symbol"/>
            </a:endParaRPr>
          </a:p>
          <a:p>
            <a:r>
              <a:rPr lang="th-TH" sz="2000" dirty="0" smtClean="0"/>
              <a:t>ใครที่โชคดีจะถูกลอตเตอรี่</a:t>
            </a:r>
          </a:p>
          <a:p>
            <a:pPr lvl="1"/>
            <a:r>
              <a:rPr lang="th-TH" sz="1800" dirty="0" smtClean="0">
                <a:sym typeface="Symbol"/>
              </a:rPr>
              <a:t></a:t>
            </a:r>
            <a:r>
              <a:rPr lang="en-US" sz="1800" dirty="0" smtClean="0">
                <a:sym typeface="Symbol"/>
              </a:rPr>
              <a:t>x(</a:t>
            </a:r>
            <a:r>
              <a:rPr lang="en-US" sz="1800" dirty="0" smtClean="0"/>
              <a:t>Lucky(x)</a:t>
            </a:r>
            <a:r>
              <a:rPr lang="en-US" sz="1800" dirty="0" smtClean="0">
                <a:cs typeface="Calibri" pitchFamily="34" charset="0"/>
                <a:sym typeface="Symbol"/>
              </a:rPr>
              <a:t>  Win(x, LOTTERY))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1: </a:t>
            </a:r>
            <a:r>
              <a:rPr lang="th-TH" b="1" dirty="0" smtClean="0"/>
              <a:t>เปลี่ยนประโยคให้อยู่ในรูป </a:t>
            </a:r>
            <a:r>
              <a:rPr lang="en-US" b="1" dirty="0" smtClean="0"/>
              <a:t>CNF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>
                <a:sym typeface="Symbol"/>
              </a:rPr>
              <a:t>กำจัด</a:t>
            </a:r>
            <a:r>
              <a:rPr lang="en-US" sz="3200" dirty="0" smtClean="0">
                <a:cs typeface="Calibri" pitchFamily="34" charset="0"/>
                <a:sym typeface="Symbol"/>
              </a:rPr>
              <a:t> </a:t>
            </a:r>
            <a:endParaRPr lang="en-US" sz="2800" dirty="0" smtClean="0">
              <a:sym typeface="Symbol"/>
            </a:endParaRPr>
          </a:p>
          <a:p>
            <a:pPr lvl="1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x(Pass(x, HISTORY)  Win(x, LOTTERY)</a:t>
            </a:r>
            <a:r>
              <a:rPr lang="en-US" sz="2400" dirty="0" smtClean="0">
                <a:cs typeface="Calibri" pitchFamily="34" charset="0"/>
                <a:sym typeface="Symbol"/>
              </a:rPr>
              <a:t>  Happy(x))</a:t>
            </a:r>
            <a:endParaRPr lang="th-TH" sz="2400" dirty="0" smtClean="0">
              <a:cs typeface="Calibri" pitchFamily="34" charset="0"/>
              <a:sym typeface="Symbol"/>
            </a:endParaRPr>
          </a:p>
          <a:p>
            <a:pPr lvl="2"/>
            <a:r>
              <a:rPr lang="th-TH" sz="1800" dirty="0" smtClean="0">
                <a:sym typeface="Symbol"/>
              </a:rPr>
              <a:t></a:t>
            </a:r>
            <a:r>
              <a:rPr lang="en-US" sz="1800" dirty="0" smtClean="0">
                <a:sym typeface="Symbol"/>
              </a:rPr>
              <a:t>x(</a:t>
            </a:r>
            <a:r>
              <a:rPr lang="en-US" sz="1800" dirty="0" smtClean="0">
                <a:latin typeface="Calibri" pitchFamily="34" charset="0"/>
                <a:sym typeface="Symbol"/>
              </a:rPr>
              <a:t>[</a:t>
            </a:r>
            <a:r>
              <a:rPr lang="en-US" sz="1800" dirty="0" smtClean="0">
                <a:sym typeface="Symbol"/>
              </a:rPr>
              <a:t>Pass(x, HISTORY)  Win(x, LOTTERY)]</a:t>
            </a:r>
            <a:r>
              <a:rPr lang="en-US" sz="18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</a:t>
            </a:r>
            <a:r>
              <a:rPr lang="en-US" sz="1800" dirty="0" smtClean="0">
                <a:cs typeface="Calibri" pitchFamily="34" charset="0"/>
                <a:sym typeface="Symbol"/>
              </a:rPr>
              <a:t> Happy(x))</a:t>
            </a:r>
          </a:p>
          <a:p>
            <a:pPr lvl="2">
              <a:buNone/>
            </a:pPr>
            <a:endParaRPr lang="th-TH" sz="1800" dirty="0" smtClean="0">
              <a:cs typeface="Calibri" pitchFamily="34" charset="0"/>
              <a:sym typeface="Symbol"/>
            </a:endParaRPr>
          </a:p>
          <a:p>
            <a:pPr lvl="1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</a:t>
            </a:r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y (Study(x)  Lucky(x)</a:t>
            </a:r>
            <a:r>
              <a:rPr lang="en-US" sz="2400" dirty="0" smtClean="0">
                <a:cs typeface="Calibri" pitchFamily="34" charset="0"/>
                <a:sym typeface="Symbol"/>
              </a:rPr>
              <a:t>  Pass(</a:t>
            </a:r>
            <a:r>
              <a:rPr lang="en-US" sz="2400" dirty="0" err="1" smtClean="0">
                <a:cs typeface="Calibri" pitchFamily="34" charset="0"/>
                <a:sym typeface="Symbol"/>
              </a:rPr>
              <a:t>x,y</a:t>
            </a:r>
            <a:r>
              <a:rPr lang="en-US" sz="2400" dirty="0" smtClean="0">
                <a:cs typeface="Calibri" pitchFamily="34" charset="0"/>
                <a:sym typeface="Symbol"/>
              </a:rPr>
              <a:t>))</a:t>
            </a:r>
          </a:p>
          <a:p>
            <a:pPr lvl="2"/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</a:t>
            </a:r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y (</a:t>
            </a:r>
            <a:r>
              <a:rPr lang="en-US" sz="2000" dirty="0" smtClean="0">
                <a:latin typeface="Calibri" pitchFamily="34" charset="0"/>
                <a:sym typeface="Symbol"/>
              </a:rPr>
              <a:t>[ </a:t>
            </a:r>
            <a:r>
              <a:rPr lang="en-US" sz="2000" dirty="0" smtClean="0">
                <a:sym typeface="Symbol"/>
              </a:rPr>
              <a:t>Study(x)  Lucky(x)]</a:t>
            </a:r>
            <a:r>
              <a:rPr lang="en-US" sz="20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</a:t>
            </a:r>
            <a:r>
              <a:rPr lang="en-US" sz="2000" dirty="0" smtClean="0">
                <a:cs typeface="Calibri" pitchFamily="34" charset="0"/>
                <a:sym typeface="Symbol"/>
              </a:rPr>
              <a:t> Pass(</a:t>
            </a:r>
            <a:r>
              <a:rPr lang="en-US" sz="2000" dirty="0" err="1" smtClean="0">
                <a:cs typeface="Calibri" pitchFamily="34" charset="0"/>
                <a:sym typeface="Symbol"/>
              </a:rPr>
              <a:t>x,y</a:t>
            </a:r>
            <a:r>
              <a:rPr lang="en-US" sz="2000" dirty="0" smtClean="0">
                <a:cs typeface="Calibri" pitchFamily="34" charset="0"/>
                <a:sym typeface="Symbol"/>
              </a:rPr>
              <a:t>))</a:t>
            </a:r>
          </a:p>
          <a:p>
            <a:pPr lvl="2">
              <a:buNone/>
            </a:pPr>
            <a:endParaRPr lang="en-US" sz="2000" dirty="0" smtClean="0">
              <a:cs typeface="Calibri" pitchFamily="34" charset="0"/>
              <a:sym typeface="Symbol"/>
            </a:endParaRPr>
          </a:p>
          <a:p>
            <a:pPr lvl="1"/>
            <a:r>
              <a:rPr lang="en-US" sz="2000" dirty="0" smtClean="0">
                <a:latin typeface="Calibri" pitchFamily="34" charset="0"/>
                <a:sym typeface="Symbol"/>
              </a:rPr>
              <a:t></a:t>
            </a:r>
            <a:r>
              <a:rPr lang="en-US" sz="2400" dirty="0" smtClean="0"/>
              <a:t>Study(</a:t>
            </a:r>
            <a:r>
              <a:rPr lang="th-TH" sz="2400" dirty="0" smtClean="0"/>
              <a:t>สมชาย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 Lucky(</a:t>
            </a:r>
            <a:r>
              <a:rPr lang="th-TH" sz="2400" dirty="0" smtClean="0">
                <a:sym typeface="Symbol"/>
              </a:rPr>
              <a:t>สมชาย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 smtClean="0">
                <a:cs typeface="Calibri" pitchFamily="34" charset="0"/>
                <a:sym typeface="Symbol"/>
              </a:rPr>
              <a:t> </a:t>
            </a:r>
          </a:p>
          <a:p>
            <a:pPr lvl="1">
              <a:buNone/>
            </a:pPr>
            <a:endParaRPr lang="th-TH" sz="2400" dirty="0" smtClean="0">
              <a:cs typeface="Calibri" pitchFamily="34" charset="0"/>
              <a:sym typeface="Symbol"/>
            </a:endParaRPr>
          </a:p>
          <a:p>
            <a:pPr lvl="1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x(</a:t>
            </a:r>
            <a:r>
              <a:rPr lang="en-US" sz="2400" dirty="0" smtClean="0"/>
              <a:t>Lucky(x)</a:t>
            </a:r>
            <a:r>
              <a:rPr lang="en-US" sz="2400" dirty="0" smtClean="0">
                <a:cs typeface="Calibri" pitchFamily="34" charset="0"/>
                <a:sym typeface="Symbol"/>
              </a:rPr>
              <a:t>  Win(x, LOTTERY))</a:t>
            </a:r>
          </a:p>
          <a:p>
            <a:pPr lvl="2"/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x(</a:t>
            </a:r>
            <a:r>
              <a:rPr lang="en-US" sz="2000" dirty="0" smtClean="0">
                <a:latin typeface="Calibri" pitchFamily="34" charset="0"/>
                <a:sym typeface="Symbol"/>
              </a:rPr>
              <a:t> </a:t>
            </a:r>
            <a:r>
              <a:rPr lang="en-US" sz="2000" dirty="0" smtClean="0"/>
              <a:t>Lucky(x)</a:t>
            </a:r>
            <a:r>
              <a:rPr lang="en-US" sz="20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</a:t>
            </a:r>
            <a:r>
              <a:rPr lang="en-US" sz="2000" dirty="0" smtClean="0">
                <a:cs typeface="Calibri" pitchFamily="34" charset="0"/>
                <a:sym typeface="Symbol"/>
              </a:rPr>
              <a:t> Win(x, LOTTERY))</a:t>
            </a:r>
            <a:endParaRPr lang="en-US" sz="2000" dirty="0" smtClean="0"/>
          </a:p>
          <a:p>
            <a:pPr lvl="2"/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1: </a:t>
            </a:r>
            <a:r>
              <a:rPr lang="th-TH" sz="4000" b="1" dirty="0" smtClean="0"/>
              <a:t>เปลี่ยนประโยคให้อยู่ในรูป </a:t>
            </a:r>
            <a:r>
              <a:rPr lang="en-US" sz="4000" b="1" dirty="0" smtClean="0"/>
              <a:t>CNF (1)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>
                <a:sym typeface="Symbol"/>
              </a:rPr>
              <a:t>กระจาย</a:t>
            </a:r>
            <a:r>
              <a:rPr lang="en-US" sz="3200" dirty="0" smtClean="0">
                <a:cs typeface="Calibri" pitchFamily="34" charset="0"/>
                <a:sym typeface="Symbol"/>
              </a:rPr>
              <a:t> </a:t>
            </a:r>
            <a:r>
              <a:rPr lang="en-US" sz="2800" dirty="0" smtClean="0">
                <a:latin typeface="Calibri" pitchFamily="34" charset="0"/>
                <a:sym typeface="Symbol"/>
              </a:rPr>
              <a:t></a:t>
            </a:r>
            <a:r>
              <a:rPr lang="th-TH" sz="2800" dirty="0" smtClean="0">
                <a:latin typeface="Calibri" pitchFamily="34" charset="0"/>
                <a:sym typeface="Symbol"/>
              </a:rPr>
              <a:t> เข้าไปในประโยค</a:t>
            </a:r>
            <a:endParaRPr lang="en-US" sz="2800" dirty="0" smtClean="0">
              <a:sym typeface="Symbol"/>
            </a:endParaRPr>
          </a:p>
          <a:p>
            <a:pPr lvl="1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x([Pass(x, HISTORY)  Win(x, LOTTERY)]</a:t>
            </a:r>
            <a:r>
              <a:rPr lang="en-US" sz="2400" dirty="0" smtClean="0"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</a:t>
            </a:r>
            <a:r>
              <a:rPr lang="en-US" sz="2400" dirty="0" smtClean="0">
                <a:cs typeface="Calibri" pitchFamily="34" charset="0"/>
                <a:sym typeface="Symbol"/>
              </a:rPr>
              <a:t> Happy(x))</a:t>
            </a:r>
            <a:endParaRPr lang="th-TH" sz="2400" dirty="0" smtClean="0">
              <a:cs typeface="Calibri" pitchFamily="34" charset="0"/>
              <a:sym typeface="Symbol"/>
            </a:endParaRPr>
          </a:p>
          <a:p>
            <a:pPr lvl="2"/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x(Pass(x, HISTORY)  Win(x, LOTTERY)</a:t>
            </a:r>
            <a:r>
              <a:rPr lang="en-US" sz="20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</a:t>
            </a:r>
            <a:r>
              <a:rPr lang="en-US" sz="2000" dirty="0" smtClean="0">
                <a:cs typeface="Calibri" pitchFamily="34" charset="0"/>
                <a:sym typeface="Symbol"/>
              </a:rPr>
              <a:t> Happy(x))</a:t>
            </a:r>
            <a:endParaRPr lang="th-TH" sz="2000" dirty="0" smtClean="0">
              <a:cs typeface="Calibri" pitchFamily="34" charset="0"/>
              <a:sym typeface="Symbol"/>
            </a:endParaRPr>
          </a:p>
          <a:p>
            <a:pPr lvl="1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</a:t>
            </a:r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y ([ Study(x)  Lucky(x)]</a:t>
            </a:r>
            <a:r>
              <a:rPr lang="en-US" sz="2400" dirty="0" smtClean="0"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</a:t>
            </a:r>
            <a:r>
              <a:rPr lang="en-US" sz="2400" dirty="0" smtClean="0">
                <a:cs typeface="Calibri" pitchFamily="34" charset="0"/>
                <a:sym typeface="Symbol"/>
              </a:rPr>
              <a:t> Pass(</a:t>
            </a:r>
            <a:r>
              <a:rPr lang="en-US" sz="2400" dirty="0" err="1" smtClean="0">
                <a:cs typeface="Calibri" pitchFamily="34" charset="0"/>
                <a:sym typeface="Symbol"/>
              </a:rPr>
              <a:t>x,y</a:t>
            </a:r>
            <a:r>
              <a:rPr lang="en-US" sz="2400" dirty="0" smtClean="0">
                <a:cs typeface="Calibri" pitchFamily="34" charset="0"/>
                <a:sym typeface="Symbol"/>
              </a:rPr>
              <a:t>))</a:t>
            </a:r>
            <a:endParaRPr lang="th-TH" sz="2400" dirty="0" smtClean="0">
              <a:cs typeface="Calibri" pitchFamily="34" charset="0"/>
              <a:sym typeface="Symbol"/>
            </a:endParaRPr>
          </a:p>
          <a:p>
            <a:pPr lvl="2"/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</a:t>
            </a:r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y ([Study(x)  Lucky(x)]</a:t>
            </a:r>
            <a:r>
              <a:rPr lang="en-US" sz="20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</a:t>
            </a:r>
            <a:r>
              <a:rPr lang="en-US" sz="2000" dirty="0" smtClean="0">
                <a:cs typeface="Calibri" pitchFamily="34" charset="0"/>
                <a:sym typeface="Symbol"/>
              </a:rPr>
              <a:t> Pass(</a:t>
            </a:r>
            <a:r>
              <a:rPr lang="en-US" sz="2000" dirty="0" err="1" smtClean="0">
                <a:cs typeface="Calibri" pitchFamily="34" charset="0"/>
                <a:sym typeface="Symbol"/>
              </a:rPr>
              <a:t>x,y</a:t>
            </a:r>
            <a:r>
              <a:rPr lang="en-US" sz="2000" dirty="0" smtClean="0">
                <a:cs typeface="Calibri" pitchFamily="34" charset="0"/>
                <a:sym typeface="Symbol"/>
              </a:rPr>
              <a:t>))</a:t>
            </a:r>
          </a:p>
          <a:p>
            <a:pPr lvl="1"/>
            <a:r>
              <a:rPr lang="en-US" sz="2400" dirty="0" smtClean="0">
                <a:sym typeface="Symbol"/>
              </a:rPr>
              <a:t></a:t>
            </a:r>
            <a:r>
              <a:rPr lang="en-US" sz="2400" dirty="0" smtClean="0"/>
              <a:t>Study(</a:t>
            </a:r>
            <a:r>
              <a:rPr lang="th-TH" sz="2400" dirty="0" smtClean="0"/>
              <a:t>สมชาย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 Lucky(</a:t>
            </a:r>
            <a:r>
              <a:rPr lang="th-TH" sz="2400" dirty="0" smtClean="0">
                <a:sym typeface="Symbol"/>
              </a:rPr>
              <a:t>สมชาย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 smtClean="0">
                <a:cs typeface="Calibri" pitchFamily="34" charset="0"/>
                <a:sym typeface="Symbol"/>
              </a:rPr>
              <a:t> </a:t>
            </a:r>
          </a:p>
          <a:p>
            <a:pPr lvl="1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x( </a:t>
            </a:r>
            <a:r>
              <a:rPr lang="en-US" sz="2400" dirty="0" smtClean="0"/>
              <a:t>Lucky(x)</a:t>
            </a:r>
            <a:r>
              <a:rPr lang="en-US" sz="2400" dirty="0" smtClean="0"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</a:t>
            </a:r>
            <a:r>
              <a:rPr lang="en-US" sz="2400" dirty="0" smtClean="0">
                <a:cs typeface="Calibri" pitchFamily="34" charset="0"/>
                <a:sym typeface="Symbol"/>
              </a:rPr>
              <a:t> Win(x, LOTTERY))</a:t>
            </a:r>
            <a:endParaRPr lang="th-TH" sz="2400" dirty="0" smtClean="0">
              <a:cs typeface="Calibri" pitchFamily="34" charset="0"/>
              <a:sym typeface="Symbol"/>
            </a:endParaRPr>
          </a:p>
          <a:p>
            <a:r>
              <a:rPr lang="en-US" sz="2400" b="1" dirty="0" smtClean="0">
                <a:sym typeface="Symbol"/>
              </a:rPr>
              <a:t>Standardize</a:t>
            </a:r>
            <a:r>
              <a:rPr lang="en-US" sz="2800" b="1" dirty="0" smtClean="0">
                <a:sym typeface="Symbol"/>
              </a:rPr>
              <a:t> :</a:t>
            </a:r>
            <a:r>
              <a:rPr lang="en-US" sz="2800" dirty="0" smtClean="0">
                <a:sym typeface="Symbol"/>
              </a:rPr>
              <a:t> </a:t>
            </a:r>
            <a:r>
              <a:rPr lang="th-TH" sz="2800" dirty="0" smtClean="0">
                <a:sym typeface="Symbol"/>
              </a:rPr>
              <a:t>ไม่มีให้ทำ</a:t>
            </a:r>
          </a:p>
          <a:p>
            <a:r>
              <a:rPr lang="th-TH" sz="2800" b="1" dirty="0" smtClean="0">
                <a:sym typeface="Symbol"/>
              </a:rPr>
              <a:t>เลื่อน</a:t>
            </a:r>
            <a:r>
              <a:rPr lang="en-US" sz="2800" b="1" dirty="0" smtClean="0">
                <a:sym typeface="Symbol"/>
              </a:rPr>
              <a:t> </a:t>
            </a:r>
            <a:r>
              <a:rPr lang="en-US" sz="2400" b="1" dirty="0" smtClean="0">
                <a:sym typeface="Symbol"/>
              </a:rPr>
              <a:t>Quantifier</a:t>
            </a:r>
            <a:r>
              <a:rPr lang="en-US" sz="2800" b="1" dirty="0" smtClean="0">
                <a:sym typeface="Symbol"/>
              </a:rPr>
              <a:t> </a:t>
            </a:r>
            <a:r>
              <a:rPr lang="th-TH" sz="2800" b="1" dirty="0" smtClean="0">
                <a:sym typeface="Symbol"/>
              </a:rPr>
              <a:t>ไปด้านซ้ายของประโยค </a:t>
            </a:r>
            <a:r>
              <a:rPr lang="en-US" sz="2800" b="1" dirty="0" smtClean="0">
                <a:sym typeface="Symbol"/>
              </a:rPr>
              <a:t>: </a:t>
            </a:r>
            <a:r>
              <a:rPr lang="th-TH" sz="2800" dirty="0" smtClean="0">
                <a:sym typeface="Symbol"/>
              </a:rPr>
              <a:t>ไม่ต้องทำ</a:t>
            </a:r>
          </a:p>
          <a:p>
            <a:r>
              <a:rPr lang="th-TH" sz="2800" b="1" dirty="0" smtClean="0">
                <a:sym typeface="Symbol"/>
              </a:rPr>
              <a:t>ทำ </a:t>
            </a:r>
            <a:r>
              <a:rPr lang="en-US" sz="2400" b="1" dirty="0" err="1" smtClean="0">
                <a:sym typeface="Symbol"/>
              </a:rPr>
              <a:t>Skolemization</a:t>
            </a:r>
            <a:r>
              <a:rPr lang="en-US" sz="2800" b="1" dirty="0" smtClean="0">
                <a:sym typeface="Symbol"/>
              </a:rPr>
              <a:t> : </a:t>
            </a:r>
            <a:r>
              <a:rPr lang="th-TH" sz="2800" dirty="0" smtClean="0">
                <a:sym typeface="Symbol"/>
              </a:rPr>
              <a:t>ไม่ต้องทำ</a:t>
            </a:r>
            <a:endParaRPr lang="en-US" sz="2800" dirty="0" smtClean="0"/>
          </a:p>
          <a:p>
            <a:pPr lvl="2"/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1: </a:t>
            </a:r>
            <a:r>
              <a:rPr lang="th-TH" sz="4000" b="1" dirty="0" smtClean="0"/>
              <a:t>เปลี่ยนประโยคให้อยู่ในรูป </a:t>
            </a:r>
            <a:r>
              <a:rPr lang="en-US" sz="4000" b="1" dirty="0" smtClean="0"/>
              <a:t>CNF (2)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>
                <a:sym typeface="Symbol"/>
              </a:rPr>
              <a:t>ตัด </a:t>
            </a:r>
            <a:r>
              <a:rPr lang="en-US" sz="2800" dirty="0" smtClean="0">
                <a:sym typeface="Symbol"/>
              </a:rPr>
              <a:t>universal quantifier </a:t>
            </a:r>
            <a:r>
              <a:rPr lang="th-TH" sz="2800" dirty="0" smtClean="0">
                <a:sym typeface="Symbol"/>
              </a:rPr>
              <a:t>ออก</a:t>
            </a:r>
            <a:endParaRPr lang="en-US" sz="2800" dirty="0" smtClean="0">
              <a:sym typeface="Symbol"/>
            </a:endParaRPr>
          </a:p>
          <a:p>
            <a:pPr lvl="1"/>
            <a:r>
              <a:rPr lang="en-US" sz="2400" dirty="0" smtClean="0">
                <a:sym typeface="Symbol"/>
              </a:rPr>
              <a:t>Pass(x, HISTORY)  Win(x, LOTTERY)  Happy(x)</a:t>
            </a:r>
            <a:endParaRPr lang="th-TH" sz="2400" dirty="0" smtClean="0">
              <a:sym typeface="Symbol"/>
            </a:endParaRPr>
          </a:p>
          <a:p>
            <a:pPr lvl="1"/>
            <a:r>
              <a:rPr lang="en-US" sz="2400" dirty="0" smtClean="0">
                <a:sym typeface="Symbol"/>
              </a:rPr>
              <a:t>(Study(x)  Lucky(x))  Pass(</a:t>
            </a:r>
            <a:r>
              <a:rPr lang="en-US" sz="2400" dirty="0" err="1" smtClean="0">
                <a:sym typeface="Symbol"/>
              </a:rPr>
              <a:t>x,y</a:t>
            </a:r>
            <a:r>
              <a:rPr lang="en-US" sz="2400" dirty="0" smtClean="0">
                <a:sym typeface="Symbol"/>
              </a:rPr>
              <a:t>)</a:t>
            </a:r>
          </a:p>
          <a:p>
            <a:pPr lvl="1"/>
            <a:r>
              <a:rPr lang="en-US" sz="2400" dirty="0" smtClean="0">
                <a:sym typeface="Symbol"/>
              </a:rPr>
              <a:t></a:t>
            </a:r>
            <a:r>
              <a:rPr lang="en-US" sz="2400" dirty="0" smtClean="0"/>
              <a:t>Study(</a:t>
            </a:r>
            <a:r>
              <a:rPr lang="th-TH" sz="2400" dirty="0" smtClean="0"/>
              <a:t>สมชาย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 Lucky(</a:t>
            </a:r>
            <a:r>
              <a:rPr lang="th-TH" sz="2400" dirty="0" smtClean="0">
                <a:sym typeface="Symbol"/>
              </a:rPr>
              <a:t>สมชาย</a:t>
            </a:r>
            <a:r>
              <a:rPr lang="en-US" sz="2400" dirty="0" smtClean="0">
                <a:sym typeface="Symbol"/>
              </a:rPr>
              <a:t>) </a:t>
            </a:r>
          </a:p>
          <a:p>
            <a:pPr lvl="1"/>
            <a:r>
              <a:rPr lang="en-US" sz="2400" dirty="0" smtClean="0">
                <a:sym typeface="Symbol"/>
              </a:rPr>
              <a:t> </a:t>
            </a:r>
            <a:r>
              <a:rPr lang="en-US" sz="2400" dirty="0" smtClean="0"/>
              <a:t>Lucky(x)</a:t>
            </a:r>
            <a:r>
              <a:rPr lang="en-US" sz="2400" dirty="0" smtClean="0">
                <a:sym typeface="Symbol"/>
              </a:rPr>
              <a:t>  Win(x, LOTTERY)</a:t>
            </a:r>
          </a:p>
          <a:p>
            <a:r>
              <a:rPr lang="th-TH" sz="2700" dirty="0" smtClean="0">
                <a:sym typeface="Symbol"/>
              </a:rPr>
              <a:t>ทำ </a:t>
            </a:r>
            <a:r>
              <a:rPr lang="en-US" sz="2700" dirty="0" smtClean="0">
                <a:sym typeface="Symbol"/>
              </a:rPr>
              <a:t>Distribution</a:t>
            </a:r>
            <a:endParaRPr lang="th-TH" sz="2700" dirty="0" smtClean="0">
              <a:sym typeface="Symbol"/>
            </a:endParaRPr>
          </a:p>
          <a:p>
            <a:pPr lvl="1"/>
            <a:r>
              <a:rPr lang="en-US" sz="2400" dirty="0" smtClean="0">
                <a:sym typeface="Symbol"/>
              </a:rPr>
              <a:t>(Study(x)  Lucky(x))  Pass(</a:t>
            </a:r>
            <a:r>
              <a:rPr lang="en-US" sz="2400" dirty="0" err="1" smtClean="0">
                <a:sym typeface="Symbol"/>
              </a:rPr>
              <a:t>x,y</a:t>
            </a:r>
            <a:r>
              <a:rPr lang="en-US" sz="2400" dirty="0" smtClean="0">
                <a:sym typeface="Symbol"/>
              </a:rPr>
              <a:t>)</a:t>
            </a:r>
          </a:p>
          <a:p>
            <a:pPr lvl="2"/>
            <a:r>
              <a:rPr lang="en-US" sz="2200" dirty="0" smtClean="0">
                <a:sym typeface="Symbol"/>
              </a:rPr>
              <a:t>(Study(x)  Pass(</a:t>
            </a:r>
            <a:r>
              <a:rPr lang="en-US" sz="2200" dirty="0" err="1" smtClean="0">
                <a:sym typeface="Symbol"/>
              </a:rPr>
              <a:t>x,y</a:t>
            </a:r>
            <a:r>
              <a:rPr lang="en-US" sz="2200" dirty="0" smtClean="0">
                <a:sym typeface="Symbol"/>
              </a:rPr>
              <a:t>))  (Lucky(x)  Pass(</a:t>
            </a:r>
            <a:r>
              <a:rPr lang="en-US" sz="2200" dirty="0" err="1" smtClean="0">
                <a:sym typeface="Symbol"/>
              </a:rPr>
              <a:t>x,y</a:t>
            </a:r>
            <a:r>
              <a:rPr lang="en-US" sz="2200" dirty="0" smtClean="0">
                <a:sym typeface="Symbol"/>
              </a:rPr>
              <a:t>))</a:t>
            </a:r>
          </a:p>
          <a:p>
            <a:pPr lvl="2"/>
            <a:endParaRPr lang="en-US" sz="1600" dirty="0" smtClean="0">
              <a:sym typeface="Symbol"/>
            </a:endParaRPr>
          </a:p>
          <a:p>
            <a:pPr lvl="2"/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บางครั้งเรียกว่า </a:t>
            </a:r>
            <a:r>
              <a:rPr lang="en-US" dirty="0" smtClean="0"/>
              <a:t>Predicate Calculus </a:t>
            </a:r>
            <a:endParaRPr lang="th-TH" dirty="0" smtClean="0"/>
          </a:p>
          <a:p>
            <a:r>
              <a:rPr lang="th-TH" dirty="0" smtClean="0"/>
              <a:t>เป็นกระบวนการตรรกะที่มีความซับซ้อนกว่า </a:t>
            </a:r>
            <a:r>
              <a:rPr lang="en-US" dirty="0" smtClean="0"/>
              <a:t>Propositional Logic</a:t>
            </a:r>
          </a:p>
          <a:p>
            <a:r>
              <a:rPr lang="th-TH" dirty="0" smtClean="0"/>
              <a:t>แต่มีการอนุมานเพื่อให้ได้ค่าความจริงใหม่จากค่าความจริงที่มีอยู่แล้ว</a:t>
            </a:r>
          </a:p>
          <a:p>
            <a:r>
              <a:rPr lang="th-TH" dirty="0" smtClean="0"/>
              <a:t>องค์ประกอบพื้นฐานของ </a:t>
            </a:r>
            <a:r>
              <a:rPr lang="en-US" dirty="0" smtClean="0"/>
              <a:t>Predicate Logic </a:t>
            </a:r>
            <a:r>
              <a:rPr lang="th-TH" dirty="0" smtClean="0"/>
              <a:t>จะประกอบด้วย</a:t>
            </a:r>
          </a:p>
          <a:p>
            <a:pPr lvl="1"/>
            <a:r>
              <a:rPr lang="th-TH" dirty="0" smtClean="0"/>
              <a:t>ตัวอักษร </a:t>
            </a:r>
            <a:r>
              <a:rPr lang="en-US" dirty="0" smtClean="0"/>
              <a:t>(Alphabet)</a:t>
            </a:r>
          </a:p>
          <a:p>
            <a:pPr lvl="1"/>
            <a:r>
              <a:rPr lang="th-TH" dirty="0" smtClean="0"/>
              <a:t>ส่วนแสดงความสัมพันธ์ </a:t>
            </a:r>
            <a:r>
              <a:rPr lang="en-US" dirty="0" smtClean="0"/>
              <a:t>(Predicate)</a:t>
            </a:r>
          </a:p>
          <a:p>
            <a:pPr lvl="1"/>
            <a:r>
              <a:rPr lang="th-TH" dirty="0" smtClean="0"/>
              <a:t>ตัวเชื่อม </a:t>
            </a:r>
            <a:r>
              <a:rPr lang="en-US" dirty="0" smtClean="0"/>
              <a:t>(Connective)</a:t>
            </a:r>
          </a:p>
          <a:p>
            <a:pPr lvl="1"/>
            <a:r>
              <a:rPr lang="th-TH" dirty="0" smtClean="0"/>
              <a:t>ตัวบ่งปริมาณ </a:t>
            </a:r>
            <a:r>
              <a:rPr lang="en-US" dirty="0" smtClean="0"/>
              <a:t>(Quantifier)</a:t>
            </a:r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1: </a:t>
            </a:r>
            <a:r>
              <a:rPr lang="th-TH" sz="4000" b="1" dirty="0" smtClean="0"/>
              <a:t>เปลี่ยนประโยคให้อยู่ในรูป </a:t>
            </a:r>
            <a:r>
              <a:rPr lang="en-US" sz="4000" b="1" dirty="0" smtClean="0"/>
              <a:t>CNF (3)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>
                <a:sym typeface="Symbol"/>
              </a:rPr>
              <a:t>จาก</a:t>
            </a:r>
            <a:endParaRPr lang="en-US" sz="2400" dirty="0" smtClean="0">
              <a:sym typeface="Symbol"/>
            </a:endParaRPr>
          </a:p>
          <a:p>
            <a:pPr lvl="1"/>
            <a:r>
              <a:rPr lang="en-US" sz="2000" dirty="0" smtClean="0">
                <a:sym typeface="Symbol"/>
              </a:rPr>
              <a:t>Pass(x, HISTORY)  Win(x, LOTTERY)  Happy(x)</a:t>
            </a:r>
            <a:endParaRPr lang="th-TH" sz="2000" dirty="0" smtClean="0">
              <a:sym typeface="Symbol"/>
            </a:endParaRPr>
          </a:p>
          <a:p>
            <a:pPr lvl="1"/>
            <a:r>
              <a:rPr lang="en-US" sz="2000" dirty="0" smtClean="0">
                <a:sym typeface="Symbol"/>
              </a:rPr>
              <a:t>(Study(x)  Pass(</a:t>
            </a:r>
            <a:r>
              <a:rPr lang="en-US" sz="2000" dirty="0" err="1" smtClean="0">
                <a:sym typeface="Symbol"/>
              </a:rPr>
              <a:t>x,y</a:t>
            </a:r>
            <a:r>
              <a:rPr lang="en-US" sz="2000" dirty="0" smtClean="0">
                <a:sym typeface="Symbol"/>
              </a:rPr>
              <a:t>))  (Lucky(x)  Pass(</a:t>
            </a:r>
            <a:r>
              <a:rPr lang="en-US" sz="2000" dirty="0" err="1" smtClean="0">
                <a:sym typeface="Symbol"/>
              </a:rPr>
              <a:t>x,y</a:t>
            </a:r>
            <a:r>
              <a:rPr lang="en-US" sz="2000" dirty="0" smtClean="0">
                <a:sym typeface="Symbol"/>
              </a:rPr>
              <a:t>))</a:t>
            </a:r>
          </a:p>
          <a:p>
            <a:pPr lvl="1"/>
            <a:r>
              <a:rPr lang="en-US" sz="2000" dirty="0" smtClean="0">
                <a:sym typeface="Symbol"/>
              </a:rPr>
              <a:t></a:t>
            </a:r>
            <a:r>
              <a:rPr lang="en-US" sz="2000" dirty="0" smtClean="0"/>
              <a:t>Study(</a:t>
            </a:r>
            <a:r>
              <a:rPr lang="th-TH" sz="2000" dirty="0" smtClean="0"/>
              <a:t>สมชาย</a:t>
            </a:r>
            <a:r>
              <a:rPr lang="en-US" sz="2000" dirty="0" smtClean="0"/>
              <a:t>)</a:t>
            </a:r>
            <a:r>
              <a:rPr lang="en-US" sz="2000" dirty="0" smtClean="0">
                <a:sym typeface="Symbol"/>
              </a:rPr>
              <a:t>  Lucky(</a:t>
            </a:r>
            <a:r>
              <a:rPr lang="th-TH" sz="2000" dirty="0" smtClean="0">
                <a:sym typeface="Symbol"/>
              </a:rPr>
              <a:t>สมชาย</a:t>
            </a:r>
            <a:r>
              <a:rPr lang="en-US" sz="2000" dirty="0" smtClean="0">
                <a:sym typeface="Symbol"/>
              </a:rPr>
              <a:t>) </a:t>
            </a:r>
          </a:p>
          <a:p>
            <a:pPr lvl="1"/>
            <a:r>
              <a:rPr lang="en-US" sz="2000" dirty="0" smtClean="0">
                <a:sym typeface="Symbol"/>
              </a:rPr>
              <a:t> </a:t>
            </a:r>
            <a:r>
              <a:rPr lang="en-US" sz="2000" dirty="0" smtClean="0"/>
              <a:t>Lucky(x)</a:t>
            </a:r>
            <a:r>
              <a:rPr lang="en-US" sz="2000" dirty="0" smtClean="0">
                <a:sym typeface="Symbol"/>
              </a:rPr>
              <a:t>  Win(x, LOTTERY)</a:t>
            </a:r>
            <a:endParaRPr lang="th-TH" sz="2000" dirty="0" smtClean="0">
              <a:sym typeface="Symbol"/>
            </a:endParaRPr>
          </a:p>
          <a:p>
            <a:r>
              <a:rPr lang="th-TH" sz="2400" dirty="0" smtClean="0">
                <a:sym typeface="Symbol"/>
              </a:rPr>
              <a:t>แยกออกเป็นประโยคย่อยได้</a:t>
            </a:r>
          </a:p>
          <a:p>
            <a:pPr lvl="1"/>
            <a:r>
              <a:rPr lang="en-US" sz="2000" dirty="0" smtClean="0">
                <a:sym typeface="Symbol"/>
              </a:rPr>
              <a:t>Pass(x, HISTORY)  Win(x, LOTTERY)  Happy(x)</a:t>
            </a:r>
            <a:endParaRPr lang="th-TH" sz="2000" dirty="0" smtClean="0">
              <a:sym typeface="Symbol"/>
            </a:endParaRPr>
          </a:p>
          <a:p>
            <a:pPr lvl="1"/>
            <a:r>
              <a:rPr lang="en-US" sz="2000" dirty="0" smtClean="0">
                <a:sym typeface="Symbol"/>
              </a:rPr>
              <a:t>(Study(x)  Pass(</a:t>
            </a:r>
            <a:r>
              <a:rPr lang="en-US" sz="2000" dirty="0" err="1" smtClean="0">
                <a:sym typeface="Symbol"/>
              </a:rPr>
              <a:t>x,y</a:t>
            </a:r>
            <a:r>
              <a:rPr lang="en-US" sz="2000" dirty="0" smtClean="0">
                <a:sym typeface="Symbol"/>
              </a:rPr>
              <a:t>))  </a:t>
            </a:r>
            <a:endParaRPr lang="th-TH" sz="2000" dirty="0" smtClean="0">
              <a:sym typeface="Symbol"/>
            </a:endParaRPr>
          </a:p>
          <a:p>
            <a:pPr lvl="1"/>
            <a:r>
              <a:rPr lang="en-US" sz="2000" dirty="0" smtClean="0">
                <a:sym typeface="Symbol"/>
              </a:rPr>
              <a:t>(Lucky(x)  Pass(</a:t>
            </a:r>
            <a:r>
              <a:rPr lang="en-US" sz="2000" dirty="0" err="1" smtClean="0">
                <a:sym typeface="Symbol"/>
              </a:rPr>
              <a:t>x,y</a:t>
            </a:r>
            <a:r>
              <a:rPr lang="en-US" sz="2000" dirty="0" smtClean="0">
                <a:sym typeface="Symbol"/>
              </a:rPr>
              <a:t>))</a:t>
            </a:r>
            <a:endParaRPr lang="th-TH" sz="2000" dirty="0" smtClean="0">
              <a:sym typeface="Symbol"/>
            </a:endParaRPr>
          </a:p>
          <a:p>
            <a:pPr lvl="1"/>
            <a:r>
              <a:rPr lang="en-US" sz="2000" dirty="0" smtClean="0">
                <a:sym typeface="Symbol"/>
              </a:rPr>
              <a:t></a:t>
            </a:r>
            <a:r>
              <a:rPr lang="en-US" sz="2000" dirty="0" smtClean="0"/>
              <a:t>Study(</a:t>
            </a:r>
            <a:r>
              <a:rPr lang="th-TH" sz="2000" dirty="0" smtClean="0"/>
              <a:t>สมชาย</a:t>
            </a:r>
            <a:r>
              <a:rPr lang="en-US" sz="2000" dirty="0" smtClean="0"/>
              <a:t>)</a:t>
            </a:r>
            <a:endParaRPr lang="th-TH" sz="2000" dirty="0" smtClean="0">
              <a:sym typeface="Symbol"/>
            </a:endParaRPr>
          </a:p>
          <a:p>
            <a:pPr lvl="1"/>
            <a:r>
              <a:rPr lang="en-US" sz="2000" dirty="0" smtClean="0">
                <a:sym typeface="Symbol"/>
              </a:rPr>
              <a:t>Lucky(</a:t>
            </a:r>
            <a:r>
              <a:rPr lang="th-TH" sz="2000" dirty="0" smtClean="0">
                <a:sym typeface="Symbol"/>
              </a:rPr>
              <a:t>สมชาย</a:t>
            </a:r>
            <a:r>
              <a:rPr lang="en-US" sz="2000" dirty="0" smtClean="0">
                <a:sym typeface="Symbol"/>
              </a:rPr>
              <a:t>) </a:t>
            </a:r>
          </a:p>
          <a:p>
            <a:pPr lvl="1"/>
            <a:r>
              <a:rPr lang="en-US" sz="2000" dirty="0" smtClean="0">
                <a:sym typeface="Symbol"/>
              </a:rPr>
              <a:t> </a:t>
            </a:r>
            <a:r>
              <a:rPr lang="en-US" sz="2000" dirty="0" smtClean="0"/>
              <a:t>Lucky(x)</a:t>
            </a:r>
            <a:r>
              <a:rPr lang="en-US" sz="2000" dirty="0" smtClean="0">
                <a:sym typeface="Symbol"/>
              </a:rPr>
              <a:t>  Win(x, LOTTERY)</a:t>
            </a:r>
            <a:endParaRPr lang="th-TH" sz="2000" dirty="0" smtClean="0">
              <a:sym typeface="Symbol"/>
            </a:endParaRPr>
          </a:p>
          <a:p>
            <a:endParaRPr lang="en-US" sz="2700" dirty="0" smtClean="0">
              <a:sym typeface="Symbol"/>
            </a:endParaRPr>
          </a:p>
          <a:p>
            <a:pPr lvl="2"/>
            <a:endParaRPr lang="en-US" sz="1600" dirty="0" smtClean="0">
              <a:sym typeface="Symbol"/>
            </a:endParaRPr>
          </a:p>
          <a:p>
            <a:pPr lvl="2"/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1: </a:t>
            </a:r>
            <a:r>
              <a:rPr lang="th-TH" sz="4000" b="1" dirty="0" smtClean="0"/>
              <a:t>เปลี่ยนประโยคให้อยู่ในรูป </a:t>
            </a:r>
            <a:r>
              <a:rPr lang="en-US" sz="4000" b="1" dirty="0" smtClean="0"/>
              <a:t>CNF (</a:t>
            </a:r>
            <a:r>
              <a:rPr lang="th-TH" sz="4000" b="1" dirty="0" smtClean="0"/>
              <a:t>4</a:t>
            </a:r>
            <a:r>
              <a:rPr lang="en-US" sz="4000" b="1" dirty="0" smtClean="0"/>
              <a:t>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000" dirty="0" smtClean="0">
                <a:sym typeface="Symbol"/>
              </a:rPr>
              <a:t>จาก</a:t>
            </a:r>
            <a:endParaRPr lang="en-US" sz="2000" dirty="0" smtClean="0">
              <a:sym typeface="Symbol"/>
            </a:endParaRPr>
          </a:p>
          <a:p>
            <a:pPr lvl="1"/>
            <a:r>
              <a:rPr lang="en-US" sz="1800" dirty="0">
                <a:sym typeface="Symbol"/>
              </a:rPr>
              <a:t>Pass(x, HISTORY)  Win(x, LOTTERY)  Happy(x)</a:t>
            </a:r>
            <a:endParaRPr lang="th-TH" sz="1800" dirty="0">
              <a:sym typeface="Symbol"/>
            </a:endParaRPr>
          </a:p>
          <a:p>
            <a:pPr lvl="1"/>
            <a:r>
              <a:rPr lang="en-US" sz="1800" dirty="0">
                <a:sym typeface="Symbol"/>
              </a:rPr>
              <a:t>(Study(x)  Pass(</a:t>
            </a:r>
            <a:r>
              <a:rPr lang="en-US" sz="1800" dirty="0" err="1">
                <a:sym typeface="Symbol"/>
              </a:rPr>
              <a:t>x,y</a:t>
            </a:r>
            <a:r>
              <a:rPr lang="en-US" sz="1800" dirty="0">
                <a:sym typeface="Symbol"/>
              </a:rPr>
              <a:t>))  </a:t>
            </a:r>
            <a:endParaRPr lang="th-TH" sz="1800" dirty="0">
              <a:sym typeface="Symbol"/>
            </a:endParaRPr>
          </a:p>
          <a:p>
            <a:pPr lvl="1"/>
            <a:r>
              <a:rPr lang="en-US" sz="1800" dirty="0">
                <a:sym typeface="Symbol"/>
              </a:rPr>
              <a:t>(Lucky(x)  Pass(</a:t>
            </a:r>
            <a:r>
              <a:rPr lang="en-US" sz="1800" dirty="0" err="1">
                <a:sym typeface="Symbol"/>
              </a:rPr>
              <a:t>x,y</a:t>
            </a:r>
            <a:r>
              <a:rPr lang="en-US" sz="1800" dirty="0">
                <a:sym typeface="Symbol"/>
              </a:rPr>
              <a:t>))</a:t>
            </a:r>
            <a:endParaRPr lang="th-TH" sz="1800" dirty="0">
              <a:sym typeface="Symbol"/>
            </a:endParaRPr>
          </a:p>
          <a:p>
            <a:pPr lvl="1"/>
            <a:r>
              <a:rPr lang="en-US" sz="1800" dirty="0">
                <a:sym typeface="Symbol"/>
              </a:rPr>
              <a:t></a:t>
            </a:r>
            <a:r>
              <a:rPr lang="en-US" sz="1800" dirty="0"/>
              <a:t>Study(</a:t>
            </a:r>
            <a:r>
              <a:rPr lang="th-TH" sz="1800" dirty="0"/>
              <a:t>สมชาย</a:t>
            </a:r>
            <a:r>
              <a:rPr lang="en-US" sz="1800" dirty="0"/>
              <a:t>)</a:t>
            </a:r>
            <a:endParaRPr lang="th-TH" sz="1800" dirty="0">
              <a:sym typeface="Symbol"/>
            </a:endParaRPr>
          </a:p>
          <a:p>
            <a:pPr lvl="1"/>
            <a:r>
              <a:rPr lang="en-US" sz="1800" dirty="0">
                <a:sym typeface="Symbol"/>
              </a:rPr>
              <a:t>Lucky(</a:t>
            </a:r>
            <a:r>
              <a:rPr lang="th-TH" sz="1800" dirty="0">
                <a:sym typeface="Symbol"/>
              </a:rPr>
              <a:t>สมชาย</a:t>
            </a:r>
            <a:r>
              <a:rPr lang="en-US" sz="1800" dirty="0">
                <a:sym typeface="Symbol"/>
              </a:rPr>
              <a:t>) </a:t>
            </a:r>
          </a:p>
          <a:p>
            <a:pPr lvl="1"/>
            <a:r>
              <a:rPr lang="en-US" sz="1800" dirty="0">
                <a:sym typeface="Symbol"/>
              </a:rPr>
              <a:t> </a:t>
            </a:r>
            <a:r>
              <a:rPr lang="en-US" sz="1800" dirty="0"/>
              <a:t>Lucky(x)</a:t>
            </a:r>
            <a:r>
              <a:rPr lang="en-US" sz="1800" dirty="0">
                <a:sym typeface="Symbol"/>
              </a:rPr>
              <a:t>  Win(x, LOTTERY)</a:t>
            </a:r>
            <a:endParaRPr lang="th-TH" sz="1800" dirty="0">
              <a:sym typeface="Symbol"/>
            </a:endParaRPr>
          </a:p>
          <a:p>
            <a:r>
              <a:rPr lang="en-US" sz="2000" dirty="0" smtClean="0">
                <a:sym typeface="Symbol"/>
              </a:rPr>
              <a:t>Standardize </a:t>
            </a:r>
            <a:r>
              <a:rPr lang="th-TH" sz="2000" dirty="0" smtClean="0">
                <a:sym typeface="Symbol"/>
              </a:rPr>
              <a:t>ตัวแปรของแต่ละประโยคย่อยได้</a:t>
            </a:r>
          </a:p>
          <a:p>
            <a:pPr lvl="1"/>
            <a:r>
              <a:rPr lang="en-US" sz="1800" dirty="0" smtClean="0">
                <a:sym typeface="Symbol"/>
              </a:rPr>
              <a:t>Pass(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x1</a:t>
            </a:r>
            <a:r>
              <a:rPr lang="en-US" sz="1800" dirty="0" smtClean="0">
                <a:sym typeface="Symbol"/>
              </a:rPr>
              <a:t>, HISTORY)  Win(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x1</a:t>
            </a:r>
            <a:r>
              <a:rPr lang="en-US" sz="1800" dirty="0" smtClean="0">
                <a:sym typeface="Symbol"/>
              </a:rPr>
              <a:t>, LOTTERY)  Happy(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x1</a:t>
            </a:r>
            <a:r>
              <a:rPr lang="en-US" sz="1800" dirty="0" smtClean="0">
                <a:sym typeface="Symbol"/>
              </a:rPr>
              <a:t>)</a:t>
            </a:r>
            <a:endParaRPr lang="th-TH" sz="1800" dirty="0" smtClean="0">
              <a:sym typeface="Symbol"/>
            </a:endParaRPr>
          </a:p>
          <a:p>
            <a:pPr lvl="1"/>
            <a:r>
              <a:rPr lang="en-US" sz="1800" dirty="0" smtClean="0">
                <a:sym typeface="Symbol"/>
              </a:rPr>
              <a:t>(Study(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x2</a:t>
            </a:r>
            <a:r>
              <a:rPr lang="en-US" sz="1800" dirty="0" smtClean="0">
                <a:sym typeface="Symbol"/>
              </a:rPr>
              <a:t>)  Pass(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x2</a:t>
            </a:r>
            <a:r>
              <a:rPr lang="en-US" sz="1800" dirty="0" smtClean="0">
                <a:sym typeface="Symbol"/>
              </a:rPr>
              <a:t>,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y1</a:t>
            </a:r>
            <a:r>
              <a:rPr lang="en-US" sz="1800" dirty="0" smtClean="0">
                <a:sym typeface="Symbol"/>
              </a:rPr>
              <a:t>))  </a:t>
            </a:r>
            <a:endParaRPr lang="th-TH" sz="1800" dirty="0" smtClean="0">
              <a:sym typeface="Symbol"/>
            </a:endParaRPr>
          </a:p>
          <a:p>
            <a:pPr lvl="1"/>
            <a:r>
              <a:rPr lang="en-US" sz="1800" dirty="0" smtClean="0">
                <a:sym typeface="Symbol"/>
              </a:rPr>
              <a:t>(Lucky(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x3</a:t>
            </a:r>
            <a:r>
              <a:rPr lang="en-US" sz="1800" dirty="0" smtClean="0">
                <a:sym typeface="Symbol"/>
              </a:rPr>
              <a:t>)  Pass(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x3</a:t>
            </a:r>
            <a:r>
              <a:rPr lang="en-US" sz="1800" dirty="0" smtClean="0">
                <a:sym typeface="Symbol"/>
              </a:rPr>
              <a:t>,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y2</a:t>
            </a:r>
            <a:r>
              <a:rPr lang="en-US" sz="1800" dirty="0" smtClean="0">
                <a:sym typeface="Symbol"/>
              </a:rPr>
              <a:t>))</a:t>
            </a:r>
            <a:endParaRPr lang="th-TH" sz="1800" dirty="0" smtClean="0">
              <a:sym typeface="Symbol"/>
            </a:endParaRPr>
          </a:p>
          <a:p>
            <a:pPr lvl="1"/>
            <a:r>
              <a:rPr lang="en-US" sz="1800" dirty="0" smtClean="0">
                <a:sym typeface="Symbol"/>
              </a:rPr>
              <a:t></a:t>
            </a:r>
            <a:r>
              <a:rPr lang="en-US" sz="1800" dirty="0" smtClean="0"/>
              <a:t>Study(</a:t>
            </a:r>
            <a:r>
              <a:rPr lang="th-TH" sz="1800" dirty="0" smtClean="0"/>
              <a:t>สมชาย</a:t>
            </a:r>
            <a:r>
              <a:rPr lang="en-US" sz="1800" dirty="0" smtClean="0"/>
              <a:t>)</a:t>
            </a:r>
            <a:endParaRPr lang="th-TH" sz="1800" dirty="0" smtClean="0">
              <a:sym typeface="Symbol"/>
            </a:endParaRPr>
          </a:p>
          <a:p>
            <a:pPr lvl="1"/>
            <a:r>
              <a:rPr lang="en-US" sz="1800" dirty="0" smtClean="0">
                <a:sym typeface="Symbol"/>
              </a:rPr>
              <a:t>Lucky(</a:t>
            </a:r>
            <a:r>
              <a:rPr lang="th-TH" sz="1800" dirty="0" smtClean="0">
                <a:sym typeface="Symbol"/>
              </a:rPr>
              <a:t>สมชาย</a:t>
            </a:r>
            <a:r>
              <a:rPr lang="en-US" sz="1800" dirty="0" smtClean="0">
                <a:sym typeface="Symbol"/>
              </a:rPr>
              <a:t>) </a:t>
            </a:r>
          </a:p>
          <a:p>
            <a:pPr lvl="1"/>
            <a:r>
              <a:rPr lang="en-US" sz="1800" dirty="0" smtClean="0">
                <a:sym typeface="Symbol"/>
              </a:rPr>
              <a:t> </a:t>
            </a:r>
            <a:r>
              <a:rPr lang="en-US" sz="1800" dirty="0" smtClean="0"/>
              <a:t>Lucky(</a:t>
            </a:r>
            <a:r>
              <a:rPr lang="en-US" sz="1800" dirty="0" smtClean="0">
                <a:solidFill>
                  <a:srgbClr val="00B050"/>
                </a:solidFill>
              </a:rPr>
              <a:t>x4</a:t>
            </a:r>
            <a:r>
              <a:rPr lang="en-US" sz="1800" dirty="0" smtClean="0"/>
              <a:t>)</a:t>
            </a:r>
            <a:r>
              <a:rPr lang="en-US" sz="1800" dirty="0" smtClean="0">
                <a:sym typeface="Symbol"/>
              </a:rPr>
              <a:t>  Win(</a:t>
            </a:r>
            <a:r>
              <a:rPr lang="en-US" sz="1800" dirty="0" smtClean="0">
                <a:solidFill>
                  <a:srgbClr val="00B050"/>
                </a:solidFill>
                <a:sym typeface="Symbol"/>
              </a:rPr>
              <a:t>x4</a:t>
            </a:r>
            <a:r>
              <a:rPr lang="en-US" sz="1800" dirty="0" smtClean="0">
                <a:sym typeface="Symbol"/>
              </a:rPr>
              <a:t>, LOTTERY)</a:t>
            </a:r>
            <a:endParaRPr lang="th-TH" sz="1800" dirty="0" smtClean="0">
              <a:sym typeface="Symbol"/>
            </a:endParaRPr>
          </a:p>
          <a:p>
            <a:endParaRPr lang="en-US" sz="2400" dirty="0" smtClean="0">
              <a:sym typeface="Symbol"/>
            </a:endParaRPr>
          </a:p>
          <a:p>
            <a:pPr lvl="2"/>
            <a:endParaRPr lang="en-US" sz="1400" dirty="0" smtClean="0">
              <a:sym typeface="Symbol"/>
            </a:endParaRPr>
          </a:p>
          <a:p>
            <a:pPr lvl="2"/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1: </a:t>
            </a:r>
            <a:r>
              <a:rPr lang="th-TH" b="1" dirty="0" smtClean="0"/>
              <a:t>พิสูจน์</a:t>
            </a:r>
            <a:r>
              <a:rPr lang="en-US" b="1" dirty="0" smtClean="0"/>
              <a:t> 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>
                <a:sym typeface="Symbol"/>
              </a:rPr>
              <a:t>จากสมมุติฐานที่ได้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sz="2400" dirty="0" smtClean="0">
                <a:sym typeface="Symbol"/>
              </a:rPr>
              <a:t>Pass(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x1</a:t>
            </a:r>
            <a:r>
              <a:rPr lang="en-US" sz="2400" dirty="0" smtClean="0">
                <a:sym typeface="Symbol"/>
              </a:rPr>
              <a:t>, HISTORY)  Win(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x1</a:t>
            </a:r>
            <a:r>
              <a:rPr lang="en-US" sz="2400" dirty="0" smtClean="0">
                <a:sym typeface="Symbol"/>
              </a:rPr>
              <a:t>, LOTTERY)  Happy(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x1</a:t>
            </a:r>
            <a:r>
              <a:rPr lang="en-US" sz="2400" dirty="0" smtClean="0">
                <a:sym typeface="Symbol"/>
              </a:rPr>
              <a:t>)</a:t>
            </a:r>
            <a:endParaRPr lang="th-TH" sz="2400" dirty="0" smtClean="0">
              <a:sym typeface="Symbol"/>
            </a:endParaRPr>
          </a:p>
          <a:p>
            <a:pPr marL="823913" lvl="1" indent="-457200">
              <a:buFont typeface="+mj-lt"/>
              <a:buAutoNum type="arabicPeriod"/>
            </a:pPr>
            <a:r>
              <a:rPr lang="en-US" sz="2400" dirty="0" smtClean="0">
                <a:sym typeface="Symbol"/>
              </a:rPr>
              <a:t>Study(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x2</a:t>
            </a:r>
            <a:r>
              <a:rPr lang="en-US" sz="2400" dirty="0" smtClean="0">
                <a:sym typeface="Symbol"/>
              </a:rPr>
              <a:t>)  Pass(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x2</a:t>
            </a:r>
            <a:r>
              <a:rPr lang="en-US" sz="2400" dirty="0" smtClean="0">
                <a:sym typeface="Symbol"/>
              </a:rPr>
              <a:t>,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y1</a:t>
            </a:r>
            <a:r>
              <a:rPr lang="en-US" sz="2400" dirty="0" smtClean="0">
                <a:sym typeface="Symbol"/>
              </a:rPr>
              <a:t>)  </a:t>
            </a:r>
            <a:endParaRPr lang="th-TH" sz="2400" dirty="0" smtClean="0">
              <a:sym typeface="Symbol"/>
            </a:endParaRPr>
          </a:p>
          <a:p>
            <a:pPr marL="823913" lvl="1" indent="-457200">
              <a:buFont typeface="+mj-lt"/>
              <a:buAutoNum type="arabicPeriod"/>
            </a:pPr>
            <a:r>
              <a:rPr lang="en-US" sz="2400" dirty="0" smtClean="0">
                <a:sym typeface="Symbol"/>
              </a:rPr>
              <a:t>Lucky(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x3</a:t>
            </a:r>
            <a:r>
              <a:rPr lang="en-US" sz="2400" dirty="0" smtClean="0">
                <a:sym typeface="Symbol"/>
              </a:rPr>
              <a:t>)  Pass(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x3</a:t>
            </a:r>
            <a:r>
              <a:rPr lang="en-US" sz="2400" dirty="0" smtClean="0">
                <a:sym typeface="Symbol"/>
              </a:rPr>
              <a:t>,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y2</a:t>
            </a:r>
            <a:r>
              <a:rPr lang="en-US" sz="2400" dirty="0" smtClean="0">
                <a:sym typeface="Symbol"/>
              </a:rPr>
              <a:t>)</a:t>
            </a:r>
            <a:endParaRPr lang="th-TH" sz="2400" dirty="0" smtClean="0">
              <a:sym typeface="Symbol"/>
            </a:endParaRPr>
          </a:p>
          <a:p>
            <a:pPr marL="823913" lvl="1" indent="-457200">
              <a:buFont typeface="+mj-lt"/>
              <a:buAutoNum type="arabicPeriod"/>
            </a:pPr>
            <a:r>
              <a:rPr lang="en-US" sz="2400" dirty="0" smtClean="0">
                <a:sym typeface="Symbol"/>
              </a:rPr>
              <a:t></a:t>
            </a:r>
            <a:r>
              <a:rPr lang="en-US" sz="2400" dirty="0" smtClean="0"/>
              <a:t>Study(</a:t>
            </a:r>
            <a:r>
              <a:rPr lang="th-TH" sz="2400" dirty="0" smtClean="0"/>
              <a:t>สมชาย</a:t>
            </a:r>
            <a:r>
              <a:rPr lang="en-US" sz="2400" dirty="0" smtClean="0"/>
              <a:t>)</a:t>
            </a:r>
            <a:endParaRPr lang="th-TH" sz="2400" dirty="0" smtClean="0">
              <a:sym typeface="Symbol"/>
            </a:endParaRPr>
          </a:p>
          <a:p>
            <a:pPr marL="823913" lvl="1" indent="-457200">
              <a:buFont typeface="+mj-lt"/>
              <a:buAutoNum type="arabicPeriod"/>
            </a:pPr>
            <a:r>
              <a:rPr lang="en-US" sz="2400" dirty="0" smtClean="0">
                <a:sym typeface="Symbol"/>
              </a:rPr>
              <a:t>Lucky(</a:t>
            </a:r>
            <a:r>
              <a:rPr lang="th-TH" sz="2400" dirty="0" smtClean="0">
                <a:sym typeface="Symbol"/>
              </a:rPr>
              <a:t>สมชาย</a:t>
            </a:r>
            <a:r>
              <a:rPr lang="en-US" sz="2400" dirty="0" smtClean="0">
                <a:sym typeface="Symbol"/>
              </a:rPr>
              <a:t>) 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sz="2400" dirty="0" smtClean="0">
                <a:sym typeface="Symbol"/>
              </a:rPr>
              <a:t> </a:t>
            </a:r>
            <a:r>
              <a:rPr lang="en-US" sz="2400" dirty="0" smtClean="0"/>
              <a:t>Lucky(</a:t>
            </a:r>
            <a:r>
              <a:rPr lang="en-US" sz="2400" dirty="0" smtClean="0">
                <a:solidFill>
                  <a:srgbClr val="00B050"/>
                </a:solidFill>
              </a:rPr>
              <a:t>x4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 Win(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x4</a:t>
            </a:r>
            <a:r>
              <a:rPr lang="en-US" sz="2400" dirty="0" smtClean="0">
                <a:sym typeface="Symbol"/>
              </a:rPr>
              <a:t>, LOTTERY)</a:t>
            </a:r>
            <a:endParaRPr lang="th-TH" sz="2400" dirty="0" smtClean="0">
              <a:sym typeface="Symbol"/>
            </a:endParaRPr>
          </a:p>
          <a:p>
            <a:r>
              <a:rPr lang="th-TH" sz="2800" dirty="0" smtClean="0"/>
              <a:t>ต้องการพิสูจน์ว่า สมชายมีความสุข  </a:t>
            </a:r>
            <a:r>
              <a:rPr lang="en-US" sz="2800" dirty="0" smtClean="0"/>
              <a:t>Happy(</a:t>
            </a:r>
            <a:r>
              <a:rPr lang="th-TH" sz="2800" dirty="0" smtClean="0"/>
              <a:t>สมชาย</a:t>
            </a:r>
            <a:r>
              <a:rPr lang="en-US" sz="2800" dirty="0" smtClean="0"/>
              <a:t>) </a:t>
            </a:r>
            <a:r>
              <a:rPr lang="th-TH" sz="2800" dirty="0" smtClean="0"/>
              <a:t>ดังนั้นให้กลับค่าความเป็นจริงเป็นพิสูจน์ </a:t>
            </a:r>
            <a:r>
              <a:rPr lang="en-US" sz="2800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en-US" sz="2800" dirty="0" smtClean="0">
                <a:solidFill>
                  <a:srgbClr val="0070C0"/>
                </a:solidFill>
              </a:rPr>
              <a:t>Happy(</a:t>
            </a:r>
            <a:r>
              <a:rPr lang="th-TH" sz="2800" dirty="0" smtClean="0">
                <a:solidFill>
                  <a:srgbClr val="0070C0"/>
                </a:solidFill>
              </a:rPr>
              <a:t>สมชาย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1: </a:t>
            </a:r>
            <a:r>
              <a:rPr lang="th-TH" b="1" dirty="0" smtClean="0"/>
              <a:t>พิสูจน์</a:t>
            </a:r>
            <a:r>
              <a:rPr lang="en-US" b="1" dirty="0" smtClean="0"/>
              <a:t> (2)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700808"/>
            <a:ext cx="1710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+mn-cs"/>
                <a:sym typeface="Symbol"/>
              </a:rPr>
              <a:t></a:t>
            </a:r>
            <a:r>
              <a:rPr lang="en-US" sz="2000" dirty="0" smtClean="0">
                <a:latin typeface="+mn-lt"/>
                <a:cs typeface="+mn-cs"/>
              </a:rPr>
              <a:t>Happy(</a:t>
            </a:r>
            <a:r>
              <a:rPr lang="th-TH" sz="2000" dirty="0" smtClean="0">
                <a:latin typeface="+mn-lt"/>
                <a:cs typeface="+mn-cs"/>
              </a:rPr>
              <a:t>สมชาย</a:t>
            </a:r>
            <a:r>
              <a:rPr lang="en-US" sz="2000" dirty="0" smtClean="0">
                <a:latin typeface="+mn-lt"/>
                <a:cs typeface="+mn-cs"/>
              </a:rPr>
              <a:t>)</a:t>
            </a: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7667" y="1679988"/>
            <a:ext cx="5942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 smtClean="0">
                <a:latin typeface="+mn-lt"/>
                <a:cs typeface="+mn-cs"/>
                <a:sym typeface="Symbol"/>
              </a:rPr>
              <a:t>Pass(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cs typeface="+mn-cs"/>
                <a:sym typeface="Symbol"/>
              </a:rPr>
              <a:t>x1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, HISTORY)  Win(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cs typeface="+mn-cs"/>
                <a:sym typeface="Symbol"/>
              </a:rPr>
              <a:t>x1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, LOTTERY)  Happy(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cs typeface="+mn-cs"/>
                <a:sym typeface="Symbol"/>
              </a:rPr>
              <a:t>x1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)</a:t>
            </a: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2740858"/>
            <a:ext cx="5021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 smtClean="0">
                <a:latin typeface="+mn-lt"/>
                <a:cs typeface="+mn-cs"/>
                <a:sym typeface="Symbol"/>
              </a:rPr>
              <a:t>Pass(</a:t>
            </a:r>
            <a:r>
              <a:rPr lang="th-TH" sz="2000" dirty="0" smtClean="0">
                <a:latin typeface="+mn-lt"/>
                <a:cs typeface="+mn-cs"/>
                <a:sym typeface="Symbol"/>
              </a:rPr>
              <a:t>สมชาย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, HISTORY)  Win(</a:t>
            </a:r>
            <a:r>
              <a:rPr lang="th-TH" sz="2000" dirty="0" smtClean="0">
                <a:latin typeface="+mn-lt"/>
                <a:cs typeface="+mn-cs"/>
                <a:sym typeface="Symbol"/>
              </a:rPr>
              <a:t>สมชาย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, LOTTERY)</a:t>
            </a: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3197" y="2708920"/>
            <a:ext cx="3537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6713" indent="-457200"/>
            <a:r>
              <a:rPr lang="en-US" sz="2000" dirty="0" smtClean="0">
                <a:latin typeface="+mn-lt"/>
                <a:sym typeface="Symbol"/>
              </a:rPr>
              <a:t> </a:t>
            </a:r>
            <a:r>
              <a:rPr lang="en-US" sz="2000" dirty="0" smtClean="0">
                <a:latin typeface="+mn-lt"/>
              </a:rPr>
              <a:t>Lucky(</a:t>
            </a:r>
            <a:r>
              <a:rPr lang="en-US" sz="2000" dirty="0" smtClean="0">
                <a:solidFill>
                  <a:srgbClr val="00B050"/>
                </a:solidFill>
                <a:latin typeface="+mn-lt"/>
              </a:rPr>
              <a:t>x4</a:t>
            </a:r>
            <a:r>
              <a:rPr lang="en-US" sz="2000" dirty="0" smtClean="0">
                <a:latin typeface="+mn-lt"/>
              </a:rPr>
              <a:t>)</a:t>
            </a:r>
            <a:r>
              <a:rPr lang="en-US" sz="2000" dirty="0" smtClean="0">
                <a:latin typeface="+mn-lt"/>
                <a:sym typeface="Symbol"/>
              </a:rPr>
              <a:t>  Win(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x4</a:t>
            </a:r>
            <a:r>
              <a:rPr lang="en-US" sz="2000" dirty="0" smtClean="0">
                <a:latin typeface="+mn-lt"/>
                <a:sym typeface="Symbol"/>
              </a:rPr>
              <a:t>, LOTTERY)</a:t>
            </a:r>
            <a:endParaRPr lang="th-TH" sz="2000" dirty="0" smtClean="0">
              <a:latin typeface="+mn-lt"/>
              <a:sym typeface="Symbo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3645024"/>
            <a:ext cx="4285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 smtClean="0">
                <a:latin typeface="+mn-lt"/>
                <a:cs typeface="+mn-cs"/>
                <a:sym typeface="Symbol"/>
              </a:rPr>
              <a:t>Pass(</a:t>
            </a:r>
            <a:r>
              <a:rPr lang="th-TH" sz="2000" dirty="0" smtClean="0">
                <a:latin typeface="+mn-lt"/>
                <a:cs typeface="+mn-cs"/>
                <a:sym typeface="Symbol"/>
              </a:rPr>
              <a:t>สมชาย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, HISTORY)  Lucky(</a:t>
            </a:r>
            <a:r>
              <a:rPr lang="th-TH" sz="2000" dirty="0" smtClean="0">
                <a:latin typeface="+mn-lt"/>
                <a:cs typeface="+mn-cs"/>
                <a:sym typeface="Symbol"/>
              </a:rPr>
              <a:t>สมชาย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)</a:t>
            </a: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41145" y="3645024"/>
            <a:ext cx="1387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 smtClean="0">
                <a:latin typeface="+mn-lt"/>
                <a:cs typeface="+mn-cs"/>
                <a:sym typeface="Symbol"/>
              </a:rPr>
              <a:t>Lucky(</a:t>
            </a:r>
            <a:r>
              <a:rPr lang="th-TH" sz="2000" dirty="0" smtClean="0">
                <a:latin typeface="+mn-lt"/>
                <a:cs typeface="+mn-cs"/>
                <a:sym typeface="Symbol"/>
              </a:rPr>
              <a:t>สมชาย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)</a:t>
            </a: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26707" y="4437112"/>
            <a:ext cx="2464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 smtClean="0">
                <a:latin typeface="+mn-lt"/>
                <a:cs typeface="+mn-cs"/>
                <a:sym typeface="Symbol"/>
              </a:rPr>
              <a:t>Pass(</a:t>
            </a:r>
            <a:r>
              <a:rPr lang="th-TH" sz="2000" dirty="0" smtClean="0">
                <a:latin typeface="+mn-lt"/>
                <a:cs typeface="+mn-cs"/>
                <a:sym typeface="Symbol"/>
              </a:rPr>
              <a:t>สมชาย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, HISTORY)</a:t>
            </a: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1720" y="4437112"/>
            <a:ext cx="2782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6713" indent="-457200"/>
            <a:r>
              <a:rPr lang="en-US" sz="2000" dirty="0" smtClean="0">
                <a:latin typeface="+mn-lt"/>
                <a:sym typeface="Symbol"/>
              </a:rPr>
              <a:t>Lucky(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x3</a:t>
            </a:r>
            <a:r>
              <a:rPr lang="en-US" sz="2000" dirty="0" smtClean="0">
                <a:latin typeface="+mn-lt"/>
                <a:sym typeface="Symbol"/>
              </a:rPr>
              <a:t>)  Pass(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x3</a:t>
            </a:r>
            <a:r>
              <a:rPr lang="en-US" sz="2000" dirty="0" smtClean="0">
                <a:latin typeface="+mn-lt"/>
                <a:sym typeface="Symbol"/>
              </a:rPr>
              <a:t>,</a:t>
            </a:r>
            <a:r>
              <a:rPr lang="en-US" sz="2000" dirty="0" smtClean="0">
                <a:solidFill>
                  <a:srgbClr val="00B050"/>
                </a:solidFill>
                <a:latin typeface="+mn-lt"/>
                <a:sym typeface="Symbol"/>
              </a:rPr>
              <a:t>y2</a:t>
            </a:r>
            <a:r>
              <a:rPr lang="en-US" sz="2000" dirty="0" smtClean="0">
                <a:latin typeface="+mn-lt"/>
                <a:sym typeface="Symbol"/>
              </a:rPr>
              <a:t>)</a:t>
            </a:r>
            <a:endParaRPr lang="th-TH" sz="2000" dirty="0" smtClean="0">
              <a:latin typeface="+mn-lt"/>
              <a:sym typeface="Symbo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81795" y="5301208"/>
            <a:ext cx="1569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6713" indent="-457200"/>
            <a:r>
              <a:rPr lang="en-US" sz="2000" dirty="0" smtClean="0">
                <a:latin typeface="+mn-lt"/>
                <a:cs typeface="+mn-cs"/>
                <a:sym typeface="Symbol"/>
              </a:rPr>
              <a:t>Lucky(</a:t>
            </a:r>
            <a:r>
              <a:rPr lang="th-TH" sz="2000" dirty="0" smtClean="0">
                <a:latin typeface="+mn-lt"/>
                <a:cs typeface="+mn-cs"/>
                <a:sym typeface="Symbol"/>
              </a:rPr>
              <a:t>สมชาย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)</a:t>
            </a:r>
            <a:endParaRPr lang="th-TH" sz="2000" dirty="0" smtClean="0">
              <a:latin typeface="+mn-lt"/>
              <a:cs typeface="+mn-cs"/>
              <a:sym typeface="Symbo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67744" y="5301208"/>
            <a:ext cx="1387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6713" indent="-457200"/>
            <a:r>
              <a:rPr lang="en-US" sz="2000" dirty="0" smtClean="0">
                <a:latin typeface="+mn-lt"/>
                <a:cs typeface="+mn-cs"/>
                <a:sym typeface="Symbol"/>
              </a:rPr>
              <a:t>Lucky(</a:t>
            </a:r>
            <a:r>
              <a:rPr lang="th-TH" sz="2000" dirty="0" smtClean="0">
                <a:latin typeface="+mn-lt"/>
                <a:cs typeface="+mn-cs"/>
                <a:sym typeface="Symbol"/>
              </a:rPr>
              <a:t>สมชาย</a:t>
            </a:r>
            <a:r>
              <a:rPr lang="en-US" sz="2000" dirty="0" smtClean="0">
                <a:latin typeface="+mn-lt"/>
                <a:cs typeface="+mn-cs"/>
                <a:sym typeface="Symbol"/>
              </a:rPr>
              <a:t>)</a:t>
            </a:r>
            <a:endParaRPr lang="th-TH" sz="2000" dirty="0" smtClean="0">
              <a:latin typeface="+mn-lt"/>
              <a:cs typeface="+mn-cs"/>
              <a:sym typeface="Symbo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23928" y="6237312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76309" y="5301208"/>
            <a:ext cx="2736304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พิสูจน์ได้ว่า สมชายมีความสุข </a:t>
            </a:r>
            <a:r>
              <a:rPr lang="en-US" sz="2400" dirty="0" smtClean="0"/>
              <a:t>Happy(</a:t>
            </a:r>
            <a:r>
              <a:rPr lang="th-TH" sz="2400" dirty="0" smtClean="0"/>
              <a:t>สมชาย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6" name="Straight Connector 15"/>
          <p:cNvCxnSpPr>
            <a:endCxn id="6" idx="0"/>
          </p:cNvCxnSpPr>
          <p:nvPr/>
        </p:nvCxnSpPr>
        <p:spPr>
          <a:xfrm>
            <a:off x="1259632" y="2100918"/>
            <a:ext cx="1430760" cy="6399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6" idx="0"/>
          </p:cNvCxnSpPr>
          <p:nvPr/>
        </p:nvCxnSpPr>
        <p:spPr>
          <a:xfrm flipH="1">
            <a:off x="2690392" y="2080098"/>
            <a:ext cx="1593576" cy="660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55776" y="3140968"/>
            <a:ext cx="1728192" cy="5040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283968" y="3109030"/>
            <a:ext cx="1667809" cy="5359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17872" y="4045134"/>
            <a:ext cx="1158438" cy="3919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2"/>
          </p:cNvCxnSpPr>
          <p:nvPr/>
        </p:nvCxnSpPr>
        <p:spPr>
          <a:xfrm flipH="1">
            <a:off x="6276310" y="4045134"/>
            <a:ext cx="1058455" cy="3919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12" idx="0"/>
          </p:cNvCxnSpPr>
          <p:nvPr/>
        </p:nvCxnSpPr>
        <p:spPr>
          <a:xfrm>
            <a:off x="3779912" y="4837222"/>
            <a:ext cx="1386874" cy="4639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2"/>
            <a:endCxn id="12" idx="0"/>
          </p:cNvCxnSpPr>
          <p:nvPr/>
        </p:nvCxnSpPr>
        <p:spPr>
          <a:xfrm flipH="1">
            <a:off x="5166786" y="4837222"/>
            <a:ext cx="1392182" cy="4639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3" idx="2"/>
            <a:endCxn id="14" idx="0"/>
          </p:cNvCxnSpPr>
          <p:nvPr/>
        </p:nvCxnSpPr>
        <p:spPr>
          <a:xfrm>
            <a:off x="2961364" y="5701318"/>
            <a:ext cx="1142584" cy="5359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2"/>
            <a:endCxn id="14" idx="0"/>
          </p:cNvCxnSpPr>
          <p:nvPr/>
        </p:nvCxnSpPr>
        <p:spPr>
          <a:xfrm flipH="1">
            <a:off x="4103948" y="5701318"/>
            <a:ext cx="1062838" cy="5359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851920" y="2204864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1800" dirty="0" smtClean="0">
                <a:solidFill>
                  <a:srgbClr val="C00000"/>
                </a:solidFill>
                <a:latin typeface="+mn-lt"/>
                <a:cs typeface="+mn-cs"/>
                <a:sym typeface="Symbol"/>
              </a:rPr>
              <a:t>{</a:t>
            </a:r>
            <a:r>
              <a:rPr lang="th-TH" sz="1800" dirty="0" smtClean="0">
                <a:solidFill>
                  <a:srgbClr val="C00000"/>
                </a:solidFill>
                <a:latin typeface="+mn-lt"/>
                <a:cs typeface="+mn-cs"/>
                <a:sym typeface="Symbol"/>
              </a:rPr>
              <a:t>สมชาย</a:t>
            </a:r>
            <a:r>
              <a:rPr lang="en-US" sz="1800" dirty="0" smtClean="0">
                <a:solidFill>
                  <a:srgbClr val="C00000"/>
                </a:solidFill>
                <a:latin typeface="+mn-lt"/>
                <a:cs typeface="+mn-cs"/>
                <a:sym typeface="Symbol"/>
              </a:rPr>
              <a:t>/x1</a:t>
            </a:r>
            <a:r>
              <a:rPr lang="en-US" sz="1800" dirty="0" smtClean="0">
                <a:solidFill>
                  <a:srgbClr val="C00000"/>
                </a:solidFill>
                <a:latin typeface="+mn-lt"/>
                <a:sym typeface="Symbol"/>
              </a:rPr>
              <a:t>}</a:t>
            </a:r>
            <a:endParaRPr lang="en-US" sz="1800" dirty="0">
              <a:solidFill>
                <a:srgbClr val="C00000"/>
              </a:solidFill>
              <a:latin typeface="+mn-lt"/>
              <a:sym typeface="Symbo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43967" y="3172906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1800" dirty="0" smtClean="0">
                <a:solidFill>
                  <a:srgbClr val="C00000"/>
                </a:solidFill>
                <a:latin typeface="+mn-lt"/>
                <a:cs typeface="+mn-cs"/>
                <a:sym typeface="Symbol"/>
              </a:rPr>
              <a:t>{</a:t>
            </a:r>
            <a:r>
              <a:rPr lang="th-TH" sz="1800" dirty="0" smtClean="0">
                <a:solidFill>
                  <a:srgbClr val="C00000"/>
                </a:solidFill>
                <a:latin typeface="+mn-lt"/>
                <a:cs typeface="+mn-cs"/>
                <a:sym typeface="Symbol"/>
              </a:rPr>
              <a:t>สมชาย</a:t>
            </a:r>
            <a:r>
              <a:rPr lang="en-US" sz="1800" dirty="0" smtClean="0">
                <a:solidFill>
                  <a:srgbClr val="C00000"/>
                </a:solidFill>
                <a:latin typeface="+mn-lt"/>
                <a:cs typeface="+mn-cs"/>
                <a:sym typeface="Symbol"/>
              </a:rPr>
              <a:t>/x4</a:t>
            </a:r>
            <a:r>
              <a:rPr lang="en-US" sz="1800" dirty="0" smtClean="0">
                <a:solidFill>
                  <a:srgbClr val="C00000"/>
                </a:solidFill>
                <a:latin typeface="+mn-lt"/>
                <a:sym typeface="Symbol"/>
              </a:rPr>
              <a:t>}</a:t>
            </a:r>
            <a:endParaRPr lang="en-US" sz="1800" dirty="0">
              <a:solidFill>
                <a:srgbClr val="C00000"/>
              </a:solidFill>
              <a:latin typeface="+mn-lt"/>
              <a:sym typeface="Symbo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91680" y="4869160"/>
            <a:ext cx="2436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1800" dirty="0" smtClean="0">
                <a:solidFill>
                  <a:srgbClr val="C00000"/>
                </a:solidFill>
                <a:latin typeface="+mn-lt"/>
                <a:cs typeface="+mn-cs"/>
                <a:sym typeface="Symbol"/>
              </a:rPr>
              <a:t>{</a:t>
            </a:r>
            <a:r>
              <a:rPr lang="th-TH" sz="1800" dirty="0" smtClean="0">
                <a:solidFill>
                  <a:srgbClr val="C00000"/>
                </a:solidFill>
                <a:latin typeface="+mn-lt"/>
                <a:cs typeface="+mn-cs"/>
                <a:sym typeface="Symbol"/>
              </a:rPr>
              <a:t>สมชาย</a:t>
            </a:r>
            <a:r>
              <a:rPr lang="en-US" sz="1800" dirty="0" smtClean="0">
                <a:solidFill>
                  <a:srgbClr val="C00000"/>
                </a:solidFill>
                <a:latin typeface="+mn-lt"/>
                <a:cs typeface="+mn-cs"/>
                <a:sym typeface="Symbol"/>
              </a:rPr>
              <a:t>/x3, HISTORY/y2</a:t>
            </a:r>
            <a:r>
              <a:rPr lang="en-US" sz="1800" dirty="0" smtClean="0">
                <a:solidFill>
                  <a:srgbClr val="C00000"/>
                </a:solidFill>
                <a:latin typeface="+mn-lt"/>
                <a:sym typeface="Symbol"/>
              </a:rPr>
              <a:t>}</a:t>
            </a:r>
            <a:endParaRPr lang="en-US" sz="1800" dirty="0">
              <a:solidFill>
                <a:srgbClr val="C00000"/>
              </a:solidFill>
              <a:latin typeface="+mn-lt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38" grpId="0"/>
      <p:bldP spid="39" grpId="0"/>
      <p:bldP spid="4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</a:t>
            </a:r>
            <a:r>
              <a:rPr lang="en-US" b="1" dirty="0" smtClean="0"/>
              <a:t>2: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จากข้อมูลต่อไปนี้</a:t>
            </a:r>
          </a:p>
          <a:p>
            <a:pPr lvl="1"/>
            <a:r>
              <a:rPr lang="en-US" sz="2000" dirty="0" smtClean="0"/>
              <a:t>Marcus was a man</a:t>
            </a:r>
          </a:p>
          <a:p>
            <a:pPr lvl="1"/>
            <a:r>
              <a:rPr lang="en-US" sz="2000" dirty="0" smtClean="0"/>
              <a:t>Marcus was a Pompeian</a:t>
            </a:r>
          </a:p>
          <a:p>
            <a:pPr lvl="1"/>
            <a:r>
              <a:rPr lang="en-US" sz="2000" dirty="0" smtClean="0"/>
              <a:t>Marcus was born in 40 AD.</a:t>
            </a:r>
          </a:p>
          <a:p>
            <a:pPr lvl="1"/>
            <a:r>
              <a:rPr lang="en-US" sz="2000" dirty="0" smtClean="0"/>
              <a:t>All men are mortal</a:t>
            </a:r>
          </a:p>
          <a:p>
            <a:pPr lvl="1"/>
            <a:r>
              <a:rPr lang="en-US" sz="2000" dirty="0" smtClean="0"/>
              <a:t>All </a:t>
            </a:r>
            <a:r>
              <a:rPr lang="en-US" sz="2000" dirty="0" err="1" smtClean="0"/>
              <a:t>Pompeians</a:t>
            </a:r>
            <a:r>
              <a:rPr lang="en-US" sz="2000" dirty="0" smtClean="0"/>
              <a:t> died when the volcano erupted in 79 AD.</a:t>
            </a:r>
          </a:p>
          <a:p>
            <a:pPr lvl="1"/>
            <a:r>
              <a:rPr lang="en-US" sz="2000" dirty="0" smtClean="0"/>
              <a:t>No mortal lives longer than 150 years</a:t>
            </a:r>
          </a:p>
          <a:p>
            <a:pPr lvl="1"/>
            <a:r>
              <a:rPr lang="en-US" sz="2000" dirty="0" smtClean="0"/>
              <a:t>It’s now 2011</a:t>
            </a:r>
          </a:p>
          <a:p>
            <a:pPr lvl="1"/>
            <a:r>
              <a:rPr lang="en-US" sz="2000" dirty="0" smtClean="0"/>
              <a:t>Alive means not dead</a:t>
            </a:r>
          </a:p>
          <a:p>
            <a:pPr lvl="1"/>
            <a:r>
              <a:rPr lang="en-US" sz="2000" dirty="0" smtClean="0"/>
              <a:t>If someone dies, then he’s dead at all later times.</a:t>
            </a:r>
          </a:p>
          <a:p>
            <a:r>
              <a:rPr lang="th-TH" sz="2800" dirty="0" smtClean="0"/>
              <a:t>จงพิสูจน์ </a:t>
            </a:r>
            <a:r>
              <a:rPr lang="en-US" sz="2400" dirty="0" smtClean="0"/>
              <a:t>Marcus is not alive ?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7948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2: </a:t>
            </a:r>
            <a:r>
              <a:rPr lang="th-TH" sz="4000" b="1" dirty="0"/>
              <a:t>สร้างประโยคในรูปแบบของ </a:t>
            </a:r>
            <a:r>
              <a:rPr lang="en-US" sz="4000" b="1" dirty="0" smtClean="0"/>
              <a:t>FOL (1)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Marcus was a man</a:t>
            </a:r>
          </a:p>
          <a:p>
            <a:pPr lvl="1"/>
            <a:r>
              <a:rPr lang="en-US" sz="2000" dirty="0" smtClean="0"/>
              <a:t>man(Marcus)</a:t>
            </a:r>
          </a:p>
          <a:p>
            <a:r>
              <a:rPr lang="en-US" sz="2400" dirty="0" smtClean="0"/>
              <a:t>Marcus was a Pompeian</a:t>
            </a:r>
          </a:p>
          <a:p>
            <a:pPr lvl="1"/>
            <a:r>
              <a:rPr lang="en-US" sz="2000" dirty="0" err="1"/>
              <a:t>p</a:t>
            </a:r>
            <a:r>
              <a:rPr lang="en-US" sz="2000" dirty="0" err="1" smtClean="0"/>
              <a:t>ompeian</a:t>
            </a:r>
            <a:r>
              <a:rPr lang="en-US" sz="2000" dirty="0" smtClean="0"/>
              <a:t>(Marcus)</a:t>
            </a:r>
          </a:p>
          <a:p>
            <a:r>
              <a:rPr lang="en-US" sz="2400" dirty="0" smtClean="0"/>
              <a:t>Marcus was born in 40 AD.</a:t>
            </a:r>
          </a:p>
          <a:p>
            <a:pPr lvl="1"/>
            <a:r>
              <a:rPr lang="en-US" sz="2000" dirty="0" smtClean="0"/>
              <a:t>born(Marcus, 40)</a:t>
            </a:r>
          </a:p>
          <a:p>
            <a:r>
              <a:rPr lang="en-US" sz="2400" dirty="0" smtClean="0"/>
              <a:t>All men are mortal</a:t>
            </a:r>
          </a:p>
          <a:p>
            <a:pPr lvl="1"/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 (man(x)</a:t>
            </a:r>
            <a:r>
              <a:rPr lang="en-US" sz="2000" dirty="0">
                <a:cs typeface="Calibri" pitchFamily="34" charset="0"/>
                <a:sym typeface="Symbol"/>
              </a:rPr>
              <a:t> </a:t>
            </a:r>
            <a:r>
              <a:rPr lang="en-US" sz="2000" dirty="0" smtClean="0">
                <a:cs typeface="Calibri" pitchFamily="34" charset="0"/>
                <a:sym typeface="Symbol"/>
              </a:rPr>
              <a:t></a:t>
            </a:r>
            <a:r>
              <a:rPr lang="en-US" sz="2000" dirty="0" smtClean="0">
                <a:sym typeface="Symbol"/>
              </a:rPr>
              <a:t> mortal(x))</a:t>
            </a:r>
            <a:endParaRPr lang="en-US" sz="2000" dirty="0" smtClean="0"/>
          </a:p>
          <a:p>
            <a:r>
              <a:rPr lang="en-US" sz="2400" dirty="0" smtClean="0"/>
              <a:t>All </a:t>
            </a:r>
            <a:r>
              <a:rPr lang="en-US" sz="2400" dirty="0" err="1" smtClean="0"/>
              <a:t>Pompeians</a:t>
            </a:r>
            <a:r>
              <a:rPr lang="en-US" sz="2400" dirty="0" smtClean="0"/>
              <a:t> died when the volcano erupted in 79 AD.</a:t>
            </a:r>
          </a:p>
          <a:p>
            <a:pPr lvl="1"/>
            <a:r>
              <a:rPr lang="en-US" sz="2000" dirty="0" smtClean="0"/>
              <a:t>erupted(Volcano, 79)</a:t>
            </a:r>
            <a:r>
              <a:rPr lang="en-US" sz="2400" dirty="0">
                <a:sym typeface="Symbol"/>
              </a:rPr>
              <a:t>  </a:t>
            </a:r>
            <a:r>
              <a:rPr lang="th-TH" sz="2000" dirty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x(</a:t>
            </a:r>
            <a:r>
              <a:rPr lang="en-US" sz="2000" dirty="0" err="1" smtClean="0"/>
              <a:t>pompeian</a:t>
            </a:r>
            <a:r>
              <a:rPr lang="en-US" sz="2000" dirty="0" smtClean="0"/>
              <a:t>(x)</a:t>
            </a:r>
            <a:r>
              <a:rPr lang="en-US" sz="2000" dirty="0">
                <a:cs typeface="Calibri" pitchFamily="34" charset="0"/>
                <a:sym typeface="Symbol"/>
              </a:rPr>
              <a:t> </a:t>
            </a:r>
            <a:r>
              <a:rPr lang="en-US" sz="2000" dirty="0" smtClean="0">
                <a:cs typeface="Calibri" pitchFamily="34" charset="0"/>
                <a:sym typeface="Symbol"/>
              </a:rPr>
              <a:t>died(x, 79))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2200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/>
              <a:t>ตัวอย่าง</a:t>
            </a:r>
            <a:r>
              <a:rPr lang="en-US" sz="4000" b="1" dirty="0"/>
              <a:t>2: </a:t>
            </a:r>
            <a:r>
              <a:rPr lang="th-TH" sz="4000" b="1" dirty="0"/>
              <a:t>สร้างประโยคในรูปแบบของ </a:t>
            </a:r>
            <a:r>
              <a:rPr lang="en-US" sz="4000" b="1" dirty="0" smtClean="0"/>
              <a:t>FOL</a:t>
            </a:r>
            <a:r>
              <a:rPr lang="th-TH" sz="4000" b="1" dirty="0" smtClean="0"/>
              <a:t> </a:t>
            </a:r>
            <a:r>
              <a:rPr lang="en-US" sz="4000" b="1" dirty="0" smtClean="0"/>
              <a:t>(2)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No mortal lives longer than 150 years</a:t>
            </a:r>
          </a:p>
          <a:p>
            <a:pPr lvl="1"/>
            <a:r>
              <a:rPr lang="th-TH" sz="2000" dirty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</a:t>
            </a:r>
            <a:r>
              <a:rPr lang="th-TH" sz="2000" dirty="0" smtClean="0">
                <a:sym typeface="Symbol"/>
              </a:rPr>
              <a:t> </a:t>
            </a:r>
            <a:r>
              <a:rPr lang="en-US" sz="2000" dirty="0" smtClean="0">
                <a:sym typeface="Symbol"/>
              </a:rPr>
              <a:t>t1 </a:t>
            </a:r>
            <a:r>
              <a:rPr lang="th-TH" sz="2000" dirty="0" smtClean="0">
                <a:sym typeface="Symbol"/>
              </a:rPr>
              <a:t></a:t>
            </a:r>
            <a:r>
              <a:rPr lang="en-US" sz="2000" dirty="0">
                <a:sym typeface="Symbol"/>
              </a:rPr>
              <a:t>t2 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dirty="0" smtClean="0"/>
              <a:t>mortal(x</a:t>
            </a:r>
            <a:r>
              <a:rPr lang="en-US" sz="2000" dirty="0"/>
              <a:t>)</a:t>
            </a:r>
            <a:r>
              <a:rPr lang="en-US" sz="2000" dirty="0">
                <a:sym typeface="Symbol"/>
              </a:rPr>
              <a:t>  </a:t>
            </a:r>
            <a:r>
              <a:rPr lang="en-US" sz="2000" dirty="0"/>
              <a:t>born(x, t1) </a:t>
            </a:r>
            <a:r>
              <a:rPr lang="en-US" sz="2000" dirty="0">
                <a:sym typeface="Symbol"/>
              </a:rPr>
              <a:t> </a:t>
            </a:r>
            <a:r>
              <a:rPr lang="en-US" sz="2000" dirty="0" err="1">
                <a:sym typeface="Symbol"/>
              </a:rPr>
              <a:t>gt</a:t>
            </a:r>
            <a:r>
              <a:rPr lang="en-US" sz="2000" dirty="0">
                <a:sym typeface="Symbol"/>
              </a:rPr>
              <a:t>(t2-t1, 150)  </a:t>
            </a:r>
            <a:r>
              <a:rPr lang="en-US" sz="2000" dirty="0" smtClean="0">
                <a:sym typeface="Symbol"/>
              </a:rPr>
              <a:t>dead(x, t2))</a:t>
            </a:r>
            <a:endParaRPr lang="en-US" sz="2000" dirty="0"/>
          </a:p>
          <a:p>
            <a:r>
              <a:rPr lang="en-US" sz="2400" dirty="0" smtClean="0"/>
              <a:t>It’s </a:t>
            </a:r>
            <a:r>
              <a:rPr lang="en-US" sz="2400" dirty="0"/>
              <a:t>now </a:t>
            </a:r>
            <a:r>
              <a:rPr lang="en-US" sz="2400" dirty="0" smtClean="0"/>
              <a:t>2011</a:t>
            </a:r>
          </a:p>
          <a:p>
            <a:pPr lvl="1"/>
            <a:r>
              <a:rPr lang="en-US" sz="2000" dirty="0" smtClean="0"/>
              <a:t>now = 2011</a:t>
            </a:r>
            <a:endParaRPr lang="en-US" sz="2000" dirty="0"/>
          </a:p>
          <a:p>
            <a:r>
              <a:rPr lang="en-US" sz="2400" dirty="0"/>
              <a:t>Alive means not </a:t>
            </a:r>
            <a:r>
              <a:rPr lang="en-US" sz="2400" dirty="0" smtClean="0"/>
              <a:t>dead</a:t>
            </a:r>
          </a:p>
          <a:p>
            <a:pPr lvl="1"/>
            <a:r>
              <a:rPr lang="th-TH" sz="2000" dirty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</a:t>
            </a:r>
            <a:r>
              <a:rPr lang="th-TH" sz="2000" dirty="0">
                <a:sym typeface="Symbol"/>
              </a:rPr>
              <a:t> </a:t>
            </a:r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t ([</a:t>
            </a:r>
            <a:r>
              <a:rPr lang="en-US" sz="2000" dirty="0" smtClean="0"/>
              <a:t>alive(x, t)</a:t>
            </a:r>
            <a:r>
              <a:rPr lang="en-US" sz="2000" dirty="0" smtClean="0">
                <a:cs typeface="Calibri" pitchFamily="34" charset="0"/>
                <a:sym typeface="Symbol"/>
              </a:rPr>
              <a:t> 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dead(x, t)]   [dead(</a:t>
            </a:r>
            <a:r>
              <a:rPr lang="en-US" sz="2000" dirty="0" err="1" smtClean="0">
                <a:sym typeface="Symbol"/>
              </a:rPr>
              <a:t>x,t</a:t>
            </a:r>
            <a:r>
              <a:rPr lang="en-US" sz="2000" dirty="0" smtClean="0">
                <a:sym typeface="Symbol"/>
              </a:rPr>
              <a:t>)</a:t>
            </a:r>
            <a:r>
              <a:rPr lang="en-US" sz="20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>
                <a:cs typeface="Calibri" pitchFamily="34" charset="0"/>
                <a:sym typeface="Symbol"/>
              </a:rPr>
              <a:t>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alive(x, t)])</a:t>
            </a:r>
            <a:endParaRPr lang="en-US" sz="2000" dirty="0"/>
          </a:p>
          <a:p>
            <a:r>
              <a:rPr lang="en-US" sz="2400" dirty="0"/>
              <a:t>If someone dies, then he’s dead at all later times</a:t>
            </a:r>
            <a:r>
              <a:rPr lang="en-US" sz="2400" dirty="0" smtClean="0"/>
              <a:t>.</a:t>
            </a:r>
          </a:p>
          <a:p>
            <a:pPr lvl="1"/>
            <a:r>
              <a:rPr lang="th-TH" sz="2000" dirty="0">
                <a:sym typeface="Symbol"/>
              </a:rPr>
              <a:t></a:t>
            </a:r>
            <a:r>
              <a:rPr lang="en-US" sz="2000" dirty="0">
                <a:sym typeface="Symbol"/>
              </a:rPr>
              <a:t>x </a:t>
            </a:r>
            <a:r>
              <a:rPr lang="th-TH" sz="2000" dirty="0">
                <a:sym typeface="Symbol"/>
              </a:rPr>
              <a:t></a:t>
            </a:r>
            <a:r>
              <a:rPr lang="en-US" sz="2000" dirty="0">
                <a:sym typeface="Symbol"/>
              </a:rPr>
              <a:t>t1 </a:t>
            </a:r>
            <a:r>
              <a:rPr lang="th-TH" sz="2000" dirty="0">
                <a:sym typeface="Symbol"/>
              </a:rPr>
              <a:t></a:t>
            </a:r>
            <a:r>
              <a:rPr lang="en-US" sz="2000" dirty="0">
                <a:sym typeface="Symbol"/>
              </a:rPr>
              <a:t>t2 </a:t>
            </a:r>
            <a:r>
              <a:rPr lang="en-US" sz="2000" dirty="0" smtClean="0">
                <a:sym typeface="Symbol"/>
              </a:rPr>
              <a:t>(died</a:t>
            </a:r>
            <a:r>
              <a:rPr lang="en-US" sz="2000" dirty="0" smtClean="0"/>
              <a:t>(x, t1)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ym typeface="Symbol"/>
              </a:rPr>
              <a:t> </a:t>
            </a:r>
            <a:r>
              <a:rPr lang="en-US" sz="2000" dirty="0" err="1" smtClean="0">
                <a:sym typeface="Symbol"/>
              </a:rPr>
              <a:t>gt</a:t>
            </a:r>
            <a:r>
              <a:rPr lang="en-US" sz="2000" dirty="0" smtClean="0">
                <a:sym typeface="Symbol"/>
              </a:rPr>
              <a:t>(t2, t1)</a:t>
            </a:r>
            <a:r>
              <a:rPr lang="en-US" sz="2000" dirty="0" smtClean="0"/>
              <a:t> </a:t>
            </a:r>
            <a:r>
              <a:rPr lang="en-US" sz="2000" dirty="0" smtClean="0">
                <a:cs typeface="Calibri" pitchFamily="34" charset="0"/>
                <a:sym typeface="Symbol"/>
              </a:rPr>
              <a:t> </a:t>
            </a:r>
            <a:r>
              <a:rPr lang="en-US" sz="2000" dirty="0">
                <a:cs typeface="Calibri" pitchFamily="34" charset="0"/>
                <a:sym typeface="Symbol"/>
              </a:rPr>
              <a:t>dead(x, t2))</a:t>
            </a:r>
            <a:endParaRPr lang="en-US" sz="2000" dirty="0"/>
          </a:p>
          <a:p>
            <a:pPr lvl="1"/>
            <a:endParaRPr lang="en-US" sz="1700" dirty="0"/>
          </a:p>
          <a:p>
            <a:r>
              <a:rPr lang="th-TH" sz="2400" dirty="0"/>
              <a:t>จงพิสูจน์ </a:t>
            </a:r>
            <a:r>
              <a:rPr lang="en-US" sz="2400" dirty="0"/>
              <a:t>Marcus is not alive ?</a:t>
            </a:r>
            <a:endParaRPr lang="th-TH" sz="2400" dirty="0"/>
          </a:p>
          <a:p>
            <a:pPr lvl="1"/>
            <a:r>
              <a:rPr lang="en-US" sz="2000" dirty="0" smtClean="0">
                <a:sym typeface="Symbol"/>
              </a:rPr>
              <a:t></a:t>
            </a:r>
            <a:r>
              <a:rPr lang="en-US" sz="2000" dirty="0" smtClean="0"/>
              <a:t>alive(Marcus, now)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59831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2: </a:t>
            </a:r>
            <a:r>
              <a:rPr lang="th-TH" sz="4000" b="1" dirty="0"/>
              <a:t>เปลี่ยนประโยคให้อยู่ในรูป </a:t>
            </a:r>
            <a:r>
              <a:rPr lang="en-US" sz="4000" b="1" dirty="0" smtClean="0"/>
              <a:t>CNF (1)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352928" cy="4781128"/>
          </a:xfrm>
        </p:spPr>
        <p:txBody>
          <a:bodyPr/>
          <a:lstStyle/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400" dirty="0" smtClean="0">
                <a:sym typeface="Symbol"/>
              </a:rPr>
              <a:t>กำจัด </a:t>
            </a:r>
            <a:r>
              <a:rPr lang="en-US" sz="2400" dirty="0" smtClean="0">
                <a:cs typeface="Calibri" pitchFamily="34" charset="0"/>
                <a:sym typeface="Symbol"/>
              </a:rPr>
              <a:t></a:t>
            </a:r>
            <a:endParaRPr lang="en-US" sz="2000" dirty="0">
              <a:sym typeface="Symbol"/>
            </a:endParaRP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000" dirty="0" smtClean="0">
                <a:sym typeface="Symbol"/>
              </a:rPr>
              <a:t></a:t>
            </a:r>
            <a:r>
              <a:rPr lang="en-US" sz="2000" dirty="0">
                <a:sym typeface="Symbol"/>
              </a:rPr>
              <a:t>x (man(x)</a:t>
            </a:r>
            <a:r>
              <a:rPr lang="en-US" sz="2000" dirty="0">
                <a:cs typeface="Calibri" pitchFamily="34" charset="0"/>
                <a:sym typeface="Symbol"/>
              </a:rPr>
              <a:t> </a:t>
            </a:r>
            <a:r>
              <a:rPr lang="en-US" sz="2000" dirty="0">
                <a:sym typeface="Symbol"/>
              </a:rPr>
              <a:t> mortal(x</a:t>
            </a:r>
            <a:r>
              <a:rPr lang="en-US" sz="2000" dirty="0" smtClean="0">
                <a:sym typeface="Symbol"/>
              </a:rPr>
              <a:t>))</a:t>
            </a:r>
          </a:p>
          <a:p>
            <a:pPr marL="1050925" lvl="3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x 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dirty="0">
                <a:sym typeface="Symbol"/>
              </a:rPr>
              <a:t> </a:t>
            </a:r>
            <a:r>
              <a:rPr lang="en-US" sz="1800" dirty="0" smtClean="0">
                <a:sym typeface="Symbol"/>
              </a:rPr>
              <a:t>man(x</a:t>
            </a:r>
            <a:r>
              <a:rPr lang="en-US" sz="1800" dirty="0">
                <a:sym typeface="Symbol"/>
              </a:rPr>
              <a:t>)</a:t>
            </a:r>
            <a:r>
              <a:rPr lang="en-US" sz="1800" dirty="0">
                <a:cs typeface="Calibri" pitchFamily="34" charset="0"/>
                <a:sym typeface="Symbol"/>
              </a:rPr>
              <a:t> </a:t>
            </a:r>
            <a:r>
              <a:rPr lang="en-US" sz="1800" dirty="0">
                <a:sym typeface="Symbol"/>
              </a:rPr>
              <a:t>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>
                <a:sym typeface="Symbol"/>
              </a:rPr>
              <a:t>mortal(x</a:t>
            </a:r>
            <a:r>
              <a:rPr lang="en-US" sz="1800" dirty="0" smtClean="0">
                <a:sym typeface="Symbol"/>
              </a:rPr>
              <a:t>))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2000" dirty="0" smtClean="0"/>
              <a:t>erupted(Volcano</a:t>
            </a:r>
            <a:r>
              <a:rPr lang="en-US" sz="2000" dirty="0"/>
              <a:t>, 79)</a:t>
            </a:r>
            <a:r>
              <a:rPr lang="en-US" sz="2000" dirty="0">
                <a:sym typeface="Symbol"/>
              </a:rPr>
              <a:t>  </a:t>
            </a:r>
            <a:r>
              <a:rPr lang="th-TH" sz="2000" dirty="0">
                <a:sym typeface="Symbol"/>
              </a:rPr>
              <a:t></a:t>
            </a:r>
            <a:r>
              <a:rPr lang="en-US" sz="2000" dirty="0">
                <a:sym typeface="Symbol"/>
              </a:rPr>
              <a:t>x(</a:t>
            </a:r>
            <a:r>
              <a:rPr lang="en-US" sz="2000" dirty="0" err="1"/>
              <a:t>pompeian</a:t>
            </a:r>
            <a:r>
              <a:rPr lang="en-US" sz="2000" dirty="0"/>
              <a:t>(x)</a:t>
            </a:r>
            <a:r>
              <a:rPr lang="en-US" sz="2000" dirty="0">
                <a:cs typeface="Calibri" pitchFamily="34" charset="0"/>
                <a:sym typeface="Symbol"/>
              </a:rPr>
              <a:t> died(x, 79</a:t>
            </a:r>
            <a:r>
              <a:rPr lang="en-US" sz="2000" dirty="0" smtClean="0">
                <a:cs typeface="Calibri" pitchFamily="34" charset="0"/>
                <a:sym typeface="Symbol"/>
              </a:rPr>
              <a:t>))</a:t>
            </a:r>
          </a:p>
          <a:p>
            <a:pPr marL="1050925" lvl="3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/>
              <a:t>erupted(Volcano, 79)</a:t>
            </a:r>
            <a:r>
              <a:rPr lang="en-US" sz="1800" dirty="0">
                <a:sym typeface="Symbol"/>
              </a:rPr>
              <a:t>  </a:t>
            </a: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x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dirty="0">
                <a:sym typeface="Symbol"/>
              </a:rPr>
              <a:t> </a:t>
            </a:r>
            <a:r>
              <a:rPr lang="en-US" sz="1800" dirty="0" err="1" smtClean="0"/>
              <a:t>pompeian</a:t>
            </a:r>
            <a:r>
              <a:rPr lang="en-US" sz="1800" dirty="0" smtClean="0"/>
              <a:t>(x</a:t>
            </a:r>
            <a:r>
              <a:rPr lang="en-US" sz="1800" dirty="0"/>
              <a:t>)</a:t>
            </a:r>
            <a:r>
              <a:rPr lang="en-US" sz="1800" dirty="0">
                <a:cs typeface="Calibri" pitchFamily="34" charset="0"/>
                <a:sym typeface="Symbol"/>
              </a:rPr>
              <a:t> </a:t>
            </a:r>
            <a:r>
              <a:rPr lang="en-US" sz="1800" dirty="0">
                <a:sym typeface="Symbol"/>
              </a:rPr>
              <a:t> </a:t>
            </a:r>
            <a:r>
              <a:rPr lang="en-US" sz="1800" dirty="0" smtClean="0">
                <a:cs typeface="Calibri" pitchFamily="34" charset="0"/>
                <a:sym typeface="Symbol"/>
              </a:rPr>
              <a:t>died(x</a:t>
            </a:r>
            <a:r>
              <a:rPr lang="en-US" sz="1800" dirty="0">
                <a:cs typeface="Calibri" pitchFamily="34" charset="0"/>
                <a:sym typeface="Symbol"/>
              </a:rPr>
              <a:t>, 79))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000" dirty="0" smtClean="0">
                <a:sym typeface="Symbol"/>
              </a:rPr>
              <a:t></a:t>
            </a:r>
            <a:r>
              <a:rPr lang="en-US" sz="2000" dirty="0" smtClean="0">
                <a:sym typeface="Symbol"/>
              </a:rPr>
              <a:t>x</a:t>
            </a:r>
            <a:r>
              <a:rPr lang="th-TH" sz="2000" dirty="0" smtClean="0">
                <a:sym typeface="Symbol"/>
              </a:rPr>
              <a:t> </a:t>
            </a:r>
            <a:r>
              <a:rPr lang="th-TH" sz="2000" dirty="0">
                <a:sym typeface="Symbol"/>
              </a:rPr>
              <a:t></a:t>
            </a:r>
            <a:r>
              <a:rPr lang="en-US" sz="2000" dirty="0">
                <a:sym typeface="Symbol"/>
              </a:rPr>
              <a:t>t1 </a:t>
            </a:r>
            <a:r>
              <a:rPr lang="th-TH" sz="2000" dirty="0">
                <a:sym typeface="Symbol"/>
              </a:rPr>
              <a:t></a:t>
            </a:r>
            <a:r>
              <a:rPr lang="en-US" sz="2000" dirty="0">
                <a:sym typeface="Symbol"/>
              </a:rPr>
              <a:t>t2 (</a:t>
            </a:r>
            <a:r>
              <a:rPr lang="en-US" sz="2000" dirty="0"/>
              <a:t>mortal(x)</a:t>
            </a:r>
            <a:r>
              <a:rPr lang="en-US" sz="2000" dirty="0">
                <a:sym typeface="Symbol"/>
              </a:rPr>
              <a:t>  </a:t>
            </a:r>
            <a:r>
              <a:rPr lang="en-US" sz="2000" dirty="0"/>
              <a:t>born(x, t1) </a:t>
            </a:r>
            <a:r>
              <a:rPr lang="en-US" sz="2000" dirty="0">
                <a:sym typeface="Symbol"/>
              </a:rPr>
              <a:t> </a:t>
            </a:r>
            <a:r>
              <a:rPr lang="en-US" sz="2000" dirty="0" err="1">
                <a:sym typeface="Symbol"/>
              </a:rPr>
              <a:t>gt</a:t>
            </a:r>
            <a:r>
              <a:rPr lang="en-US" sz="2000" dirty="0">
                <a:sym typeface="Symbol"/>
              </a:rPr>
              <a:t>(t2-t1, 150)  dead(x, t2</a:t>
            </a:r>
            <a:r>
              <a:rPr lang="en-US" sz="2000" dirty="0" smtClean="0">
                <a:sym typeface="Symbol"/>
              </a:rPr>
              <a:t>))</a:t>
            </a:r>
          </a:p>
          <a:p>
            <a:pPr marL="1050925" lvl="3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x</a:t>
            </a:r>
            <a:r>
              <a:rPr lang="th-TH" sz="1800" dirty="0">
                <a:sym typeface="Symbol"/>
              </a:rPr>
              <a:t> </a:t>
            </a:r>
            <a:r>
              <a:rPr lang="en-US" sz="1800" dirty="0">
                <a:sym typeface="Symbol"/>
              </a:rPr>
              <a:t>t1 </a:t>
            </a: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t2 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dirty="0">
                <a:sym typeface="Symbol"/>
              </a:rPr>
              <a:t> 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dirty="0" smtClean="0"/>
              <a:t>mortal(x</a:t>
            </a:r>
            <a:r>
              <a:rPr lang="en-US" sz="1800" dirty="0"/>
              <a:t>)</a:t>
            </a:r>
            <a:r>
              <a:rPr lang="en-US" sz="1800" dirty="0">
                <a:sym typeface="Symbol"/>
              </a:rPr>
              <a:t>  </a:t>
            </a:r>
            <a:r>
              <a:rPr lang="en-US" sz="1800" dirty="0"/>
              <a:t>born(x, t1) </a:t>
            </a:r>
            <a:r>
              <a:rPr lang="en-US" sz="1800" dirty="0">
                <a:sym typeface="Symbol"/>
              </a:rPr>
              <a:t> </a:t>
            </a:r>
            <a:r>
              <a:rPr lang="en-US" sz="1800" dirty="0" err="1">
                <a:sym typeface="Symbol"/>
              </a:rPr>
              <a:t>gt</a:t>
            </a:r>
            <a:r>
              <a:rPr lang="en-US" sz="1800" dirty="0">
                <a:sym typeface="Symbol"/>
              </a:rPr>
              <a:t>(t2-t1, 150) </a:t>
            </a:r>
            <a:r>
              <a:rPr lang="en-US" sz="1800" dirty="0" smtClean="0">
                <a:sym typeface="Symbol"/>
              </a:rPr>
              <a:t>)</a:t>
            </a:r>
            <a:r>
              <a:rPr lang="en-US" sz="1800" dirty="0">
                <a:sym typeface="Symbol"/>
              </a:rPr>
              <a:t> </a:t>
            </a:r>
            <a:r>
              <a:rPr lang="en-US" sz="1800" dirty="0" smtClean="0">
                <a:sym typeface="Symbol"/>
              </a:rPr>
              <a:t>  </a:t>
            </a:r>
            <a:r>
              <a:rPr lang="en-US" sz="1800" dirty="0">
                <a:sym typeface="Symbol"/>
              </a:rPr>
              <a:t>dead(x, t2))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000" dirty="0" smtClean="0">
                <a:sym typeface="Symbol"/>
              </a:rPr>
              <a:t></a:t>
            </a:r>
            <a:r>
              <a:rPr lang="en-US" sz="2000" dirty="0">
                <a:sym typeface="Symbol"/>
              </a:rPr>
              <a:t>x</a:t>
            </a:r>
            <a:r>
              <a:rPr lang="th-TH" sz="2000" dirty="0">
                <a:sym typeface="Symbol"/>
              </a:rPr>
              <a:t> </a:t>
            </a:r>
            <a:r>
              <a:rPr lang="en-US" sz="2000" dirty="0">
                <a:sym typeface="Symbol"/>
              </a:rPr>
              <a:t>t ([</a:t>
            </a:r>
            <a:r>
              <a:rPr lang="en-US" sz="2000" dirty="0"/>
              <a:t>alive(x, t)</a:t>
            </a:r>
            <a:r>
              <a:rPr lang="en-US" sz="2000" dirty="0">
                <a:cs typeface="Calibri" pitchFamily="34" charset="0"/>
                <a:sym typeface="Symbol"/>
              </a:rPr>
              <a:t> </a:t>
            </a:r>
            <a:r>
              <a:rPr lang="en-US" sz="2000" dirty="0">
                <a:sym typeface="Symbol"/>
              </a:rPr>
              <a:t> dead(x, t)]   [dead(</a:t>
            </a:r>
            <a:r>
              <a:rPr lang="en-US" sz="2000" dirty="0" err="1">
                <a:sym typeface="Symbol"/>
              </a:rPr>
              <a:t>x,t</a:t>
            </a:r>
            <a:r>
              <a:rPr lang="en-US" sz="2000" dirty="0">
                <a:sym typeface="Symbol"/>
              </a:rPr>
              <a:t>)</a:t>
            </a:r>
            <a:r>
              <a:rPr lang="en-US" sz="2000" dirty="0">
                <a:cs typeface="Calibri" pitchFamily="34" charset="0"/>
                <a:sym typeface="Symbol"/>
              </a:rPr>
              <a:t> </a:t>
            </a:r>
            <a:r>
              <a:rPr lang="en-US" sz="2000" dirty="0">
                <a:sym typeface="Symbol"/>
              </a:rPr>
              <a:t> alive(x, t</a:t>
            </a:r>
            <a:r>
              <a:rPr lang="en-US" sz="2000" dirty="0" smtClean="0">
                <a:sym typeface="Symbol"/>
              </a:rPr>
              <a:t>)])</a:t>
            </a:r>
          </a:p>
          <a:p>
            <a:pPr marL="1050925" lvl="3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x</a:t>
            </a:r>
            <a:r>
              <a:rPr lang="th-TH" sz="1800" dirty="0">
                <a:sym typeface="Symbol"/>
              </a:rPr>
              <a:t> </a:t>
            </a:r>
            <a:r>
              <a:rPr lang="en-US" sz="1800" dirty="0">
                <a:sym typeface="Symbol"/>
              </a:rPr>
              <a:t>t </a:t>
            </a:r>
            <a:r>
              <a:rPr lang="en-US" sz="1800" dirty="0" smtClean="0">
                <a:sym typeface="Symbol"/>
              </a:rPr>
              <a:t>([</a:t>
            </a:r>
            <a:r>
              <a:rPr lang="en-US" sz="1800" dirty="0" smtClean="0"/>
              <a:t>alive(x</a:t>
            </a:r>
            <a:r>
              <a:rPr lang="en-US" sz="1800" dirty="0"/>
              <a:t>, t)</a:t>
            </a:r>
            <a:r>
              <a:rPr lang="en-US" sz="1800" dirty="0">
                <a:cs typeface="Calibri" pitchFamily="34" charset="0"/>
                <a:sym typeface="Symbol"/>
              </a:rPr>
              <a:t> </a:t>
            </a:r>
            <a:r>
              <a:rPr lang="en-US" sz="1800" dirty="0">
                <a:sym typeface="Symbol"/>
              </a:rPr>
              <a:t>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>
                <a:sym typeface="Symbol"/>
              </a:rPr>
              <a:t>dead(x, t)]   </a:t>
            </a:r>
            <a:r>
              <a:rPr lang="en-US" sz="1800" dirty="0" smtClean="0">
                <a:sym typeface="Symbol"/>
              </a:rPr>
              <a:t>[</a:t>
            </a:r>
            <a:r>
              <a:rPr lang="en-US" sz="1800" dirty="0">
                <a:sym typeface="Symbol"/>
              </a:rPr>
              <a:t> </a:t>
            </a:r>
            <a:r>
              <a:rPr lang="en-US" sz="1800" dirty="0" smtClean="0">
                <a:sym typeface="Symbol"/>
              </a:rPr>
              <a:t>dead(</a:t>
            </a:r>
            <a:r>
              <a:rPr lang="en-US" sz="1800" dirty="0" err="1" smtClean="0">
                <a:sym typeface="Symbol"/>
              </a:rPr>
              <a:t>x,t</a:t>
            </a:r>
            <a:r>
              <a:rPr lang="en-US" sz="1800" dirty="0">
                <a:sym typeface="Symbol"/>
              </a:rPr>
              <a:t>)</a:t>
            </a:r>
            <a:r>
              <a:rPr lang="en-US" sz="1800" dirty="0">
                <a:cs typeface="Calibri" pitchFamily="34" charset="0"/>
                <a:sym typeface="Symbol"/>
              </a:rPr>
              <a:t> </a:t>
            </a:r>
            <a:r>
              <a:rPr lang="en-US" sz="1800" dirty="0">
                <a:sym typeface="Symbol"/>
              </a:rPr>
              <a:t>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>
                <a:sym typeface="Symbol"/>
              </a:rPr>
              <a:t>alive(x, t)])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000" dirty="0" smtClean="0">
                <a:sym typeface="Symbol"/>
              </a:rPr>
              <a:t></a:t>
            </a:r>
            <a:r>
              <a:rPr lang="en-US" sz="2000" dirty="0">
                <a:sym typeface="Symbol"/>
              </a:rPr>
              <a:t>x </a:t>
            </a:r>
            <a:r>
              <a:rPr lang="th-TH" sz="2000" dirty="0">
                <a:sym typeface="Symbol"/>
              </a:rPr>
              <a:t></a:t>
            </a:r>
            <a:r>
              <a:rPr lang="en-US" sz="2000" dirty="0">
                <a:sym typeface="Symbol"/>
              </a:rPr>
              <a:t>t1 </a:t>
            </a:r>
            <a:r>
              <a:rPr lang="th-TH" sz="2000" dirty="0">
                <a:sym typeface="Symbol"/>
              </a:rPr>
              <a:t></a:t>
            </a:r>
            <a:r>
              <a:rPr lang="en-US" sz="2000" dirty="0">
                <a:sym typeface="Symbol"/>
              </a:rPr>
              <a:t>t2 (died</a:t>
            </a:r>
            <a:r>
              <a:rPr lang="en-US" sz="2000" dirty="0"/>
              <a:t>(x, t1)</a:t>
            </a:r>
            <a:r>
              <a:rPr lang="en-US" sz="2000" dirty="0">
                <a:sym typeface="Symbol"/>
              </a:rPr>
              <a:t>  </a:t>
            </a:r>
            <a:r>
              <a:rPr lang="en-US" sz="2000" dirty="0" err="1">
                <a:sym typeface="Symbol"/>
              </a:rPr>
              <a:t>gt</a:t>
            </a:r>
            <a:r>
              <a:rPr lang="en-US" sz="2000" dirty="0">
                <a:sym typeface="Symbol"/>
              </a:rPr>
              <a:t>(t2, t1)</a:t>
            </a:r>
            <a:r>
              <a:rPr lang="en-US" sz="2000" dirty="0"/>
              <a:t> </a:t>
            </a:r>
            <a:r>
              <a:rPr lang="en-US" sz="2000" dirty="0">
                <a:cs typeface="Calibri" pitchFamily="34" charset="0"/>
                <a:sym typeface="Symbol"/>
              </a:rPr>
              <a:t> dead(x, t2))</a:t>
            </a:r>
            <a:endParaRPr lang="en-US" sz="2000" dirty="0"/>
          </a:p>
          <a:p>
            <a:pPr marL="1050925" lvl="3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x </a:t>
            </a: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t1 </a:t>
            </a: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t2 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dirty="0">
                <a:sym typeface="Symbol"/>
              </a:rPr>
              <a:t> </a:t>
            </a:r>
            <a:r>
              <a:rPr lang="en-US" sz="1800" dirty="0" smtClean="0">
                <a:sym typeface="Symbol"/>
              </a:rPr>
              <a:t>(died</a:t>
            </a:r>
            <a:r>
              <a:rPr lang="en-US" sz="1800" dirty="0" smtClean="0"/>
              <a:t>(x</a:t>
            </a:r>
            <a:r>
              <a:rPr lang="en-US" sz="1800" dirty="0"/>
              <a:t>, t1)</a:t>
            </a:r>
            <a:r>
              <a:rPr lang="en-US" sz="1800" dirty="0">
                <a:sym typeface="Symbol"/>
              </a:rPr>
              <a:t>  </a:t>
            </a:r>
            <a:r>
              <a:rPr lang="en-US" sz="1800" dirty="0" err="1">
                <a:sym typeface="Symbol"/>
              </a:rPr>
              <a:t>gt</a:t>
            </a:r>
            <a:r>
              <a:rPr lang="en-US" sz="1800" dirty="0">
                <a:sym typeface="Symbol"/>
              </a:rPr>
              <a:t>(t2, t1</a:t>
            </a:r>
            <a:r>
              <a:rPr lang="en-US" sz="1800" dirty="0" smtClean="0">
                <a:sym typeface="Symbol"/>
              </a:rPr>
              <a:t>))</a:t>
            </a:r>
            <a:r>
              <a:rPr lang="en-US" sz="1800" dirty="0" smtClean="0"/>
              <a:t> </a:t>
            </a:r>
            <a:r>
              <a:rPr lang="en-US" sz="1800" dirty="0">
                <a:sym typeface="Symbol"/>
              </a:rPr>
              <a:t></a:t>
            </a:r>
            <a:r>
              <a:rPr lang="en-US" sz="1800" dirty="0" smtClean="0">
                <a:cs typeface="Calibri" pitchFamily="34" charset="0"/>
                <a:sym typeface="Symbol"/>
              </a:rPr>
              <a:t> </a:t>
            </a:r>
            <a:r>
              <a:rPr lang="en-US" sz="1800" dirty="0">
                <a:cs typeface="Calibri" pitchFamily="34" charset="0"/>
                <a:sym typeface="Symbol"/>
              </a:rPr>
              <a:t>dead(x, t2))</a:t>
            </a:r>
            <a:endParaRPr lang="en-US" sz="18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788024" y="1556792"/>
            <a:ext cx="2160240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700" dirty="0"/>
              <a:t>man(Marcus)</a:t>
            </a:r>
          </a:p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700" dirty="0" err="1"/>
              <a:t>pompeian</a:t>
            </a:r>
            <a:r>
              <a:rPr lang="en-US" sz="1700" dirty="0"/>
              <a:t>(Marcus</a:t>
            </a:r>
            <a:r>
              <a:rPr lang="en-US" sz="1700" dirty="0" smtClean="0"/>
              <a:t>)</a:t>
            </a:r>
            <a:endParaRPr lang="en-US" sz="1700" dirty="0"/>
          </a:p>
        </p:txBody>
      </p:sp>
      <p:sp>
        <p:nvSpPr>
          <p:cNvPr id="5" name="Rectangle 4"/>
          <p:cNvSpPr/>
          <p:nvPr/>
        </p:nvSpPr>
        <p:spPr>
          <a:xfrm>
            <a:off x="7020272" y="1556792"/>
            <a:ext cx="2016224" cy="10081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700" dirty="0" smtClean="0"/>
              <a:t>born(Marcus</a:t>
            </a:r>
            <a:r>
              <a:rPr lang="en-US" sz="1700" dirty="0"/>
              <a:t>, 40</a:t>
            </a:r>
            <a:r>
              <a:rPr lang="en-US" sz="1700" dirty="0" smtClean="0"/>
              <a:t>)</a:t>
            </a:r>
          </a:p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/>
              <a:t>now = </a:t>
            </a:r>
            <a:r>
              <a:rPr lang="en-US" sz="1800" dirty="0" smtClean="0"/>
              <a:t>2011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4939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2: </a:t>
            </a:r>
            <a:r>
              <a:rPr lang="th-TH" sz="4000" b="1" dirty="0"/>
              <a:t>เปลี่ยนประโยคให้อยู่ในรูป </a:t>
            </a:r>
            <a:r>
              <a:rPr lang="en-US" sz="4000" b="1" dirty="0" smtClean="0"/>
              <a:t>CNF (2)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352928" cy="4781128"/>
          </a:xfrm>
        </p:spPr>
        <p:txBody>
          <a:bodyPr/>
          <a:lstStyle/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400" dirty="0" smtClean="0">
                <a:sym typeface="Symbol"/>
              </a:rPr>
              <a:t>กระจาย </a:t>
            </a:r>
            <a:r>
              <a:rPr lang="en-US" sz="2000" dirty="0">
                <a:sym typeface="Symbol"/>
              </a:rPr>
              <a:t>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000" dirty="0" smtClean="0">
                <a:sym typeface="Symbol"/>
              </a:rPr>
              <a:t></a:t>
            </a:r>
            <a:r>
              <a:rPr lang="en-US" sz="2000" dirty="0">
                <a:sym typeface="Symbol"/>
              </a:rPr>
              <a:t>x</a:t>
            </a:r>
            <a:r>
              <a:rPr lang="th-TH" sz="2000" dirty="0">
                <a:sym typeface="Symbol"/>
              </a:rPr>
              <a:t> </a:t>
            </a:r>
            <a:r>
              <a:rPr lang="en-US" sz="2000" dirty="0">
                <a:sym typeface="Symbol"/>
              </a:rPr>
              <a:t>t1 </a:t>
            </a:r>
            <a:r>
              <a:rPr lang="th-TH" sz="2000" dirty="0">
                <a:sym typeface="Symbol"/>
              </a:rPr>
              <a:t></a:t>
            </a:r>
            <a:r>
              <a:rPr lang="en-US" sz="2000" dirty="0">
                <a:sym typeface="Symbol"/>
              </a:rPr>
              <a:t>t2 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dirty="0">
                <a:sym typeface="Symbol"/>
              </a:rPr>
              <a:t> 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dirty="0" smtClean="0"/>
              <a:t>mortal(x</a:t>
            </a:r>
            <a:r>
              <a:rPr lang="en-US" sz="2000" dirty="0"/>
              <a:t>)</a:t>
            </a:r>
            <a:r>
              <a:rPr lang="en-US" sz="2000" dirty="0">
                <a:sym typeface="Symbol"/>
              </a:rPr>
              <a:t>  </a:t>
            </a:r>
            <a:r>
              <a:rPr lang="en-US" sz="2000" dirty="0"/>
              <a:t>born(x, t1) </a:t>
            </a:r>
            <a:r>
              <a:rPr lang="en-US" sz="2000" dirty="0">
                <a:sym typeface="Symbol"/>
              </a:rPr>
              <a:t> </a:t>
            </a:r>
            <a:r>
              <a:rPr lang="en-US" sz="2000" dirty="0" err="1">
                <a:sym typeface="Symbol"/>
              </a:rPr>
              <a:t>gt</a:t>
            </a:r>
            <a:r>
              <a:rPr lang="en-US" sz="2000" dirty="0">
                <a:sym typeface="Symbol"/>
              </a:rPr>
              <a:t>(t2-t1, 150) </a:t>
            </a:r>
            <a:r>
              <a:rPr lang="en-US" sz="2000" dirty="0" smtClean="0">
                <a:sym typeface="Symbol"/>
              </a:rPr>
              <a:t>)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  </a:t>
            </a:r>
            <a:r>
              <a:rPr lang="en-US" sz="2000" dirty="0">
                <a:sym typeface="Symbol"/>
              </a:rPr>
              <a:t>dead(x, t2</a:t>
            </a:r>
            <a:r>
              <a:rPr lang="en-US" sz="2000" dirty="0" smtClean="0">
                <a:sym typeface="Symbol"/>
              </a:rPr>
              <a:t>))</a:t>
            </a:r>
          </a:p>
          <a:p>
            <a:pPr marL="1050925" lvl="3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1800" dirty="0" smtClean="0">
                <a:sym typeface="Symbol"/>
              </a:rPr>
              <a:t></a:t>
            </a:r>
            <a:r>
              <a:rPr lang="en-US" sz="1800" dirty="0">
                <a:sym typeface="Symbol"/>
              </a:rPr>
              <a:t>x</a:t>
            </a:r>
            <a:r>
              <a:rPr lang="th-TH" sz="1800" dirty="0">
                <a:sym typeface="Symbol"/>
              </a:rPr>
              <a:t> </a:t>
            </a:r>
            <a:r>
              <a:rPr lang="en-US" sz="1800" dirty="0">
                <a:sym typeface="Symbol"/>
              </a:rPr>
              <a:t>t1 </a:t>
            </a: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t2 (</a:t>
            </a:r>
            <a:r>
              <a:rPr lang="en-US" sz="1800" dirty="0" smtClean="0">
                <a:sym typeface="Symbol"/>
              </a:rPr>
              <a:t></a:t>
            </a:r>
            <a:r>
              <a:rPr lang="en-US" sz="1800" dirty="0" smtClean="0"/>
              <a:t>mortal(x</a:t>
            </a:r>
            <a:r>
              <a:rPr lang="en-US" sz="1800" dirty="0"/>
              <a:t>)</a:t>
            </a:r>
            <a:r>
              <a:rPr lang="en-US" sz="1800" dirty="0">
                <a:sym typeface="Symbol"/>
              </a:rPr>
              <a:t>  </a:t>
            </a:r>
            <a:r>
              <a:rPr lang="en-US" sz="1800" dirty="0" smtClean="0">
                <a:sym typeface="Symbol"/>
              </a:rPr>
              <a:t></a:t>
            </a:r>
            <a:r>
              <a:rPr lang="en-US" sz="1800" dirty="0" smtClean="0"/>
              <a:t>born(x</a:t>
            </a:r>
            <a:r>
              <a:rPr lang="en-US" sz="1800" dirty="0"/>
              <a:t>, t1) </a:t>
            </a:r>
            <a:r>
              <a:rPr lang="en-US" sz="1800" dirty="0">
                <a:sym typeface="Symbol"/>
              </a:rPr>
              <a:t></a:t>
            </a:r>
            <a:r>
              <a:rPr lang="en-US" sz="1800" dirty="0" smtClean="0">
                <a:sym typeface="Symbol"/>
              </a:rPr>
              <a:t> </a:t>
            </a:r>
            <a:r>
              <a:rPr lang="en-US" sz="1800" dirty="0" err="1" smtClean="0">
                <a:sym typeface="Symbol"/>
              </a:rPr>
              <a:t>gt</a:t>
            </a:r>
            <a:r>
              <a:rPr lang="en-US" sz="1800" dirty="0" smtClean="0">
                <a:sym typeface="Symbol"/>
              </a:rPr>
              <a:t>(t2-t1</a:t>
            </a:r>
            <a:r>
              <a:rPr lang="en-US" sz="1800" dirty="0">
                <a:sym typeface="Symbol"/>
              </a:rPr>
              <a:t>, 150) 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>
                <a:sym typeface="Symbol"/>
              </a:rPr>
              <a:t> dead(x, t2))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100" dirty="0" smtClean="0">
                <a:sym typeface="Symbol"/>
              </a:rPr>
              <a:t></a:t>
            </a:r>
            <a:r>
              <a:rPr lang="en-US" sz="2100" dirty="0">
                <a:sym typeface="Symbol"/>
              </a:rPr>
              <a:t>x </a:t>
            </a:r>
            <a:r>
              <a:rPr lang="th-TH" sz="2100" dirty="0">
                <a:sym typeface="Symbol"/>
              </a:rPr>
              <a:t></a:t>
            </a:r>
            <a:r>
              <a:rPr lang="en-US" sz="2100" dirty="0">
                <a:sym typeface="Symbol"/>
              </a:rPr>
              <a:t>t1 </a:t>
            </a:r>
            <a:r>
              <a:rPr lang="th-TH" sz="2100" dirty="0">
                <a:sym typeface="Symbol"/>
              </a:rPr>
              <a:t></a:t>
            </a:r>
            <a:r>
              <a:rPr lang="en-US" sz="2100" dirty="0">
                <a:sym typeface="Symbol"/>
              </a:rPr>
              <a:t>t2 </a:t>
            </a:r>
            <a:r>
              <a:rPr lang="en-US" sz="2100" dirty="0" smtClean="0">
                <a:sym typeface="Symbol"/>
              </a:rPr>
              <a:t>(</a:t>
            </a:r>
            <a:r>
              <a:rPr lang="en-US" sz="2100" dirty="0">
                <a:sym typeface="Symbol"/>
              </a:rPr>
              <a:t> </a:t>
            </a:r>
            <a:r>
              <a:rPr lang="en-US" sz="2100" dirty="0" smtClean="0">
                <a:sym typeface="Symbol"/>
              </a:rPr>
              <a:t>(died</a:t>
            </a:r>
            <a:r>
              <a:rPr lang="en-US" sz="2100" dirty="0" smtClean="0"/>
              <a:t>(x</a:t>
            </a:r>
            <a:r>
              <a:rPr lang="en-US" sz="2100" dirty="0"/>
              <a:t>, t1)</a:t>
            </a:r>
            <a:r>
              <a:rPr lang="en-US" sz="2100" dirty="0">
                <a:sym typeface="Symbol"/>
              </a:rPr>
              <a:t>  </a:t>
            </a:r>
            <a:r>
              <a:rPr lang="en-US" sz="2100" dirty="0" err="1">
                <a:sym typeface="Symbol"/>
              </a:rPr>
              <a:t>gt</a:t>
            </a:r>
            <a:r>
              <a:rPr lang="en-US" sz="2100" dirty="0">
                <a:sym typeface="Symbol"/>
              </a:rPr>
              <a:t>(t2, t1</a:t>
            </a:r>
            <a:r>
              <a:rPr lang="en-US" sz="2100" dirty="0" smtClean="0">
                <a:sym typeface="Symbol"/>
              </a:rPr>
              <a:t>))</a:t>
            </a:r>
            <a:r>
              <a:rPr lang="en-US" sz="2100" dirty="0" smtClean="0"/>
              <a:t> </a:t>
            </a:r>
            <a:r>
              <a:rPr lang="en-US" sz="2100" dirty="0">
                <a:sym typeface="Symbol"/>
              </a:rPr>
              <a:t></a:t>
            </a:r>
            <a:r>
              <a:rPr lang="en-US" sz="2100" dirty="0" smtClean="0">
                <a:cs typeface="Calibri" pitchFamily="34" charset="0"/>
                <a:sym typeface="Symbol"/>
              </a:rPr>
              <a:t> </a:t>
            </a:r>
            <a:r>
              <a:rPr lang="en-US" sz="2100" dirty="0">
                <a:cs typeface="Calibri" pitchFamily="34" charset="0"/>
                <a:sym typeface="Symbol"/>
              </a:rPr>
              <a:t>dead(x, t2))</a:t>
            </a:r>
            <a:endParaRPr lang="en-US" sz="2100" dirty="0"/>
          </a:p>
          <a:p>
            <a:pPr marL="1050925" lvl="3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1800" dirty="0" smtClean="0">
                <a:sym typeface="Symbol"/>
              </a:rPr>
              <a:t></a:t>
            </a:r>
            <a:r>
              <a:rPr lang="en-US" sz="1800" dirty="0">
                <a:sym typeface="Symbol"/>
              </a:rPr>
              <a:t>x </a:t>
            </a: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t1 </a:t>
            </a:r>
            <a:r>
              <a:rPr lang="th-TH" sz="1800" dirty="0">
                <a:sym typeface="Symbol"/>
              </a:rPr>
              <a:t></a:t>
            </a:r>
            <a:r>
              <a:rPr lang="en-US" sz="1800" dirty="0">
                <a:sym typeface="Symbol"/>
              </a:rPr>
              <a:t>t2 ( </a:t>
            </a:r>
            <a:r>
              <a:rPr lang="en-US" sz="1800" dirty="0" smtClean="0">
                <a:sym typeface="Symbol"/>
              </a:rPr>
              <a:t>died</a:t>
            </a:r>
            <a:r>
              <a:rPr lang="en-US" sz="1800" dirty="0" smtClean="0"/>
              <a:t>(x</a:t>
            </a:r>
            <a:r>
              <a:rPr lang="en-US" sz="1800" dirty="0"/>
              <a:t>, t1)</a:t>
            </a:r>
            <a:r>
              <a:rPr lang="en-US" sz="1800" dirty="0">
                <a:sym typeface="Symbol"/>
              </a:rPr>
              <a:t> 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>
                <a:sym typeface="Symbol"/>
              </a:rPr>
              <a:t> </a:t>
            </a:r>
            <a:r>
              <a:rPr lang="en-US" sz="1800" dirty="0" err="1" smtClean="0">
                <a:sym typeface="Symbol"/>
              </a:rPr>
              <a:t>gt</a:t>
            </a:r>
            <a:r>
              <a:rPr lang="en-US" sz="1800" dirty="0" smtClean="0">
                <a:sym typeface="Symbol"/>
              </a:rPr>
              <a:t>(t2</a:t>
            </a:r>
            <a:r>
              <a:rPr lang="en-US" sz="1800" dirty="0">
                <a:sym typeface="Symbol"/>
              </a:rPr>
              <a:t>, t1</a:t>
            </a:r>
            <a:r>
              <a:rPr lang="en-US" sz="1800" dirty="0" smtClean="0">
                <a:sym typeface="Symbol"/>
              </a:rPr>
              <a:t>)</a:t>
            </a:r>
            <a:r>
              <a:rPr lang="en-US" sz="1800" dirty="0" smtClean="0"/>
              <a:t> </a:t>
            </a:r>
            <a:r>
              <a:rPr lang="en-US" sz="1800" dirty="0">
                <a:sym typeface="Symbol"/>
              </a:rPr>
              <a:t></a:t>
            </a:r>
            <a:r>
              <a:rPr lang="en-US" sz="1800" dirty="0">
                <a:cs typeface="Calibri" pitchFamily="34" charset="0"/>
                <a:sym typeface="Symbol"/>
              </a:rPr>
              <a:t> dead(x, t2))</a:t>
            </a:r>
            <a:endParaRPr lang="en-US" sz="18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1224136" y="3717032"/>
            <a:ext cx="7164288" cy="28083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900" dirty="0"/>
              <a:t>man(Marcus)</a:t>
            </a:r>
          </a:p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900" dirty="0" err="1"/>
              <a:t>pompeian</a:t>
            </a:r>
            <a:r>
              <a:rPr lang="en-US" sz="1900" dirty="0"/>
              <a:t>(Marcus</a:t>
            </a:r>
            <a:r>
              <a:rPr lang="en-US" sz="1900" dirty="0" smtClean="0"/>
              <a:t>)</a:t>
            </a:r>
          </a:p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900" dirty="0" smtClean="0"/>
              <a:t>born(Marcus</a:t>
            </a:r>
            <a:r>
              <a:rPr lang="en-US" sz="1900" dirty="0"/>
              <a:t>, 40</a:t>
            </a:r>
            <a:r>
              <a:rPr lang="en-US" sz="1900" dirty="0" smtClean="0"/>
              <a:t>)</a:t>
            </a:r>
          </a:p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900" dirty="0"/>
              <a:t>now = </a:t>
            </a:r>
            <a:r>
              <a:rPr lang="en-US" sz="1900" dirty="0" smtClean="0"/>
              <a:t>2011</a:t>
            </a:r>
          </a:p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1900" dirty="0">
                <a:sym typeface="Symbol"/>
              </a:rPr>
              <a:t></a:t>
            </a:r>
            <a:r>
              <a:rPr lang="en-US" sz="1900" dirty="0">
                <a:sym typeface="Symbol"/>
              </a:rPr>
              <a:t>x ( man(x)</a:t>
            </a:r>
            <a:r>
              <a:rPr lang="en-US" sz="1900" dirty="0">
                <a:cs typeface="Calibri" pitchFamily="34" charset="0"/>
                <a:sym typeface="Symbol"/>
              </a:rPr>
              <a:t> </a:t>
            </a:r>
            <a:r>
              <a:rPr lang="en-US" sz="1900" dirty="0">
                <a:sym typeface="Symbol"/>
              </a:rPr>
              <a:t> mortal(x</a:t>
            </a:r>
            <a:r>
              <a:rPr lang="en-US" sz="1900" dirty="0" smtClean="0">
                <a:sym typeface="Symbol"/>
              </a:rPr>
              <a:t>))</a:t>
            </a:r>
          </a:p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900" dirty="0"/>
              <a:t>erupted(Volcano, 79)</a:t>
            </a:r>
            <a:r>
              <a:rPr lang="en-US" sz="1900" dirty="0">
                <a:sym typeface="Symbol"/>
              </a:rPr>
              <a:t>  </a:t>
            </a:r>
            <a:r>
              <a:rPr lang="th-TH" sz="1900" dirty="0">
                <a:sym typeface="Symbol"/>
              </a:rPr>
              <a:t></a:t>
            </a:r>
            <a:r>
              <a:rPr lang="en-US" sz="1900" dirty="0">
                <a:sym typeface="Symbol"/>
              </a:rPr>
              <a:t>x( </a:t>
            </a:r>
            <a:r>
              <a:rPr lang="en-US" sz="1900" dirty="0" err="1"/>
              <a:t>pompeian</a:t>
            </a:r>
            <a:r>
              <a:rPr lang="en-US" sz="1900" dirty="0"/>
              <a:t>(x)</a:t>
            </a:r>
            <a:r>
              <a:rPr lang="en-US" sz="1900" dirty="0">
                <a:cs typeface="Calibri" pitchFamily="34" charset="0"/>
                <a:sym typeface="Symbol"/>
              </a:rPr>
              <a:t> </a:t>
            </a:r>
            <a:r>
              <a:rPr lang="en-US" sz="1900" dirty="0">
                <a:sym typeface="Symbol"/>
              </a:rPr>
              <a:t> </a:t>
            </a:r>
            <a:r>
              <a:rPr lang="en-US" sz="1900" dirty="0">
                <a:cs typeface="Calibri" pitchFamily="34" charset="0"/>
                <a:sym typeface="Symbol"/>
              </a:rPr>
              <a:t>died(x, 79</a:t>
            </a:r>
            <a:r>
              <a:rPr lang="en-US" sz="1900" dirty="0" smtClean="0">
                <a:cs typeface="Calibri" pitchFamily="34" charset="0"/>
                <a:sym typeface="Symbol"/>
              </a:rPr>
              <a:t>))</a:t>
            </a:r>
          </a:p>
          <a:p>
            <a:pPr marL="136525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1900" dirty="0">
                <a:sym typeface="Symbol"/>
              </a:rPr>
              <a:t></a:t>
            </a:r>
            <a:r>
              <a:rPr lang="en-US" sz="1900" dirty="0">
                <a:sym typeface="Symbol"/>
              </a:rPr>
              <a:t>x</a:t>
            </a:r>
            <a:r>
              <a:rPr lang="th-TH" sz="1900" dirty="0">
                <a:sym typeface="Symbol"/>
              </a:rPr>
              <a:t> </a:t>
            </a:r>
            <a:r>
              <a:rPr lang="en-US" sz="1900" dirty="0">
                <a:sym typeface="Symbol"/>
              </a:rPr>
              <a:t>t ([</a:t>
            </a:r>
            <a:r>
              <a:rPr lang="en-US" sz="1900" dirty="0"/>
              <a:t>alive(x, t)</a:t>
            </a:r>
            <a:r>
              <a:rPr lang="en-US" sz="1900" dirty="0">
                <a:cs typeface="Calibri" pitchFamily="34" charset="0"/>
                <a:sym typeface="Symbol"/>
              </a:rPr>
              <a:t> </a:t>
            </a:r>
            <a:r>
              <a:rPr lang="en-US" sz="1900" dirty="0">
                <a:sym typeface="Symbol"/>
              </a:rPr>
              <a:t> dead(x, t)]   [ dead(</a:t>
            </a:r>
            <a:r>
              <a:rPr lang="en-US" sz="1900" dirty="0" err="1">
                <a:sym typeface="Symbol"/>
              </a:rPr>
              <a:t>x,t</a:t>
            </a:r>
            <a:r>
              <a:rPr lang="en-US" sz="1900" dirty="0">
                <a:sym typeface="Symbol"/>
              </a:rPr>
              <a:t>)</a:t>
            </a:r>
            <a:r>
              <a:rPr lang="en-US" sz="1900" dirty="0">
                <a:cs typeface="Calibri" pitchFamily="34" charset="0"/>
                <a:sym typeface="Symbol"/>
              </a:rPr>
              <a:t> </a:t>
            </a:r>
            <a:r>
              <a:rPr lang="en-US" sz="1900" dirty="0">
                <a:sym typeface="Symbol"/>
              </a:rPr>
              <a:t> alive(x, t</a:t>
            </a:r>
            <a:r>
              <a:rPr lang="en-US" sz="1900" dirty="0" smtClean="0">
                <a:sym typeface="Symbol"/>
              </a:rPr>
              <a:t>)])</a:t>
            </a:r>
            <a:endParaRPr lang="en-US" sz="19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88226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2: </a:t>
            </a:r>
            <a:r>
              <a:rPr lang="th-TH" sz="4000" b="1" dirty="0"/>
              <a:t>เปลี่ยนประโยคให้อยู่ในรูป </a:t>
            </a:r>
            <a:r>
              <a:rPr lang="en-US" sz="4000" b="1" dirty="0" smtClean="0"/>
              <a:t>CNF (3)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352928" cy="4781128"/>
          </a:xfrm>
        </p:spPr>
        <p:txBody>
          <a:bodyPr/>
          <a:lstStyle/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2000" dirty="0" smtClean="0">
                <a:sym typeface="Symbol"/>
              </a:rPr>
              <a:t>Standardization : </a:t>
            </a:r>
            <a:r>
              <a:rPr lang="th-TH" sz="2000" dirty="0" smtClean="0">
                <a:sym typeface="Symbol"/>
              </a:rPr>
              <a:t>ไม่มี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000" dirty="0" smtClean="0">
                <a:sym typeface="Symbol"/>
              </a:rPr>
              <a:t>เลื่อน </a:t>
            </a:r>
            <a:r>
              <a:rPr lang="en-US" sz="2000" dirty="0" smtClean="0">
                <a:sym typeface="Symbol"/>
              </a:rPr>
              <a:t>Quantifier </a:t>
            </a:r>
            <a:r>
              <a:rPr lang="th-TH" sz="2000" dirty="0" smtClean="0">
                <a:sym typeface="Symbol"/>
              </a:rPr>
              <a:t>ไปด้านซ้าย </a:t>
            </a:r>
            <a:r>
              <a:rPr lang="en-US" sz="2000" dirty="0" smtClean="0">
                <a:sym typeface="Symbol"/>
              </a:rPr>
              <a:t>: </a:t>
            </a:r>
            <a:r>
              <a:rPr lang="th-TH" sz="2000" dirty="0" smtClean="0">
                <a:sym typeface="Symbol"/>
              </a:rPr>
              <a:t>ทุกประโยคอยู่ด้านซ้ายหมดแล้ว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000" dirty="0" smtClean="0">
                <a:sym typeface="Symbol"/>
              </a:rPr>
              <a:t>ทำ </a:t>
            </a:r>
            <a:r>
              <a:rPr lang="en-US" sz="2000" dirty="0" err="1" smtClean="0">
                <a:sym typeface="Symbol"/>
              </a:rPr>
              <a:t>Skolemization</a:t>
            </a:r>
            <a:r>
              <a:rPr lang="en-US" sz="2000" dirty="0" smtClean="0">
                <a:sym typeface="Symbol"/>
              </a:rPr>
              <a:t> </a:t>
            </a:r>
            <a:r>
              <a:rPr lang="th-TH" sz="2000" dirty="0" smtClean="0">
                <a:sym typeface="Symbol"/>
              </a:rPr>
              <a:t>เพื่อกำจัด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</a:t>
            </a:r>
            <a:r>
              <a:rPr lang="th-TH" sz="2000" dirty="0" smtClean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:  </a:t>
            </a:r>
            <a:r>
              <a:rPr lang="th-TH" sz="2000" dirty="0" smtClean="0">
                <a:sym typeface="Symbol"/>
              </a:rPr>
              <a:t>ไม่มี </a:t>
            </a:r>
            <a:r>
              <a:rPr lang="en-US" sz="2000" dirty="0" smtClean="0">
                <a:sym typeface="Symbol"/>
              </a:rPr>
              <a:t></a:t>
            </a:r>
            <a:endParaRPr lang="th-TH" sz="2000" dirty="0" smtClean="0">
              <a:sym typeface="Symbol"/>
            </a:endParaRP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000" dirty="0" smtClean="0">
                <a:sym typeface="Symbol"/>
              </a:rPr>
              <a:t>ถอด  ออกจากประโยค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/>
              <a:t>man(Marcus)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 err="1"/>
              <a:t>pompeian</a:t>
            </a:r>
            <a:r>
              <a:rPr lang="en-US" sz="1800" dirty="0"/>
              <a:t>(Marcus)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/>
              <a:t>born(Marcus, 40)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 smtClean="0">
                <a:sym typeface="Symbol"/>
              </a:rPr>
              <a:t> </a:t>
            </a:r>
            <a:r>
              <a:rPr lang="en-US" sz="1800" dirty="0">
                <a:sym typeface="Symbol"/>
              </a:rPr>
              <a:t>man(x)</a:t>
            </a:r>
            <a:r>
              <a:rPr lang="en-US" sz="1800" dirty="0">
                <a:cs typeface="Calibri" pitchFamily="34" charset="0"/>
                <a:sym typeface="Symbol"/>
              </a:rPr>
              <a:t> </a:t>
            </a:r>
            <a:r>
              <a:rPr lang="en-US" sz="1800" dirty="0">
                <a:sym typeface="Symbol"/>
              </a:rPr>
              <a:t> mortal(x</a:t>
            </a:r>
            <a:r>
              <a:rPr lang="en-US" sz="1800" dirty="0" smtClean="0">
                <a:sym typeface="Symbol"/>
              </a:rPr>
              <a:t>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/>
              <a:t>erupted(Volcano, 79)</a:t>
            </a:r>
            <a:r>
              <a:rPr lang="en-US" sz="1800" dirty="0">
                <a:sym typeface="Symbol"/>
              </a:rPr>
              <a:t>  </a:t>
            </a:r>
            <a:r>
              <a:rPr lang="en-US" sz="1800" dirty="0" smtClean="0">
                <a:sym typeface="Symbol"/>
              </a:rPr>
              <a:t>( </a:t>
            </a:r>
            <a:r>
              <a:rPr lang="en-US" sz="1800" dirty="0" err="1"/>
              <a:t>pompeian</a:t>
            </a:r>
            <a:r>
              <a:rPr lang="en-US" sz="1800" dirty="0"/>
              <a:t>(x)</a:t>
            </a:r>
            <a:r>
              <a:rPr lang="en-US" sz="1800" dirty="0">
                <a:cs typeface="Calibri" pitchFamily="34" charset="0"/>
                <a:sym typeface="Symbol"/>
              </a:rPr>
              <a:t> </a:t>
            </a:r>
            <a:r>
              <a:rPr lang="en-US" sz="1800" dirty="0">
                <a:sym typeface="Symbol"/>
              </a:rPr>
              <a:t> </a:t>
            </a:r>
            <a:r>
              <a:rPr lang="en-US" sz="1800" dirty="0">
                <a:cs typeface="Calibri" pitchFamily="34" charset="0"/>
                <a:sym typeface="Symbol"/>
              </a:rPr>
              <a:t>died(x, 79</a:t>
            </a:r>
            <a:r>
              <a:rPr lang="en-US" sz="1800" dirty="0" smtClean="0">
                <a:cs typeface="Calibri" pitchFamily="34" charset="0"/>
                <a:sym typeface="Symbol"/>
              </a:rPr>
              <a:t>))</a:t>
            </a:r>
            <a:endParaRPr lang="en-US" sz="1800" dirty="0">
              <a:cs typeface="Calibri" pitchFamily="34" charset="0"/>
              <a:sym typeface="Symbol"/>
            </a:endParaRP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 smtClean="0">
                <a:sym typeface="Symbol"/>
              </a:rPr>
              <a:t></a:t>
            </a:r>
            <a:r>
              <a:rPr lang="en-US" sz="1800" dirty="0" smtClean="0"/>
              <a:t>mortal(x</a:t>
            </a:r>
            <a:r>
              <a:rPr lang="en-US" sz="1800" dirty="0"/>
              <a:t>)</a:t>
            </a:r>
            <a:r>
              <a:rPr lang="en-US" sz="1800" dirty="0">
                <a:sym typeface="Symbol"/>
              </a:rPr>
              <a:t>  </a:t>
            </a:r>
            <a:r>
              <a:rPr lang="en-US" sz="1800" dirty="0" smtClean="0">
                <a:sym typeface="Symbol"/>
              </a:rPr>
              <a:t></a:t>
            </a:r>
            <a:r>
              <a:rPr lang="en-US" sz="1800" dirty="0" smtClean="0"/>
              <a:t>born(x</a:t>
            </a:r>
            <a:r>
              <a:rPr lang="en-US" sz="1800" dirty="0"/>
              <a:t>, t1) </a:t>
            </a:r>
            <a:r>
              <a:rPr lang="en-US" sz="1800" dirty="0">
                <a:sym typeface="Symbol"/>
              </a:rPr>
              <a:t></a:t>
            </a:r>
            <a:r>
              <a:rPr lang="en-US" sz="1800" dirty="0" smtClean="0">
                <a:sym typeface="Symbol"/>
              </a:rPr>
              <a:t> </a:t>
            </a:r>
            <a:r>
              <a:rPr lang="en-US" sz="1800" dirty="0" err="1" smtClean="0">
                <a:sym typeface="Symbol"/>
              </a:rPr>
              <a:t>gt</a:t>
            </a:r>
            <a:r>
              <a:rPr lang="en-US" sz="1800" dirty="0" smtClean="0">
                <a:sym typeface="Symbol"/>
              </a:rPr>
              <a:t>(t2-t1</a:t>
            </a:r>
            <a:r>
              <a:rPr lang="en-US" sz="1800" dirty="0">
                <a:sym typeface="Symbol"/>
              </a:rPr>
              <a:t>, 150) 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>
                <a:sym typeface="Symbol"/>
              </a:rPr>
              <a:t> dead(x, t2</a:t>
            </a:r>
            <a:r>
              <a:rPr lang="en-US" sz="1800" dirty="0" smtClean="0">
                <a:sym typeface="Symbol"/>
              </a:rPr>
              <a:t>))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/>
              <a:t>now = 2011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 smtClean="0">
                <a:sym typeface="Symbol"/>
              </a:rPr>
              <a:t>(</a:t>
            </a:r>
            <a:r>
              <a:rPr lang="en-US" sz="1800" dirty="0"/>
              <a:t>alive(x, t)</a:t>
            </a:r>
            <a:r>
              <a:rPr lang="en-US" sz="1800" dirty="0">
                <a:cs typeface="Calibri" pitchFamily="34" charset="0"/>
                <a:sym typeface="Symbol"/>
              </a:rPr>
              <a:t> </a:t>
            </a:r>
            <a:r>
              <a:rPr lang="en-US" sz="1800" dirty="0">
                <a:sym typeface="Symbol"/>
              </a:rPr>
              <a:t> dead(x, t</a:t>
            </a:r>
            <a:r>
              <a:rPr lang="en-US" sz="1800" dirty="0" smtClean="0">
                <a:sym typeface="Symbol"/>
              </a:rPr>
              <a:t>))  </a:t>
            </a:r>
            <a:r>
              <a:rPr lang="en-US" sz="1800" dirty="0">
                <a:sym typeface="Symbol"/>
              </a:rPr>
              <a:t> </a:t>
            </a:r>
            <a:r>
              <a:rPr lang="en-US" sz="1800" dirty="0" smtClean="0">
                <a:sym typeface="Symbol"/>
              </a:rPr>
              <a:t>( </a:t>
            </a:r>
            <a:r>
              <a:rPr lang="en-US" sz="1800" dirty="0">
                <a:sym typeface="Symbol"/>
              </a:rPr>
              <a:t>dead(</a:t>
            </a:r>
            <a:r>
              <a:rPr lang="en-US" sz="1800" dirty="0" err="1">
                <a:sym typeface="Symbol"/>
              </a:rPr>
              <a:t>x,t</a:t>
            </a:r>
            <a:r>
              <a:rPr lang="en-US" sz="1800" dirty="0">
                <a:sym typeface="Symbol"/>
              </a:rPr>
              <a:t>)</a:t>
            </a:r>
            <a:r>
              <a:rPr lang="en-US" sz="1800" dirty="0">
                <a:cs typeface="Calibri" pitchFamily="34" charset="0"/>
                <a:sym typeface="Symbol"/>
              </a:rPr>
              <a:t> </a:t>
            </a:r>
            <a:r>
              <a:rPr lang="en-US" sz="1800" dirty="0">
                <a:sym typeface="Symbol"/>
              </a:rPr>
              <a:t> alive(x, t</a:t>
            </a:r>
            <a:r>
              <a:rPr lang="en-US" sz="1800" dirty="0" smtClean="0">
                <a:sym typeface="Symbol"/>
              </a:rPr>
              <a:t>))</a:t>
            </a:r>
            <a:endParaRPr lang="en-US" sz="1800" dirty="0">
              <a:sym typeface="Symbol"/>
            </a:endParaRPr>
          </a:p>
          <a:p>
            <a:pPr marL="593725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1800" dirty="0" smtClean="0">
                <a:sym typeface="Symbol"/>
              </a:rPr>
              <a:t> died</a:t>
            </a:r>
            <a:r>
              <a:rPr lang="en-US" sz="1800" dirty="0" smtClean="0"/>
              <a:t>(x</a:t>
            </a:r>
            <a:r>
              <a:rPr lang="en-US" sz="1800" dirty="0"/>
              <a:t>, t1)</a:t>
            </a:r>
            <a:r>
              <a:rPr lang="en-US" sz="1800" dirty="0">
                <a:sym typeface="Symbol"/>
              </a:rPr>
              <a:t> 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>
                <a:sym typeface="Symbol"/>
              </a:rPr>
              <a:t> </a:t>
            </a:r>
            <a:r>
              <a:rPr lang="en-US" sz="1800" dirty="0" err="1" smtClean="0">
                <a:sym typeface="Symbol"/>
              </a:rPr>
              <a:t>gt</a:t>
            </a:r>
            <a:r>
              <a:rPr lang="en-US" sz="1800" dirty="0" smtClean="0">
                <a:sym typeface="Symbol"/>
              </a:rPr>
              <a:t>(t2</a:t>
            </a:r>
            <a:r>
              <a:rPr lang="en-US" sz="1800" dirty="0">
                <a:sym typeface="Symbol"/>
              </a:rPr>
              <a:t>, t1</a:t>
            </a:r>
            <a:r>
              <a:rPr lang="en-US" sz="1800" dirty="0" smtClean="0">
                <a:sym typeface="Symbol"/>
              </a:rPr>
              <a:t>)</a:t>
            </a:r>
            <a:r>
              <a:rPr lang="en-US" sz="1800" dirty="0" smtClean="0"/>
              <a:t> </a:t>
            </a:r>
            <a:r>
              <a:rPr lang="en-US" sz="1800" dirty="0">
                <a:sym typeface="Symbol"/>
              </a:rPr>
              <a:t></a:t>
            </a:r>
            <a:r>
              <a:rPr lang="en-US" sz="1800" dirty="0">
                <a:cs typeface="Calibri" pitchFamily="34" charset="0"/>
                <a:sym typeface="Symbol"/>
              </a:rPr>
              <a:t> dead(x, t2</a:t>
            </a:r>
            <a:r>
              <a:rPr lang="en-US" sz="1800" dirty="0" smtClean="0">
                <a:cs typeface="Calibri" pitchFamily="34" charset="0"/>
                <a:sym typeface="Symbol"/>
              </a:rPr>
              <a:t>)</a:t>
            </a:r>
            <a:endParaRPr lang="en-US" sz="18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036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 : </a:t>
            </a:r>
            <a:r>
              <a:rPr lang="th-TH" b="1" dirty="0" smtClean="0"/>
              <a:t>ตัวอักษร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ตัวอักษร เป็นองค์ประกอบที่เป็นส่วนของตัวอักษรที่ใช้ในกระบวนการของ </a:t>
            </a:r>
            <a:r>
              <a:rPr lang="en-US" dirty="0" smtClean="0"/>
              <a:t>Predicate Logic </a:t>
            </a:r>
            <a:r>
              <a:rPr lang="th-TH" dirty="0" smtClean="0"/>
              <a:t>ประกอบด้วย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</a:rPr>
              <a:t>ค่าคงที่ </a:t>
            </a:r>
            <a:r>
              <a:rPr lang="en-US" b="1" dirty="0" smtClean="0">
                <a:solidFill>
                  <a:srgbClr val="0070C0"/>
                </a:solidFill>
              </a:rPr>
              <a:t>(Constant) </a:t>
            </a:r>
            <a:r>
              <a:rPr lang="th-TH" dirty="0" smtClean="0"/>
              <a:t>เป็นค่าที่ใช้บอกถึงความหมายที่ชัดเจนแน่นอน เช่น</a:t>
            </a:r>
          </a:p>
          <a:p>
            <a:pPr lvl="2"/>
            <a:r>
              <a:rPr lang="en-US" dirty="0" smtClean="0"/>
              <a:t>GARFIELD </a:t>
            </a:r>
            <a:r>
              <a:rPr lang="th-TH" dirty="0" smtClean="0"/>
              <a:t>แทนความหมายของแมว</a:t>
            </a:r>
          </a:p>
          <a:p>
            <a:pPr lvl="2"/>
            <a:r>
              <a:rPr lang="en-US" dirty="0" smtClean="0"/>
              <a:t>SURASAK </a:t>
            </a:r>
            <a:r>
              <a:rPr lang="th-TH" dirty="0" smtClean="0"/>
              <a:t>แทนความหมายของคน เพศชาย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</a:rPr>
              <a:t>ตัวแปร </a:t>
            </a:r>
            <a:r>
              <a:rPr lang="en-US" b="1" dirty="0" smtClean="0">
                <a:solidFill>
                  <a:srgbClr val="0070C0"/>
                </a:solidFill>
              </a:rPr>
              <a:t>(Variable) </a:t>
            </a:r>
            <a:r>
              <a:rPr lang="th-TH" dirty="0" smtClean="0"/>
              <a:t>คือ การระบุถึงความหมายในภาพรวม ไม่เฉพาะเจาะจง</a:t>
            </a:r>
          </a:p>
          <a:p>
            <a:pPr lvl="2"/>
            <a:r>
              <a:rPr lang="en-US" dirty="0" smtClean="0"/>
              <a:t>cat  </a:t>
            </a:r>
            <a:r>
              <a:rPr lang="th-TH" dirty="0" smtClean="0"/>
              <a:t>หมายถึงสัตว์ที่เป็นแมว แต่ไม่ได้ระบุถึงพันธุ์</a:t>
            </a:r>
          </a:p>
          <a:p>
            <a:pPr lvl="2"/>
            <a:r>
              <a:rPr lang="en-US" dirty="0" smtClean="0"/>
              <a:t>father </a:t>
            </a:r>
            <a:r>
              <a:rPr lang="th-TH" dirty="0" smtClean="0"/>
              <a:t>หมายถึงพ่อคน แต่ไม่ได้ระบุว่าพ่อใคร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</a:rPr>
              <a:t>ฟังก์ชัน </a:t>
            </a:r>
            <a:r>
              <a:rPr lang="en-US" b="1" dirty="0" smtClean="0">
                <a:solidFill>
                  <a:srgbClr val="0070C0"/>
                </a:solidFill>
              </a:rPr>
              <a:t>(Function) </a:t>
            </a:r>
            <a:r>
              <a:rPr lang="th-TH" dirty="0" smtClean="0"/>
              <a:t>คือส่วนที่ใช้ในการบ่งบอกโดเมนขององค์ประกอบ</a:t>
            </a:r>
          </a:p>
          <a:p>
            <a:pPr lvl="2"/>
            <a:r>
              <a:rPr lang="en-US" dirty="0" smtClean="0"/>
              <a:t>cat(GARFIELD) </a:t>
            </a:r>
            <a:r>
              <a:rPr lang="th-TH" dirty="0" smtClean="0"/>
              <a:t>เป็นฟังก์ชันสำหรับหาว่า </a:t>
            </a:r>
            <a:r>
              <a:rPr lang="en-US" dirty="0" smtClean="0"/>
              <a:t>GARFIELD </a:t>
            </a:r>
            <a:r>
              <a:rPr lang="th-TH" dirty="0" smtClean="0"/>
              <a:t>เป็นแมวพันธุ์อะไร</a:t>
            </a:r>
          </a:p>
          <a:p>
            <a:pPr lvl="2"/>
            <a:r>
              <a:rPr lang="en-US" dirty="0" smtClean="0"/>
              <a:t>father(SURASAK) </a:t>
            </a:r>
            <a:r>
              <a:rPr lang="th-TH" dirty="0" smtClean="0"/>
              <a:t>เป็นฟังก์ชันสำหรับหาว่าพ่อของ </a:t>
            </a:r>
            <a:r>
              <a:rPr lang="en-US" dirty="0" smtClean="0"/>
              <a:t>SURASAK </a:t>
            </a:r>
            <a:r>
              <a:rPr lang="th-TH" dirty="0" smtClean="0"/>
              <a:t>คือใคร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2: </a:t>
            </a:r>
            <a:r>
              <a:rPr lang="th-TH" sz="4000" b="1" dirty="0"/>
              <a:t>เปลี่ยนประโยคให้อยู่ในรูป </a:t>
            </a:r>
            <a:r>
              <a:rPr lang="en-US" sz="4000" b="1" dirty="0" smtClean="0"/>
              <a:t>CNF (4)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352928" cy="4781128"/>
          </a:xfrm>
        </p:spPr>
        <p:txBody>
          <a:bodyPr/>
          <a:lstStyle/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400" dirty="0" smtClean="0">
                <a:sym typeface="Symbol"/>
              </a:rPr>
              <a:t>แยกออกเป็นประโยคย่อย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/>
              <a:t>man(Marcus)</a:t>
            </a:r>
            <a:endParaRPr lang="en-US" sz="2000" dirty="0"/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err="1"/>
              <a:t>pompeian</a:t>
            </a:r>
            <a:r>
              <a:rPr lang="en-US" sz="2000" dirty="0"/>
              <a:t>(Marcus)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/>
              <a:t>born(Marcus, 40)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 </a:t>
            </a:r>
            <a:r>
              <a:rPr lang="en-US" sz="2000" dirty="0">
                <a:sym typeface="Symbol"/>
              </a:rPr>
              <a:t>man(x)</a:t>
            </a:r>
            <a:r>
              <a:rPr lang="en-US" sz="2000" dirty="0">
                <a:cs typeface="Calibri" pitchFamily="34" charset="0"/>
                <a:sym typeface="Symbol"/>
              </a:rPr>
              <a:t> </a:t>
            </a:r>
            <a:r>
              <a:rPr lang="en-US" sz="2000" dirty="0">
                <a:sym typeface="Symbol"/>
              </a:rPr>
              <a:t> mortal(x</a:t>
            </a:r>
            <a:r>
              <a:rPr lang="en-US" sz="2000" dirty="0" smtClean="0">
                <a:sym typeface="Symbol"/>
              </a:rPr>
              <a:t>)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/>
              <a:t>erupted(Volcano, 79)</a:t>
            </a:r>
            <a:r>
              <a:rPr lang="en-US" sz="2000" dirty="0">
                <a:sym typeface="Symbol"/>
              </a:rPr>
              <a:t> 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 </a:t>
            </a:r>
            <a:r>
              <a:rPr lang="en-US" sz="2000" dirty="0" err="1"/>
              <a:t>pompeian</a:t>
            </a:r>
            <a:r>
              <a:rPr lang="en-US" sz="2000" dirty="0"/>
              <a:t>(x)</a:t>
            </a:r>
            <a:r>
              <a:rPr lang="en-US" sz="2000" dirty="0">
                <a:cs typeface="Calibri" pitchFamily="34" charset="0"/>
                <a:sym typeface="Symbol"/>
              </a:rPr>
              <a:t> </a:t>
            </a:r>
            <a:r>
              <a:rPr lang="en-US" sz="2000" dirty="0">
                <a:sym typeface="Symbol"/>
              </a:rPr>
              <a:t> </a:t>
            </a:r>
            <a:r>
              <a:rPr lang="en-US" sz="2000" dirty="0">
                <a:cs typeface="Calibri" pitchFamily="34" charset="0"/>
                <a:sym typeface="Symbol"/>
              </a:rPr>
              <a:t>died(x, 79</a:t>
            </a:r>
            <a:r>
              <a:rPr lang="en-US" sz="2000" dirty="0" smtClean="0">
                <a:cs typeface="Calibri" pitchFamily="34" charset="0"/>
                <a:sym typeface="Symbol"/>
              </a:rPr>
              <a:t>)</a:t>
            </a:r>
            <a:endParaRPr lang="en-US" sz="2000" dirty="0">
              <a:cs typeface="Calibri" pitchFamily="34" charset="0"/>
              <a:sym typeface="Symbol"/>
            </a:endParaRP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</a:t>
            </a:r>
            <a:r>
              <a:rPr lang="en-US" sz="2000" dirty="0" smtClean="0"/>
              <a:t>mortal(x</a:t>
            </a:r>
            <a:r>
              <a:rPr lang="en-US" sz="2000" dirty="0"/>
              <a:t>)</a:t>
            </a:r>
            <a:r>
              <a:rPr lang="en-US" sz="2000" dirty="0">
                <a:sym typeface="Symbol"/>
              </a:rPr>
              <a:t>  </a:t>
            </a:r>
            <a:r>
              <a:rPr lang="en-US" sz="2000" dirty="0" smtClean="0">
                <a:sym typeface="Symbol"/>
              </a:rPr>
              <a:t></a:t>
            </a:r>
            <a:r>
              <a:rPr lang="en-US" sz="2000" dirty="0" smtClean="0"/>
              <a:t>born(x</a:t>
            </a:r>
            <a:r>
              <a:rPr lang="en-US" sz="2000" dirty="0"/>
              <a:t>, t1) </a:t>
            </a:r>
            <a:r>
              <a:rPr lang="en-US" sz="2000" dirty="0">
                <a:sym typeface="Symbol"/>
              </a:rPr>
              <a:t></a:t>
            </a:r>
            <a:r>
              <a:rPr lang="en-US" sz="2000" dirty="0" smtClean="0">
                <a:sym typeface="Symbol"/>
              </a:rPr>
              <a:t> </a:t>
            </a:r>
            <a:r>
              <a:rPr lang="en-US" sz="2000" dirty="0" err="1" smtClean="0">
                <a:sym typeface="Symbol"/>
              </a:rPr>
              <a:t>gt</a:t>
            </a:r>
            <a:r>
              <a:rPr lang="en-US" sz="2000" dirty="0" smtClean="0">
                <a:sym typeface="Symbol"/>
              </a:rPr>
              <a:t>(t2-t1</a:t>
            </a:r>
            <a:r>
              <a:rPr lang="en-US" sz="2000" dirty="0">
                <a:sym typeface="Symbol"/>
              </a:rPr>
              <a:t>, 150) 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ym typeface="Symbol"/>
              </a:rPr>
              <a:t> dead(x, t2</a:t>
            </a:r>
            <a:r>
              <a:rPr lang="en-US" sz="2000" dirty="0" smtClean="0">
                <a:sym typeface="Symbol"/>
              </a:rPr>
              <a:t>))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/>
              <a:t>now = 2011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</a:t>
            </a:r>
            <a:r>
              <a:rPr lang="en-US" sz="2000" dirty="0"/>
              <a:t>alive(x, t)</a:t>
            </a:r>
            <a:r>
              <a:rPr lang="en-US" sz="2000" dirty="0">
                <a:cs typeface="Calibri" pitchFamily="34" charset="0"/>
                <a:sym typeface="Symbol"/>
              </a:rPr>
              <a:t> </a:t>
            </a:r>
            <a:r>
              <a:rPr lang="en-US" sz="2000" dirty="0">
                <a:sym typeface="Symbol"/>
              </a:rPr>
              <a:t> dead(x, t</a:t>
            </a:r>
            <a:r>
              <a:rPr lang="en-US" sz="2000" dirty="0" smtClean="0">
                <a:sym typeface="Symbol"/>
              </a:rPr>
              <a:t>)  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 </a:t>
            </a:r>
            <a:r>
              <a:rPr lang="en-US" sz="2000" dirty="0">
                <a:sym typeface="Symbol"/>
              </a:rPr>
              <a:t>dead(</a:t>
            </a:r>
            <a:r>
              <a:rPr lang="en-US" sz="2000" dirty="0" err="1">
                <a:sym typeface="Symbol"/>
              </a:rPr>
              <a:t>x,t</a:t>
            </a:r>
            <a:r>
              <a:rPr lang="en-US" sz="2000" dirty="0">
                <a:sym typeface="Symbol"/>
              </a:rPr>
              <a:t>)</a:t>
            </a:r>
            <a:r>
              <a:rPr lang="en-US" sz="2000" dirty="0">
                <a:cs typeface="Calibri" pitchFamily="34" charset="0"/>
                <a:sym typeface="Symbol"/>
              </a:rPr>
              <a:t> </a:t>
            </a:r>
            <a:r>
              <a:rPr lang="en-US" sz="2000" dirty="0">
                <a:sym typeface="Symbol"/>
              </a:rPr>
              <a:t> alive(x, t</a:t>
            </a:r>
            <a:r>
              <a:rPr lang="en-US" sz="2000" dirty="0" smtClean="0">
                <a:sym typeface="Symbol"/>
              </a:rPr>
              <a:t>)</a:t>
            </a:r>
            <a:endParaRPr lang="en-US" sz="2000" dirty="0">
              <a:sym typeface="Symbol"/>
            </a:endParaRP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 died</a:t>
            </a:r>
            <a:r>
              <a:rPr lang="en-US" sz="2000" dirty="0" smtClean="0"/>
              <a:t>(x</a:t>
            </a:r>
            <a:r>
              <a:rPr lang="en-US" sz="2000" dirty="0"/>
              <a:t>, t1)</a:t>
            </a:r>
            <a:r>
              <a:rPr lang="en-US" sz="2000" dirty="0">
                <a:sym typeface="Symbol"/>
              </a:rPr>
              <a:t> 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ym typeface="Symbol"/>
              </a:rPr>
              <a:t> </a:t>
            </a:r>
            <a:r>
              <a:rPr lang="en-US" sz="2000" dirty="0" err="1" smtClean="0">
                <a:sym typeface="Symbol"/>
              </a:rPr>
              <a:t>gt</a:t>
            </a:r>
            <a:r>
              <a:rPr lang="en-US" sz="2000" dirty="0" smtClean="0">
                <a:sym typeface="Symbol"/>
              </a:rPr>
              <a:t>(t2</a:t>
            </a:r>
            <a:r>
              <a:rPr lang="en-US" sz="2000" dirty="0">
                <a:sym typeface="Symbol"/>
              </a:rPr>
              <a:t>, t1</a:t>
            </a:r>
            <a:r>
              <a:rPr lang="en-US" sz="2000" dirty="0" smtClean="0">
                <a:sym typeface="Symbol"/>
              </a:rPr>
              <a:t>)</a:t>
            </a:r>
            <a:r>
              <a:rPr lang="en-US" sz="2000" dirty="0" smtClean="0"/>
              <a:t> </a:t>
            </a:r>
            <a:r>
              <a:rPr lang="en-US" sz="2000" dirty="0">
                <a:sym typeface="Symbol"/>
              </a:rPr>
              <a:t></a:t>
            </a:r>
            <a:r>
              <a:rPr lang="en-US" sz="2000" dirty="0">
                <a:cs typeface="Calibri" pitchFamily="34" charset="0"/>
                <a:sym typeface="Symbol"/>
              </a:rPr>
              <a:t> dead(x, t2</a:t>
            </a:r>
            <a:r>
              <a:rPr lang="en-US" sz="2000" dirty="0" smtClean="0">
                <a:cs typeface="Calibri" pitchFamily="34" charset="0"/>
                <a:sym typeface="Symbol"/>
              </a:rPr>
              <a:t>)</a:t>
            </a: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9971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ตัวอย่าง</a:t>
            </a:r>
            <a:r>
              <a:rPr lang="en-US" sz="4000" b="1" dirty="0" smtClean="0"/>
              <a:t>2: </a:t>
            </a:r>
            <a:r>
              <a:rPr lang="th-TH" sz="4000" b="1" dirty="0"/>
              <a:t>เปลี่ยนประโยคให้อยู่ในรูป </a:t>
            </a:r>
            <a:r>
              <a:rPr lang="en-US" sz="4000" b="1" dirty="0" smtClean="0"/>
              <a:t>CNF (5)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352928" cy="4781128"/>
          </a:xfrm>
        </p:spPr>
        <p:txBody>
          <a:bodyPr/>
          <a:lstStyle/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2400" dirty="0" smtClean="0">
                <a:sym typeface="Symbol"/>
              </a:rPr>
              <a:t>Standardization </a:t>
            </a:r>
            <a:r>
              <a:rPr lang="th-TH" sz="2400" dirty="0" smtClean="0">
                <a:sym typeface="Symbol"/>
              </a:rPr>
              <a:t>ตัวแปร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/>
              <a:t>man(Marcus)</a:t>
            </a:r>
            <a:endParaRPr lang="en-US" sz="2000" dirty="0"/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err="1"/>
              <a:t>pompeian</a:t>
            </a:r>
            <a:r>
              <a:rPr lang="en-US" sz="2000" dirty="0"/>
              <a:t>(Marcus)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/>
              <a:t>born(Marcus, 40)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 man(x1)</a:t>
            </a:r>
            <a:r>
              <a:rPr lang="en-US" sz="20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>
                <a:sym typeface="Symbol"/>
              </a:rPr>
              <a:t> </a:t>
            </a:r>
            <a:r>
              <a:rPr lang="en-US" sz="2000" dirty="0" smtClean="0">
                <a:sym typeface="Symbol"/>
              </a:rPr>
              <a:t>mortal(x1)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/>
              <a:t>erupted(Volcano, 79)</a:t>
            </a:r>
            <a:r>
              <a:rPr lang="en-US" sz="2000" dirty="0">
                <a:sym typeface="Symbol"/>
              </a:rPr>
              <a:t> 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 </a:t>
            </a:r>
            <a:r>
              <a:rPr lang="en-US" sz="2000" dirty="0" err="1" smtClean="0"/>
              <a:t>pompeian</a:t>
            </a:r>
            <a:r>
              <a:rPr lang="en-US" sz="2000" dirty="0" smtClean="0"/>
              <a:t>(x2)</a:t>
            </a:r>
            <a:r>
              <a:rPr lang="en-US" sz="20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>
                <a:sym typeface="Symbol"/>
              </a:rPr>
              <a:t> </a:t>
            </a:r>
            <a:r>
              <a:rPr lang="en-US" sz="2000" dirty="0" smtClean="0">
                <a:cs typeface="Calibri" pitchFamily="34" charset="0"/>
                <a:sym typeface="Symbol"/>
              </a:rPr>
              <a:t>died(x2, </a:t>
            </a:r>
            <a:r>
              <a:rPr lang="en-US" sz="2000" dirty="0">
                <a:cs typeface="Calibri" pitchFamily="34" charset="0"/>
                <a:sym typeface="Symbol"/>
              </a:rPr>
              <a:t>79</a:t>
            </a:r>
            <a:r>
              <a:rPr lang="en-US" sz="2000" dirty="0" smtClean="0">
                <a:cs typeface="Calibri" pitchFamily="34" charset="0"/>
                <a:sym typeface="Symbol"/>
              </a:rPr>
              <a:t>)</a:t>
            </a:r>
            <a:endParaRPr lang="en-US" sz="2000" dirty="0">
              <a:cs typeface="Calibri" pitchFamily="34" charset="0"/>
              <a:sym typeface="Symbol"/>
            </a:endParaRP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</a:t>
            </a:r>
            <a:r>
              <a:rPr lang="en-US" sz="2000" dirty="0" smtClean="0"/>
              <a:t>mortal(x3)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ym typeface="Symbol"/>
              </a:rPr>
              <a:t> </a:t>
            </a:r>
            <a:r>
              <a:rPr lang="en-US" sz="2000" dirty="0" smtClean="0">
                <a:sym typeface="Symbol"/>
              </a:rPr>
              <a:t></a:t>
            </a:r>
            <a:r>
              <a:rPr lang="en-US" sz="2000" dirty="0" smtClean="0"/>
              <a:t>born(x3, </a:t>
            </a:r>
            <a:r>
              <a:rPr lang="en-US" sz="2000" dirty="0"/>
              <a:t>t1) </a:t>
            </a:r>
            <a:r>
              <a:rPr lang="en-US" sz="2000" dirty="0">
                <a:sym typeface="Symbol"/>
              </a:rPr>
              <a:t></a:t>
            </a:r>
            <a:r>
              <a:rPr lang="en-US" sz="2000" dirty="0" smtClean="0">
                <a:sym typeface="Symbol"/>
              </a:rPr>
              <a:t> </a:t>
            </a:r>
            <a:r>
              <a:rPr lang="en-US" sz="2000" dirty="0" err="1" smtClean="0">
                <a:sym typeface="Symbol"/>
              </a:rPr>
              <a:t>gt</a:t>
            </a:r>
            <a:r>
              <a:rPr lang="en-US" sz="2000" dirty="0" smtClean="0">
                <a:sym typeface="Symbol"/>
              </a:rPr>
              <a:t>(t2-t1</a:t>
            </a:r>
            <a:r>
              <a:rPr lang="en-US" sz="2000" dirty="0">
                <a:sym typeface="Symbol"/>
              </a:rPr>
              <a:t>, 150) 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ym typeface="Symbol"/>
              </a:rPr>
              <a:t> </a:t>
            </a:r>
            <a:r>
              <a:rPr lang="en-US" sz="2000" dirty="0" smtClean="0">
                <a:sym typeface="Symbol"/>
              </a:rPr>
              <a:t>dead(x3, </a:t>
            </a:r>
            <a:r>
              <a:rPr lang="en-US" sz="2000" dirty="0">
                <a:sym typeface="Symbol"/>
              </a:rPr>
              <a:t>t2</a:t>
            </a:r>
            <a:r>
              <a:rPr lang="en-US" sz="2000" dirty="0" smtClean="0">
                <a:sym typeface="Symbol"/>
              </a:rPr>
              <a:t>))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/>
              <a:t>now = 2011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</a:t>
            </a:r>
            <a:r>
              <a:rPr lang="en-US" sz="2000" dirty="0" smtClean="0"/>
              <a:t>alive(x4, t3)</a:t>
            </a:r>
            <a:r>
              <a:rPr lang="en-US" sz="20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>
                <a:sym typeface="Symbol"/>
              </a:rPr>
              <a:t> </a:t>
            </a:r>
            <a:r>
              <a:rPr lang="en-US" sz="2000" dirty="0" smtClean="0">
                <a:sym typeface="Symbol"/>
              </a:rPr>
              <a:t>dead(x4, t3)  </a:t>
            </a: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 dead(x5,t4)</a:t>
            </a:r>
            <a:r>
              <a:rPr lang="en-US" sz="2000" dirty="0" smtClean="0">
                <a:cs typeface="Calibri" pitchFamily="34" charset="0"/>
                <a:sym typeface="Symbol"/>
              </a:rPr>
              <a:t> </a:t>
            </a:r>
            <a:r>
              <a:rPr lang="en-US" sz="2000" dirty="0">
                <a:sym typeface="Symbol"/>
              </a:rPr>
              <a:t> </a:t>
            </a:r>
            <a:r>
              <a:rPr lang="en-US" sz="2000" dirty="0" smtClean="0">
                <a:sym typeface="Symbol"/>
              </a:rPr>
              <a:t>alive(x5, t4)</a:t>
            </a:r>
            <a:endParaRPr lang="en-US" sz="2000" dirty="0">
              <a:sym typeface="Symbol"/>
            </a:endParaRPr>
          </a:p>
          <a:p>
            <a:pPr marL="731837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2000" dirty="0" smtClean="0">
                <a:sym typeface="Symbol"/>
              </a:rPr>
              <a:t> died</a:t>
            </a:r>
            <a:r>
              <a:rPr lang="en-US" sz="2000" dirty="0" smtClean="0"/>
              <a:t>(x6, t5)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ym typeface="Symbol"/>
              </a:rPr>
              <a:t>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ym typeface="Symbol"/>
              </a:rPr>
              <a:t> </a:t>
            </a:r>
            <a:r>
              <a:rPr lang="en-US" sz="2000" dirty="0" err="1" smtClean="0">
                <a:sym typeface="Symbol"/>
              </a:rPr>
              <a:t>gt</a:t>
            </a:r>
            <a:r>
              <a:rPr lang="en-US" sz="2000" dirty="0" smtClean="0">
                <a:sym typeface="Symbol"/>
              </a:rPr>
              <a:t>(t6, t5)</a:t>
            </a:r>
            <a:r>
              <a:rPr lang="en-US" sz="2000" dirty="0" smtClean="0"/>
              <a:t> </a:t>
            </a:r>
            <a:r>
              <a:rPr lang="en-US" sz="2000" dirty="0">
                <a:sym typeface="Symbol"/>
              </a:rPr>
              <a:t></a:t>
            </a:r>
            <a:r>
              <a:rPr lang="en-US" sz="2000" dirty="0">
                <a:cs typeface="Calibri" pitchFamily="34" charset="0"/>
                <a:sym typeface="Symbol"/>
              </a:rPr>
              <a:t> </a:t>
            </a:r>
            <a:r>
              <a:rPr lang="en-US" sz="2000" dirty="0" smtClean="0">
                <a:cs typeface="Calibri" pitchFamily="34" charset="0"/>
                <a:sym typeface="Symbol"/>
              </a:rPr>
              <a:t>dead(x6, t6)</a:t>
            </a: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sz="20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469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ตัวอย่าง</a:t>
            </a:r>
            <a:r>
              <a:rPr lang="en-US" b="1" dirty="0"/>
              <a:t>2: </a:t>
            </a:r>
            <a:r>
              <a:rPr lang="th-TH" b="1" dirty="0" smtClean="0"/>
              <a:t>พิสูจน์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พิสูจน์</a:t>
            </a:r>
            <a:r>
              <a:rPr lang="en-US" sz="2800" dirty="0"/>
              <a:t> </a:t>
            </a:r>
            <a:r>
              <a:rPr lang="en-US" sz="2400" dirty="0" smtClean="0">
                <a:sym typeface="Symbol"/>
              </a:rPr>
              <a:t></a:t>
            </a:r>
            <a:r>
              <a:rPr lang="en-US" sz="2400" dirty="0" smtClean="0"/>
              <a:t>alive(Marcus</a:t>
            </a:r>
            <a:r>
              <a:rPr lang="en-US" sz="2400" dirty="0"/>
              <a:t>, </a:t>
            </a:r>
            <a:r>
              <a:rPr lang="en-US" sz="2400" dirty="0" smtClean="0"/>
              <a:t>now) </a:t>
            </a:r>
            <a:r>
              <a:rPr lang="th-TH" sz="2400" dirty="0" smtClean="0"/>
              <a:t>โดย</a:t>
            </a:r>
            <a:r>
              <a:rPr lang="th-TH" sz="2800" dirty="0" smtClean="0"/>
              <a:t>ตรวจสอบจาก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a</a:t>
            </a:r>
            <a:r>
              <a:rPr lang="en-US" sz="2400" dirty="0" smtClean="0">
                <a:solidFill>
                  <a:srgbClr val="0070C0"/>
                </a:solidFill>
              </a:rPr>
              <a:t>live(Marcus</a:t>
            </a:r>
            <a:r>
              <a:rPr lang="en-US" sz="2400" dirty="0">
                <a:solidFill>
                  <a:srgbClr val="0070C0"/>
                </a:solidFill>
              </a:rPr>
              <a:t>, now)</a:t>
            </a:r>
            <a:endParaRPr lang="th-TH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4057" y="2164794"/>
            <a:ext cx="2056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+mn-lt"/>
                <a:sym typeface="Symbol"/>
              </a:rPr>
              <a:t>a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live(Marcus</a:t>
            </a:r>
            <a:r>
              <a:rPr lang="en-US" sz="2000" dirty="0">
                <a:solidFill>
                  <a:srgbClr val="0070C0"/>
                </a:solidFill>
                <a:latin typeface="+mn-lt"/>
              </a:rPr>
              <a:t>, now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)</a:t>
            </a:r>
            <a:endParaRPr lang="th-TH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6056" y="2164794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sym typeface="Symbol"/>
              </a:rPr>
              <a:t>9</a:t>
            </a:r>
            <a:endParaRPr lang="th-TH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0767" y="2740858"/>
            <a:ext cx="2443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2000" dirty="0" smtClean="0">
                <a:latin typeface="+mn-lt"/>
                <a:sym typeface="Symbol"/>
              </a:rPr>
              <a:t>dead(Marcus, now)  </a:t>
            </a:r>
            <a:endParaRPr lang="en-US" sz="2000" dirty="0">
              <a:latin typeface="+mn-lt"/>
              <a:sym typeface="Symbo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94314" y="3429000"/>
            <a:ext cx="3778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2000" dirty="0" smtClean="0">
                <a:latin typeface="+mn-lt"/>
                <a:sym typeface="Symbol"/>
              </a:rPr>
              <a:t> died</a:t>
            </a:r>
            <a:r>
              <a:rPr lang="en-US" sz="2000" dirty="0" smtClean="0">
                <a:latin typeface="+mn-lt"/>
              </a:rPr>
              <a:t>(Marcus, </a:t>
            </a:r>
            <a:r>
              <a:rPr lang="en-US" sz="2000" dirty="0">
                <a:latin typeface="+mn-lt"/>
              </a:rPr>
              <a:t>t5)</a:t>
            </a:r>
            <a:r>
              <a:rPr lang="en-US" sz="2000" dirty="0">
                <a:latin typeface="+mn-lt"/>
                <a:sym typeface="Symbol"/>
              </a:rPr>
              <a:t>   </a:t>
            </a:r>
            <a:r>
              <a:rPr lang="en-US" sz="2000" dirty="0" err="1" smtClean="0">
                <a:latin typeface="+mn-lt"/>
                <a:sym typeface="Symbol"/>
              </a:rPr>
              <a:t>gt</a:t>
            </a:r>
            <a:r>
              <a:rPr lang="en-US" sz="2000" dirty="0" smtClean="0">
                <a:latin typeface="+mn-lt"/>
                <a:sym typeface="Symbol"/>
              </a:rPr>
              <a:t>(now, </a:t>
            </a:r>
            <a:r>
              <a:rPr lang="en-US" sz="2000" dirty="0">
                <a:latin typeface="+mn-lt"/>
                <a:sym typeface="Symbol"/>
              </a:rPr>
              <a:t>t5)</a:t>
            </a:r>
            <a:r>
              <a:rPr lang="en-US" sz="2000" dirty="0">
                <a:latin typeface="+mn-lt"/>
              </a:rPr>
              <a:t> </a:t>
            </a:r>
            <a:endParaRPr lang="en-US" sz="2000" dirty="0">
              <a:latin typeface="+mn-lt"/>
              <a:sym typeface="Symbo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66550" y="2780928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sym typeface="Symbol"/>
              </a:rPr>
              <a:t>11</a:t>
            </a:r>
            <a:endParaRPr lang="th-TH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32492" y="4077072"/>
            <a:ext cx="4071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2000" dirty="0" smtClean="0">
                <a:latin typeface="+mn-lt"/>
                <a:sym typeface="Symbol"/>
              </a:rPr>
              <a:t> </a:t>
            </a:r>
            <a:r>
              <a:rPr lang="en-US" sz="2000" dirty="0" err="1" smtClean="0">
                <a:latin typeface="+mn-lt"/>
                <a:sym typeface="Symbol"/>
              </a:rPr>
              <a:t>gt</a:t>
            </a:r>
            <a:r>
              <a:rPr lang="en-US" sz="2000" dirty="0" smtClean="0">
                <a:latin typeface="+mn-lt"/>
                <a:sym typeface="Symbol"/>
              </a:rPr>
              <a:t>(now, 79) </a:t>
            </a:r>
            <a:r>
              <a:rPr lang="en-US" sz="2000" dirty="0">
                <a:sym typeface="Symbol"/>
              </a:rPr>
              <a:t> </a:t>
            </a:r>
            <a:r>
              <a:rPr lang="en-US" sz="2000" dirty="0" smtClean="0">
                <a:latin typeface="+mn-lt"/>
                <a:sym typeface="Symbol"/>
              </a:rPr>
              <a:t> </a:t>
            </a:r>
            <a:r>
              <a:rPr lang="en-US" sz="2000" dirty="0" err="1" smtClean="0">
                <a:latin typeface="+mn-lt"/>
              </a:rPr>
              <a:t>pompeian</a:t>
            </a:r>
            <a:r>
              <a:rPr lang="en-US" sz="2000" dirty="0" smtClean="0">
                <a:latin typeface="+mn-lt"/>
              </a:rPr>
              <a:t>(Marcus) </a:t>
            </a:r>
            <a:endParaRPr lang="en-US" sz="2000" dirty="0">
              <a:latin typeface="+mn-lt"/>
              <a:sym typeface="Symbo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87824" y="3460938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sym typeface="Symbol"/>
              </a:rPr>
              <a:t>6</a:t>
            </a:r>
            <a:endParaRPr lang="th-TH" sz="24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776" y="4685074"/>
            <a:ext cx="4254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2000" dirty="0" smtClean="0">
                <a:latin typeface="+mn-lt"/>
                <a:sym typeface="Symbol"/>
              </a:rPr>
              <a:t> </a:t>
            </a:r>
            <a:r>
              <a:rPr lang="en-US" sz="2000" dirty="0" err="1" smtClean="0">
                <a:latin typeface="+mn-lt"/>
                <a:sym typeface="Symbol"/>
              </a:rPr>
              <a:t>gt</a:t>
            </a:r>
            <a:r>
              <a:rPr lang="en-US" sz="2000" dirty="0" smtClean="0">
                <a:latin typeface="+mn-lt"/>
                <a:sym typeface="Symbol"/>
              </a:rPr>
              <a:t>(2011, 79) </a:t>
            </a:r>
            <a:r>
              <a:rPr lang="en-US" sz="2000" dirty="0">
                <a:sym typeface="Symbol"/>
              </a:rPr>
              <a:t> </a:t>
            </a:r>
            <a:r>
              <a:rPr lang="en-US" sz="2000" dirty="0" smtClean="0">
                <a:latin typeface="+mn-lt"/>
                <a:sym typeface="Symbol"/>
              </a:rPr>
              <a:t> </a:t>
            </a:r>
            <a:r>
              <a:rPr lang="en-US" sz="2000" dirty="0" err="1" smtClean="0">
                <a:latin typeface="+mn-lt"/>
              </a:rPr>
              <a:t>pompeian</a:t>
            </a:r>
            <a:r>
              <a:rPr lang="en-US" sz="2000" dirty="0" smtClean="0">
                <a:latin typeface="+mn-lt"/>
              </a:rPr>
              <a:t>(Marcus) </a:t>
            </a:r>
            <a:endParaRPr lang="en-US" sz="2000" dirty="0">
              <a:latin typeface="+mn-lt"/>
              <a:sym typeface="Symbo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6531" y="5373216"/>
            <a:ext cx="2385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2000" dirty="0" smtClean="0">
                <a:latin typeface="+mn-lt"/>
                <a:sym typeface="Symbol"/>
              </a:rPr>
              <a:t> </a:t>
            </a:r>
            <a:r>
              <a:rPr lang="en-US" sz="2000" dirty="0" err="1" smtClean="0">
                <a:latin typeface="+mn-lt"/>
              </a:rPr>
              <a:t>pompeian</a:t>
            </a:r>
            <a:r>
              <a:rPr lang="en-US" sz="2000" dirty="0" smtClean="0">
                <a:latin typeface="+mn-lt"/>
              </a:rPr>
              <a:t>(Marcus) </a:t>
            </a:r>
            <a:endParaRPr lang="en-US" sz="2000" dirty="0">
              <a:latin typeface="+mn-lt"/>
              <a:sym typeface="Symbo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5405154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sym typeface="Symbol"/>
              </a:rPr>
              <a:t>2</a:t>
            </a:r>
            <a:endParaRPr lang="th-TH" sz="2400" dirty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9792" y="6165304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" name="Straight Connector 16"/>
          <p:cNvCxnSpPr/>
          <p:nvPr/>
        </p:nvCxnSpPr>
        <p:spPr>
          <a:xfrm>
            <a:off x="2089418" y="5773326"/>
            <a:ext cx="754390" cy="3919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933786" y="5773326"/>
            <a:ext cx="1119730" cy="3919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94314" y="5085184"/>
            <a:ext cx="0" cy="3199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89884" y="4437112"/>
            <a:ext cx="0" cy="3199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266531" y="3829110"/>
            <a:ext cx="1123353" cy="2479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389884" y="3829110"/>
            <a:ext cx="1262236" cy="2479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8" idx="0"/>
          </p:cNvCxnSpPr>
          <p:nvPr/>
        </p:nvCxnSpPr>
        <p:spPr>
          <a:xfrm>
            <a:off x="5238921" y="3140968"/>
            <a:ext cx="1044436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2"/>
            <a:endCxn id="8" idx="0"/>
          </p:cNvCxnSpPr>
          <p:nvPr/>
        </p:nvCxnSpPr>
        <p:spPr>
          <a:xfrm flipH="1">
            <a:off x="6283357" y="3181038"/>
            <a:ext cx="716590" cy="2479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63888" y="2564904"/>
            <a:ext cx="825996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2"/>
          </p:cNvCxnSpPr>
          <p:nvPr/>
        </p:nvCxnSpPr>
        <p:spPr>
          <a:xfrm flipH="1">
            <a:off x="4394314" y="2564904"/>
            <a:ext cx="844607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72025" y="2420888"/>
            <a:ext cx="1916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1600" dirty="0" smtClean="0">
                <a:solidFill>
                  <a:srgbClr val="C00000"/>
                </a:solidFill>
                <a:latin typeface="+mn-lt"/>
                <a:sym typeface="Symbol"/>
              </a:rPr>
              <a:t>{Marcus/x4, now/t3}</a:t>
            </a:r>
            <a:endParaRPr lang="en-US" sz="1600" dirty="0">
              <a:solidFill>
                <a:srgbClr val="C00000"/>
              </a:solidFill>
              <a:latin typeface="+mn-lt"/>
              <a:sym typeface="Symbo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76250" y="3068960"/>
            <a:ext cx="1916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1600" dirty="0" smtClean="0">
                <a:solidFill>
                  <a:srgbClr val="C00000"/>
                </a:solidFill>
                <a:latin typeface="+mn-lt"/>
                <a:sym typeface="Symbol"/>
              </a:rPr>
              <a:t>{Marcus/x6, now/t6}</a:t>
            </a:r>
            <a:endParaRPr lang="en-US" sz="1600" dirty="0">
              <a:solidFill>
                <a:srgbClr val="C00000"/>
              </a:solidFill>
              <a:latin typeface="+mn-lt"/>
              <a:sym typeface="Symbo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31634" y="3717032"/>
            <a:ext cx="18213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1600" dirty="0" smtClean="0">
                <a:solidFill>
                  <a:srgbClr val="C00000"/>
                </a:solidFill>
                <a:latin typeface="+mn-lt"/>
                <a:sym typeface="Symbol"/>
              </a:rPr>
              <a:t>{Marcus/x2, 79/t5}</a:t>
            </a:r>
            <a:endParaRPr lang="en-US" sz="1600" dirty="0">
              <a:solidFill>
                <a:srgbClr val="C00000"/>
              </a:solidFill>
              <a:latin typeface="+mn-lt"/>
              <a:sym typeface="Symbo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4458598"/>
            <a:ext cx="134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-182563">
              <a:spcBef>
                <a:spcPts val="700"/>
              </a:spcBef>
              <a:buSzPct val="60000"/>
            </a:pPr>
            <a:r>
              <a:rPr lang="en-US" sz="1600" dirty="0" smtClean="0">
                <a:solidFill>
                  <a:srgbClr val="C00000"/>
                </a:solidFill>
                <a:latin typeface="+mn-lt"/>
                <a:sym typeface="Symbol"/>
              </a:rPr>
              <a:t>{now = 2011}</a:t>
            </a:r>
            <a:endParaRPr lang="en-US" sz="1600" dirty="0">
              <a:solidFill>
                <a:srgbClr val="C00000"/>
              </a:solidFill>
              <a:latin typeface="+mn-lt"/>
              <a:sym typeface="Symbol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32648" y="5373216"/>
            <a:ext cx="2915816" cy="7520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>
              <a:spcBef>
                <a:spcPts val="700"/>
              </a:spcBef>
              <a:buSzPct val="60000"/>
            </a:pPr>
            <a:r>
              <a:rPr lang="th-TH" sz="1900" dirty="0" smtClean="0">
                <a:sym typeface="Symbol"/>
              </a:rPr>
              <a:t>สรุป </a:t>
            </a:r>
            <a:r>
              <a:rPr lang="en-US" sz="1900" dirty="0">
                <a:sym typeface="Symbol"/>
              </a:rPr>
              <a:t>N</a:t>
            </a:r>
            <a:r>
              <a:rPr lang="en-US" sz="1900" dirty="0" smtClean="0">
                <a:sym typeface="Symbol"/>
              </a:rPr>
              <a:t>ow, Marcus is not alive</a:t>
            </a:r>
            <a:endParaRPr lang="en-US" sz="19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33707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40" grpId="0"/>
      <p:bldP spid="41" grpId="0"/>
      <p:bldP spid="42" grpId="0"/>
      <p:bldP spid="43" grpId="0"/>
      <p:bldP spid="4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(</a:t>
            </a:r>
            <a:r>
              <a:rPr lang="th-TH" b="1" dirty="0" smtClean="0"/>
              <a:t>ทำส่ง</a:t>
            </a:r>
            <a:r>
              <a:rPr lang="en-US" b="1" dirty="0" smtClean="0"/>
              <a:t>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23056" y="1741512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th-TH" sz="2400" dirty="0" smtClean="0"/>
              <a:t>จากข้อมูลต่อไปนี้</a:t>
            </a:r>
          </a:p>
          <a:p>
            <a:r>
              <a:rPr lang="en-US" sz="2000" dirty="0" smtClean="0"/>
              <a:t>Marcus was a man.</a:t>
            </a:r>
          </a:p>
          <a:p>
            <a:r>
              <a:rPr lang="en-US" sz="2000" dirty="0" smtClean="0"/>
              <a:t>Marcus was a Pompeian.</a:t>
            </a:r>
          </a:p>
          <a:p>
            <a:r>
              <a:rPr lang="en-US" sz="2000" dirty="0" smtClean="0"/>
              <a:t>All Pompeian were Romans.</a:t>
            </a:r>
          </a:p>
          <a:p>
            <a:r>
              <a:rPr lang="en-US" sz="2000" dirty="0" smtClean="0"/>
              <a:t>Caesar was a ruler.</a:t>
            </a:r>
          </a:p>
          <a:p>
            <a:r>
              <a:rPr lang="en-US" sz="2000" dirty="0" smtClean="0"/>
              <a:t>All Romans were either loyal to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Caesar or hated him</a:t>
            </a:r>
          </a:p>
          <a:p>
            <a:r>
              <a:rPr lang="en-US" sz="2000" dirty="0" smtClean="0"/>
              <a:t>Everyone is loyal to someone</a:t>
            </a:r>
          </a:p>
          <a:p>
            <a:r>
              <a:rPr lang="en-US" sz="2000" dirty="0" smtClean="0"/>
              <a:t>People only try to assassinate rulers they aren’t loyal to.</a:t>
            </a:r>
          </a:p>
          <a:p>
            <a:r>
              <a:rPr lang="en-US" sz="2000" dirty="0" smtClean="0"/>
              <a:t>Marcus tried to assassinate Caesar.</a:t>
            </a:r>
          </a:p>
          <a:p>
            <a:r>
              <a:rPr lang="en-US" sz="2000" dirty="0" smtClean="0"/>
              <a:t>All men are people.</a:t>
            </a:r>
          </a:p>
          <a:p>
            <a:pPr marL="0" indent="0">
              <a:buNone/>
            </a:pPr>
            <a:r>
              <a:rPr lang="th-TH" sz="2000" dirty="0" smtClean="0"/>
              <a:t>จงพิสูจน์ว่า </a:t>
            </a:r>
            <a:r>
              <a:rPr lang="en-US" sz="2000" dirty="0" smtClean="0"/>
              <a:t>Marcus hated Caesar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5868144" y="1556792"/>
            <a:ext cx="3096344" cy="33123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กำหนด </a:t>
            </a:r>
            <a:r>
              <a:rPr lang="en-US" sz="2400" dirty="0" smtClean="0">
                <a:solidFill>
                  <a:schemeClr val="tx1"/>
                </a:solidFill>
              </a:rPr>
              <a:t>Predicate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man(x)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 smtClean="0">
                <a:solidFill>
                  <a:schemeClr val="tx1"/>
                </a:solidFill>
              </a:rPr>
              <a:t>pompeian</a:t>
            </a:r>
            <a:r>
              <a:rPr lang="en-US" sz="2400" dirty="0" smtClean="0">
                <a:solidFill>
                  <a:schemeClr val="tx1"/>
                </a:solidFill>
              </a:rPr>
              <a:t> (x)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roman(x)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ruler(x)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>
                <a:solidFill>
                  <a:schemeClr val="tx1"/>
                </a:solidFill>
              </a:rPr>
              <a:t>l</a:t>
            </a:r>
            <a:r>
              <a:rPr lang="en-US" sz="2400" dirty="0" err="1" smtClean="0">
                <a:solidFill>
                  <a:schemeClr val="tx1"/>
                </a:solidFill>
              </a:rPr>
              <a:t>oyalto</a:t>
            </a:r>
            <a:r>
              <a:rPr lang="en-US" sz="2400" dirty="0" smtClean="0">
                <a:solidFill>
                  <a:schemeClr val="tx1"/>
                </a:solidFill>
              </a:rPr>
              <a:t>(x, y)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h</a:t>
            </a:r>
            <a:r>
              <a:rPr lang="en-US" sz="2400" dirty="0" smtClean="0">
                <a:solidFill>
                  <a:schemeClr val="tx1"/>
                </a:solidFill>
              </a:rPr>
              <a:t>ate(x, y)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 smtClean="0">
                <a:solidFill>
                  <a:schemeClr val="tx1"/>
                </a:solidFill>
              </a:rPr>
              <a:t>tryassasinate</a:t>
            </a:r>
            <a:r>
              <a:rPr lang="en-US" sz="2400" dirty="0" smtClean="0">
                <a:solidFill>
                  <a:schemeClr val="tx1"/>
                </a:solidFill>
              </a:rPr>
              <a:t>(x, y)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people(x)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3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 : </a:t>
            </a:r>
            <a:r>
              <a:rPr lang="th-TH" b="1" dirty="0" smtClean="0"/>
              <a:t>ส่วนแสดงความสัมพันธ์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เป็นส่วนที่ใช้แสดงความสัมพันธ์ระหว่างองค์ประกอบ ซึ่งจะช่วยขยายความเข้าใจในค่าที่แสดงว่ามีความสัมพันธ์กันอย่างไร เช่น</a:t>
            </a:r>
          </a:p>
          <a:p>
            <a:pPr lvl="1"/>
            <a:r>
              <a:rPr lang="en-US" sz="2400" dirty="0" smtClean="0"/>
              <a:t>MAN(SURASAK)	</a:t>
            </a:r>
            <a:r>
              <a:rPr lang="en-US" sz="2400" dirty="0" smtClean="0">
                <a:solidFill>
                  <a:srgbClr val="0070C0"/>
                </a:solidFill>
              </a:rPr>
              <a:t>SURASAK </a:t>
            </a:r>
            <a:r>
              <a:rPr lang="th-TH" sz="2400" dirty="0" smtClean="0">
                <a:solidFill>
                  <a:srgbClr val="0070C0"/>
                </a:solidFill>
              </a:rPr>
              <a:t>เป็นผู้ชาย</a:t>
            </a:r>
          </a:p>
          <a:p>
            <a:pPr lvl="1"/>
            <a:r>
              <a:rPr lang="en-US" sz="2400" dirty="0" smtClean="0"/>
              <a:t>LIKES(BOB, PUI)   </a:t>
            </a:r>
            <a:r>
              <a:rPr lang="en-US" sz="2400" dirty="0" smtClean="0">
                <a:solidFill>
                  <a:srgbClr val="0070C0"/>
                </a:solidFill>
              </a:rPr>
              <a:t>BOB </a:t>
            </a:r>
            <a:r>
              <a:rPr lang="th-TH" sz="2400" dirty="0" smtClean="0">
                <a:solidFill>
                  <a:srgbClr val="0070C0"/>
                </a:solidFill>
              </a:rPr>
              <a:t>ชอบ </a:t>
            </a:r>
            <a:r>
              <a:rPr lang="en-US" sz="2400" dirty="0" smtClean="0">
                <a:solidFill>
                  <a:srgbClr val="0070C0"/>
                </a:solidFill>
              </a:rPr>
              <a:t>PUI</a:t>
            </a:r>
            <a:endParaRPr lang="th-TH" sz="2400" dirty="0" smtClean="0">
              <a:solidFill>
                <a:srgbClr val="0070C0"/>
              </a:solidFill>
            </a:endParaRPr>
          </a:p>
          <a:p>
            <a:pPr lvl="1"/>
            <a:r>
              <a:rPr lang="en-US" sz="2400" dirty="0" smtClean="0"/>
              <a:t>OLDER(SURASAK, father(CHAI))  </a:t>
            </a:r>
            <a:r>
              <a:rPr lang="en-US" sz="2400" dirty="0" smtClean="0">
                <a:solidFill>
                  <a:srgbClr val="0070C0"/>
                </a:solidFill>
              </a:rPr>
              <a:t>SURASAK </a:t>
            </a:r>
            <a:r>
              <a:rPr lang="th-TH" sz="2400" dirty="0" smtClean="0">
                <a:solidFill>
                  <a:srgbClr val="0070C0"/>
                </a:solidFill>
              </a:rPr>
              <a:t>แก่กว่าพ่อของ </a:t>
            </a:r>
            <a:r>
              <a:rPr lang="en-US" sz="2400" dirty="0" smtClean="0">
                <a:solidFill>
                  <a:srgbClr val="0070C0"/>
                </a:solidFill>
              </a:rPr>
              <a:t>CHAI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 : </a:t>
            </a:r>
            <a:r>
              <a:rPr lang="th-TH" b="1" dirty="0" smtClean="0"/>
              <a:t>ตัวเชื่อม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ตัวเชื่อมใช้ในการเชื่อมระหว่างส่วนแสดงความสัมพันธ์</a:t>
            </a:r>
            <a:r>
              <a:rPr lang="en-US" dirty="0" smtClean="0"/>
              <a:t> (Predicate) </a:t>
            </a:r>
            <a:r>
              <a:rPr lang="th-TH" dirty="0" smtClean="0"/>
              <a:t>เข้าด้วยกัน มีเครื่องหมายต่างๆ ดังนี้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นิเสธ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</a:t>
            </a:r>
            <a:r>
              <a:rPr lang="th-TH" b="1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)</a:t>
            </a:r>
            <a:r>
              <a:rPr lang="en-US" dirty="0" smtClean="0">
                <a:sym typeface="Symbol"/>
              </a:rPr>
              <a:t> </a:t>
            </a:r>
            <a:r>
              <a:rPr lang="th-TH" dirty="0" smtClean="0">
                <a:sym typeface="Symbol"/>
              </a:rPr>
              <a:t>ทำให้กลับค่าความจริง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และ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() </a:t>
            </a:r>
            <a:r>
              <a:rPr lang="th-TH" dirty="0" smtClean="0">
                <a:sym typeface="Symbol"/>
              </a:rPr>
              <a:t>เช่น บ๊อบหล่อและนิสัยดี เขียนได้เป็น</a:t>
            </a:r>
          </a:p>
          <a:p>
            <a:pPr lvl="2"/>
            <a:r>
              <a:rPr lang="en-US" dirty="0" smtClean="0">
                <a:sym typeface="Symbol"/>
              </a:rPr>
              <a:t>HANDSOME(BOB)  NICE(BOB)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หรือ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() </a:t>
            </a:r>
            <a:r>
              <a:rPr lang="th-TH" dirty="0" smtClean="0">
                <a:sym typeface="Symbol"/>
              </a:rPr>
              <a:t>เช่น กรแก่กว่าบ๊อบหรือส้ม</a:t>
            </a:r>
          </a:p>
          <a:p>
            <a:pPr lvl="2"/>
            <a:r>
              <a:rPr lang="en-US" dirty="0" smtClean="0">
                <a:sym typeface="Symbol"/>
              </a:rPr>
              <a:t>OLDER(KORN, BOB)  OLDER(KORN, SOM)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ถ้า ... แล้ว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() </a:t>
            </a:r>
            <a:r>
              <a:rPr lang="th-TH" dirty="0" smtClean="0">
                <a:sym typeface="Symbol"/>
              </a:rPr>
              <a:t>เช่น ถ้าบ๊อบดำแล้วบ๊อบจะหล่อ</a:t>
            </a:r>
          </a:p>
          <a:p>
            <a:pPr lvl="2"/>
            <a:r>
              <a:rPr lang="en-US" dirty="0" smtClean="0">
                <a:sym typeface="Symbol"/>
              </a:rPr>
              <a:t>BLACK(BOB)  HANDSOME(BOB)</a:t>
            </a:r>
          </a:p>
          <a:p>
            <a:pPr lvl="1"/>
            <a:r>
              <a:rPr lang="th-TH" b="1" dirty="0" smtClean="0">
                <a:solidFill>
                  <a:srgbClr val="0070C0"/>
                </a:solidFill>
                <a:sym typeface="Symbol"/>
              </a:rPr>
              <a:t>ก็ต่อเมื่อ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() </a:t>
            </a:r>
            <a:r>
              <a:rPr lang="th-TH" dirty="0" smtClean="0">
                <a:sym typeface="Symbol"/>
              </a:rPr>
              <a:t>เช่น บ๊อบจะบวชก็ต่อเมื่ออายุ 25 ปี</a:t>
            </a:r>
          </a:p>
          <a:p>
            <a:pPr lvl="2"/>
            <a:r>
              <a:rPr lang="en-US" dirty="0" smtClean="0">
                <a:sym typeface="Symbol"/>
              </a:rPr>
              <a:t>MONK(BOB)  AGE25(BOB)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Predicate Logic : </a:t>
            </a:r>
            <a:r>
              <a:rPr lang="th-TH" b="1" dirty="0" smtClean="0"/>
              <a:t>ตัวบ่งปริมาณ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เป็น ค่าที่ใช้ชี้วัดปริมาณของประโยค เพื่อใช้ในการบ่งชี้ถึงจำนวนหรือขนาด ใน </a:t>
            </a:r>
            <a:r>
              <a:rPr lang="en-US" sz="2800" dirty="0" smtClean="0"/>
              <a:t>Predicate Logic </a:t>
            </a:r>
            <a:r>
              <a:rPr lang="th-TH" sz="2800" dirty="0" smtClean="0"/>
              <a:t>ทำให้เกิด </a:t>
            </a:r>
            <a:r>
              <a:rPr lang="en-US" sz="2800" dirty="0" smtClean="0"/>
              <a:t>First Order Logic </a:t>
            </a:r>
            <a:r>
              <a:rPr lang="th-TH" sz="2800" dirty="0" smtClean="0"/>
              <a:t>มีอยู่ 2 ประเภทคือ</a:t>
            </a:r>
          </a:p>
          <a:p>
            <a:pPr lvl="1"/>
            <a:r>
              <a:rPr lang="th-TH" sz="2400" b="1" dirty="0" smtClean="0">
                <a:solidFill>
                  <a:srgbClr val="0070C0"/>
                </a:solidFill>
              </a:rPr>
              <a:t>ตัวบ่งปริมาณสากล</a:t>
            </a:r>
            <a:r>
              <a:rPr lang="en-US" sz="2400" b="1" dirty="0" smtClean="0">
                <a:solidFill>
                  <a:srgbClr val="0070C0"/>
                </a:solidFill>
              </a:rPr>
              <a:t>(Universal Quantifier) </a:t>
            </a:r>
            <a:r>
              <a:rPr lang="th-TH" sz="2400" dirty="0" smtClean="0"/>
              <a:t>บางครั้งเรียก </a:t>
            </a:r>
            <a:r>
              <a:rPr lang="en-US" sz="2000" dirty="0" smtClean="0"/>
              <a:t>“For All” </a:t>
            </a:r>
            <a:r>
              <a:rPr lang="th-TH" sz="2000" dirty="0" smtClean="0"/>
              <a:t>          </a:t>
            </a:r>
            <a:r>
              <a:rPr lang="th-TH" sz="2400" dirty="0" smtClean="0"/>
              <a:t>จะใช้เครื่องหมาย </a:t>
            </a:r>
            <a:r>
              <a:rPr lang="th-TH" sz="2400" b="1" dirty="0" smtClean="0">
                <a:solidFill>
                  <a:srgbClr val="FF0000"/>
                </a:solidFill>
                <a:sym typeface="Symbol"/>
              </a:rPr>
              <a:t></a:t>
            </a:r>
            <a:r>
              <a:rPr lang="th-TH" sz="2400" dirty="0" smtClean="0">
                <a:sym typeface="Symbol"/>
              </a:rPr>
              <a:t> จะเป็นจริงเมื่อทุกค่าเป็นจริง</a:t>
            </a:r>
          </a:p>
          <a:p>
            <a:pPr lvl="2"/>
            <a:r>
              <a:rPr lang="th-TH" sz="2200" dirty="0" smtClean="0">
                <a:sym typeface="Symbol"/>
              </a:rPr>
              <a:t>คนไทยจะเลือกตั้งได้ตอนอายุ 18 ปี</a:t>
            </a:r>
          </a:p>
          <a:p>
            <a:pPr lvl="2"/>
            <a:r>
              <a:rPr lang="th-TH" sz="2200" dirty="0" smtClean="0">
                <a:sym typeface="Symbol"/>
              </a:rPr>
              <a:t></a:t>
            </a:r>
            <a:r>
              <a:rPr lang="en-US" sz="2200" dirty="0" smtClean="0">
                <a:sym typeface="Symbol"/>
              </a:rPr>
              <a:t>x(THAI18(x)  VOTE(x))</a:t>
            </a:r>
          </a:p>
          <a:p>
            <a:pPr lvl="1"/>
            <a:r>
              <a:rPr lang="th-TH" sz="2400" b="1" dirty="0" smtClean="0">
                <a:solidFill>
                  <a:srgbClr val="0070C0"/>
                </a:solidFill>
                <a:sym typeface="Symbol"/>
              </a:rPr>
              <a:t>ตัวบ่งปริมาณบางส่วน</a:t>
            </a:r>
            <a:r>
              <a:rPr lang="en-US" sz="2400" b="1" dirty="0" smtClean="0">
                <a:solidFill>
                  <a:srgbClr val="0070C0"/>
                </a:solidFill>
                <a:sym typeface="Symbol"/>
              </a:rPr>
              <a:t>(Existential Quantifier) </a:t>
            </a:r>
            <a:r>
              <a:rPr lang="th-TH" sz="2400" dirty="0" smtClean="0">
                <a:sym typeface="Symbol"/>
              </a:rPr>
              <a:t>บางครั้งเรียก </a:t>
            </a:r>
            <a:r>
              <a:rPr lang="en-US" sz="2000" dirty="0" smtClean="0">
                <a:sym typeface="Symbol"/>
              </a:rPr>
              <a:t>“For Some”</a:t>
            </a:r>
            <a:r>
              <a:rPr lang="en-US" sz="2400" dirty="0" smtClean="0">
                <a:sym typeface="Symbol"/>
              </a:rPr>
              <a:t> </a:t>
            </a:r>
            <a:r>
              <a:rPr lang="th-TH" sz="2400" dirty="0" smtClean="0">
                <a:sym typeface="Symbol"/>
              </a:rPr>
              <a:t>จะใช้เครื่องหมาย </a:t>
            </a:r>
            <a:r>
              <a:rPr lang="th-TH" sz="2400" b="1" dirty="0" smtClean="0">
                <a:solidFill>
                  <a:srgbClr val="FF0000"/>
                </a:solidFill>
                <a:sym typeface="Symbol"/>
              </a:rPr>
              <a:t></a:t>
            </a:r>
            <a:r>
              <a:rPr lang="th-TH" sz="2400" dirty="0" smtClean="0">
                <a:sym typeface="Symbol"/>
              </a:rPr>
              <a:t> จะเป็นจริงถ้าค่าบางค่าเป็นจริง</a:t>
            </a:r>
          </a:p>
          <a:p>
            <a:pPr lvl="2"/>
            <a:r>
              <a:rPr lang="th-TH" sz="2200" dirty="0" smtClean="0">
                <a:sym typeface="Symbol"/>
              </a:rPr>
              <a:t>คนบางคนเล่น </a:t>
            </a:r>
            <a:r>
              <a:rPr lang="en-US" sz="2200" dirty="0" err="1" smtClean="0">
                <a:sym typeface="Symbol"/>
              </a:rPr>
              <a:t>facebook</a:t>
            </a:r>
            <a:r>
              <a:rPr lang="en-US" sz="2200" dirty="0" smtClean="0">
                <a:sym typeface="Symbol"/>
              </a:rPr>
              <a:t> </a:t>
            </a:r>
            <a:r>
              <a:rPr lang="th-TH" sz="2200" dirty="0" smtClean="0">
                <a:sym typeface="Symbol"/>
              </a:rPr>
              <a:t>และ </a:t>
            </a:r>
            <a:r>
              <a:rPr lang="en-US" sz="2200" dirty="0" smtClean="0">
                <a:sym typeface="Symbol"/>
              </a:rPr>
              <a:t>twitter</a:t>
            </a:r>
          </a:p>
          <a:p>
            <a:pPr lvl="2"/>
            <a:r>
              <a:rPr lang="en-US" sz="2200" dirty="0" smtClean="0">
                <a:sym typeface="Symbol"/>
              </a:rPr>
              <a:t>x(FACEBOOK(x)  TWITTER(x))</a:t>
            </a:r>
            <a:endParaRPr lang="th-TH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ค่าควรระวังในการใช้ </a:t>
            </a:r>
            <a:r>
              <a:rPr lang="en-US" b="1" dirty="0" smtClean="0"/>
              <a:t>Quantifier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ปกติการใช้ </a:t>
            </a:r>
            <a:r>
              <a:rPr lang="th-TH" sz="3200" b="1" dirty="0" smtClean="0">
                <a:sym typeface="Symbol"/>
              </a:rPr>
              <a:t></a:t>
            </a:r>
            <a:r>
              <a:rPr lang="th-TH" sz="32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th-TH" sz="3200" dirty="0" smtClean="0">
                <a:sym typeface="Symbol"/>
              </a:rPr>
              <a:t>ประโยคหลักจะ</a:t>
            </a:r>
            <a:r>
              <a:rPr lang="th-TH" sz="3200" dirty="0" smtClean="0">
                <a:solidFill>
                  <a:srgbClr val="0070C0"/>
                </a:solidFill>
                <a:sym typeface="Symbol"/>
              </a:rPr>
              <a:t>เชื่อมกันด้วย</a:t>
            </a:r>
            <a:r>
              <a:rPr lang="th-TH" sz="32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sym typeface="Symbol"/>
              </a:rPr>
              <a:t></a:t>
            </a:r>
            <a:r>
              <a:rPr lang="th-TH" sz="3200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th-TH" sz="3200" dirty="0" smtClean="0">
                <a:solidFill>
                  <a:srgbClr val="FF0000"/>
                </a:solidFill>
                <a:sym typeface="Symbol"/>
              </a:rPr>
              <a:t>ไม่ใช่ 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th-TH" sz="3200" dirty="0" smtClean="0">
                <a:sym typeface="Symbol"/>
              </a:rPr>
              <a:t> </a:t>
            </a:r>
          </a:p>
          <a:p>
            <a:pPr lvl="1"/>
            <a:r>
              <a:rPr lang="th-TH" dirty="0" smtClean="0">
                <a:sym typeface="Symbol"/>
              </a:rPr>
              <a:t>ตัวอย่าง </a:t>
            </a:r>
            <a:r>
              <a:rPr lang="en-US" dirty="0" smtClean="0">
                <a:sym typeface="Symbol"/>
              </a:rPr>
              <a:t>: </a:t>
            </a:r>
            <a:r>
              <a:rPr lang="th-TH" dirty="0" smtClean="0">
                <a:sym typeface="Symbol"/>
              </a:rPr>
              <a:t>นักศึกษาทุกคนที่เรียน </a:t>
            </a:r>
            <a:r>
              <a:rPr lang="en-US" dirty="0" smtClean="0">
                <a:sym typeface="Symbol"/>
              </a:rPr>
              <a:t>ECT </a:t>
            </a:r>
            <a:r>
              <a:rPr lang="th-TH" dirty="0" smtClean="0">
                <a:sym typeface="Symbol"/>
              </a:rPr>
              <a:t>จะเก่ง</a:t>
            </a:r>
          </a:p>
          <a:p>
            <a:pPr lvl="2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x( At(x, ECT)  smart(x) )  </a:t>
            </a:r>
            <a:endParaRPr lang="th-TH" sz="2400" dirty="0" smtClean="0">
              <a:sym typeface="Symbol"/>
            </a:endParaRPr>
          </a:p>
          <a:p>
            <a:pPr lvl="3"/>
            <a:r>
              <a:rPr lang="th-TH" sz="2100" dirty="0" smtClean="0">
                <a:solidFill>
                  <a:srgbClr val="FF0000"/>
                </a:solidFill>
                <a:sym typeface="Symbol"/>
              </a:rPr>
              <a:t>ผิดเพราะจะหมายความว่า</a:t>
            </a:r>
            <a:r>
              <a:rPr lang="en-US" sz="2100" dirty="0" smtClean="0">
                <a:solidFill>
                  <a:srgbClr val="FF0000"/>
                </a:solidFill>
                <a:sym typeface="Symbol"/>
              </a:rPr>
              <a:t> “</a:t>
            </a:r>
            <a:r>
              <a:rPr lang="th-TH" sz="2100" dirty="0" smtClean="0">
                <a:solidFill>
                  <a:srgbClr val="FF0000"/>
                </a:solidFill>
                <a:sym typeface="Symbol"/>
              </a:rPr>
              <a:t>ทุกคนที่เรียน</a:t>
            </a:r>
            <a:r>
              <a:rPr lang="en-US" sz="2100" dirty="0" smtClean="0">
                <a:solidFill>
                  <a:srgbClr val="FF0000"/>
                </a:solidFill>
                <a:sym typeface="Symbol"/>
              </a:rPr>
              <a:t> ECT </a:t>
            </a:r>
            <a:r>
              <a:rPr lang="th-TH" sz="2100" dirty="0" smtClean="0">
                <a:solidFill>
                  <a:srgbClr val="FF0000"/>
                </a:solidFill>
                <a:sym typeface="Symbol"/>
              </a:rPr>
              <a:t>และ </a:t>
            </a:r>
            <a:r>
              <a:rPr lang="th-TH" sz="2100" b="1" dirty="0" smtClean="0">
                <a:solidFill>
                  <a:srgbClr val="FF0000"/>
                </a:solidFill>
                <a:sym typeface="Symbol"/>
              </a:rPr>
              <a:t>ทุกคนเก่ง</a:t>
            </a:r>
            <a:r>
              <a:rPr lang="en-US" sz="2100" dirty="0" smtClean="0">
                <a:solidFill>
                  <a:srgbClr val="FF0000"/>
                </a:solidFill>
                <a:sym typeface="Symbol"/>
              </a:rPr>
              <a:t>”</a:t>
            </a:r>
            <a:endParaRPr lang="en-US" sz="2100" dirty="0" smtClean="0">
              <a:sym typeface="Symbol"/>
            </a:endParaRPr>
          </a:p>
          <a:p>
            <a:pPr lvl="2"/>
            <a:r>
              <a:rPr lang="th-TH" sz="2400" dirty="0" smtClean="0">
                <a:sym typeface="Symbol"/>
              </a:rPr>
              <a:t></a:t>
            </a:r>
            <a:r>
              <a:rPr lang="en-US" sz="2400" dirty="0" smtClean="0">
                <a:sym typeface="Symbol"/>
              </a:rPr>
              <a:t>x( At(x, ECT)  smart(x) )  </a:t>
            </a:r>
            <a:r>
              <a:rPr lang="th-TH" sz="2400" b="1" dirty="0" smtClean="0">
                <a:solidFill>
                  <a:srgbClr val="0070C0"/>
                </a:solidFill>
                <a:sym typeface="Symbol"/>
              </a:rPr>
              <a:t>ถูก</a:t>
            </a:r>
            <a:endParaRPr lang="en-US" sz="2400" b="1" dirty="0" smtClean="0">
              <a:solidFill>
                <a:srgbClr val="0070C0"/>
              </a:solidFill>
              <a:sym typeface="Symbol"/>
            </a:endParaRPr>
          </a:p>
          <a:p>
            <a:r>
              <a:rPr lang="th-TH" dirty="0" smtClean="0"/>
              <a:t>ปกติการใช้ </a:t>
            </a:r>
            <a:r>
              <a:rPr lang="en-US" sz="3200" dirty="0" smtClean="0">
                <a:sym typeface="Symbol"/>
              </a:rPr>
              <a:t></a:t>
            </a:r>
            <a:r>
              <a:rPr lang="th-TH" sz="32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th-TH" sz="3200" dirty="0" smtClean="0">
                <a:sym typeface="Symbol"/>
              </a:rPr>
              <a:t>ประโยคหลักจะ</a:t>
            </a:r>
            <a:r>
              <a:rPr lang="th-TH" sz="3200" dirty="0" smtClean="0">
                <a:solidFill>
                  <a:srgbClr val="0070C0"/>
                </a:solidFill>
                <a:sym typeface="Symbol"/>
              </a:rPr>
              <a:t>เชื่อมกันด้วย</a:t>
            </a:r>
            <a:r>
              <a:rPr lang="th-TH" sz="32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sym typeface="Symbol"/>
              </a:rPr>
              <a:t>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th-TH" sz="3200" dirty="0" smtClean="0">
                <a:solidFill>
                  <a:srgbClr val="FF0000"/>
                </a:solidFill>
                <a:sym typeface="Symbol"/>
              </a:rPr>
              <a:t>ไม่ใช่ 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</a:t>
            </a:r>
            <a:r>
              <a:rPr lang="th-TH" sz="3200" dirty="0" smtClean="0">
                <a:sym typeface="Symbol"/>
              </a:rPr>
              <a:t> </a:t>
            </a:r>
          </a:p>
          <a:p>
            <a:pPr lvl="1"/>
            <a:r>
              <a:rPr lang="th-TH" dirty="0" smtClean="0">
                <a:sym typeface="Symbol"/>
              </a:rPr>
              <a:t>ตัวอย่าง </a:t>
            </a:r>
            <a:r>
              <a:rPr lang="en-US" dirty="0" smtClean="0">
                <a:sym typeface="Symbol"/>
              </a:rPr>
              <a:t>: </a:t>
            </a:r>
            <a:r>
              <a:rPr lang="th-TH" dirty="0" smtClean="0">
                <a:sym typeface="Symbol"/>
              </a:rPr>
              <a:t>นักศึกษาบางคนที่เรียน </a:t>
            </a:r>
            <a:r>
              <a:rPr lang="en-US" dirty="0" smtClean="0">
                <a:sym typeface="Symbol"/>
              </a:rPr>
              <a:t>ECT </a:t>
            </a:r>
            <a:r>
              <a:rPr lang="th-TH" dirty="0" smtClean="0">
                <a:sym typeface="Symbol"/>
              </a:rPr>
              <a:t>จะเก่ง</a:t>
            </a:r>
          </a:p>
          <a:p>
            <a:pPr lvl="2"/>
            <a:r>
              <a:rPr lang="en-US" sz="2400" dirty="0" smtClean="0">
                <a:sym typeface="Symbol"/>
              </a:rPr>
              <a:t>x( At(x, ECT)  smart(x) )  </a:t>
            </a:r>
            <a:endParaRPr lang="th-TH" sz="2400" dirty="0" smtClean="0">
              <a:sym typeface="Symbol"/>
            </a:endParaRPr>
          </a:p>
          <a:p>
            <a:pPr lvl="3"/>
            <a:r>
              <a:rPr lang="th-TH" sz="2100" dirty="0" smtClean="0">
                <a:solidFill>
                  <a:srgbClr val="FF0000"/>
                </a:solidFill>
                <a:sym typeface="Symbol"/>
              </a:rPr>
              <a:t>ผิดเพราะประโยคสามารถเป็นจริงได้ ถึงคนที่เก่งจะไม่เรียน </a:t>
            </a:r>
            <a:r>
              <a:rPr lang="en-US" sz="2100" dirty="0" smtClean="0">
                <a:solidFill>
                  <a:srgbClr val="FF0000"/>
                </a:solidFill>
                <a:sym typeface="Symbol"/>
              </a:rPr>
              <a:t>ECT</a:t>
            </a:r>
            <a:endParaRPr lang="en-US" sz="2100" dirty="0" smtClean="0">
              <a:sym typeface="Symbol"/>
            </a:endParaRPr>
          </a:p>
          <a:p>
            <a:pPr lvl="2"/>
            <a:r>
              <a:rPr lang="en-US" sz="2400" dirty="0" smtClean="0">
                <a:sym typeface="Symbol"/>
              </a:rPr>
              <a:t>x(</a:t>
            </a:r>
            <a:r>
              <a:rPr lang="th-TH" sz="2400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At(x, ECT)  smart(x) )  </a:t>
            </a:r>
            <a:r>
              <a:rPr lang="th-TH" sz="2400" b="1" dirty="0" smtClean="0">
                <a:solidFill>
                  <a:srgbClr val="0070C0"/>
                </a:solidFill>
                <a:sym typeface="Symbol"/>
              </a:rPr>
              <a:t>ถูก</a:t>
            </a:r>
            <a:endParaRPr lang="en-US" sz="2400" b="1" dirty="0" smtClean="0">
              <a:solidFill>
                <a:srgbClr val="0070C0"/>
              </a:solidFill>
              <a:sym typeface="Symbol"/>
            </a:endParaRPr>
          </a:p>
          <a:p>
            <a:pPr lvl="3">
              <a:buNone/>
            </a:pP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ความสัมพันธ์ของ </a:t>
            </a:r>
            <a:r>
              <a:rPr lang="th-TH" b="1" dirty="0" smtClean="0">
                <a:sym typeface="Symbol"/>
              </a:rPr>
              <a:t> และ 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   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 P(x)    x  P(x)</a:t>
            </a:r>
          </a:p>
          <a:p>
            <a:r>
              <a:rPr lang="en-US" dirty="0" smtClean="0">
                <a:sym typeface="Symbol"/>
              </a:rPr>
              <a:t>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 P(x)         x  P(x)</a:t>
            </a:r>
          </a:p>
          <a:p>
            <a:r>
              <a:rPr lang="en-US" dirty="0" smtClean="0">
                <a:sym typeface="Symbol"/>
              </a:rPr>
              <a:t>   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 P(x)      x  P(x)</a:t>
            </a:r>
          </a:p>
          <a:p>
            <a:r>
              <a:rPr lang="en-US" dirty="0" smtClean="0">
                <a:sym typeface="Symbol"/>
              </a:rPr>
              <a:t>   x P(x)       </a:t>
            </a:r>
            <a:r>
              <a:rPr lang="th-TH" dirty="0" smtClean="0">
                <a:sym typeface="Symbol"/>
              </a:rPr>
              <a:t></a:t>
            </a:r>
            <a:r>
              <a:rPr lang="en-US" dirty="0" smtClean="0">
                <a:sym typeface="Symbol"/>
              </a:rPr>
              <a:t>x P(x)</a:t>
            </a:r>
          </a:p>
          <a:p>
            <a:pPr>
              <a:buNone/>
            </a:pPr>
            <a:r>
              <a:rPr lang="th-TH" b="1" dirty="0" smtClean="0">
                <a:sym typeface="Symbol"/>
              </a:rPr>
              <a:t>ตัวอย่าง</a:t>
            </a:r>
            <a:r>
              <a:rPr lang="en-US" b="1" dirty="0" smtClean="0">
                <a:sym typeface="Symbol"/>
              </a:rPr>
              <a:t> :</a:t>
            </a:r>
          </a:p>
          <a:p>
            <a:pPr>
              <a:buNone/>
            </a:pPr>
            <a:r>
              <a:rPr lang="th-TH" dirty="0" smtClean="0">
                <a:sym typeface="Symbol"/>
              </a:rPr>
              <a:t>ทุกคนชอบไอศครีม </a:t>
            </a:r>
          </a:p>
          <a:p>
            <a:pPr>
              <a:buNone/>
            </a:pPr>
            <a:r>
              <a:rPr lang="th-TH" dirty="0" smtClean="0">
                <a:sym typeface="Symbol"/>
              </a:rPr>
              <a:t>	</a:t>
            </a:r>
            <a:r>
              <a:rPr lang="en-US" dirty="0" smtClean="0">
                <a:sym typeface="Symbol"/>
              </a:rPr>
              <a:t>x Loves(x, ICE-CREAM) </a:t>
            </a:r>
            <a:endParaRPr lang="th-TH" dirty="0" smtClean="0">
              <a:sym typeface="Symbol"/>
            </a:endParaRPr>
          </a:p>
          <a:p>
            <a:pPr>
              <a:buNone/>
            </a:pPr>
            <a:r>
              <a:rPr lang="th-TH" dirty="0" smtClean="0">
                <a:sym typeface="Symbol"/>
              </a:rPr>
              <a:t>สามารถเขียนได้อีกอย่าง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x   Loves(x, ICE-CREAM)</a:t>
            </a: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8337</TotalTime>
  <Words>4413</Words>
  <Application>Microsoft Office PowerPoint</Application>
  <PresentationFormat>On-screen Show (4:3)</PresentationFormat>
  <Paragraphs>523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Angsana New</vt:lpstr>
      <vt:lpstr>Arial</vt:lpstr>
      <vt:lpstr>Calibri</vt:lpstr>
      <vt:lpstr>FreesiaUPC</vt:lpstr>
      <vt:lpstr>Symbol</vt:lpstr>
      <vt:lpstr>Tw Cen MT</vt:lpstr>
      <vt:lpstr>Wingdings</vt:lpstr>
      <vt:lpstr>Wingdings 2</vt:lpstr>
      <vt:lpstr>ตรงกลาง</vt:lpstr>
      <vt:lpstr>Predicate calculus  First order Logic</vt:lpstr>
      <vt:lpstr>ข้อจำกัดของ Propositional Logic</vt:lpstr>
      <vt:lpstr>Predicate Logic</vt:lpstr>
      <vt:lpstr>Predicate Logic : ตัวอักษร</vt:lpstr>
      <vt:lpstr>Predicate Logic : ส่วนแสดงความสัมพันธ์</vt:lpstr>
      <vt:lpstr>Predicate Logic : ตัวเชื่อม</vt:lpstr>
      <vt:lpstr>Predicate Logic : ตัวบ่งปริมาณ</vt:lpstr>
      <vt:lpstr>ค่าควรระวังในการใช้ Quantifier</vt:lpstr>
      <vt:lpstr>ความสัมพันธ์ของ  และ </vt:lpstr>
      <vt:lpstr>Nested Quantifier</vt:lpstr>
      <vt:lpstr>แบบฝึกหัด</vt:lpstr>
      <vt:lpstr>Normal Form</vt:lpstr>
      <vt:lpstr>การอนุมานใน First Order Logic (FOL)</vt:lpstr>
      <vt:lpstr>Resolution Refutation </vt:lpstr>
      <vt:lpstr>การเปลี่ยนประโยคให้อยู่ในรูป CNF (1)</vt:lpstr>
      <vt:lpstr>การเปลี่ยนประโยคให้อยู่ในรูป CNF (2)</vt:lpstr>
      <vt:lpstr>วิธี Skolemization</vt:lpstr>
      <vt:lpstr>ตัวอย่าง : Skolemization </vt:lpstr>
      <vt:lpstr>ตัวอย่าง : การแปลงประโยคให้อยู่ในรูป CNF (1)</vt:lpstr>
      <vt:lpstr>ตัวอย่าง : การแปลงประโยคให้อยู่ในรูป CNF (2)</vt:lpstr>
      <vt:lpstr>ตัวอย่าง : การแปลงประโยคให้อยู่ในรูป CNF (3)</vt:lpstr>
      <vt:lpstr>การพิสูจน์ด้วย Resolution Refutation (1)</vt:lpstr>
      <vt:lpstr>การพิสูจน์ด้วย Resolution Refutation (2)</vt:lpstr>
      <vt:lpstr>Unification (1)</vt:lpstr>
      <vt:lpstr>Unification (2)</vt:lpstr>
      <vt:lpstr>ตัวอย่าง1: สร้างประโยคในรูปแบบของ FOL</vt:lpstr>
      <vt:lpstr>ตัวอย่าง1: เปลี่ยนประโยคให้อยู่ในรูป CNF</vt:lpstr>
      <vt:lpstr>ตัวอย่าง1: เปลี่ยนประโยคให้อยู่ในรูป CNF (1)</vt:lpstr>
      <vt:lpstr>ตัวอย่าง1: เปลี่ยนประโยคให้อยู่ในรูป CNF (2)</vt:lpstr>
      <vt:lpstr>ตัวอย่าง1: เปลี่ยนประโยคให้อยู่ในรูป CNF (3)</vt:lpstr>
      <vt:lpstr>ตัวอย่าง1: เปลี่ยนประโยคให้อยู่ในรูป CNF (4)</vt:lpstr>
      <vt:lpstr>ตัวอย่าง1: พิสูจน์ (1)</vt:lpstr>
      <vt:lpstr>ตัวอย่าง1: พิสูจน์ (2)</vt:lpstr>
      <vt:lpstr>ตัวอย่าง2:</vt:lpstr>
      <vt:lpstr>ตัวอย่าง2: สร้างประโยคในรูปแบบของ FOL (1)</vt:lpstr>
      <vt:lpstr>ตัวอย่าง2: สร้างประโยคในรูปแบบของ FOL (2)</vt:lpstr>
      <vt:lpstr>ตัวอย่าง2: เปลี่ยนประโยคให้อยู่ในรูป CNF (1)</vt:lpstr>
      <vt:lpstr>ตัวอย่าง2: เปลี่ยนประโยคให้อยู่ในรูป CNF (2)</vt:lpstr>
      <vt:lpstr>ตัวอย่าง2: เปลี่ยนประโยคให้อยู่ในรูป CNF (3)</vt:lpstr>
      <vt:lpstr>ตัวอย่าง2: เปลี่ยนประโยคให้อยู่ในรูป CNF (4)</vt:lpstr>
      <vt:lpstr>ตัวอย่าง2: เปลี่ยนประโยคให้อยู่ในรูป CNF (5)</vt:lpstr>
      <vt:lpstr>ตัวอย่าง2: พิสูจน์</vt:lpstr>
      <vt:lpstr>แบบฝึกหัด (ทำส่ง)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738</cp:revision>
  <dcterms:created xsi:type="dcterms:W3CDTF">2010-02-28T04:09:14Z</dcterms:created>
  <dcterms:modified xsi:type="dcterms:W3CDTF">2015-08-04T05:34:28Z</dcterms:modified>
</cp:coreProperties>
</file>