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68" r:id="rId3"/>
    <p:sldId id="347" r:id="rId4"/>
    <p:sldId id="348" r:id="rId5"/>
    <p:sldId id="349" r:id="rId6"/>
    <p:sldId id="350" r:id="rId7"/>
    <p:sldId id="369" r:id="rId8"/>
    <p:sldId id="358" r:id="rId9"/>
    <p:sldId id="359" r:id="rId10"/>
    <p:sldId id="360" r:id="rId11"/>
    <p:sldId id="361" r:id="rId12"/>
    <p:sldId id="362" r:id="rId13"/>
    <p:sldId id="329" r:id="rId14"/>
    <p:sldId id="333" r:id="rId15"/>
    <p:sldId id="335" r:id="rId16"/>
    <p:sldId id="334" r:id="rId17"/>
    <p:sldId id="336" r:id="rId18"/>
    <p:sldId id="377" r:id="rId19"/>
    <p:sldId id="378" r:id="rId20"/>
    <p:sldId id="379" r:id="rId21"/>
    <p:sldId id="380" r:id="rId22"/>
    <p:sldId id="397" r:id="rId23"/>
    <p:sldId id="398" r:id="rId24"/>
    <p:sldId id="399" r:id="rId25"/>
    <p:sldId id="381" r:id="rId26"/>
    <p:sldId id="385" r:id="rId27"/>
    <p:sldId id="382" r:id="rId28"/>
    <p:sldId id="383" r:id="rId29"/>
    <p:sldId id="388" r:id="rId30"/>
    <p:sldId id="387" r:id="rId31"/>
    <p:sldId id="389" r:id="rId32"/>
    <p:sldId id="390" r:id="rId33"/>
    <p:sldId id="391" r:id="rId34"/>
    <p:sldId id="393" r:id="rId35"/>
    <p:sldId id="394" r:id="rId36"/>
    <p:sldId id="395" r:id="rId37"/>
    <p:sldId id="396" r:id="rId38"/>
    <p:sldId id="400" r:id="rId39"/>
    <p:sldId id="401" r:id="rId40"/>
    <p:sldId id="402" r:id="rId41"/>
    <p:sldId id="403" r:id="rId42"/>
    <p:sldId id="406" r:id="rId43"/>
    <p:sldId id="404" r:id="rId44"/>
    <p:sldId id="405" r:id="rId4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3980" autoAdjust="0"/>
  </p:normalViewPr>
  <p:slideViewPr>
    <p:cSldViewPr>
      <p:cViewPr varScale="1">
        <p:scale>
          <a:sx n="116" d="100"/>
          <a:sy n="116" d="100"/>
        </p:scale>
        <p:origin x="18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Knowledge Representation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ประพจน์เชิงเดี่ยว 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ประโยคหรือเนื้อหาทางตรรกะที่มีเพียงใจความเดียว</a:t>
            </a:r>
          </a:p>
          <a:p>
            <a:r>
              <a:rPr lang="th-TH" sz="2400" dirty="0" smtClean="0"/>
              <a:t>มีประธานและภาคแสดงเพียงตัวเดียว และไม่สามารถแบ่งย่อยเนื้อหาได้อีก</a:t>
            </a:r>
          </a:p>
          <a:p>
            <a:r>
              <a:rPr lang="th-TH" sz="2400" b="1" dirty="0" smtClean="0"/>
              <a:t>ประพจน์เชิงเดี่ยวแบบยืนยัน </a:t>
            </a:r>
            <a:r>
              <a:rPr lang="th-TH" sz="2400" dirty="0" smtClean="0"/>
              <a:t>แสดงถึงข้อความทั้งหมดที่สามารถยืนยันได้ ไม่มีข้อความแสดงการปฏิเสธ</a:t>
            </a:r>
          </a:p>
          <a:p>
            <a:pPr lvl="1"/>
            <a:r>
              <a:rPr lang="th-TH" sz="2000" dirty="0" smtClean="0"/>
              <a:t>นักเรียน</a:t>
            </a:r>
            <a:r>
              <a:rPr lang="th-TH" sz="2000" b="1" dirty="0" smtClean="0">
                <a:solidFill>
                  <a:srgbClr val="FF0000"/>
                </a:solidFill>
              </a:rPr>
              <a:t>ทุกๆคน </a:t>
            </a:r>
            <a:r>
              <a:rPr lang="th-TH" sz="2000" dirty="0" smtClean="0"/>
              <a:t>อยากเรียนจบ</a:t>
            </a:r>
          </a:p>
          <a:p>
            <a:r>
              <a:rPr lang="th-TH" sz="2400" b="1" dirty="0" smtClean="0"/>
              <a:t>ประพจน์เชิงเดี่ยวแบบปฏิเสธ </a:t>
            </a:r>
            <a:r>
              <a:rPr lang="th-TH" sz="2400" dirty="0" smtClean="0"/>
              <a:t>แสดงถึงข้อความที่มีคำคัดค้านหรือปฎิเสธ</a:t>
            </a:r>
          </a:p>
          <a:p>
            <a:pPr lvl="1"/>
            <a:r>
              <a:rPr lang="th-TH" sz="2000" b="1" dirty="0" smtClean="0">
                <a:solidFill>
                  <a:srgbClr val="FF0000"/>
                </a:solidFill>
              </a:rPr>
              <a:t>ไม่มี</a:t>
            </a:r>
            <a:r>
              <a:rPr lang="th-TH" sz="2000" dirty="0" smtClean="0"/>
              <a:t>นักเรียนคนไหนอยากสอบตก</a:t>
            </a:r>
          </a:p>
          <a:p>
            <a:r>
              <a:rPr lang="th-TH" sz="2400" b="1" dirty="0" smtClean="0"/>
              <a:t>ประพจน์เชิงเดี่ยวแบบยืนยันบางส่วน </a:t>
            </a:r>
            <a:r>
              <a:rPr lang="th-TH" sz="2400" dirty="0" smtClean="0"/>
              <a:t>แสดงข้อความยืนยันบางส่วน</a:t>
            </a:r>
          </a:p>
          <a:p>
            <a:pPr lvl="1"/>
            <a:r>
              <a:rPr lang="th-TH" sz="2000" dirty="0" smtClean="0"/>
              <a:t>นักเรียน</a:t>
            </a:r>
            <a:r>
              <a:rPr lang="th-TH" sz="2000" b="1" dirty="0" smtClean="0">
                <a:solidFill>
                  <a:srgbClr val="FF0000"/>
                </a:solidFill>
              </a:rPr>
              <a:t>ส่วนใหญ่</a:t>
            </a:r>
            <a:r>
              <a:rPr lang="th-TH" sz="2000" dirty="0" smtClean="0"/>
              <a:t>เรียน 4 ปีก็จบการศึกษา</a:t>
            </a:r>
          </a:p>
          <a:p>
            <a:r>
              <a:rPr lang="th-TH" sz="2400" b="1" dirty="0" smtClean="0"/>
              <a:t>ประพจน์เชิงเดี่ยวแบบปฎิเสธบางส่วน </a:t>
            </a:r>
            <a:r>
              <a:rPr lang="th-TH" sz="2400" dirty="0" smtClean="0"/>
              <a:t>แสดงข้อความปฎิเสธบางส่วน</a:t>
            </a:r>
          </a:p>
          <a:p>
            <a:pPr lvl="1"/>
            <a:r>
              <a:rPr lang="th-TH" sz="2000" dirty="0" smtClean="0"/>
              <a:t>คนไทย</a:t>
            </a:r>
            <a:r>
              <a:rPr lang="th-TH" sz="2000" b="1" dirty="0" smtClean="0">
                <a:solidFill>
                  <a:srgbClr val="FF0000"/>
                </a:solidFill>
              </a:rPr>
              <a:t>ส่วนใหญ่ไม่</a:t>
            </a:r>
            <a:r>
              <a:rPr lang="th-TH" sz="2000" dirty="0" smtClean="0"/>
              <a:t>ยากจน</a:t>
            </a:r>
          </a:p>
          <a:p>
            <a:pPr lvl="1"/>
            <a:endParaRPr lang="th-TH" sz="20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ประพจน์เชิงซ้อน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th-TH" sz="2400" dirty="0" smtClean="0"/>
              <a:t>คือการนำเอาประพจน์เชิงเดี่ยวหลายประโยคมารวมกันด้วยคำเชื่อมประโยค</a:t>
            </a:r>
          </a:p>
          <a:p>
            <a:r>
              <a:rPr lang="th-TH" sz="2400" b="1" dirty="0" smtClean="0"/>
              <a:t>ประโยคความรวม </a:t>
            </a:r>
            <a:r>
              <a:rPr lang="th-TH" sz="2400" dirty="0" smtClean="0"/>
              <a:t>เป็นประโยคตรรกะที่เกิดจากคำเชื่อม </a:t>
            </a:r>
            <a:r>
              <a:rPr lang="en-US" sz="2400" dirty="0" smtClean="0"/>
              <a:t>“</a:t>
            </a:r>
            <a:r>
              <a:rPr lang="th-TH" sz="2400" dirty="0" smtClean="0"/>
              <a:t>และ</a:t>
            </a:r>
            <a:r>
              <a:rPr lang="en-US" sz="2400" dirty="0" smtClean="0"/>
              <a:t>”, “</a:t>
            </a:r>
            <a:r>
              <a:rPr lang="th-TH" sz="2400" dirty="0" smtClean="0"/>
              <a:t>แต่</a:t>
            </a:r>
            <a:r>
              <a:rPr lang="en-US" sz="2400" dirty="0" smtClean="0"/>
              <a:t>”, “</a:t>
            </a:r>
            <a:r>
              <a:rPr lang="th-TH" sz="2400" dirty="0" smtClean="0"/>
              <a:t>แม้</a:t>
            </a:r>
            <a:r>
              <a:rPr lang="en-US" sz="2400" dirty="0" smtClean="0"/>
              <a:t>”, “</a:t>
            </a:r>
            <a:r>
              <a:rPr lang="th-TH" sz="2400" dirty="0" smtClean="0"/>
              <a:t>เมื่อ</a:t>
            </a:r>
            <a:r>
              <a:rPr lang="en-US" sz="2400" dirty="0" smtClean="0"/>
              <a:t>” </a:t>
            </a:r>
            <a:r>
              <a:rPr lang="th-TH" sz="2400" dirty="0" smtClean="0"/>
              <a:t>ในตรรกะศาสตร์จะใช้ตัว </a:t>
            </a:r>
            <a:r>
              <a:rPr lang="en-US" sz="2400" dirty="0" smtClean="0"/>
              <a:t>AND (</a:t>
            </a:r>
            <a:r>
              <a:rPr lang="en-US" sz="2400" dirty="0" smtClean="0">
                <a:sym typeface="Symbol"/>
              </a:rPr>
              <a:t>)</a:t>
            </a:r>
            <a:endParaRPr lang="en-US" sz="2400" dirty="0" smtClean="0"/>
          </a:p>
          <a:p>
            <a:pPr lvl="1"/>
            <a:r>
              <a:rPr lang="th-TH" sz="2000" dirty="0" smtClean="0"/>
              <a:t>ฉันชอบกินข้าวสวย</a:t>
            </a:r>
            <a:r>
              <a:rPr lang="th-TH" sz="2000" b="1" dirty="0" smtClean="0">
                <a:solidFill>
                  <a:srgbClr val="FF0000"/>
                </a:solidFill>
              </a:rPr>
              <a:t>แต่</a:t>
            </a:r>
            <a:r>
              <a:rPr lang="th-TH" sz="2000" dirty="0" smtClean="0"/>
              <a:t>เธอชอบกินข้าวเหนียว</a:t>
            </a:r>
          </a:p>
          <a:p>
            <a:r>
              <a:rPr lang="th-TH" sz="2400" b="1" dirty="0" smtClean="0"/>
              <a:t>ประโยคความเลือก </a:t>
            </a:r>
            <a:r>
              <a:rPr lang="th-TH" sz="2400" dirty="0" smtClean="0"/>
              <a:t>คือ ประโยคตรรกะที่เกิดจากคำเชื่อม </a:t>
            </a:r>
            <a:r>
              <a:rPr lang="en-US" sz="2400" dirty="0" smtClean="0"/>
              <a:t>“</a:t>
            </a:r>
            <a:r>
              <a:rPr lang="th-TH" sz="2400" dirty="0" smtClean="0"/>
              <a:t>หรือ</a:t>
            </a:r>
            <a:r>
              <a:rPr lang="en-US" sz="2400" dirty="0" smtClean="0"/>
              <a:t>” (</a:t>
            </a:r>
            <a:r>
              <a:rPr lang="en-US" sz="2400" dirty="0" smtClean="0">
                <a:sym typeface="Symbol"/>
              </a:rPr>
              <a:t>)</a:t>
            </a:r>
          </a:p>
          <a:p>
            <a:pPr lvl="1"/>
            <a:r>
              <a:rPr lang="th-TH" sz="2000" dirty="0" smtClean="0">
                <a:sym typeface="Symbol"/>
              </a:rPr>
              <a:t>พรุ่งนี้เป็นวันพุธ</a:t>
            </a:r>
            <a:r>
              <a:rPr lang="th-TH" sz="2000" b="1" dirty="0" smtClean="0">
                <a:solidFill>
                  <a:srgbClr val="FF0000"/>
                </a:solidFill>
                <a:sym typeface="Symbol"/>
              </a:rPr>
              <a:t>หรือ</a:t>
            </a:r>
            <a:r>
              <a:rPr lang="th-TH" sz="2000" dirty="0" smtClean="0">
                <a:sym typeface="Symbol"/>
              </a:rPr>
              <a:t>วันพฤหัสบดี</a:t>
            </a:r>
          </a:p>
          <a:p>
            <a:r>
              <a:rPr lang="th-TH" sz="2400" b="1" dirty="0" smtClean="0">
                <a:sym typeface="Symbol"/>
              </a:rPr>
              <a:t>ประโยคมีเงื่อนไข </a:t>
            </a:r>
            <a:r>
              <a:rPr lang="th-TH" sz="2400" dirty="0" smtClean="0">
                <a:sym typeface="Symbol"/>
              </a:rPr>
              <a:t>เป็นประโยคตรรกะที่เกิดจากคำเชื่อม </a:t>
            </a:r>
            <a:r>
              <a:rPr lang="en-US" sz="2400" dirty="0" smtClean="0">
                <a:sym typeface="Symbol"/>
              </a:rPr>
              <a:t>“</a:t>
            </a:r>
            <a:r>
              <a:rPr lang="th-TH" sz="2400" dirty="0" smtClean="0">
                <a:sym typeface="Symbol"/>
              </a:rPr>
              <a:t>ถ้า...แล้ว</a:t>
            </a:r>
            <a:r>
              <a:rPr lang="en-US" sz="2400" dirty="0" smtClean="0">
                <a:sym typeface="Symbol"/>
              </a:rPr>
              <a:t>” </a:t>
            </a:r>
            <a:r>
              <a:rPr lang="th-TH" sz="2400" dirty="0" smtClean="0">
                <a:sym typeface="Symbol"/>
              </a:rPr>
              <a:t>โดยประพจน์หนึ่งจะเป็นเงื่อนไข อีกตัวจะเป็นผลสรุป </a:t>
            </a:r>
            <a:r>
              <a:rPr lang="en-US" sz="2400" dirty="0" smtClean="0">
                <a:sym typeface="Symbol"/>
              </a:rPr>
              <a:t>()</a:t>
            </a:r>
            <a:endParaRPr lang="th-TH" sz="2400" dirty="0" smtClean="0">
              <a:sym typeface="Symbol"/>
            </a:endParaRPr>
          </a:p>
          <a:p>
            <a:pPr lvl="1"/>
            <a:r>
              <a:rPr lang="th-TH" sz="2000" b="1" dirty="0" smtClean="0">
                <a:solidFill>
                  <a:srgbClr val="FF0000"/>
                </a:solidFill>
                <a:sym typeface="Symbol"/>
              </a:rPr>
              <a:t>ถ้า</a:t>
            </a:r>
            <a:r>
              <a:rPr lang="th-TH" sz="2000" dirty="0" smtClean="0">
                <a:sym typeface="Symbol"/>
              </a:rPr>
              <a:t>นักศึกษาทำข้อสอบได้คะแนนเต็ม</a:t>
            </a:r>
            <a:r>
              <a:rPr lang="th-TH" sz="2000" b="1" dirty="0" smtClean="0">
                <a:solidFill>
                  <a:srgbClr val="FF0000"/>
                </a:solidFill>
                <a:sym typeface="Symbol"/>
              </a:rPr>
              <a:t>แล้ว</a:t>
            </a:r>
            <a:r>
              <a:rPr lang="th-TH" sz="2000" dirty="0" smtClean="0">
                <a:sym typeface="Symbol"/>
              </a:rPr>
              <a:t>จะได้เกรด </a:t>
            </a:r>
            <a:r>
              <a:rPr lang="en-US" sz="2000" dirty="0" smtClean="0">
                <a:sym typeface="Symbol"/>
              </a:rPr>
              <a:t>A</a:t>
            </a:r>
          </a:p>
          <a:p>
            <a:r>
              <a:rPr lang="th-TH" sz="2400" b="1" dirty="0" smtClean="0">
                <a:sym typeface="Symbol"/>
              </a:rPr>
              <a:t>ประโยคสมภาค </a:t>
            </a:r>
            <a:r>
              <a:rPr lang="th-TH" sz="2400" dirty="0" smtClean="0">
                <a:sym typeface="Symbol"/>
              </a:rPr>
              <a:t>คือ ประโยคตรรกะที่เกิดจากคำเชื่อม </a:t>
            </a:r>
            <a:r>
              <a:rPr lang="en-US" sz="2400" dirty="0" smtClean="0">
                <a:sym typeface="Symbol"/>
              </a:rPr>
              <a:t>“..</a:t>
            </a:r>
            <a:r>
              <a:rPr lang="th-TH" sz="2400" dirty="0" smtClean="0">
                <a:sym typeface="Symbol"/>
              </a:rPr>
              <a:t>ก็ต่อเมื่อ</a:t>
            </a:r>
            <a:r>
              <a:rPr lang="en-US" sz="2400" dirty="0" smtClean="0">
                <a:sym typeface="Symbol"/>
              </a:rPr>
              <a:t>..” ()</a:t>
            </a:r>
          </a:p>
          <a:p>
            <a:pPr lvl="1"/>
            <a:r>
              <a:rPr lang="th-TH" sz="2000" dirty="0" smtClean="0">
                <a:sym typeface="Symbol"/>
              </a:rPr>
              <a:t>สมชายเป็นคนดี</a:t>
            </a:r>
            <a:r>
              <a:rPr lang="th-TH" sz="2000" b="1" dirty="0" smtClean="0">
                <a:solidFill>
                  <a:srgbClr val="FF0000"/>
                </a:solidFill>
                <a:sym typeface="Symbol"/>
              </a:rPr>
              <a:t>ก็ต่อเมื่อ</a:t>
            </a:r>
            <a:r>
              <a:rPr lang="th-TH" sz="2000" dirty="0" smtClean="0">
                <a:sym typeface="Symbol"/>
              </a:rPr>
              <a:t>สมชายไม่ทำชั่ว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Propositional Logic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ประพจน์ คือ ประโยคที่มีเหตุผลและพิจารณาได้ว่าเป็นจริงหรือเท็จ</a:t>
            </a:r>
          </a:p>
          <a:p>
            <a:r>
              <a:rPr lang="th-TH" dirty="0" smtClean="0"/>
              <a:t>มีกฎ 3 ข้อ</a:t>
            </a:r>
          </a:p>
          <a:p>
            <a:pPr lvl="1"/>
            <a:r>
              <a:rPr lang="th-TH" dirty="0" smtClean="0"/>
              <a:t>ประพจน์ต้องเป็นจริงหรือเท็จเท่านั้น</a:t>
            </a:r>
          </a:p>
          <a:p>
            <a:pPr lvl="2"/>
            <a:r>
              <a:rPr lang="th-TH" dirty="0" smtClean="0"/>
              <a:t>กรุงเทพเป็นเมืองหลวงของประเทศไทย  </a:t>
            </a:r>
            <a:r>
              <a:rPr lang="en-US" dirty="0" smtClean="0"/>
              <a:t>(</a:t>
            </a:r>
            <a:r>
              <a:rPr lang="th-TH" dirty="0" smtClean="0"/>
              <a:t>ประพจน์เป็นจริง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ประพจน์จะเป็นจริงหรือเท็จพร้อมกันไม่ได้</a:t>
            </a:r>
          </a:p>
          <a:p>
            <a:pPr lvl="2"/>
            <a:r>
              <a:rPr lang="th-TH" dirty="0" smtClean="0"/>
              <a:t>กรุงเทพเป็น</a:t>
            </a:r>
            <a:r>
              <a:rPr lang="th-TH" dirty="0" smtClean="0">
                <a:solidFill>
                  <a:srgbClr val="FF0000"/>
                </a:solidFill>
              </a:rPr>
              <a:t>เมืองหลวงของประเทศไทย</a:t>
            </a:r>
            <a:r>
              <a:rPr lang="th-TH" dirty="0" smtClean="0">
                <a:solidFill>
                  <a:srgbClr val="0070C0"/>
                </a:solidFill>
              </a:rPr>
              <a:t>ตั้งอยู่ที่ภาคเหนือ</a:t>
            </a:r>
          </a:p>
          <a:p>
            <a:pPr lvl="1"/>
            <a:r>
              <a:rPr lang="th-TH" dirty="0" smtClean="0"/>
              <a:t>ประพจน์เชิงซ้อน จะหาค่าความจริงโดยรวม</a:t>
            </a:r>
          </a:p>
          <a:p>
            <a:pPr lvl="2"/>
            <a:r>
              <a:rPr lang="th-TH" dirty="0" smtClean="0"/>
              <a:t>ประเทศไทย</a:t>
            </a:r>
            <a:r>
              <a:rPr lang="th-TH" dirty="0" smtClean="0">
                <a:solidFill>
                  <a:srgbClr val="FF0000"/>
                </a:solidFill>
              </a:rPr>
              <a:t>อยู่ในทวีปเอเซีย</a:t>
            </a:r>
            <a:r>
              <a:rPr lang="th-TH" dirty="0" smtClean="0">
                <a:solidFill>
                  <a:srgbClr val="0070C0"/>
                </a:solidFill>
              </a:rPr>
              <a:t>มีกรุงเทพเป็นเมืองหลวง</a:t>
            </a:r>
            <a:endParaRPr lang="th-TH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Propositional Logic : Syntax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en-US" sz="2400" b="1" dirty="0" smtClean="0"/>
              <a:t>Syntax</a:t>
            </a:r>
          </a:p>
          <a:p>
            <a:pPr lvl="1"/>
            <a:r>
              <a:rPr lang="en-US" sz="2000" b="1" dirty="0" smtClean="0"/>
              <a:t>Atomic sentences :</a:t>
            </a:r>
            <a:r>
              <a:rPr lang="en-US" sz="2000" dirty="0" smtClean="0"/>
              <a:t> </a:t>
            </a:r>
            <a:r>
              <a:rPr lang="th-TH" sz="2000" dirty="0" smtClean="0"/>
              <a:t>ประกอบไปด้วย 1 </a:t>
            </a:r>
            <a:r>
              <a:rPr lang="en-US" sz="2000" dirty="0" smtClean="0"/>
              <a:t>proposition symbol</a:t>
            </a:r>
          </a:p>
          <a:p>
            <a:pPr lvl="1"/>
            <a:r>
              <a:rPr lang="th-TH" sz="2000" dirty="0" smtClean="0"/>
              <a:t>แต่ละ </a:t>
            </a:r>
            <a:r>
              <a:rPr lang="en-US" sz="2000" b="1" dirty="0" smtClean="0"/>
              <a:t>proposition symbol </a:t>
            </a:r>
            <a:r>
              <a:rPr lang="th-TH" sz="2000" dirty="0" smtClean="0"/>
              <a:t>จะให้ค่า </a:t>
            </a:r>
            <a:r>
              <a:rPr lang="th-TH" sz="2000" b="1" dirty="0" smtClean="0">
                <a:solidFill>
                  <a:srgbClr val="FF0000"/>
                </a:solidFill>
              </a:rPr>
              <a:t>จริง</a:t>
            </a:r>
            <a:r>
              <a:rPr lang="th-TH" sz="2000" dirty="0" smtClean="0"/>
              <a:t> หรือ </a:t>
            </a:r>
            <a:r>
              <a:rPr lang="th-TH" sz="2000" b="1" dirty="0" smtClean="0">
                <a:solidFill>
                  <a:srgbClr val="FF0000"/>
                </a:solidFill>
              </a:rPr>
              <a:t>เท็จ</a:t>
            </a:r>
          </a:p>
          <a:p>
            <a:pPr lvl="1"/>
            <a:r>
              <a:rPr lang="en-US" sz="2000" b="1" dirty="0" smtClean="0"/>
              <a:t>Symbol</a:t>
            </a:r>
            <a:r>
              <a:rPr lang="en-US" sz="2000" dirty="0" smtClean="0"/>
              <a:t> </a:t>
            </a:r>
            <a:r>
              <a:rPr lang="th-TH" sz="2000" dirty="0" smtClean="0"/>
              <a:t>จะใช้ภาษาอังกฤษตัวพิมพ์ใหญ่ เช่น </a:t>
            </a:r>
            <a:r>
              <a:rPr lang="en-US" sz="2000" dirty="0" smtClean="0"/>
              <a:t>P, Q, R, etc..</a:t>
            </a:r>
            <a:r>
              <a:rPr lang="th-TH" sz="2000" dirty="0" smtClean="0"/>
              <a:t> แล้วแต่จะตั้ง</a:t>
            </a:r>
            <a:endParaRPr lang="en-US" sz="2000" dirty="0" smtClean="0"/>
          </a:p>
          <a:p>
            <a:pPr lvl="1"/>
            <a:r>
              <a:rPr lang="th-TH" sz="2000" dirty="0" smtClean="0"/>
              <a:t>มี 2 </a:t>
            </a:r>
            <a:r>
              <a:rPr lang="en-US" sz="2000" dirty="0" smtClean="0"/>
              <a:t>symbol </a:t>
            </a:r>
            <a:r>
              <a:rPr lang="th-TH" sz="2000" dirty="0" smtClean="0"/>
              <a:t>ที่สงวนค่าความเป็นจริงไว้ คือ</a:t>
            </a:r>
          </a:p>
          <a:p>
            <a:pPr lvl="2"/>
            <a:r>
              <a:rPr lang="en-US" sz="1800" b="1" dirty="0" smtClean="0">
                <a:solidFill>
                  <a:srgbClr val="0070C0"/>
                </a:solidFill>
              </a:rPr>
              <a:t>True</a:t>
            </a:r>
            <a:r>
              <a:rPr lang="en-US" sz="1800" dirty="0" smtClean="0"/>
              <a:t>  </a:t>
            </a:r>
            <a:r>
              <a:rPr lang="th-TH" sz="1800" dirty="0" smtClean="0"/>
              <a:t>จะเป็นจริงเสมอ</a:t>
            </a:r>
          </a:p>
          <a:p>
            <a:pPr lvl="2"/>
            <a:r>
              <a:rPr lang="en-US" sz="1800" b="1" dirty="0" smtClean="0">
                <a:solidFill>
                  <a:srgbClr val="0070C0"/>
                </a:solidFill>
              </a:rPr>
              <a:t>False</a:t>
            </a:r>
            <a:r>
              <a:rPr lang="en-US" sz="1800" dirty="0" smtClean="0"/>
              <a:t> </a:t>
            </a:r>
            <a:r>
              <a:rPr lang="th-TH" sz="1800" dirty="0" smtClean="0"/>
              <a:t>จะเป็นเท็จเสมอ</a:t>
            </a:r>
          </a:p>
          <a:p>
            <a:pPr lvl="1"/>
            <a:r>
              <a:rPr lang="en-US" sz="2000" b="1" dirty="0" smtClean="0"/>
              <a:t>Complex sentences : </a:t>
            </a:r>
            <a:r>
              <a:rPr lang="th-TH" sz="2000" dirty="0" smtClean="0"/>
              <a:t>เกิดจากการนำ </a:t>
            </a:r>
            <a:r>
              <a:rPr lang="en-US" sz="2000" dirty="0" smtClean="0"/>
              <a:t>sentences </a:t>
            </a:r>
            <a:r>
              <a:rPr lang="th-TH" sz="2000" dirty="0" smtClean="0"/>
              <a:t>มาเชื่อมต่อกันซึ่งมีตัวเชื่อมอยู่ 5 ตัว</a:t>
            </a:r>
          </a:p>
          <a:p>
            <a:pPr lvl="2"/>
            <a:r>
              <a:rPr lang="en-US" sz="1800" dirty="0" smtClean="0"/>
              <a:t>Not  </a:t>
            </a:r>
          </a:p>
          <a:p>
            <a:pPr lvl="2"/>
            <a:r>
              <a:rPr lang="en-US" sz="1800" dirty="0" smtClean="0"/>
              <a:t>And </a:t>
            </a:r>
          </a:p>
          <a:p>
            <a:pPr lvl="2"/>
            <a:r>
              <a:rPr lang="en-US" sz="1800" dirty="0" smtClean="0"/>
              <a:t>Or</a:t>
            </a:r>
          </a:p>
          <a:p>
            <a:pPr lvl="2"/>
            <a:r>
              <a:rPr lang="en-US" sz="1800" dirty="0" smtClean="0"/>
              <a:t>Implies</a:t>
            </a:r>
          </a:p>
          <a:p>
            <a:pPr lvl="2"/>
            <a:r>
              <a:rPr lang="en-US" sz="1800" dirty="0" smtClean="0"/>
              <a:t>If and only if</a:t>
            </a:r>
          </a:p>
          <a:p>
            <a:pPr lvl="2">
              <a:buNone/>
            </a:pPr>
            <a:endParaRPr lang="th-TH" sz="1800" dirty="0" smtClean="0"/>
          </a:p>
          <a:p>
            <a:pPr lvl="2"/>
            <a:endParaRPr lang="th-TH" sz="18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23728" y="4725144"/>
          <a:ext cx="260412" cy="173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" imgW="152268" imgH="101512" progId="Equation.3">
                  <p:embed/>
                </p:oleObj>
              </mc:Choice>
              <mc:Fallback>
                <p:oleObj name="Equation" r:id="rId3" imgW="152268" imgH="101512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725144"/>
                        <a:ext cx="260412" cy="1736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53795" y="5037890"/>
          <a:ext cx="218909" cy="19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5" imgW="139518" imgH="126835" progId="Equation.3">
                  <p:embed/>
                </p:oleObj>
              </mc:Choice>
              <mc:Fallback>
                <p:oleObj name="Equation" r:id="rId5" imgW="139518" imgH="126835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795" y="5037890"/>
                        <a:ext cx="218909" cy="199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148442" y="5390232"/>
          <a:ext cx="225672" cy="19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7" imgW="139518" imgH="126835" progId="Equation.3">
                  <p:embed/>
                </p:oleObj>
              </mc:Choice>
              <mc:Fallback>
                <p:oleObj name="Equation" r:id="rId7" imgW="139518" imgH="126835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8442" y="5390232"/>
                        <a:ext cx="225672" cy="199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339752" y="5716780"/>
          <a:ext cx="288032" cy="23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9" imgW="190417" imgH="152334" progId="Equation.3">
                  <p:embed/>
                </p:oleObj>
              </mc:Choice>
              <mc:Fallback>
                <p:oleObj name="Equation" r:id="rId9" imgW="190417" imgH="152334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716780"/>
                        <a:ext cx="288032" cy="230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54871" y="6068436"/>
          <a:ext cx="317911" cy="224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1" imgW="215713" imgH="152268" progId="Equation.3">
                  <p:embed/>
                </p:oleObj>
              </mc:Choice>
              <mc:Fallback>
                <p:oleObj name="Equation" r:id="rId11" imgW="215713" imgH="152268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871" y="6068436"/>
                        <a:ext cx="317911" cy="224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Propositional Logic BNF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BNF (Backus-Naur Form) </a:t>
            </a:r>
            <a:r>
              <a:rPr lang="th-TH" dirty="0" smtClean="0"/>
              <a:t>เป็นรูปแบบการเขียนโครงสร้าง         ไวยกรณ์ของภาษา</a:t>
            </a:r>
            <a:endParaRPr lang="th-TH" dirty="0"/>
          </a:p>
        </p:txBody>
      </p:sp>
      <p:pic>
        <p:nvPicPr>
          <p:cNvPr id="6" name="Picture 5" descr="bn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9384" y="2646044"/>
            <a:ext cx="6641008" cy="32312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endParaRPr lang="th-TH" b="1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39750" y="1693863"/>
          <a:ext cx="13684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3" imgW="482391" imgH="203112" progId="Equation.3">
                  <p:embed/>
                </p:oleObj>
              </mc:Choice>
              <mc:Fallback>
                <p:oleObj name="Equation" r:id="rId3" imgW="482391" imgH="203112" progId="Equation.3">
                  <p:embed/>
                  <p:pic>
                    <p:nvPicPr>
                      <p:cNvPr id="0" name="Picture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693863"/>
                        <a:ext cx="136842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Content Placeholder 3"/>
          <p:cNvGraphicFramePr>
            <a:graphicFrameLocks noChangeAspect="1"/>
          </p:cNvGraphicFramePr>
          <p:nvPr/>
        </p:nvGraphicFramePr>
        <p:xfrm>
          <a:off x="2699792" y="2852936"/>
          <a:ext cx="39258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Equation" r:id="rId5" imgW="1384300" imgH="203200" progId="Equation.3">
                  <p:embed/>
                </p:oleObj>
              </mc:Choice>
              <mc:Fallback>
                <p:oleObj name="Equation" r:id="rId5" imgW="1384300" imgH="2032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852936"/>
                        <a:ext cx="39258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2051720" y="177281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4101" name="Content Placeholder 3"/>
          <p:cNvGraphicFramePr>
            <a:graphicFrameLocks noChangeAspect="1"/>
          </p:cNvGraphicFramePr>
          <p:nvPr/>
        </p:nvGraphicFramePr>
        <p:xfrm>
          <a:off x="2699766" y="2276872"/>
          <a:ext cx="64087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7" imgW="2260600" imgH="203200" progId="Equation.3">
                  <p:embed/>
                </p:oleObj>
              </mc:Choice>
              <mc:Fallback>
                <p:oleObj name="Equation" r:id="rId7" imgW="2260600" imgH="2032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66" y="2276872"/>
                        <a:ext cx="640873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Content Placeholder 3"/>
          <p:cNvGraphicFramePr>
            <a:graphicFrameLocks noChangeAspect="1"/>
          </p:cNvGraphicFramePr>
          <p:nvPr/>
        </p:nvGraphicFramePr>
        <p:xfrm>
          <a:off x="2699792" y="1700808"/>
          <a:ext cx="34575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9" imgW="1218671" imgH="203112" progId="Equation.3">
                  <p:embed/>
                </p:oleObj>
              </mc:Choice>
              <mc:Fallback>
                <p:oleObj name="Equation" r:id="rId9" imgW="1218671" imgH="203112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700808"/>
                        <a:ext cx="345757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769915" y="3429000"/>
          <a:ext cx="31702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11" imgW="1117115" imgH="203112" progId="Equation.3">
                  <p:embed/>
                </p:oleObj>
              </mc:Choice>
              <mc:Fallback>
                <p:oleObj name="Equation" r:id="rId11" imgW="1117115" imgH="203112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915" y="3429000"/>
                        <a:ext cx="317023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771800" y="4004295"/>
          <a:ext cx="16573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13" imgW="583693" imgH="177646" progId="Equation.3">
                  <p:embed/>
                </p:oleObj>
              </mc:Choice>
              <mc:Fallback>
                <p:oleObj name="Equation" r:id="rId13" imgW="583693" imgH="177646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004295"/>
                        <a:ext cx="16573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Content Placeholder 3"/>
          <p:cNvGraphicFramePr>
            <a:graphicFrameLocks noChangeAspect="1"/>
          </p:cNvGraphicFramePr>
          <p:nvPr/>
        </p:nvGraphicFramePr>
        <p:xfrm>
          <a:off x="396875" y="4941888"/>
          <a:ext cx="23399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15" imgW="825500" imgH="203200" progId="Equation.3">
                  <p:embed/>
                </p:oleObj>
              </mc:Choice>
              <mc:Fallback>
                <p:oleObj name="Equation" r:id="rId15" imgW="825500" imgH="203200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4941888"/>
                        <a:ext cx="233997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771800" y="49940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+mn-lt"/>
                <a:cs typeface="+mn-cs"/>
              </a:rPr>
              <a:t>ไม่เป็น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+mn-cs"/>
              </a:rPr>
              <a:t>Sentence</a:t>
            </a:r>
            <a:endParaRPr lang="th-TH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 : Semantics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Semantics </a:t>
            </a:r>
            <a:r>
              <a:rPr lang="th-TH" dirty="0" smtClean="0"/>
              <a:t>ของ </a:t>
            </a:r>
            <a:r>
              <a:rPr lang="en-US" dirty="0" smtClean="0"/>
              <a:t>Propositional Logic </a:t>
            </a:r>
            <a:r>
              <a:rPr lang="th-TH" dirty="0" smtClean="0"/>
              <a:t>มีเพื่อใช้กำหนดค่าความเป็นจริงให้กับ </a:t>
            </a:r>
            <a:r>
              <a:rPr lang="en-US" dirty="0" smtClean="0"/>
              <a:t>sentence</a:t>
            </a:r>
          </a:p>
          <a:p>
            <a:pPr lvl="1"/>
            <a:r>
              <a:rPr lang="th-TH" dirty="0" smtClean="0"/>
              <a:t>สำหรับ </a:t>
            </a:r>
            <a:r>
              <a:rPr lang="en-US" dirty="0" smtClean="0"/>
              <a:t>Atomic Sentence</a:t>
            </a:r>
          </a:p>
          <a:p>
            <a:pPr lvl="2"/>
            <a:r>
              <a:rPr lang="en-US" dirty="0" smtClean="0"/>
              <a:t>True </a:t>
            </a:r>
            <a:r>
              <a:rPr lang="th-TH" dirty="0" smtClean="0"/>
              <a:t>คือจริงเสมอ</a:t>
            </a:r>
          </a:p>
          <a:p>
            <a:pPr lvl="2"/>
            <a:r>
              <a:rPr lang="en-US" dirty="0" smtClean="0"/>
              <a:t>False </a:t>
            </a:r>
            <a:r>
              <a:rPr lang="th-TH" dirty="0" smtClean="0"/>
              <a:t>คือเท็จเสมอ</a:t>
            </a:r>
          </a:p>
          <a:p>
            <a:pPr lvl="2"/>
            <a:r>
              <a:rPr lang="en-US" dirty="0" smtClean="0"/>
              <a:t>Symbol </a:t>
            </a:r>
            <a:r>
              <a:rPr lang="th-TH" dirty="0" smtClean="0"/>
              <a:t>ขึ้นอยู่กับค่าความจริงที่กำหนด</a:t>
            </a:r>
          </a:p>
          <a:p>
            <a:pPr lvl="1"/>
            <a:r>
              <a:rPr lang="th-TH" dirty="0" smtClean="0"/>
              <a:t>สำหรับ </a:t>
            </a:r>
            <a:r>
              <a:rPr lang="en-US" dirty="0" smtClean="0"/>
              <a:t>Complex Sentence </a:t>
            </a:r>
            <a:r>
              <a:rPr lang="th-TH" dirty="0" smtClean="0"/>
              <a:t>ให้ถือตามตารางความจริง </a:t>
            </a:r>
            <a:r>
              <a:rPr lang="en-US" dirty="0" smtClean="0"/>
              <a:t>(Truth table)</a:t>
            </a:r>
            <a:endParaRPr lang="th-TH" dirty="0" smtClean="0"/>
          </a:p>
          <a:p>
            <a:pPr lvl="2"/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4797152"/>
          <a:ext cx="6095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sym typeface="Symbol"/>
                        </a:rPr>
                        <a:t>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sym typeface="Symbol"/>
                        </a:rPr>
                        <a:t>P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 Q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sym typeface="Symbol"/>
                        </a:rPr>
                        <a:t> Q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sym typeface="Symbol"/>
                        </a:rPr>
                        <a:t> Q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sym typeface="Symbol"/>
                        </a:rPr>
                        <a:t> Q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การใช้งาน </a:t>
            </a:r>
            <a:r>
              <a:rPr lang="en-US" b="1" dirty="0" smtClean="0"/>
              <a:t>Propositional Logic 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ถ้าฝนตกแล้วจะอยู่บ้าน กำหนด</a:t>
            </a:r>
          </a:p>
          <a:p>
            <a:pPr lvl="1"/>
            <a:r>
              <a:rPr lang="en-US" sz="2400" dirty="0" smtClean="0"/>
              <a:t>P </a:t>
            </a:r>
            <a:r>
              <a:rPr lang="th-TH" sz="2400" dirty="0" smtClean="0"/>
              <a:t>แทน ฝนตก</a:t>
            </a:r>
          </a:p>
          <a:p>
            <a:pPr lvl="1"/>
            <a:r>
              <a:rPr lang="en-US" sz="2400" dirty="0" smtClean="0"/>
              <a:t>Q</a:t>
            </a:r>
            <a:r>
              <a:rPr lang="th-TH" sz="2400" dirty="0" smtClean="0"/>
              <a:t> แทน อยู่บ้าน</a:t>
            </a:r>
          </a:p>
          <a:p>
            <a:pPr lvl="1"/>
            <a:r>
              <a:rPr lang="th-TH" sz="2400" dirty="0" smtClean="0"/>
              <a:t>รูปประโยคจะเป็น  </a:t>
            </a:r>
            <a:r>
              <a:rPr lang="en-US" sz="2400" dirty="0" smtClean="0"/>
              <a:t>P </a:t>
            </a:r>
            <a:r>
              <a:rPr lang="en-US" sz="2400" dirty="0" smtClean="0">
                <a:sym typeface="Symbol"/>
              </a:rPr>
              <a:t> Q</a:t>
            </a:r>
          </a:p>
          <a:p>
            <a:r>
              <a:rPr lang="th-TH" sz="2800" dirty="0" smtClean="0">
                <a:sym typeface="Symbol"/>
              </a:rPr>
              <a:t>ถ้า </a:t>
            </a:r>
            <a:r>
              <a:rPr lang="en-US" sz="2800" dirty="0" smtClean="0">
                <a:solidFill>
                  <a:srgbClr val="0070C0"/>
                </a:solidFill>
                <a:sym typeface="Symbol"/>
              </a:rPr>
              <a:t>P </a:t>
            </a:r>
            <a:r>
              <a:rPr lang="th-TH" sz="2800" dirty="0" smtClean="0">
                <a:solidFill>
                  <a:srgbClr val="0070C0"/>
                </a:solidFill>
                <a:sym typeface="Symbol"/>
              </a:rPr>
              <a:t>เป็นจริง </a:t>
            </a:r>
            <a:r>
              <a:rPr lang="th-TH" sz="2800" dirty="0" smtClean="0">
                <a:sym typeface="Symbol"/>
              </a:rPr>
              <a:t>คือฝนตก </a:t>
            </a:r>
            <a:r>
              <a:rPr lang="th-TH" sz="2800" dirty="0" smtClean="0">
                <a:solidFill>
                  <a:srgbClr val="0070C0"/>
                </a:solidFill>
                <a:sym typeface="Symbol"/>
              </a:rPr>
              <a:t>ประโยคจะให้ค่าเป็นจริง เมื่อ </a:t>
            </a:r>
            <a:r>
              <a:rPr lang="en-US" sz="2800" dirty="0" smtClean="0">
                <a:solidFill>
                  <a:srgbClr val="0070C0"/>
                </a:solidFill>
                <a:sym typeface="Symbol"/>
              </a:rPr>
              <a:t>Q </a:t>
            </a:r>
            <a:r>
              <a:rPr lang="th-TH" sz="2800" dirty="0" smtClean="0">
                <a:solidFill>
                  <a:srgbClr val="0070C0"/>
                </a:solidFill>
                <a:sym typeface="Symbol"/>
              </a:rPr>
              <a:t>เป็นจริง </a:t>
            </a:r>
            <a:r>
              <a:rPr lang="th-TH" sz="2800" dirty="0" smtClean="0">
                <a:sym typeface="Symbol"/>
              </a:rPr>
              <a:t>ก็คือ      อยู่บ้าน</a:t>
            </a:r>
            <a:endParaRPr lang="en-US" sz="2800" dirty="0" smtClean="0">
              <a:sym typeface="Symbol"/>
            </a:endParaRPr>
          </a:p>
          <a:p>
            <a:r>
              <a:rPr lang="th-TH" sz="2800" b="1" dirty="0" smtClean="0"/>
              <a:t>แบบฝึกหัด</a:t>
            </a:r>
            <a:r>
              <a:rPr lang="en-US" sz="2800" b="1" dirty="0" smtClean="0"/>
              <a:t>:</a:t>
            </a:r>
            <a:r>
              <a:rPr lang="th-TH" sz="2800" dirty="0" smtClean="0"/>
              <a:t> จงเปลี่ยนประโยคต่อไปนี้ให้อยู่ในรูปของ </a:t>
            </a:r>
            <a:r>
              <a:rPr lang="en-US" sz="2400" dirty="0" smtClean="0"/>
              <a:t>Propositional Logic</a:t>
            </a:r>
            <a:endParaRPr lang="en-US" sz="2800" dirty="0" smtClean="0"/>
          </a:p>
          <a:p>
            <a:pPr lvl="1"/>
            <a:r>
              <a:rPr lang="th-TH" sz="2400" dirty="0" smtClean="0"/>
              <a:t>ถ้ากินมากแล้วจะอ้วน</a:t>
            </a:r>
          </a:p>
          <a:p>
            <a:pPr lvl="1"/>
            <a:r>
              <a:rPr lang="th-TH" sz="2400" dirty="0" smtClean="0"/>
              <a:t>นักศึกษาจะสอบผ่านก็ต่อเมื่อตั้งใจเรียน</a:t>
            </a:r>
          </a:p>
          <a:p>
            <a:pPr lvl="1"/>
            <a:r>
              <a:rPr lang="th-TH" sz="2400" dirty="0" smtClean="0"/>
              <a:t>กาแฟและน้ำอัดลมมีคาเฟอีน</a:t>
            </a:r>
          </a:p>
          <a:p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(1)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Tautology :</a:t>
            </a:r>
            <a:r>
              <a:rPr lang="en-US" dirty="0" smtClean="0"/>
              <a:t> </a:t>
            </a:r>
            <a:r>
              <a:rPr lang="th-TH" dirty="0" smtClean="0"/>
              <a:t>เป็นประโยคที่ให้ความเป็น</a:t>
            </a:r>
            <a:r>
              <a:rPr lang="th-TH" b="1" dirty="0" smtClean="0">
                <a:solidFill>
                  <a:srgbClr val="0070C0"/>
                </a:solidFill>
              </a:rPr>
              <a:t>จริง</a:t>
            </a:r>
            <a:r>
              <a:rPr lang="th-TH" dirty="0" smtClean="0"/>
              <a:t>ในทุกกรณี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itchFamily="34" charset="0"/>
                <a:sym typeface="Symbol"/>
              </a:rPr>
              <a:t>R </a:t>
            </a:r>
            <a:r>
              <a:rPr lang="en-US" sz="2800" dirty="0">
                <a:latin typeface="Calibri" pitchFamily="34" charset="0"/>
                <a:sym typeface="Symbol"/>
              </a:rPr>
              <a:t> </a:t>
            </a:r>
            <a:r>
              <a:rPr lang="en-US" sz="2800" dirty="0" smtClean="0">
                <a:latin typeface="Calibri" pitchFamily="34" charset="0"/>
                <a:sym typeface="Symbol"/>
              </a:rPr>
              <a:t>((P </a:t>
            </a:r>
            <a:r>
              <a:rPr lang="en-US" sz="2800" dirty="0">
                <a:latin typeface="Calibri" pitchFamily="34" charset="0"/>
                <a:sym typeface="Symbol"/>
              </a:rPr>
              <a:t> </a:t>
            </a:r>
            <a:r>
              <a:rPr lang="en-US" sz="2800" dirty="0" smtClean="0">
                <a:latin typeface="Calibri" pitchFamily="34" charset="0"/>
                <a:sym typeface="Symbol"/>
              </a:rPr>
              <a:t>Q) </a:t>
            </a:r>
            <a:r>
              <a:rPr lang="en-US" sz="2800" dirty="0">
                <a:sym typeface="Symbol"/>
              </a:rPr>
              <a:t> </a:t>
            </a:r>
            <a:r>
              <a:rPr lang="en-US" sz="2800" dirty="0" smtClean="0">
                <a:latin typeface="Calibri" pitchFamily="34" charset="0"/>
                <a:sym typeface="Symbol"/>
              </a:rPr>
              <a:t>(R </a:t>
            </a:r>
            <a:r>
              <a:rPr lang="en-US" sz="2800" dirty="0">
                <a:latin typeface="Calibri" pitchFamily="34" charset="0"/>
                <a:sym typeface="Symbol"/>
              </a:rPr>
              <a:t> Q</a:t>
            </a:r>
            <a:r>
              <a:rPr lang="en-US" sz="2800" dirty="0" smtClean="0">
                <a:latin typeface="Calibri" pitchFamily="34" charset="0"/>
                <a:sym typeface="Symbol"/>
              </a:rPr>
              <a:t>))</a:t>
            </a:r>
            <a:endParaRPr lang="en-US" sz="4400" dirty="0">
              <a:latin typeface="Calibri" pitchFamily="34" charset="0"/>
              <a:sym typeface="Symbol"/>
            </a:endParaRP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96080"/>
              </p:ext>
            </p:extLst>
          </p:nvPr>
        </p:nvGraphicFramePr>
        <p:xfrm>
          <a:off x="179513" y="2780928"/>
          <a:ext cx="878497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34"/>
                <a:gridCol w="357113"/>
                <a:gridCol w="357113"/>
                <a:gridCol w="857071"/>
                <a:gridCol w="928493"/>
                <a:gridCol w="1142761"/>
                <a:gridCol w="2142677"/>
                <a:gridCol w="25712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 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 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 ((P  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Q))</a:t>
                      </a:r>
                      <a:endParaRPr lang="en-US" sz="2800" dirty="0" smtClean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(2)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/>
          <a:lstStyle/>
          <a:p>
            <a:r>
              <a:rPr lang="en-US" sz="2800" b="1" dirty="0" smtClean="0"/>
              <a:t>Self-contradiction :</a:t>
            </a:r>
            <a:r>
              <a:rPr lang="en-US" sz="2800" dirty="0" smtClean="0"/>
              <a:t> </a:t>
            </a:r>
            <a:r>
              <a:rPr lang="th-TH" sz="2800" dirty="0" smtClean="0"/>
              <a:t>เป็นประโยคที่ให้ความเป็น</a:t>
            </a:r>
            <a:r>
              <a:rPr lang="th-TH" sz="2800" b="1" dirty="0" smtClean="0">
                <a:solidFill>
                  <a:srgbClr val="0070C0"/>
                </a:solidFill>
              </a:rPr>
              <a:t>เท็จ</a:t>
            </a:r>
            <a:r>
              <a:rPr lang="th-TH" sz="2800" dirty="0" smtClean="0"/>
              <a:t>ในทุกกรณี</a:t>
            </a:r>
          </a:p>
          <a:p>
            <a:pPr marL="0" indent="0" algn="ctr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(P  Q) 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(Q  P)</a:t>
            </a:r>
            <a:endParaRPr lang="en-US" sz="4000" dirty="0" smtClean="0">
              <a:latin typeface="Calibri" pitchFamily="34" charset="0"/>
              <a:sym typeface="Symbol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/>
            <a:endParaRPr lang="th-TH" sz="500" dirty="0" smtClean="0"/>
          </a:p>
          <a:p>
            <a:pPr marL="0" indent="0"/>
            <a:r>
              <a:rPr lang="en-US" sz="2800" dirty="0" smtClean="0"/>
              <a:t> </a:t>
            </a:r>
            <a:r>
              <a:rPr lang="en-US" sz="2800" b="1" dirty="0" smtClean="0"/>
              <a:t>Contingent :</a:t>
            </a:r>
            <a:r>
              <a:rPr lang="en-US" sz="2800" dirty="0" smtClean="0"/>
              <a:t> </a:t>
            </a:r>
            <a:r>
              <a:rPr lang="th-TH" sz="2800" dirty="0" smtClean="0"/>
              <a:t>เป็นประโยคที่สามารถมีทั้งค่าจริงและเท็จ</a:t>
            </a:r>
            <a:endParaRPr lang="th-TH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619672" y="2636912"/>
          <a:ext cx="633670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705436"/>
                <a:gridCol w="936104"/>
                <a:gridCol w="864096"/>
                <a:gridCol w="1008112"/>
                <a:gridCol w="2232248"/>
              </a:tblGrid>
              <a:tr h="176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(P  Q) 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Q  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(Q  P)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(P  Q) </a:t>
                      </a:r>
                      <a:r>
                        <a:rPr lang="en-US" sz="1400" dirty="0" smtClean="0">
                          <a:sym typeface="Symbol"/>
                        </a:rPr>
                        <a:t> </a:t>
                      </a:r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(Q  P)</a:t>
                      </a:r>
                      <a:endParaRPr lang="en-US" sz="2400" dirty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Intelligent Agent </a:t>
            </a:r>
            <a:r>
              <a:rPr lang="th-TH" dirty="0" smtClean="0"/>
              <a:t>ควรมีความสามารถดังต่อไปนี้</a:t>
            </a:r>
          </a:p>
          <a:p>
            <a:pPr lvl="1"/>
            <a:r>
              <a:rPr lang="en-US" dirty="0" smtClean="0"/>
              <a:t>Perceiving </a:t>
            </a:r>
            <a:endParaRPr lang="th-TH" dirty="0" smtClean="0"/>
          </a:p>
          <a:p>
            <a:pPr lvl="2"/>
            <a:r>
              <a:rPr lang="th-TH" dirty="0" smtClean="0"/>
              <a:t>สามารถรับข้อมูลจากสิ่งแวดล้อมได้</a:t>
            </a:r>
          </a:p>
          <a:p>
            <a:pPr lvl="1"/>
            <a:r>
              <a:rPr lang="en-US" dirty="0" smtClean="0"/>
              <a:t>Knowledge Representation </a:t>
            </a:r>
          </a:p>
          <a:p>
            <a:pPr lvl="2"/>
            <a:r>
              <a:rPr lang="th-TH" dirty="0" smtClean="0"/>
              <a:t>สามารถนำข้อมูลที่ได้มาแทนเป็นความรู้</a:t>
            </a:r>
          </a:p>
          <a:p>
            <a:pPr lvl="1"/>
            <a:r>
              <a:rPr lang="en-US" dirty="0" smtClean="0"/>
              <a:t>Reasoning </a:t>
            </a:r>
          </a:p>
          <a:p>
            <a:pPr lvl="2"/>
            <a:r>
              <a:rPr lang="th-TH" dirty="0" smtClean="0"/>
              <a:t>ถ้ารู้และให้เหตุผลได้ </a:t>
            </a:r>
          </a:p>
          <a:p>
            <a:pPr lvl="1"/>
            <a:r>
              <a:rPr lang="en-US" dirty="0" smtClean="0"/>
              <a:t>Acting</a:t>
            </a:r>
          </a:p>
          <a:p>
            <a:pPr lvl="2"/>
            <a:r>
              <a:rPr lang="th-TH" dirty="0" smtClean="0"/>
              <a:t>เลือกสิ่งที่ควรจะทำ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/>
              <a:t>เมื่อมี</a:t>
            </a:r>
            <a:r>
              <a:rPr lang="th-TH" sz="2000" b="1" dirty="0" smtClean="0">
                <a:solidFill>
                  <a:srgbClr val="00B050"/>
                </a:solidFill>
              </a:rPr>
              <a:t>ประโยคมากกว่า 1 ประโยค </a:t>
            </a:r>
            <a:r>
              <a:rPr lang="th-TH" sz="2000" dirty="0" smtClean="0"/>
              <a:t>จะเรียกว่าประโยคเหล่านั้น </a:t>
            </a:r>
          </a:p>
          <a:p>
            <a:pPr lvl="1"/>
            <a:r>
              <a:rPr lang="en-US" sz="1800" b="1" dirty="0" smtClean="0">
                <a:solidFill>
                  <a:srgbClr val="0070C0"/>
                </a:solidFill>
              </a:rPr>
              <a:t>Consistent</a:t>
            </a:r>
            <a:r>
              <a:rPr lang="en-US" sz="1800" dirty="0" smtClean="0"/>
              <a:t> </a:t>
            </a:r>
            <a:r>
              <a:rPr lang="th-TH" sz="1800" dirty="0" smtClean="0"/>
              <a:t>กันก็ต่อเมื่อประโยคเหล่านั้นมีโอกาศที่จะเป็นจริงในกรณีเดียวกัน </a:t>
            </a:r>
          </a:p>
          <a:p>
            <a:pPr lvl="1"/>
            <a:r>
              <a:rPr lang="th-TH" sz="1800" dirty="0" smtClean="0"/>
              <a:t>ไม่เช่นนั้นจะเรียกว่าประโยคเหล่านั้น </a:t>
            </a:r>
            <a:r>
              <a:rPr lang="en-US" sz="1800" b="1" dirty="0" smtClean="0">
                <a:solidFill>
                  <a:srgbClr val="FF0000"/>
                </a:solidFill>
              </a:rPr>
              <a:t>Inconsistent</a:t>
            </a:r>
            <a:r>
              <a:rPr lang="en-US" sz="1800" dirty="0" smtClean="0"/>
              <a:t> </a:t>
            </a:r>
          </a:p>
          <a:p>
            <a:r>
              <a:rPr lang="th-TH" sz="2000" b="1" dirty="0" smtClean="0">
                <a:latin typeface="Calibri" pitchFamily="34" charset="0"/>
                <a:sym typeface="Symbol"/>
              </a:rPr>
              <a:t>ตัวอย่าง</a:t>
            </a:r>
            <a:r>
              <a:rPr lang="en-US" sz="2000" b="1" dirty="0" smtClean="0">
                <a:latin typeface="Calibri" pitchFamily="34" charset="0"/>
                <a:sym typeface="Symbol"/>
              </a:rPr>
              <a:t> </a:t>
            </a:r>
            <a:r>
              <a:rPr lang="th-TH" sz="2000" b="1" dirty="0" smtClean="0">
                <a:latin typeface="Calibri" pitchFamily="34" charset="0"/>
                <a:sym typeface="Symbol"/>
              </a:rPr>
              <a:t>1 </a:t>
            </a:r>
            <a:r>
              <a:rPr lang="en-US" sz="2000" b="1" dirty="0" smtClean="0">
                <a:latin typeface="Calibri" pitchFamily="34" charset="0"/>
                <a:sym typeface="Symbol"/>
              </a:rPr>
              <a:t>:</a:t>
            </a:r>
            <a:r>
              <a:rPr lang="th-TH" sz="2000" dirty="0" smtClean="0">
                <a:latin typeface="Calibri" pitchFamily="34" charset="0"/>
                <a:sym typeface="Symbol"/>
              </a:rPr>
              <a:t> ประโยค 2 ประโยคคือ </a:t>
            </a:r>
            <a:r>
              <a:rPr lang="en-US" sz="1800" dirty="0" smtClean="0">
                <a:latin typeface="Calibri" pitchFamily="34" charset="0"/>
                <a:sym typeface="Symbol"/>
              </a:rPr>
              <a:t>(P </a:t>
            </a:r>
            <a:r>
              <a:rPr lang="en-US" sz="1800" dirty="0" smtClean="0">
                <a:sym typeface="Symbol"/>
              </a:rPr>
              <a:t> </a:t>
            </a:r>
            <a:r>
              <a:rPr lang="en-US" sz="1800" dirty="0" smtClean="0">
                <a:latin typeface="Calibri" pitchFamily="34" charset="0"/>
                <a:sym typeface="Symbol"/>
              </a:rPr>
              <a:t>Q) </a:t>
            </a:r>
            <a:r>
              <a:rPr lang="th-TH" sz="2000" dirty="0" smtClean="0">
                <a:latin typeface="Calibri" pitchFamily="34" charset="0"/>
                <a:sym typeface="Symbol"/>
              </a:rPr>
              <a:t>และ</a:t>
            </a:r>
            <a:r>
              <a:rPr lang="en-US" sz="2000" dirty="0" smtClean="0">
                <a:latin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1800" dirty="0" smtClean="0">
                <a:latin typeface="Calibri" pitchFamily="34" charset="0"/>
                <a:sym typeface="Symbol"/>
              </a:rPr>
              <a:t>(P </a:t>
            </a:r>
            <a:r>
              <a:rPr lang="en-US" sz="1800" dirty="0" smtClean="0">
                <a:sym typeface="Symbol"/>
              </a:rPr>
              <a:t></a:t>
            </a:r>
            <a:r>
              <a:rPr lang="en-US" sz="1800" dirty="0" smtClean="0">
                <a:latin typeface="Calibri" pitchFamily="34" charset="0"/>
                <a:sym typeface="Symbol"/>
              </a:rPr>
              <a:t> Q)</a:t>
            </a:r>
            <a:endParaRPr lang="th-TH" sz="1800" dirty="0" smtClean="0">
              <a:latin typeface="Calibri" pitchFamily="34" charset="0"/>
              <a:sym typeface="Symbol"/>
            </a:endParaRPr>
          </a:p>
          <a:p>
            <a:endParaRPr lang="th-TH" sz="1800" dirty="0" smtClean="0">
              <a:latin typeface="Calibri" pitchFamily="34" charset="0"/>
              <a:sym typeface="Symbol"/>
            </a:endParaRPr>
          </a:p>
          <a:p>
            <a:endParaRPr lang="th-TH" sz="1800" dirty="0" smtClean="0">
              <a:latin typeface="Calibri" pitchFamily="34" charset="0"/>
              <a:sym typeface="Symbol"/>
            </a:endParaRPr>
          </a:p>
          <a:p>
            <a:endParaRPr lang="th-TH" sz="1800" dirty="0" smtClean="0">
              <a:latin typeface="Calibri" pitchFamily="34" charset="0"/>
              <a:sym typeface="Symbol"/>
            </a:endParaRPr>
          </a:p>
          <a:p>
            <a:endParaRPr lang="th-TH" sz="1800" dirty="0" smtClean="0">
              <a:latin typeface="Calibri" pitchFamily="34" charset="0"/>
              <a:sym typeface="Symbol"/>
            </a:endParaRPr>
          </a:p>
          <a:p>
            <a:r>
              <a:rPr lang="th-TH" sz="2000" b="1" dirty="0" smtClean="0">
                <a:latin typeface="Calibri" pitchFamily="34" charset="0"/>
                <a:sym typeface="Symbol"/>
              </a:rPr>
              <a:t>ตัวอย่าง 2 </a:t>
            </a:r>
            <a:r>
              <a:rPr lang="en-US" sz="2000" dirty="0" smtClean="0">
                <a:latin typeface="Calibri" pitchFamily="34" charset="0"/>
                <a:sym typeface="Symbol"/>
              </a:rPr>
              <a:t>:</a:t>
            </a:r>
            <a:r>
              <a:rPr lang="th-TH" sz="2000" dirty="0" smtClean="0">
                <a:latin typeface="Calibri" pitchFamily="34" charset="0"/>
                <a:sym typeface="Symbol"/>
              </a:rPr>
              <a:t> ประโยค 2 ประโยค คือ</a:t>
            </a:r>
            <a:r>
              <a:rPr lang="en-US" sz="2000" dirty="0" smtClean="0">
                <a:latin typeface="Calibri" pitchFamily="34" charset="0"/>
                <a:sym typeface="Symbol"/>
              </a:rPr>
              <a:t> </a:t>
            </a:r>
            <a:r>
              <a:rPr lang="en-US" sz="1800" dirty="0" smtClean="0">
                <a:latin typeface="Calibri" pitchFamily="34" charset="0"/>
                <a:sym typeface="Symbol"/>
              </a:rPr>
              <a:t>(P  Q) </a:t>
            </a:r>
            <a:r>
              <a:rPr lang="th-TH" sz="1800" dirty="0" smtClean="0">
                <a:latin typeface="Calibri" pitchFamily="34" charset="0"/>
                <a:sym typeface="Symbol"/>
              </a:rPr>
              <a:t> </a:t>
            </a:r>
            <a:r>
              <a:rPr lang="en-US" sz="1800" dirty="0" smtClean="0">
                <a:latin typeface="Calibri" pitchFamily="34" charset="0"/>
                <a:sym typeface="Symbol"/>
              </a:rPr>
              <a:t>P </a:t>
            </a:r>
            <a:r>
              <a:rPr lang="th-TH" sz="2000" dirty="0" smtClean="0">
                <a:latin typeface="Calibri" pitchFamily="34" charset="0"/>
                <a:sym typeface="Symbol"/>
              </a:rPr>
              <a:t>และ</a:t>
            </a:r>
            <a:r>
              <a:rPr lang="en-US" sz="1800" dirty="0" smtClean="0">
                <a:latin typeface="Calibri" pitchFamily="34" charset="0"/>
                <a:sym typeface="Symbol"/>
              </a:rPr>
              <a:t> (Q </a:t>
            </a:r>
            <a:r>
              <a:rPr lang="en-US" sz="1800" dirty="0" smtClean="0">
                <a:sym typeface="Symbol"/>
              </a:rPr>
              <a:t></a:t>
            </a:r>
            <a:r>
              <a:rPr lang="en-US" sz="1800" dirty="0" smtClean="0">
                <a:latin typeface="Calibri" pitchFamily="34" charset="0"/>
                <a:sym typeface="Symbol"/>
              </a:rPr>
              <a:t> P)</a:t>
            </a:r>
            <a:endParaRPr lang="en-US" sz="2000" dirty="0" smtClean="0">
              <a:latin typeface="Calibri" pitchFamily="34" charset="0"/>
              <a:sym typeface="Symbol"/>
            </a:endParaRPr>
          </a:p>
          <a:p>
            <a:pPr lvl="1"/>
            <a:endParaRPr lang="th-TH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2051720" y="3068960"/>
          <a:ext cx="4536503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20"/>
                <a:gridCol w="296768"/>
                <a:gridCol w="779692"/>
                <a:gridCol w="1034641"/>
                <a:gridCol w="955053"/>
                <a:gridCol w="1114229"/>
              </a:tblGrid>
              <a:tr h="171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200" dirty="0" smtClean="0">
                          <a:sym typeface="Symbol"/>
                        </a:rPr>
                        <a:t> 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Q 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200" dirty="0" smtClean="0">
                          <a:sym typeface="Symbol"/>
                        </a:rPr>
                        <a:t>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 Q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alibri" pitchFamily="34" charset="0"/>
                          <a:sym typeface="Symbol"/>
                        </a:rPr>
                        <a:t>(P </a:t>
                      </a:r>
                      <a:r>
                        <a:rPr lang="en-US" sz="1200" b="1" dirty="0" smtClean="0">
                          <a:sym typeface="Symbol"/>
                        </a:rPr>
                        <a:t></a:t>
                      </a:r>
                      <a:r>
                        <a:rPr lang="en-US" sz="1200" b="1" dirty="0" smtClean="0">
                          <a:latin typeface="Calibri" pitchFamily="34" charset="0"/>
                          <a:sym typeface="Symbol"/>
                        </a:rPr>
                        <a:t> Q)</a:t>
                      </a:r>
                      <a:endParaRPr lang="th-TH" sz="12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51720" y="3356992"/>
            <a:ext cx="4536504" cy="2880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Down Arrow 5"/>
          <p:cNvSpPr/>
          <p:nvPr/>
        </p:nvSpPr>
        <p:spPr>
          <a:xfrm rot="5400000">
            <a:off x="6696236" y="3284984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7164288" y="3212976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consistent</a:t>
            </a:r>
            <a:endParaRPr lang="en-US" sz="2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619672" y="4959816"/>
          <a:ext cx="583264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85"/>
                <a:gridCol w="306321"/>
                <a:gridCol w="804793"/>
                <a:gridCol w="1067949"/>
                <a:gridCol w="985800"/>
                <a:gridCol w="1150100"/>
                <a:gridCol w="1150100"/>
              </a:tblGrid>
              <a:tr h="171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Q) </a:t>
                      </a:r>
                      <a:r>
                        <a:rPr lang="th-TH" sz="12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P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Q </a:t>
                      </a:r>
                      <a:r>
                        <a:rPr lang="en-US" sz="1200" dirty="0" smtClean="0">
                          <a:sym typeface="Symbol"/>
                        </a:rPr>
                        <a:t>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 P</a:t>
                      </a:r>
                      <a:endParaRPr lang="th-TH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(Q </a:t>
                      </a:r>
                      <a:r>
                        <a:rPr lang="en-US" sz="1200" dirty="0" smtClean="0">
                          <a:sym typeface="Symbol"/>
                        </a:rPr>
                        <a:t>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 P)</a:t>
                      </a:r>
                      <a:endParaRPr lang="th-TH" sz="12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F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F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</a:tr>
              <a:tr h="191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</a:t>
                      </a:r>
                      <a:endParaRPr lang="th-T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</a:t>
                      </a:r>
                      <a:endParaRPr lang="th-TH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2</a:t>
            </a:r>
            <a:r>
              <a:rPr lang="en-US" dirty="0" smtClean="0"/>
              <a:t> </a:t>
            </a:r>
            <a:r>
              <a:rPr lang="th-TH" dirty="0" smtClean="0"/>
              <a:t>ประโยคจะถือว่า </a:t>
            </a:r>
            <a:r>
              <a:rPr lang="en-US" b="1" dirty="0" smtClean="0">
                <a:solidFill>
                  <a:srgbClr val="0070C0"/>
                </a:solidFill>
              </a:rPr>
              <a:t>Logically equivalent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ก็ต่อเมื่อ</a:t>
            </a:r>
            <a:r>
              <a:rPr lang="th-TH" b="1" dirty="0" smtClean="0">
                <a:solidFill>
                  <a:srgbClr val="00B050"/>
                </a:solidFill>
              </a:rPr>
              <a:t>ค่าความเป็นจริงของทั้ง 2 ประโยคเหมือนกันในทุกกรณี</a:t>
            </a:r>
          </a:p>
          <a:p>
            <a:pPr algn="ctr">
              <a:buNone/>
            </a:pPr>
            <a:endParaRPr lang="en-US" sz="2400" dirty="0" smtClean="0">
              <a:latin typeface="Calibri" pitchFamily="34" charset="0"/>
              <a:sym typeface="Symbol"/>
            </a:endParaRPr>
          </a:p>
          <a:p>
            <a:pPr algn="ctr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P  Q </a:t>
            </a:r>
            <a:r>
              <a:rPr lang="th-TH" sz="2400" dirty="0" smtClean="0">
                <a:latin typeface="Calibri" pitchFamily="34" charset="0"/>
                <a:sym typeface="Symbol"/>
              </a:rPr>
              <a:t> และ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(Q</a:t>
            </a:r>
            <a:r>
              <a:rPr lang="th-TH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 P)</a:t>
            </a:r>
            <a:endParaRPr lang="en-US" sz="4000" dirty="0" smtClean="0">
              <a:latin typeface="Calibri" pitchFamily="34" charset="0"/>
              <a:sym typeface="Symbol"/>
            </a:endParaRPr>
          </a:p>
          <a:p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691680" y="3710528"/>
          <a:ext cx="63367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489412"/>
                <a:gridCol w="576064"/>
                <a:gridCol w="1656183"/>
                <a:gridCol w="1152128"/>
                <a:gridCol w="1872209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P  Q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Q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 P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(Q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 P)</a:t>
                      </a:r>
                      <a:endParaRPr lang="en-US" sz="3200" dirty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Rules of Replacement</a:t>
            </a:r>
            <a:endParaRPr lang="th-TH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15816" y="1577176"/>
          <a:ext cx="6096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3431704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ชื่อกฎ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Logically</a:t>
                      </a:r>
                      <a:r>
                        <a:rPr lang="en-US" sz="1600" baseline="0" dirty="0" smtClean="0"/>
                        <a:t> equivalent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Double negation (DN)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 P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 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Commutativity</a:t>
                      </a:r>
                      <a:r>
                        <a:rPr lang="en-US" sz="1600" baseline="0" dirty="0" smtClean="0"/>
                        <a:t> (Com)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  Q  </a:t>
                      </a:r>
                      <a:r>
                        <a:rPr lang="en-US" sz="1600" dirty="0" smtClean="0">
                          <a:sym typeface="Symbol"/>
                        </a:rPr>
                        <a:t> P</a:t>
                      </a: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</a:t>
                      </a:r>
                      <a:r>
                        <a:rPr lang="th-TH" sz="16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  Q   Q  </a:t>
                      </a:r>
                      <a:r>
                        <a:rPr lang="en-US" sz="1600" dirty="0" smtClean="0">
                          <a:sym typeface="Symbol"/>
                        </a:rPr>
                        <a:t>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Associativity</a:t>
                      </a:r>
                      <a:r>
                        <a:rPr lang="en-US" sz="1600" dirty="0" smtClean="0"/>
                        <a:t> (Assoc)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   P  </a:t>
                      </a:r>
                      <a:r>
                        <a:rPr lang="en-US" sz="1600" dirty="0" smtClean="0">
                          <a:sym typeface="Symbol"/>
                        </a:rPr>
                        <a:t>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</a:t>
                      </a:r>
                      <a:endParaRPr lang="en-US" sz="1600" dirty="0" smtClean="0">
                        <a:sym typeface="Symbol"/>
                      </a:endParaRP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   P  </a:t>
                      </a:r>
                      <a:r>
                        <a:rPr lang="en-US" sz="1600" dirty="0" smtClean="0">
                          <a:sym typeface="Symbol"/>
                        </a:rPr>
                        <a:t>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Tautology (Taut)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  P,     P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 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Demorgan’s</a:t>
                      </a:r>
                      <a:r>
                        <a:rPr lang="en-US" sz="1600" dirty="0" smtClean="0"/>
                        <a:t> Law (DM)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(P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 P  Q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(P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 P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Q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Transposition (Trans)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 Q    Q  P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Material Implication (</a:t>
                      </a:r>
                      <a:r>
                        <a:rPr lang="en-US" sz="1600" dirty="0" err="1" smtClean="0"/>
                        <a:t>Impl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 Q   P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Q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Exportation (Exp)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 (Q  R)   ( P  Q ) 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Distribution</a:t>
                      </a:r>
                      <a:r>
                        <a:rPr lang="en-US" sz="1600" baseline="0" dirty="0" smtClean="0"/>
                        <a:t> (Dist)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</a:t>
                      </a:r>
                      <a:r>
                        <a:rPr lang="en-US" sz="1600" dirty="0" smtClean="0">
                          <a:sym typeface="Symbol"/>
                        </a:rPr>
                        <a:t>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  (P  Q)</a:t>
                      </a:r>
                      <a:r>
                        <a:rPr lang="en-US" sz="1600" dirty="0" smtClean="0">
                          <a:sym typeface="Symbol"/>
                        </a:rPr>
                        <a:t> 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 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</a:t>
                      </a:r>
                      <a:r>
                        <a:rPr lang="en-US" sz="1600" dirty="0" smtClean="0">
                          <a:sym typeface="Symbol"/>
                        </a:rPr>
                        <a:t>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  (P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Q)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R)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Material Equivalent (Equiv)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sym typeface="Symbol"/>
                        </a:rPr>
                        <a:t>P  Q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 (P  Q)  (Q  P)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              (P  Q)</a:t>
                      </a:r>
                      <a:r>
                        <a:rPr lang="en-US" sz="1600" dirty="0" smtClean="0">
                          <a:sym typeface="Symbol"/>
                        </a:rPr>
                        <a:t> 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P Q)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628800"/>
            <a:ext cx="252028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cs typeface="+mn-cs"/>
              </a:rPr>
              <a:t>ประโยคใน </a:t>
            </a:r>
            <a:r>
              <a:rPr lang="en-US" sz="2400" dirty="0" smtClean="0">
                <a:latin typeface="+mn-lt"/>
                <a:cs typeface="+mn-cs"/>
              </a:rPr>
              <a:t>propositional logic </a:t>
            </a:r>
            <a:r>
              <a:rPr lang="th-TH" sz="2400" dirty="0" smtClean="0">
                <a:cs typeface="+mn-cs"/>
              </a:rPr>
              <a:t>สามารถแทนที่กันได้ ถ้าประโยคทั้ง 2 นั้น </a:t>
            </a:r>
            <a:r>
              <a:rPr lang="en-US" sz="2400" dirty="0" smtClean="0">
                <a:latin typeface="+mn-lt"/>
                <a:cs typeface="+mn-cs"/>
              </a:rPr>
              <a:t>logically equivalent </a:t>
            </a:r>
            <a:endParaRPr lang="en-US" sz="2400" dirty="0" smtClean="0">
              <a:cs typeface="+mn-cs"/>
            </a:endParaRPr>
          </a:p>
          <a:p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ตัวอย่างการพิสูจน์ด้วยตารางความเป็นจริง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sym typeface="Symbol"/>
              </a:rPr>
              <a:t>จงพิสูจน์การเท่ากันของสมการต่อไปนี้ </a:t>
            </a:r>
            <a:r>
              <a:rPr lang="th-TH" sz="1800" dirty="0" smtClean="0">
                <a:latin typeface="Calibri" pitchFamily="34" charset="0"/>
                <a:sym typeface="Symbol"/>
              </a:rPr>
              <a:t></a:t>
            </a:r>
            <a:r>
              <a:rPr lang="en-US" sz="1800" dirty="0" smtClean="0">
                <a:latin typeface="Calibri" pitchFamily="34" charset="0"/>
                <a:sym typeface="Symbol"/>
              </a:rPr>
              <a:t>(P  (Q  R))  [(P  Q)  ( P  R)]</a:t>
            </a:r>
            <a:endParaRPr lang="en-US" sz="3200" dirty="0" smtClean="0">
              <a:latin typeface="Calibri" pitchFamily="34" charset="0"/>
              <a:sym typeface="Symbol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5" y="2276872"/>
          <a:ext cx="856895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5"/>
                <a:gridCol w="288032"/>
                <a:gridCol w="288032"/>
                <a:gridCol w="648072"/>
                <a:gridCol w="936104"/>
                <a:gridCol w="1152128"/>
                <a:gridCol w="720080"/>
                <a:gridCol w="792088"/>
                <a:gridCol w="1512168"/>
                <a:gridCol w="19442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(Q 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 (Q 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Calibri" pitchFamily="34" charset="0"/>
                          <a:sym typeface="Symbol"/>
                        </a:rPr>
                        <a:t>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(Q  R))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Q)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Q) ( P 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[(P  Q)   ( P  R)]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ตัวอย่างการพิสูจน์ด้วยกฎ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 smtClean="0">
                <a:sym typeface="Symbol"/>
              </a:rPr>
              <a:t>จงพิสูจน์การเท่ากันของสมการต่อไปนี้ </a:t>
            </a:r>
            <a:r>
              <a:rPr lang="th-TH" sz="1600" dirty="0" smtClean="0">
                <a:latin typeface="Calibri" pitchFamily="34" charset="0"/>
                <a:sym typeface="Symbol"/>
              </a:rPr>
              <a:t></a:t>
            </a:r>
            <a:r>
              <a:rPr lang="en-US" sz="1600" dirty="0" smtClean="0">
                <a:latin typeface="Calibri" pitchFamily="34" charset="0"/>
                <a:sym typeface="Symbol"/>
              </a:rPr>
              <a:t>(P  (Q  R))  [(P  Q)  ( P  R)]</a:t>
            </a:r>
          </a:p>
          <a:p>
            <a:pPr>
              <a:buNone/>
            </a:pPr>
            <a:r>
              <a:rPr lang="th-TH" sz="1600" dirty="0" smtClean="0">
                <a:latin typeface="Calibri" pitchFamily="34" charset="0"/>
                <a:sym typeface="Symbol"/>
              </a:rPr>
              <a:t></a:t>
            </a:r>
            <a:r>
              <a:rPr lang="en-US" sz="1600" dirty="0" smtClean="0">
                <a:latin typeface="Calibri" pitchFamily="34" charset="0"/>
                <a:sym typeface="Symbol"/>
              </a:rPr>
              <a:t>(P  (Q  R))  (P  (Q  R))                                   </a:t>
            </a:r>
            <a:r>
              <a:rPr lang="en-US" sz="16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Impl</a:t>
            </a:r>
            <a:endParaRPr lang="en-US" sz="16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r>
              <a:rPr lang="en-US" sz="1600" dirty="0" smtClean="0">
                <a:latin typeface="Calibri" pitchFamily="34" charset="0"/>
                <a:sym typeface="Symbol"/>
              </a:rPr>
              <a:t>		            P  (Q  R)                       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P  (Q   R)                   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(P  Q)  (P   R)    	 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Dist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( ( P)  Q)  ( ( P)   R)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DN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 ( P  Q)   ( P  R)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 ( P  Q)   ( P  R)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 [( P  Q)  ( P  R)]                </a:t>
            </a: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1600" dirty="0" smtClean="0">
                <a:latin typeface="Calibri" pitchFamily="34" charset="0"/>
                <a:sym typeface="Symbol"/>
              </a:rPr>
              <a:t>  [(P  Q)  (P  R)]                     </a:t>
            </a:r>
            <a:r>
              <a:rPr lang="en-US" sz="16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Impl</a:t>
            </a:r>
            <a:endParaRPr lang="en-US" sz="16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r>
              <a:rPr lang="th-TH" sz="2800" b="1" dirty="0" smtClean="0"/>
              <a:t>แบบฝึกหัดด้วยการใช้ตารางความเป็นจริงและด้วยการใช้กฎ</a:t>
            </a:r>
          </a:p>
          <a:p>
            <a:pPr lvl="1"/>
            <a:r>
              <a:rPr lang="en-US" sz="2000" dirty="0" smtClean="0"/>
              <a:t>(((A </a:t>
            </a:r>
            <a:r>
              <a:rPr lang="en-US" sz="2000" dirty="0" smtClean="0">
                <a:sym typeface="Symbol"/>
              </a:rPr>
              <a:t> B)  B)  B)   A  B</a:t>
            </a:r>
          </a:p>
          <a:p>
            <a:pPr lvl="1"/>
            <a:r>
              <a:rPr lang="en-US" sz="2000" smtClean="0">
                <a:sym typeface="Symbol"/>
              </a:rPr>
              <a:t>[(</a:t>
            </a:r>
            <a:r>
              <a:rPr lang="en-US" sz="2000" dirty="0" smtClean="0">
                <a:sym typeface="Symbol"/>
              </a:rPr>
              <a:t>P  Q)  R]  (P  Q)  R</a:t>
            </a:r>
          </a:p>
          <a:p>
            <a:pPr>
              <a:buNone/>
            </a:pPr>
            <a:endParaRPr lang="en-US" sz="18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endParaRPr lang="th-TH" sz="24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th-TH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Logically consequence</a:t>
            </a:r>
            <a:r>
              <a:rPr lang="th-TH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B </a:t>
            </a:r>
            <a:r>
              <a:rPr lang="th-TH" sz="2400" dirty="0" smtClean="0"/>
              <a:t>จะถูกเรียกว่า </a:t>
            </a:r>
            <a:r>
              <a:rPr lang="en-US" sz="2400" dirty="0" smtClean="0"/>
              <a:t>logically consequence </a:t>
            </a:r>
            <a:r>
              <a:rPr lang="th-TH" sz="2400" dirty="0" smtClean="0"/>
              <a:t>ของ </a:t>
            </a:r>
            <a:r>
              <a:rPr lang="en-US" sz="2400" dirty="0" smtClean="0"/>
              <a:t>A1,A2,..,An </a:t>
            </a:r>
            <a:r>
              <a:rPr lang="th-TH" sz="2400" dirty="0" smtClean="0"/>
              <a:t>ก็ต่อเมื่อ ไม่มีค่าความเป็นจริงใดที่ทำให้ </a:t>
            </a:r>
            <a:r>
              <a:rPr lang="en-US" sz="2400" dirty="0" smtClean="0"/>
              <a:t>A1,A2,.., An </a:t>
            </a:r>
            <a:r>
              <a:rPr lang="th-TH" sz="2400" dirty="0" smtClean="0"/>
              <a:t>เป็นจริง แต่ไม่ทำให้ </a:t>
            </a:r>
            <a:r>
              <a:rPr lang="en-US" sz="2400" dirty="0" smtClean="0"/>
              <a:t>B </a:t>
            </a:r>
            <a:r>
              <a:rPr lang="th-TH" sz="2400" dirty="0" smtClean="0"/>
              <a:t>เป็นจริง</a:t>
            </a:r>
            <a:endParaRPr lang="en-US" sz="2400" dirty="0" smtClean="0"/>
          </a:p>
          <a:p>
            <a:r>
              <a:rPr lang="th-TH" sz="2400" dirty="0" smtClean="0"/>
              <a:t>ข้อโต้แย้งจะ </a:t>
            </a:r>
            <a:r>
              <a:rPr lang="en-US" sz="2400" b="1" dirty="0" smtClean="0">
                <a:solidFill>
                  <a:srgbClr val="0070C0"/>
                </a:solidFill>
              </a:rPr>
              <a:t>Logically valid</a:t>
            </a:r>
            <a:r>
              <a:rPr lang="th-TH" sz="2400" b="1" dirty="0" smtClean="0">
                <a:solidFill>
                  <a:srgbClr val="0070C0"/>
                </a:solidFill>
              </a:rPr>
              <a:t> </a:t>
            </a:r>
            <a:r>
              <a:rPr lang="th-TH" sz="2400" dirty="0" smtClean="0"/>
              <a:t>ก็ต่อเมื่อข้อสรุปนั้น</a:t>
            </a:r>
            <a:r>
              <a:rPr lang="en-US" sz="2400" dirty="0" smtClean="0"/>
              <a:t> logically consequence </a:t>
            </a:r>
            <a:r>
              <a:rPr lang="th-TH" sz="2400" dirty="0" smtClean="0"/>
              <a:t>กับสมมุติฐาน</a:t>
            </a:r>
            <a:r>
              <a:rPr lang="en-US" sz="2400" dirty="0" smtClean="0"/>
              <a:t> </a:t>
            </a:r>
            <a:r>
              <a:rPr lang="th-TH" sz="2400" dirty="0" smtClean="0"/>
              <a:t>ถ้าสมมุติฐานมีข้อเดียว</a:t>
            </a:r>
            <a:r>
              <a:rPr lang="en-US" sz="2400" dirty="0" smtClean="0"/>
              <a:t>(A) </a:t>
            </a:r>
            <a:r>
              <a:rPr lang="th-TH" sz="2400" dirty="0" smtClean="0"/>
              <a:t>จะเรียกได้ว่า </a:t>
            </a:r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0070C0"/>
                </a:solidFill>
              </a:rPr>
              <a:t>logically imply</a:t>
            </a:r>
            <a:r>
              <a:rPr lang="en-US" sz="2400" dirty="0" smtClean="0"/>
              <a:t> B</a:t>
            </a:r>
          </a:p>
          <a:p>
            <a:r>
              <a:rPr lang="th-TH" sz="2400" b="1" dirty="0" smtClean="0"/>
              <a:t>ตัวอย่าง 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th-TH" sz="2400" dirty="0" smtClean="0"/>
              <a:t>ข้อโต้แย้งมีสมมุติฐาน 2 ประโยค </a:t>
            </a:r>
            <a:r>
              <a:rPr lang="en-US" sz="2000" dirty="0" smtClean="0">
                <a:latin typeface="Calibri" pitchFamily="34" charset="0"/>
                <a:sym typeface="Symbol"/>
              </a:rPr>
              <a:t>P  Q </a:t>
            </a:r>
            <a:r>
              <a:rPr lang="th-TH" sz="2400" dirty="0" smtClean="0">
                <a:latin typeface="Calibri" pitchFamily="34" charset="0"/>
                <a:sym typeface="Symbol"/>
              </a:rPr>
              <a:t>และ </a:t>
            </a:r>
            <a:r>
              <a:rPr lang="en-US" sz="2000" dirty="0" smtClean="0">
                <a:latin typeface="Calibri" pitchFamily="34" charset="0"/>
                <a:sym typeface="Symbol"/>
              </a:rPr>
              <a:t>Q</a:t>
            </a:r>
            <a:r>
              <a:rPr lang="th-TH" sz="2000" dirty="0" smtClean="0">
                <a:latin typeface="Calibri" pitchFamily="34" charset="0"/>
                <a:sym typeface="Symbol"/>
              </a:rPr>
              <a:t> </a:t>
            </a:r>
            <a:r>
              <a:rPr lang="en-US" sz="2000" dirty="0" smtClean="0">
                <a:latin typeface="Calibri" pitchFamily="34" charset="0"/>
                <a:sym typeface="Symbol"/>
              </a:rPr>
              <a:t> P</a:t>
            </a:r>
            <a:r>
              <a:rPr lang="th-TH" sz="2000" dirty="0" smtClean="0">
                <a:latin typeface="Calibri" pitchFamily="34" charset="0"/>
                <a:sym typeface="Symbol"/>
              </a:rPr>
              <a:t> </a:t>
            </a:r>
            <a:r>
              <a:rPr lang="th-TH" sz="2400" dirty="0" smtClean="0">
                <a:latin typeface="Calibri" pitchFamily="34" charset="0"/>
                <a:sym typeface="Symbol"/>
              </a:rPr>
              <a:t>และข้อสรุปคือ </a:t>
            </a:r>
            <a:r>
              <a:rPr lang="en-US" sz="2000" dirty="0" smtClean="0">
                <a:latin typeface="Calibri" pitchFamily="34" charset="0"/>
                <a:sym typeface="Symbol"/>
              </a:rPr>
              <a:t>Q</a:t>
            </a:r>
            <a:endParaRPr lang="th-TH" sz="2400" b="1" dirty="0" smtClean="0"/>
          </a:p>
          <a:p>
            <a:pPr algn="ctr">
              <a:buNone/>
            </a:pPr>
            <a:endParaRPr lang="en-US" sz="2400" dirty="0" smtClean="0">
              <a:latin typeface="Calibri" pitchFamily="34" charset="0"/>
              <a:sym typeface="Symbol"/>
            </a:endParaRPr>
          </a:p>
          <a:p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691680" y="4221088"/>
          <a:ext cx="5832647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521"/>
                <a:gridCol w="795607"/>
                <a:gridCol w="1872208"/>
                <a:gridCol w="864096"/>
                <a:gridCol w="1944215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Q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 P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endParaRPr lang="en-US" sz="3200" dirty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Deduction: Rules of Inference and Replacement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การแก้ไขปัญหาของ </a:t>
            </a:r>
            <a:r>
              <a:rPr lang="en-US" dirty="0" smtClean="0"/>
              <a:t>Propositional Logic </a:t>
            </a:r>
            <a:r>
              <a:rPr lang="th-TH" dirty="0" smtClean="0"/>
              <a:t>โดยใช้ตารางความเป็นจริง </a:t>
            </a:r>
            <a:r>
              <a:rPr lang="en-US" dirty="0" smtClean="0"/>
              <a:t>(truth table) </a:t>
            </a:r>
            <a:r>
              <a:rPr lang="th-TH" dirty="0" smtClean="0"/>
              <a:t>ตามทฤษฎีสามารถแก้ไขได้ทุกปัญหา</a:t>
            </a:r>
          </a:p>
          <a:p>
            <a:r>
              <a:rPr lang="th-TH" dirty="0" smtClean="0"/>
              <a:t>แต่ขนาดของตารางความเป็นจริงจะใหญ่ขึ้นมาก ตามจำนวนของตัวแปรของประโยคนั้นๆ</a:t>
            </a:r>
          </a:p>
          <a:p>
            <a:r>
              <a:rPr lang="th-TH" b="1" dirty="0" smtClean="0"/>
              <a:t>ตัวอย่าง </a:t>
            </a:r>
            <a:r>
              <a:rPr lang="th-TH" dirty="0" smtClean="0"/>
              <a:t>ถ้ามีประโยค </a:t>
            </a:r>
            <a:r>
              <a:rPr lang="en-US" dirty="0" smtClean="0"/>
              <a:t>Propositional Logic </a:t>
            </a:r>
            <a:r>
              <a:rPr lang="th-TH" dirty="0" smtClean="0"/>
              <a:t>มีตัวแปร</a:t>
            </a:r>
            <a:r>
              <a:rPr lang="en-US" dirty="0" smtClean="0"/>
              <a:t> 10 </a:t>
            </a:r>
            <a:r>
              <a:rPr lang="th-TH" dirty="0" smtClean="0"/>
              <a:t>ตัว ตารางความเป็นจริงจะต้องมีทั้งหมด </a:t>
            </a:r>
            <a:r>
              <a:rPr lang="en-US" dirty="0" smtClean="0"/>
              <a:t>2</a:t>
            </a:r>
            <a:r>
              <a:rPr lang="en-US" baseline="30000" dirty="0" smtClean="0"/>
              <a:t>10 </a:t>
            </a:r>
            <a:r>
              <a:rPr lang="en-US" dirty="0" smtClean="0"/>
              <a:t>= 1024 </a:t>
            </a:r>
            <a:r>
              <a:rPr lang="th-TH" dirty="0" smtClean="0"/>
              <a:t>แถว</a:t>
            </a:r>
          </a:p>
          <a:p>
            <a:r>
              <a:rPr lang="th-TH" dirty="0" smtClean="0"/>
              <a:t>ดังนั้นจึงมีวิธีแก้ปัญหาโดยเอาทฤษฎีต่างๆ แทนการใช้ตารางความเป็นจริง</a:t>
            </a:r>
          </a:p>
          <a:p>
            <a:pPr lvl="1"/>
            <a:r>
              <a:rPr lang="en-US" dirty="0" smtClean="0"/>
              <a:t>Natural Deduction</a:t>
            </a:r>
          </a:p>
          <a:p>
            <a:pPr lvl="1"/>
            <a:r>
              <a:rPr lang="en-US" dirty="0" smtClean="0"/>
              <a:t>Direct Deduction</a:t>
            </a:r>
          </a:p>
          <a:p>
            <a:pPr lvl="1"/>
            <a:r>
              <a:rPr lang="en-US" dirty="0" smtClean="0"/>
              <a:t>Indirect Deduction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Deduction (</a:t>
            </a:r>
            <a:r>
              <a:rPr lang="th-TH" dirty="0" smtClean="0"/>
              <a:t>การนิรนัย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วิธี </a:t>
            </a:r>
            <a:r>
              <a:rPr lang="en-US" sz="2400" b="1" dirty="0" smtClean="0">
                <a:solidFill>
                  <a:srgbClr val="0070C0"/>
                </a:solidFill>
              </a:rPr>
              <a:t>natural deduction </a:t>
            </a:r>
            <a:r>
              <a:rPr lang="th-TH" sz="2400" dirty="0" smtClean="0"/>
              <a:t>พยายามที่จะลดการคิดค่าความเป็นจริงของแต่กรณี</a:t>
            </a:r>
            <a:r>
              <a:rPr lang="en-US" sz="2400" dirty="0" smtClean="0"/>
              <a:t>      </a:t>
            </a:r>
            <a:r>
              <a:rPr lang="th-TH" sz="2400" dirty="0" smtClean="0"/>
              <a:t>โดยหาค่าความเป็นจริงทำตามขั้นตอนทีละขั้นตอนไปเรื่อยๆ ตามความรู้ที่มี</a:t>
            </a:r>
          </a:p>
          <a:p>
            <a:r>
              <a:rPr lang="th-TH" sz="2400" b="1" dirty="0" smtClean="0"/>
              <a:t>ตัวอย่าง</a:t>
            </a:r>
            <a:r>
              <a:rPr lang="en-US" sz="2400" b="1" dirty="0" smtClean="0"/>
              <a:t> :</a:t>
            </a:r>
            <a:r>
              <a:rPr lang="th-TH" sz="2400" dirty="0" smtClean="0"/>
              <a:t> ข้อกล่าวอ้างทั่วไป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th-TH" sz="2400" dirty="0" smtClean="0"/>
              <a:t>ในสถานที่เกิดเหตุมีขนแมวหรือขนสุนัขตกอยู่ ถ้ามีขนสุนัขตกอยู่ในที่เกิดเหตุเจ้าหน้าที่สมชายจะเป็นโรคภูมิแพ้ ถ้าเป็นขนแมวที่ตกอยู่ในที่เกิดเหตุ แล้วสมปองเป็นฆาตกร แต่เนื่องด้วยเจ้าหน้าที่สมชายไม่ได้เป็นโรคภูมิแพ้ดังนั้นสมปองคือฆาตกร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มีขนแมวตกอยู่ในที่เกิดเหตุ  หรือ มีขนสุนัขตกอยู่ในที่เกิดเหตุ </a:t>
            </a:r>
            <a:r>
              <a:rPr lang="en-US" sz="1800" dirty="0" smtClean="0"/>
              <a:t>(</a:t>
            </a:r>
            <a:r>
              <a:rPr lang="th-TH" sz="1800" dirty="0" smtClean="0"/>
              <a:t>สมมุติฐาน</a:t>
            </a:r>
            <a:r>
              <a:rPr lang="en-US" sz="1800" dirty="0" smtClean="0"/>
              <a:t>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ถ้ามีขนสุนัขตกในที่เกิดเหตุ แล้ว เจ้าหน้าที่สมขายจะเป็นโรคภูมิแพ้ </a:t>
            </a:r>
            <a:r>
              <a:rPr lang="en-US" sz="1800" dirty="0" smtClean="0"/>
              <a:t>(</a:t>
            </a:r>
            <a:r>
              <a:rPr lang="th-TH" sz="1800" dirty="0" smtClean="0"/>
              <a:t>สมมุติฐาน</a:t>
            </a:r>
            <a:r>
              <a:rPr lang="en-US" sz="1800" dirty="0" smtClean="0"/>
              <a:t>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ถ้ามีขนแมวตกอยู่ในที่เกิดหตุ แล้ว สมปองเป็นฆาตกร </a:t>
            </a:r>
            <a:r>
              <a:rPr lang="en-US" sz="1800" dirty="0" smtClean="0"/>
              <a:t>(</a:t>
            </a:r>
            <a:r>
              <a:rPr lang="th-TH" sz="1800" dirty="0" smtClean="0"/>
              <a:t>สมมุติฐาน</a:t>
            </a:r>
            <a:r>
              <a:rPr lang="en-US" sz="1800" dirty="0" smtClean="0"/>
              <a:t>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เจ้าหน้าที่สมชาย ไม่ได้เป็นโรคภูมิแพ้ </a:t>
            </a:r>
            <a:r>
              <a:rPr lang="en-US" sz="1800" dirty="0" smtClean="0"/>
              <a:t>(</a:t>
            </a:r>
            <a:r>
              <a:rPr lang="th-TH" sz="1800" dirty="0" smtClean="0"/>
              <a:t>สมมุติฐาน</a:t>
            </a:r>
            <a:r>
              <a:rPr lang="en-US" sz="1800" dirty="0" smtClean="0"/>
              <a:t>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ไม่มีขนสุนัขตกอยู่ในที่เกิดเหตุ </a:t>
            </a:r>
            <a:r>
              <a:rPr lang="en-US" sz="1800" dirty="0" smtClean="0"/>
              <a:t>(</a:t>
            </a:r>
            <a:r>
              <a:rPr lang="th-TH" sz="1800" dirty="0" smtClean="0"/>
              <a:t>จากข้อ </a:t>
            </a:r>
            <a:r>
              <a:rPr lang="en-US" sz="1800" dirty="0" smtClean="0"/>
              <a:t>2 </a:t>
            </a:r>
            <a:r>
              <a:rPr lang="th-TH" sz="1800" dirty="0" smtClean="0"/>
              <a:t>และ ข้อ 4</a:t>
            </a:r>
            <a:r>
              <a:rPr lang="en-US" sz="1800" dirty="0" smtClean="0"/>
              <a:t>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มีขนแมวตกอยู่ในที่เกิดเหตุ </a:t>
            </a:r>
            <a:r>
              <a:rPr lang="en-US" sz="1800" dirty="0" smtClean="0"/>
              <a:t>(</a:t>
            </a:r>
            <a:r>
              <a:rPr lang="th-TH" sz="1800" dirty="0" smtClean="0"/>
              <a:t>จากข้อ </a:t>
            </a:r>
            <a:r>
              <a:rPr lang="en-US" sz="1800" dirty="0" smtClean="0"/>
              <a:t>1 </a:t>
            </a:r>
            <a:r>
              <a:rPr lang="th-TH" sz="1800" dirty="0" smtClean="0"/>
              <a:t>และ ข้อ </a:t>
            </a:r>
            <a:r>
              <a:rPr lang="en-US" sz="1800" dirty="0" smtClean="0"/>
              <a:t>5)</a:t>
            </a:r>
          </a:p>
          <a:p>
            <a:pPr marL="1052512" lvl="2" indent="-457200">
              <a:buFont typeface="+mj-lt"/>
              <a:buAutoNum type="arabicPeriod"/>
            </a:pPr>
            <a:r>
              <a:rPr lang="th-TH" sz="1800" dirty="0" smtClean="0"/>
              <a:t>สมปองคือฆาตกร </a:t>
            </a:r>
            <a:r>
              <a:rPr lang="en-US" sz="1800" dirty="0" smtClean="0"/>
              <a:t>(</a:t>
            </a:r>
            <a:r>
              <a:rPr lang="th-TH" sz="1800" dirty="0" smtClean="0"/>
              <a:t>จากข้อ </a:t>
            </a:r>
            <a:r>
              <a:rPr lang="en-US" sz="1800" dirty="0" smtClean="0"/>
              <a:t>3 </a:t>
            </a:r>
            <a:r>
              <a:rPr lang="th-TH" sz="1800" dirty="0" smtClean="0"/>
              <a:t>และข้อ </a:t>
            </a:r>
            <a:r>
              <a:rPr lang="en-US" sz="1800" dirty="0" smtClean="0"/>
              <a:t>6)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Inference (</a:t>
            </a:r>
            <a:r>
              <a:rPr lang="th-TH" dirty="0" smtClean="0"/>
              <a:t>กฎของการอนุมาน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การอนุมานด้วยวิธีการให้เหตุผลจะต้องมีการตรวจสอบความสมเหตุสมผล </a:t>
            </a:r>
            <a:r>
              <a:rPr lang="en-US" sz="2800" dirty="0" smtClean="0"/>
              <a:t>  </a:t>
            </a:r>
            <a:r>
              <a:rPr lang="th-TH" sz="2800" dirty="0" smtClean="0"/>
              <a:t>กฎของการอนุมานเชิงตรรกศาสตร์ ได้แก่</a:t>
            </a:r>
          </a:p>
          <a:p>
            <a:pPr lvl="1"/>
            <a:r>
              <a:rPr lang="en-US" sz="2400" dirty="0" smtClean="0"/>
              <a:t>Modus Ponens (MP)</a:t>
            </a:r>
          </a:p>
          <a:p>
            <a:pPr lvl="1"/>
            <a:r>
              <a:rPr lang="en-US" sz="2400" dirty="0" smtClean="0"/>
              <a:t>Modus </a:t>
            </a:r>
            <a:r>
              <a:rPr lang="en-US" sz="2400" dirty="0" err="1" smtClean="0"/>
              <a:t>Tollens</a:t>
            </a:r>
            <a:r>
              <a:rPr lang="en-US" sz="2400" dirty="0" smtClean="0"/>
              <a:t> (MT)</a:t>
            </a:r>
          </a:p>
          <a:p>
            <a:pPr lvl="1"/>
            <a:r>
              <a:rPr lang="en-US" sz="2400" dirty="0" smtClean="0"/>
              <a:t>Disjunctive Syllogism (DS)</a:t>
            </a:r>
          </a:p>
          <a:p>
            <a:pPr lvl="1"/>
            <a:r>
              <a:rPr lang="en-US" sz="2400" dirty="0" smtClean="0"/>
              <a:t>Addition (Add)</a:t>
            </a:r>
          </a:p>
          <a:p>
            <a:pPr lvl="1"/>
            <a:r>
              <a:rPr lang="en-US" sz="2400" dirty="0" smtClean="0"/>
              <a:t>Simplification (</a:t>
            </a:r>
            <a:r>
              <a:rPr lang="en-US" sz="2400" dirty="0" err="1" smtClean="0"/>
              <a:t>Simp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Conjunction (Conj)</a:t>
            </a:r>
          </a:p>
          <a:p>
            <a:pPr lvl="1"/>
            <a:r>
              <a:rPr lang="en-US" sz="2400" dirty="0" smtClean="0"/>
              <a:t>Hypothetical Syllogism (HS)</a:t>
            </a:r>
          </a:p>
          <a:p>
            <a:pPr lvl="1"/>
            <a:r>
              <a:rPr lang="en-US" sz="2400" dirty="0" smtClean="0"/>
              <a:t>Constructive dilemma (CD)</a:t>
            </a:r>
          </a:p>
          <a:p>
            <a:pPr lvl="1"/>
            <a:r>
              <a:rPr lang="en-US" sz="2400" dirty="0" smtClean="0"/>
              <a:t>Absorption (Abs)</a:t>
            </a:r>
            <a:endParaRPr lang="th-TH" sz="24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Modus Ponens (MP)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Modus Ponens (</a:t>
            </a:r>
            <a:r>
              <a:rPr lang="en-US" dirty="0" smtClean="0">
                <a:sym typeface="Symbol"/>
              </a:rPr>
              <a:t>-elimination)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31840" y="2204864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3140968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3549245" y="3998560"/>
          <a:ext cx="2246891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1656183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800" dirty="0"/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องค์ความรู้ </a:t>
            </a:r>
            <a:r>
              <a:rPr lang="en-US" b="1" dirty="0" smtClean="0"/>
              <a:t>(Knowledge)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</a:rPr>
              <a:t>องค์ความรู้</a:t>
            </a:r>
            <a:r>
              <a:rPr lang="th-TH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เกิดจากการรวบรวมข้อมูลเพื่อนำมาแปลงสภาพก่อนนำไปใช้ประโยชน์</a:t>
            </a:r>
          </a:p>
          <a:p>
            <a:r>
              <a:rPr lang="th-TH" dirty="0" smtClean="0"/>
              <a:t>องค์ความรู้สามารถนำมาใช้ใน </a:t>
            </a:r>
            <a:r>
              <a:rPr lang="en-US" dirty="0" smtClean="0"/>
              <a:t>AI </a:t>
            </a:r>
            <a:r>
              <a:rPr lang="th-TH" dirty="0" smtClean="0"/>
              <a:t>เพื่อช่วยในการแก้ปัญหาได้</a:t>
            </a:r>
          </a:p>
          <a:p>
            <a:r>
              <a:rPr lang="th-TH" dirty="0" smtClean="0"/>
              <a:t>จำเป็นต้องใช้เครื่องมือหรือวิธีการบางอย่างเพื่อจะนำองค์ความรู้ที่มีอยู่หลายรูปแบบมาเก็บใน </a:t>
            </a:r>
            <a:r>
              <a:rPr lang="th-TH" b="1" dirty="0" smtClean="0">
                <a:solidFill>
                  <a:srgbClr val="0070C0"/>
                </a:solidFill>
              </a:rPr>
              <a:t>ฐานองค์ความรู้ </a:t>
            </a:r>
            <a:r>
              <a:rPr lang="en-US" b="1" dirty="0" smtClean="0">
                <a:solidFill>
                  <a:srgbClr val="0070C0"/>
                </a:solidFill>
              </a:rPr>
              <a:t>(Knowledge based (KB))</a:t>
            </a:r>
          </a:p>
          <a:p>
            <a:r>
              <a:rPr lang="th-TH" dirty="0" smtClean="0"/>
              <a:t>กระบวนการที่ทำให้ </a:t>
            </a:r>
            <a:r>
              <a:rPr lang="en-US" dirty="0" smtClean="0"/>
              <a:t>AI </a:t>
            </a:r>
            <a:r>
              <a:rPr lang="th-TH" dirty="0" smtClean="0"/>
              <a:t>สามารถเข้าใจถึงองค์ความรู้ได้ เรียกว่า </a:t>
            </a:r>
            <a:r>
              <a:rPr lang="th-TH" b="1" dirty="0" smtClean="0">
                <a:solidFill>
                  <a:srgbClr val="0070C0"/>
                </a:solidFill>
              </a:rPr>
              <a:t>การแทนองค์ความรู้ </a:t>
            </a:r>
            <a:r>
              <a:rPr lang="en-US" b="1" dirty="0" smtClean="0">
                <a:solidFill>
                  <a:srgbClr val="0070C0"/>
                </a:solidFill>
              </a:rPr>
              <a:t>(Knowledge representation)</a:t>
            </a:r>
          </a:p>
          <a:p>
            <a:r>
              <a:rPr lang="th-TH" dirty="0" smtClean="0"/>
              <a:t>ศาสตร์สำคัญที่ใช้ในการแทนองค์ความรู้คือ </a:t>
            </a:r>
            <a:r>
              <a:rPr lang="th-TH" b="1" dirty="0" smtClean="0">
                <a:solidFill>
                  <a:srgbClr val="0070C0"/>
                </a:solidFill>
              </a:rPr>
              <a:t>ตรรกศาสตร์ </a:t>
            </a:r>
            <a:r>
              <a:rPr lang="en-US" b="1" dirty="0" smtClean="0">
                <a:solidFill>
                  <a:srgbClr val="0070C0"/>
                </a:solidFill>
              </a:rPr>
              <a:t>(Logic)</a:t>
            </a:r>
            <a:endParaRPr lang="th-TH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Modus </a:t>
            </a:r>
            <a:r>
              <a:rPr lang="en-US" b="1" dirty="0" err="1" smtClean="0"/>
              <a:t>Tollens</a:t>
            </a:r>
            <a:r>
              <a:rPr lang="en-US" b="1" dirty="0" smtClean="0"/>
              <a:t> (MT)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Modus </a:t>
            </a:r>
            <a:r>
              <a:rPr lang="en-US" dirty="0" err="1" smtClean="0"/>
              <a:t>Tollens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-elimination)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03848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P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635896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2915816" y="4070568"/>
          <a:ext cx="390307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P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Disjunctive syllogism (DS)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Disjunctive Syllogism (</a:t>
            </a:r>
            <a:r>
              <a:rPr lang="en-US" sz="3200" dirty="0" smtClean="0">
                <a:sym typeface="Symbol"/>
              </a:rPr>
              <a:t>-</a:t>
            </a:r>
            <a:r>
              <a:rPr lang="en-US" dirty="0" smtClean="0">
                <a:sym typeface="Symbol"/>
              </a:rPr>
              <a:t>elimination)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หรือ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1680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316208" y="4070568"/>
          <a:ext cx="282374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P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22007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</a:p>
          <a:p>
            <a:r>
              <a:rPr lang="en-US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Q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P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652120" y="321297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5204640" y="4077072"/>
          <a:ext cx="282374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Q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 (Add)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Addition (</a:t>
            </a:r>
            <a:r>
              <a:rPr lang="en-US" sz="3200" dirty="0" smtClean="0">
                <a:sym typeface="Symbol"/>
              </a:rPr>
              <a:t>-introduction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หรือ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   P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39752" y="299695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835696" y="4070568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5779914" y="4077072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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5148064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       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 Q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228184" y="299695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Simplification (</a:t>
            </a:r>
            <a:r>
              <a:rPr lang="en-US" b="1" dirty="0" err="1" smtClean="0"/>
              <a:t>Simp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Simplification (</a:t>
            </a:r>
            <a:r>
              <a:rPr lang="en-US" sz="3200" dirty="0" smtClean="0">
                <a:latin typeface="Calibri" pitchFamily="34" charset="0"/>
                <a:sym typeface="Symbol"/>
              </a:rPr>
              <a:t></a:t>
            </a:r>
            <a:r>
              <a:rPr lang="en-US" sz="3200" dirty="0" smtClean="0">
                <a:sym typeface="Symbol"/>
              </a:rPr>
              <a:t>-elimination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หรือ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  </a:t>
            </a:r>
            <a:r>
              <a:rPr lang="en-US" dirty="0" smtClean="0">
                <a:solidFill>
                  <a:schemeClr val="tx1"/>
                </a:solidFill>
              </a:rPr>
              <a:t>P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67744" y="29969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1835696" y="4070568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5779914" y="4077072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220072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  Q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228184" y="29969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Conjunction (Conj)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Conjunction (</a:t>
            </a:r>
            <a:r>
              <a:rPr lang="en-US" sz="3200" dirty="0" smtClean="0">
                <a:latin typeface="Calibri" pitchFamily="34" charset="0"/>
                <a:sym typeface="Symbol"/>
              </a:rPr>
              <a:t></a:t>
            </a:r>
            <a:r>
              <a:rPr lang="en-US" sz="3200" dirty="0" smtClean="0">
                <a:sym typeface="Symbol"/>
              </a:rPr>
              <a:t>-introduction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75856" y="2276872"/>
            <a:ext cx="2880320" cy="15121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sym typeface="Symbol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 smtClean="0">
                <a:latin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Q</a:t>
            </a: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           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3275152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3835698" y="4142576"/>
          <a:ext cx="174441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42"/>
                <a:gridCol w="332542"/>
                <a:gridCol w="1079330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 Q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Hypothetical syllogism (HS)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Hypothetical syllogism (chain reasoning, chain deduction</a:t>
            </a:r>
            <a:r>
              <a:rPr lang="en-US" sz="2400" dirty="0" smtClean="0">
                <a:sym typeface="Symbol"/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2339752" y="3635399"/>
          <a:ext cx="489654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1"/>
                <a:gridCol w="360040"/>
                <a:gridCol w="360040"/>
                <a:gridCol w="1152128"/>
                <a:gridCol w="1368152"/>
                <a:gridCol w="1296145"/>
              </a:tblGrid>
              <a:tr h="1415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</a:t>
                      </a:r>
                      <a:endParaRPr lang="th-TH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 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P  R</a:t>
                      </a:r>
                      <a:endParaRPr lang="th-TH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03848" y="2204864"/>
            <a:ext cx="2880320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 Q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Q  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P  R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995936" y="3016202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Constructive Dilemma (CD)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Constructive Dilemma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3776288" y="1594088"/>
          <a:ext cx="511619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679048"/>
                <a:gridCol w="648072"/>
                <a:gridCol w="1440160"/>
                <a:gridCol w="720080"/>
                <a:gridCol w="795712"/>
              </a:tblGrid>
              <a:tr h="1415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th-T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</a:t>
                      </a:r>
                      <a:endParaRPr lang="th-TH" sz="12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R 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(P </a:t>
                      </a: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Q) </a:t>
                      </a: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 (</a:t>
                      </a:r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R  S)</a:t>
                      </a:r>
                      <a:endParaRPr lang="th-TH" sz="12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P  R</a:t>
                      </a:r>
                      <a:endParaRPr lang="th-TH" sz="12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  S</a:t>
                      </a:r>
                      <a:endParaRPr lang="th-TH" sz="12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33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2636912"/>
            <a:ext cx="2880320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   (P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 Q)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(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R  S)</a:t>
            </a:r>
          </a:p>
          <a:p>
            <a:r>
              <a:rPr lang="en-US" sz="2400" dirty="0" smtClean="0">
                <a:solidFill>
                  <a:schemeClr val="tx1"/>
                </a:solidFill>
                <a:sym typeface="Symbol"/>
              </a:rPr>
              <a:t>   P  R</a:t>
            </a:r>
          </a:p>
          <a:p>
            <a:r>
              <a:rPr lang="en-US" sz="2400" dirty="0" smtClean="0">
                <a:solidFill>
                  <a:schemeClr val="tx1"/>
                </a:solidFill>
                <a:sym typeface="Symbol"/>
              </a:rPr>
              <a:t>   Q  S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99592" y="3462867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Absorption (Abs)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06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Absorption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th-TH" dirty="0" smtClean="0"/>
              <a:t>    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8404"/>
              </p:ext>
            </p:extLst>
          </p:nvPr>
        </p:nvGraphicFramePr>
        <p:xfrm>
          <a:off x="2555777" y="4005064"/>
          <a:ext cx="4104455" cy="1952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04"/>
                <a:gridCol w="268504"/>
                <a:gridCol w="875396"/>
                <a:gridCol w="835464"/>
                <a:gridCol w="1856587"/>
              </a:tblGrid>
              <a:tr h="3571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P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 (P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sym typeface="Symbol"/>
                        </a:rPr>
                        <a:t>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sym typeface="Symbol"/>
                        </a:rPr>
                        <a:t>Q) </a:t>
                      </a:r>
                      <a:endParaRPr lang="th-TH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77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677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77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677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th-TH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419873" y="2204864"/>
            <a:ext cx="2160240" cy="144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   (P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 Q)</a:t>
            </a:r>
          </a:p>
          <a:p>
            <a:endParaRPr lang="en-US" sz="2400" dirty="0" smtClean="0">
              <a:solidFill>
                <a:schemeClr val="tx1"/>
              </a:solidFill>
              <a:sym typeface="Symbol"/>
            </a:endParaRPr>
          </a:p>
          <a:p>
            <a:r>
              <a:rPr lang="en-US" sz="2400" dirty="0" smtClean="0">
                <a:solidFill>
                  <a:schemeClr val="tx1"/>
                </a:solidFill>
                <a:sym typeface="Symbol"/>
              </a:rPr>
              <a:t>   </a:t>
            </a:r>
            <a:r>
              <a:rPr lang="en-US" sz="2400" dirty="0" smtClean="0">
                <a:solidFill>
                  <a:schemeClr val="tx1"/>
                </a:solidFill>
              </a:rPr>
              <a:t>P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 (P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Q)   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736780" y="2924944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Direct</a:t>
            </a:r>
            <a:r>
              <a:rPr lang="en-US" dirty="0" smtClean="0"/>
              <a:t> </a:t>
            </a:r>
            <a:r>
              <a:rPr lang="en-US" b="1" dirty="0" smtClean="0"/>
              <a:t>Deduction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Direct deduction </a:t>
            </a:r>
            <a:r>
              <a:rPr lang="th-TH" sz="2400" dirty="0" smtClean="0"/>
              <a:t>ของข้อสรุปจากเซ็ตของสมมุติฐานประกอบไปด้วยลำดับของประโยค</a:t>
            </a:r>
          </a:p>
          <a:p>
            <a:pPr lvl="1"/>
            <a:r>
              <a:rPr lang="th-TH" sz="2000" dirty="0" smtClean="0"/>
              <a:t>สมมุติฐาน</a:t>
            </a:r>
            <a:r>
              <a:rPr lang="en-US" sz="2000" dirty="0" smtClean="0"/>
              <a:t> (premise)</a:t>
            </a:r>
            <a:endParaRPr lang="th-TH" sz="2000" dirty="0" smtClean="0"/>
          </a:p>
          <a:p>
            <a:pPr lvl="1"/>
            <a:r>
              <a:rPr lang="th-TH" sz="2000" dirty="0" smtClean="0"/>
              <a:t>ประโยคที่มาจากกฎของการอนุมาน</a:t>
            </a:r>
            <a:r>
              <a:rPr lang="en-US" sz="2000" dirty="0" smtClean="0"/>
              <a:t> (rules of inference)</a:t>
            </a:r>
            <a:endParaRPr lang="th-TH" sz="2000" dirty="0" smtClean="0"/>
          </a:p>
          <a:p>
            <a:pPr lvl="1"/>
            <a:r>
              <a:rPr lang="th-TH" sz="2000" dirty="0" smtClean="0"/>
              <a:t>ประโยคที่มาจากกฎของการแทนที่ </a:t>
            </a:r>
            <a:r>
              <a:rPr lang="en-US" sz="2000" dirty="0" smtClean="0"/>
              <a:t>(rules of replacement)</a:t>
            </a:r>
          </a:p>
          <a:p>
            <a:r>
              <a:rPr lang="th-TH" sz="2400" dirty="0" smtClean="0"/>
              <a:t>ตัวอย่างมี สมมุติฐานคือ </a:t>
            </a:r>
            <a:r>
              <a:rPr lang="en-US" sz="2400" dirty="0" smtClean="0">
                <a:sym typeface="Symbol"/>
              </a:rPr>
              <a:t>C  D, 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 O, D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 M, </a:t>
            </a:r>
            <a:r>
              <a:rPr lang="th-TH" sz="2400" dirty="0" smtClean="0">
                <a:sym typeface="Symbol"/>
              </a:rPr>
              <a:t>และ </a:t>
            </a:r>
            <a:r>
              <a:rPr lang="en-US" sz="2400" dirty="0" smtClean="0">
                <a:sym typeface="Symbol"/>
              </a:rPr>
              <a:t>O </a:t>
            </a:r>
            <a:r>
              <a:rPr lang="th-TH" sz="2400" dirty="0" smtClean="0">
                <a:sym typeface="Symbol"/>
              </a:rPr>
              <a:t>มีข้อสรุป </a:t>
            </a:r>
            <a:r>
              <a:rPr lang="en-US" sz="2400" dirty="0" smtClean="0">
                <a:sym typeface="Symbol"/>
              </a:rPr>
              <a:t>M </a:t>
            </a:r>
            <a:r>
              <a:rPr lang="th-TH" sz="2400" dirty="0" smtClean="0">
                <a:sym typeface="Symbol"/>
              </a:rPr>
              <a:t>จะพิสูจน์ว่าถูกต้อง</a:t>
            </a:r>
          </a:p>
          <a:p>
            <a:pPr marL="709613" lvl="1" indent="-342900">
              <a:buAutoNum type="arabicPeriod"/>
            </a:pPr>
            <a:endParaRPr lang="en-US" sz="2000" dirty="0" smtClean="0">
              <a:sym typeface="Symbol"/>
            </a:endParaRPr>
          </a:p>
          <a:p>
            <a:pPr marL="709613" lvl="1" indent="-342900">
              <a:buAutoNum type="arabicPeriod"/>
            </a:pPr>
            <a:endParaRPr lang="en-US" sz="1800" dirty="0" smtClean="0">
              <a:sym typeface="Symbol"/>
            </a:endParaRP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475656" y="4365104"/>
            <a:ext cx="2952328" cy="2376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C  D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C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O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M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O	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C		2,4 MT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D		1,5 DS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M		3,6 MP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4365104"/>
            <a:ext cx="3960440" cy="2376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C  D	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C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O	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M	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O			premise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(C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O)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 (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 M) 	2,3 Conj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O  M 		1,5 CD</a:t>
            </a:r>
          </a:p>
          <a:p>
            <a:pPr marL="252413" indent="-3429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M			4,6 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Direct Deduction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พิสูจน์ </a:t>
            </a:r>
            <a:r>
              <a:rPr lang="en-US" sz="2000" dirty="0" smtClean="0"/>
              <a:t>T</a:t>
            </a:r>
            <a:r>
              <a:rPr lang="en-US" sz="2000" dirty="0" smtClean="0">
                <a:sym typeface="Symbol"/>
              </a:rPr>
              <a:t>  U </a:t>
            </a:r>
            <a:r>
              <a:rPr lang="th-TH" sz="2400" dirty="0" smtClean="0">
                <a:sym typeface="Symbol"/>
              </a:rPr>
              <a:t>จากสมมุติฐาน </a:t>
            </a:r>
            <a:r>
              <a:rPr lang="en-US" sz="2000" dirty="0" smtClean="0">
                <a:sym typeface="Symbol"/>
              </a:rPr>
              <a:t>P  Q</a:t>
            </a:r>
            <a:r>
              <a:rPr lang="th-TH" sz="2000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,   (S  T) </a:t>
            </a:r>
            <a:r>
              <a:rPr lang="en-US" sz="1800" dirty="0" smtClean="0">
                <a:sym typeface="Symbol"/>
              </a:rPr>
              <a:t> </a:t>
            </a:r>
            <a:r>
              <a:rPr lang="en-US" sz="2000" dirty="0" smtClean="0">
                <a:sym typeface="Symbol"/>
              </a:rPr>
              <a:t>Q</a:t>
            </a:r>
            <a:r>
              <a:rPr lang="en-US" sz="1800" dirty="0" smtClean="0">
                <a:sym typeface="Symbol"/>
              </a:rPr>
              <a:t>,   </a:t>
            </a:r>
            <a:r>
              <a:rPr lang="th-TH" sz="2000" dirty="0" smtClean="0">
                <a:sym typeface="Symbol"/>
              </a:rPr>
              <a:t>และ </a:t>
            </a:r>
            <a:r>
              <a:rPr lang="en-US" sz="2000" dirty="0" smtClean="0">
                <a:sym typeface="Symbol"/>
              </a:rPr>
              <a:t>  P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 (T </a:t>
            </a:r>
            <a:r>
              <a:rPr lang="en-US" sz="2000" dirty="0" smtClean="0">
                <a:latin typeface="Calibri" pitchFamily="34" charset="0"/>
                <a:sym typeface="Symbol"/>
              </a:rPr>
              <a:t> R</a:t>
            </a:r>
            <a:r>
              <a:rPr lang="en-US" sz="2000" dirty="0" smtClean="0">
                <a:sym typeface="Symbol"/>
              </a:rPr>
              <a:t>)</a:t>
            </a:r>
          </a:p>
          <a:p>
            <a:pPr marL="457200" indent="-457200">
              <a:buNone/>
            </a:pPr>
            <a:endParaRPr lang="en-US" sz="2000" dirty="0" smtClean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174661"/>
            <a:ext cx="54726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P  Q		</a:t>
            </a:r>
            <a:r>
              <a:rPr lang="en-US" sz="2000" dirty="0" smtClean="0">
                <a:solidFill>
                  <a:srgbClr val="0070C0"/>
                </a:solidFill>
                <a:latin typeface="+mn-lt"/>
                <a:sym typeface="Symbol"/>
              </a:rPr>
              <a:t>premise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(S  T)  Q		</a:t>
            </a:r>
            <a:r>
              <a:rPr lang="en-US" sz="2000" dirty="0" smtClean="0">
                <a:solidFill>
                  <a:srgbClr val="0070C0"/>
                </a:solidFill>
                <a:latin typeface="+mn-lt"/>
                <a:sym typeface="Symbol"/>
              </a:rPr>
              <a:t>premise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P  (T  R)	</a:t>
            </a:r>
            <a:r>
              <a:rPr lang="en-US" sz="2000" dirty="0" smtClean="0">
                <a:solidFill>
                  <a:srgbClr val="0070C0"/>
                </a:solidFill>
                <a:latin typeface="+mn-lt"/>
                <a:sym typeface="Symbol"/>
              </a:rPr>
              <a:t>premise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(P  Q)  (Q  P)	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1 Equiv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(Q  P)		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4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  <a:sym typeface="Symbol"/>
              </a:rPr>
              <a:t>Simp</a:t>
            </a:r>
            <a:endParaRPr lang="en-US" sz="2000" dirty="0" smtClean="0">
              <a:solidFill>
                <a:srgbClr val="FF0000"/>
              </a:solidFill>
              <a:latin typeface="+mn-lt"/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(S  T)  P		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2,4 HS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P  (T  R)		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3 </a:t>
            </a:r>
            <a:r>
              <a:rPr lang="en-US" sz="2000" dirty="0" err="1" smtClean="0">
                <a:solidFill>
                  <a:srgbClr val="00B050"/>
                </a:solidFill>
                <a:latin typeface="+mn-lt"/>
                <a:sym typeface="Symbol"/>
              </a:rPr>
              <a:t>Impl</a:t>
            </a:r>
            <a:endParaRPr lang="en-US" sz="2000" dirty="0" smtClean="0">
              <a:solidFill>
                <a:srgbClr val="00B050"/>
              </a:solidFill>
              <a:latin typeface="+mn-lt"/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(S  T)  (T  R)    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6,7 HS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(S  T)  (T  R)	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8 </a:t>
            </a:r>
            <a:r>
              <a:rPr lang="en-US" sz="2000" dirty="0" err="1" smtClean="0">
                <a:solidFill>
                  <a:srgbClr val="00B050"/>
                </a:solidFill>
                <a:latin typeface="+mn-lt"/>
                <a:sym typeface="Symbol"/>
              </a:rPr>
              <a:t>Impl</a:t>
            </a:r>
            <a:endParaRPr lang="en-US" sz="2000" dirty="0" smtClean="0">
              <a:solidFill>
                <a:srgbClr val="00B050"/>
              </a:solidFill>
              <a:latin typeface="+mn-lt"/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+mn-lt"/>
                <a:sym typeface="Symbol"/>
              </a:rPr>
              <a:t>(S  T)  (T  R)	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9 DM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+mn-lt"/>
                <a:sym typeface="Symbol"/>
              </a:rPr>
              <a:t>[(S  T)  T]  [(S  T)  R)   </a:t>
            </a:r>
            <a:r>
              <a:rPr lang="en-US" sz="1800" dirty="0" smtClean="0">
                <a:solidFill>
                  <a:srgbClr val="00B050"/>
                </a:solidFill>
                <a:latin typeface="+mn-lt"/>
                <a:sym typeface="Symbol"/>
              </a:rPr>
              <a:t>10 Dist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+mn-lt"/>
              <a:sym typeface="Symbol"/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2174661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  <a:sym typeface="Symbol"/>
              </a:rPr>
              <a:t>(S  T)  T	  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11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  <a:sym typeface="Symbol"/>
              </a:rPr>
              <a:t>Simp</a:t>
            </a:r>
            <a:endParaRPr lang="en-US" sz="2000" dirty="0" smtClean="0">
              <a:solidFill>
                <a:srgbClr val="FF0000"/>
              </a:solidFill>
              <a:latin typeface="+mn-lt"/>
              <a:sym typeface="Symbol"/>
            </a:endParaRP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  <a:sym typeface="Symbol"/>
              </a:rPr>
              <a:t>(S  T)  (T  T)  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12 Dist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  <a:sym typeface="Symbol"/>
              </a:rPr>
              <a:t>T  T		  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13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  <a:sym typeface="Symbol"/>
              </a:rPr>
              <a:t>Simp</a:t>
            </a:r>
            <a:endParaRPr lang="en-US" sz="2000" dirty="0" smtClean="0">
              <a:solidFill>
                <a:srgbClr val="FF0000"/>
              </a:solidFill>
              <a:latin typeface="+mn-lt"/>
              <a:sym typeface="Symbol"/>
            </a:endParaRP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  <a:sym typeface="Symbol"/>
              </a:rPr>
              <a:t>T			   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14 Taut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  <a:sym typeface="Symbol"/>
              </a:rPr>
              <a:t>T  U		  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sym typeface="Symbol"/>
              </a:rPr>
              <a:t>15 Add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dirty="0" smtClean="0">
                <a:latin typeface="+mn-lt"/>
              </a:rPr>
              <a:t>T</a:t>
            </a:r>
            <a:r>
              <a:rPr lang="en-US" sz="2000" dirty="0" smtClean="0">
                <a:latin typeface="+mn-lt"/>
                <a:sym typeface="Symbol"/>
              </a:rPr>
              <a:t>  U		   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16 </a:t>
            </a:r>
            <a:r>
              <a:rPr lang="en-US" sz="2000" dirty="0" err="1" smtClean="0">
                <a:solidFill>
                  <a:srgbClr val="00B050"/>
                </a:solidFill>
                <a:latin typeface="+mn-lt"/>
                <a:sym typeface="Symbol"/>
              </a:rPr>
              <a:t>Impl</a:t>
            </a:r>
            <a:endParaRPr lang="en-US" sz="2000" dirty="0">
              <a:solidFill>
                <a:srgbClr val="00B05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องค์ความรู้ </a:t>
            </a:r>
            <a:r>
              <a:rPr lang="en-US" b="1" dirty="0" smtClean="0"/>
              <a:t>(2)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องค์ความรู้เป็นส่วนสำคัญใน </a:t>
            </a:r>
            <a:r>
              <a:rPr lang="en-US" sz="2800" dirty="0" smtClean="0"/>
              <a:t>AI </a:t>
            </a:r>
            <a:r>
              <a:rPr lang="th-TH" sz="2800" dirty="0" smtClean="0"/>
              <a:t>สามารถนำไปใช้เป็นข้อมูลเพื่อคิดหรือตัดสินใจ ซึ่งมีคำสำคัญดังนี้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</a:rPr>
              <a:t>ข้อมูล </a:t>
            </a:r>
            <a:r>
              <a:rPr lang="en-US" sz="2400" b="1" dirty="0" smtClean="0">
                <a:solidFill>
                  <a:srgbClr val="0070C0"/>
                </a:solidFill>
              </a:rPr>
              <a:t>(Data) </a:t>
            </a:r>
            <a:r>
              <a:rPr lang="th-TH" sz="2400" dirty="0" smtClean="0"/>
              <a:t>คือ ข้อเท็จจริงเกี่ยวกับสิ่งต่างๆ ที่ยังไม่ถูกประมวลผลซึ่งอาจเก็บอยู่ในรูปของตัวเลข ข้อความ หรือสื่ออื่นๆ ข้อมูลที่ดีควรจะถูกต้อง สมบูรณ์ และน่าเชื่อถือ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</a:rPr>
              <a:t>สารสนเทศ </a:t>
            </a:r>
            <a:r>
              <a:rPr lang="en-US" sz="2400" b="1" dirty="0" smtClean="0">
                <a:solidFill>
                  <a:srgbClr val="0070C0"/>
                </a:solidFill>
              </a:rPr>
              <a:t>(Information) </a:t>
            </a:r>
            <a:r>
              <a:rPr lang="th-TH" sz="2400" dirty="0" smtClean="0"/>
              <a:t>คือ ข้อมูลที่ผ่านการประมวลผลและถูกจัดการให้มีความถูกต้องและทันสมัย ข้อมูลเหล่านี้จะอยู่เก็บให้เหมาะสมกับงาน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</a:rPr>
              <a:t>องค์ความรู้ </a:t>
            </a:r>
            <a:r>
              <a:rPr lang="en-US" sz="2400" b="1" dirty="0" smtClean="0">
                <a:solidFill>
                  <a:srgbClr val="0070C0"/>
                </a:solidFill>
              </a:rPr>
              <a:t>(Knowledge) </a:t>
            </a:r>
            <a:r>
              <a:rPr lang="th-TH" sz="2400" dirty="0" smtClean="0"/>
              <a:t>คือ สารสนเทศที่ผ่านการคัดเลือก เพื่อนำมาใช้ในการแก้ปัญหาในสถานการณ์ต่างๆ ตามความต้องการได้อย่างมีประสิทธิภาพ</a:t>
            </a:r>
            <a:endParaRPr lang="th-TH" sz="2400" dirty="0"/>
          </a:p>
        </p:txBody>
      </p:sp>
      <p:sp>
        <p:nvSpPr>
          <p:cNvPr id="4" name="Cube 3"/>
          <p:cNvSpPr/>
          <p:nvPr/>
        </p:nvSpPr>
        <p:spPr>
          <a:xfrm>
            <a:off x="1619672" y="5085184"/>
            <a:ext cx="1512168" cy="5040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ข้อมูล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203848" y="522920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3707904" y="4941168"/>
            <a:ext cx="1944216" cy="792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</a:rPr>
              <a:t>การประมวลผล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6300192" y="5013176"/>
            <a:ext cx="1512168" cy="5040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สารสนเทศ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724128" y="522920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Down Arrow 8"/>
          <p:cNvSpPr/>
          <p:nvPr/>
        </p:nvSpPr>
        <p:spPr>
          <a:xfrm>
            <a:off x="6948264" y="5589240"/>
            <a:ext cx="2880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6156176" y="5877272"/>
            <a:ext cx="1944216" cy="792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</a:rPr>
              <a:t>กระบวนการคัดเลือก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0800000">
            <a:off x="5652120" y="616530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Cube 12"/>
          <p:cNvSpPr/>
          <p:nvPr/>
        </p:nvSpPr>
        <p:spPr>
          <a:xfrm>
            <a:off x="3995936" y="6021288"/>
            <a:ext cx="1512168" cy="5040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องค์ความรู้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3491880" y="618435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1547664" y="5877272"/>
            <a:ext cx="1728192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นำไปใช้แก้ปัญหาต่างๆ</a:t>
            </a:r>
            <a:endParaRPr lang="th-TH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Indirect deduction </a:t>
            </a:r>
            <a:r>
              <a:rPr lang="th-TH" sz="2400" dirty="0" smtClean="0"/>
              <a:t>มี 2 วิธี</a:t>
            </a:r>
          </a:p>
          <a:p>
            <a:pPr lvl="1"/>
            <a:r>
              <a:rPr lang="en-US" sz="2000" dirty="0" smtClean="0"/>
              <a:t>Conditional proof : </a:t>
            </a:r>
            <a:r>
              <a:rPr lang="th-TH" sz="2000" dirty="0" smtClean="0"/>
              <a:t>สมมุติค่าความเป็นจริงให้ 1 ตัวแปรเพื่อแก้ปัญหา</a:t>
            </a:r>
          </a:p>
          <a:p>
            <a:pPr lvl="1"/>
            <a:r>
              <a:rPr lang="en-US" sz="2000" dirty="0" smtClean="0"/>
              <a:t>Indirect proof :</a:t>
            </a:r>
            <a:r>
              <a:rPr lang="th-TH" sz="2000" dirty="0" smtClean="0"/>
              <a:t> กำหนดข้อสรุปเป็นเท็จ แล้วถ้ามีพิสูจน์หักล้างได้ จะทำให้ข้อสรุปนั้นเป็นจริง</a:t>
            </a:r>
            <a:r>
              <a:rPr lang="en-US" sz="2000" dirty="0" smtClean="0"/>
              <a:t> </a:t>
            </a:r>
            <a:endParaRPr lang="th-TH" sz="2000" dirty="0" smtClean="0"/>
          </a:p>
          <a:p>
            <a:r>
              <a:rPr lang="th-TH" sz="2400" b="1" dirty="0" smtClean="0"/>
              <a:t>ตัวอย่าง</a:t>
            </a:r>
            <a:r>
              <a:rPr lang="en-US" sz="2400" b="1" dirty="0" smtClean="0"/>
              <a:t> :</a:t>
            </a:r>
            <a:r>
              <a:rPr lang="th-TH" sz="2400" dirty="0" smtClean="0"/>
              <a:t> มีสมมุติฐานคือ </a:t>
            </a:r>
            <a:r>
              <a:rPr lang="en-US" sz="2400" dirty="0" smtClean="0"/>
              <a:t>P</a:t>
            </a:r>
            <a:r>
              <a:rPr lang="en-US" sz="2400" dirty="0" smtClean="0">
                <a:sym typeface="Symbol"/>
              </a:rPr>
              <a:t>  Q </a:t>
            </a:r>
            <a:r>
              <a:rPr lang="th-TH" sz="2400" dirty="0" smtClean="0">
                <a:sym typeface="Symbol"/>
              </a:rPr>
              <a:t>และ </a:t>
            </a:r>
            <a:r>
              <a:rPr lang="en-US" sz="2400" dirty="0" smtClean="0"/>
              <a:t>P</a:t>
            </a:r>
            <a:r>
              <a:rPr lang="en-US" sz="2000" dirty="0" smtClean="0">
                <a:sym typeface="Symbol"/>
              </a:rPr>
              <a:t>  (Q</a:t>
            </a:r>
            <a:r>
              <a:rPr lang="en-US" sz="2400" dirty="0" smtClean="0">
                <a:sym typeface="Symbol"/>
              </a:rPr>
              <a:t>  P) </a:t>
            </a:r>
            <a:r>
              <a:rPr lang="th-TH" sz="2400" dirty="0" smtClean="0">
                <a:sym typeface="Symbol"/>
              </a:rPr>
              <a:t>มีข้อสรุปคือ </a:t>
            </a:r>
            <a:r>
              <a:rPr lang="en-US" sz="2400" dirty="0" smtClean="0">
                <a:sym typeface="Symbol"/>
              </a:rPr>
              <a:t>P        </a:t>
            </a:r>
            <a:r>
              <a:rPr lang="th-TH" sz="2400" dirty="0" smtClean="0">
                <a:sym typeface="Symbol"/>
              </a:rPr>
              <a:t>จงพิสูจน์ว่าเป็นจริงหรือไม่ </a:t>
            </a:r>
            <a:r>
              <a:rPr lang="en-US" sz="2400" dirty="0" smtClean="0">
                <a:sym typeface="Symbol"/>
              </a:rPr>
              <a:t>(</a:t>
            </a:r>
            <a:r>
              <a:rPr lang="th-TH" sz="2400" dirty="0" smtClean="0">
                <a:sym typeface="Symbol"/>
              </a:rPr>
              <a:t>ใช้วิธี </a:t>
            </a:r>
            <a:r>
              <a:rPr lang="en-US" sz="2400" dirty="0" smtClean="0">
                <a:sym typeface="Symbol"/>
              </a:rPr>
              <a:t>Indirect proof)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P  Q		premise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/>
              <a:t>P</a:t>
            </a:r>
            <a:r>
              <a:rPr lang="en-US" dirty="0" smtClean="0">
                <a:sym typeface="Symbol"/>
              </a:rPr>
              <a:t>  (Q  P)	premise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sym typeface="Symbol"/>
              </a:rPr>
              <a:t>P		</a:t>
            </a:r>
            <a:r>
              <a:rPr lang="th-TH" dirty="0" smtClean="0">
                <a:solidFill>
                  <a:srgbClr val="0070C0"/>
                </a:solidFill>
                <a:sym typeface="Symbol"/>
              </a:rPr>
              <a:t>	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assumption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Q		</a:t>
            </a:r>
            <a:r>
              <a:rPr lang="th-TH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1,3 MP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(Q  P)		2,3 MP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sym typeface="Symbol"/>
              </a:rPr>
              <a:t>P</a:t>
            </a:r>
            <a:r>
              <a:rPr lang="en-US" dirty="0" smtClean="0">
                <a:sym typeface="Symbol"/>
              </a:rPr>
              <a:t>		5,4 MP</a:t>
            </a: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P </a:t>
            </a:r>
            <a:r>
              <a:rPr lang="en-US" dirty="0">
                <a:sym typeface="Symbol"/>
              </a:rPr>
              <a:t>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</a:t>
            </a:r>
            <a:r>
              <a:rPr lang="en-US" dirty="0" smtClean="0">
                <a:sym typeface="Symbol"/>
              </a:rPr>
              <a:t>P		3,6 </a:t>
            </a:r>
            <a:r>
              <a:rPr lang="en-US" dirty="0" err="1" smtClean="0">
                <a:sym typeface="Symbol"/>
              </a:rPr>
              <a:t>Conj</a:t>
            </a:r>
            <a:endParaRPr lang="en-US" dirty="0" smtClean="0">
              <a:sym typeface="Symbol"/>
            </a:endParaRPr>
          </a:p>
          <a:p>
            <a:pPr marL="1566862" lvl="3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sym typeface="Symbol"/>
              </a:rPr>
              <a:t>False</a:t>
            </a:r>
            <a:r>
              <a:rPr lang="en-US" dirty="0" smtClean="0">
                <a:sym typeface="Symbol"/>
              </a:rPr>
              <a:t>		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7 IP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5364088" y="6093295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56176" y="5661248"/>
            <a:ext cx="2520280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ขัดกับ </a:t>
            </a:r>
            <a:r>
              <a:rPr lang="en-US" sz="2400" dirty="0" smtClean="0">
                <a:solidFill>
                  <a:schemeClr val="tx1"/>
                </a:solidFill>
              </a:rPr>
              <a:t>assumption</a:t>
            </a:r>
          </a:p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เพราะฉะนั้น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P </a:t>
            </a:r>
            <a:r>
              <a:rPr lang="th-TH" sz="2400" dirty="0" smtClean="0">
                <a:solidFill>
                  <a:schemeClr val="tx1"/>
                </a:solidFill>
                <a:sym typeface="Symbol"/>
              </a:rPr>
              <a:t>เป็นจริง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จงพิสูจน์ว่าคำกล่าวต่อไปนี้ถูกต้อง</a:t>
            </a:r>
          </a:p>
          <a:p>
            <a:pPr>
              <a:buNone/>
            </a:pPr>
            <a:r>
              <a:rPr lang="th-TH" sz="2800" dirty="0" smtClean="0"/>
              <a:t>	ถ้าอุณหภูมิและความดันคงที่ฝนจะไม่ตก ขณะนี้อุณหภูมิคงที่ ดังนั้นถ้าฝนตกแล้วหมายความว่าความดันไม่คงที่</a:t>
            </a:r>
          </a:p>
          <a:p>
            <a:r>
              <a:rPr lang="th-TH" sz="2800" b="1" dirty="0" smtClean="0"/>
              <a:t>วิธีพิสูจน์  </a:t>
            </a:r>
            <a:r>
              <a:rPr lang="th-TH" sz="2800" dirty="0" smtClean="0"/>
              <a:t>กำหนด</a:t>
            </a:r>
          </a:p>
          <a:p>
            <a:pPr lvl="1"/>
            <a:r>
              <a:rPr lang="en-US" sz="2400" dirty="0" smtClean="0"/>
              <a:t>A  </a:t>
            </a:r>
            <a:r>
              <a:rPr lang="th-TH" sz="2400" dirty="0" smtClean="0"/>
              <a:t>แทน อุณหภูมิคงที่</a:t>
            </a:r>
          </a:p>
          <a:p>
            <a:pPr lvl="1"/>
            <a:r>
              <a:rPr lang="en-US" sz="2400" dirty="0" smtClean="0"/>
              <a:t>B  </a:t>
            </a:r>
            <a:r>
              <a:rPr lang="th-TH" sz="2400" dirty="0" smtClean="0"/>
              <a:t>แทน ความดันคงที่</a:t>
            </a:r>
          </a:p>
          <a:p>
            <a:pPr lvl="1"/>
            <a:r>
              <a:rPr lang="en-US" sz="2400" dirty="0" smtClean="0"/>
              <a:t>C </a:t>
            </a:r>
            <a:r>
              <a:rPr lang="th-TH" sz="2400" dirty="0" smtClean="0"/>
              <a:t>แทน  ฝนตก</a:t>
            </a:r>
          </a:p>
          <a:p>
            <a:pPr lvl="1"/>
            <a:r>
              <a:rPr lang="th-TH" sz="2400" dirty="0" smtClean="0"/>
              <a:t>แทนประโยคด้วย </a:t>
            </a:r>
            <a:r>
              <a:rPr lang="en-US" sz="2400" dirty="0" smtClean="0"/>
              <a:t>propositional logic</a:t>
            </a:r>
          </a:p>
          <a:p>
            <a:pPr lvl="2"/>
            <a:r>
              <a:rPr lang="en-US" sz="2000" dirty="0" smtClean="0"/>
              <a:t>Premise : </a:t>
            </a:r>
            <a:r>
              <a:rPr lang="th-TH" sz="2000" dirty="0" smtClean="0"/>
              <a:t>ถ้า</a:t>
            </a:r>
            <a:r>
              <a:rPr lang="th-TH" sz="2000" dirty="0"/>
              <a:t>อุณหภูมิและความดันคงที่ฝนจะไม่</a:t>
            </a:r>
            <a:r>
              <a:rPr lang="th-TH" sz="2000" dirty="0" smtClean="0"/>
              <a:t>ตก  </a:t>
            </a:r>
            <a:r>
              <a:rPr lang="en-US" sz="2000" dirty="0" smtClean="0"/>
              <a:t>(A </a:t>
            </a:r>
            <a:r>
              <a:rPr lang="en-US" sz="2000" dirty="0" smtClean="0">
                <a:sym typeface="Symbol"/>
              </a:rPr>
              <a:t> B)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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C  </a:t>
            </a:r>
          </a:p>
          <a:p>
            <a:pPr lvl="2"/>
            <a:r>
              <a:rPr lang="en-US" sz="2000" dirty="0" smtClean="0">
                <a:sym typeface="Symbol"/>
              </a:rPr>
              <a:t>Premise : </a:t>
            </a:r>
            <a:r>
              <a:rPr lang="th-TH" sz="2000" dirty="0" smtClean="0">
                <a:sym typeface="Symbol"/>
              </a:rPr>
              <a:t>ขณะนี้อุณหภูมิคงที่  </a:t>
            </a:r>
            <a:r>
              <a:rPr lang="en-US" sz="2000" dirty="0" smtClean="0">
                <a:sym typeface="Symbol"/>
              </a:rPr>
              <a:t>A</a:t>
            </a:r>
          </a:p>
          <a:p>
            <a:pPr lvl="2"/>
            <a:r>
              <a:rPr lang="en-US" sz="2000" dirty="0" smtClean="0">
                <a:sym typeface="Symbol"/>
              </a:rPr>
              <a:t>Conclusion : </a:t>
            </a:r>
            <a:r>
              <a:rPr lang="th-TH" sz="2000" dirty="0" smtClean="0">
                <a:sym typeface="Symbol"/>
              </a:rPr>
              <a:t>ถ้าฝนตกแล้วหมายความว่าความดันไม่คงที่  </a:t>
            </a:r>
            <a:r>
              <a:rPr lang="en-US" sz="2000" dirty="0" smtClean="0">
                <a:sym typeface="Symbol"/>
              </a:rPr>
              <a:t>C</a:t>
            </a:r>
            <a:r>
              <a:rPr lang="en-US" sz="2000" dirty="0">
                <a:sym typeface="Symbol"/>
              </a:rPr>
              <a:t>  </a:t>
            </a:r>
            <a:r>
              <a:rPr lang="en-US" sz="2000" dirty="0" smtClean="0">
                <a:sym typeface="Symbol"/>
              </a:rPr>
              <a:t>B</a:t>
            </a:r>
            <a:endParaRPr lang="th-TH" sz="2000" dirty="0" smtClean="0"/>
          </a:p>
          <a:p>
            <a:pPr marL="366713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pPr marL="90488" indent="0">
              <a:buNone/>
            </a:pPr>
            <a:r>
              <a:rPr lang="th-TH" sz="2800" dirty="0" smtClean="0">
                <a:sym typeface="Symbol"/>
              </a:rPr>
              <a:t>ข้อสรุปคือ </a:t>
            </a:r>
            <a:r>
              <a:rPr lang="en-US" sz="2800" dirty="0" smtClean="0">
                <a:sym typeface="Symbol"/>
              </a:rPr>
              <a:t>C </a:t>
            </a:r>
            <a:r>
              <a:rPr lang="en-US" sz="2800" dirty="0">
                <a:sym typeface="Symbol"/>
              </a:rPr>
              <a:t> </a:t>
            </a:r>
            <a:r>
              <a:rPr lang="en-US" sz="2800" dirty="0" smtClean="0">
                <a:sym typeface="Symbol"/>
              </a:rPr>
              <a:t>B</a:t>
            </a:r>
            <a:endParaRPr lang="en-US" sz="2800" b="1" dirty="0" smtClean="0"/>
          </a:p>
          <a:p>
            <a:pPr marL="604838" indent="-514350">
              <a:buAutoNum type="arabicPeriod"/>
            </a:pPr>
            <a:r>
              <a:rPr lang="en-US" sz="2400" dirty="0" smtClean="0"/>
              <a:t>(A </a:t>
            </a:r>
            <a:r>
              <a:rPr lang="en-US" sz="2400" dirty="0" smtClean="0">
                <a:sym typeface="Symbol"/>
              </a:rPr>
              <a:t> B)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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C  		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Premise</a:t>
            </a: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A				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Premise</a:t>
            </a: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(C </a:t>
            </a:r>
            <a:r>
              <a:rPr lang="en-US" sz="2400" dirty="0">
                <a:sym typeface="Symbol"/>
              </a:rPr>
              <a:t> </a:t>
            </a:r>
            <a:r>
              <a:rPr lang="en-US" sz="2400" dirty="0" smtClean="0">
                <a:sym typeface="Symbol"/>
              </a:rPr>
              <a:t>B)		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sym typeface="Symbol"/>
              </a:rPr>
              <a:t>Assumption</a:t>
            </a: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(A</a:t>
            </a:r>
            <a:r>
              <a:rPr lang="en-US" sz="2400" dirty="0">
                <a:sym typeface="Symbol"/>
              </a:rPr>
              <a:t>  B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 </a:t>
            </a:r>
            <a:r>
              <a:rPr lang="en-US" sz="2400" dirty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C		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1 </a:t>
            </a:r>
            <a:r>
              <a:rPr lang="en-US" sz="2400" dirty="0" err="1" smtClean="0">
                <a:solidFill>
                  <a:srgbClr val="00B050"/>
                </a:solidFill>
                <a:sym typeface="Symbol"/>
              </a:rPr>
              <a:t>Impl</a:t>
            </a:r>
            <a:endParaRPr lang="en-US" sz="2400" dirty="0" smtClean="0">
              <a:solidFill>
                <a:srgbClr val="00B050"/>
              </a:solidFill>
              <a:sym typeface="Symbol"/>
            </a:endParaRP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A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</a:t>
            </a:r>
            <a:r>
              <a:rPr lang="en-US" sz="2400" dirty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C		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4 DM</a:t>
            </a:r>
          </a:p>
          <a:p>
            <a:pPr marL="604838" indent="-514350">
              <a:buAutoNum type="arabicPeriod"/>
            </a:pPr>
            <a:r>
              <a:rPr lang="en-US" sz="2400" dirty="0">
                <a:sym typeface="Symbol"/>
              </a:rPr>
              <a:t>B</a:t>
            </a:r>
            <a:r>
              <a:rPr lang="en-US" sz="2000" dirty="0">
                <a:sym typeface="Symbol"/>
              </a:rPr>
              <a:t> </a:t>
            </a:r>
            <a:r>
              <a:rPr lang="en-US" sz="2400" dirty="0">
                <a:sym typeface="Symbol"/>
              </a:rPr>
              <a:t> </a:t>
            </a:r>
            <a:r>
              <a:rPr lang="en-US" sz="2400" dirty="0" smtClean="0">
                <a:sym typeface="Symbol"/>
              </a:rPr>
              <a:t>C			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2,5 DS</a:t>
            </a: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C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B			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6 </a:t>
            </a:r>
            <a:r>
              <a:rPr lang="en-US" sz="2400" dirty="0" err="1" smtClean="0">
                <a:solidFill>
                  <a:srgbClr val="00B050"/>
                </a:solidFill>
                <a:sym typeface="Symbol"/>
              </a:rPr>
              <a:t>Comm</a:t>
            </a:r>
            <a:endParaRPr lang="en-US" sz="2400" dirty="0" smtClean="0">
              <a:solidFill>
                <a:srgbClr val="00B050"/>
              </a:solidFill>
              <a:sym typeface="Symbol"/>
            </a:endParaRPr>
          </a:p>
          <a:p>
            <a:pPr marL="604838" indent="-514350">
              <a:buAutoNum type="arabicPeriod"/>
            </a:pPr>
            <a:r>
              <a:rPr lang="en-US" sz="2400" dirty="0" smtClean="0">
                <a:sym typeface="Symbol"/>
              </a:rPr>
              <a:t>C</a:t>
            </a:r>
            <a:r>
              <a:rPr lang="en-US" sz="2400" dirty="0">
                <a:sym typeface="Symbol"/>
              </a:rPr>
              <a:t>  </a:t>
            </a:r>
            <a:r>
              <a:rPr lang="en-US" sz="2400" dirty="0" smtClean="0">
                <a:sym typeface="Symbol"/>
              </a:rPr>
              <a:t>B			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7 </a:t>
            </a:r>
            <a:r>
              <a:rPr lang="en-US" sz="2400" dirty="0" err="1" smtClean="0">
                <a:solidFill>
                  <a:srgbClr val="00B050"/>
                </a:solidFill>
                <a:sym typeface="Symbol"/>
              </a:rPr>
              <a:t>Impl</a:t>
            </a:r>
            <a:endParaRPr lang="en-US" sz="2400" dirty="0" smtClean="0">
              <a:solidFill>
                <a:srgbClr val="00B050"/>
              </a:solidFill>
              <a:sym typeface="Symbol"/>
            </a:endParaRPr>
          </a:p>
          <a:p>
            <a:pPr marL="604838" indent="-514350">
              <a:buAutoNum type="arabicPeriod"/>
            </a:pPr>
            <a:r>
              <a:rPr lang="en-US" sz="2400" dirty="0">
                <a:sym typeface="Symbol"/>
              </a:rPr>
              <a:t>(C  B</a:t>
            </a:r>
            <a:r>
              <a:rPr lang="en-US" sz="2400" dirty="0" smtClean="0">
                <a:sym typeface="Symbol"/>
              </a:rPr>
              <a:t>) </a:t>
            </a:r>
            <a:r>
              <a:rPr lang="en-US" sz="2400" dirty="0">
                <a:sym typeface="Symbol"/>
              </a:rPr>
              <a:t> C  </a:t>
            </a:r>
            <a:r>
              <a:rPr lang="en-US" sz="2400" dirty="0" smtClean="0">
                <a:sym typeface="Symbol"/>
              </a:rPr>
              <a:t>B	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3,8 </a:t>
            </a:r>
            <a:r>
              <a:rPr lang="en-US" sz="2400" dirty="0" err="1" smtClean="0">
                <a:solidFill>
                  <a:srgbClr val="FF0000"/>
                </a:solidFill>
                <a:sym typeface="Symbol"/>
              </a:rPr>
              <a:t>Conj</a:t>
            </a:r>
            <a:endParaRPr lang="en-US" sz="2400" dirty="0" smtClean="0">
              <a:solidFill>
                <a:srgbClr val="FF0000"/>
              </a:solidFill>
              <a:sym typeface="Symbol"/>
            </a:endParaRPr>
          </a:p>
          <a:p>
            <a:pPr marL="604838" indent="-51435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False			9 IP</a:t>
            </a:r>
          </a:p>
          <a:p>
            <a:pPr marL="604838" indent="-514350">
              <a:buAutoNum type="arabicPeriod"/>
            </a:pPr>
            <a:endParaRPr lang="en-US" dirty="0" smtClean="0">
              <a:sym typeface="Symbol"/>
            </a:endParaRPr>
          </a:p>
          <a:p>
            <a:pPr marL="36671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(</a:t>
            </a:r>
            <a:r>
              <a:rPr lang="th-TH" b="1" dirty="0" smtClean="0"/>
              <a:t>ทำส่ง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จงพิสูจน์ </a:t>
            </a:r>
            <a:r>
              <a:rPr lang="en-US" sz="2400" dirty="0" smtClean="0"/>
              <a:t>logically equivalent </a:t>
            </a:r>
            <a:r>
              <a:rPr lang="th-TH" sz="2400" dirty="0" smtClean="0"/>
              <a:t>ของ</a:t>
            </a:r>
          </a:p>
          <a:p>
            <a:pPr lvl="1"/>
            <a:r>
              <a:rPr lang="en-US" sz="1800" dirty="0" smtClean="0"/>
              <a:t>(A</a:t>
            </a:r>
            <a:r>
              <a:rPr lang="en-US" sz="1800" dirty="0" smtClean="0">
                <a:sym typeface="Symbol"/>
              </a:rPr>
              <a:t>  C)  (B  C)  (C  A) </a:t>
            </a:r>
            <a:r>
              <a:rPr lang="th-TH" sz="1800" dirty="0" smtClean="0">
                <a:sym typeface="Symbol"/>
              </a:rPr>
              <a:t> และ</a:t>
            </a:r>
          </a:p>
          <a:p>
            <a:pPr lvl="1"/>
            <a:r>
              <a:rPr lang="en-US" sz="1800" dirty="0" smtClean="0">
                <a:sym typeface="Symbol"/>
              </a:rPr>
              <a:t>(B  C)  </a:t>
            </a:r>
            <a:r>
              <a:rPr lang="en-US" sz="1800" dirty="0">
                <a:sym typeface="Symbol"/>
              </a:rPr>
              <a:t>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>
                <a:sym typeface="Symbol"/>
              </a:rPr>
              <a:t>A </a:t>
            </a:r>
            <a:r>
              <a:rPr lang="en-US" sz="1800">
                <a:sym typeface="Symbol"/>
              </a:rPr>
              <a:t> </a:t>
            </a:r>
            <a:r>
              <a:rPr lang="en-US" sz="1800" smtClean="0">
                <a:sym typeface="Symbol"/>
              </a:rPr>
              <a:t>C</a:t>
            </a:r>
            <a:r>
              <a:rPr lang="en-US" sz="1800" dirty="0" smtClean="0">
                <a:sym typeface="Symbol"/>
              </a:rPr>
              <a:t>) </a:t>
            </a:r>
            <a:endParaRPr lang="th-TH" sz="1800" dirty="0" smtClean="0">
              <a:sym typeface="Symbol"/>
            </a:endParaRPr>
          </a:p>
          <a:p>
            <a:r>
              <a:rPr lang="th-TH" sz="2400" dirty="0" smtClean="0">
                <a:sym typeface="Symbol"/>
              </a:rPr>
              <a:t>จากประโยค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	</a:t>
            </a:r>
            <a:r>
              <a:rPr lang="th-TH" sz="2000" dirty="0" smtClean="0">
                <a:sym typeface="Symbol"/>
              </a:rPr>
              <a:t>รูปภาพมีอยู่ 2 ประเภทคือแบบกลมและแบบสี่เหลี่ยม รูปภาพจะเป็นภาพสีหรือภาพขาวดำ สมชายเจอรูปภาพเมื่อวานนี้ ถ้ารูปภาพเป็นแบบสี่เหลี่ยมแล้วจะเป็นภาพขาวดำ ถ้ารูปภาพเป็นแบบกลมจะเป็นภาพดิจิตอลแบบมีสี ถ้ารูปภาพเป็นดิจิตอลหรือแบบขาวดำแล้วมันคือรูปคน ถ้าเป็นรูปภาพคนแล้วมันคือภาพของเพื่อน</a:t>
            </a:r>
            <a:endParaRPr lang="th-TH" sz="2800" dirty="0" smtClean="0">
              <a:sym typeface="Symbol"/>
            </a:endParaRPr>
          </a:p>
          <a:p>
            <a:pPr>
              <a:buNone/>
            </a:pPr>
            <a:r>
              <a:rPr lang="th-TH" sz="2400" dirty="0" smtClean="0">
                <a:sym typeface="Symbol"/>
              </a:rPr>
              <a:t>     </a:t>
            </a:r>
            <a:r>
              <a:rPr lang="th-TH" sz="2400" b="1" dirty="0" smtClean="0">
                <a:sym typeface="Symbol"/>
              </a:rPr>
              <a:t>กำหนด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528547"/>
              </p:ext>
            </p:extLst>
          </p:nvPr>
        </p:nvGraphicFramePr>
        <p:xfrm>
          <a:off x="395536" y="4725144"/>
          <a:ext cx="8424936" cy="1637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121"/>
                <a:gridCol w="1716191"/>
                <a:gridCol w="1014113"/>
                <a:gridCol w="1794199"/>
                <a:gridCol w="1014113"/>
                <a:gridCol w="1794199"/>
              </a:tblGrid>
              <a:tr h="25621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Symbol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ความหมาย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Symbol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ความหมาย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Symbol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ความหมาย</a:t>
                      </a:r>
                      <a:endParaRPr lang="th-TH" sz="2000" dirty="0"/>
                    </a:p>
                  </a:txBody>
                  <a:tcPr/>
                </a:tc>
              </a:tr>
              <a:tr h="3353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รูปภาพเป็นภาพสี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รูปภาพเป็นภาพขาวดำ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ym typeface="Symbol"/>
                        </a:rPr>
                        <a:t>รูปภาพแบบสี่เหลียม</a:t>
                      </a:r>
                      <a:endParaRPr lang="th-TH" sz="2000" dirty="0"/>
                    </a:p>
                  </a:txBody>
                  <a:tcPr/>
                </a:tc>
              </a:tr>
              <a:tr h="25621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ym typeface="Symbol"/>
                        </a:rPr>
                        <a:t>รูปภาพแบบกลม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ym typeface="Symbol"/>
                        </a:rPr>
                        <a:t>รูปภาพดิจิตอล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ym typeface="Symbol"/>
                        </a:rPr>
                        <a:t>รูปภาพคน </a:t>
                      </a:r>
                      <a:endParaRPr lang="th-TH" sz="2000" dirty="0"/>
                    </a:p>
                  </a:txBody>
                  <a:tcPr/>
                </a:tc>
              </a:tr>
              <a:tr h="4483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ym typeface="Symbol"/>
                        </a:rPr>
                        <a:t>รูปภาพเพื่อน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(</a:t>
            </a:r>
            <a:r>
              <a:rPr lang="th-TH" b="1" dirty="0" smtClean="0"/>
              <a:t>ทำส่ง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700" dirty="0" smtClean="0">
                <a:sym typeface="Symbol"/>
              </a:rPr>
              <a:t>จงเปลี่ยนประโยคต่อไปนี้ให้อยู่ในรูปของ </a:t>
            </a:r>
            <a:r>
              <a:rPr lang="en-US" sz="2700" dirty="0" smtClean="0">
                <a:sym typeface="Symbol"/>
              </a:rPr>
              <a:t>Propositional Logic</a:t>
            </a:r>
            <a:endParaRPr lang="th-TH" sz="2700" dirty="0" smtClean="0"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รูปภาพมีอยู่ 2 ประเภทคือแบบกลมและแบบสี่เหลี่ยม</a:t>
            </a:r>
          </a:p>
          <a:p>
            <a:pPr lvl="1"/>
            <a:r>
              <a:rPr lang="th-TH" sz="2400" dirty="0" smtClean="0">
                <a:sym typeface="Symbol"/>
              </a:rPr>
              <a:t>รูปภาพจะเป็นภาพสีหรือภาพขาวดำ</a:t>
            </a:r>
          </a:p>
          <a:p>
            <a:pPr lvl="1"/>
            <a:r>
              <a:rPr lang="th-TH" sz="2400" dirty="0" smtClean="0">
                <a:sym typeface="Symbol"/>
              </a:rPr>
              <a:t>ถ้ารูปภาพเป็นแบบสี่เหลี่ยมแล้วจะเป็นภาพขาวดำ</a:t>
            </a:r>
          </a:p>
          <a:p>
            <a:pPr lvl="1"/>
            <a:r>
              <a:rPr lang="th-TH" sz="2400" dirty="0" smtClean="0">
                <a:sym typeface="Symbol"/>
              </a:rPr>
              <a:t>ถ้ารูปภาพเป็นแบบกลมจะเป็นภาพดิจิตอลแบบมีสี</a:t>
            </a:r>
          </a:p>
          <a:p>
            <a:pPr lvl="1"/>
            <a:r>
              <a:rPr lang="th-TH" sz="2400" dirty="0" smtClean="0">
                <a:sym typeface="Symbol"/>
              </a:rPr>
              <a:t>ถ้ารูปภาพเป็นดิจิตอลหรือแบบขาวดำแล้วมันคือรูปคน</a:t>
            </a:r>
          </a:p>
          <a:p>
            <a:pPr lvl="1"/>
            <a:r>
              <a:rPr lang="th-TH" sz="2400" dirty="0" smtClean="0">
                <a:sym typeface="Symbol"/>
              </a:rPr>
              <a:t>ถ้าเป็นรูปภาพคนแล้วมันคือภาพของเพื่อน</a:t>
            </a:r>
          </a:p>
          <a:p>
            <a:r>
              <a:rPr lang="th-TH" sz="2700" dirty="0" smtClean="0">
                <a:sym typeface="Symbol"/>
              </a:rPr>
              <a:t>จงพิสูจน์ว่า ภาพที่สมชายเจอเมื่อวานคือภาพของเพื่อนด้วยวิธี </a:t>
            </a:r>
            <a:r>
              <a:rPr lang="en-US" sz="2400" dirty="0" smtClean="0">
                <a:sym typeface="Symbol"/>
              </a:rPr>
              <a:t>Indirect Proof</a:t>
            </a:r>
            <a:endParaRPr lang="th-TH" sz="2400" dirty="0" smtClean="0">
              <a:sym typeface="Symbol"/>
            </a:endParaRPr>
          </a:p>
          <a:p>
            <a:endParaRPr lang="th-TH" sz="2700" dirty="0" smtClean="0">
              <a:sym typeface="Symbol"/>
            </a:endParaRPr>
          </a:p>
          <a:p>
            <a:endParaRPr lang="th-TH" sz="27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6486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การแทนองค์ความรู้ 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การแทนองค์ความรู้ หมายถึง </a:t>
            </a:r>
          </a:p>
          <a:p>
            <a:pPr lvl="1"/>
            <a:r>
              <a:rPr lang="th-TH" sz="2400" dirty="0" smtClean="0"/>
              <a:t>กระบวนการจัดรูปแบบองค์ความรู้ด้วยวิธีการเขียนโปรแกรมและจัดเก็บลงในหน่วยความจำของคอมพิวเตอร์ </a:t>
            </a:r>
          </a:p>
          <a:p>
            <a:pPr lvl="1"/>
            <a:r>
              <a:rPr lang="th-TH" sz="2400" dirty="0" smtClean="0"/>
              <a:t>จากนั้น นำไปสรุปความแล้วจัดเก็บไว้ในฐานองค์ความรู้เพื่อใช้ในการแก้ปัญหาต่อไป</a:t>
            </a:r>
          </a:p>
          <a:p>
            <a:r>
              <a:rPr lang="th-TH" sz="2800" dirty="0" smtClean="0"/>
              <a:t>วิธีการแทนองค์ความรู้แบ่งได้ 5 ประเภท</a:t>
            </a:r>
          </a:p>
          <a:p>
            <a:pPr lvl="1"/>
            <a:r>
              <a:rPr lang="th-TH" sz="2400" b="1" dirty="0" smtClean="0"/>
              <a:t>การแทนองค์ความรู้เชิงตรรกะ</a:t>
            </a:r>
            <a:r>
              <a:rPr lang="th-TH" sz="2000" b="1" dirty="0" smtClean="0"/>
              <a:t> </a:t>
            </a:r>
            <a:r>
              <a:rPr lang="en-US" sz="2000" b="1" dirty="0" smtClean="0"/>
              <a:t>(Logical Knowledge Representation)</a:t>
            </a:r>
            <a:endParaRPr lang="th-TH" sz="2400" b="1" dirty="0" smtClean="0"/>
          </a:p>
          <a:p>
            <a:pPr lvl="1"/>
            <a:r>
              <a:rPr lang="th-TH" sz="2400" dirty="0" smtClean="0"/>
              <a:t>การแทนองค์ความรู้เชิงระเบียบวิธี </a:t>
            </a:r>
            <a:r>
              <a:rPr lang="en-US" sz="2000" dirty="0" smtClean="0"/>
              <a:t>(Procedural Knowledge Representation)</a:t>
            </a:r>
            <a:endParaRPr lang="th-TH" sz="2400" dirty="0" smtClean="0"/>
          </a:p>
          <a:p>
            <a:pPr lvl="1"/>
            <a:r>
              <a:rPr lang="th-TH" sz="2400" dirty="0" smtClean="0"/>
              <a:t>การแทนองค์ความรู้เชิงเครือข่าย </a:t>
            </a:r>
            <a:r>
              <a:rPr lang="en-US" sz="2000" dirty="0" smtClean="0"/>
              <a:t>(Network Knowledge Representation)</a:t>
            </a:r>
            <a:endParaRPr lang="th-TH" sz="2400" dirty="0" smtClean="0"/>
          </a:p>
          <a:p>
            <a:pPr lvl="1"/>
            <a:r>
              <a:rPr lang="th-TH" sz="2400" dirty="0" smtClean="0"/>
              <a:t>การแทนองค์ความรู้เชิงโครงสร้าง </a:t>
            </a:r>
            <a:r>
              <a:rPr lang="en-US" sz="2000" dirty="0" smtClean="0"/>
              <a:t>(Structured Knowledge Representation)</a:t>
            </a:r>
            <a:endParaRPr lang="th-TH" sz="2400" dirty="0" smtClean="0"/>
          </a:p>
          <a:p>
            <a:pPr lvl="1"/>
            <a:r>
              <a:rPr lang="th-TH" sz="2400" dirty="0" smtClean="0"/>
              <a:t>การแทนองค์ความรู้เชิงผสมผสาน </a:t>
            </a:r>
            <a:r>
              <a:rPr lang="en-US" sz="2000" dirty="0" smtClean="0"/>
              <a:t>(Multiple Knowledge Representation)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ความรู้ทั่วไปเกี่ยวกับตรรกศาสตร์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495800"/>
          </a:xfrm>
        </p:spPr>
        <p:txBody>
          <a:bodyPr/>
          <a:lstStyle/>
          <a:p>
            <a:r>
              <a:rPr lang="th-TH" b="1" dirty="0" smtClean="0"/>
              <a:t>ตรรกะ </a:t>
            </a:r>
            <a:r>
              <a:rPr lang="en-US" b="1" dirty="0" smtClean="0"/>
              <a:t>(Logic)</a:t>
            </a:r>
            <a:r>
              <a:rPr lang="en-US" dirty="0" smtClean="0"/>
              <a:t> </a:t>
            </a:r>
            <a:r>
              <a:rPr lang="th-TH" dirty="0" smtClean="0"/>
              <a:t>คือ ศาสตร์ที่ว่าด้วยการหาเหตุและผลด้วยวิธีการต่างๆ อย่างมีรูปแบบและระบบที่ชัดเจน โดยการพิสูจน์จากข้อเท็จจริงที่กำหนด</a:t>
            </a:r>
          </a:p>
          <a:p>
            <a:r>
              <a:rPr lang="th-TH" dirty="0" smtClean="0"/>
              <a:t>ตรรกศาสตร์แบ่งออกเป็น 2 ประเภท</a:t>
            </a:r>
          </a:p>
          <a:p>
            <a:pPr lvl="1"/>
            <a:r>
              <a:rPr lang="th-TH" b="1" dirty="0" smtClean="0"/>
              <a:t>ตรรกศาสตร์แบบดั้งเดิม </a:t>
            </a:r>
            <a:r>
              <a:rPr lang="th-TH" dirty="0" smtClean="0"/>
              <a:t>เป็นตรรกศาสตร์แรกเริ่มที่พัฒนามาจากหลักการและกระบวนการทางเหตุผลของอริสโตเติล</a:t>
            </a:r>
          </a:p>
          <a:p>
            <a:pPr lvl="2"/>
            <a:r>
              <a:rPr lang="th-TH" b="1" dirty="0" smtClean="0"/>
              <a:t>ตรรกนิรนัย </a:t>
            </a:r>
            <a:r>
              <a:rPr lang="en-US" b="1" dirty="0" smtClean="0"/>
              <a:t>(Deductive Logic) </a:t>
            </a:r>
            <a:r>
              <a:rPr lang="th-TH" dirty="0" smtClean="0"/>
              <a:t>เป็นการหาความจริงจากส่วนมากไปหาส่วนน้อย</a:t>
            </a:r>
          </a:p>
          <a:p>
            <a:pPr lvl="2"/>
            <a:r>
              <a:rPr lang="th-TH" b="1" dirty="0" smtClean="0"/>
              <a:t>ตรรกอุปนัย </a:t>
            </a:r>
            <a:r>
              <a:rPr lang="en-US" b="1" dirty="0" smtClean="0"/>
              <a:t>(Inductive Logic) </a:t>
            </a:r>
            <a:r>
              <a:rPr lang="th-TH" dirty="0" smtClean="0"/>
              <a:t>เป็นการหาความจริงจากส่วนน้อยไปหาส่วนมาก</a:t>
            </a:r>
            <a:endParaRPr lang="th-TH" b="1" dirty="0" smtClean="0"/>
          </a:p>
          <a:p>
            <a:pPr lvl="1"/>
            <a:r>
              <a:rPr lang="th-TH" b="1" dirty="0" smtClean="0"/>
              <a:t>ตรรกสัญลักษณ์ </a:t>
            </a:r>
            <a:r>
              <a:rPr lang="en-US" b="1" dirty="0" smtClean="0"/>
              <a:t>(Symbolic Logic) </a:t>
            </a:r>
            <a:r>
              <a:rPr lang="th-TH" dirty="0" smtClean="0"/>
              <a:t>เป็นตรรกศาสตร์ที่ใช้วิธีการทางคณิตศาสตร์เข้ามาพิสูจน์ข้อเท็จจริง มีการใช้สัญลักษณ์แทนการใช้เวลาที่มีความกำกวม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ภาษาตรรกศาสตร์ </a:t>
            </a:r>
            <a:r>
              <a:rPr lang="en-US" sz="4000" b="1" dirty="0" smtClean="0"/>
              <a:t>(Syntax </a:t>
            </a:r>
            <a:r>
              <a:rPr lang="th-TH" sz="4000" b="1" dirty="0" smtClean="0"/>
              <a:t>และ </a:t>
            </a:r>
            <a:r>
              <a:rPr lang="en-US" sz="4000" b="1" dirty="0" smtClean="0"/>
              <a:t>Semantics)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Syntax (</a:t>
            </a:r>
            <a:r>
              <a:rPr lang="th-TH" dirty="0" smtClean="0">
                <a:solidFill>
                  <a:srgbClr val="FF0000"/>
                </a:solidFill>
              </a:rPr>
              <a:t>ไวยกรณ์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th-TH" dirty="0" smtClean="0"/>
              <a:t>คือการกำหนดรูปแบบของภาษา</a:t>
            </a:r>
          </a:p>
          <a:p>
            <a:pPr lvl="1"/>
            <a:r>
              <a:rPr lang="th-TH" dirty="0" smtClean="0"/>
              <a:t>ตัวอย่าง </a:t>
            </a:r>
            <a:r>
              <a:rPr lang="en-US" dirty="0" smtClean="0"/>
              <a:t>syntax </a:t>
            </a:r>
            <a:r>
              <a:rPr lang="th-TH" dirty="0" smtClean="0"/>
              <a:t>ของคณิตศาสตร์ </a:t>
            </a:r>
          </a:p>
          <a:p>
            <a:pPr lvl="2"/>
            <a:r>
              <a:rPr lang="en-US" dirty="0" smtClean="0"/>
              <a:t>X  +  Y  = 4    </a:t>
            </a:r>
            <a:r>
              <a:rPr lang="en-US" b="1" dirty="0" smtClean="0">
                <a:solidFill>
                  <a:srgbClr val="0070C0"/>
                </a:solidFill>
              </a:rPr>
              <a:t>√</a:t>
            </a:r>
          </a:p>
          <a:p>
            <a:pPr lvl="2"/>
            <a:r>
              <a:rPr lang="en-US" dirty="0" smtClean="0"/>
              <a:t>X2y+  =        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Semantics </a:t>
            </a:r>
            <a:r>
              <a:rPr lang="th-TH" dirty="0" smtClean="0"/>
              <a:t>ความหมายของประโยคนั้นๆ</a:t>
            </a:r>
            <a:endParaRPr lang="en-US" dirty="0" smtClean="0"/>
          </a:p>
          <a:p>
            <a:pPr lvl="1"/>
            <a:r>
              <a:rPr lang="th-TH" dirty="0" smtClean="0"/>
              <a:t>ในทางตรรกศาสตร์ </a:t>
            </a:r>
            <a:r>
              <a:rPr lang="en-US" dirty="0" smtClean="0"/>
              <a:t>Semantics </a:t>
            </a:r>
            <a:r>
              <a:rPr lang="th-TH" dirty="0" smtClean="0"/>
              <a:t>จะบอกถึงความเป็นจริงของประโยค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ปกติ </a:t>
            </a:r>
            <a:r>
              <a:rPr lang="en-US" dirty="0" smtClean="0"/>
              <a:t>semantics </a:t>
            </a:r>
            <a:r>
              <a:rPr lang="th-TH" dirty="0" smtClean="0"/>
              <a:t>จะมีค่าแค่ </a:t>
            </a:r>
            <a:r>
              <a:rPr lang="en-US" dirty="0" smtClean="0"/>
              <a:t>true </a:t>
            </a:r>
            <a:r>
              <a:rPr lang="th-TH" dirty="0" smtClean="0"/>
              <a:t>หรือ </a:t>
            </a:r>
            <a:r>
              <a:rPr lang="en-US" dirty="0" smtClean="0"/>
              <a:t>false</a:t>
            </a:r>
          </a:p>
          <a:p>
            <a:pPr lvl="2"/>
            <a:r>
              <a:rPr lang="en-US" dirty="0" smtClean="0"/>
              <a:t>X + Y = 4  </a:t>
            </a:r>
            <a:r>
              <a:rPr lang="th-TH" dirty="0" smtClean="0"/>
              <a:t>	เป็นจริงเมื่อ </a:t>
            </a:r>
            <a:r>
              <a:rPr lang="en-US" dirty="0" smtClean="0"/>
              <a:t>X = 2</a:t>
            </a:r>
            <a:r>
              <a:rPr lang="th-TH" dirty="0" smtClean="0"/>
              <a:t> และ </a:t>
            </a:r>
            <a:r>
              <a:rPr lang="en-US" dirty="0" smtClean="0"/>
              <a:t>Y = 2</a:t>
            </a:r>
          </a:p>
          <a:p>
            <a:pPr lvl="2">
              <a:buNone/>
            </a:pPr>
            <a:r>
              <a:rPr lang="en-US" dirty="0" smtClean="0"/>
              <a:t>			</a:t>
            </a:r>
            <a:r>
              <a:rPr lang="th-TH" dirty="0" smtClean="0"/>
              <a:t>เป็นเท็จเมื่อ </a:t>
            </a:r>
            <a:r>
              <a:rPr lang="en-US" dirty="0" smtClean="0"/>
              <a:t>X =</a:t>
            </a:r>
            <a:r>
              <a:rPr lang="th-TH" dirty="0" smtClean="0"/>
              <a:t> </a:t>
            </a:r>
            <a:r>
              <a:rPr lang="en-US" dirty="0" smtClean="0"/>
              <a:t>1 </a:t>
            </a:r>
            <a:r>
              <a:rPr lang="th-TH" dirty="0" smtClean="0"/>
              <a:t>และ </a:t>
            </a:r>
            <a:r>
              <a:rPr lang="en-US" dirty="0" smtClean="0"/>
              <a:t>Y = 1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ตรรกสัญลักษณ์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ตรรกสัญลักษณ์ </a:t>
            </a:r>
            <a:r>
              <a:rPr lang="en-US" dirty="0" smtClean="0"/>
              <a:t>(Symbolic logic) </a:t>
            </a:r>
            <a:r>
              <a:rPr lang="th-TH" dirty="0" smtClean="0"/>
              <a:t>แบ่งได้ </a:t>
            </a:r>
            <a:r>
              <a:rPr lang="en-US" dirty="0" smtClean="0"/>
              <a:t>2</a:t>
            </a:r>
            <a:r>
              <a:rPr lang="th-TH" dirty="0" smtClean="0"/>
              <a:t> ประเภท</a:t>
            </a:r>
          </a:p>
          <a:p>
            <a:pPr lvl="1"/>
            <a:r>
              <a:rPr lang="th-TH" b="1" dirty="0" smtClean="0"/>
              <a:t>ตรรกะที่ว่าด้วยประพจน์ </a:t>
            </a:r>
            <a:r>
              <a:rPr lang="en-US" b="1" dirty="0" smtClean="0"/>
              <a:t>(Propositional Logic) </a:t>
            </a:r>
            <a:r>
              <a:rPr lang="th-TH" dirty="0" smtClean="0"/>
              <a:t>เป็นตรรกศาสตร์ที่ว่าด้วยการทดสอบประโยคหรือเนื้อหา ที่เรียกว่า </a:t>
            </a:r>
            <a:r>
              <a:rPr lang="th-TH" b="1" dirty="0" smtClean="0">
                <a:solidFill>
                  <a:srgbClr val="0070C0"/>
                </a:solidFill>
              </a:rPr>
              <a:t>ประพจน์</a:t>
            </a:r>
            <a:r>
              <a:rPr lang="th-TH" dirty="0" smtClean="0"/>
              <a:t> เพื่อหาข้อเท็จจริงหรือความสมเหตุสมผลของประพจน์ลักษณะต่างๆ ทั้งที่เป็นประพจน์เชิงเดี่ยว และ ประพจน์เชิงซ้อน</a:t>
            </a:r>
          </a:p>
          <a:p>
            <a:pPr lvl="1"/>
            <a:r>
              <a:rPr lang="th-TH" b="1" dirty="0" smtClean="0"/>
              <a:t>ตรรกะที่ว่าด้วยภาคขยาย </a:t>
            </a:r>
            <a:r>
              <a:rPr lang="en-US" b="1" dirty="0" smtClean="0"/>
              <a:t>(Predicate Logic) </a:t>
            </a:r>
            <a:r>
              <a:rPr lang="th-TH" dirty="0" smtClean="0"/>
              <a:t>เป็นตรรกศาสตร์ที่ทดสอบประโยคกล่าวอ้างที่เกี่ยวข้องกับประโยคทั่วไป และ ประพจน์เชิงเดี่ยว เพื่อหาความสมเหตุสมผลของประโยคกล่าวอ้าง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ประพจน์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ประพจน์ </a:t>
            </a:r>
            <a:r>
              <a:rPr lang="en-US" dirty="0" smtClean="0"/>
              <a:t>(Proposition) </a:t>
            </a:r>
            <a:r>
              <a:rPr lang="th-TH" dirty="0" smtClean="0"/>
              <a:t>เป็นส่วนที่ใช้พิสูจน์ เพื่อบ่งชี้ความจริงตามหลักเหตุผล มี 2 ชนิด คือ</a:t>
            </a:r>
          </a:p>
          <a:p>
            <a:pPr lvl="1"/>
            <a:r>
              <a:rPr lang="th-TH" dirty="0" smtClean="0"/>
              <a:t>ประพจน์เชิงเดี่ยว </a:t>
            </a:r>
            <a:r>
              <a:rPr lang="en-US" dirty="0" smtClean="0"/>
              <a:t>(Single Proposition)</a:t>
            </a:r>
          </a:p>
          <a:p>
            <a:pPr lvl="1"/>
            <a:r>
              <a:rPr lang="th-TH" dirty="0" smtClean="0"/>
              <a:t>ประพจน์เชิงซ้อน </a:t>
            </a:r>
            <a:r>
              <a:rPr lang="en-US" dirty="0" smtClean="0"/>
              <a:t>(Compound Proposition)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10166</TotalTime>
  <Words>3694</Words>
  <Application>Microsoft Office PowerPoint</Application>
  <PresentationFormat>On-screen Show (4:3)</PresentationFormat>
  <Paragraphs>1166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Angsana New</vt:lpstr>
      <vt:lpstr>Arial</vt:lpstr>
      <vt:lpstr>Calibri</vt:lpstr>
      <vt:lpstr>FreesiaUPC</vt:lpstr>
      <vt:lpstr>Symbol</vt:lpstr>
      <vt:lpstr>Tw Cen MT</vt:lpstr>
      <vt:lpstr>Wingdings</vt:lpstr>
      <vt:lpstr>Wingdings 2</vt:lpstr>
      <vt:lpstr>ตรงกลาง</vt:lpstr>
      <vt:lpstr>Equation</vt:lpstr>
      <vt:lpstr>Knowledge Representation and  PROPOSITIONAL LOGIC</vt:lpstr>
      <vt:lpstr>Intelligent Agent</vt:lpstr>
      <vt:lpstr>องค์ความรู้ (Knowledge)</vt:lpstr>
      <vt:lpstr>องค์ความรู้ (2)</vt:lpstr>
      <vt:lpstr>การแทนองค์ความรู้ </vt:lpstr>
      <vt:lpstr>ความรู้ทั่วไปเกี่ยวกับตรรกศาสตร์</vt:lpstr>
      <vt:lpstr>ภาษาตรรกศาสตร์ (Syntax และ Semantics)</vt:lpstr>
      <vt:lpstr>ตรรกสัญลักษณ์</vt:lpstr>
      <vt:lpstr>ประพจน์</vt:lpstr>
      <vt:lpstr>ประพจน์เชิงเดี่ยว </vt:lpstr>
      <vt:lpstr>ประพจน์เชิงซ้อน</vt:lpstr>
      <vt:lpstr>Propositional Logic</vt:lpstr>
      <vt:lpstr>Propositional Logic : Syntax</vt:lpstr>
      <vt:lpstr>Propositional Logic BNF</vt:lpstr>
      <vt:lpstr>ตัวอย่าง</vt:lpstr>
      <vt:lpstr>Propositional Logic : Semantics</vt:lpstr>
      <vt:lpstr>การใช้งาน Propositional Logic </vt:lpstr>
      <vt:lpstr>คำนิยามเกี่ยวกับค่าความเป็นจริง (1)</vt:lpstr>
      <vt:lpstr>คำนิยามเกี่ยวกับค่าความเป็นจริง (2)</vt:lpstr>
      <vt:lpstr>คำนิยามเกี่ยวกับค่าความเป็นจริง (3)</vt:lpstr>
      <vt:lpstr>คำนิยามเกี่ยวกับค่าความเป็นจริง (4)</vt:lpstr>
      <vt:lpstr>Rules of Replacement</vt:lpstr>
      <vt:lpstr>ตัวอย่างการพิสูจน์ด้วยตารางความเป็นจริง</vt:lpstr>
      <vt:lpstr>ตัวอย่างการพิสูจน์ด้วยกฎ</vt:lpstr>
      <vt:lpstr>คำนิยามเกี่ยวกับค่าความเป็นจริง (5)</vt:lpstr>
      <vt:lpstr>Deduction: Rules of Inference and Replacement</vt:lpstr>
      <vt:lpstr>Natural Deduction (การนิรนัย)</vt:lpstr>
      <vt:lpstr>Rules of Inference (กฎของการอนุมาน)</vt:lpstr>
      <vt:lpstr>Modus Ponens (MP)</vt:lpstr>
      <vt:lpstr>Modus Tollens (MT)</vt:lpstr>
      <vt:lpstr>Disjunctive syllogism (DS)</vt:lpstr>
      <vt:lpstr>Addition (Add)</vt:lpstr>
      <vt:lpstr>Simplification (Simp)</vt:lpstr>
      <vt:lpstr>Conjunction (Conj)</vt:lpstr>
      <vt:lpstr>Hypothetical syllogism (HS)</vt:lpstr>
      <vt:lpstr>Constructive Dilemma (CD)</vt:lpstr>
      <vt:lpstr>Absorption (Abs)</vt:lpstr>
      <vt:lpstr>Direct Deduction</vt:lpstr>
      <vt:lpstr>ตัวอย่าง Direct Deduction</vt:lpstr>
      <vt:lpstr>Indirect Deduction</vt:lpstr>
      <vt:lpstr>ตัวอย่าง (1)</vt:lpstr>
      <vt:lpstr>ตัวอย่าง (2)</vt:lpstr>
      <vt:lpstr>แบบฝึกหัด (ทำส่ง)</vt:lpstr>
      <vt:lpstr>แบบฝึกหัด (ทำส่ง)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795</cp:revision>
  <dcterms:created xsi:type="dcterms:W3CDTF">2010-02-28T04:09:14Z</dcterms:created>
  <dcterms:modified xsi:type="dcterms:W3CDTF">2015-08-04T05:34:22Z</dcterms:modified>
</cp:coreProperties>
</file>