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9" r:id="rId2"/>
    <p:sldId id="328" r:id="rId3"/>
    <p:sldId id="350" r:id="rId4"/>
    <p:sldId id="351" r:id="rId5"/>
    <p:sldId id="352" r:id="rId6"/>
    <p:sldId id="356" r:id="rId7"/>
    <p:sldId id="358" r:id="rId8"/>
    <p:sldId id="359" r:id="rId9"/>
    <p:sldId id="353" r:id="rId10"/>
    <p:sldId id="354" r:id="rId11"/>
    <p:sldId id="355" r:id="rId12"/>
    <p:sldId id="361" r:id="rId13"/>
    <p:sldId id="357" r:id="rId14"/>
    <p:sldId id="366" r:id="rId15"/>
    <p:sldId id="369" r:id="rId16"/>
    <p:sldId id="367" r:id="rId17"/>
    <p:sldId id="370" r:id="rId18"/>
    <p:sldId id="371" r:id="rId19"/>
    <p:sldId id="372" r:id="rId20"/>
    <p:sldId id="373" r:id="rId21"/>
    <p:sldId id="374" r:id="rId22"/>
    <p:sldId id="375" r:id="rId23"/>
    <p:sldId id="376" r:id="rId24"/>
    <p:sldId id="377" r:id="rId25"/>
    <p:sldId id="378" r:id="rId26"/>
    <p:sldId id="379" r:id="rId27"/>
    <p:sldId id="380" r:id="rId28"/>
    <p:sldId id="381" r:id="rId29"/>
    <p:sldId id="382" r:id="rId30"/>
    <p:sldId id="383" r:id="rId31"/>
    <p:sldId id="384" r:id="rId32"/>
    <p:sldId id="385" r:id="rId33"/>
    <p:sldId id="386" r:id="rId34"/>
    <p:sldId id="387" r:id="rId35"/>
    <p:sldId id="388" r:id="rId36"/>
    <p:sldId id="389" r:id="rId37"/>
    <p:sldId id="390" r:id="rId38"/>
    <p:sldId id="391" r:id="rId39"/>
    <p:sldId id="392" r:id="rId40"/>
    <p:sldId id="393" r:id="rId41"/>
    <p:sldId id="394" r:id="rId42"/>
    <p:sldId id="395" r:id="rId43"/>
    <p:sldId id="396" r:id="rId44"/>
    <p:sldId id="397" r:id="rId45"/>
    <p:sldId id="398" r:id="rId46"/>
    <p:sldId id="399" r:id="rId47"/>
    <p:sldId id="400" r:id="rId48"/>
    <p:sldId id="401" r:id="rId49"/>
    <p:sldId id="402" r:id="rId50"/>
    <p:sldId id="403" r:id="rId51"/>
    <p:sldId id="405" r:id="rId52"/>
    <p:sldId id="406" r:id="rId53"/>
    <p:sldId id="407" r:id="rId54"/>
    <p:sldId id="408" r:id="rId55"/>
    <p:sldId id="409" r:id="rId56"/>
    <p:sldId id="410" r:id="rId57"/>
    <p:sldId id="411" r:id="rId58"/>
    <p:sldId id="412" r:id="rId59"/>
    <p:sldId id="413" r:id="rId60"/>
    <p:sldId id="414" r:id="rId61"/>
    <p:sldId id="415" r:id="rId62"/>
    <p:sldId id="416" r:id="rId63"/>
    <p:sldId id="417" r:id="rId64"/>
    <p:sldId id="418" r:id="rId65"/>
    <p:sldId id="419" r:id="rId66"/>
    <p:sldId id="420" r:id="rId67"/>
    <p:sldId id="421" r:id="rId68"/>
    <p:sldId id="422" r:id="rId69"/>
    <p:sldId id="423" r:id="rId70"/>
    <p:sldId id="424" r:id="rId71"/>
    <p:sldId id="425" r:id="rId72"/>
    <p:sldId id="360" r:id="rId73"/>
    <p:sldId id="362" r:id="rId74"/>
    <p:sldId id="363" r:id="rId75"/>
    <p:sldId id="364" r:id="rId76"/>
    <p:sldId id="365" r:id="rId77"/>
    <p:sldId id="426" r:id="rId78"/>
    <p:sldId id="427" r:id="rId79"/>
    <p:sldId id="428" r:id="rId80"/>
    <p:sldId id="429" r:id="rId81"/>
    <p:sldId id="432" r:id="rId82"/>
    <p:sldId id="434" r:id="rId83"/>
    <p:sldId id="433" r:id="rId84"/>
    <p:sldId id="435" r:id="rId85"/>
    <p:sldId id="436" r:id="rId86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76" autoAdjust="0"/>
    <p:restoredTop sz="93980" autoAdjust="0"/>
  </p:normalViewPr>
  <p:slideViewPr>
    <p:cSldViewPr>
      <p:cViewPr varScale="1">
        <p:scale>
          <a:sx n="74" d="100"/>
          <a:sy n="74" d="100"/>
        </p:scale>
        <p:origin x="151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ableStyles" Target="tableStyle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7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8DC8B8-2355-4755-9A3A-C073014D2B5C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10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D095A65-BF80-4D83-9012-E3826CC8250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80A6B-262C-44A8-9F32-EB4231D55EB7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51306-A7F7-4AFE-9D9A-E80F0C565E6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A6A72-A4C9-4C6F-941B-C4C98708FA93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4E062-6A2B-42DC-B70B-19762CF2908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83F47-5C77-4999-856B-E92BBDFB83A8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F8897-54EA-4D1D-A5DE-3F7EE83E7E4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7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B246B-8E77-46AA-9795-9BE597A7B6E1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8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0742A99-334E-4C25-AD8F-AEE73D28C9B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6B87076-D369-4B2A-B539-14233E4D8E2D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6" name="ตัวยึดหมายเลขภาพนิ่ง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CB881FA-4011-4F25-8558-371FEC77B7A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ตัวยึดท้ายกระดาษ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30534C1-31F2-4B30-A88C-76D99B423D4E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8" name="ตัวยึดหมายเลขภาพนิ่ง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8F3DF96-20CB-4D3B-A246-45A8AA9C3EA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7A752-DB1D-40A5-9FFF-493A242FEE9A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4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EBEC0-E04D-45D1-8024-5DA19834AF7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ED79F-3A6D-47EA-934C-009F75A73213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530E838-CB1C-41D3-99A2-08ACE0AC3CE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FB93C-59D0-49D9-80C8-98328E2ECD0E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6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9E1B4-BA0F-461A-ABB8-21504553AD4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9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1EFFEAA-646E-42FA-BDEC-EC6E063F63DA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10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293FC6F6-43A4-4EB2-9E41-FA8370328FB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11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ยึดชื่อเรื่อง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  <a:endParaRPr lang="en-US" smtClean="0"/>
          </a:p>
        </p:txBody>
      </p:sp>
      <p:sp>
        <p:nvSpPr>
          <p:cNvPr id="1027" name="ตัวยึดข้อความ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6EA34D-A91D-413B-AB97-EA7302F78146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952E8C-38F2-46EF-B481-AFBD4894B56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0" r:id="rId6"/>
    <p:sldLayoutId id="2147483687" r:id="rId7"/>
    <p:sldLayoutId id="2147483681" r:id="rId8"/>
    <p:sldLayoutId id="2147483688" r:id="rId9"/>
    <p:sldLayoutId id="2147483682" r:id="rId10"/>
    <p:sldLayoutId id="214748368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1.png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7" y="2590800"/>
            <a:ext cx="7723584" cy="18288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smtClean="0"/>
              <a:t>Constraint Satisfaction Problem (CSP)</a:t>
            </a:r>
            <a:br>
              <a:rPr lang="en-US" sz="3600" b="1" dirty="0" smtClean="0"/>
            </a:b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en-US" dirty="0"/>
              <a:t>030523111 – Introduction to Artificial Intelligence</a:t>
            </a:r>
          </a:p>
          <a:p>
            <a:pPr algn="r"/>
            <a:r>
              <a:rPr lang="en-US" dirty="0"/>
              <a:t>Asst. Prof. Dr. Choopan </a:t>
            </a:r>
            <a:r>
              <a:rPr lang="en-US" dirty="0" err="1"/>
              <a:t>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Generate and Test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เทคนิคที่ใช้กันบ่อยเรียกว่า </a:t>
            </a:r>
            <a:r>
              <a:rPr lang="en-US" dirty="0" smtClean="0"/>
              <a:t>Brute Force</a:t>
            </a:r>
          </a:p>
          <a:p>
            <a:pPr lvl="1"/>
            <a:r>
              <a:rPr lang="th-TH" dirty="0" smtClean="0"/>
              <a:t>สุ่มหรือวนสร้างผลลัพธ์มา จากนั้นเอามาตรวจสอบกับข้อกำหนดที่ได้ตั้งไว้</a:t>
            </a:r>
            <a:endParaRPr lang="th-TH" dirty="0"/>
          </a:p>
        </p:txBody>
      </p:sp>
      <p:grpSp>
        <p:nvGrpSpPr>
          <p:cNvPr id="9" name="Group 8"/>
          <p:cNvGrpSpPr/>
          <p:nvPr/>
        </p:nvGrpSpPr>
        <p:grpSpPr>
          <a:xfrm>
            <a:off x="539552" y="2780928"/>
            <a:ext cx="1368152" cy="1008112"/>
            <a:chOff x="395536" y="1700808"/>
            <a:chExt cx="2592288" cy="1872208"/>
          </a:xfrm>
        </p:grpSpPr>
        <p:sp>
          <p:nvSpPr>
            <p:cNvPr id="4" name="Rectangle 3"/>
            <p:cNvSpPr/>
            <p:nvPr/>
          </p:nvSpPr>
          <p:spPr>
            <a:xfrm>
              <a:off x="395536" y="1700808"/>
              <a:ext cx="1944216" cy="5760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E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95536" y="2276872"/>
              <a:ext cx="972108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D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95536" y="3068960"/>
              <a:ext cx="1944216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C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339752" y="2276872"/>
              <a:ext cx="648072" cy="129614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B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367644" y="2276872"/>
              <a:ext cx="972108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A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Right Arrow 9"/>
          <p:cNvSpPr/>
          <p:nvPr/>
        </p:nvSpPr>
        <p:spPr>
          <a:xfrm>
            <a:off x="2051720" y="3091116"/>
            <a:ext cx="288032" cy="3489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TextBox 10"/>
          <p:cNvSpPr txBox="1"/>
          <p:nvPr/>
        </p:nvSpPr>
        <p:spPr>
          <a:xfrm>
            <a:off x="2411760" y="309044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 = ‘R’, B = ‘R’, C = ‘R’, D = ‘R’, E = ‘R’</a:t>
            </a:r>
            <a:endParaRPr lang="th-TH" sz="1600" dirty="0"/>
          </a:p>
        </p:txBody>
      </p:sp>
      <p:sp>
        <p:nvSpPr>
          <p:cNvPr id="12" name="Right Arrow 11"/>
          <p:cNvSpPr/>
          <p:nvPr/>
        </p:nvSpPr>
        <p:spPr>
          <a:xfrm>
            <a:off x="6228184" y="3095087"/>
            <a:ext cx="288032" cy="3489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TextBox 12"/>
          <p:cNvSpPr txBox="1"/>
          <p:nvPr/>
        </p:nvSpPr>
        <p:spPr>
          <a:xfrm>
            <a:off x="6660232" y="305966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 smtClean="0">
                <a:cs typeface="+mn-cs"/>
              </a:rPr>
              <a:t>ผิดข้อกำหนด </a:t>
            </a:r>
            <a:r>
              <a:rPr lang="en-US" sz="1800" dirty="0" smtClean="0">
                <a:cs typeface="+mn-cs"/>
              </a:rPr>
              <a:t>A != B</a:t>
            </a:r>
            <a:endParaRPr lang="th-TH" sz="1800" dirty="0">
              <a:cs typeface="+mn-cs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2051720" y="3532456"/>
            <a:ext cx="288032" cy="3489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TextBox 14"/>
          <p:cNvSpPr txBox="1"/>
          <p:nvPr/>
        </p:nvSpPr>
        <p:spPr>
          <a:xfrm>
            <a:off x="2411760" y="353178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 = ‘R’, B = ‘R’, C = ‘R’, D = ‘R’, E = ‘G’</a:t>
            </a:r>
            <a:endParaRPr lang="th-TH" sz="1600" dirty="0"/>
          </a:p>
        </p:txBody>
      </p:sp>
      <p:sp>
        <p:nvSpPr>
          <p:cNvPr id="16" name="Right Arrow 15"/>
          <p:cNvSpPr/>
          <p:nvPr/>
        </p:nvSpPr>
        <p:spPr>
          <a:xfrm>
            <a:off x="6228184" y="3536427"/>
            <a:ext cx="288032" cy="3489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TextBox 16"/>
          <p:cNvSpPr txBox="1"/>
          <p:nvPr/>
        </p:nvSpPr>
        <p:spPr>
          <a:xfrm>
            <a:off x="6660232" y="350100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 smtClean="0">
                <a:cs typeface="+mn-cs"/>
              </a:rPr>
              <a:t>ผิดข้อกำหนด </a:t>
            </a:r>
            <a:r>
              <a:rPr lang="en-US" sz="1800" dirty="0" smtClean="0">
                <a:cs typeface="+mn-cs"/>
              </a:rPr>
              <a:t>A != B</a:t>
            </a:r>
            <a:endParaRPr lang="th-TH" sz="1800" dirty="0">
              <a:cs typeface="+mn-cs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2051720" y="4059838"/>
            <a:ext cx="288032" cy="3489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TextBox 18"/>
          <p:cNvSpPr txBox="1"/>
          <p:nvPr/>
        </p:nvSpPr>
        <p:spPr>
          <a:xfrm>
            <a:off x="2411760" y="4059168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 = ‘R’, B = ‘R’, C = ‘R’, D = ‘R’, E = ‘B’</a:t>
            </a:r>
            <a:endParaRPr lang="th-TH" sz="1600" dirty="0"/>
          </a:p>
        </p:txBody>
      </p:sp>
      <p:sp>
        <p:nvSpPr>
          <p:cNvPr id="20" name="Right Arrow 19"/>
          <p:cNvSpPr/>
          <p:nvPr/>
        </p:nvSpPr>
        <p:spPr>
          <a:xfrm>
            <a:off x="6228184" y="4063809"/>
            <a:ext cx="288032" cy="3489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TextBox 20"/>
          <p:cNvSpPr txBox="1"/>
          <p:nvPr/>
        </p:nvSpPr>
        <p:spPr>
          <a:xfrm>
            <a:off x="6660232" y="402839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 smtClean="0">
                <a:cs typeface="+mn-cs"/>
              </a:rPr>
              <a:t>ผิดข้อกำหนด </a:t>
            </a:r>
            <a:r>
              <a:rPr lang="en-US" sz="1800" dirty="0" smtClean="0">
                <a:cs typeface="+mn-cs"/>
              </a:rPr>
              <a:t>A != B</a:t>
            </a:r>
            <a:endParaRPr lang="th-TH" sz="1800" dirty="0">
              <a:cs typeface="+mn-cs"/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2051720" y="4588235"/>
            <a:ext cx="288032" cy="3489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TextBox 22"/>
          <p:cNvSpPr txBox="1"/>
          <p:nvPr/>
        </p:nvSpPr>
        <p:spPr>
          <a:xfrm>
            <a:off x="2411760" y="4587565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 = ‘R’, B = ‘R’, C = ‘R’, D = ‘G’, E = ‘R’</a:t>
            </a:r>
            <a:endParaRPr lang="th-TH" sz="1600" dirty="0"/>
          </a:p>
        </p:txBody>
      </p:sp>
      <p:sp>
        <p:nvSpPr>
          <p:cNvPr id="24" name="Right Arrow 23"/>
          <p:cNvSpPr/>
          <p:nvPr/>
        </p:nvSpPr>
        <p:spPr>
          <a:xfrm>
            <a:off x="6228184" y="4592206"/>
            <a:ext cx="288032" cy="3489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TextBox 24"/>
          <p:cNvSpPr txBox="1"/>
          <p:nvPr/>
        </p:nvSpPr>
        <p:spPr>
          <a:xfrm>
            <a:off x="6660232" y="4556787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 smtClean="0">
                <a:cs typeface="+mn-cs"/>
              </a:rPr>
              <a:t>ผิดข้อกำหนด </a:t>
            </a:r>
            <a:r>
              <a:rPr lang="en-US" sz="1800" dirty="0" smtClean="0">
                <a:cs typeface="+mn-cs"/>
              </a:rPr>
              <a:t>A != B</a:t>
            </a:r>
            <a:endParaRPr lang="th-TH" sz="1800" dirty="0"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411760" y="5301208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…</a:t>
            </a:r>
            <a:endParaRPr lang="th-TH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2411760" y="5466710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…</a:t>
            </a:r>
            <a:endParaRPr lang="th-TH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2411760" y="5085184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…</a:t>
            </a:r>
            <a:endParaRPr lang="th-TH" sz="1600" dirty="0"/>
          </a:p>
        </p:txBody>
      </p:sp>
      <p:sp>
        <p:nvSpPr>
          <p:cNvPr id="29" name="Rectangle 28"/>
          <p:cNvSpPr/>
          <p:nvPr/>
        </p:nvSpPr>
        <p:spPr>
          <a:xfrm>
            <a:off x="4932040" y="5279722"/>
            <a:ext cx="3600400" cy="10295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เวลาที่ใช้ในการค้นหานานมาก</a:t>
            </a:r>
            <a:endParaRPr lang="th-T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30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Backtracking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ตรวจสอบข้อกำหนดของแต่ละตัวแปรก่อนกำหนดค่า จากนั้นลงไปหาค่าสำหรับตัวแปรถัดไป ถ้าพบทางตันจะย้อนกลับมาใส่ค่าใหม่</a:t>
            </a:r>
            <a:endParaRPr lang="th-TH" dirty="0"/>
          </a:p>
        </p:txBody>
      </p:sp>
      <p:grpSp>
        <p:nvGrpSpPr>
          <p:cNvPr id="4" name="Group 3"/>
          <p:cNvGrpSpPr/>
          <p:nvPr/>
        </p:nvGrpSpPr>
        <p:grpSpPr>
          <a:xfrm>
            <a:off x="4675376" y="2742124"/>
            <a:ext cx="1008112" cy="697924"/>
            <a:chOff x="395536" y="1700808"/>
            <a:chExt cx="2592288" cy="1872208"/>
          </a:xfrm>
        </p:grpSpPr>
        <p:sp>
          <p:nvSpPr>
            <p:cNvPr id="5" name="Rectangle 4"/>
            <p:cNvSpPr/>
            <p:nvPr/>
          </p:nvSpPr>
          <p:spPr>
            <a:xfrm>
              <a:off x="395536" y="1700808"/>
              <a:ext cx="1944216" cy="5760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E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95536" y="2276872"/>
              <a:ext cx="972108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D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95536" y="3068960"/>
              <a:ext cx="1944216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C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339752" y="2276872"/>
              <a:ext cx="648072" cy="129614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B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367644" y="2276872"/>
              <a:ext cx="972108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A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235216" y="3678228"/>
            <a:ext cx="1008112" cy="697924"/>
            <a:chOff x="395536" y="1700808"/>
            <a:chExt cx="2592288" cy="1872208"/>
          </a:xfrm>
        </p:grpSpPr>
        <p:sp>
          <p:nvSpPr>
            <p:cNvPr id="11" name="Rectangle 10"/>
            <p:cNvSpPr/>
            <p:nvPr/>
          </p:nvSpPr>
          <p:spPr>
            <a:xfrm>
              <a:off x="395536" y="1700808"/>
              <a:ext cx="1944216" cy="5760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E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95536" y="2276872"/>
              <a:ext cx="972108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D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95536" y="3068960"/>
              <a:ext cx="1944216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C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339752" y="2276872"/>
              <a:ext cx="648072" cy="129614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B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367644" y="2276872"/>
              <a:ext cx="972108" cy="79208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A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675376" y="3678228"/>
            <a:ext cx="1008112" cy="697924"/>
            <a:chOff x="395536" y="1700808"/>
            <a:chExt cx="2592288" cy="1872208"/>
          </a:xfrm>
        </p:grpSpPr>
        <p:sp>
          <p:nvSpPr>
            <p:cNvPr id="17" name="Rectangle 16"/>
            <p:cNvSpPr/>
            <p:nvPr/>
          </p:nvSpPr>
          <p:spPr>
            <a:xfrm>
              <a:off x="395536" y="1700808"/>
              <a:ext cx="1944216" cy="5760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E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95536" y="2276872"/>
              <a:ext cx="972108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D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95536" y="3068960"/>
              <a:ext cx="1944216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C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339752" y="2276872"/>
              <a:ext cx="648072" cy="129614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B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367644" y="2276872"/>
              <a:ext cx="972108" cy="792088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A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115536" y="3682966"/>
            <a:ext cx="1008112" cy="697924"/>
            <a:chOff x="395536" y="1700808"/>
            <a:chExt cx="2592288" cy="1872208"/>
          </a:xfrm>
        </p:grpSpPr>
        <p:sp>
          <p:nvSpPr>
            <p:cNvPr id="23" name="Rectangle 22"/>
            <p:cNvSpPr/>
            <p:nvPr/>
          </p:nvSpPr>
          <p:spPr>
            <a:xfrm>
              <a:off x="395536" y="1700808"/>
              <a:ext cx="1944216" cy="5760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E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95536" y="2276872"/>
              <a:ext cx="972108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D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95536" y="3068960"/>
              <a:ext cx="1944216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C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339752" y="2276872"/>
              <a:ext cx="648072" cy="129614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B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367644" y="2276872"/>
              <a:ext cx="972108" cy="79208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A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9" name="Straight Arrow Connector 28"/>
          <p:cNvCxnSpPr>
            <a:stCxn id="7" idx="2"/>
            <a:endCxn id="11" idx="0"/>
          </p:cNvCxnSpPr>
          <p:nvPr/>
        </p:nvCxnSpPr>
        <p:spPr>
          <a:xfrm flipH="1">
            <a:off x="3613258" y="3440048"/>
            <a:ext cx="1440160" cy="2381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7" idx="2"/>
            <a:endCxn id="17" idx="0"/>
          </p:cNvCxnSpPr>
          <p:nvPr/>
        </p:nvCxnSpPr>
        <p:spPr>
          <a:xfrm>
            <a:off x="5053418" y="3440048"/>
            <a:ext cx="0" cy="2381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7" idx="2"/>
            <a:endCxn id="23" idx="0"/>
          </p:cNvCxnSpPr>
          <p:nvPr/>
        </p:nvCxnSpPr>
        <p:spPr>
          <a:xfrm>
            <a:off x="5053418" y="3440048"/>
            <a:ext cx="1440160" cy="24291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1435016" y="4636488"/>
            <a:ext cx="1008112" cy="697924"/>
            <a:chOff x="395536" y="1700808"/>
            <a:chExt cx="2592288" cy="1872208"/>
          </a:xfrm>
        </p:grpSpPr>
        <p:sp>
          <p:nvSpPr>
            <p:cNvPr id="35" name="Rectangle 34"/>
            <p:cNvSpPr/>
            <p:nvPr/>
          </p:nvSpPr>
          <p:spPr>
            <a:xfrm>
              <a:off x="395536" y="1700808"/>
              <a:ext cx="1944216" cy="5760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E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95536" y="2276872"/>
              <a:ext cx="972108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D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95536" y="3068960"/>
              <a:ext cx="1944216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C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339752" y="2276872"/>
              <a:ext cx="648072" cy="129614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B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367644" y="2276872"/>
              <a:ext cx="972108" cy="79208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A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2659152" y="4641951"/>
            <a:ext cx="1008112" cy="697924"/>
            <a:chOff x="395536" y="1700808"/>
            <a:chExt cx="2592288" cy="1872208"/>
          </a:xfrm>
        </p:grpSpPr>
        <p:sp>
          <p:nvSpPr>
            <p:cNvPr id="41" name="Rectangle 40"/>
            <p:cNvSpPr/>
            <p:nvPr/>
          </p:nvSpPr>
          <p:spPr>
            <a:xfrm>
              <a:off x="395536" y="1700808"/>
              <a:ext cx="1944216" cy="5760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E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95536" y="2276872"/>
              <a:ext cx="972108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D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95536" y="3068960"/>
              <a:ext cx="1944216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C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339752" y="2276872"/>
              <a:ext cx="648072" cy="129614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B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367644" y="2276872"/>
              <a:ext cx="972108" cy="79208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A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3883288" y="4632425"/>
            <a:ext cx="1008112" cy="697924"/>
            <a:chOff x="395536" y="1700808"/>
            <a:chExt cx="2592288" cy="1872208"/>
          </a:xfrm>
        </p:grpSpPr>
        <p:sp>
          <p:nvSpPr>
            <p:cNvPr id="47" name="Rectangle 46"/>
            <p:cNvSpPr/>
            <p:nvPr/>
          </p:nvSpPr>
          <p:spPr>
            <a:xfrm>
              <a:off x="395536" y="1700808"/>
              <a:ext cx="1944216" cy="5760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E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95536" y="2276872"/>
              <a:ext cx="972108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D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95536" y="3068960"/>
              <a:ext cx="1944216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C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339752" y="2276872"/>
              <a:ext cx="648072" cy="129614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B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367644" y="2276872"/>
              <a:ext cx="972108" cy="79208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A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3" name="Straight Arrow Connector 52"/>
          <p:cNvCxnSpPr>
            <a:stCxn id="13" idx="2"/>
            <a:endCxn id="35" idx="0"/>
          </p:cNvCxnSpPr>
          <p:nvPr/>
        </p:nvCxnSpPr>
        <p:spPr>
          <a:xfrm flipH="1">
            <a:off x="1813058" y="4376152"/>
            <a:ext cx="1800200" cy="26033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13" idx="2"/>
            <a:endCxn id="41" idx="0"/>
          </p:cNvCxnSpPr>
          <p:nvPr/>
        </p:nvCxnSpPr>
        <p:spPr>
          <a:xfrm flipH="1">
            <a:off x="3037194" y="4376152"/>
            <a:ext cx="576064" cy="26579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13" idx="2"/>
            <a:endCxn id="47" idx="0"/>
          </p:cNvCxnSpPr>
          <p:nvPr/>
        </p:nvCxnSpPr>
        <p:spPr>
          <a:xfrm>
            <a:off x="3613258" y="4376152"/>
            <a:ext cx="648072" cy="25627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1507024" y="5644600"/>
            <a:ext cx="1008112" cy="697924"/>
            <a:chOff x="395536" y="1700808"/>
            <a:chExt cx="2592288" cy="1872208"/>
          </a:xfrm>
        </p:grpSpPr>
        <p:sp>
          <p:nvSpPr>
            <p:cNvPr id="59" name="Rectangle 58"/>
            <p:cNvSpPr/>
            <p:nvPr/>
          </p:nvSpPr>
          <p:spPr>
            <a:xfrm>
              <a:off x="395536" y="1700808"/>
              <a:ext cx="1944216" cy="5760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E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95536" y="2276872"/>
              <a:ext cx="972108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D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95536" y="3068960"/>
              <a:ext cx="1944216" cy="50405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C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2339752" y="2276872"/>
              <a:ext cx="648072" cy="129614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B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367644" y="2276872"/>
              <a:ext cx="972108" cy="79208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A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2659152" y="5644600"/>
            <a:ext cx="1008112" cy="697924"/>
            <a:chOff x="395536" y="1700808"/>
            <a:chExt cx="2592288" cy="1872208"/>
          </a:xfrm>
        </p:grpSpPr>
        <p:sp>
          <p:nvSpPr>
            <p:cNvPr id="65" name="Rectangle 64"/>
            <p:cNvSpPr/>
            <p:nvPr/>
          </p:nvSpPr>
          <p:spPr>
            <a:xfrm>
              <a:off x="395536" y="1700808"/>
              <a:ext cx="1944216" cy="5760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E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95536" y="2276872"/>
              <a:ext cx="972108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D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395536" y="3068960"/>
              <a:ext cx="1944216" cy="504056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C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339752" y="2276872"/>
              <a:ext cx="648072" cy="129614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B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367644" y="2276872"/>
              <a:ext cx="972108" cy="79208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A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3883288" y="5644600"/>
            <a:ext cx="1008112" cy="697924"/>
            <a:chOff x="395536" y="1700808"/>
            <a:chExt cx="2592288" cy="1872208"/>
          </a:xfrm>
        </p:grpSpPr>
        <p:sp>
          <p:nvSpPr>
            <p:cNvPr id="71" name="Rectangle 70"/>
            <p:cNvSpPr/>
            <p:nvPr/>
          </p:nvSpPr>
          <p:spPr>
            <a:xfrm>
              <a:off x="395536" y="1700808"/>
              <a:ext cx="1944216" cy="5760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E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95536" y="2276872"/>
              <a:ext cx="972108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D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95536" y="3068960"/>
              <a:ext cx="194421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C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2339752" y="2276872"/>
              <a:ext cx="648072" cy="129614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B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367644" y="2276872"/>
              <a:ext cx="972108" cy="79208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A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77" name="Straight Arrow Connector 76"/>
          <p:cNvCxnSpPr>
            <a:stCxn id="43" idx="2"/>
            <a:endCxn id="59" idx="0"/>
          </p:cNvCxnSpPr>
          <p:nvPr/>
        </p:nvCxnSpPr>
        <p:spPr>
          <a:xfrm flipH="1">
            <a:off x="1885066" y="5339875"/>
            <a:ext cx="1152128" cy="3047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43" idx="2"/>
            <a:endCxn id="65" idx="0"/>
          </p:cNvCxnSpPr>
          <p:nvPr/>
        </p:nvCxnSpPr>
        <p:spPr>
          <a:xfrm>
            <a:off x="3037194" y="5339875"/>
            <a:ext cx="0" cy="3047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43" idx="2"/>
            <a:endCxn id="71" idx="0"/>
          </p:cNvCxnSpPr>
          <p:nvPr/>
        </p:nvCxnSpPr>
        <p:spPr>
          <a:xfrm>
            <a:off x="3037194" y="5339875"/>
            <a:ext cx="1224136" cy="3047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4640540" y="2704952"/>
            <a:ext cx="1063286" cy="76993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3" name="Rectangle 82"/>
          <p:cNvSpPr/>
          <p:nvPr/>
        </p:nvSpPr>
        <p:spPr>
          <a:xfrm>
            <a:off x="3200362" y="3642097"/>
            <a:ext cx="1063286" cy="76993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4" name="Rectangle 83"/>
          <p:cNvSpPr/>
          <p:nvPr/>
        </p:nvSpPr>
        <p:spPr>
          <a:xfrm>
            <a:off x="2638832" y="5606887"/>
            <a:ext cx="1063286" cy="76993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5" name="Rectangle 84"/>
          <p:cNvSpPr/>
          <p:nvPr/>
        </p:nvSpPr>
        <p:spPr>
          <a:xfrm>
            <a:off x="3852563" y="5611396"/>
            <a:ext cx="1063286" cy="76993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7" name="Rectangle 86"/>
          <p:cNvSpPr/>
          <p:nvPr/>
        </p:nvSpPr>
        <p:spPr>
          <a:xfrm>
            <a:off x="1403648" y="4604172"/>
            <a:ext cx="1063286" cy="76993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8" name="Rectangle 87"/>
          <p:cNvSpPr/>
          <p:nvPr/>
        </p:nvSpPr>
        <p:spPr>
          <a:xfrm>
            <a:off x="2617624" y="4603284"/>
            <a:ext cx="1063286" cy="76993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9" name="Rectangle 88"/>
          <p:cNvSpPr/>
          <p:nvPr/>
        </p:nvSpPr>
        <p:spPr>
          <a:xfrm>
            <a:off x="1465496" y="5603960"/>
            <a:ext cx="1063286" cy="76993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0" name="Rectangle 89"/>
          <p:cNvSpPr/>
          <p:nvPr/>
        </p:nvSpPr>
        <p:spPr>
          <a:xfrm>
            <a:off x="5292080" y="4509120"/>
            <a:ext cx="3600400" cy="21602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itchFamily="34" charset="0"/>
              <a:buChar char="•"/>
            </a:pPr>
            <a:r>
              <a:rPr lang="th-TH" dirty="0" smtClean="0">
                <a:solidFill>
                  <a:schemeClr val="tx1"/>
                </a:solidFill>
              </a:rPr>
              <a:t>มีปัญหาในการทดลองค่าที่ผิดซ้ำแล้วซ้ำเล่า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th-TH" dirty="0" smtClean="0">
                <a:solidFill>
                  <a:schemeClr val="tx1"/>
                </a:solidFill>
              </a:rPr>
              <a:t>การเริ่มต้นค้นหาค่าในตำแหน่งที่ไม่ดีจะทำให้ทำงานนานมาก</a:t>
            </a:r>
            <a:endParaRPr lang="th-T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515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2" grpId="1" animBg="1"/>
      <p:bldP spid="83" grpId="0" animBg="1"/>
      <p:bldP spid="83" grpId="1" animBg="1"/>
      <p:bldP spid="83" grpId="2" animBg="1"/>
      <p:bldP spid="83" grpId="3" animBg="1"/>
      <p:bldP spid="84" grpId="0" animBg="1"/>
      <p:bldP spid="84" grpId="1" animBg="1"/>
      <p:bldP spid="85" grpId="0" animBg="1"/>
      <p:bldP spid="87" grpId="0" animBg="1"/>
      <p:bldP spid="87" grpId="1" animBg="1"/>
      <p:bldP spid="88" grpId="0" animBg="1"/>
      <p:bldP spid="88" grpId="1" animBg="1"/>
      <p:bldP spid="88" grpId="2" animBg="1"/>
      <p:bldP spid="88" grpId="3" animBg="1"/>
      <p:bldP spid="88" grpId="4" animBg="1"/>
      <p:bldP spid="88" grpId="5" animBg="1"/>
      <p:bldP spid="89" grpId="0" animBg="1"/>
      <p:bldP spid="89" grpId="1" animBg="1"/>
      <p:bldP spid="9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ปรับปรุงให้ </a:t>
            </a:r>
            <a:r>
              <a:rPr lang="en-US" dirty="0" smtClean="0"/>
              <a:t>Backtracking </a:t>
            </a:r>
            <a:r>
              <a:rPr lang="th-TH" dirty="0" smtClean="0"/>
              <a:t>มีประสิทธิภาพ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มีเทคนิคพื้นฐานที่ใช้ช่วยปรับปรุง </a:t>
            </a:r>
            <a:r>
              <a:rPr lang="en-US" dirty="0" smtClean="0"/>
              <a:t>Backtracking </a:t>
            </a:r>
            <a:r>
              <a:rPr lang="th-TH" dirty="0" smtClean="0"/>
              <a:t>ให้มีประสิทธิภาพมากขึ้นในการค้นหาคำตอบ</a:t>
            </a:r>
          </a:p>
          <a:p>
            <a:r>
              <a:rPr lang="th-TH" dirty="0" smtClean="0"/>
              <a:t>เทคนิคเหล่านี้มาช่วยแก้ปัญหาที่เกิดขึ้นกับ </a:t>
            </a:r>
            <a:r>
              <a:rPr lang="en-US" dirty="0" smtClean="0"/>
              <a:t>Backtracking </a:t>
            </a:r>
            <a:r>
              <a:rPr lang="th-TH" dirty="0" smtClean="0"/>
              <a:t>เช่น</a:t>
            </a:r>
          </a:p>
          <a:p>
            <a:pPr lvl="1"/>
            <a:r>
              <a:rPr lang="th-TH" dirty="0" smtClean="0"/>
              <a:t>สามารถที่จะตรวจสอบว่าข้อมูลเหล่านี้ไม่ถูกต้องตามข้อกำหนดก่อนค้นหา </a:t>
            </a:r>
            <a:r>
              <a:rPr lang="en-US" dirty="0" smtClean="0"/>
              <a:t>?</a:t>
            </a:r>
          </a:p>
          <a:p>
            <a:pPr lvl="1"/>
            <a:r>
              <a:rPr lang="th-TH" dirty="0" smtClean="0"/>
              <a:t>ค่าตัวแปรไหนที่ควรจะแก้ต่อไป </a:t>
            </a:r>
            <a:r>
              <a:rPr lang="en-US" dirty="0" smtClean="0"/>
              <a:t>?</a:t>
            </a:r>
          </a:p>
          <a:p>
            <a:pPr lvl="1"/>
            <a:r>
              <a:rPr lang="th-TH" dirty="0" smtClean="0"/>
              <a:t>ควรจะเรียงลำดับของค่าแบบไหนให้ได้ผลลัพธ์เร็วที่สุด </a:t>
            </a:r>
            <a:r>
              <a:rPr lang="en-US" dirty="0" smtClean="0"/>
              <a:t>?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89140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Consistency Driven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09120"/>
          </a:xfrm>
        </p:spPr>
        <p:txBody>
          <a:bodyPr/>
          <a:lstStyle/>
          <a:p>
            <a:r>
              <a:rPr lang="th-TH" sz="2800" dirty="0" smtClean="0"/>
              <a:t>เป็นวิธีที่ใช้สำหรับตัดค่าในโดเมนที่ผิดข้อกำหนดออกก่อนการค้นหา </a:t>
            </a:r>
          </a:p>
          <a:p>
            <a:r>
              <a:rPr lang="th-TH" sz="2800" dirty="0" smtClean="0"/>
              <a:t>จะมีประโยชน์มากกับปัญหาที่ซับซ้อน</a:t>
            </a:r>
          </a:p>
          <a:p>
            <a:r>
              <a:rPr lang="th-TH" sz="2800" dirty="0" smtClean="0"/>
              <a:t>เทคนิคนี้จะประกอบด้วย 2 ส่วน</a:t>
            </a:r>
          </a:p>
          <a:p>
            <a:pPr lvl="1"/>
            <a:r>
              <a:rPr lang="en-US" sz="2400" dirty="0" smtClean="0"/>
              <a:t>Node consistency</a:t>
            </a:r>
          </a:p>
          <a:p>
            <a:pPr lvl="2"/>
            <a:r>
              <a:rPr lang="th-TH" sz="2000" dirty="0" smtClean="0"/>
              <a:t>เป็นการจัดการที่ง่ายคือการตัดค่าในโดเมนที่ไม่เหมาะสมกับโหนดนั้นทิ้ง เช่นใน </a:t>
            </a:r>
            <a:r>
              <a:rPr lang="th-TH" sz="2000" dirty="0" smtClean="0">
                <a:hlinkClick r:id="rId2" action="ppaction://hlinksldjump"/>
              </a:rPr>
              <a:t>ตัวอย่างที่ 2</a:t>
            </a:r>
            <a:r>
              <a:rPr lang="th-TH" sz="2000" dirty="0" smtClean="0"/>
              <a:t> ได้ตัดค่าในโดเมนของแต่ละโหนดออกเหลือเฉพาะค่าที่มีจำนวนตัวอักษรเท่ากับที่โหนดนั้นๆ ต้องการ</a:t>
            </a:r>
          </a:p>
          <a:p>
            <a:pPr lvl="1"/>
            <a:r>
              <a:rPr lang="en-US" sz="2400" dirty="0" smtClean="0"/>
              <a:t>Arc consistency</a:t>
            </a:r>
          </a:p>
          <a:p>
            <a:pPr lvl="2"/>
            <a:r>
              <a:rPr lang="en-US" sz="2000" dirty="0" smtClean="0">
                <a:latin typeface="Microsoft Sans Serif" pitchFamily="34" charset="0"/>
                <a:cs typeface="Microsoft Sans Serif" pitchFamily="34" charset="0"/>
              </a:rPr>
              <a:t>Arc(D</a:t>
            </a:r>
            <a:r>
              <a:rPr lang="en-US" sz="2000" baseline="-25000" dirty="0" smtClean="0">
                <a:latin typeface="Microsoft Sans Serif" pitchFamily="34" charset="0"/>
                <a:cs typeface="Microsoft Sans Serif" pitchFamily="34" charset="0"/>
              </a:rPr>
              <a:t>i</a:t>
            </a:r>
            <a:r>
              <a:rPr lang="en-US" sz="2000" dirty="0" smtClean="0">
                <a:latin typeface="Microsoft Sans Serif" pitchFamily="34" charset="0"/>
                <a:cs typeface="Microsoft Sans Serif" pitchFamily="34" charset="0"/>
              </a:rPr>
              <a:t>, </a:t>
            </a:r>
            <a:r>
              <a:rPr lang="en-US" sz="2000" dirty="0" err="1" smtClean="0">
                <a:latin typeface="Microsoft Sans Serif" pitchFamily="34" charset="0"/>
                <a:cs typeface="Microsoft Sans Serif" pitchFamily="34" charset="0"/>
              </a:rPr>
              <a:t>D</a:t>
            </a:r>
            <a:r>
              <a:rPr lang="en-US" sz="2000" baseline="-25000" dirty="0" err="1" smtClean="0">
                <a:latin typeface="Microsoft Sans Serif" pitchFamily="34" charset="0"/>
                <a:cs typeface="Microsoft Sans Serif" pitchFamily="34" charset="0"/>
              </a:rPr>
              <a:t>j</a:t>
            </a:r>
            <a:r>
              <a:rPr lang="en-US" sz="2000" dirty="0" smtClean="0">
                <a:latin typeface="Microsoft Sans Serif" pitchFamily="34" charset="0"/>
                <a:cs typeface="Microsoft Sans Serif" pitchFamily="34" charset="0"/>
              </a:rPr>
              <a:t>)</a:t>
            </a:r>
            <a:r>
              <a:rPr lang="en-US" sz="2000" dirty="0" smtClean="0"/>
              <a:t> </a:t>
            </a:r>
            <a:r>
              <a:rPr lang="th-TH" sz="2000" dirty="0" smtClean="0"/>
              <a:t>จะเป็น </a:t>
            </a:r>
            <a:r>
              <a:rPr lang="en-US" sz="2000" dirty="0" smtClean="0"/>
              <a:t>arc consistent </a:t>
            </a:r>
            <a:r>
              <a:rPr lang="th-TH" sz="2000" dirty="0" smtClean="0"/>
              <a:t>ได้ต่อเมื่อทุกค่า </a:t>
            </a:r>
            <a:r>
              <a:rPr lang="en-US" sz="2000" dirty="0" smtClean="0"/>
              <a:t>x </a:t>
            </a:r>
            <a:r>
              <a:rPr lang="th-TH" sz="2000" dirty="0" smtClean="0"/>
              <a:t>ในโดเมน</a:t>
            </a:r>
            <a:r>
              <a:rPr lang="en-US" sz="2000" dirty="0" smtClean="0"/>
              <a:t> D</a:t>
            </a:r>
            <a:r>
              <a:rPr lang="en-US" sz="2000" baseline="-25000" dirty="0" smtClean="0">
                <a:latin typeface="Microsoft Sans Serif" pitchFamily="34" charset="0"/>
                <a:cs typeface="Microsoft Sans Serif" pitchFamily="34" charset="0"/>
              </a:rPr>
              <a:t>i</a:t>
            </a:r>
            <a:r>
              <a:rPr lang="en-US" sz="2000" dirty="0" smtClean="0"/>
              <a:t> </a:t>
            </a:r>
            <a:r>
              <a:rPr lang="th-TH" sz="2000" dirty="0" smtClean="0"/>
              <a:t>จะต้องมีบางค่า </a:t>
            </a:r>
            <a:r>
              <a:rPr lang="en-US" sz="2000" dirty="0" smtClean="0"/>
              <a:t>y </a:t>
            </a:r>
            <a:r>
              <a:rPr lang="th-TH" sz="2000" dirty="0" smtClean="0"/>
              <a:t>ในโดเมน </a:t>
            </a:r>
            <a:r>
              <a:rPr lang="en-US" sz="2000" dirty="0" err="1" smtClean="0"/>
              <a:t>D</a:t>
            </a:r>
            <a:r>
              <a:rPr lang="en-US" sz="2000" baseline="-25000" dirty="0" err="1" smtClean="0">
                <a:latin typeface="Microsoft Sans Serif" pitchFamily="34" charset="0"/>
                <a:cs typeface="Microsoft Sans Serif" pitchFamily="34" charset="0"/>
              </a:rPr>
              <a:t>j</a:t>
            </a:r>
            <a:r>
              <a:rPr lang="en-US" sz="2000" dirty="0" smtClean="0"/>
              <a:t> </a:t>
            </a:r>
            <a:r>
              <a:rPr lang="th-TH" sz="2000" dirty="0" smtClean="0"/>
              <a:t>อยู่ที่ </a:t>
            </a:r>
            <a:r>
              <a:rPr lang="en-US" sz="2000" dirty="0" smtClean="0"/>
              <a:t>D</a:t>
            </a:r>
            <a:r>
              <a:rPr lang="en-US" sz="2000" baseline="-25000" dirty="0" smtClean="0">
                <a:latin typeface="Microsoft Sans Serif" pitchFamily="34" charset="0"/>
                <a:cs typeface="Microsoft Sans Serif" pitchFamily="34" charset="0"/>
              </a:rPr>
              <a:t>i</a:t>
            </a:r>
            <a:r>
              <a:rPr lang="en-US" sz="2000" dirty="0" smtClean="0">
                <a:latin typeface="Microsoft Sans Serif" pitchFamily="34" charset="0"/>
                <a:cs typeface="Microsoft Sans Serif" pitchFamily="34" charset="0"/>
              </a:rPr>
              <a:t> = x</a:t>
            </a:r>
            <a:r>
              <a:rPr lang="en-US" sz="2000" dirty="0" smtClean="0"/>
              <a:t> </a:t>
            </a:r>
            <a:r>
              <a:rPr lang="th-TH" sz="2000" dirty="0" smtClean="0"/>
              <a:t>และ </a:t>
            </a:r>
            <a:r>
              <a:rPr lang="en-US" sz="2000" dirty="0" err="1" smtClean="0"/>
              <a:t>D</a:t>
            </a:r>
            <a:r>
              <a:rPr lang="en-US" sz="2000" baseline="-25000" dirty="0" err="1" smtClean="0">
                <a:latin typeface="Microsoft Sans Serif" pitchFamily="34" charset="0"/>
                <a:cs typeface="Microsoft Sans Serif" pitchFamily="34" charset="0"/>
              </a:rPr>
              <a:t>j</a:t>
            </a:r>
            <a:r>
              <a:rPr lang="en-US" sz="2000" dirty="0" smtClean="0">
                <a:latin typeface="Microsoft Sans Serif" pitchFamily="34" charset="0"/>
                <a:cs typeface="Microsoft Sans Serif" pitchFamily="34" charset="0"/>
              </a:rPr>
              <a:t> = y</a:t>
            </a:r>
            <a:r>
              <a:rPr lang="en-US" sz="2000" dirty="0" smtClean="0"/>
              <a:t> </a:t>
            </a:r>
            <a:r>
              <a:rPr lang="th-TH" sz="2000" dirty="0" smtClean="0"/>
              <a:t>ที่ไม่ขัดกับข้อกำหนด</a:t>
            </a:r>
          </a:p>
          <a:p>
            <a:pPr lvl="2"/>
            <a:r>
              <a:rPr lang="en-US" sz="2000" dirty="0" smtClean="0"/>
              <a:t>Arc consistency </a:t>
            </a:r>
            <a:r>
              <a:rPr lang="th-TH" sz="2000" dirty="0" smtClean="0"/>
              <a:t>คิดในรูปแบบของกราฟที่มีทิศทางเพราะฉะนั้นถึง </a:t>
            </a:r>
            <a:r>
              <a:rPr lang="en-US" sz="2000" dirty="0" smtClean="0">
                <a:latin typeface="Microsoft Sans Serif" pitchFamily="34" charset="0"/>
                <a:cs typeface="Microsoft Sans Serif" pitchFamily="34" charset="0"/>
              </a:rPr>
              <a:t>Arc(D</a:t>
            </a:r>
            <a:r>
              <a:rPr lang="en-US" sz="2000" baseline="-25000" dirty="0" smtClean="0">
                <a:latin typeface="Microsoft Sans Serif" pitchFamily="34" charset="0"/>
                <a:cs typeface="Microsoft Sans Serif" pitchFamily="34" charset="0"/>
              </a:rPr>
              <a:t>i</a:t>
            </a:r>
            <a:r>
              <a:rPr lang="en-US" sz="2000" dirty="0" smtClean="0">
                <a:latin typeface="Microsoft Sans Serif" pitchFamily="34" charset="0"/>
                <a:cs typeface="Microsoft Sans Serif" pitchFamily="34" charset="0"/>
              </a:rPr>
              <a:t>, </a:t>
            </a:r>
            <a:r>
              <a:rPr lang="en-US" sz="2000" dirty="0" err="1" smtClean="0">
                <a:latin typeface="Microsoft Sans Serif" pitchFamily="34" charset="0"/>
                <a:cs typeface="Microsoft Sans Serif" pitchFamily="34" charset="0"/>
              </a:rPr>
              <a:t>D</a:t>
            </a:r>
            <a:r>
              <a:rPr lang="en-US" sz="2000" baseline="-25000" dirty="0" err="1" smtClean="0">
                <a:latin typeface="Microsoft Sans Serif" pitchFamily="34" charset="0"/>
                <a:cs typeface="Microsoft Sans Serif" pitchFamily="34" charset="0"/>
              </a:rPr>
              <a:t>j</a:t>
            </a:r>
            <a:r>
              <a:rPr lang="en-US" sz="2000" dirty="0" smtClean="0">
                <a:latin typeface="Microsoft Sans Serif" pitchFamily="34" charset="0"/>
                <a:cs typeface="Microsoft Sans Serif" pitchFamily="34" charset="0"/>
              </a:rPr>
              <a:t>)</a:t>
            </a:r>
            <a:r>
              <a:rPr lang="en-US" sz="2000" dirty="0" smtClean="0"/>
              <a:t> </a:t>
            </a:r>
            <a:r>
              <a:rPr lang="th-TH" sz="2000" dirty="0" smtClean="0"/>
              <a:t>จะเป็น </a:t>
            </a:r>
            <a:r>
              <a:rPr lang="en-US" sz="2000" dirty="0" smtClean="0"/>
              <a:t>arc consistent </a:t>
            </a:r>
            <a:r>
              <a:rPr lang="th-TH" sz="2000" dirty="0" smtClean="0"/>
              <a:t>แต่ </a:t>
            </a:r>
            <a:r>
              <a:rPr lang="en-US" sz="2000" dirty="0" smtClean="0">
                <a:latin typeface="Microsoft Sans Serif" pitchFamily="34" charset="0"/>
                <a:cs typeface="Microsoft Sans Serif" pitchFamily="34" charset="0"/>
              </a:rPr>
              <a:t>Arc(</a:t>
            </a:r>
            <a:r>
              <a:rPr lang="en-US" sz="2000" dirty="0" err="1" smtClean="0">
                <a:latin typeface="Microsoft Sans Serif" pitchFamily="34" charset="0"/>
                <a:cs typeface="Microsoft Sans Serif" pitchFamily="34" charset="0"/>
              </a:rPr>
              <a:t>D</a:t>
            </a:r>
            <a:r>
              <a:rPr lang="en-US" sz="2000" baseline="-25000" dirty="0" err="1" smtClean="0">
                <a:latin typeface="Microsoft Sans Serif" pitchFamily="34" charset="0"/>
                <a:cs typeface="Microsoft Sans Serif" pitchFamily="34" charset="0"/>
              </a:rPr>
              <a:t>j</a:t>
            </a:r>
            <a:r>
              <a:rPr lang="en-US" sz="2000" dirty="0" smtClean="0">
                <a:latin typeface="Microsoft Sans Serif" pitchFamily="34" charset="0"/>
                <a:cs typeface="Microsoft Sans Serif" pitchFamily="34" charset="0"/>
              </a:rPr>
              <a:t>, D</a:t>
            </a:r>
            <a:r>
              <a:rPr lang="en-US" sz="2000" baseline="-25000" dirty="0" smtClean="0">
                <a:latin typeface="Microsoft Sans Serif" pitchFamily="34" charset="0"/>
                <a:cs typeface="Microsoft Sans Serif" pitchFamily="34" charset="0"/>
              </a:rPr>
              <a:t>i</a:t>
            </a:r>
            <a:r>
              <a:rPr lang="en-US" sz="2000" dirty="0" smtClean="0">
                <a:latin typeface="Microsoft Sans Serif" pitchFamily="34" charset="0"/>
                <a:cs typeface="Microsoft Sans Serif" pitchFamily="34" charset="0"/>
              </a:rPr>
              <a:t>)</a:t>
            </a:r>
            <a:r>
              <a:rPr lang="en-US" sz="2000" dirty="0" smtClean="0"/>
              <a:t> </a:t>
            </a:r>
            <a:r>
              <a:rPr lang="th-TH" sz="2000" dirty="0" smtClean="0"/>
              <a:t>อาจจะไม่ใช่ก็ได้</a:t>
            </a: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267248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เขียน </a:t>
            </a:r>
            <a:r>
              <a:rPr lang="en-US" dirty="0" smtClean="0"/>
              <a:t>Constraint Graph</a:t>
            </a:r>
            <a:endParaRPr lang="th-TH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3132478"/>
              </p:ext>
            </p:extLst>
          </p:nvPr>
        </p:nvGraphicFramePr>
        <p:xfrm>
          <a:off x="251521" y="1628800"/>
          <a:ext cx="1800200" cy="1737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40"/>
                <a:gridCol w="360040"/>
                <a:gridCol w="360040"/>
                <a:gridCol w="360040"/>
                <a:gridCol w="360040"/>
              </a:tblGrid>
              <a:tr h="25202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th-TH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th-TH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th-TH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ctr"/>
                      <a:endParaRPr lang="th-TH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ctr"/>
                      <a:endParaRPr lang="th-TH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th-TH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th-TH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</a:t>
                      </a:r>
                      <a:endParaRPr lang="th-TH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</a:t>
                      </a:r>
                      <a:endParaRPr lang="th-TH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</a:t>
                      </a:r>
                      <a:endParaRPr lang="th-TH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28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946517"/>
              </p:ext>
            </p:extLst>
          </p:nvPr>
        </p:nvGraphicFramePr>
        <p:xfrm>
          <a:off x="107504" y="3501008"/>
          <a:ext cx="2232249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4083"/>
                <a:gridCol w="744083"/>
                <a:gridCol w="744083"/>
              </a:tblGrid>
              <a:tr h="2448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AFT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HOSES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LINE</a:t>
                      </a:r>
                      <a:endParaRPr lang="th-TH" sz="1400" dirty="0"/>
                    </a:p>
                  </a:txBody>
                  <a:tcPr/>
                </a:tc>
              </a:tr>
              <a:tr h="2448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ALE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KEEL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SAILS</a:t>
                      </a:r>
                      <a:endParaRPr lang="th-TH" sz="1400" dirty="0"/>
                    </a:p>
                  </a:txBody>
                  <a:tcPr/>
                </a:tc>
              </a:tr>
              <a:tr h="2448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EEL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KNOT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SHEET</a:t>
                      </a:r>
                      <a:endParaRPr lang="th-TH" sz="1400" dirty="0"/>
                    </a:p>
                  </a:txBody>
                  <a:tcPr/>
                </a:tc>
              </a:tr>
              <a:tr h="2448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HEEL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LASER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STEER</a:t>
                      </a:r>
                      <a:endParaRPr lang="th-TH" sz="1400" dirty="0"/>
                    </a:p>
                  </a:txBody>
                  <a:tcPr/>
                </a:tc>
              </a:tr>
              <a:tr h="2448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HIKE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LEE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TIE</a:t>
                      </a:r>
                      <a:endParaRPr lang="th-TH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2123728" y="1525488"/>
            <a:ext cx="4265136" cy="2479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fontAlgn="base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fontAlgn="base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fontAlgn="base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A5AB81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000" dirty="0" smtClean="0"/>
              <a:t>โดเมนของตัวแปร</a:t>
            </a:r>
          </a:p>
          <a:p>
            <a:pPr lvl="1"/>
            <a:r>
              <a:rPr lang="en-US" sz="1800" dirty="0" smtClean="0"/>
              <a:t>1, 2, 3, 8 </a:t>
            </a:r>
          </a:p>
          <a:p>
            <a:pPr lvl="2"/>
            <a:r>
              <a:rPr lang="en-US" sz="1400" dirty="0" smtClean="0"/>
              <a:t>{‘HOSES’, ‘LASER’, ‘SAILS’, ‘SHEET’, STEER’}</a:t>
            </a:r>
          </a:p>
          <a:p>
            <a:pPr lvl="1"/>
            <a:r>
              <a:rPr lang="en-US" sz="1800" dirty="0"/>
              <a:t>4</a:t>
            </a:r>
            <a:r>
              <a:rPr lang="en-US" sz="1800" dirty="0" smtClean="0"/>
              <a:t>, 5</a:t>
            </a:r>
          </a:p>
          <a:p>
            <a:pPr lvl="2"/>
            <a:r>
              <a:rPr lang="en-US" sz="1400" dirty="0" smtClean="0"/>
              <a:t>{‘HEEL’, ‘HIKE’, ‘KEEL’, ‘KNOT’, ‘LINE’}</a:t>
            </a:r>
          </a:p>
          <a:p>
            <a:pPr lvl="1"/>
            <a:r>
              <a:rPr lang="en-US" sz="1800" dirty="0" smtClean="0"/>
              <a:t>6, 7</a:t>
            </a:r>
          </a:p>
          <a:p>
            <a:pPr lvl="2"/>
            <a:r>
              <a:rPr lang="en-US" sz="1400" dirty="0" smtClean="0"/>
              <a:t>{‘AFT, ‘ALE’, ‘EEL’, ‘LEE’, ‘TIE’}  </a:t>
            </a:r>
          </a:p>
          <a:p>
            <a:pPr marL="685800" lvl="2" indent="0">
              <a:buNone/>
            </a:pPr>
            <a:endParaRPr lang="th-TH" sz="1400" dirty="0" smtClean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5496" y="5013176"/>
            <a:ext cx="5567374" cy="1662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fontAlgn="base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fontAlgn="base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fontAlgn="base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A5AB81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000" dirty="0" smtClean="0"/>
              <a:t>ข้อกำหนด </a:t>
            </a:r>
            <a:r>
              <a:rPr lang="en-US" sz="2000" dirty="0" smtClean="0"/>
              <a:t>(constraint)</a:t>
            </a:r>
          </a:p>
          <a:p>
            <a:pPr lvl="1"/>
            <a:r>
              <a:rPr lang="en-US" sz="1800" dirty="0" smtClean="0"/>
              <a:t>1[3] = 2[1],  1[5] = 3[1]</a:t>
            </a:r>
          </a:p>
          <a:p>
            <a:pPr lvl="1"/>
            <a:r>
              <a:rPr lang="en-US" sz="1800" dirty="0" smtClean="0"/>
              <a:t>4[2] = 2[3],  4[3</a:t>
            </a:r>
            <a:r>
              <a:rPr lang="en-US" sz="1800" dirty="0"/>
              <a:t>] = 5[1], </a:t>
            </a:r>
            <a:r>
              <a:rPr lang="en-US" sz="1800" dirty="0" smtClean="0"/>
              <a:t> 4[4] = 3[3]</a:t>
            </a:r>
          </a:p>
          <a:p>
            <a:pPr lvl="1"/>
            <a:r>
              <a:rPr lang="en-US" sz="1800" dirty="0" smtClean="0"/>
              <a:t>7[1] = 2[4],  7[2] = 5[2],  7[3] = 3[4]</a:t>
            </a:r>
          </a:p>
          <a:p>
            <a:pPr lvl="1"/>
            <a:r>
              <a:rPr lang="en-US" sz="1800" dirty="0" smtClean="0"/>
              <a:t>8[1] = 6[2], </a:t>
            </a:r>
            <a:r>
              <a:rPr lang="en-US" sz="1800" dirty="0"/>
              <a:t> </a:t>
            </a:r>
            <a:r>
              <a:rPr lang="en-US" sz="1800" dirty="0" smtClean="0"/>
              <a:t>8[3] = 2[5],  8[4] = 5[3], 8[5] = 3[5]</a:t>
            </a:r>
          </a:p>
        </p:txBody>
      </p:sp>
      <p:sp>
        <p:nvSpPr>
          <p:cNvPr id="10" name="Oval 9"/>
          <p:cNvSpPr/>
          <p:nvPr/>
        </p:nvSpPr>
        <p:spPr>
          <a:xfrm>
            <a:off x="4616336" y="5229200"/>
            <a:ext cx="459720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1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156176" y="5877272"/>
            <a:ext cx="459720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3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280632" y="3645024"/>
            <a:ext cx="459720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5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6226360" y="3356992"/>
            <a:ext cx="459720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7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8288744" y="5157192"/>
            <a:ext cx="459720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8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616336" y="4005064"/>
            <a:ext cx="459720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2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8288744" y="3645024"/>
            <a:ext cx="459720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6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308304" y="4437112"/>
            <a:ext cx="459720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4</a:t>
            </a:r>
            <a:endParaRPr lang="th-TH" sz="1800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>
            <a:stCxn id="10" idx="0"/>
            <a:endCxn id="15" idx="4"/>
          </p:cNvCxnSpPr>
          <p:nvPr/>
        </p:nvCxnSpPr>
        <p:spPr>
          <a:xfrm flipV="1">
            <a:off x="4846196" y="4437112"/>
            <a:ext cx="0" cy="7920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5"/>
            <a:endCxn id="11" idx="1"/>
          </p:cNvCxnSpPr>
          <p:nvPr/>
        </p:nvCxnSpPr>
        <p:spPr>
          <a:xfrm>
            <a:off x="5008732" y="5597976"/>
            <a:ext cx="1214768" cy="3425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7" idx="2"/>
            <a:endCxn id="15" idx="6"/>
          </p:cNvCxnSpPr>
          <p:nvPr/>
        </p:nvCxnSpPr>
        <p:spPr>
          <a:xfrm flipH="1" flipV="1">
            <a:off x="5076056" y="4221088"/>
            <a:ext cx="2232248" cy="4320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7" idx="3"/>
            <a:endCxn id="11" idx="7"/>
          </p:cNvCxnSpPr>
          <p:nvPr/>
        </p:nvCxnSpPr>
        <p:spPr>
          <a:xfrm flipH="1">
            <a:off x="6548572" y="4805888"/>
            <a:ext cx="827056" cy="11346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7" idx="0"/>
            <a:endCxn id="12" idx="4"/>
          </p:cNvCxnSpPr>
          <p:nvPr/>
        </p:nvCxnSpPr>
        <p:spPr>
          <a:xfrm flipH="1" flipV="1">
            <a:off x="7510492" y="4077072"/>
            <a:ext cx="27672" cy="3600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3" idx="2"/>
            <a:endCxn id="15" idx="7"/>
          </p:cNvCxnSpPr>
          <p:nvPr/>
        </p:nvCxnSpPr>
        <p:spPr>
          <a:xfrm flipH="1">
            <a:off x="5008732" y="3573016"/>
            <a:ext cx="1217628" cy="49532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3" idx="6"/>
            <a:endCxn id="12" idx="0"/>
          </p:cNvCxnSpPr>
          <p:nvPr/>
        </p:nvCxnSpPr>
        <p:spPr>
          <a:xfrm>
            <a:off x="6686080" y="3573016"/>
            <a:ext cx="824412" cy="72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3" idx="4"/>
            <a:endCxn id="11" idx="0"/>
          </p:cNvCxnSpPr>
          <p:nvPr/>
        </p:nvCxnSpPr>
        <p:spPr>
          <a:xfrm flipH="1">
            <a:off x="6386036" y="3789040"/>
            <a:ext cx="70184" cy="20882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4" idx="0"/>
            <a:endCxn id="16" idx="4"/>
          </p:cNvCxnSpPr>
          <p:nvPr/>
        </p:nvCxnSpPr>
        <p:spPr>
          <a:xfrm flipV="1">
            <a:off x="8518604" y="4077072"/>
            <a:ext cx="0" cy="108012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4" idx="2"/>
            <a:endCxn id="15" idx="5"/>
          </p:cNvCxnSpPr>
          <p:nvPr/>
        </p:nvCxnSpPr>
        <p:spPr>
          <a:xfrm flipH="1" flipV="1">
            <a:off x="5008732" y="4373840"/>
            <a:ext cx="3280012" cy="9993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4" idx="1"/>
            <a:endCxn id="12" idx="6"/>
          </p:cNvCxnSpPr>
          <p:nvPr/>
        </p:nvCxnSpPr>
        <p:spPr>
          <a:xfrm flipH="1" flipV="1">
            <a:off x="7740352" y="3861048"/>
            <a:ext cx="615716" cy="13594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14" idx="3"/>
            <a:endCxn id="11" idx="6"/>
          </p:cNvCxnSpPr>
          <p:nvPr/>
        </p:nvCxnSpPr>
        <p:spPr>
          <a:xfrm flipH="1">
            <a:off x="6615896" y="5525968"/>
            <a:ext cx="1740172" cy="56732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709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Algorithm </a:t>
            </a:r>
            <a:r>
              <a:rPr lang="th-TH" sz="4000" dirty="0" smtClean="0"/>
              <a:t>ตรวจสอบ </a:t>
            </a:r>
            <a:r>
              <a:rPr lang="en-US" sz="4000" dirty="0" smtClean="0"/>
              <a:t>Arc Consistency (1)</a:t>
            </a:r>
            <a:endParaRPr lang="th-TH" sz="4000" dirty="0"/>
          </a:p>
        </p:txBody>
      </p:sp>
      <p:grpSp>
        <p:nvGrpSpPr>
          <p:cNvPr id="25" name="Group 24"/>
          <p:cNvGrpSpPr/>
          <p:nvPr/>
        </p:nvGrpSpPr>
        <p:grpSpPr>
          <a:xfrm>
            <a:off x="395536" y="4437112"/>
            <a:ext cx="3151688" cy="2304256"/>
            <a:chOff x="4616336" y="3356992"/>
            <a:chExt cx="4132128" cy="2952328"/>
          </a:xfrm>
        </p:grpSpPr>
        <p:sp>
          <p:nvSpPr>
            <p:cNvPr id="5" name="Oval 4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3" name="Straight Connector 12"/>
            <p:cNvCxnSpPr>
              <a:stCxn id="5" idx="0"/>
              <a:endCxn id="10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5" idx="5"/>
              <a:endCxn id="6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12" idx="2"/>
              <a:endCxn id="10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2" idx="3"/>
              <a:endCxn id="6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2" idx="0"/>
              <a:endCxn id="7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8" idx="2"/>
              <a:endCxn id="10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8" idx="6"/>
              <a:endCxn id="7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8" idx="4"/>
              <a:endCxn id="6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0"/>
              <a:endCxn id="11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9" idx="2"/>
              <a:endCxn id="10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9" idx="1"/>
              <a:endCxn id="7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9" idx="3"/>
              <a:endCxn id="6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153656" y="4221088"/>
            <a:ext cx="745936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  <a:latin typeface="Microsoft Sans Serif" pitchFamily="34" charset="0"/>
                <a:cs typeface="Microsoft Sans Serif" pitchFamily="34" charset="0"/>
              </a:rPr>
              <a:t>i = 1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Microsoft Sans Serif" pitchFamily="34" charset="0"/>
                <a:cs typeface="Microsoft Sans Serif" pitchFamily="34" charset="0"/>
              </a:rPr>
              <a:t>j = 2</a:t>
            </a:r>
            <a:endParaRPr lang="th-TH" sz="1800" dirty="0">
              <a:solidFill>
                <a:prstClr val="black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64872" y="4941168"/>
            <a:ext cx="57390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800" dirty="0" smtClean="0">
                <a:solidFill>
                  <a:prstClr val="black"/>
                </a:solidFill>
              </a:rPr>
              <a:t>D</a:t>
            </a:r>
            <a:r>
              <a:rPr lang="en-US" sz="1800" baseline="-25000" dirty="0" smtClean="0">
                <a:solidFill>
                  <a:prstClr val="black"/>
                </a:solidFill>
              </a:rPr>
              <a:t>1</a:t>
            </a:r>
            <a:r>
              <a:rPr lang="en-US" sz="1800" dirty="0" smtClean="0">
                <a:solidFill>
                  <a:prstClr val="black"/>
                </a:solidFill>
              </a:rPr>
              <a:t> = {‘HOSES</a:t>
            </a:r>
            <a:r>
              <a:rPr lang="en-US" sz="1800" dirty="0">
                <a:solidFill>
                  <a:prstClr val="black"/>
                </a:solidFill>
              </a:rPr>
              <a:t>’, ‘LASER’, ‘SAILS’, ‘SHEET’, STEER</a:t>
            </a:r>
            <a:r>
              <a:rPr lang="en-US" sz="18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800" dirty="0" smtClean="0">
                <a:solidFill>
                  <a:prstClr val="black"/>
                </a:solidFill>
              </a:rPr>
              <a:t>D</a:t>
            </a:r>
            <a:r>
              <a:rPr lang="en-US" sz="1800" baseline="-25000" dirty="0" smtClean="0">
                <a:solidFill>
                  <a:prstClr val="black"/>
                </a:solidFill>
              </a:rPr>
              <a:t>2</a:t>
            </a:r>
            <a:r>
              <a:rPr lang="en-US" sz="1800" dirty="0" smtClean="0">
                <a:solidFill>
                  <a:prstClr val="black"/>
                </a:solidFill>
              </a:rPr>
              <a:t> = </a:t>
            </a:r>
            <a:r>
              <a:rPr lang="en-US" sz="1800" dirty="0">
                <a:solidFill>
                  <a:prstClr val="black"/>
                </a:solidFill>
              </a:rPr>
              <a:t>{‘HOSES’, ‘LASER’, ‘SAILS’, ‘SHEET’, STEER</a:t>
            </a:r>
            <a:r>
              <a:rPr lang="en-US" sz="18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800" dirty="0" smtClean="0">
                <a:solidFill>
                  <a:prstClr val="black"/>
                </a:solidFill>
              </a:rPr>
              <a:t>Constraint  1[3]  </a:t>
            </a:r>
            <a:r>
              <a:rPr lang="en-US" sz="1800" dirty="0">
                <a:solidFill>
                  <a:prstClr val="black"/>
                </a:solidFill>
              </a:rPr>
              <a:t>= </a:t>
            </a:r>
            <a:r>
              <a:rPr lang="en-US" sz="1800" dirty="0" smtClean="0">
                <a:solidFill>
                  <a:prstClr val="black"/>
                </a:solidFill>
              </a:rPr>
              <a:t> 2[1]</a:t>
            </a: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6156176" y="4869160"/>
            <a:ext cx="914400" cy="457199"/>
          </a:xfrm>
          <a:prstGeom prst="mathMultiply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7092280" y="4869160"/>
            <a:ext cx="914400" cy="457199"/>
          </a:xfrm>
          <a:prstGeom prst="mathMultiply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4" name="Multiply 33"/>
          <p:cNvSpPr/>
          <p:nvPr/>
        </p:nvSpPr>
        <p:spPr>
          <a:xfrm>
            <a:off x="8050088" y="4869160"/>
            <a:ext cx="914400" cy="457199"/>
          </a:xfrm>
          <a:prstGeom prst="mathMultiply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133754" y="1554480"/>
            <a:ext cx="4814510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REVISE(Di,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DELETE = false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for  each  X  in  Di  do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</a:t>
            </a:r>
            <a:r>
              <a:rPr lang="en-US" sz="1800" smtClean="0">
                <a:solidFill>
                  <a:prstClr val="black"/>
                </a:solidFill>
                <a:latin typeface="Californian FB" pitchFamily="18" charset="0"/>
              </a:rPr>
              <a:t>if </a:t>
            </a:r>
            <a:r>
              <a:rPr lang="th-TH" sz="1800" smtClean="0">
                <a:solidFill>
                  <a:prstClr val="black"/>
                </a:solidFill>
                <a:latin typeface="Californian FB" pitchFamily="18" charset="0"/>
              </a:rPr>
              <a:t>ไม่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มีค่า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Y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ที่ทำให้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(X,Y) consistent  then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delete X  from Di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DELETE = true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end if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end for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return   DELETE;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e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nd REVISE; 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386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  <p:bldP spid="32" grpId="0" animBg="1"/>
      <p:bldP spid="33" grpId="0" animBg="1"/>
      <p:bldP spid="3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Algorithm </a:t>
            </a:r>
            <a:r>
              <a:rPr lang="th-TH" sz="4000" dirty="0" smtClean="0"/>
              <a:t>ตรวจสอบ </a:t>
            </a:r>
            <a:r>
              <a:rPr lang="en-US" sz="4000" dirty="0" smtClean="0"/>
              <a:t>Arc Consistency (2)</a:t>
            </a:r>
            <a:endParaRPr lang="th-TH" dirty="0"/>
          </a:p>
        </p:txBody>
      </p:sp>
      <p:grpSp>
        <p:nvGrpSpPr>
          <p:cNvPr id="25" name="Group 24"/>
          <p:cNvGrpSpPr/>
          <p:nvPr/>
        </p:nvGrpSpPr>
        <p:grpSpPr>
          <a:xfrm>
            <a:off x="395536" y="4437112"/>
            <a:ext cx="3151688" cy="2304256"/>
            <a:chOff x="4616336" y="3356992"/>
            <a:chExt cx="4132128" cy="2952328"/>
          </a:xfrm>
        </p:grpSpPr>
        <p:sp>
          <p:nvSpPr>
            <p:cNvPr id="5" name="Oval 4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1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3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5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7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8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2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6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4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13" name="Straight Connector 12"/>
            <p:cNvCxnSpPr>
              <a:stCxn id="5" idx="0"/>
              <a:endCxn id="10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5" idx="5"/>
              <a:endCxn id="6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12" idx="2"/>
              <a:endCxn id="10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2" idx="3"/>
              <a:endCxn id="6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2" idx="0"/>
              <a:endCxn id="7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8" idx="2"/>
              <a:endCxn id="10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8" idx="6"/>
              <a:endCxn id="7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8" idx="4"/>
              <a:endCxn id="6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0"/>
              <a:endCxn id="11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9" idx="2"/>
              <a:endCxn id="10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9" idx="1"/>
              <a:endCxn id="7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9" idx="3"/>
              <a:endCxn id="6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153656" y="4221088"/>
            <a:ext cx="745936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latin typeface="Microsoft Sans Serif" pitchFamily="34" charset="0"/>
                <a:cs typeface="Microsoft Sans Serif" pitchFamily="34" charset="0"/>
              </a:rPr>
              <a:t>i = 2</a:t>
            </a:r>
          </a:p>
          <a:p>
            <a:r>
              <a:rPr lang="en-US" sz="1800" dirty="0" smtClean="0">
                <a:latin typeface="Microsoft Sans Serif" pitchFamily="34" charset="0"/>
                <a:cs typeface="Microsoft Sans Serif" pitchFamily="34" charset="0"/>
              </a:rPr>
              <a:t>j = 1</a:t>
            </a:r>
            <a:endParaRPr lang="th-TH" sz="18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63888" y="4486768"/>
            <a:ext cx="57390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800" dirty="0" smtClean="0"/>
              <a:t>D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 = {‘HOSES</a:t>
            </a:r>
            <a:r>
              <a:rPr lang="en-US" sz="1800" dirty="0"/>
              <a:t>’, ‘LASER’, ‘SAILS’, ‘SHEET’, STEER</a:t>
            </a:r>
            <a:r>
              <a:rPr lang="en-US" sz="1800" dirty="0" smtClean="0"/>
              <a:t>’}</a:t>
            </a:r>
          </a:p>
          <a:p>
            <a:pPr marL="0" lvl="2"/>
            <a:r>
              <a:rPr lang="en-US" sz="1800" dirty="0" smtClean="0"/>
              <a:t>D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 = </a:t>
            </a:r>
            <a:r>
              <a:rPr lang="en-US" sz="1800" dirty="0"/>
              <a:t>{‘HOSES’, ‘LASER’, ‘SAILS’, ‘SHEET’, STEER</a:t>
            </a:r>
            <a:r>
              <a:rPr lang="en-US" sz="1800" dirty="0" smtClean="0"/>
              <a:t>’}</a:t>
            </a:r>
          </a:p>
          <a:p>
            <a:pPr marL="0" lvl="2"/>
            <a:r>
              <a:rPr lang="en-US" sz="1800" dirty="0" smtClean="0"/>
              <a:t>Constraint  1[3]  </a:t>
            </a:r>
            <a:r>
              <a:rPr lang="en-US" sz="1800" dirty="0"/>
              <a:t>= </a:t>
            </a:r>
            <a:r>
              <a:rPr lang="en-US" sz="1800" dirty="0" smtClean="0"/>
              <a:t> 2[1]</a:t>
            </a:r>
            <a:endParaRPr lang="en-US" sz="1800" dirty="0"/>
          </a:p>
        </p:txBody>
      </p:sp>
      <p:sp>
        <p:nvSpPr>
          <p:cNvPr id="32" name="Multiply 31"/>
          <p:cNvSpPr/>
          <p:nvPr/>
        </p:nvSpPr>
        <p:spPr>
          <a:xfrm>
            <a:off x="6156176" y="4437112"/>
            <a:ext cx="914400" cy="457199"/>
          </a:xfrm>
          <a:prstGeom prst="mathMultiply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3" name="Multiply 32"/>
          <p:cNvSpPr/>
          <p:nvPr/>
        </p:nvSpPr>
        <p:spPr>
          <a:xfrm>
            <a:off x="7020272" y="4437112"/>
            <a:ext cx="914400" cy="457199"/>
          </a:xfrm>
          <a:prstGeom prst="mathMultiply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4" name="Multiply 33"/>
          <p:cNvSpPr/>
          <p:nvPr/>
        </p:nvSpPr>
        <p:spPr>
          <a:xfrm>
            <a:off x="8028384" y="4437112"/>
            <a:ext cx="914400" cy="457199"/>
          </a:xfrm>
          <a:prstGeom prst="mathMultiply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5" name="Rectangle 34"/>
          <p:cNvSpPr/>
          <p:nvPr/>
        </p:nvSpPr>
        <p:spPr>
          <a:xfrm>
            <a:off x="2133754" y="1554480"/>
            <a:ext cx="4814510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schemeClr val="tx1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schemeClr val="tx1"/>
                </a:solidFill>
                <a:latin typeface="Californian FB" pitchFamily="18" charset="0"/>
              </a:rPr>
              <a:t>rocedure   REVISE(Di, </a:t>
            </a:r>
            <a:r>
              <a:rPr lang="en-US" sz="1800" dirty="0" err="1" smtClean="0">
                <a:solidFill>
                  <a:schemeClr val="tx1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schemeClr val="tx1"/>
                </a:solidFill>
                <a:latin typeface="Californian FB" pitchFamily="18" charset="0"/>
              </a:rPr>
              <a:t>)</a:t>
            </a:r>
          </a:p>
          <a:p>
            <a:r>
              <a:rPr lang="en-US" sz="1800" dirty="0">
                <a:solidFill>
                  <a:schemeClr val="tx1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alifornian FB" pitchFamily="18" charset="0"/>
              </a:rPr>
              <a:t>   DELETE = false</a:t>
            </a:r>
          </a:p>
          <a:p>
            <a:r>
              <a:rPr lang="en-US" sz="1800" dirty="0">
                <a:solidFill>
                  <a:schemeClr val="tx1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alifornian FB" pitchFamily="18" charset="0"/>
              </a:rPr>
              <a:t>   for  each  X  in  Di  do</a:t>
            </a:r>
          </a:p>
          <a:p>
            <a:r>
              <a:rPr lang="en-US" sz="1800" dirty="0">
                <a:solidFill>
                  <a:schemeClr val="tx1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alifornian FB" pitchFamily="18" charset="0"/>
              </a:rPr>
              <a:t>         if </a:t>
            </a:r>
            <a:r>
              <a:rPr lang="th-TH" sz="1800" dirty="0" smtClean="0">
                <a:solidFill>
                  <a:schemeClr val="tx1"/>
                </a:solidFill>
                <a:latin typeface="Californian FB" pitchFamily="18" charset="0"/>
              </a:rPr>
              <a:t>มีไม่มีค่า </a:t>
            </a:r>
            <a:r>
              <a:rPr lang="en-US" sz="1800" dirty="0" smtClean="0">
                <a:solidFill>
                  <a:schemeClr val="tx1"/>
                </a:solidFill>
                <a:latin typeface="Californian FB" pitchFamily="18" charset="0"/>
              </a:rPr>
              <a:t>Y </a:t>
            </a:r>
            <a:r>
              <a:rPr lang="th-TH" sz="1800" dirty="0" smtClean="0">
                <a:solidFill>
                  <a:schemeClr val="tx1"/>
                </a:solidFill>
                <a:latin typeface="Californian FB" pitchFamily="18" charset="0"/>
              </a:rPr>
              <a:t>ใน </a:t>
            </a:r>
            <a:r>
              <a:rPr lang="en-US" sz="1800" dirty="0" err="1" smtClean="0">
                <a:solidFill>
                  <a:schemeClr val="tx1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schemeClr val="tx1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schemeClr val="tx1"/>
                </a:solidFill>
                <a:latin typeface="Californian FB" pitchFamily="18" charset="0"/>
              </a:rPr>
              <a:t>ที่ทำให้ </a:t>
            </a:r>
            <a:r>
              <a:rPr lang="en-US" sz="1800" dirty="0" smtClean="0">
                <a:solidFill>
                  <a:schemeClr val="tx1"/>
                </a:solidFill>
                <a:latin typeface="Californian FB" pitchFamily="18" charset="0"/>
              </a:rPr>
              <a:t>(X,Y) consistent  then</a:t>
            </a:r>
          </a:p>
          <a:p>
            <a:r>
              <a:rPr lang="en-US" sz="1800" dirty="0">
                <a:solidFill>
                  <a:schemeClr val="tx1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alifornian FB" pitchFamily="18" charset="0"/>
              </a:rPr>
              <a:t>               delete X  from Di</a:t>
            </a:r>
          </a:p>
          <a:p>
            <a:r>
              <a:rPr lang="en-US" sz="1800" dirty="0">
                <a:solidFill>
                  <a:schemeClr val="tx1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alifornian FB" pitchFamily="18" charset="0"/>
              </a:rPr>
              <a:t>               DELETE = true</a:t>
            </a:r>
          </a:p>
          <a:p>
            <a:r>
              <a:rPr lang="en-US" sz="1800" dirty="0">
                <a:solidFill>
                  <a:schemeClr val="tx1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alifornian FB" pitchFamily="18" charset="0"/>
              </a:rPr>
              <a:t>     end if</a:t>
            </a:r>
          </a:p>
          <a:p>
            <a:r>
              <a:rPr lang="en-US" sz="1800" dirty="0">
                <a:solidFill>
                  <a:schemeClr val="tx1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alifornian FB" pitchFamily="18" charset="0"/>
              </a:rPr>
              <a:t>   end for</a:t>
            </a:r>
          </a:p>
          <a:p>
            <a:r>
              <a:rPr lang="en-US" sz="1800" dirty="0">
                <a:solidFill>
                  <a:schemeClr val="tx1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alifornian FB" pitchFamily="18" charset="0"/>
              </a:rPr>
              <a:t>   return   DELETE;</a:t>
            </a:r>
          </a:p>
          <a:p>
            <a:r>
              <a:rPr lang="en-US" sz="1800" dirty="0">
                <a:solidFill>
                  <a:schemeClr val="tx1"/>
                </a:solidFill>
                <a:latin typeface="Californian FB" pitchFamily="18" charset="0"/>
              </a:rPr>
              <a:t>e</a:t>
            </a:r>
            <a:r>
              <a:rPr lang="en-US" sz="1800" dirty="0" smtClean="0">
                <a:solidFill>
                  <a:schemeClr val="tx1"/>
                </a:solidFill>
                <a:latin typeface="Californian FB" pitchFamily="18" charset="0"/>
              </a:rPr>
              <a:t>nd REVISE; </a:t>
            </a:r>
            <a:endParaRPr lang="th-TH" sz="1800" dirty="0">
              <a:solidFill>
                <a:schemeClr val="tx1"/>
              </a:solidFill>
              <a:latin typeface="Californian FB" pitchFamily="18" charset="0"/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4283968" y="4725144"/>
            <a:ext cx="914400" cy="457199"/>
          </a:xfrm>
          <a:prstGeom prst="mathMultiply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7" name="Multiply 36"/>
          <p:cNvSpPr/>
          <p:nvPr/>
        </p:nvSpPr>
        <p:spPr>
          <a:xfrm>
            <a:off x="5292080" y="4725144"/>
            <a:ext cx="914400" cy="457199"/>
          </a:xfrm>
          <a:prstGeom prst="mathMultiply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8" name="Rectangle 37"/>
          <p:cNvSpPr/>
          <p:nvPr/>
        </p:nvSpPr>
        <p:spPr>
          <a:xfrm>
            <a:off x="3707904" y="5495950"/>
            <a:ext cx="5328592" cy="12454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dirty="0" smtClean="0">
                <a:solidFill>
                  <a:schemeClr val="tx1"/>
                </a:solidFill>
              </a:rPr>
              <a:t>แค่ </a:t>
            </a:r>
            <a:r>
              <a:rPr lang="en-US" sz="2400" dirty="0" smtClean="0">
                <a:solidFill>
                  <a:schemeClr val="tx1"/>
                </a:solidFill>
              </a:rPr>
              <a:t>REVISE </a:t>
            </a:r>
            <a:r>
              <a:rPr lang="th-TH" sz="2400" dirty="0" smtClean="0">
                <a:solidFill>
                  <a:schemeClr val="tx1"/>
                </a:solidFill>
              </a:rPr>
              <a:t>ไม่เพียงพอต่อการตรวจสอบ </a:t>
            </a:r>
            <a:r>
              <a:rPr lang="en-US" sz="2400" dirty="0" smtClean="0">
                <a:solidFill>
                  <a:schemeClr val="tx1"/>
                </a:solidFill>
              </a:rPr>
              <a:t>consistency </a:t>
            </a:r>
            <a:r>
              <a:rPr lang="th-TH" sz="2400" dirty="0" smtClean="0">
                <a:solidFill>
                  <a:schemeClr val="tx1"/>
                </a:solidFill>
              </a:rPr>
              <a:t>ทั้งหมดเนื่องจากหลังจากตรวจสอบ </a:t>
            </a:r>
            <a:r>
              <a:rPr lang="en-US" sz="2400" dirty="0" smtClean="0">
                <a:solidFill>
                  <a:schemeClr val="tx1"/>
                </a:solidFill>
              </a:rPr>
              <a:t>arc </a:t>
            </a:r>
            <a:r>
              <a:rPr lang="th-TH" sz="2400" dirty="0" smtClean="0">
                <a:solidFill>
                  <a:schemeClr val="tx1"/>
                </a:solidFill>
              </a:rPr>
              <a:t>อื่นจะทำให้สามารถตัดค่าออกได้อีก</a:t>
            </a:r>
            <a:endParaRPr lang="th-TH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51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6" grpId="0" animBg="1"/>
      <p:bldP spid="37" grpId="0" animBg="1"/>
      <p:bldP spid="3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AC-1 Algorithm (1)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97210" y="1554480"/>
            <a:ext cx="3905830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AC-1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repeat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CHANGE = false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for  each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in Q do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CHANGE = REVISE(Di,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                      or CHANGE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end for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until not(CHANGE)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AC-1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227802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/>
              <a:t>Q = {(D1,D2), (D1,D3), (D2,D1), (D2,D4), 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       (D2,D7), (D2,D8), (D3,D1), (D3,D4), 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       (D3,D7), (D3,D8), (D4,D2), (D4,D3),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       (D4,D5), (D5,D4), (D5,D7), (D5,D8), 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       (D6,D8), (D7,D2), (D7,D3), (D7,D5), 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       (D8,D2), (D8,D3), (D8,D5), (D8,D6) }</a:t>
            </a:r>
            <a:endParaRPr lang="th-TH" sz="1800" dirty="0"/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/>
              <a:t>D1 =</a:t>
            </a:r>
            <a:r>
              <a:rPr lang="en-US" sz="1600" dirty="0" smtClean="0"/>
              <a:t> {‘HOSES</a:t>
            </a:r>
            <a:r>
              <a:rPr lang="en-US" sz="1600" dirty="0"/>
              <a:t>’, ‘LASER’, ‘SAILS’, ‘SHEET’, STEER’}</a:t>
            </a:r>
          </a:p>
          <a:p>
            <a:pPr marL="0" lvl="2"/>
            <a:r>
              <a:rPr lang="en-US" sz="1600" dirty="0" smtClean="0"/>
              <a:t>D2 </a:t>
            </a:r>
            <a:r>
              <a:rPr lang="en-US" sz="1600" dirty="0"/>
              <a:t>= {‘HOSES’, ‘LASER’, ‘SAILS’, ‘SHEET’, STEER’}</a:t>
            </a:r>
          </a:p>
          <a:p>
            <a:pPr marL="0" lvl="2"/>
            <a:r>
              <a:rPr lang="en-US" sz="1600" dirty="0" smtClean="0"/>
              <a:t>D3 </a:t>
            </a:r>
            <a:r>
              <a:rPr lang="en-US" sz="1600" dirty="0"/>
              <a:t>= {‘HOSES’, ‘LASER’, ‘SAILS’, ‘SHEET’, STEER</a:t>
            </a:r>
            <a:r>
              <a:rPr lang="en-US" sz="1600" dirty="0" smtClean="0"/>
              <a:t>’}</a:t>
            </a:r>
          </a:p>
          <a:p>
            <a:pPr marL="0" lvl="2"/>
            <a:r>
              <a:rPr lang="en-US" sz="1600" dirty="0" smtClean="0"/>
              <a:t>D4 = {‘</a:t>
            </a:r>
            <a:r>
              <a:rPr lang="en-US" sz="1600" dirty="0"/>
              <a:t>HEEL’, ‘HIKE’, ‘KEEL’, ‘KNOT’, ‘LINE’}</a:t>
            </a:r>
          </a:p>
          <a:p>
            <a:pPr marL="0" lvl="2"/>
            <a:r>
              <a:rPr lang="en-US" sz="1600" dirty="0" smtClean="0"/>
              <a:t>D5 </a:t>
            </a:r>
            <a:r>
              <a:rPr lang="en-US" sz="1600" dirty="0"/>
              <a:t>= {‘HEEL’, ‘HIKE’, ‘KEEL’, ‘KNOT’, ‘LINE’}</a:t>
            </a:r>
          </a:p>
          <a:p>
            <a:pPr marL="0" lvl="2"/>
            <a:r>
              <a:rPr lang="en-US" sz="1600" dirty="0" smtClean="0"/>
              <a:t>D6 = </a:t>
            </a:r>
            <a:r>
              <a:rPr lang="en-US" sz="1600" dirty="0"/>
              <a:t>{‘AFT, ‘ALE’, ‘EEL’, ‘LEE’, ‘TIE</a:t>
            </a:r>
            <a:r>
              <a:rPr lang="en-US" sz="1600" dirty="0" smtClean="0"/>
              <a:t>’}</a:t>
            </a:r>
          </a:p>
          <a:p>
            <a:pPr marL="0" lvl="2"/>
            <a:r>
              <a:rPr lang="en-US" sz="1600" dirty="0" smtClean="0"/>
              <a:t>D7 </a:t>
            </a:r>
            <a:r>
              <a:rPr lang="en-US" sz="1600" dirty="0"/>
              <a:t>= {‘AFT, ‘ALE’, ‘EEL’, ‘LEE’, ‘TIE’}</a:t>
            </a:r>
          </a:p>
          <a:p>
            <a:pPr marL="0" lvl="2"/>
            <a:r>
              <a:rPr lang="en-US" sz="1600" dirty="0" smtClean="0"/>
              <a:t>D8 </a:t>
            </a:r>
            <a:r>
              <a:rPr lang="en-US" sz="1600" dirty="0"/>
              <a:t>= {‘HOSES’, ‘LASER’, ‘SAILS’, ‘SHEET’, STEER</a:t>
            </a:r>
            <a:r>
              <a:rPr lang="en-US" sz="1600" dirty="0" smtClean="0"/>
              <a:t>’}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/>
              <a:t>ข้อกำหนด </a:t>
            </a:r>
            <a:r>
              <a:rPr lang="en-US" sz="1800" dirty="0"/>
              <a:t>(constraint)</a:t>
            </a:r>
          </a:p>
          <a:p>
            <a:pPr lvl="1"/>
            <a:r>
              <a:rPr lang="en-US" sz="1600" dirty="0"/>
              <a:t>1[3] = 2[1],  </a:t>
            </a:r>
            <a:r>
              <a:rPr lang="en-US" sz="1600" dirty="0" smtClean="0"/>
              <a:t>1[5] </a:t>
            </a:r>
            <a:r>
              <a:rPr lang="en-US" sz="1600" dirty="0"/>
              <a:t>= 3[1]</a:t>
            </a:r>
          </a:p>
          <a:p>
            <a:pPr lvl="1"/>
            <a:r>
              <a:rPr lang="en-US" sz="1600" dirty="0"/>
              <a:t>4[2] = 2[3],  4[3] = 5[1],  4[4] = 3[3]</a:t>
            </a:r>
          </a:p>
          <a:p>
            <a:pPr lvl="1"/>
            <a:r>
              <a:rPr lang="en-US" sz="1600" dirty="0"/>
              <a:t>7[1] = 2[4],  7[2] = 5[2],  7[3] = 3[4]</a:t>
            </a:r>
          </a:p>
          <a:p>
            <a:pPr lvl="1"/>
            <a:r>
              <a:rPr lang="en-US" sz="1600" dirty="0"/>
              <a:t>8[1] = 6[2],  8[3] = 2[5],  8[4] = 5[3], 8[5] = 3[5</a:t>
            </a:r>
            <a:r>
              <a:rPr lang="en-US" sz="1600" dirty="0" smtClean="0"/>
              <a:t>]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90206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AC-1 Algorithm (2)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97210" y="1554480"/>
            <a:ext cx="3905830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AC-1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repeat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CHANGE = false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for  each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in Q do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CHANGE = REVISE(Di,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                     or CHANGE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end for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until not(CHANGE)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AC-1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227802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</a:t>
            </a:r>
            <a:r>
              <a:rPr lang="en-US" sz="1800" dirty="0" smtClean="0">
                <a:solidFill>
                  <a:srgbClr val="FF0000"/>
                </a:solidFill>
              </a:rPr>
              <a:t>(D1,D2)</a:t>
            </a:r>
            <a:r>
              <a:rPr lang="en-US" sz="1800" dirty="0" smtClean="0">
                <a:solidFill>
                  <a:prstClr val="black"/>
                </a:solidFill>
              </a:rPr>
              <a:t>, (D1,D3), (D2,D1), (D2,D4),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(D2,D7), (D2,D8), (D3,D1), (D3,D4),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(D3,D7), (D3,D8), (D4,D2), (D4,D3),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(D4,D5), (D5,D4), (D5,D7), (D5,D8),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(D6,D8), (D7,D2), (D7,D3), (D7,D5),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(D8,D2), (D8,D3), (D8,D5), (D8,D6)}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1[3] = 2[1]</a:t>
            </a:r>
            <a:r>
              <a:rPr lang="en-US" sz="1600" dirty="0">
                <a:solidFill>
                  <a:prstClr val="black"/>
                </a:solidFill>
              </a:rPr>
              <a:t>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8177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9" grpId="0" animBg="1"/>
      <p:bldP spid="3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AC-1 Algorithm (3)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97210" y="1554480"/>
            <a:ext cx="3905830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AC-1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repeat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CHANGE = false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for  each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in Q do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CHANGE = REVISE(Di,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                     or CHANGE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end for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until not(CHANGE)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AC-1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227802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</a:t>
            </a:r>
            <a:r>
              <a:rPr lang="en-US" sz="1800" dirty="0" smtClean="0">
                <a:solidFill>
                  <a:schemeClr val="tx1"/>
                </a:solidFill>
              </a:rPr>
              <a:t>(D1,D2)</a:t>
            </a:r>
            <a:r>
              <a:rPr lang="en-US" sz="1800" dirty="0" smtClean="0">
                <a:solidFill>
                  <a:prstClr val="black"/>
                </a:solidFill>
              </a:rPr>
              <a:t>, </a:t>
            </a:r>
            <a:r>
              <a:rPr lang="en-US" sz="1800" dirty="0" smtClean="0">
                <a:solidFill>
                  <a:srgbClr val="FF0000"/>
                </a:solidFill>
              </a:rPr>
              <a:t>(D1,D3)</a:t>
            </a:r>
            <a:r>
              <a:rPr lang="en-US" sz="1800" dirty="0" smtClean="0">
                <a:solidFill>
                  <a:prstClr val="black"/>
                </a:solidFill>
              </a:rPr>
              <a:t>, (D2,D1), (D2,D4),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(D2,D7), (D2,D8), (D3,D1), (D3,D4),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(D3,D7), (D3,D8), (D4,D2), (D4,D3),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(D4,D5), (D5,D4), (D5,D7), (D5,D8),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(D6,D8), (D7,D2), (D7,D3), (D7,D5),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(D8,D2), (D8,D3), (D8,D5), (D8,D6)}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1[3] = 2[1]</a:t>
            </a:r>
            <a:r>
              <a:rPr lang="en-US" sz="1600" dirty="0">
                <a:solidFill>
                  <a:prstClr val="black"/>
                </a:solidFill>
              </a:rPr>
              <a:t>,  </a:t>
            </a:r>
            <a:r>
              <a:rPr lang="en-US" sz="1600" dirty="0" smtClean="0">
                <a:solidFill>
                  <a:srgbClr val="FF0000"/>
                </a:solidFill>
              </a:rPr>
              <a:t>1[5] </a:t>
            </a:r>
            <a:r>
              <a:rPr lang="en-US" sz="1600" dirty="0">
                <a:solidFill>
                  <a:srgbClr val="FF0000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96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 Satisfaction Problem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เรียกสั้นๆ ว่า </a:t>
            </a:r>
            <a:r>
              <a:rPr lang="en-US" dirty="0" smtClean="0"/>
              <a:t>CSP</a:t>
            </a:r>
          </a:p>
          <a:p>
            <a:r>
              <a:rPr lang="th-TH" dirty="0" smtClean="0"/>
              <a:t>เป็นปัญหาทางด้านคณิตศาสตร์ ที่ต้องการแก้ปัญหาที่มีข้อกำหนด </a:t>
            </a:r>
            <a:r>
              <a:rPr lang="en-US" dirty="0" smtClean="0"/>
              <a:t>(constraint) </a:t>
            </a:r>
            <a:r>
              <a:rPr lang="th-TH" dirty="0" smtClean="0"/>
              <a:t>โดยผลลัพธ์ที่ได้จะต้องไม่ขัดกับข้อกำหนดที่วางไว้ </a:t>
            </a:r>
            <a:r>
              <a:rPr lang="en-US" dirty="0" smtClean="0"/>
              <a:t>(satisfaction)</a:t>
            </a:r>
          </a:p>
          <a:p>
            <a:r>
              <a:rPr lang="th-TH" dirty="0" smtClean="0"/>
              <a:t>ปัญหาของ </a:t>
            </a:r>
            <a:r>
              <a:rPr lang="en-US" dirty="0" smtClean="0"/>
              <a:t>CSP </a:t>
            </a:r>
            <a:r>
              <a:rPr lang="th-TH" dirty="0" smtClean="0"/>
              <a:t>จะประกอบด้วย</a:t>
            </a:r>
          </a:p>
          <a:p>
            <a:pPr lvl="1"/>
            <a:r>
              <a:rPr lang="th-TH" dirty="0" smtClean="0"/>
              <a:t>จำนวนตัวแปร</a:t>
            </a:r>
            <a:r>
              <a:rPr lang="en-US" dirty="0" smtClean="0"/>
              <a:t> (variable) </a:t>
            </a:r>
            <a:r>
              <a:rPr lang="th-TH" dirty="0" smtClean="0"/>
              <a:t>ที่แน่นอน</a:t>
            </a:r>
          </a:p>
          <a:p>
            <a:pPr lvl="1"/>
            <a:r>
              <a:rPr lang="th-TH" dirty="0" smtClean="0"/>
              <a:t>แต่ละตัวแปรจะมีค่าที่อยู่ในโดเมน </a:t>
            </a:r>
            <a:r>
              <a:rPr lang="en-US" dirty="0" smtClean="0"/>
              <a:t>(domain) </a:t>
            </a:r>
            <a:r>
              <a:rPr lang="th-TH" dirty="0" smtClean="0"/>
              <a:t>ที่มีขอบเขต</a:t>
            </a:r>
          </a:p>
          <a:p>
            <a:pPr lvl="1"/>
            <a:r>
              <a:rPr lang="th-TH" dirty="0" smtClean="0"/>
              <a:t>เซต </a:t>
            </a:r>
            <a:r>
              <a:rPr lang="en-US" dirty="0" smtClean="0"/>
              <a:t>(set) </a:t>
            </a:r>
            <a:r>
              <a:rPr lang="th-TH" dirty="0" smtClean="0"/>
              <a:t>ของข้อกำหนดที่จำกัดค่าของตัวแปร</a:t>
            </a:r>
          </a:p>
          <a:p>
            <a:pPr lvl="1"/>
            <a:r>
              <a:rPr lang="th-TH" dirty="0" smtClean="0"/>
              <a:t>คำตอบ </a:t>
            </a:r>
            <a:r>
              <a:rPr lang="en-US" dirty="0" smtClean="0"/>
              <a:t>(solution) </a:t>
            </a:r>
            <a:r>
              <a:rPr lang="th-TH" dirty="0" smtClean="0"/>
              <a:t>จะมีได้ต่อเมื่อตัวแปรทุกตัวไม่ขัดกับ </a:t>
            </a:r>
            <a:r>
              <a:rPr lang="en-US" dirty="0" smtClean="0"/>
              <a:t>constraint </a:t>
            </a:r>
            <a:r>
              <a:rPr lang="th-TH" dirty="0" smtClean="0"/>
              <a:t>ที่มี</a:t>
            </a:r>
            <a:endParaRPr lang="en-US" dirty="0" smtClean="0"/>
          </a:p>
          <a:p>
            <a:pPr lvl="1"/>
            <a:endParaRPr lang="th-TH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AC-1 Algorithm (4)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97210" y="1554480"/>
            <a:ext cx="3905830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AC-1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repeat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CHANGE = false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for  each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in Q do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CHANGE = REVISE(Di,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                     or CHANGE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end for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until not(CHANGE)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AC-1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227802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{(D1,D2), </a:t>
            </a:r>
            <a:r>
              <a:rPr lang="en-US" sz="1800" dirty="0" smtClean="0">
                <a:solidFill>
                  <a:schemeClr val="tx1"/>
                </a:solidFill>
              </a:rPr>
              <a:t>(D1,D3)</a:t>
            </a:r>
            <a:r>
              <a:rPr lang="en-US" sz="1800" dirty="0" smtClean="0">
                <a:solidFill>
                  <a:prstClr val="black"/>
                </a:solidFill>
              </a:rPr>
              <a:t>, </a:t>
            </a:r>
            <a:r>
              <a:rPr lang="en-US" sz="1800" dirty="0" smtClean="0">
                <a:solidFill>
                  <a:srgbClr val="FF0000"/>
                </a:solidFill>
              </a:rPr>
              <a:t>(D2,D1)</a:t>
            </a:r>
            <a:r>
              <a:rPr lang="en-US" sz="1800" dirty="0" smtClean="0">
                <a:solidFill>
                  <a:prstClr val="black"/>
                </a:solidFill>
              </a:rPr>
              <a:t>, (D2,D4),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(D2,D7), (D2,D8), (D3,D1), (D3,D4),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(D3,D7), (D3,D8), (D4,D2), (D4,D3),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(D4,D5), (D5,D4), (D5,D7), (D5,D8),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(D6,D8), (D7,D2), (D7,D3), (D7,D5),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(D8,D2), (D8,D3), (D8,D5), (D8,D6)}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1[3] = 2[1]</a:t>
            </a:r>
            <a:r>
              <a:rPr lang="en-US" sz="1600" dirty="0">
                <a:solidFill>
                  <a:prstClr val="black"/>
                </a:solidFill>
              </a:rPr>
              <a:t>,  </a:t>
            </a:r>
            <a:r>
              <a:rPr lang="en-US" sz="1600" dirty="0" smtClean="0">
                <a:solidFill>
                  <a:schemeClr val="tx1"/>
                </a:solidFill>
              </a:rPr>
              <a:t>1[5] </a:t>
            </a:r>
            <a:r>
              <a:rPr lang="en-US" sz="1600" dirty="0">
                <a:solidFill>
                  <a:schemeClr val="tx1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375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AC-1 Algorithm (5)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97210" y="1554480"/>
            <a:ext cx="3905830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AC-1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repeat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CHANGE = false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for  each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in Q do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CHANGE = REVISE(Di,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                     or CHANGE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end for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until not(CHANGE)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AC-1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227802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{(D1,D2), (D1,D3), </a:t>
            </a:r>
            <a:r>
              <a:rPr lang="en-US" sz="1800" dirty="0" smtClean="0">
                <a:solidFill>
                  <a:schemeClr val="tx1"/>
                </a:solidFill>
              </a:rPr>
              <a:t>(D2,D1)</a:t>
            </a:r>
            <a:r>
              <a:rPr lang="en-US" sz="1800" dirty="0" smtClean="0">
                <a:solidFill>
                  <a:prstClr val="black"/>
                </a:solidFill>
              </a:rPr>
              <a:t>, </a:t>
            </a:r>
            <a:r>
              <a:rPr lang="en-US" sz="1800" dirty="0" smtClean="0">
                <a:solidFill>
                  <a:srgbClr val="FF0000"/>
                </a:solidFill>
              </a:rPr>
              <a:t>(D2,D4)</a:t>
            </a:r>
            <a:r>
              <a:rPr lang="en-US" sz="1800" dirty="0" smtClean="0">
                <a:solidFill>
                  <a:prstClr val="black"/>
                </a:solidFill>
              </a:rPr>
              <a:t>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(D2,D7), (D2,D8), (D3,D1), (D3,D4),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(D3,D7), (D3,D8), (D4,D2), (D4,D3),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(D4,D5), (D5,D4), (D5,D7), (D5,D8),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(D6,D8), (D7,D2), (D7,D3), (D7,D5),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(D8,D2), (D8,D3), (D8,D5), (D8,D6)}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1[3] = 2[1]</a:t>
            </a:r>
            <a:r>
              <a:rPr lang="en-US" sz="1600" dirty="0">
                <a:solidFill>
                  <a:prstClr val="black"/>
                </a:solidFill>
              </a:rPr>
              <a:t>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4[2] = 2[3]</a:t>
            </a:r>
            <a:r>
              <a:rPr lang="en-US" sz="1600" dirty="0">
                <a:solidFill>
                  <a:prstClr val="black"/>
                </a:solidFill>
              </a:rPr>
              <a:t>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98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AC-1 Algorithm (6)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97210" y="1554480"/>
            <a:ext cx="3905830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AC-1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repeat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CHANGE = false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for  each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in Q do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CHANGE = REVISE(Di,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                     or CHANGE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end for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until not(CHANGE)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AC-1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227802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{(D1,D2), (D1,D3), (D2,D1), </a:t>
            </a:r>
            <a:r>
              <a:rPr lang="en-US" sz="1800" dirty="0" smtClean="0">
                <a:solidFill>
                  <a:schemeClr val="tx1"/>
                </a:solidFill>
              </a:rPr>
              <a:t>(D2,D4)</a:t>
            </a:r>
            <a:r>
              <a:rPr lang="en-US" sz="1800" dirty="0" smtClean="0">
                <a:solidFill>
                  <a:prstClr val="black"/>
                </a:solidFill>
              </a:rPr>
              <a:t>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</a:t>
            </a:r>
            <a:r>
              <a:rPr lang="en-US" sz="1800" dirty="0" smtClean="0">
                <a:solidFill>
                  <a:srgbClr val="FF0000"/>
                </a:solidFill>
              </a:rPr>
              <a:t>(D2,D7)</a:t>
            </a:r>
            <a:r>
              <a:rPr lang="en-US" sz="1800" dirty="0" smtClean="0">
                <a:solidFill>
                  <a:prstClr val="black"/>
                </a:solidFill>
              </a:rPr>
              <a:t>, (D2,D8), (D3,D1), (D3,D4),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(D3,D7), (D3,D8), (D4,D2), (D4,D3),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(D4,D5), (D5,D4), (D5,D7), (D5,D8),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(D6,D8), (D7,D2), (D7,D3), (D7,D5),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(D8,D2), (D8,D3), (D8,D5), (D8,D6)}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4[2] = 2[3]</a:t>
            </a:r>
            <a:r>
              <a:rPr lang="en-US" sz="1600" dirty="0">
                <a:solidFill>
                  <a:prstClr val="black"/>
                </a:solidFill>
              </a:rPr>
              <a:t>,  4[3] = 5[1],  4[4] = 3[3]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7[1] = 2[4]</a:t>
            </a:r>
            <a:r>
              <a:rPr lang="en-US" sz="1600" dirty="0">
                <a:solidFill>
                  <a:prstClr val="black"/>
                </a:solidFill>
              </a:rPr>
              <a:t>,  7[2] = 5[2],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05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AC-1 Algorithm (7)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97210" y="1554480"/>
            <a:ext cx="3905830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AC-1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repeat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CHANGE = false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for  each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in Q do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CHANGE = REVISE(Di,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                     or CHANGE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end for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until not(CHANGE)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AC-1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227802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{(D1,D2), (D1,D3), (D2,D1), (D2,D4),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</a:t>
            </a:r>
            <a:r>
              <a:rPr lang="en-US" sz="1800" dirty="0" smtClean="0">
                <a:solidFill>
                  <a:schemeClr val="tx1"/>
                </a:solidFill>
              </a:rPr>
              <a:t>(D2,D7)</a:t>
            </a:r>
            <a:r>
              <a:rPr lang="en-US" sz="1800" dirty="0" smtClean="0">
                <a:solidFill>
                  <a:prstClr val="black"/>
                </a:solidFill>
              </a:rPr>
              <a:t>, </a:t>
            </a:r>
            <a:r>
              <a:rPr lang="en-US" sz="1800" dirty="0" smtClean="0">
                <a:solidFill>
                  <a:srgbClr val="FF0000"/>
                </a:solidFill>
              </a:rPr>
              <a:t>(D2,D8)</a:t>
            </a:r>
            <a:r>
              <a:rPr lang="en-US" sz="1800" dirty="0" smtClean="0">
                <a:solidFill>
                  <a:prstClr val="black"/>
                </a:solidFill>
              </a:rPr>
              <a:t>, (D3,D1), (D3,D4),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(D3,D7), (D3,D8), (D4,D2), (D4,D3),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(D4,D5), (D5,D4), (D5,D7), (D5,D8),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(D6,D8), (D7,D2), (D7,D3), (D7,D5),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(D8,D2), (D8,D3), (D8,D5), (D8,D6)}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7[1] = 2[4]</a:t>
            </a:r>
            <a:r>
              <a:rPr lang="en-US" sz="1600" dirty="0">
                <a:solidFill>
                  <a:prstClr val="black"/>
                </a:solidFill>
              </a:rPr>
              <a:t>,  7[2] = 5[2],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</a:t>
            </a:r>
            <a:r>
              <a:rPr lang="en-US" sz="1600" dirty="0">
                <a:solidFill>
                  <a:srgbClr val="FF0000"/>
                </a:solidFill>
              </a:rPr>
              <a:t>8[3] = 2[5]</a:t>
            </a:r>
            <a:r>
              <a:rPr lang="en-US" sz="1600" dirty="0">
                <a:solidFill>
                  <a:prstClr val="black"/>
                </a:solidFill>
              </a:rPr>
              <a:t>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855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AC-1 Algorithm (8)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97210" y="1554480"/>
            <a:ext cx="3905830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AC-1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repeat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CHANGE = false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for  each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in Q do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CHANGE = REVISE(Di,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                     or CHANGE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end for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until not(CHANGE)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AC-1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227802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{(D1,D2), (D1,D3), (D2,D1), (D2,D4),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(D2,D7), </a:t>
            </a:r>
            <a:r>
              <a:rPr lang="en-US" sz="1800" dirty="0" smtClean="0">
                <a:solidFill>
                  <a:schemeClr val="tx1"/>
                </a:solidFill>
              </a:rPr>
              <a:t>(D2,D8)</a:t>
            </a:r>
            <a:r>
              <a:rPr lang="en-US" sz="1800" dirty="0" smtClean="0">
                <a:solidFill>
                  <a:prstClr val="black"/>
                </a:solidFill>
              </a:rPr>
              <a:t>, </a:t>
            </a:r>
            <a:r>
              <a:rPr lang="en-US" sz="1800" dirty="0" smtClean="0">
                <a:solidFill>
                  <a:srgbClr val="FF0000"/>
                </a:solidFill>
              </a:rPr>
              <a:t>(D3,D1)</a:t>
            </a:r>
            <a:r>
              <a:rPr lang="en-US" sz="1800" dirty="0" smtClean="0">
                <a:solidFill>
                  <a:prstClr val="black"/>
                </a:solidFill>
              </a:rPr>
              <a:t>, (D3,D4),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(D3,D7), (D3,D8), (D4,D2), (D4,D3),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(D4,D5), (D5,D4), (D5,D7), (D5,D8),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(D6,D8), (D7,D2), (D7,D3), (D7,D5),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(D8,D2), (D8,D3), (D8,D5), (D8,D6)}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srgbClr val="FF0000"/>
                </a:solidFill>
              </a:rPr>
              <a:t>1[5] </a:t>
            </a:r>
            <a:r>
              <a:rPr lang="en-US" sz="1600" dirty="0">
                <a:solidFill>
                  <a:srgbClr val="FF0000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</a:t>
            </a:r>
            <a:r>
              <a:rPr lang="en-US" sz="1600" dirty="0">
                <a:solidFill>
                  <a:schemeClr val="tx1"/>
                </a:solidFill>
              </a:rPr>
              <a:t>8[3] = 2[5]</a:t>
            </a:r>
            <a:r>
              <a:rPr lang="en-US" sz="1600" dirty="0">
                <a:solidFill>
                  <a:prstClr val="black"/>
                </a:solidFill>
              </a:rPr>
              <a:t>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843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AC-1 Algorithm (9)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97210" y="1554480"/>
            <a:ext cx="3905830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AC-1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repeat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CHANGE = false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for  each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in Q do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CHANGE = REVISE(Di,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                     or CHANGE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end for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until not(CHANGE)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AC-1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227802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{(D1,D2), (D1,D3), (D2,D1), (D2,D4),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(D2,D7), (D2,D8), </a:t>
            </a:r>
            <a:r>
              <a:rPr lang="en-US" sz="1800" dirty="0" smtClean="0">
                <a:solidFill>
                  <a:schemeClr val="tx1"/>
                </a:solidFill>
              </a:rPr>
              <a:t>(D3,D1)</a:t>
            </a:r>
            <a:r>
              <a:rPr lang="en-US" sz="1800" dirty="0" smtClean="0">
                <a:solidFill>
                  <a:prstClr val="black"/>
                </a:solidFill>
              </a:rPr>
              <a:t>, </a:t>
            </a:r>
            <a:r>
              <a:rPr lang="en-US" sz="1800" dirty="0" smtClean="0">
                <a:solidFill>
                  <a:srgbClr val="FF0000"/>
                </a:solidFill>
              </a:rPr>
              <a:t>(D3,D4)</a:t>
            </a:r>
            <a:r>
              <a:rPr lang="en-US" sz="1800" dirty="0" smtClean="0">
                <a:solidFill>
                  <a:prstClr val="black"/>
                </a:solidFill>
              </a:rPr>
              <a:t>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(D3,D7), (D3,D8), (D4,D2), (D4,D3),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(D4,D5), (D5,D4), (D5,D7), (D5,D8),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(D6,D8), (D7,D2), (D7,D3), (D7,D5),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(D8,D2), (D8,D3), (D8,D5), (D8,D6)}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schemeClr val="tx1"/>
                </a:solidFill>
              </a:rPr>
              <a:t>1[5] </a:t>
            </a:r>
            <a:r>
              <a:rPr lang="en-US" sz="1600" dirty="0">
                <a:solidFill>
                  <a:schemeClr val="tx1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</a:t>
            </a:r>
            <a:r>
              <a:rPr lang="en-US" sz="1600" dirty="0">
                <a:solidFill>
                  <a:srgbClr val="FF0000"/>
                </a:solidFill>
              </a:rPr>
              <a:t>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982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AC-1 Algorithm (10)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97210" y="1554480"/>
            <a:ext cx="3905830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AC-1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repeat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CHANGE = false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for  each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in Q do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CHANGE = REVISE(Di,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                     or CHANGE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end for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until not(CHANGE)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AC-1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227802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{(D1,D2), (D1,D3), (D2,D1), (D2,D4),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(D2,D7), (D2,D8), (D3,D1), </a:t>
            </a:r>
            <a:r>
              <a:rPr lang="en-US" sz="1800" dirty="0" smtClean="0">
                <a:solidFill>
                  <a:schemeClr val="tx1"/>
                </a:solidFill>
              </a:rPr>
              <a:t>(D3,D4)</a:t>
            </a:r>
            <a:r>
              <a:rPr lang="en-US" sz="1800" dirty="0" smtClean="0">
                <a:solidFill>
                  <a:prstClr val="black"/>
                </a:solidFill>
              </a:rPr>
              <a:t>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</a:t>
            </a:r>
            <a:r>
              <a:rPr lang="en-US" sz="1800" dirty="0" smtClean="0">
                <a:solidFill>
                  <a:srgbClr val="FF0000"/>
                </a:solidFill>
              </a:rPr>
              <a:t>(D3,D7)</a:t>
            </a:r>
            <a:r>
              <a:rPr lang="en-US" sz="1800" dirty="0" smtClean="0">
                <a:solidFill>
                  <a:prstClr val="black"/>
                </a:solidFill>
              </a:rPr>
              <a:t>, (D3,D8), (D4,D2), (D4,D3),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(D4,D5), (D5,D4), (D5,D7), (D5,D8),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(D6,D8), (D7,D2), (D7,D3), (D7,D5),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(D8,D2), (D8,D3), (D8,D5), (D8,D6)}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</a:t>
            </a:r>
            <a:r>
              <a:rPr lang="en-US" sz="1600" dirty="0">
                <a:solidFill>
                  <a:schemeClr val="tx1"/>
                </a:solidFill>
              </a:rPr>
              <a:t>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</a:t>
            </a:r>
            <a:r>
              <a:rPr lang="en-US" sz="1600" dirty="0">
                <a:solidFill>
                  <a:srgbClr val="FF0000"/>
                </a:solidFill>
              </a:rPr>
              <a:t>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07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AC-1 Algorithm (11)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97210" y="1554480"/>
            <a:ext cx="3905830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AC-1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repeat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CHANGE = false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for  each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in Q do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CHANGE = REVISE(Di,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                     or CHANGE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end for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until not(CHANGE)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AC-1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227802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{(D1,D2), (D1,D3), (D2,D1), (D2,D4),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(D2,D7), (D2,D8), (D3,D1), (D3,D4),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</a:t>
            </a:r>
            <a:r>
              <a:rPr lang="en-US" sz="1800" dirty="0" smtClean="0">
                <a:solidFill>
                  <a:schemeClr val="tx1"/>
                </a:solidFill>
              </a:rPr>
              <a:t>(D3,D7)</a:t>
            </a:r>
            <a:r>
              <a:rPr lang="en-US" sz="1800" dirty="0" smtClean="0">
                <a:solidFill>
                  <a:prstClr val="black"/>
                </a:solidFill>
              </a:rPr>
              <a:t>, </a:t>
            </a:r>
            <a:r>
              <a:rPr lang="en-US" sz="1800" dirty="0" smtClean="0">
                <a:solidFill>
                  <a:srgbClr val="FF0000"/>
                </a:solidFill>
              </a:rPr>
              <a:t>(D3,D8)</a:t>
            </a:r>
            <a:r>
              <a:rPr lang="en-US" sz="1800" dirty="0" smtClean="0">
                <a:solidFill>
                  <a:prstClr val="black"/>
                </a:solidFill>
              </a:rPr>
              <a:t>, (D4,D2), (D4,D3),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(D4,D5), (D5,D4), (D5,D7), (D5,D8),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(D6,D8), (D7,D2), (D7,D3), (D7,D5),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(D8,D2), (D8,D3), (D8,D5), (D8,D6)}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</a:t>
            </a:r>
            <a:r>
              <a:rPr lang="en-US" sz="1600" dirty="0">
                <a:solidFill>
                  <a:schemeClr val="tx1"/>
                </a:solidFill>
              </a:rPr>
              <a:t>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</a:t>
            </a:r>
            <a:r>
              <a:rPr lang="en-US" sz="1600" dirty="0">
                <a:solidFill>
                  <a:srgbClr val="FF0000"/>
                </a:solidFill>
              </a:rPr>
              <a:t>8[5] = 3[5</a:t>
            </a:r>
            <a:r>
              <a:rPr lang="en-US" sz="1600" dirty="0" smtClean="0">
                <a:solidFill>
                  <a:srgbClr val="FF0000"/>
                </a:solidFill>
              </a:rPr>
              <a:t>]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93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AC-1 Algorithm (12)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97210" y="1554480"/>
            <a:ext cx="3905830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AC-1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repeat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CHANGE = false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for  each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in Q do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CHANGE = REVISE(Di,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                     or CHANGE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end for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until not(CHANGE)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AC-1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227802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{(D1,D2), (D1,D3), (D2,D1), (D2,D4),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(D2,D7), (D2,D8), (D3,D1), (D3,D4),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(D3,D7), </a:t>
            </a:r>
            <a:r>
              <a:rPr lang="en-US" sz="1800" dirty="0" smtClean="0">
                <a:solidFill>
                  <a:schemeClr val="tx1"/>
                </a:solidFill>
              </a:rPr>
              <a:t>(D3,D8)</a:t>
            </a:r>
            <a:r>
              <a:rPr lang="en-US" sz="1800" dirty="0" smtClean="0">
                <a:solidFill>
                  <a:prstClr val="black"/>
                </a:solidFill>
              </a:rPr>
              <a:t>, </a:t>
            </a:r>
            <a:r>
              <a:rPr lang="en-US" sz="1800" dirty="0" smtClean="0">
                <a:solidFill>
                  <a:srgbClr val="FF0000"/>
                </a:solidFill>
              </a:rPr>
              <a:t>(D4,D2)</a:t>
            </a:r>
            <a:r>
              <a:rPr lang="en-US" sz="1800" dirty="0" smtClean="0">
                <a:solidFill>
                  <a:prstClr val="black"/>
                </a:solidFill>
              </a:rPr>
              <a:t>, (D4,D3),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(D4,D5), (D5,D4), (D5,D7), (D5,D8),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(D6,D8), (D7,D2), (D7,D3), (D7,D5),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(D8,D2), (D8,D3), (D8,D5), (D8,D6)}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4[2] = 2[3]</a:t>
            </a:r>
            <a:r>
              <a:rPr lang="en-US" sz="1600" dirty="0">
                <a:solidFill>
                  <a:prstClr val="black"/>
                </a:solidFill>
              </a:rPr>
              <a:t>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</a:t>
            </a:r>
            <a:r>
              <a:rPr lang="en-US" sz="1600" dirty="0">
                <a:solidFill>
                  <a:schemeClr val="tx1"/>
                </a:solidFill>
              </a:rPr>
              <a:t>8[5] = 3[5</a:t>
            </a:r>
            <a:r>
              <a:rPr lang="en-US" sz="1600" dirty="0" smtClean="0">
                <a:solidFill>
                  <a:schemeClr val="tx1"/>
                </a:solidFill>
              </a:rPr>
              <a:t>]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1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AC-1 Algorithm (13)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97210" y="1554480"/>
            <a:ext cx="3905830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AC-1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repeat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CHANGE = false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for  each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in Q do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CHANGE = REVISE(Di,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                     or CHANGE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end for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until not(CHANGE)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AC-1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227802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{(D1,D2), (D1,D3), (D2,D1), (D2,D4),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(D2,D7), (D2,D8), (D3,D1), (D3,D4),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(D3,D7), (D3,D8), </a:t>
            </a:r>
            <a:r>
              <a:rPr lang="en-US" sz="1800" dirty="0" smtClean="0">
                <a:solidFill>
                  <a:schemeClr val="tx1"/>
                </a:solidFill>
              </a:rPr>
              <a:t>(D4,D2)</a:t>
            </a:r>
            <a:r>
              <a:rPr lang="en-US" sz="1800" dirty="0" smtClean="0">
                <a:solidFill>
                  <a:prstClr val="black"/>
                </a:solidFill>
              </a:rPr>
              <a:t>, </a:t>
            </a:r>
            <a:r>
              <a:rPr lang="en-US" sz="1800" dirty="0" smtClean="0">
                <a:solidFill>
                  <a:srgbClr val="FF0000"/>
                </a:solidFill>
              </a:rPr>
              <a:t>(D4,D3)</a:t>
            </a:r>
            <a:r>
              <a:rPr lang="en-US" sz="1800" dirty="0" smtClean="0">
                <a:solidFill>
                  <a:prstClr val="black"/>
                </a:solidFill>
              </a:rPr>
              <a:t>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(D4,D5), (D5,D4), (D5,D7), (D5,D8),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(D6,D8), (D7,D2), (D7,D3), (D7,D5),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(D8,D2), (D8,D3), (D8,D5), (D8,D6)}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4[2] = 2[3]</a:t>
            </a:r>
            <a:r>
              <a:rPr lang="en-US" sz="1600" dirty="0">
                <a:solidFill>
                  <a:prstClr val="black"/>
                </a:solidFill>
              </a:rPr>
              <a:t>,  4[3] = 5[1],  </a:t>
            </a:r>
            <a:r>
              <a:rPr lang="en-US" sz="1600" dirty="0">
                <a:solidFill>
                  <a:srgbClr val="FF0000"/>
                </a:solidFill>
              </a:rPr>
              <a:t>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87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1 </a:t>
            </a:r>
            <a:r>
              <a:rPr lang="en-US" dirty="0" smtClean="0"/>
              <a:t>: </a:t>
            </a:r>
            <a:r>
              <a:rPr lang="en-US" dirty="0"/>
              <a:t>8</a:t>
            </a:r>
            <a:r>
              <a:rPr lang="en-US" dirty="0" smtClean="0"/>
              <a:t>-queen problem</a:t>
            </a:r>
            <a:endParaRPr lang="th-TH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2411760" y="1600200"/>
                <a:ext cx="6354288" cy="4495800"/>
              </a:xfrm>
            </p:spPr>
            <p:txBody>
              <a:bodyPr/>
              <a:lstStyle/>
              <a:p>
                <a:r>
                  <a:rPr lang="th-TH" dirty="0" smtClean="0"/>
                  <a:t>ให้มองปัญหาออกเป็น 1 หลักต่อ </a:t>
                </a:r>
                <a:r>
                  <a:rPr lang="en-US" dirty="0" smtClean="0"/>
                  <a:t>queen </a:t>
                </a:r>
                <a:r>
                  <a:rPr lang="th-TH" dirty="0" smtClean="0"/>
                  <a:t>ค่าที่เก็บจะเป็นค่าของแถวที่ </a:t>
                </a:r>
                <a:r>
                  <a:rPr lang="en-US" dirty="0" smtClean="0"/>
                  <a:t>queen </a:t>
                </a:r>
                <a:r>
                  <a:rPr lang="th-TH" dirty="0" smtClean="0"/>
                  <a:t>ในหลักนั้นจะถูกวาง</a:t>
                </a:r>
              </a:p>
              <a:p>
                <a:r>
                  <a:rPr lang="th-TH" dirty="0" smtClean="0"/>
                  <a:t>จำนวนตัวแปร มี 8 ตัว </a:t>
                </a:r>
                <a:r>
                  <a:rPr lang="en-US" dirty="0" smtClean="0"/>
                  <a:t>(</a:t>
                </a:r>
                <a:r>
                  <a:rPr lang="th-TH" dirty="0" smtClean="0"/>
                  <a:t>8 หลัก</a:t>
                </a:r>
                <a:r>
                  <a:rPr lang="en-US" dirty="0" smtClean="0"/>
                  <a:t>)</a:t>
                </a:r>
              </a:p>
              <a:p>
                <a:r>
                  <a:rPr lang="th-TH" dirty="0" smtClean="0"/>
                  <a:t>โดเมนของตัวแปรตั้ง 8 ตัวเหมือนกัน คือ 1-8</a:t>
                </a:r>
              </a:p>
              <a:p>
                <a:r>
                  <a:rPr lang="th-TH" dirty="0" smtClean="0"/>
                  <a:t>ข้อกำหนด </a:t>
                </a:r>
                <a:r>
                  <a:rPr lang="en-US" dirty="0" smtClean="0"/>
                  <a:t>(constraint)</a:t>
                </a:r>
              </a:p>
              <a:p>
                <a:pPr lvl="1"/>
                <a:r>
                  <a:rPr lang="en-US" sz="2400" dirty="0" smtClean="0">
                    <a:latin typeface="Microsoft Sans Serif" pitchFamily="34" charset="0"/>
                    <a:cs typeface="Microsoft Sans Serif" pitchFamily="34" charset="0"/>
                  </a:rPr>
                  <a:t>X</a:t>
                </a:r>
                <a:r>
                  <a:rPr lang="en-US" sz="2400" baseline="-25000" dirty="0" smtClean="0">
                    <a:latin typeface="Microsoft Sans Serif" pitchFamily="34" charset="0"/>
                    <a:cs typeface="Microsoft Sans Serif" pitchFamily="34" charset="0"/>
                  </a:rPr>
                  <a:t>i</a:t>
                </a:r>
                <a:r>
                  <a:rPr lang="en-US" sz="2400" dirty="0" smtClean="0">
                    <a:latin typeface="Microsoft Sans Serif" pitchFamily="34" charset="0"/>
                    <a:cs typeface="Microsoft Sans Serif" pitchFamily="34" charset="0"/>
                  </a:rPr>
                  <a:t> = k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  <a:cs typeface="Microsoft Sans Serif" pitchFamily="34" charset="0"/>
                      </a:rPr>
                      <m:t>→</m:t>
                    </m:r>
                    <m:r>
                      <a:rPr lang="en-US" sz="2400" b="0" i="0" smtClean="0">
                        <a:latin typeface="Cambria Math"/>
                        <a:ea typeface="Cambria Math"/>
                        <a:cs typeface="Microsoft Sans Serif" pitchFamily="34" charset="0"/>
                      </a:rPr>
                      <m:t>  </m:t>
                    </m:r>
                  </m:oMath>
                </a14:m>
                <a:r>
                  <a:rPr lang="en-US" sz="2400" dirty="0" err="1" smtClean="0">
                    <a:latin typeface="Microsoft Sans Serif" pitchFamily="34" charset="0"/>
                    <a:cs typeface="Microsoft Sans Serif" pitchFamily="34" charset="0"/>
                  </a:rPr>
                  <a:t>X</a:t>
                </a:r>
                <a:r>
                  <a:rPr lang="en-US" sz="2400" baseline="-25000" dirty="0" err="1" smtClean="0">
                    <a:latin typeface="Microsoft Sans Serif" pitchFamily="34" charset="0"/>
                    <a:cs typeface="Microsoft Sans Serif" pitchFamily="34" charset="0"/>
                  </a:rPr>
                  <a:t>j</a:t>
                </a:r>
                <a:r>
                  <a:rPr lang="en-US" sz="2400" dirty="0" smtClean="0">
                    <a:latin typeface="Microsoft Sans Serif" pitchFamily="34" charset="0"/>
                    <a:cs typeface="Microsoft Sans Serif" pitchFamily="34" charset="0"/>
                  </a:rPr>
                  <a:t> != k </a:t>
                </a:r>
                <a:r>
                  <a:rPr lang="en-US" sz="2400" dirty="0" smtClean="0">
                    <a:solidFill>
                      <a:srgbClr val="0070C0"/>
                    </a:solidFill>
                    <a:latin typeface="Microsoft Sans Serif" pitchFamily="34" charset="0"/>
                    <a:cs typeface="Microsoft Sans Serif" pitchFamily="34" charset="0"/>
                  </a:rPr>
                  <a:t>; for all j = 1 – 8, j != i</a:t>
                </a:r>
              </a:p>
              <a:p>
                <a:pPr lvl="1"/>
                <a:r>
                  <a:rPr lang="en-US" sz="2400" dirty="0" smtClean="0">
                    <a:latin typeface="Microsoft Sans Serif" pitchFamily="34" charset="0"/>
                    <a:cs typeface="Microsoft Sans Serif" pitchFamily="34" charset="0"/>
                  </a:rPr>
                  <a:t>X</a:t>
                </a:r>
                <a:r>
                  <a:rPr lang="en-US" sz="2400" baseline="-25000" dirty="0" smtClean="0">
                    <a:latin typeface="Microsoft Sans Serif" pitchFamily="34" charset="0"/>
                    <a:cs typeface="Microsoft Sans Serif" pitchFamily="34" charset="0"/>
                  </a:rPr>
                  <a:t>i</a:t>
                </a:r>
                <a:r>
                  <a:rPr lang="en-US" sz="2400" dirty="0" smtClean="0">
                    <a:latin typeface="Microsoft Sans Serif" pitchFamily="34" charset="0"/>
                    <a:cs typeface="Microsoft Sans Serif" pitchFamily="34" charset="0"/>
                  </a:rPr>
                  <a:t> = </a:t>
                </a:r>
                <a:r>
                  <a:rPr lang="en-US" sz="2400" dirty="0" err="1" smtClean="0">
                    <a:latin typeface="Microsoft Sans Serif" pitchFamily="34" charset="0"/>
                    <a:cs typeface="Microsoft Sans Serif" pitchFamily="34" charset="0"/>
                  </a:rPr>
                  <a:t>k</a:t>
                </a:r>
                <a:r>
                  <a:rPr lang="en-US" sz="2400" baseline="-25000" dirty="0" err="1" smtClean="0">
                    <a:latin typeface="Microsoft Sans Serif" pitchFamily="34" charset="0"/>
                    <a:cs typeface="Microsoft Sans Serif" pitchFamily="34" charset="0"/>
                  </a:rPr>
                  <a:t>i</a:t>
                </a:r>
                <a:r>
                  <a:rPr lang="en-US" sz="2400" dirty="0" smtClean="0">
                    <a:latin typeface="Microsoft Sans Serif" pitchFamily="34" charset="0"/>
                    <a:cs typeface="Microsoft Sans Serif" pitchFamily="34" charset="0"/>
                  </a:rPr>
                  <a:t>, </a:t>
                </a:r>
                <a:r>
                  <a:rPr lang="en-US" sz="2400" dirty="0" err="1" smtClean="0">
                    <a:latin typeface="Microsoft Sans Serif" pitchFamily="34" charset="0"/>
                    <a:cs typeface="Microsoft Sans Serif" pitchFamily="34" charset="0"/>
                  </a:rPr>
                  <a:t>X</a:t>
                </a:r>
                <a:r>
                  <a:rPr lang="en-US" sz="2400" baseline="-25000" dirty="0" err="1" smtClean="0">
                    <a:latin typeface="Microsoft Sans Serif" pitchFamily="34" charset="0"/>
                    <a:cs typeface="Microsoft Sans Serif" pitchFamily="34" charset="0"/>
                  </a:rPr>
                  <a:t>j</a:t>
                </a:r>
                <a:r>
                  <a:rPr lang="en-US" sz="2400" dirty="0" smtClean="0">
                    <a:latin typeface="Microsoft Sans Serif" pitchFamily="34" charset="0"/>
                    <a:cs typeface="Microsoft Sans Serif" pitchFamily="34" charset="0"/>
                  </a:rPr>
                  <a:t> = </a:t>
                </a:r>
                <a:r>
                  <a:rPr lang="en-US" sz="2400" dirty="0" err="1" smtClean="0">
                    <a:latin typeface="Microsoft Sans Serif" pitchFamily="34" charset="0"/>
                    <a:cs typeface="Microsoft Sans Serif" pitchFamily="34" charset="0"/>
                  </a:rPr>
                  <a:t>k</a:t>
                </a:r>
                <a:r>
                  <a:rPr lang="en-US" sz="2400" baseline="-25000" dirty="0" err="1" smtClean="0">
                    <a:latin typeface="Microsoft Sans Serif" pitchFamily="34" charset="0"/>
                    <a:cs typeface="Microsoft Sans Serif" pitchFamily="34" charset="0"/>
                  </a:rPr>
                  <a:t>j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  <a:cs typeface="Microsoft Sans Serif" pitchFamily="34" charset="0"/>
                      </a:rPr>
                      <m:t>→</m:t>
                    </m:r>
                  </m:oMath>
                </a14:m>
                <a:r>
                  <a:rPr lang="en-US" sz="2400" dirty="0" smtClean="0">
                    <a:latin typeface="Microsoft Sans Serif" pitchFamily="34" charset="0"/>
                    <a:cs typeface="Microsoft Sans Serif" pitchFamily="34" charset="0"/>
                  </a:rPr>
                  <a:t> | i – j | != | </a:t>
                </a:r>
                <a:r>
                  <a:rPr lang="en-US" sz="2400" dirty="0" err="1" smtClean="0">
                    <a:latin typeface="Microsoft Sans Serif" pitchFamily="34" charset="0"/>
                    <a:cs typeface="Microsoft Sans Serif" pitchFamily="34" charset="0"/>
                  </a:rPr>
                  <a:t>k</a:t>
                </a:r>
                <a:r>
                  <a:rPr lang="en-US" sz="2400" baseline="-25000" dirty="0" err="1" smtClean="0">
                    <a:latin typeface="Microsoft Sans Serif" pitchFamily="34" charset="0"/>
                    <a:cs typeface="Microsoft Sans Serif" pitchFamily="34" charset="0"/>
                  </a:rPr>
                  <a:t>i</a:t>
                </a:r>
                <a:r>
                  <a:rPr lang="en-US" sz="2400" dirty="0" smtClean="0">
                    <a:latin typeface="Microsoft Sans Serif" pitchFamily="34" charset="0"/>
                    <a:cs typeface="Microsoft Sans Serif" pitchFamily="34" charset="0"/>
                  </a:rPr>
                  <a:t> – </a:t>
                </a:r>
                <a:r>
                  <a:rPr lang="en-US" sz="2400" dirty="0" err="1" smtClean="0">
                    <a:latin typeface="Microsoft Sans Serif" pitchFamily="34" charset="0"/>
                    <a:cs typeface="Microsoft Sans Serif" pitchFamily="34" charset="0"/>
                  </a:rPr>
                  <a:t>k</a:t>
                </a:r>
                <a:r>
                  <a:rPr lang="en-US" sz="2400" baseline="-25000" dirty="0" err="1" smtClean="0">
                    <a:latin typeface="Microsoft Sans Serif" pitchFamily="34" charset="0"/>
                    <a:cs typeface="Microsoft Sans Serif" pitchFamily="34" charset="0"/>
                  </a:rPr>
                  <a:t>j</a:t>
                </a:r>
                <a:r>
                  <a:rPr lang="en-US" sz="2400" dirty="0" smtClean="0">
                    <a:latin typeface="Microsoft Sans Serif" pitchFamily="34" charset="0"/>
                    <a:cs typeface="Microsoft Sans Serif" pitchFamily="34" charset="0"/>
                  </a:rPr>
                  <a:t>| </a:t>
                </a:r>
              </a:p>
              <a:p>
                <a:pPr marL="366713" lvl="1" indent="0">
                  <a:buNone/>
                </a:pPr>
                <a:r>
                  <a:rPr lang="en-US" sz="2400" dirty="0" smtClean="0">
                    <a:solidFill>
                      <a:srgbClr val="0070C0"/>
                    </a:solidFill>
                    <a:latin typeface="Microsoft Sans Serif" pitchFamily="34" charset="0"/>
                    <a:cs typeface="Microsoft Sans Serif" pitchFamily="34" charset="0"/>
                  </a:rPr>
                  <a:t>;for all j = 1 – 8, j != i</a:t>
                </a:r>
                <a:endParaRPr lang="th-TH" sz="2400" dirty="0">
                  <a:solidFill>
                    <a:srgbClr val="0070C0"/>
                  </a:solidFill>
                  <a:latin typeface="Microsoft Sans Serif" pitchFamily="34" charset="0"/>
                  <a:cs typeface="Microsoft Sans Serif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2411760" y="1600200"/>
                <a:ext cx="6354288" cy="4495800"/>
              </a:xfrm>
              <a:blipFill rotWithShape="1">
                <a:blip r:embed="rId2" cstate="print"/>
                <a:stretch>
                  <a:fillRect l="-576" t="-2035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3298"/>
              </p:ext>
            </p:extLst>
          </p:nvPr>
        </p:nvGraphicFramePr>
        <p:xfrm>
          <a:off x="179512" y="1705352"/>
          <a:ext cx="2071704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8963"/>
                <a:gridCol w="258963"/>
                <a:gridCol w="258963"/>
                <a:gridCol w="258963"/>
                <a:gridCol w="258963"/>
                <a:gridCol w="258963"/>
                <a:gridCol w="258963"/>
                <a:gridCol w="258963"/>
              </a:tblGrid>
              <a:tr h="232174"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</a:tr>
              <a:tr h="232174"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</a:tr>
              <a:tr h="232174"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</a:tr>
              <a:tr h="232174"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Q</a:t>
                      </a:r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32174"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/>
                </a:tc>
              </a:tr>
              <a:tr h="232174"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</a:tr>
              <a:tr h="232174"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</a:tr>
              <a:tr h="232174"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520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AC-1 Algorithm (14)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97210" y="1554480"/>
            <a:ext cx="3905830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AC-1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repeat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CHANGE = false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for  each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in Q do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CHANGE = REVISE(Di,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                     or CHANGE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end for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until not(CHANGE)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AC-1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227802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{(D1,D2), (D1,D3), (D2,D1), (D2,D4),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(D2,D7), (D2,D8), (D3,D1), (D3,D4),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(D3,D7), (D3,D8), (D4,D2), </a:t>
            </a:r>
            <a:r>
              <a:rPr lang="en-US" sz="1800" dirty="0" smtClean="0">
                <a:solidFill>
                  <a:schemeClr val="tx1"/>
                </a:solidFill>
              </a:rPr>
              <a:t>(D4,D3)</a:t>
            </a:r>
            <a:r>
              <a:rPr lang="en-US" sz="1800" dirty="0" smtClean="0">
                <a:solidFill>
                  <a:prstClr val="black"/>
                </a:solidFill>
              </a:rPr>
              <a:t>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</a:t>
            </a:r>
            <a:r>
              <a:rPr lang="en-US" sz="1800" dirty="0" smtClean="0">
                <a:solidFill>
                  <a:srgbClr val="FF0000"/>
                </a:solidFill>
              </a:rPr>
              <a:t>(D4,D5)</a:t>
            </a:r>
            <a:r>
              <a:rPr lang="en-US" sz="1800" dirty="0" smtClean="0">
                <a:solidFill>
                  <a:prstClr val="black"/>
                </a:solidFill>
              </a:rPr>
              <a:t>, (D5,D4), (D5,D7), (D5,D8),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(D6,D8), (D7,D2), (D7,D3), (D7,D5),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(D8,D2), (D8,D3), (D8,D5), (D8,D6)}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</a:t>
            </a:r>
            <a:r>
              <a:rPr lang="en-US" sz="1600" dirty="0">
                <a:solidFill>
                  <a:srgbClr val="FF0000"/>
                </a:solidFill>
              </a:rPr>
              <a:t>4[3] = 5[1]</a:t>
            </a:r>
            <a:r>
              <a:rPr lang="en-US" sz="1600" dirty="0">
                <a:solidFill>
                  <a:prstClr val="black"/>
                </a:solidFill>
              </a:rPr>
              <a:t>,  </a:t>
            </a:r>
            <a:r>
              <a:rPr lang="en-US" sz="1600" dirty="0">
                <a:solidFill>
                  <a:schemeClr val="tx1"/>
                </a:solidFill>
              </a:rPr>
              <a:t>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3" name="Multiply 42"/>
          <p:cNvSpPr/>
          <p:nvPr/>
        </p:nvSpPr>
        <p:spPr>
          <a:xfrm>
            <a:off x="7328624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881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AC-1 Algorithm (15)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97210" y="1554480"/>
            <a:ext cx="3905830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AC-1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repeat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CHANGE = false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for  each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in Q do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CHANGE = REVISE(Di,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                     or CHANGE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end for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until not(CHANGE)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AC-1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227802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{(D1,D2), (D1,D3), (D2,D1), (D2,D4),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(D2,D7), (D2,D8), (D3,D1), (D3,D4),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(D3,D7), (D3,D8), (D4,D2), (D4,D3),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</a:t>
            </a:r>
            <a:r>
              <a:rPr lang="en-US" sz="1800" dirty="0" smtClean="0">
                <a:solidFill>
                  <a:schemeClr val="tx1"/>
                </a:solidFill>
              </a:rPr>
              <a:t>(D4,D5)</a:t>
            </a:r>
            <a:r>
              <a:rPr lang="en-US" sz="1800" dirty="0" smtClean="0">
                <a:solidFill>
                  <a:prstClr val="black"/>
                </a:solidFill>
              </a:rPr>
              <a:t>, </a:t>
            </a:r>
            <a:r>
              <a:rPr lang="en-US" sz="1800" dirty="0" smtClean="0">
                <a:solidFill>
                  <a:srgbClr val="FF0000"/>
                </a:solidFill>
              </a:rPr>
              <a:t>(D5,D4)</a:t>
            </a:r>
            <a:r>
              <a:rPr lang="en-US" sz="1800" dirty="0" smtClean="0">
                <a:solidFill>
                  <a:prstClr val="black"/>
                </a:solidFill>
              </a:rPr>
              <a:t>, (D5,D7), (D5,D8),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(D6,D8), (D7,D2), (D7,D3), (D7,D5),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(D8,D2), (D8,D3), (D8,D5), (D8,D6)}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</a:t>
            </a:r>
            <a:r>
              <a:rPr lang="en-US" sz="1600" dirty="0">
                <a:solidFill>
                  <a:srgbClr val="FF0000"/>
                </a:solidFill>
              </a:rPr>
              <a:t>4[3] = 5[1]</a:t>
            </a:r>
            <a:r>
              <a:rPr lang="en-US" sz="1600" dirty="0">
                <a:solidFill>
                  <a:prstClr val="black"/>
                </a:solidFill>
              </a:rPr>
              <a:t>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3" name="Multiply 42"/>
          <p:cNvSpPr/>
          <p:nvPr/>
        </p:nvSpPr>
        <p:spPr>
          <a:xfrm>
            <a:off x="7328624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4" name="Multiply 43"/>
          <p:cNvSpPr/>
          <p:nvPr/>
        </p:nvSpPr>
        <p:spPr>
          <a:xfrm>
            <a:off x="4993888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5" name="Multiply 44"/>
          <p:cNvSpPr/>
          <p:nvPr/>
        </p:nvSpPr>
        <p:spPr>
          <a:xfrm>
            <a:off x="558011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6" name="Multiply 45"/>
          <p:cNvSpPr/>
          <p:nvPr/>
        </p:nvSpPr>
        <p:spPr>
          <a:xfrm>
            <a:off x="7349832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915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AC-1 Algorithm (16)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97210" y="1554480"/>
            <a:ext cx="3905830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AC-1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repeat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CHANGE = false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for  each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in Q do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CHANGE = REVISE(Di,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                     or CHANGE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end for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until not(CHANGE)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AC-1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227802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{(D1,D2), (D1,D3), (D2,D1), (D2,D4),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(D2,D7), (D2,D8), (D3,D1), (D3,D4),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(D3,D7), (D3,D8), (D4,D2), (D4,D3),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(D4,D5), </a:t>
            </a:r>
            <a:r>
              <a:rPr lang="en-US" sz="1800" dirty="0" smtClean="0">
                <a:solidFill>
                  <a:schemeClr val="tx1"/>
                </a:solidFill>
              </a:rPr>
              <a:t>(D5,D4)</a:t>
            </a:r>
            <a:r>
              <a:rPr lang="en-US" sz="1800" dirty="0" smtClean="0">
                <a:solidFill>
                  <a:prstClr val="black"/>
                </a:solidFill>
              </a:rPr>
              <a:t>, </a:t>
            </a:r>
            <a:r>
              <a:rPr lang="en-US" sz="1800" dirty="0" smtClean="0">
                <a:solidFill>
                  <a:srgbClr val="FF0000"/>
                </a:solidFill>
              </a:rPr>
              <a:t>(D5,D7)</a:t>
            </a:r>
            <a:r>
              <a:rPr lang="en-US" sz="1800" dirty="0" smtClean="0">
                <a:solidFill>
                  <a:prstClr val="black"/>
                </a:solidFill>
              </a:rPr>
              <a:t>, (D5,D8),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(D6,D8), (D7,D2), (D7,D3), (D7,D5),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(D8,D2), (D8,D3), (D8,D5), (D8,D6)}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</a:t>
            </a:r>
            <a:r>
              <a:rPr lang="en-US" sz="1600" dirty="0">
                <a:solidFill>
                  <a:schemeClr val="tx1"/>
                </a:solidFill>
              </a:rPr>
              <a:t>4[3] = 5[1]</a:t>
            </a:r>
            <a:r>
              <a:rPr lang="en-US" sz="1600" dirty="0">
                <a:solidFill>
                  <a:prstClr val="black"/>
                </a:solidFill>
              </a:rPr>
              <a:t>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</a:t>
            </a:r>
            <a:r>
              <a:rPr lang="en-US" sz="1600" dirty="0">
                <a:solidFill>
                  <a:srgbClr val="FF0000"/>
                </a:solidFill>
              </a:rPr>
              <a:t>7[2] = 5[2]</a:t>
            </a:r>
            <a:r>
              <a:rPr lang="en-US" sz="1600" dirty="0">
                <a:solidFill>
                  <a:prstClr val="black"/>
                </a:solidFill>
              </a:rPr>
              <a:t>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3" name="Multiply 42"/>
          <p:cNvSpPr/>
          <p:nvPr/>
        </p:nvSpPr>
        <p:spPr>
          <a:xfrm>
            <a:off x="7328624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4" name="Multiply 43"/>
          <p:cNvSpPr/>
          <p:nvPr/>
        </p:nvSpPr>
        <p:spPr>
          <a:xfrm>
            <a:off x="4993888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5" name="Multiply 44"/>
          <p:cNvSpPr/>
          <p:nvPr/>
        </p:nvSpPr>
        <p:spPr>
          <a:xfrm>
            <a:off x="558011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6" name="Multiply 45"/>
          <p:cNvSpPr/>
          <p:nvPr/>
        </p:nvSpPr>
        <p:spPr>
          <a:xfrm>
            <a:off x="7349832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7" name="Multiply 46"/>
          <p:cNvSpPr/>
          <p:nvPr/>
        </p:nvSpPr>
        <p:spPr>
          <a:xfrm>
            <a:off x="670087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21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AC-1 Algorithm (17)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97210" y="1554480"/>
            <a:ext cx="3905830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AC-1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repeat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CHANGE = false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for  each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in Q do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CHANGE = REVISE(Di,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                     or CHANGE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end for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until not(CHANGE)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AC-1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227802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{(D1,D2), (D1,D3), (D2,D1), (D2,D4),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(D2,D7), (D2,D8), (D3,D1), (D3,D4),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(D3,D7), (D3,D8), (D4,D2), (D4,D3),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(D4,D5), (D5,D4), </a:t>
            </a:r>
            <a:r>
              <a:rPr lang="en-US" sz="1800" dirty="0" smtClean="0">
                <a:solidFill>
                  <a:schemeClr val="tx1"/>
                </a:solidFill>
              </a:rPr>
              <a:t>(D5,D7)</a:t>
            </a:r>
            <a:r>
              <a:rPr lang="en-US" sz="1800" dirty="0" smtClean="0">
                <a:solidFill>
                  <a:prstClr val="black"/>
                </a:solidFill>
              </a:rPr>
              <a:t>, </a:t>
            </a:r>
            <a:r>
              <a:rPr lang="en-US" sz="1800" dirty="0" smtClean="0">
                <a:solidFill>
                  <a:srgbClr val="FF0000"/>
                </a:solidFill>
              </a:rPr>
              <a:t>(D5,D8)</a:t>
            </a:r>
            <a:r>
              <a:rPr lang="en-US" sz="1800" dirty="0" smtClean="0">
                <a:solidFill>
                  <a:prstClr val="black"/>
                </a:solidFill>
              </a:rPr>
              <a:t>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(D6,D8), (D7,D2), (D7,D3), (D7,D5),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(D8,D2), (D8,D3), (D8,D5), (D8,D6)}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</a:t>
            </a:r>
            <a:r>
              <a:rPr lang="en-US" sz="1600" dirty="0">
                <a:solidFill>
                  <a:schemeClr val="tx1"/>
                </a:solidFill>
              </a:rPr>
              <a:t>7[2] = 5[2]</a:t>
            </a:r>
            <a:r>
              <a:rPr lang="en-US" sz="1600" dirty="0">
                <a:solidFill>
                  <a:prstClr val="black"/>
                </a:solidFill>
              </a:rPr>
              <a:t>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</a:t>
            </a:r>
            <a:r>
              <a:rPr lang="en-US" sz="1600" dirty="0">
                <a:solidFill>
                  <a:srgbClr val="FF0000"/>
                </a:solidFill>
              </a:rPr>
              <a:t>8[4] = 5[3]</a:t>
            </a:r>
            <a:r>
              <a:rPr lang="en-US" sz="1600" dirty="0">
                <a:solidFill>
                  <a:prstClr val="black"/>
                </a:solidFill>
              </a:rPr>
              <a:t>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3" name="Multiply 42"/>
          <p:cNvSpPr/>
          <p:nvPr/>
        </p:nvSpPr>
        <p:spPr>
          <a:xfrm>
            <a:off x="7328624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4" name="Multiply 43"/>
          <p:cNvSpPr/>
          <p:nvPr/>
        </p:nvSpPr>
        <p:spPr>
          <a:xfrm>
            <a:off x="4993888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5" name="Multiply 44"/>
          <p:cNvSpPr/>
          <p:nvPr/>
        </p:nvSpPr>
        <p:spPr>
          <a:xfrm>
            <a:off x="558011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6" name="Multiply 45"/>
          <p:cNvSpPr/>
          <p:nvPr/>
        </p:nvSpPr>
        <p:spPr>
          <a:xfrm>
            <a:off x="7349832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7" name="Multiply 46"/>
          <p:cNvSpPr/>
          <p:nvPr/>
        </p:nvSpPr>
        <p:spPr>
          <a:xfrm>
            <a:off x="670087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62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AC-1 Algorithm (18)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97210" y="1554480"/>
            <a:ext cx="3905830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AC-1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repeat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CHANGE = false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for  each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in Q do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CHANGE = REVISE(Di,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                     or CHANGE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end for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until not(CHANGE)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AC-1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227802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{(D1,D2), (D1,D3), (D2,D1), (D2,D4),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(D2,D7), (D2,D8), (D3,D1), (D3,D4),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(D3,D7), (D3,D8), (D4,D2), (D4,D3),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(D4,D5), (D5,D4), (D5,D7), </a:t>
            </a:r>
            <a:r>
              <a:rPr lang="en-US" sz="1800" dirty="0" smtClean="0">
                <a:solidFill>
                  <a:schemeClr val="tx1"/>
                </a:solidFill>
              </a:rPr>
              <a:t>(D5,D8)</a:t>
            </a:r>
            <a:r>
              <a:rPr lang="en-US" sz="1800" dirty="0" smtClean="0">
                <a:solidFill>
                  <a:prstClr val="black"/>
                </a:solidFill>
              </a:rPr>
              <a:t>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</a:t>
            </a:r>
            <a:r>
              <a:rPr lang="en-US" sz="1800" dirty="0" smtClean="0">
                <a:solidFill>
                  <a:srgbClr val="FF0000"/>
                </a:solidFill>
              </a:rPr>
              <a:t>(D6,D8)</a:t>
            </a:r>
            <a:r>
              <a:rPr lang="en-US" sz="1800" dirty="0" smtClean="0">
                <a:solidFill>
                  <a:prstClr val="black"/>
                </a:solidFill>
              </a:rPr>
              <a:t>, (D7,D2), (D7,D3), (D7,D5),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(D8,D2), (D8,D3), (D8,D5), (D8,D6)}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8[1] = 6[2]</a:t>
            </a:r>
            <a:r>
              <a:rPr lang="en-US" sz="1600" dirty="0">
                <a:solidFill>
                  <a:prstClr val="black"/>
                </a:solidFill>
              </a:rPr>
              <a:t>,  8[3] = 2[5],  </a:t>
            </a:r>
            <a:r>
              <a:rPr lang="en-US" sz="1600" dirty="0">
                <a:solidFill>
                  <a:schemeClr val="tx1"/>
                </a:solidFill>
              </a:rPr>
              <a:t>8[4] = 5[3]</a:t>
            </a:r>
            <a:r>
              <a:rPr lang="en-US" sz="1600" dirty="0">
                <a:solidFill>
                  <a:prstClr val="black"/>
                </a:solidFill>
              </a:rPr>
              <a:t>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3" name="Multiply 42"/>
          <p:cNvSpPr/>
          <p:nvPr/>
        </p:nvSpPr>
        <p:spPr>
          <a:xfrm>
            <a:off x="7328624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4" name="Multiply 43"/>
          <p:cNvSpPr/>
          <p:nvPr/>
        </p:nvSpPr>
        <p:spPr>
          <a:xfrm>
            <a:off x="4993888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5" name="Multiply 44"/>
          <p:cNvSpPr/>
          <p:nvPr/>
        </p:nvSpPr>
        <p:spPr>
          <a:xfrm>
            <a:off x="558011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6" name="Multiply 45"/>
          <p:cNvSpPr/>
          <p:nvPr/>
        </p:nvSpPr>
        <p:spPr>
          <a:xfrm>
            <a:off x="7349832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7" name="Multiply 46"/>
          <p:cNvSpPr/>
          <p:nvPr/>
        </p:nvSpPr>
        <p:spPr>
          <a:xfrm>
            <a:off x="670087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8" name="Multiply 47"/>
          <p:cNvSpPr/>
          <p:nvPr/>
        </p:nvSpPr>
        <p:spPr>
          <a:xfrm>
            <a:off x="4963408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9" name="Multiply 48"/>
          <p:cNvSpPr/>
          <p:nvPr/>
        </p:nvSpPr>
        <p:spPr>
          <a:xfrm>
            <a:off x="5826616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0" name="Multiply 49"/>
          <p:cNvSpPr/>
          <p:nvPr/>
        </p:nvSpPr>
        <p:spPr>
          <a:xfrm>
            <a:off x="6259552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1" name="Multiply 50"/>
          <p:cNvSpPr/>
          <p:nvPr/>
        </p:nvSpPr>
        <p:spPr>
          <a:xfrm>
            <a:off x="6700872" y="4612496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209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  <p:bldP spid="5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AC-1 Algorithm (19)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97210" y="1554480"/>
            <a:ext cx="3905830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AC-1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repeat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CHANGE = false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for  each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in Q do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CHANGE = REVISE(Di,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                     or CHANGE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end for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until not(CHANGE)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AC-1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227802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{(D1,D2), (D1,D3), (D2,D1), (D2,D4),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(D2,D7), (D2,D8), (D3,D1), (D3,D4),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(D3,D7), (D3,D8), (D4,D2), (D4,D3),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(D4,D5), (D5,D4), (D5,D7), (D5,D8),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</a:t>
            </a:r>
            <a:r>
              <a:rPr lang="en-US" sz="1800" dirty="0" smtClean="0">
                <a:solidFill>
                  <a:schemeClr val="tx1"/>
                </a:solidFill>
              </a:rPr>
              <a:t>(D6,D8)</a:t>
            </a:r>
            <a:r>
              <a:rPr lang="en-US" sz="1800" dirty="0" smtClean="0">
                <a:solidFill>
                  <a:prstClr val="black"/>
                </a:solidFill>
              </a:rPr>
              <a:t>, </a:t>
            </a:r>
            <a:r>
              <a:rPr lang="en-US" sz="1800" dirty="0" smtClean="0">
                <a:solidFill>
                  <a:srgbClr val="FF0000"/>
                </a:solidFill>
              </a:rPr>
              <a:t>(D7,D2)</a:t>
            </a:r>
            <a:r>
              <a:rPr lang="en-US" sz="1800" dirty="0" smtClean="0">
                <a:solidFill>
                  <a:prstClr val="black"/>
                </a:solidFill>
              </a:rPr>
              <a:t>, (D7,D3), (D7,D5),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(D8,D2), (D8,D3), (D8,D5), (D8,D6)}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7[1] = 2[4]</a:t>
            </a:r>
            <a:r>
              <a:rPr lang="en-US" sz="1600" dirty="0">
                <a:solidFill>
                  <a:prstClr val="black"/>
                </a:solidFill>
              </a:rPr>
              <a:t>,  7[2] = 5[2],  7[3] = 3[4]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8[1] = 6[2]</a:t>
            </a:r>
            <a:r>
              <a:rPr lang="en-US" sz="1600" dirty="0">
                <a:solidFill>
                  <a:prstClr val="black"/>
                </a:solidFill>
              </a:rPr>
              <a:t>,  8[3] = 2[5],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3" name="Multiply 42"/>
          <p:cNvSpPr/>
          <p:nvPr/>
        </p:nvSpPr>
        <p:spPr>
          <a:xfrm>
            <a:off x="7328624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4" name="Multiply 43"/>
          <p:cNvSpPr/>
          <p:nvPr/>
        </p:nvSpPr>
        <p:spPr>
          <a:xfrm>
            <a:off x="4993888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5" name="Multiply 44"/>
          <p:cNvSpPr/>
          <p:nvPr/>
        </p:nvSpPr>
        <p:spPr>
          <a:xfrm>
            <a:off x="558011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6" name="Multiply 45"/>
          <p:cNvSpPr/>
          <p:nvPr/>
        </p:nvSpPr>
        <p:spPr>
          <a:xfrm>
            <a:off x="7349832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7" name="Multiply 46"/>
          <p:cNvSpPr/>
          <p:nvPr/>
        </p:nvSpPr>
        <p:spPr>
          <a:xfrm>
            <a:off x="670087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8" name="Multiply 47"/>
          <p:cNvSpPr/>
          <p:nvPr/>
        </p:nvSpPr>
        <p:spPr>
          <a:xfrm>
            <a:off x="4963408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9" name="Multiply 48"/>
          <p:cNvSpPr/>
          <p:nvPr/>
        </p:nvSpPr>
        <p:spPr>
          <a:xfrm>
            <a:off x="5826616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0" name="Multiply 49"/>
          <p:cNvSpPr/>
          <p:nvPr/>
        </p:nvSpPr>
        <p:spPr>
          <a:xfrm>
            <a:off x="6259552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1" name="Multiply 50"/>
          <p:cNvSpPr/>
          <p:nvPr/>
        </p:nvSpPr>
        <p:spPr>
          <a:xfrm>
            <a:off x="6700872" y="4612496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2" name="Multiply 51"/>
          <p:cNvSpPr/>
          <p:nvPr/>
        </p:nvSpPr>
        <p:spPr>
          <a:xfrm>
            <a:off x="4953248" y="484884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3" name="Multiply 52"/>
          <p:cNvSpPr/>
          <p:nvPr/>
        </p:nvSpPr>
        <p:spPr>
          <a:xfrm>
            <a:off x="5364088" y="48691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4" name="Multiply 53"/>
          <p:cNvSpPr/>
          <p:nvPr/>
        </p:nvSpPr>
        <p:spPr>
          <a:xfrm>
            <a:off x="5857984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5" name="Multiply 54"/>
          <p:cNvSpPr/>
          <p:nvPr/>
        </p:nvSpPr>
        <p:spPr>
          <a:xfrm>
            <a:off x="6700872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3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4" grpId="0" animBg="1"/>
      <p:bldP spid="5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AC-1 Algorithm (20)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97210" y="1554480"/>
            <a:ext cx="3905830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AC-1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repeat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CHANGE = false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for  each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in Q do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CHANGE = REVISE(Di,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                     or CHANGE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end for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until not(CHANGE)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AC-1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227802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{(D1,D2), (D1,D3), (D2,D1), (D2,D4),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(D2,D7), (D2,D8), (D3,D1), (D3,D4),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(D3,D7), (D3,D8), (D4,D2), (D4,D3),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(D4,D5), (D5,D4), (D5,D7), (D5,D8),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(D6,D8), </a:t>
            </a:r>
            <a:r>
              <a:rPr lang="en-US" sz="1800" dirty="0" smtClean="0">
                <a:solidFill>
                  <a:schemeClr val="tx1"/>
                </a:solidFill>
              </a:rPr>
              <a:t>(D7,D2)</a:t>
            </a:r>
            <a:r>
              <a:rPr lang="en-US" sz="1800" dirty="0" smtClean="0">
                <a:solidFill>
                  <a:prstClr val="black"/>
                </a:solidFill>
              </a:rPr>
              <a:t>, </a:t>
            </a:r>
            <a:r>
              <a:rPr lang="en-US" sz="1800" dirty="0" smtClean="0">
                <a:solidFill>
                  <a:srgbClr val="FF0000"/>
                </a:solidFill>
              </a:rPr>
              <a:t>(D7,D3)</a:t>
            </a:r>
            <a:r>
              <a:rPr lang="en-US" sz="1800" dirty="0" smtClean="0">
                <a:solidFill>
                  <a:prstClr val="black"/>
                </a:solidFill>
              </a:rPr>
              <a:t>, (D7,D5),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(D8,D2), (D8,D3), (D8,D5), (D8,D6)}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7[1] = 2[4]</a:t>
            </a:r>
            <a:r>
              <a:rPr lang="en-US" sz="1600" dirty="0">
                <a:solidFill>
                  <a:prstClr val="black"/>
                </a:solidFill>
              </a:rPr>
              <a:t>,  7[2] = 5[2],  </a:t>
            </a:r>
            <a:r>
              <a:rPr lang="en-US" sz="1600" dirty="0">
                <a:solidFill>
                  <a:srgbClr val="FF0000"/>
                </a:solidFill>
              </a:rPr>
              <a:t>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3" name="Multiply 42"/>
          <p:cNvSpPr/>
          <p:nvPr/>
        </p:nvSpPr>
        <p:spPr>
          <a:xfrm>
            <a:off x="7328624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4" name="Multiply 43"/>
          <p:cNvSpPr/>
          <p:nvPr/>
        </p:nvSpPr>
        <p:spPr>
          <a:xfrm>
            <a:off x="4993888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5" name="Multiply 44"/>
          <p:cNvSpPr/>
          <p:nvPr/>
        </p:nvSpPr>
        <p:spPr>
          <a:xfrm>
            <a:off x="558011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6" name="Multiply 45"/>
          <p:cNvSpPr/>
          <p:nvPr/>
        </p:nvSpPr>
        <p:spPr>
          <a:xfrm>
            <a:off x="7349832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7" name="Multiply 46"/>
          <p:cNvSpPr/>
          <p:nvPr/>
        </p:nvSpPr>
        <p:spPr>
          <a:xfrm>
            <a:off x="670087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8" name="Multiply 47"/>
          <p:cNvSpPr/>
          <p:nvPr/>
        </p:nvSpPr>
        <p:spPr>
          <a:xfrm>
            <a:off x="4963408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9" name="Multiply 48"/>
          <p:cNvSpPr/>
          <p:nvPr/>
        </p:nvSpPr>
        <p:spPr>
          <a:xfrm>
            <a:off x="5826616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0" name="Multiply 49"/>
          <p:cNvSpPr/>
          <p:nvPr/>
        </p:nvSpPr>
        <p:spPr>
          <a:xfrm>
            <a:off x="6259552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1" name="Multiply 50"/>
          <p:cNvSpPr/>
          <p:nvPr/>
        </p:nvSpPr>
        <p:spPr>
          <a:xfrm>
            <a:off x="6700872" y="4612496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2" name="Multiply 51"/>
          <p:cNvSpPr/>
          <p:nvPr/>
        </p:nvSpPr>
        <p:spPr>
          <a:xfrm>
            <a:off x="4953248" y="484884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3" name="Multiply 52"/>
          <p:cNvSpPr/>
          <p:nvPr/>
        </p:nvSpPr>
        <p:spPr>
          <a:xfrm>
            <a:off x="5364088" y="48691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4" name="Multiply 53"/>
          <p:cNvSpPr/>
          <p:nvPr/>
        </p:nvSpPr>
        <p:spPr>
          <a:xfrm>
            <a:off x="5857984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5" name="Multiply 54"/>
          <p:cNvSpPr/>
          <p:nvPr/>
        </p:nvSpPr>
        <p:spPr>
          <a:xfrm>
            <a:off x="6700872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02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AC-1 Algorithm (21)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97210" y="1554480"/>
            <a:ext cx="3905830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AC-1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repeat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CHANGE = false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for  each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in Q do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CHANGE = REVISE(Di,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                     or CHANGE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end for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until not(CHANGE)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AC-1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227802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{(D1,D2), (D1,D3), (D2,D1), (D2,D4),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(D2,D7), (D2,D8), (D3,D1), (D3,D4),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(D3,D7), (D3,D8), (D4,D2), (D4,D3),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(D4,D5), (D5,D4), (D5,D7), (D5,D8),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(D6,D8), (D7,D2), </a:t>
            </a:r>
            <a:r>
              <a:rPr lang="en-US" sz="1800" dirty="0" smtClean="0">
                <a:solidFill>
                  <a:schemeClr val="tx1"/>
                </a:solidFill>
              </a:rPr>
              <a:t>(D7,D3)</a:t>
            </a:r>
            <a:r>
              <a:rPr lang="en-US" sz="1800" dirty="0" smtClean="0">
                <a:solidFill>
                  <a:prstClr val="black"/>
                </a:solidFill>
              </a:rPr>
              <a:t>, </a:t>
            </a:r>
            <a:r>
              <a:rPr lang="en-US" sz="1800" dirty="0" smtClean="0">
                <a:solidFill>
                  <a:srgbClr val="FF0000"/>
                </a:solidFill>
              </a:rPr>
              <a:t>(D7,D5)</a:t>
            </a:r>
            <a:r>
              <a:rPr lang="en-US" sz="1800" dirty="0" smtClean="0">
                <a:solidFill>
                  <a:prstClr val="black"/>
                </a:solidFill>
              </a:rPr>
              <a:t>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(D8,D2), (D8,D3), (D8,D5), (D8,D6)}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</a:t>
            </a:r>
            <a:r>
              <a:rPr lang="en-US" sz="1600" dirty="0">
                <a:solidFill>
                  <a:srgbClr val="FF0000"/>
                </a:solidFill>
              </a:rPr>
              <a:t>7[2] = 5[2]</a:t>
            </a:r>
            <a:r>
              <a:rPr lang="en-US" sz="1600" dirty="0">
                <a:solidFill>
                  <a:prstClr val="black"/>
                </a:solidFill>
              </a:rPr>
              <a:t>,  </a:t>
            </a:r>
            <a:r>
              <a:rPr lang="en-US" sz="1600" dirty="0">
                <a:solidFill>
                  <a:schemeClr val="tx1"/>
                </a:solidFill>
              </a:rPr>
              <a:t>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3" name="Multiply 42"/>
          <p:cNvSpPr/>
          <p:nvPr/>
        </p:nvSpPr>
        <p:spPr>
          <a:xfrm>
            <a:off x="7328624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4" name="Multiply 43"/>
          <p:cNvSpPr/>
          <p:nvPr/>
        </p:nvSpPr>
        <p:spPr>
          <a:xfrm>
            <a:off x="4993888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5" name="Multiply 44"/>
          <p:cNvSpPr/>
          <p:nvPr/>
        </p:nvSpPr>
        <p:spPr>
          <a:xfrm>
            <a:off x="558011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6" name="Multiply 45"/>
          <p:cNvSpPr/>
          <p:nvPr/>
        </p:nvSpPr>
        <p:spPr>
          <a:xfrm>
            <a:off x="7349832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7" name="Multiply 46"/>
          <p:cNvSpPr/>
          <p:nvPr/>
        </p:nvSpPr>
        <p:spPr>
          <a:xfrm>
            <a:off x="670087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8" name="Multiply 47"/>
          <p:cNvSpPr/>
          <p:nvPr/>
        </p:nvSpPr>
        <p:spPr>
          <a:xfrm>
            <a:off x="4963408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9" name="Multiply 48"/>
          <p:cNvSpPr/>
          <p:nvPr/>
        </p:nvSpPr>
        <p:spPr>
          <a:xfrm>
            <a:off x="5826616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0" name="Multiply 49"/>
          <p:cNvSpPr/>
          <p:nvPr/>
        </p:nvSpPr>
        <p:spPr>
          <a:xfrm>
            <a:off x="6259552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1" name="Multiply 50"/>
          <p:cNvSpPr/>
          <p:nvPr/>
        </p:nvSpPr>
        <p:spPr>
          <a:xfrm>
            <a:off x="6700872" y="4612496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2" name="Multiply 51"/>
          <p:cNvSpPr/>
          <p:nvPr/>
        </p:nvSpPr>
        <p:spPr>
          <a:xfrm>
            <a:off x="4953248" y="484884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3" name="Multiply 52"/>
          <p:cNvSpPr/>
          <p:nvPr/>
        </p:nvSpPr>
        <p:spPr>
          <a:xfrm>
            <a:off x="5364088" y="48691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4" name="Multiply 53"/>
          <p:cNvSpPr/>
          <p:nvPr/>
        </p:nvSpPr>
        <p:spPr>
          <a:xfrm>
            <a:off x="5857984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5" name="Multiply 54"/>
          <p:cNvSpPr/>
          <p:nvPr/>
        </p:nvSpPr>
        <p:spPr>
          <a:xfrm>
            <a:off x="6700872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69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AC-1 Algorithm (22)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97210" y="1554480"/>
            <a:ext cx="3905830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AC-1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repeat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CHANGE = false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for  each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in Q do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CHANGE = REVISE(Di,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                     or CHANGE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end for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until not(CHANGE)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AC-1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227802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{(D1,D2), (D1,D3), (D2,D1), (D2,D4),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(D2,D7), (D2,D8), (D3,D1), (D3,D4),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(D3,D7), (D3,D8), (D4,D2), (D4,D3),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(D4,D5), (D5,D4), (D5,D7), (D5,D8),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(D6,D8), (D7,D2), (D7,D3), </a:t>
            </a:r>
            <a:r>
              <a:rPr lang="en-US" sz="1800" dirty="0" smtClean="0">
                <a:solidFill>
                  <a:schemeClr val="tx1"/>
                </a:solidFill>
              </a:rPr>
              <a:t>(D7,D5)</a:t>
            </a:r>
            <a:r>
              <a:rPr lang="en-US" sz="1800" dirty="0" smtClean="0">
                <a:solidFill>
                  <a:prstClr val="black"/>
                </a:solidFill>
              </a:rPr>
              <a:t>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</a:t>
            </a:r>
            <a:r>
              <a:rPr lang="en-US" sz="1800" dirty="0" smtClean="0">
                <a:solidFill>
                  <a:srgbClr val="FF0000"/>
                </a:solidFill>
              </a:rPr>
              <a:t>(D8,D2)</a:t>
            </a:r>
            <a:r>
              <a:rPr lang="en-US" sz="1800" dirty="0" smtClean="0">
                <a:solidFill>
                  <a:prstClr val="black"/>
                </a:solidFill>
              </a:rPr>
              <a:t>, (D8,D3), (D8,D5), (D8,D6)}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</a:t>
            </a:r>
            <a:r>
              <a:rPr lang="en-US" sz="1600" dirty="0">
                <a:solidFill>
                  <a:schemeClr val="tx1"/>
                </a:solidFill>
              </a:rPr>
              <a:t>7[2] = 5[2]</a:t>
            </a:r>
            <a:r>
              <a:rPr lang="en-US" sz="1600" dirty="0">
                <a:solidFill>
                  <a:prstClr val="black"/>
                </a:solidFill>
              </a:rPr>
              <a:t>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</a:t>
            </a:r>
            <a:r>
              <a:rPr lang="en-US" sz="1600" dirty="0">
                <a:solidFill>
                  <a:srgbClr val="FF0000"/>
                </a:solidFill>
              </a:rPr>
              <a:t>8[3] = 2[5]</a:t>
            </a:r>
            <a:r>
              <a:rPr lang="en-US" sz="1600" dirty="0">
                <a:solidFill>
                  <a:prstClr val="black"/>
                </a:solidFill>
              </a:rPr>
              <a:t>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3" name="Multiply 42"/>
          <p:cNvSpPr/>
          <p:nvPr/>
        </p:nvSpPr>
        <p:spPr>
          <a:xfrm>
            <a:off x="7328624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4" name="Multiply 43"/>
          <p:cNvSpPr/>
          <p:nvPr/>
        </p:nvSpPr>
        <p:spPr>
          <a:xfrm>
            <a:off x="4993888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5" name="Multiply 44"/>
          <p:cNvSpPr/>
          <p:nvPr/>
        </p:nvSpPr>
        <p:spPr>
          <a:xfrm>
            <a:off x="558011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6" name="Multiply 45"/>
          <p:cNvSpPr/>
          <p:nvPr/>
        </p:nvSpPr>
        <p:spPr>
          <a:xfrm>
            <a:off x="7349832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7" name="Multiply 46"/>
          <p:cNvSpPr/>
          <p:nvPr/>
        </p:nvSpPr>
        <p:spPr>
          <a:xfrm>
            <a:off x="670087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8" name="Multiply 47"/>
          <p:cNvSpPr/>
          <p:nvPr/>
        </p:nvSpPr>
        <p:spPr>
          <a:xfrm>
            <a:off x="4963408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9" name="Multiply 48"/>
          <p:cNvSpPr/>
          <p:nvPr/>
        </p:nvSpPr>
        <p:spPr>
          <a:xfrm>
            <a:off x="5826616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0" name="Multiply 49"/>
          <p:cNvSpPr/>
          <p:nvPr/>
        </p:nvSpPr>
        <p:spPr>
          <a:xfrm>
            <a:off x="6259552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1" name="Multiply 50"/>
          <p:cNvSpPr/>
          <p:nvPr/>
        </p:nvSpPr>
        <p:spPr>
          <a:xfrm>
            <a:off x="6700872" y="4612496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2" name="Multiply 51"/>
          <p:cNvSpPr/>
          <p:nvPr/>
        </p:nvSpPr>
        <p:spPr>
          <a:xfrm>
            <a:off x="4953248" y="484884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3" name="Multiply 52"/>
          <p:cNvSpPr/>
          <p:nvPr/>
        </p:nvSpPr>
        <p:spPr>
          <a:xfrm>
            <a:off x="5364088" y="48691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4" name="Multiply 53"/>
          <p:cNvSpPr/>
          <p:nvPr/>
        </p:nvSpPr>
        <p:spPr>
          <a:xfrm>
            <a:off x="5857984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5" name="Multiply 54"/>
          <p:cNvSpPr/>
          <p:nvPr/>
        </p:nvSpPr>
        <p:spPr>
          <a:xfrm>
            <a:off x="6700872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6" name="Multiply 55"/>
          <p:cNvSpPr/>
          <p:nvPr/>
        </p:nvSpPr>
        <p:spPr>
          <a:xfrm>
            <a:off x="6464528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7" name="Multiply 56"/>
          <p:cNvSpPr/>
          <p:nvPr/>
        </p:nvSpPr>
        <p:spPr>
          <a:xfrm>
            <a:off x="7164288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8" name="Multiply 57"/>
          <p:cNvSpPr/>
          <p:nvPr/>
        </p:nvSpPr>
        <p:spPr>
          <a:xfrm>
            <a:off x="7740352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03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AC-1 Algorithm (23)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97210" y="1554480"/>
            <a:ext cx="3905830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AC-1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repeat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CHANGE = false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for  each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in Q do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CHANGE = REVISE(Di,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                     or CHANGE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end for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until not(CHANGE)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AC-1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227802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{(D1,D2), (D1,D3), (D2,D1), (D2,D4),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(D2,D7), (D2,D8), (D3,D1), (D3,D4),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(D3,D7), (D3,D8), (D4,D2), (D4,D3),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(D4,D5), (D5,D4), (D5,D7), (D5,D8),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(D6,D8), (D7,D2), (D7,D3), (D7,D5),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</a:t>
            </a:r>
            <a:r>
              <a:rPr lang="en-US" sz="1800" dirty="0" smtClean="0">
                <a:solidFill>
                  <a:schemeClr val="tx1"/>
                </a:solidFill>
              </a:rPr>
              <a:t>(D8,D2)</a:t>
            </a:r>
            <a:r>
              <a:rPr lang="en-US" sz="1800" dirty="0" smtClean="0">
                <a:solidFill>
                  <a:prstClr val="black"/>
                </a:solidFill>
              </a:rPr>
              <a:t>, </a:t>
            </a:r>
            <a:r>
              <a:rPr lang="en-US" sz="1800" dirty="0" smtClean="0">
                <a:solidFill>
                  <a:srgbClr val="FF0000"/>
                </a:solidFill>
              </a:rPr>
              <a:t>(D8,D3)</a:t>
            </a:r>
            <a:r>
              <a:rPr lang="en-US" sz="1800" dirty="0" smtClean="0">
                <a:solidFill>
                  <a:prstClr val="black"/>
                </a:solidFill>
              </a:rPr>
              <a:t>, (D8,D5), (D8,D6)}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</a:t>
            </a:r>
            <a:r>
              <a:rPr lang="en-US" sz="1600" dirty="0">
                <a:solidFill>
                  <a:schemeClr val="tx1"/>
                </a:solidFill>
              </a:rPr>
              <a:t>8[3] = 2[5]</a:t>
            </a:r>
            <a:r>
              <a:rPr lang="en-US" sz="1600" dirty="0">
                <a:solidFill>
                  <a:prstClr val="black"/>
                </a:solidFill>
              </a:rPr>
              <a:t>,  8[4] = 5[3], </a:t>
            </a:r>
            <a:r>
              <a:rPr lang="en-US" sz="1600" dirty="0">
                <a:solidFill>
                  <a:srgbClr val="FF0000"/>
                </a:solidFill>
              </a:rPr>
              <a:t>8[5] = 3[5</a:t>
            </a:r>
            <a:r>
              <a:rPr lang="en-US" sz="1600" dirty="0" smtClean="0">
                <a:solidFill>
                  <a:srgbClr val="FF0000"/>
                </a:solidFill>
              </a:rPr>
              <a:t>]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3" name="Multiply 42"/>
          <p:cNvSpPr/>
          <p:nvPr/>
        </p:nvSpPr>
        <p:spPr>
          <a:xfrm>
            <a:off x="7328624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4" name="Multiply 43"/>
          <p:cNvSpPr/>
          <p:nvPr/>
        </p:nvSpPr>
        <p:spPr>
          <a:xfrm>
            <a:off x="4993888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5" name="Multiply 44"/>
          <p:cNvSpPr/>
          <p:nvPr/>
        </p:nvSpPr>
        <p:spPr>
          <a:xfrm>
            <a:off x="558011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6" name="Multiply 45"/>
          <p:cNvSpPr/>
          <p:nvPr/>
        </p:nvSpPr>
        <p:spPr>
          <a:xfrm>
            <a:off x="7349832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7" name="Multiply 46"/>
          <p:cNvSpPr/>
          <p:nvPr/>
        </p:nvSpPr>
        <p:spPr>
          <a:xfrm>
            <a:off x="670087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8" name="Multiply 47"/>
          <p:cNvSpPr/>
          <p:nvPr/>
        </p:nvSpPr>
        <p:spPr>
          <a:xfrm>
            <a:off x="4963408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9" name="Multiply 48"/>
          <p:cNvSpPr/>
          <p:nvPr/>
        </p:nvSpPr>
        <p:spPr>
          <a:xfrm>
            <a:off x="5826616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0" name="Multiply 49"/>
          <p:cNvSpPr/>
          <p:nvPr/>
        </p:nvSpPr>
        <p:spPr>
          <a:xfrm>
            <a:off x="6259552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1" name="Multiply 50"/>
          <p:cNvSpPr/>
          <p:nvPr/>
        </p:nvSpPr>
        <p:spPr>
          <a:xfrm>
            <a:off x="6700872" y="4612496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2" name="Multiply 51"/>
          <p:cNvSpPr/>
          <p:nvPr/>
        </p:nvSpPr>
        <p:spPr>
          <a:xfrm>
            <a:off x="4953248" y="484884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3" name="Multiply 52"/>
          <p:cNvSpPr/>
          <p:nvPr/>
        </p:nvSpPr>
        <p:spPr>
          <a:xfrm>
            <a:off x="5364088" y="48691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4" name="Multiply 53"/>
          <p:cNvSpPr/>
          <p:nvPr/>
        </p:nvSpPr>
        <p:spPr>
          <a:xfrm>
            <a:off x="5857984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5" name="Multiply 54"/>
          <p:cNvSpPr/>
          <p:nvPr/>
        </p:nvSpPr>
        <p:spPr>
          <a:xfrm>
            <a:off x="6700872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6" name="Multiply 55"/>
          <p:cNvSpPr/>
          <p:nvPr/>
        </p:nvSpPr>
        <p:spPr>
          <a:xfrm>
            <a:off x="6464528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7" name="Multiply 56"/>
          <p:cNvSpPr/>
          <p:nvPr/>
        </p:nvSpPr>
        <p:spPr>
          <a:xfrm>
            <a:off x="7164288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8" name="Multiply 57"/>
          <p:cNvSpPr/>
          <p:nvPr/>
        </p:nvSpPr>
        <p:spPr>
          <a:xfrm>
            <a:off x="7740352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9" name="Multiply 58"/>
          <p:cNvSpPr/>
          <p:nvPr/>
        </p:nvSpPr>
        <p:spPr>
          <a:xfrm>
            <a:off x="5076056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97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2 </a:t>
            </a:r>
            <a:r>
              <a:rPr lang="en-US" dirty="0" smtClean="0"/>
              <a:t>– Crossword Puzzle</a:t>
            </a:r>
            <a:endParaRPr lang="th-T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55023917"/>
              </p:ext>
            </p:extLst>
          </p:nvPr>
        </p:nvGraphicFramePr>
        <p:xfrm>
          <a:off x="395537" y="1844824"/>
          <a:ext cx="2664295" cy="2194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2859"/>
                <a:gridCol w="532859"/>
                <a:gridCol w="532859"/>
                <a:gridCol w="532859"/>
                <a:gridCol w="532859"/>
              </a:tblGrid>
              <a:tr h="31203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590185"/>
              </p:ext>
            </p:extLst>
          </p:nvPr>
        </p:nvGraphicFramePr>
        <p:xfrm>
          <a:off x="467544" y="4298816"/>
          <a:ext cx="2592288" cy="1828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4096"/>
                <a:gridCol w="864096"/>
                <a:gridCol w="864096"/>
              </a:tblGrid>
              <a:tr h="284430">
                <a:tc>
                  <a:txBody>
                    <a:bodyPr/>
                    <a:lstStyle/>
                    <a:p>
                      <a:r>
                        <a:rPr lang="en-US" dirty="0" smtClean="0"/>
                        <a:t>AFT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HOSES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LINE</a:t>
                      </a:r>
                      <a:endParaRPr lang="th-TH" dirty="0"/>
                    </a:p>
                  </a:txBody>
                  <a:tcPr/>
                </a:tc>
              </a:tr>
              <a:tr h="284430">
                <a:tc>
                  <a:txBody>
                    <a:bodyPr/>
                    <a:lstStyle/>
                    <a:p>
                      <a:r>
                        <a:rPr lang="en-US" dirty="0" smtClean="0"/>
                        <a:t>ALE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KEEL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SAILS</a:t>
                      </a:r>
                      <a:endParaRPr lang="th-TH" dirty="0"/>
                    </a:p>
                  </a:txBody>
                  <a:tcPr/>
                </a:tc>
              </a:tr>
              <a:tr h="284430">
                <a:tc>
                  <a:txBody>
                    <a:bodyPr/>
                    <a:lstStyle/>
                    <a:p>
                      <a:r>
                        <a:rPr lang="en-US" dirty="0" smtClean="0"/>
                        <a:t>EEL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KNOT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SHEET</a:t>
                      </a:r>
                      <a:endParaRPr lang="th-TH" dirty="0"/>
                    </a:p>
                  </a:txBody>
                  <a:tcPr/>
                </a:tc>
              </a:tr>
              <a:tr h="284430">
                <a:tc>
                  <a:txBody>
                    <a:bodyPr/>
                    <a:lstStyle/>
                    <a:p>
                      <a:r>
                        <a:rPr lang="en-US" dirty="0" smtClean="0"/>
                        <a:t>HEEL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LASER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STEER</a:t>
                      </a:r>
                      <a:endParaRPr lang="th-TH" dirty="0"/>
                    </a:p>
                  </a:txBody>
                  <a:tcPr/>
                </a:tc>
              </a:tr>
              <a:tr h="284430">
                <a:tc>
                  <a:txBody>
                    <a:bodyPr/>
                    <a:lstStyle/>
                    <a:p>
                      <a:r>
                        <a:rPr lang="en-US" dirty="0" smtClean="0"/>
                        <a:t>HIKE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TIE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325106" y="1669504"/>
            <a:ext cx="5567374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fontAlgn="base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fontAlgn="base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fontAlgn="base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A5AB81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000" dirty="0" smtClean="0"/>
              <a:t>จำนวนตัวแปร มี 8 ตัว </a:t>
            </a:r>
            <a:r>
              <a:rPr lang="en-US" sz="2000" dirty="0" smtClean="0"/>
              <a:t>(</a:t>
            </a:r>
            <a:r>
              <a:rPr lang="th-TH" sz="2000" dirty="0" smtClean="0"/>
              <a:t>8 คำ</a:t>
            </a:r>
            <a:r>
              <a:rPr lang="en-US" sz="2000" dirty="0" smtClean="0"/>
              <a:t>)</a:t>
            </a:r>
          </a:p>
          <a:p>
            <a:r>
              <a:rPr lang="th-TH" sz="2000" dirty="0" smtClean="0"/>
              <a:t>โดเมนของตัวแปร</a:t>
            </a:r>
          </a:p>
          <a:p>
            <a:pPr lvl="1"/>
            <a:r>
              <a:rPr lang="en-US" sz="1800" dirty="0" smtClean="0"/>
              <a:t>1, 2, 3, 8 </a:t>
            </a:r>
          </a:p>
          <a:p>
            <a:pPr lvl="2"/>
            <a:r>
              <a:rPr lang="en-US" sz="1400" dirty="0" smtClean="0"/>
              <a:t>{‘HOSES’, ‘LASER’, ‘SAILS’, ‘SHEET’, STEER’}</a:t>
            </a:r>
          </a:p>
          <a:p>
            <a:pPr lvl="1"/>
            <a:r>
              <a:rPr lang="en-US" sz="1800" dirty="0"/>
              <a:t>4</a:t>
            </a:r>
            <a:r>
              <a:rPr lang="en-US" sz="1800" dirty="0" smtClean="0"/>
              <a:t>, 5</a:t>
            </a:r>
          </a:p>
          <a:p>
            <a:pPr lvl="2"/>
            <a:r>
              <a:rPr lang="en-US" sz="1400" dirty="0" smtClean="0"/>
              <a:t>{‘HEEL’, ‘HIKE’, ‘KEEL’, ‘KNOT’, ‘LINE’}</a:t>
            </a:r>
          </a:p>
          <a:p>
            <a:pPr lvl="1"/>
            <a:r>
              <a:rPr lang="en-US" sz="1800" dirty="0" smtClean="0"/>
              <a:t>6, 7</a:t>
            </a:r>
          </a:p>
          <a:p>
            <a:pPr lvl="2"/>
            <a:r>
              <a:rPr lang="en-US" sz="1400" dirty="0" smtClean="0"/>
              <a:t>{‘AFT, ‘ALE’, ‘EEL’, ‘LEE’, ‘TIE’}  </a:t>
            </a:r>
            <a:endParaRPr lang="th-TH" sz="1400" dirty="0" smtClean="0"/>
          </a:p>
          <a:p>
            <a:r>
              <a:rPr lang="th-TH" sz="2000" dirty="0" smtClean="0"/>
              <a:t>ข้อกำหนด </a:t>
            </a:r>
            <a:r>
              <a:rPr lang="en-US" sz="2000" dirty="0" smtClean="0"/>
              <a:t>(constraint)</a:t>
            </a:r>
          </a:p>
          <a:p>
            <a:pPr lvl="1"/>
            <a:r>
              <a:rPr lang="en-US" sz="1800" dirty="0" smtClean="0"/>
              <a:t>1[3] = 2[1],  1[5] = 3[1]</a:t>
            </a:r>
          </a:p>
          <a:p>
            <a:pPr lvl="1"/>
            <a:r>
              <a:rPr lang="en-US" sz="1800" dirty="0" smtClean="0"/>
              <a:t>4[2] = 2[3],  4[3</a:t>
            </a:r>
            <a:r>
              <a:rPr lang="en-US" sz="1800" dirty="0"/>
              <a:t>] = 5[1], </a:t>
            </a:r>
            <a:r>
              <a:rPr lang="en-US" sz="1800" dirty="0" smtClean="0"/>
              <a:t> 4[4] = 3[3]</a:t>
            </a:r>
          </a:p>
          <a:p>
            <a:pPr lvl="1"/>
            <a:r>
              <a:rPr lang="en-US" sz="1800" dirty="0" smtClean="0"/>
              <a:t>7[1] = 2[4],  7[2] = 5[2],  7[3] = 3[4]</a:t>
            </a:r>
          </a:p>
          <a:p>
            <a:pPr lvl="1"/>
            <a:r>
              <a:rPr lang="en-US" sz="1800" dirty="0" smtClean="0"/>
              <a:t>8[1] = 6[2], </a:t>
            </a:r>
            <a:r>
              <a:rPr lang="en-US" sz="1800" dirty="0"/>
              <a:t> </a:t>
            </a:r>
            <a:r>
              <a:rPr lang="en-US" sz="1800" dirty="0" smtClean="0"/>
              <a:t>8[3] = 2[5],  8[4] = 5[3], 8[5] = 3[5]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452682" y="6505599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hlinkClick r:id="rId2" action="ppaction://hlinksldjump"/>
              </a:rPr>
              <a:t>Back</a:t>
            </a:r>
            <a:endParaRPr lang="th-TH" sz="1400" dirty="0"/>
          </a:p>
        </p:txBody>
      </p:sp>
    </p:spTree>
    <p:extLst>
      <p:ext uri="{BB962C8B-B14F-4D97-AF65-F5344CB8AC3E}">
        <p14:creationId xmlns:p14="http://schemas.microsoft.com/office/powerpoint/2010/main" val="335966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AC-1 Algorithm (24)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97210" y="1554480"/>
            <a:ext cx="3905830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AC-1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repeat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CHANGE = false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for  each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in Q do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CHANGE = REVISE(Di,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                     or CHANGE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end for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until not(CHANGE)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AC-1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227802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{(D1,D2), (D1,D3), (D2,D1), (D2,D4),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(D2,D7), (D2,D8), (D3,D1), (D3,D4),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(D3,D7), (D3,D8), (D4,D2), (D4,D3),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(D4,D5), (D5,D4), (D5,D7), (D5,D8),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(D6,D8), (D7,D2), (D7,D3), (D7,D5),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(D8,D2), </a:t>
            </a:r>
            <a:r>
              <a:rPr lang="en-US" sz="1800" dirty="0" smtClean="0">
                <a:solidFill>
                  <a:schemeClr val="tx1"/>
                </a:solidFill>
              </a:rPr>
              <a:t>(D8,D3)</a:t>
            </a:r>
            <a:r>
              <a:rPr lang="en-US" sz="1800" dirty="0" smtClean="0">
                <a:solidFill>
                  <a:prstClr val="black"/>
                </a:solidFill>
              </a:rPr>
              <a:t>, </a:t>
            </a:r>
            <a:r>
              <a:rPr lang="en-US" sz="1800" dirty="0" smtClean="0">
                <a:solidFill>
                  <a:srgbClr val="FF0000"/>
                </a:solidFill>
              </a:rPr>
              <a:t>(D8,D5)</a:t>
            </a:r>
            <a:r>
              <a:rPr lang="en-US" sz="1800" dirty="0" smtClean="0">
                <a:solidFill>
                  <a:prstClr val="black"/>
                </a:solidFill>
              </a:rPr>
              <a:t>, (D8,D6)}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</a:t>
            </a:r>
            <a:r>
              <a:rPr lang="en-US" sz="1600" dirty="0">
                <a:solidFill>
                  <a:srgbClr val="FF0000"/>
                </a:solidFill>
              </a:rPr>
              <a:t>8[4] = 5[3]</a:t>
            </a:r>
            <a:r>
              <a:rPr lang="en-US" sz="1600" dirty="0">
                <a:solidFill>
                  <a:prstClr val="black"/>
                </a:solidFill>
              </a:rPr>
              <a:t>, </a:t>
            </a:r>
            <a:r>
              <a:rPr lang="en-US" sz="1600" dirty="0">
                <a:solidFill>
                  <a:schemeClr val="tx1"/>
                </a:solidFill>
              </a:rPr>
              <a:t>8[5] = 3[5</a:t>
            </a:r>
            <a:r>
              <a:rPr lang="en-US" sz="1600" dirty="0" smtClean="0">
                <a:solidFill>
                  <a:schemeClr val="tx1"/>
                </a:solidFill>
              </a:rPr>
              <a:t>]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3" name="Multiply 42"/>
          <p:cNvSpPr/>
          <p:nvPr/>
        </p:nvSpPr>
        <p:spPr>
          <a:xfrm>
            <a:off x="7328624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4" name="Multiply 43"/>
          <p:cNvSpPr/>
          <p:nvPr/>
        </p:nvSpPr>
        <p:spPr>
          <a:xfrm>
            <a:off x="4993888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5" name="Multiply 44"/>
          <p:cNvSpPr/>
          <p:nvPr/>
        </p:nvSpPr>
        <p:spPr>
          <a:xfrm>
            <a:off x="558011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6" name="Multiply 45"/>
          <p:cNvSpPr/>
          <p:nvPr/>
        </p:nvSpPr>
        <p:spPr>
          <a:xfrm>
            <a:off x="7349832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7" name="Multiply 46"/>
          <p:cNvSpPr/>
          <p:nvPr/>
        </p:nvSpPr>
        <p:spPr>
          <a:xfrm>
            <a:off x="670087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8" name="Multiply 47"/>
          <p:cNvSpPr/>
          <p:nvPr/>
        </p:nvSpPr>
        <p:spPr>
          <a:xfrm>
            <a:off x="4963408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9" name="Multiply 48"/>
          <p:cNvSpPr/>
          <p:nvPr/>
        </p:nvSpPr>
        <p:spPr>
          <a:xfrm>
            <a:off x="5826616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0" name="Multiply 49"/>
          <p:cNvSpPr/>
          <p:nvPr/>
        </p:nvSpPr>
        <p:spPr>
          <a:xfrm>
            <a:off x="6259552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1" name="Multiply 50"/>
          <p:cNvSpPr/>
          <p:nvPr/>
        </p:nvSpPr>
        <p:spPr>
          <a:xfrm>
            <a:off x="6700872" y="4612496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2" name="Multiply 51"/>
          <p:cNvSpPr/>
          <p:nvPr/>
        </p:nvSpPr>
        <p:spPr>
          <a:xfrm>
            <a:off x="4953248" y="484884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3" name="Multiply 52"/>
          <p:cNvSpPr/>
          <p:nvPr/>
        </p:nvSpPr>
        <p:spPr>
          <a:xfrm>
            <a:off x="5364088" y="48691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4" name="Multiply 53"/>
          <p:cNvSpPr/>
          <p:nvPr/>
        </p:nvSpPr>
        <p:spPr>
          <a:xfrm>
            <a:off x="5857984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5" name="Multiply 54"/>
          <p:cNvSpPr/>
          <p:nvPr/>
        </p:nvSpPr>
        <p:spPr>
          <a:xfrm>
            <a:off x="6700872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6" name="Multiply 55"/>
          <p:cNvSpPr/>
          <p:nvPr/>
        </p:nvSpPr>
        <p:spPr>
          <a:xfrm>
            <a:off x="6464528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7" name="Multiply 56"/>
          <p:cNvSpPr/>
          <p:nvPr/>
        </p:nvSpPr>
        <p:spPr>
          <a:xfrm>
            <a:off x="7164288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8" name="Multiply 57"/>
          <p:cNvSpPr/>
          <p:nvPr/>
        </p:nvSpPr>
        <p:spPr>
          <a:xfrm>
            <a:off x="7740352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9" name="Multiply 58"/>
          <p:cNvSpPr/>
          <p:nvPr/>
        </p:nvSpPr>
        <p:spPr>
          <a:xfrm>
            <a:off x="5076056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3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AC-1 Algorithm (25)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97210" y="1554480"/>
            <a:ext cx="3905830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AC-1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repeat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CHANGE = false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for  each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in Q do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CHANGE = REVISE(Di,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                     or CHANGE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end for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until not(CHANGE)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AC-1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227802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{(D1,D2), (D1,D3), (D2,D1), (D2,D4),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(D2,D7), (D2,D8), (D3,D1), (D3,D4),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(D3,D7), (D3,D8), (D4,D2), (D4,D3),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(D4,D5), (D5,D4), (D5,D7), (D5,D8),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(D6,D8), (D7,D2), (D7,D3), (D7,D5),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(D8,D2), (D8,D3), </a:t>
            </a:r>
            <a:r>
              <a:rPr lang="en-US" sz="1800" dirty="0" smtClean="0">
                <a:solidFill>
                  <a:schemeClr val="tx1"/>
                </a:solidFill>
              </a:rPr>
              <a:t>(D8,D5)</a:t>
            </a:r>
            <a:r>
              <a:rPr lang="en-US" sz="1800" dirty="0" smtClean="0">
                <a:solidFill>
                  <a:prstClr val="black"/>
                </a:solidFill>
              </a:rPr>
              <a:t>, </a:t>
            </a:r>
            <a:r>
              <a:rPr lang="en-US" sz="1800" dirty="0" smtClean="0">
                <a:solidFill>
                  <a:srgbClr val="FF0000"/>
                </a:solidFill>
              </a:rPr>
              <a:t>(D8,D6)</a:t>
            </a:r>
            <a:r>
              <a:rPr lang="en-US" sz="1800" dirty="0" smtClean="0">
                <a:solidFill>
                  <a:prstClr val="black"/>
                </a:solidFill>
              </a:rPr>
              <a:t>}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8[1] = 6[2]</a:t>
            </a:r>
            <a:r>
              <a:rPr lang="en-US" sz="1600" dirty="0">
                <a:solidFill>
                  <a:prstClr val="black"/>
                </a:solidFill>
              </a:rPr>
              <a:t>,  8[3] = 2[5],  </a:t>
            </a:r>
            <a:r>
              <a:rPr lang="en-US" sz="1600" dirty="0">
                <a:solidFill>
                  <a:schemeClr val="tx1"/>
                </a:solidFill>
              </a:rPr>
              <a:t>8[4] = 5[3]</a:t>
            </a:r>
            <a:r>
              <a:rPr lang="en-US" sz="1600" dirty="0">
                <a:solidFill>
                  <a:prstClr val="black"/>
                </a:solidFill>
              </a:rPr>
              <a:t>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3" name="Multiply 42"/>
          <p:cNvSpPr/>
          <p:nvPr/>
        </p:nvSpPr>
        <p:spPr>
          <a:xfrm>
            <a:off x="7328624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4" name="Multiply 43"/>
          <p:cNvSpPr/>
          <p:nvPr/>
        </p:nvSpPr>
        <p:spPr>
          <a:xfrm>
            <a:off x="4993888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5" name="Multiply 44"/>
          <p:cNvSpPr/>
          <p:nvPr/>
        </p:nvSpPr>
        <p:spPr>
          <a:xfrm>
            <a:off x="558011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6" name="Multiply 45"/>
          <p:cNvSpPr/>
          <p:nvPr/>
        </p:nvSpPr>
        <p:spPr>
          <a:xfrm>
            <a:off x="7349832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7" name="Multiply 46"/>
          <p:cNvSpPr/>
          <p:nvPr/>
        </p:nvSpPr>
        <p:spPr>
          <a:xfrm>
            <a:off x="670087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8" name="Multiply 47"/>
          <p:cNvSpPr/>
          <p:nvPr/>
        </p:nvSpPr>
        <p:spPr>
          <a:xfrm>
            <a:off x="4963408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9" name="Multiply 48"/>
          <p:cNvSpPr/>
          <p:nvPr/>
        </p:nvSpPr>
        <p:spPr>
          <a:xfrm>
            <a:off x="5826616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0" name="Multiply 49"/>
          <p:cNvSpPr/>
          <p:nvPr/>
        </p:nvSpPr>
        <p:spPr>
          <a:xfrm>
            <a:off x="6259552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1" name="Multiply 50"/>
          <p:cNvSpPr/>
          <p:nvPr/>
        </p:nvSpPr>
        <p:spPr>
          <a:xfrm>
            <a:off x="6700872" y="4612496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2" name="Multiply 51"/>
          <p:cNvSpPr/>
          <p:nvPr/>
        </p:nvSpPr>
        <p:spPr>
          <a:xfrm>
            <a:off x="4953248" y="484884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3" name="Multiply 52"/>
          <p:cNvSpPr/>
          <p:nvPr/>
        </p:nvSpPr>
        <p:spPr>
          <a:xfrm>
            <a:off x="5364088" y="48691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4" name="Multiply 53"/>
          <p:cNvSpPr/>
          <p:nvPr/>
        </p:nvSpPr>
        <p:spPr>
          <a:xfrm>
            <a:off x="5857984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5" name="Multiply 54"/>
          <p:cNvSpPr/>
          <p:nvPr/>
        </p:nvSpPr>
        <p:spPr>
          <a:xfrm>
            <a:off x="6700872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6" name="Multiply 55"/>
          <p:cNvSpPr/>
          <p:nvPr/>
        </p:nvSpPr>
        <p:spPr>
          <a:xfrm>
            <a:off x="6464528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7" name="Multiply 56"/>
          <p:cNvSpPr/>
          <p:nvPr/>
        </p:nvSpPr>
        <p:spPr>
          <a:xfrm>
            <a:off x="7164288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8" name="Multiply 57"/>
          <p:cNvSpPr/>
          <p:nvPr/>
        </p:nvSpPr>
        <p:spPr>
          <a:xfrm>
            <a:off x="7740352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9" name="Multiply 58"/>
          <p:cNvSpPr/>
          <p:nvPr/>
        </p:nvSpPr>
        <p:spPr>
          <a:xfrm>
            <a:off x="5076056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63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AC-1 Algorithm (26)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97210" y="1554480"/>
            <a:ext cx="3905830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AC-1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repeat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CHANGE = false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for  each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in Q do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CHANGE = REVISE(Di,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                       or CHANGE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end for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until not(CHANGE)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AC-1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227802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{(D1,D2), (D1,D3), (D2,D1), (D2,D4),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(D2,D7), </a:t>
            </a:r>
            <a:r>
              <a:rPr lang="en-US" sz="1800" dirty="0" smtClean="0">
                <a:solidFill>
                  <a:schemeClr val="tx1"/>
                </a:solidFill>
              </a:rPr>
              <a:t>(D2,D8)</a:t>
            </a:r>
            <a:r>
              <a:rPr lang="en-US" sz="1800" dirty="0" smtClean="0">
                <a:solidFill>
                  <a:prstClr val="black"/>
                </a:solidFill>
              </a:rPr>
              <a:t>, (D3,D1), (D3,D4),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(D3,D7), </a:t>
            </a:r>
            <a:r>
              <a:rPr lang="en-US" sz="1800" dirty="0" smtClean="0">
                <a:solidFill>
                  <a:srgbClr val="FF0000"/>
                </a:solidFill>
              </a:rPr>
              <a:t>(D3,D8)</a:t>
            </a:r>
            <a:r>
              <a:rPr lang="en-US" sz="1800" dirty="0" smtClean="0">
                <a:solidFill>
                  <a:prstClr val="black"/>
                </a:solidFill>
              </a:rPr>
              <a:t>, (D4,D2), (D4,D3),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(D4,D5), (D5,D4), (D5,D7), (D5,D8),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(D6,D8), (D7,D2), (D7,D3), (D7,D5),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(D8,D2), (D8,D3), (D8,D5), </a:t>
            </a:r>
            <a:r>
              <a:rPr lang="en-US" sz="1800" dirty="0" smtClean="0">
                <a:solidFill>
                  <a:schemeClr val="tx1"/>
                </a:solidFill>
              </a:rPr>
              <a:t>(D8,D6)</a:t>
            </a:r>
            <a:r>
              <a:rPr lang="en-US" sz="1800" dirty="0" smtClean="0">
                <a:solidFill>
                  <a:prstClr val="black"/>
                </a:solidFill>
              </a:rPr>
              <a:t>}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8[1] = 6[2]</a:t>
            </a:r>
            <a:r>
              <a:rPr lang="en-US" sz="1600" dirty="0">
                <a:solidFill>
                  <a:prstClr val="black"/>
                </a:solidFill>
              </a:rPr>
              <a:t>,  </a:t>
            </a:r>
            <a:r>
              <a:rPr lang="en-US" sz="1600" dirty="0">
                <a:solidFill>
                  <a:schemeClr val="tx1"/>
                </a:solidFill>
              </a:rPr>
              <a:t>8[3] = 2[5]</a:t>
            </a:r>
            <a:r>
              <a:rPr lang="en-US" sz="1600" dirty="0">
                <a:solidFill>
                  <a:prstClr val="black"/>
                </a:solidFill>
              </a:rPr>
              <a:t>,  8[4] = 5[3], </a:t>
            </a:r>
            <a:r>
              <a:rPr lang="en-US" sz="1600" dirty="0">
                <a:solidFill>
                  <a:srgbClr val="FF0000"/>
                </a:solidFill>
              </a:rPr>
              <a:t>8[5] = 3[5</a:t>
            </a:r>
            <a:r>
              <a:rPr lang="en-US" sz="1600" dirty="0" smtClean="0">
                <a:solidFill>
                  <a:srgbClr val="FF0000"/>
                </a:solidFill>
              </a:rPr>
              <a:t>]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3" name="Multiply 42"/>
          <p:cNvSpPr/>
          <p:nvPr/>
        </p:nvSpPr>
        <p:spPr>
          <a:xfrm>
            <a:off x="7328624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4" name="Multiply 43"/>
          <p:cNvSpPr/>
          <p:nvPr/>
        </p:nvSpPr>
        <p:spPr>
          <a:xfrm>
            <a:off x="4993888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5" name="Multiply 44"/>
          <p:cNvSpPr/>
          <p:nvPr/>
        </p:nvSpPr>
        <p:spPr>
          <a:xfrm>
            <a:off x="558011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6" name="Multiply 45"/>
          <p:cNvSpPr/>
          <p:nvPr/>
        </p:nvSpPr>
        <p:spPr>
          <a:xfrm>
            <a:off x="7349832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7" name="Multiply 46"/>
          <p:cNvSpPr/>
          <p:nvPr/>
        </p:nvSpPr>
        <p:spPr>
          <a:xfrm>
            <a:off x="670087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8" name="Multiply 47"/>
          <p:cNvSpPr/>
          <p:nvPr/>
        </p:nvSpPr>
        <p:spPr>
          <a:xfrm>
            <a:off x="4963408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9" name="Multiply 48"/>
          <p:cNvSpPr/>
          <p:nvPr/>
        </p:nvSpPr>
        <p:spPr>
          <a:xfrm>
            <a:off x="5826616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0" name="Multiply 49"/>
          <p:cNvSpPr/>
          <p:nvPr/>
        </p:nvSpPr>
        <p:spPr>
          <a:xfrm>
            <a:off x="6259552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1" name="Multiply 50"/>
          <p:cNvSpPr/>
          <p:nvPr/>
        </p:nvSpPr>
        <p:spPr>
          <a:xfrm>
            <a:off x="6700872" y="4612496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2" name="Multiply 51"/>
          <p:cNvSpPr/>
          <p:nvPr/>
        </p:nvSpPr>
        <p:spPr>
          <a:xfrm>
            <a:off x="4953248" y="484884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3" name="Multiply 52"/>
          <p:cNvSpPr/>
          <p:nvPr/>
        </p:nvSpPr>
        <p:spPr>
          <a:xfrm>
            <a:off x="5364088" y="48691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4" name="Multiply 53"/>
          <p:cNvSpPr/>
          <p:nvPr/>
        </p:nvSpPr>
        <p:spPr>
          <a:xfrm>
            <a:off x="5857984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5" name="Multiply 54"/>
          <p:cNvSpPr/>
          <p:nvPr/>
        </p:nvSpPr>
        <p:spPr>
          <a:xfrm>
            <a:off x="6700872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6" name="Multiply 55"/>
          <p:cNvSpPr/>
          <p:nvPr/>
        </p:nvSpPr>
        <p:spPr>
          <a:xfrm>
            <a:off x="6464528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7" name="Multiply 56"/>
          <p:cNvSpPr/>
          <p:nvPr/>
        </p:nvSpPr>
        <p:spPr>
          <a:xfrm>
            <a:off x="7164288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8" name="Multiply 57"/>
          <p:cNvSpPr/>
          <p:nvPr/>
        </p:nvSpPr>
        <p:spPr>
          <a:xfrm>
            <a:off x="7740352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9" name="Multiply 58"/>
          <p:cNvSpPr/>
          <p:nvPr/>
        </p:nvSpPr>
        <p:spPr>
          <a:xfrm>
            <a:off x="5076056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60" name="Multiply 59"/>
          <p:cNvSpPr/>
          <p:nvPr/>
        </p:nvSpPr>
        <p:spPr>
          <a:xfrm>
            <a:off x="7163400" y="3882256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98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สรุป </a:t>
            </a:r>
            <a:r>
              <a:rPr lang="en-US" dirty="0" smtClean="0"/>
              <a:t>Algorithm AC-1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สามารถช่วยค้นหาผลลัพธ์ได้</a:t>
            </a:r>
          </a:p>
          <a:p>
            <a:r>
              <a:rPr lang="th-TH" dirty="0" smtClean="0"/>
              <a:t>แต่ประสิทธิภาพยังไม่ดีเนื่องจากการเปลี่ยนแปลงของคู่หนึ่งในกราฟจะมีผลให้ต้องเริ่มตรวจสอบ </a:t>
            </a:r>
            <a:r>
              <a:rPr lang="en-US" dirty="0" smtClean="0"/>
              <a:t>arc consistency </a:t>
            </a:r>
            <a:r>
              <a:rPr lang="th-TH" dirty="0" smtClean="0"/>
              <a:t>ใหม่ทั้งหมด </a:t>
            </a:r>
            <a:r>
              <a:rPr lang="en-US" dirty="0" smtClean="0"/>
              <a:t>(</a:t>
            </a:r>
            <a:r>
              <a:rPr lang="th-TH" dirty="0" smtClean="0"/>
              <a:t>ทุกคู่ของ </a:t>
            </a:r>
            <a:r>
              <a:rPr lang="en-US" dirty="0" smtClean="0"/>
              <a:t>edge </a:t>
            </a:r>
            <a:r>
              <a:rPr lang="th-TH" dirty="0" smtClean="0"/>
              <a:t>ในกราฟ</a:t>
            </a:r>
            <a:r>
              <a:rPr lang="en-US" dirty="0" smtClean="0"/>
              <a:t>)</a:t>
            </a:r>
          </a:p>
          <a:p>
            <a:r>
              <a:rPr lang="th-TH" dirty="0" smtClean="0"/>
              <a:t>ถ้า </a:t>
            </a:r>
            <a:r>
              <a:rPr lang="en-US" dirty="0" smtClean="0"/>
              <a:t>REVISE(Di, </a:t>
            </a:r>
            <a:r>
              <a:rPr lang="en-US" dirty="0" err="1" smtClean="0"/>
              <a:t>Dj</a:t>
            </a:r>
            <a:r>
              <a:rPr lang="en-US" dirty="0" smtClean="0"/>
              <a:t>) </a:t>
            </a:r>
            <a:r>
              <a:rPr lang="th-TH" dirty="0" smtClean="0"/>
              <a:t>มีการลดค่าใน </a:t>
            </a:r>
            <a:r>
              <a:rPr lang="en-US" dirty="0" smtClean="0"/>
              <a:t>Di </a:t>
            </a:r>
            <a:r>
              <a:rPr lang="th-TH" dirty="0" smtClean="0"/>
              <a:t>ก็ควรตรวจสอบเพิ่มแค่คู่ของ </a:t>
            </a:r>
            <a:r>
              <a:rPr lang="en-US" dirty="0" smtClean="0"/>
              <a:t>(Di, </a:t>
            </a:r>
            <a:r>
              <a:rPr lang="en-US" dirty="0" err="1" smtClean="0"/>
              <a:t>Dm</a:t>
            </a:r>
            <a:r>
              <a:rPr lang="en-US" dirty="0" smtClean="0"/>
              <a:t>) </a:t>
            </a:r>
            <a:r>
              <a:rPr lang="th-TH" dirty="0" smtClean="0"/>
              <a:t>ไม่จำเป็นต้องตรวจสอบ </a:t>
            </a:r>
            <a:r>
              <a:rPr lang="en-US" dirty="0" smtClean="0"/>
              <a:t>(</a:t>
            </a:r>
            <a:r>
              <a:rPr lang="en-US" dirty="0" err="1" smtClean="0"/>
              <a:t>Dm</a:t>
            </a:r>
            <a:r>
              <a:rPr lang="en-US" dirty="0" smtClean="0"/>
              <a:t>, Di)</a:t>
            </a:r>
            <a:endParaRPr lang="en-US" dirty="0"/>
          </a:p>
          <a:p>
            <a:r>
              <a:rPr lang="en-US" dirty="0" smtClean="0"/>
              <a:t>Algorithm </a:t>
            </a:r>
            <a:r>
              <a:rPr lang="th-TH" dirty="0" smtClean="0"/>
              <a:t>ใหม่มีชื่อว่า </a:t>
            </a:r>
            <a:r>
              <a:rPr lang="en-US" dirty="0" smtClean="0"/>
              <a:t>AC-3 </a:t>
            </a:r>
            <a:r>
              <a:rPr lang="th-TH" dirty="0" smtClean="0"/>
              <a:t>โดยเป็นการลดคู่ตรวจสอบลงจาก </a:t>
            </a:r>
            <a:r>
              <a:rPr lang="en-US" dirty="0" smtClean="0"/>
              <a:t>  Algorithm AC-1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5107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AC-3 Algorithm (1)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97210" y="1554480"/>
            <a:ext cx="4130592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AC-3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while not Q empty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select and delete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from Q;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if REVISE(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then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Q = Q union {(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Dx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arc(G)}  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end if         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end while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AC-3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423506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{(D1,D2), (D1,D3), (D2,D1), (D2,D4),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(D2,D7), (D2,D8), (D3,D1), (D3,D4),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(D3,D7), (D3,D8), (D4,D2), (D4,D3),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(D4,D5), (D5,D4), (D5,D7), (D5,D8),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(D6,D8), (D7,D2), (D7,D3), (D7,D5),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(D8,D2), (D8,D3), (D8,D5), (D8,D6) }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321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AC-3 Algorithm (2)</a:t>
            </a:r>
            <a:endParaRPr lang="th-TH" dirty="0"/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423506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</a:t>
            </a:r>
            <a:r>
              <a:rPr lang="en-US" sz="1800" dirty="0" smtClean="0">
                <a:solidFill>
                  <a:srgbClr val="FF0000"/>
                </a:solidFill>
              </a:rPr>
              <a:t>(D1,D2)</a:t>
            </a:r>
            <a:r>
              <a:rPr lang="en-US" sz="1800" dirty="0" smtClean="0">
                <a:solidFill>
                  <a:prstClr val="black"/>
                </a:solidFill>
              </a:rPr>
              <a:t>, (D1,D3), (D2,D1), (D2,D4),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(D2,D7), (D2,D8), (D3,D1), (D3,D4),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(D3,D7), (D3,D8), (D4,D2), (D4,D3),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(D4,D5), (D5,D4), (D5,D7), (D5,D8),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(D6,D8), (D7,D2), (D7,D3), (D7,D5),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(D8,D2), (D8,D3), (D8,D5), (D8,D6)}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1[3] = 2[1]</a:t>
            </a:r>
            <a:r>
              <a:rPr lang="en-US" sz="1600" dirty="0">
                <a:solidFill>
                  <a:prstClr val="black"/>
                </a:solidFill>
              </a:rPr>
              <a:t>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5076056" y="1721128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97210" y="1554480"/>
            <a:ext cx="4130592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AC-3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while not Q empty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select and delete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from Q;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if REVISE(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then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Q = Q union {(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Dx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arc(G)}  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end if         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end while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AC-3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90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9" grpId="0" animBg="1"/>
      <p:bldP spid="30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AC-3 Algorithm (3)</a:t>
            </a:r>
            <a:endParaRPr lang="th-TH" dirty="0"/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427984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</a:t>
            </a:r>
            <a:r>
              <a:rPr lang="en-US" sz="1800" dirty="0" smtClean="0">
                <a:solidFill>
                  <a:srgbClr val="FF0000"/>
                </a:solidFill>
              </a:rPr>
              <a:t>(D1,D3)</a:t>
            </a:r>
            <a:r>
              <a:rPr lang="en-US" sz="1800" dirty="0" smtClean="0">
                <a:solidFill>
                  <a:prstClr val="black"/>
                </a:solidFill>
              </a:rPr>
              <a:t>, (D2,D1), (D2,D4),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(D2,D7), (D2,D8), (D3,D1), (D3,D4),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(D3,D7), (D3,D8), (D4,D2), (D4,D3),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(D4,D5), (D5,D4), (D5,D7), (D5,D8),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(D6,D8), (D7,D2), (D7,D3), (D7,D5),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(D8,D2), (D8,D3), (D8,D5), (D8,D6)}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srgbClr val="FF0000"/>
                </a:solidFill>
              </a:rPr>
              <a:t>1[5] </a:t>
            </a:r>
            <a:r>
              <a:rPr lang="en-US" sz="1600" dirty="0">
                <a:solidFill>
                  <a:srgbClr val="FF0000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5076056" y="1721128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97210" y="1554480"/>
            <a:ext cx="4130592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AC-3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while not Q empty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select and delete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from Q;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if REVISE(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then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Q = Q union {(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Dx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arc(G)}  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end if         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end while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AC-3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774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AC-3 Algorithm (4)</a:t>
            </a:r>
            <a:endParaRPr lang="th-TH" dirty="0"/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410960" y="1530658"/>
            <a:ext cx="4625535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</a:t>
            </a:r>
            <a:r>
              <a:rPr lang="en-US" sz="1800" dirty="0" smtClean="0">
                <a:solidFill>
                  <a:srgbClr val="FF0000"/>
                </a:solidFill>
              </a:rPr>
              <a:t>(D2,D1)</a:t>
            </a:r>
            <a:r>
              <a:rPr lang="en-US" sz="1800" dirty="0" smtClean="0">
                <a:solidFill>
                  <a:prstClr val="black"/>
                </a:solidFill>
              </a:rPr>
              <a:t>, (D2,D4),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(D2,D7), (D2,D8), (D3,D1), (D3,D4),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(D3,D7), (D3,D8), (D4,D2), (D4,D3),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(D4,D5), (D5,D4), (D5,D7), (D5,D8),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(D6,D8), (D7,D2), (D7,D3), (D7,D5), </a:t>
            </a:r>
          </a:p>
          <a:p>
            <a:r>
              <a:rPr lang="en-US" sz="1800" dirty="0" smtClean="0">
                <a:solidFill>
                  <a:prstClr val="black"/>
                </a:solidFill>
              </a:rPr>
              <a:t>(D8,D2), (D8,D3), (D8,D5), (D8,D6)}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1[3] = 2[1]</a:t>
            </a:r>
            <a:r>
              <a:rPr lang="en-US" sz="1600" dirty="0">
                <a:solidFill>
                  <a:prstClr val="black"/>
                </a:solidFill>
              </a:rPr>
              <a:t>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076056" y="1721128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7668344" y="2935104"/>
            <a:ext cx="108012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B0F0"/>
                </a:solidFill>
              </a:rPr>
              <a:t>,(D1,D2) }</a:t>
            </a:r>
            <a:endParaRPr lang="th-TH" sz="1800" dirty="0">
              <a:solidFill>
                <a:srgbClr val="00B0F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97210" y="1554480"/>
            <a:ext cx="4130592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AC-3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while not Q empty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select and delete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from Q;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if REVISE(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then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Q = Q union {(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Dx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arc(G)}  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end if         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end while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AC-3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50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AC-3 Algorithm (5)</a:t>
            </a:r>
            <a:endParaRPr lang="th-TH" dirty="0"/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4[2] = 2[3]</a:t>
            </a:r>
            <a:r>
              <a:rPr lang="en-US" sz="1600" dirty="0">
                <a:solidFill>
                  <a:prstClr val="black"/>
                </a:solidFill>
              </a:rPr>
              <a:t>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10960" y="1530658"/>
            <a:ext cx="4625535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</a:t>
            </a:r>
            <a:r>
              <a:rPr lang="en-US" sz="1800" dirty="0" smtClean="0">
                <a:solidFill>
                  <a:srgbClr val="FF0000"/>
                </a:solidFill>
              </a:rPr>
              <a:t>(D2,D4)</a:t>
            </a:r>
            <a:r>
              <a:rPr lang="en-US" sz="1800" dirty="0" smtClean="0">
                <a:solidFill>
                  <a:prstClr val="black"/>
                </a:solidFill>
              </a:rPr>
              <a:t>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(D2,D7), (D2,D8), (D3,D1), (D3,D4),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(D3,D7), (D3,D8), (D4,D2), (D4,D3),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(D4,D5), (D5,D4), (D5,D7), (D5,D8),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(D6,D8), (D7,D2), (D7,D3), (D7,D5), </a:t>
            </a:r>
          </a:p>
          <a:p>
            <a:r>
              <a:rPr lang="en-US" sz="1800" dirty="0" smtClean="0">
                <a:solidFill>
                  <a:prstClr val="black"/>
                </a:solidFill>
              </a:rPr>
              <a:t>(D8,D2), (D8,D3), (D8,D5), (D8,D6)}</a:t>
            </a:r>
            <a:endParaRPr lang="th-TH" sz="1800" dirty="0">
              <a:solidFill>
                <a:prstClr val="black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5076056" y="1721128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7668344" y="2935104"/>
            <a:ext cx="108012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,(D1,D2) }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7210" y="1554480"/>
            <a:ext cx="4130592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AC-3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while not Q empty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select and delete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from Q;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if REVISE(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then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Q = Q union {(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Dx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arc(G)}  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end if         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end while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AC-3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82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AC-3 Algorithm (6)</a:t>
            </a:r>
            <a:endParaRPr lang="th-TH" dirty="0"/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423506" y="1530658"/>
            <a:ext cx="4540982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</a:t>
            </a:r>
            <a:r>
              <a:rPr lang="en-US" sz="1800" dirty="0" smtClean="0">
                <a:solidFill>
                  <a:srgbClr val="FF0000"/>
                </a:solidFill>
              </a:rPr>
              <a:t>(D2,D7)</a:t>
            </a:r>
            <a:r>
              <a:rPr lang="en-US" sz="1800" dirty="0" smtClean="0">
                <a:solidFill>
                  <a:prstClr val="black"/>
                </a:solidFill>
              </a:rPr>
              <a:t>, (D2,D8), (D3,D1), (D3,D4),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(D3,D7), (D3,D8), (D4,D2), (D4,D3),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(D4,D5), (D5,D4), (D5,D7), (D5,D8),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(D6,D8), (D7,D2), (D7,D3), (D7,D5),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(D8,D2), (D8,D3), (D8,D5), (D8,D6), (D1,D2) }</a:t>
            </a:r>
            <a:endParaRPr lang="th-TH" sz="1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7[1] = 2[4]</a:t>
            </a:r>
            <a:r>
              <a:rPr lang="en-US" sz="1600" dirty="0">
                <a:solidFill>
                  <a:prstClr val="black"/>
                </a:solidFill>
              </a:rPr>
              <a:t>,  7[2] = 5[2],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086216" y="1721128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7210" y="1554480"/>
            <a:ext cx="4130592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AC-3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while not Q empty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select and delete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from Q;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if REVISE(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then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Q = Q union {(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Dx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arc(G)}  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end if         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end while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AC-3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589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ตัวอย่าง </a:t>
            </a:r>
            <a:r>
              <a:rPr lang="th-TH" dirty="0" smtClean="0"/>
              <a:t>3 </a:t>
            </a:r>
            <a:r>
              <a:rPr lang="en-US" dirty="0"/>
              <a:t>– </a:t>
            </a:r>
            <a:r>
              <a:rPr lang="en-US" dirty="0" smtClean="0"/>
              <a:t>Map Coloring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79912" y="1600200"/>
            <a:ext cx="4986136" cy="4495800"/>
          </a:xfrm>
        </p:spPr>
        <p:txBody>
          <a:bodyPr/>
          <a:lstStyle/>
          <a:p>
            <a:r>
              <a:rPr lang="th-TH" dirty="0" smtClean="0"/>
              <a:t>ให้สีมา 3 สี </a:t>
            </a:r>
            <a:r>
              <a:rPr lang="en-US" dirty="0" smtClean="0"/>
              <a:t>(R,G,B)</a:t>
            </a:r>
            <a:r>
              <a:rPr lang="th-TH" dirty="0" smtClean="0"/>
              <a:t>ให้ระบายสีลงในช่องโดยห้ามช่องที่ติดกันมีสีเหมือนกัน</a:t>
            </a:r>
          </a:p>
          <a:p>
            <a:r>
              <a:rPr lang="th-TH" dirty="0" smtClean="0"/>
              <a:t>จำนวนตัวแปร </a:t>
            </a:r>
            <a:r>
              <a:rPr lang="en-US" dirty="0" smtClean="0"/>
              <a:t>: 5 </a:t>
            </a:r>
            <a:r>
              <a:rPr lang="th-TH" dirty="0" smtClean="0"/>
              <a:t>ตัว</a:t>
            </a:r>
          </a:p>
          <a:p>
            <a:r>
              <a:rPr lang="th-TH" dirty="0" smtClean="0"/>
              <a:t>โดเมนของแต่ละตัวแปรเหมือนกันคือมี 3 ค่า </a:t>
            </a:r>
            <a:r>
              <a:rPr lang="en-US" dirty="0" smtClean="0"/>
              <a:t>{‘R’, ‘G’, ‘B’}</a:t>
            </a:r>
          </a:p>
          <a:p>
            <a:r>
              <a:rPr lang="th-TH" dirty="0" smtClean="0"/>
              <a:t>ข้อกำหนด</a:t>
            </a:r>
          </a:p>
          <a:p>
            <a:pPr lvl="1"/>
            <a:r>
              <a:rPr lang="en-US" dirty="0" smtClean="0"/>
              <a:t>A != B, A != C, A != D, A != E</a:t>
            </a:r>
          </a:p>
          <a:p>
            <a:pPr lvl="1"/>
            <a:r>
              <a:rPr lang="en-US" dirty="0" smtClean="0"/>
              <a:t>B != C, C != D, D != E </a:t>
            </a:r>
            <a:endParaRPr lang="th-TH" dirty="0" smtClean="0"/>
          </a:p>
          <a:p>
            <a:pPr lvl="1"/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95536" y="1700808"/>
            <a:ext cx="1944216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5536" y="2276872"/>
            <a:ext cx="972108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5536" y="3068960"/>
            <a:ext cx="1944216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39752" y="2276872"/>
            <a:ext cx="648072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67644" y="2276872"/>
            <a:ext cx="972108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5536" y="4365104"/>
            <a:ext cx="1944216" cy="5760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5536" y="4941168"/>
            <a:ext cx="972108" cy="7920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5536" y="5733256"/>
            <a:ext cx="1944216" cy="50405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39752" y="4941168"/>
            <a:ext cx="648072" cy="12961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367644" y="4941168"/>
            <a:ext cx="972108" cy="7920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899592" y="3717032"/>
            <a:ext cx="79208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542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AC-3 Algorithm (7)</a:t>
            </a:r>
            <a:endParaRPr lang="th-TH" dirty="0"/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</a:t>
            </a:r>
            <a:r>
              <a:rPr lang="en-US" sz="1600" dirty="0">
                <a:solidFill>
                  <a:srgbClr val="FF0000"/>
                </a:solidFill>
              </a:rPr>
              <a:t>8[3] = 2[5]</a:t>
            </a:r>
            <a:r>
              <a:rPr lang="en-US" sz="1600" dirty="0">
                <a:solidFill>
                  <a:prstClr val="black"/>
                </a:solidFill>
              </a:rPr>
              <a:t>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423506" y="1530658"/>
            <a:ext cx="4540982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</a:t>
            </a:r>
            <a:r>
              <a:rPr lang="en-US" sz="1800" dirty="0" smtClean="0">
                <a:solidFill>
                  <a:srgbClr val="FF0000"/>
                </a:solidFill>
              </a:rPr>
              <a:t>(D2,D8)</a:t>
            </a:r>
            <a:r>
              <a:rPr lang="en-US" sz="1800" dirty="0" smtClean="0">
                <a:solidFill>
                  <a:prstClr val="black"/>
                </a:solidFill>
              </a:rPr>
              <a:t>, (D3,D1), (D3,D4),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(D3,D7), (D3,D8), (D4,D2), (D4,D3),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(D4,D5), (D5,D4), (D5,D7), (D5,D8),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(D6,D8), (D7,D2), (D7,D3), (D7,D5),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(D8,D2), (D8,D3), (D8,D5), (D8,D6), (D1,D2) }</a:t>
            </a:r>
            <a:endParaRPr lang="th-TH" sz="1800" dirty="0">
              <a:solidFill>
                <a:prstClr val="black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5086216" y="1721128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97210" y="1554480"/>
            <a:ext cx="4130592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AC-3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while not Q empty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select and delete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from Q;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if REVISE(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then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Q = Q union {(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Dx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arc(G)}  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end if         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end while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AC-3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00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AC-3 Algorithm (8)</a:t>
            </a:r>
            <a:endParaRPr lang="th-TH" dirty="0"/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srgbClr val="FF0000"/>
                </a:solidFill>
              </a:rPr>
              <a:t>1[5] </a:t>
            </a:r>
            <a:r>
              <a:rPr lang="en-US" sz="1600" dirty="0">
                <a:solidFill>
                  <a:srgbClr val="FF0000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</a:t>
            </a:r>
            <a:r>
              <a:rPr lang="en-US" sz="1600" dirty="0">
                <a:solidFill>
                  <a:schemeClr val="tx1"/>
                </a:solidFill>
              </a:rPr>
              <a:t>8[3] = 2[5]</a:t>
            </a:r>
            <a:r>
              <a:rPr lang="en-US" sz="1600" dirty="0">
                <a:solidFill>
                  <a:prstClr val="black"/>
                </a:solidFill>
              </a:rPr>
              <a:t>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423506" y="1530658"/>
            <a:ext cx="4540982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</a:t>
            </a:r>
            <a:r>
              <a:rPr lang="en-US" sz="1800" dirty="0" smtClean="0">
                <a:solidFill>
                  <a:srgbClr val="FF0000"/>
                </a:solidFill>
              </a:rPr>
              <a:t>(D3,D1)</a:t>
            </a:r>
            <a:r>
              <a:rPr lang="en-US" sz="1800" dirty="0" smtClean="0">
                <a:solidFill>
                  <a:prstClr val="black"/>
                </a:solidFill>
              </a:rPr>
              <a:t>, (D3,D4), (D3,D7), (D3,D8),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(D4,D2), (D4,D3), (D4,D5), (D5,D4),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(D5,D7), (D5,D8), (D6,D8), (D7,D2),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(D7,D3), (D7,D5), (D8,D2), (D8,D3),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(D8,D5), (D8,D6), (D1,D2)  }</a:t>
            </a:r>
            <a:endParaRPr lang="th-TH" sz="1800" dirty="0">
              <a:solidFill>
                <a:prstClr val="black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5086216" y="1721128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7452320" y="2657232"/>
            <a:ext cx="108012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B0F0"/>
                </a:solidFill>
              </a:rPr>
              <a:t>,(D1,D3) }</a:t>
            </a:r>
            <a:endParaRPr lang="th-TH" sz="1800" dirty="0">
              <a:solidFill>
                <a:srgbClr val="00B0F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97210" y="1554480"/>
            <a:ext cx="4130592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AC-3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while not Q empty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select and delete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from Q;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if REVISE(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then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Q = Q union {(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Dx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arc(G)}  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end if         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end while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AC-3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174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43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AC-3 Algorithm (9)</a:t>
            </a:r>
            <a:endParaRPr lang="th-TH" dirty="0"/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schemeClr val="tx1"/>
                </a:solidFill>
              </a:rPr>
              <a:t>1[5] </a:t>
            </a:r>
            <a:r>
              <a:rPr lang="en-US" sz="1600" dirty="0">
                <a:solidFill>
                  <a:schemeClr val="tx1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</a:t>
            </a:r>
            <a:r>
              <a:rPr lang="en-US" sz="1600" dirty="0">
                <a:solidFill>
                  <a:srgbClr val="FF0000"/>
                </a:solidFill>
              </a:rPr>
              <a:t>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423506" y="1530658"/>
            <a:ext cx="4540982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</a:t>
            </a:r>
            <a:r>
              <a:rPr lang="en-US" sz="1800" dirty="0" smtClean="0">
                <a:solidFill>
                  <a:srgbClr val="FF0000"/>
                </a:solidFill>
              </a:rPr>
              <a:t>(D3,D4)</a:t>
            </a:r>
            <a:r>
              <a:rPr lang="en-US" sz="1800" dirty="0" smtClean="0">
                <a:solidFill>
                  <a:prstClr val="black"/>
                </a:solidFill>
              </a:rPr>
              <a:t>, (D3,D7), (D3,D8),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(D4,D2), (D4,D3), (D4,D5), (D5,D4),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(D5,D7), (D5,D8), (D6,D8), (D7,D2),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(D7,D3), (D7,D5), (D8,D2), (D8,D3),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(D8,D5), (D8,D6), (D1,D2), (D1,D3) }</a:t>
            </a:r>
            <a:endParaRPr lang="th-TH" sz="1800" dirty="0">
              <a:solidFill>
                <a:prstClr val="black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5086216" y="1721128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97210" y="1554480"/>
            <a:ext cx="4130592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AC-3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while not Q empty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select and delete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from Q;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if REVISE(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then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Q = Q union {(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Dx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arc(G)}  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end if         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end while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AC-3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68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AC-3 Algorithm (10)</a:t>
            </a:r>
            <a:endParaRPr lang="th-TH" dirty="0"/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</a:t>
            </a:r>
            <a:r>
              <a:rPr lang="en-US" sz="1600" dirty="0">
                <a:solidFill>
                  <a:schemeClr val="tx1"/>
                </a:solidFill>
              </a:rPr>
              <a:t>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</a:t>
            </a:r>
            <a:r>
              <a:rPr lang="en-US" sz="1600" dirty="0">
                <a:solidFill>
                  <a:srgbClr val="FF0000"/>
                </a:solidFill>
              </a:rPr>
              <a:t>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423506" y="1530658"/>
            <a:ext cx="4540982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</a:t>
            </a:r>
            <a:r>
              <a:rPr lang="en-US" sz="1800" dirty="0" smtClean="0">
                <a:solidFill>
                  <a:srgbClr val="FF0000"/>
                </a:solidFill>
              </a:rPr>
              <a:t>(D3,D7)</a:t>
            </a:r>
            <a:r>
              <a:rPr lang="en-US" sz="1800" dirty="0" smtClean="0">
                <a:solidFill>
                  <a:prstClr val="black"/>
                </a:solidFill>
              </a:rPr>
              <a:t>, (D3,D8),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(D4,D2), (D4,D3), (D4,D5), (D5,D4),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(D5,D7), (D5,D8), (D6,D8), (D7,D2),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(D7,D3), (D7,D5), (D8,D2), (D8,D3),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(D8,D5), (D8,D6), (D1,D2), (D1,D3) }</a:t>
            </a:r>
            <a:endParaRPr lang="th-TH" sz="1800" dirty="0">
              <a:solidFill>
                <a:prstClr val="black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5086216" y="1721128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97210" y="1554480"/>
            <a:ext cx="4130592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AC-3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while not Q empty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select and delete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from Q;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if REVISE(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then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Q = Q union {(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Dx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arc(G)}  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end if         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end while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AC-3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049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AC-3 Algorithm (11)</a:t>
            </a:r>
            <a:endParaRPr lang="th-TH" dirty="0"/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</a:t>
            </a:r>
            <a:r>
              <a:rPr lang="en-US" sz="1600" dirty="0">
                <a:solidFill>
                  <a:schemeClr val="tx1"/>
                </a:solidFill>
              </a:rPr>
              <a:t>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</a:t>
            </a:r>
            <a:r>
              <a:rPr lang="en-US" sz="1600" dirty="0">
                <a:solidFill>
                  <a:srgbClr val="FF0000"/>
                </a:solidFill>
              </a:rPr>
              <a:t>8[5] = 3[5</a:t>
            </a:r>
            <a:r>
              <a:rPr lang="en-US" sz="1600" dirty="0" smtClean="0">
                <a:solidFill>
                  <a:srgbClr val="FF0000"/>
                </a:solidFill>
              </a:rPr>
              <a:t>]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423506" y="1530658"/>
            <a:ext cx="4540982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</a:t>
            </a:r>
            <a:r>
              <a:rPr lang="en-US" sz="1800" dirty="0" smtClean="0">
                <a:solidFill>
                  <a:srgbClr val="FF0000"/>
                </a:solidFill>
              </a:rPr>
              <a:t>(D3,D8)</a:t>
            </a:r>
            <a:r>
              <a:rPr lang="en-US" sz="1800" dirty="0" smtClean="0">
                <a:solidFill>
                  <a:prstClr val="black"/>
                </a:solidFill>
              </a:rPr>
              <a:t>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(D4,D2), (D4,D3), (D4,D5), (D5,D4),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(D5,D7), (D5,D8), (D6,D8), (D7,D2),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(D7,D3), (D7,D5), (D8,D2), (D8,D3),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(D8,D5), (D8,D6), (D1,D2), (D1,D3) }</a:t>
            </a:r>
            <a:endParaRPr lang="th-TH" sz="1800" dirty="0">
              <a:solidFill>
                <a:prstClr val="black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5086216" y="1721128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97210" y="1554480"/>
            <a:ext cx="4130592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AC-3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while not Q empty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select and delete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from Q;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if REVISE(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then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Q = Q union {(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Dx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arc(G)}  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end if         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end while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AC-3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952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AC-3 Algorithm (12)</a:t>
            </a:r>
            <a:endParaRPr lang="th-TH" dirty="0"/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4[2] = 2[3]</a:t>
            </a:r>
            <a:r>
              <a:rPr lang="en-US" sz="1600" dirty="0">
                <a:solidFill>
                  <a:prstClr val="black"/>
                </a:solidFill>
              </a:rPr>
              <a:t>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</a:t>
            </a:r>
            <a:r>
              <a:rPr lang="en-US" sz="1600" dirty="0">
                <a:solidFill>
                  <a:schemeClr val="tx1"/>
                </a:solidFill>
              </a:rPr>
              <a:t>8[5] = 3[5</a:t>
            </a:r>
            <a:r>
              <a:rPr lang="en-US" sz="1600" dirty="0" smtClean="0">
                <a:solidFill>
                  <a:schemeClr val="tx1"/>
                </a:solidFill>
              </a:rPr>
              <a:t>]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423506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</a:t>
            </a:r>
            <a:r>
              <a:rPr lang="en-US" sz="1800" dirty="0" smtClean="0">
                <a:solidFill>
                  <a:srgbClr val="FF0000"/>
                </a:solidFill>
              </a:rPr>
              <a:t>(D4,D2)</a:t>
            </a:r>
            <a:r>
              <a:rPr lang="en-US" sz="1800" dirty="0" smtClean="0">
                <a:solidFill>
                  <a:prstClr val="black"/>
                </a:solidFill>
              </a:rPr>
              <a:t>, (D4,D3), (D4,D5), (D5,D4),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(D5,D7), (D5,D8), (D6,D8), (D7,D2),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(D7,D3), (D7,D5), (D8,D2), (D8,D3),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(D8,D5), (D8,D6), (D1,D2), (D1,D3) }</a:t>
            </a:r>
          </a:p>
          <a:p>
            <a:endParaRPr lang="en-US" sz="1800" dirty="0">
              <a:solidFill>
                <a:prstClr val="black"/>
              </a:solidFill>
            </a:endParaRPr>
          </a:p>
          <a:p>
            <a:endParaRPr lang="th-TH" sz="1800" dirty="0">
              <a:solidFill>
                <a:prstClr val="black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5086216" y="1721128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4890512" y="2708920"/>
            <a:ext cx="1944216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B0F0"/>
                </a:solidFill>
              </a:rPr>
              <a:t>(D2,D4), (D3,D4) }</a:t>
            </a:r>
            <a:endParaRPr lang="th-TH" sz="1800" dirty="0">
              <a:solidFill>
                <a:srgbClr val="00B0F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192720" y="2400568"/>
            <a:ext cx="11146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B0F0"/>
                </a:solidFill>
              </a:rPr>
              <a:t>,</a:t>
            </a:r>
            <a:endParaRPr lang="th-TH" sz="1800" dirty="0">
              <a:solidFill>
                <a:srgbClr val="00B0F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7210" y="1554480"/>
            <a:ext cx="4130592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AC-3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while not Q empty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select and delete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from Q;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if REVISE(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then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Q = Q union {(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Dx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arc(G)}  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end if         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end while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AC-3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719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6" grpId="0" animBg="1"/>
      <p:bldP spid="47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AC-3 Algorithm (13)</a:t>
            </a:r>
            <a:endParaRPr lang="th-TH" dirty="0"/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4[2] = 2[3]</a:t>
            </a:r>
            <a:r>
              <a:rPr lang="en-US" sz="1600" dirty="0">
                <a:solidFill>
                  <a:prstClr val="black"/>
                </a:solidFill>
              </a:rPr>
              <a:t>,  4[3] = 5[1],  </a:t>
            </a:r>
            <a:r>
              <a:rPr lang="en-US" sz="1600" dirty="0">
                <a:solidFill>
                  <a:srgbClr val="FF0000"/>
                </a:solidFill>
              </a:rPr>
              <a:t>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423506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</a:t>
            </a:r>
            <a:r>
              <a:rPr lang="en-US" sz="1800" dirty="0" smtClean="0">
                <a:solidFill>
                  <a:srgbClr val="FF0000"/>
                </a:solidFill>
              </a:rPr>
              <a:t>(D4,D3)</a:t>
            </a:r>
            <a:r>
              <a:rPr lang="en-US" sz="1800" dirty="0" smtClean="0">
                <a:solidFill>
                  <a:prstClr val="black"/>
                </a:solidFill>
              </a:rPr>
              <a:t>, (D4,D5), (D5,D4),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(D5,D7), (D5,D8), (D6,D8), (D7,D2),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(D7,D3), (D7,D5), (D8,D2), (D8,D3),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(D8,D5), (D8,D6), (D1,D2), (D1,D3),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 D4), (D3, D4) }</a:t>
            </a:r>
            <a:endParaRPr lang="en-US" sz="1800" dirty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5086216" y="1721128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97210" y="1554480"/>
            <a:ext cx="4130592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AC-3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while not Q empty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select and delete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from Q;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if REVISE(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then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Q = Q union {(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Dx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arc(G)}  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end if         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end while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AC-3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446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AC-3 Algorithm (14)</a:t>
            </a:r>
            <a:endParaRPr lang="th-TH" dirty="0"/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</a:t>
            </a:r>
            <a:r>
              <a:rPr lang="en-US" sz="1600" dirty="0">
                <a:solidFill>
                  <a:srgbClr val="FF0000"/>
                </a:solidFill>
              </a:rPr>
              <a:t>4[3] = 5[1]</a:t>
            </a:r>
            <a:r>
              <a:rPr lang="en-US" sz="1600" dirty="0">
                <a:solidFill>
                  <a:prstClr val="black"/>
                </a:solidFill>
              </a:rPr>
              <a:t>,  </a:t>
            </a:r>
            <a:r>
              <a:rPr lang="en-US" sz="1600" dirty="0">
                <a:solidFill>
                  <a:schemeClr val="tx1"/>
                </a:solidFill>
              </a:rPr>
              <a:t>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3" name="Multiply 42"/>
          <p:cNvSpPr/>
          <p:nvPr/>
        </p:nvSpPr>
        <p:spPr>
          <a:xfrm>
            <a:off x="7328624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423506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</a:t>
            </a:r>
            <a:r>
              <a:rPr lang="en-US" sz="1800" dirty="0" smtClean="0">
                <a:solidFill>
                  <a:srgbClr val="FF0000"/>
                </a:solidFill>
              </a:rPr>
              <a:t>(D4,D5)</a:t>
            </a:r>
            <a:r>
              <a:rPr lang="en-US" sz="1800" dirty="0" smtClean="0">
                <a:solidFill>
                  <a:prstClr val="black"/>
                </a:solidFill>
              </a:rPr>
              <a:t>, (D5,D4),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(D5,D7), (D5,D8), (D6,D8), (D7,D2),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(D7,D3), (D7,D5), (D8,D2), (D8,D3),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(D8,D5), (D8,D6), (D1,D2), (D1,D3),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 D4), (D3, D4) }</a:t>
            </a:r>
            <a:endParaRPr lang="en-US" sz="1800" dirty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5086216" y="1721128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97210" y="1554480"/>
            <a:ext cx="4130592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AC-3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while not Q empty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select and delete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from Q;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if REVISE(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then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Q = Q union {(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Dx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arc(G)}  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end if         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end while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AC-3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82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AC-3 Algorithm (15)</a:t>
            </a:r>
            <a:endParaRPr lang="th-TH" dirty="0"/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</a:t>
            </a:r>
            <a:r>
              <a:rPr lang="en-US" sz="1600" dirty="0">
                <a:solidFill>
                  <a:srgbClr val="FF0000"/>
                </a:solidFill>
              </a:rPr>
              <a:t>4[3] = 5[1]</a:t>
            </a:r>
            <a:r>
              <a:rPr lang="en-US" sz="1600" dirty="0">
                <a:solidFill>
                  <a:prstClr val="black"/>
                </a:solidFill>
              </a:rPr>
              <a:t>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3" name="Multiply 42"/>
          <p:cNvSpPr/>
          <p:nvPr/>
        </p:nvSpPr>
        <p:spPr>
          <a:xfrm>
            <a:off x="7328624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4" name="Multiply 43"/>
          <p:cNvSpPr/>
          <p:nvPr/>
        </p:nvSpPr>
        <p:spPr>
          <a:xfrm>
            <a:off x="4993888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5" name="Multiply 44"/>
          <p:cNvSpPr/>
          <p:nvPr/>
        </p:nvSpPr>
        <p:spPr>
          <a:xfrm>
            <a:off x="558011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6" name="Multiply 45"/>
          <p:cNvSpPr/>
          <p:nvPr/>
        </p:nvSpPr>
        <p:spPr>
          <a:xfrm>
            <a:off x="7349832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423506" y="1530658"/>
            <a:ext cx="454098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</a:t>
            </a:r>
            <a:r>
              <a:rPr lang="en-US" sz="1800" dirty="0" smtClean="0">
                <a:solidFill>
                  <a:srgbClr val="FF0000"/>
                </a:solidFill>
              </a:rPr>
              <a:t>(D5,D4)</a:t>
            </a:r>
            <a:r>
              <a:rPr lang="en-US" sz="1800" dirty="0" smtClean="0">
                <a:solidFill>
                  <a:prstClr val="black"/>
                </a:solidFill>
              </a:rPr>
              <a:t>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(D5,D7), (D5,D8), (D6,D8), (D7,D2),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(D7,D3), (D7,D5), (D8,D2), (D8,D3),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(D8,D5), (D8,D6), (D1,D2), (D1,D3),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 D4), (D3, D4) }</a:t>
            </a:r>
            <a:endParaRPr lang="en-US" sz="1800" dirty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5086216" y="1721128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97210" y="1554480"/>
            <a:ext cx="4130592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AC-3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while not Q empty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select and delete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from Q;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if REVISE(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then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Q = Q union {(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Dx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arc(G)}  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end if         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end while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AC-3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66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AC-3 Algorithm (16)</a:t>
            </a:r>
            <a:endParaRPr lang="th-TH" dirty="0"/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</a:t>
            </a:r>
            <a:r>
              <a:rPr lang="en-US" sz="1600" dirty="0">
                <a:solidFill>
                  <a:schemeClr val="tx1"/>
                </a:solidFill>
              </a:rPr>
              <a:t>4[3] = 5[1]</a:t>
            </a:r>
            <a:r>
              <a:rPr lang="en-US" sz="1600" dirty="0">
                <a:solidFill>
                  <a:prstClr val="black"/>
                </a:solidFill>
              </a:rPr>
              <a:t>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</a:t>
            </a:r>
            <a:r>
              <a:rPr lang="en-US" sz="1600" dirty="0">
                <a:solidFill>
                  <a:srgbClr val="FF0000"/>
                </a:solidFill>
              </a:rPr>
              <a:t>7[2] = 5[2]</a:t>
            </a:r>
            <a:r>
              <a:rPr lang="en-US" sz="1600" dirty="0">
                <a:solidFill>
                  <a:prstClr val="black"/>
                </a:solidFill>
              </a:rPr>
              <a:t>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3" name="Multiply 42"/>
          <p:cNvSpPr/>
          <p:nvPr/>
        </p:nvSpPr>
        <p:spPr>
          <a:xfrm>
            <a:off x="7328624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4" name="Multiply 43"/>
          <p:cNvSpPr/>
          <p:nvPr/>
        </p:nvSpPr>
        <p:spPr>
          <a:xfrm>
            <a:off x="4993888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5" name="Multiply 44"/>
          <p:cNvSpPr/>
          <p:nvPr/>
        </p:nvSpPr>
        <p:spPr>
          <a:xfrm>
            <a:off x="558011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6" name="Multiply 45"/>
          <p:cNvSpPr/>
          <p:nvPr/>
        </p:nvSpPr>
        <p:spPr>
          <a:xfrm>
            <a:off x="7349832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7" name="Multiply 46"/>
          <p:cNvSpPr/>
          <p:nvPr/>
        </p:nvSpPr>
        <p:spPr>
          <a:xfrm>
            <a:off x="670087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423506" y="1530658"/>
            <a:ext cx="4540982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</a:t>
            </a:r>
            <a:r>
              <a:rPr lang="en-US" sz="1800" dirty="0" smtClean="0">
                <a:solidFill>
                  <a:srgbClr val="FF0000"/>
                </a:solidFill>
              </a:rPr>
              <a:t>(D5,D7)</a:t>
            </a:r>
            <a:r>
              <a:rPr lang="en-US" sz="1800" dirty="0" smtClean="0">
                <a:solidFill>
                  <a:prstClr val="black"/>
                </a:solidFill>
              </a:rPr>
              <a:t>, (D5,D8), (D6,D8), (D7,D2),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(D7,D3), (D7,D5), (D8,D2), (D8,D3),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(D8,D5), (D8,D6), (D1,D2), (D1,D3),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 D4), (D3, D4) }</a:t>
            </a:r>
            <a:endParaRPr lang="en-US" sz="1800" dirty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5086216" y="1721128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6691600" y="2400568"/>
            <a:ext cx="118260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B0F0"/>
                </a:solidFill>
              </a:rPr>
              <a:t>, (D4,D5) }</a:t>
            </a:r>
            <a:endParaRPr lang="th-TH" sz="1800" dirty="0">
              <a:solidFill>
                <a:srgbClr val="00B0F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97210" y="1554480"/>
            <a:ext cx="4130592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AC-3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while not Q empty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select and delete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from Q;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if REVISE(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then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Q = Q union {(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Dx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arc(G)}  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end if         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end while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AC-3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233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ปัญหาในโลกความเป็นจริง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CSP </a:t>
            </a:r>
            <a:r>
              <a:rPr lang="th-TH" dirty="0" smtClean="0"/>
              <a:t>สามารถนำไปประยุกต์แก้ไขปัญหาได้หลายประเภท</a:t>
            </a:r>
          </a:p>
          <a:p>
            <a:pPr lvl="1"/>
            <a:r>
              <a:rPr lang="en-US" dirty="0" smtClean="0"/>
              <a:t>Scheduling</a:t>
            </a:r>
          </a:p>
          <a:p>
            <a:pPr lvl="1"/>
            <a:r>
              <a:rPr lang="en-US" dirty="0" smtClean="0"/>
              <a:t>Building design</a:t>
            </a:r>
          </a:p>
          <a:p>
            <a:pPr lvl="1"/>
            <a:r>
              <a:rPr lang="en-US" dirty="0" smtClean="0"/>
              <a:t>Planning</a:t>
            </a:r>
          </a:p>
          <a:p>
            <a:pPr lvl="1"/>
            <a:r>
              <a:rPr lang="en-US" dirty="0" smtClean="0"/>
              <a:t>Optimization/Satisfaction</a:t>
            </a:r>
          </a:p>
          <a:p>
            <a:pPr lvl="1"/>
            <a:r>
              <a:rPr lang="en-US" dirty="0" smtClean="0"/>
              <a:t>Vision</a:t>
            </a:r>
          </a:p>
          <a:p>
            <a:pPr lvl="1"/>
            <a:r>
              <a:rPr lang="en-US" dirty="0" smtClean="0"/>
              <a:t>Graph layout</a:t>
            </a:r>
          </a:p>
          <a:p>
            <a:pPr lvl="1"/>
            <a:r>
              <a:rPr lang="en-US" dirty="0" smtClean="0"/>
              <a:t>Network management</a:t>
            </a:r>
          </a:p>
          <a:p>
            <a:pPr lvl="1"/>
            <a:r>
              <a:rPr lang="en-US" dirty="0" smtClean="0"/>
              <a:t>VLSI design …etc…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64868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AC-3 Algorithm (17)</a:t>
            </a:r>
            <a:endParaRPr lang="th-TH" dirty="0"/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</a:t>
            </a:r>
            <a:r>
              <a:rPr lang="en-US" sz="1600" dirty="0">
                <a:solidFill>
                  <a:schemeClr val="tx1"/>
                </a:solidFill>
              </a:rPr>
              <a:t>7[2] = 5[2]</a:t>
            </a:r>
            <a:r>
              <a:rPr lang="en-US" sz="1600" dirty="0">
                <a:solidFill>
                  <a:prstClr val="black"/>
                </a:solidFill>
              </a:rPr>
              <a:t>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</a:t>
            </a:r>
            <a:r>
              <a:rPr lang="en-US" sz="1600" dirty="0">
                <a:solidFill>
                  <a:srgbClr val="FF0000"/>
                </a:solidFill>
              </a:rPr>
              <a:t>8[4] = 5[3]</a:t>
            </a:r>
            <a:r>
              <a:rPr lang="en-US" sz="1600" dirty="0">
                <a:solidFill>
                  <a:prstClr val="black"/>
                </a:solidFill>
              </a:rPr>
              <a:t>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3" name="Multiply 42"/>
          <p:cNvSpPr/>
          <p:nvPr/>
        </p:nvSpPr>
        <p:spPr>
          <a:xfrm>
            <a:off x="7328624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4" name="Multiply 43"/>
          <p:cNvSpPr/>
          <p:nvPr/>
        </p:nvSpPr>
        <p:spPr>
          <a:xfrm>
            <a:off x="4993888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5" name="Multiply 44"/>
          <p:cNvSpPr/>
          <p:nvPr/>
        </p:nvSpPr>
        <p:spPr>
          <a:xfrm>
            <a:off x="558011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6" name="Multiply 45"/>
          <p:cNvSpPr/>
          <p:nvPr/>
        </p:nvSpPr>
        <p:spPr>
          <a:xfrm>
            <a:off x="7349832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7" name="Multiply 46"/>
          <p:cNvSpPr/>
          <p:nvPr/>
        </p:nvSpPr>
        <p:spPr>
          <a:xfrm>
            <a:off x="670087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423506" y="1530658"/>
            <a:ext cx="4540982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</a:t>
            </a:r>
            <a:r>
              <a:rPr lang="en-US" sz="1800" dirty="0" smtClean="0">
                <a:solidFill>
                  <a:srgbClr val="FF0000"/>
                </a:solidFill>
              </a:rPr>
              <a:t>(D5,D8)</a:t>
            </a:r>
            <a:r>
              <a:rPr lang="en-US" sz="1800" dirty="0" smtClean="0">
                <a:solidFill>
                  <a:prstClr val="black"/>
                </a:solidFill>
              </a:rPr>
              <a:t>, (D6,D8), (D7,D2),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(D7,D3), (D7,D5), (D8,D2), (D8,D3),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(D8,D5), (D8,D6), (D1,D2), (D1,D3),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 D4),(D3, D4),(D4,D5) }</a:t>
            </a:r>
            <a:endParaRPr lang="en-US" sz="1800" dirty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5086216" y="1721128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97210" y="1554480"/>
            <a:ext cx="4130592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AC-3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while not Q empty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select and delete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from Q;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if REVISE(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then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Q = Q union {(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Dx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arc(G)}  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end if         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end while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AC-3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26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AC-3 Algorithm (18)</a:t>
            </a:r>
            <a:endParaRPr lang="th-TH" dirty="0"/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8[1] = 6[2]</a:t>
            </a:r>
            <a:r>
              <a:rPr lang="en-US" sz="1600" dirty="0">
                <a:solidFill>
                  <a:prstClr val="black"/>
                </a:solidFill>
              </a:rPr>
              <a:t>,  8[3] = 2[5],  </a:t>
            </a:r>
            <a:r>
              <a:rPr lang="en-US" sz="1600" dirty="0">
                <a:solidFill>
                  <a:schemeClr val="tx1"/>
                </a:solidFill>
              </a:rPr>
              <a:t>8[4] = 5[3]</a:t>
            </a:r>
            <a:r>
              <a:rPr lang="en-US" sz="1600" dirty="0">
                <a:solidFill>
                  <a:prstClr val="black"/>
                </a:solidFill>
              </a:rPr>
              <a:t>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3" name="Multiply 42"/>
          <p:cNvSpPr/>
          <p:nvPr/>
        </p:nvSpPr>
        <p:spPr>
          <a:xfrm>
            <a:off x="7328624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4" name="Multiply 43"/>
          <p:cNvSpPr/>
          <p:nvPr/>
        </p:nvSpPr>
        <p:spPr>
          <a:xfrm>
            <a:off x="4993888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5" name="Multiply 44"/>
          <p:cNvSpPr/>
          <p:nvPr/>
        </p:nvSpPr>
        <p:spPr>
          <a:xfrm>
            <a:off x="558011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6" name="Multiply 45"/>
          <p:cNvSpPr/>
          <p:nvPr/>
        </p:nvSpPr>
        <p:spPr>
          <a:xfrm>
            <a:off x="7349832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7" name="Multiply 46"/>
          <p:cNvSpPr/>
          <p:nvPr/>
        </p:nvSpPr>
        <p:spPr>
          <a:xfrm>
            <a:off x="670087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8" name="Multiply 47"/>
          <p:cNvSpPr/>
          <p:nvPr/>
        </p:nvSpPr>
        <p:spPr>
          <a:xfrm>
            <a:off x="4963408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9" name="Multiply 48"/>
          <p:cNvSpPr/>
          <p:nvPr/>
        </p:nvSpPr>
        <p:spPr>
          <a:xfrm>
            <a:off x="5826616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0" name="Multiply 49"/>
          <p:cNvSpPr/>
          <p:nvPr/>
        </p:nvSpPr>
        <p:spPr>
          <a:xfrm>
            <a:off x="6259552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1" name="Multiply 50"/>
          <p:cNvSpPr/>
          <p:nvPr/>
        </p:nvSpPr>
        <p:spPr>
          <a:xfrm>
            <a:off x="6700872" y="4612496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423506" y="1530658"/>
            <a:ext cx="4540982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</a:t>
            </a:r>
            <a:r>
              <a:rPr lang="en-US" sz="1800" dirty="0" smtClean="0">
                <a:solidFill>
                  <a:srgbClr val="FF0000"/>
                </a:solidFill>
              </a:rPr>
              <a:t>(D6,D8)</a:t>
            </a:r>
            <a:r>
              <a:rPr lang="en-US" sz="1800" dirty="0" smtClean="0">
                <a:solidFill>
                  <a:prstClr val="black"/>
                </a:solidFill>
              </a:rPr>
              <a:t>, (D7,D2),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(D7,D3), (D7,D5), (D8,D2), (D8,D3),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(D8,D5), (D8,D6), (D1,D2), (D1,D3),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 D4),(D3, D4),(D4,D5) }</a:t>
            </a:r>
            <a:endParaRPr lang="en-US" sz="1800" dirty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5086216" y="1721128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97210" y="1554480"/>
            <a:ext cx="4130592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AC-3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while not Q empty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select and delete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from Q;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if REVISE(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then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Q = Q union {(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Dx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arc(G)}  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end if         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end while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AC-3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365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  <p:bldP spid="51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AC-3 Algorithm (19)</a:t>
            </a:r>
            <a:endParaRPr lang="th-TH" dirty="0"/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7[1] = 2[4]</a:t>
            </a:r>
            <a:r>
              <a:rPr lang="en-US" sz="1600" dirty="0">
                <a:solidFill>
                  <a:prstClr val="black"/>
                </a:solidFill>
              </a:rPr>
              <a:t>,  7[2] = 5[2],  7[3] = 3[4]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8[1] = 6[2]</a:t>
            </a:r>
            <a:r>
              <a:rPr lang="en-US" sz="1600" dirty="0">
                <a:solidFill>
                  <a:prstClr val="black"/>
                </a:solidFill>
              </a:rPr>
              <a:t>,  8[3] = 2[5],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3" name="Multiply 42"/>
          <p:cNvSpPr/>
          <p:nvPr/>
        </p:nvSpPr>
        <p:spPr>
          <a:xfrm>
            <a:off x="7328624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4" name="Multiply 43"/>
          <p:cNvSpPr/>
          <p:nvPr/>
        </p:nvSpPr>
        <p:spPr>
          <a:xfrm>
            <a:off x="4993888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5" name="Multiply 44"/>
          <p:cNvSpPr/>
          <p:nvPr/>
        </p:nvSpPr>
        <p:spPr>
          <a:xfrm>
            <a:off x="558011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6" name="Multiply 45"/>
          <p:cNvSpPr/>
          <p:nvPr/>
        </p:nvSpPr>
        <p:spPr>
          <a:xfrm>
            <a:off x="7349832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7" name="Multiply 46"/>
          <p:cNvSpPr/>
          <p:nvPr/>
        </p:nvSpPr>
        <p:spPr>
          <a:xfrm>
            <a:off x="670087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8" name="Multiply 47"/>
          <p:cNvSpPr/>
          <p:nvPr/>
        </p:nvSpPr>
        <p:spPr>
          <a:xfrm>
            <a:off x="4963408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9" name="Multiply 48"/>
          <p:cNvSpPr/>
          <p:nvPr/>
        </p:nvSpPr>
        <p:spPr>
          <a:xfrm>
            <a:off x="5826616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0" name="Multiply 49"/>
          <p:cNvSpPr/>
          <p:nvPr/>
        </p:nvSpPr>
        <p:spPr>
          <a:xfrm>
            <a:off x="6259552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1" name="Multiply 50"/>
          <p:cNvSpPr/>
          <p:nvPr/>
        </p:nvSpPr>
        <p:spPr>
          <a:xfrm>
            <a:off x="6700872" y="4612496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2" name="Multiply 51"/>
          <p:cNvSpPr/>
          <p:nvPr/>
        </p:nvSpPr>
        <p:spPr>
          <a:xfrm>
            <a:off x="4953248" y="484884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3" name="Multiply 52"/>
          <p:cNvSpPr/>
          <p:nvPr/>
        </p:nvSpPr>
        <p:spPr>
          <a:xfrm>
            <a:off x="5364088" y="48691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4" name="Multiply 53"/>
          <p:cNvSpPr/>
          <p:nvPr/>
        </p:nvSpPr>
        <p:spPr>
          <a:xfrm>
            <a:off x="5857984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5" name="Multiply 54"/>
          <p:cNvSpPr/>
          <p:nvPr/>
        </p:nvSpPr>
        <p:spPr>
          <a:xfrm>
            <a:off x="6700872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423506" y="1530658"/>
            <a:ext cx="4540982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</a:t>
            </a:r>
            <a:r>
              <a:rPr lang="en-US" sz="1800" dirty="0" smtClean="0">
                <a:solidFill>
                  <a:srgbClr val="FF0000"/>
                </a:solidFill>
              </a:rPr>
              <a:t>(D7,D2)</a:t>
            </a:r>
            <a:r>
              <a:rPr lang="en-US" sz="1800" dirty="0" smtClean="0">
                <a:solidFill>
                  <a:prstClr val="black"/>
                </a:solidFill>
              </a:rPr>
              <a:t>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(D7,D3), (D7,D5), (D8,D2), (D8,D3),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(D8,D5), (D8,D6), (D1,D2), (D1,D3),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 D4),(D3, D4),(D4,D5) }</a:t>
            </a:r>
            <a:endParaRPr lang="en-US" sz="1800" dirty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5086216" y="1721128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4890512" y="2678440"/>
            <a:ext cx="282863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B0F0"/>
                </a:solidFill>
              </a:rPr>
              <a:t>(D2,D7), (D3,D7), (D5,D7) }</a:t>
            </a:r>
            <a:endParaRPr lang="th-TH" sz="1800" dirty="0">
              <a:solidFill>
                <a:srgbClr val="00B0F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412868" y="2400568"/>
            <a:ext cx="11146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B0F0"/>
                </a:solidFill>
              </a:rPr>
              <a:t>,</a:t>
            </a:r>
            <a:endParaRPr lang="th-TH" sz="1800" dirty="0">
              <a:solidFill>
                <a:srgbClr val="00B0F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97210" y="1554480"/>
            <a:ext cx="4130592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AC-3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while not Q empty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select and delete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from Q;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if REVISE(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then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Q = Q union {(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Dx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arc(G)}  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end if         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end while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AC-3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39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4" grpId="0" animBg="1"/>
      <p:bldP spid="55" grpId="0" animBg="1"/>
      <p:bldP spid="59" grpId="0" animBg="1"/>
      <p:bldP spid="60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AC-3 Algorithm (20)</a:t>
            </a:r>
            <a:endParaRPr lang="th-TH" dirty="0"/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7[1] = 2[4]</a:t>
            </a:r>
            <a:r>
              <a:rPr lang="en-US" sz="1600" dirty="0">
                <a:solidFill>
                  <a:prstClr val="black"/>
                </a:solidFill>
              </a:rPr>
              <a:t>,  7[2] = 5[2],  </a:t>
            </a:r>
            <a:r>
              <a:rPr lang="en-US" sz="1600" dirty="0">
                <a:solidFill>
                  <a:srgbClr val="FF0000"/>
                </a:solidFill>
              </a:rPr>
              <a:t>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3" name="Multiply 42"/>
          <p:cNvSpPr/>
          <p:nvPr/>
        </p:nvSpPr>
        <p:spPr>
          <a:xfrm>
            <a:off x="7328624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4" name="Multiply 43"/>
          <p:cNvSpPr/>
          <p:nvPr/>
        </p:nvSpPr>
        <p:spPr>
          <a:xfrm>
            <a:off x="4993888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5" name="Multiply 44"/>
          <p:cNvSpPr/>
          <p:nvPr/>
        </p:nvSpPr>
        <p:spPr>
          <a:xfrm>
            <a:off x="558011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6" name="Multiply 45"/>
          <p:cNvSpPr/>
          <p:nvPr/>
        </p:nvSpPr>
        <p:spPr>
          <a:xfrm>
            <a:off x="7349832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7" name="Multiply 46"/>
          <p:cNvSpPr/>
          <p:nvPr/>
        </p:nvSpPr>
        <p:spPr>
          <a:xfrm>
            <a:off x="670087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8" name="Multiply 47"/>
          <p:cNvSpPr/>
          <p:nvPr/>
        </p:nvSpPr>
        <p:spPr>
          <a:xfrm>
            <a:off x="4963408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9" name="Multiply 48"/>
          <p:cNvSpPr/>
          <p:nvPr/>
        </p:nvSpPr>
        <p:spPr>
          <a:xfrm>
            <a:off x="5826616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0" name="Multiply 49"/>
          <p:cNvSpPr/>
          <p:nvPr/>
        </p:nvSpPr>
        <p:spPr>
          <a:xfrm>
            <a:off x="6259552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1" name="Multiply 50"/>
          <p:cNvSpPr/>
          <p:nvPr/>
        </p:nvSpPr>
        <p:spPr>
          <a:xfrm>
            <a:off x="6700872" y="4612496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2" name="Multiply 51"/>
          <p:cNvSpPr/>
          <p:nvPr/>
        </p:nvSpPr>
        <p:spPr>
          <a:xfrm>
            <a:off x="4953248" y="484884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3" name="Multiply 52"/>
          <p:cNvSpPr/>
          <p:nvPr/>
        </p:nvSpPr>
        <p:spPr>
          <a:xfrm>
            <a:off x="5364088" y="48691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4" name="Multiply 53"/>
          <p:cNvSpPr/>
          <p:nvPr/>
        </p:nvSpPr>
        <p:spPr>
          <a:xfrm>
            <a:off x="5857984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5" name="Multiply 54"/>
          <p:cNvSpPr/>
          <p:nvPr/>
        </p:nvSpPr>
        <p:spPr>
          <a:xfrm>
            <a:off x="6700872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423506" y="1530658"/>
            <a:ext cx="4540982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</a:t>
            </a:r>
            <a:r>
              <a:rPr lang="en-US" sz="1800" dirty="0" smtClean="0">
                <a:solidFill>
                  <a:srgbClr val="FF0000"/>
                </a:solidFill>
              </a:rPr>
              <a:t>(D7, D3)</a:t>
            </a:r>
            <a:r>
              <a:rPr lang="en-US" sz="1800" dirty="0" smtClean="0">
                <a:solidFill>
                  <a:prstClr val="black"/>
                </a:solidFill>
              </a:rPr>
              <a:t>, (D7, D5), (D8,D2), (D8,D3),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 D5), (D8, D6), (D1,D2), (D1,D3),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 D4), (D3, D4), (D4,D5),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 D7), (D3, D7), (D5, D7) }</a:t>
            </a:r>
            <a:endParaRPr lang="en-US" sz="1800" dirty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5096376" y="1721128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97210" y="1554480"/>
            <a:ext cx="4130592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AC-3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while not Q empty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select and delete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from Q;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if REVISE(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then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Q = Q union {(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Dx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arc(G)}  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end if         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end while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AC-3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68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AC-3 Algorithm (21)</a:t>
            </a:r>
            <a:endParaRPr lang="th-TH" dirty="0"/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</a:t>
            </a:r>
            <a:r>
              <a:rPr lang="en-US" sz="1600" dirty="0">
                <a:solidFill>
                  <a:srgbClr val="FF0000"/>
                </a:solidFill>
              </a:rPr>
              <a:t>7[2] = 5[2]</a:t>
            </a:r>
            <a:r>
              <a:rPr lang="en-US" sz="1600" dirty="0">
                <a:solidFill>
                  <a:prstClr val="black"/>
                </a:solidFill>
              </a:rPr>
              <a:t>,  </a:t>
            </a:r>
            <a:r>
              <a:rPr lang="en-US" sz="1600" dirty="0">
                <a:solidFill>
                  <a:schemeClr val="tx1"/>
                </a:solidFill>
              </a:rPr>
              <a:t>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3" name="Multiply 42"/>
          <p:cNvSpPr/>
          <p:nvPr/>
        </p:nvSpPr>
        <p:spPr>
          <a:xfrm>
            <a:off x="7328624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4" name="Multiply 43"/>
          <p:cNvSpPr/>
          <p:nvPr/>
        </p:nvSpPr>
        <p:spPr>
          <a:xfrm>
            <a:off x="4993888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5" name="Multiply 44"/>
          <p:cNvSpPr/>
          <p:nvPr/>
        </p:nvSpPr>
        <p:spPr>
          <a:xfrm>
            <a:off x="558011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6" name="Multiply 45"/>
          <p:cNvSpPr/>
          <p:nvPr/>
        </p:nvSpPr>
        <p:spPr>
          <a:xfrm>
            <a:off x="7349832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7" name="Multiply 46"/>
          <p:cNvSpPr/>
          <p:nvPr/>
        </p:nvSpPr>
        <p:spPr>
          <a:xfrm>
            <a:off x="670087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8" name="Multiply 47"/>
          <p:cNvSpPr/>
          <p:nvPr/>
        </p:nvSpPr>
        <p:spPr>
          <a:xfrm>
            <a:off x="4963408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9" name="Multiply 48"/>
          <p:cNvSpPr/>
          <p:nvPr/>
        </p:nvSpPr>
        <p:spPr>
          <a:xfrm>
            <a:off x="5826616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0" name="Multiply 49"/>
          <p:cNvSpPr/>
          <p:nvPr/>
        </p:nvSpPr>
        <p:spPr>
          <a:xfrm>
            <a:off x="6259552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1" name="Multiply 50"/>
          <p:cNvSpPr/>
          <p:nvPr/>
        </p:nvSpPr>
        <p:spPr>
          <a:xfrm>
            <a:off x="6700872" y="4612496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2" name="Multiply 51"/>
          <p:cNvSpPr/>
          <p:nvPr/>
        </p:nvSpPr>
        <p:spPr>
          <a:xfrm>
            <a:off x="4953248" y="484884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3" name="Multiply 52"/>
          <p:cNvSpPr/>
          <p:nvPr/>
        </p:nvSpPr>
        <p:spPr>
          <a:xfrm>
            <a:off x="5364088" y="48691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4" name="Multiply 53"/>
          <p:cNvSpPr/>
          <p:nvPr/>
        </p:nvSpPr>
        <p:spPr>
          <a:xfrm>
            <a:off x="5857984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5" name="Multiply 54"/>
          <p:cNvSpPr/>
          <p:nvPr/>
        </p:nvSpPr>
        <p:spPr>
          <a:xfrm>
            <a:off x="6700872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423506" y="1530658"/>
            <a:ext cx="4540982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</a:t>
            </a:r>
            <a:r>
              <a:rPr lang="en-US" sz="1800" dirty="0" smtClean="0">
                <a:solidFill>
                  <a:srgbClr val="FF0000"/>
                </a:solidFill>
              </a:rPr>
              <a:t>(D7, D5)</a:t>
            </a:r>
            <a:r>
              <a:rPr lang="en-US" sz="1800" dirty="0" smtClean="0">
                <a:solidFill>
                  <a:prstClr val="black"/>
                </a:solidFill>
              </a:rPr>
              <a:t>, (D8,D2), (D8,D3),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 D5), (D8, D6), (D1,D2), (D1,D3),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 D4), (D3, D4), (D4,D5),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 D7), (D3, D7), (D5, D7) }</a:t>
            </a:r>
            <a:endParaRPr lang="en-US" sz="1800" dirty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5096376" y="1721128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97210" y="1554480"/>
            <a:ext cx="4130592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AC-3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while not Q empty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select and delete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from Q;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if REVISE(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then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Q = Q union {(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Dx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arc(G)}  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end if         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end while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AC-3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88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AC-3 Algorithm (22)</a:t>
            </a:r>
            <a:endParaRPr lang="th-TH" dirty="0"/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</a:t>
            </a:r>
            <a:r>
              <a:rPr lang="en-US" sz="1600" dirty="0">
                <a:solidFill>
                  <a:schemeClr val="tx1"/>
                </a:solidFill>
              </a:rPr>
              <a:t>7[2] = 5[2]</a:t>
            </a:r>
            <a:r>
              <a:rPr lang="en-US" sz="1600" dirty="0">
                <a:solidFill>
                  <a:prstClr val="black"/>
                </a:solidFill>
              </a:rPr>
              <a:t>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</a:t>
            </a:r>
            <a:r>
              <a:rPr lang="en-US" sz="1600" dirty="0">
                <a:solidFill>
                  <a:srgbClr val="FF0000"/>
                </a:solidFill>
              </a:rPr>
              <a:t>8[3] = 2[5]</a:t>
            </a:r>
            <a:r>
              <a:rPr lang="en-US" sz="1600" dirty="0">
                <a:solidFill>
                  <a:prstClr val="black"/>
                </a:solidFill>
              </a:rPr>
              <a:t>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3" name="Multiply 42"/>
          <p:cNvSpPr/>
          <p:nvPr/>
        </p:nvSpPr>
        <p:spPr>
          <a:xfrm>
            <a:off x="7328624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4" name="Multiply 43"/>
          <p:cNvSpPr/>
          <p:nvPr/>
        </p:nvSpPr>
        <p:spPr>
          <a:xfrm>
            <a:off x="4993888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5" name="Multiply 44"/>
          <p:cNvSpPr/>
          <p:nvPr/>
        </p:nvSpPr>
        <p:spPr>
          <a:xfrm>
            <a:off x="558011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6" name="Multiply 45"/>
          <p:cNvSpPr/>
          <p:nvPr/>
        </p:nvSpPr>
        <p:spPr>
          <a:xfrm>
            <a:off x="7349832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7" name="Multiply 46"/>
          <p:cNvSpPr/>
          <p:nvPr/>
        </p:nvSpPr>
        <p:spPr>
          <a:xfrm>
            <a:off x="670087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8" name="Multiply 47"/>
          <p:cNvSpPr/>
          <p:nvPr/>
        </p:nvSpPr>
        <p:spPr>
          <a:xfrm>
            <a:off x="4963408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9" name="Multiply 48"/>
          <p:cNvSpPr/>
          <p:nvPr/>
        </p:nvSpPr>
        <p:spPr>
          <a:xfrm>
            <a:off x="5826616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0" name="Multiply 49"/>
          <p:cNvSpPr/>
          <p:nvPr/>
        </p:nvSpPr>
        <p:spPr>
          <a:xfrm>
            <a:off x="6259552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1" name="Multiply 50"/>
          <p:cNvSpPr/>
          <p:nvPr/>
        </p:nvSpPr>
        <p:spPr>
          <a:xfrm>
            <a:off x="6700872" y="4612496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2" name="Multiply 51"/>
          <p:cNvSpPr/>
          <p:nvPr/>
        </p:nvSpPr>
        <p:spPr>
          <a:xfrm>
            <a:off x="4953248" y="484884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3" name="Multiply 52"/>
          <p:cNvSpPr/>
          <p:nvPr/>
        </p:nvSpPr>
        <p:spPr>
          <a:xfrm>
            <a:off x="5364088" y="48691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4" name="Multiply 53"/>
          <p:cNvSpPr/>
          <p:nvPr/>
        </p:nvSpPr>
        <p:spPr>
          <a:xfrm>
            <a:off x="5857984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5" name="Multiply 54"/>
          <p:cNvSpPr/>
          <p:nvPr/>
        </p:nvSpPr>
        <p:spPr>
          <a:xfrm>
            <a:off x="6700872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6" name="Multiply 55"/>
          <p:cNvSpPr/>
          <p:nvPr/>
        </p:nvSpPr>
        <p:spPr>
          <a:xfrm>
            <a:off x="6464528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7" name="Multiply 56"/>
          <p:cNvSpPr/>
          <p:nvPr/>
        </p:nvSpPr>
        <p:spPr>
          <a:xfrm>
            <a:off x="7164288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8" name="Multiply 57"/>
          <p:cNvSpPr/>
          <p:nvPr/>
        </p:nvSpPr>
        <p:spPr>
          <a:xfrm>
            <a:off x="7740352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423506" y="1530658"/>
            <a:ext cx="4540982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</a:t>
            </a:r>
            <a:r>
              <a:rPr lang="en-US" sz="1800" dirty="0" smtClean="0">
                <a:solidFill>
                  <a:srgbClr val="FF0000"/>
                </a:solidFill>
              </a:rPr>
              <a:t>(D8,D2)</a:t>
            </a:r>
            <a:r>
              <a:rPr lang="en-US" sz="1800" dirty="0" smtClean="0">
                <a:solidFill>
                  <a:prstClr val="black"/>
                </a:solidFill>
              </a:rPr>
              <a:t>, (D8,D3),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 D5), (D8, D6), (D1,D2), (D1,D3),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 D4), (D3, D4), (D4,D5),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 D7), (D3, D7), (D5, D7) }</a:t>
            </a:r>
            <a:endParaRPr lang="en-US" sz="1800" dirty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>
            <a:off x="5096376" y="1721128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4890512" y="2678440"/>
            <a:ext cx="361340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B0F0"/>
                </a:solidFill>
              </a:rPr>
              <a:t>(D2,D8), (D3,D8), (D5,D8), (D6, D8) }</a:t>
            </a:r>
            <a:endParaRPr lang="th-TH" sz="1800" dirty="0">
              <a:solidFill>
                <a:srgbClr val="00B0F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596336" y="2400568"/>
            <a:ext cx="11146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B0F0"/>
                </a:solidFill>
              </a:rPr>
              <a:t>,</a:t>
            </a:r>
            <a:endParaRPr lang="th-TH" sz="1800" dirty="0">
              <a:solidFill>
                <a:srgbClr val="00B0F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97210" y="1554480"/>
            <a:ext cx="4130592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AC-3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while not Q empty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select and delete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from Q;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if REVISE(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then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Q = Q union {(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Dx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arc(G)}  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end if         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end while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AC-3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66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8" grpId="0" animBg="1"/>
      <p:bldP spid="62" grpId="0" animBg="1"/>
      <p:bldP spid="63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AC-3 Algorithm (23)</a:t>
            </a:r>
            <a:endParaRPr lang="th-TH" dirty="0"/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</a:t>
            </a:r>
            <a:r>
              <a:rPr lang="en-US" sz="1600" dirty="0">
                <a:solidFill>
                  <a:schemeClr val="tx1"/>
                </a:solidFill>
              </a:rPr>
              <a:t>8[3] = 2[5]</a:t>
            </a:r>
            <a:r>
              <a:rPr lang="en-US" sz="1600" dirty="0">
                <a:solidFill>
                  <a:prstClr val="black"/>
                </a:solidFill>
              </a:rPr>
              <a:t>,  8[4] = 5[3], </a:t>
            </a:r>
            <a:r>
              <a:rPr lang="en-US" sz="1600" dirty="0">
                <a:solidFill>
                  <a:srgbClr val="FF0000"/>
                </a:solidFill>
              </a:rPr>
              <a:t>8[5] = 3[5</a:t>
            </a:r>
            <a:r>
              <a:rPr lang="en-US" sz="1600" dirty="0" smtClean="0">
                <a:solidFill>
                  <a:srgbClr val="FF0000"/>
                </a:solidFill>
              </a:rPr>
              <a:t>]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3" name="Multiply 42"/>
          <p:cNvSpPr/>
          <p:nvPr/>
        </p:nvSpPr>
        <p:spPr>
          <a:xfrm>
            <a:off x="7328624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4" name="Multiply 43"/>
          <p:cNvSpPr/>
          <p:nvPr/>
        </p:nvSpPr>
        <p:spPr>
          <a:xfrm>
            <a:off x="4993888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5" name="Multiply 44"/>
          <p:cNvSpPr/>
          <p:nvPr/>
        </p:nvSpPr>
        <p:spPr>
          <a:xfrm>
            <a:off x="558011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6" name="Multiply 45"/>
          <p:cNvSpPr/>
          <p:nvPr/>
        </p:nvSpPr>
        <p:spPr>
          <a:xfrm>
            <a:off x="7349832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7" name="Multiply 46"/>
          <p:cNvSpPr/>
          <p:nvPr/>
        </p:nvSpPr>
        <p:spPr>
          <a:xfrm>
            <a:off x="670087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8" name="Multiply 47"/>
          <p:cNvSpPr/>
          <p:nvPr/>
        </p:nvSpPr>
        <p:spPr>
          <a:xfrm>
            <a:off x="4963408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9" name="Multiply 48"/>
          <p:cNvSpPr/>
          <p:nvPr/>
        </p:nvSpPr>
        <p:spPr>
          <a:xfrm>
            <a:off x="5826616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0" name="Multiply 49"/>
          <p:cNvSpPr/>
          <p:nvPr/>
        </p:nvSpPr>
        <p:spPr>
          <a:xfrm>
            <a:off x="6259552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1" name="Multiply 50"/>
          <p:cNvSpPr/>
          <p:nvPr/>
        </p:nvSpPr>
        <p:spPr>
          <a:xfrm>
            <a:off x="6700872" y="4612496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2" name="Multiply 51"/>
          <p:cNvSpPr/>
          <p:nvPr/>
        </p:nvSpPr>
        <p:spPr>
          <a:xfrm>
            <a:off x="4953248" y="484884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3" name="Multiply 52"/>
          <p:cNvSpPr/>
          <p:nvPr/>
        </p:nvSpPr>
        <p:spPr>
          <a:xfrm>
            <a:off x="5364088" y="48691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4" name="Multiply 53"/>
          <p:cNvSpPr/>
          <p:nvPr/>
        </p:nvSpPr>
        <p:spPr>
          <a:xfrm>
            <a:off x="5857984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5" name="Multiply 54"/>
          <p:cNvSpPr/>
          <p:nvPr/>
        </p:nvSpPr>
        <p:spPr>
          <a:xfrm>
            <a:off x="6700872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6" name="Multiply 55"/>
          <p:cNvSpPr/>
          <p:nvPr/>
        </p:nvSpPr>
        <p:spPr>
          <a:xfrm>
            <a:off x="6464528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7" name="Multiply 56"/>
          <p:cNvSpPr/>
          <p:nvPr/>
        </p:nvSpPr>
        <p:spPr>
          <a:xfrm>
            <a:off x="7164288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8" name="Multiply 57"/>
          <p:cNvSpPr/>
          <p:nvPr/>
        </p:nvSpPr>
        <p:spPr>
          <a:xfrm>
            <a:off x="7740352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9" name="Multiply 58"/>
          <p:cNvSpPr/>
          <p:nvPr/>
        </p:nvSpPr>
        <p:spPr>
          <a:xfrm>
            <a:off x="5076056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423506" y="1530658"/>
            <a:ext cx="4540982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</a:t>
            </a:r>
            <a:r>
              <a:rPr lang="en-US" sz="1800" dirty="0" smtClean="0">
                <a:solidFill>
                  <a:srgbClr val="FF0000"/>
                </a:solidFill>
              </a:rPr>
              <a:t>(D8,D3)</a:t>
            </a:r>
            <a:r>
              <a:rPr lang="en-US" sz="1800" dirty="0" smtClean="0">
                <a:solidFill>
                  <a:prstClr val="black"/>
                </a:solidFill>
              </a:rPr>
              <a:t>,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(D8, D5), (D8, D6), (D1,D2), (D1,D3),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 D4), (D3, D4), (D4,D5),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 D7), (D3, D7), (D5, D7),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 D8), (D3, D8), (D5, D8), (D6, D8) }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5096376" y="1721128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97210" y="1554480"/>
            <a:ext cx="4130592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AC-3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while not Q empty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select and delete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from Q;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if REVISE(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then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Q = Q union {(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Dx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arc(G)}  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end if         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end while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AC-3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26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AC-3 Algorithm (24)</a:t>
            </a:r>
            <a:endParaRPr lang="th-TH" dirty="0"/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8[1] = 6[2],  8[3] = 2[5],  </a:t>
            </a:r>
            <a:r>
              <a:rPr lang="en-US" sz="1600" dirty="0">
                <a:solidFill>
                  <a:srgbClr val="FF0000"/>
                </a:solidFill>
              </a:rPr>
              <a:t>8[4] = 5[3]</a:t>
            </a:r>
            <a:r>
              <a:rPr lang="en-US" sz="1600" dirty="0">
                <a:solidFill>
                  <a:prstClr val="black"/>
                </a:solidFill>
              </a:rPr>
              <a:t>, </a:t>
            </a:r>
            <a:r>
              <a:rPr lang="en-US" sz="1600" dirty="0">
                <a:solidFill>
                  <a:schemeClr val="tx1"/>
                </a:solidFill>
              </a:rPr>
              <a:t>8[5] = 3[5</a:t>
            </a:r>
            <a:r>
              <a:rPr lang="en-US" sz="1600" dirty="0" smtClean="0">
                <a:solidFill>
                  <a:schemeClr val="tx1"/>
                </a:solidFill>
              </a:rPr>
              <a:t>]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3" name="Multiply 42"/>
          <p:cNvSpPr/>
          <p:nvPr/>
        </p:nvSpPr>
        <p:spPr>
          <a:xfrm>
            <a:off x="7328624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4" name="Multiply 43"/>
          <p:cNvSpPr/>
          <p:nvPr/>
        </p:nvSpPr>
        <p:spPr>
          <a:xfrm>
            <a:off x="4993888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5" name="Multiply 44"/>
          <p:cNvSpPr/>
          <p:nvPr/>
        </p:nvSpPr>
        <p:spPr>
          <a:xfrm>
            <a:off x="558011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6" name="Multiply 45"/>
          <p:cNvSpPr/>
          <p:nvPr/>
        </p:nvSpPr>
        <p:spPr>
          <a:xfrm>
            <a:off x="7349832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7" name="Multiply 46"/>
          <p:cNvSpPr/>
          <p:nvPr/>
        </p:nvSpPr>
        <p:spPr>
          <a:xfrm>
            <a:off x="670087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8" name="Multiply 47"/>
          <p:cNvSpPr/>
          <p:nvPr/>
        </p:nvSpPr>
        <p:spPr>
          <a:xfrm>
            <a:off x="4963408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9" name="Multiply 48"/>
          <p:cNvSpPr/>
          <p:nvPr/>
        </p:nvSpPr>
        <p:spPr>
          <a:xfrm>
            <a:off x="5826616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0" name="Multiply 49"/>
          <p:cNvSpPr/>
          <p:nvPr/>
        </p:nvSpPr>
        <p:spPr>
          <a:xfrm>
            <a:off x="6259552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1" name="Multiply 50"/>
          <p:cNvSpPr/>
          <p:nvPr/>
        </p:nvSpPr>
        <p:spPr>
          <a:xfrm>
            <a:off x="6700872" y="4612496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2" name="Multiply 51"/>
          <p:cNvSpPr/>
          <p:nvPr/>
        </p:nvSpPr>
        <p:spPr>
          <a:xfrm>
            <a:off x="4953248" y="484884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3" name="Multiply 52"/>
          <p:cNvSpPr/>
          <p:nvPr/>
        </p:nvSpPr>
        <p:spPr>
          <a:xfrm>
            <a:off x="5364088" y="48691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4" name="Multiply 53"/>
          <p:cNvSpPr/>
          <p:nvPr/>
        </p:nvSpPr>
        <p:spPr>
          <a:xfrm>
            <a:off x="5857984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5" name="Multiply 54"/>
          <p:cNvSpPr/>
          <p:nvPr/>
        </p:nvSpPr>
        <p:spPr>
          <a:xfrm>
            <a:off x="6700872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6" name="Multiply 55"/>
          <p:cNvSpPr/>
          <p:nvPr/>
        </p:nvSpPr>
        <p:spPr>
          <a:xfrm>
            <a:off x="6464528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7" name="Multiply 56"/>
          <p:cNvSpPr/>
          <p:nvPr/>
        </p:nvSpPr>
        <p:spPr>
          <a:xfrm>
            <a:off x="7164288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8" name="Multiply 57"/>
          <p:cNvSpPr/>
          <p:nvPr/>
        </p:nvSpPr>
        <p:spPr>
          <a:xfrm>
            <a:off x="7740352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9" name="Multiply 58"/>
          <p:cNvSpPr/>
          <p:nvPr/>
        </p:nvSpPr>
        <p:spPr>
          <a:xfrm>
            <a:off x="5076056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423506" y="1530658"/>
            <a:ext cx="4540982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</a:t>
            </a:r>
            <a:r>
              <a:rPr lang="en-US" sz="1800" dirty="0" smtClean="0">
                <a:solidFill>
                  <a:srgbClr val="FF0000"/>
                </a:solidFill>
              </a:rPr>
              <a:t>(D8, D5)</a:t>
            </a:r>
            <a:r>
              <a:rPr lang="en-US" sz="1800" dirty="0" smtClean="0">
                <a:solidFill>
                  <a:prstClr val="black"/>
                </a:solidFill>
              </a:rPr>
              <a:t>, (D8, D6), (D1,D2), (D1,D3),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 D4), (D3, D4), (D4,D5),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 D7), (D3, D7), (D5, D7),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 D8), (D3, D8), (D5, D8), (D6, D8) }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5096376" y="1721128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97210" y="1554480"/>
            <a:ext cx="4130592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AC-3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while not Q empty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select and delete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from Q;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if REVISE(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then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Q = Q union {(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Dx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arc(G)}  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end if         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end while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AC-3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459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AC-3 Algorithm (25)</a:t>
            </a:r>
            <a:endParaRPr lang="th-TH" dirty="0"/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8[1] = 6[2]</a:t>
            </a:r>
            <a:r>
              <a:rPr lang="en-US" sz="1600" dirty="0">
                <a:solidFill>
                  <a:prstClr val="black"/>
                </a:solidFill>
              </a:rPr>
              <a:t>,  8[3] = 2[5],  </a:t>
            </a:r>
            <a:r>
              <a:rPr lang="en-US" sz="1600" dirty="0">
                <a:solidFill>
                  <a:schemeClr val="tx1"/>
                </a:solidFill>
              </a:rPr>
              <a:t>8[4] = 5[3]</a:t>
            </a:r>
            <a:r>
              <a:rPr lang="en-US" sz="1600" dirty="0">
                <a:solidFill>
                  <a:prstClr val="black"/>
                </a:solidFill>
              </a:rPr>
              <a:t>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3" name="Multiply 42"/>
          <p:cNvSpPr/>
          <p:nvPr/>
        </p:nvSpPr>
        <p:spPr>
          <a:xfrm>
            <a:off x="7328624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4" name="Multiply 43"/>
          <p:cNvSpPr/>
          <p:nvPr/>
        </p:nvSpPr>
        <p:spPr>
          <a:xfrm>
            <a:off x="4993888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5" name="Multiply 44"/>
          <p:cNvSpPr/>
          <p:nvPr/>
        </p:nvSpPr>
        <p:spPr>
          <a:xfrm>
            <a:off x="558011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6" name="Multiply 45"/>
          <p:cNvSpPr/>
          <p:nvPr/>
        </p:nvSpPr>
        <p:spPr>
          <a:xfrm>
            <a:off x="7349832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7" name="Multiply 46"/>
          <p:cNvSpPr/>
          <p:nvPr/>
        </p:nvSpPr>
        <p:spPr>
          <a:xfrm>
            <a:off x="670087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8" name="Multiply 47"/>
          <p:cNvSpPr/>
          <p:nvPr/>
        </p:nvSpPr>
        <p:spPr>
          <a:xfrm>
            <a:off x="4963408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9" name="Multiply 48"/>
          <p:cNvSpPr/>
          <p:nvPr/>
        </p:nvSpPr>
        <p:spPr>
          <a:xfrm>
            <a:off x="5826616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0" name="Multiply 49"/>
          <p:cNvSpPr/>
          <p:nvPr/>
        </p:nvSpPr>
        <p:spPr>
          <a:xfrm>
            <a:off x="6259552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1" name="Multiply 50"/>
          <p:cNvSpPr/>
          <p:nvPr/>
        </p:nvSpPr>
        <p:spPr>
          <a:xfrm>
            <a:off x="6700872" y="4612496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2" name="Multiply 51"/>
          <p:cNvSpPr/>
          <p:nvPr/>
        </p:nvSpPr>
        <p:spPr>
          <a:xfrm>
            <a:off x="4953248" y="484884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3" name="Multiply 52"/>
          <p:cNvSpPr/>
          <p:nvPr/>
        </p:nvSpPr>
        <p:spPr>
          <a:xfrm>
            <a:off x="5364088" y="48691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4" name="Multiply 53"/>
          <p:cNvSpPr/>
          <p:nvPr/>
        </p:nvSpPr>
        <p:spPr>
          <a:xfrm>
            <a:off x="5857984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5" name="Multiply 54"/>
          <p:cNvSpPr/>
          <p:nvPr/>
        </p:nvSpPr>
        <p:spPr>
          <a:xfrm>
            <a:off x="6700872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6" name="Multiply 55"/>
          <p:cNvSpPr/>
          <p:nvPr/>
        </p:nvSpPr>
        <p:spPr>
          <a:xfrm>
            <a:off x="6464528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7" name="Multiply 56"/>
          <p:cNvSpPr/>
          <p:nvPr/>
        </p:nvSpPr>
        <p:spPr>
          <a:xfrm>
            <a:off x="7164288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8" name="Multiply 57"/>
          <p:cNvSpPr/>
          <p:nvPr/>
        </p:nvSpPr>
        <p:spPr>
          <a:xfrm>
            <a:off x="7740352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9" name="Multiply 58"/>
          <p:cNvSpPr/>
          <p:nvPr/>
        </p:nvSpPr>
        <p:spPr>
          <a:xfrm>
            <a:off x="5076056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423506" y="1530658"/>
            <a:ext cx="4540982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</a:t>
            </a:r>
            <a:r>
              <a:rPr lang="en-US" sz="1800" dirty="0" smtClean="0">
                <a:solidFill>
                  <a:srgbClr val="FF0000"/>
                </a:solidFill>
              </a:rPr>
              <a:t>(D8, D6)</a:t>
            </a:r>
            <a:r>
              <a:rPr lang="en-US" sz="1800" dirty="0" smtClean="0">
                <a:solidFill>
                  <a:prstClr val="black"/>
                </a:solidFill>
              </a:rPr>
              <a:t>, (D1,D2), (D1,D3),</a:t>
            </a:r>
          </a:p>
          <a:p>
            <a:r>
              <a:rPr lang="en-US" sz="1800" dirty="0" smtClean="0">
                <a:solidFill>
                  <a:prstClr val="black"/>
                </a:solidFill>
              </a:rPr>
              <a:t>        (D2, D4), (D3, D4), (D4,D5),</a:t>
            </a:r>
          </a:p>
          <a:p>
            <a:r>
              <a:rPr lang="en-US" sz="1800" dirty="0" smtClean="0">
                <a:solidFill>
                  <a:prstClr val="black"/>
                </a:solidFill>
              </a:rPr>
              <a:t>        (D2, D7), (D3, D7), (D5, D7),</a:t>
            </a:r>
          </a:p>
          <a:p>
            <a:r>
              <a:rPr lang="en-US" sz="1800" dirty="0" smtClean="0">
                <a:solidFill>
                  <a:prstClr val="black"/>
                </a:solidFill>
              </a:rPr>
              <a:t>        (D2, D8), (D3, D8), (D5, D8), (D6, D8) }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5096376" y="1721128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97210" y="1554480"/>
            <a:ext cx="4130592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AC-3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while not Q empty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select and delete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from Q;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if REVISE(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then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Q = Q union {(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Dx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arc(G)}  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end if         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end while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AC-3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28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AC-3 Algorithm (26)</a:t>
            </a:r>
            <a:endParaRPr lang="th-TH" dirty="0"/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8[1] = 6[2]</a:t>
            </a:r>
            <a:r>
              <a:rPr lang="en-US" sz="1600" dirty="0">
                <a:solidFill>
                  <a:prstClr val="black"/>
                </a:solidFill>
              </a:rPr>
              <a:t>,  8[3] = 2[5],  8[4] = 5[3], 8[5] = 3[5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3" name="Multiply 42"/>
          <p:cNvSpPr/>
          <p:nvPr/>
        </p:nvSpPr>
        <p:spPr>
          <a:xfrm>
            <a:off x="7328624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4" name="Multiply 43"/>
          <p:cNvSpPr/>
          <p:nvPr/>
        </p:nvSpPr>
        <p:spPr>
          <a:xfrm>
            <a:off x="4993888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5" name="Multiply 44"/>
          <p:cNvSpPr/>
          <p:nvPr/>
        </p:nvSpPr>
        <p:spPr>
          <a:xfrm>
            <a:off x="558011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6" name="Multiply 45"/>
          <p:cNvSpPr/>
          <p:nvPr/>
        </p:nvSpPr>
        <p:spPr>
          <a:xfrm>
            <a:off x="7349832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7" name="Multiply 46"/>
          <p:cNvSpPr/>
          <p:nvPr/>
        </p:nvSpPr>
        <p:spPr>
          <a:xfrm>
            <a:off x="670087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8" name="Multiply 47"/>
          <p:cNvSpPr/>
          <p:nvPr/>
        </p:nvSpPr>
        <p:spPr>
          <a:xfrm>
            <a:off x="4963408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9" name="Multiply 48"/>
          <p:cNvSpPr/>
          <p:nvPr/>
        </p:nvSpPr>
        <p:spPr>
          <a:xfrm>
            <a:off x="5826616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0" name="Multiply 49"/>
          <p:cNvSpPr/>
          <p:nvPr/>
        </p:nvSpPr>
        <p:spPr>
          <a:xfrm>
            <a:off x="6259552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1" name="Multiply 50"/>
          <p:cNvSpPr/>
          <p:nvPr/>
        </p:nvSpPr>
        <p:spPr>
          <a:xfrm>
            <a:off x="6700872" y="4612496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2" name="Multiply 51"/>
          <p:cNvSpPr/>
          <p:nvPr/>
        </p:nvSpPr>
        <p:spPr>
          <a:xfrm>
            <a:off x="4953248" y="484884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3" name="Multiply 52"/>
          <p:cNvSpPr/>
          <p:nvPr/>
        </p:nvSpPr>
        <p:spPr>
          <a:xfrm>
            <a:off x="5364088" y="48691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4" name="Multiply 53"/>
          <p:cNvSpPr/>
          <p:nvPr/>
        </p:nvSpPr>
        <p:spPr>
          <a:xfrm>
            <a:off x="5857984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5" name="Multiply 54"/>
          <p:cNvSpPr/>
          <p:nvPr/>
        </p:nvSpPr>
        <p:spPr>
          <a:xfrm>
            <a:off x="6700872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6" name="Multiply 55"/>
          <p:cNvSpPr/>
          <p:nvPr/>
        </p:nvSpPr>
        <p:spPr>
          <a:xfrm>
            <a:off x="6464528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7" name="Multiply 56"/>
          <p:cNvSpPr/>
          <p:nvPr/>
        </p:nvSpPr>
        <p:spPr>
          <a:xfrm>
            <a:off x="7164288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8" name="Multiply 57"/>
          <p:cNvSpPr/>
          <p:nvPr/>
        </p:nvSpPr>
        <p:spPr>
          <a:xfrm>
            <a:off x="7740352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9" name="Multiply 58"/>
          <p:cNvSpPr/>
          <p:nvPr/>
        </p:nvSpPr>
        <p:spPr>
          <a:xfrm>
            <a:off x="5076056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423506" y="1530658"/>
            <a:ext cx="4540982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{(D1,D2), (D1,D3),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 D4), (D3, D4), (D4,D5),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 D7), (D3, D7), (D5, D7),</a:t>
            </a:r>
          </a:p>
          <a:p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       (D2, D8), (D3, D8), (D5, D8), (D6, D8) }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5096376" y="1721128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908784" y="1721128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107424" y="1988840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5940152" y="1988840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804248" y="1988840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5076056" y="2276872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5940152" y="2276872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6876256" y="2276872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076056" y="2544584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97210" y="1554480"/>
            <a:ext cx="4130592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AC-3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while not Q empty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select and delete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from Q;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if REVISE(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then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Q = Q union {(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Dx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arc(G)}  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end if         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end while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AC-3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57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 Graph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ปัญหาของ </a:t>
            </a:r>
            <a:r>
              <a:rPr lang="en-US" dirty="0" smtClean="0"/>
              <a:t>CSP </a:t>
            </a:r>
            <a:r>
              <a:rPr lang="th-TH" dirty="0" smtClean="0"/>
              <a:t>ปกติจะแทนอยู่ในรูปของกราฟแบบไม่มีทิศทาง </a:t>
            </a:r>
            <a:r>
              <a:rPr lang="en-US" dirty="0" smtClean="0"/>
              <a:t>(undirected graph) </a:t>
            </a:r>
            <a:r>
              <a:rPr lang="th-TH" dirty="0" smtClean="0"/>
              <a:t>ที่เรียกว่า </a:t>
            </a:r>
            <a:r>
              <a:rPr lang="en-US" b="1" dirty="0" smtClean="0"/>
              <a:t>Constraint Graph</a:t>
            </a:r>
          </a:p>
          <a:p>
            <a:pPr lvl="1"/>
            <a:r>
              <a:rPr lang="th-TH" dirty="0" smtClean="0"/>
              <a:t>โหนด</a:t>
            </a:r>
            <a:r>
              <a:rPr lang="en-US" dirty="0" smtClean="0"/>
              <a:t>(node) </a:t>
            </a:r>
            <a:r>
              <a:rPr lang="th-TH" dirty="0" smtClean="0"/>
              <a:t>ของกราฟคือตัวแปร</a:t>
            </a:r>
          </a:p>
          <a:p>
            <a:pPr lvl="1"/>
            <a:r>
              <a:rPr lang="th-TH" dirty="0" smtClean="0"/>
              <a:t>เส้นเชื่อม </a:t>
            </a:r>
            <a:r>
              <a:rPr lang="en-US" dirty="0" smtClean="0"/>
              <a:t>(edge) </a:t>
            </a:r>
            <a:r>
              <a:rPr lang="th-TH" dirty="0" smtClean="0"/>
              <a:t>คือ </a:t>
            </a:r>
            <a:r>
              <a:rPr lang="en-US" dirty="0" smtClean="0"/>
              <a:t>binary constraint</a:t>
            </a:r>
          </a:p>
          <a:p>
            <a:r>
              <a:rPr lang="en-US" dirty="0" smtClean="0"/>
              <a:t>Unary constraint </a:t>
            </a:r>
            <a:r>
              <a:rPr lang="th-TH" dirty="0" smtClean="0"/>
              <a:t>สามารถทำได้ด้วยการกรองค่าในโดเมนสำหรับตัวแปรนั้นๆ</a:t>
            </a:r>
          </a:p>
          <a:p>
            <a:r>
              <a:rPr lang="th-TH" dirty="0" smtClean="0"/>
              <a:t>ปกติการแก้ไขปัญหาแบบนี้จะเรียกว่า </a:t>
            </a:r>
            <a:r>
              <a:rPr lang="en-US" dirty="0" smtClean="0"/>
              <a:t>binary CSP</a:t>
            </a:r>
          </a:p>
          <a:p>
            <a:r>
              <a:rPr lang="th-TH" dirty="0" smtClean="0"/>
              <a:t>ถ้า </a:t>
            </a:r>
            <a:r>
              <a:rPr lang="en-US" dirty="0" smtClean="0"/>
              <a:t>constraint </a:t>
            </a:r>
            <a:r>
              <a:rPr lang="th-TH" dirty="0" smtClean="0"/>
              <a:t>มีระดับที่สูงกว่าแค่ </a:t>
            </a:r>
            <a:r>
              <a:rPr lang="en-US" dirty="0" smtClean="0"/>
              <a:t>binary constraint </a:t>
            </a:r>
            <a:r>
              <a:rPr lang="th-TH" dirty="0" smtClean="0"/>
              <a:t>ก็สามารถแปลงให้อยู่ในรูปแบบของ </a:t>
            </a:r>
            <a:r>
              <a:rPr lang="en-US" dirty="0" smtClean="0"/>
              <a:t>binary constraint </a:t>
            </a:r>
            <a:r>
              <a:rPr lang="th-TH" dirty="0" smtClean="0"/>
              <a:t>ได้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9418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AC-3 Algorithm (27)</a:t>
            </a:r>
            <a:endParaRPr lang="th-TH" dirty="0"/>
          </a:p>
        </p:txBody>
      </p:sp>
      <p:grpSp>
        <p:nvGrpSpPr>
          <p:cNvPr id="5" name="Group 4"/>
          <p:cNvGrpSpPr/>
          <p:nvPr/>
        </p:nvGrpSpPr>
        <p:grpSpPr>
          <a:xfrm>
            <a:off x="124168" y="4437112"/>
            <a:ext cx="3151688" cy="2304256"/>
            <a:chOff x="4616336" y="3356992"/>
            <a:chExt cx="4132128" cy="2952328"/>
          </a:xfrm>
        </p:grpSpPr>
        <p:sp>
          <p:nvSpPr>
            <p:cNvPr id="6" name="Oval 5"/>
            <p:cNvSpPr/>
            <p:nvPr/>
          </p:nvSpPr>
          <p:spPr>
            <a:xfrm>
              <a:off x="4616336" y="5229200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1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156176" y="587727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3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80632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5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226360" y="33569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7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288744" y="515719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prstClr val="black"/>
                  </a:solidFill>
                </a:rPr>
                <a:t>8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616336" y="400506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2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88744" y="3645024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6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308304" y="4437112"/>
              <a:ext cx="459720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prstClr val="black"/>
                  </a:solidFill>
                </a:rPr>
                <a:t>4</a:t>
              </a:r>
              <a:endParaRPr lang="th-TH" sz="1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>
              <a:stCxn id="6" idx="0"/>
              <a:endCxn id="11" idx="4"/>
            </p:cNvCxnSpPr>
            <p:nvPr/>
          </p:nvCxnSpPr>
          <p:spPr>
            <a:xfrm flipV="1">
              <a:off x="4846196" y="4437112"/>
              <a:ext cx="0" cy="792088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5"/>
              <a:endCxn id="7" idx="1"/>
            </p:cNvCxnSpPr>
            <p:nvPr/>
          </p:nvCxnSpPr>
          <p:spPr>
            <a:xfrm>
              <a:off x="5008732" y="5597976"/>
              <a:ext cx="1214768" cy="3425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6"/>
            </p:cNvCxnSpPr>
            <p:nvPr/>
          </p:nvCxnSpPr>
          <p:spPr>
            <a:xfrm flipH="1" flipV="1">
              <a:off x="5076056" y="4221088"/>
              <a:ext cx="2232248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3"/>
              <a:endCxn id="7" idx="7"/>
            </p:cNvCxnSpPr>
            <p:nvPr/>
          </p:nvCxnSpPr>
          <p:spPr>
            <a:xfrm flipH="1">
              <a:off x="6548572" y="4805888"/>
              <a:ext cx="827056" cy="113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0"/>
              <a:endCxn id="8" idx="4"/>
            </p:cNvCxnSpPr>
            <p:nvPr/>
          </p:nvCxnSpPr>
          <p:spPr>
            <a:xfrm flipH="1" flipV="1">
              <a:off x="7510492" y="4077072"/>
              <a:ext cx="27672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1" idx="7"/>
            </p:cNvCxnSpPr>
            <p:nvPr/>
          </p:nvCxnSpPr>
          <p:spPr>
            <a:xfrm flipH="1">
              <a:off x="5008732" y="3573016"/>
              <a:ext cx="1217628" cy="4953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8" idx="0"/>
            </p:cNvCxnSpPr>
            <p:nvPr/>
          </p:nvCxnSpPr>
          <p:spPr>
            <a:xfrm>
              <a:off x="6686080" y="3573016"/>
              <a:ext cx="824412" cy="720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4"/>
              <a:endCxn id="7" idx="0"/>
            </p:cNvCxnSpPr>
            <p:nvPr/>
          </p:nvCxnSpPr>
          <p:spPr>
            <a:xfrm flipH="1">
              <a:off x="6386036" y="3789040"/>
              <a:ext cx="70184" cy="20882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2" idx="4"/>
            </p:cNvCxnSpPr>
            <p:nvPr/>
          </p:nvCxnSpPr>
          <p:spPr>
            <a:xfrm flipV="1">
              <a:off x="8518604" y="4077072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11" idx="5"/>
            </p:cNvCxnSpPr>
            <p:nvPr/>
          </p:nvCxnSpPr>
          <p:spPr>
            <a:xfrm flipH="1" flipV="1">
              <a:off x="5008732" y="4373840"/>
              <a:ext cx="3280012" cy="9993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1"/>
              <a:endCxn id="8" idx="6"/>
            </p:cNvCxnSpPr>
            <p:nvPr/>
          </p:nvCxnSpPr>
          <p:spPr>
            <a:xfrm flipH="1" flipV="1">
              <a:off x="7740352" y="3861048"/>
              <a:ext cx="615716" cy="13594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3"/>
              <a:endCxn id="7" idx="6"/>
            </p:cNvCxnSpPr>
            <p:nvPr/>
          </p:nvCxnSpPr>
          <p:spPr>
            <a:xfrm flipH="1">
              <a:off x="6615896" y="5525968"/>
              <a:ext cx="1740172" cy="5673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4420417" y="3356992"/>
            <a:ext cx="411202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{‘HOSES</a:t>
            </a:r>
            <a:r>
              <a:rPr lang="en-US" sz="1600" dirty="0">
                <a:solidFill>
                  <a:prstClr val="black"/>
                </a:solidFill>
              </a:rPr>
              <a:t>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</a:t>
            </a:r>
            <a:r>
              <a:rPr lang="en-US" sz="1600" dirty="0">
                <a:solidFill>
                  <a:prstClr val="black"/>
                </a:solidFill>
              </a:rPr>
              <a:t>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{‘HEEL’, ‘HIKE’, ‘KEEL’, ‘KNOT’, ‘LINE’}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D6 = </a:t>
            </a:r>
            <a:r>
              <a:rPr lang="en-US" sz="1600" dirty="0">
                <a:solidFill>
                  <a:prstClr val="black"/>
                </a:solidFill>
              </a:rPr>
              <a:t>{‘AFT, ‘ALE’, ‘EEL’, ‘LEE’, ‘TIE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</a:t>
            </a:r>
            <a:r>
              <a:rPr lang="en-US" sz="1600" dirty="0">
                <a:solidFill>
                  <a:prstClr val="black"/>
                </a:solidFill>
              </a:rPr>
              <a:t>= {‘AFT, ‘ALE’, ‘EEL’, ‘LEE’, ‘TIE’}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D8 </a:t>
            </a:r>
            <a:r>
              <a:rPr lang="en-US" sz="1600" dirty="0">
                <a:solidFill>
                  <a:prstClr val="black"/>
                </a:solidFill>
              </a:rPr>
              <a:t>= {‘HOSES’, ‘LASER’, ‘SAILS’, ‘SHEET’, STEER</a:t>
            </a:r>
            <a:r>
              <a:rPr lang="en-US" sz="1600" dirty="0" smtClean="0">
                <a:solidFill>
                  <a:prstClr val="black"/>
                </a:solidFill>
              </a:rPr>
              <a:t>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4720" y="5465544"/>
            <a:ext cx="4774064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1[3] = 2[1],  </a:t>
            </a:r>
            <a:r>
              <a:rPr lang="en-US" sz="1600" dirty="0" smtClean="0">
                <a:solidFill>
                  <a:prstClr val="black"/>
                </a:solidFill>
              </a:rPr>
              <a:t>1[5] </a:t>
            </a:r>
            <a:r>
              <a:rPr lang="en-US" sz="1600" dirty="0">
                <a:solidFill>
                  <a:prstClr val="black"/>
                </a:solidFill>
              </a:rPr>
              <a:t>= 3[1]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4[2] = 2[3],  4[3] = 5[1],  4[4] = 3[3]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7[1] = 2[4],  7[2] = 5[2],  7[3] = 3[4]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8[1] = 6[2]</a:t>
            </a:r>
            <a:r>
              <a:rPr lang="en-US" sz="1600" dirty="0">
                <a:solidFill>
                  <a:prstClr val="black"/>
                </a:solidFill>
              </a:rPr>
              <a:t>,  </a:t>
            </a:r>
            <a:r>
              <a:rPr lang="en-US" sz="1600" dirty="0">
                <a:solidFill>
                  <a:schemeClr val="tx1"/>
                </a:solidFill>
              </a:rPr>
              <a:t>8[3] = 2[5]</a:t>
            </a:r>
            <a:r>
              <a:rPr lang="en-US" sz="1600" dirty="0">
                <a:solidFill>
                  <a:prstClr val="black"/>
                </a:solidFill>
              </a:rPr>
              <a:t>,  8[4] = 5[3], </a:t>
            </a:r>
            <a:r>
              <a:rPr lang="en-US" sz="1600" dirty="0">
                <a:solidFill>
                  <a:srgbClr val="FF0000"/>
                </a:solidFill>
              </a:rPr>
              <a:t>8[5] = 3[5</a:t>
            </a:r>
            <a:r>
              <a:rPr lang="en-US" sz="1600" dirty="0" smtClean="0">
                <a:solidFill>
                  <a:srgbClr val="FF0000"/>
                </a:solidFill>
              </a:rPr>
              <a:t>]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475576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7143080" y="337731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7740352" y="338747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1" name="Multiply 30"/>
          <p:cNvSpPr/>
          <p:nvPr/>
        </p:nvSpPr>
        <p:spPr>
          <a:xfrm>
            <a:off x="5837664" y="33782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2" name="Multiply 31"/>
          <p:cNvSpPr/>
          <p:nvPr/>
        </p:nvSpPr>
        <p:spPr>
          <a:xfrm>
            <a:off x="5076056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3" name="Multiply 32"/>
          <p:cNvSpPr/>
          <p:nvPr/>
        </p:nvSpPr>
        <p:spPr>
          <a:xfrm>
            <a:off x="5847824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5" name="Multiply 34"/>
          <p:cNvSpPr/>
          <p:nvPr/>
        </p:nvSpPr>
        <p:spPr>
          <a:xfrm>
            <a:off x="7164288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6" name="Multiply 35"/>
          <p:cNvSpPr/>
          <p:nvPr/>
        </p:nvSpPr>
        <p:spPr>
          <a:xfrm>
            <a:off x="7740352" y="364502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Multiply 36"/>
          <p:cNvSpPr/>
          <p:nvPr/>
        </p:nvSpPr>
        <p:spPr>
          <a:xfrm>
            <a:off x="507605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5846936" y="388136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6495008" y="387120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0" name="Multiply 39"/>
          <p:cNvSpPr/>
          <p:nvPr/>
        </p:nvSpPr>
        <p:spPr>
          <a:xfrm>
            <a:off x="4983728" y="4107552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1" name="Multiply 40"/>
          <p:cNvSpPr/>
          <p:nvPr/>
        </p:nvSpPr>
        <p:spPr>
          <a:xfrm>
            <a:off x="6104488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2" name="Multiply 41"/>
          <p:cNvSpPr/>
          <p:nvPr/>
        </p:nvSpPr>
        <p:spPr>
          <a:xfrm>
            <a:off x="6690712" y="41186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3" name="Multiply 42"/>
          <p:cNvSpPr/>
          <p:nvPr/>
        </p:nvSpPr>
        <p:spPr>
          <a:xfrm>
            <a:off x="7328624" y="41287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4" name="Multiply 43"/>
          <p:cNvSpPr/>
          <p:nvPr/>
        </p:nvSpPr>
        <p:spPr>
          <a:xfrm>
            <a:off x="4993888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5" name="Multiply 44"/>
          <p:cNvSpPr/>
          <p:nvPr/>
        </p:nvSpPr>
        <p:spPr>
          <a:xfrm>
            <a:off x="558011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6" name="Multiply 45"/>
          <p:cNvSpPr/>
          <p:nvPr/>
        </p:nvSpPr>
        <p:spPr>
          <a:xfrm>
            <a:off x="7349832" y="435494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7" name="Multiply 46"/>
          <p:cNvSpPr/>
          <p:nvPr/>
        </p:nvSpPr>
        <p:spPr>
          <a:xfrm>
            <a:off x="6700872" y="436510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8" name="Multiply 47"/>
          <p:cNvSpPr/>
          <p:nvPr/>
        </p:nvSpPr>
        <p:spPr>
          <a:xfrm>
            <a:off x="4963408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49" name="Multiply 48"/>
          <p:cNvSpPr/>
          <p:nvPr/>
        </p:nvSpPr>
        <p:spPr>
          <a:xfrm>
            <a:off x="5826616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0" name="Multiply 49"/>
          <p:cNvSpPr/>
          <p:nvPr/>
        </p:nvSpPr>
        <p:spPr>
          <a:xfrm>
            <a:off x="6259552" y="4601448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1" name="Multiply 50"/>
          <p:cNvSpPr/>
          <p:nvPr/>
        </p:nvSpPr>
        <p:spPr>
          <a:xfrm>
            <a:off x="6700872" y="4612496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2" name="Multiply 51"/>
          <p:cNvSpPr/>
          <p:nvPr/>
        </p:nvSpPr>
        <p:spPr>
          <a:xfrm>
            <a:off x="4953248" y="484884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3" name="Multiply 52"/>
          <p:cNvSpPr/>
          <p:nvPr/>
        </p:nvSpPr>
        <p:spPr>
          <a:xfrm>
            <a:off x="5364088" y="486916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4" name="Multiply 53"/>
          <p:cNvSpPr/>
          <p:nvPr/>
        </p:nvSpPr>
        <p:spPr>
          <a:xfrm>
            <a:off x="5857984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5" name="Multiply 54"/>
          <p:cNvSpPr/>
          <p:nvPr/>
        </p:nvSpPr>
        <p:spPr>
          <a:xfrm>
            <a:off x="6700872" y="4859000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6" name="Multiply 55"/>
          <p:cNvSpPr/>
          <p:nvPr/>
        </p:nvSpPr>
        <p:spPr>
          <a:xfrm>
            <a:off x="6464528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7" name="Multiply 56"/>
          <p:cNvSpPr/>
          <p:nvPr/>
        </p:nvSpPr>
        <p:spPr>
          <a:xfrm>
            <a:off x="7164288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8" name="Multiply 57"/>
          <p:cNvSpPr/>
          <p:nvPr/>
        </p:nvSpPr>
        <p:spPr>
          <a:xfrm>
            <a:off x="7740352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59" name="Multiply 58"/>
          <p:cNvSpPr/>
          <p:nvPr/>
        </p:nvSpPr>
        <p:spPr>
          <a:xfrm>
            <a:off x="5076056" y="5085184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60" name="Multiply 59"/>
          <p:cNvSpPr/>
          <p:nvPr/>
        </p:nvSpPr>
        <p:spPr>
          <a:xfrm>
            <a:off x="7163400" y="3882256"/>
            <a:ext cx="576064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423506" y="1530658"/>
            <a:ext cx="4540982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</a:t>
            </a:r>
            <a:r>
              <a:rPr lang="en-US" sz="1800" dirty="0" smtClean="0">
                <a:solidFill>
                  <a:srgbClr val="FF0000"/>
                </a:solidFill>
              </a:rPr>
              <a:t>(D3, D8)</a:t>
            </a:r>
            <a:r>
              <a:rPr lang="en-US" sz="1800" dirty="0" smtClean="0">
                <a:solidFill>
                  <a:prstClr val="black"/>
                </a:solidFill>
              </a:rPr>
              <a:t>, (D5, D8), (D6, D8) }</a:t>
            </a:r>
          </a:p>
          <a:p>
            <a:endParaRPr lang="en-US" sz="1800" dirty="0">
              <a:solidFill>
                <a:prstClr val="black"/>
              </a:solidFill>
            </a:endParaRPr>
          </a:p>
          <a:p>
            <a:endParaRPr lang="en-US" sz="1800" dirty="0" smtClean="0">
              <a:solidFill>
                <a:prstClr val="black"/>
              </a:solidFill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>
            <a:off x="5096376" y="1721128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4919032" y="1916832"/>
            <a:ext cx="361340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B0F0"/>
                </a:solidFill>
              </a:rPr>
              <a:t>(D1,D3), (D4,D3), (D7,D3), (D8, D3) }</a:t>
            </a:r>
            <a:endParaRPr lang="th-TH" sz="1800" dirty="0">
              <a:solidFill>
                <a:srgbClr val="00B0F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7596336" y="1556792"/>
            <a:ext cx="11146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B0F0"/>
                </a:solidFill>
              </a:rPr>
              <a:t>,</a:t>
            </a:r>
            <a:endParaRPr lang="th-TH" sz="1800" dirty="0">
              <a:solidFill>
                <a:srgbClr val="00B0F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97210" y="1554480"/>
            <a:ext cx="4130592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AC-3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while not Q empty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select and delete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from Q;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if REVISE(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then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Q = Q union {(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Dx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arc(G)}  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end if         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end while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AC-3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76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4" grpId="0" animBg="1"/>
      <p:bldP spid="65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ข้อจำกัดของ </a:t>
            </a:r>
            <a:r>
              <a:rPr lang="en-US" dirty="0" smtClean="0"/>
              <a:t>Algorithm AC-3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ปัญหา </a:t>
            </a:r>
            <a:r>
              <a:rPr lang="en-US" dirty="0" smtClean="0"/>
              <a:t>Map coloring </a:t>
            </a:r>
            <a:r>
              <a:rPr lang="th-TH" dirty="0" smtClean="0"/>
              <a:t>สามารถใช้ </a:t>
            </a:r>
            <a:r>
              <a:rPr lang="en-US" dirty="0" smtClean="0"/>
              <a:t>Ac-3 </a:t>
            </a:r>
            <a:r>
              <a:rPr lang="th-TH" dirty="0" smtClean="0"/>
              <a:t>แก้ได้ไหม </a:t>
            </a:r>
            <a:r>
              <a:rPr lang="en-US" dirty="0" smtClean="0"/>
              <a:t>?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33400" y="2144928"/>
            <a:ext cx="769586" cy="598272"/>
            <a:chOff x="395536" y="1700808"/>
            <a:chExt cx="2592288" cy="1872208"/>
          </a:xfrm>
        </p:grpSpPr>
        <p:sp>
          <p:nvSpPr>
            <p:cNvPr id="5" name="Rectangle 4"/>
            <p:cNvSpPr/>
            <p:nvPr/>
          </p:nvSpPr>
          <p:spPr>
            <a:xfrm>
              <a:off x="395536" y="1700808"/>
              <a:ext cx="1944216" cy="5760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5</a:t>
              </a:r>
              <a:endParaRPr lang="th-TH" sz="160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95536" y="2276872"/>
              <a:ext cx="972108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95536" y="3068960"/>
              <a:ext cx="1944216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339752" y="2276872"/>
              <a:ext cx="648072" cy="129614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2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367644" y="2276872"/>
              <a:ext cx="972108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th-TH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2078038" y="2499370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1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230166" y="2499370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2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382294" y="2499370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3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534422" y="2499370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4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86550" y="2499370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5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78038" y="2892982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139405" y="2936181"/>
            <a:ext cx="288032" cy="21602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502471" y="2936751"/>
            <a:ext cx="288032" cy="21602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78510" y="2936181"/>
            <a:ext cx="288032" cy="21602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230166" y="2892982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291533" y="2936181"/>
            <a:ext cx="288032" cy="21602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54599" y="2936751"/>
            <a:ext cx="288032" cy="21602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30638" y="2936181"/>
            <a:ext cx="288032" cy="21602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392216" y="2892982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53583" y="2936181"/>
            <a:ext cx="288032" cy="21602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816649" y="2936751"/>
            <a:ext cx="288032" cy="21602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192688" y="2936181"/>
            <a:ext cx="288032" cy="21602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696472" y="2892982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757839" y="2936181"/>
            <a:ext cx="288032" cy="21602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120905" y="2936751"/>
            <a:ext cx="288032" cy="21602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496944" y="2936181"/>
            <a:ext cx="288032" cy="21602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544344" y="2892982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605711" y="2936181"/>
            <a:ext cx="288032" cy="21602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968777" y="2936751"/>
            <a:ext cx="288032" cy="21602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344816" y="2936181"/>
            <a:ext cx="288032" cy="21602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152400" y="2819400"/>
            <a:ext cx="1428106" cy="921232"/>
            <a:chOff x="4139952" y="1556792"/>
            <a:chExt cx="3985592" cy="3096344"/>
          </a:xfrm>
        </p:grpSpPr>
        <p:sp>
          <p:nvSpPr>
            <p:cNvPr id="37" name="Oval 36"/>
            <p:cNvSpPr/>
            <p:nvPr/>
          </p:nvSpPr>
          <p:spPr>
            <a:xfrm>
              <a:off x="5709270" y="2708920"/>
              <a:ext cx="864096" cy="72008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th-TH" sz="1600" dirty="0">
                <a:solidFill>
                  <a:schemeClr val="tx1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5724128" y="3933056"/>
              <a:ext cx="864096" cy="72008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th-TH" sz="1600" dirty="0">
                <a:solidFill>
                  <a:schemeClr val="tx1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7261448" y="2420888"/>
              <a:ext cx="864096" cy="72008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th-TH" sz="1600" dirty="0">
                <a:solidFill>
                  <a:schemeClr val="tx1"/>
                </a:solidFill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4139952" y="2420888"/>
              <a:ext cx="864096" cy="72008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th-TH" sz="1600" dirty="0">
                <a:solidFill>
                  <a:schemeClr val="tx1"/>
                </a:solidFill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5698579" y="1556792"/>
              <a:ext cx="864096" cy="72008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5</a:t>
              </a:r>
              <a:endParaRPr lang="th-TH" dirty="0">
                <a:solidFill>
                  <a:schemeClr val="tx1"/>
                </a:solidFill>
              </a:endParaRPr>
            </a:p>
          </p:txBody>
        </p:sp>
        <p:cxnSp>
          <p:nvCxnSpPr>
            <p:cNvPr id="42" name="Straight Connector 41"/>
            <p:cNvCxnSpPr>
              <a:stCxn id="41" idx="2"/>
              <a:endCxn id="40" idx="7"/>
            </p:cNvCxnSpPr>
            <p:nvPr/>
          </p:nvCxnSpPr>
          <p:spPr>
            <a:xfrm flipH="1">
              <a:off x="4877504" y="1916832"/>
              <a:ext cx="821075" cy="609509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41" idx="4"/>
              <a:endCxn id="37" idx="0"/>
            </p:cNvCxnSpPr>
            <p:nvPr/>
          </p:nvCxnSpPr>
          <p:spPr>
            <a:xfrm>
              <a:off x="6130627" y="2276872"/>
              <a:ext cx="10691" cy="43204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40" idx="6"/>
              <a:endCxn id="37" idx="2"/>
            </p:cNvCxnSpPr>
            <p:nvPr/>
          </p:nvCxnSpPr>
          <p:spPr>
            <a:xfrm>
              <a:off x="5004048" y="2780928"/>
              <a:ext cx="705222" cy="2880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40" idx="4"/>
              <a:endCxn id="38" idx="2"/>
            </p:cNvCxnSpPr>
            <p:nvPr/>
          </p:nvCxnSpPr>
          <p:spPr>
            <a:xfrm>
              <a:off x="4572000" y="3140968"/>
              <a:ext cx="1152128" cy="115212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37" idx="4"/>
              <a:endCxn id="38" idx="0"/>
            </p:cNvCxnSpPr>
            <p:nvPr/>
          </p:nvCxnSpPr>
          <p:spPr>
            <a:xfrm>
              <a:off x="6141318" y="3429000"/>
              <a:ext cx="14858" cy="50405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37" idx="6"/>
              <a:endCxn id="39" idx="2"/>
            </p:cNvCxnSpPr>
            <p:nvPr/>
          </p:nvCxnSpPr>
          <p:spPr>
            <a:xfrm flipV="1">
              <a:off x="6573366" y="2780928"/>
              <a:ext cx="688082" cy="2880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38" idx="6"/>
              <a:endCxn id="39" idx="4"/>
            </p:cNvCxnSpPr>
            <p:nvPr/>
          </p:nvCxnSpPr>
          <p:spPr>
            <a:xfrm flipV="1">
              <a:off x="6588224" y="3140968"/>
              <a:ext cx="1105272" cy="115212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6732240" y="2636912"/>
              <a:ext cx="393410" cy="7134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th-TH" sz="18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123190" y="1916833"/>
              <a:ext cx="393410" cy="7134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th-TH" sz="18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131303" y="2276871"/>
              <a:ext cx="393410" cy="7134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th-TH" sz="18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292079" y="2627620"/>
              <a:ext cx="393410" cy="7134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th-TH" sz="1800" dirty="0"/>
            </a:p>
          </p:txBody>
        </p:sp>
      </p:grpSp>
      <p:sp>
        <p:nvSpPr>
          <p:cNvPr id="53" name="Rectangle 52"/>
          <p:cNvSpPr/>
          <p:nvPr/>
        </p:nvSpPr>
        <p:spPr>
          <a:xfrm>
            <a:off x="136608" y="3810000"/>
            <a:ext cx="4130592" cy="2804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rocedure   AC-3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Q = { (Di,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while not Q empty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select and delete </a:t>
            </a:r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from Q;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if REVISE(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then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   Q = Q union {(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Dx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th-TH" sz="18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arc(G)}  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       end if             </a:t>
            </a:r>
          </a:p>
          <a:p>
            <a:r>
              <a:rPr lang="en-US" sz="18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    end while</a:t>
            </a:r>
          </a:p>
          <a:p>
            <a:r>
              <a:rPr lang="en-US" sz="1800" dirty="0" smtClean="0">
                <a:solidFill>
                  <a:prstClr val="black"/>
                </a:solidFill>
                <a:latin typeface="Californian FB" pitchFamily="18" charset="0"/>
              </a:rPr>
              <a:t>end AC-3</a:t>
            </a:r>
            <a:endParaRPr lang="th-TH" sz="18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419600" y="3827383"/>
            <a:ext cx="4540982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prstClr val="black"/>
                </a:solidFill>
              </a:rPr>
              <a:t>Q = {</a:t>
            </a:r>
            <a:r>
              <a:rPr lang="en-US" sz="1800" dirty="0" smtClean="0">
                <a:solidFill>
                  <a:schemeClr val="tx1"/>
                </a:solidFill>
              </a:rPr>
              <a:t>(D1, D2)</a:t>
            </a:r>
            <a:r>
              <a:rPr lang="en-US" sz="1800" dirty="0" smtClean="0">
                <a:solidFill>
                  <a:prstClr val="black"/>
                </a:solidFill>
              </a:rPr>
              <a:t>, (D1, D3), (D1, D4), (D1, D5),</a:t>
            </a:r>
          </a:p>
          <a:p>
            <a:r>
              <a:rPr lang="en-US" sz="1800" dirty="0" smtClean="0">
                <a:solidFill>
                  <a:prstClr val="black"/>
                </a:solidFill>
              </a:rPr>
              <a:t>        (D2, D1), (D2, D3), (D3, D1), (D3, D2),</a:t>
            </a:r>
          </a:p>
          <a:p>
            <a:r>
              <a:rPr lang="en-US" sz="1800" dirty="0" smtClean="0">
                <a:solidFill>
                  <a:prstClr val="black"/>
                </a:solidFill>
              </a:rPr>
              <a:t>        (D3, D4), (D4, D1), (D4, D3), (D4, D5),</a:t>
            </a:r>
          </a:p>
          <a:p>
            <a:r>
              <a:rPr lang="en-US" sz="1800" dirty="0" smtClean="0">
                <a:solidFill>
                  <a:prstClr val="black"/>
                </a:solidFill>
              </a:rPr>
              <a:t>        (D5, D1), (D5, D4) }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777123" y="5132444"/>
            <a:ext cx="1643399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{‘R’, ‘G’, ‘B’}</a:t>
            </a:r>
            <a:endParaRPr lang="en-US" sz="1600" dirty="0">
              <a:solidFill>
                <a:prstClr val="black"/>
              </a:solidFill>
            </a:endParaRP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D2 </a:t>
            </a:r>
            <a:r>
              <a:rPr lang="en-US" sz="1600" dirty="0">
                <a:solidFill>
                  <a:prstClr val="black"/>
                </a:solidFill>
              </a:rPr>
              <a:t>= </a:t>
            </a:r>
            <a:r>
              <a:rPr lang="en-US" sz="1600" dirty="0" smtClean="0">
                <a:solidFill>
                  <a:prstClr val="black"/>
                </a:solidFill>
              </a:rPr>
              <a:t>{‘R’, ‘G’, ‘B’}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</a:t>
            </a:r>
            <a:r>
              <a:rPr lang="en-US" sz="1600" dirty="0" smtClean="0">
                <a:solidFill>
                  <a:prstClr val="black"/>
                </a:solidFill>
              </a:rPr>
              <a:t>{‘R’, ‘G’, ‘B’}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D4 = {‘R’, ‘G’, ‘B’}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</a:t>
            </a:r>
            <a:r>
              <a:rPr lang="en-US" sz="1600" dirty="0" smtClean="0">
                <a:solidFill>
                  <a:prstClr val="black"/>
                </a:solidFill>
              </a:rPr>
              <a:t>{‘R’, ‘G’, ‘B’}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544585" y="5122783"/>
            <a:ext cx="2066015" cy="13542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</a:rPr>
              <a:t>ข้อกำหนด </a:t>
            </a:r>
            <a:r>
              <a:rPr lang="en-US" sz="1800" dirty="0">
                <a:solidFill>
                  <a:prstClr val="black"/>
                </a:solidFill>
              </a:rPr>
              <a:t>(constraint)</a:t>
            </a:r>
          </a:p>
          <a:p>
            <a:pPr lvl="1"/>
            <a:r>
              <a:rPr lang="en-US" sz="1600" dirty="0" smtClean="0"/>
              <a:t>1 != 2,    1 != 3, </a:t>
            </a:r>
          </a:p>
          <a:p>
            <a:pPr lvl="1"/>
            <a:r>
              <a:rPr lang="en-US" sz="1600" dirty="0" smtClean="0"/>
              <a:t>1 != 4,    1 != 5,</a:t>
            </a:r>
          </a:p>
          <a:p>
            <a:pPr lvl="1"/>
            <a:r>
              <a:rPr lang="en-US" sz="1600" dirty="0" smtClean="0"/>
              <a:t>2 != 3,    3 != 4, </a:t>
            </a:r>
          </a:p>
          <a:p>
            <a:pPr lvl="1"/>
            <a:r>
              <a:rPr lang="en-US" sz="1600" dirty="0" smtClean="0"/>
              <a:t>4 != 5 </a:t>
            </a:r>
            <a:endParaRPr lang="th-TH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Checking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b="1" dirty="0" smtClean="0"/>
              <a:t>คำนิยาม </a:t>
            </a:r>
            <a:r>
              <a:rPr lang="en-US" b="1" dirty="0" smtClean="0"/>
              <a:t>:</a:t>
            </a:r>
          </a:p>
          <a:p>
            <a:pPr lvl="1"/>
            <a:r>
              <a:rPr lang="th-TH" dirty="0" smtClean="0"/>
              <a:t>หลังจากที่ตัวแปร </a:t>
            </a:r>
            <a:r>
              <a:rPr lang="en-US" dirty="0" smtClean="0">
                <a:solidFill>
                  <a:srgbClr val="FF0000"/>
                </a:solidFill>
              </a:rPr>
              <a:t>X </a:t>
            </a:r>
            <a:r>
              <a:rPr lang="th-TH" dirty="0" smtClean="0"/>
              <a:t>ถูกใส่ค่า </a:t>
            </a:r>
            <a:r>
              <a:rPr lang="en-US" dirty="0" smtClean="0">
                <a:solidFill>
                  <a:srgbClr val="00B050"/>
                </a:solidFill>
              </a:rPr>
              <a:t>v</a:t>
            </a:r>
            <a:r>
              <a:rPr lang="en-US" dirty="0" smtClean="0"/>
              <a:t> </a:t>
            </a:r>
          </a:p>
          <a:p>
            <a:pPr lvl="1"/>
            <a:r>
              <a:rPr lang="th-TH" dirty="0" smtClean="0"/>
              <a:t>ให้ตรวจสอบค่าของตัวแปร </a:t>
            </a:r>
            <a:r>
              <a:rPr lang="en-US" dirty="0" smtClean="0">
                <a:solidFill>
                  <a:srgbClr val="00B0F0"/>
                </a:solidFill>
              </a:rPr>
              <a:t>Y</a:t>
            </a:r>
            <a:r>
              <a:rPr lang="en-US" dirty="0" smtClean="0"/>
              <a:t> </a:t>
            </a:r>
            <a:r>
              <a:rPr lang="th-TH" dirty="0" smtClean="0"/>
              <a:t>ที่เชื่อมต่อกับ </a:t>
            </a:r>
            <a:r>
              <a:rPr lang="en-US" dirty="0" smtClean="0"/>
              <a:t>X</a:t>
            </a:r>
          </a:p>
          <a:p>
            <a:pPr lvl="1"/>
            <a:r>
              <a:rPr lang="th-TH" dirty="0" smtClean="0"/>
              <a:t>และลบค่าในโดเมนของตัวแปร </a:t>
            </a:r>
            <a:r>
              <a:rPr lang="en-US" dirty="0" smtClean="0">
                <a:solidFill>
                  <a:srgbClr val="00B0F0"/>
                </a:solidFill>
              </a:rPr>
              <a:t>Y</a:t>
            </a:r>
            <a:r>
              <a:rPr lang="en-US" dirty="0" smtClean="0"/>
              <a:t> </a:t>
            </a:r>
            <a:r>
              <a:rPr lang="th-TH" dirty="0" smtClean="0"/>
              <a:t>ที่ขัดกับค่าของ </a:t>
            </a:r>
            <a:r>
              <a:rPr lang="en-US" dirty="0" smtClean="0">
                <a:solidFill>
                  <a:srgbClr val="00B050"/>
                </a:solidFill>
              </a:rPr>
              <a:t>v</a:t>
            </a:r>
          </a:p>
          <a:p>
            <a:r>
              <a:rPr lang="th-TH" dirty="0" smtClean="0"/>
              <a:t>วิธีนี้จะเป็นการช่วยตัดค่าข้อมูลในโดเมนออกก่อนทำการค้นหา เพื่อลดขนาดข้อมูลในการค้นหา ให้ได้ผลลัพธ์ดีขึ้น</a:t>
            </a:r>
          </a:p>
          <a:p>
            <a:r>
              <a:rPr lang="th-TH" dirty="0" smtClean="0"/>
              <a:t>และจะหยุดการทำต่อเมื่อไม่มีค่าสำหรับตัวแปรที่เหมาะสม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6361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1</a:t>
            </a:r>
            <a:r>
              <a:rPr lang="th-TH" dirty="0" smtClean="0"/>
              <a:t> </a:t>
            </a:r>
            <a:r>
              <a:rPr lang="en-US" dirty="0" smtClean="0"/>
              <a:t>: Forward Checking </a:t>
            </a:r>
            <a:endParaRPr lang="th-TH" dirty="0"/>
          </a:p>
        </p:txBody>
      </p:sp>
      <p:grpSp>
        <p:nvGrpSpPr>
          <p:cNvPr id="4" name="Group 3"/>
          <p:cNvGrpSpPr/>
          <p:nvPr/>
        </p:nvGrpSpPr>
        <p:grpSpPr>
          <a:xfrm>
            <a:off x="593558" y="1556793"/>
            <a:ext cx="769586" cy="598272"/>
            <a:chOff x="395536" y="1700808"/>
            <a:chExt cx="2592288" cy="1872208"/>
          </a:xfrm>
        </p:grpSpPr>
        <p:sp>
          <p:nvSpPr>
            <p:cNvPr id="5" name="Rectangle 4"/>
            <p:cNvSpPr/>
            <p:nvPr/>
          </p:nvSpPr>
          <p:spPr>
            <a:xfrm>
              <a:off x="395536" y="1700808"/>
              <a:ext cx="1944216" cy="5760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5</a:t>
              </a:r>
              <a:endParaRPr lang="th-TH" sz="160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95536" y="2276872"/>
              <a:ext cx="972108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95536" y="3068960"/>
              <a:ext cx="1944216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339752" y="2276872"/>
              <a:ext cx="648072" cy="129614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367644" y="2276872"/>
              <a:ext cx="972108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th-TH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2411760" y="1575842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1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63888" y="1575842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2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16016" y="1575842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3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868144" y="1575842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4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020272" y="1575842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5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11760" y="1969454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473127" y="2012653"/>
            <a:ext cx="288032" cy="21602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836193" y="2013223"/>
            <a:ext cx="288032" cy="21602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212232" y="2012653"/>
            <a:ext cx="288032" cy="21602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563888" y="1969454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25255" y="2012653"/>
            <a:ext cx="288032" cy="21602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988321" y="2013223"/>
            <a:ext cx="288032" cy="21602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364360" y="2012653"/>
            <a:ext cx="288032" cy="21602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725938" y="1969454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787305" y="2012653"/>
            <a:ext cx="288032" cy="21602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150371" y="2013223"/>
            <a:ext cx="288032" cy="21602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526410" y="2012653"/>
            <a:ext cx="288032" cy="21602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030194" y="1969454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091561" y="2012653"/>
            <a:ext cx="288032" cy="21602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454627" y="2013223"/>
            <a:ext cx="288032" cy="21602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830666" y="2012653"/>
            <a:ext cx="288032" cy="21602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878066" y="1969454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939433" y="2012653"/>
            <a:ext cx="288032" cy="21602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302499" y="2013223"/>
            <a:ext cx="288032" cy="21602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678538" y="2012653"/>
            <a:ext cx="288032" cy="21602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0" name="Down Arrow 49"/>
          <p:cNvSpPr/>
          <p:nvPr/>
        </p:nvSpPr>
        <p:spPr>
          <a:xfrm>
            <a:off x="778079" y="2204864"/>
            <a:ext cx="337537" cy="1537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8" name="Rectangle 57"/>
          <p:cNvSpPr/>
          <p:nvPr/>
        </p:nvSpPr>
        <p:spPr>
          <a:xfrm>
            <a:off x="2411760" y="2689534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563888" y="2689534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625255" y="2732733"/>
            <a:ext cx="288032" cy="21602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988321" y="2733303"/>
            <a:ext cx="288032" cy="21602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364360" y="2732733"/>
            <a:ext cx="288032" cy="21602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725938" y="2689534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787305" y="2732733"/>
            <a:ext cx="288032" cy="21602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150371" y="2733303"/>
            <a:ext cx="288032" cy="21602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526410" y="2732733"/>
            <a:ext cx="288032" cy="21602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030194" y="2689534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091561" y="2732733"/>
            <a:ext cx="288032" cy="21602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454627" y="2733303"/>
            <a:ext cx="288032" cy="21602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7830666" y="2732733"/>
            <a:ext cx="288032" cy="21602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5878066" y="2689534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5939433" y="2732733"/>
            <a:ext cx="288032" cy="21602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302499" y="2733303"/>
            <a:ext cx="288032" cy="21602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678538" y="2732733"/>
            <a:ext cx="288032" cy="21602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481858" y="2752017"/>
            <a:ext cx="1000497" cy="193526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grpSp>
        <p:nvGrpSpPr>
          <p:cNvPr id="101" name="Group 100"/>
          <p:cNvGrpSpPr/>
          <p:nvPr/>
        </p:nvGrpSpPr>
        <p:grpSpPr>
          <a:xfrm>
            <a:off x="7481936" y="188640"/>
            <a:ext cx="1428106" cy="921232"/>
            <a:chOff x="4139952" y="1556792"/>
            <a:chExt cx="3985592" cy="3096344"/>
          </a:xfrm>
        </p:grpSpPr>
        <p:sp>
          <p:nvSpPr>
            <p:cNvPr id="82" name="Oval 81"/>
            <p:cNvSpPr/>
            <p:nvPr/>
          </p:nvSpPr>
          <p:spPr>
            <a:xfrm>
              <a:off x="5709270" y="2708920"/>
              <a:ext cx="864096" cy="72008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th-TH" sz="1600" dirty="0">
                <a:solidFill>
                  <a:schemeClr val="tx1"/>
                </a:solidFill>
              </a:endParaRPr>
            </a:p>
          </p:txBody>
        </p:sp>
        <p:sp>
          <p:nvSpPr>
            <p:cNvPr id="83" name="Oval 82"/>
            <p:cNvSpPr/>
            <p:nvPr/>
          </p:nvSpPr>
          <p:spPr>
            <a:xfrm>
              <a:off x="5724128" y="3933056"/>
              <a:ext cx="864096" cy="72008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th-TH" sz="1600" dirty="0">
                <a:solidFill>
                  <a:schemeClr val="tx1"/>
                </a:solidFill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7261448" y="2420888"/>
              <a:ext cx="864096" cy="72008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th-TH" sz="1600" dirty="0">
                <a:solidFill>
                  <a:schemeClr val="tx1"/>
                </a:solidFill>
              </a:endParaRPr>
            </a:p>
          </p:txBody>
        </p:sp>
        <p:sp>
          <p:nvSpPr>
            <p:cNvPr id="85" name="Oval 84"/>
            <p:cNvSpPr/>
            <p:nvPr/>
          </p:nvSpPr>
          <p:spPr>
            <a:xfrm>
              <a:off x="4139952" y="2420888"/>
              <a:ext cx="864096" cy="72008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th-TH" sz="1600" dirty="0">
                <a:solidFill>
                  <a:schemeClr val="tx1"/>
                </a:solidFill>
              </a:endParaRPr>
            </a:p>
          </p:txBody>
        </p:sp>
        <p:sp>
          <p:nvSpPr>
            <p:cNvPr id="86" name="Oval 85"/>
            <p:cNvSpPr/>
            <p:nvPr/>
          </p:nvSpPr>
          <p:spPr>
            <a:xfrm>
              <a:off x="5698579" y="1556792"/>
              <a:ext cx="864096" cy="72008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5</a:t>
              </a:r>
              <a:endParaRPr lang="th-TH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87" name="Straight Connector 86"/>
            <p:cNvCxnSpPr>
              <a:stCxn id="86" idx="2"/>
              <a:endCxn id="85" idx="7"/>
            </p:cNvCxnSpPr>
            <p:nvPr/>
          </p:nvCxnSpPr>
          <p:spPr>
            <a:xfrm flipH="1">
              <a:off x="4877504" y="1916832"/>
              <a:ext cx="821075" cy="609509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stCxn id="86" idx="4"/>
              <a:endCxn id="82" idx="0"/>
            </p:cNvCxnSpPr>
            <p:nvPr/>
          </p:nvCxnSpPr>
          <p:spPr>
            <a:xfrm>
              <a:off x="6130627" y="2276872"/>
              <a:ext cx="10691" cy="43204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85" idx="6"/>
              <a:endCxn id="82" idx="2"/>
            </p:cNvCxnSpPr>
            <p:nvPr/>
          </p:nvCxnSpPr>
          <p:spPr>
            <a:xfrm>
              <a:off x="5004048" y="2780928"/>
              <a:ext cx="705222" cy="2880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stCxn id="85" idx="4"/>
              <a:endCxn id="83" idx="2"/>
            </p:cNvCxnSpPr>
            <p:nvPr/>
          </p:nvCxnSpPr>
          <p:spPr>
            <a:xfrm>
              <a:off x="4572000" y="3140968"/>
              <a:ext cx="1152128" cy="115212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82" idx="4"/>
              <a:endCxn id="83" idx="0"/>
            </p:cNvCxnSpPr>
            <p:nvPr/>
          </p:nvCxnSpPr>
          <p:spPr>
            <a:xfrm>
              <a:off x="6141318" y="3429000"/>
              <a:ext cx="14858" cy="50405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82" idx="6"/>
              <a:endCxn id="84" idx="2"/>
            </p:cNvCxnSpPr>
            <p:nvPr/>
          </p:nvCxnSpPr>
          <p:spPr>
            <a:xfrm flipV="1">
              <a:off x="6573366" y="2780928"/>
              <a:ext cx="688082" cy="2880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83" idx="6"/>
              <a:endCxn id="84" idx="4"/>
            </p:cNvCxnSpPr>
            <p:nvPr/>
          </p:nvCxnSpPr>
          <p:spPr>
            <a:xfrm flipV="1">
              <a:off x="6588224" y="3140968"/>
              <a:ext cx="1105272" cy="115212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6732240" y="2636912"/>
              <a:ext cx="393410" cy="7134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th-TH" sz="1800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123190" y="1916833"/>
              <a:ext cx="393410" cy="7134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th-TH" sz="1800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6131303" y="2276871"/>
              <a:ext cx="393410" cy="7134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th-TH" sz="1800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292079" y="2627620"/>
              <a:ext cx="393410" cy="7134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th-TH" sz="1800" dirty="0"/>
            </a:p>
          </p:txBody>
        </p:sp>
      </p:grpSp>
      <p:sp>
        <p:nvSpPr>
          <p:cNvPr id="102" name="Rectangle 101"/>
          <p:cNvSpPr/>
          <p:nvPr/>
        </p:nvSpPr>
        <p:spPr>
          <a:xfrm>
            <a:off x="2411760" y="3501008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3563888" y="3501008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4725938" y="3501008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150371" y="3544777"/>
            <a:ext cx="288032" cy="21602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5526410" y="3544207"/>
            <a:ext cx="288032" cy="21602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7030194" y="3501008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7454627" y="3544777"/>
            <a:ext cx="288032" cy="21602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7830666" y="3544207"/>
            <a:ext cx="288032" cy="21602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5878066" y="3501008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6302499" y="3544777"/>
            <a:ext cx="288032" cy="21602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6678538" y="3544207"/>
            <a:ext cx="288032" cy="21602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2481858" y="3563491"/>
            <a:ext cx="1000497" cy="193526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3645421" y="3566939"/>
            <a:ext cx="1000497" cy="193526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1" name="Down Arrow 120"/>
          <p:cNvSpPr/>
          <p:nvPr/>
        </p:nvSpPr>
        <p:spPr>
          <a:xfrm>
            <a:off x="778079" y="3068960"/>
            <a:ext cx="337537" cy="1537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8" name="Rectangle 127"/>
          <p:cNvSpPr/>
          <p:nvPr/>
        </p:nvSpPr>
        <p:spPr>
          <a:xfrm>
            <a:off x="2411760" y="4345718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3563888" y="4345718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4725938" y="4345718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4788353" y="4407967"/>
            <a:ext cx="1045139" cy="19503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7030194" y="4345718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7454627" y="4389487"/>
            <a:ext cx="288032" cy="21602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7830666" y="4388917"/>
            <a:ext cx="288032" cy="21602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5878066" y="4345718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6302499" y="4389487"/>
            <a:ext cx="288032" cy="21602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6678538" y="4388917"/>
            <a:ext cx="288032" cy="21602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2481858" y="4408201"/>
            <a:ext cx="1000497" cy="193526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3645421" y="4411649"/>
            <a:ext cx="1000497" cy="193526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41" name="Down Arrow 140"/>
          <p:cNvSpPr/>
          <p:nvPr/>
        </p:nvSpPr>
        <p:spPr>
          <a:xfrm>
            <a:off x="778079" y="3933056"/>
            <a:ext cx="337537" cy="1537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148" name="Group 147"/>
          <p:cNvGrpSpPr/>
          <p:nvPr/>
        </p:nvGrpSpPr>
        <p:grpSpPr>
          <a:xfrm>
            <a:off x="590629" y="2420888"/>
            <a:ext cx="769586" cy="598272"/>
            <a:chOff x="395536" y="1700808"/>
            <a:chExt cx="2592288" cy="1872208"/>
          </a:xfrm>
        </p:grpSpPr>
        <p:sp>
          <p:nvSpPr>
            <p:cNvPr id="149" name="Rectangle 148"/>
            <p:cNvSpPr/>
            <p:nvPr/>
          </p:nvSpPr>
          <p:spPr>
            <a:xfrm>
              <a:off x="395536" y="1700808"/>
              <a:ext cx="1944216" cy="5760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5</a:t>
              </a:r>
              <a:endParaRPr lang="th-TH" sz="1600" dirty="0">
                <a:solidFill>
                  <a:schemeClr val="tx1"/>
                </a:solidFill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395536" y="2276872"/>
              <a:ext cx="972108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395536" y="3068960"/>
              <a:ext cx="1944216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3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2339752" y="2276872"/>
              <a:ext cx="648072" cy="129614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2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1367644" y="2276872"/>
              <a:ext cx="972108" cy="79208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th-TH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634062" y="3284984"/>
            <a:ext cx="769586" cy="598272"/>
            <a:chOff x="395536" y="1700808"/>
            <a:chExt cx="2592288" cy="1872208"/>
          </a:xfrm>
        </p:grpSpPr>
        <p:sp>
          <p:nvSpPr>
            <p:cNvPr id="155" name="Rectangle 154"/>
            <p:cNvSpPr/>
            <p:nvPr/>
          </p:nvSpPr>
          <p:spPr>
            <a:xfrm>
              <a:off x="395536" y="1700808"/>
              <a:ext cx="1944216" cy="5760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5</a:t>
              </a:r>
              <a:endParaRPr lang="th-TH" sz="1600" dirty="0">
                <a:solidFill>
                  <a:schemeClr val="tx1"/>
                </a:solidFill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395536" y="2276872"/>
              <a:ext cx="972108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4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395536" y="3068960"/>
              <a:ext cx="1944216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2339752" y="2276872"/>
              <a:ext cx="648072" cy="129614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1367644" y="2276872"/>
              <a:ext cx="972108" cy="79208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th-TH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611560" y="4126872"/>
            <a:ext cx="769586" cy="598272"/>
            <a:chOff x="395536" y="1700808"/>
            <a:chExt cx="2592288" cy="1872208"/>
          </a:xfrm>
        </p:grpSpPr>
        <p:sp>
          <p:nvSpPr>
            <p:cNvPr id="161" name="Rectangle 160"/>
            <p:cNvSpPr/>
            <p:nvPr/>
          </p:nvSpPr>
          <p:spPr>
            <a:xfrm>
              <a:off x="395536" y="1700808"/>
              <a:ext cx="1944216" cy="5760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5</a:t>
              </a:r>
              <a:endParaRPr lang="th-TH" sz="1600" dirty="0">
                <a:solidFill>
                  <a:schemeClr val="tx1"/>
                </a:solidFill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395536" y="2276872"/>
              <a:ext cx="972108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4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395536" y="3068960"/>
              <a:ext cx="1944216" cy="50405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3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2339752" y="2276872"/>
              <a:ext cx="648072" cy="129614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2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1367644" y="2276872"/>
              <a:ext cx="972108" cy="79208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th-TH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6" name="Group 165"/>
          <p:cNvGrpSpPr/>
          <p:nvPr/>
        </p:nvGrpSpPr>
        <p:grpSpPr>
          <a:xfrm>
            <a:off x="611560" y="4990968"/>
            <a:ext cx="769586" cy="598272"/>
            <a:chOff x="395536" y="1700808"/>
            <a:chExt cx="2592288" cy="1872208"/>
          </a:xfrm>
        </p:grpSpPr>
        <p:sp>
          <p:nvSpPr>
            <p:cNvPr id="167" name="Rectangle 166"/>
            <p:cNvSpPr/>
            <p:nvPr/>
          </p:nvSpPr>
          <p:spPr>
            <a:xfrm>
              <a:off x="395536" y="1700808"/>
              <a:ext cx="1944216" cy="5760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5</a:t>
              </a:r>
              <a:endParaRPr lang="th-TH" sz="1600" dirty="0">
                <a:solidFill>
                  <a:schemeClr val="tx1"/>
                </a:solidFill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395536" y="2276872"/>
              <a:ext cx="972108" cy="792088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395536" y="3068960"/>
              <a:ext cx="1944216" cy="50405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3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2339752" y="2276872"/>
              <a:ext cx="648072" cy="129614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2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1367644" y="2276872"/>
              <a:ext cx="972108" cy="79208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th-TH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611560" y="5927072"/>
            <a:ext cx="769586" cy="598272"/>
            <a:chOff x="395536" y="1700808"/>
            <a:chExt cx="2592288" cy="1872208"/>
          </a:xfrm>
        </p:grpSpPr>
        <p:sp>
          <p:nvSpPr>
            <p:cNvPr id="173" name="Rectangle 172"/>
            <p:cNvSpPr/>
            <p:nvPr/>
          </p:nvSpPr>
          <p:spPr>
            <a:xfrm>
              <a:off x="395536" y="1700808"/>
              <a:ext cx="1944216" cy="57606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5</a:t>
              </a:r>
              <a:endParaRPr lang="th-TH" sz="1600" dirty="0">
                <a:solidFill>
                  <a:schemeClr val="tx1"/>
                </a:solidFill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395536" y="2276872"/>
              <a:ext cx="972108" cy="792088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395536" y="3068960"/>
              <a:ext cx="194421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2339752" y="2276872"/>
              <a:ext cx="648072" cy="129614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2</a:t>
              </a:r>
              <a:endParaRPr lang="th-TH" sz="1800" dirty="0">
                <a:solidFill>
                  <a:schemeClr val="tx1"/>
                </a:solidFill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1367644" y="2276872"/>
              <a:ext cx="972108" cy="79208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th-TH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78" name="Down Arrow 177"/>
          <p:cNvSpPr/>
          <p:nvPr/>
        </p:nvSpPr>
        <p:spPr>
          <a:xfrm>
            <a:off x="778079" y="4787459"/>
            <a:ext cx="337537" cy="1537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9" name="Down Arrow 178"/>
          <p:cNvSpPr/>
          <p:nvPr/>
        </p:nvSpPr>
        <p:spPr>
          <a:xfrm>
            <a:off x="784151" y="5651555"/>
            <a:ext cx="337537" cy="1537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0" name="Rectangle 179"/>
          <p:cNvSpPr/>
          <p:nvPr/>
        </p:nvSpPr>
        <p:spPr>
          <a:xfrm>
            <a:off x="2411760" y="5157192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3563888" y="5157192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4725938" y="5157192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4788353" y="5219441"/>
            <a:ext cx="1045139" cy="19503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7030194" y="5157192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7454627" y="5200961"/>
            <a:ext cx="288032" cy="21602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7830666" y="5200391"/>
            <a:ext cx="288032" cy="21602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5878066" y="5157192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2481858" y="5219675"/>
            <a:ext cx="1000497" cy="193526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3645421" y="5223123"/>
            <a:ext cx="1000497" cy="193526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5940152" y="5229200"/>
            <a:ext cx="1000497" cy="193526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2411760" y="6093296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94" name="Rectangle 193"/>
          <p:cNvSpPr/>
          <p:nvPr/>
        </p:nvSpPr>
        <p:spPr>
          <a:xfrm>
            <a:off x="3563888" y="6093296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4725938" y="6093296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96" name="Rectangle 195"/>
          <p:cNvSpPr/>
          <p:nvPr/>
        </p:nvSpPr>
        <p:spPr>
          <a:xfrm>
            <a:off x="4788353" y="6155545"/>
            <a:ext cx="1045139" cy="19503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7030194" y="6093296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200" name="Rectangle 199"/>
          <p:cNvSpPr/>
          <p:nvPr/>
        </p:nvSpPr>
        <p:spPr>
          <a:xfrm>
            <a:off x="5878066" y="6093296"/>
            <a:ext cx="115212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201" name="Rectangle 200"/>
          <p:cNvSpPr/>
          <p:nvPr/>
        </p:nvSpPr>
        <p:spPr>
          <a:xfrm>
            <a:off x="2481858" y="6155779"/>
            <a:ext cx="1000497" cy="193526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202" name="Rectangle 201"/>
          <p:cNvSpPr/>
          <p:nvPr/>
        </p:nvSpPr>
        <p:spPr>
          <a:xfrm>
            <a:off x="3645421" y="6159227"/>
            <a:ext cx="1000497" cy="193526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5940152" y="6165304"/>
            <a:ext cx="1000497" cy="193526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7092280" y="6155779"/>
            <a:ext cx="1045139" cy="19503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743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6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3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6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9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2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5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6" grpId="0" animBg="1"/>
      <p:bldP spid="27" grpId="0" animBg="1"/>
      <p:bldP spid="28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38" grpId="0" animBg="1"/>
      <p:bldP spid="39" grpId="0" animBg="1"/>
      <p:bldP spid="41" grpId="0" animBg="1"/>
      <p:bldP spid="42" grpId="0" animBg="1"/>
      <p:bldP spid="43" grpId="0" animBg="1"/>
      <p:bldP spid="44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8" grpId="0" animBg="1"/>
      <p:bldP spid="63" grpId="0" animBg="1"/>
      <p:bldP spid="64" grpId="0" animBg="1"/>
      <p:bldP spid="64" grpId="1" animBg="1"/>
      <p:bldP spid="65" grpId="0" animBg="1"/>
      <p:bldP spid="66" grpId="0" animBg="1"/>
      <p:bldP spid="68" grpId="0" animBg="1"/>
      <p:bldP spid="69" grpId="0" animBg="1"/>
      <p:bldP spid="69" grpId="1" animBg="1"/>
      <p:bldP spid="70" grpId="0" animBg="1"/>
      <p:bldP spid="71" grpId="0" animBg="1"/>
      <p:bldP spid="73" grpId="0" animBg="1"/>
      <p:bldP spid="74" grpId="0" animBg="1"/>
      <p:bldP spid="74" grpId="1" animBg="1"/>
      <p:bldP spid="75" grpId="0" animBg="1"/>
      <p:bldP spid="76" grpId="0" animBg="1"/>
      <p:bldP spid="78" grpId="0" animBg="1"/>
      <p:bldP spid="79" grpId="0" animBg="1"/>
      <p:bldP spid="79" grpId="1" animBg="1"/>
      <p:bldP spid="80" grpId="0" animBg="1"/>
      <p:bldP spid="81" grpId="0" animBg="1"/>
      <p:bldP spid="57" grpId="0" animBg="1"/>
      <p:bldP spid="102" grpId="0" animBg="1"/>
      <p:bldP spid="103" grpId="0" animBg="1"/>
      <p:bldP spid="107" grpId="0" animBg="1"/>
      <p:bldP spid="109" grpId="0" animBg="1"/>
      <p:bldP spid="109" grpId="1" animBg="1"/>
      <p:bldP spid="110" grpId="0" animBg="1"/>
      <p:bldP spid="111" grpId="0" animBg="1"/>
      <p:bldP spid="113" grpId="0" animBg="1"/>
      <p:bldP spid="114" grpId="0" animBg="1"/>
      <p:bldP spid="115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8" grpId="0" animBg="1"/>
      <p:bldP spid="129" grpId="0" animBg="1"/>
      <p:bldP spid="130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8" grpId="1" animBg="1"/>
      <p:bldP spid="139" grpId="0" animBg="1"/>
      <p:bldP spid="140" grpId="0" animBg="1"/>
      <p:bldP spid="141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5" grpId="1" animBg="1"/>
      <p:bldP spid="186" grpId="0" animBg="1"/>
      <p:bldP spid="187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200" grpId="0" animBg="1"/>
      <p:bldP spid="201" grpId="0" animBg="1"/>
      <p:bldP spid="202" grpId="0" animBg="1"/>
      <p:bldP spid="203" grpId="0" animBg="1"/>
      <p:bldP spid="204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2 : Forward Checking (1)</a:t>
            </a:r>
            <a:endParaRPr lang="th-TH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10955"/>
            <a:ext cx="4182059" cy="3534269"/>
          </a:xfrm>
        </p:spPr>
      </p:pic>
      <p:sp>
        <p:nvSpPr>
          <p:cNvPr id="5" name="Right Arrow 4"/>
          <p:cNvSpPr/>
          <p:nvPr/>
        </p:nvSpPr>
        <p:spPr>
          <a:xfrm>
            <a:off x="4427984" y="3429000"/>
            <a:ext cx="36004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Oval 5"/>
          <p:cNvSpPr/>
          <p:nvPr/>
        </p:nvSpPr>
        <p:spPr>
          <a:xfrm>
            <a:off x="4871392" y="2800003"/>
            <a:ext cx="864096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WA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837237" y="1844824"/>
            <a:ext cx="864096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NT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868144" y="3645024"/>
            <a:ext cx="864096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SA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7308304" y="1844824"/>
            <a:ext cx="864096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Q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7308304" y="2852936"/>
            <a:ext cx="864096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NW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308304" y="3933056"/>
            <a:ext cx="864096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V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956376" y="4869160"/>
            <a:ext cx="864096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24128" y="5858108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Constraint Graph</a:t>
            </a:r>
            <a:endParaRPr lang="th-TH" dirty="0"/>
          </a:p>
        </p:txBody>
      </p:sp>
      <p:cxnSp>
        <p:nvCxnSpPr>
          <p:cNvPr id="15" name="Straight Connector 14"/>
          <p:cNvCxnSpPr>
            <a:stCxn id="6" idx="0"/>
            <a:endCxn id="7" idx="3"/>
          </p:cNvCxnSpPr>
          <p:nvPr/>
        </p:nvCxnSpPr>
        <p:spPr>
          <a:xfrm flipV="1">
            <a:off x="5303440" y="2459451"/>
            <a:ext cx="660341" cy="3405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6" idx="4"/>
            <a:endCxn id="8" idx="2"/>
          </p:cNvCxnSpPr>
          <p:nvPr/>
        </p:nvCxnSpPr>
        <p:spPr>
          <a:xfrm>
            <a:off x="5303440" y="3520083"/>
            <a:ext cx="564704" cy="4849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4"/>
            <a:endCxn id="8" idx="0"/>
          </p:cNvCxnSpPr>
          <p:nvPr/>
        </p:nvCxnSpPr>
        <p:spPr>
          <a:xfrm>
            <a:off x="6269285" y="2564904"/>
            <a:ext cx="30907" cy="10801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6"/>
            <a:endCxn id="9" idx="2"/>
          </p:cNvCxnSpPr>
          <p:nvPr/>
        </p:nvCxnSpPr>
        <p:spPr>
          <a:xfrm>
            <a:off x="6701333" y="2204864"/>
            <a:ext cx="60697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9" idx="3"/>
            <a:endCxn id="8" idx="7"/>
          </p:cNvCxnSpPr>
          <p:nvPr/>
        </p:nvCxnSpPr>
        <p:spPr>
          <a:xfrm flipH="1">
            <a:off x="6605696" y="2459451"/>
            <a:ext cx="829152" cy="129102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9" idx="4"/>
            <a:endCxn id="10" idx="0"/>
          </p:cNvCxnSpPr>
          <p:nvPr/>
        </p:nvCxnSpPr>
        <p:spPr>
          <a:xfrm>
            <a:off x="7740352" y="2564904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0" idx="3"/>
            <a:endCxn id="8" idx="6"/>
          </p:cNvCxnSpPr>
          <p:nvPr/>
        </p:nvCxnSpPr>
        <p:spPr>
          <a:xfrm flipH="1">
            <a:off x="6732240" y="3467563"/>
            <a:ext cx="702608" cy="5375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0" idx="4"/>
            <a:endCxn id="11" idx="0"/>
          </p:cNvCxnSpPr>
          <p:nvPr/>
        </p:nvCxnSpPr>
        <p:spPr>
          <a:xfrm>
            <a:off x="7740352" y="3573016"/>
            <a:ext cx="0" cy="3600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1" idx="2"/>
            <a:endCxn id="8" idx="5"/>
          </p:cNvCxnSpPr>
          <p:nvPr/>
        </p:nvCxnSpPr>
        <p:spPr>
          <a:xfrm flipH="1" flipV="1">
            <a:off x="6605696" y="4259651"/>
            <a:ext cx="702608" cy="3344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872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1" animBg="1"/>
      <p:bldP spid="7" grpId="1" animBg="1"/>
      <p:bldP spid="8" grpId="1" animBg="1"/>
      <p:bldP spid="9" grpId="1" animBg="1"/>
      <p:bldP spid="10" grpId="1" animBg="1"/>
      <p:bldP spid="11" grpId="1" animBg="1"/>
      <p:bldP spid="12" grpId="1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ตัวอย่าง </a:t>
            </a:r>
            <a:r>
              <a:rPr lang="en-US" dirty="0"/>
              <a:t>2 : Forward Checking </a:t>
            </a:r>
            <a:r>
              <a:rPr lang="en-US" dirty="0" smtClean="0"/>
              <a:t>(2)</a:t>
            </a:r>
            <a:endParaRPr lang="th-TH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844824"/>
            <a:ext cx="1164933" cy="1059030"/>
          </a:xfrm>
        </p:spPr>
      </p:pic>
      <p:sp>
        <p:nvSpPr>
          <p:cNvPr id="5" name="Rectangle 4"/>
          <p:cNvSpPr/>
          <p:nvPr/>
        </p:nvSpPr>
        <p:spPr>
          <a:xfrm>
            <a:off x="107504" y="3232026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WA</a:t>
            </a:r>
            <a:endParaRPr lang="th-TH" sz="2000" dirty="0">
              <a:solidFill>
                <a:schemeClr val="tx1"/>
              </a:solidFill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6228184" y="1628800"/>
            <a:ext cx="2808312" cy="2952328"/>
            <a:chOff x="4871392" y="1844824"/>
            <a:chExt cx="3949080" cy="3744416"/>
          </a:xfrm>
        </p:grpSpPr>
        <p:sp>
          <p:nvSpPr>
            <p:cNvPr id="30" name="Oval 29"/>
            <p:cNvSpPr/>
            <p:nvPr/>
          </p:nvSpPr>
          <p:spPr>
            <a:xfrm>
              <a:off x="4871392" y="2800003"/>
              <a:ext cx="864096" cy="72008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WA</a:t>
              </a:r>
              <a:endParaRPr lang="th-TH" sz="1100" dirty="0">
                <a:solidFill>
                  <a:schemeClr val="tx1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5837237" y="1844824"/>
              <a:ext cx="864096" cy="72008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NT</a:t>
              </a:r>
              <a:endParaRPr lang="th-TH" sz="1100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5868144" y="3645024"/>
              <a:ext cx="864096" cy="72008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SA</a:t>
              </a:r>
              <a:endParaRPr lang="th-TH" dirty="0">
                <a:solidFill>
                  <a:schemeClr val="tx1"/>
                </a:solidFill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7308304" y="1844824"/>
              <a:ext cx="864096" cy="72008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Q</a:t>
              </a:r>
              <a:endParaRPr lang="th-TH" sz="11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7308304" y="2852936"/>
              <a:ext cx="864096" cy="72008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NW</a:t>
              </a:r>
              <a:endParaRPr lang="th-TH" sz="1100" dirty="0">
                <a:solidFill>
                  <a:schemeClr val="tx1"/>
                </a:solidFill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7308304" y="3933056"/>
              <a:ext cx="864096" cy="72008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V</a:t>
              </a:r>
              <a:endParaRPr lang="th-TH" sz="1100" dirty="0">
                <a:solidFill>
                  <a:schemeClr val="tx1"/>
                </a:solidFill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7956376" y="4869160"/>
              <a:ext cx="864096" cy="72008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T</a:t>
              </a:r>
              <a:endParaRPr lang="th-TH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37" name="Straight Connector 36"/>
            <p:cNvCxnSpPr>
              <a:stCxn id="30" idx="0"/>
              <a:endCxn id="31" idx="3"/>
            </p:cNvCxnSpPr>
            <p:nvPr/>
          </p:nvCxnSpPr>
          <p:spPr>
            <a:xfrm flipV="1">
              <a:off x="5303440" y="2459451"/>
              <a:ext cx="660341" cy="34055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30" idx="4"/>
              <a:endCxn id="32" idx="2"/>
            </p:cNvCxnSpPr>
            <p:nvPr/>
          </p:nvCxnSpPr>
          <p:spPr>
            <a:xfrm>
              <a:off x="5303440" y="3520083"/>
              <a:ext cx="564704" cy="48498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1" idx="4"/>
              <a:endCxn id="32" idx="0"/>
            </p:cNvCxnSpPr>
            <p:nvPr/>
          </p:nvCxnSpPr>
          <p:spPr>
            <a:xfrm>
              <a:off x="6269285" y="2564904"/>
              <a:ext cx="30907" cy="108012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31" idx="6"/>
              <a:endCxn id="33" idx="2"/>
            </p:cNvCxnSpPr>
            <p:nvPr/>
          </p:nvCxnSpPr>
          <p:spPr>
            <a:xfrm>
              <a:off x="6701333" y="2204864"/>
              <a:ext cx="606971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33" idx="3"/>
              <a:endCxn id="32" idx="7"/>
            </p:cNvCxnSpPr>
            <p:nvPr/>
          </p:nvCxnSpPr>
          <p:spPr>
            <a:xfrm flipH="1">
              <a:off x="6605696" y="2459451"/>
              <a:ext cx="829152" cy="129102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33" idx="4"/>
              <a:endCxn id="34" idx="0"/>
            </p:cNvCxnSpPr>
            <p:nvPr/>
          </p:nvCxnSpPr>
          <p:spPr>
            <a:xfrm>
              <a:off x="7740352" y="2564904"/>
              <a:ext cx="0" cy="28803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34" idx="3"/>
              <a:endCxn id="32" idx="6"/>
            </p:cNvCxnSpPr>
            <p:nvPr/>
          </p:nvCxnSpPr>
          <p:spPr>
            <a:xfrm flipH="1">
              <a:off x="6732240" y="3467563"/>
              <a:ext cx="702608" cy="5375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34" idx="4"/>
              <a:endCxn id="35" idx="0"/>
            </p:cNvCxnSpPr>
            <p:nvPr/>
          </p:nvCxnSpPr>
          <p:spPr>
            <a:xfrm>
              <a:off x="7740352" y="3573016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35" idx="2"/>
              <a:endCxn id="32" idx="5"/>
            </p:cNvCxnSpPr>
            <p:nvPr/>
          </p:nvCxnSpPr>
          <p:spPr>
            <a:xfrm flipH="1" flipV="1">
              <a:off x="6605696" y="4259651"/>
              <a:ext cx="702608" cy="3344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ectangle 46"/>
          <p:cNvSpPr/>
          <p:nvPr/>
        </p:nvSpPr>
        <p:spPr>
          <a:xfrm>
            <a:off x="1051992" y="3232026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Q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993107" y="3232026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V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937595" y="3232026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NT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882083" y="3232026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SA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822143" y="3232026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NW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766631" y="3232091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07504" y="3645024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5153" y="3692649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9929" y="3692649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55576" y="3692649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048371" y="3645024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096020" y="3692649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400796" y="3692649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696443" y="3692649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984475" y="3645024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032124" y="3692649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336900" y="3692649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632547" y="3692649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925342" y="3645024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2972991" y="3692649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277767" y="3692649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573414" y="3692649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870972" y="3645024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918621" y="3692649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223397" y="3692649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519044" y="3692649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818308" y="3645024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865957" y="3692649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170733" y="3692649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466380" y="3692649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5763937" y="3645024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811586" y="3692649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116362" y="3692649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412009" y="3692649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pic>
        <p:nvPicPr>
          <p:cNvPr id="78" name="Picture 7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912371"/>
            <a:ext cx="1247774" cy="1037306"/>
          </a:xfrm>
          <a:prstGeom prst="rect">
            <a:avLst/>
          </a:prstGeom>
        </p:spPr>
      </p:pic>
      <p:sp>
        <p:nvSpPr>
          <p:cNvPr id="79" name="Right Arrow 78"/>
          <p:cNvSpPr/>
          <p:nvPr/>
        </p:nvSpPr>
        <p:spPr>
          <a:xfrm>
            <a:off x="1281360" y="2269466"/>
            <a:ext cx="266304" cy="2547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0" name="Rectangle 79"/>
          <p:cNvSpPr/>
          <p:nvPr/>
        </p:nvSpPr>
        <p:spPr>
          <a:xfrm>
            <a:off x="107504" y="4129694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75473" y="4177319"/>
            <a:ext cx="808063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048371" y="4129694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1096020" y="4177319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400796" y="4177319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696443" y="4177319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1984475" y="4129694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2032124" y="4177319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2336900" y="4177319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2632547" y="4177319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925342" y="4129694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2972991" y="4177319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3277767" y="4177319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3573414" y="4177319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3870972" y="4129694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3918621" y="4177319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4223397" y="4177319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4519044" y="4177319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4818308" y="4129694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865957" y="4177319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5170733" y="4177319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5466380" y="4177319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5763937" y="4129694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5811586" y="4177319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116362" y="4177319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6412009" y="4177319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pic>
        <p:nvPicPr>
          <p:cNvPr id="108" name="Picture 10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594" y="1916832"/>
            <a:ext cx="1167366" cy="1062601"/>
          </a:xfrm>
          <a:prstGeom prst="rect">
            <a:avLst/>
          </a:prstGeom>
        </p:spPr>
      </p:pic>
      <p:sp>
        <p:nvSpPr>
          <p:cNvPr id="109" name="Right Arrow 108"/>
          <p:cNvSpPr/>
          <p:nvPr/>
        </p:nvSpPr>
        <p:spPr>
          <a:xfrm>
            <a:off x="2771800" y="2276872"/>
            <a:ext cx="266304" cy="2547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0" name="Rectangle 109"/>
          <p:cNvSpPr/>
          <p:nvPr/>
        </p:nvSpPr>
        <p:spPr>
          <a:xfrm>
            <a:off x="131319" y="4653136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199288" y="4700761"/>
            <a:ext cx="808063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1072186" y="4653136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1160763" y="4700761"/>
            <a:ext cx="74331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2008290" y="4653136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2055939" y="4700761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2360715" y="4700761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2656362" y="4700761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2949157" y="4653136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3301582" y="4700761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3597229" y="4700761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3894787" y="4653136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4247212" y="4700761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4542859" y="4700761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4842123" y="4653136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4889772" y="4700761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5194548" y="4700761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5490195" y="4700761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5787752" y="4653136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5835401" y="4700761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6140177" y="4700761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6435824" y="4700761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36" name="Right Arrow 135"/>
          <p:cNvSpPr/>
          <p:nvPr/>
        </p:nvSpPr>
        <p:spPr>
          <a:xfrm>
            <a:off x="4283968" y="2276872"/>
            <a:ext cx="266304" cy="2547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37" name="Picture 1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898221"/>
            <a:ext cx="1157352" cy="1023812"/>
          </a:xfrm>
          <a:prstGeom prst="rect">
            <a:avLst/>
          </a:prstGeom>
        </p:spPr>
      </p:pic>
      <p:sp>
        <p:nvSpPr>
          <p:cNvPr id="138" name="Rectangle 137"/>
          <p:cNvSpPr/>
          <p:nvPr/>
        </p:nvSpPr>
        <p:spPr>
          <a:xfrm>
            <a:off x="107504" y="5137806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175473" y="5185431"/>
            <a:ext cx="808063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1048371" y="5137806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1136948" y="5185431"/>
            <a:ext cx="74331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1984475" y="5137806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2055939" y="5185431"/>
            <a:ext cx="784248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2925342" y="5137806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3573414" y="5185431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3870972" y="5137806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4519044" y="5185431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4818308" y="5137806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4865957" y="5185431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5466380" y="5185431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5763937" y="5137806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5811586" y="5185431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6116362" y="5185431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6412009" y="5185431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77024" y="4591288"/>
            <a:ext cx="6745325" cy="43204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1" name="Rectangle 160"/>
          <p:cNvSpPr/>
          <p:nvPr/>
        </p:nvSpPr>
        <p:spPr>
          <a:xfrm>
            <a:off x="107504" y="5589240"/>
            <a:ext cx="7782651" cy="10081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Forward Checking </a:t>
            </a:r>
            <a:r>
              <a:rPr lang="th-TH" dirty="0" smtClean="0">
                <a:solidFill>
                  <a:schemeClr val="tx1"/>
                </a:solidFill>
              </a:rPr>
              <a:t>ช่วยตัดค่าของตัวแปรที่ยังไม่ถูกค้นได้ แต่ไม่สามารถตรวจสอบปัญหาได้</a:t>
            </a:r>
          </a:p>
        </p:txBody>
      </p:sp>
    </p:spTree>
    <p:extLst>
      <p:ext uri="{BB962C8B-B14F-4D97-AF65-F5344CB8AC3E}">
        <p14:creationId xmlns:p14="http://schemas.microsoft.com/office/powerpoint/2010/main" val="81054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4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0" grpId="0" animBg="1"/>
      <p:bldP spid="81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3" grpId="1" animBg="1"/>
      <p:bldP spid="94" grpId="0" animBg="1"/>
      <p:bldP spid="95" grpId="0" animBg="1"/>
      <p:bldP spid="96" grpId="0" animBg="1"/>
      <p:bldP spid="97" grpId="0" animBg="1"/>
      <p:bldP spid="97" grpId="1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9" grpId="0" animBg="1"/>
      <p:bldP spid="110" grpId="0" animBg="1"/>
      <p:bldP spid="111" grpId="0" animBg="1"/>
      <p:bldP spid="112" grpId="0" animBg="1"/>
      <p:bldP spid="114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2" grpId="0" animBg="1"/>
      <p:bldP spid="122" grpId="1" animBg="1"/>
      <p:bldP spid="123" grpId="0" animBg="1"/>
      <p:bldP spid="124" grpId="0" animBg="1"/>
      <p:bldP spid="126" grpId="0" animBg="1"/>
      <p:bldP spid="126" grpId="1" animBg="1"/>
      <p:bldP spid="127" grpId="0" animBg="1"/>
      <p:bldP spid="128" grpId="0" animBg="1"/>
      <p:bldP spid="129" grpId="0" animBg="1"/>
      <p:bldP spid="130" grpId="0" animBg="1"/>
      <p:bldP spid="130" grpId="1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5" grpId="0" animBg="1"/>
      <p:bldP spid="146" grpId="0" animBg="1"/>
      <p:bldP spid="148" grpId="0" animBg="1"/>
      <p:bldP spid="149" grpId="0" animBg="1"/>
      <p:bldP spid="151" grpId="0" animBg="1"/>
      <p:bldP spid="151" grpId="1" animBg="1"/>
      <p:bldP spid="152" grpId="0" animBg="1"/>
      <p:bldP spid="153" grpId="0" animBg="1"/>
      <p:bldP spid="155" grpId="0" animBg="1"/>
      <p:bldP spid="155" grpId="1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ปรับปรุง </a:t>
            </a:r>
            <a:r>
              <a:rPr lang="en-US" dirty="0" smtClean="0"/>
              <a:t>Forward Checking </a:t>
            </a:r>
            <a:r>
              <a:rPr lang="th-TH" dirty="0" smtClean="0"/>
              <a:t>ด้วย </a:t>
            </a:r>
            <a:r>
              <a:rPr lang="en-US" dirty="0" smtClean="0"/>
              <a:t>AC-3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เพื่อให้ </a:t>
            </a:r>
            <a:r>
              <a:rPr lang="en-US" dirty="0" smtClean="0"/>
              <a:t>Algorithm : Forward Checking </a:t>
            </a:r>
            <a:r>
              <a:rPr lang="th-TH" dirty="0" smtClean="0"/>
              <a:t>มีประสิทธิภาพมากขึ้น โดยการตรวจสอบ </a:t>
            </a:r>
            <a:r>
              <a:rPr lang="en-US" dirty="0" smtClean="0"/>
              <a:t>arc consistency(AC-3) </a:t>
            </a:r>
            <a:r>
              <a:rPr lang="th-TH" dirty="0" smtClean="0"/>
              <a:t>เพื่อค้นหาความผิดพลาดก่อนทำงานขั้นต่อไป</a:t>
            </a:r>
          </a:p>
        </p:txBody>
      </p:sp>
      <p:sp>
        <p:nvSpPr>
          <p:cNvPr id="4" name="Rectangle 3"/>
          <p:cNvSpPr/>
          <p:nvPr/>
        </p:nvSpPr>
        <p:spPr>
          <a:xfrm>
            <a:off x="2438400" y="2971800"/>
            <a:ext cx="5334000" cy="3657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2000" dirty="0" smtClean="0">
                <a:solidFill>
                  <a:prstClr val="black"/>
                </a:solidFill>
                <a:latin typeface="Californian FB" pitchFamily="18" charset="0"/>
              </a:rPr>
              <a:t>rocedure   AC3-FC</a:t>
            </a:r>
          </a:p>
          <a:p>
            <a:r>
              <a:rPr lang="en-US" sz="20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Californian FB" pitchFamily="18" charset="0"/>
              </a:rPr>
              <a:t>    Q = { (Di, </a:t>
            </a:r>
            <a:r>
              <a:rPr lang="en-US" sz="20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20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20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20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20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2000" dirty="0" smtClean="0">
                <a:solidFill>
                  <a:prstClr val="black"/>
                </a:solidFill>
                <a:latin typeface="Californian FB" pitchFamily="18" charset="0"/>
              </a:rPr>
              <a:t>      consistent = true</a:t>
            </a:r>
          </a:p>
          <a:p>
            <a:r>
              <a:rPr lang="en-US" sz="20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Californian FB" pitchFamily="18" charset="0"/>
              </a:rPr>
              <a:t>     while not Q empty AND consistent</a:t>
            </a:r>
          </a:p>
          <a:p>
            <a:r>
              <a:rPr lang="en-US" sz="20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Californian FB" pitchFamily="18" charset="0"/>
              </a:rPr>
              <a:t>             select and delete </a:t>
            </a:r>
            <a:r>
              <a:rPr lang="en-US" sz="20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20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2000" dirty="0" smtClean="0">
                <a:solidFill>
                  <a:prstClr val="black"/>
                </a:solidFill>
                <a:latin typeface="Californian FB" pitchFamily="18" charset="0"/>
              </a:rPr>
              <a:t>, Dm) from Q   </a:t>
            </a:r>
          </a:p>
          <a:p>
            <a:r>
              <a:rPr lang="en-US" sz="20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Californian FB" pitchFamily="18" charset="0"/>
              </a:rPr>
              <a:t>             if REVISE(</a:t>
            </a:r>
            <a:r>
              <a:rPr lang="en-US" sz="20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2000" dirty="0" smtClean="0">
                <a:solidFill>
                  <a:prstClr val="black"/>
                </a:solidFill>
                <a:latin typeface="Californian FB" pitchFamily="18" charset="0"/>
              </a:rPr>
              <a:t>, Dm) then</a:t>
            </a:r>
          </a:p>
          <a:p>
            <a:r>
              <a:rPr lang="en-US" sz="20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Californian FB" pitchFamily="18" charset="0"/>
              </a:rPr>
              <a:t>                     consistent = not </a:t>
            </a:r>
            <a:r>
              <a:rPr lang="en-US" sz="20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2000" dirty="0" smtClean="0">
                <a:solidFill>
                  <a:prstClr val="black"/>
                </a:solidFill>
                <a:latin typeface="Californian FB" pitchFamily="18" charset="0"/>
              </a:rPr>
              <a:t> empty AND</a:t>
            </a:r>
          </a:p>
          <a:p>
            <a:r>
              <a:rPr lang="en-US" sz="2000" dirty="0" smtClean="0">
                <a:solidFill>
                  <a:prstClr val="black"/>
                </a:solidFill>
                <a:latin typeface="Californian FB" pitchFamily="18" charset="0"/>
              </a:rPr>
              <a:t>                                              consistent</a:t>
            </a:r>
          </a:p>
          <a:p>
            <a:r>
              <a:rPr lang="en-US" sz="2000" dirty="0" smtClean="0">
                <a:solidFill>
                  <a:prstClr val="black"/>
                </a:solidFill>
                <a:latin typeface="Californian FB" pitchFamily="18" charset="0"/>
              </a:rPr>
              <a:t>              end if             </a:t>
            </a:r>
          </a:p>
          <a:p>
            <a:r>
              <a:rPr lang="en-US" sz="20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Californian FB" pitchFamily="18" charset="0"/>
              </a:rPr>
              <a:t>     end while</a:t>
            </a:r>
          </a:p>
          <a:p>
            <a:r>
              <a:rPr lang="en-US" sz="2000" dirty="0" smtClean="0">
                <a:solidFill>
                  <a:prstClr val="black"/>
                </a:solidFill>
                <a:latin typeface="Californian FB" pitchFamily="18" charset="0"/>
              </a:rPr>
              <a:t>      return  consistent</a:t>
            </a:r>
          </a:p>
          <a:p>
            <a:r>
              <a:rPr lang="en-US" sz="2000" dirty="0" smtClean="0">
                <a:solidFill>
                  <a:prstClr val="black"/>
                </a:solidFill>
                <a:latin typeface="Californian FB" pitchFamily="18" charset="0"/>
              </a:rPr>
              <a:t>end AC3-FC</a:t>
            </a:r>
            <a:endParaRPr lang="th-TH" sz="2000" dirty="0">
              <a:solidFill>
                <a:prstClr val="black"/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11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r>
              <a:rPr lang="en-US" dirty="0" smtClean="0"/>
              <a:t>: AC3-FC</a:t>
            </a:r>
            <a:endParaRPr lang="th-TH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623803"/>
            <a:ext cx="1164933" cy="1059030"/>
          </a:xfrm>
        </p:spPr>
      </p:pic>
      <p:sp>
        <p:nvSpPr>
          <p:cNvPr id="5" name="Rectangle 4"/>
          <p:cNvSpPr/>
          <p:nvPr/>
        </p:nvSpPr>
        <p:spPr>
          <a:xfrm>
            <a:off x="76200" y="283500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WA(1)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020688" y="283500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Q(2)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961803" y="283500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V(3)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906291" y="283500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NT(4)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850779" y="283500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SA(5)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790839" y="283500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NW(6)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715000" y="2838650"/>
            <a:ext cx="944488" cy="285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T(7)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07504" y="319778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5153" y="3245407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9929" y="3245407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55576" y="3245407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048371" y="319778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096020" y="3245407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400796" y="3245407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696443" y="3245407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984475" y="319778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032124" y="3245407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336900" y="3245407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632547" y="3245407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925342" y="319778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2972991" y="3245407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277767" y="3245407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573414" y="3245407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870972" y="319778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918621" y="3245407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223397" y="3245407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519044" y="3245407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818308" y="319778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865957" y="3245407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170733" y="3245407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466380" y="3245407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5763937" y="319778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811586" y="3245407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116362" y="3245407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412009" y="3245407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pic>
        <p:nvPicPr>
          <p:cNvPr id="78" name="Picture 7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352" y="1676138"/>
            <a:ext cx="1247774" cy="1037306"/>
          </a:xfrm>
          <a:prstGeom prst="rect">
            <a:avLst/>
          </a:prstGeom>
        </p:spPr>
      </p:pic>
      <p:sp>
        <p:nvSpPr>
          <p:cNvPr id="79" name="Right Arrow 78"/>
          <p:cNvSpPr/>
          <p:nvPr/>
        </p:nvSpPr>
        <p:spPr>
          <a:xfrm>
            <a:off x="1250056" y="2033233"/>
            <a:ext cx="266304" cy="2547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0" name="Rectangle 79"/>
          <p:cNvSpPr/>
          <p:nvPr/>
        </p:nvSpPr>
        <p:spPr>
          <a:xfrm>
            <a:off x="107504" y="3562150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75473" y="3609775"/>
            <a:ext cx="808063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048371" y="3562150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1096020" y="3609775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400796" y="3609775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696443" y="3609775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1984475" y="3562150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2032124" y="3609775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2336900" y="3609775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2632547" y="3609775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925342" y="3562150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2972991" y="3609775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3277767" y="3609775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3573414" y="3609775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3870972" y="3562150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3918621" y="3609775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4223397" y="3609775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4519044" y="3609775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4818308" y="3562150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865957" y="3609775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5170733" y="3609775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5466380" y="3609775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5763937" y="3562150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5811586" y="3609775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116362" y="3609775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6412009" y="3609775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152400" y="4315325"/>
            <a:ext cx="3276600" cy="2514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rocedure   AC3-FC</a:t>
            </a:r>
          </a:p>
          <a:p>
            <a:r>
              <a:rPr lang="en-US" sz="14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   Q = { (Di, </a:t>
            </a:r>
            <a:r>
              <a:rPr lang="en-US" sz="14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4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4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     consistent = true</a:t>
            </a:r>
          </a:p>
          <a:p>
            <a:r>
              <a:rPr lang="en-US" sz="14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    while not Q empty AND consistent</a:t>
            </a:r>
          </a:p>
          <a:p>
            <a:r>
              <a:rPr lang="en-US" sz="14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            select and delete </a:t>
            </a:r>
            <a:r>
              <a:rPr lang="en-US" sz="14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4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, Dm) from Q   </a:t>
            </a:r>
          </a:p>
          <a:p>
            <a:r>
              <a:rPr lang="en-US" sz="14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            if REVISE(</a:t>
            </a:r>
            <a:r>
              <a:rPr lang="en-US" sz="14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, Dm) then</a:t>
            </a:r>
          </a:p>
          <a:p>
            <a:r>
              <a:rPr lang="en-US" sz="14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                    consistent = not </a:t>
            </a:r>
            <a:r>
              <a:rPr lang="en-US" sz="14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empty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                                            AND consistent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             end if             </a:t>
            </a:r>
          </a:p>
          <a:p>
            <a:r>
              <a:rPr lang="en-US" sz="14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    end while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     return  consistent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end AC3-FC</a:t>
            </a:r>
            <a:endParaRPr lang="th-TH" sz="14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grpSp>
        <p:nvGrpSpPr>
          <p:cNvPr id="3" name="Group 45"/>
          <p:cNvGrpSpPr/>
          <p:nvPr/>
        </p:nvGrpSpPr>
        <p:grpSpPr>
          <a:xfrm>
            <a:off x="6334225" y="1552600"/>
            <a:ext cx="2743200" cy="2486000"/>
            <a:chOff x="4871392" y="1844824"/>
            <a:chExt cx="3949080" cy="3744416"/>
          </a:xfrm>
          <a:solidFill>
            <a:schemeClr val="bg1"/>
          </a:solidFill>
        </p:grpSpPr>
        <p:sp>
          <p:nvSpPr>
            <p:cNvPr id="30" name="Oval 29"/>
            <p:cNvSpPr/>
            <p:nvPr/>
          </p:nvSpPr>
          <p:spPr>
            <a:xfrm>
              <a:off x="4871392" y="2800003"/>
              <a:ext cx="864096" cy="72008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WA</a:t>
              </a:r>
              <a:endParaRPr lang="th-TH" sz="1100" dirty="0">
                <a:solidFill>
                  <a:schemeClr val="tx1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5837237" y="1844824"/>
              <a:ext cx="864096" cy="72008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NT</a:t>
              </a:r>
              <a:endParaRPr lang="th-TH" sz="1100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5868144" y="3645024"/>
              <a:ext cx="864096" cy="72008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SA</a:t>
              </a:r>
              <a:endParaRPr lang="th-TH" dirty="0">
                <a:solidFill>
                  <a:schemeClr val="tx1"/>
                </a:solidFill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7308304" y="1844824"/>
              <a:ext cx="864096" cy="72008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Q</a:t>
              </a:r>
              <a:endParaRPr lang="th-TH" sz="11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7308304" y="2852936"/>
              <a:ext cx="864096" cy="72008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NW</a:t>
              </a:r>
              <a:endParaRPr lang="th-TH" sz="1100" dirty="0">
                <a:solidFill>
                  <a:schemeClr val="tx1"/>
                </a:solidFill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7308304" y="3933056"/>
              <a:ext cx="864096" cy="72008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V</a:t>
              </a:r>
              <a:endParaRPr lang="th-TH" sz="1100" dirty="0">
                <a:solidFill>
                  <a:schemeClr val="tx1"/>
                </a:solidFill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7956376" y="4869160"/>
              <a:ext cx="864096" cy="72008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T</a:t>
              </a:r>
              <a:endParaRPr lang="th-TH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37" name="Straight Connector 36"/>
            <p:cNvCxnSpPr>
              <a:stCxn id="30" idx="0"/>
              <a:endCxn id="31" idx="3"/>
            </p:cNvCxnSpPr>
            <p:nvPr/>
          </p:nvCxnSpPr>
          <p:spPr>
            <a:xfrm flipV="1">
              <a:off x="5303440" y="2459451"/>
              <a:ext cx="660341" cy="340552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30" idx="4"/>
              <a:endCxn id="32" idx="2"/>
            </p:cNvCxnSpPr>
            <p:nvPr/>
          </p:nvCxnSpPr>
          <p:spPr>
            <a:xfrm>
              <a:off x="5303440" y="3520083"/>
              <a:ext cx="564704" cy="48498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1" idx="4"/>
              <a:endCxn id="32" idx="0"/>
            </p:cNvCxnSpPr>
            <p:nvPr/>
          </p:nvCxnSpPr>
          <p:spPr>
            <a:xfrm>
              <a:off x="6269285" y="2564904"/>
              <a:ext cx="30907" cy="1080120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31" idx="6"/>
              <a:endCxn id="33" idx="2"/>
            </p:cNvCxnSpPr>
            <p:nvPr/>
          </p:nvCxnSpPr>
          <p:spPr>
            <a:xfrm>
              <a:off x="6701333" y="2204864"/>
              <a:ext cx="606971" cy="0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33" idx="3"/>
              <a:endCxn id="32" idx="7"/>
            </p:cNvCxnSpPr>
            <p:nvPr/>
          </p:nvCxnSpPr>
          <p:spPr>
            <a:xfrm flipH="1">
              <a:off x="6605696" y="2459451"/>
              <a:ext cx="829152" cy="1291026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33" idx="4"/>
              <a:endCxn id="34" idx="0"/>
            </p:cNvCxnSpPr>
            <p:nvPr/>
          </p:nvCxnSpPr>
          <p:spPr>
            <a:xfrm>
              <a:off x="7740352" y="2564904"/>
              <a:ext cx="0" cy="288032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34" idx="3"/>
              <a:endCxn id="32" idx="6"/>
            </p:cNvCxnSpPr>
            <p:nvPr/>
          </p:nvCxnSpPr>
          <p:spPr>
            <a:xfrm flipH="1">
              <a:off x="6732240" y="3467563"/>
              <a:ext cx="702608" cy="53750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34" idx="4"/>
              <a:endCxn id="35" idx="0"/>
            </p:cNvCxnSpPr>
            <p:nvPr/>
          </p:nvCxnSpPr>
          <p:spPr>
            <a:xfrm>
              <a:off x="7740352" y="3573016"/>
              <a:ext cx="0" cy="360040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35" idx="2"/>
              <a:endCxn id="32" idx="5"/>
            </p:cNvCxnSpPr>
            <p:nvPr/>
          </p:nvCxnSpPr>
          <p:spPr>
            <a:xfrm flipH="1" flipV="1">
              <a:off x="6605696" y="4259651"/>
              <a:ext cx="702608" cy="33445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4" name="TextBox 143"/>
          <p:cNvSpPr txBox="1"/>
          <p:nvPr/>
        </p:nvSpPr>
        <p:spPr>
          <a:xfrm>
            <a:off x="3581400" y="4495800"/>
            <a:ext cx="54102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Q = {</a:t>
            </a:r>
            <a:r>
              <a:rPr lang="en-US" sz="1600" dirty="0" smtClean="0">
                <a:solidFill>
                  <a:schemeClr val="tx1"/>
                </a:solidFill>
              </a:rPr>
              <a:t>(D1, D4)</a:t>
            </a:r>
            <a:r>
              <a:rPr lang="en-US" sz="1600" dirty="0" smtClean="0">
                <a:solidFill>
                  <a:prstClr val="black"/>
                </a:solidFill>
              </a:rPr>
              <a:t>, (D1, D5), (D2, D4), (D2, D5), (D2, D6), (D3, D6), 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        (D3, D5), (D4, D1), (D4, D2), (D4, D5), (D5, D1), (D5, D2),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        (D5, D3), (D5, D4), (D5, D6), (D6, D2), (D6, D3), (D6, D5) }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4114800" y="5505650"/>
            <a:ext cx="4191000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{‘R’, ‘G’, ‘B’}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smtClean="0">
                <a:solidFill>
                  <a:prstClr val="black"/>
                </a:solidFill>
              </a:rPr>
              <a:t>            D2 </a:t>
            </a:r>
            <a:r>
              <a:rPr lang="en-US" sz="1600" dirty="0">
                <a:solidFill>
                  <a:prstClr val="black"/>
                </a:solidFill>
              </a:rPr>
              <a:t>= </a:t>
            </a:r>
            <a:r>
              <a:rPr lang="en-US" sz="1600" dirty="0" smtClean="0">
                <a:solidFill>
                  <a:prstClr val="black"/>
                </a:solidFill>
              </a:rPr>
              <a:t>{‘R’, ‘G’, ‘B’}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</a:t>
            </a:r>
            <a:r>
              <a:rPr lang="en-US" sz="1600" dirty="0" smtClean="0">
                <a:solidFill>
                  <a:prstClr val="black"/>
                </a:solidFill>
              </a:rPr>
              <a:t>{‘R’, ‘G’, ‘B’}             D4 = {‘R’, ‘G’, ‘B’}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</a:t>
            </a:r>
            <a:r>
              <a:rPr lang="en-US" sz="1600" dirty="0" smtClean="0">
                <a:solidFill>
                  <a:prstClr val="black"/>
                </a:solidFill>
              </a:rPr>
              <a:t>{‘R’, ‘G’, ‘B’}             D6 = {‘R’, ‘G’, ‘B’}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= {‘R’, ‘G’, ‘B’}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150" name="Multiply 149"/>
          <p:cNvSpPr/>
          <p:nvPr/>
        </p:nvSpPr>
        <p:spPr>
          <a:xfrm>
            <a:off x="6879638" y="5788718"/>
            <a:ext cx="340112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62" name="Multiply 161"/>
          <p:cNvSpPr/>
          <p:nvPr/>
        </p:nvSpPr>
        <p:spPr>
          <a:xfrm>
            <a:off x="4698713" y="6036568"/>
            <a:ext cx="340112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63" name="Multiply 162"/>
          <p:cNvSpPr/>
          <p:nvPr/>
        </p:nvSpPr>
        <p:spPr>
          <a:xfrm>
            <a:off x="4956188" y="5562600"/>
            <a:ext cx="340112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64" name="Multiply 163"/>
          <p:cNvSpPr/>
          <p:nvPr/>
        </p:nvSpPr>
        <p:spPr>
          <a:xfrm>
            <a:off x="5280238" y="5562600"/>
            <a:ext cx="340112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cxnSp>
        <p:nvCxnSpPr>
          <p:cNvPr id="166" name="Straight Connector 165"/>
          <p:cNvCxnSpPr/>
          <p:nvPr/>
        </p:nvCxnSpPr>
        <p:spPr>
          <a:xfrm>
            <a:off x="4171750" y="4667450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4943375" y="4667450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>
            <a:off x="5715000" y="4677075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>
            <a:off x="6543575" y="4677075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>
            <a:off x="7315200" y="4677075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8067575" y="4677075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>
            <a:off x="4143675" y="4922537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4943375" y="4933750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>
            <a:off x="5743075" y="4924925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>
            <a:off x="6542775" y="4914500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7276700" y="4914500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>
            <a:off x="8077200" y="4915300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>
            <a:off x="4134050" y="5160762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>
            <a:off x="4953000" y="5180012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>
            <a:off x="5715000" y="5180012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6486625" y="5170387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7315200" y="5161562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>
            <a:off x="8077200" y="5161562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54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0" grpId="0" animBg="1"/>
      <p:bldP spid="81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3" grpId="1" animBg="1"/>
      <p:bldP spid="94" grpId="0" animBg="1"/>
      <p:bldP spid="95" grpId="0" animBg="1"/>
      <p:bldP spid="96" grpId="0" animBg="1"/>
      <p:bldP spid="97" grpId="0" animBg="1"/>
      <p:bldP spid="97" grpId="1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50" grpId="0" animBg="1"/>
      <p:bldP spid="162" grpId="0" animBg="1"/>
      <p:bldP spid="163" grpId="0" animBg="1"/>
      <p:bldP spid="164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r>
              <a:rPr lang="en-US" dirty="0" smtClean="0"/>
              <a:t>: AC3-FC</a:t>
            </a:r>
            <a:endParaRPr lang="th-TH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623803"/>
            <a:ext cx="1164933" cy="1059030"/>
          </a:xfrm>
        </p:spPr>
      </p:pic>
      <p:sp>
        <p:nvSpPr>
          <p:cNvPr id="5" name="Rectangle 4"/>
          <p:cNvSpPr/>
          <p:nvPr/>
        </p:nvSpPr>
        <p:spPr>
          <a:xfrm>
            <a:off x="76200" y="283500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WA(1)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020688" y="283500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Q(2)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961803" y="283500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V(3)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906291" y="283500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NT(4)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850779" y="283500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SA(5)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790839" y="283500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NW(6)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715000" y="2838650"/>
            <a:ext cx="944488" cy="285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T(7)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07504" y="319778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5153" y="3245407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9929" y="3245407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55576" y="3245407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048371" y="319778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096020" y="3245407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400796" y="3245407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696443" y="3245407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984475" y="319778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032124" y="3245407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336900" y="3245407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632547" y="3245407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925342" y="319778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2972991" y="3245407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277767" y="3245407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573414" y="3245407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870972" y="319778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918621" y="3245407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223397" y="3245407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519044" y="3245407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818308" y="319778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865957" y="3245407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170733" y="3245407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466380" y="3245407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5763937" y="319778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811586" y="3245407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116362" y="3245407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412009" y="3245407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pic>
        <p:nvPicPr>
          <p:cNvPr id="78" name="Picture 7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352" y="1676138"/>
            <a:ext cx="1247774" cy="1037306"/>
          </a:xfrm>
          <a:prstGeom prst="rect">
            <a:avLst/>
          </a:prstGeom>
        </p:spPr>
      </p:pic>
      <p:sp>
        <p:nvSpPr>
          <p:cNvPr id="79" name="Right Arrow 78"/>
          <p:cNvSpPr/>
          <p:nvPr/>
        </p:nvSpPr>
        <p:spPr>
          <a:xfrm>
            <a:off x="1250056" y="2033233"/>
            <a:ext cx="266304" cy="2547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0" name="Rectangle 79"/>
          <p:cNvSpPr/>
          <p:nvPr/>
        </p:nvSpPr>
        <p:spPr>
          <a:xfrm>
            <a:off x="107504" y="3562150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75473" y="3609775"/>
            <a:ext cx="808063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048371" y="3562150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1096020" y="3609775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400796" y="3609775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696443" y="3609775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1984475" y="3562150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2032124" y="3609775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2336900" y="3609775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2632547" y="3609775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925342" y="3562150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3277767" y="3609775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3573414" y="3609775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3870972" y="3562150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4223397" y="3609775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4519044" y="3609775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4818308" y="3562150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865957" y="3609775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5170733" y="3609775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5466380" y="3609775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5763937" y="3562150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5811586" y="3609775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116362" y="3609775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6412009" y="3609775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152400" y="4315325"/>
            <a:ext cx="3276600" cy="2514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rocedure   AC3-FC</a:t>
            </a:r>
          </a:p>
          <a:p>
            <a:r>
              <a:rPr lang="en-US" sz="14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   Q = { (Di, </a:t>
            </a:r>
            <a:r>
              <a:rPr lang="en-US" sz="14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4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4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     consistent = true</a:t>
            </a:r>
          </a:p>
          <a:p>
            <a:r>
              <a:rPr lang="en-US" sz="14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    while not Q empty AND consistent</a:t>
            </a:r>
          </a:p>
          <a:p>
            <a:r>
              <a:rPr lang="en-US" sz="14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            select and delete </a:t>
            </a:r>
            <a:r>
              <a:rPr lang="en-US" sz="14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4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, Dm) from Q   </a:t>
            </a:r>
          </a:p>
          <a:p>
            <a:r>
              <a:rPr lang="en-US" sz="14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            if REVISE(</a:t>
            </a:r>
            <a:r>
              <a:rPr lang="en-US" sz="14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, Dm) then</a:t>
            </a:r>
          </a:p>
          <a:p>
            <a:r>
              <a:rPr lang="en-US" sz="14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                    consistent = not </a:t>
            </a:r>
            <a:r>
              <a:rPr lang="en-US" sz="14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empty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                                            AND consistent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             end if             </a:t>
            </a:r>
          </a:p>
          <a:p>
            <a:r>
              <a:rPr lang="en-US" sz="14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    end while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     return  consistent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end AC3-FC</a:t>
            </a:r>
            <a:endParaRPr lang="th-TH" sz="14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grpSp>
        <p:nvGrpSpPr>
          <p:cNvPr id="3" name="Group 45"/>
          <p:cNvGrpSpPr/>
          <p:nvPr/>
        </p:nvGrpSpPr>
        <p:grpSpPr>
          <a:xfrm>
            <a:off x="6334225" y="1552600"/>
            <a:ext cx="2743200" cy="2486000"/>
            <a:chOff x="4871392" y="1844824"/>
            <a:chExt cx="3949080" cy="3744416"/>
          </a:xfrm>
          <a:solidFill>
            <a:schemeClr val="bg1"/>
          </a:solidFill>
        </p:grpSpPr>
        <p:sp>
          <p:nvSpPr>
            <p:cNvPr id="30" name="Oval 29"/>
            <p:cNvSpPr/>
            <p:nvPr/>
          </p:nvSpPr>
          <p:spPr>
            <a:xfrm>
              <a:off x="4871392" y="2800003"/>
              <a:ext cx="864096" cy="72008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WA</a:t>
              </a:r>
              <a:endParaRPr lang="th-TH" sz="1100" dirty="0">
                <a:solidFill>
                  <a:schemeClr val="tx1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5837237" y="1844824"/>
              <a:ext cx="864096" cy="72008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NT</a:t>
              </a:r>
              <a:endParaRPr lang="th-TH" sz="1100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5868144" y="3645024"/>
              <a:ext cx="864096" cy="72008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SA</a:t>
              </a:r>
              <a:endParaRPr lang="th-TH" dirty="0">
                <a:solidFill>
                  <a:schemeClr val="tx1"/>
                </a:solidFill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7308304" y="1844824"/>
              <a:ext cx="864096" cy="72008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Q</a:t>
              </a:r>
              <a:endParaRPr lang="th-TH" sz="11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7308304" y="2852936"/>
              <a:ext cx="864096" cy="72008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NW</a:t>
              </a:r>
              <a:endParaRPr lang="th-TH" sz="1100" dirty="0">
                <a:solidFill>
                  <a:schemeClr val="tx1"/>
                </a:solidFill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7308304" y="3933056"/>
              <a:ext cx="864096" cy="72008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V</a:t>
              </a:r>
              <a:endParaRPr lang="th-TH" sz="1100" dirty="0">
                <a:solidFill>
                  <a:schemeClr val="tx1"/>
                </a:solidFill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7956376" y="4869160"/>
              <a:ext cx="864096" cy="72008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T</a:t>
              </a:r>
              <a:endParaRPr lang="th-TH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37" name="Straight Connector 36"/>
            <p:cNvCxnSpPr>
              <a:stCxn id="30" idx="0"/>
              <a:endCxn id="31" idx="3"/>
            </p:cNvCxnSpPr>
            <p:nvPr/>
          </p:nvCxnSpPr>
          <p:spPr>
            <a:xfrm flipV="1">
              <a:off x="5303440" y="2459451"/>
              <a:ext cx="660341" cy="340552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30" idx="4"/>
              <a:endCxn id="32" idx="2"/>
            </p:cNvCxnSpPr>
            <p:nvPr/>
          </p:nvCxnSpPr>
          <p:spPr>
            <a:xfrm>
              <a:off x="5303440" y="3520083"/>
              <a:ext cx="564704" cy="48498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1" idx="4"/>
              <a:endCxn id="32" idx="0"/>
            </p:cNvCxnSpPr>
            <p:nvPr/>
          </p:nvCxnSpPr>
          <p:spPr>
            <a:xfrm>
              <a:off x="6269285" y="2564904"/>
              <a:ext cx="30907" cy="1080120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31" idx="6"/>
              <a:endCxn id="33" idx="2"/>
            </p:cNvCxnSpPr>
            <p:nvPr/>
          </p:nvCxnSpPr>
          <p:spPr>
            <a:xfrm>
              <a:off x="6701333" y="2204864"/>
              <a:ext cx="606971" cy="0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33" idx="3"/>
              <a:endCxn id="32" idx="7"/>
            </p:cNvCxnSpPr>
            <p:nvPr/>
          </p:nvCxnSpPr>
          <p:spPr>
            <a:xfrm flipH="1">
              <a:off x="6605696" y="2459451"/>
              <a:ext cx="829152" cy="1291026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33" idx="4"/>
              <a:endCxn id="34" idx="0"/>
            </p:cNvCxnSpPr>
            <p:nvPr/>
          </p:nvCxnSpPr>
          <p:spPr>
            <a:xfrm>
              <a:off x="7740352" y="2564904"/>
              <a:ext cx="0" cy="288032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34" idx="3"/>
              <a:endCxn id="32" idx="6"/>
            </p:cNvCxnSpPr>
            <p:nvPr/>
          </p:nvCxnSpPr>
          <p:spPr>
            <a:xfrm flipH="1">
              <a:off x="6732240" y="3467563"/>
              <a:ext cx="702608" cy="53750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34" idx="4"/>
              <a:endCxn id="35" idx="0"/>
            </p:cNvCxnSpPr>
            <p:nvPr/>
          </p:nvCxnSpPr>
          <p:spPr>
            <a:xfrm>
              <a:off x="7740352" y="3573016"/>
              <a:ext cx="0" cy="360040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35" idx="2"/>
              <a:endCxn id="32" idx="5"/>
            </p:cNvCxnSpPr>
            <p:nvPr/>
          </p:nvCxnSpPr>
          <p:spPr>
            <a:xfrm flipH="1" flipV="1">
              <a:off x="6605696" y="4259651"/>
              <a:ext cx="702608" cy="33445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4" name="TextBox 143"/>
          <p:cNvSpPr txBox="1"/>
          <p:nvPr/>
        </p:nvSpPr>
        <p:spPr>
          <a:xfrm>
            <a:off x="3581400" y="4495800"/>
            <a:ext cx="54102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Q = {</a:t>
            </a:r>
            <a:r>
              <a:rPr lang="en-US" sz="1600" dirty="0" smtClean="0">
                <a:solidFill>
                  <a:schemeClr val="tx1"/>
                </a:solidFill>
              </a:rPr>
              <a:t>(D1, D4)</a:t>
            </a:r>
            <a:r>
              <a:rPr lang="en-US" sz="1600" dirty="0" smtClean="0">
                <a:solidFill>
                  <a:prstClr val="black"/>
                </a:solidFill>
              </a:rPr>
              <a:t>, (D1, D5), (D2, D4), (D2, D5), (D2, D6), (D3, D6), 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        (D3, D5), (D4, D1), (D4, D2), (D4, D5), (D5, D1), (D5, D2),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        (D5, D3), (D5, D4), (D5, D6), (D6, D2), (D6, D3), (D6, D5) }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4114800" y="5505650"/>
            <a:ext cx="4191000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{‘R’, ‘G’, ‘B’}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smtClean="0">
                <a:solidFill>
                  <a:prstClr val="black"/>
                </a:solidFill>
              </a:rPr>
              <a:t>            D2 </a:t>
            </a:r>
            <a:r>
              <a:rPr lang="en-US" sz="1600" dirty="0">
                <a:solidFill>
                  <a:prstClr val="black"/>
                </a:solidFill>
              </a:rPr>
              <a:t>= </a:t>
            </a:r>
            <a:r>
              <a:rPr lang="en-US" sz="1600" dirty="0" smtClean="0">
                <a:solidFill>
                  <a:prstClr val="black"/>
                </a:solidFill>
              </a:rPr>
              <a:t>{‘R’, ‘G’, ‘B’}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</a:t>
            </a:r>
            <a:r>
              <a:rPr lang="en-US" sz="1600" dirty="0" smtClean="0">
                <a:solidFill>
                  <a:prstClr val="black"/>
                </a:solidFill>
              </a:rPr>
              <a:t>{‘R’, ‘G’, ‘B’}             D4 = {‘R’, ‘G’, ‘B’}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</a:t>
            </a:r>
            <a:r>
              <a:rPr lang="en-US" sz="1600" dirty="0" smtClean="0">
                <a:solidFill>
                  <a:prstClr val="black"/>
                </a:solidFill>
              </a:rPr>
              <a:t>{‘R’, ‘G’, ‘B’}             D6 = {‘R’, ‘G’, ‘B’}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= {‘R’, ‘G’, ‘B’}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150" name="Multiply 149"/>
          <p:cNvSpPr/>
          <p:nvPr/>
        </p:nvSpPr>
        <p:spPr>
          <a:xfrm>
            <a:off x="6879638" y="5788718"/>
            <a:ext cx="340112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62" name="Multiply 161"/>
          <p:cNvSpPr/>
          <p:nvPr/>
        </p:nvSpPr>
        <p:spPr>
          <a:xfrm>
            <a:off x="4698713" y="6036568"/>
            <a:ext cx="340112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63" name="Multiply 162"/>
          <p:cNvSpPr/>
          <p:nvPr/>
        </p:nvSpPr>
        <p:spPr>
          <a:xfrm>
            <a:off x="4956188" y="5562600"/>
            <a:ext cx="340112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64" name="Multiply 163"/>
          <p:cNvSpPr/>
          <p:nvPr/>
        </p:nvSpPr>
        <p:spPr>
          <a:xfrm>
            <a:off x="5280238" y="5562600"/>
            <a:ext cx="340112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cxnSp>
        <p:nvCxnSpPr>
          <p:cNvPr id="166" name="Straight Connector 165"/>
          <p:cNvCxnSpPr/>
          <p:nvPr/>
        </p:nvCxnSpPr>
        <p:spPr>
          <a:xfrm>
            <a:off x="4171750" y="4667450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4943375" y="4667450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>
            <a:off x="5715000" y="4677075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>
            <a:off x="6543575" y="4677075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>
            <a:off x="7315200" y="4677075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8067575" y="4677075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>
            <a:off x="4143675" y="4922537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4943375" y="4933750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>
            <a:off x="5743075" y="4924925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119645" y="3925075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187614" y="3972700"/>
            <a:ext cx="808063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1060512" y="3925075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1149089" y="3972700"/>
            <a:ext cx="74331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1996616" y="3925075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2044265" y="3972700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2349041" y="3972700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2644688" y="3972700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2937483" y="3925075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3289908" y="3972700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3585555" y="3972700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3883113" y="3925075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4235538" y="3972700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4531185" y="3972700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4830449" y="3925075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4878098" y="3972700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5182874" y="3972700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5478521" y="3972700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5776078" y="3925075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5823727" y="3972700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6128503" y="3972700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6424150" y="3972700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32" name="Multiply 131"/>
          <p:cNvSpPr/>
          <p:nvPr/>
        </p:nvSpPr>
        <p:spPr>
          <a:xfrm>
            <a:off x="6848375" y="5543350"/>
            <a:ext cx="340112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33" name="Multiply 132"/>
          <p:cNvSpPr/>
          <p:nvPr/>
        </p:nvSpPr>
        <p:spPr>
          <a:xfrm>
            <a:off x="7498863" y="5522418"/>
            <a:ext cx="340112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34" name="Multiply 133"/>
          <p:cNvSpPr/>
          <p:nvPr/>
        </p:nvSpPr>
        <p:spPr>
          <a:xfrm>
            <a:off x="7172425" y="5781575"/>
            <a:ext cx="340112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35" name="Multiply 134"/>
          <p:cNvSpPr/>
          <p:nvPr/>
        </p:nvSpPr>
        <p:spPr>
          <a:xfrm>
            <a:off x="4990700" y="6029425"/>
            <a:ext cx="340112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36" name="Multiply 135"/>
          <p:cNvSpPr/>
          <p:nvPr/>
        </p:nvSpPr>
        <p:spPr>
          <a:xfrm>
            <a:off x="7162800" y="6039050"/>
            <a:ext cx="340112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37" name="Multiply 136"/>
          <p:cNvSpPr/>
          <p:nvPr/>
        </p:nvSpPr>
        <p:spPr>
          <a:xfrm>
            <a:off x="5286675" y="5807968"/>
            <a:ext cx="340112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38" name="Multiply 137"/>
          <p:cNvSpPr/>
          <p:nvPr/>
        </p:nvSpPr>
        <p:spPr>
          <a:xfrm>
            <a:off x="7498863" y="5772750"/>
            <a:ext cx="340112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pic>
        <p:nvPicPr>
          <p:cNvPr id="139" name="Picture 13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594" y="1680599"/>
            <a:ext cx="1167366" cy="1062601"/>
          </a:xfrm>
          <a:prstGeom prst="rect">
            <a:avLst/>
          </a:prstGeom>
        </p:spPr>
      </p:pic>
      <p:sp>
        <p:nvSpPr>
          <p:cNvPr id="140" name="Right Arrow 139"/>
          <p:cNvSpPr/>
          <p:nvPr/>
        </p:nvSpPr>
        <p:spPr>
          <a:xfrm>
            <a:off x="2771800" y="2040639"/>
            <a:ext cx="266304" cy="2547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1" name="Rectangle 140"/>
          <p:cNvSpPr/>
          <p:nvPr/>
        </p:nvSpPr>
        <p:spPr>
          <a:xfrm>
            <a:off x="6248400" y="5791200"/>
            <a:ext cx="1676400" cy="3048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4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6" grpId="1" animBg="1"/>
      <p:bldP spid="117" grpId="0" animBg="1"/>
      <p:bldP spid="118" grpId="0" animBg="1"/>
      <p:bldP spid="118" grpId="1" animBg="1"/>
      <p:bldP spid="119" grpId="0" animBg="1"/>
      <p:bldP spid="119" grpId="1" animBg="1"/>
      <p:bldP spid="120" grpId="0" animBg="1"/>
      <p:bldP spid="121" grpId="0" animBg="1"/>
      <p:bldP spid="121" grpId="1" animBg="1"/>
      <p:bldP spid="122" grpId="0" animBg="1"/>
      <p:bldP spid="123" grpId="0" animBg="1"/>
      <p:bldP spid="124" grpId="0" animBg="1"/>
      <p:bldP spid="125" grpId="0" animBg="1"/>
      <p:bldP spid="125" grpId="1" animBg="1"/>
      <p:bldP spid="126" grpId="0" animBg="1"/>
      <p:bldP spid="127" grpId="0" animBg="1"/>
      <p:bldP spid="128" grpId="0" animBg="1"/>
      <p:bldP spid="129" grpId="0" animBg="1"/>
      <p:bldP spid="130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40" grpId="0" animBg="1"/>
      <p:bldP spid="141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ปรับปรุงให้ </a:t>
            </a:r>
            <a:r>
              <a:rPr lang="en-US" dirty="0" smtClean="0"/>
              <a:t>Backtracking </a:t>
            </a:r>
            <a:r>
              <a:rPr lang="th-TH" dirty="0" smtClean="0"/>
              <a:t>มีประสิทธิภาพ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มีเทคนิคพื้นฐานที่ใช้ช่วยปรับปรุง </a:t>
            </a:r>
            <a:r>
              <a:rPr lang="en-US" dirty="0" smtClean="0"/>
              <a:t>Backtracking </a:t>
            </a:r>
            <a:r>
              <a:rPr lang="th-TH" dirty="0" smtClean="0"/>
              <a:t>ให้มีประสิทธิภาพมากขึ้นในการค้นหาคำตอบ</a:t>
            </a:r>
          </a:p>
          <a:p>
            <a:r>
              <a:rPr lang="th-TH" dirty="0" smtClean="0"/>
              <a:t>เทคนิคเหล่านี้มาช่วยแก้ปัญหาที่เกิดขึ้นกับ </a:t>
            </a:r>
            <a:r>
              <a:rPr lang="en-US" dirty="0" smtClean="0"/>
              <a:t>Backtracking </a:t>
            </a:r>
            <a:r>
              <a:rPr lang="th-TH" dirty="0" smtClean="0"/>
              <a:t>เช่น</a:t>
            </a:r>
          </a:p>
          <a:p>
            <a:pPr lvl="1"/>
            <a:r>
              <a:rPr lang="th-TH" dirty="0" smtClean="0"/>
              <a:t>สามารถที่จะตรวจสอบว่าข้อมูลเหล่านี้ไม่ถูกต้องตามข้อกำหนดก่อนค้นหา </a:t>
            </a:r>
            <a:r>
              <a:rPr lang="en-US" dirty="0" smtClean="0"/>
              <a:t>?</a:t>
            </a:r>
          </a:p>
          <a:p>
            <a:pPr lvl="1"/>
            <a:r>
              <a:rPr lang="th-TH" dirty="0" smtClean="0"/>
              <a:t>ค่าตัวแปรไหนที่ควรจะแก้ต่อไป </a:t>
            </a:r>
            <a:r>
              <a:rPr lang="en-US" dirty="0" smtClean="0"/>
              <a:t>?</a:t>
            </a:r>
          </a:p>
          <a:p>
            <a:pPr lvl="1"/>
            <a:r>
              <a:rPr lang="th-TH" dirty="0" smtClean="0"/>
              <a:t>ควรจะเรียงลำดับของค่าแบบไหนให้ได้ผลลัพธ์เร็วที่สุด </a:t>
            </a:r>
            <a:r>
              <a:rPr lang="en-US" dirty="0" smtClean="0"/>
              <a:t>?</a:t>
            </a:r>
            <a:endParaRPr lang="th-TH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342725" y="3353600"/>
            <a:ext cx="6858000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140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: </a:t>
            </a:r>
            <a:r>
              <a:rPr lang="en-US" dirty="0"/>
              <a:t>C</a:t>
            </a:r>
            <a:r>
              <a:rPr lang="en-US" dirty="0" smtClean="0"/>
              <a:t>onstraint Graph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43608" y="3933056"/>
            <a:ext cx="3185936" cy="576064"/>
          </a:xfrm>
        </p:spPr>
        <p:txBody>
          <a:bodyPr/>
          <a:lstStyle/>
          <a:p>
            <a:r>
              <a:rPr lang="en-US" dirty="0" smtClean="0"/>
              <a:t>Binary Constraint</a:t>
            </a:r>
          </a:p>
          <a:p>
            <a:pPr marL="0" indent="0">
              <a:buNone/>
            </a:pP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23528" y="1628800"/>
            <a:ext cx="1944216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2204864"/>
            <a:ext cx="972108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528" y="2996952"/>
            <a:ext cx="1944216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67744" y="2204864"/>
            <a:ext cx="648072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95636" y="2204864"/>
            <a:ext cx="972108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3131840" y="2420888"/>
            <a:ext cx="5760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Oval 10"/>
          <p:cNvSpPr/>
          <p:nvPr/>
        </p:nvSpPr>
        <p:spPr>
          <a:xfrm>
            <a:off x="5709270" y="2708920"/>
            <a:ext cx="864096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724128" y="3933056"/>
            <a:ext cx="864096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7261448" y="2420888"/>
            <a:ext cx="864096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139952" y="2420888"/>
            <a:ext cx="864096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698579" y="1556792"/>
            <a:ext cx="864096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  <a:endParaRPr lang="th-TH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>
            <a:stCxn id="15" idx="2"/>
            <a:endCxn id="14" idx="7"/>
          </p:cNvCxnSpPr>
          <p:nvPr/>
        </p:nvCxnSpPr>
        <p:spPr>
          <a:xfrm flipH="1">
            <a:off x="4877504" y="1916832"/>
            <a:ext cx="821075" cy="60950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5" idx="4"/>
            <a:endCxn id="11" idx="0"/>
          </p:cNvCxnSpPr>
          <p:nvPr/>
        </p:nvCxnSpPr>
        <p:spPr>
          <a:xfrm>
            <a:off x="6130627" y="2276872"/>
            <a:ext cx="10691" cy="43204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4" idx="6"/>
            <a:endCxn id="11" idx="2"/>
          </p:cNvCxnSpPr>
          <p:nvPr/>
        </p:nvCxnSpPr>
        <p:spPr>
          <a:xfrm>
            <a:off x="5004048" y="2780928"/>
            <a:ext cx="705222" cy="28803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4" idx="4"/>
            <a:endCxn id="12" idx="2"/>
          </p:cNvCxnSpPr>
          <p:nvPr/>
        </p:nvCxnSpPr>
        <p:spPr>
          <a:xfrm>
            <a:off x="4572000" y="3140968"/>
            <a:ext cx="1152128" cy="115212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1" idx="4"/>
            <a:endCxn id="12" idx="0"/>
          </p:cNvCxnSpPr>
          <p:nvPr/>
        </p:nvCxnSpPr>
        <p:spPr>
          <a:xfrm>
            <a:off x="6141318" y="3429000"/>
            <a:ext cx="14858" cy="50405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1" idx="6"/>
            <a:endCxn id="13" idx="2"/>
          </p:cNvCxnSpPr>
          <p:nvPr/>
        </p:nvCxnSpPr>
        <p:spPr>
          <a:xfrm flipV="1">
            <a:off x="6573366" y="2780928"/>
            <a:ext cx="688082" cy="28803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2" idx="6"/>
            <a:endCxn id="13" idx="4"/>
          </p:cNvCxnSpPr>
          <p:nvPr/>
        </p:nvCxnSpPr>
        <p:spPr>
          <a:xfrm flipV="1">
            <a:off x="6588224" y="3140968"/>
            <a:ext cx="1105272" cy="115212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732240" y="263691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1</a:t>
            </a:r>
            <a:endParaRPr lang="th-TH" sz="1800" dirty="0"/>
          </a:p>
        </p:txBody>
      </p:sp>
      <p:sp>
        <p:nvSpPr>
          <p:cNvPr id="31" name="TextBox 30"/>
          <p:cNvSpPr txBox="1"/>
          <p:nvPr/>
        </p:nvSpPr>
        <p:spPr>
          <a:xfrm>
            <a:off x="1349224" y="442782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1)  A != B</a:t>
            </a:r>
            <a:endParaRPr lang="th-TH" sz="1800" dirty="0"/>
          </a:p>
        </p:txBody>
      </p:sp>
      <p:sp>
        <p:nvSpPr>
          <p:cNvPr id="32" name="TextBox 31"/>
          <p:cNvSpPr txBox="1"/>
          <p:nvPr/>
        </p:nvSpPr>
        <p:spPr>
          <a:xfrm>
            <a:off x="6131302" y="34917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2</a:t>
            </a:r>
            <a:endParaRPr lang="th-TH" sz="1800" dirty="0"/>
          </a:p>
        </p:txBody>
      </p:sp>
      <p:sp>
        <p:nvSpPr>
          <p:cNvPr id="34" name="TextBox 33"/>
          <p:cNvSpPr txBox="1"/>
          <p:nvPr/>
        </p:nvSpPr>
        <p:spPr>
          <a:xfrm>
            <a:off x="5123190" y="191683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7</a:t>
            </a:r>
            <a:endParaRPr lang="th-TH" sz="1800" dirty="0"/>
          </a:p>
        </p:txBody>
      </p:sp>
      <p:sp>
        <p:nvSpPr>
          <p:cNvPr id="35" name="TextBox 34"/>
          <p:cNvSpPr txBox="1"/>
          <p:nvPr/>
        </p:nvSpPr>
        <p:spPr>
          <a:xfrm>
            <a:off x="5004048" y="33569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6</a:t>
            </a:r>
            <a:endParaRPr lang="th-TH" sz="1800" dirty="0"/>
          </a:p>
        </p:txBody>
      </p:sp>
      <p:sp>
        <p:nvSpPr>
          <p:cNvPr id="36" name="TextBox 35"/>
          <p:cNvSpPr txBox="1"/>
          <p:nvPr/>
        </p:nvSpPr>
        <p:spPr>
          <a:xfrm>
            <a:off x="6923390" y="34197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5</a:t>
            </a:r>
            <a:endParaRPr lang="th-TH" sz="1800" dirty="0"/>
          </a:p>
        </p:txBody>
      </p:sp>
      <p:sp>
        <p:nvSpPr>
          <p:cNvPr id="37" name="TextBox 36"/>
          <p:cNvSpPr txBox="1"/>
          <p:nvPr/>
        </p:nvSpPr>
        <p:spPr>
          <a:xfrm>
            <a:off x="6131302" y="227687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4</a:t>
            </a:r>
            <a:endParaRPr lang="th-TH" sz="1800" dirty="0"/>
          </a:p>
        </p:txBody>
      </p:sp>
      <p:sp>
        <p:nvSpPr>
          <p:cNvPr id="38" name="TextBox 37"/>
          <p:cNvSpPr txBox="1"/>
          <p:nvPr/>
        </p:nvSpPr>
        <p:spPr>
          <a:xfrm>
            <a:off x="5292080" y="262762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3</a:t>
            </a:r>
            <a:endParaRPr lang="th-TH" sz="1800" dirty="0"/>
          </a:p>
        </p:txBody>
      </p:sp>
      <p:sp>
        <p:nvSpPr>
          <p:cNvPr id="39" name="TextBox 38"/>
          <p:cNvSpPr txBox="1"/>
          <p:nvPr/>
        </p:nvSpPr>
        <p:spPr>
          <a:xfrm>
            <a:off x="1349224" y="471585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2</a:t>
            </a:r>
            <a:r>
              <a:rPr lang="en-US" sz="1800" dirty="0" smtClean="0"/>
              <a:t>)  A != C</a:t>
            </a:r>
            <a:endParaRPr lang="th-TH" sz="1800" dirty="0"/>
          </a:p>
        </p:txBody>
      </p:sp>
      <p:sp>
        <p:nvSpPr>
          <p:cNvPr id="40" name="TextBox 39"/>
          <p:cNvSpPr txBox="1"/>
          <p:nvPr/>
        </p:nvSpPr>
        <p:spPr>
          <a:xfrm>
            <a:off x="1349224" y="529191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4</a:t>
            </a:r>
            <a:r>
              <a:rPr lang="en-US" sz="1800" dirty="0" smtClean="0"/>
              <a:t>)  A != E</a:t>
            </a:r>
            <a:endParaRPr lang="th-TH" sz="1800" dirty="0"/>
          </a:p>
        </p:txBody>
      </p:sp>
      <p:sp>
        <p:nvSpPr>
          <p:cNvPr id="41" name="TextBox 40"/>
          <p:cNvSpPr txBox="1"/>
          <p:nvPr/>
        </p:nvSpPr>
        <p:spPr>
          <a:xfrm>
            <a:off x="1349224" y="501317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3</a:t>
            </a:r>
            <a:r>
              <a:rPr lang="en-US" sz="1800" dirty="0" smtClean="0"/>
              <a:t>)  A != D</a:t>
            </a:r>
            <a:endParaRPr lang="th-TH" sz="1800" dirty="0"/>
          </a:p>
        </p:txBody>
      </p:sp>
      <p:sp>
        <p:nvSpPr>
          <p:cNvPr id="42" name="TextBox 41"/>
          <p:cNvSpPr txBox="1"/>
          <p:nvPr/>
        </p:nvSpPr>
        <p:spPr>
          <a:xfrm>
            <a:off x="1349224" y="557994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5</a:t>
            </a:r>
            <a:r>
              <a:rPr lang="en-US" sz="1800" dirty="0" smtClean="0"/>
              <a:t>)  </a:t>
            </a:r>
            <a:r>
              <a:rPr lang="en-US" sz="1800" dirty="0"/>
              <a:t>B</a:t>
            </a:r>
            <a:r>
              <a:rPr lang="en-US" sz="1800" dirty="0" smtClean="0"/>
              <a:t> != C</a:t>
            </a:r>
            <a:endParaRPr lang="th-TH" sz="1800" dirty="0"/>
          </a:p>
        </p:txBody>
      </p:sp>
      <p:sp>
        <p:nvSpPr>
          <p:cNvPr id="43" name="TextBox 42"/>
          <p:cNvSpPr txBox="1"/>
          <p:nvPr/>
        </p:nvSpPr>
        <p:spPr>
          <a:xfrm>
            <a:off x="1349224" y="586798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6</a:t>
            </a:r>
            <a:r>
              <a:rPr lang="en-US" sz="1800" dirty="0" smtClean="0"/>
              <a:t>)  </a:t>
            </a:r>
            <a:r>
              <a:rPr lang="en-US" sz="1800" dirty="0"/>
              <a:t>C</a:t>
            </a:r>
            <a:r>
              <a:rPr lang="en-US" sz="1800" dirty="0" smtClean="0"/>
              <a:t> != D</a:t>
            </a:r>
            <a:endParaRPr lang="th-TH" sz="1800" dirty="0"/>
          </a:p>
        </p:txBody>
      </p:sp>
      <p:sp>
        <p:nvSpPr>
          <p:cNvPr id="44" name="TextBox 43"/>
          <p:cNvSpPr txBox="1"/>
          <p:nvPr/>
        </p:nvSpPr>
        <p:spPr>
          <a:xfrm>
            <a:off x="1349224" y="616530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7</a:t>
            </a:r>
            <a:r>
              <a:rPr lang="en-US" sz="1800" dirty="0" smtClean="0"/>
              <a:t>)  D != E</a:t>
            </a:r>
            <a:endParaRPr lang="th-TH" sz="1800" dirty="0"/>
          </a:p>
        </p:txBody>
      </p:sp>
    </p:spTree>
    <p:extLst>
      <p:ext uri="{BB962C8B-B14F-4D97-AF65-F5344CB8AC3E}">
        <p14:creationId xmlns:p14="http://schemas.microsoft.com/office/powerpoint/2010/main" val="7278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30" grpId="0"/>
      <p:bldP spid="31" grpId="0"/>
      <p:bldP spid="32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and Value Ordering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/>
          <a:lstStyle/>
          <a:p>
            <a:r>
              <a:rPr lang="th-TH" sz="2400" dirty="0" smtClean="0"/>
              <a:t>การเลือก</a:t>
            </a:r>
            <a:r>
              <a:rPr lang="th-TH" sz="2400" b="1" dirty="0" smtClean="0"/>
              <a:t>ตัวแปร</a:t>
            </a:r>
            <a:r>
              <a:rPr lang="th-TH" sz="2400" dirty="0" smtClean="0"/>
              <a:t>ที่จะทำการกำหนดค่าในการค้นหา มีผลเป็นอย่างมากในการทำให้ปัญหาที่ต้องการแก้ไขถูกแก้ไขเร็วขึ้น </a:t>
            </a:r>
            <a:endParaRPr lang="th-TH" sz="2400" dirty="0"/>
          </a:p>
          <a:p>
            <a:r>
              <a:rPr lang="th-TH" sz="2400" dirty="0" smtClean="0"/>
              <a:t>วิธีการเลือก</a:t>
            </a:r>
            <a:r>
              <a:rPr lang="th-TH" sz="2400" b="1" dirty="0" smtClean="0"/>
              <a:t>ตัวแปร</a:t>
            </a:r>
            <a:r>
              <a:rPr lang="th-TH" sz="2400" dirty="0" smtClean="0"/>
              <a:t>ที่จะใช้ในการกำหนดค่าที่นิยมใช้อาศัยหลักการของ </a:t>
            </a:r>
            <a:r>
              <a:rPr lang="en-US" sz="2400" dirty="0" smtClean="0">
                <a:solidFill>
                  <a:srgbClr val="FF0000"/>
                </a:solidFill>
              </a:rPr>
              <a:t>“First-fail”</a:t>
            </a:r>
            <a:r>
              <a:rPr lang="en-US" sz="2400" dirty="0" smtClean="0"/>
              <a:t> (</a:t>
            </a:r>
            <a:r>
              <a:rPr lang="th-TH" sz="2400" dirty="0" smtClean="0"/>
              <a:t>จะไปสู่จุดหมายได้จะต้องลองไปทางที่มีโอกาสล้มเหลวมากที่สุดก่อน</a:t>
            </a:r>
            <a:r>
              <a:rPr lang="en-US" sz="2400" dirty="0" smtClean="0"/>
              <a:t>) </a:t>
            </a:r>
            <a:r>
              <a:rPr lang="th-TH" sz="2400" dirty="0" smtClean="0"/>
              <a:t>หรือเรียกว่า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Minimum Remaining Value (MRV) Heuristic</a:t>
            </a:r>
          </a:p>
          <a:p>
            <a:r>
              <a:rPr lang="th-TH" sz="2400" dirty="0" smtClean="0"/>
              <a:t>ซึ่งก็คือ </a:t>
            </a:r>
            <a:r>
              <a:rPr lang="th-TH" sz="2400" b="1" dirty="0" smtClean="0">
                <a:solidFill>
                  <a:srgbClr val="00B050"/>
                </a:solidFill>
              </a:rPr>
              <a:t>เลือกตัวแปรที่เหลือค่าในโดเมนน้อยที่สุดขึ้นมาทำงานก่อน</a:t>
            </a:r>
          </a:p>
          <a:p>
            <a:r>
              <a:rPr lang="th-TH" sz="2400" dirty="0" smtClean="0"/>
              <a:t>ในกรณีที่มี</a:t>
            </a:r>
            <a:r>
              <a:rPr lang="th-TH" sz="2400" b="1" dirty="0" smtClean="0"/>
              <a:t>ตัวแปร</a:t>
            </a:r>
            <a:r>
              <a:rPr lang="th-TH" sz="2400" dirty="0" smtClean="0"/>
              <a:t>ที่มีค่าในโดเมนเท่ากัน จะนับ </a:t>
            </a:r>
            <a:r>
              <a:rPr lang="en-US" sz="2400" b="1" dirty="0" smtClean="0">
                <a:solidFill>
                  <a:srgbClr val="00B0F0"/>
                </a:solidFill>
              </a:rPr>
              <a:t>degree heuristic</a:t>
            </a:r>
            <a:r>
              <a:rPr lang="en-US" sz="2400" dirty="0" smtClean="0"/>
              <a:t> </a:t>
            </a:r>
            <a:r>
              <a:rPr lang="th-TH" sz="2400" dirty="0" smtClean="0"/>
              <a:t>คือเลือกตัวแปรที่มี </a:t>
            </a:r>
            <a:r>
              <a:rPr lang="en-US" sz="2400" dirty="0" smtClean="0"/>
              <a:t>constraint </a:t>
            </a:r>
            <a:r>
              <a:rPr lang="th-TH" sz="2400" dirty="0" smtClean="0"/>
              <a:t>มากที่สุดขึ้นมาใช้งานก่อน</a:t>
            </a:r>
          </a:p>
          <a:p>
            <a:r>
              <a:rPr lang="th-TH" sz="2400" dirty="0" smtClean="0"/>
              <a:t>เมื่อทำการเลือก</a:t>
            </a:r>
            <a:r>
              <a:rPr lang="th-TH" sz="2400" b="1" dirty="0" smtClean="0"/>
              <a:t>ตัวแปร</a:t>
            </a:r>
            <a:r>
              <a:rPr lang="th-TH" sz="2400" dirty="0" smtClean="0"/>
              <a:t>ที่จะทำการค้นหาได้แล้ว ต่อไปก็คือ</a:t>
            </a:r>
            <a:r>
              <a:rPr lang="th-TH" sz="2400" b="1" dirty="0" smtClean="0"/>
              <a:t>เลือกค่า</a:t>
            </a:r>
            <a:r>
              <a:rPr lang="th-TH" sz="2400" dirty="0" smtClean="0"/>
              <a:t>ที่จะให้ตัวแปรนั้นใช้ จะอาศัยหลักการที่เรียกว่า </a:t>
            </a:r>
            <a:r>
              <a:rPr lang="en-US" sz="2400" dirty="0" smtClean="0">
                <a:solidFill>
                  <a:srgbClr val="FF0000"/>
                </a:solidFill>
              </a:rPr>
              <a:t>Least Constraint Value</a:t>
            </a:r>
            <a:r>
              <a:rPr lang="en-US" sz="2400" dirty="0" smtClean="0"/>
              <a:t> </a:t>
            </a:r>
            <a:r>
              <a:rPr lang="th-TH" sz="2400" dirty="0" smtClean="0"/>
              <a:t>คือเลือกค่าที่ให้กระทบกับเพื่อนบ้านน้อยที่สุด</a:t>
            </a:r>
            <a:endParaRPr lang="th-TH" sz="2400" b="1" dirty="0" smtClean="0"/>
          </a:p>
          <a:p>
            <a:pPr marL="0" indent="0">
              <a:buNone/>
            </a:pP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95471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303" y="1541749"/>
            <a:ext cx="1162212" cy="10097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920" y="1546927"/>
            <a:ext cx="1162212" cy="100979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558455"/>
            <a:ext cx="1162212" cy="1009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3200" dirty="0" smtClean="0"/>
              <a:t>ตัวอย่าง</a:t>
            </a:r>
            <a:r>
              <a:rPr lang="en-US" sz="3200" dirty="0" smtClean="0"/>
              <a:t>: AC3-FC</a:t>
            </a:r>
            <a:r>
              <a:rPr lang="th-TH" sz="3200" dirty="0" smtClean="0"/>
              <a:t> </a:t>
            </a:r>
            <a:r>
              <a:rPr lang="en-US" sz="3200" dirty="0" smtClean="0"/>
              <a:t>(Variable &amp; Value Ordering)</a:t>
            </a:r>
            <a:endParaRPr lang="th-TH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42"/>
          <a:stretch/>
        </p:blipFill>
        <p:spPr>
          <a:xfrm>
            <a:off x="76200" y="1576334"/>
            <a:ext cx="1164933" cy="1006695"/>
          </a:xfrm>
        </p:spPr>
      </p:pic>
      <p:sp>
        <p:nvSpPr>
          <p:cNvPr id="5" name="Rectangle 4"/>
          <p:cNvSpPr/>
          <p:nvPr/>
        </p:nvSpPr>
        <p:spPr>
          <a:xfrm>
            <a:off x="61234" y="2564909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prstClr val="black"/>
                </a:solidFill>
              </a:rPr>
              <a:t>WA(1)</a:t>
            </a:r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005722" y="2564909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prstClr val="black"/>
                </a:solidFill>
              </a:rPr>
              <a:t>Q(2)</a:t>
            </a:r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946837" y="2564909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prstClr val="black"/>
                </a:solidFill>
              </a:rPr>
              <a:t>V(3)</a:t>
            </a:r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891325" y="2564909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prstClr val="black"/>
                </a:solidFill>
              </a:rPr>
              <a:t>NT(4)</a:t>
            </a:r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835813" y="2564909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prstClr val="black"/>
                </a:solidFill>
              </a:rPr>
              <a:t>SA(5)</a:t>
            </a:r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775873" y="2564909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prstClr val="black"/>
                </a:solidFill>
              </a:rPr>
              <a:t>NW(6)</a:t>
            </a:r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720361" y="2568246"/>
            <a:ext cx="944488" cy="3095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prstClr val="black"/>
                </a:solidFill>
              </a:rPr>
              <a:t>T(7)</a:t>
            </a:r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3545" y="2927689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1194" y="2975314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5970" y="2975314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91617" y="2975314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984412" y="2927689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032061" y="2975314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336837" y="2975314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632484" y="2975314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920516" y="2927689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968165" y="2975314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272941" y="2975314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568588" y="2975314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861383" y="2927689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2909032" y="2975314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213808" y="2975314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509455" y="2975314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807013" y="2927689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874982" y="2975314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179758" y="2975314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475405" y="2975314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754349" y="2927689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801998" y="2975314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106774" y="2975314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402421" y="2975314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5699978" y="2927689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747627" y="2975314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052403" y="2975314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348050" y="2975314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79" name="Right Arrow 78"/>
          <p:cNvSpPr/>
          <p:nvPr/>
        </p:nvSpPr>
        <p:spPr>
          <a:xfrm>
            <a:off x="1250056" y="1933430"/>
            <a:ext cx="266304" cy="2547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3545" y="3292057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984412" y="3292057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1032061" y="3339682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336837" y="3339682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632484" y="3339682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1920516" y="3292057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968165" y="3339682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2272941" y="3339682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2568588" y="3339682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861383" y="3292057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2909032" y="3339682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3213808" y="3339682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3509455" y="3339682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3807013" y="3292057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4754349" y="3292057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801998" y="3339682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5106774" y="3339682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5402421" y="3339682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5699978" y="3292057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5747627" y="3339682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052403" y="3339682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6348050" y="3339682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152400" y="4315325"/>
            <a:ext cx="3276600" cy="2514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prstClr val="black"/>
                </a:solidFill>
                <a:latin typeface="Californian FB" pitchFamily="18" charset="0"/>
              </a:rPr>
              <a:t>p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rocedure   AC3-FC</a:t>
            </a:r>
          </a:p>
          <a:p>
            <a:r>
              <a:rPr lang="en-US" sz="14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   Q = { (Di, </a:t>
            </a:r>
            <a:r>
              <a:rPr lang="en-US" sz="1400" dirty="0" err="1" smtClean="0">
                <a:solidFill>
                  <a:prstClr val="black"/>
                </a:solidFill>
                <a:latin typeface="Californian FB" pitchFamily="18" charset="0"/>
              </a:rPr>
              <a:t>Dj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) </a:t>
            </a:r>
            <a:r>
              <a:rPr lang="en-US" sz="14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th-TH" sz="1400" dirty="0" smtClean="0">
                <a:solidFill>
                  <a:prstClr val="black"/>
                </a:solidFill>
                <a:latin typeface="Californian FB" pitchFamily="18" charset="0"/>
              </a:rPr>
              <a:t>ใน 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arcs(G) }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     consistent = true</a:t>
            </a:r>
          </a:p>
          <a:p>
            <a:r>
              <a:rPr lang="en-US" sz="14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    while not Q empty AND consistent</a:t>
            </a:r>
          </a:p>
          <a:p>
            <a:r>
              <a:rPr lang="en-US" sz="14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            select and delete </a:t>
            </a:r>
            <a:r>
              <a:rPr lang="en-US" sz="14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(</a:t>
            </a:r>
            <a:r>
              <a:rPr lang="en-US" sz="14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, Dm) from Q   </a:t>
            </a:r>
          </a:p>
          <a:p>
            <a:r>
              <a:rPr lang="en-US" sz="14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            if REVISE(</a:t>
            </a:r>
            <a:r>
              <a:rPr lang="en-US" sz="14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, Dm) then</a:t>
            </a:r>
          </a:p>
          <a:p>
            <a:r>
              <a:rPr lang="en-US" sz="14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                    consistent = not </a:t>
            </a:r>
            <a:r>
              <a:rPr lang="en-US" sz="1400" dirty="0" err="1" smtClean="0">
                <a:solidFill>
                  <a:prstClr val="black"/>
                </a:solidFill>
                <a:latin typeface="Californian FB" pitchFamily="18" charset="0"/>
              </a:rPr>
              <a:t>Dk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empty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                                            AND consistent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             end if             </a:t>
            </a:r>
          </a:p>
          <a:p>
            <a:r>
              <a:rPr lang="en-US" sz="1400" dirty="0">
                <a:solidFill>
                  <a:prstClr val="black"/>
                </a:solidFill>
                <a:latin typeface="Californian FB" pitchFamily="18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    end while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      return  consistent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alifornian FB" pitchFamily="18" charset="0"/>
              </a:rPr>
              <a:t>end AC3-FC</a:t>
            </a:r>
            <a:endParaRPr lang="th-TH" sz="1400" dirty="0">
              <a:solidFill>
                <a:prstClr val="black"/>
              </a:solidFill>
              <a:latin typeface="Californian FB" pitchFamily="18" charset="0"/>
            </a:endParaRPr>
          </a:p>
        </p:txBody>
      </p:sp>
      <p:grpSp>
        <p:nvGrpSpPr>
          <p:cNvPr id="3" name="Group 45"/>
          <p:cNvGrpSpPr/>
          <p:nvPr/>
        </p:nvGrpSpPr>
        <p:grpSpPr>
          <a:xfrm>
            <a:off x="6334225" y="1552600"/>
            <a:ext cx="2743200" cy="2316968"/>
            <a:chOff x="4871392" y="1844824"/>
            <a:chExt cx="3949080" cy="3744416"/>
          </a:xfrm>
          <a:solidFill>
            <a:schemeClr val="bg1"/>
          </a:solidFill>
        </p:grpSpPr>
        <p:sp>
          <p:nvSpPr>
            <p:cNvPr id="30" name="Oval 29"/>
            <p:cNvSpPr/>
            <p:nvPr/>
          </p:nvSpPr>
          <p:spPr>
            <a:xfrm>
              <a:off x="4871392" y="2800003"/>
              <a:ext cx="864096" cy="72008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prstClr val="black"/>
                  </a:solidFill>
                </a:rPr>
                <a:t>WA</a:t>
              </a:r>
              <a:endParaRPr lang="th-TH" sz="1100" dirty="0">
                <a:solidFill>
                  <a:prstClr val="black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5837237" y="1844824"/>
              <a:ext cx="864096" cy="72008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prstClr val="black"/>
                  </a:solidFill>
                </a:rPr>
                <a:t>NT</a:t>
              </a:r>
              <a:endParaRPr lang="th-TH" sz="1100" dirty="0">
                <a:solidFill>
                  <a:prstClr val="black"/>
                </a:solidFill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5868144" y="3645024"/>
              <a:ext cx="864096" cy="72008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prstClr val="black"/>
                  </a:solidFill>
                </a:rPr>
                <a:t>SA</a:t>
              </a:r>
              <a:endParaRPr lang="th-TH" dirty="0">
                <a:solidFill>
                  <a:prstClr val="black"/>
                </a:solidFill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7308304" y="1844824"/>
              <a:ext cx="864096" cy="72008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prstClr val="black"/>
                  </a:solidFill>
                </a:rPr>
                <a:t>Q</a:t>
              </a:r>
              <a:endParaRPr lang="th-TH" sz="1100" dirty="0">
                <a:solidFill>
                  <a:prstClr val="black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7308304" y="2852936"/>
              <a:ext cx="864096" cy="72008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prstClr val="black"/>
                  </a:solidFill>
                </a:rPr>
                <a:t>NW</a:t>
              </a:r>
              <a:endParaRPr lang="th-TH" sz="1100" dirty="0">
                <a:solidFill>
                  <a:prstClr val="black"/>
                </a:solidFill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7308304" y="3933056"/>
              <a:ext cx="864096" cy="72008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prstClr val="black"/>
                  </a:solidFill>
                </a:rPr>
                <a:t>V</a:t>
              </a:r>
              <a:endParaRPr lang="th-TH" sz="1100" dirty="0">
                <a:solidFill>
                  <a:prstClr val="black"/>
                </a:solidFill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7956376" y="4869160"/>
              <a:ext cx="864096" cy="72008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prstClr val="black"/>
                  </a:solidFill>
                </a:rPr>
                <a:t>T</a:t>
              </a:r>
              <a:endParaRPr lang="th-TH" sz="1100" dirty="0">
                <a:solidFill>
                  <a:prstClr val="black"/>
                </a:solidFill>
              </a:endParaRPr>
            </a:p>
          </p:txBody>
        </p:sp>
        <p:cxnSp>
          <p:nvCxnSpPr>
            <p:cNvPr id="37" name="Straight Connector 36"/>
            <p:cNvCxnSpPr>
              <a:stCxn id="30" idx="0"/>
              <a:endCxn id="31" idx="3"/>
            </p:cNvCxnSpPr>
            <p:nvPr/>
          </p:nvCxnSpPr>
          <p:spPr>
            <a:xfrm flipV="1">
              <a:off x="5303440" y="2459451"/>
              <a:ext cx="660341" cy="340552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30" idx="4"/>
              <a:endCxn id="32" idx="2"/>
            </p:cNvCxnSpPr>
            <p:nvPr/>
          </p:nvCxnSpPr>
          <p:spPr>
            <a:xfrm>
              <a:off x="5303440" y="3520083"/>
              <a:ext cx="564704" cy="48498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1" idx="4"/>
              <a:endCxn id="32" idx="0"/>
            </p:cNvCxnSpPr>
            <p:nvPr/>
          </p:nvCxnSpPr>
          <p:spPr>
            <a:xfrm>
              <a:off x="6269285" y="2564904"/>
              <a:ext cx="30907" cy="1080120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31" idx="6"/>
              <a:endCxn id="33" idx="2"/>
            </p:cNvCxnSpPr>
            <p:nvPr/>
          </p:nvCxnSpPr>
          <p:spPr>
            <a:xfrm>
              <a:off x="6701333" y="2204864"/>
              <a:ext cx="606971" cy="0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33" idx="3"/>
              <a:endCxn id="32" idx="7"/>
            </p:cNvCxnSpPr>
            <p:nvPr/>
          </p:nvCxnSpPr>
          <p:spPr>
            <a:xfrm flipH="1">
              <a:off x="6605696" y="2459451"/>
              <a:ext cx="829152" cy="1291026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33" idx="4"/>
              <a:endCxn id="34" idx="0"/>
            </p:cNvCxnSpPr>
            <p:nvPr/>
          </p:nvCxnSpPr>
          <p:spPr>
            <a:xfrm>
              <a:off x="7740352" y="2564904"/>
              <a:ext cx="0" cy="288032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34" idx="3"/>
              <a:endCxn id="32" idx="6"/>
            </p:cNvCxnSpPr>
            <p:nvPr/>
          </p:nvCxnSpPr>
          <p:spPr>
            <a:xfrm flipH="1">
              <a:off x="6732240" y="3467563"/>
              <a:ext cx="702608" cy="53750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34" idx="4"/>
              <a:endCxn id="35" idx="0"/>
            </p:cNvCxnSpPr>
            <p:nvPr/>
          </p:nvCxnSpPr>
          <p:spPr>
            <a:xfrm>
              <a:off x="7740352" y="3573016"/>
              <a:ext cx="0" cy="360040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35" idx="2"/>
              <a:endCxn id="32" idx="5"/>
            </p:cNvCxnSpPr>
            <p:nvPr/>
          </p:nvCxnSpPr>
          <p:spPr>
            <a:xfrm flipH="1" flipV="1">
              <a:off x="6605696" y="4259651"/>
              <a:ext cx="702608" cy="33445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4" name="TextBox 143"/>
          <p:cNvSpPr txBox="1"/>
          <p:nvPr/>
        </p:nvSpPr>
        <p:spPr>
          <a:xfrm>
            <a:off x="3581400" y="4495800"/>
            <a:ext cx="54102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Q = {(D1, D4), (D1, D5), (D2, D4), (D2, D5), (D2, D6), (D3, D6), 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        (D3, D5), (D4, D1), (D4, D2), (D4, D5), (D5, D1), (D5, D2),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        (D5, D3), (D5, D4), (D5, D6), (D6, D2), (D6, D3), (D6, D5) }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4114800" y="5505650"/>
            <a:ext cx="4191000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2"/>
            <a:r>
              <a:rPr lang="en-US" sz="1600" dirty="0">
                <a:solidFill>
                  <a:prstClr val="black"/>
                </a:solidFill>
              </a:rPr>
              <a:t>D1 =</a:t>
            </a:r>
            <a:r>
              <a:rPr lang="en-US" sz="1600" dirty="0" smtClean="0">
                <a:solidFill>
                  <a:prstClr val="black"/>
                </a:solidFill>
              </a:rPr>
              <a:t> {‘R’, ‘G’, ‘B’}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smtClean="0">
                <a:solidFill>
                  <a:prstClr val="black"/>
                </a:solidFill>
              </a:rPr>
              <a:t>            D2 </a:t>
            </a:r>
            <a:r>
              <a:rPr lang="en-US" sz="1600" dirty="0">
                <a:solidFill>
                  <a:prstClr val="black"/>
                </a:solidFill>
              </a:rPr>
              <a:t>= </a:t>
            </a:r>
            <a:r>
              <a:rPr lang="en-US" sz="1600" dirty="0" smtClean="0">
                <a:solidFill>
                  <a:prstClr val="black"/>
                </a:solidFill>
              </a:rPr>
              <a:t>{‘R’, ‘G’, ‘B’}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D3 </a:t>
            </a:r>
            <a:r>
              <a:rPr lang="en-US" sz="1600" dirty="0">
                <a:solidFill>
                  <a:prstClr val="black"/>
                </a:solidFill>
              </a:rPr>
              <a:t>= </a:t>
            </a:r>
            <a:r>
              <a:rPr lang="en-US" sz="1600" dirty="0" smtClean="0">
                <a:solidFill>
                  <a:prstClr val="black"/>
                </a:solidFill>
              </a:rPr>
              <a:t>{‘R’, ‘G’, ‘B’}             D4 = {‘R’, ‘G’, ‘B’}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D5 </a:t>
            </a:r>
            <a:r>
              <a:rPr lang="en-US" sz="1600" dirty="0">
                <a:solidFill>
                  <a:prstClr val="black"/>
                </a:solidFill>
              </a:rPr>
              <a:t>= </a:t>
            </a:r>
            <a:r>
              <a:rPr lang="en-US" sz="1600" dirty="0" smtClean="0">
                <a:solidFill>
                  <a:prstClr val="black"/>
                </a:solidFill>
              </a:rPr>
              <a:t>{‘R’, ‘G’, ‘B’}             D6 = {‘R’, ‘G’, ‘B’}</a:t>
            </a:r>
          </a:p>
          <a:p>
            <a:pPr marL="0" lvl="2"/>
            <a:r>
              <a:rPr lang="en-US" sz="1600" dirty="0" smtClean="0">
                <a:solidFill>
                  <a:prstClr val="black"/>
                </a:solidFill>
              </a:rPr>
              <a:t>D7 = {‘R’, ‘G’, ‘B’}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150" name="Multiply 149"/>
          <p:cNvSpPr/>
          <p:nvPr/>
        </p:nvSpPr>
        <p:spPr>
          <a:xfrm>
            <a:off x="4993888" y="5538728"/>
            <a:ext cx="340112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62" name="Multiply 161"/>
          <p:cNvSpPr/>
          <p:nvPr/>
        </p:nvSpPr>
        <p:spPr>
          <a:xfrm>
            <a:off x="4993888" y="6019800"/>
            <a:ext cx="340112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63" name="Multiply 162"/>
          <p:cNvSpPr/>
          <p:nvPr/>
        </p:nvSpPr>
        <p:spPr>
          <a:xfrm>
            <a:off x="5298688" y="6019800"/>
            <a:ext cx="340112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64" name="Multiply 163"/>
          <p:cNvSpPr/>
          <p:nvPr/>
        </p:nvSpPr>
        <p:spPr>
          <a:xfrm>
            <a:off x="4678680" y="5542280"/>
            <a:ext cx="340112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cxnSp>
        <p:nvCxnSpPr>
          <p:cNvPr id="166" name="Straight Connector 165"/>
          <p:cNvCxnSpPr/>
          <p:nvPr/>
        </p:nvCxnSpPr>
        <p:spPr>
          <a:xfrm>
            <a:off x="4156784" y="4916576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4928409" y="4925285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>
            <a:off x="5700034" y="4921186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>
            <a:off x="6543575" y="4677075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>
            <a:off x="7315200" y="4677075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8067575" y="4677075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>
            <a:off x="4128709" y="4676039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4928409" y="4666932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>
            <a:off x="5728109" y="4678427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>
            <a:off x="6542775" y="4914500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7276700" y="4914500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>
            <a:off x="8077200" y="4915300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>
            <a:off x="4134050" y="5160762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>
            <a:off x="4953000" y="5180012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>
            <a:off x="5715000" y="5180012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6486625" y="5170387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7315200" y="5161562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>
            <a:off x="8077200" y="5161562"/>
            <a:ext cx="60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55686" y="363466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123655" y="7162800"/>
            <a:ext cx="808063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996553" y="363466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1932657" y="363466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2285082" y="3682287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2580729" y="3682287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2873524" y="363466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3819154" y="363466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4766490" y="363466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5118915" y="3682287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5414562" y="3682287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5712119" y="363466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5759768" y="3682287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6064544" y="3682287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6360191" y="3682287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1345257" y="3685133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1638568" y="3680786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33" name="Right Arrow 132"/>
          <p:cNvSpPr/>
          <p:nvPr/>
        </p:nvSpPr>
        <p:spPr>
          <a:xfrm>
            <a:off x="2667000" y="1931127"/>
            <a:ext cx="266304" cy="2547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34" name="Multiply 133"/>
          <p:cNvSpPr/>
          <p:nvPr/>
        </p:nvSpPr>
        <p:spPr>
          <a:xfrm>
            <a:off x="6837680" y="5533648"/>
            <a:ext cx="340112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35" name="Multiply 134"/>
          <p:cNvSpPr/>
          <p:nvPr/>
        </p:nvSpPr>
        <p:spPr>
          <a:xfrm>
            <a:off x="4678680" y="5791200"/>
            <a:ext cx="340112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36" name="Multiply 135"/>
          <p:cNvSpPr/>
          <p:nvPr/>
        </p:nvSpPr>
        <p:spPr>
          <a:xfrm>
            <a:off x="7167880" y="5532120"/>
            <a:ext cx="340112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37" name="Multiply 136"/>
          <p:cNvSpPr/>
          <p:nvPr/>
        </p:nvSpPr>
        <p:spPr>
          <a:xfrm>
            <a:off x="7488168" y="5775960"/>
            <a:ext cx="340112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38" name="Multiply 137"/>
          <p:cNvSpPr/>
          <p:nvPr/>
        </p:nvSpPr>
        <p:spPr>
          <a:xfrm>
            <a:off x="6847840" y="5787648"/>
            <a:ext cx="340112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39" name="Multiply 138"/>
          <p:cNvSpPr/>
          <p:nvPr/>
        </p:nvSpPr>
        <p:spPr>
          <a:xfrm>
            <a:off x="4993640" y="5781040"/>
            <a:ext cx="340112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40" name="Multiply 139"/>
          <p:cNvSpPr/>
          <p:nvPr/>
        </p:nvSpPr>
        <p:spPr>
          <a:xfrm>
            <a:off x="7478008" y="6029960"/>
            <a:ext cx="340112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57750" y="397903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1258726" y="7162800"/>
            <a:ext cx="808063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998617" y="397903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1934721" y="397903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2287146" y="4026657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2875588" y="397903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3821218" y="397903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4768554" y="397903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5120979" y="4026657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5714183" y="3979032"/>
            <a:ext cx="944488" cy="307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5761832" y="4026657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6066608" y="4026657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6362255" y="4026657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2986105" y="4026657"/>
            <a:ext cx="74331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91" name="Multiply 190"/>
          <p:cNvSpPr/>
          <p:nvPr/>
        </p:nvSpPr>
        <p:spPr>
          <a:xfrm>
            <a:off x="6822440" y="6029960"/>
            <a:ext cx="340112" cy="28803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93" name="Right Arrow 192"/>
          <p:cNvSpPr/>
          <p:nvPr/>
        </p:nvSpPr>
        <p:spPr>
          <a:xfrm>
            <a:off x="4077096" y="1933875"/>
            <a:ext cx="266304" cy="2547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86360" y="3330386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391136" y="3330386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686783" y="3330386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94" name="Rectangle 193"/>
          <p:cNvSpPr/>
          <p:nvPr/>
        </p:nvSpPr>
        <p:spPr>
          <a:xfrm>
            <a:off x="3865880" y="3330386"/>
            <a:ext cx="226665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4170656" y="3330386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96" name="Rectangle 195"/>
          <p:cNvSpPr/>
          <p:nvPr/>
        </p:nvSpPr>
        <p:spPr>
          <a:xfrm>
            <a:off x="4466303" y="3330386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3886200" y="3330386"/>
            <a:ext cx="808063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98" name="Rectangle 197"/>
          <p:cNvSpPr/>
          <p:nvPr/>
        </p:nvSpPr>
        <p:spPr>
          <a:xfrm>
            <a:off x="401296" y="3680906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199" name="Rectangle 198"/>
          <p:cNvSpPr/>
          <p:nvPr/>
        </p:nvSpPr>
        <p:spPr>
          <a:xfrm>
            <a:off x="696943" y="3680906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200" name="Rectangle 199"/>
          <p:cNvSpPr/>
          <p:nvPr/>
        </p:nvSpPr>
        <p:spPr>
          <a:xfrm>
            <a:off x="3220720" y="3680906"/>
            <a:ext cx="223639" cy="21545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201" name="Rectangle 200"/>
          <p:cNvSpPr/>
          <p:nvPr/>
        </p:nvSpPr>
        <p:spPr>
          <a:xfrm>
            <a:off x="3516367" y="3680906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202" name="Rectangle 201"/>
          <p:cNvSpPr/>
          <p:nvPr/>
        </p:nvSpPr>
        <p:spPr>
          <a:xfrm>
            <a:off x="3886200" y="3688080"/>
            <a:ext cx="808063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2981960" y="3680786"/>
            <a:ext cx="743319" cy="217668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695960" y="4021266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1640840" y="4016186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2590800" y="4026346"/>
            <a:ext cx="207640" cy="215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208" name="Rectangle 207"/>
          <p:cNvSpPr/>
          <p:nvPr/>
        </p:nvSpPr>
        <p:spPr>
          <a:xfrm>
            <a:off x="3886200" y="4023360"/>
            <a:ext cx="808063" cy="21545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4849761" y="4023359"/>
            <a:ext cx="743319" cy="218751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778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8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4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6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8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4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0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3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6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9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5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1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6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>
                      <p:stCondLst>
                        <p:cond delay="indefinite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1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2" fill="hold">
                      <p:stCondLst>
                        <p:cond delay="indefinite"/>
                      </p:stCondLst>
                      <p:childTnLst>
                        <p:par>
                          <p:cTn id="413" fill="hold">
                            <p:stCondLst>
                              <p:cond delay="0"/>
                            </p:stCondLst>
                            <p:childTnLst>
                              <p:par>
                                <p:cTn id="4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6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1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2" fill="hold">
                      <p:stCondLst>
                        <p:cond delay="indefinite"/>
                      </p:stCondLst>
                      <p:childTnLst>
                        <p:par>
                          <p:cTn id="423" fill="hold">
                            <p:stCondLst>
                              <p:cond delay="0"/>
                            </p:stCondLst>
                            <p:childTnLst>
                              <p:par>
                                <p:cTn id="4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2" fill="hold">
                      <p:stCondLst>
                        <p:cond delay="indefinite"/>
                      </p:stCondLst>
                      <p:childTnLst>
                        <p:par>
                          <p:cTn id="433" fill="hold">
                            <p:stCondLst>
                              <p:cond delay="0"/>
                            </p:stCondLst>
                            <p:childTnLst>
                              <p:par>
                                <p:cTn id="4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1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6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1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2" fill="hold">
                      <p:stCondLst>
                        <p:cond delay="indefinite"/>
                      </p:stCondLst>
                      <p:childTnLst>
                        <p:par>
                          <p:cTn id="453" fill="hold">
                            <p:stCondLst>
                              <p:cond delay="0"/>
                            </p:stCondLst>
                            <p:childTnLst>
                              <p:par>
                                <p:cTn id="4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6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7" fill="hold">
                      <p:stCondLst>
                        <p:cond delay="indefinite"/>
                      </p:stCondLst>
                      <p:childTnLst>
                        <p:par>
                          <p:cTn id="458" fill="hold">
                            <p:stCondLst>
                              <p:cond delay="0"/>
                            </p:stCondLst>
                            <p:childTnLst>
                              <p:par>
                                <p:cTn id="4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1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>
                      <p:stCondLst>
                        <p:cond delay="indefinite"/>
                      </p:stCondLst>
                      <p:childTnLst>
                        <p:par>
                          <p:cTn id="463" fill="hold">
                            <p:stCondLst>
                              <p:cond delay="0"/>
                            </p:stCondLst>
                            <p:childTnLst>
                              <p:par>
                                <p:cTn id="4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0" fill="hold">
                      <p:stCondLst>
                        <p:cond delay="indefinite"/>
                      </p:stCondLst>
                      <p:childTnLst>
                        <p:par>
                          <p:cTn id="471" fill="hold">
                            <p:stCondLst>
                              <p:cond delay="0"/>
                            </p:stCondLst>
                            <p:childTnLst>
                              <p:par>
                                <p:cTn id="4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4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5" fill="hold">
                      <p:stCondLst>
                        <p:cond delay="indefinite"/>
                      </p:stCondLst>
                      <p:childTnLst>
                        <p:par>
                          <p:cTn id="476" fill="hold">
                            <p:stCondLst>
                              <p:cond delay="0"/>
                            </p:stCondLst>
                            <p:childTnLst>
                              <p:par>
                                <p:cTn id="4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9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0" fill="hold">
                      <p:stCondLst>
                        <p:cond delay="indefinite"/>
                      </p:stCondLst>
                      <p:childTnLst>
                        <p:par>
                          <p:cTn id="481" fill="hold">
                            <p:stCondLst>
                              <p:cond delay="0"/>
                            </p:stCondLst>
                            <p:childTnLst>
                              <p:par>
                                <p:cTn id="4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5" fill="hold">
                      <p:stCondLst>
                        <p:cond delay="indefinite"/>
                      </p:stCondLst>
                      <p:childTnLst>
                        <p:par>
                          <p:cTn id="486" fill="hold">
                            <p:stCondLst>
                              <p:cond delay="0"/>
                            </p:stCondLst>
                            <p:childTnLst>
                              <p:par>
                                <p:cTn id="4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8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3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9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5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8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1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4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7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8" fill="hold">
                      <p:stCondLst>
                        <p:cond delay="indefinite"/>
                      </p:stCondLst>
                      <p:childTnLst>
                        <p:par>
                          <p:cTn id="539" fill="hold">
                            <p:stCondLst>
                              <p:cond delay="0"/>
                            </p:stCondLst>
                            <p:childTnLst>
                              <p:par>
                                <p:cTn id="5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2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5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9" fill="hold">
                      <p:stCondLst>
                        <p:cond delay="indefinite"/>
                      </p:stCondLst>
                      <p:childTnLst>
                        <p:par>
                          <p:cTn id="550" fill="hold">
                            <p:stCondLst>
                              <p:cond delay="0"/>
                            </p:stCondLst>
                            <p:childTnLst>
                              <p:par>
                                <p:cTn id="5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0" grpId="0" animBg="1"/>
      <p:bldP spid="84" grpId="0" animBg="1"/>
      <p:bldP spid="85" grpId="0" animBg="1"/>
      <p:bldP spid="85" grpId="1" animBg="1"/>
      <p:bldP spid="86" grpId="0" animBg="1"/>
      <p:bldP spid="87" grpId="0" animBg="1"/>
      <p:bldP spid="88" grpId="0" animBg="1"/>
      <p:bldP spid="89" grpId="0" animBg="1"/>
      <p:bldP spid="89" grpId="1" animBg="1"/>
      <p:bldP spid="90" grpId="0" animBg="1"/>
      <p:bldP spid="91" grpId="0" animBg="1"/>
      <p:bldP spid="92" grpId="0" animBg="1"/>
      <p:bldP spid="93" grpId="0" animBg="1"/>
      <p:bldP spid="93" grpId="1" animBg="1"/>
      <p:bldP spid="94" grpId="0" animBg="1"/>
      <p:bldP spid="95" grpId="0" animBg="1"/>
      <p:bldP spid="96" grpId="0" animBg="1"/>
      <p:bldP spid="100" grpId="0" animBg="1"/>
      <p:bldP spid="101" grpId="0" animBg="1"/>
      <p:bldP spid="101" grpId="1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50" grpId="0" animBg="1"/>
      <p:bldP spid="162" grpId="0" animBg="1"/>
      <p:bldP spid="163" grpId="0" animBg="1"/>
      <p:bldP spid="164" grpId="0" animBg="1"/>
      <p:bldP spid="109" grpId="0" animBg="1"/>
      <p:bldP spid="111" grpId="0" animBg="1"/>
      <p:bldP spid="112" grpId="0" animBg="1"/>
      <p:bldP spid="114" grpId="0" animBg="1"/>
      <p:bldP spid="115" grpId="0" animBg="1"/>
      <p:bldP spid="116" grpId="0" animBg="1"/>
      <p:bldP spid="117" grpId="0" animBg="1"/>
      <p:bldP spid="120" grpId="0" animBg="1"/>
      <p:bldP spid="122" grpId="0" animBg="1"/>
      <p:bldP spid="123" grpId="0" animBg="1"/>
      <p:bldP spid="123" grpId="1" animBg="1"/>
      <p:bldP spid="124" grpId="0" animBg="1"/>
      <p:bldP spid="125" grpId="0" animBg="1"/>
      <p:bldP spid="126" grpId="0" animBg="1"/>
      <p:bldP spid="127" grpId="0" animBg="1"/>
      <p:bldP spid="130" grpId="0" animBg="1"/>
      <p:bldP spid="130" grpId="1" animBg="1"/>
      <p:bldP spid="131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5" grpId="0" animBg="1"/>
      <p:bldP spid="146" grpId="0" animBg="1"/>
      <p:bldP spid="149" grpId="0" animBg="1"/>
      <p:bldP spid="149" grpId="1" animBg="1"/>
      <p:bldP spid="152" grpId="0" animBg="1"/>
      <p:bldP spid="153" grpId="0" animBg="1"/>
      <p:bldP spid="156" grpId="0" animBg="1"/>
      <p:bldP spid="158" grpId="0" animBg="1"/>
      <p:bldP spid="160" grpId="0" animBg="1"/>
      <p:bldP spid="161" grpId="0" animBg="1"/>
      <p:bldP spid="165" grpId="0" animBg="1"/>
      <p:bldP spid="173" grpId="0" animBg="1"/>
      <p:bldP spid="185" grpId="0" animBg="1"/>
      <p:bldP spid="191" grpId="0" animBg="1"/>
      <p:bldP spid="193" grpId="0" animBg="1"/>
      <p:bldP spid="187" grpId="0" animBg="1"/>
      <p:bldP spid="187" grpId="1" animBg="1"/>
      <p:bldP spid="188" grpId="0" animBg="1"/>
      <p:bldP spid="189" grpId="0" animBg="1"/>
      <p:bldP spid="194" grpId="0" animBg="1"/>
      <p:bldP spid="195" grpId="0" animBg="1"/>
      <p:bldP spid="196" grpId="0" animBg="1"/>
      <p:bldP spid="81" grpId="0" animBg="1"/>
      <p:bldP spid="198" grpId="0" animBg="1"/>
      <p:bldP spid="198" grpId="1" animBg="1"/>
      <p:bldP spid="199" grpId="0" animBg="1"/>
      <p:bldP spid="200" grpId="0" animBg="1"/>
      <p:bldP spid="201" grpId="0" animBg="1"/>
      <p:bldP spid="202" grpId="0" animBg="1"/>
      <p:bldP spid="203" grpId="0" animBg="1"/>
      <p:bldP spid="205" grpId="0" animBg="1"/>
      <p:bldP spid="206" grpId="0" animBg="1"/>
      <p:bldP spid="207" grpId="0" animBg="1"/>
      <p:bldP spid="208" grpId="0" animBg="1"/>
      <p:bldP spid="209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ปรับปรุงให้ </a:t>
            </a:r>
            <a:r>
              <a:rPr lang="en-US" dirty="0" smtClean="0"/>
              <a:t>Backtracking </a:t>
            </a:r>
            <a:r>
              <a:rPr lang="th-TH" dirty="0" smtClean="0"/>
              <a:t>มีประสิทธิภาพ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มีเทคนิคพื้นฐานที่ใช้ช่วยปรับปรุง </a:t>
            </a:r>
            <a:r>
              <a:rPr lang="en-US" dirty="0" smtClean="0"/>
              <a:t>Backtracking </a:t>
            </a:r>
            <a:r>
              <a:rPr lang="th-TH" dirty="0" smtClean="0"/>
              <a:t>ให้มีประสิทธิภาพมากขึ้นในการค้นหาคำตอบ</a:t>
            </a:r>
          </a:p>
          <a:p>
            <a:r>
              <a:rPr lang="th-TH" dirty="0" smtClean="0"/>
              <a:t>เทคนิคเหล่านี้มาช่วยแก้ปัญหาที่เกิดขึ้นกับ </a:t>
            </a:r>
            <a:r>
              <a:rPr lang="en-US" dirty="0" smtClean="0"/>
              <a:t>Backtracking </a:t>
            </a:r>
            <a:r>
              <a:rPr lang="th-TH" dirty="0" smtClean="0"/>
              <a:t>เช่น</a:t>
            </a:r>
          </a:p>
          <a:p>
            <a:pPr lvl="1"/>
            <a:r>
              <a:rPr lang="th-TH" dirty="0" smtClean="0"/>
              <a:t>สามารถที่จะตรวจสอบว่าข้อมูลเหล่านี้ไม่ถูกต้องตามข้อกำหนดก่อนค้นหา </a:t>
            </a:r>
            <a:r>
              <a:rPr lang="en-US" dirty="0" smtClean="0"/>
              <a:t>?</a:t>
            </a:r>
          </a:p>
          <a:p>
            <a:pPr lvl="1"/>
            <a:r>
              <a:rPr lang="th-TH" dirty="0" smtClean="0"/>
              <a:t>ค่าตัวแปรไหนที่ควรจะแก้ต่อไป </a:t>
            </a:r>
            <a:r>
              <a:rPr lang="en-US" dirty="0" smtClean="0"/>
              <a:t>?</a:t>
            </a:r>
          </a:p>
          <a:p>
            <a:pPr lvl="1"/>
            <a:r>
              <a:rPr lang="th-TH" dirty="0" smtClean="0"/>
              <a:t>ควรจะเรียงลำดับของค่าแบบไหนให้ได้ผลลัพธ์เร็วที่สุด </a:t>
            </a:r>
            <a:r>
              <a:rPr lang="en-US" dirty="0" smtClean="0"/>
              <a:t>?</a:t>
            </a:r>
            <a:endParaRPr lang="th-TH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342725" y="3353600"/>
            <a:ext cx="6858000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371600" y="3810000"/>
            <a:ext cx="3124200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371600" y="4301172"/>
            <a:ext cx="50292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140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 </a:t>
            </a:r>
            <a:r>
              <a:rPr lang="en-US" dirty="0" smtClean="0"/>
              <a:t>: 4 Queens Problem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2514600" y="1600200"/>
                <a:ext cx="6251448" cy="4495800"/>
              </a:xfrm>
            </p:spPr>
            <p:txBody>
              <a:bodyPr/>
              <a:lstStyle/>
              <a:p>
                <a:r>
                  <a:rPr lang="th-TH" dirty="0" smtClean="0"/>
                  <a:t>แก้ปัญหา 4 </a:t>
                </a:r>
                <a:r>
                  <a:rPr lang="en-US" dirty="0" smtClean="0"/>
                  <a:t>queens </a:t>
                </a:r>
                <a:r>
                  <a:rPr lang="th-TH" dirty="0" smtClean="0"/>
                  <a:t>ด้วย </a:t>
                </a:r>
                <a:r>
                  <a:rPr lang="en-US" dirty="0" smtClean="0"/>
                  <a:t>AC3-FC </a:t>
                </a:r>
                <a:r>
                  <a:rPr lang="th-TH" dirty="0" smtClean="0"/>
                  <a:t>โดยให้ประยุกต์ใช้ </a:t>
                </a:r>
                <a:r>
                  <a:rPr lang="en-US" dirty="0" smtClean="0"/>
                  <a:t>Variable Ordering </a:t>
                </a:r>
                <a:r>
                  <a:rPr lang="th-TH" dirty="0" smtClean="0"/>
                  <a:t>และ </a:t>
                </a:r>
                <a:r>
                  <a:rPr lang="en-US" dirty="0" smtClean="0"/>
                  <a:t>Value Ordering </a:t>
                </a:r>
                <a:r>
                  <a:rPr lang="th-TH" dirty="0" smtClean="0"/>
                  <a:t>ตามความเหมาะสม</a:t>
                </a:r>
              </a:p>
              <a:p>
                <a:r>
                  <a:rPr lang="th-TH" dirty="0"/>
                  <a:t>จำนวนตัวแปร มี </a:t>
                </a:r>
                <a:r>
                  <a:rPr lang="th-TH" dirty="0" smtClean="0"/>
                  <a:t>4 </a:t>
                </a:r>
                <a:r>
                  <a:rPr lang="th-TH" dirty="0"/>
                  <a:t>ตัว </a:t>
                </a:r>
                <a:r>
                  <a:rPr lang="en-US" dirty="0" smtClean="0"/>
                  <a:t>(</a:t>
                </a:r>
                <a:r>
                  <a:rPr lang="th-TH" dirty="0" smtClean="0"/>
                  <a:t>4 </a:t>
                </a:r>
                <a:r>
                  <a:rPr lang="th-TH" dirty="0"/>
                  <a:t>หลัก</a:t>
                </a:r>
                <a:r>
                  <a:rPr lang="en-US" dirty="0"/>
                  <a:t>)</a:t>
                </a:r>
              </a:p>
              <a:p>
                <a:r>
                  <a:rPr lang="th-TH" dirty="0"/>
                  <a:t>โดเมนของตัวแปรตั้ง </a:t>
                </a:r>
                <a:r>
                  <a:rPr lang="th-TH" dirty="0" smtClean="0"/>
                  <a:t>4 </a:t>
                </a:r>
                <a:r>
                  <a:rPr lang="th-TH" dirty="0"/>
                  <a:t>ตัวเหมือนกัน คือ </a:t>
                </a:r>
                <a:r>
                  <a:rPr lang="th-TH" dirty="0" smtClean="0"/>
                  <a:t>1-4 </a:t>
                </a:r>
                <a:r>
                  <a:rPr lang="en-US" dirty="0" smtClean="0"/>
                  <a:t>(</a:t>
                </a:r>
                <a:r>
                  <a:rPr lang="th-TH" dirty="0" smtClean="0"/>
                  <a:t>แถว</a:t>
                </a:r>
                <a:r>
                  <a:rPr lang="en-US" dirty="0" smtClean="0"/>
                  <a:t>)</a:t>
                </a:r>
                <a:endParaRPr lang="th-TH" dirty="0"/>
              </a:p>
              <a:p>
                <a:r>
                  <a:rPr lang="th-TH" dirty="0"/>
                  <a:t>ข้อกำหนด </a:t>
                </a:r>
                <a:r>
                  <a:rPr lang="en-US" dirty="0"/>
                  <a:t>(constraint)</a:t>
                </a:r>
              </a:p>
              <a:p>
                <a:pPr lvl="1"/>
                <a:r>
                  <a:rPr lang="en-US" sz="2400" dirty="0">
                    <a:latin typeface="Microsoft Sans Serif" pitchFamily="34" charset="0"/>
                    <a:cs typeface="Microsoft Sans Serif" pitchFamily="34" charset="0"/>
                  </a:rPr>
                  <a:t>X</a:t>
                </a:r>
                <a:r>
                  <a:rPr lang="en-US" sz="2400" baseline="-25000" dirty="0">
                    <a:latin typeface="Microsoft Sans Serif" pitchFamily="34" charset="0"/>
                    <a:cs typeface="Microsoft Sans Serif" pitchFamily="34" charset="0"/>
                  </a:rPr>
                  <a:t>i</a:t>
                </a:r>
                <a:r>
                  <a:rPr lang="en-US" sz="2400" dirty="0">
                    <a:latin typeface="Microsoft Sans Serif" pitchFamily="34" charset="0"/>
                    <a:cs typeface="Microsoft Sans Serif" pitchFamily="34" charset="0"/>
                  </a:rPr>
                  <a:t> = k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  <a:cs typeface="Microsoft Sans Serif" pitchFamily="34" charset="0"/>
                      </a:rPr>
                      <m:t>→</m:t>
                    </m:r>
                    <m:r>
                      <a:rPr lang="en-US" sz="2400">
                        <a:latin typeface="Cambria Math"/>
                        <a:ea typeface="Cambria Math"/>
                        <a:cs typeface="Microsoft Sans Serif" pitchFamily="34" charset="0"/>
                      </a:rPr>
                      <m:t>  </m:t>
                    </m:r>
                  </m:oMath>
                </a14:m>
                <a:r>
                  <a:rPr lang="en-US" sz="2400" dirty="0" err="1">
                    <a:latin typeface="Microsoft Sans Serif" pitchFamily="34" charset="0"/>
                    <a:cs typeface="Microsoft Sans Serif" pitchFamily="34" charset="0"/>
                  </a:rPr>
                  <a:t>X</a:t>
                </a:r>
                <a:r>
                  <a:rPr lang="en-US" sz="2400" baseline="-25000" dirty="0" err="1">
                    <a:latin typeface="Microsoft Sans Serif" pitchFamily="34" charset="0"/>
                    <a:cs typeface="Microsoft Sans Serif" pitchFamily="34" charset="0"/>
                  </a:rPr>
                  <a:t>j</a:t>
                </a:r>
                <a:r>
                  <a:rPr lang="en-US" sz="2400" dirty="0">
                    <a:latin typeface="Microsoft Sans Serif" pitchFamily="34" charset="0"/>
                    <a:cs typeface="Microsoft Sans Serif" pitchFamily="34" charset="0"/>
                  </a:rPr>
                  <a:t> != k </a:t>
                </a:r>
                <a:r>
                  <a:rPr lang="en-US" sz="2400" dirty="0">
                    <a:solidFill>
                      <a:srgbClr val="0070C0"/>
                    </a:solidFill>
                    <a:latin typeface="Microsoft Sans Serif" pitchFamily="34" charset="0"/>
                    <a:cs typeface="Microsoft Sans Serif" pitchFamily="34" charset="0"/>
                  </a:rPr>
                  <a:t>; for all j = 1 – </a:t>
                </a:r>
                <a:r>
                  <a:rPr lang="en-US" sz="2400" dirty="0" smtClean="0">
                    <a:solidFill>
                      <a:srgbClr val="0070C0"/>
                    </a:solidFill>
                    <a:latin typeface="Microsoft Sans Serif" pitchFamily="34" charset="0"/>
                    <a:cs typeface="Microsoft Sans Serif" pitchFamily="34" charset="0"/>
                  </a:rPr>
                  <a:t>4, </a:t>
                </a:r>
                <a:r>
                  <a:rPr lang="en-US" sz="2400" dirty="0">
                    <a:solidFill>
                      <a:srgbClr val="0070C0"/>
                    </a:solidFill>
                    <a:latin typeface="Microsoft Sans Serif" pitchFamily="34" charset="0"/>
                    <a:cs typeface="Microsoft Sans Serif" pitchFamily="34" charset="0"/>
                  </a:rPr>
                  <a:t>j != i</a:t>
                </a:r>
              </a:p>
              <a:p>
                <a:pPr lvl="1"/>
                <a:r>
                  <a:rPr lang="en-US" sz="2400" dirty="0">
                    <a:latin typeface="Microsoft Sans Serif" pitchFamily="34" charset="0"/>
                    <a:cs typeface="Microsoft Sans Serif" pitchFamily="34" charset="0"/>
                  </a:rPr>
                  <a:t>X</a:t>
                </a:r>
                <a:r>
                  <a:rPr lang="en-US" sz="2400" baseline="-25000" dirty="0">
                    <a:latin typeface="Microsoft Sans Serif" pitchFamily="34" charset="0"/>
                    <a:cs typeface="Microsoft Sans Serif" pitchFamily="34" charset="0"/>
                  </a:rPr>
                  <a:t>i</a:t>
                </a:r>
                <a:r>
                  <a:rPr lang="en-US" sz="2400" dirty="0">
                    <a:latin typeface="Microsoft Sans Serif" pitchFamily="34" charset="0"/>
                    <a:cs typeface="Microsoft Sans Serif" pitchFamily="34" charset="0"/>
                  </a:rPr>
                  <a:t> = </a:t>
                </a:r>
                <a:r>
                  <a:rPr lang="en-US" sz="2400" dirty="0" err="1">
                    <a:latin typeface="Microsoft Sans Serif" pitchFamily="34" charset="0"/>
                    <a:cs typeface="Microsoft Sans Serif" pitchFamily="34" charset="0"/>
                  </a:rPr>
                  <a:t>k</a:t>
                </a:r>
                <a:r>
                  <a:rPr lang="en-US" sz="2400" baseline="-25000" dirty="0" err="1">
                    <a:latin typeface="Microsoft Sans Serif" pitchFamily="34" charset="0"/>
                    <a:cs typeface="Microsoft Sans Serif" pitchFamily="34" charset="0"/>
                  </a:rPr>
                  <a:t>i</a:t>
                </a:r>
                <a:r>
                  <a:rPr lang="en-US" sz="2400" dirty="0">
                    <a:latin typeface="Microsoft Sans Serif" pitchFamily="34" charset="0"/>
                    <a:cs typeface="Microsoft Sans Serif" pitchFamily="34" charset="0"/>
                  </a:rPr>
                  <a:t>, </a:t>
                </a:r>
                <a:r>
                  <a:rPr lang="en-US" sz="2400" dirty="0" err="1">
                    <a:latin typeface="Microsoft Sans Serif" pitchFamily="34" charset="0"/>
                    <a:cs typeface="Microsoft Sans Serif" pitchFamily="34" charset="0"/>
                  </a:rPr>
                  <a:t>X</a:t>
                </a:r>
                <a:r>
                  <a:rPr lang="en-US" sz="2400" baseline="-25000" dirty="0" err="1">
                    <a:latin typeface="Microsoft Sans Serif" pitchFamily="34" charset="0"/>
                    <a:cs typeface="Microsoft Sans Serif" pitchFamily="34" charset="0"/>
                  </a:rPr>
                  <a:t>j</a:t>
                </a:r>
                <a:r>
                  <a:rPr lang="en-US" sz="2400" dirty="0">
                    <a:latin typeface="Microsoft Sans Serif" pitchFamily="34" charset="0"/>
                    <a:cs typeface="Microsoft Sans Serif" pitchFamily="34" charset="0"/>
                  </a:rPr>
                  <a:t> = </a:t>
                </a:r>
                <a:r>
                  <a:rPr lang="en-US" sz="2400" dirty="0" err="1">
                    <a:latin typeface="Microsoft Sans Serif" pitchFamily="34" charset="0"/>
                    <a:cs typeface="Microsoft Sans Serif" pitchFamily="34" charset="0"/>
                  </a:rPr>
                  <a:t>k</a:t>
                </a:r>
                <a:r>
                  <a:rPr lang="en-US" sz="2400" baseline="-25000" dirty="0" err="1">
                    <a:latin typeface="Microsoft Sans Serif" pitchFamily="34" charset="0"/>
                    <a:cs typeface="Microsoft Sans Serif" pitchFamily="34" charset="0"/>
                  </a:rPr>
                  <a:t>j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  <a:cs typeface="Microsoft Sans Serif" pitchFamily="34" charset="0"/>
                      </a:rPr>
                      <m:t>→</m:t>
                    </m:r>
                  </m:oMath>
                </a14:m>
                <a:r>
                  <a:rPr lang="en-US" sz="2400" dirty="0">
                    <a:latin typeface="Microsoft Sans Serif" pitchFamily="34" charset="0"/>
                    <a:cs typeface="Microsoft Sans Serif" pitchFamily="34" charset="0"/>
                  </a:rPr>
                  <a:t> | i – j | != | </a:t>
                </a:r>
                <a:r>
                  <a:rPr lang="en-US" sz="2400" dirty="0" err="1">
                    <a:latin typeface="Microsoft Sans Serif" pitchFamily="34" charset="0"/>
                    <a:cs typeface="Microsoft Sans Serif" pitchFamily="34" charset="0"/>
                  </a:rPr>
                  <a:t>k</a:t>
                </a:r>
                <a:r>
                  <a:rPr lang="en-US" sz="2400" baseline="-25000" dirty="0" err="1">
                    <a:latin typeface="Microsoft Sans Serif" pitchFamily="34" charset="0"/>
                    <a:cs typeface="Microsoft Sans Serif" pitchFamily="34" charset="0"/>
                  </a:rPr>
                  <a:t>i</a:t>
                </a:r>
                <a:r>
                  <a:rPr lang="en-US" sz="2400" dirty="0">
                    <a:latin typeface="Microsoft Sans Serif" pitchFamily="34" charset="0"/>
                    <a:cs typeface="Microsoft Sans Serif" pitchFamily="34" charset="0"/>
                  </a:rPr>
                  <a:t> – </a:t>
                </a:r>
                <a:r>
                  <a:rPr lang="en-US" sz="2400" dirty="0" err="1">
                    <a:latin typeface="Microsoft Sans Serif" pitchFamily="34" charset="0"/>
                    <a:cs typeface="Microsoft Sans Serif" pitchFamily="34" charset="0"/>
                  </a:rPr>
                  <a:t>k</a:t>
                </a:r>
                <a:r>
                  <a:rPr lang="en-US" sz="2400" baseline="-25000" dirty="0" err="1">
                    <a:latin typeface="Microsoft Sans Serif" pitchFamily="34" charset="0"/>
                    <a:cs typeface="Microsoft Sans Serif" pitchFamily="34" charset="0"/>
                  </a:rPr>
                  <a:t>j</a:t>
                </a:r>
                <a:r>
                  <a:rPr lang="en-US" sz="2400" dirty="0">
                    <a:latin typeface="Microsoft Sans Serif" pitchFamily="34" charset="0"/>
                    <a:cs typeface="Microsoft Sans Serif" pitchFamily="34" charset="0"/>
                  </a:rPr>
                  <a:t>| </a:t>
                </a:r>
              </a:p>
              <a:p>
                <a:pPr marL="366713" lvl="1" indent="0">
                  <a:buNone/>
                </a:pPr>
                <a:r>
                  <a:rPr lang="en-US" sz="2400" dirty="0">
                    <a:solidFill>
                      <a:srgbClr val="0070C0"/>
                    </a:solidFill>
                    <a:latin typeface="Microsoft Sans Serif" pitchFamily="34" charset="0"/>
                    <a:cs typeface="Microsoft Sans Serif" pitchFamily="34" charset="0"/>
                  </a:rPr>
                  <a:t>;for all j = 1 – </a:t>
                </a:r>
                <a:r>
                  <a:rPr lang="en-US" sz="2400" dirty="0" smtClean="0">
                    <a:solidFill>
                      <a:srgbClr val="0070C0"/>
                    </a:solidFill>
                    <a:latin typeface="Microsoft Sans Serif" pitchFamily="34" charset="0"/>
                    <a:cs typeface="Microsoft Sans Serif" pitchFamily="34" charset="0"/>
                  </a:rPr>
                  <a:t>4, </a:t>
                </a:r>
                <a:r>
                  <a:rPr lang="en-US" sz="2400" dirty="0">
                    <a:solidFill>
                      <a:srgbClr val="0070C0"/>
                    </a:solidFill>
                    <a:latin typeface="Microsoft Sans Serif" pitchFamily="34" charset="0"/>
                    <a:cs typeface="Microsoft Sans Serif" pitchFamily="34" charset="0"/>
                  </a:rPr>
                  <a:t>j != i</a:t>
                </a:r>
                <a:endParaRPr lang="th-TH" sz="2400" dirty="0">
                  <a:solidFill>
                    <a:srgbClr val="0070C0"/>
                  </a:solidFill>
                  <a:latin typeface="Microsoft Sans Serif" pitchFamily="34" charset="0"/>
                  <a:cs typeface="Microsoft Sans Serif" pitchFamily="34" charset="0"/>
                </a:endParaRPr>
              </a:p>
              <a:p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2514600" y="1600200"/>
                <a:ext cx="6251448" cy="4495800"/>
              </a:xfrm>
              <a:blipFill rotWithShape="1">
                <a:blip r:embed="rId2" cstate="print"/>
                <a:stretch>
                  <a:fillRect l="-585" t="-2035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390055"/>
              </p:ext>
            </p:extLst>
          </p:nvPr>
        </p:nvGraphicFramePr>
        <p:xfrm>
          <a:off x="1021548" y="1828800"/>
          <a:ext cx="1035852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8963"/>
                <a:gridCol w="258963"/>
                <a:gridCol w="258963"/>
                <a:gridCol w="258963"/>
              </a:tblGrid>
              <a:tr h="232174"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2174"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2174"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2174"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วิธีแก้ปัญหา </a:t>
            </a:r>
            <a:r>
              <a:rPr lang="en-US" dirty="0" smtClean="0"/>
              <a:t>4 Queens</a:t>
            </a:r>
            <a:endParaRPr lang="th-TH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633469"/>
              </p:ext>
            </p:extLst>
          </p:nvPr>
        </p:nvGraphicFramePr>
        <p:xfrm>
          <a:off x="2545548" y="1661160"/>
          <a:ext cx="83312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1450"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endParaRPr lang="th-TH" sz="70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019800" y="1600200"/>
            <a:ext cx="1371600" cy="685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X1</a:t>
            </a:r>
          </a:p>
          <a:p>
            <a:pPr algn="ctr"/>
            <a:r>
              <a:rPr lang="en-US" sz="1600" dirty="0" smtClean="0"/>
              <a:t>{ 1 , 2 , 3 , 4 }</a:t>
            </a:r>
            <a:endParaRPr lang="th-TH" sz="1600" dirty="0"/>
          </a:p>
        </p:txBody>
      </p:sp>
      <p:sp>
        <p:nvSpPr>
          <p:cNvPr id="6" name="Rectangle 5"/>
          <p:cNvSpPr/>
          <p:nvPr/>
        </p:nvSpPr>
        <p:spPr>
          <a:xfrm>
            <a:off x="7696200" y="1600200"/>
            <a:ext cx="1371600" cy="685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X2</a:t>
            </a:r>
          </a:p>
          <a:p>
            <a:pPr algn="ctr"/>
            <a:r>
              <a:rPr lang="en-US" sz="1600" dirty="0" smtClean="0"/>
              <a:t>{ 1 , 2 , 3 , 4 }</a:t>
            </a:r>
            <a:endParaRPr lang="th-TH" sz="1600" dirty="0"/>
          </a:p>
        </p:txBody>
      </p:sp>
      <p:sp>
        <p:nvSpPr>
          <p:cNvPr id="7" name="Rectangle 6"/>
          <p:cNvSpPr/>
          <p:nvPr/>
        </p:nvSpPr>
        <p:spPr>
          <a:xfrm>
            <a:off x="7696200" y="2819400"/>
            <a:ext cx="1371600" cy="685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X4</a:t>
            </a:r>
          </a:p>
          <a:p>
            <a:pPr algn="ctr"/>
            <a:r>
              <a:rPr lang="en-US" sz="1600" dirty="0" smtClean="0"/>
              <a:t>{ 1 , 2 , 3 , 4 }</a:t>
            </a:r>
            <a:endParaRPr lang="th-TH" sz="1600" dirty="0"/>
          </a:p>
        </p:txBody>
      </p:sp>
      <p:sp>
        <p:nvSpPr>
          <p:cNvPr id="8" name="Rectangle 7"/>
          <p:cNvSpPr/>
          <p:nvPr/>
        </p:nvSpPr>
        <p:spPr>
          <a:xfrm>
            <a:off x="6019800" y="2819400"/>
            <a:ext cx="1371600" cy="685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X3</a:t>
            </a:r>
          </a:p>
          <a:p>
            <a:pPr algn="ctr"/>
            <a:r>
              <a:rPr lang="en-US" sz="1600" dirty="0" smtClean="0"/>
              <a:t>{ 1 , 2 , 3 , 4 }</a:t>
            </a:r>
            <a:endParaRPr lang="th-TH" sz="1600" dirty="0"/>
          </a:p>
        </p:txBody>
      </p:sp>
      <p:cxnSp>
        <p:nvCxnSpPr>
          <p:cNvPr id="10" name="Straight Connector 9"/>
          <p:cNvCxnSpPr>
            <a:stCxn id="5" idx="3"/>
            <a:endCxn id="6" idx="1"/>
          </p:cNvCxnSpPr>
          <p:nvPr/>
        </p:nvCxnSpPr>
        <p:spPr>
          <a:xfrm>
            <a:off x="7391400" y="1943100"/>
            <a:ext cx="304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2"/>
            <a:endCxn id="8" idx="0"/>
          </p:cNvCxnSpPr>
          <p:nvPr/>
        </p:nvCxnSpPr>
        <p:spPr>
          <a:xfrm>
            <a:off x="6705600" y="2286000"/>
            <a:ext cx="0" cy="533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2"/>
            <a:endCxn id="7" idx="0"/>
          </p:cNvCxnSpPr>
          <p:nvPr/>
        </p:nvCxnSpPr>
        <p:spPr>
          <a:xfrm>
            <a:off x="8382000" y="2286000"/>
            <a:ext cx="0" cy="533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8" idx="3"/>
            <a:endCxn id="7" idx="1"/>
          </p:cNvCxnSpPr>
          <p:nvPr/>
        </p:nvCxnSpPr>
        <p:spPr>
          <a:xfrm>
            <a:off x="7391400" y="3162300"/>
            <a:ext cx="304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8" idx="0"/>
            <a:endCxn id="6" idx="2"/>
          </p:cNvCxnSpPr>
          <p:nvPr/>
        </p:nvCxnSpPr>
        <p:spPr>
          <a:xfrm flipV="1">
            <a:off x="6705600" y="2286000"/>
            <a:ext cx="1676400" cy="533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5" idx="2"/>
            <a:endCxn id="7" idx="0"/>
          </p:cNvCxnSpPr>
          <p:nvPr/>
        </p:nvCxnSpPr>
        <p:spPr>
          <a:xfrm>
            <a:off x="6705600" y="2286000"/>
            <a:ext cx="1676400" cy="533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453108"/>
              </p:ext>
            </p:extLst>
          </p:nvPr>
        </p:nvGraphicFramePr>
        <p:xfrm>
          <a:off x="919480" y="2819400"/>
          <a:ext cx="83312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1450"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Q</a:t>
                      </a:r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553932"/>
              </p:ext>
            </p:extLst>
          </p:nvPr>
        </p:nvGraphicFramePr>
        <p:xfrm>
          <a:off x="1986280" y="2819400"/>
          <a:ext cx="83312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1450"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Q</a:t>
                      </a:r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769864"/>
              </p:ext>
            </p:extLst>
          </p:nvPr>
        </p:nvGraphicFramePr>
        <p:xfrm>
          <a:off x="3048000" y="2819400"/>
          <a:ext cx="83312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1450"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Q</a:t>
                      </a:r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344949"/>
              </p:ext>
            </p:extLst>
          </p:nvPr>
        </p:nvGraphicFramePr>
        <p:xfrm>
          <a:off x="4119880" y="2819400"/>
          <a:ext cx="83312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1450"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Q</a:t>
                      </a:r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7" name="Straight Arrow Connector 36"/>
          <p:cNvCxnSpPr>
            <a:endCxn id="26" idx="0"/>
          </p:cNvCxnSpPr>
          <p:nvPr/>
        </p:nvCxnSpPr>
        <p:spPr>
          <a:xfrm flipH="1">
            <a:off x="1336040" y="2438400"/>
            <a:ext cx="163576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27" idx="0"/>
          </p:cNvCxnSpPr>
          <p:nvPr/>
        </p:nvCxnSpPr>
        <p:spPr>
          <a:xfrm flipH="1">
            <a:off x="2402840" y="2438400"/>
            <a:ext cx="56896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endCxn id="28" idx="0"/>
          </p:cNvCxnSpPr>
          <p:nvPr/>
        </p:nvCxnSpPr>
        <p:spPr>
          <a:xfrm>
            <a:off x="2971800" y="2438400"/>
            <a:ext cx="49276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29" idx="0"/>
          </p:cNvCxnSpPr>
          <p:nvPr/>
        </p:nvCxnSpPr>
        <p:spPr>
          <a:xfrm>
            <a:off x="2971800" y="2438400"/>
            <a:ext cx="156464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894080" y="2799080"/>
            <a:ext cx="868680" cy="82296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1" name="Rectangle 50"/>
          <p:cNvSpPr/>
          <p:nvPr/>
        </p:nvSpPr>
        <p:spPr>
          <a:xfrm>
            <a:off x="6483350" y="1939925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2" name="Rectangle 51"/>
          <p:cNvSpPr/>
          <p:nvPr/>
        </p:nvSpPr>
        <p:spPr>
          <a:xfrm>
            <a:off x="6781800" y="19431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3" name="Rectangle 52"/>
          <p:cNvSpPr/>
          <p:nvPr/>
        </p:nvSpPr>
        <p:spPr>
          <a:xfrm>
            <a:off x="7019925" y="19431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5" name="Rectangle 54"/>
          <p:cNvSpPr/>
          <p:nvPr/>
        </p:nvSpPr>
        <p:spPr>
          <a:xfrm>
            <a:off x="7924800" y="19431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6" name="Rectangle 55"/>
          <p:cNvSpPr/>
          <p:nvPr/>
        </p:nvSpPr>
        <p:spPr>
          <a:xfrm>
            <a:off x="8172450" y="1952625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7" name="Rectangle 56"/>
          <p:cNvSpPr/>
          <p:nvPr/>
        </p:nvSpPr>
        <p:spPr>
          <a:xfrm>
            <a:off x="6210300" y="31623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8" name="Rectangle 57"/>
          <p:cNvSpPr/>
          <p:nvPr/>
        </p:nvSpPr>
        <p:spPr>
          <a:xfrm>
            <a:off x="6753225" y="3152775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9" name="Rectangle 58"/>
          <p:cNvSpPr/>
          <p:nvPr/>
        </p:nvSpPr>
        <p:spPr>
          <a:xfrm>
            <a:off x="7915275" y="3171825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0" name="Rectangle 59"/>
          <p:cNvSpPr/>
          <p:nvPr/>
        </p:nvSpPr>
        <p:spPr>
          <a:xfrm>
            <a:off x="8724900" y="31623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068804"/>
              </p:ext>
            </p:extLst>
          </p:nvPr>
        </p:nvGraphicFramePr>
        <p:xfrm>
          <a:off x="76200" y="3899535"/>
          <a:ext cx="83312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1450"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Q</a:t>
                      </a:r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Q</a:t>
                      </a:r>
                      <a:endParaRPr lang="th-TH" sz="7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2" name="Table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62688"/>
              </p:ext>
            </p:extLst>
          </p:nvPr>
        </p:nvGraphicFramePr>
        <p:xfrm>
          <a:off x="990600" y="3899535"/>
          <a:ext cx="83312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1450"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Q</a:t>
                      </a:r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Q</a:t>
                      </a:r>
                      <a:endParaRPr lang="th-TH" sz="7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4" name="Straight Arrow Connector 63"/>
          <p:cNvCxnSpPr>
            <a:stCxn id="50" idx="2"/>
            <a:endCxn id="61" idx="0"/>
          </p:cNvCxnSpPr>
          <p:nvPr/>
        </p:nvCxnSpPr>
        <p:spPr>
          <a:xfrm flipH="1">
            <a:off x="492760" y="3622040"/>
            <a:ext cx="835660" cy="27749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50" idx="2"/>
            <a:endCxn id="62" idx="0"/>
          </p:cNvCxnSpPr>
          <p:nvPr/>
        </p:nvCxnSpPr>
        <p:spPr>
          <a:xfrm>
            <a:off x="1328420" y="3622040"/>
            <a:ext cx="78740" cy="27749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990600" y="3886200"/>
            <a:ext cx="868680" cy="82296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8" name="Rectangle 67"/>
          <p:cNvSpPr/>
          <p:nvPr/>
        </p:nvSpPr>
        <p:spPr>
          <a:xfrm>
            <a:off x="8448675" y="1952625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9" name="Rectangle 68"/>
          <p:cNvSpPr/>
          <p:nvPr/>
        </p:nvSpPr>
        <p:spPr>
          <a:xfrm>
            <a:off x="7019925" y="3152775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4" name="Rectangle 73"/>
          <p:cNvSpPr/>
          <p:nvPr/>
        </p:nvSpPr>
        <p:spPr>
          <a:xfrm>
            <a:off x="8172450" y="31623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5" name="Rectangle 74"/>
          <p:cNvSpPr/>
          <p:nvPr/>
        </p:nvSpPr>
        <p:spPr>
          <a:xfrm>
            <a:off x="8429625" y="31623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7" name="Rectangle 76"/>
          <p:cNvSpPr/>
          <p:nvPr/>
        </p:nvSpPr>
        <p:spPr>
          <a:xfrm>
            <a:off x="76200" y="3886200"/>
            <a:ext cx="868680" cy="82296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8" name="Rectangle 77"/>
          <p:cNvSpPr/>
          <p:nvPr/>
        </p:nvSpPr>
        <p:spPr>
          <a:xfrm>
            <a:off x="8734425" y="1952625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9" name="Rectangle 78"/>
          <p:cNvSpPr/>
          <p:nvPr/>
        </p:nvSpPr>
        <p:spPr>
          <a:xfrm>
            <a:off x="6486525" y="3152775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0" name="Rectangle 79"/>
          <p:cNvSpPr/>
          <p:nvPr/>
        </p:nvSpPr>
        <p:spPr>
          <a:xfrm>
            <a:off x="1952625" y="2796540"/>
            <a:ext cx="868680" cy="82296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aphicFrame>
        <p:nvGraphicFramePr>
          <p:cNvPr id="81" name="Table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876829"/>
              </p:ext>
            </p:extLst>
          </p:nvPr>
        </p:nvGraphicFramePr>
        <p:xfrm>
          <a:off x="1971675" y="3899535"/>
          <a:ext cx="83312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1450"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Q</a:t>
                      </a:r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Q</a:t>
                      </a:r>
                      <a:endParaRPr lang="th-TH" sz="7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cxnSp>
        <p:nvCxnSpPr>
          <p:cNvPr id="83" name="Straight Arrow Connector 82"/>
          <p:cNvCxnSpPr>
            <a:stCxn id="80" idx="2"/>
            <a:endCxn id="81" idx="0"/>
          </p:cNvCxnSpPr>
          <p:nvPr/>
        </p:nvCxnSpPr>
        <p:spPr>
          <a:xfrm>
            <a:off x="2386965" y="3619500"/>
            <a:ext cx="1270" cy="28003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4" name="Table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329466"/>
              </p:ext>
            </p:extLst>
          </p:nvPr>
        </p:nvGraphicFramePr>
        <p:xfrm>
          <a:off x="1976755" y="4876800"/>
          <a:ext cx="83312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1450"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Q</a:t>
                      </a:r>
                      <a:endParaRPr lang="th-TH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Q</a:t>
                      </a:r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Q</a:t>
                      </a:r>
                      <a:endParaRPr lang="th-TH" sz="7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5" name="Table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826642"/>
              </p:ext>
            </p:extLst>
          </p:nvPr>
        </p:nvGraphicFramePr>
        <p:xfrm>
          <a:off x="1981200" y="5867400"/>
          <a:ext cx="83312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1450"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Q</a:t>
                      </a:r>
                      <a:endParaRPr lang="th-TH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Q</a:t>
                      </a:r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Q</a:t>
                      </a:r>
                      <a:endParaRPr lang="th-TH" sz="7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Q</a:t>
                      </a:r>
                      <a:endParaRPr lang="th-TH" sz="7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7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cxnSp>
        <p:nvCxnSpPr>
          <p:cNvPr id="87" name="Straight Arrow Connector 86"/>
          <p:cNvCxnSpPr>
            <a:stCxn id="81" idx="2"/>
            <a:endCxn id="84" idx="0"/>
          </p:cNvCxnSpPr>
          <p:nvPr/>
        </p:nvCxnSpPr>
        <p:spPr>
          <a:xfrm>
            <a:off x="2388235" y="4692015"/>
            <a:ext cx="5080" cy="18478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4" idx="2"/>
            <a:endCxn id="85" idx="0"/>
          </p:cNvCxnSpPr>
          <p:nvPr/>
        </p:nvCxnSpPr>
        <p:spPr>
          <a:xfrm>
            <a:off x="2393315" y="5669280"/>
            <a:ext cx="4445" cy="19812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1950720" y="3891915"/>
            <a:ext cx="868680" cy="82296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4" name="Rectangle 93"/>
          <p:cNvSpPr/>
          <p:nvPr/>
        </p:nvSpPr>
        <p:spPr>
          <a:xfrm>
            <a:off x="1971675" y="4872990"/>
            <a:ext cx="868680" cy="82296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5" name="Rectangle 94"/>
          <p:cNvSpPr/>
          <p:nvPr/>
        </p:nvSpPr>
        <p:spPr>
          <a:xfrm>
            <a:off x="1981200" y="5873115"/>
            <a:ext cx="868680" cy="82296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6" name="Rectangle 95"/>
          <p:cNvSpPr/>
          <p:nvPr/>
        </p:nvSpPr>
        <p:spPr>
          <a:xfrm>
            <a:off x="6219825" y="19431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0510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2" grpId="2" animBg="1"/>
      <p:bldP spid="53" grpId="0" animBg="1"/>
      <p:bldP spid="53" grpId="1" animBg="1"/>
      <p:bldP spid="53" grpId="2" animBg="1"/>
      <p:bldP spid="55" grpId="0" animBg="1"/>
      <p:bldP spid="55" grpId="1" animBg="1"/>
      <p:bldP spid="55" grpId="2" animBg="1"/>
      <p:bldP spid="56" grpId="0" animBg="1"/>
      <p:bldP spid="56" grpId="1" animBg="1"/>
      <p:bldP spid="56" grpId="2" animBg="1"/>
      <p:bldP spid="56" grpId="3" animBg="1"/>
      <p:bldP spid="57" grpId="0" animBg="1"/>
      <p:bldP spid="57" grpId="1" animBg="1"/>
      <p:bldP spid="58" grpId="0" animBg="1"/>
      <p:bldP spid="58" grpId="1" animBg="1"/>
      <p:bldP spid="58" grpId="2" animBg="1"/>
      <p:bldP spid="59" grpId="0" animBg="1"/>
      <p:bldP spid="59" grpId="1" animBg="1"/>
      <p:bldP spid="59" grpId="2" animBg="1"/>
      <p:bldP spid="60" grpId="0" animBg="1"/>
      <p:bldP spid="60" grpId="1" animBg="1"/>
      <p:bldP spid="60" grpId="2" animBg="1"/>
      <p:bldP spid="67" grpId="0" animBg="1"/>
      <p:bldP spid="67" grpId="1" animBg="1"/>
      <p:bldP spid="68" grpId="0" animBg="1"/>
      <p:bldP spid="68" grpId="1" animBg="1"/>
      <p:bldP spid="68" grpId="2" animBg="1"/>
      <p:bldP spid="69" grpId="0" animBg="1"/>
      <p:bldP spid="69" grpId="1" animBg="1"/>
      <p:bldP spid="69" grpId="2" animBg="1"/>
      <p:bldP spid="69" grpId="3" animBg="1"/>
      <p:bldP spid="69" grpId="4" animBg="1"/>
      <p:bldP spid="74" grpId="0" animBg="1"/>
      <p:bldP spid="74" grpId="1" animBg="1"/>
      <p:bldP spid="74" grpId="2" animBg="1"/>
      <p:bldP spid="75" grpId="0" animBg="1"/>
      <p:bldP spid="75" grpId="1" animBg="1"/>
      <p:bldP spid="75" grpId="2" animBg="1"/>
      <p:bldP spid="75" grpId="3" animBg="1"/>
      <p:bldP spid="75" grpId="4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79" grpId="2" animBg="1"/>
      <p:bldP spid="80" grpId="0" animBg="1"/>
      <p:bldP spid="93" grpId="0" animBg="1"/>
      <p:bldP spid="94" grpId="0" animBg="1"/>
      <p:bldP spid="95" grpId="0" animBg="1"/>
      <p:bldP spid="96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แบบฝึกหัดทำส่ง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/>
          <a:lstStyle/>
          <a:p>
            <a:r>
              <a:rPr lang="th-TH" sz="2000" dirty="0" smtClean="0"/>
              <a:t>แก้ปัญหาการจัดตารางห้องเรียน</a:t>
            </a:r>
          </a:p>
          <a:p>
            <a:r>
              <a:rPr lang="th-TH" sz="2000" dirty="0" smtClean="0"/>
              <a:t>มีจำนวนวิชาเรียนทั้งหมด 4 วิชา </a:t>
            </a:r>
            <a:r>
              <a:rPr lang="en-US" sz="2000" dirty="0" smtClean="0"/>
              <a:t>C1, C2, C3, C4 </a:t>
            </a:r>
            <a:r>
              <a:rPr lang="th-TH" sz="2000" dirty="0" smtClean="0"/>
              <a:t>มีรายละเอียดดังนี้</a:t>
            </a:r>
          </a:p>
          <a:p>
            <a:pPr>
              <a:buNone/>
            </a:pPr>
            <a:endParaRPr lang="th-TH" sz="2000" dirty="0" smtClean="0"/>
          </a:p>
          <a:p>
            <a:pPr>
              <a:buNone/>
            </a:pPr>
            <a:endParaRPr lang="th-TH" sz="2000" dirty="0" smtClean="0"/>
          </a:p>
          <a:p>
            <a:pPr>
              <a:buNone/>
            </a:pPr>
            <a:endParaRPr lang="th-TH" sz="2000" dirty="0" smtClean="0"/>
          </a:p>
          <a:p>
            <a:endParaRPr lang="th-TH" sz="2000" dirty="0" smtClean="0"/>
          </a:p>
          <a:p>
            <a:endParaRPr lang="th-TH" sz="2000" dirty="0" smtClean="0"/>
          </a:p>
          <a:p>
            <a:r>
              <a:rPr lang="th-TH" sz="2000" dirty="0" smtClean="0"/>
              <a:t>มีจำนวนห้องเรียนทั้งหมด 3 ห้อง </a:t>
            </a:r>
            <a:r>
              <a:rPr lang="en-US" sz="2000" dirty="0" smtClean="0"/>
              <a:t>R1, R2, R3</a:t>
            </a:r>
          </a:p>
          <a:p>
            <a:r>
              <a:rPr lang="th-TH" sz="2000" dirty="0" smtClean="0"/>
              <a:t>มีข้อกำหนดดังต่อไปนี้</a:t>
            </a:r>
          </a:p>
          <a:p>
            <a:pPr lvl="1"/>
            <a:r>
              <a:rPr lang="th-TH" sz="1800" dirty="0" smtClean="0"/>
              <a:t>แต่ละวิชาจะต้องมีห้องเรียน </a:t>
            </a:r>
            <a:r>
              <a:rPr lang="en-US" sz="1800" dirty="0" smtClean="0"/>
              <a:t>1 </a:t>
            </a:r>
            <a:r>
              <a:rPr lang="th-TH" sz="1800" dirty="0" smtClean="0"/>
              <a:t>ห้องใน </a:t>
            </a:r>
            <a:r>
              <a:rPr lang="en-US" sz="1800" dirty="0" smtClean="0"/>
              <a:t>R1,R2 </a:t>
            </a:r>
            <a:r>
              <a:rPr lang="th-TH" sz="1800" dirty="0" smtClean="0"/>
              <a:t>หรือ </a:t>
            </a:r>
            <a:r>
              <a:rPr lang="en-US" sz="1800" dirty="0" smtClean="0"/>
              <a:t>R3</a:t>
            </a:r>
            <a:endParaRPr lang="th-TH" sz="1800" dirty="0" smtClean="0"/>
          </a:p>
          <a:p>
            <a:pPr lvl="1"/>
            <a:r>
              <a:rPr lang="en-US" sz="1800" dirty="0" smtClean="0"/>
              <a:t>R3 </a:t>
            </a:r>
            <a:r>
              <a:rPr lang="th-TH" sz="1800" dirty="0" smtClean="0"/>
              <a:t>เล็กเกิน ไม่สามารถใช้สอนวิชา </a:t>
            </a:r>
            <a:r>
              <a:rPr lang="en-US" sz="1800" dirty="0" smtClean="0"/>
              <a:t>C3 </a:t>
            </a:r>
            <a:r>
              <a:rPr lang="th-TH" sz="1800" dirty="0" smtClean="0"/>
              <a:t>ได้</a:t>
            </a:r>
          </a:p>
          <a:p>
            <a:pPr lvl="1"/>
            <a:r>
              <a:rPr lang="en-US" sz="1800" dirty="0" smtClean="0"/>
              <a:t>R2 </a:t>
            </a:r>
            <a:r>
              <a:rPr lang="th-TH" sz="1800" dirty="0" smtClean="0"/>
              <a:t>และ </a:t>
            </a:r>
            <a:r>
              <a:rPr lang="en-US" sz="1800" dirty="0" smtClean="0"/>
              <a:t>R3 </a:t>
            </a:r>
            <a:r>
              <a:rPr lang="th-TH" sz="1800" dirty="0" smtClean="0"/>
              <a:t>เล็กเกิน ไม่สามารถสอนวิชา </a:t>
            </a:r>
            <a:r>
              <a:rPr lang="en-US" sz="1800" dirty="0" smtClean="0"/>
              <a:t>C4 </a:t>
            </a:r>
            <a:r>
              <a:rPr lang="th-TH" sz="1800" dirty="0" smtClean="0"/>
              <a:t>ได้</a:t>
            </a:r>
          </a:p>
          <a:p>
            <a:r>
              <a:rPr lang="th-TH" sz="2000" dirty="0" smtClean="0"/>
              <a:t>กำหนดให้ </a:t>
            </a:r>
            <a:r>
              <a:rPr lang="en-US" sz="2000" dirty="0" smtClean="0"/>
              <a:t>C1-C4 </a:t>
            </a:r>
            <a:r>
              <a:rPr lang="th-TH" sz="2000" dirty="0" smtClean="0"/>
              <a:t>เป็นตัวแปร และ </a:t>
            </a:r>
            <a:r>
              <a:rPr lang="en-US" sz="2000" dirty="0" smtClean="0"/>
              <a:t>R1-R3 </a:t>
            </a:r>
            <a:r>
              <a:rPr lang="th-TH" sz="2000" dirty="0" smtClean="0"/>
              <a:t>เป็นค่าในโดเมน</a:t>
            </a:r>
            <a:endParaRPr lang="th-TH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2590800"/>
          <a:ext cx="3733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1866900"/>
              </a:tblGrid>
              <a:tr h="254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Class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Time</a:t>
                      </a:r>
                      <a:endParaRPr lang="en-US" sz="14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8.00 – 10.30</a:t>
                      </a:r>
                      <a:endParaRPr lang="en-US" sz="14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9.00 –</a:t>
                      </a:r>
                      <a:r>
                        <a:rPr lang="en-US" sz="1400" baseline="0" dirty="0" smtClean="0"/>
                        <a:t> 11.30</a:t>
                      </a:r>
                      <a:endParaRPr lang="en-US" sz="14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10.00</a:t>
                      </a:r>
                      <a:r>
                        <a:rPr lang="en-US" sz="1400" baseline="0" dirty="0" smtClean="0"/>
                        <a:t> -  12.30</a:t>
                      </a:r>
                      <a:endParaRPr lang="en-US" sz="14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11.00 – 13.30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229225" y="2533650"/>
            <a:ext cx="3733800" cy="2819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buAutoNum type="arabicPeriod"/>
            </a:pPr>
            <a:r>
              <a:rPr lang="th-TH" sz="2400" dirty="0" smtClean="0"/>
              <a:t>จงเขียนค่าในโดเมนของแต่ละตัวแปรที่ใช้หลักการ </a:t>
            </a:r>
            <a:r>
              <a:rPr lang="en-US" sz="2400" dirty="0" smtClean="0"/>
              <a:t>node consistency </a:t>
            </a:r>
            <a:r>
              <a:rPr lang="th-TH" sz="2400" dirty="0" smtClean="0"/>
              <a:t>แล้ว</a:t>
            </a:r>
          </a:p>
          <a:p>
            <a:pPr marL="514350" indent="-514350">
              <a:buAutoNum type="arabicPeriod"/>
            </a:pPr>
            <a:r>
              <a:rPr lang="th-TH" sz="2400" dirty="0" smtClean="0"/>
              <a:t>เขียนข้อกำหนด</a:t>
            </a:r>
            <a:r>
              <a:rPr lang="en-US" sz="2400" dirty="0" smtClean="0"/>
              <a:t>(constraint) </a:t>
            </a:r>
            <a:r>
              <a:rPr lang="th-TH" sz="2400" dirty="0" smtClean="0"/>
              <a:t>ให้อยู่ในรูปของตัวแปร </a:t>
            </a:r>
          </a:p>
          <a:p>
            <a:pPr marL="514350" indent="-514350">
              <a:buAutoNum type="arabicPeriod"/>
            </a:pPr>
            <a:r>
              <a:rPr lang="th-TH" sz="2400" dirty="0" smtClean="0"/>
              <a:t>เขียน </a:t>
            </a:r>
            <a:r>
              <a:rPr lang="en-US" sz="2400" dirty="0" smtClean="0"/>
              <a:t>Constraint graph</a:t>
            </a:r>
          </a:p>
          <a:p>
            <a:pPr marL="514350" indent="-514350">
              <a:buAutoNum type="arabicPeriod"/>
            </a:pPr>
            <a:r>
              <a:rPr lang="th-TH" sz="2400" dirty="0" smtClean="0"/>
              <a:t>เขียนขั้นตอนการแก้ปัญหา </a:t>
            </a:r>
            <a:r>
              <a:rPr lang="en-US" sz="2400" dirty="0" smtClean="0"/>
              <a:t>CSP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776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วิธีที่ใช้ในการแก้ปัญหา </a:t>
            </a:r>
            <a:r>
              <a:rPr lang="en-US" dirty="0" smtClean="0"/>
              <a:t>CSP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Generate and Test</a:t>
            </a:r>
          </a:p>
          <a:p>
            <a:r>
              <a:rPr lang="en-US" dirty="0" smtClean="0"/>
              <a:t>Backtracking</a:t>
            </a:r>
          </a:p>
          <a:p>
            <a:r>
              <a:rPr lang="en-US" dirty="0" smtClean="0"/>
              <a:t>Consistency Driven Techniques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2937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ตรงกลาง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10619</TotalTime>
  <Words>21346</Words>
  <Application>Microsoft Office PowerPoint</Application>
  <PresentationFormat>On-screen Show (4:3)</PresentationFormat>
  <Paragraphs>2580</Paragraphs>
  <Slides>85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85</vt:i4>
      </vt:variant>
    </vt:vector>
  </HeadingPairs>
  <TitlesOfParts>
    <vt:vector size="95" baseType="lpstr">
      <vt:lpstr>Angsana New</vt:lpstr>
      <vt:lpstr>Arial</vt:lpstr>
      <vt:lpstr>Californian FB</vt:lpstr>
      <vt:lpstr>Cambria Math</vt:lpstr>
      <vt:lpstr>FreesiaUPC</vt:lpstr>
      <vt:lpstr>Microsoft Sans Serif</vt:lpstr>
      <vt:lpstr>Tw Cen MT</vt:lpstr>
      <vt:lpstr>Wingdings</vt:lpstr>
      <vt:lpstr>Wingdings 2</vt:lpstr>
      <vt:lpstr>ตรงกลาง</vt:lpstr>
      <vt:lpstr>Constraint Satisfaction Problem (CSP) </vt:lpstr>
      <vt:lpstr>Constraint Satisfaction Problem </vt:lpstr>
      <vt:lpstr>ตัวอย่าง 1 : 8-queen problem</vt:lpstr>
      <vt:lpstr>ตัวอย่าง 2 – Crossword Puzzle</vt:lpstr>
      <vt:lpstr>ตัวอย่าง 3 – Map Coloring</vt:lpstr>
      <vt:lpstr>ปัญหาในโลกความเป็นจริง </vt:lpstr>
      <vt:lpstr>Constraint Graph</vt:lpstr>
      <vt:lpstr>ตัวอย่าง : Constraint Graph</vt:lpstr>
      <vt:lpstr>วิธีที่ใช้ในการแก้ปัญหา CSP</vt:lpstr>
      <vt:lpstr>Generate and Test</vt:lpstr>
      <vt:lpstr>Backtracking</vt:lpstr>
      <vt:lpstr>ปรับปรุงให้ Backtracking มีประสิทธิภาพ</vt:lpstr>
      <vt:lpstr>Consistency Driven</vt:lpstr>
      <vt:lpstr>เขียน Constraint Graph</vt:lpstr>
      <vt:lpstr>Algorithm ตรวจสอบ Arc Consistency (1)</vt:lpstr>
      <vt:lpstr>Algorithm ตรวจสอบ Arc Consistency (2)</vt:lpstr>
      <vt:lpstr>AC-1 Algorithm (1)</vt:lpstr>
      <vt:lpstr>AC-1 Algorithm (2)</vt:lpstr>
      <vt:lpstr>AC-1 Algorithm (3)</vt:lpstr>
      <vt:lpstr>AC-1 Algorithm (4)</vt:lpstr>
      <vt:lpstr>AC-1 Algorithm (5)</vt:lpstr>
      <vt:lpstr>AC-1 Algorithm (6)</vt:lpstr>
      <vt:lpstr>AC-1 Algorithm (7)</vt:lpstr>
      <vt:lpstr>AC-1 Algorithm (8)</vt:lpstr>
      <vt:lpstr>AC-1 Algorithm (9)</vt:lpstr>
      <vt:lpstr>AC-1 Algorithm (10)</vt:lpstr>
      <vt:lpstr>AC-1 Algorithm (11)</vt:lpstr>
      <vt:lpstr>AC-1 Algorithm (12)</vt:lpstr>
      <vt:lpstr>AC-1 Algorithm (13)</vt:lpstr>
      <vt:lpstr>AC-1 Algorithm (14)</vt:lpstr>
      <vt:lpstr>AC-1 Algorithm (15)</vt:lpstr>
      <vt:lpstr>AC-1 Algorithm (16)</vt:lpstr>
      <vt:lpstr>AC-1 Algorithm (17)</vt:lpstr>
      <vt:lpstr>AC-1 Algorithm (18)</vt:lpstr>
      <vt:lpstr>AC-1 Algorithm (19)</vt:lpstr>
      <vt:lpstr>AC-1 Algorithm (20)</vt:lpstr>
      <vt:lpstr>AC-1 Algorithm (21)</vt:lpstr>
      <vt:lpstr>AC-1 Algorithm (22)</vt:lpstr>
      <vt:lpstr>AC-1 Algorithm (23)</vt:lpstr>
      <vt:lpstr>AC-1 Algorithm (24)</vt:lpstr>
      <vt:lpstr>AC-1 Algorithm (25)</vt:lpstr>
      <vt:lpstr>AC-1 Algorithm (26)</vt:lpstr>
      <vt:lpstr>สรุป Algorithm AC-1 </vt:lpstr>
      <vt:lpstr>AC-3 Algorithm (1)</vt:lpstr>
      <vt:lpstr>AC-3 Algorithm (2)</vt:lpstr>
      <vt:lpstr>AC-3 Algorithm (3)</vt:lpstr>
      <vt:lpstr>AC-3 Algorithm (4)</vt:lpstr>
      <vt:lpstr>AC-3 Algorithm (5)</vt:lpstr>
      <vt:lpstr>AC-3 Algorithm (6)</vt:lpstr>
      <vt:lpstr>AC-3 Algorithm (7)</vt:lpstr>
      <vt:lpstr>AC-3 Algorithm (8)</vt:lpstr>
      <vt:lpstr>AC-3 Algorithm (9)</vt:lpstr>
      <vt:lpstr>AC-3 Algorithm (10)</vt:lpstr>
      <vt:lpstr>AC-3 Algorithm (11)</vt:lpstr>
      <vt:lpstr>AC-3 Algorithm (12)</vt:lpstr>
      <vt:lpstr>AC-3 Algorithm (13)</vt:lpstr>
      <vt:lpstr>AC-3 Algorithm (14)</vt:lpstr>
      <vt:lpstr>AC-3 Algorithm (15)</vt:lpstr>
      <vt:lpstr>AC-3 Algorithm (16)</vt:lpstr>
      <vt:lpstr>AC-3 Algorithm (17)</vt:lpstr>
      <vt:lpstr>AC-3 Algorithm (18)</vt:lpstr>
      <vt:lpstr>AC-3 Algorithm (19)</vt:lpstr>
      <vt:lpstr>AC-3 Algorithm (20)</vt:lpstr>
      <vt:lpstr>AC-3 Algorithm (21)</vt:lpstr>
      <vt:lpstr>AC-3 Algorithm (22)</vt:lpstr>
      <vt:lpstr>AC-3 Algorithm (23)</vt:lpstr>
      <vt:lpstr>AC-3 Algorithm (24)</vt:lpstr>
      <vt:lpstr>AC-3 Algorithm (25)</vt:lpstr>
      <vt:lpstr>AC-3 Algorithm (26)</vt:lpstr>
      <vt:lpstr>AC-3 Algorithm (27)</vt:lpstr>
      <vt:lpstr>ข้อจำกัดของ Algorithm AC-3</vt:lpstr>
      <vt:lpstr>Forward Checking</vt:lpstr>
      <vt:lpstr>ตัวอย่าง 1 : Forward Checking </vt:lpstr>
      <vt:lpstr>ตัวอย่าง 2 : Forward Checking (1)</vt:lpstr>
      <vt:lpstr>ตัวอย่าง 2 : Forward Checking (2)</vt:lpstr>
      <vt:lpstr>ปรับปรุง Forward Checking ด้วย AC-3</vt:lpstr>
      <vt:lpstr>ตัวอย่าง: AC3-FC</vt:lpstr>
      <vt:lpstr>ตัวอย่าง: AC3-FC</vt:lpstr>
      <vt:lpstr>ปรับปรุงให้ Backtracking มีประสิทธิภาพ</vt:lpstr>
      <vt:lpstr>Variable and Value Ordering </vt:lpstr>
      <vt:lpstr>ตัวอย่าง: AC3-FC (Variable &amp; Value Ordering)</vt:lpstr>
      <vt:lpstr>ปรับปรุงให้ Backtracking มีประสิทธิภาพ</vt:lpstr>
      <vt:lpstr>แบบฝึกหัด : 4 Queens Problem</vt:lpstr>
      <vt:lpstr>วิธีแก้ปัญหา 4 Queens</vt:lpstr>
      <vt:lpstr>แบบฝึกหัดทำส่ง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AI</dc:title>
  <dc:creator>choopan</dc:creator>
  <cp:lastModifiedBy>Choopan Rattanapoka</cp:lastModifiedBy>
  <cp:revision>705</cp:revision>
  <dcterms:created xsi:type="dcterms:W3CDTF">2010-02-28T04:09:14Z</dcterms:created>
  <dcterms:modified xsi:type="dcterms:W3CDTF">2015-08-04T05:34:03Z</dcterms:modified>
</cp:coreProperties>
</file>