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50" r:id="rId11"/>
    <p:sldId id="338" r:id="rId12"/>
    <p:sldId id="337" r:id="rId13"/>
    <p:sldId id="339" r:id="rId14"/>
    <p:sldId id="344" r:id="rId15"/>
    <p:sldId id="340" r:id="rId16"/>
    <p:sldId id="341" r:id="rId17"/>
    <p:sldId id="342" r:id="rId18"/>
    <p:sldId id="345" r:id="rId19"/>
    <p:sldId id="346" r:id="rId20"/>
    <p:sldId id="347" r:id="rId21"/>
    <p:sldId id="343" r:id="rId22"/>
    <p:sldId id="348" r:id="rId23"/>
    <p:sldId id="349" r:id="rId2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6" autoAdjust="0"/>
    <p:restoredTop sz="93980" autoAdjust="0"/>
  </p:normalViewPr>
  <p:slideViewPr>
    <p:cSldViewPr>
      <p:cViewPr varScale="1">
        <p:scale>
          <a:sx n="74" d="100"/>
          <a:sy n="74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adversarial Search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</a:t>
            </a:r>
            <a:r>
              <a:rPr lang="en-US" dirty="0" err="1" smtClean="0"/>
              <a:t>Minimax</a:t>
            </a:r>
            <a:r>
              <a:rPr lang="en-US" dirty="0" smtClean="0"/>
              <a:t> </a:t>
            </a:r>
            <a:r>
              <a:rPr lang="th-TH" dirty="0" smtClean="0"/>
              <a:t>กับ </a:t>
            </a:r>
            <a:r>
              <a:rPr lang="en-US" dirty="0" smtClean="0"/>
              <a:t>tic-tac-toe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64088" y="1590040"/>
            <a:ext cx="3600400" cy="604664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ผู้เล่นจะเดินตาของ </a:t>
            </a:r>
            <a:r>
              <a:rPr lang="en-US" dirty="0" smtClean="0"/>
              <a:t>X </a:t>
            </a:r>
            <a:r>
              <a:rPr lang="th-TH" dirty="0" smtClean="0"/>
              <a:t>ที่ช่องไหน</a:t>
            </a:r>
            <a:endParaRPr lang="th-TH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995936" y="162880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1259632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014938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895258" y="271908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10800000" flipV="1">
            <a:off x="1763688" y="2564904"/>
            <a:ext cx="2736304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427984" y="2636912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9992" y="2564904"/>
            <a:ext cx="2952328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9512" y="1742440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MAX(X) 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79512" y="2996952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MIN(O)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/>
        </p:nvGraphicFramePr>
        <p:xfrm>
          <a:off x="1062610" y="393305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2214738" y="393305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79512" y="4221088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MAX(X) 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Content Placeholder 4"/>
          <p:cNvGraphicFramePr>
            <a:graphicFrameLocks/>
          </p:cNvGraphicFramePr>
          <p:nvPr/>
        </p:nvGraphicFramePr>
        <p:xfrm>
          <a:off x="3635896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Content Placeholder 4"/>
          <p:cNvGraphicFramePr>
            <a:graphicFrameLocks/>
          </p:cNvGraphicFramePr>
          <p:nvPr/>
        </p:nvGraphicFramePr>
        <p:xfrm>
          <a:off x="4807026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Content Placeholder 4"/>
          <p:cNvGraphicFramePr>
            <a:graphicFrameLocks/>
          </p:cNvGraphicFramePr>
          <p:nvPr/>
        </p:nvGraphicFramePr>
        <p:xfrm>
          <a:off x="6463210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Content Placeholder 4"/>
          <p:cNvGraphicFramePr>
            <a:graphicFrameLocks/>
          </p:cNvGraphicFramePr>
          <p:nvPr/>
        </p:nvGraphicFramePr>
        <p:xfrm>
          <a:off x="7687346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 rot="5400000">
            <a:off x="1511660" y="3681028"/>
            <a:ext cx="288032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763688" y="3645024"/>
            <a:ext cx="1008112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4139952" y="3645024"/>
            <a:ext cx="43204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72000" y="3645024"/>
            <a:ext cx="79208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7020272" y="3645024"/>
            <a:ext cx="43204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452320" y="3645024"/>
            <a:ext cx="79208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3707904" y="4838784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-1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6516216" y="4838784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-1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" name="Content Placeholder 4"/>
          <p:cNvGraphicFramePr>
            <a:graphicFrameLocks/>
          </p:cNvGraphicFramePr>
          <p:nvPr/>
        </p:nvGraphicFramePr>
        <p:xfrm>
          <a:off x="1062610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8" name="Content Placeholder 4"/>
          <p:cNvGraphicFramePr>
            <a:graphicFrameLocks/>
          </p:cNvGraphicFramePr>
          <p:nvPr/>
        </p:nvGraphicFramePr>
        <p:xfrm>
          <a:off x="2205896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9" name="Content Placeholder 4"/>
          <p:cNvGraphicFramePr>
            <a:graphicFrameLocks/>
          </p:cNvGraphicFramePr>
          <p:nvPr/>
        </p:nvGraphicFramePr>
        <p:xfrm>
          <a:off x="4807026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Content Placeholder 4"/>
          <p:cNvGraphicFramePr>
            <a:graphicFrameLocks/>
          </p:cNvGraphicFramePr>
          <p:nvPr/>
        </p:nvGraphicFramePr>
        <p:xfrm>
          <a:off x="7687346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2" name="Straight Connector 41"/>
          <p:cNvCxnSpPr/>
          <p:nvPr/>
        </p:nvCxnSpPr>
        <p:spPr>
          <a:xfrm rot="5400000">
            <a:off x="1439652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663788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5256076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8136395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1115616" y="6021288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0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2195736" y="6021288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4860032" y="5990912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7668344" y="5990912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0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179512" y="5373216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MIN(O)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10800000" flipV="1">
            <a:off x="1691680" y="2564904"/>
            <a:ext cx="2736304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1 </a:t>
            </a:r>
            <a:r>
              <a:rPr lang="en-US" dirty="0" smtClean="0"/>
              <a:t>: </a:t>
            </a:r>
            <a:r>
              <a:rPr lang="th-TH" dirty="0" smtClean="0"/>
              <a:t>หาค่าและเส้นทางของ </a:t>
            </a:r>
            <a:r>
              <a:rPr lang="en-US" dirty="0" err="1" smtClean="0"/>
              <a:t>Minimax</a:t>
            </a:r>
            <a:endParaRPr lang="th-TH" dirty="0"/>
          </a:p>
        </p:txBody>
      </p:sp>
      <p:sp>
        <p:nvSpPr>
          <p:cNvPr id="4" name="Isosceles Triangle 4"/>
          <p:cNvSpPr/>
          <p:nvPr/>
        </p:nvSpPr>
        <p:spPr>
          <a:xfrm rot="10800000">
            <a:off x="785544" y="3645023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4099474" y="3645023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Isosceles Triangle 4"/>
          <p:cNvSpPr/>
          <p:nvPr/>
        </p:nvSpPr>
        <p:spPr>
          <a:xfrm rot="10800000">
            <a:off x="7267827" y="3645023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Isosceles Triangle 4"/>
          <p:cNvSpPr/>
          <p:nvPr/>
        </p:nvSpPr>
        <p:spPr>
          <a:xfrm>
            <a:off x="4097912" y="198884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Isosceles Triangle 4"/>
          <p:cNvSpPr/>
          <p:nvPr/>
        </p:nvSpPr>
        <p:spPr>
          <a:xfrm>
            <a:off x="35496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9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6" name="Isosceles Triangle 4"/>
          <p:cNvSpPr/>
          <p:nvPr/>
        </p:nvSpPr>
        <p:spPr>
          <a:xfrm>
            <a:off x="899592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2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7" name="Isosceles Triangle 4"/>
          <p:cNvSpPr/>
          <p:nvPr/>
        </p:nvSpPr>
        <p:spPr>
          <a:xfrm>
            <a:off x="1763688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-5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1" name="Isosceles Triangle 4"/>
          <p:cNvSpPr/>
          <p:nvPr/>
        </p:nvSpPr>
        <p:spPr>
          <a:xfrm>
            <a:off x="3347864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2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2" name="Isosceles Triangle 4"/>
          <p:cNvSpPr/>
          <p:nvPr/>
        </p:nvSpPr>
        <p:spPr>
          <a:xfrm>
            <a:off x="4211960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4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3" name="Isosceles Triangle 4"/>
          <p:cNvSpPr/>
          <p:nvPr/>
        </p:nvSpPr>
        <p:spPr>
          <a:xfrm>
            <a:off x="5076056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7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4" name="Isosceles Triangle 4"/>
          <p:cNvSpPr/>
          <p:nvPr/>
        </p:nvSpPr>
        <p:spPr>
          <a:xfrm>
            <a:off x="6516216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-2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5" name="Isosceles Triangle 4"/>
          <p:cNvSpPr/>
          <p:nvPr/>
        </p:nvSpPr>
        <p:spPr>
          <a:xfrm>
            <a:off x="7380312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-5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26" name="Isosceles Triangle 4"/>
          <p:cNvSpPr/>
          <p:nvPr/>
        </p:nvSpPr>
        <p:spPr>
          <a:xfrm>
            <a:off x="8244408" y="5517232"/>
            <a:ext cx="792088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8</a:t>
            </a:r>
            <a:endParaRPr lang="th-TH" sz="1800" dirty="0">
              <a:solidFill>
                <a:schemeClr val="tx1"/>
              </a:solidFill>
            </a:endParaRPr>
          </a:p>
        </p:txBody>
      </p:sp>
      <p:cxnSp>
        <p:nvCxnSpPr>
          <p:cNvPr id="30" name="ตัวเชื่อมต่อตรง 29"/>
          <p:cNvCxnSpPr>
            <a:stCxn id="4" idx="0"/>
            <a:endCxn id="8" idx="0"/>
          </p:cNvCxnSpPr>
          <p:nvPr/>
        </p:nvCxnSpPr>
        <p:spPr>
          <a:xfrm rot="5400000">
            <a:off x="176494" y="4404125"/>
            <a:ext cx="1368153" cy="858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>
            <a:stCxn id="4" idx="0"/>
            <a:endCxn id="16" idx="0"/>
          </p:cNvCxnSpPr>
          <p:nvPr/>
        </p:nvCxnSpPr>
        <p:spPr>
          <a:xfrm rot="16200000" flipH="1">
            <a:off x="608542" y="4830137"/>
            <a:ext cx="1368153" cy="6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>
            <a:stCxn id="4" idx="0"/>
            <a:endCxn id="17" idx="0"/>
          </p:cNvCxnSpPr>
          <p:nvPr/>
        </p:nvCxnSpPr>
        <p:spPr>
          <a:xfrm rot="16200000" flipH="1">
            <a:off x="1040590" y="4398089"/>
            <a:ext cx="1368153" cy="87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>
            <a:stCxn id="5" idx="0"/>
            <a:endCxn id="21" idx="0"/>
          </p:cNvCxnSpPr>
          <p:nvPr/>
        </p:nvCxnSpPr>
        <p:spPr>
          <a:xfrm rot="5400000">
            <a:off x="3489643" y="4403344"/>
            <a:ext cx="1368153" cy="859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>
            <a:stCxn id="5" idx="0"/>
            <a:endCxn id="22" idx="0"/>
          </p:cNvCxnSpPr>
          <p:nvPr/>
        </p:nvCxnSpPr>
        <p:spPr>
          <a:xfrm rot="16200000" flipH="1">
            <a:off x="3921691" y="4830918"/>
            <a:ext cx="1368153" cy="4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>
            <a:stCxn id="5" idx="0"/>
            <a:endCxn id="23" idx="0"/>
          </p:cNvCxnSpPr>
          <p:nvPr/>
        </p:nvCxnSpPr>
        <p:spPr>
          <a:xfrm rot="16200000" flipH="1">
            <a:off x="4353739" y="4398870"/>
            <a:ext cx="1368153" cy="868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>
            <a:stCxn id="6" idx="0"/>
            <a:endCxn id="24" idx="0"/>
          </p:cNvCxnSpPr>
          <p:nvPr/>
        </p:nvCxnSpPr>
        <p:spPr>
          <a:xfrm rot="5400000">
            <a:off x="6657996" y="4403344"/>
            <a:ext cx="1368153" cy="859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ตัวเชื่อมต่อตรง 43"/>
          <p:cNvCxnSpPr>
            <a:stCxn id="6" idx="0"/>
            <a:endCxn id="25" idx="0"/>
          </p:cNvCxnSpPr>
          <p:nvPr/>
        </p:nvCxnSpPr>
        <p:spPr>
          <a:xfrm rot="16200000" flipH="1">
            <a:off x="7090043" y="4830918"/>
            <a:ext cx="1368153" cy="4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>
            <a:stCxn id="6" idx="0"/>
            <a:endCxn id="26" idx="0"/>
          </p:cNvCxnSpPr>
          <p:nvPr/>
        </p:nvCxnSpPr>
        <p:spPr>
          <a:xfrm rot="16200000" flipH="1">
            <a:off x="7522091" y="4398870"/>
            <a:ext cx="1368153" cy="868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>
            <a:stCxn id="4" idx="3"/>
            <a:endCxn id="7" idx="3"/>
          </p:cNvCxnSpPr>
          <p:nvPr/>
        </p:nvCxnSpPr>
        <p:spPr>
          <a:xfrm rot="5400000" flipH="1" flipV="1">
            <a:off x="2369721" y="1412776"/>
            <a:ext cx="1152127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ตัวเชื่อมต่อตรง 49"/>
          <p:cNvCxnSpPr>
            <a:stCxn id="5" idx="3"/>
            <a:endCxn id="7" idx="3"/>
          </p:cNvCxnSpPr>
          <p:nvPr/>
        </p:nvCxnSpPr>
        <p:spPr>
          <a:xfrm rot="16200000" flipV="1">
            <a:off x="4026686" y="3068179"/>
            <a:ext cx="1152127" cy="1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ตัวเชื่อมต่อตรง 51"/>
          <p:cNvCxnSpPr>
            <a:stCxn id="6" idx="3"/>
            <a:endCxn id="7" idx="3"/>
          </p:cNvCxnSpPr>
          <p:nvPr/>
        </p:nvCxnSpPr>
        <p:spPr>
          <a:xfrm rot="16200000" flipV="1">
            <a:off x="5610863" y="1484002"/>
            <a:ext cx="1152127" cy="3169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2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เกมหยิบเหรียญ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กำหนดให้สถานะเริ่มต้นมีเหรียญอยู่ 5 เหรียญ</a:t>
            </a:r>
          </a:p>
          <a:p>
            <a:r>
              <a:rPr lang="th-TH" dirty="0" smtClean="0"/>
              <a:t>มีผู้เล่น 2 คน ผลัดกันหยิบเหรียญ</a:t>
            </a:r>
          </a:p>
          <a:p>
            <a:r>
              <a:rPr lang="th-TH" dirty="0" smtClean="0"/>
              <a:t>แต่ละตาผู้เล่นจะต้องหยิบ 1 เหรียญ หรือ 2 เหรียญ</a:t>
            </a:r>
          </a:p>
          <a:p>
            <a:r>
              <a:rPr lang="th-TH" dirty="0" smtClean="0"/>
              <a:t>คนที่หยิบเหรียญสุดท้ายคนนั้น</a:t>
            </a:r>
            <a:r>
              <a:rPr lang="th-TH" b="1" dirty="0" smtClean="0"/>
              <a:t>แพ้</a:t>
            </a:r>
          </a:p>
          <a:p>
            <a:r>
              <a:rPr lang="th-TH" dirty="0" smtClean="0"/>
              <a:t>ให้เราเป็นคนเริ่มต้นหยิบเหรียญคนแรก</a:t>
            </a:r>
          </a:p>
          <a:p>
            <a:r>
              <a:rPr lang="th-TH" dirty="0" smtClean="0"/>
              <a:t>กำหนด </a:t>
            </a:r>
            <a:r>
              <a:rPr lang="en-US" dirty="0" smtClean="0"/>
              <a:t>Utility function </a:t>
            </a:r>
          </a:p>
          <a:p>
            <a:pPr lvl="1"/>
            <a:r>
              <a:rPr lang="th-TH" dirty="0" smtClean="0"/>
              <a:t> -1  เราแพ้</a:t>
            </a:r>
          </a:p>
          <a:p>
            <a:pPr lvl="1"/>
            <a:r>
              <a:rPr lang="th-TH" dirty="0" smtClean="0"/>
              <a:t>   1  เราชนะ</a:t>
            </a:r>
          </a:p>
          <a:p>
            <a:r>
              <a:rPr lang="th-TH" dirty="0" smtClean="0"/>
              <a:t>จงเขียนปริภูมิสถานะ</a:t>
            </a:r>
            <a:r>
              <a:rPr lang="en-US" dirty="0" smtClean="0"/>
              <a:t>, </a:t>
            </a:r>
            <a:r>
              <a:rPr lang="th-TH" dirty="0" smtClean="0"/>
              <a:t>หาค่า </a:t>
            </a:r>
            <a:r>
              <a:rPr lang="en-US" dirty="0" err="1" smtClean="0"/>
              <a:t>minimax</a:t>
            </a:r>
            <a:r>
              <a:rPr lang="en-US" dirty="0" smtClean="0"/>
              <a:t>, </a:t>
            </a:r>
            <a:r>
              <a:rPr lang="th-TH" dirty="0" smtClean="0"/>
              <a:t>และเลือกทางเดินที่จะชนะ</a:t>
            </a:r>
          </a:p>
          <a:p>
            <a:endParaRPr lang="th-TH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46189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46189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43711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46189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4437112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Alpha-Beta Pruning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Minimax</a:t>
            </a:r>
            <a:r>
              <a:rPr lang="en-US" dirty="0" smtClean="0"/>
              <a:t> </a:t>
            </a:r>
            <a:r>
              <a:rPr lang="th-TH" dirty="0" smtClean="0"/>
              <a:t>เป็นกระบวนการมุ่งหาเส้นทางจากทุกกิ่ง</a:t>
            </a:r>
          </a:p>
          <a:p>
            <a:r>
              <a:rPr lang="th-TH" dirty="0" smtClean="0"/>
              <a:t>ถ้าเกมมีเส้นทางเยอะจะทำให้เสียเวลาในการค้นหาเส้นทางอย่างมาก</a:t>
            </a:r>
          </a:p>
          <a:p>
            <a:r>
              <a:rPr lang="en-US" dirty="0" smtClean="0"/>
              <a:t>Alpha-beta pruning </a:t>
            </a:r>
            <a:r>
              <a:rPr lang="th-TH" dirty="0" smtClean="0"/>
              <a:t>หรือ </a:t>
            </a:r>
            <a:r>
              <a:rPr lang="en-US" dirty="0" smtClean="0"/>
              <a:t>Alpha-beta cutoff </a:t>
            </a:r>
            <a:r>
              <a:rPr lang="th-TH" dirty="0" smtClean="0"/>
              <a:t>เป็นเทคนิคที่พัฒนาขึ้นมาจาก </a:t>
            </a:r>
            <a:r>
              <a:rPr lang="en-US" dirty="0" err="1" smtClean="0"/>
              <a:t>Minimax</a:t>
            </a:r>
            <a:r>
              <a:rPr lang="en-US" dirty="0" smtClean="0"/>
              <a:t> </a:t>
            </a:r>
            <a:r>
              <a:rPr lang="th-TH" dirty="0" smtClean="0"/>
              <a:t>เพื่อตัดเส้นทางที่ไม่จำเป็นออกไป ทำให้ประหยัดเวลาในการค้นหาเส้นทาง</a:t>
            </a:r>
          </a:p>
          <a:p>
            <a:r>
              <a:rPr lang="en-US" dirty="0" smtClean="0"/>
              <a:t>Alpha </a:t>
            </a:r>
            <a:r>
              <a:rPr lang="th-TH" dirty="0" smtClean="0"/>
              <a:t>เป็นค่าที่ดีที่สุดที่นำมาช่วยเลือกให้กับ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r>
              <a:rPr lang="en-US" dirty="0" smtClean="0"/>
              <a:t>MAX </a:t>
            </a:r>
            <a:r>
              <a:rPr lang="th-TH" dirty="0" smtClean="0"/>
              <a:t>ซึ่งค่าจะไม่สามารถลดลงได้</a:t>
            </a:r>
            <a:endParaRPr lang="en-US" dirty="0" smtClean="0"/>
          </a:p>
          <a:p>
            <a:r>
              <a:rPr lang="en-US" dirty="0" smtClean="0"/>
              <a:t>Beta </a:t>
            </a:r>
            <a:r>
              <a:rPr lang="th-TH" dirty="0" smtClean="0"/>
              <a:t>เป็นค่าที่ดีที่สุดที่นำมาช่วยเลือกให้กับ</a:t>
            </a:r>
            <a:r>
              <a:rPr lang="th-TH" dirty="0" err="1" smtClean="0"/>
              <a:t>โหนด</a:t>
            </a:r>
            <a:r>
              <a:rPr lang="th-TH" dirty="0" smtClean="0"/>
              <a:t> </a:t>
            </a:r>
            <a:r>
              <a:rPr lang="en-US" dirty="0" smtClean="0"/>
              <a:t>MIN </a:t>
            </a:r>
            <a:r>
              <a:rPr lang="th-TH" dirty="0" smtClean="0"/>
              <a:t>ซึ่งค่าจะไม่สามารถเพิ่มขึ้นได้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สิ่งที่ควรจดจำเกี่ยวกับ </a:t>
            </a:r>
            <a:r>
              <a:rPr lang="en-US" dirty="0" smtClean="0"/>
              <a:t>Alpha-beta pruning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การค้นหาภายใต้โหนด </a:t>
            </a:r>
            <a:r>
              <a:rPr lang="en-US" dirty="0" smtClean="0"/>
              <a:t>MIN </a:t>
            </a:r>
            <a:r>
              <a:rPr lang="th-TH" dirty="0" smtClean="0"/>
              <a:t>จะหยุดลงต่อเมื่อค่า </a:t>
            </a:r>
            <a:r>
              <a:rPr lang="en-US" dirty="0" smtClean="0"/>
              <a:t>Beta </a:t>
            </a:r>
            <a:r>
              <a:rPr lang="th-TH" dirty="0" smtClean="0"/>
              <a:t>น้อยกว่าหรือเท่ากับค่า </a:t>
            </a:r>
            <a:r>
              <a:rPr lang="en-US" dirty="0" smtClean="0"/>
              <a:t>Alpha </a:t>
            </a:r>
            <a:r>
              <a:rPr lang="th-TH" dirty="0" smtClean="0"/>
              <a:t>ของโหนด </a:t>
            </a:r>
            <a:r>
              <a:rPr lang="en-US" dirty="0" smtClean="0"/>
              <a:t>MAX </a:t>
            </a:r>
            <a:r>
              <a:rPr lang="th-TH" dirty="0" smtClean="0"/>
              <a:t>ที่เป็นพ่อ</a:t>
            </a:r>
          </a:p>
          <a:p>
            <a:r>
              <a:rPr lang="th-TH" dirty="0" smtClean="0"/>
              <a:t>การค้นหาภายใต้โหนด </a:t>
            </a:r>
            <a:r>
              <a:rPr lang="en-US" dirty="0" smtClean="0"/>
              <a:t>MAX </a:t>
            </a:r>
            <a:r>
              <a:rPr lang="th-TH" dirty="0" smtClean="0"/>
              <a:t>จะหยุดลงต่อเมื่อค่า </a:t>
            </a:r>
            <a:r>
              <a:rPr lang="en-US" dirty="0" smtClean="0"/>
              <a:t>Alpha </a:t>
            </a:r>
            <a:r>
              <a:rPr lang="th-TH" dirty="0" smtClean="0"/>
              <a:t>มากกว่าหรือเท่ากับค่า </a:t>
            </a:r>
            <a:r>
              <a:rPr lang="en-US" dirty="0" smtClean="0"/>
              <a:t>Beta </a:t>
            </a:r>
            <a:r>
              <a:rPr lang="th-TH" dirty="0" smtClean="0"/>
              <a:t>ของโหนด </a:t>
            </a:r>
            <a:r>
              <a:rPr lang="en-US" dirty="0" smtClean="0"/>
              <a:t>MIN </a:t>
            </a:r>
            <a:r>
              <a:rPr lang="th-TH" dirty="0" smtClean="0"/>
              <a:t>ที่เป็นพ่อ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วิธีการเลือกเส้นทางของ </a:t>
            </a:r>
            <a:r>
              <a:rPr lang="en-US" sz="4000" dirty="0" smtClean="0"/>
              <a:t>Alpha-beta pruning</a:t>
            </a:r>
            <a:endParaRPr lang="th-TH" sz="4000" dirty="0"/>
          </a:p>
        </p:txBody>
      </p:sp>
      <p:sp>
        <p:nvSpPr>
          <p:cNvPr id="4" name="Isosceles Triangle 3"/>
          <p:cNvSpPr/>
          <p:nvPr/>
        </p:nvSpPr>
        <p:spPr>
          <a:xfrm>
            <a:off x="4427984" y="274899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1187624" y="411714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Isosceles Triangle 5"/>
          <p:cNvSpPr/>
          <p:nvPr/>
        </p:nvSpPr>
        <p:spPr>
          <a:xfrm rot="10800000">
            <a:off x="4427984" y="411714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Isosceles Triangle 7"/>
          <p:cNvSpPr/>
          <p:nvPr/>
        </p:nvSpPr>
        <p:spPr>
          <a:xfrm>
            <a:off x="107504" y="5485294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187624" y="5485294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9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267744" y="5485294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3347864" y="5485294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6588224" y="5485294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7668344" y="5485294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4" idx="3"/>
            <a:endCxn id="5" idx="3"/>
          </p:cNvCxnSpPr>
          <p:nvPr/>
        </p:nvCxnSpPr>
        <p:spPr>
          <a:xfrm rot="5400000">
            <a:off x="2879812" y="2064914"/>
            <a:ext cx="864096" cy="324036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6" idx="3"/>
          </p:cNvCxnSpPr>
          <p:nvPr/>
        </p:nvCxnSpPr>
        <p:spPr>
          <a:xfrm rot="5400000">
            <a:off x="4499992" y="3685094"/>
            <a:ext cx="8640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3"/>
            <a:endCxn id="7" idx="3"/>
          </p:cNvCxnSpPr>
          <p:nvPr/>
        </p:nvCxnSpPr>
        <p:spPr>
          <a:xfrm rot="16200000" flipH="1">
            <a:off x="5832140" y="2352946"/>
            <a:ext cx="864096" cy="266429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5" idx="0"/>
            <a:endCxn id="8" idx="0"/>
          </p:cNvCxnSpPr>
          <p:nvPr/>
        </p:nvCxnSpPr>
        <p:spPr>
          <a:xfrm rot="5400000">
            <a:off x="719572" y="4513186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0"/>
            <a:endCxn id="9" idx="0"/>
          </p:cNvCxnSpPr>
          <p:nvPr/>
        </p:nvCxnSpPr>
        <p:spPr>
          <a:xfrm rot="5400000">
            <a:off x="1259632" y="5053246"/>
            <a:ext cx="8640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0"/>
            <a:endCxn id="10" idx="0"/>
          </p:cNvCxnSpPr>
          <p:nvPr/>
        </p:nvCxnSpPr>
        <p:spPr>
          <a:xfrm rot="16200000" flipH="1">
            <a:off x="1799692" y="4513186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0"/>
            <a:endCxn id="11" idx="0"/>
          </p:cNvCxnSpPr>
          <p:nvPr/>
        </p:nvCxnSpPr>
        <p:spPr>
          <a:xfrm rot="5400000">
            <a:off x="3959932" y="4513186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7" idx="0"/>
            <a:endCxn id="14" idx="0"/>
          </p:cNvCxnSpPr>
          <p:nvPr/>
        </p:nvCxnSpPr>
        <p:spPr>
          <a:xfrm rot="5400000">
            <a:off x="6912260" y="4801218"/>
            <a:ext cx="864096" cy="5040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7" idx="0"/>
            <a:endCxn id="15" idx="0"/>
          </p:cNvCxnSpPr>
          <p:nvPr/>
        </p:nvCxnSpPr>
        <p:spPr>
          <a:xfrm rot="16200000" flipH="1">
            <a:off x="7452320" y="4765214"/>
            <a:ext cx="864096" cy="57606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67544" y="3613086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7544" y="4909230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100392" y="26369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</a:t>
            </a:r>
            <a:endParaRPr lang="th-TH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8100392" y="36850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MIN</a:t>
            </a:r>
            <a:endParaRPr lang="th-TH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100392" y="49411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</a:t>
            </a:r>
            <a:endParaRPr lang="th-TH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436096" y="281286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Alpha =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grpSp>
        <p:nvGrpSpPr>
          <p:cNvPr id="82" name="กลุ่ม 81"/>
          <p:cNvGrpSpPr/>
          <p:nvPr/>
        </p:nvGrpSpPr>
        <p:grpSpPr>
          <a:xfrm>
            <a:off x="35496" y="1556791"/>
            <a:ext cx="4320480" cy="1512169"/>
            <a:chOff x="259904" y="1853206"/>
            <a:chExt cx="8568952" cy="3240362"/>
          </a:xfrm>
        </p:grpSpPr>
        <p:sp>
          <p:nvSpPr>
            <p:cNvPr id="49" name="Isosceles Triangle 3"/>
            <p:cNvSpPr/>
            <p:nvPr/>
          </p:nvSpPr>
          <p:spPr>
            <a:xfrm>
              <a:off x="4600763" y="1853206"/>
              <a:ext cx="1008111" cy="50405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0" name="Isosceles Triangle 4"/>
            <p:cNvSpPr/>
            <p:nvPr/>
          </p:nvSpPr>
          <p:spPr>
            <a:xfrm rot="10800000">
              <a:off x="1340024" y="3221360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1" name="Isosceles Triangle 5"/>
            <p:cNvSpPr/>
            <p:nvPr/>
          </p:nvSpPr>
          <p:spPr>
            <a:xfrm rot="10800000">
              <a:off x="4580384" y="3221360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2" name="Isosceles Triangle 6"/>
            <p:cNvSpPr/>
            <p:nvPr/>
          </p:nvSpPr>
          <p:spPr>
            <a:xfrm rot="10800000">
              <a:off x="7244680" y="3221360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53" name="Isosceles Triangle 7"/>
            <p:cNvSpPr/>
            <p:nvPr/>
          </p:nvSpPr>
          <p:spPr>
            <a:xfrm>
              <a:off x="25990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3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8"/>
            <p:cNvSpPr/>
            <p:nvPr/>
          </p:nvSpPr>
          <p:spPr>
            <a:xfrm>
              <a:off x="1340024" y="4589509"/>
              <a:ext cx="1008111" cy="50405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9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5" name="Isosceles Triangle 9"/>
            <p:cNvSpPr/>
            <p:nvPr/>
          </p:nvSpPr>
          <p:spPr>
            <a:xfrm>
              <a:off x="242014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8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6" name="Isosceles Triangle 10"/>
            <p:cNvSpPr/>
            <p:nvPr/>
          </p:nvSpPr>
          <p:spPr>
            <a:xfrm>
              <a:off x="350026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2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7" name="Isosceles Triangle 11"/>
            <p:cNvSpPr/>
            <p:nvPr/>
          </p:nvSpPr>
          <p:spPr>
            <a:xfrm>
              <a:off x="458038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8" name="Isosceles Triangle 12"/>
            <p:cNvSpPr/>
            <p:nvPr/>
          </p:nvSpPr>
          <p:spPr>
            <a:xfrm>
              <a:off x="566050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6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9" name="Isosceles Triangle 13"/>
            <p:cNvSpPr/>
            <p:nvPr/>
          </p:nvSpPr>
          <p:spPr>
            <a:xfrm>
              <a:off x="674062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5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60" name="Isosceles Triangle 14"/>
            <p:cNvSpPr/>
            <p:nvPr/>
          </p:nvSpPr>
          <p:spPr>
            <a:xfrm>
              <a:off x="7820744" y="4589512"/>
              <a:ext cx="1008112" cy="5040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2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16"/>
            <p:cNvCxnSpPr>
              <a:stCxn id="49" idx="3"/>
              <a:endCxn id="50" idx="3"/>
            </p:cNvCxnSpPr>
            <p:nvPr/>
          </p:nvCxnSpPr>
          <p:spPr>
            <a:xfrm rot="5400000">
              <a:off x="3042403" y="1158942"/>
              <a:ext cx="864096" cy="3260739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18"/>
            <p:cNvCxnSpPr>
              <a:stCxn id="49" idx="3"/>
              <a:endCxn id="51" idx="3"/>
            </p:cNvCxnSpPr>
            <p:nvPr/>
          </p:nvCxnSpPr>
          <p:spPr>
            <a:xfrm rot="5400000">
              <a:off x="4662582" y="2779122"/>
              <a:ext cx="864096" cy="2038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0"/>
            <p:cNvCxnSpPr>
              <a:stCxn id="49" idx="3"/>
              <a:endCxn id="52" idx="3"/>
            </p:cNvCxnSpPr>
            <p:nvPr/>
          </p:nvCxnSpPr>
          <p:spPr>
            <a:xfrm rot="16200000" flipH="1">
              <a:off x="5994728" y="1467351"/>
              <a:ext cx="864096" cy="2643917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2"/>
            <p:cNvCxnSpPr>
              <a:stCxn id="50" idx="0"/>
              <a:endCxn id="53" idx="0"/>
            </p:cNvCxnSpPr>
            <p:nvPr/>
          </p:nvCxnSpPr>
          <p:spPr>
            <a:xfrm rot="5400000">
              <a:off x="871972" y="3617404"/>
              <a:ext cx="864096" cy="108012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4"/>
            <p:cNvCxnSpPr>
              <a:stCxn id="50" idx="0"/>
              <a:endCxn id="54" idx="0"/>
            </p:cNvCxnSpPr>
            <p:nvPr/>
          </p:nvCxnSpPr>
          <p:spPr>
            <a:xfrm rot="5400000">
              <a:off x="1412032" y="4157464"/>
              <a:ext cx="864096" cy="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6"/>
            <p:cNvCxnSpPr>
              <a:stCxn id="50" idx="0"/>
              <a:endCxn id="55" idx="0"/>
            </p:cNvCxnSpPr>
            <p:nvPr/>
          </p:nvCxnSpPr>
          <p:spPr>
            <a:xfrm rot="16200000" flipH="1">
              <a:off x="1952092" y="3617404"/>
              <a:ext cx="864096" cy="108012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8"/>
            <p:cNvCxnSpPr>
              <a:stCxn id="51" idx="0"/>
              <a:endCxn id="56" idx="0"/>
            </p:cNvCxnSpPr>
            <p:nvPr/>
          </p:nvCxnSpPr>
          <p:spPr>
            <a:xfrm rot="5400000">
              <a:off x="4112332" y="3617404"/>
              <a:ext cx="864096" cy="108012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30"/>
            <p:cNvCxnSpPr>
              <a:stCxn id="51" idx="0"/>
              <a:endCxn id="57" idx="0"/>
            </p:cNvCxnSpPr>
            <p:nvPr/>
          </p:nvCxnSpPr>
          <p:spPr>
            <a:xfrm rot="5400000">
              <a:off x="4652392" y="4157464"/>
              <a:ext cx="864096" cy="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32"/>
            <p:cNvCxnSpPr>
              <a:stCxn id="51" idx="0"/>
              <a:endCxn id="58" idx="0"/>
            </p:cNvCxnSpPr>
            <p:nvPr/>
          </p:nvCxnSpPr>
          <p:spPr>
            <a:xfrm rot="16200000" flipH="1">
              <a:off x="5192452" y="3617404"/>
              <a:ext cx="864096" cy="1080120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34"/>
            <p:cNvCxnSpPr>
              <a:stCxn id="52" idx="0"/>
              <a:endCxn id="59" idx="0"/>
            </p:cNvCxnSpPr>
            <p:nvPr/>
          </p:nvCxnSpPr>
          <p:spPr>
            <a:xfrm rot="5400000">
              <a:off x="7064660" y="3905436"/>
              <a:ext cx="864096" cy="50405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36"/>
            <p:cNvCxnSpPr>
              <a:stCxn id="52" idx="0"/>
              <a:endCxn id="60" idx="0"/>
            </p:cNvCxnSpPr>
            <p:nvPr/>
          </p:nvCxnSpPr>
          <p:spPr>
            <a:xfrm rot="16200000" flipH="1">
              <a:off x="7604720" y="3869432"/>
              <a:ext cx="864096" cy="576064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1700065" y="3221359"/>
              <a:ext cx="360040" cy="825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latin typeface="+mn-lt"/>
                <a:cs typeface="FreesiaUPC" pitchFamily="34" charset="-34"/>
              </a:endParaRP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2051720" y="418101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Beta = 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843808" y="4181018"/>
            <a:ext cx="4236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3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292080" y="418101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Beta =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084168" y="4181018"/>
            <a:ext cx="4236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2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44208" y="2812866"/>
            <a:ext cx="3600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3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84368" y="418101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ß = 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396808" y="4181018"/>
            <a:ext cx="4956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5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388424" y="4181018"/>
            <a:ext cx="3600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  <a:cs typeface="FreesiaUPC" pitchFamily="34" charset="-34"/>
              </a:rPr>
              <a:t>2 </a:t>
            </a:r>
            <a:endParaRPr lang="en-US" sz="2000" b="1" dirty="0">
              <a:latin typeface="+mj-lt"/>
              <a:cs typeface="FreesiaUPC" pitchFamily="34" charset="-34"/>
            </a:endParaRPr>
          </a:p>
        </p:txBody>
      </p:sp>
      <p:sp>
        <p:nvSpPr>
          <p:cNvPr id="7" name="Isosceles Triangle 6"/>
          <p:cNvSpPr/>
          <p:nvPr/>
        </p:nvSpPr>
        <p:spPr>
          <a:xfrm rot="10800000">
            <a:off x="7092280" y="411714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40" grpId="0"/>
      <p:bldP spid="93" grpId="0"/>
      <p:bldP spid="94" grpId="0" animBg="1"/>
      <p:bldP spid="96" grpId="0"/>
      <p:bldP spid="97" grpId="0" animBg="1"/>
      <p:bldP spid="98" grpId="0" animBg="1"/>
      <p:bldP spid="99" grpId="0"/>
      <p:bldP spid="100" grpId="0" animBg="1"/>
      <p:bldP spid="101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3 </a:t>
            </a:r>
            <a:r>
              <a:rPr lang="en-US" dirty="0" smtClean="0"/>
              <a:t>: Alpha-beta pruning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เขียนการค้นหาเส้นทางด้วย </a:t>
            </a:r>
            <a:r>
              <a:rPr lang="en-US" dirty="0" smtClean="0"/>
              <a:t>Alpha-beta pruning</a:t>
            </a:r>
            <a:endParaRPr lang="th-TH" dirty="0"/>
          </a:p>
        </p:txBody>
      </p:sp>
      <p:sp>
        <p:nvSpPr>
          <p:cNvPr id="5" name="Isosceles Triangle 3"/>
          <p:cNvSpPr/>
          <p:nvPr/>
        </p:nvSpPr>
        <p:spPr>
          <a:xfrm>
            <a:off x="4297714" y="2204864"/>
            <a:ext cx="889510" cy="6384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Isosceles Triangle 4"/>
          <p:cNvSpPr/>
          <p:nvPr/>
        </p:nvSpPr>
        <p:spPr>
          <a:xfrm rot="10800000">
            <a:off x="1132559" y="3937858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Isosceles Triangle 5"/>
          <p:cNvSpPr/>
          <p:nvPr/>
        </p:nvSpPr>
        <p:spPr>
          <a:xfrm rot="10800000">
            <a:off x="4279732" y="3937858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Isosceles Triangle 6"/>
          <p:cNvSpPr/>
          <p:nvPr/>
        </p:nvSpPr>
        <p:spPr>
          <a:xfrm rot="10800000">
            <a:off x="7308305" y="3937858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9" name="Isosceles Triangle 7"/>
          <p:cNvSpPr/>
          <p:nvPr/>
        </p:nvSpPr>
        <p:spPr>
          <a:xfrm>
            <a:off x="179512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" name="Isosceles Triangle 8"/>
          <p:cNvSpPr/>
          <p:nvPr/>
        </p:nvSpPr>
        <p:spPr>
          <a:xfrm>
            <a:off x="1132559" y="5670846"/>
            <a:ext cx="889510" cy="6384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Isosceles Triangle 9"/>
          <p:cNvSpPr/>
          <p:nvPr/>
        </p:nvSpPr>
        <p:spPr>
          <a:xfrm>
            <a:off x="2085606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Isosceles Triangle 10"/>
          <p:cNvSpPr/>
          <p:nvPr/>
        </p:nvSpPr>
        <p:spPr>
          <a:xfrm>
            <a:off x="3326685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-7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Isosceles Triangle 11"/>
          <p:cNvSpPr/>
          <p:nvPr/>
        </p:nvSpPr>
        <p:spPr>
          <a:xfrm>
            <a:off x="4279732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Isosceles Triangle 12"/>
          <p:cNvSpPr/>
          <p:nvPr/>
        </p:nvSpPr>
        <p:spPr>
          <a:xfrm>
            <a:off x="5232779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-6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Isosceles Triangle 13"/>
          <p:cNvSpPr/>
          <p:nvPr/>
        </p:nvSpPr>
        <p:spPr>
          <a:xfrm>
            <a:off x="6329842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-2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6" name="Isosceles Triangle 14"/>
          <p:cNvSpPr/>
          <p:nvPr/>
        </p:nvSpPr>
        <p:spPr>
          <a:xfrm>
            <a:off x="7282889" y="5670849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5" idx="3"/>
            <a:endCxn id="6" idx="3"/>
          </p:cNvCxnSpPr>
          <p:nvPr/>
        </p:nvCxnSpPr>
        <p:spPr>
          <a:xfrm rot="5400000">
            <a:off x="2612631" y="1808020"/>
            <a:ext cx="1094522" cy="316515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8"/>
          <p:cNvCxnSpPr>
            <a:stCxn id="5" idx="3"/>
            <a:endCxn id="7" idx="3"/>
          </p:cNvCxnSpPr>
          <p:nvPr/>
        </p:nvCxnSpPr>
        <p:spPr>
          <a:xfrm rot="5400000">
            <a:off x="4186218" y="3381606"/>
            <a:ext cx="1094521" cy="1798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0"/>
          <p:cNvCxnSpPr>
            <a:stCxn id="5" idx="3"/>
            <a:endCxn id="8" idx="3"/>
          </p:cNvCxnSpPr>
          <p:nvPr/>
        </p:nvCxnSpPr>
        <p:spPr>
          <a:xfrm rot="16200000" flipH="1">
            <a:off x="5700503" y="1885301"/>
            <a:ext cx="1094522" cy="3010591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>
            <a:stCxn id="6" idx="0"/>
            <a:endCxn id="9" idx="0"/>
          </p:cNvCxnSpPr>
          <p:nvPr/>
        </p:nvCxnSpPr>
        <p:spPr>
          <a:xfrm rot="5400000">
            <a:off x="553530" y="4647065"/>
            <a:ext cx="1094521" cy="9530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4"/>
          <p:cNvCxnSpPr>
            <a:stCxn id="6" idx="0"/>
            <a:endCxn id="10" idx="0"/>
          </p:cNvCxnSpPr>
          <p:nvPr/>
        </p:nvCxnSpPr>
        <p:spPr>
          <a:xfrm rot="5400000">
            <a:off x="1030054" y="5123589"/>
            <a:ext cx="1094521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6"/>
          <p:cNvCxnSpPr>
            <a:stCxn id="6" idx="0"/>
            <a:endCxn id="11" idx="0"/>
          </p:cNvCxnSpPr>
          <p:nvPr/>
        </p:nvCxnSpPr>
        <p:spPr>
          <a:xfrm rot="16200000" flipH="1">
            <a:off x="1506577" y="4647065"/>
            <a:ext cx="1094521" cy="9530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8"/>
          <p:cNvCxnSpPr>
            <a:stCxn id="7" idx="0"/>
            <a:endCxn id="12" idx="0"/>
          </p:cNvCxnSpPr>
          <p:nvPr/>
        </p:nvCxnSpPr>
        <p:spPr>
          <a:xfrm rot="5400000">
            <a:off x="3700704" y="4647065"/>
            <a:ext cx="1094521" cy="9530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30"/>
          <p:cNvCxnSpPr>
            <a:stCxn id="7" idx="0"/>
            <a:endCxn id="13" idx="0"/>
          </p:cNvCxnSpPr>
          <p:nvPr/>
        </p:nvCxnSpPr>
        <p:spPr>
          <a:xfrm rot="5400000">
            <a:off x="4177227" y="5123589"/>
            <a:ext cx="1094521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32"/>
          <p:cNvCxnSpPr>
            <a:stCxn id="7" idx="0"/>
            <a:endCxn id="14" idx="0"/>
          </p:cNvCxnSpPr>
          <p:nvPr/>
        </p:nvCxnSpPr>
        <p:spPr>
          <a:xfrm rot="16200000" flipH="1">
            <a:off x="4653751" y="4647065"/>
            <a:ext cx="1094521" cy="9530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34"/>
          <p:cNvCxnSpPr>
            <a:stCxn id="8" idx="0"/>
            <a:endCxn id="15" idx="0"/>
          </p:cNvCxnSpPr>
          <p:nvPr/>
        </p:nvCxnSpPr>
        <p:spPr>
          <a:xfrm rot="5400000">
            <a:off x="6716569" y="4634358"/>
            <a:ext cx="1094520" cy="97846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36"/>
          <p:cNvCxnSpPr>
            <a:stCxn id="8" idx="0"/>
            <a:endCxn id="16" idx="0"/>
          </p:cNvCxnSpPr>
          <p:nvPr/>
        </p:nvCxnSpPr>
        <p:spPr>
          <a:xfrm rot="5400000">
            <a:off x="7193093" y="5110882"/>
            <a:ext cx="1094520" cy="2541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50242" y="3937857"/>
            <a:ext cx="317682" cy="104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53" name="Isosceles Triangle 14"/>
          <p:cNvSpPr/>
          <p:nvPr/>
        </p:nvSpPr>
        <p:spPr>
          <a:xfrm>
            <a:off x="8218993" y="5661248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</a:t>
            </a:r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36"/>
          <p:cNvCxnSpPr>
            <a:stCxn id="8" idx="0"/>
            <a:endCxn id="53" idx="0"/>
          </p:cNvCxnSpPr>
          <p:nvPr/>
        </p:nvCxnSpPr>
        <p:spPr>
          <a:xfrm rot="16200000" flipH="1">
            <a:off x="7665945" y="4663443"/>
            <a:ext cx="1084919" cy="91068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4 </a:t>
            </a:r>
            <a:r>
              <a:rPr lang="en-US" dirty="0" smtClean="0"/>
              <a:t>: Alpha-beta pruning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กากบาทโหนดที่ </a:t>
            </a:r>
            <a:r>
              <a:rPr lang="en-US" dirty="0" smtClean="0"/>
              <a:t>Alpha-beta pruning </a:t>
            </a:r>
            <a:r>
              <a:rPr lang="th-TH" dirty="0" smtClean="0"/>
              <a:t>จะไม่นำมาคำนวณ</a:t>
            </a:r>
            <a:endParaRPr lang="th-TH" dirty="0"/>
          </a:p>
        </p:txBody>
      </p:sp>
      <p:sp>
        <p:nvSpPr>
          <p:cNvPr id="5" name="Isosceles Triangle 3"/>
          <p:cNvSpPr/>
          <p:nvPr/>
        </p:nvSpPr>
        <p:spPr>
          <a:xfrm>
            <a:off x="4297714" y="2204864"/>
            <a:ext cx="889510" cy="6384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Isosceles Triangle 4"/>
          <p:cNvSpPr/>
          <p:nvPr/>
        </p:nvSpPr>
        <p:spPr>
          <a:xfrm rot="10800000">
            <a:off x="1132559" y="3429000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Isosceles Triangle 5"/>
          <p:cNvSpPr/>
          <p:nvPr/>
        </p:nvSpPr>
        <p:spPr>
          <a:xfrm rot="10800000">
            <a:off x="4279732" y="3429000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Isosceles Triangle 6"/>
          <p:cNvSpPr/>
          <p:nvPr/>
        </p:nvSpPr>
        <p:spPr>
          <a:xfrm rot="10800000">
            <a:off x="7308305" y="3429000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9" name="Isosceles Triangle 7"/>
          <p:cNvSpPr/>
          <p:nvPr/>
        </p:nvSpPr>
        <p:spPr>
          <a:xfrm>
            <a:off x="179512" y="4734745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Isosceles Triangle 9"/>
          <p:cNvSpPr/>
          <p:nvPr/>
        </p:nvSpPr>
        <p:spPr>
          <a:xfrm>
            <a:off x="2085606" y="4734745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Isosceles Triangle 10"/>
          <p:cNvSpPr/>
          <p:nvPr/>
        </p:nvSpPr>
        <p:spPr>
          <a:xfrm>
            <a:off x="3326685" y="4734745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Isosceles Triangle 12"/>
          <p:cNvSpPr/>
          <p:nvPr/>
        </p:nvSpPr>
        <p:spPr>
          <a:xfrm>
            <a:off x="5232779" y="4734745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Isosceles Triangle 13"/>
          <p:cNvSpPr/>
          <p:nvPr/>
        </p:nvSpPr>
        <p:spPr>
          <a:xfrm>
            <a:off x="6329842" y="4734745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5" idx="3"/>
            <a:endCxn id="6" idx="3"/>
          </p:cNvCxnSpPr>
          <p:nvPr/>
        </p:nvCxnSpPr>
        <p:spPr>
          <a:xfrm rot="5400000">
            <a:off x="2867060" y="1553591"/>
            <a:ext cx="585664" cy="316515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8"/>
          <p:cNvCxnSpPr>
            <a:stCxn id="5" idx="3"/>
            <a:endCxn id="7" idx="3"/>
          </p:cNvCxnSpPr>
          <p:nvPr/>
        </p:nvCxnSpPr>
        <p:spPr>
          <a:xfrm rot="5400000">
            <a:off x="4440646" y="3127177"/>
            <a:ext cx="585664" cy="1798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0"/>
          <p:cNvCxnSpPr>
            <a:stCxn id="5" idx="3"/>
            <a:endCxn id="8" idx="3"/>
          </p:cNvCxnSpPr>
          <p:nvPr/>
        </p:nvCxnSpPr>
        <p:spPr>
          <a:xfrm rot="16200000" flipH="1">
            <a:off x="5954932" y="1630872"/>
            <a:ext cx="585664" cy="3010591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>
            <a:stCxn id="6" idx="0"/>
            <a:endCxn id="9" idx="0"/>
          </p:cNvCxnSpPr>
          <p:nvPr/>
        </p:nvCxnSpPr>
        <p:spPr>
          <a:xfrm rot="5400000">
            <a:off x="767154" y="3924585"/>
            <a:ext cx="667274" cy="95304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6"/>
          <p:cNvCxnSpPr>
            <a:stCxn id="6" idx="0"/>
            <a:endCxn id="11" idx="0"/>
          </p:cNvCxnSpPr>
          <p:nvPr/>
        </p:nvCxnSpPr>
        <p:spPr>
          <a:xfrm rot="16200000" flipH="1">
            <a:off x="1720201" y="3924584"/>
            <a:ext cx="667274" cy="95304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8"/>
          <p:cNvCxnSpPr>
            <a:stCxn id="7" idx="0"/>
            <a:endCxn id="12" idx="0"/>
          </p:cNvCxnSpPr>
          <p:nvPr/>
        </p:nvCxnSpPr>
        <p:spPr>
          <a:xfrm rot="5400000">
            <a:off x="3914327" y="3924585"/>
            <a:ext cx="667274" cy="95304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32"/>
          <p:cNvCxnSpPr>
            <a:stCxn id="7" idx="0"/>
            <a:endCxn id="14" idx="0"/>
          </p:cNvCxnSpPr>
          <p:nvPr/>
        </p:nvCxnSpPr>
        <p:spPr>
          <a:xfrm rot="16200000" flipH="1">
            <a:off x="4867374" y="3924584"/>
            <a:ext cx="667274" cy="95304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34"/>
          <p:cNvCxnSpPr>
            <a:stCxn id="8" idx="0"/>
            <a:endCxn id="15" idx="0"/>
          </p:cNvCxnSpPr>
          <p:nvPr/>
        </p:nvCxnSpPr>
        <p:spPr>
          <a:xfrm rot="5400000">
            <a:off x="6930192" y="3911877"/>
            <a:ext cx="667274" cy="97846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50242" y="3937857"/>
            <a:ext cx="317682" cy="104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53" name="Isosceles Triangle 14"/>
          <p:cNvSpPr/>
          <p:nvPr/>
        </p:nvSpPr>
        <p:spPr>
          <a:xfrm>
            <a:off x="8218993" y="4725144"/>
            <a:ext cx="889511" cy="63847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36"/>
          <p:cNvCxnSpPr>
            <a:stCxn id="8" idx="0"/>
            <a:endCxn id="53" idx="0"/>
          </p:cNvCxnSpPr>
          <p:nvPr/>
        </p:nvCxnSpPr>
        <p:spPr>
          <a:xfrm rot="16200000" flipH="1">
            <a:off x="7879568" y="3940962"/>
            <a:ext cx="657673" cy="91068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6"/>
          <p:cNvSpPr/>
          <p:nvPr/>
        </p:nvSpPr>
        <p:spPr>
          <a:xfrm rot="10800000">
            <a:off x="8498640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2" name="Isosceles Triangle 6"/>
          <p:cNvSpPr/>
          <p:nvPr/>
        </p:nvSpPr>
        <p:spPr>
          <a:xfrm rot="10800000">
            <a:off x="7812360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3" name="Isosceles Triangle 6"/>
          <p:cNvSpPr/>
          <p:nvPr/>
        </p:nvSpPr>
        <p:spPr>
          <a:xfrm rot="10800000">
            <a:off x="7130488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4" name="Isosceles Triangle 6"/>
          <p:cNvSpPr/>
          <p:nvPr/>
        </p:nvSpPr>
        <p:spPr>
          <a:xfrm rot="10800000">
            <a:off x="6444208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5" name="Isosceles Triangle 6"/>
          <p:cNvSpPr/>
          <p:nvPr/>
        </p:nvSpPr>
        <p:spPr>
          <a:xfrm rot="10800000">
            <a:off x="5762337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6" name="Isosceles Triangle 6"/>
          <p:cNvSpPr/>
          <p:nvPr/>
        </p:nvSpPr>
        <p:spPr>
          <a:xfrm rot="10800000">
            <a:off x="5076057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7" name="Isosceles Triangle 6"/>
          <p:cNvSpPr/>
          <p:nvPr/>
        </p:nvSpPr>
        <p:spPr>
          <a:xfrm rot="10800000">
            <a:off x="793785" y="6021288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8" name="Isosceles Triangle 6"/>
          <p:cNvSpPr/>
          <p:nvPr/>
        </p:nvSpPr>
        <p:spPr>
          <a:xfrm rot="10800000">
            <a:off x="107505" y="6021288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9" name="Isosceles Triangle 6"/>
          <p:cNvSpPr/>
          <p:nvPr/>
        </p:nvSpPr>
        <p:spPr>
          <a:xfrm rot="10800000">
            <a:off x="2521976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40" name="Isosceles Triangle 6"/>
          <p:cNvSpPr/>
          <p:nvPr/>
        </p:nvSpPr>
        <p:spPr>
          <a:xfrm rot="10800000">
            <a:off x="1835696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43" name="Isosceles Triangle 6"/>
          <p:cNvSpPr/>
          <p:nvPr/>
        </p:nvSpPr>
        <p:spPr>
          <a:xfrm rot="10800000">
            <a:off x="3491880" y="6093296"/>
            <a:ext cx="609864" cy="4320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cxnSp>
        <p:nvCxnSpPr>
          <p:cNvPr id="45" name="ตัวเชื่อมต่อตรง 44"/>
          <p:cNvCxnSpPr>
            <a:stCxn id="9" idx="3"/>
            <a:endCxn id="38" idx="3"/>
          </p:cNvCxnSpPr>
          <p:nvPr/>
        </p:nvCxnSpPr>
        <p:spPr>
          <a:xfrm rot="5400000">
            <a:off x="194317" y="5591337"/>
            <a:ext cx="648072" cy="211831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>
            <a:stCxn id="9" idx="3"/>
            <a:endCxn id="37" idx="3"/>
          </p:cNvCxnSpPr>
          <p:nvPr/>
        </p:nvCxnSpPr>
        <p:spPr>
          <a:xfrm rot="16200000" flipH="1">
            <a:off x="537456" y="5460027"/>
            <a:ext cx="648072" cy="47444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>
            <a:stCxn id="11" idx="3"/>
            <a:endCxn id="40" idx="3"/>
          </p:cNvCxnSpPr>
          <p:nvPr/>
        </p:nvCxnSpPr>
        <p:spPr>
          <a:xfrm rot="5400000">
            <a:off x="1975455" y="5538389"/>
            <a:ext cx="720080" cy="38973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ตัวเชื่อมต่อตรง 50"/>
          <p:cNvCxnSpPr>
            <a:stCxn id="11" idx="3"/>
            <a:endCxn id="39" idx="3"/>
          </p:cNvCxnSpPr>
          <p:nvPr/>
        </p:nvCxnSpPr>
        <p:spPr>
          <a:xfrm rot="16200000" flipH="1">
            <a:off x="2318595" y="5584983"/>
            <a:ext cx="720080" cy="29654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ตัวเชื่อมต่อตรง 54"/>
          <p:cNvCxnSpPr>
            <a:stCxn id="12" idx="3"/>
            <a:endCxn id="43" idx="3"/>
          </p:cNvCxnSpPr>
          <p:nvPr/>
        </p:nvCxnSpPr>
        <p:spPr>
          <a:xfrm rot="16200000" flipH="1">
            <a:off x="3424086" y="5720570"/>
            <a:ext cx="720080" cy="25371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ตัวเชื่อมต่อตรง 56"/>
          <p:cNvCxnSpPr>
            <a:stCxn id="14" idx="3"/>
            <a:endCxn id="36" idx="3"/>
          </p:cNvCxnSpPr>
          <p:nvPr/>
        </p:nvCxnSpPr>
        <p:spPr>
          <a:xfrm rot="5400000">
            <a:off x="5169222" y="5584983"/>
            <a:ext cx="720080" cy="29654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ตัวเชื่อมต่อตรง 58"/>
          <p:cNvCxnSpPr>
            <a:stCxn id="14" idx="3"/>
            <a:endCxn id="35" idx="3"/>
          </p:cNvCxnSpPr>
          <p:nvPr/>
        </p:nvCxnSpPr>
        <p:spPr>
          <a:xfrm rot="16200000" flipH="1">
            <a:off x="5512362" y="5538389"/>
            <a:ext cx="720080" cy="38973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>
            <a:stCxn id="15" idx="3"/>
            <a:endCxn id="34" idx="3"/>
          </p:cNvCxnSpPr>
          <p:nvPr/>
        </p:nvCxnSpPr>
        <p:spPr>
          <a:xfrm rot="5400000">
            <a:off x="6401829" y="5720527"/>
            <a:ext cx="720080" cy="2545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>
            <a:stCxn id="15" idx="3"/>
            <a:endCxn id="33" idx="3"/>
          </p:cNvCxnSpPr>
          <p:nvPr/>
        </p:nvCxnSpPr>
        <p:spPr>
          <a:xfrm rot="16200000" flipH="1">
            <a:off x="6744969" y="5402845"/>
            <a:ext cx="720080" cy="66082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ตัวเชื่อมต่อตรง 64"/>
          <p:cNvCxnSpPr>
            <a:stCxn id="53" idx="3"/>
            <a:endCxn id="32" idx="3"/>
          </p:cNvCxnSpPr>
          <p:nvPr/>
        </p:nvCxnSpPr>
        <p:spPr>
          <a:xfrm rot="5400000">
            <a:off x="8025681" y="5455227"/>
            <a:ext cx="729681" cy="54645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ตัวเชื่อมต่อตรง 66"/>
          <p:cNvCxnSpPr>
            <a:stCxn id="53" idx="3"/>
            <a:endCxn id="30" idx="3"/>
          </p:cNvCxnSpPr>
          <p:nvPr/>
        </p:nvCxnSpPr>
        <p:spPr>
          <a:xfrm rot="16200000" flipH="1">
            <a:off x="8368820" y="5658543"/>
            <a:ext cx="729681" cy="139823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699792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9</a:t>
            </a:r>
            <a:endParaRPr lang="th-TH" sz="1400" b="1" dirty="0">
              <a:cs typeface="+mj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1520" y="602128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2</a:t>
            </a:r>
            <a:endParaRPr lang="th-TH" sz="1400" b="1" dirty="0">
              <a:cs typeface="+mj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88224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2</a:t>
            </a:r>
            <a:endParaRPr lang="th-TH" sz="1400" b="1" dirty="0">
              <a:cs typeface="+mj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71600" y="602128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3</a:t>
            </a:r>
            <a:endParaRPr lang="th-TH" sz="1400" b="1" dirty="0">
              <a:cs typeface="+mj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979712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5</a:t>
            </a:r>
            <a:endParaRPr lang="th-TH" sz="1400" b="1" dirty="0">
              <a:cs typeface="+mj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56376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5</a:t>
            </a:r>
            <a:endParaRPr lang="th-TH" sz="1400" b="1" dirty="0">
              <a:cs typeface="+mj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635896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0</a:t>
            </a:r>
            <a:endParaRPr lang="th-TH" sz="1400" b="1" dirty="0"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308304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1</a:t>
            </a:r>
            <a:endParaRPr lang="th-TH" sz="1400" b="1" dirty="0">
              <a:cs typeface="+mj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940152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4</a:t>
            </a:r>
            <a:endParaRPr lang="th-TH" sz="1400" b="1" dirty="0">
              <a:cs typeface="+mj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676456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6</a:t>
            </a:r>
            <a:endParaRPr lang="th-TH" sz="1400" b="1" dirty="0">
              <a:cs typeface="+mj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220072" y="60932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cs typeface="+mj-cs"/>
              </a:rPr>
              <a:t>7</a:t>
            </a:r>
            <a:endParaRPr lang="th-TH" sz="1400" b="1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การประยุกต์ </a:t>
            </a:r>
            <a:r>
              <a:rPr lang="en-US" sz="4000" dirty="0" smtClean="0"/>
              <a:t>heuristic function </a:t>
            </a:r>
            <a:r>
              <a:rPr lang="th-TH" sz="4000" dirty="0" smtClean="0"/>
              <a:t>กับ </a:t>
            </a:r>
            <a:r>
              <a:rPr lang="en-US" sz="4000" dirty="0" smtClean="0"/>
              <a:t>tic-tac-toe</a:t>
            </a:r>
            <a:endParaRPr lang="th-TH" sz="4000" dirty="0"/>
          </a:p>
        </p:txBody>
      </p:sp>
      <p:sp>
        <p:nvSpPr>
          <p:cNvPr id="51" name="Content Placeholder 5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กลับมาดูเกม </a:t>
            </a:r>
            <a:r>
              <a:rPr lang="en-US" dirty="0" smtClean="0"/>
              <a:t>tic-tac-toe </a:t>
            </a:r>
            <a:r>
              <a:rPr lang="th-TH" dirty="0" smtClean="0"/>
              <a:t>อีกครั้ง การกำหนดค่า </a:t>
            </a:r>
            <a:r>
              <a:rPr lang="en-US" dirty="0" smtClean="0"/>
              <a:t>Utility function </a:t>
            </a:r>
            <a:r>
              <a:rPr lang="th-TH" dirty="0" smtClean="0"/>
              <a:t>แบบ </a:t>
            </a:r>
            <a:r>
              <a:rPr lang="en-US" dirty="0" smtClean="0"/>
              <a:t>-1, 0, 1 </a:t>
            </a:r>
            <a:r>
              <a:rPr lang="th-TH" dirty="0" smtClean="0"/>
              <a:t>อาจจะไม่สะดวกนัก ถ้าเกมมีความลึกและเส้นทางที่มาก</a:t>
            </a:r>
          </a:p>
          <a:p>
            <a:r>
              <a:rPr lang="th-TH" dirty="0" smtClean="0"/>
              <a:t>ดังนั้นการค้นหาไปจนถึงจุดสิ้นสุดของ </a:t>
            </a:r>
            <a:r>
              <a:rPr lang="en-US" dirty="0" smtClean="0"/>
              <a:t>tree </a:t>
            </a:r>
            <a:r>
              <a:rPr lang="th-TH" dirty="0" smtClean="0"/>
              <a:t>นั้นอาจใช้เวลานาน</a:t>
            </a:r>
          </a:p>
          <a:p>
            <a:r>
              <a:rPr lang="th-TH" dirty="0" smtClean="0"/>
              <a:t>การกำหนด </a:t>
            </a:r>
            <a:r>
              <a:rPr lang="en-US" dirty="0" smtClean="0"/>
              <a:t>heuristic function </a:t>
            </a:r>
            <a:r>
              <a:rPr lang="th-TH" dirty="0" smtClean="0"/>
              <a:t>ที่ดีจะทำให้เราประเมินเส้นทางได้แม้ว่าจะไม่ต้องลงไปลึกจนถึงโหนดใบ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</a:t>
            </a:r>
            <a:r>
              <a:rPr lang="th-TH" dirty="0" smtClean="0"/>
              <a:t>สำหรับ </a:t>
            </a:r>
            <a:r>
              <a:rPr lang="en-US" dirty="0" smtClean="0"/>
              <a:t>tic-tac-toe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Heuristic </a:t>
            </a:r>
            <a:r>
              <a:rPr lang="th-TH" dirty="0" smtClean="0"/>
              <a:t>ที่น่าสนใจคือ</a:t>
            </a:r>
            <a:r>
              <a:rPr lang="en-US" dirty="0" smtClean="0"/>
              <a:t>   E(n) = M(n) – O(n)</a:t>
            </a:r>
          </a:p>
          <a:p>
            <a:pPr lvl="1"/>
            <a:r>
              <a:rPr lang="en-US" dirty="0" smtClean="0"/>
              <a:t>M(n) </a:t>
            </a:r>
            <a:r>
              <a:rPr lang="th-TH" dirty="0" smtClean="0"/>
              <a:t>จำนวนเส้นทางที่ผู้เล่นจะชนะ </a:t>
            </a:r>
            <a:r>
              <a:rPr lang="en-US" dirty="0" smtClean="0"/>
              <a:t>(</a:t>
            </a:r>
            <a:r>
              <a:rPr lang="th-TH" dirty="0" smtClean="0"/>
              <a:t>กำหนดให้ผู้เล่นเป็น </a:t>
            </a:r>
            <a:r>
              <a:rPr lang="en-US" dirty="0" smtClean="0"/>
              <a:t>X)</a:t>
            </a:r>
            <a:endParaRPr lang="th-TH" dirty="0" smtClean="0"/>
          </a:p>
          <a:p>
            <a:pPr lvl="1"/>
            <a:r>
              <a:rPr lang="en-US" dirty="0" smtClean="0"/>
              <a:t>O(n) </a:t>
            </a:r>
            <a:r>
              <a:rPr lang="th-TH" dirty="0" smtClean="0"/>
              <a:t>จำนวนเส้นทางที่ฝ่ายตรงข้ามจะชนะ </a:t>
            </a:r>
            <a:r>
              <a:rPr lang="en-US" dirty="0" smtClean="0"/>
              <a:t>(</a:t>
            </a:r>
            <a:r>
              <a:rPr lang="th-TH" dirty="0" smtClean="0"/>
              <a:t>กำหนดให้ฝ่ายตรงข้ามเป็น </a:t>
            </a:r>
            <a:r>
              <a:rPr lang="en-US" dirty="0" smtClean="0"/>
              <a:t>O)</a:t>
            </a:r>
            <a:endParaRPr lang="th-TH" dirty="0" smtClean="0"/>
          </a:p>
          <a:p>
            <a:pPr lvl="1"/>
            <a:r>
              <a:rPr lang="en-US" dirty="0" smtClean="0"/>
              <a:t>E(n) </a:t>
            </a:r>
            <a:r>
              <a:rPr lang="th-TH" dirty="0" smtClean="0"/>
              <a:t>ค่าประเมินสำหรับสถานะ </a:t>
            </a:r>
            <a:r>
              <a:rPr lang="en-US" dirty="0" smtClean="0"/>
              <a:t>n</a:t>
            </a:r>
            <a:endParaRPr lang="th-TH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14738" y="4602832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5311082" y="36450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5311082" y="561094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 rot="5400000">
            <a:off x="5123350" y="4077072"/>
            <a:ext cx="72008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851668" y="4077072"/>
            <a:ext cx="7200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36096" y="3789040"/>
            <a:ext cx="7920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36096" y="4116128"/>
            <a:ext cx="792088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436096" y="3717032"/>
            <a:ext cx="792088" cy="72008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08104" y="3789040"/>
            <a:ext cx="720080" cy="57606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563888" y="4149080"/>
            <a:ext cx="1296144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" idx="2"/>
          </p:cNvCxnSpPr>
          <p:nvPr/>
        </p:nvCxnSpPr>
        <p:spPr>
          <a:xfrm>
            <a:off x="3563888" y="5085184"/>
            <a:ext cx="1125460" cy="10108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477286" y="6021288"/>
            <a:ext cx="72008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868144" y="6021288"/>
            <a:ext cx="7200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444334" y="6068582"/>
            <a:ext cx="7920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36096" y="6381328"/>
            <a:ext cx="792088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436096" y="5661248"/>
            <a:ext cx="792088" cy="72008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660232" y="3717032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M(n) = 6</a:t>
            </a:r>
            <a:endParaRPr lang="th-TH" sz="2400" dirty="0"/>
          </a:p>
        </p:txBody>
      </p:sp>
      <p:sp>
        <p:nvSpPr>
          <p:cNvPr id="30" name="Rectangle 29"/>
          <p:cNvSpPr/>
          <p:nvPr/>
        </p:nvSpPr>
        <p:spPr>
          <a:xfrm>
            <a:off x="6660232" y="5733256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O(n) = 5</a:t>
            </a:r>
            <a:endParaRPr lang="th-TH" sz="2400" dirty="0"/>
          </a:p>
        </p:txBody>
      </p:sp>
      <p:sp>
        <p:nvSpPr>
          <p:cNvPr id="31" name="Rectangle 30"/>
          <p:cNvSpPr/>
          <p:nvPr/>
        </p:nvSpPr>
        <p:spPr>
          <a:xfrm>
            <a:off x="1547664" y="5661248"/>
            <a:ext cx="24482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E(n) = 6 – 5 = 1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Adversarial Search Techniques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เรียกอีกชื่อว่า </a:t>
            </a:r>
            <a:r>
              <a:rPr lang="en-US" dirty="0" smtClean="0"/>
              <a:t>Game search </a:t>
            </a:r>
            <a:r>
              <a:rPr lang="en-US" dirty="0" err="1" smtClean="0"/>
              <a:t>techiques</a:t>
            </a:r>
            <a:endParaRPr lang="en-US" dirty="0" smtClean="0"/>
          </a:p>
          <a:p>
            <a:r>
              <a:rPr lang="th-TH" dirty="0" smtClean="0"/>
              <a:t>เป็นเทคนิคที่ใช้ในการแก้ปัญหาในเกมที่มีผู้เล่นแข่งขันกันระหว่าง 2 คน</a:t>
            </a:r>
          </a:p>
          <a:p>
            <a:r>
              <a:rPr lang="th-TH" dirty="0" smtClean="0"/>
              <a:t>เกมส์ที่สามารถใช้เทคนิคนี้แก้ปัญหาได้ ผู้เล่นจะต้องสามารถมองเห็นภาพรวมของเกมได้</a:t>
            </a:r>
          </a:p>
          <a:p>
            <a:pPr lvl="1"/>
            <a:r>
              <a:rPr lang="th-TH" dirty="0" smtClean="0"/>
              <a:t>เช่น หมากรุก  ผู้เล่นสามารถวางเห็นตำแหน่งต่างๆจะสามารถทราบว่าผู้เล่นสามารถลงตาไหนได้บ้าง</a:t>
            </a:r>
          </a:p>
          <a:p>
            <a:r>
              <a:rPr lang="th-TH" dirty="0" smtClean="0"/>
              <a:t>การค้นหาแบบนี้จะมีความซับซ้อนกว่าแบบอื่นๆ เนื่องจาก จะต้องคิดถึงกระบวนการคิดของฝ่ายตรงข้ามด้วย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: </a:t>
            </a:r>
            <a:r>
              <a:rPr lang="th-TH" dirty="0" smtClean="0"/>
              <a:t>หาค่า </a:t>
            </a:r>
            <a:r>
              <a:rPr lang="en-US" dirty="0" smtClean="0"/>
              <a:t>heuristic </a:t>
            </a:r>
            <a:endParaRPr lang="th-TH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1494658" y="3717032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3150842" y="3717032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50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1800200"/>
          </a:xfrm>
        </p:spPr>
        <p:txBody>
          <a:bodyPr/>
          <a:lstStyle/>
          <a:p>
            <a:r>
              <a:rPr lang="th-TH" dirty="0" smtClean="0"/>
              <a:t>การใส่ค่าประเมินในกรณีที่มีการแพ้ชนะ</a:t>
            </a:r>
          </a:p>
          <a:p>
            <a:pPr lvl="1"/>
            <a:r>
              <a:rPr lang="th-TH" dirty="0" smtClean="0"/>
              <a:t>ถ้า </a:t>
            </a:r>
            <a:r>
              <a:rPr lang="en-US" dirty="0" smtClean="0"/>
              <a:t>O </a:t>
            </a:r>
            <a:r>
              <a:rPr lang="th-TH" dirty="0" smtClean="0"/>
              <a:t>ชนะจะให้ค่าเป็น -∞</a:t>
            </a:r>
          </a:p>
          <a:p>
            <a:pPr lvl="1"/>
            <a:r>
              <a:rPr lang="th-TH" dirty="0" smtClean="0"/>
              <a:t>ถ้า </a:t>
            </a:r>
            <a:r>
              <a:rPr lang="en-US" dirty="0" smtClean="0"/>
              <a:t>X </a:t>
            </a:r>
            <a:r>
              <a:rPr lang="th-TH" dirty="0" smtClean="0"/>
              <a:t>ชนะจะให้ค่าเป็น ∞</a:t>
            </a:r>
            <a:endParaRPr lang="th-TH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/>
        </p:nvGraphicFramePr>
        <p:xfrm>
          <a:off x="4879034" y="3717032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535218" y="3717032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การประยุกต์ </a:t>
            </a:r>
            <a:r>
              <a:rPr lang="en-US" sz="4000" dirty="0" smtClean="0"/>
              <a:t>heuristic function </a:t>
            </a:r>
            <a:r>
              <a:rPr lang="th-TH" sz="4000" dirty="0" smtClean="0"/>
              <a:t>กับ </a:t>
            </a:r>
            <a:r>
              <a:rPr lang="en-US" sz="4000" dirty="0" smtClean="0"/>
              <a:t>tic-tac-toe</a:t>
            </a:r>
            <a:endParaRPr lang="th-TH" sz="4000" dirty="0"/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48944"/>
            <a:ext cx="9036496" cy="530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47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แบบฝึกหัดทำส่ง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จงเขียน </a:t>
            </a:r>
            <a:r>
              <a:rPr lang="en-US" dirty="0" err="1" smtClean="0"/>
              <a:t>Minimax</a:t>
            </a:r>
            <a:r>
              <a:rPr lang="en-US" dirty="0" smtClean="0"/>
              <a:t> tree, </a:t>
            </a:r>
          </a:p>
          <a:p>
            <a:r>
              <a:rPr lang="en-US" dirty="0" smtClean="0"/>
              <a:t>Alpha-beta pruning </a:t>
            </a:r>
            <a:r>
              <a:rPr lang="th-TH" dirty="0" smtClean="0"/>
              <a:t>จากซ้ายไปขวา</a:t>
            </a:r>
          </a:p>
          <a:p>
            <a:r>
              <a:rPr lang="en-US" dirty="0" smtClean="0"/>
              <a:t>Alpha-beta pruning </a:t>
            </a:r>
            <a:r>
              <a:rPr lang="th-TH" dirty="0" smtClean="0"/>
              <a:t>จากขวาไปซ้าย เพื่อหาเส้นทางของต้นไม้นี้</a:t>
            </a:r>
            <a:endParaRPr lang="th-TH" dirty="0"/>
          </a:p>
        </p:txBody>
      </p:sp>
      <p:sp>
        <p:nvSpPr>
          <p:cNvPr id="4" name="Oval 3"/>
          <p:cNvSpPr/>
          <p:nvPr/>
        </p:nvSpPr>
        <p:spPr>
          <a:xfrm>
            <a:off x="3851920" y="35010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Oval 4"/>
          <p:cNvSpPr/>
          <p:nvPr/>
        </p:nvSpPr>
        <p:spPr>
          <a:xfrm>
            <a:off x="2699792" y="39330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3851920" y="39330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5076056" y="39330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Oval 7"/>
          <p:cNvSpPr/>
          <p:nvPr/>
        </p:nvSpPr>
        <p:spPr>
          <a:xfrm>
            <a:off x="3491880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Oval 8"/>
          <p:cNvSpPr/>
          <p:nvPr/>
        </p:nvSpPr>
        <p:spPr>
          <a:xfrm>
            <a:off x="4139952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4788024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5940152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11"/>
          <p:cNvSpPr/>
          <p:nvPr/>
        </p:nvSpPr>
        <p:spPr>
          <a:xfrm>
            <a:off x="2915816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Oval 12"/>
          <p:cNvSpPr/>
          <p:nvPr/>
        </p:nvSpPr>
        <p:spPr>
          <a:xfrm>
            <a:off x="3491880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13"/>
          <p:cNvSpPr/>
          <p:nvPr/>
        </p:nvSpPr>
        <p:spPr>
          <a:xfrm>
            <a:off x="4004320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Oval 14"/>
          <p:cNvSpPr/>
          <p:nvPr/>
        </p:nvSpPr>
        <p:spPr>
          <a:xfrm>
            <a:off x="5292080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Oval 15"/>
          <p:cNvSpPr/>
          <p:nvPr/>
        </p:nvSpPr>
        <p:spPr>
          <a:xfrm>
            <a:off x="5940152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Oval 16"/>
          <p:cNvSpPr/>
          <p:nvPr/>
        </p:nvSpPr>
        <p:spPr>
          <a:xfrm>
            <a:off x="6588224" y="53012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Oval 17"/>
          <p:cNvSpPr/>
          <p:nvPr/>
        </p:nvSpPr>
        <p:spPr>
          <a:xfrm>
            <a:off x="5076056" y="6021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Oval 18"/>
          <p:cNvSpPr/>
          <p:nvPr/>
        </p:nvSpPr>
        <p:spPr>
          <a:xfrm>
            <a:off x="5580112" y="6021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Oval 19"/>
          <p:cNvSpPr/>
          <p:nvPr/>
        </p:nvSpPr>
        <p:spPr>
          <a:xfrm>
            <a:off x="6372200" y="6021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Oval 20"/>
          <p:cNvSpPr/>
          <p:nvPr/>
        </p:nvSpPr>
        <p:spPr>
          <a:xfrm>
            <a:off x="6876256" y="6021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3" name="Straight Connector 22"/>
          <p:cNvCxnSpPr>
            <a:stCxn id="4" idx="2"/>
            <a:endCxn id="5" idx="7"/>
          </p:cNvCxnSpPr>
          <p:nvPr/>
        </p:nvCxnSpPr>
        <p:spPr>
          <a:xfrm rot="10800000" flipV="1">
            <a:off x="2822718" y="3573015"/>
            <a:ext cx="1029203" cy="3811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4"/>
            <a:endCxn id="6" idx="0"/>
          </p:cNvCxnSpPr>
          <p:nvPr/>
        </p:nvCxnSpPr>
        <p:spPr>
          <a:xfrm rot="5400000">
            <a:off x="3779912" y="3789040"/>
            <a:ext cx="28803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6"/>
            <a:endCxn id="7" idx="1"/>
          </p:cNvCxnSpPr>
          <p:nvPr/>
        </p:nvCxnSpPr>
        <p:spPr>
          <a:xfrm>
            <a:off x="3995936" y="3573016"/>
            <a:ext cx="1101211" cy="3811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4"/>
            <a:endCxn id="10" idx="7"/>
          </p:cNvCxnSpPr>
          <p:nvPr/>
        </p:nvCxnSpPr>
        <p:spPr>
          <a:xfrm rot="5400000">
            <a:off x="4838942" y="4149080"/>
            <a:ext cx="381131" cy="23711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6"/>
            <a:endCxn id="11" idx="1"/>
          </p:cNvCxnSpPr>
          <p:nvPr/>
        </p:nvCxnSpPr>
        <p:spPr>
          <a:xfrm>
            <a:off x="5220072" y="4005064"/>
            <a:ext cx="741171" cy="45313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1" idx="4"/>
            <a:endCxn id="15" idx="7"/>
          </p:cNvCxnSpPr>
          <p:nvPr/>
        </p:nvCxnSpPr>
        <p:spPr>
          <a:xfrm rot="5400000">
            <a:off x="5342998" y="4653136"/>
            <a:ext cx="741171" cy="5971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4"/>
            <a:endCxn id="16" idx="0"/>
          </p:cNvCxnSpPr>
          <p:nvPr/>
        </p:nvCxnSpPr>
        <p:spPr>
          <a:xfrm rot="5400000">
            <a:off x="5652120" y="4941168"/>
            <a:ext cx="72008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4"/>
            <a:endCxn id="17" idx="0"/>
          </p:cNvCxnSpPr>
          <p:nvPr/>
        </p:nvCxnSpPr>
        <p:spPr>
          <a:xfrm rot="16200000" flipH="1">
            <a:off x="5976156" y="4617132"/>
            <a:ext cx="720080" cy="64807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7" idx="4"/>
            <a:endCxn id="20" idx="7"/>
          </p:cNvCxnSpPr>
          <p:nvPr/>
        </p:nvCxnSpPr>
        <p:spPr>
          <a:xfrm rot="5400000">
            <a:off x="6279102" y="5661248"/>
            <a:ext cx="597155" cy="16510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7" idx="4"/>
            <a:endCxn id="21" idx="0"/>
          </p:cNvCxnSpPr>
          <p:nvPr/>
        </p:nvCxnSpPr>
        <p:spPr>
          <a:xfrm rot="16200000" flipH="1">
            <a:off x="6516216" y="5589240"/>
            <a:ext cx="576064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5" idx="4"/>
            <a:endCxn id="18" idx="0"/>
          </p:cNvCxnSpPr>
          <p:nvPr/>
        </p:nvCxnSpPr>
        <p:spPr>
          <a:xfrm rot="5400000">
            <a:off x="4968044" y="5625244"/>
            <a:ext cx="576064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5" idx="4"/>
            <a:endCxn id="19" idx="1"/>
          </p:cNvCxnSpPr>
          <p:nvPr/>
        </p:nvCxnSpPr>
        <p:spPr>
          <a:xfrm rot="16200000" flipH="1">
            <a:off x="5184068" y="5625243"/>
            <a:ext cx="597155" cy="23711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6" idx="5"/>
            <a:endCxn id="9" idx="0"/>
          </p:cNvCxnSpPr>
          <p:nvPr/>
        </p:nvCxnSpPr>
        <p:spPr>
          <a:xfrm rot="16200000" flipH="1">
            <a:off x="3902837" y="4127988"/>
            <a:ext cx="381131" cy="23711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6" idx="4"/>
            <a:endCxn id="8" idx="7"/>
          </p:cNvCxnSpPr>
          <p:nvPr/>
        </p:nvCxnSpPr>
        <p:spPr>
          <a:xfrm rot="5400000">
            <a:off x="3578802" y="4113076"/>
            <a:ext cx="381131" cy="30912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" idx="4"/>
            <a:endCxn id="12" idx="7"/>
          </p:cNvCxnSpPr>
          <p:nvPr/>
        </p:nvCxnSpPr>
        <p:spPr>
          <a:xfrm rot="5400000">
            <a:off x="2930730" y="4689140"/>
            <a:ext cx="741171" cy="52514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8" idx="4"/>
            <a:endCxn id="13" idx="0"/>
          </p:cNvCxnSpPr>
          <p:nvPr/>
        </p:nvCxnSpPr>
        <p:spPr>
          <a:xfrm rot="5400000">
            <a:off x="3203848" y="4941168"/>
            <a:ext cx="72008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8" idx="4"/>
            <a:endCxn id="14" idx="0"/>
          </p:cNvCxnSpPr>
          <p:nvPr/>
        </p:nvCxnSpPr>
        <p:spPr>
          <a:xfrm rot="16200000" flipH="1">
            <a:off x="3460068" y="4684948"/>
            <a:ext cx="720080" cy="51244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995936" y="338341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A</a:t>
            </a:r>
            <a:endParaRPr lang="th-TH" sz="1100" dirty="0"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43808" y="3887470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B</a:t>
            </a:r>
            <a:endParaRPr lang="th-TH" sz="1100" dirty="0"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57836" y="3880098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C</a:t>
            </a:r>
            <a:endParaRPr lang="th-TH" sz="1100" dirty="0"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10547" y="3880098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D</a:t>
            </a:r>
            <a:endParaRPr lang="th-TH" sz="1100" dirty="0"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573413" y="4393679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E</a:t>
            </a:r>
            <a:endParaRPr lang="th-TH" sz="1100" dirty="0"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211960" y="439152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F</a:t>
            </a:r>
            <a:endParaRPr lang="th-TH" sz="1100" dirty="0"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860032" y="439152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G</a:t>
            </a:r>
            <a:endParaRPr lang="th-TH" sz="1100" dirty="0"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31210" y="438415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H</a:t>
            </a:r>
            <a:endParaRPr lang="th-TH" sz="1100" dirty="0"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87824" y="525562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J</a:t>
            </a:r>
            <a:endParaRPr lang="th-TH" sz="1100" dirty="0"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63888" y="5257775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K</a:t>
            </a:r>
            <a:endParaRPr lang="th-TH" sz="1100" dirty="0"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101852" y="525562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L</a:t>
            </a:r>
            <a:endParaRPr lang="th-TH" sz="1100" dirty="0"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364088" y="525562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M</a:t>
            </a:r>
            <a:endParaRPr lang="th-TH" sz="1100" dirty="0"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12160" y="525562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N</a:t>
            </a:r>
            <a:endParaRPr lang="th-TH" sz="1100" dirty="0"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660232" y="525562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P</a:t>
            </a:r>
            <a:endParaRPr lang="th-TH" sz="1100" dirty="0"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48064" y="597570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R</a:t>
            </a:r>
            <a:endParaRPr lang="th-TH" sz="1100" dirty="0"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52120" y="597570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S</a:t>
            </a:r>
            <a:endParaRPr lang="th-TH" sz="1100" dirty="0"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44208" y="597570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T</a:t>
            </a:r>
            <a:endParaRPr lang="th-TH" sz="1100" dirty="0"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948264" y="597570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U</a:t>
            </a:r>
            <a:endParaRPr lang="th-TH" sz="1100" dirty="0"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27784" y="407707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5</a:t>
            </a:r>
            <a:endParaRPr lang="th-TH" sz="1100" dirty="0"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096519" y="455459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3</a:t>
            </a:r>
            <a:endParaRPr lang="th-TH" sz="1100" dirty="0"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16016" y="4554592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7</a:t>
            </a:r>
            <a:endParaRPr lang="th-TH" sz="1100" dirty="0"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868144" y="544522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7</a:t>
            </a:r>
            <a:endParaRPr lang="th-TH" sz="1100" dirty="0"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419872" y="544522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5</a:t>
            </a:r>
            <a:endParaRPr lang="th-TH" sz="1100" dirty="0"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300192" y="616530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5</a:t>
            </a:r>
            <a:endParaRPr lang="th-TH" sz="1100" dirty="0"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004048" y="616530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7</a:t>
            </a:r>
            <a:endParaRPr lang="th-TH" sz="1100" dirty="0"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508104" y="616530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3</a:t>
            </a:r>
            <a:endParaRPr lang="th-TH" sz="1100" dirty="0"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04248" y="616530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0</a:t>
            </a:r>
            <a:endParaRPr lang="th-TH" sz="1100" dirty="0"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62858" y="544522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0</a:t>
            </a:r>
            <a:endParaRPr lang="th-TH" sz="1100" dirty="0"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967361" y="5445224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cs typeface="+mn-cs"/>
              </a:rPr>
              <a:t>9</a:t>
            </a:r>
            <a:endParaRPr lang="th-TH" sz="11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ส่วนประกอบพื้นฐานที่ต้องกำหนด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state</a:t>
            </a:r>
            <a:r>
              <a:rPr lang="th-TH" dirty="0" smtClean="0"/>
              <a:t>   กำหนดสถานะเริ่มต้น</a:t>
            </a:r>
          </a:p>
          <a:p>
            <a:r>
              <a:rPr lang="en-US" dirty="0" smtClean="0"/>
              <a:t>Successor Function</a:t>
            </a:r>
            <a:r>
              <a:rPr lang="th-TH" dirty="0" smtClean="0"/>
              <a:t>   กำหนดเซตของการกระทำทั้งหมดที่เป็นไปได้</a:t>
            </a:r>
          </a:p>
          <a:p>
            <a:r>
              <a:rPr lang="en-US" dirty="0" smtClean="0"/>
              <a:t>Terminal Test  </a:t>
            </a:r>
            <a:r>
              <a:rPr lang="th-TH" dirty="0" smtClean="0"/>
              <a:t>ตัวกำหนดการสิ้นสุด สถานะสิ้นสุดเรียกว่า </a:t>
            </a:r>
            <a:r>
              <a:rPr lang="en-US" i="1" dirty="0" smtClean="0">
                <a:solidFill>
                  <a:srgbClr val="00B0F0"/>
                </a:solidFill>
              </a:rPr>
              <a:t>Terminal state</a:t>
            </a:r>
            <a:endParaRPr lang="th-TH" i="1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Utility Function  </a:t>
            </a:r>
            <a:r>
              <a:rPr lang="th-TH" dirty="0" smtClean="0"/>
              <a:t>ฟังก์ชันที่กำหนดค่าของ </a:t>
            </a:r>
            <a:r>
              <a:rPr lang="en-US" dirty="0" smtClean="0"/>
              <a:t>Terminal state </a:t>
            </a:r>
            <a:r>
              <a:rPr lang="th-TH" dirty="0" smtClean="0"/>
              <a:t>เป็นตัวเลขบ่งบอกผลลัพธ์ของเกม เช่น ชนะ</a:t>
            </a:r>
            <a:r>
              <a:rPr lang="en-US" dirty="0" smtClean="0"/>
              <a:t> (+1)  </a:t>
            </a:r>
            <a:r>
              <a:rPr lang="th-TH" dirty="0" smtClean="0"/>
              <a:t>แพ้ </a:t>
            </a:r>
            <a:r>
              <a:rPr lang="en-US" dirty="0" smtClean="0"/>
              <a:t>(-1) </a:t>
            </a:r>
            <a:r>
              <a:rPr lang="th-TH" dirty="0" smtClean="0"/>
              <a:t> เสมอ </a:t>
            </a:r>
            <a:r>
              <a:rPr lang="en-US" dirty="0" smtClean="0"/>
              <a:t>(0) </a:t>
            </a:r>
            <a:r>
              <a:rPr lang="th-TH" dirty="0" smtClean="0"/>
              <a:t>ถ้าบางเกมมีการวัดผลที่ซับซ้อนอาจใช้ค่าได้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ตัวอย่างปัญหาเกม </a:t>
            </a:r>
            <a:r>
              <a:rPr lang="en-US" dirty="0" smtClean="0"/>
              <a:t>OX (tic-tac-toe)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995936" y="162880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1700808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cs typeface="+mj-cs"/>
              </a:rPr>
              <a:t>สถานะเริ่มต้น</a:t>
            </a:r>
          </a:p>
          <a:p>
            <a:r>
              <a:rPr lang="en-US" sz="2000" dirty="0" smtClean="0">
                <a:cs typeface="+mj-cs"/>
              </a:rPr>
              <a:t>X’s turn</a:t>
            </a:r>
            <a:endParaRPr lang="th-TH" sz="2000" dirty="0">
              <a:cs typeface="+mj-cs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763688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3256854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/>
        </p:nvGraphicFramePr>
        <p:xfrm>
          <a:off x="4697014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1560" y="299695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+mj-cs"/>
              </a:rPr>
              <a:t>O’s turn</a:t>
            </a:r>
            <a:endParaRPr lang="th-TH" sz="2000" dirty="0">
              <a:cs typeface="+mj-cs"/>
            </a:endParaRPr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6103170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 rot="10800000" flipV="1">
            <a:off x="2195736" y="2564904"/>
            <a:ext cx="2304256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3779912" y="2564904"/>
            <a:ext cx="792088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99992" y="2564904"/>
            <a:ext cx="72008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99992" y="2564904"/>
            <a:ext cx="216024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99992" y="2564904"/>
            <a:ext cx="3240360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24328" y="270892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+mj-cs"/>
              </a:rPr>
              <a:t>…</a:t>
            </a:r>
            <a:endParaRPr lang="th-TH" sz="2000" dirty="0">
              <a:cs typeface="+mj-cs"/>
            </a:endParaRPr>
          </a:p>
        </p:txBody>
      </p:sp>
      <p:graphicFrame>
        <p:nvGraphicFramePr>
          <p:cNvPr id="26" name="Content Placeholder 4"/>
          <p:cNvGraphicFramePr>
            <a:graphicFrameLocks/>
          </p:cNvGraphicFramePr>
          <p:nvPr/>
        </p:nvGraphicFramePr>
        <p:xfrm>
          <a:off x="1763688" y="386104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/>
        </p:nvGraphicFramePr>
        <p:xfrm>
          <a:off x="2987824" y="386104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" name="Content Placeholder 4"/>
          <p:cNvGraphicFramePr>
            <a:graphicFrameLocks/>
          </p:cNvGraphicFramePr>
          <p:nvPr/>
        </p:nvGraphicFramePr>
        <p:xfrm>
          <a:off x="4211960" y="386104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611560" y="410901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+mj-cs"/>
              </a:rPr>
              <a:t>X’s turn</a:t>
            </a:r>
            <a:endParaRPr lang="th-TH" sz="2000" dirty="0">
              <a:cs typeface="+mj-cs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2303748" y="3753036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39752" y="3645024"/>
            <a:ext cx="1152128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339752" y="3645024"/>
            <a:ext cx="2448272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1799692" y="5265204"/>
            <a:ext cx="9361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67744" y="4797152"/>
            <a:ext cx="1296144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267744" y="4797152"/>
            <a:ext cx="252028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835696" y="4941168"/>
            <a:ext cx="23762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th-TH" dirty="0"/>
          </a:p>
        </p:txBody>
      </p:sp>
      <p:sp>
        <p:nvSpPr>
          <p:cNvPr id="56" name="TextBox 55"/>
          <p:cNvSpPr txBox="1"/>
          <p:nvPr/>
        </p:nvSpPr>
        <p:spPr>
          <a:xfrm>
            <a:off x="539552" y="57332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cs typeface="+mj-cs"/>
              </a:rPr>
              <a:t>สถานะสิ้นสุด</a:t>
            </a:r>
            <a:endParaRPr lang="th-TH" sz="2000" dirty="0">
              <a:cs typeface="+mj-cs"/>
            </a:endParaRPr>
          </a:p>
        </p:txBody>
      </p:sp>
      <p:graphicFrame>
        <p:nvGraphicFramePr>
          <p:cNvPr id="39" name="Content Placeholder 4"/>
          <p:cNvGraphicFramePr>
            <a:graphicFrameLocks/>
          </p:cNvGraphicFramePr>
          <p:nvPr/>
        </p:nvGraphicFramePr>
        <p:xfrm>
          <a:off x="1763688" y="553893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Content Placeholder 4"/>
          <p:cNvGraphicFramePr>
            <a:graphicFrameLocks/>
          </p:cNvGraphicFramePr>
          <p:nvPr/>
        </p:nvGraphicFramePr>
        <p:xfrm>
          <a:off x="3006826" y="553893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1" name="Content Placeholder 4"/>
          <p:cNvGraphicFramePr>
            <a:graphicFrameLocks/>
          </p:cNvGraphicFramePr>
          <p:nvPr/>
        </p:nvGraphicFramePr>
        <p:xfrm>
          <a:off x="4283968" y="553893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2051720" y="64132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+mj-cs"/>
              </a:rPr>
              <a:t>-1</a:t>
            </a:r>
            <a:endParaRPr lang="th-TH" sz="2000" dirty="0">
              <a:cs typeface="+mj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47864" y="64132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+mj-cs"/>
              </a:rPr>
              <a:t>0</a:t>
            </a:r>
            <a:endParaRPr lang="th-TH" sz="2000" dirty="0">
              <a:cs typeface="+mj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0" y="64132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+mj-cs"/>
              </a:rPr>
              <a:t>1</a:t>
            </a:r>
            <a:endParaRPr lang="th-TH" sz="20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38" grpId="0"/>
      <p:bldP spid="55" grpId="0" animBg="1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วิธีค้นหา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วิธีค้นหาแบบ </a:t>
            </a:r>
            <a:r>
              <a:rPr lang="en-US" dirty="0" smtClean="0"/>
              <a:t>adversarial </a:t>
            </a:r>
            <a:r>
              <a:rPr lang="th-TH" dirty="0" smtClean="0"/>
              <a:t>มีเทคนิคที่นิยมกันใช้อยู่ 2 เทคนิค คือ</a:t>
            </a:r>
          </a:p>
          <a:p>
            <a:pPr lvl="1"/>
            <a:r>
              <a:rPr lang="en-US" dirty="0" err="1" smtClean="0"/>
              <a:t>Minimax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th-TH" dirty="0" smtClean="0"/>
              <a:t>เป็นเทคนิคที่นำมาประยุกต์ใช้งานได้ง่าย แต่เหมาะสำหรับแก้ปัญหาที่มีเส้นทางการสำรวจ</a:t>
            </a:r>
            <a:r>
              <a:rPr lang="th-TH" dirty="0" smtClean="0">
                <a:solidFill>
                  <a:srgbClr val="FF0000"/>
                </a:solidFill>
              </a:rPr>
              <a:t>ไม่มาก </a:t>
            </a:r>
            <a:r>
              <a:rPr lang="th-TH" dirty="0" smtClean="0"/>
              <a:t>เนื่องจากจะใช้ทรัพยากรในการค้นหาเส้นทาง</a:t>
            </a:r>
            <a:r>
              <a:rPr lang="th-TH" dirty="0" smtClean="0">
                <a:solidFill>
                  <a:srgbClr val="0070C0"/>
                </a:solidFill>
              </a:rPr>
              <a:t>ค่อนข้างสูง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Alpha-Beta pruning</a:t>
            </a:r>
            <a:endParaRPr lang="th-TH" dirty="0" smtClean="0"/>
          </a:p>
          <a:p>
            <a:pPr lvl="1">
              <a:buNone/>
            </a:pPr>
            <a:r>
              <a:rPr lang="th-TH" dirty="0" smtClean="0"/>
              <a:t>	เป็นเทคนิคที่พัฒนาต่อมาจาก </a:t>
            </a:r>
            <a:r>
              <a:rPr lang="en-US" dirty="0" err="1" smtClean="0"/>
              <a:t>Minimax</a:t>
            </a:r>
            <a:r>
              <a:rPr lang="en-US" dirty="0" smtClean="0"/>
              <a:t> </a:t>
            </a:r>
            <a:r>
              <a:rPr lang="th-TH" dirty="0" smtClean="0"/>
              <a:t>เพื่อตัดเส้นทางบางเส้นทางที่คิดว่าไม่จำเป็นออก ทำให้หมดสำหรับงานที่มีเส้นทางสำรวจเป็นจำนวนมาก ใช้ทรัพยากรในการสำรวจต่ำกว่า </a:t>
            </a:r>
            <a:r>
              <a:rPr lang="en-US" dirty="0" err="1" smtClean="0"/>
              <a:t>Minimax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Minimax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เป็นเทคนิคที่ใช้การค้นหาแบบ </a:t>
            </a:r>
            <a:r>
              <a:rPr lang="en-US" dirty="0" smtClean="0"/>
              <a:t>Depth-first search</a:t>
            </a:r>
          </a:p>
          <a:p>
            <a:r>
              <a:rPr lang="th-TH" dirty="0" smtClean="0"/>
              <a:t>พิจารณาค่าต่างๆ จากโหนดใบและเลือกค่าที่เหมาะสมส่งผ่านมายังโหนดแม่ จนกระทั่งถึงโหนดราก</a:t>
            </a:r>
          </a:p>
          <a:p>
            <a:r>
              <a:rPr lang="th-TH" dirty="0" smtClean="0"/>
              <a:t>การแทนสัญลักษณ์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            โหนด </a:t>
            </a:r>
            <a:r>
              <a:rPr lang="en-US" dirty="0" smtClean="0"/>
              <a:t>MAX                   </a:t>
            </a:r>
            <a:r>
              <a:rPr lang="th-TH" dirty="0" smtClean="0"/>
              <a:t>        โหนด </a:t>
            </a:r>
            <a:r>
              <a:rPr lang="en-US" dirty="0" smtClean="0"/>
              <a:t>MIN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th-TH" dirty="0" smtClean="0"/>
              <a:t>คือตัวผู้เล่นที่ต้องพยายาม               คือฝ่ายตรงข้ามโดยต้องพยายาม</a:t>
            </a:r>
          </a:p>
          <a:p>
            <a:pPr>
              <a:buNone/>
            </a:pPr>
            <a:r>
              <a:rPr lang="th-TH" dirty="0" smtClean="0"/>
              <a:t>    ทำคะแนนให้ได้มากที่สุด                 ทำให้ผู้เล่นได้คะแนนน้อยที่สุด</a:t>
            </a:r>
            <a:endParaRPr lang="th-TH" dirty="0"/>
          </a:p>
        </p:txBody>
      </p:sp>
      <p:sp>
        <p:nvSpPr>
          <p:cNvPr id="4" name="Isosceles Triangle 3"/>
          <p:cNvSpPr/>
          <p:nvPr/>
        </p:nvSpPr>
        <p:spPr>
          <a:xfrm>
            <a:off x="1835696" y="3645024"/>
            <a:ext cx="936104" cy="7920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Isosceles Triangle 4"/>
          <p:cNvSpPr/>
          <p:nvPr/>
        </p:nvSpPr>
        <p:spPr>
          <a:xfrm rot="10800000">
            <a:off x="5796136" y="3645024"/>
            <a:ext cx="936104" cy="7920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วิธีการเลือกเส้นทางของ </a:t>
            </a:r>
            <a:r>
              <a:rPr lang="en-US" dirty="0" err="1" smtClean="0"/>
              <a:t>Minimax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5085184"/>
            <a:ext cx="8153400" cy="1296144"/>
          </a:xfrm>
        </p:spPr>
        <p:txBody>
          <a:bodyPr/>
          <a:lstStyle/>
          <a:p>
            <a:r>
              <a:rPr lang="th-TH" sz="2400" dirty="0" smtClean="0"/>
              <a:t>การหาค่าของ </a:t>
            </a:r>
            <a:r>
              <a:rPr lang="en-US" sz="2400" dirty="0" err="1" smtClean="0"/>
              <a:t>minimax</a:t>
            </a:r>
            <a:endParaRPr lang="en-US" sz="2400" dirty="0" smtClean="0"/>
          </a:p>
          <a:p>
            <a:pPr lvl="1"/>
            <a:r>
              <a:rPr lang="th-TH" sz="2400" dirty="0" smtClean="0"/>
              <a:t>ถ้าเป็นโหนดใบ ค่าในโหนดคือ </a:t>
            </a:r>
            <a:r>
              <a:rPr lang="en-US" sz="2400" dirty="0" smtClean="0"/>
              <a:t>Utility function</a:t>
            </a:r>
          </a:p>
          <a:p>
            <a:pPr lvl="1"/>
            <a:r>
              <a:rPr lang="th-TH" sz="2400" dirty="0" smtClean="0"/>
              <a:t>ถ้าเป็นโหนดในชั้น </a:t>
            </a:r>
            <a:r>
              <a:rPr lang="en-US" sz="2400" dirty="0" smtClean="0"/>
              <a:t>MAX </a:t>
            </a:r>
            <a:r>
              <a:rPr lang="th-TH" sz="2400" dirty="0" smtClean="0"/>
              <a:t>ค่าในโหนดคือค่าที่สูงที่สุดของโหนดลูก</a:t>
            </a:r>
          </a:p>
          <a:p>
            <a:pPr lvl="1"/>
            <a:r>
              <a:rPr lang="th-TH" sz="2400" dirty="0" smtClean="0"/>
              <a:t>ถ้าเป็นโหนดในชั้น </a:t>
            </a:r>
            <a:r>
              <a:rPr lang="en-US" sz="2400" dirty="0" smtClean="0"/>
              <a:t>MIN </a:t>
            </a:r>
            <a:r>
              <a:rPr lang="th-TH" sz="2400" dirty="0" smtClean="0"/>
              <a:t>ค่าในโหนดคือค่าที่น้อยที่สุดของโหนดลูก</a:t>
            </a:r>
            <a:endParaRPr lang="th-TH" sz="2400" dirty="0"/>
          </a:p>
        </p:txBody>
      </p:sp>
      <p:sp>
        <p:nvSpPr>
          <p:cNvPr id="4" name="Isosceles Triangle 3"/>
          <p:cNvSpPr/>
          <p:nvPr/>
        </p:nvSpPr>
        <p:spPr>
          <a:xfrm>
            <a:off x="3563888" y="1700808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1187624" y="306896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Isosceles Triangle 5"/>
          <p:cNvSpPr/>
          <p:nvPr/>
        </p:nvSpPr>
        <p:spPr>
          <a:xfrm rot="10800000">
            <a:off x="4427984" y="306896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Isosceles Triangle 6"/>
          <p:cNvSpPr/>
          <p:nvPr/>
        </p:nvSpPr>
        <p:spPr>
          <a:xfrm rot="10800000">
            <a:off x="7092280" y="306896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Isosceles Triangle 7"/>
          <p:cNvSpPr/>
          <p:nvPr/>
        </p:nvSpPr>
        <p:spPr>
          <a:xfrm>
            <a:off x="10750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18762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12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26774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8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334786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442798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40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550810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6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658822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5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766834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>
            <a:stCxn id="4" idx="3"/>
            <a:endCxn id="5" idx="3"/>
          </p:cNvCxnSpPr>
          <p:nvPr/>
        </p:nvCxnSpPr>
        <p:spPr>
          <a:xfrm rot="5400000">
            <a:off x="2447764" y="1448780"/>
            <a:ext cx="864096" cy="237626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6" idx="3"/>
          </p:cNvCxnSpPr>
          <p:nvPr/>
        </p:nvCxnSpPr>
        <p:spPr>
          <a:xfrm rot="16200000" flipH="1">
            <a:off x="4067944" y="2204864"/>
            <a:ext cx="864096" cy="86409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3"/>
            <a:endCxn id="7" idx="3"/>
          </p:cNvCxnSpPr>
          <p:nvPr/>
        </p:nvCxnSpPr>
        <p:spPr>
          <a:xfrm rot="16200000" flipH="1">
            <a:off x="5400092" y="872716"/>
            <a:ext cx="864096" cy="352839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5" idx="0"/>
            <a:endCxn id="8" idx="0"/>
          </p:cNvCxnSpPr>
          <p:nvPr/>
        </p:nvCxnSpPr>
        <p:spPr>
          <a:xfrm rot="5400000">
            <a:off x="719572" y="3465004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0"/>
            <a:endCxn id="9" idx="0"/>
          </p:cNvCxnSpPr>
          <p:nvPr/>
        </p:nvCxnSpPr>
        <p:spPr>
          <a:xfrm rot="5400000">
            <a:off x="1259632" y="4005064"/>
            <a:ext cx="8640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0"/>
            <a:endCxn id="10" idx="0"/>
          </p:cNvCxnSpPr>
          <p:nvPr/>
        </p:nvCxnSpPr>
        <p:spPr>
          <a:xfrm rot="16200000" flipH="1">
            <a:off x="1799692" y="3465004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0"/>
            <a:endCxn id="11" idx="0"/>
          </p:cNvCxnSpPr>
          <p:nvPr/>
        </p:nvCxnSpPr>
        <p:spPr>
          <a:xfrm rot="5400000">
            <a:off x="3959932" y="3465004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0"/>
            <a:endCxn id="12" idx="0"/>
          </p:cNvCxnSpPr>
          <p:nvPr/>
        </p:nvCxnSpPr>
        <p:spPr>
          <a:xfrm rot="5400000">
            <a:off x="4499992" y="4005064"/>
            <a:ext cx="8640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13" idx="0"/>
          </p:cNvCxnSpPr>
          <p:nvPr/>
        </p:nvCxnSpPr>
        <p:spPr>
          <a:xfrm rot="16200000" flipH="1">
            <a:off x="5040052" y="3465004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7" idx="0"/>
            <a:endCxn id="14" idx="0"/>
          </p:cNvCxnSpPr>
          <p:nvPr/>
        </p:nvCxnSpPr>
        <p:spPr>
          <a:xfrm rot="5400000">
            <a:off x="6912260" y="3753036"/>
            <a:ext cx="864096" cy="5040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7" idx="0"/>
            <a:endCxn id="15" idx="0"/>
          </p:cNvCxnSpPr>
          <p:nvPr/>
        </p:nvCxnSpPr>
        <p:spPr>
          <a:xfrm rot="16200000" flipH="1">
            <a:off x="7452320" y="3717032"/>
            <a:ext cx="864096" cy="57606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67544" y="2564904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7544" y="3861048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100392" y="158873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</a:t>
            </a:r>
            <a:endParaRPr lang="th-TH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8100392" y="26369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MIN</a:t>
            </a:r>
            <a:endParaRPr lang="th-TH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100392" y="389298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</a:t>
            </a:r>
            <a:endParaRPr lang="th-TH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547664" y="306896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3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88024" y="306896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2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452320" y="306896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2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23928" y="180475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  <a:cs typeface="FreesiaUPC" pitchFamily="34" charset="-34"/>
              </a:rPr>
              <a:t>3</a:t>
            </a:r>
            <a:endParaRPr lang="en-US" sz="2000" b="1" dirty="0">
              <a:latin typeface="+mn-lt"/>
              <a:cs typeface="FreesiaUPC" pitchFamily="34" charset="-34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2519772" y="1438270"/>
            <a:ext cx="864096" cy="237626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</a:t>
            </a:r>
            <a:r>
              <a:rPr lang="en-US" dirty="0" err="1" smtClean="0"/>
              <a:t>Minimax</a:t>
            </a:r>
            <a:r>
              <a:rPr lang="en-US" dirty="0" smtClean="0"/>
              <a:t> </a:t>
            </a:r>
            <a:r>
              <a:rPr lang="th-TH" dirty="0" smtClean="0"/>
              <a:t>กับ </a:t>
            </a:r>
            <a:r>
              <a:rPr lang="en-US" dirty="0" smtClean="0"/>
              <a:t>tic-tac-toe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64088" y="1590040"/>
            <a:ext cx="3600400" cy="604664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ผู้เล่นจะเดินตาของ </a:t>
            </a:r>
            <a:r>
              <a:rPr lang="en-US" dirty="0" smtClean="0"/>
              <a:t>X </a:t>
            </a:r>
            <a:r>
              <a:rPr lang="th-TH" dirty="0" smtClean="0"/>
              <a:t>ที่ช่องไหน</a:t>
            </a:r>
            <a:endParaRPr lang="th-TH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995936" y="162880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1259632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014938" y="2730624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895258" y="271908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10800000" flipV="1">
            <a:off x="1763688" y="2564904"/>
            <a:ext cx="2736304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427984" y="2636912"/>
            <a:ext cx="144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9992" y="2564904"/>
            <a:ext cx="2952328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9512" y="1742440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MAX(X) 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79512" y="2996952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MIN(O)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/>
        </p:nvGraphicFramePr>
        <p:xfrm>
          <a:off x="1062610" y="393305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/>
          </p:cNvGraphicFramePr>
          <p:nvPr/>
        </p:nvGraphicFramePr>
        <p:xfrm>
          <a:off x="2214738" y="3933056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79512" y="4221088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MAX(X) 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Content Placeholder 4"/>
          <p:cNvGraphicFramePr>
            <a:graphicFrameLocks/>
          </p:cNvGraphicFramePr>
          <p:nvPr/>
        </p:nvGraphicFramePr>
        <p:xfrm>
          <a:off x="3635896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Content Placeholder 4"/>
          <p:cNvGraphicFramePr>
            <a:graphicFrameLocks/>
          </p:cNvGraphicFramePr>
          <p:nvPr/>
        </p:nvGraphicFramePr>
        <p:xfrm>
          <a:off x="4807026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Content Placeholder 4"/>
          <p:cNvGraphicFramePr>
            <a:graphicFrameLocks/>
          </p:cNvGraphicFramePr>
          <p:nvPr/>
        </p:nvGraphicFramePr>
        <p:xfrm>
          <a:off x="6463210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Content Placeholder 4"/>
          <p:cNvGraphicFramePr>
            <a:graphicFrameLocks/>
          </p:cNvGraphicFramePr>
          <p:nvPr/>
        </p:nvGraphicFramePr>
        <p:xfrm>
          <a:off x="7687346" y="3954760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 rot="5400000">
            <a:off x="1511660" y="3681028"/>
            <a:ext cx="288032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763688" y="3645024"/>
            <a:ext cx="1008112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4139952" y="3645024"/>
            <a:ext cx="43204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72000" y="3645024"/>
            <a:ext cx="79208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7020272" y="3645024"/>
            <a:ext cx="43204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452320" y="3645024"/>
            <a:ext cx="792088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3707904" y="4838784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-1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6516216" y="4838784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-1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" name="Content Placeholder 4"/>
          <p:cNvGraphicFramePr>
            <a:graphicFrameLocks/>
          </p:cNvGraphicFramePr>
          <p:nvPr/>
        </p:nvGraphicFramePr>
        <p:xfrm>
          <a:off x="1062610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8" name="Content Placeholder 4"/>
          <p:cNvGraphicFramePr>
            <a:graphicFrameLocks/>
          </p:cNvGraphicFramePr>
          <p:nvPr/>
        </p:nvGraphicFramePr>
        <p:xfrm>
          <a:off x="2205896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9" name="Content Placeholder 4"/>
          <p:cNvGraphicFramePr>
            <a:graphicFrameLocks/>
          </p:cNvGraphicFramePr>
          <p:nvPr/>
        </p:nvGraphicFramePr>
        <p:xfrm>
          <a:off x="4807026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Content Placeholder 4"/>
          <p:cNvGraphicFramePr>
            <a:graphicFrameLocks/>
          </p:cNvGraphicFramePr>
          <p:nvPr/>
        </p:nvGraphicFramePr>
        <p:xfrm>
          <a:off x="7687346" y="5106888"/>
          <a:ext cx="1061118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06"/>
                <a:gridCol w="353706"/>
                <a:gridCol w="35370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th-TH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th-T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2" name="Straight Connector 41"/>
          <p:cNvCxnSpPr/>
          <p:nvPr/>
        </p:nvCxnSpPr>
        <p:spPr>
          <a:xfrm rot="5400000">
            <a:off x="1439652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2663788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5256076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8136395" y="4977172"/>
            <a:ext cx="21602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1115616" y="6021288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0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2195736" y="6021288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4860032" y="5990912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1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7668344" y="5990912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600" dirty="0" smtClean="0">
                <a:latin typeface="+mn-lt"/>
                <a:cs typeface="+mn-cs"/>
              </a:rPr>
              <a:t>Utility = 0</a:t>
            </a:r>
            <a:endParaRPr kumimoji="0" lang="th-T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179512" y="5373216"/>
            <a:ext cx="1368152" cy="3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en-US" sz="1800" dirty="0" smtClean="0">
                <a:latin typeface="+mn-lt"/>
                <a:cs typeface="+mn-cs"/>
              </a:rPr>
              <a:t>MIN(O)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35" grpId="0"/>
      <p:bldP spid="36" grpId="0"/>
      <p:bldP spid="46" grpId="0"/>
      <p:bldP spid="47" grpId="0"/>
      <p:bldP spid="48" grpId="0"/>
      <p:bldP spid="49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แทนค่า </a:t>
            </a:r>
            <a:r>
              <a:rPr lang="en-US" dirty="0" err="1" smtClean="0"/>
              <a:t>Minimax</a:t>
            </a:r>
            <a:endParaRPr lang="th-TH" dirty="0"/>
          </a:p>
        </p:txBody>
      </p:sp>
      <p:sp>
        <p:nvSpPr>
          <p:cNvPr id="4" name="Isosceles Triangle 3"/>
          <p:cNvSpPr/>
          <p:nvPr/>
        </p:nvSpPr>
        <p:spPr>
          <a:xfrm>
            <a:off x="4427984" y="1700808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1187624" y="306896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Isosceles Triangle 5"/>
          <p:cNvSpPr/>
          <p:nvPr/>
        </p:nvSpPr>
        <p:spPr>
          <a:xfrm rot="10800000">
            <a:off x="4427984" y="306896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Isosceles Triangle 6"/>
          <p:cNvSpPr/>
          <p:nvPr/>
        </p:nvSpPr>
        <p:spPr>
          <a:xfrm rot="10800000">
            <a:off x="7092280" y="3068960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Isosceles Triangle 7"/>
          <p:cNvSpPr/>
          <p:nvPr/>
        </p:nvSpPr>
        <p:spPr>
          <a:xfrm>
            <a:off x="323528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979712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334786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-1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5148064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6444208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-1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7812360" y="4437112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4" idx="3"/>
            <a:endCxn id="5" idx="3"/>
          </p:cNvCxnSpPr>
          <p:nvPr/>
        </p:nvCxnSpPr>
        <p:spPr>
          <a:xfrm rot="5400000">
            <a:off x="2879812" y="1016732"/>
            <a:ext cx="864096" cy="324036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3"/>
            <a:endCxn id="6" idx="3"/>
          </p:cNvCxnSpPr>
          <p:nvPr/>
        </p:nvCxnSpPr>
        <p:spPr>
          <a:xfrm rot="5400000">
            <a:off x="4499992" y="2636912"/>
            <a:ext cx="864096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3"/>
            <a:endCxn id="7" idx="3"/>
          </p:cNvCxnSpPr>
          <p:nvPr/>
        </p:nvCxnSpPr>
        <p:spPr>
          <a:xfrm rot="16200000" flipH="1">
            <a:off x="5832140" y="1304764"/>
            <a:ext cx="864096" cy="266429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0"/>
            <a:endCxn id="8" idx="0"/>
          </p:cNvCxnSpPr>
          <p:nvPr/>
        </p:nvCxnSpPr>
        <p:spPr>
          <a:xfrm rot="5400000">
            <a:off x="827584" y="3573016"/>
            <a:ext cx="864096" cy="86409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0"/>
            <a:endCxn id="9" idx="0"/>
          </p:cNvCxnSpPr>
          <p:nvPr/>
        </p:nvCxnSpPr>
        <p:spPr>
          <a:xfrm rot="16200000" flipH="1">
            <a:off x="1655676" y="3609020"/>
            <a:ext cx="864096" cy="79208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0"/>
            <a:endCxn id="11" idx="0"/>
          </p:cNvCxnSpPr>
          <p:nvPr/>
        </p:nvCxnSpPr>
        <p:spPr>
          <a:xfrm rot="5400000">
            <a:off x="3959932" y="3465004"/>
            <a:ext cx="864096" cy="10801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0"/>
            <a:endCxn id="12" idx="0"/>
          </p:cNvCxnSpPr>
          <p:nvPr/>
        </p:nvCxnSpPr>
        <p:spPr>
          <a:xfrm rot="16200000" flipH="1">
            <a:off x="4860032" y="3645024"/>
            <a:ext cx="864096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0"/>
            <a:endCxn id="14" idx="0"/>
          </p:cNvCxnSpPr>
          <p:nvPr/>
        </p:nvCxnSpPr>
        <p:spPr>
          <a:xfrm rot="5400000">
            <a:off x="6840252" y="3681028"/>
            <a:ext cx="864096" cy="64807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0"/>
            <a:endCxn id="15" idx="0"/>
          </p:cNvCxnSpPr>
          <p:nvPr/>
        </p:nvCxnSpPr>
        <p:spPr>
          <a:xfrm rot="16200000" flipH="1">
            <a:off x="7524328" y="3645024"/>
            <a:ext cx="864096" cy="7200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7544" y="2564904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7544" y="3861048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00392" y="158873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</a:t>
            </a:r>
            <a:endParaRPr lang="th-TH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100392" y="26369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MIN</a:t>
            </a:r>
            <a:endParaRPr lang="th-TH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100392" y="389298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MAX</a:t>
            </a:r>
            <a:endParaRPr lang="th-TH" sz="2000" b="1" dirty="0"/>
          </a:p>
        </p:txBody>
      </p:sp>
      <p:sp>
        <p:nvSpPr>
          <p:cNvPr id="32" name="Isosceles Triangle 4"/>
          <p:cNvSpPr/>
          <p:nvPr/>
        </p:nvSpPr>
        <p:spPr>
          <a:xfrm rot="10800000">
            <a:off x="323528" y="5733256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3" name="Isosceles Triangle 4"/>
          <p:cNvSpPr/>
          <p:nvPr/>
        </p:nvSpPr>
        <p:spPr>
          <a:xfrm rot="10800000">
            <a:off x="1979712" y="5733256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4" name="Isosceles Triangle 4"/>
          <p:cNvSpPr/>
          <p:nvPr/>
        </p:nvSpPr>
        <p:spPr>
          <a:xfrm rot="10800000">
            <a:off x="5148064" y="5733255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5" name="Isosceles Triangle 4"/>
          <p:cNvSpPr/>
          <p:nvPr/>
        </p:nvSpPr>
        <p:spPr>
          <a:xfrm rot="10800000">
            <a:off x="7812360" y="5733256"/>
            <a:ext cx="1008112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cxnSp>
        <p:nvCxnSpPr>
          <p:cNvPr id="37" name="ตัวเชื่อมต่อตรง 36"/>
          <p:cNvCxnSpPr>
            <a:stCxn id="8" idx="3"/>
            <a:endCxn id="32" idx="3"/>
          </p:cNvCxnSpPr>
          <p:nvPr/>
        </p:nvCxnSpPr>
        <p:spPr>
          <a:xfrm rot="5400000">
            <a:off x="431540" y="5337212"/>
            <a:ext cx="792088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>
            <a:stCxn id="9" idx="3"/>
            <a:endCxn id="33" idx="3"/>
          </p:cNvCxnSpPr>
          <p:nvPr/>
        </p:nvCxnSpPr>
        <p:spPr>
          <a:xfrm rot="5400000">
            <a:off x="2087724" y="5337212"/>
            <a:ext cx="792088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>
            <a:stCxn id="12" idx="3"/>
            <a:endCxn id="34" idx="3"/>
          </p:cNvCxnSpPr>
          <p:nvPr/>
        </p:nvCxnSpPr>
        <p:spPr>
          <a:xfrm rot="5400000">
            <a:off x="5256077" y="5337211"/>
            <a:ext cx="792087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>
            <a:stCxn id="15" idx="3"/>
            <a:endCxn id="35" idx="3"/>
          </p:cNvCxnSpPr>
          <p:nvPr/>
        </p:nvCxnSpPr>
        <p:spPr>
          <a:xfrm rot="5400000">
            <a:off x="7920372" y="5337212"/>
            <a:ext cx="792088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26"/>
          <p:cNvCxnSpPr/>
          <p:nvPr/>
        </p:nvCxnSpPr>
        <p:spPr>
          <a:xfrm>
            <a:off x="467544" y="5333146"/>
            <a:ext cx="849694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460432" y="537321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MIN</a:t>
            </a:r>
            <a:endParaRPr lang="th-TH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172400" y="57332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0</a:t>
            </a:r>
            <a:endParaRPr lang="th-TH" sz="2000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339752" y="57332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1</a:t>
            </a:r>
            <a:endParaRPr lang="th-TH" sz="2000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08104" y="57332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1</a:t>
            </a:r>
            <a:endParaRPr lang="th-TH" sz="20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3568" y="57332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0</a:t>
            </a:r>
            <a:endParaRPr lang="th-TH" sz="2000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3568" y="46130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0</a:t>
            </a:r>
            <a:endParaRPr lang="th-TH" sz="20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39752" y="46130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1</a:t>
            </a:r>
            <a:endParaRPr lang="th-TH" sz="20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08104" y="46130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1</a:t>
            </a:r>
            <a:endParaRPr lang="th-TH" sz="2000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53738" y="4627783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0</a:t>
            </a:r>
            <a:endParaRPr lang="th-TH" sz="2000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47664" y="30876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0</a:t>
            </a:r>
            <a:endParaRPr lang="th-TH" sz="20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16016" y="306896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-1</a:t>
            </a:r>
            <a:endParaRPr lang="th-TH" sz="20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80312" y="306896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-1</a:t>
            </a:r>
            <a:endParaRPr lang="th-TH" sz="20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88024" y="18448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n-lt"/>
              </a:rPr>
              <a:t>0</a:t>
            </a:r>
            <a:endParaRPr lang="th-TH" sz="2000" dirty="0">
              <a:latin typeface="+mn-lt"/>
            </a:endParaRPr>
          </a:p>
        </p:txBody>
      </p:sp>
      <p:cxnSp>
        <p:nvCxnSpPr>
          <p:cNvPr id="58" name="Straight Connector 15"/>
          <p:cNvCxnSpPr/>
          <p:nvPr/>
        </p:nvCxnSpPr>
        <p:spPr>
          <a:xfrm rot="5400000">
            <a:off x="2879812" y="1016732"/>
            <a:ext cx="864096" cy="324036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5864</TotalTime>
  <Words>1299</Words>
  <Application>Microsoft Office PowerPoint</Application>
  <PresentationFormat>On-screen Show (4:3)</PresentationFormat>
  <Paragraphs>511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Angsana New</vt:lpstr>
      <vt:lpstr>Arial</vt:lpstr>
      <vt:lpstr>FreesiaUPC</vt:lpstr>
      <vt:lpstr>Tw Cen MT</vt:lpstr>
      <vt:lpstr>Wingdings</vt:lpstr>
      <vt:lpstr>Wingdings 2</vt:lpstr>
      <vt:lpstr>ตรงกลาง</vt:lpstr>
      <vt:lpstr>adversarial Search Techniques</vt:lpstr>
      <vt:lpstr>Adversarial Search Techniques</vt:lpstr>
      <vt:lpstr>ส่วนประกอบพื้นฐานที่ต้องกำหนด</vt:lpstr>
      <vt:lpstr>ตัวอย่างปัญหาเกม OX (tic-tac-toe)</vt:lpstr>
      <vt:lpstr>วิธีค้นหา</vt:lpstr>
      <vt:lpstr>Minimax</vt:lpstr>
      <vt:lpstr>วิธีการเลือกเส้นทางของ Minimax</vt:lpstr>
      <vt:lpstr>ตัวอย่าง Minimax กับ tic-tac-toe</vt:lpstr>
      <vt:lpstr>แทนค่า Minimax</vt:lpstr>
      <vt:lpstr>ตัวอย่าง Minimax กับ tic-tac-toe</vt:lpstr>
      <vt:lpstr>แบบฝึกหัด 1 : หาค่าและเส้นทางของ Minimax</vt:lpstr>
      <vt:lpstr>แบบฝึกหัด 2 : เกมหยิบเหรียญ</vt:lpstr>
      <vt:lpstr>Alpha-Beta Pruning</vt:lpstr>
      <vt:lpstr>สิ่งที่ควรจดจำเกี่ยวกับ Alpha-beta pruning</vt:lpstr>
      <vt:lpstr>วิธีการเลือกเส้นทางของ Alpha-beta pruning</vt:lpstr>
      <vt:lpstr>แบบฝึกหัด 3 : Alpha-beta pruning</vt:lpstr>
      <vt:lpstr>แบบฝึกหัด 4 : Alpha-beta pruning</vt:lpstr>
      <vt:lpstr>การประยุกต์ heuristic function กับ tic-tac-toe</vt:lpstr>
      <vt:lpstr>Heuristic สำหรับ tic-tac-toe</vt:lpstr>
      <vt:lpstr>แบบฝึกหัด : หาค่า heuristic </vt:lpstr>
      <vt:lpstr>การประยุกต์ heuristic function กับ tic-tac-toe</vt:lpstr>
      <vt:lpstr>PowerPoint Presentation</vt:lpstr>
      <vt:lpstr>แบบฝึกหัดทำส่ง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535</cp:revision>
  <dcterms:created xsi:type="dcterms:W3CDTF">2010-02-28T04:09:14Z</dcterms:created>
  <dcterms:modified xsi:type="dcterms:W3CDTF">2015-08-04T05:33:33Z</dcterms:modified>
</cp:coreProperties>
</file>