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89" r:id="rId2"/>
    <p:sldId id="292" r:id="rId3"/>
    <p:sldId id="293" r:id="rId4"/>
    <p:sldId id="294" r:id="rId5"/>
    <p:sldId id="275" r:id="rId6"/>
    <p:sldId id="295" r:id="rId7"/>
    <p:sldId id="290" r:id="rId8"/>
    <p:sldId id="296" r:id="rId9"/>
    <p:sldId id="297" r:id="rId10"/>
    <p:sldId id="299" r:id="rId11"/>
    <p:sldId id="298" r:id="rId12"/>
    <p:sldId id="301" r:id="rId13"/>
    <p:sldId id="302" r:id="rId14"/>
    <p:sldId id="300" r:id="rId15"/>
    <p:sldId id="304" r:id="rId16"/>
    <p:sldId id="305" r:id="rId17"/>
    <p:sldId id="306" r:id="rId18"/>
    <p:sldId id="308" r:id="rId19"/>
    <p:sldId id="307" r:id="rId20"/>
    <p:sldId id="310" r:id="rId21"/>
    <p:sldId id="309" r:id="rId22"/>
    <p:sldId id="311" r:id="rId23"/>
    <p:sldId id="314" r:id="rId24"/>
    <p:sldId id="312" r:id="rId25"/>
    <p:sldId id="315" r:id="rId26"/>
    <p:sldId id="316" r:id="rId27"/>
    <p:sldId id="317" r:id="rId28"/>
    <p:sldId id="318" r:id="rId29"/>
    <p:sldId id="319" r:id="rId30"/>
    <p:sldId id="320" r:id="rId31"/>
    <p:sldId id="322" r:id="rId32"/>
    <p:sldId id="323" r:id="rId33"/>
    <p:sldId id="324" r:id="rId34"/>
    <p:sldId id="325" r:id="rId35"/>
    <p:sldId id="326" r:id="rId36"/>
    <p:sldId id="327" r:id="rId37"/>
    <p:sldId id="321" r:id="rId38"/>
  </p:sldIdLst>
  <p:sldSz cx="9144000" cy="6858000" type="screen4x3"/>
  <p:notesSz cx="6858000" cy="9144000"/>
  <p:defaultTextStyle>
    <a:defPPr>
      <a:defRPr lang="th-TH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849" autoAdjust="0"/>
    <p:restoredTop sz="93980" autoAdjust="0"/>
  </p:normalViewPr>
  <p:slideViewPr>
    <p:cSldViewPr>
      <p:cViewPr varScale="1">
        <p:scale>
          <a:sx n="70" d="100"/>
          <a:sy n="70" d="100"/>
        </p:scale>
        <p:origin x="1494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ภาพนิ่งชื่อเรื่อง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สี่เหลี่ยมผืนผ้า 3"/>
          <p:cNvSpPr/>
          <p:nvPr/>
        </p:nvSpPr>
        <p:spPr bwMode="white">
          <a:xfrm>
            <a:off x="0" y="5970588"/>
            <a:ext cx="9144000" cy="887412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สี่เหลี่ยมผืนผ้า 4"/>
          <p:cNvSpPr/>
          <p:nvPr/>
        </p:nvSpPr>
        <p:spPr>
          <a:xfrm>
            <a:off x="-9525" y="6053138"/>
            <a:ext cx="2249488" cy="7127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สี่เหลี่ยมผืนผ้า 5"/>
          <p:cNvSpPr/>
          <p:nvPr/>
        </p:nvSpPr>
        <p:spPr>
          <a:xfrm>
            <a:off x="2359025" y="6043613"/>
            <a:ext cx="6784975" cy="7143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ชื่อเรื่อง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9" name="ชื่อเรื่องรอง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th-TH" smtClean="0"/>
              <a:t>คลิกเพื่อแก้ไขลักษณะชื่อเรื่องรองต้นแบบ</a:t>
            </a:r>
            <a:endParaRPr lang="en-US"/>
          </a:p>
        </p:txBody>
      </p:sp>
      <p:sp>
        <p:nvSpPr>
          <p:cNvPr id="7" name="ตัวยึดวันที่ 27"/>
          <p:cNvSpPr>
            <a:spLocks noGrp="1"/>
          </p:cNvSpPr>
          <p:nvPr>
            <p:ph type="dt" sz="half" idx="10"/>
          </p:nvPr>
        </p:nvSpPr>
        <p:spPr>
          <a:xfrm>
            <a:off x="76200" y="6069013"/>
            <a:ext cx="2057400" cy="685800"/>
          </a:xfrm>
        </p:spPr>
        <p:txBody>
          <a:bodyPr>
            <a:noAutofit/>
          </a:bodyPr>
          <a:lstStyle>
            <a:lvl1pPr algn="ctr">
              <a:defRPr sz="2000"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ED8DC8B8-2355-4755-9A3A-C073014D2B5C}" type="datetimeFigureOut">
              <a:rPr lang="th-TH"/>
              <a:pPr>
                <a:defRPr/>
              </a:pPr>
              <a:t>04/08/58</a:t>
            </a:fld>
            <a:endParaRPr lang="th-TH"/>
          </a:p>
        </p:txBody>
      </p:sp>
      <p:sp>
        <p:nvSpPr>
          <p:cNvPr id="10" name="ตัวยึดท้ายกระดาษ 16"/>
          <p:cNvSpPr>
            <a:spLocks noGrp="1"/>
          </p:cNvSpPr>
          <p:nvPr>
            <p:ph type="ftr" sz="quarter" idx="11"/>
          </p:nvPr>
        </p:nvSpPr>
        <p:spPr>
          <a:xfrm>
            <a:off x="2085975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11" name="ตัวยึดหมายเลขภาพนิ่ง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 smtClean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3D095A65-BF80-4D83-9012-E3826CC8250E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4" name="ตัวยึดวันที่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C80A6B-262C-44A8-9F32-EB4231D55EB7}" type="datetimeFigureOut">
              <a:rPr lang="th-TH"/>
              <a:pPr>
                <a:defRPr/>
              </a:pPr>
              <a:t>04/08/58</a:t>
            </a:fld>
            <a:endParaRPr lang="th-TH"/>
          </a:p>
        </p:txBody>
      </p:sp>
      <p:sp>
        <p:nvSpPr>
          <p:cNvPr id="5" name="ตัวยึด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ตัวยึดหมายเลขภาพนิ่ง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F51306-A7F7-4AFE-9D9A-E80F0C565E6A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สี่เหลี่ยมผืนผ้า 3"/>
          <p:cNvSpPr/>
          <p:nvPr/>
        </p:nvSpPr>
        <p:spPr bwMode="white">
          <a:xfrm>
            <a:off x="6096000" y="0"/>
            <a:ext cx="320675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สี่เหลี่ยมผืนผ้า 4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สี่เหลี่ยมผืนผ้า 5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7" name="ตัวยึดวันที่ 3"/>
          <p:cNvSpPr>
            <a:spLocks noGrp="1"/>
          </p:cNvSpPr>
          <p:nvPr>
            <p:ph type="dt" sz="half" idx="10"/>
          </p:nvPr>
        </p:nvSpPr>
        <p:spPr>
          <a:xfrm>
            <a:off x="6553200" y="6248400"/>
            <a:ext cx="2209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3A6A72-A4C9-4C6F-941B-C4C98708FA93}" type="datetimeFigureOut">
              <a:rPr lang="th-TH"/>
              <a:pPr>
                <a:defRPr/>
              </a:pPr>
              <a:t>04/08/58</a:t>
            </a:fld>
            <a:endParaRPr lang="th-TH"/>
          </a:p>
        </p:txBody>
      </p:sp>
      <p:sp>
        <p:nvSpPr>
          <p:cNvPr id="8" name="ตัวยึดท้ายกระดาษ 4"/>
          <p:cNvSpPr>
            <a:spLocks noGrp="1"/>
          </p:cNvSpPr>
          <p:nvPr>
            <p:ph type="ftr" sz="quarter" idx="11"/>
          </p:nvPr>
        </p:nvSpPr>
        <p:spPr>
          <a:xfrm>
            <a:off x="457200" y="6248400"/>
            <a:ext cx="5573713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9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A4E062-6A2B-42DC-B70B-19762CF29089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8" name="ตัวยึดเนื้อหา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4" name="ตัวยึดวันที่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483F47-5C77-4999-856B-E92BBDFB83A8}" type="datetimeFigureOut">
              <a:rPr lang="th-TH"/>
              <a:pPr>
                <a:defRPr/>
              </a:pPr>
              <a:t>04/08/58</a:t>
            </a:fld>
            <a:endParaRPr lang="th-TH"/>
          </a:p>
        </p:txBody>
      </p:sp>
      <p:sp>
        <p:nvSpPr>
          <p:cNvPr id="5" name="ตัวยึด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ตัวยึดหมายเลขภาพนิ่ง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AF8897-54EA-4D1D-A5DE-3F7EE83E7E4A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ส่วนหัวของส่วน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สี่เหลี่ยมผืนผ้า 3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สี่เหลี่ยมผืนผ้า 4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สี่เหลี่ยมผืนผ้า 5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7" name="ตัวยึดวันที่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6B246B-8E77-46AA-9795-9BE597A7B6E1}" type="datetimeFigureOut">
              <a:rPr lang="th-TH"/>
              <a:pPr>
                <a:defRPr/>
              </a:pPr>
              <a:t>04/08/58</a:t>
            </a:fld>
            <a:endParaRPr lang="th-TH"/>
          </a:p>
        </p:txBody>
      </p:sp>
      <p:sp>
        <p:nvSpPr>
          <p:cNvPr id="8" name="ตัวยึดหมายเลขภาพนิ่ง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5"/>
          </a:xfrm>
        </p:spPr>
        <p:txBody>
          <a:bodyPr>
            <a:noAutofit/>
          </a:bodyPr>
          <a:lstStyle>
            <a:lvl1pPr>
              <a:defRPr sz="2400"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D0742A99-334E-4C25-AD8F-AEE73D28C9BF}" type="slidenum">
              <a:rPr lang="th-TH"/>
              <a:pPr>
                <a:defRPr/>
              </a:pPr>
              <a:t>‹#›</a:t>
            </a:fld>
            <a:endParaRPr lang="th-TH"/>
          </a:p>
        </p:txBody>
      </p:sp>
      <p:sp>
        <p:nvSpPr>
          <p:cNvPr id="9" name="ตัวยึดท้ายกระดาษ 1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9" name="ตัวยึดเนื้อหา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11" name="ตัวยึดเนื้อหา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5" name="ตัวยึดวันที่ 7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96B87076-D369-4B2A-B539-14233E4D8E2D}" type="datetimeFigureOut">
              <a:rPr lang="th-TH"/>
              <a:pPr>
                <a:defRPr/>
              </a:pPr>
              <a:t>04/08/58</a:t>
            </a:fld>
            <a:endParaRPr lang="th-TH"/>
          </a:p>
        </p:txBody>
      </p:sp>
      <p:sp>
        <p:nvSpPr>
          <p:cNvPr id="6" name="ตัวยึดหมายเลขภาพนิ่ง 9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ACB881FA-4011-4F25-8558-371FEC77B7A7}" type="slidenum">
              <a:rPr lang="th-TH"/>
              <a:pPr>
                <a:defRPr/>
              </a:pPr>
              <a:t>‹#›</a:t>
            </a:fld>
            <a:endParaRPr lang="th-TH"/>
          </a:p>
        </p:txBody>
      </p:sp>
      <p:sp>
        <p:nvSpPr>
          <p:cNvPr id="7" name="ตัวยึดท้ายกระดาษ 11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/>
          <a:lstStyle>
            <a:lvl1pPr>
              <a:defRPr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11" name="ตัวยึดเนื้อหา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13" name="ตัวยึดเนื้อหา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16" name="ตัวยึดข้อความ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15" name="ตัวยึดข้อความ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7" name="ตัวยึดวันที่ 9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430534C1-31F2-4B30-A88C-76D99B423D4E}" type="datetimeFigureOut">
              <a:rPr lang="th-TH"/>
              <a:pPr>
                <a:defRPr/>
              </a:pPr>
              <a:t>04/08/58</a:t>
            </a:fld>
            <a:endParaRPr lang="th-TH"/>
          </a:p>
        </p:txBody>
      </p:sp>
      <p:sp>
        <p:nvSpPr>
          <p:cNvPr id="8" name="ตัวยึดหมายเลขภาพนิ่ง 11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D8F3DF96-20CB-4D3B-A246-45A8AA9C3EAB}" type="slidenum">
              <a:rPr lang="th-TH"/>
              <a:pPr>
                <a:defRPr/>
              </a:pPr>
              <a:t>‹#›</a:t>
            </a:fld>
            <a:endParaRPr lang="th-TH"/>
          </a:p>
        </p:txBody>
      </p:sp>
      <p:sp>
        <p:nvSpPr>
          <p:cNvPr id="9" name="ตัวยึดท้ายกระดาษ 13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ตัวยึดวันที่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F7A752-DB1D-40A5-9FFF-493A242FEE9A}" type="datetimeFigureOut">
              <a:rPr lang="th-TH"/>
              <a:pPr>
                <a:defRPr/>
              </a:pPr>
              <a:t>04/08/58</a:t>
            </a:fld>
            <a:endParaRPr lang="th-TH"/>
          </a:p>
        </p:txBody>
      </p:sp>
      <p:sp>
        <p:nvSpPr>
          <p:cNvPr id="4" name="ตัวยึด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5" name="ตัวยึดหมายเลขภาพนิ่ง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3EBEC0-E04D-45D1-8024-5DA19834AF7D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0ED79F-3A6D-47EA-934C-009F75A73213}" type="datetimeFigureOut">
              <a:rPr lang="th-TH"/>
              <a:pPr>
                <a:defRPr/>
              </a:pPr>
              <a:t>04/08/58</a:t>
            </a:fld>
            <a:endParaRPr lang="th-TH"/>
          </a:p>
        </p:txBody>
      </p:sp>
      <p:sp>
        <p:nvSpPr>
          <p:cNvPr id="3" name="ตัวยึด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4" name="ตัวยึดหมายเลขภาพนิ่ง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 smtClean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8530E838-CB1C-41D3-99A2-08ACE0AC3CEB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/>
          <a:lstStyle>
            <a:lvl1pPr algn="l">
              <a:buNone/>
              <a:defRPr sz="4400" b="0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9" name="ตัวยึดเนื้อหา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5" name="ตัวยึดวันที่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FFB93C-59D0-49D9-80C8-98328E2ECD0E}" type="datetimeFigureOut">
              <a:rPr lang="th-TH"/>
              <a:pPr>
                <a:defRPr/>
              </a:pPr>
              <a:t>04/08/58</a:t>
            </a:fld>
            <a:endParaRPr lang="th-TH"/>
          </a:p>
        </p:txBody>
      </p:sp>
      <p:sp>
        <p:nvSpPr>
          <p:cNvPr id="6" name="ตัวยึด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7" name="ตัวยึดหมายเลขภาพนิ่ง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49E1B4-BA0F-461A-ABB8-21504553AD41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รูปภาพพร้อมคำอธิบายภาพ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สี่เหลี่ยมผืนผ้า 4"/>
          <p:cNvSpPr/>
          <p:nvPr/>
        </p:nvSpPr>
        <p:spPr bwMode="white">
          <a:xfrm>
            <a:off x="-9525" y="4572000"/>
            <a:ext cx="9144000" cy="887413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สี่เหลี่ยมผืนผ้า 5"/>
          <p:cNvSpPr/>
          <p:nvPr/>
        </p:nvSpPr>
        <p:spPr>
          <a:xfrm>
            <a:off x="-9525" y="4664075"/>
            <a:ext cx="1463675" cy="7127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สี่เหลี่ยมผืนผ้า 6"/>
          <p:cNvSpPr/>
          <p:nvPr/>
        </p:nvSpPr>
        <p:spPr>
          <a:xfrm>
            <a:off x="1544638" y="4654550"/>
            <a:ext cx="7599362" cy="712788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สี่เหลี่ยมผืนผ้า 7"/>
          <p:cNvSpPr/>
          <p:nvPr/>
        </p:nvSpPr>
        <p:spPr bwMode="white">
          <a:xfrm>
            <a:off x="1447800" y="0"/>
            <a:ext cx="100013" cy="686752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ตัวยึดข้อความ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ตัวยึดรูปภาพ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th-TH" noProof="0" smtClean="0"/>
              <a:t>คลิกไอคอนเพื่อเพิ่มรูปภาพ</a:t>
            </a:r>
            <a:endParaRPr lang="en-US" noProof="0" dirty="0"/>
          </a:p>
        </p:txBody>
      </p:sp>
      <p:sp>
        <p:nvSpPr>
          <p:cNvPr id="9" name="ตัวยึดวันที่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81EFFEAA-646E-42FA-BDEC-EC6E063F63DA}" type="datetimeFigureOut">
              <a:rPr lang="th-TH"/>
              <a:pPr>
                <a:defRPr/>
              </a:pPr>
              <a:t>04/08/58</a:t>
            </a:fld>
            <a:endParaRPr lang="th-TH"/>
          </a:p>
        </p:txBody>
      </p:sp>
      <p:sp>
        <p:nvSpPr>
          <p:cNvPr id="10" name="ตัวยึดหมายเลขภาพนิ่ง 12"/>
          <p:cNvSpPr>
            <a:spLocks noGrp="1"/>
          </p:cNvSpPr>
          <p:nvPr>
            <p:ph type="sldNum" sz="quarter" idx="11"/>
          </p:nvPr>
        </p:nvSpPr>
        <p:spPr>
          <a:xfrm>
            <a:off x="0" y="4667250"/>
            <a:ext cx="1447800" cy="663575"/>
          </a:xfrm>
        </p:spPr>
        <p:txBody>
          <a:bodyPr rtlCol="0"/>
          <a:lstStyle>
            <a:lvl1pPr>
              <a:defRPr sz="2800" smtClean="0"/>
            </a:lvl1pPr>
          </a:lstStyle>
          <a:p>
            <a:pPr>
              <a:defRPr/>
            </a:pPr>
            <a:fld id="{293FC6F6-43A4-4EB2-9E41-FA8370328FB2}" type="slidenum">
              <a:rPr lang="th-TH"/>
              <a:pPr>
                <a:defRPr/>
              </a:pPr>
              <a:t>‹#›</a:t>
            </a:fld>
            <a:endParaRPr lang="th-TH"/>
          </a:p>
        </p:txBody>
      </p:sp>
      <p:sp>
        <p:nvSpPr>
          <p:cNvPr id="11" name="ตัวยึดท้ายกระดาษ 13"/>
          <p:cNvSpPr>
            <a:spLocks noGrp="1"/>
          </p:cNvSpPr>
          <p:nvPr>
            <p:ph type="ftr" sz="quarter" idx="12"/>
          </p:nvPr>
        </p:nvSpPr>
        <p:spPr>
          <a:xfrm>
            <a:off x="1600200" y="6248400"/>
            <a:ext cx="4572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ตัวยึดชื่อเรื่อง 21"/>
          <p:cNvSpPr>
            <a:spLocks noGrp="1"/>
          </p:cNvSpPr>
          <p:nvPr>
            <p:ph type="title"/>
          </p:nvPr>
        </p:nvSpPr>
        <p:spPr bwMode="auto">
          <a:xfrm>
            <a:off x="609600" y="228600"/>
            <a:ext cx="81534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h-TH" smtClean="0"/>
              <a:t>คลิกเพื่อแก้ไขลักษณะชื่อเรื่องต้นแบบ</a:t>
            </a:r>
            <a:endParaRPr lang="en-US" smtClean="0"/>
          </a:p>
        </p:txBody>
      </p:sp>
      <p:sp>
        <p:nvSpPr>
          <p:cNvPr id="1027" name="ตัวยึดข้อความ 12"/>
          <p:cNvSpPr>
            <a:spLocks noGrp="1"/>
          </p:cNvSpPr>
          <p:nvPr>
            <p:ph type="body" idx="1"/>
          </p:nvPr>
        </p:nvSpPr>
        <p:spPr bwMode="auto">
          <a:xfrm>
            <a:off x="612775" y="1600200"/>
            <a:ext cx="81534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smtClean="0"/>
          </a:p>
        </p:txBody>
      </p:sp>
      <p:sp>
        <p:nvSpPr>
          <p:cNvPr id="14" name="ตัวยึดวันที่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smtClean="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F6EA34D-A91D-413B-AB97-EA7302F78146}" type="datetimeFigureOut">
              <a:rPr lang="th-TH"/>
              <a:pPr>
                <a:defRPr/>
              </a:pPr>
              <a:t>04/08/58</a:t>
            </a:fld>
            <a:endParaRPr lang="th-TH"/>
          </a:p>
        </p:txBody>
      </p:sp>
      <p:sp>
        <p:nvSpPr>
          <p:cNvPr id="3" name="ตัวยึดท้ายกระดาษ 2"/>
          <p:cNvSpPr>
            <a:spLocks noGrp="1"/>
          </p:cNvSpPr>
          <p:nvPr>
            <p:ph type="ftr" sz="quarter" idx="3"/>
          </p:nvPr>
        </p:nvSpPr>
        <p:spPr>
          <a:xfrm>
            <a:off x="609600" y="6248400"/>
            <a:ext cx="5421313" cy="365125"/>
          </a:xfrm>
          <a:prstGeom prst="rect">
            <a:avLst/>
          </a:prstGeom>
        </p:spPr>
        <p:txBody>
          <a:bodyPr vert="horz" anchor="ctr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7" name="สี่เหลี่ยมผืนผ้า 6"/>
          <p:cNvSpPr/>
          <p:nvPr/>
        </p:nvSpPr>
        <p:spPr bwMode="white">
          <a:xfrm>
            <a:off x="0" y="1235075"/>
            <a:ext cx="9144000" cy="31908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สี่เหลี่ยมผืนผ้า 7"/>
          <p:cNvSpPr/>
          <p:nvPr/>
        </p:nvSpPr>
        <p:spPr>
          <a:xfrm>
            <a:off x="0" y="1279525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สี่เหลี่ยมผืนผ้า 8"/>
          <p:cNvSpPr/>
          <p:nvPr/>
        </p:nvSpPr>
        <p:spPr>
          <a:xfrm>
            <a:off x="590550" y="1279525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3" name="ตัวยึดหมายเลขภาพนิ่ง 22"/>
          <p:cNvSpPr>
            <a:spLocks noGrp="1"/>
          </p:cNvSpPr>
          <p:nvPr>
            <p:ph type="sldNum" sz="quarter" idx="4"/>
          </p:nvPr>
        </p:nvSpPr>
        <p:spPr>
          <a:xfrm>
            <a:off x="0" y="1271588"/>
            <a:ext cx="533400" cy="244475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b="1" smtClean="0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6952E8C-38F2-46EF-B481-AFBD4894B562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79" r:id="rId2"/>
    <p:sldLayoutId id="2147483684" r:id="rId3"/>
    <p:sldLayoutId id="2147483685" r:id="rId4"/>
    <p:sldLayoutId id="2147483686" r:id="rId5"/>
    <p:sldLayoutId id="2147483680" r:id="rId6"/>
    <p:sldLayoutId id="2147483687" r:id="rId7"/>
    <p:sldLayoutId id="2147483681" r:id="rId8"/>
    <p:sldLayoutId id="2147483688" r:id="rId9"/>
    <p:sldLayoutId id="2147483682" r:id="rId10"/>
    <p:sldLayoutId id="2147483689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  <a:cs typeface="FreesiaUPC" pitchFamily="34" charset="-34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  <a:cs typeface="FreesiaUPC" pitchFamily="34" charset="-34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  <a:cs typeface="FreesiaUPC" pitchFamily="34" charset="-34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  <a:cs typeface="FreesiaUPC" pitchFamily="34" charset="-34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  <a:cs typeface="FreesiaUPC" pitchFamily="34" charset="-34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  <a:cs typeface="FreesiaUPC" pitchFamily="34" charset="-34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  <a:cs typeface="FreesiaUPC" pitchFamily="34" charset="-34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  <a:cs typeface="FreesiaUPC" pitchFamily="34" charset="-34"/>
        </a:defRPr>
      </a:lvl9pPr>
    </p:titleStyle>
    <p:bodyStyle>
      <a:lvl1pPr marL="319088" indent="-319088" algn="l" rtl="0" fontAlgn="base">
        <a:spcBef>
          <a:spcPts val="7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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fontAlgn="base">
        <a:spcBef>
          <a:spcPts val="55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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fontAlgn="base">
        <a:spcBef>
          <a:spcPts val="5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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fontAlgn="base">
        <a:spcBef>
          <a:spcPts val="400"/>
        </a:spcBef>
        <a:spcAft>
          <a:spcPct val="0"/>
        </a:spcAft>
        <a:buClr>
          <a:srgbClr val="A5AB81"/>
        </a:buClr>
        <a:buSzPct val="7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fontAlgn="base">
        <a:spcBef>
          <a:spcPts val="400"/>
        </a:spcBef>
        <a:spcAft>
          <a:spcPct val="0"/>
        </a:spcAft>
        <a:buClr>
          <a:srgbClr val="D8B25C"/>
        </a:buClr>
        <a:buSzPct val="6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92275" y="4038600"/>
            <a:ext cx="7146925" cy="1828800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heuristic Search Techniques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62200" y="6049963"/>
            <a:ext cx="6705600" cy="685800"/>
          </a:xfrm>
        </p:spPr>
        <p:txBody>
          <a:bodyPr>
            <a:normAutofit fontScale="77500" lnSpcReduction="20000"/>
          </a:bodyPr>
          <a:lstStyle/>
          <a:p>
            <a:pPr algn="r"/>
            <a:r>
              <a:rPr lang="en-US" dirty="0"/>
              <a:t>030523111 – Introduction to Artificial Intelligence</a:t>
            </a:r>
          </a:p>
          <a:p>
            <a:pPr algn="r"/>
            <a:r>
              <a:rPr lang="en-US" dirty="0"/>
              <a:t>Asst. Prof. Dr. Choopan </a:t>
            </a:r>
            <a:r>
              <a:rPr lang="en-US"/>
              <a:t>Rattanapoka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en-US" smtClean="0">
                <a:cs typeface="FreesiaUPC" pitchFamily="34" charset="-34"/>
              </a:rPr>
              <a:t>Greedy Best First Search (GBFS)</a:t>
            </a:r>
            <a:endParaRPr lang="th-TH" smtClean="0"/>
          </a:p>
        </p:txBody>
      </p:sp>
      <p:sp>
        <p:nvSpPr>
          <p:cNvPr id="18435" name="Content Placeholder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r>
              <a:rPr lang="en-US" b="1" smtClean="0">
                <a:cs typeface="FreesiaUPC" pitchFamily="34" charset="-34"/>
              </a:rPr>
              <a:t>Completeness</a:t>
            </a:r>
            <a:r>
              <a:rPr lang="en-US" smtClean="0">
                <a:cs typeface="FreesiaUPC" pitchFamily="34" charset="-34"/>
              </a:rPr>
              <a:t> </a:t>
            </a:r>
            <a:r>
              <a:rPr lang="th-TH" smtClean="0"/>
              <a:t> สามารถรับรองการค้นพบคำตอบ</a:t>
            </a:r>
          </a:p>
          <a:p>
            <a:pPr lvl="1"/>
            <a:r>
              <a:rPr lang="en-US" smtClean="0">
                <a:cs typeface="FreesiaUPC" pitchFamily="34" charset="-34"/>
              </a:rPr>
              <a:t>(NO) </a:t>
            </a:r>
            <a:r>
              <a:rPr lang="th-TH" smtClean="0"/>
              <a:t>ไม่รับรองการค้นพบคำตอบ</a:t>
            </a:r>
          </a:p>
          <a:p>
            <a:r>
              <a:rPr lang="en-US" b="1" smtClean="0">
                <a:cs typeface="FreesiaUPC" pitchFamily="34" charset="-34"/>
              </a:rPr>
              <a:t>Optimality</a:t>
            </a:r>
            <a:r>
              <a:rPr lang="en-US" smtClean="0">
                <a:cs typeface="FreesiaUPC" pitchFamily="34" charset="-34"/>
              </a:rPr>
              <a:t> </a:t>
            </a:r>
            <a:r>
              <a:rPr lang="th-TH" smtClean="0"/>
              <a:t>สามารถรับรองการค้นหาเส้นทางที่ดีที่สุด</a:t>
            </a:r>
          </a:p>
          <a:p>
            <a:pPr lvl="1"/>
            <a:r>
              <a:rPr lang="en-US" smtClean="0">
                <a:cs typeface="FreesiaUPC" pitchFamily="34" charset="-34"/>
              </a:rPr>
              <a:t>(NO) </a:t>
            </a:r>
            <a:r>
              <a:rPr lang="th-TH" smtClean="0"/>
              <a:t>ไม่รับรองการค้นหาเส้นทางที่ดีที่สุด</a:t>
            </a:r>
          </a:p>
          <a:p>
            <a:r>
              <a:rPr lang="en-US" b="1" smtClean="0">
                <a:cs typeface="FreesiaUPC" pitchFamily="34" charset="-34"/>
              </a:rPr>
              <a:t>Time Complexity </a:t>
            </a:r>
            <a:r>
              <a:rPr lang="th-TH" smtClean="0"/>
              <a:t>ระยะเวลาที่ใช้ในการค้นหา</a:t>
            </a:r>
          </a:p>
          <a:p>
            <a:pPr lvl="1"/>
            <a:r>
              <a:rPr lang="en-US" smtClean="0">
                <a:cs typeface="FreesiaUPC" pitchFamily="34" charset="-34"/>
              </a:rPr>
              <a:t>O(b</a:t>
            </a:r>
            <a:r>
              <a:rPr lang="en-US" baseline="30000" smtClean="0">
                <a:cs typeface="FreesiaUPC" pitchFamily="34" charset="-34"/>
              </a:rPr>
              <a:t>m</a:t>
            </a:r>
            <a:r>
              <a:rPr lang="en-US" smtClean="0">
                <a:cs typeface="FreesiaUPC" pitchFamily="34" charset="-34"/>
              </a:rPr>
              <a:t>)    b</a:t>
            </a:r>
            <a:r>
              <a:rPr lang="th-TH" smtClean="0"/>
              <a:t> </a:t>
            </a:r>
            <a:r>
              <a:rPr lang="en-US" smtClean="0">
                <a:cs typeface="FreesiaUPC" pitchFamily="34" charset="-34"/>
              </a:rPr>
              <a:t>= </a:t>
            </a:r>
            <a:r>
              <a:rPr lang="th-TH" smtClean="0"/>
              <a:t>จำนวนกิ่งเฉลี่ยของโหนด</a:t>
            </a:r>
            <a:r>
              <a:rPr lang="en-US" smtClean="0">
                <a:cs typeface="FreesiaUPC" pitchFamily="34" charset="-34"/>
              </a:rPr>
              <a:t>, m = </a:t>
            </a:r>
            <a:r>
              <a:rPr lang="th-TH" smtClean="0"/>
              <a:t>ระดับลึกสุดของต้นไม้</a:t>
            </a:r>
          </a:p>
          <a:p>
            <a:r>
              <a:rPr lang="en-US" b="1" smtClean="0">
                <a:cs typeface="FreesiaUPC" pitchFamily="34" charset="-34"/>
              </a:rPr>
              <a:t>Space Complexity </a:t>
            </a:r>
            <a:r>
              <a:rPr lang="th-TH" smtClean="0"/>
              <a:t>พื้นที่หน่วยความจำที่ใช้ค้นหา</a:t>
            </a:r>
          </a:p>
          <a:p>
            <a:pPr lvl="1"/>
            <a:r>
              <a:rPr lang="en-US" smtClean="0">
                <a:cs typeface="FreesiaUPC" pitchFamily="34" charset="-34"/>
              </a:rPr>
              <a:t>O(bm)</a:t>
            </a:r>
            <a:endParaRPr lang="th-TH" smtClean="0"/>
          </a:p>
          <a:p>
            <a:endParaRPr lang="th-TH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en-US" smtClean="0">
                <a:cs typeface="FreesiaUPC" pitchFamily="34" charset="-34"/>
              </a:rPr>
              <a:t>A* Search</a:t>
            </a:r>
            <a:endParaRPr lang="th-TH" smtClean="0"/>
          </a:p>
        </p:txBody>
      </p:sp>
      <p:sp>
        <p:nvSpPr>
          <p:cNvPr id="19459" name="Content Placeholder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r>
              <a:rPr lang="en-US" smtClean="0">
                <a:cs typeface="FreesiaUPC" pitchFamily="34" charset="-34"/>
              </a:rPr>
              <a:t>A* search </a:t>
            </a:r>
            <a:r>
              <a:rPr lang="th-TH" smtClean="0"/>
              <a:t>อ่านว่า </a:t>
            </a:r>
            <a:r>
              <a:rPr lang="en-US" smtClean="0">
                <a:cs typeface="FreesiaUPC" pitchFamily="34" charset="-34"/>
              </a:rPr>
              <a:t>(“</a:t>
            </a:r>
            <a:r>
              <a:rPr lang="th-TH" smtClean="0"/>
              <a:t>เอ-สตาร์</a:t>
            </a:r>
            <a:r>
              <a:rPr lang="en-US" smtClean="0">
                <a:cs typeface="FreesiaUPC" pitchFamily="34" charset="-34"/>
              </a:rPr>
              <a:t>”) </a:t>
            </a:r>
            <a:r>
              <a:rPr lang="th-TH" smtClean="0"/>
              <a:t>เป็นวิธีการค้นหาที่ถูกพัฒนาขึ้นมาเพื่อแก้ปัญหาที่เกิดขึ้นใน </a:t>
            </a:r>
            <a:r>
              <a:rPr lang="en-US" smtClean="0">
                <a:cs typeface="FreesiaUPC" pitchFamily="34" charset="-34"/>
              </a:rPr>
              <a:t>Greedy best first search </a:t>
            </a:r>
          </a:p>
          <a:p>
            <a:r>
              <a:rPr lang="th-TH" smtClean="0"/>
              <a:t>มีการนำเอาข้อมูลมาพิจารณาเพิ่มเติม คือ ข้อมูลทรัพยากรที่ใช้ตั้งแต่ตำแหน่งเริ่มต้นจนถึงตำแหน่งที่พิจารณา แทนด้วย </a:t>
            </a:r>
            <a:r>
              <a:rPr lang="en-US" i="1" smtClean="0">
                <a:cs typeface="FreesiaUPC" pitchFamily="34" charset="-34"/>
              </a:rPr>
              <a:t>g(n)</a:t>
            </a:r>
          </a:p>
          <a:p>
            <a:r>
              <a:rPr lang="th-TH" smtClean="0"/>
              <a:t>ดังนั้น </a:t>
            </a:r>
            <a:r>
              <a:rPr lang="en-US" smtClean="0">
                <a:cs typeface="FreesiaUPC" pitchFamily="34" charset="-34"/>
              </a:rPr>
              <a:t>Evaluation function </a:t>
            </a:r>
            <a:r>
              <a:rPr lang="th-TH" smtClean="0"/>
              <a:t>จะอยู่ในรูป</a:t>
            </a:r>
          </a:p>
          <a:p>
            <a:pPr lvl="1"/>
            <a:r>
              <a:rPr lang="en-US" smtClean="0">
                <a:cs typeface="FreesiaUPC" pitchFamily="34" charset="-34"/>
              </a:rPr>
              <a:t>f(n) = </a:t>
            </a:r>
            <a:r>
              <a:rPr lang="en-US" smtClean="0">
                <a:solidFill>
                  <a:srgbClr val="FF0000"/>
                </a:solidFill>
                <a:cs typeface="FreesiaUPC" pitchFamily="34" charset="-34"/>
              </a:rPr>
              <a:t>g(n) </a:t>
            </a:r>
            <a:r>
              <a:rPr lang="en-US" smtClean="0">
                <a:cs typeface="FreesiaUPC" pitchFamily="34" charset="-34"/>
              </a:rPr>
              <a:t>+ h(n)</a:t>
            </a:r>
          </a:p>
          <a:p>
            <a:r>
              <a:rPr lang="th-TH" smtClean="0"/>
              <a:t>การค้นหาจะพิจารณาโหนดแต่ละโหนดแล้วเลือกไปยังทางที่ให้ </a:t>
            </a:r>
            <a:r>
              <a:rPr lang="en-US" smtClean="0">
                <a:cs typeface="FreesiaUPC" pitchFamily="34" charset="-34"/>
              </a:rPr>
              <a:t>f(n) </a:t>
            </a:r>
            <a:r>
              <a:rPr lang="th-TH" smtClean="0"/>
              <a:t>ดีที่สุด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4" descr="xx.jpeg"/>
          <p:cNvPicPr>
            <a:picLocks noChangeAspect="1"/>
          </p:cNvPicPr>
          <p:nvPr/>
        </p:nvPicPr>
        <p:blipFill>
          <a:blip r:embed="rId2" cstate="print"/>
          <a:srcRect l="6952"/>
          <a:stretch>
            <a:fillRect/>
          </a:stretch>
        </p:blipFill>
        <p:spPr bwMode="auto">
          <a:xfrm>
            <a:off x="34925" y="981075"/>
            <a:ext cx="4608513" cy="3171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3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th-TH" smtClean="0"/>
              <a:t>ตัวอย่าง</a:t>
            </a:r>
            <a:r>
              <a:rPr lang="en-US" smtClean="0">
                <a:cs typeface="FreesiaUPC" pitchFamily="34" charset="-34"/>
              </a:rPr>
              <a:t>: </a:t>
            </a:r>
            <a:r>
              <a:rPr lang="th-TH" smtClean="0"/>
              <a:t>การค้นหาแบบ </a:t>
            </a:r>
            <a:r>
              <a:rPr lang="en-US" smtClean="0">
                <a:cs typeface="FreesiaUPC" pitchFamily="34" charset="-34"/>
              </a:rPr>
              <a:t>A*</a:t>
            </a:r>
            <a:endParaRPr lang="th-TH" smtClean="0"/>
          </a:p>
        </p:txBody>
      </p:sp>
      <p:sp>
        <p:nvSpPr>
          <p:cNvPr id="6" name="TextBox 5"/>
          <p:cNvSpPr txBox="1"/>
          <p:nvPr/>
        </p:nvSpPr>
        <p:spPr>
          <a:xfrm>
            <a:off x="4572000" y="981075"/>
            <a:ext cx="3384550" cy="70802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/>
              <a:t>Initial state : </a:t>
            </a:r>
            <a:r>
              <a:rPr lang="th-TH" sz="2000" dirty="0"/>
              <a:t>ราษฎร์บูรณะ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/>
              <a:t>Goal state : </a:t>
            </a:r>
            <a:r>
              <a:rPr lang="th-TH" sz="2000" dirty="0"/>
              <a:t>มีนบุรี</a:t>
            </a:r>
          </a:p>
        </p:txBody>
      </p:sp>
      <p:graphicFrame>
        <p:nvGraphicFramePr>
          <p:cNvPr id="12" name="Table 11"/>
          <p:cNvGraphicFramePr>
            <a:graphicFrameLocks noGrp="1"/>
          </p:cNvGraphicFramePr>
          <p:nvPr/>
        </p:nvGraphicFramePr>
        <p:xfrm>
          <a:off x="34925" y="4221163"/>
          <a:ext cx="4320482" cy="21336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648074"/>
                <a:gridCol w="720080"/>
                <a:gridCol w="864096"/>
                <a:gridCol w="720080"/>
                <a:gridCol w="694831"/>
                <a:gridCol w="673321"/>
              </a:tblGrid>
              <a:tr h="174877">
                <a:tc>
                  <a:txBody>
                    <a:bodyPr/>
                    <a:lstStyle/>
                    <a:p>
                      <a:pPr algn="ctr"/>
                      <a:r>
                        <a:rPr lang="th-TH" sz="1400" dirty="0" smtClean="0"/>
                        <a:t>เขต</a:t>
                      </a:r>
                      <a:endParaRPr lang="th-T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400" dirty="0" smtClean="0"/>
                        <a:t>ระยะทาง</a:t>
                      </a:r>
                      <a:endParaRPr lang="th-T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400" dirty="0" smtClean="0"/>
                        <a:t>เขต</a:t>
                      </a:r>
                      <a:endParaRPr lang="th-T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400" dirty="0" smtClean="0"/>
                        <a:t>ระยะทาง</a:t>
                      </a:r>
                      <a:endParaRPr lang="th-T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400" dirty="0" smtClean="0"/>
                        <a:t>เขต</a:t>
                      </a:r>
                      <a:endParaRPr lang="th-T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400" dirty="0" smtClean="0"/>
                        <a:t>ระยะทาง</a:t>
                      </a:r>
                      <a:endParaRPr lang="th-TH" sz="1400" dirty="0"/>
                    </a:p>
                  </a:txBody>
                  <a:tcPr/>
                </a:tc>
              </a:tr>
              <a:tr h="174877">
                <a:tc>
                  <a:txBody>
                    <a:bodyPr/>
                    <a:lstStyle/>
                    <a:p>
                      <a:pPr algn="ctr"/>
                      <a:r>
                        <a:rPr lang="th-TH" sz="1400" dirty="0" smtClean="0"/>
                        <a:t>จตุจักร</a:t>
                      </a:r>
                      <a:endParaRPr lang="th-T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400" dirty="0" smtClean="0"/>
                        <a:t>21.86</a:t>
                      </a:r>
                      <a:endParaRPr lang="th-T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400" dirty="0" smtClean="0"/>
                        <a:t>ประเวศ</a:t>
                      </a:r>
                      <a:endParaRPr lang="th-T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400" dirty="0" smtClean="0"/>
                        <a:t>18.79</a:t>
                      </a:r>
                      <a:endParaRPr lang="th-T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400" dirty="0" smtClean="0"/>
                        <a:t>บางนา</a:t>
                      </a:r>
                      <a:endParaRPr lang="th-T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400" dirty="0" smtClean="0"/>
                        <a:t>26.16</a:t>
                      </a:r>
                      <a:endParaRPr lang="th-TH" sz="1400" dirty="0"/>
                    </a:p>
                  </a:txBody>
                  <a:tcPr/>
                </a:tc>
              </a:tr>
              <a:tr h="174877">
                <a:tc>
                  <a:txBody>
                    <a:bodyPr/>
                    <a:lstStyle/>
                    <a:p>
                      <a:pPr algn="ctr"/>
                      <a:r>
                        <a:rPr lang="th-TH" sz="1400" dirty="0" smtClean="0"/>
                        <a:t>ตลิ่งชัน</a:t>
                      </a:r>
                      <a:endParaRPr lang="th-T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400" dirty="0" smtClean="0"/>
                        <a:t>36.34</a:t>
                      </a:r>
                      <a:endParaRPr lang="th-T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400" dirty="0" smtClean="0"/>
                        <a:t>พญาไท</a:t>
                      </a:r>
                      <a:endParaRPr lang="th-T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400" dirty="0" smtClean="0"/>
                        <a:t>26.63</a:t>
                      </a:r>
                      <a:endParaRPr lang="th-T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400" dirty="0" smtClean="0"/>
                        <a:t>บึงกุ่ม</a:t>
                      </a:r>
                      <a:endParaRPr lang="th-T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400" dirty="0" smtClean="0"/>
                        <a:t>10.40</a:t>
                      </a:r>
                      <a:endParaRPr lang="th-TH" sz="1400" dirty="0"/>
                    </a:p>
                  </a:txBody>
                  <a:tcPr/>
                </a:tc>
              </a:tr>
              <a:tr h="174877">
                <a:tc>
                  <a:txBody>
                    <a:bodyPr/>
                    <a:lstStyle/>
                    <a:p>
                      <a:pPr algn="ctr"/>
                      <a:r>
                        <a:rPr lang="th-TH" sz="1400" dirty="0" smtClean="0"/>
                        <a:t>บางกะปิ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400" dirty="0" smtClean="0"/>
                        <a:t>10.79</a:t>
                      </a:r>
                      <a:endParaRPr lang="th-T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400" dirty="0" smtClean="0"/>
                        <a:t>มีนบุรี</a:t>
                      </a:r>
                      <a:endParaRPr lang="th-T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400" dirty="0" smtClean="0"/>
                        <a:t>0</a:t>
                      </a:r>
                      <a:endParaRPr lang="th-T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400" dirty="0" smtClean="0"/>
                        <a:t>พระขโนง</a:t>
                      </a:r>
                      <a:endParaRPr lang="th-T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400" dirty="0" smtClean="0"/>
                        <a:t>28.44</a:t>
                      </a:r>
                      <a:endParaRPr lang="th-TH" sz="1400" dirty="0"/>
                    </a:p>
                  </a:txBody>
                  <a:tcPr/>
                </a:tc>
              </a:tr>
              <a:tr h="174877">
                <a:tc>
                  <a:txBody>
                    <a:bodyPr/>
                    <a:lstStyle/>
                    <a:p>
                      <a:pPr algn="ctr"/>
                      <a:r>
                        <a:rPr lang="th-TH" sz="1400" dirty="0" smtClean="0"/>
                        <a:t>บางเขน</a:t>
                      </a:r>
                      <a:endParaRPr lang="th-T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400" dirty="0" smtClean="0"/>
                        <a:t>17.59</a:t>
                      </a:r>
                      <a:endParaRPr lang="th-T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400" dirty="0" smtClean="0"/>
                        <a:t>ราษฎร์บูรณะ</a:t>
                      </a:r>
                      <a:endParaRPr lang="th-T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400" dirty="0" smtClean="0"/>
                        <a:t>36.84</a:t>
                      </a:r>
                      <a:endParaRPr lang="th-T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400" dirty="0" smtClean="0"/>
                        <a:t>สาธร</a:t>
                      </a:r>
                      <a:endParaRPr lang="th-T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400" dirty="0" smtClean="0"/>
                        <a:t>31.97</a:t>
                      </a:r>
                      <a:endParaRPr lang="th-TH" sz="1400" dirty="0"/>
                    </a:p>
                  </a:txBody>
                  <a:tcPr/>
                </a:tc>
              </a:tr>
              <a:tr h="174877">
                <a:tc>
                  <a:txBody>
                    <a:bodyPr/>
                    <a:lstStyle/>
                    <a:p>
                      <a:pPr algn="ctr"/>
                      <a:r>
                        <a:rPr lang="th-TH" sz="1400" dirty="0" smtClean="0"/>
                        <a:t>บางแค</a:t>
                      </a:r>
                      <a:endParaRPr lang="th-T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400" dirty="0" smtClean="0"/>
                        <a:t>42.11</a:t>
                      </a:r>
                      <a:endParaRPr lang="th-T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400" dirty="0" smtClean="0"/>
                        <a:t>ลาดกระบัง</a:t>
                      </a:r>
                      <a:endParaRPr lang="th-T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400" dirty="0" smtClean="0"/>
                        <a:t>16.15</a:t>
                      </a:r>
                      <a:endParaRPr lang="th-T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400" dirty="0" smtClean="0"/>
                        <a:t>หนองจอก</a:t>
                      </a:r>
                      <a:endParaRPr lang="th-T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400" dirty="0" smtClean="0"/>
                        <a:t>18.42</a:t>
                      </a:r>
                      <a:endParaRPr lang="th-TH" sz="1400" dirty="0"/>
                    </a:p>
                  </a:txBody>
                  <a:tcPr/>
                </a:tc>
              </a:tr>
              <a:tr h="174877">
                <a:tc>
                  <a:txBody>
                    <a:bodyPr/>
                    <a:lstStyle/>
                    <a:p>
                      <a:pPr algn="ctr"/>
                      <a:r>
                        <a:rPr lang="th-TH" sz="1400" dirty="0" smtClean="0"/>
                        <a:t>บางซื่อ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400" dirty="0" smtClean="0"/>
                        <a:t>24.95</a:t>
                      </a:r>
                      <a:endParaRPr lang="th-T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400" dirty="0" smtClean="0"/>
                        <a:t>สวนหลวง</a:t>
                      </a:r>
                      <a:endParaRPr lang="th-T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400" dirty="0" smtClean="0"/>
                        <a:t>14.54</a:t>
                      </a:r>
                      <a:endParaRPr lang="th-T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h-TH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h-TH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2" name="Oval 41"/>
          <p:cNvSpPr/>
          <p:nvPr/>
        </p:nvSpPr>
        <p:spPr>
          <a:xfrm>
            <a:off x="6084888" y="1989138"/>
            <a:ext cx="1295400" cy="482600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1400" b="1" dirty="0">
                <a:solidFill>
                  <a:schemeClr val="tx1"/>
                </a:solidFill>
              </a:rPr>
              <a:t>ราษฎร์บูรณะ</a:t>
            </a:r>
          </a:p>
        </p:txBody>
      </p:sp>
      <p:sp>
        <p:nvSpPr>
          <p:cNvPr id="45" name="Oval 44"/>
          <p:cNvSpPr/>
          <p:nvPr/>
        </p:nvSpPr>
        <p:spPr>
          <a:xfrm>
            <a:off x="4211638" y="2616200"/>
            <a:ext cx="792162" cy="381000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1400" dirty="0">
                <a:solidFill>
                  <a:schemeClr val="tx1"/>
                </a:solidFill>
              </a:rPr>
              <a:t>บางแค</a:t>
            </a:r>
          </a:p>
        </p:txBody>
      </p:sp>
      <p:sp>
        <p:nvSpPr>
          <p:cNvPr id="47" name="Oval 46"/>
          <p:cNvSpPr/>
          <p:nvPr/>
        </p:nvSpPr>
        <p:spPr>
          <a:xfrm>
            <a:off x="5508625" y="2636838"/>
            <a:ext cx="792163" cy="360362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1400" dirty="0">
                <a:solidFill>
                  <a:schemeClr val="tx1"/>
                </a:solidFill>
              </a:rPr>
              <a:t>พญาไท</a:t>
            </a:r>
          </a:p>
        </p:txBody>
      </p:sp>
      <p:sp>
        <p:nvSpPr>
          <p:cNvPr id="49" name="Oval 48"/>
          <p:cNvSpPr/>
          <p:nvPr/>
        </p:nvSpPr>
        <p:spPr>
          <a:xfrm>
            <a:off x="8243888" y="2586038"/>
            <a:ext cx="720725" cy="411162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1400" dirty="0">
                <a:solidFill>
                  <a:schemeClr val="tx1"/>
                </a:solidFill>
              </a:rPr>
              <a:t>สาธร</a:t>
            </a:r>
          </a:p>
        </p:txBody>
      </p:sp>
      <p:sp>
        <p:nvSpPr>
          <p:cNvPr id="56" name="Oval 55"/>
          <p:cNvSpPr/>
          <p:nvPr/>
        </p:nvSpPr>
        <p:spPr>
          <a:xfrm>
            <a:off x="3708400" y="3789363"/>
            <a:ext cx="792163" cy="360362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1400" dirty="0">
                <a:solidFill>
                  <a:schemeClr val="tx1"/>
                </a:solidFill>
              </a:rPr>
              <a:t>บางซื่อ</a:t>
            </a:r>
          </a:p>
        </p:txBody>
      </p:sp>
      <p:sp>
        <p:nvSpPr>
          <p:cNvPr id="57" name="Oval 56"/>
          <p:cNvSpPr/>
          <p:nvPr/>
        </p:nvSpPr>
        <p:spPr>
          <a:xfrm>
            <a:off x="4643438" y="3789363"/>
            <a:ext cx="720725" cy="360362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1400" dirty="0">
                <a:solidFill>
                  <a:schemeClr val="tx1"/>
                </a:solidFill>
              </a:rPr>
              <a:t>บึงกุ่ม</a:t>
            </a:r>
          </a:p>
        </p:txBody>
      </p:sp>
      <p:sp>
        <p:nvSpPr>
          <p:cNvPr id="58" name="Oval 57"/>
          <p:cNvSpPr/>
          <p:nvPr/>
        </p:nvSpPr>
        <p:spPr>
          <a:xfrm>
            <a:off x="5457825" y="3789363"/>
            <a:ext cx="1201738" cy="360362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1400" dirty="0">
                <a:solidFill>
                  <a:schemeClr val="tx1"/>
                </a:solidFill>
              </a:rPr>
              <a:t>ราษฎร์บูรณะ</a:t>
            </a:r>
          </a:p>
        </p:txBody>
      </p:sp>
      <p:sp>
        <p:nvSpPr>
          <p:cNvPr id="59" name="Oval 58"/>
          <p:cNvSpPr/>
          <p:nvPr/>
        </p:nvSpPr>
        <p:spPr>
          <a:xfrm>
            <a:off x="4356100" y="5445125"/>
            <a:ext cx="792163" cy="360363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1400" dirty="0">
                <a:solidFill>
                  <a:schemeClr val="tx1"/>
                </a:solidFill>
              </a:rPr>
              <a:t>บึงกุ่ม</a:t>
            </a:r>
          </a:p>
        </p:txBody>
      </p:sp>
      <p:cxnSp>
        <p:nvCxnSpPr>
          <p:cNvPr id="63" name="Straight Connector 62"/>
          <p:cNvCxnSpPr>
            <a:stCxn id="42" idx="3"/>
            <a:endCxn id="45" idx="0"/>
          </p:cNvCxnSpPr>
          <p:nvPr/>
        </p:nvCxnSpPr>
        <p:spPr>
          <a:xfrm rot="5400000">
            <a:off x="5333207" y="1675606"/>
            <a:ext cx="215900" cy="1665287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>
            <a:stCxn id="42" idx="4"/>
            <a:endCxn id="47" idx="0"/>
          </p:cNvCxnSpPr>
          <p:nvPr/>
        </p:nvCxnSpPr>
        <p:spPr>
          <a:xfrm rot="5400000">
            <a:off x="6235701" y="2139950"/>
            <a:ext cx="165100" cy="828675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>
            <a:stCxn id="42" idx="5"/>
            <a:endCxn id="49" idx="0"/>
          </p:cNvCxnSpPr>
          <p:nvPr/>
        </p:nvCxnSpPr>
        <p:spPr>
          <a:xfrm rot="16200000" flipH="1">
            <a:off x="7804150" y="1785938"/>
            <a:ext cx="185738" cy="1414462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TextBox 66"/>
          <p:cNvSpPr txBox="1">
            <a:spLocks noChangeArrowheads="1"/>
          </p:cNvSpPr>
          <p:nvPr/>
        </p:nvSpPr>
        <p:spPr bwMode="auto">
          <a:xfrm>
            <a:off x="7327900" y="2122488"/>
            <a:ext cx="1368425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200">
                <a:latin typeface="Tw Cen MT" pitchFamily="34" charset="0"/>
                <a:cs typeface="FreesiaUPC" pitchFamily="34" charset="-34"/>
              </a:rPr>
              <a:t>0+36.84 = 36.84</a:t>
            </a:r>
            <a:endParaRPr lang="th-TH" sz="1200">
              <a:latin typeface="Tw Cen MT" pitchFamily="34" charset="0"/>
              <a:cs typeface="FreesiaUPC" pitchFamily="34" charset="-34"/>
            </a:endParaRPr>
          </a:p>
        </p:txBody>
      </p:sp>
      <p:sp>
        <p:nvSpPr>
          <p:cNvPr id="93" name="Oval 92"/>
          <p:cNvSpPr/>
          <p:nvPr/>
        </p:nvSpPr>
        <p:spPr>
          <a:xfrm>
            <a:off x="6084888" y="1989138"/>
            <a:ext cx="1295400" cy="482600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1400" dirty="0">
                <a:solidFill>
                  <a:schemeClr val="tx1"/>
                </a:solidFill>
              </a:rPr>
              <a:t>ราษฎร์บูรณะ</a:t>
            </a:r>
          </a:p>
        </p:txBody>
      </p:sp>
      <p:sp>
        <p:nvSpPr>
          <p:cNvPr id="108" name="TextBox 107"/>
          <p:cNvSpPr txBox="1">
            <a:spLocks noChangeArrowheads="1"/>
          </p:cNvSpPr>
          <p:nvPr/>
        </p:nvSpPr>
        <p:spPr bwMode="auto">
          <a:xfrm>
            <a:off x="4067175" y="2997200"/>
            <a:ext cx="10096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200">
                <a:latin typeface="Tw Cen MT" pitchFamily="34" charset="0"/>
                <a:cs typeface="FreesiaUPC" pitchFamily="34" charset="-34"/>
              </a:rPr>
              <a:t>8.32+42.11 </a:t>
            </a:r>
          </a:p>
          <a:p>
            <a:r>
              <a:rPr lang="en-US" sz="1200">
                <a:latin typeface="Tw Cen MT" pitchFamily="34" charset="0"/>
                <a:cs typeface="FreesiaUPC" pitchFamily="34" charset="-34"/>
              </a:rPr>
              <a:t>= 50.43</a:t>
            </a:r>
            <a:endParaRPr lang="th-TH" sz="1200">
              <a:latin typeface="Tw Cen MT" pitchFamily="34" charset="0"/>
              <a:cs typeface="FreesiaUPC" pitchFamily="34" charset="-34"/>
            </a:endParaRPr>
          </a:p>
        </p:txBody>
      </p:sp>
      <p:sp>
        <p:nvSpPr>
          <p:cNvPr id="109" name="TextBox 108"/>
          <p:cNvSpPr txBox="1">
            <a:spLocks noChangeArrowheads="1"/>
          </p:cNvSpPr>
          <p:nvPr/>
        </p:nvSpPr>
        <p:spPr bwMode="auto">
          <a:xfrm>
            <a:off x="5435600" y="2997200"/>
            <a:ext cx="11525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200">
                <a:latin typeface="Tw Cen MT" pitchFamily="34" charset="0"/>
                <a:cs typeface="FreesiaUPC" pitchFamily="34" charset="-34"/>
              </a:rPr>
              <a:t>12.68+26.63 </a:t>
            </a:r>
          </a:p>
          <a:p>
            <a:r>
              <a:rPr lang="en-US" sz="1200">
                <a:latin typeface="Tw Cen MT" pitchFamily="34" charset="0"/>
                <a:cs typeface="FreesiaUPC" pitchFamily="34" charset="-34"/>
              </a:rPr>
              <a:t>= 39.31</a:t>
            </a:r>
            <a:endParaRPr lang="th-TH" sz="1200">
              <a:latin typeface="Tw Cen MT" pitchFamily="34" charset="0"/>
              <a:cs typeface="FreesiaUPC" pitchFamily="34" charset="-34"/>
            </a:endParaRPr>
          </a:p>
        </p:txBody>
      </p:sp>
      <p:sp>
        <p:nvSpPr>
          <p:cNvPr id="110" name="TextBox 109"/>
          <p:cNvSpPr txBox="1">
            <a:spLocks noChangeArrowheads="1"/>
          </p:cNvSpPr>
          <p:nvPr/>
        </p:nvSpPr>
        <p:spPr bwMode="auto">
          <a:xfrm>
            <a:off x="8172450" y="2997200"/>
            <a:ext cx="11525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200">
                <a:latin typeface="Tw Cen MT" pitchFamily="34" charset="0"/>
                <a:cs typeface="FreesiaUPC" pitchFamily="34" charset="-34"/>
              </a:rPr>
              <a:t>10+31.97 </a:t>
            </a:r>
          </a:p>
          <a:p>
            <a:r>
              <a:rPr lang="en-US" sz="1200">
                <a:latin typeface="Tw Cen MT" pitchFamily="34" charset="0"/>
                <a:cs typeface="FreesiaUPC" pitchFamily="34" charset="-34"/>
              </a:rPr>
              <a:t>= 41.97</a:t>
            </a:r>
            <a:endParaRPr lang="th-TH" sz="1200">
              <a:latin typeface="Tw Cen MT" pitchFamily="34" charset="0"/>
              <a:cs typeface="FreesiaUPC" pitchFamily="34" charset="-34"/>
            </a:endParaRPr>
          </a:p>
        </p:txBody>
      </p:sp>
      <p:sp>
        <p:nvSpPr>
          <p:cNvPr id="111" name="Oval 110"/>
          <p:cNvSpPr/>
          <p:nvPr/>
        </p:nvSpPr>
        <p:spPr>
          <a:xfrm>
            <a:off x="5508625" y="2628900"/>
            <a:ext cx="792163" cy="360363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1400" dirty="0">
                <a:solidFill>
                  <a:schemeClr val="tx1"/>
                </a:solidFill>
              </a:rPr>
              <a:t>พญาไท</a:t>
            </a:r>
          </a:p>
        </p:txBody>
      </p:sp>
      <p:cxnSp>
        <p:nvCxnSpPr>
          <p:cNvPr id="113" name="Straight Connector 112"/>
          <p:cNvCxnSpPr>
            <a:stCxn id="111" idx="3"/>
            <a:endCxn id="56" idx="0"/>
          </p:cNvCxnSpPr>
          <p:nvPr/>
        </p:nvCxnSpPr>
        <p:spPr>
          <a:xfrm rot="5400000">
            <a:off x="4437063" y="2601913"/>
            <a:ext cx="854075" cy="1520825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Straight Connector 114"/>
          <p:cNvCxnSpPr>
            <a:stCxn id="111" idx="4"/>
            <a:endCxn id="57" idx="0"/>
          </p:cNvCxnSpPr>
          <p:nvPr/>
        </p:nvCxnSpPr>
        <p:spPr>
          <a:xfrm rot="5400000">
            <a:off x="5053807" y="2939256"/>
            <a:ext cx="800100" cy="900113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Straight Connector 116"/>
          <p:cNvCxnSpPr>
            <a:stCxn id="111" idx="4"/>
            <a:endCxn id="58" idx="0"/>
          </p:cNvCxnSpPr>
          <p:nvPr/>
        </p:nvCxnSpPr>
        <p:spPr>
          <a:xfrm rot="16200000" flipH="1">
            <a:off x="5581651" y="3311525"/>
            <a:ext cx="800100" cy="155575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8" name="TextBox 117"/>
          <p:cNvSpPr txBox="1">
            <a:spLocks noChangeArrowheads="1"/>
          </p:cNvSpPr>
          <p:nvPr/>
        </p:nvSpPr>
        <p:spPr bwMode="auto">
          <a:xfrm>
            <a:off x="3059113" y="3716338"/>
            <a:ext cx="115252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200">
                <a:latin typeface="Tw Cen MT" pitchFamily="34" charset="0"/>
                <a:cs typeface="FreesiaUPC" pitchFamily="34" charset="-34"/>
              </a:rPr>
              <a:t>20.40+24.95</a:t>
            </a:r>
          </a:p>
          <a:p>
            <a:r>
              <a:rPr lang="en-US" sz="1200">
                <a:latin typeface="Tw Cen MT" pitchFamily="34" charset="0"/>
                <a:cs typeface="FreesiaUPC" pitchFamily="34" charset="-34"/>
              </a:rPr>
              <a:t>= 45.35</a:t>
            </a:r>
            <a:endParaRPr lang="th-TH" sz="1200">
              <a:latin typeface="Tw Cen MT" pitchFamily="34" charset="0"/>
              <a:cs typeface="FreesiaUPC" pitchFamily="34" charset="-34"/>
            </a:endParaRPr>
          </a:p>
        </p:txBody>
      </p:sp>
      <p:sp>
        <p:nvSpPr>
          <p:cNvPr id="119" name="TextBox 118"/>
          <p:cNvSpPr txBox="1">
            <a:spLocks noChangeArrowheads="1"/>
          </p:cNvSpPr>
          <p:nvPr/>
        </p:nvSpPr>
        <p:spPr bwMode="auto">
          <a:xfrm>
            <a:off x="4530725" y="4149725"/>
            <a:ext cx="1152525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200">
                <a:latin typeface="Tw Cen MT" pitchFamily="34" charset="0"/>
                <a:cs typeface="FreesiaUPC" pitchFamily="34" charset="-34"/>
              </a:rPr>
              <a:t>35.45+10.40</a:t>
            </a:r>
          </a:p>
          <a:p>
            <a:r>
              <a:rPr lang="en-US" sz="1200">
                <a:latin typeface="Tw Cen MT" pitchFamily="34" charset="0"/>
                <a:cs typeface="FreesiaUPC" pitchFamily="34" charset="-34"/>
              </a:rPr>
              <a:t>= 45.85</a:t>
            </a:r>
            <a:endParaRPr lang="th-TH" sz="1200">
              <a:latin typeface="Tw Cen MT" pitchFamily="34" charset="0"/>
              <a:cs typeface="FreesiaUPC" pitchFamily="34" charset="-34"/>
            </a:endParaRPr>
          </a:p>
        </p:txBody>
      </p:sp>
      <p:sp>
        <p:nvSpPr>
          <p:cNvPr id="120" name="TextBox 119"/>
          <p:cNvSpPr txBox="1">
            <a:spLocks noChangeArrowheads="1"/>
          </p:cNvSpPr>
          <p:nvPr/>
        </p:nvSpPr>
        <p:spPr bwMode="auto">
          <a:xfrm>
            <a:off x="5600700" y="4117975"/>
            <a:ext cx="11525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200">
                <a:latin typeface="Tw Cen MT" pitchFamily="34" charset="0"/>
                <a:cs typeface="FreesiaUPC" pitchFamily="34" charset="-34"/>
              </a:rPr>
              <a:t>25.36+36.84</a:t>
            </a:r>
          </a:p>
          <a:p>
            <a:r>
              <a:rPr lang="en-US" sz="1200">
                <a:latin typeface="Tw Cen MT" pitchFamily="34" charset="0"/>
                <a:cs typeface="FreesiaUPC" pitchFamily="34" charset="-34"/>
              </a:rPr>
              <a:t>= 62.20</a:t>
            </a:r>
            <a:endParaRPr lang="th-TH" sz="1200">
              <a:latin typeface="Tw Cen MT" pitchFamily="34" charset="0"/>
              <a:cs typeface="FreesiaUPC" pitchFamily="34" charset="-34"/>
            </a:endParaRPr>
          </a:p>
        </p:txBody>
      </p:sp>
      <p:sp>
        <p:nvSpPr>
          <p:cNvPr id="33" name="Oval 48"/>
          <p:cNvSpPr/>
          <p:nvPr/>
        </p:nvSpPr>
        <p:spPr>
          <a:xfrm>
            <a:off x="8243888" y="2586038"/>
            <a:ext cx="720725" cy="411162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1400" dirty="0">
                <a:solidFill>
                  <a:schemeClr val="tx1"/>
                </a:solidFill>
              </a:rPr>
              <a:t>สาธร</a:t>
            </a:r>
          </a:p>
        </p:txBody>
      </p:sp>
      <p:sp>
        <p:nvSpPr>
          <p:cNvPr id="34" name="Oval 58"/>
          <p:cNvSpPr/>
          <p:nvPr/>
        </p:nvSpPr>
        <p:spPr>
          <a:xfrm>
            <a:off x="6804025" y="3821113"/>
            <a:ext cx="936625" cy="338137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1400" dirty="0">
                <a:solidFill>
                  <a:schemeClr val="tx1"/>
                </a:solidFill>
              </a:rPr>
              <a:t>บางกะปิ</a:t>
            </a:r>
          </a:p>
        </p:txBody>
      </p:sp>
      <p:sp>
        <p:nvSpPr>
          <p:cNvPr id="35" name="Oval 57"/>
          <p:cNvSpPr/>
          <p:nvPr/>
        </p:nvSpPr>
        <p:spPr>
          <a:xfrm>
            <a:off x="7894638" y="3789363"/>
            <a:ext cx="1203325" cy="360362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1400" dirty="0">
                <a:solidFill>
                  <a:schemeClr val="tx1"/>
                </a:solidFill>
              </a:rPr>
              <a:t>ราษฎร์บูรณะ</a:t>
            </a:r>
          </a:p>
        </p:txBody>
      </p:sp>
      <p:cxnSp>
        <p:nvCxnSpPr>
          <p:cNvPr id="37" name="ตัวเชื่อมต่อตรง 36"/>
          <p:cNvCxnSpPr>
            <a:stCxn id="33" idx="4"/>
            <a:endCxn id="34" idx="0"/>
          </p:cNvCxnSpPr>
          <p:nvPr/>
        </p:nvCxnSpPr>
        <p:spPr>
          <a:xfrm rot="5400000">
            <a:off x="7526337" y="2743201"/>
            <a:ext cx="823913" cy="1331912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ตัวเชื่อมต่อตรง 38"/>
          <p:cNvCxnSpPr>
            <a:stCxn id="33" idx="4"/>
            <a:endCxn id="35" idx="0"/>
          </p:cNvCxnSpPr>
          <p:nvPr/>
        </p:nvCxnSpPr>
        <p:spPr>
          <a:xfrm rot="5400000">
            <a:off x="8154193" y="3339307"/>
            <a:ext cx="792163" cy="10795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>
            <a:spLocks noChangeArrowheads="1"/>
          </p:cNvSpPr>
          <p:nvPr/>
        </p:nvSpPr>
        <p:spPr bwMode="auto">
          <a:xfrm>
            <a:off x="6753225" y="4110038"/>
            <a:ext cx="115252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200">
                <a:latin typeface="Tw Cen MT" pitchFamily="34" charset="0"/>
                <a:cs typeface="FreesiaUPC" pitchFamily="34" charset="-34"/>
              </a:rPr>
              <a:t>28.78+10.79</a:t>
            </a:r>
          </a:p>
          <a:p>
            <a:r>
              <a:rPr lang="en-US" sz="1200">
                <a:latin typeface="Tw Cen MT" pitchFamily="34" charset="0"/>
                <a:cs typeface="FreesiaUPC" pitchFamily="34" charset="-34"/>
              </a:rPr>
              <a:t>= 39.57</a:t>
            </a:r>
            <a:endParaRPr lang="th-TH" sz="1200">
              <a:latin typeface="Tw Cen MT" pitchFamily="34" charset="0"/>
              <a:cs typeface="FreesiaUPC" pitchFamily="34" charset="-34"/>
            </a:endParaRPr>
          </a:p>
        </p:txBody>
      </p:sp>
      <p:sp>
        <p:nvSpPr>
          <p:cNvPr id="41" name="TextBox 40"/>
          <p:cNvSpPr txBox="1">
            <a:spLocks noChangeArrowheads="1"/>
          </p:cNvSpPr>
          <p:nvPr/>
        </p:nvSpPr>
        <p:spPr bwMode="auto">
          <a:xfrm>
            <a:off x="7956550" y="4110038"/>
            <a:ext cx="115252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200">
                <a:latin typeface="Tw Cen MT" pitchFamily="34" charset="0"/>
                <a:cs typeface="FreesiaUPC" pitchFamily="34" charset="-34"/>
              </a:rPr>
              <a:t>20+36.84</a:t>
            </a:r>
          </a:p>
          <a:p>
            <a:r>
              <a:rPr lang="en-US" sz="1200">
                <a:latin typeface="Tw Cen MT" pitchFamily="34" charset="0"/>
                <a:cs typeface="FreesiaUPC" pitchFamily="34" charset="-34"/>
              </a:rPr>
              <a:t>= 56.84</a:t>
            </a:r>
            <a:endParaRPr lang="th-TH" sz="1200">
              <a:latin typeface="Tw Cen MT" pitchFamily="34" charset="0"/>
              <a:cs typeface="FreesiaUPC" pitchFamily="34" charset="-34"/>
            </a:endParaRPr>
          </a:p>
        </p:txBody>
      </p:sp>
      <p:sp>
        <p:nvSpPr>
          <p:cNvPr id="43" name="Oval 58"/>
          <p:cNvSpPr/>
          <p:nvPr/>
        </p:nvSpPr>
        <p:spPr>
          <a:xfrm>
            <a:off x="6804025" y="3821113"/>
            <a:ext cx="936625" cy="338137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1400" dirty="0">
                <a:solidFill>
                  <a:schemeClr val="tx1"/>
                </a:solidFill>
              </a:rPr>
              <a:t>บางกะปิ</a:t>
            </a:r>
          </a:p>
        </p:txBody>
      </p:sp>
      <p:sp>
        <p:nvSpPr>
          <p:cNvPr id="44" name="Oval 58"/>
          <p:cNvSpPr/>
          <p:nvPr/>
        </p:nvSpPr>
        <p:spPr>
          <a:xfrm>
            <a:off x="5241925" y="5445125"/>
            <a:ext cx="792163" cy="360363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1400" dirty="0" err="1">
                <a:solidFill>
                  <a:schemeClr val="tx1"/>
                </a:solidFill>
              </a:rPr>
              <a:t>มีนบุรี</a:t>
            </a:r>
            <a:endParaRPr lang="th-TH" sz="1400" dirty="0">
              <a:solidFill>
                <a:schemeClr val="tx1"/>
              </a:solidFill>
            </a:endParaRPr>
          </a:p>
        </p:txBody>
      </p:sp>
      <p:sp>
        <p:nvSpPr>
          <p:cNvPr id="46" name="Oval 58"/>
          <p:cNvSpPr/>
          <p:nvPr/>
        </p:nvSpPr>
        <p:spPr>
          <a:xfrm>
            <a:off x="6134100" y="5445125"/>
            <a:ext cx="1081088" cy="360363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1400" dirty="0">
                <a:solidFill>
                  <a:schemeClr val="tx1"/>
                </a:solidFill>
              </a:rPr>
              <a:t>ลาดกระบัง</a:t>
            </a:r>
          </a:p>
        </p:txBody>
      </p:sp>
      <p:sp>
        <p:nvSpPr>
          <p:cNvPr id="48" name="Oval 58"/>
          <p:cNvSpPr/>
          <p:nvPr/>
        </p:nvSpPr>
        <p:spPr>
          <a:xfrm>
            <a:off x="7308850" y="5445125"/>
            <a:ext cx="1008063" cy="360363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1400" dirty="0">
                <a:solidFill>
                  <a:schemeClr val="tx1"/>
                </a:solidFill>
              </a:rPr>
              <a:t>สวนหลวง</a:t>
            </a:r>
          </a:p>
        </p:txBody>
      </p:sp>
      <p:sp>
        <p:nvSpPr>
          <p:cNvPr id="50" name="Oval 58"/>
          <p:cNvSpPr/>
          <p:nvPr/>
        </p:nvSpPr>
        <p:spPr>
          <a:xfrm>
            <a:off x="8396288" y="5445125"/>
            <a:ext cx="712787" cy="360363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1400" dirty="0">
                <a:solidFill>
                  <a:schemeClr val="tx1"/>
                </a:solidFill>
              </a:rPr>
              <a:t>สาธร</a:t>
            </a:r>
          </a:p>
        </p:txBody>
      </p:sp>
      <p:cxnSp>
        <p:nvCxnSpPr>
          <p:cNvPr id="52" name="ตัวเชื่อมต่อตรง 51"/>
          <p:cNvCxnSpPr>
            <a:stCxn id="43" idx="4"/>
            <a:endCxn id="59" idx="0"/>
          </p:cNvCxnSpPr>
          <p:nvPr/>
        </p:nvCxnSpPr>
        <p:spPr>
          <a:xfrm rot="5400000">
            <a:off x="5368925" y="3541713"/>
            <a:ext cx="1285875" cy="252095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ตัวเชื่อมต่อตรง 53"/>
          <p:cNvCxnSpPr>
            <a:stCxn id="43" idx="4"/>
            <a:endCxn id="44" idx="0"/>
          </p:cNvCxnSpPr>
          <p:nvPr/>
        </p:nvCxnSpPr>
        <p:spPr>
          <a:xfrm rot="5400000">
            <a:off x="5811838" y="3984625"/>
            <a:ext cx="1285875" cy="1635125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ตัวเชื่อมต่อตรง 65"/>
          <p:cNvCxnSpPr>
            <a:stCxn id="43" idx="4"/>
            <a:endCxn id="46" idx="0"/>
          </p:cNvCxnSpPr>
          <p:nvPr/>
        </p:nvCxnSpPr>
        <p:spPr>
          <a:xfrm rot="5400000">
            <a:off x="6330156" y="4502944"/>
            <a:ext cx="1285875" cy="59848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ตัวเชื่อมต่อตรง 68"/>
          <p:cNvCxnSpPr>
            <a:stCxn id="43" idx="4"/>
            <a:endCxn id="48" idx="0"/>
          </p:cNvCxnSpPr>
          <p:nvPr/>
        </p:nvCxnSpPr>
        <p:spPr>
          <a:xfrm rot="16200000" flipH="1">
            <a:off x="6899275" y="4532313"/>
            <a:ext cx="1285875" cy="53975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ตัวเชื่อมต่อตรง 70"/>
          <p:cNvCxnSpPr>
            <a:stCxn id="43" idx="4"/>
            <a:endCxn id="50" idx="0"/>
          </p:cNvCxnSpPr>
          <p:nvPr/>
        </p:nvCxnSpPr>
        <p:spPr>
          <a:xfrm rot="16200000" flipH="1">
            <a:off x="7369175" y="4062413"/>
            <a:ext cx="1285875" cy="147955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TextBox 71"/>
          <p:cNvSpPr txBox="1">
            <a:spLocks noChangeArrowheads="1"/>
          </p:cNvSpPr>
          <p:nvPr/>
        </p:nvSpPr>
        <p:spPr bwMode="auto">
          <a:xfrm>
            <a:off x="4500563" y="5775325"/>
            <a:ext cx="1150937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200">
                <a:latin typeface="Tw Cen MT" pitchFamily="34" charset="0"/>
                <a:cs typeface="FreesiaUPC" pitchFamily="34" charset="-34"/>
              </a:rPr>
              <a:t>35.71+</a:t>
            </a:r>
          </a:p>
          <a:p>
            <a:r>
              <a:rPr lang="en-US" sz="1200">
                <a:latin typeface="Tw Cen MT" pitchFamily="34" charset="0"/>
                <a:cs typeface="FreesiaUPC" pitchFamily="34" charset="-34"/>
              </a:rPr>
              <a:t>10.40</a:t>
            </a:r>
          </a:p>
          <a:p>
            <a:r>
              <a:rPr lang="en-US" sz="1200">
                <a:latin typeface="Tw Cen MT" pitchFamily="34" charset="0"/>
                <a:cs typeface="FreesiaUPC" pitchFamily="34" charset="-34"/>
              </a:rPr>
              <a:t>= 46.11</a:t>
            </a:r>
            <a:endParaRPr lang="th-TH" sz="1200">
              <a:latin typeface="Tw Cen MT" pitchFamily="34" charset="0"/>
              <a:cs typeface="FreesiaUPC" pitchFamily="34" charset="-34"/>
            </a:endParaRPr>
          </a:p>
        </p:txBody>
      </p:sp>
      <p:sp>
        <p:nvSpPr>
          <p:cNvPr id="73" name="TextBox 72"/>
          <p:cNvSpPr txBox="1">
            <a:spLocks noChangeArrowheads="1"/>
          </p:cNvSpPr>
          <p:nvPr/>
        </p:nvSpPr>
        <p:spPr bwMode="auto">
          <a:xfrm>
            <a:off x="5330825" y="5775325"/>
            <a:ext cx="1152525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200">
                <a:latin typeface="Tw Cen MT" pitchFamily="34" charset="0"/>
                <a:cs typeface="FreesiaUPC" pitchFamily="34" charset="-34"/>
              </a:rPr>
              <a:t>39.57+</a:t>
            </a:r>
          </a:p>
          <a:p>
            <a:r>
              <a:rPr lang="en-US" sz="1200">
                <a:latin typeface="Tw Cen MT" pitchFamily="34" charset="0"/>
                <a:cs typeface="FreesiaUPC" pitchFamily="34" charset="-34"/>
              </a:rPr>
              <a:t>0</a:t>
            </a:r>
          </a:p>
          <a:p>
            <a:r>
              <a:rPr lang="en-US" sz="1200">
                <a:latin typeface="Tw Cen MT" pitchFamily="34" charset="0"/>
                <a:cs typeface="FreesiaUPC" pitchFamily="34" charset="-34"/>
              </a:rPr>
              <a:t>= 39.57</a:t>
            </a:r>
            <a:endParaRPr lang="th-TH" sz="1200">
              <a:latin typeface="Tw Cen MT" pitchFamily="34" charset="0"/>
              <a:cs typeface="FreesiaUPC" pitchFamily="34" charset="-34"/>
            </a:endParaRPr>
          </a:p>
        </p:txBody>
      </p:sp>
      <p:sp>
        <p:nvSpPr>
          <p:cNvPr id="74" name="TextBox 73"/>
          <p:cNvSpPr txBox="1">
            <a:spLocks noChangeArrowheads="1"/>
          </p:cNvSpPr>
          <p:nvPr/>
        </p:nvSpPr>
        <p:spPr bwMode="auto">
          <a:xfrm>
            <a:off x="6443663" y="5783263"/>
            <a:ext cx="1152525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200">
                <a:latin typeface="Tw Cen MT" pitchFamily="34" charset="0"/>
                <a:cs typeface="FreesiaUPC" pitchFamily="34" charset="-34"/>
              </a:rPr>
              <a:t>49+</a:t>
            </a:r>
          </a:p>
          <a:p>
            <a:r>
              <a:rPr lang="en-US" sz="1200">
                <a:latin typeface="Tw Cen MT" pitchFamily="34" charset="0"/>
                <a:cs typeface="FreesiaUPC" pitchFamily="34" charset="-34"/>
              </a:rPr>
              <a:t>16.15</a:t>
            </a:r>
          </a:p>
          <a:p>
            <a:r>
              <a:rPr lang="en-US" sz="1200">
                <a:latin typeface="Tw Cen MT" pitchFamily="34" charset="0"/>
                <a:cs typeface="FreesiaUPC" pitchFamily="34" charset="-34"/>
              </a:rPr>
              <a:t>= 65.15</a:t>
            </a:r>
            <a:endParaRPr lang="th-TH" sz="1200">
              <a:latin typeface="Tw Cen MT" pitchFamily="34" charset="0"/>
              <a:cs typeface="FreesiaUPC" pitchFamily="34" charset="-34"/>
            </a:endParaRPr>
          </a:p>
        </p:txBody>
      </p:sp>
      <p:sp>
        <p:nvSpPr>
          <p:cNvPr id="75" name="TextBox 74"/>
          <p:cNvSpPr txBox="1">
            <a:spLocks noChangeArrowheads="1"/>
          </p:cNvSpPr>
          <p:nvPr/>
        </p:nvSpPr>
        <p:spPr bwMode="auto">
          <a:xfrm>
            <a:off x="7524750" y="5765800"/>
            <a:ext cx="1150938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200">
                <a:latin typeface="Tw Cen MT" pitchFamily="34" charset="0"/>
                <a:cs typeface="FreesiaUPC" pitchFamily="34" charset="-34"/>
              </a:rPr>
              <a:t>32.53+</a:t>
            </a:r>
          </a:p>
          <a:p>
            <a:r>
              <a:rPr lang="en-US" sz="1200">
                <a:latin typeface="Tw Cen MT" pitchFamily="34" charset="0"/>
                <a:cs typeface="FreesiaUPC" pitchFamily="34" charset="-34"/>
              </a:rPr>
              <a:t>14.54</a:t>
            </a:r>
          </a:p>
          <a:p>
            <a:r>
              <a:rPr lang="en-US" sz="1200">
                <a:latin typeface="Tw Cen MT" pitchFamily="34" charset="0"/>
                <a:cs typeface="FreesiaUPC" pitchFamily="34" charset="-34"/>
              </a:rPr>
              <a:t>= 47.07</a:t>
            </a:r>
            <a:endParaRPr lang="th-TH" sz="1200">
              <a:latin typeface="Tw Cen MT" pitchFamily="34" charset="0"/>
              <a:cs typeface="FreesiaUPC" pitchFamily="34" charset="-34"/>
            </a:endParaRPr>
          </a:p>
        </p:txBody>
      </p:sp>
      <p:sp>
        <p:nvSpPr>
          <p:cNvPr id="76" name="TextBox 75"/>
          <p:cNvSpPr txBox="1">
            <a:spLocks noChangeArrowheads="1"/>
          </p:cNvSpPr>
          <p:nvPr/>
        </p:nvSpPr>
        <p:spPr bwMode="auto">
          <a:xfrm>
            <a:off x="8518525" y="5775325"/>
            <a:ext cx="1152525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200">
                <a:latin typeface="Tw Cen MT" pitchFamily="34" charset="0"/>
                <a:cs typeface="FreesiaUPC" pitchFamily="34" charset="-34"/>
              </a:rPr>
              <a:t>47.56 +</a:t>
            </a:r>
          </a:p>
          <a:p>
            <a:r>
              <a:rPr lang="en-US" sz="1200">
                <a:latin typeface="Tw Cen MT" pitchFamily="34" charset="0"/>
                <a:cs typeface="FreesiaUPC" pitchFamily="34" charset="-34"/>
              </a:rPr>
              <a:t>31.97</a:t>
            </a:r>
          </a:p>
          <a:p>
            <a:r>
              <a:rPr lang="en-US" sz="1200">
                <a:latin typeface="Tw Cen MT" pitchFamily="34" charset="0"/>
                <a:cs typeface="FreesiaUPC" pitchFamily="34" charset="-34"/>
              </a:rPr>
              <a:t>= 79.53</a:t>
            </a:r>
            <a:endParaRPr lang="th-TH" sz="1200">
              <a:latin typeface="Tw Cen MT" pitchFamily="34" charset="0"/>
              <a:cs typeface="FreesiaUPC" pitchFamily="34" charset="-34"/>
            </a:endParaRPr>
          </a:p>
        </p:txBody>
      </p:sp>
      <p:sp>
        <p:nvSpPr>
          <p:cNvPr id="77" name="Oval 58"/>
          <p:cNvSpPr/>
          <p:nvPr/>
        </p:nvSpPr>
        <p:spPr>
          <a:xfrm>
            <a:off x="5241925" y="5445125"/>
            <a:ext cx="792163" cy="360363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1400" dirty="0" err="1">
                <a:solidFill>
                  <a:schemeClr val="tx1"/>
                </a:solidFill>
              </a:rPr>
              <a:t>มีนบุรี</a:t>
            </a:r>
            <a:endParaRPr lang="th-TH" sz="1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 animBg="1"/>
      <p:bldP spid="45" grpId="0" animBg="1"/>
      <p:bldP spid="47" grpId="0" animBg="1"/>
      <p:bldP spid="49" grpId="0" animBg="1"/>
      <p:bldP spid="56" grpId="0" animBg="1"/>
      <p:bldP spid="57" grpId="0" animBg="1"/>
      <p:bldP spid="58" grpId="0" animBg="1"/>
      <p:bldP spid="59" grpId="0" animBg="1"/>
      <p:bldP spid="67" grpId="0"/>
      <p:bldP spid="67" grpId="1"/>
      <p:bldP spid="93" grpId="0" animBg="1"/>
      <p:bldP spid="108" grpId="0"/>
      <p:bldP spid="109" grpId="0"/>
      <p:bldP spid="109" grpId="1"/>
      <p:bldP spid="110" grpId="0"/>
      <p:bldP spid="110" grpId="1"/>
      <p:bldP spid="111" grpId="0" animBg="1"/>
      <p:bldP spid="118" grpId="0"/>
      <p:bldP spid="119" grpId="0"/>
      <p:bldP spid="120" grpId="0"/>
      <p:bldP spid="33" grpId="0" animBg="1"/>
      <p:bldP spid="34" grpId="0" animBg="1"/>
      <p:bldP spid="35" grpId="0" animBg="1"/>
      <p:bldP spid="40" grpId="0"/>
      <p:bldP spid="40" grpId="1"/>
      <p:bldP spid="41" grpId="0"/>
      <p:bldP spid="43" grpId="0" animBg="1"/>
      <p:bldP spid="44" grpId="0" animBg="1"/>
      <p:bldP spid="46" grpId="0" animBg="1"/>
      <p:bldP spid="48" grpId="0" animBg="1"/>
      <p:bldP spid="50" grpId="0" animBg="1"/>
      <p:bldP spid="72" grpId="0"/>
      <p:bldP spid="73" grpId="0"/>
      <p:bldP spid="74" grpId="0"/>
      <p:bldP spid="75" grpId="0"/>
      <p:bldP spid="76" grpId="0"/>
      <p:bldP spid="7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4" descr="xx.jpeg"/>
          <p:cNvPicPr>
            <a:picLocks noChangeAspect="1"/>
          </p:cNvPicPr>
          <p:nvPr/>
        </p:nvPicPr>
        <p:blipFill>
          <a:blip r:embed="rId2" cstate="print"/>
          <a:srcRect l="6952"/>
          <a:stretch>
            <a:fillRect/>
          </a:stretch>
        </p:blipFill>
        <p:spPr bwMode="auto">
          <a:xfrm>
            <a:off x="539750" y="1341438"/>
            <a:ext cx="4818063" cy="3167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07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th-TH" smtClean="0"/>
              <a:t>ตัวอย่าง</a:t>
            </a:r>
            <a:r>
              <a:rPr lang="en-US" smtClean="0">
                <a:cs typeface="FreesiaUPC" pitchFamily="34" charset="-34"/>
              </a:rPr>
              <a:t>: A* </a:t>
            </a:r>
            <a:r>
              <a:rPr lang="th-TH" smtClean="0"/>
              <a:t>แก้ปัญหาของ </a:t>
            </a:r>
            <a:r>
              <a:rPr lang="en-US" smtClean="0">
                <a:cs typeface="FreesiaUPC" pitchFamily="34" charset="-34"/>
              </a:rPr>
              <a:t>GBFS</a:t>
            </a:r>
            <a:endParaRPr lang="th-TH" smtClean="0"/>
          </a:p>
        </p:txBody>
      </p:sp>
      <p:sp>
        <p:nvSpPr>
          <p:cNvPr id="6" name="TextBox 5"/>
          <p:cNvSpPr txBox="1"/>
          <p:nvPr/>
        </p:nvSpPr>
        <p:spPr>
          <a:xfrm>
            <a:off x="5476875" y="1557338"/>
            <a:ext cx="3384550" cy="70802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/>
              <a:t>Initial state : </a:t>
            </a:r>
            <a:r>
              <a:rPr lang="th-TH" sz="2000" dirty="0"/>
              <a:t>บางนา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/>
              <a:t>Goal state : </a:t>
            </a:r>
            <a:r>
              <a:rPr lang="th-TH" sz="2000" dirty="0"/>
              <a:t>มีนบุรี</a:t>
            </a:r>
          </a:p>
        </p:txBody>
      </p:sp>
      <p:graphicFrame>
        <p:nvGraphicFramePr>
          <p:cNvPr id="12" name="Table 11"/>
          <p:cNvGraphicFramePr>
            <a:graphicFrameLocks noGrp="1"/>
          </p:cNvGraphicFramePr>
          <p:nvPr/>
        </p:nvGraphicFramePr>
        <p:xfrm>
          <a:off x="34925" y="4465638"/>
          <a:ext cx="5112570" cy="23469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852095"/>
                <a:gridCol w="852095"/>
                <a:gridCol w="951691"/>
                <a:gridCol w="796764"/>
                <a:gridCol w="863161"/>
                <a:gridCol w="796764"/>
              </a:tblGrid>
              <a:tr h="190883">
                <a:tc>
                  <a:txBody>
                    <a:bodyPr/>
                    <a:lstStyle/>
                    <a:p>
                      <a:pPr algn="ctr"/>
                      <a:r>
                        <a:rPr lang="th-TH" sz="1600" dirty="0" smtClean="0"/>
                        <a:t>เขต</a:t>
                      </a:r>
                      <a:endParaRPr lang="th-TH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dirty="0" smtClean="0"/>
                        <a:t>ระยะทาง</a:t>
                      </a:r>
                      <a:endParaRPr lang="th-TH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dirty="0" smtClean="0"/>
                        <a:t>เขต</a:t>
                      </a:r>
                      <a:endParaRPr lang="th-TH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dirty="0" smtClean="0"/>
                        <a:t>ระยะทาง</a:t>
                      </a:r>
                      <a:endParaRPr lang="th-TH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dirty="0" smtClean="0"/>
                        <a:t>เขต</a:t>
                      </a:r>
                      <a:endParaRPr lang="th-TH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dirty="0" smtClean="0"/>
                        <a:t>ระยะทาง</a:t>
                      </a:r>
                      <a:endParaRPr lang="th-TH" sz="1600" dirty="0"/>
                    </a:p>
                  </a:txBody>
                  <a:tcPr/>
                </a:tc>
              </a:tr>
              <a:tr h="190883">
                <a:tc>
                  <a:txBody>
                    <a:bodyPr/>
                    <a:lstStyle/>
                    <a:p>
                      <a:pPr algn="ctr"/>
                      <a:r>
                        <a:rPr lang="th-TH" sz="1600" dirty="0" smtClean="0"/>
                        <a:t>จตุจักร</a:t>
                      </a:r>
                      <a:endParaRPr lang="th-TH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dirty="0" smtClean="0"/>
                        <a:t>21.86</a:t>
                      </a:r>
                      <a:endParaRPr lang="th-TH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dirty="0" smtClean="0"/>
                        <a:t>ประเวศ</a:t>
                      </a:r>
                      <a:endParaRPr lang="th-TH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dirty="0" smtClean="0"/>
                        <a:t>18.79</a:t>
                      </a:r>
                      <a:endParaRPr lang="th-TH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dirty="0" smtClean="0"/>
                        <a:t>บางนา</a:t>
                      </a:r>
                      <a:endParaRPr lang="th-TH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dirty="0" smtClean="0"/>
                        <a:t>26.16</a:t>
                      </a:r>
                      <a:endParaRPr lang="th-TH" sz="1600" dirty="0"/>
                    </a:p>
                  </a:txBody>
                  <a:tcPr/>
                </a:tc>
              </a:tr>
              <a:tr h="190883">
                <a:tc>
                  <a:txBody>
                    <a:bodyPr/>
                    <a:lstStyle/>
                    <a:p>
                      <a:pPr algn="ctr"/>
                      <a:r>
                        <a:rPr lang="th-TH" sz="1600" dirty="0" smtClean="0"/>
                        <a:t>ตลิ่งชัน</a:t>
                      </a:r>
                      <a:endParaRPr lang="th-TH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dirty="0" smtClean="0"/>
                        <a:t>36.34</a:t>
                      </a:r>
                      <a:endParaRPr lang="th-TH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dirty="0" smtClean="0"/>
                        <a:t>พญาไท</a:t>
                      </a:r>
                      <a:endParaRPr lang="th-TH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dirty="0" smtClean="0"/>
                        <a:t>26.63</a:t>
                      </a:r>
                      <a:endParaRPr lang="th-TH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dirty="0" smtClean="0"/>
                        <a:t>บึงกุ่ม</a:t>
                      </a:r>
                      <a:endParaRPr lang="th-TH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dirty="0" smtClean="0"/>
                        <a:t>10.40</a:t>
                      </a:r>
                      <a:endParaRPr lang="th-TH" sz="1600" dirty="0"/>
                    </a:p>
                  </a:txBody>
                  <a:tcPr/>
                </a:tc>
              </a:tr>
              <a:tr h="190883">
                <a:tc>
                  <a:txBody>
                    <a:bodyPr/>
                    <a:lstStyle/>
                    <a:p>
                      <a:pPr algn="ctr"/>
                      <a:r>
                        <a:rPr lang="th-TH" sz="1600" dirty="0" smtClean="0"/>
                        <a:t>บางกะปิ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dirty="0" smtClean="0"/>
                        <a:t>10.79</a:t>
                      </a:r>
                      <a:endParaRPr lang="th-TH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dirty="0" smtClean="0"/>
                        <a:t>มีนบุรี</a:t>
                      </a:r>
                      <a:endParaRPr lang="th-TH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dirty="0" smtClean="0"/>
                        <a:t>0</a:t>
                      </a:r>
                      <a:endParaRPr lang="th-TH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dirty="0" smtClean="0"/>
                        <a:t>พระขโนง</a:t>
                      </a:r>
                      <a:endParaRPr lang="th-TH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dirty="0" smtClean="0"/>
                        <a:t>28.44</a:t>
                      </a:r>
                      <a:endParaRPr lang="th-TH" sz="1600" dirty="0"/>
                    </a:p>
                  </a:txBody>
                  <a:tcPr/>
                </a:tc>
              </a:tr>
              <a:tr h="190883">
                <a:tc>
                  <a:txBody>
                    <a:bodyPr/>
                    <a:lstStyle/>
                    <a:p>
                      <a:pPr algn="ctr"/>
                      <a:r>
                        <a:rPr lang="th-TH" sz="1600" dirty="0" smtClean="0"/>
                        <a:t>บางเขน</a:t>
                      </a:r>
                      <a:endParaRPr lang="th-TH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dirty="0" smtClean="0"/>
                        <a:t>17.59</a:t>
                      </a:r>
                      <a:endParaRPr lang="th-TH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dirty="0" smtClean="0"/>
                        <a:t>ราษฎร์บูรณะ</a:t>
                      </a:r>
                      <a:endParaRPr lang="th-TH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dirty="0" smtClean="0"/>
                        <a:t>36.84</a:t>
                      </a:r>
                      <a:endParaRPr lang="th-TH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dirty="0" smtClean="0"/>
                        <a:t>สาธร</a:t>
                      </a:r>
                      <a:endParaRPr lang="th-TH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dirty="0" smtClean="0"/>
                        <a:t>31.97</a:t>
                      </a:r>
                      <a:endParaRPr lang="th-TH" sz="1600" dirty="0"/>
                    </a:p>
                  </a:txBody>
                  <a:tcPr/>
                </a:tc>
              </a:tr>
              <a:tr h="190883">
                <a:tc>
                  <a:txBody>
                    <a:bodyPr/>
                    <a:lstStyle/>
                    <a:p>
                      <a:pPr algn="ctr"/>
                      <a:r>
                        <a:rPr lang="th-TH" sz="1600" dirty="0" smtClean="0"/>
                        <a:t>บางแค</a:t>
                      </a:r>
                      <a:endParaRPr lang="th-TH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dirty="0" smtClean="0"/>
                        <a:t>42.11</a:t>
                      </a:r>
                      <a:endParaRPr lang="th-TH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dirty="0" smtClean="0"/>
                        <a:t>ลาดกระบัง</a:t>
                      </a:r>
                      <a:endParaRPr lang="th-TH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dirty="0" smtClean="0"/>
                        <a:t>16.15</a:t>
                      </a:r>
                      <a:endParaRPr lang="th-TH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dirty="0" smtClean="0"/>
                        <a:t>หนองจอก</a:t>
                      </a:r>
                      <a:endParaRPr lang="th-TH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dirty="0" smtClean="0"/>
                        <a:t>18.42</a:t>
                      </a:r>
                      <a:endParaRPr lang="th-TH" sz="1600" dirty="0"/>
                    </a:p>
                  </a:txBody>
                  <a:tcPr/>
                </a:tc>
              </a:tr>
              <a:tr h="190883">
                <a:tc>
                  <a:txBody>
                    <a:bodyPr/>
                    <a:lstStyle/>
                    <a:p>
                      <a:pPr algn="ctr"/>
                      <a:r>
                        <a:rPr lang="th-TH" sz="1600" dirty="0" smtClean="0"/>
                        <a:t>บางซื่อ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dirty="0" smtClean="0"/>
                        <a:t>24.95</a:t>
                      </a:r>
                      <a:endParaRPr lang="th-TH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dirty="0" smtClean="0"/>
                        <a:t>สวนหลวง</a:t>
                      </a:r>
                      <a:endParaRPr lang="th-TH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dirty="0" smtClean="0"/>
                        <a:t>14.54</a:t>
                      </a:r>
                      <a:endParaRPr lang="th-TH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h-TH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h-TH" sz="1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4" name="Oval 13"/>
          <p:cNvSpPr/>
          <p:nvPr/>
        </p:nvSpPr>
        <p:spPr>
          <a:xfrm>
            <a:off x="6516688" y="2492375"/>
            <a:ext cx="935037" cy="555625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1600" b="1" dirty="0">
                <a:solidFill>
                  <a:schemeClr val="tx1"/>
                </a:solidFill>
              </a:rPr>
              <a:t>บางนา</a:t>
            </a:r>
          </a:p>
        </p:txBody>
      </p:sp>
      <p:sp>
        <p:nvSpPr>
          <p:cNvPr id="15" name="Oval 14"/>
          <p:cNvSpPr/>
          <p:nvPr/>
        </p:nvSpPr>
        <p:spPr>
          <a:xfrm>
            <a:off x="7451725" y="3357563"/>
            <a:ext cx="1081088" cy="554037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1600" b="1" dirty="0">
                <a:solidFill>
                  <a:schemeClr val="tx1"/>
                </a:solidFill>
              </a:rPr>
              <a:t>พระขโนง</a:t>
            </a:r>
          </a:p>
        </p:txBody>
      </p:sp>
      <p:sp>
        <p:nvSpPr>
          <p:cNvPr id="16" name="Oval 15"/>
          <p:cNvSpPr/>
          <p:nvPr/>
        </p:nvSpPr>
        <p:spPr>
          <a:xfrm>
            <a:off x="5508625" y="3357563"/>
            <a:ext cx="985838" cy="554037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1600" b="1" dirty="0">
                <a:solidFill>
                  <a:schemeClr val="tx1"/>
                </a:solidFill>
              </a:rPr>
              <a:t>ประเวศ</a:t>
            </a:r>
          </a:p>
        </p:txBody>
      </p:sp>
      <p:sp>
        <p:nvSpPr>
          <p:cNvPr id="33" name="TextBox 32"/>
          <p:cNvSpPr txBox="1">
            <a:spLocks noChangeArrowheads="1"/>
          </p:cNvSpPr>
          <p:nvPr/>
        </p:nvSpPr>
        <p:spPr bwMode="auto">
          <a:xfrm>
            <a:off x="7524750" y="2565400"/>
            <a:ext cx="143986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>
                <a:latin typeface="Tw Cen MT" pitchFamily="34" charset="0"/>
                <a:cs typeface="FreesiaUPC" pitchFamily="34" charset="-34"/>
              </a:rPr>
              <a:t>0+26.16=26.16</a:t>
            </a:r>
            <a:endParaRPr lang="th-TH" sz="1400">
              <a:latin typeface="Tw Cen MT" pitchFamily="34" charset="0"/>
              <a:cs typeface="FreesiaUPC" pitchFamily="34" charset="-34"/>
            </a:endParaRPr>
          </a:p>
        </p:txBody>
      </p:sp>
      <p:sp>
        <p:nvSpPr>
          <p:cNvPr id="49" name="Oval 48"/>
          <p:cNvSpPr/>
          <p:nvPr/>
        </p:nvSpPr>
        <p:spPr>
          <a:xfrm>
            <a:off x="6516688" y="2492375"/>
            <a:ext cx="935037" cy="555625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1600" b="1" dirty="0">
                <a:solidFill>
                  <a:schemeClr val="tx1"/>
                </a:solidFill>
              </a:rPr>
              <a:t>บางนา</a:t>
            </a:r>
          </a:p>
        </p:txBody>
      </p:sp>
      <p:sp>
        <p:nvSpPr>
          <p:cNvPr id="56" name="Oval 55"/>
          <p:cNvSpPr/>
          <p:nvPr/>
        </p:nvSpPr>
        <p:spPr>
          <a:xfrm>
            <a:off x="5538788" y="4581525"/>
            <a:ext cx="936625" cy="554038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1600" b="1" dirty="0">
                <a:solidFill>
                  <a:schemeClr val="tx1"/>
                </a:solidFill>
              </a:rPr>
              <a:t>บางนา</a:t>
            </a:r>
          </a:p>
        </p:txBody>
      </p:sp>
      <p:cxnSp>
        <p:nvCxnSpPr>
          <p:cNvPr id="61" name="Straight Connector 60"/>
          <p:cNvCxnSpPr>
            <a:stCxn id="49" idx="4"/>
            <a:endCxn id="16" idx="0"/>
          </p:cNvCxnSpPr>
          <p:nvPr/>
        </p:nvCxnSpPr>
        <p:spPr>
          <a:xfrm rot="5400000">
            <a:off x="6338093" y="2710657"/>
            <a:ext cx="309563" cy="98425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>
            <a:stCxn id="49" idx="4"/>
            <a:endCxn id="15" idx="0"/>
          </p:cNvCxnSpPr>
          <p:nvPr/>
        </p:nvCxnSpPr>
        <p:spPr>
          <a:xfrm rot="16200000" flipH="1">
            <a:off x="7334250" y="2698750"/>
            <a:ext cx="309563" cy="1008063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TextBox 63"/>
          <p:cNvSpPr txBox="1">
            <a:spLocks noChangeArrowheads="1"/>
          </p:cNvSpPr>
          <p:nvPr/>
        </p:nvSpPr>
        <p:spPr bwMode="auto">
          <a:xfrm>
            <a:off x="5148263" y="3933825"/>
            <a:ext cx="1727200" cy="306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>
                <a:latin typeface="Tw Cen MT" pitchFamily="34" charset="0"/>
                <a:cs typeface="FreesiaUPC" pitchFamily="34" charset="-34"/>
              </a:rPr>
              <a:t>7.37+18.79=26.26</a:t>
            </a:r>
            <a:endParaRPr lang="th-TH" sz="1400">
              <a:latin typeface="Tw Cen MT" pitchFamily="34" charset="0"/>
              <a:cs typeface="FreesiaUPC" pitchFamily="34" charset="-34"/>
            </a:endParaRPr>
          </a:p>
        </p:txBody>
      </p:sp>
      <p:sp>
        <p:nvSpPr>
          <p:cNvPr id="65" name="TextBox 64"/>
          <p:cNvSpPr txBox="1">
            <a:spLocks noChangeArrowheads="1"/>
          </p:cNvSpPr>
          <p:nvPr/>
        </p:nvSpPr>
        <p:spPr bwMode="auto">
          <a:xfrm>
            <a:off x="7235825" y="3933825"/>
            <a:ext cx="1657350" cy="306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>
                <a:latin typeface="Tw Cen MT" pitchFamily="34" charset="0"/>
                <a:cs typeface="FreesiaUPC" pitchFamily="34" charset="-34"/>
              </a:rPr>
              <a:t>2.27+18.44=30.71</a:t>
            </a:r>
            <a:endParaRPr lang="th-TH" sz="1400">
              <a:latin typeface="Tw Cen MT" pitchFamily="34" charset="0"/>
              <a:cs typeface="FreesiaUPC" pitchFamily="34" charset="-34"/>
            </a:endParaRPr>
          </a:p>
        </p:txBody>
      </p:sp>
      <p:sp>
        <p:nvSpPr>
          <p:cNvPr id="66" name="Oval 65"/>
          <p:cNvSpPr/>
          <p:nvPr/>
        </p:nvSpPr>
        <p:spPr>
          <a:xfrm>
            <a:off x="5508625" y="3348038"/>
            <a:ext cx="985838" cy="554037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1600" b="1" dirty="0">
                <a:solidFill>
                  <a:schemeClr val="tx1"/>
                </a:solidFill>
              </a:rPr>
              <a:t>ประเวศ</a:t>
            </a:r>
          </a:p>
        </p:txBody>
      </p:sp>
      <p:cxnSp>
        <p:nvCxnSpPr>
          <p:cNvPr id="68" name="Straight Connector 67"/>
          <p:cNvCxnSpPr>
            <a:stCxn id="66" idx="4"/>
            <a:endCxn id="56" idx="0"/>
          </p:cNvCxnSpPr>
          <p:nvPr/>
        </p:nvCxnSpPr>
        <p:spPr>
          <a:xfrm rot="16200000" flipH="1">
            <a:off x="5664200" y="4238625"/>
            <a:ext cx="679450" cy="635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TextBox 68"/>
          <p:cNvSpPr txBox="1">
            <a:spLocks noChangeArrowheads="1"/>
          </p:cNvSpPr>
          <p:nvPr/>
        </p:nvSpPr>
        <p:spPr bwMode="auto">
          <a:xfrm>
            <a:off x="5435600" y="5095875"/>
            <a:ext cx="1368425" cy="52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>
                <a:latin typeface="Tw Cen MT" pitchFamily="34" charset="0"/>
                <a:cs typeface="FreesiaUPC" pitchFamily="34" charset="-34"/>
              </a:rPr>
              <a:t>14.74+26.16</a:t>
            </a:r>
          </a:p>
          <a:p>
            <a:r>
              <a:rPr lang="en-US" sz="1400">
                <a:latin typeface="Tw Cen MT" pitchFamily="34" charset="0"/>
                <a:cs typeface="FreesiaUPC" pitchFamily="34" charset="-34"/>
              </a:rPr>
              <a:t>=40.90</a:t>
            </a:r>
            <a:endParaRPr lang="th-TH" sz="1400">
              <a:latin typeface="Tw Cen MT" pitchFamily="34" charset="0"/>
              <a:cs typeface="FreesiaUPC" pitchFamily="34" charset="-34"/>
            </a:endParaRPr>
          </a:p>
        </p:txBody>
      </p:sp>
      <p:sp>
        <p:nvSpPr>
          <p:cNvPr id="24" name="Oval 14"/>
          <p:cNvSpPr/>
          <p:nvPr/>
        </p:nvSpPr>
        <p:spPr>
          <a:xfrm>
            <a:off x="7451725" y="3367088"/>
            <a:ext cx="1081088" cy="555625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1600" b="1" dirty="0">
                <a:solidFill>
                  <a:schemeClr val="tx1"/>
                </a:solidFill>
              </a:rPr>
              <a:t>พระขโนง</a:t>
            </a:r>
          </a:p>
        </p:txBody>
      </p:sp>
      <p:sp>
        <p:nvSpPr>
          <p:cNvPr id="25" name="Oval 55"/>
          <p:cNvSpPr/>
          <p:nvPr/>
        </p:nvSpPr>
        <p:spPr>
          <a:xfrm>
            <a:off x="6732588" y="4581525"/>
            <a:ext cx="935037" cy="554038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1600" b="1" dirty="0">
                <a:solidFill>
                  <a:schemeClr val="tx1"/>
                </a:solidFill>
              </a:rPr>
              <a:t>บางนา</a:t>
            </a:r>
          </a:p>
        </p:txBody>
      </p:sp>
      <p:sp>
        <p:nvSpPr>
          <p:cNvPr id="26" name="Oval 55"/>
          <p:cNvSpPr/>
          <p:nvPr/>
        </p:nvSpPr>
        <p:spPr>
          <a:xfrm>
            <a:off x="7812088" y="4581525"/>
            <a:ext cx="1152525" cy="554038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1600" b="1" dirty="0">
                <a:solidFill>
                  <a:schemeClr val="tx1"/>
                </a:solidFill>
              </a:rPr>
              <a:t>สวนหลวง</a:t>
            </a:r>
          </a:p>
        </p:txBody>
      </p:sp>
      <p:cxnSp>
        <p:nvCxnSpPr>
          <p:cNvPr id="28" name="ตัวเชื่อมต่อตรง 27"/>
          <p:cNvCxnSpPr>
            <a:stCxn id="24" idx="4"/>
            <a:endCxn id="25" idx="0"/>
          </p:cNvCxnSpPr>
          <p:nvPr/>
        </p:nvCxnSpPr>
        <p:spPr>
          <a:xfrm rot="5400000">
            <a:off x="7267576" y="3856037"/>
            <a:ext cx="658812" cy="792163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ตัวเชื่อมต่อตรง 29"/>
          <p:cNvCxnSpPr>
            <a:stCxn id="24" idx="4"/>
            <a:endCxn id="26" idx="0"/>
          </p:cNvCxnSpPr>
          <p:nvPr/>
        </p:nvCxnSpPr>
        <p:spPr>
          <a:xfrm rot="16200000" flipH="1">
            <a:off x="7861301" y="4054475"/>
            <a:ext cx="658812" cy="395287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>
            <a:spLocks noChangeArrowheads="1"/>
          </p:cNvSpPr>
          <p:nvPr/>
        </p:nvSpPr>
        <p:spPr bwMode="auto">
          <a:xfrm>
            <a:off x="6865938" y="5106988"/>
            <a:ext cx="792162" cy="738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>
                <a:latin typeface="Tw Cen MT" pitchFamily="34" charset="0"/>
                <a:cs typeface="FreesiaUPC" pitchFamily="34" charset="-34"/>
              </a:rPr>
              <a:t>4.54+</a:t>
            </a:r>
          </a:p>
          <a:p>
            <a:r>
              <a:rPr lang="en-US" sz="1400">
                <a:latin typeface="Tw Cen MT" pitchFamily="34" charset="0"/>
                <a:cs typeface="FreesiaUPC" pitchFamily="34" charset="-34"/>
              </a:rPr>
              <a:t>26.16</a:t>
            </a:r>
          </a:p>
          <a:p>
            <a:r>
              <a:rPr lang="en-US" sz="1400">
                <a:latin typeface="Tw Cen MT" pitchFamily="34" charset="0"/>
                <a:cs typeface="FreesiaUPC" pitchFamily="34" charset="-34"/>
              </a:rPr>
              <a:t>=30.70</a:t>
            </a:r>
            <a:endParaRPr lang="th-TH" sz="1400">
              <a:latin typeface="Tw Cen MT" pitchFamily="34" charset="0"/>
              <a:cs typeface="FreesiaUPC" pitchFamily="34" charset="-34"/>
            </a:endParaRPr>
          </a:p>
        </p:txBody>
      </p:sp>
      <p:sp>
        <p:nvSpPr>
          <p:cNvPr id="32" name="TextBox 31"/>
          <p:cNvSpPr txBox="1">
            <a:spLocks noChangeArrowheads="1"/>
          </p:cNvSpPr>
          <p:nvPr/>
        </p:nvSpPr>
        <p:spPr bwMode="auto">
          <a:xfrm>
            <a:off x="8101013" y="5118100"/>
            <a:ext cx="792162" cy="738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>
                <a:latin typeface="Tw Cen MT" pitchFamily="34" charset="0"/>
                <a:cs typeface="FreesiaUPC" pitchFamily="34" charset="-34"/>
              </a:rPr>
              <a:t>16.16+</a:t>
            </a:r>
          </a:p>
          <a:p>
            <a:r>
              <a:rPr lang="en-US" sz="1400">
                <a:latin typeface="Tw Cen MT" pitchFamily="34" charset="0"/>
                <a:cs typeface="FreesiaUPC" pitchFamily="34" charset="-34"/>
              </a:rPr>
              <a:t>14.54</a:t>
            </a:r>
          </a:p>
          <a:p>
            <a:r>
              <a:rPr lang="en-US" sz="1400">
                <a:latin typeface="Tw Cen MT" pitchFamily="34" charset="0"/>
                <a:cs typeface="FreesiaUPC" pitchFamily="34" charset="-34"/>
              </a:rPr>
              <a:t>=30.70</a:t>
            </a:r>
            <a:endParaRPr lang="th-TH" sz="1400">
              <a:latin typeface="Tw Cen MT" pitchFamily="34" charset="0"/>
              <a:cs typeface="FreesiaUPC" pitchFamily="34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  <p:bldP spid="16" grpId="0" animBg="1"/>
      <p:bldP spid="33" grpId="0"/>
      <p:bldP spid="33" grpId="1"/>
      <p:bldP spid="49" grpId="0" animBg="1"/>
      <p:bldP spid="56" grpId="0" animBg="1"/>
      <p:bldP spid="64" grpId="0"/>
      <p:bldP spid="64" grpId="1"/>
      <p:bldP spid="65" grpId="0"/>
      <p:bldP spid="66" grpId="0" animBg="1"/>
      <p:bldP spid="69" grpId="0"/>
      <p:bldP spid="24" grpId="0" animBg="1"/>
      <p:bldP spid="25" grpId="0" animBg="1"/>
      <p:bldP spid="26" grpId="0" animBg="1"/>
      <p:bldP spid="31" grpId="0"/>
      <p:bldP spid="3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th-TH" smtClean="0"/>
              <a:t>เปรียบเทียบ </a:t>
            </a:r>
            <a:r>
              <a:rPr lang="en-US" smtClean="0">
                <a:cs typeface="FreesiaUPC" pitchFamily="34" charset="-34"/>
              </a:rPr>
              <a:t>GBFS </a:t>
            </a:r>
            <a:r>
              <a:rPr lang="th-TH" smtClean="0"/>
              <a:t>และ </a:t>
            </a:r>
            <a:r>
              <a:rPr lang="en-US" smtClean="0">
                <a:cs typeface="FreesiaUPC" pitchFamily="34" charset="-34"/>
              </a:rPr>
              <a:t>A*</a:t>
            </a:r>
            <a:endParaRPr lang="th-TH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84213" y="4221163"/>
            <a:ext cx="8081962" cy="2520950"/>
          </a:xfrm>
        </p:spPr>
        <p:txBody>
          <a:bodyPr>
            <a:normAutofit fontScale="92500" lnSpcReduction="20000"/>
          </a:bodyPr>
          <a:lstStyle/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r>
              <a:rPr lang="th-TH" dirty="0" smtClean="0"/>
              <a:t>การเดินทางจาก</a:t>
            </a:r>
            <a:r>
              <a:rPr lang="th-TH" dirty="0" err="1" smtClean="0"/>
              <a:t>ราษฏร์</a:t>
            </a:r>
            <a:r>
              <a:rPr lang="th-TH" dirty="0" smtClean="0"/>
              <a:t>บูรณะไปยัง</a:t>
            </a:r>
            <a:r>
              <a:rPr lang="th-TH" dirty="0" err="1" smtClean="0"/>
              <a:t>มีนบุรี</a:t>
            </a:r>
            <a:endParaRPr lang="th-TH" dirty="0" smtClean="0"/>
          </a:p>
          <a:p>
            <a:pPr marL="640080" lvl="1" indent="-274320" fontAlgn="auto">
              <a:spcAft>
                <a:spcPts val="0"/>
              </a:spcAft>
              <a:buFont typeface="Wingdings 2"/>
              <a:buChar char=""/>
              <a:defRPr/>
            </a:pPr>
            <a:r>
              <a:rPr lang="en-US" dirty="0" smtClean="0"/>
              <a:t>GBFS (</a:t>
            </a:r>
            <a:r>
              <a:rPr lang="th-TH" dirty="0" smtClean="0"/>
              <a:t>ราษฎร์บูรณะ </a:t>
            </a:r>
            <a:r>
              <a:rPr lang="en-US" dirty="0" smtClean="0">
                <a:sym typeface="Wingdings" pitchFamily="2" charset="2"/>
              </a:rPr>
              <a:t> </a:t>
            </a:r>
            <a:r>
              <a:rPr lang="th-TH" dirty="0" smtClean="0"/>
              <a:t>พญาไท </a:t>
            </a:r>
            <a:r>
              <a:rPr lang="en-US" dirty="0" smtClean="0">
                <a:sym typeface="Wingdings" pitchFamily="2" charset="2"/>
              </a:rPr>
              <a:t> </a:t>
            </a:r>
            <a:r>
              <a:rPr lang="th-TH" dirty="0" smtClean="0"/>
              <a:t>บึงกุ่ม </a:t>
            </a:r>
            <a:r>
              <a:rPr lang="en-US" dirty="0" smtClean="0">
                <a:sym typeface="Wingdings" pitchFamily="2" charset="2"/>
              </a:rPr>
              <a:t></a:t>
            </a:r>
            <a:r>
              <a:rPr lang="th-TH" dirty="0" err="1" smtClean="0"/>
              <a:t>มีนบุรี</a:t>
            </a:r>
            <a:r>
              <a:rPr lang="en-US" dirty="0" smtClean="0"/>
              <a:t>) = 45.85 </a:t>
            </a:r>
          </a:p>
          <a:p>
            <a:pPr marL="640080" lvl="1" indent="-274320" fontAlgn="auto">
              <a:spcAft>
                <a:spcPts val="0"/>
              </a:spcAft>
              <a:buFont typeface="Wingdings 2"/>
              <a:buChar char=""/>
              <a:defRPr/>
            </a:pPr>
            <a:r>
              <a:rPr lang="en-US" dirty="0" smtClean="0"/>
              <a:t>A* (</a:t>
            </a:r>
            <a:r>
              <a:rPr lang="th-TH" dirty="0" smtClean="0"/>
              <a:t>ราษฎร์บูรณะ </a:t>
            </a:r>
            <a:r>
              <a:rPr lang="en-US" dirty="0" smtClean="0">
                <a:sym typeface="Wingdings" pitchFamily="2" charset="2"/>
              </a:rPr>
              <a:t> </a:t>
            </a:r>
            <a:r>
              <a:rPr lang="th-TH" dirty="0" smtClean="0">
                <a:sym typeface="Wingdings" pitchFamily="2" charset="2"/>
              </a:rPr>
              <a:t>สาธร </a:t>
            </a:r>
            <a:r>
              <a:rPr lang="en-US" dirty="0" smtClean="0">
                <a:sym typeface="Wingdings" pitchFamily="2" charset="2"/>
              </a:rPr>
              <a:t> </a:t>
            </a:r>
            <a:r>
              <a:rPr lang="th-TH" dirty="0" smtClean="0">
                <a:sym typeface="Wingdings" pitchFamily="2" charset="2"/>
              </a:rPr>
              <a:t>บางกะปิ </a:t>
            </a:r>
            <a:r>
              <a:rPr lang="en-US" dirty="0" smtClean="0">
                <a:sym typeface="Wingdings" pitchFamily="2" charset="2"/>
              </a:rPr>
              <a:t> </a:t>
            </a:r>
            <a:r>
              <a:rPr lang="th-TH" dirty="0" err="1" smtClean="0">
                <a:sym typeface="Wingdings" pitchFamily="2" charset="2"/>
              </a:rPr>
              <a:t>มีนบุรี</a:t>
            </a:r>
            <a:r>
              <a:rPr lang="en-US" dirty="0" smtClean="0">
                <a:sym typeface="Wingdings" pitchFamily="2" charset="2"/>
              </a:rPr>
              <a:t>)    = 39.57</a:t>
            </a:r>
          </a:p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r>
              <a:rPr lang="th-TH" dirty="0" smtClean="0">
                <a:sym typeface="Wingdings" pitchFamily="2" charset="2"/>
              </a:rPr>
              <a:t>การเดินทางจากบางนาไปยัง</a:t>
            </a:r>
            <a:r>
              <a:rPr lang="th-TH" dirty="0" err="1" smtClean="0">
                <a:sym typeface="Wingdings" pitchFamily="2" charset="2"/>
              </a:rPr>
              <a:t>มีนบุรี</a:t>
            </a:r>
            <a:endParaRPr lang="th-TH" dirty="0" smtClean="0">
              <a:sym typeface="Wingdings" pitchFamily="2" charset="2"/>
            </a:endParaRPr>
          </a:p>
          <a:p>
            <a:pPr marL="640080" lvl="1" indent="-274320" fontAlgn="auto">
              <a:spcAft>
                <a:spcPts val="0"/>
              </a:spcAft>
              <a:buFont typeface="Wingdings 2"/>
              <a:buChar char=""/>
              <a:defRPr/>
            </a:pPr>
            <a:r>
              <a:rPr lang="en-US" dirty="0" smtClean="0">
                <a:sym typeface="Wingdings" pitchFamily="2" charset="2"/>
              </a:rPr>
              <a:t>GBFS </a:t>
            </a:r>
            <a:r>
              <a:rPr lang="th-TH" dirty="0" smtClean="0">
                <a:sym typeface="Wingdings" pitchFamily="2" charset="2"/>
              </a:rPr>
              <a:t>ไปสามารถหาทางไปได้</a:t>
            </a:r>
          </a:p>
          <a:p>
            <a:pPr marL="640080" lvl="1" indent="-274320" fontAlgn="auto">
              <a:spcAft>
                <a:spcPts val="0"/>
              </a:spcAft>
              <a:buFont typeface="Wingdings 2"/>
              <a:buChar char=""/>
              <a:defRPr/>
            </a:pPr>
            <a:r>
              <a:rPr lang="en-US" dirty="0" smtClean="0">
                <a:sym typeface="Wingdings" pitchFamily="2" charset="2"/>
              </a:rPr>
              <a:t>A* </a:t>
            </a:r>
            <a:r>
              <a:rPr lang="th-TH" dirty="0" smtClean="0">
                <a:sym typeface="Wingdings" pitchFamily="2" charset="2"/>
              </a:rPr>
              <a:t>สามารถหาเส้นทางไปได้</a:t>
            </a:r>
            <a:endParaRPr lang="th-TH" dirty="0" smtClean="0"/>
          </a:p>
        </p:txBody>
      </p:sp>
      <p:pic>
        <p:nvPicPr>
          <p:cNvPr id="4" name="Picture 4" descr="xx.jpeg"/>
          <p:cNvPicPr>
            <a:picLocks noChangeAspect="1"/>
          </p:cNvPicPr>
          <p:nvPr/>
        </p:nvPicPr>
        <p:blipFill>
          <a:blip r:embed="rId2" cstate="print"/>
          <a:srcRect l="6952"/>
          <a:stretch>
            <a:fillRect/>
          </a:stretch>
        </p:blipFill>
        <p:spPr>
          <a:xfrm>
            <a:off x="1985963" y="1020763"/>
            <a:ext cx="4818062" cy="3167062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en-US" smtClean="0">
                <a:cs typeface="FreesiaUPC" pitchFamily="34" charset="-34"/>
              </a:rPr>
              <a:t>A* </a:t>
            </a:r>
            <a:endParaRPr lang="th-TH" smtClean="0"/>
          </a:p>
        </p:txBody>
      </p:sp>
      <p:sp>
        <p:nvSpPr>
          <p:cNvPr id="23555" name="Content Placeholder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r>
              <a:rPr lang="en-US" b="1" smtClean="0">
                <a:cs typeface="FreesiaUPC" pitchFamily="34" charset="-34"/>
              </a:rPr>
              <a:t>Completeness</a:t>
            </a:r>
            <a:r>
              <a:rPr lang="en-US" smtClean="0">
                <a:cs typeface="FreesiaUPC" pitchFamily="34" charset="-34"/>
              </a:rPr>
              <a:t> </a:t>
            </a:r>
            <a:r>
              <a:rPr lang="th-TH" smtClean="0"/>
              <a:t> สามารถรับรองการค้นพบคำตอบ</a:t>
            </a:r>
          </a:p>
          <a:p>
            <a:pPr lvl="1"/>
            <a:r>
              <a:rPr lang="en-US" smtClean="0">
                <a:cs typeface="FreesiaUPC" pitchFamily="34" charset="-34"/>
              </a:rPr>
              <a:t>(YES) </a:t>
            </a:r>
            <a:r>
              <a:rPr lang="th-TH" smtClean="0"/>
              <a:t>รับรองการค้นพบคำตอบ</a:t>
            </a:r>
          </a:p>
          <a:p>
            <a:r>
              <a:rPr lang="en-US" b="1" smtClean="0">
                <a:cs typeface="FreesiaUPC" pitchFamily="34" charset="-34"/>
              </a:rPr>
              <a:t>Optimality</a:t>
            </a:r>
            <a:r>
              <a:rPr lang="en-US" smtClean="0">
                <a:cs typeface="FreesiaUPC" pitchFamily="34" charset="-34"/>
              </a:rPr>
              <a:t> </a:t>
            </a:r>
            <a:r>
              <a:rPr lang="th-TH" smtClean="0"/>
              <a:t>สามารถรับรองการค้นหาเส้นทางที่ดีที่สุด</a:t>
            </a:r>
          </a:p>
          <a:p>
            <a:pPr lvl="1"/>
            <a:r>
              <a:rPr lang="en-US" smtClean="0">
                <a:cs typeface="FreesiaUPC" pitchFamily="34" charset="-34"/>
              </a:rPr>
              <a:t>(YES) </a:t>
            </a:r>
            <a:r>
              <a:rPr lang="th-TH" smtClean="0"/>
              <a:t>รับรองการค้นหาเส้นทางที่ดีที่สุด</a:t>
            </a:r>
          </a:p>
          <a:p>
            <a:r>
              <a:rPr lang="en-US" b="1" smtClean="0">
                <a:cs typeface="FreesiaUPC" pitchFamily="34" charset="-34"/>
              </a:rPr>
              <a:t>Time Complexity </a:t>
            </a:r>
            <a:r>
              <a:rPr lang="th-TH" smtClean="0"/>
              <a:t>ระยะเวลาที่ใช้ในการค้นหา</a:t>
            </a:r>
          </a:p>
          <a:p>
            <a:pPr lvl="1"/>
            <a:r>
              <a:rPr lang="en-US" smtClean="0">
                <a:cs typeface="FreesiaUPC" pitchFamily="34" charset="-34"/>
              </a:rPr>
              <a:t>Exponential</a:t>
            </a:r>
            <a:endParaRPr lang="th-TH" smtClean="0"/>
          </a:p>
          <a:p>
            <a:r>
              <a:rPr lang="en-US" b="1" smtClean="0">
                <a:cs typeface="FreesiaUPC" pitchFamily="34" charset="-34"/>
              </a:rPr>
              <a:t>Space Complexity </a:t>
            </a:r>
            <a:r>
              <a:rPr lang="th-TH" smtClean="0"/>
              <a:t>พื้นที่หน่วยความจำที่ใช้ค้นหา</a:t>
            </a:r>
          </a:p>
          <a:p>
            <a:pPr lvl="1"/>
            <a:r>
              <a:rPr lang="th-TH" smtClean="0"/>
              <a:t>เก็บโหนดจากการค้นหาทั้งหมดลงในหน่วยความจำ</a:t>
            </a:r>
          </a:p>
          <a:p>
            <a:endParaRPr lang="th-TH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ชื่อเรื่อง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th-TH" smtClean="0"/>
              <a:t>การกำหนดฟังก์ชัน </a:t>
            </a:r>
            <a:r>
              <a:rPr lang="en-US" smtClean="0">
                <a:cs typeface="FreesiaUPC" pitchFamily="34" charset="-34"/>
              </a:rPr>
              <a:t>heuristic</a:t>
            </a:r>
            <a:endParaRPr lang="th-TH" smtClean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997450"/>
          </a:xfrm>
        </p:spPr>
        <p:txBody>
          <a:bodyPr>
            <a:normAutofit fontScale="92500" lnSpcReduction="20000"/>
          </a:bodyPr>
          <a:lstStyle/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r>
              <a:rPr lang="th-TH" dirty="0" smtClean="0"/>
              <a:t>ลักษณะของฟังก์ชัน </a:t>
            </a:r>
            <a:r>
              <a:rPr lang="en-US" dirty="0" smtClean="0"/>
              <a:t>heuristic </a:t>
            </a:r>
            <a:r>
              <a:rPr lang="th-TH" dirty="0" smtClean="0"/>
              <a:t>จะเป็นสมการที่ง่ายเพื่อให้การคำนวณสามารถทำได้อย่างรวดเร็ว</a:t>
            </a:r>
          </a:p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endParaRPr lang="th-TH" dirty="0" smtClean="0"/>
          </a:p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endParaRPr lang="th-TH" dirty="0" smtClean="0"/>
          </a:p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endParaRPr lang="th-TH" dirty="0" smtClean="0"/>
          </a:p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endParaRPr lang="th-TH" dirty="0" smtClean="0"/>
          </a:p>
          <a:p>
            <a:pPr marL="320040" indent="-320040" fontAlgn="auto">
              <a:spcAft>
                <a:spcPts val="0"/>
              </a:spcAft>
              <a:buFont typeface="Wingdings"/>
              <a:buNone/>
              <a:defRPr/>
            </a:pPr>
            <a:endParaRPr lang="en-US" dirty="0" smtClean="0"/>
          </a:p>
          <a:p>
            <a:pPr marL="320040" indent="-320040" fontAlgn="auto">
              <a:spcAft>
                <a:spcPts val="0"/>
              </a:spcAft>
              <a:buFont typeface="Wingdings"/>
              <a:buNone/>
              <a:defRPr/>
            </a:pPr>
            <a:endParaRPr lang="th-TH" dirty="0" smtClean="0"/>
          </a:p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r>
              <a:rPr lang="th-TH" dirty="0" smtClean="0"/>
              <a:t>ฟังก์ชัน </a:t>
            </a:r>
            <a:r>
              <a:rPr lang="en-US" dirty="0" smtClean="0"/>
              <a:t>heuristic </a:t>
            </a:r>
            <a:r>
              <a:rPr lang="th-TH" dirty="0" smtClean="0"/>
              <a:t>ที่นิยมใช้กับสำหรับแก้ปัญหา </a:t>
            </a:r>
            <a:r>
              <a:rPr lang="en-US" dirty="0" smtClean="0"/>
              <a:t>8-puzzle </a:t>
            </a:r>
            <a:r>
              <a:rPr lang="th-TH" dirty="0" smtClean="0"/>
              <a:t>คือ</a:t>
            </a:r>
          </a:p>
          <a:p>
            <a:pPr marL="640080" lvl="1" indent="-274320" fontAlgn="auto">
              <a:spcAft>
                <a:spcPts val="0"/>
              </a:spcAft>
              <a:buFont typeface="Wingdings 2"/>
              <a:buChar char=""/>
              <a:defRPr/>
            </a:pPr>
            <a:r>
              <a:rPr lang="en-US" dirty="0" smtClean="0"/>
              <a:t>h</a:t>
            </a:r>
            <a:r>
              <a:rPr lang="en-US" baseline="-25000" dirty="0" smtClean="0"/>
              <a:t>1</a:t>
            </a:r>
            <a:r>
              <a:rPr lang="en-US" dirty="0" smtClean="0"/>
              <a:t> </a:t>
            </a:r>
            <a:r>
              <a:rPr lang="th-TH" dirty="0" smtClean="0"/>
              <a:t>แทนจำนวนตำแหน่งป้ายหมายเลขในสถานะปัจจุบันที่แตกต่างจากตำแหน่งของสถานะเป้าหมาย</a:t>
            </a:r>
          </a:p>
          <a:p>
            <a:pPr marL="640080" lvl="1" indent="-274320" fontAlgn="auto">
              <a:spcAft>
                <a:spcPts val="0"/>
              </a:spcAft>
              <a:buFont typeface="Wingdings 2"/>
              <a:buChar char=""/>
              <a:defRPr/>
            </a:pPr>
            <a:r>
              <a:rPr lang="en-US" dirty="0" smtClean="0"/>
              <a:t>h</a:t>
            </a:r>
            <a:r>
              <a:rPr lang="en-US" baseline="-25000" dirty="0" smtClean="0"/>
              <a:t>2</a:t>
            </a:r>
            <a:r>
              <a:rPr lang="en-US" dirty="0" smtClean="0"/>
              <a:t> </a:t>
            </a:r>
            <a:r>
              <a:rPr lang="th-TH" dirty="0" smtClean="0"/>
              <a:t>แทนผลรวมทั้งหมดของการย้ายตำแหน่ง ที่เรียกว่า </a:t>
            </a:r>
            <a:r>
              <a:rPr lang="en-US" dirty="0" smtClean="0"/>
              <a:t>“Manhattan Distance”</a:t>
            </a:r>
            <a:endParaRPr lang="th-TH" dirty="0" smtClean="0"/>
          </a:p>
          <a:p>
            <a:pPr marL="320040" indent="-320040" fontAlgn="auto">
              <a:spcAft>
                <a:spcPts val="0"/>
              </a:spcAft>
              <a:buFont typeface="Wingdings"/>
              <a:buNone/>
              <a:defRPr/>
            </a:pPr>
            <a:endParaRPr lang="th-TH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619250" y="2498725"/>
          <a:ext cx="1714512" cy="164307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71504"/>
                <a:gridCol w="571504"/>
                <a:gridCol w="571504"/>
              </a:tblGrid>
              <a:tr h="547691">
                <a:tc>
                  <a:txBody>
                    <a:bodyPr/>
                    <a:lstStyle/>
                    <a:p>
                      <a:pPr algn="ctr"/>
                      <a:r>
                        <a:rPr lang="th-TH" sz="2400" dirty="0" smtClean="0"/>
                        <a:t>7</a:t>
                      </a:r>
                      <a:endParaRPr lang="th-TH" sz="24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400" dirty="0" smtClean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400" dirty="0" smtClean="0"/>
                        <a:t>4</a:t>
                      </a:r>
                      <a:endParaRPr lang="th-TH" sz="2400" dirty="0"/>
                    </a:p>
                  </a:txBody>
                  <a:tcPr/>
                </a:tc>
              </a:tr>
              <a:tr h="547691">
                <a:tc>
                  <a:txBody>
                    <a:bodyPr/>
                    <a:lstStyle/>
                    <a:p>
                      <a:pPr algn="ctr"/>
                      <a:r>
                        <a:rPr lang="th-TH" sz="2400" dirty="0" smtClean="0"/>
                        <a:t>5</a:t>
                      </a:r>
                      <a:endParaRPr lang="th-TH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h-TH" sz="24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400" dirty="0" smtClean="0"/>
                        <a:t>6</a:t>
                      </a:r>
                      <a:endParaRPr lang="th-TH" sz="2400" dirty="0"/>
                    </a:p>
                  </a:txBody>
                  <a:tcPr/>
                </a:tc>
              </a:tr>
              <a:tr h="547691">
                <a:tc>
                  <a:txBody>
                    <a:bodyPr/>
                    <a:lstStyle/>
                    <a:p>
                      <a:pPr algn="ctr"/>
                      <a:r>
                        <a:rPr lang="th-TH" sz="2400" dirty="0" smtClean="0"/>
                        <a:t>8</a:t>
                      </a:r>
                      <a:endParaRPr lang="th-TH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400" dirty="0" smtClean="0"/>
                        <a:t>3</a:t>
                      </a:r>
                      <a:endParaRPr lang="th-TH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400" dirty="0" smtClean="0"/>
                        <a:t>1</a:t>
                      </a:r>
                      <a:endParaRPr lang="th-TH" sz="24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5580063" y="2492375"/>
          <a:ext cx="1714512" cy="164307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71504"/>
                <a:gridCol w="571504"/>
                <a:gridCol w="571504"/>
              </a:tblGrid>
              <a:tr h="547691">
                <a:tc>
                  <a:txBody>
                    <a:bodyPr/>
                    <a:lstStyle/>
                    <a:p>
                      <a:pPr algn="ctr"/>
                      <a:endParaRPr lang="th-TH" sz="2400" dirty="0"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FreesiaUPC" pitchFamily="34" charset="-34"/>
                          <a:cs typeface="FreesiaUPC" pitchFamily="34" charset="-34"/>
                        </a:rPr>
                        <a:t>1</a:t>
                      </a:r>
                      <a:endParaRPr lang="th-TH" sz="2400" dirty="0"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400" dirty="0" smtClean="0">
                          <a:latin typeface="FreesiaUPC" pitchFamily="34" charset="-34"/>
                          <a:cs typeface="FreesiaUPC" pitchFamily="34" charset="-34"/>
                        </a:rPr>
                        <a:t>2</a:t>
                      </a:r>
                      <a:endParaRPr lang="th-TH" sz="2400" dirty="0"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/>
                </a:tc>
              </a:tr>
              <a:tr h="547691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FreesiaUPC" pitchFamily="34" charset="-34"/>
                          <a:cs typeface="FreesiaUPC" pitchFamily="34" charset="-34"/>
                        </a:rPr>
                        <a:t>3</a:t>
                      </a:r>
                      <a:endParaRPr lang="th-TH" sz="2400" dirty="0"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FreesiaUPC" pitchFamily="34" charset="-34"/>
                          <a:cs typeface="FreesiaUPC" pitchFamily="34" charset="-34"/>
                        </a:rPr>
                        <a:t>4</a:t>
                      </a:r>
                      <a:endParaRPr lang="th-TH" sz="2400" dirty="0"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FreesiaUPC" pitchFamily="34" charset="-34"/>
                          <a:cs typeface="FreesiaUPC" pitchFamily="34" charset="-34"/>
                        </a:rPr>
                        <a:t>5</a:t>
                      </a:r>
                      <a:endParaRPr lang="th-TH" sz="2400" dirty="0"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/>
                </a:tc>
              </a:tr>
              <a:tr h="547691">
                <a:tc>
                  <a:txBody>
                    <a:bodyPr/>
                    <a:lstStyle/>
                    <a:p>
                      <a:pPr algn="ctr"/>
                      <a:r>
                        <a:rPr lang="th-TH" sz="2400" dirty="0" smtClean="0">
                          <a:latin typeface="FreesiaUPC" pitchFamily="34" charset="-34"/>
                          <a:cs typeface="FreesiaUPC" pitchFamily="34" charset="-34"/>
                        </a:rPr>
                        <a:t>6</a:t>
                      </a:r>
                      <a:endParaRPr lang="th-TH" sz="2400" dirty="0"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FreesiaUPC" pitchFamily="34" charset="-34"/>
                          <a:cs typeface="FreesiaUPC" pitchFamily="34" charset="-34"/>
                        </a:rPr>
                        <a:t>7</a:t>
                      </a:r>
                      <a:endParaRPr lang="th-TH" sz="2400" dirty="0"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FreesiaUPC" pitchFamily="34" charset="-34"/>
                          <a:cs typeface="FreesiaUPC" pitchFamily="34" charset="-34"/>
                        </a:rPr>
                        <a:t>8</a:t>
                      </a:r>
                      <a:endParaRPr lang="th-TH" sz="2400" dirty="0"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24616" name="TextBox 5"/>
          <p:cNvSpPr txBox="1">
            <a:spLocks noChangeArrowheads="1"/>
          </p:cNvSpPr>
          <p:nvPr/>
        </p:nvSpPr>
        <p:spPr bwMode="auto">
          <a:xfrm>
            <a:off x="1404938" y="4141788"/>
            <a:ext cx="21431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Tw Cen MT" pitchFamily="34" charset="0"/>
                <a:cs typeface="FreesiaUPC" pitchFamily="34" charset="-34"/>
              </a:rPr>
              <a:t>(a)</a:t>
            </a:r>
            <a:r>
              <a:rPr lang="th-TH">
                <a:latin typeface="Tw Cen MT" pitchFamily="34" charset="0"/>
                <a:cs typeface="FreesiaUPC" pitchFamily="34" charset="-34"/>
              </a:rPr>
              <a:t> สถานะเริ่มต้น</a:t>
            </a:r>
          </a:p>
        </p:txBody>
      </p:sp>
      <p:sp>
        <p:nvSpPr>
          <p:cNvPr id="24617" name="TextBox 6"/>
          <p:cNvSpPr txBox="1">
            <a:spLocks noChangeArrowheads="1"/>
          </p:cNvSpPr>
          <p:nvPr/>
        </p:nvSpPr>
        <p:spPr bwMode="auto">
          <a:xfrm>
            <a:off x="5151438" y="4135438"/>
            <a:ext cx="242887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Tw Cen MT" pitchFamily="34" charset="0"/>
                <a:cs typeface="FreesiaUPC" pitchFamily="34" charset="-34"/>
              </a:rPr>
              <a:t>(b)</a:t>
            </a:r>
            <a:r>
              <a:rPr lang="th-TH">
                <a:latin typeface="Tw Cen MT" pitchFamily="34" charset="0"/>
                <a:cs typeface="FreesiaUPC" pitchFamily="34" charset="-34"/>
              </a:rPr>
              <a:t> สถานะเป้าหมาย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ชื่อเรื่อง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th-TH" smtClean="0"/>
              <a:t>การคำนวณหา </a:t>
            </a:r>
            <a:r>
              <a:rPr lang="en-US" smtClean="0">
                <a:cs typeface="FreesiaUPC" pitchFamily="34" charset="-34"/>
              </a:rPr>
              <a:t>h</a:t>
            </a:r>
            <a:r>
              <a:rPr lang="en-US" baseline="-25000" smtClean="0">
                <a:cs typeface="FreesiaUPC" pitchFamily="34" charset="-34"/>
              </a:rPr>
              <a:t>1</a:t>
            </a:r>
            <a:endParaRPr lang="th-TH" baseline="-25000" smtClean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>
            <a:normAutofit lnSpcReduction="10000"/>
          </a:bodyPr>
          <a:lstStyle/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r>
              <a:rPr lang="th-TH" dirty="0" smtClean="0"/>
              <a:t>แทนจำนวนตำแหน่งของป้ายหมายเลขในสถานะ </a:t>
            </a:r>
            <a:r>
              <a:rPr lang="en-US" dirty="0" smtClean="0"/>
              <a:t>n </a:t>
            </a:r>
            <a:r>
              <a:rPr lang="th-TH" dirty="0" smtClean="0"/>
              <a:t>กับตำแหน่งของป้ายหมายเลขในสถานะเป้าหมาย</a:t>
            </a:r>
          </a:p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r>
              <a:rPr lang="th-TH" b="1" dirty="0" smtClean="0"/>
              <a:t>ตัวอย่าง </a:t>
            </a:r>
            <a:r>
              <a:rPr lang="en-US" b="1" dirty="0" smtClean="0"/>
              <a:t>:</a:t>
            </a:r>
          </a:p>
          <a:p>
            <a:pPr marL="320040" indent="-320040" fontAlgn="auto">
              <a:spcAft>
                <a:spcPts val="0"/>
              </a:spcAft>
              <a:buFont typeface="Wingdings"/>
              <a:buNone/>
              <a:defRPr/>
            </a:pPr>
            <a:endParaRPr lang="en-US" b="1" dirty="0" smtClean="0"/>
          </a:p>
          <a:p>
            <a:pPr marL="320040" indent="-320040" fontAlgn="auto">
              <a:spcAft>
                <a:spcPts val="0"/>
              </a:spcAft>
              <a:buFont typeface="Wingdings"/>
              <a:buNone/>
              <a:defRPr/>
            </a:pPr>
            <a:r>
              <a:rPr lang="en-US" b="1" dirty="0" smtClean="0"/>
              <a:t>			h</a:t>
            </a:r>
            <a:r>
              <a:rPr lang="en-US" b="1" baseline="-25000" dirty="0" smtClean="0"/>
              <a:t>1</a:t>
            </a:r>
            <a:r>
              <a:rPr lang="en-US" b="1" dirty="0" smtClean="0"/>
              <a:t>(n) = 8</a:t>
            </a:r>
          </a:p>
          <a:p>
            <a:pPr marL="320040" indent="-320040" fontAlgn="auto">
              <a:spcAft>
                <a:spcPts val="0"/>
              </a:spcAft>
              <a:buFont typeface="Wingdings"/>
              <a:buNone/>
              <a:defRPr/>
            </a:pPr>
            <a:endParaRPr lang="en-US" b="1" dirty="0" smtClean="0"/>
          </a:p>
          <a:p>
            <a:pPr marL="320040" indent="-320040" fontAlgn="auto">
              <a:spcAft>
                <a:spcPts val="0"/>
              </a:spcAft>
              <a:buFont typeface="Wingdings"/>
              <a:buNone/>
              <a:defRPr/>
            </a:pPr>
            <a:endParaRPr lang="en-US" b="1" dirty="0" smtClean="0"/>
          </a:p>
          <a:p>
            <a:pPr marL="320040" indent="-320040" fontAlgn="auto">
              <a:spcAft>
                <a:spcPts val="0"/>
              </a:spcAft>
              <a:buFont typeface="Wingdings"/>
              <a:buNone/>
              <a:defRPr/>
            </a:pPr>
            <a:r>
              <a:rPr lang="en-US" b="1" dirty="0" smtClean="0"/>
              <a:t>			h</a:t>
            </a:r>
            <a:r>
              <a:rPr lang="en-US" b="1" baseline="-25000" dirty="0" smtClean="0"/>
              <a:t>1</a:t>
            </a:r>
            <a:r>
              <a:rPr lang="en-US" b="1" dirty="0" smtClean="0"/>
              <a:t>(n) = 4</a:t>
            </a:r>
          </a:p>
          <a:p>
            <a:pPr marL="320040" indent="-320040" fontAlgn="auto">
              <a:spcAft>
                <a:spcPts val="0"/>
              </a:spcAft>
              <a:buFont typeface="Wingdings"/>
              <a:buNone/>
              <a:defRPr/>
            </a:pPr>
            <a:r>
              <a:rPr lang="en-US" b="1" dirty="0" smtClean="0"/>
              <a:t>			</a:t>
            </a:r>
            <a:endParaRPr lang="th-TH" b="1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057275" y="3136900"/>
          <a:ext cx="1066440" cy="1371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55480"/>
                <a:gridCol w="355480"/>
                <a:gridCol w="355480"/>
              </a:tblGrid>
              <a:tr h="409195">
                <a:tc>
                  <a:txBody>
                    <a:bodyPr/>
                    <a:lstStyle/>
                    <a:p>
                      <a:pPr algn="ctr"/>
                      <a:r>
                        <a:rPr lang="th-TH" sz="2400" dirty="0" smtClean="0"/>
                        <a:t>7</a:t>
                      </a:r>
                      <a:endParaRPr lang="th-TH" sz="24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400" dirty="0" smtClean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400" dirty="0" smtClean="0"/>
                        <a:t>4</a:t>
                      </a:r>
                      <a:endParaRPr lang="th-TH" sz="2400" dirty="0"/>
                    </a:p>
                  </a:txBody>
                  <a:tcPr/>
                </a:tc>
              </a:tr>
              <a:tr h="409195">
                <a:tc>
                  <a:txBody>
                    <a:bodyPr/>
                    <a:lstStyle/>
                    <a:p>
                      <a:pPr algn="ctr"/>
                      <a:r>
                        <a:rPr lang="th-TH" sz="2400" dirty="0" smtClean="0"/>
                        <a:t>5</a:t>
                      </a:r>
                      <a:endParaRPr lang="th-TH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h-TH" sz="24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400" dirty="0" smtClean="0"/>
                        <a:t>6</a:t>
                      </a:r>
                      <a:endParaRPr lang="th-TH" sz="2400" dirty="0"/>
                    </a:p>
                  </a:txBody>
                  <a:tcPr/>
                </a:tc>
              </a:tr>
              <a:tr h="409195">
                <a:tc>
                  <a:txBody>
                    <a:bodyPr/>
                    <a:lstStyle/>
                    <a:p>
                      <a:pPr algn="ctr"/>
                      <a:r>
                        <a:rPr lang="th-TH" sz="2400" dirty="0" smtClean="0"/>
                        <a:t>8</a:t>
                      </a:r>
                      <a:endParaRPr lang="th-TH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400" dirty="0" smtClean="0"/>
                        <a:t>3</a:t>
                      </a:r>
                      <a:endParaRPr lang="th-TH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400" dirty="0" smtClean="0"/>
                        <a:t>1</a:t>
                      </a:r>
                      <a:endParaRPr lang="th-TH" sz="24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6675438" y="2198688"/>
          <a:ext cx="1714512" cy="164307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71504"/>
                <a:gridCol w="571504"/>
                <a:gridCol w="571504"/>
              </a:tblGrid>
              <a:tr h="547691">
                <a:tc>
                  <a:txBody>
                    <a:bodyPr/>
                    <a:lstStyle/>
                    <a:p>
                      <a:pPr algn="ctr"/>
                      <a:endParaRPr lang="th-TH" sz="2400" dirty="0"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FreesiaUPC" pitchFamily="34" charset="-34"/>
                          <a:cs typeface="FreesiaUPC" pitchFamily="34" charset="-34"/>
                        </a:rPr>
                        <a:t>1</a:t>
                      </a:r>
                      <a:endParaRPr lang="th-TH" sz="2400" dirty="0"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400" dirty="0" smtClean="0">
                          <a:latin typeface="FreesiaUPC" pitchFamily="34" charset="-34"/>
                          <a:cs typeface="FreesiaUPC" pitchFamily="34" charset="-34"/>
                        </a:rPr>
                        <a:t>2</a:t>
                      </a:r>
                      <a:endParaRPr lang="th-TH" sz="2400" dirty="0"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/>
                </a:tc>
              </a:tr>
              <a:tr h="547691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FreesiaUPC" pitchFamily="34" charset="-34"/>
                          <a:cs typeface="FreesiaUPC" pitchFamily="34" charset="-34"/>
                        </a:rPr>
                        <a:t>3</a:t>
                      </a:r>
                      <a:endParaRPr lang="th-TH" sz="2400" dirty="0"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FreesiaUPC" pitchFamily="34" charset="-34"/>
                          <a:cs typeface="FreesiaUPC" pitchFamily="34" charset="-34"/>
                        </a:rPr>
                        <a:t>4</a:t>
                      </a:r>
                      <a:endParaRPr lang="th-TH" sz="2400" dirty="0"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FreesiaUPC" pitchFamily="34" charset="-34"/>
                          <a:cs typeface="FreesiaUPC" pitchFamily="34" charset="-34"/>
                        </a:rPr>
                        <a:t>5</a:t>
                      </a:r>
                      <a:endParaRPr lang="th-TH" sz="2400" dirty="0"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/>
                </a:tc>
              </a:tr>
              <a:tr h="547691">
                <a:tc>
                  <a:txBody>
                    <a:bodyPr/>
                    <a:lstStyle/>
                    <a:p>
                      <a:pPr algn="ctr"/>
                      <a:r>
                        <a:rPr lang="th-TH" sz="2400" dirty="0" smtClean="0">
                          <a:latin typeface="FreesiaUPC" pitchFamily="34" charset="-34"/>
                          <a:cs typeface="FreesiaUPC" pitchFamily="34" charset="-34"/>
                        </a:rPr>
                        <a:t>6</a:t>
                      </a:r>
                      <a:endParaRPr lang="th-TH" sz="2400" dirty="0"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FreesiaUPC" pitchFamily="34" charset="-34"/>
                          <a:cs typeface="FreesiaUPC" pitchFamily="34" charset="-34"/>
                        </a:rPr>
                        <a:t>7</a:t>
                      </a:r>
                      <a:endParaRPr lang="th-TH" sz="2400" dirty="0"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FreesiaUPC" pitchFamily="34" charset="-34"/>
                          <a:cs typeface="FreesiaUPC" pitchFamily="34" charset="-34"/>
                        </a:rPr>
                        <a:t>8</a:t>
                      </a:r>
                      <a:endParaRPr lang="th-TH" sz="2400" dirty="0"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25640" name="TextBox 6"/>
          <p:cNvSpPr txBox="1">
            <a:spLocks noChangeArrowheads="1"/>
          </p:cNvSpPr>
          <p:nvPr/>
        </p:nvSpPr>
        <p:spPr bwMode="auto">
          <a:xfrm>
            <a:off x="6246813" y="3841750"/>
            <a:ext cx="242887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h-TH">
                <a:latin typeface="Tw Cen MT" pitchFamily="34" charset="0"/>
                <a:cs typeface="FreesiaUPC" pitchFamily="34" charset="-34"/>
              </a:rPr>
              <a:t>     สถานะเป้าหมาย</a:t>
            </a:r>
          </a:p>
        </p:txBody>
      </p:sp>
      <p:graphicFrame>
        <p:nvGraphicFramePr>
          <p:cNvPr id="8" name="Table 3"/>
          <p:cNvGraphicFramePr>
            <a:graphicFrameLocks noGrp="1"/>
          </p:cNvGraphicFramePr>
          <p:nvPr/>
        </p:nvGraphicFramePr>
        <p:xfrm>
          <a:off x="1074738" y="4868863"/>
          <a:ext cx="1066440" cy="1371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55480"/>
                <a:gridCol w="355480"/>
                <a:gridCol w="355480"/>
              </a:tblGrid>
              <a:tr h="409195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FreesiaUPC" pitchFamily="34" charset="-34"/>
                          <a:cs typeface="FreesiaUPC" pitchFamily="34" charset="-34"/>
                        </a:rPr>
                        <a:t>1</a:t>
                      </a:r>
                      <a:endParaRPr lang="th-TH" sz="2400" dirty="0"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400" dirty="0" smtClean="0">
                          <a:latin typeface="FreesiaUPC" pitchFamily="34" charset="-34"/>
                          <a:cs typeface="FreesiaUPC" pitchFamily="34" charset="-34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h-TH" sz="2400" dirty="0"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409195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FreesiaUPC" pitchFamily="34" charset="-34"/>
                          <a:cs typeface="FreesiaUPC" pitchFamily="34" charset="-34"/>
                        </a:rPr>
                        <a:t>3</a:t>
                      </a:r>
                      <a:endParaRPr lang="th-TH" sz="2400" dirty="0" smtClean="0"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FreesiaUPC" pitchFamily="34" charset="-34"/>
                          <a:cs typeface="FreesiaUPC" pitchFamily="34" charset="-34"/>
                        </a:rPr>
                        <a:t>4</a:t>
                      </a:r>
                      <a:endParaRPr lang="th-TH" sz="2400" dirty="0"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FreesiaUPC" pitchFamily="34" charset="-34"/>
                          <a:cs typeface="FreesiaUPC" pitchFamily="34" charset="-34"/>
                        </a:rPr>
                        <a:t>5</a:t>
                      </a:r>
                      <a:endParaRPr lang="th-TH" sz="2400" dirty="0"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/>
                </a:tc>
              </a:tr>
              <a:tr h="409195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FreesiaUPC" pitchFamily="34" charset="-34"/>
                          <a:cs typeface="FreesiaUPC" pitchFamily="34" charset="-34"/>
                        </a:rPr>
                        <a:t>6</a:t>
                      </a:r>
                      <a:endParaRPr lang="th-TH" sz="2400" dirty="0"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FreesiaUPC" pitchFamily="34" charset="-34"/>
                          <a:cs typeface="FreesiaUPC" pitchFamily="34" charset="-34"/>
                        </a:rPr>
                        <a:t>8</a:t>
                      </a:r>
                      <a:endParaRPr lang="th-TH" sz="2400" dirty="0"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FreesiaUPC" pitchFamily="34" charset="-34"/>
                          <a:cs typeface="FreesiaUPC" pitchFamily="34" charset="-34"/>
                        </a:rPr>
                        <a:t>7</a:t>
                      </a:r>
                      <a:endParaRPr lang="th-TH" sz="2400" dirty="0"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ชื่อเรื่อง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th-TH" smtClean="0"/>
              <a:t>การคำนวณหา </a:t>
            </a:r>
            <a:r>
              <a:rPr lang="en-US" smtClean="0">
                <a:cs typeface="FreesiaUPC" pitchFamily="34" charset="-34"/>
              </a:rPr>
              <a:t>h</a:t>
            </a:r>
            <a:r>
              <a:rPr lang="en-US" baseline="-25000" smtClean="0">
                <a:cs typeface="FreesiaUPC" pitchFamily="34" charset="-34"/>
              </a:rPr>
              <a:t>2</a:t>
            </a:r>
            <a:endParaRPr lang="th-TH" baseline="-25000" smtClean="0"/>
          </a:p>
        </p:txBody>
      </p:sp>
      <p:sp>
        <p:nvSpPr>
          <p:cNvPr id="26627" name="ตัวยึดเนื้อหา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5068888"/>
          </a:xfrm>
        </p:spPr>
        <p:txBody>
          <a:bodyPr/>
          <a:lstStyle/>
          <a:p>
            <a:r>
              <a:rPr lang="th-TH" smtClean="0"/>
              <a:t>แทนผลรวมทั้งหมดของการย้ายตำแหน่ง ที่เรียกว่า </a:t>
            </a:r>
            <a:r>
              <a:rPr lang="en-US" smtClean="0">
                <a:cs typeface="FreesiaUPC" pitchFamily="34" charset="-34"/>
              </a:rPr>
              <a:t>“Manhattan Distance” </a:t>
            </a:r>
            <a:endParaRPr lang="th-TH" smtClean="0"/>
          </a:p>
          <a:p>
            <a:r>
              <a:rPr lang="th-TH" b="1" smtClean="0"/>
              <a:t>ตัวอย่าง </a:t>
            </a:r>
            <a:r>
              <a:rPr lang="en-US" b="1" smtClean="0">
                <a:cs typeface="FreesiaUPC" pitchFamily="34" charset="-34"/>
              </a:rPr>
              <a:t>:</a:t>
            </a:r>
          </a:p>
          <a:p>
            <a:pPr>
              <a:buFont typeface="Wingdings" pitchFamily="2" charset="2"/>
              <a:buNone/>
            </a:pPr>
            <a:r>
              <a:rPr lang="en-US" b="1" smtClean="0">
                <a:cs typeface="FreesiaUPC" pitchFamily="34" charset="-34"/>
              </a:rPr>
              <a:t>			</a:t>
            </a:r>
            <a:r>
              <a:rPr lang="en-US" sz="2200" smtClean="0">
                <a:cs typeface="FreesiaUPC" pitchFamily="34" charset="-34"/>
              </a:rPr>
              <a:t>h</a:t>
            </a:r>
            <a:r>
              <a:rPr lang="en-US" sz="2200" baseline="-25000" smtClean="0">
                <a:cs typeface="FreesiaUPC" pitchFamily="34" charset="-34"/>
              </a:rPr>
              <a:t>2</a:t>
            </a:r>
            <a:r>
              <a:rPr lang="en-US" sz="2200" smtClean="0">
                <a:cs typeface="FreesiaUPC" pitchFamily="34" charset="-34"/>
              </a:rPr>
              <a:t>(n) = 3 + 1 + 2 + 2 + 2 +3 +3 +2</a:t>
            </a:r>
          </a:p>
          <a:p>
            <a:pPr>
              <a:buFont typeface="Wingdings" pitchFamily="2" charset="2"/>
              <a:buNone/>
            </a:pPr>
            <a:r>
              <a:rPr lang="en-US" sz="2200" smtClean="0">
                <a:cs typeface="FreesiaUPC" pitchFamily="34" charset="-34"/>
              </a:rPr>
              <a:t>                                  =  18</a:t>
            </a:r>
          </a:p>
          <a:p>
            <a:pPr>
              <a:buFont typeface="Wingdings" pitchFamily="2" charset="2"/>
              <a:buNone/>
            </a:pPr>
            <a:endParaRPr lang="en-US" b="1" smtClean="0">
              <a:cs typeface="FreesiaUPC" pitchFamily="34" charset="-34"/>
            </a:endParaRPr>
          </a:p>
          <a:p>
            <a:pPr>
              <a:buFont typeface="Wingdings" pitchFamily="2" charset="2"/>
              <a:buNone/>
            </a:pPr>
            <a:r>
              <a:rPr lang="en-US" b="1" smtClean="0">
                <a:cs typeface="FreesiaUPC" pitchFamily="34" charset="-34"/>
              </a:rPr>
              <a:t>			</a:t>
            </a:r>
            <a:r>
              <a:rPr lang="en-US" sz="2200" smtClean="0">
                <a:cs typeface="FreesiaUPC" pitchFamily="34" charset="-34"/>
              </a:rPr>
              <a:t>h</a:t>
            </a:r>
            <a:r>
              <a:rPr lang="en-US" sz="2200" baseline="-25000" smtClean="0">
                <a:cs typeface="FreesiaUPC" pitchFamily="34" charset="-34"/>
              </a:rPr>
              <a:t>2</a:t>
            </a:r>
            <a:r>
              <a:rPr lang="en-US" sz="2200" smtClean="0">
                <a:cs typeface="FreesiaUPC" pitchFamily="34" charset="-34"/>
              </a:rPr>
              <a:t>(n) = 1 + 1 + 0 + 0 + 0 + 0 + 1 + 1</a:t>
            </a:r>
          </a:p>
          <a:p>
            <a:pPr>
              <a:buFont typeface="Wingdings" pitchFamily="2" charset="2"/>
              <a:buNone/>
            </a:pPr>
            <a:r>
              <a:rPr lang="en-US" sz="2200" smtClean="0">
                <a:cs typeface="FreesiaUPC" pitchFamily="34" charset="-34"/>
              </a:rPr>
              <a:t>                                  = 4</a:t>
            </a:r>
          </a:p>
          <a:p>
            <a:pPr>
              <a:buFont typeface="Wingdings" pitchFamily="2" charset="2"/>
              <a:buNone/>
            </a:pPr>
            <a:endParaRPr lang="th-TH" b="1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057275" y="3136900"/>
          <a:ext cx="1066440" cy="1371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55480"/>
                <a:gridCol w="355480"/>
                <a:gridCol w="355480"/>
              </a:tblGrid>
              <a:tr h="409195">
                <a:tc>
                  <a:txBody>
                    <a:bodyPr/>
                    <a:lstStyle/>
                    <a:p>
                      <a:pPr algn="ctr"/>
                      <a:r>
                        <a:rPr lang="th-TH" sz="2400" dirty="0" smtClean="0"/>
                        <a:t>7</a:t>
                      </a:r>
                      <a:endParaRPr lang="th-TH" sz="24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400" dirty="0" smtClean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400" dirty="0" smtClean="0"/>
                        <a:t>4</a:t>
                      </a:r>
                      <a:endParaRPr lang="th-TH" sz="2400" dirty="0"/>
                    </a:p>
                  </a:txBody>
                  <a:tcPr/>
                </a:tc>
              </a:tr>
              <a:tr h="409195">
                <a:tc>
                  <a:txBody>
                    <a:bodyPr/>
                    <a:lstStyle/>
                    <a:p>
                      <a:pPr algn="ctr"/>
                      <a:r>
                        <a:rPr lang="th-TH" sz="2400" dirty="0" smtClean="0"/>
                        <a:t>5</a:t>
                      </a:r>
                      <a:endParaRPr lang="th-TH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h-TH" sz="24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400" dirty="0" smtClean="0"/>
                        <a:t>6</a:t>
                      </a:r>
                      <a:endParaRPr lang="th-TH" sz="2400" dirty="0"/>
                    </a:p>
                  </a:txBody>
                  <a:tcPr/>
                </a:tc>
              </a:tr>
              <a:tr h="409195">
                <a:tc>
                  <a:txBody>
                    <a:bodyPr/>
                    <a:lstStyle/>
                    <a:p>
                      <a:pPr algn="ctr"/>
                      <a:r>
                        <a:rPr lang="th-TH" sz="2400" dirty="0" smtClean="0"/>
                        <a:t>8</a:t>
                      </a:r>
                      <a:endParaRPr lang="th-TH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400" dirty="0" smtClean="0"/>
                        <a:t>3</a:t>
                      </a:r>
                      <a:endParaRPr lang="th-TH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400" dirty="0" smtClean="0"/>
                        <a:t>1</a:t>
                      </a:r>
                      <a:endParaRPr lang="th-TH" sz="24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7467600" y="2270125"/>
          <a:ext cx="1424199" cy="144621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4733"/>
                <a:gridCol w="474733"/>
                <a:gridCol w="474733"/>
              </a:tblGrid>
              <a:tr h="482071">
                <a:tc>
                  <a:txBody>
                    <a:bodyPr/>
                    <a:lstStyle/>
                    <a:p>
                      <a:pPr algn="ctr"/>
                      <a:endParaRPr lang="th-TH" sz="2400" dirty="0"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FreesiaUPC" pitchFamily="34" charset="-34"/>
                          <a:cs typeface="FreesiaUPC" pitchFamily="34" charset="-34"/>
                        </a:rPr>
                        <a:t>1</a:t>
                      </a:r>
                      <a:endParaRPr lang="th-TH" sz="2400" dirty="0"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400" dirty="0" smtClean="0">
                          <a:latin typeface="FreesiaUPC" pitchFamily="34" charset="-34"/>
                          <a:cs typeface="FreesiaUPC" pitchFamily="34" charset="-34"/>
                        </a:rPr>
                        <a:t>2</a:t>
                      </a:r>
                      <a:endParaRPr lang="th-TH" sz="2400" dirty="0"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/>
                </a:tc>
              </a:tr>
              <a:tr h="482071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FreesiaUPC" pitchFamily="34" charset="-34"/>
                          <a:cs typeface="FreesiaUPC" pitchFamily="34" charset="-34"/>
                        </a:rPr>
                        <a:t>3</a:t>
                      </a:r>
                      <a:endParaRPr lang="th-TH" sz="2400" dirty="0"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FreesiaUPC" pitchFamily="34" charset="-34"/>
                          <a:cs typeface="FreesiaUPC" pitchFamily="34" charset="-34"/>
                        </a:rPr>
                        <a:t>4</a:t>
                      </a:r>
                      <a:endParaRPr lang="th-TH" sz="2400" dirty="0"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FreesiaUPC" pitchFamily="34" charset="-34"/>
                          <a:cs typeface="FreesiaUPC" pitchFamily="34" charset="-34"/>
                        </a:rPr>
                        <a:t>5</a:t>
                      </a:r>
                      <a:endParaRPr lang="th-TH" sz="2400" dirty="0"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/>
                </a:tc>
              </a:tr>
              <a:tr h="482071">
                <a:tc>
                  <a:txBody>
                    <a:bodyPr/>
                    <a:lstStyle/>
                    <a:p>
                      <a:pPr algn="ctr"/>
                      <a:r>
                        <a:rPr lang="th-TH" sz="2400" dirty="0" smtClean="0">
                          <a:latin typeface="FreesiaUPC" pitchFamily="34" charset="-34"/>
                          <a:cs typeface="FreesiaUPC" pitchFamily="34" charset="-34"/>
                        </a:rPr>
                        <a:t>6</a:t>
                      </a:r>
                      <a:endParaRPr lang="th-TH" sz="2400" dirty="0"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FreesiaUPC" pitchFamily="34" charset="-34"/>
                          <a:cs typeface="FreesiaUPC" pitchFamily="34" charset="-34"/>
                        </a:rPr>
                        <a:t>7</a:t>
                      </a:r>
                      <a:endParaRPr lang="th-TH" sz="2400" dirty="0"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FreesiaUPC" pitchFamily="34" charset="-34"/>
                          <a:cs typeface="FreesiaUPC" pitchFamily="34" charset="-34"/>
                        </a:rPr>
                        <a:t>8</a:t>
                      </a:r>
                      <a:endParaRPr lang="th-TH" sz="2400" dirty="0"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26664" name="TextBox 6"/>
          <p:cNvSpPr txBox="1">
            <a:spLocks noChangeArrowheads="1"/>
          </p:cNvSpPr>
          <p:nvPr/>
        </p:nvSpPr>
        <p:spPr bwMode="auto">
          <a:xfrm>
            <a:off x="6659563" y="3716338"/>
            <a:ext cx="2376487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th-TH">
                <a:latin typeface="Tw Cen MT" pitchFamily="34" charset="0"/>
                <a:cs typeface="FreesiaUPC" pitchFamily="34" charset="-34"/>
              </a:rPr>
              <a:t>     สถานะเป้าหมาย</a:t>
            </a:r>
          </a:p>
        </p:txBody>
      </p:sp>
      <p:graphicFrame>
        <p:nvGraphicFramePr>
          <p:cNvPr id="8" name="Table 3"/>
          <p:cNvGraphicFramePr>
            <a:graphicFrameLocks noGrp="1"/>
          </p:cNvGraphicFramePr>
          <p:nvPr/>
        </p:nvGraphicFramePr>
        <p:xfrm>
          <a:off x="1074738" y="4868863"/>
          <a:ext cx="1066440" cy="1371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55480"/>
                <a:gridCol w="355480"/>
                <a:gridCol w="355480"/>
              </a:tblGrid>
              <a:tr h="409195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FreesiaUPC" pitchFamily="34" charset="-34"/>
                          <a:cs typeface="FreesiaUPC" pitchFamily="34" charset="-34"/>
                        </a:rPr>
                        <a:t>1</a:t>
                      </a:r>
                      <a:endParaRPr lang="th-TH" sz="2400" dirty="0"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400" dirty="0" smtClean="0">
                          <a:latin typeface="FreesiaUPC" pitchFamily="34" charset="-34"/>
                          <a:cs typeface="FreesiaUPC" pitchFamily="34" charset="-34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h-TH" sz="2400" dirty="0"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409195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FreesiaUPC" pitchFamily="34" charset="-34"/>
                          <a:cs typeface="FreesiaUPC" pitchFamily="34" charset="-34"/>
                        </a:rPr>
                        <a:t>3</a:t>
                      </a:r>
                      <a:endParaRPr lang="th-TH" sz="2400" dirty="0" smtClean="0"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FreesiaUPC" pitchFamily="34" charset="-34"/>
                          <a:cs typeface="FreesiaUPC" pitchFamily="34" charset="-34"/>
                        </a:rPr>
                        <a:t>4</a:t>
                      </a:r>
                      <a:endParaRPr lang="th-TH" sz="2400" dirty="0"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FreesiaUPC" pitchFamily="34" charset="-34"/>
                          <a:cs typeface="FreesiaUPC" pitchFamily="34" charset="-34"/>
                        </a:rPr>
                        <a:t>5</a:t>
                      </a:r>
                      <a:endParaRPr lang="th-TH" sz="2400" dirty="0"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/>
                </a:tc>
              </a:tr>
              <a:tr h="409195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FreesiaUPC" pitchFamily="34" charset="-34"/>
                          <a:cs typeface="FreesiaUPC" pitchFamily="34" charset="-34"/>
                        </a:rPr>
                        <a:t>6</a:t>
                      </a:r>
                      <a:endParaRPr lang="th-TH" sz="2400" dirty="0"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FreesiaUPC" pitchFamily="34" charset="-34"/>
                          <a:cs typeface="FreesiaUPC" pitchFamily="34" charset="-34"/>
                        </a:rPr>
                        <a:t>8</a:t>
                      </a:r>
                      <a:endParaRPr lang="th-TH" sz="2400" dirty="0"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FreesiaUPC" pitchFamily="34" charset="-34"/>
                          <a:cs typeface="FreesiaUPC" pitchFamily="34" charset="-34"/>
                        </a:rPr>
                        <a:t>7</a:t>
                      </a:r>
                      <a:endParaRPr lang="th-TH" sz="2400" dirty="0"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th-TH" dirty="0" smtClean="0"/>
              <a:t>เปรียบเทียบการใช้ </a:t>
            </a:r>
            <a:r>
              <a:rPr lang="en-US" dirty="0" smtClean="0"/>
              <a:t>h</a:t>
            </a:r>
            <a:r>
              <a:rPr lang="en-US" baseline="-25000" dirty="0" smtClean="0"/>
              <a:t>1</a:t>
            </a:r>
            <a:r>
              <a:rPr lang="en-US" dirty="0" smtClean="0"/>
              <a:t> </a:t>
            </a:r>
            <a:r>
              <a:rPr lang="th-TH" dirty="0" smtClean="0"/>
              <a:t>และ </a:t>
            </a:r>
            <a:r>
              <a:rPr lang="en-US" dirty="0" smtClean="0"/>
              <a:t>h</a:t>
            </a:r>
            <a:r>
              <a:rPr lang="en-US" baseline="-25000" dirty="0" smtClean="0"/>
              <a:t>2 </a:t>
            </a:r>
            <a:r>
              <a:rPr lang="en-US" sz="2700" dirty="0" smtClean="0"/>
              <a:t>[</a:t>
            </a:r>
            <a:r>
              <a:rPr lang="en-US" sz="2700" dirty="0" err="1" smtClean="0"/>
              <a:t>Russel</a:t>
            </a:r>
            <a:r>
              <a:rPr lang="en-US" sz="2700" dirty="0" smtClean="0"/>
              <a:t> and </a:t>
            </a:r>
            <a:r>
              <a:rPr lang="en-US" sz="2700" dirty="0" err="1" smtClean="0"/>
              <a:t>Norvig</a:t>
            </a:r>
            <a:r>
              <a:rPr lang="en-US" sz="2700" dirty="0" smtClean="0"/>
              <a:t>, 2003]</a:t>
            </a:r>
            <a:endParaRPr lang="th-TH" sz="2700" dirty="0"/>
          </a:p>
        </p:txBody>
      </p:sp>
      <p:graphicFrame>
        <p:nvGraphicFramePr>
          <p:cNvPr id="4" name="ตาราง 3"/>
          <p:cNvGraphicFramePr>
            <a:graphicFrameLocks noGrp="1"/>
          </p:cNvGraphicFramePr>
          <p:nvPr/>
        </p:nvGraphicFramePr>
        <p:xfrm>
          <a:off x="1692275" y="1628775"/>
          <a:ext cx="6096000" cy="4820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/>
                <a:gridCol w="1524000"/>
                <a:gridCol w="1524000"/>
                <a:gridCol w="1524000"/>
              </a:tblGrid>
              <a:tr h="370840">
                <a:tc gridSpan="4">
                  <a:txBody>
                    <a:bodyPr/>
                    <a:lstStyle/>
                    <a:p>
                      <a:pPr algn="ctr"/>
                      <a:r>
                        <a:rPr lang="th-TH" b="1" dirty="0" smtClean="0">
                          <a:solidFill>
                            <a:schemeClr val="tx1"/>
                          </a:solidFill>
                        </a:rPr>
                        <a:t>ทรัพยากรที่ใช้ในการค้นหา</a:t>
                      </a:r>
                      <a:endParaRPr lang="th-TH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 dirty="0"/>
                    </a:p>
                  </a:txBody>
                  <a:tcPr/>
                </a:tc>
              </a:tr>
              <a:tr h="370840">
                <a:tc rowSpan="2">
                  <a:txBody>
                    <a:bodyPr/>
                    <a:lstStyle/>
                    <a:p>
                      <a:pPr algn="ctr"/>
                      <a:r>
                        <a:rPr lang="th-TH" dirty="0" smtClean="0"/>
                        <a:t>ระดับสิ</a:t>
                      </a:r>
                      <a:r>
                        <a:rPr lang="th-TH" dirty="0" err="1" smtClean="0"/>
                        <a:t>มิต</a:t>
                      </a:r>
                      <a:r>
                        <a:rPr lang="th-TH" dirty="0" smtClean="0"/>
                        <a:t> </a:t>
                      </a:r>
                      <a:r>
                        <a:rPr lang="en-US" dirty="0" smtClean="0"/>
                        <a:t>(d)</a:t>
                      </a:r>
                      <a:endParaRPr lang="th-TH" dirty="0"/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Blind</a:t>
                      </a:r>
                      <a:r>
                        <a:rPr lang="en-US" baseline="0" dirty="0" smtClean="0"/>
                        <a:t> Search</a:t>
                      </a:r>
                      <a:endParaRPr lang="th-TH" dirty="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Heuristic Search</a:t>
                      </a:r>
                      <a:endParaRPr lang="th-TH" dirty="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IDS</a:t>
                      </a:r>
                      <a:endParaRPr lang="th-TH" dirty="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A*[h</a:t>
                      </a:r>
                      <a:r>
                        <a:rPr lang="en-US" baseline="-25000" dirty="0" smtClean="0"/>
                        <a:t>1</a:t>
                      </a:r>
                      <a:r>
                        <a:rPr lang="en-US" dirty="0" smtClean="0"/>
                        <a:t>]</a:t>
                      </a:r>
                      <a:endParaRPr lang="th-TH" dirty="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A*[h</a:t>
                      </a:r>
                      <a:r>
                        <a:rPr lang="en-US" baseline="-25000" dirty="0" smtClean="0"/>
                        <a:t>2</a:t>
                      </a:r>
                      <a:r>
                        <a:rPr lang="en-US" dirty="0" smtClean="0"/>
                        <a:t>]</a:t>
                      </a:r>
                      <a:endParaRPr lang="th-TH" dirty="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  <a:endParaRPr lang="th-TH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112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13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12</a:t>
                      </a:r>
                      <a:endParaRPr lang="th-TH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680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18</a:t>
                      </a:r>
                      <a:endParaRPr lang="th-TH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6,384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39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25</a:t>
                      </a:r>
                      <a:endParaRPr lang="th-TH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47,127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93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39</a:t>
                      </a:r>
                      <a:endParaRPr lang="th-TH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12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3,644,035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227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73</a:t>
                      </a:r>
                      <a:endParaRPr lang="th-TH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14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539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113</a:t>
                      </a:r>
                      <a:endParaRPr lang="th-TH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16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1,301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211</a:t>
                      </a:r>
                      <a:endParaRPr lang="th-TH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18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3,056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363</a:t>
                      </a:r>
                      <a:endParaRPr lang="th-TH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7,276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676</a:t>
                      </a:r>
                      <a:endParaRPr lang="th-TH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th-TH" b="1" smtClean="0"/>
              <a:t>ทบทวน </a:t>
            </a:r>
            <a:r>
              <a:rPr lang="en-US" b="1" smtClean="0">
                <a:cs typeface="FreesiaUPC" pitchFamily="34" charset="-34"/>
              </a:rPr>
              <a:t>Blind Search</a:t>
            </a:r>
            <a:endParaRPr lang="th-TH" b="1" smtClean="0"/>
          </a:p>
        </p:txBody>
      </p:sp>
      <p:sp>
        <p:nvSpPr>
          <p:cNvPr id="10243" name="Content Placeholder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r>
              <a:rPr lang="th-TH" smtClean="0"/>
              <a:t>ค้นหาเส้นทางจากเมือง </a:t>
            </a:r>
            <a:r>
              <a:rPr lang="en-US" smtClean="0">
                <a:cs typeface="FreesiaUPC" pitchFamily="34" charset="-34"/>
              </a:rPr>
              <a:t>A </a:t>
            </a:r>
            <a:r>
              <a:rPr lang="th-TH" smtClean="0"/>
              <a:t>ไปยังเมือง </a:t>
            </a:r>
            <a:r>
              <a:rPr lang="en-US" smtClean="0">
                <a:cs typeface="FreesiaUPC" pitchFamily="34" charset="-34"/>
              </a:rPr>
              <a:t>F</a:t>
            </a:r>
            <a:endParaRPr lang="th-TH" smtClean="0"/>
          </a:p>
        </p:txBody>
      </p:sp>
      <p:sp>
        <p:nvSpPr>
          <p:cNvPr id="4" name="Oval 3"/>
          <p:cNvSpPr/>
          <p:nvPr/>
        </p:nvSpPr>
        <p:spPr>
          <a:xfrm>
            <a:off x="1979613" y="3644900"/>
            <a:ext cx="720725" cy="5762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/>
              <a:t>A</a:t>
            </a:r>
            <a:endParaRPr lang="th-TH" b="1" dirty="0"/>
          </a:p>
        </p:txBody>
      </p:sp>
      <p:sp>
        <p:nvSpPr>
          <p:cNvPr id="5" name="Oval 4"/>
          <p:cNvSpPr/>
          <p:nvPr/>
        </p:nvSpPr>
        <p:spPr>
          <a:xfrm>
            <a:off x="4067175" y="2492375"/>
            <a:ext cx="720725" cy="5762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B</a:t>
            </a:r>
            <a:endParaRPr lang="th-TH" dirty="0"/>
          </a:p>
        </p:txBody>
      </p:sp>
      <p:sp>
        <p:nvSpPr>
          <p:cNvPr id="6" name="Oval 5"/>
          <p:cNvSpPr/>
          <p:nvPr/>
        </p:nvSpPr>
        <p:spPr>
          <a:xfrm>
            <a:off x="4067175" y="4149725"/>
            <a:ext cx="720725" cy="5746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D</a:t>
            </a:r>
            <a:endParaRPr lang="th-TH" dirty="0"/>
          </a:p>
        </p:txBody>
      </p:sp>
      <p:sp>
        <p:nvSpPr>
          <p:cNvPr id="7" name="Oval 6"/>
          <p:cNvSpPr/>
          <p:nvPr/>
        </p:nvSpPr>
        <p:spPr>
          <a:xfrm>
            <a:off x="1979613" y="5445125"/>
            <a:ext cx="720725" cy="5762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C</a:t>
            </a:r>
            <a:endParaRPr lang="th-TH" dirty="0"/>
          </a:p>
        </p:txBody>
      </p:sp>
      <p:sp>
        <p:nvSpPr>
          <p:cNvPr id="8" name="Oval 7"/>
          <p:cNvSpPr/>
          <p:nvPr/>
        </p:nvSpPr>
        <p:spPr>
          <a:xfrm>
            <a:off x="6084888" y="5445125"/>
            <a:ext cx="719137" cy="5762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F</a:t>
            </a:r>
            <a:endParaRPr lang="th-TH" dirty="0"/>
          </a:p>
        </p:txBody>
      </p:sp>
      <p:sp>
        <p:nvSpPr>
          <p:cNvPr id="9" name="Oval 8"/>
          <p:cNvSpPr/>
          <p:nvPr/>
        </p:nvSpPr>
        <p:spPr>
          <a:xfrm>
            <a:off x="6084888" y="3716338"/>
            <a:ext cx="719137" cy="5762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E</a:t>
            </a:r>
            <a:endParaRPr lang="th-TH" dirty="0"/>
          </a:p>
        </p:txBody>
      </p:sp>
      <p:cxnSp>
        <p:nvCxnSpPr>
          <p:cNvPr id="11" name="Straight Connector 10"/>
          <p:cNvCxnSpPr>
            <a:stCxn id="5" idx="6"/>
            <a:endCxn id="9" idx="0"/>
          </p:cNvCxnSpPr>
          <p:nvPr/>
        </p:nvCxnSpPr>
        <p:spPr>
          <a:xfrm>
            <a:off x="4787900" y="2781300"/>
            <a:ext cx="1655763" cy="935038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>
            <a:stCxn id="9" idx="4"/>
            <a:endCxn id="8" idx="0"/>
          </p:cNvCxnSpPr>
          <p:nvPr/>
        </p:nvCxnSpPr>
        <p:spPr>
          <a:xfrm rot="5400000">
            <a:off x="5867400" y="4868863"/>
            <a:ext cx="1152525" cy="0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stCxn id="8" idx="2"/>
            <a:endCxn id="7" idx="6"/>
          </p:cNvCxnSpPr>
          <p:nvPr/>
        </p:nvCxnSpPr>
        <p:spPr>
          <a:xfrm rot="10800000">
            <a:off x="2700338" y="5732463"/>
            <a:ext cx="3384550" cy="0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stCxn id="7" idx="0"/>
            <a:endCxn id="4" idx="4"/>
          </p:cNvCxnSpPr>
          <p:nvPr/>
        </p:nvCxnSpPr>
        <p:spPr>
          <a:xfrm rot="5400000" flipH="1" flipV="1">
            <a:off x="1727994" y="4833144"/>
            <a:ext cx="1223962" cy="0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4" idx="0"/>
            <a:endCxn id="5" idx="2"/>
          </p:cNvCxnSpPr>
          <p:nvPr/>
        </p:nvCxnSpPr>
        <p:spPr>
          <a:xfrm rot="5400000" flipH="1" flipV="1">
            <a:off x="2771775" y="2349500"/>
            <a:ext cx="863600" cy="1727200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stCxn id="5" idx="4"/>
            <a:endCxn id="6" idx="0"/>
          </p:cNvCxnSpPr>
          <p:nvPr/>
        </p:nvCxnSpPr>
        <p:spPr>
          <a:xfrm rot="5400000">
            <a:off x="3886994" y="3609182"/>
            <a:ext cx="1081087" cy="0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stCxn id="4" idx="6"/>
            <a:endCxn id="6" idx="2"/>
          </p:cNvCxnSpPr>
          <p:nvPr/>
        </p:nvCxnSpPr>
        <p:spPr>
          <a:xfrm>
            <a:off x="2700338" y="3933825"/>
            <a:ext cx="1366837" cy="503238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7" idx="7"/>
            <a:endCxn id="6" idx="3"/>
          </p:cNvCxnSpPr>
          <p:nvPr/>
        </p:nvCxnSpPr>
        <p:spPr>
          <a:xfrm rot="5400000" flipH="1" flipV="1">
            <a:off x="2939257" y="4294981"/>
            <a:ext cx="889000" cy="1579563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>
            <a:stCxn id="6" idx="5"/>
            <a:endCxn id="8" idx="1"/>
          </p:cNvCxnSpPr>
          <p:nvPr/>
        </p:nvCxnSpPr>
        <p:spPr>
          <a:xfrm rot="16200000" flipH="1">
            <a:off x="4991894" y="4331494"/>
            <a:ext cx="889000" cy="1506538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59" name="TextBox 29"/>
          <p:cNvSpPr txBox="1">
            <a:spLocks noChangeArrowheads="1"/>
          </p:cNvSpPr>
          <p:nvPr/>
        </p:nvSpPr>
        <p:spPr bwMode="auto">
          <a:xfrm>
            <a:off x="3132138" y="2689225"/>
            <a:ext cx="503237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Tw Cen MT" pitchFamily="34" charset="0"/>
                <a:cs typeface="FreesiaUPC" pitchFamily="34" charset="-34"/>
              </a:rPr>
              <a:t>5 </a:t>
            </a:r>
            <a:endParaRPr lang="th-TH">
              <a:latin typeface="Tw Cen MT" pitchFamily="34" charset="0"/>
              <a:cs typeface="FreesiaUPC" pitchFamily="34" charset="-34"/>
            </a:endParaRPr>
          </a:p>
        </p:txBody>
      </p:sp>
      <p:sp>
        <p:nvSpPr>
          <p:cNvPr id="10260" name="TextBox 30"/>
          <p:cNvSpPr txBox="1">
            <a:spLocks noChangeArrowheads="1"/>
          </p:cNvSpPr>
          <p:nvPr/>
        </p:nvSpPr>
        <p:spPr bwMode="auto">
          <a:xfrm>
            <a:off x="5292725" y="2689225"/>
            <a:ext cx="503238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Tw Cen MT" pitchFamily="34" charset="0"/>
                <a:cs typeface="FreesiaUPC" pitchFamily="34" charset="-34"/>
              </a:rPr>
              <a:t>2 </a:t>
            </a:r>
            <a:endParaRPr lang="th-TH">
              <a:latin typeface="Tw Cen MT" pitchFamily="34" charset="0"/>
              <a:cs typeface="FreesiaUPC" pitchFamily="34" charset="-34"/>
            </a:endParaRPr>
          </a:p>
        </p:txBody>
      </p:sp>
      <p:sp>
        <p:nvSpPr>
          <p:cNvPr id="10261" name="TextBox 31"/>
          <p:cNvSpPr txBox="1">
            <a:spLocks noChangeArrowheads="1"/>
          </p:cNvSpPr>
          <p:nvPr/>
        </p:nvSpPr>
        <p:spPr bwMode="auto">
          <a:xfrm>
            <a:off x="6443663" y="4562475"/>
            <a:ext cx="504825" cy="52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Tw Cen MT" pitchFamily="34" charset="0"/>
                <a:cs typeface="FreesiaUPC" pitchFamily="34" charset="-34"/>
              </a:rPr>
              <a:t>3 </a:t>
            </a:r>
            <a:endParaRPr lang="th-TH">
              <a:latin typeface="Tw Cen MT" pitchFamily="34" charset="0"/>
              <a:cs typeface="FreesiaUPC" pitchFamily="34" charset="-34"/>
            </a:endParaRPr>
          </a:p>
        </p:txBody>
      </p:sp>
      <p:sp>
        <p:nvSpPr>
          <p:cNvPr id="10262" name="TextBox 32"/>
          <p:cNvSpPr txBox="1">
            <a:spLocks noChangeArrowheads="1"/>
          </p:cNvSpPr>
          <p:nvPr/>
        </p:nvSpPr>
        <p:spPr bwMode="auto">
          <a:xfrm>
            <a:off x="3132138" y="4705350"/>
            <a:ext cx="503237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Tw Cen MT" pitchFamily="34" charset="0"/>
                <a:cs typeface="FreesiaUPC" pitchFamily="34" charset="-34"/>
              </a:rPr>
              <a:t>3 </a:t>
            </a:r>
            <a:endParaRPr lang="th-TH">
              <a:latin typeface="Tw Cen MT" pitchFamily="34" charset="0"/>
              <a:cs typeface="FreesiaUPC" pitchFamily="34" charset="-34"/>
            </a:endParaRPr>
          </a:p>
        </p:txBody>
      </p:sp>
      <p:sp>
        <p:nvSpPr>
          <p:cNvPr id="10263" name="TextBox 33"/>
          <p:cNvSpPr txBox="1">
            <a:spLocks noChangeArrowheads="1"/>
          </p:cNvSpPr>
          <p:nvPr/>
        </p:nvSpPr>
        <p:spPr bwMode="auto">
          <a:xfrm>
            <a:off x="1979613" y="4581525"/>
            <a:ext cx="504825" cy="52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Tw Cen MT" pitchFamily="34" charset="0"/>
                <a:cs typeface="FreesiaUPC" pitchFamily="34" charset="-34"/>
              </a:rPr>
              <a:t>1 </a:t>
            </a:r>
            <a:endParaRPr lang="th-TH">
              <a:latin typeface="Tw Cen MT" pitchFamily="34" charset="0"/>
              <a:cs typeface="FreesiaUPC" pitchFamily="34" charset="-34"/>
            </a:endParaRPr>
          </a:p>
        </p:txBody>
      </p:sp>
      <p:sp>
        <p:nvSpPr>
          <p:cNvPr id="10264" name="TextBox 34"/>
          <p:cNvSpPr txBox="1">
            <a:spLocks noChangeArrowheads="1"/>
          </p:cNvSpPr>
          <p:nvPr/>
        </p:nvSpPr>
        <p:spPr bwMode="auto">
          <a:xfrm>
            <a:off x="5219700" y="4633913"/>
            <a:ext cx="5048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Tw Cen MT" pitchFamily="34" charset="0"/>
                <a:cs typeface="FreesiaUPC" pitchFamily="34" charset="-34"/>
              </a:rPr>
              <a:t>1 </a:t>
            </a:r>
            <a:endParaRPr lang="th-TH">
              <a:latin typeface="Tw Cen MT" pitchFamily="34" charset="0"/>
              <a:cs typeface="FreesiaUPC" pitchFamily="34" charset="-34"/>
            </a:endParaRPr>
          </a:p>
        </p:txBody>
      </p:sp>
      <p:sp>
        <p:nvSpPr>
          <p:cNvPr id="10265" name="TextBox 35"/>
          <p:cNvSpPr txBox="1">
            <a:spLocks noChangeArrowheads="1"/>
          </p:cNvSpPr>
          <p:nvPr/>
        </p:nvSpPr>
        <p:spPr bwMode="auto">
          <a:xfrm>
            <a:off x="4356100" y="3481388"/>
            <a:ext cx="503238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Tw Cen MT" pitchFamily="34" charset="0"/>
                <a:cs typeface="FreesiaUPC" pitchFamily="34" charset="-34"/>
              </a:rPr>
              <a:t>5 </a:t>
            </a:r>
            <a:endParaRPr lang="th-TH">
              <a:latin typeface="Tw Cen MT" pitchFamily="34" charset="0"/>
              <a:cs typeface="FreesiaUPC" pitchFamily="34" charset="-34"/>
            </a:endParaRPr>
          </a:p>
        </p:txBody>
      </p:sp>
      <p:sp>
        <p:nvSpPr>
          <p:cNvPr id="10266" name="TextBox 36"/>
          <p:cNvSpPr txBox="1">
            <a:spLocks noChangeArrowheads="1"/>
          </p:cNvSpPr>
          <p:nvPr/>
        </p:nvSpPr>
        <p:spPr bwMode="auto">
          <a:xfrm>
            <a:off x="4140200" y="5641975"/>
            <a:ext cx="503238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Tw Cen MT" pitchFamily="34" charset="0"/>
                <a:cs typeface="FreesiaUPC" pitchFamily="34" charset="-34"/>
              </a:rPr>
              <a:t>6 </a:t>
            </a:r>
            <a:endParaRPr lang="th-TH">
              <a:latin typeface="Tw Cen MT" pitchFamily="34" charset="0"/>
              <a:cs typeface="FreesiaUPC" pitchFamily="34" charset="-34"/>
            </a:endParaRPr>
          </a:p>
        </p:txBody>
      </p:sp>
      <p:sp>
        <p:nvSpPr>
          <p:cNvPr id="10267" name="TextBox 37"/>
          <p:cNvSpPr txBox="1">
            <a:spLocks noChangeArrowheads="1"/>
          </p:cNvSpPr>
          <p:nvPr/>
        </p:nvSpPr>
        <p:spPr bwMode="auto">
          <a:xfrm>
            <a:off x="3276600" y="3841750"/>
            <a:ext cx="719138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Tw Cen MT" pitchFamily="34" charset="0"/>
                <a:cs typeface="FreesiaUPC" pitchFamily="34" charset="-34"/>
              </a:rPr>
              <a:t>10 </a:t>
            </a:r>
            <a:endParaRPr lang="th-TH">
              <a:latin typeface="Tw Cen MT" pitchFamily="34" charset="0"/>
              <a:cs typeface="FreesiaUPC" pitchFamily="34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th-TH" dirty="0" smtClean="0"/>
              <a:t>แบบฝึกหัด</a:t>
            </a:r>
            <a:r>
              <a:rPr lang="en-US" dirty="0" smtClean="0"/>
              <a:t>: </a:t>
            </a:r>
            <a:r>
              <a:rPr lang="th-TH" dirty="0" smtClean="0"/>
              <a:t>ใช้ </a:t>
            </a:r>
            <a:r>
              <a:rPr lang="en-US" dirty="0" smtClean="0"/>
              <a:t>GBFS </a:t>
            </a:r>
            <a:r>
              <a:rPr lang="th-TH" dirty="0" smtClean="0"/>
              <a:t>และ </a:t>
            </a:r>
            <a:r>
              <a:rPr lang="en-US" dirty="0" smtClean="0"/>
              <a:t>A* </a:t>
            </a:r>
            <a:r>
              <a:rPr lang="th-TH" dirty="0" smtClean="0"/>
              <a:t/>
            </a:r>
            <a:br>
              <a:rPr lang="th-TH" dirty="0" smtClean="0"/>
            </a:br>
            <a:r>
              <a:rPr lang="th-TH" dirty="0" smtClean="0"/>
              <a:t>                เพื่อหาทางไปสู่เป้าหมาย</a:t>
            </a:r>
            <a:endParaRPr lang="th-TH" dirty="0"/>
          </a:p>
        </p:txBody>
      </p:sp>
      <p:graphicFrame>
        <p:nvGraphicFramePr>
          <p:cNvPr id="4" name="Table 4"/>
          <p:cNvGraphicFramePr>
            <a:graphicFrameLocks noGrp="1"/>
          </p:cNvGraphicFramePr>
          <p:nvPr/>
        </p:nvGraphicFramePr>
        <p:xfrm>
          <a:off x="2195513" y="3348038"/>
          <a:ext cx="1728192" cy="17373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76064"/>
                <a:gridCol w="576064"/>
                <a:gridCol w="576064"/>
              </a:tblGrid>
              <a:tr h="264029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latin typeface="FreesiaUPC" pitchFamily="34" charset="-34"/>
                          <a:cs typeface="FreesiaUPC" pitchFamily="34" charset="-34"/>
                        </a:rPr>
                        <a:t>4</a:t>
                      </a:r>
                      <a:endParaRPr lang="th-TH" sz="3200" dirty="0"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latin typeface="FreesiaUPC" pitchFamily="34" charset="-34"/>
                          <a:cs typeface="FreesiaUPC" pitchFamily="34" charset="-34"/>
                        </a:rPr>
                        <a:t>5</a:t>
                      </a:r>
                      <a:endParaRPr lang="th-TH" sz="3200" dirty="0"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3200" dirty="0" smtClean="0">
                          <a:latin typeface="FreesiaUPC" pitchFamily="34" charset="-34"/>
                          <a:cs typeface="FreesiaUPC" pitchFamily="34" charset="-34"/>
                        </a:rPr>
                        <a:t>7</a:t>
                      </a:r>
                      <a:endParaRPr lang="th-TH" sz="3200" dirty="0"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264029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latin typeface="FreesiaUPC" pitchFamily="34" charset="-34"/>
                          <a:cs typeface="FreesiaUPC" pitchFamily="34" charset="-34"/>
                        </a:rPr>
                        <a:t>6</a:t>
                      </a:r>
                      <a:endParaRPr lang="th-TH" sz="3200" dirty="0"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latin typeface="FreesiaUPC" pitchFamily="34" charset="-34"/>
                          <a:cs typeface="FreesiaUPC" pitchFamily="34" charset="-34"/>
                        </a:rPr>
                        <a:t>3</a:t>
                      </a:r>
                      <a:endParaRPr lang="th-TH" sz="3200" dirty="0"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latin typeface="FreesiaUPC" pitchFamily="34" charset="-34"/>
                          <a:cs typeface="FreesiaUPC" pitchFamily="34" charset="-34"/>
                        </a:rPr>
                        <a:t>2</a:t>
                      </a:r>
                      <a:endParaRPr lang="th-TH" sz="3200" dirty="0"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264029">
                <a:tc>
                  <a:txBody>
                    <a:bodyPr/>
                    <a:lstStyle/>
                    <a:p>
                      <a:pPr algn="ctr"/>
                      <a:endParaRPr lang="th-TH" sz="3200" dirty="0"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latin typeface="FreesiaUPC" pitchFamily="34" charset="-34"/>
                          <a:cs typeface="FreesiaUPC" pitchFamily="34" charset="-34"/>
                        </a:rPr>
                        <a:t>1</a:t>
                      </a:r>
                      <a:endParaRPr lang="th-TH" sz="3200" dirty="0"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latin typeface="FreesiaUPC" pitchFamily="34" charset="-34"/>
                          <a:cs typeface="FreesiaUPC" pitchFamily="34" charset="-34"/>
                        </a:rPr>
                        <a:t>8</a:t>
                      </a:r>
                      <a:endParaRPr lang="th-TH" sz="3200" dirty="0"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5148263" y="3357563"/>
          <a:ext cx="1800201" cy="17373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00067"/>
                <a:gridCol w="600067"/>
                <a:gridCol w="600067"/>
              </a:tblGrid>
              <a:tr h="264029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latin typeface="FreesiaUPC" pitchFamily="34" charset="-34"/>
                          <a:cs typeface="FreesiaUPC" pitchFamily="34" charset="-34"/>
                        </a:rPr>
                        <a:t>4</a:t>
                      </a:r>
                      <a:endParaRPr lang="th-TH" sz="3200" dirty="0"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latin typeface="FreesiaUPC" pitchFamily="34" charset="-34"/>
                          <a:cs typeface="FreesiaUPC" pitchFamily="34" charset="-34"/>
                        </a:rPr>
                        <a:t>5</a:t>
                      </a:r>
                      <a:endParaRPr lang="th-TH" sz="3200" dirty="0"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3200" dirty="0" smtClean="0">
                          <a:latin typeface="FreesiaUPC" pitchFamily="34" charset="-34"/>
                          <a:cs typeface="FreesiaUPC" pitchFamily="34" charset="-34"/>
                        </a:rPr>
                        <a:t>7</a:t>
                      </a:r>
                      <a:endParaRPr lang="th-TH" sz="3200" dirty="0"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/>
                </a:tc>
              </a:tr>
              <a:tr h="264029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latin typeface="FreesiaUPC" pitchFamily="34" charset="-34"/>
                          <a:cs typeface="FreesiaUPC" pitchFamily="34" charset="-34"/>
                        </a:rPr>
                        <a:t>6</a:t>
                      </a:r>
                      <a:endParaRPr lang="th-TH" sz="3200" dirty="0"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latin typeface="FreesiaUPC" pitchFamily="34" charset="-34"/>
                          <a:cs typeface="FreesiaUPC" pitchFamily="34" charset="-34"/>
                        </a:rPr>
                        <a:t>2</a:t>
                      </a:r>
                      <a:endParaRPr lang="th-TH" sz="3200" dirty="0"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3200" dirty="0"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264029">
                <a:tc>
                  <a:txBody>
                    <a:bodyPr/>
                    <a:lstStyle/>
                    <a:p>
                      <a:pPr algn="ctr"/>
                      <a:r>
                        <a:rPr lang="th-TH" sz="3200" dirty="0" smtClean="0">
                          <a:latin typeface="FreesiaUPC" pitchFamily="34" charset="-34"/>
                          <a:cs typeface="FreesiaUPC" pitchFamily="34" charset="-34"/>
                        </a:rPr>
                        <a:t>1</a:t>
                      </a:r>
                      <a:endParaRPr lang="th-TH" sz="3200" dirty="0"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latin typeface="FreesiaUPC" pitchFamily="34" charset="-34"/>
                          <a:cs typeface="FreesiaUPC" pitchFamily="34" charset="-34"/>
                        </a:rPr>
                        <a:t>3</a:t>
                      </a:r>
                      <a:endParaRPr lang="th-TH" sz="3200" dirty="0"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latin typeface="FreesiaUPC" pitchFamily="34" charset="-34"/>
                          <a:cs typeface="FreesiaUPC" pitchFamily="34" charset="-34"/>
                        </a:rPr>
                        <a:t>8</a:t>
                      </a:r>
                      <a:endParaRPr lang="th-TH" sz="3200" dirty="0"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28711" name="TextBox 5"/>
          <p:cNvSpPr txBox="1">
            <a:spLocks noChangeArrowheads="1"/>
          </p:cNvSpPr>
          <p:nvPr/>
        </p:nvSpPr>
        <p:spPr bwMode="auto">
          <a:xfrm>
            <a:off x="5219700" y="5013325"/>
            <a:ext cx="18732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h-TH" sz="2400">
                <a:latin typeface="Tw Cen MT" pitchFamily="34" charset="0"/>
                <a:cs typeface="FreesiaUPC" pitchFamily="34" charset="-34"/>
              </a:rPr>
              <a:t>สถานะเป้าหมาย</a:t>
            </a:r>
          </a:p>
        </p:txBody>
      </p:sp>
      <p:sp>
        <p:nvSpPr>
          <p:cNvPr id="28712" name="TextBox 6"/>
          <p:cNvSpPr txBox="1">
            <a:spLocks noChangeArrowheads="1"/>
          </p:cNvSpPr>
          <p:nvPr/>
        </p:nvSpPr>
        <p:spPr bwMode="auto">
          <a:xfrm>
            <a:off x="539750" y="1628775"/>
            <a:ext cx="5832475" cy="1077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h-TH" sz="3200">
                <a:latin typeface="Tw Cen MT" pitchFamily="34" charset="0"/>
                <a:cs typeface="FreesiaUPC" pitchFamily="34" charset="-34"/>
              </a:rPr>
              <a:t>กำหนดให้ใช้ </a:t>
            </a:r>
            <a:r>
              <a:rPr lang="en-US" sz="3200">
                <a:latin typeface="Tw Cen MT" pitchFamily="34" charset="0"/>
                <a:cs typeface="FreesiaUPC" pitchFamily="34" charset="-34"/>
              </a:rPr>
              <a:t>h(n) </a:t>
            </a:r>
            <a:r>
              <a:rPr lang="th-TH" sz="3200">
                <a:latin typeface="Tw Cen MT" pitchFamily="34" charset="0"/>
                <a:cs typeface="FreesiaUPC" pitchFamily="34" charset="-34"/>
              </a:rPr>
              <a:t>แบบ </a:t>
            </a:r>
            <a:r>
              <a:rPr lang="en-US" sz="3200">
                <a:latin typeface="Tw Cen MT" pitchFamily="34" charset="0"/>
                <a:cs typeface="FreesiaUPC" pitchFamily="34" charset="-34"/>
              </a:rPr>
              <a:t>h</a:t>
            </a:r>
            <a:r>
              <a:rPr lang="en-US" sz="3200" baseline="-25000">
                <a:latin typeface="Tw Cen MT" pitchFamily="34" charset="0"/>
                <a:cs typeface="FreesiaUPC" pitchFamily="34" charset="-34"/>
              </a:rPr>
              <a:t>1</a:t>
            </a:r>
          </a:p>
          <a:p>
            <a:r>
              <a:rPr lang="en-US" sz="3200">
                <a:latin typeface="Tw Cen MT" pitchFamily="34" charset="0"/>
                <a:cs typeface="FreesiaUPC" pitchFamily="34" charset="-34"/>
              </a:rPr>
              <a:t>G(n) </a:t>
            </a:r>
            <a:r>
              <a:rPr lang="th-TH" sz="3200">
                <a:latin typeface="Tw Cen MT" pitchFamily="34" charset="0"/>
                <a:cs typeface="FreesiaUPC" pitchFamily="34" charset="-34"/>
              </a:rPr>
              <a:t>คือการเดินแต่ละครั้งมี </a:t>
            </a:r>
            <a:r>
              <a:rPr lang="en-US" sz="3200">
                <a:latin typeface="Tw Cen MT" pitchFamily="34" charset="0"/>
                <a:cs typeface="FreesiaUPC" pitchFamily="34" charset="-34"/>
              </a:rPr>
              <a:t>path cost = 1</a:t>
            </a:r>
            <a:endParaRPr lang="th-TH" sz="3200">
              <a:latin typeface="Tw Cen MT" pitchFamily="34" charset="0"/>
              <a:cs typeface="FreesiaUPC" pitchFamily="34" charset="-34"/>
            </a:endParaRPr>
          </a:p>
        </p:txBody>
      </p:sp>
      <p:sp>
        <p:nvSpPr>
          <p:cNvPr id="28713" name="TextBox 9"/>
          <p:cNvSpPr txBox="1">
            <a:spLocks noChangeArrowheads="1"/>
          </p:cNvSpPr>
          <p:nvPr/>
        </p:nvSpPr>
        <p:spPr bwMode="auto">
          <a:xfrm>
            <a:off x="2411413" y="5056188"/>
            <a:ext cx="1512887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h-TH" sz="2400">
                <a:latin typeface="Tw Cen MT" pitchFamily="34" charset="0"/>
                <a:cs typeface="FreesiaUPC" pitchFamily="34" charset="-34"/>
              </a:rPr>
              <a:t>สถานะเริ่มต้น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ชื่อเรื่อง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en-US" smtClean="0">
                <a:cs typeface="FreesiaUPC" pitchFamily="34" charset="-34"/>
              </a:rPr>
              <a:t>Local Search Algorithm</a:t>
            </a:r>
            <a:endParaRPr lang="th-TH" smtClean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>
            <a:normAutofit fontScale="92500" lnSpcReduction="10000"/>
          </a:bodyPr>
          <a:lstStyle/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r>
              <a:rPr lang="en-US" dirty="0" smtClean="0"/>
              <a:t>GBFS </a:t>
            </a:r>
            <a:r>
              <a:rPr lang="th-TH" dirty="0" smtClean="0"/>
              <a:t>และ </a:t>
            </a:r>
            <a:r>
              <a:rPr lang="en-US" dirty="0" smtClean="0"/>
              <a:t>A* </a:t>
            </a:r>
            <a:r>
              <a:rPr lang="th-TH" dirty="0" smtClean="0"/>
              <a:t>ถูกออกแบบให้มีการค้นหาแบบมีระบบในปริภูมิสถานะ</a:t>
            </a:r>
          </a:p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r>
              <a:rPr lang="th-TH" dirty="0" smtClean="0"/>
              <a:t>แต่ทั้ง 2 วิธีนี้ใช้หน่วยความจำมาก ส่งผลให้สิ้นเปลืองทรัพยากร</a:t>
            </a:r>
          </a:p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r>
              <a:rPr lang="th-TH" dirty="0" smtClean="0"/>
              <a:t>ซึ่งสามารถแก้ไขได้ด้วยวิธีที่เรียกว่า </a:t>
            </a:r>
            <a:r>
              <a:rPr lang="en-US" dirty="0" smtClean="0"/>
              <a:t>Local Search Algorithm (</a:t>
            </a:r>
            <a:r>
              <a:rPr lang="th-TH" dirty="0" smtClean="0"/>
              <a:t>อัลกอริธึมการค้นหาเฉพาะแห่ง</a:t>
            </a:r>
            <a:r>
              <a:rPr lang="en-US" dirty="0" smtClean="0"/>
              <a:t>)</a:t>
            </a:r>
          </a:p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r>
              <a:rPr lang="en-US" dirty="0" smtClean="0"/>
              <a:t>Local Search Algorithm </a:t>
            </a:r>
            <a:r>
              <a:rPr lang="th-TH" dirty="0" smtClean="0"/>
              <a:t>จะคำนึงถึงเฉพาะ</a:t>
            </a:r>
            <a:r>
              <a:rPr lang="en-US" dirty="0" smtClean="0"/>
              <a:t> “</a:t>
            </a:r>
            <a:r>
              <a:rPr lang="th-TH" dirty="0" smtClean="0"/>
              <a:t>สถานะปัจจุบัน</a:t>
            </a:r>
            <a:r>
              <a:rPr lang="en-US" dirty="0" smtClean="0"/>
              <a:t>”</a:t>
            </a:r>
            <a:r>
              <a:rPr lang="th-TH" dirty="0" smtClean="0"/>
              <a:t>เท่านั้นที่ไปสู่สถานะเป้าหมาย</a:t>
            </a:r>
          </a:p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r>
              <a:rPr lang="th-TH" dirty="0" smtClean="0"/>
              <a:t>ค่า </a:t>
            </a:r>
            <a:r>
              <a:rPr lang="en-US" dirty="0" smtClean="0"/>
              <a:t>heuristic </a:t>
            </a:r>
            <a:r>
              <a:rPr lang="th-TH" dirty="0" smtClean="0"/>
              <a:t>ที่ใช้ถ้ามีคุณภาพที่ดีจะสามารถพบสถานะเป้าหมายได้</a:t>
            </a:r>
          </a:p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r>
              <a:rPr lang="th-TH" dirty="0" smtClean="0"/>
              <a:t>ตัวอย่าง </a:t>
            </a:r>
            <a:r>
              <a:rPr lang="en-US" dirty="0" smtClean="0"/>
              <a:t>Local search algorithm </a:t>
            </a:r>
            <a:r>
              <a:rPr lang="th-TH" dirty="0" smtClean="0"/>
              <a:t>คือ</a:t>
            </a:r>
          </a:p>
          <a:p>
            <a:pPr marL="640080" lvl="1" indent="-274320" fontAlgn="auto">
              <a:spcAft>
                <a:spcPts val="0"/>
              </a:spcAft>
              <a:buFont typeface="Wingdings 2"/>
              <a:buChar char=""/>
              <a:defRPr/>
            </a:pPr>
            <a:r>
              <a:rPr lang="en-US" dirty="0" smtClean="0"/>
              <a:t>Hill Climbing Search</a:t>
            </a:r>
          </a:p>
          <a:p>
            <a:pPr marL="640080" lvl="1" indent="-274320" fontAlgn="auto">
              <a:spcAft>
                <a:spcPts val="0"/>
              </a:spcAft>
              <a:buFont typeface="Wingdings 2"/>
              <a:buChar char=""/>
              <a:defRPr/>
            </a:pPr>
            <a:r>
              <a:rPr lang="en-US" dirty="0" smtClean="0"/>
              <a:t>Simulated Annealing Search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ชื่อเรื่อง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en-US" smtClean="0">
                <a:cs typeface="FreesiaUPC" pitchFamily="34" charset="-34"/>
              </a:rPr>
              <a:t>Hill Climbing Search</a:t>
            </a:r>
            <a:endParaRPr lang="th-TH" smtClean="0"/>
          </a:p>
        </p:txBody>
      </p:sp>
      <p:sp>
        <p:nvSpPr>
          <p:cNvPr id="30723" name="ตัวยึดเนื้อหา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r>
              <a:rPr lang="th-TH" smtClean="0"/>
              <a:t>จะไปตามเส้นทางที่มีค่า </a:t>
            </a:r>
            <a:r>
              <a:rPr lang="en-US" smtClean="0">
                <a:cs typeface="FreesiaUPC" pitchFamily="34" charset="-34"/>
              </a:rPr>
              <a:t>heuristic </a:t>
            </a:r>
            <a:r>
              <a:rPr lang="th-TH" smtClean="0"/>
              <a:t>ที่ดีไปเรื่อยๆ จนกว่าจะพบสถานะเป้าหมาย</a:t>
            </a:r>
          </a:p>
          <a:p>
            <a:r>
              <a:rPr lang="th-TH" smtClean="0"/>
              <a:t>เหมือนกับนักปีนเขาที่จะไต่สูงขึ้นเรื่อยๆ โดยหาเส้นทางที่ดีที่สุด</a:t>
            </a:r>
          </a:p>
          <a:p>
            <a:r>
              <a:rPr lang="th-TH" smtClean="0"/>
              <a:t>ข้อเสียก็คือ ปีนขึ้นอย่างเดียวไม่มีปีนลง ทำให้บางทีเส้นทางที่ดีที่สุดอาจจะไม่สามารถทำให้ถึงเป้าหมายได้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สี่เหลี่ยมผืนผ้า 41"/>
          <p:cNvSpPr/>
          <p:nvPr/>
        </p:nvSpPr>
        <p:spPr>
          <a:xfrm>
            <a:off x="5580063" y="5732463"/>
            <a:ext cx="1152525" cy="1081087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th-TH"/>
          </a:p>
        </p:txBody>
      </p:sp>
      <p:sp>
        <p:nvSpPr>
          <p:cNvPr id="52" name="สี่เหลี่ยมผืนผ้า 51"/>
          <p:cNvSpPr/>
          <p:nvPr/>
        </p:nvSpPr>
        <p:spPr>
          <a:xfrm>
            <a:off x="3132138" y="4221163"/>
            <a:ext cx="1152525" cy="10795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th-TH"/>
          </a:p>
        </p:txBody>
      </p:sp>
      <p:sp>
        <p:nvSpPr>
          <p:cNvPr id="54" name="สี่เหลี่ยมผืนผ้า 53"/>
          <p:cNvSpPr/>
          <p:nvPr/>
        </p:nvSpPr>
        <p:spPr>
          <a:xfrm>
            <a:off x="4975225" y="2763838"/>
            <a:ext cx="1152525" cy="10795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th-TH"/>
          </a:p>
        </p:txBody>
      </p:sp>
      <p:sp>
        <p:nvSpPr>
          <p:cNvPr id="38" name="สี่เหลี่ยมผืนผ้า 37"/>
          <p:cNvSpPr/>
          <p:nvPr/>
        </p:nvSpPr>
        <p:spPr>
          <a:xfrm>
            <a:off x="3779838" y="1557338"/>
            <a:ext cx="1152525" cy="10795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th-TH"/>
          </a:p>
        </p:txBody>
      </p:sp>
      <p:sp>
        <p:nvSpPr>
          <p:cNvPr id="31750" name="ชื่อเรื่อง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en-US" smtClean="0">
                <a:cs typeface="FreesiaUPC" pitchFamily="34" charset="-34"/>
              </a:rPr>
              <a:t>Hill Climbing </a:t>
            </a:r>
            <a:r>
              <a:rPr lang="th-TH" smtClean="0"/>
              <a:t>เพื่อหาทางไปสู่เป้าหมาย</a:t>
            </a:r>
          </a:p>
        </p:txBody>
      </p:sp>
      <p:graphicFrame>
        <p:nvGraphicFramePr>
          <p:cNvPr id="4" name="Table 4"/>
          <p:cNvGraphicFramePr>
            <a:graphicFrameLocks noGrp="1"/>
          </p:cNvGraphicFramePr>
          <p:nvPr/>
        </p:nvGraphicFramePr>
        <p:xfrm>
          <a:off x="3851275" y="1628775"/>
          <a:ext cx="1008063" cy="914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36037"/>
                <a:gridCol w="336037"/>
                <a:gridCol w="336037"/>
              </a:tblGrid>
              <a:tr h="26402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FreesiaUPC" pitchFamily="34" charset="-34"/>
                          <a:cs typeface="FreesiaUPC" pitchFamily="34" charset="-34"/>
                        </a:rPr>
                        <a:t>4</a:t>
                      </a:r>
                      <a:endParaRPr lang="th-TH" sz="1400" dirty="0"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FreesiaUPC" pitchFamily="34" charset="-34"/>
                          <a:cs typeface="FreesiaUPC" pitchFamily="34" charset="-34"/>
                        </a:rPr>
                        <a:t>5</a:t>
                      </a:r>
                      <a:endParaRPr lang="th-TH" sz="1400" dirty="0"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400" dirty="0" smtClean="0">
                          <a:latin typeface="FreesiaUPC" pitchFamily="34" charset="-34"/>
                          <a:cs typeface="FreesiaUPC" pitchFamily="34" charset="-34"/>
                        </a:rPr>
                        <a:t>7</a:t>
                      </a:r>
                      <a:endParaRPr lang="th-TH" sz="1400" dirty="0"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26402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FreesiaUPC" pitchFamily="34" charset="-34"/>
                          <a:cs typeface="FreesiaUPC" pitchFamily="34" charset="-34"/>
                        </a:rPr>
                        <a:t>6</a:t>
                      </a:r>
                      <a:endParaRPr lang="th-TH" sz="1400" dirty="0"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FreesiaUPC" pitchFamily="34" charset="-34"/>
                          <a:cs typeface="FreesiaUPC" pitchFamily="34" charset="-34"/>
                        </a:rPr>
                        <a:t>3</a:t>
                      </a:r>
                      <a:endParaRPr lang="th-TH" sz="1400" dirty="0"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FreesiaUPC" pitchFamily="34" charset="-34"/>
                          <a:cs typeface="FreesiaUPC" pitchFamily="34" charset="-34"/>
                        </a:rPr>
                        <a:t>2</a:t>
                      </a:r>
                      <a:endParaRPr lang="th-TH" sz="1400" dirty="0"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264029">
                <a:tc>
                  <a:txBody>
                    <a:bodyPr/>
                    <a:lstStyle/>
                    <a:p>
                      <a:pPr algn="ctr"/>
                      <a:endParaRPr lang="th-TH" sz="1400" dirty="0"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FreesiaUPC" pitchFamily="34" charset="-34"/>
                          <a:cs typeface="FreesiaUPC" pitchFamily="34" charset="-34"/>
                        </a:rPr>
                        <a:t>1</a:t>
                      </a:r>
                      <a:endParaRPr lang="th-TH" sz="1400" dirty="0"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FreesiaUPC" pitchFamily="34" charset="-34"/>
                          <a:cs typeface="FreesiaUPC" pitchFamily="34" charset="-34"/>
                        </a:rPr>
                        <a:t>8</a:t>
                      </a:r>
                      <a:endParaRPr lang="th-TH" sz="1400" dirty="0"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7451725" y="1773238"/>
          <a:ext cx="1008063" cy="109696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36037"/>
                <a:gridCol w="336037"/>
                <a:gridCol w="336037"/>
              </a:tblGrid>
              <a:tr h="26402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FreesiaUPC" pitchFamily="34" charset="-34"/>
                          <a:cs typeface="FreesiaUPC" pitchFamily="34" charset="-34"/>
                        </a:rPr>
                        <a:t>4</a:t>
                      </a:r>
                      <a:endParaRPr lang="th-TH" sz="1800" dirty="0"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FreesiaUPC" pitchFamily="34" charset="-34"/>
                          <a:cs typeface="FreesiaUPC" pitchFamily="34" charset="-34"/>
                        </a:rPr>
                        <a:t>5</a:t>
                      </a:r>
                      <a:endParaRPr lang="th-TH" sz="1800" dirty="0"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800" dirty="0" smtClean="0">
                          <a:latin typeface="FreesiaUPC" pitchFamily="34" charset="-34"/>
                          <a:cs typeface="FreesiaUPC" pitchFamily="34" charset="-34"/>
                        </a:rPr>
                        <a:t>7</a:t>
                      </a:r>
                      <a:endParaRPr lang="th-TH" sz="1800" dirty="0"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/>
                </a:tc>
              </a:tr>
              <a:tr h="26402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FreesiaUPC" pitchFamily="34" charset="-34"/>
                          <a:cs typeface="FreesiaUPC" pitchFamily="34" charset="-34"/>
                        </a:rPr>
                        <a:t>6</a:t>
                      </a:r>
                      <a:endParaRPr lang="th-TH" sz="1800" dirty="0"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FreesiaUPC" pitchFamily="34" charset="-34"/>
                          <a:cs typeface="FreesiaUPC" pitchFamily="34" charset="-34"/>
                        </a:rPr>
                        <a:t>2</a:t>
                      </a:r>
                      <a:endParaRPr lang="th-TH" sz="1800" dirty="0"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800" dirty="0"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264029">
                <a:tc>
                  <a:txBody>
                    <a:bodyPr/>
                    <a:lstStyle/>
                    <a:p>
                      <a:pPr algn="ctr"/>
                      <a:r>
                        <a:rPr lang="th-TH" sz="1800" dirty="0" smtClean="0">
                          <a:latin typeface="FreesiaUPC" pitchFamily="34" charset="-34"/>
                          <a:cs typeface="FreesiaUPC" pitchFamily="34" charset="-34"/>
                        </a:rPr>
                        <a:t>1</a:t>
                      </a:r>
                      <a:endParaRPr lang="th-TH" sz="1800" dirty="0"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FreesiaUPC" pitchFamily="34" charset="-34"/>
                          <a:cs typeface="FreesiaUPC" pitchFamily="34" charset="-34"/>
                        </a:rPr>
                        <a:t>3</a:t>
                      </a:r>
                      <a:endParaRPr lang="th-TH" sz="1800" dirty="0"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FreesiaUPC" pitchFamily="34" charset="-34"/>
                          <a:cs typeface="FreesiaUPC" pitchFamily="34" charset="-34"/>
                        </a:rPr>
                        <a:t>8</a:t>
                      </a:r>
                      <a:endParaRPr lang="th-TH" sz="1800" dirty="0"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31787" name="TextBox 5"/>
          <p:cNvSpPr txBox="1">
            <a:spLocks noChangeArrowheads="1"/>
          </p:cNvSpPr>
          <p:nvPr/>
        </p:nvSpPr>
        <p:spPr bwMode="auto">
          <a:xfrm>
            <a:off x="7380288" y="2924175"/>
            <a:ext cx="151288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h-TH" sz="1800">
                <a:latin typeface="Tw Cen MT" pitchFamily="34" charset="0"/>
                <a:cs typeface="FreesiaUPC" pitchFamily="34" charset="-34"/>
              </a:rPr>
              <a:t>สถานะเป้าหมาย</a:t>
            </a:r>
          </a:p>
        </p:txBody>
      </p:sp>
      <p:sp>
        <p:nvSpPr>
          <p:cNvPr id="31788" name="TextBox 6"/>
          <p:cNvSpPr txBox="1">
            <a:spLocks noChangeArrowheads="1"/>
          </p:cNvSpPr>
          <p:nvPr/>
        </p:nvSpPr>
        <p:spPr bwMode="auto">
          <a:xfrm>
            <a:off x="250825" y="1628775"/>
            <a:ext cx="27368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h-TH" sz="2400">
                <a:latin typeface="Tw Cen MT" pitchFamily="34" charset="0"/>
                <a:cs typeface="FreesiaUPC" pitchFamily="34" charset="-34"/>
              </a:rPr>
              <a:t>กำหนดให้ใช้ </a:t>
            </a:r>
            <a:r>
              <a:rPr lang="en-US" sz="2400">
                <a:latin typeface="Tw Cen MT" pitchFamily="34" charset="0"/>
                <a:cs typeface="FreesiaUPC" pitchFamily="34" charset="-34"/>
              </a:rPr>
              <a:t>h(n) </a:t>
            </a:r>
            <a:r>
              <a:rPr lang="th-TH" sz="2400">
                <a:latin typeface="Tw Cen MT" pitchFamily="34" charset="0"/>
                <a:cs typeface="FreesiaUPC" pitchFamily="34" charset="-34"/>
              </a:rPr>
              <a:t>แบบ </a:t>
            </a:r>
            <a:r>
              <a:rPr lang="en-US" sz="2400">
                <a:latin typeface="Tw Cen MT" pitchFamily="34" charset="0"/>
                <a:cs typeface="FreesiaUPC" pitchFamily="34" charset="-34"/>
              </a:rPr>
              <a:t>h</a:t>
            </a:r>
            <a:r>
              <a:rPr lang="en-US" sz="2400" baseline="-25000">
                <a:latin typeface="Tw Cen MT" pitchFamily="34" charset="0"/>
                <a:cs typeface="FreesiaUPC" pitchFamily="34" charset="-34"/>
              </a:rPr>
              <a:t>1</a:t>
            </a:r>
            <a:endParaRPr lang="th-TH" sz="2400" baseline="-25000">
              <a:latin typeface="Tw Cen MT" pitchFamily="34" charset="0"/>
              <a:cs typeface="FreesiaUPC" pitchFamily="34" charset="-34"/>
            </a:endParaRPr>
          </a:p>
        </p:txBody>
      </p:sp>
      <p:sp>
        <p:nvSpPr>
          <p:cNvPr id="31789" name="TextBox 9"/>
          <p:cNvSpPr txBox="1">
            <a:spLocks noChangeArrowheads="1"/>
          </p:cNvSpPr>
          <p:nvPr/>
        </p:nvSpPr>
        <p:spPr bwMode="auto">
          <a:xfrm>
            <a:off x="4859338" y="1570038"/>
            <a:ext cx="1512887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h-TH" sz="1800">
                <a:latin typeface="Tw Cen MT" pitchFamily="34" charset="0"/>
                <a:cs typeface="FreesiaUPC" pitchFamily="34" charset="-34"/>
              </a:rPr>
              <a:t>สถานะเริ่มต้น</a:t>
            </a: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4017963" y="1341438"/>
            <a:ext cx="792162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800">
                <a:latin typeface="Tw Cen MT" pitchFamily="34" charset="0"/>
                <a:cs typeface="FreesiaUPC" pitchFamily="34" charset="-34"/>
              </a:rPr>
              <a:t>h = 3 </a:t>
            </a:r>
            <a:endParaRPr lang="th-TH" sz="1800">
              <a:latin typeface="Tw Cen MT" pitchFamily="34" charset="0"/>
              <a:cs typeface="FreesiaUPC" pitchFamily="34" charset="-34"/>
            </a:endParaRP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2627313" y="2555875"/>
            <a:ext cx="814387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800">
                <a:latin typeface="Tw Cen MT" pitchFamily="34" charset="0"/>
                <a:cs typeface="FreesiaUPC" pitchFamily="34" charset="-34"/>
              </a:rPr>
              <a:t>h = 4 </a:t>
            </a:r>
            <a:endParaRPr lang="th-TH" sz="1800">
              <a:latin typeface="Tw Cen MT" pitchFamily="34" charset="0"/>
              <a:cs typeface="FreesiaUPC" pitchFamily="34" charset="-34"/>
            </a:endParaRP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5508625" y="2587625"/>
            <a:ext cx="9572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800">
                <a:latin typeface="Tw Cen MT" pitchFamily="34" charset="0"/>
                <a:cs typeface="FreesiaUPC" pitchFamily="34" charset="-34"/>
              </a:rPr>
              <a:t>h = 2 </a:t>
            </a:r>
            <a:endParaRPr lang="th-TH" sz="1800">
              <a:latin typeface="Tw Cen MT" pitchFamily="34" charset="0"/>
              <a:cs typeface="FreesiaUPC" pitchFamily="34" charset="-34"/>
            </a:endParaRPr>
          </a:p>
        </p:txBody>
      </p:sp>
      <p:graphicFrame>
        <p:nvGraphicFramePr>
          <p:cNvPr id="14" name="Table 4"/>
          <p:cNvGraphicFramePr>
            <a:graphicFrameLocks noGrp="1"/>
          </p:cNvGraphicFramePr>
          <p:nvPr/>
        </p:nvGraphicFramePr>
        <p:xfrm>
          <a:off x="2678113" y="2835275"/>
          <a:ext cx="1008062" cy="914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36037"/>
                <a:gridCol w="336037"/>
                <a:gridCol w="336037"/>
              </a:tblGrid>
              <a:tr h="26402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FreesiaUPC" pitchFamily="34" charset="-34"/>
                          <a:cs typeface="FreesiaUPC" pitchFamily="34" charset="-34"/>
                        </a:rPr>
                        <a:t>4</a:t>
                      </a:r>
                      <a:endParaRPr lang="th-TH" sz="1400" dirty="0"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FreesiaUPC" pitchFamily="34" charset="-34"/>
                          <a:cs typeface="FreesiaUPC" pitchFamily="34" charset="-34"/>
                        </a:rPr>
                        <a:t>5</a:t>
                      </a:r>
                      <a:endParaRPr lang="th-TH" sz="1400" dirty="0"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400" dirty="0" smtClean="0">
                          <a:latin typeface="FreesiaUPC" pitchFamily="34" charset="-34"/>
                          <a:cs typeface="FreesiaUPC" pitchFamily="34" charset="-34"/>
                        </a:rPr>
                        <a:t>7</a:t>
                      </a:r>
                      <a:endParaRPr lang="th-TH" sz="1400" dirty="0"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264029">
                <a:tc>
                  <a:txBody>
                    <a:bodyPr/>
                    <a:lstStyle/>
                    <a:p>
                      <a:pPr algn="ctr"/>
                      <a:endParaRPr lang="th-TH" sz="1400" dirty="0"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FreesiaUPC" pitchFamily="34" charset="-34"/>
                          <a:cs typeface="FreesiaUPC" pitchFamily="34" charset="-34"/>
                        </a:rPr>
                        <a:t>3</a:t>
                      </a:r>
                      <a:endParaRPr lang="th-TH" sz="1400" dirty="0"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FreesiaUPC" pitchFamily="34" charset="-34"/>
                          <a:cs typeface="FreesiaUPC" pitchFamily="34" charset="-34"/>
                        </a:rPr>
                        <a:t>2</a:t>
                      </a:r>
                      <a:endParaRPr lang="th-TH" sz="1400" dirty="0"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26402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FreesiaUPC" pitchFamily="34" charset="-34"/>
                          <a:cs typeface="FreesiaUPC" pitchFamily="34" charset="-34"/>
                        </a:rPr>
                        <a:t>6</a:t>
                      </a:r>
                      <a:endParaRPr lang="th-TH" sz="1400" dirty="0"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FreesiaUPC" pitchFamily="34" charset="-34"/>
                          <a:cs typeface="FreesiaUPC" pitchFamily="34" charset="-34"/>
                        </a:rPr>
                        <a:t>1</a:t>
                      </a:r>
                      <a:endParaRPr lang="th-TH" sz="1400" dirty="0"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FreesiaUPC" pitchFamily="34" charset="-34"/>
                          <a:cs typeface="FreesiaUPC" pitchFamily="34" charset="-34"/>
                        </a:rPr>
                        <a:t>8</a:t>
                      </a:r>
                      <a:endParaRPr lang="th-TH" sz="1400" dirty="0"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5" name="Table 4"/>
          <p:cNvGraphicFramePr>
            <a:graphicFrameLocks noGrp="1"/>
          </p:cNvGraphicFramePr>
          <p:nvPr/>
        </p:nvGraphicFramePr>
        <p:xfrm>
          <a:off x="5054600" y="2857500"/>
          <a:ext cx="1008063" cy="914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36037"/>
                <a:gridCol w="336037"/>
                <a:gridCol w="336037"/>
              </a:tblGrid>
              <a:tr h="26402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FreesiaUPC" pitchFamily="34" charset="-34"/>
                          <a:cs typeface="FreesiaUPC" pitchFamily="34" charset="-34"/>
                        </a:rPr>
                        <a:t>4</a:t>
                      </a:r>
                      <a:endParaRPr lang="th-TH" sz="1400" dirty="0"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FreesiaUPC" pitchFamily="34" charset="-34"/>
                          <a:cs typeface="FreesiaUPC" pitchFamily="34" charset="-34"/>
                        </a:rPr>
                        <a:t>5</a:t>
                      </a:r>
                      <a:endParaRPr lang="th-TH" sz="1400" dirty="0"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400" dirty="0" smtClean="0">
                          <a:latin typeface="FreesiaUPC" pitchFamily="34" charset="-34"/>
                          <a:cs typeface="FreesiaUPC" pitchFamily="34" charset="-34"/>
                        </a:rPr>
                        <a:t>7</a:t>
                      </a:r>
                      <a:endParaRPr lang="th-TH" sz="1400" dirty="0"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26402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FreesiaUPC" pitchFamily="34" charset="-34"/>
                          <a:cs typeface="FreesiaUPC" pitchFamily="34" charset="-34"/>
                        </a:rPr>
                        <a:t>6</a:t>
                      </a:r>
                      <a:endParaRPr lang="th-TH" sz="1400" dirty="0"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FreesiaUPC" pitchFamily="34" charset="-34"/>
                          <a:cs typeface="FreesiaUPC" pitchFamily="34" charset="-34"/>
                        </a:rPr>
                        <a:t>3</a:t>
                      </a:r>
                      <a:endParaRPr lang="th-TH" sz="1400" dirty="0"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FreesiaUPC" pitchFamily="34" charset="-34"/>
                          <a:cs typeface="FreesiaUPC" pitchFamily="34" charset="-34"/>
                        </a:rPr>
                        <a:t>2</a:t>
                      </a:r>
                      <a:endParaRPr lang="th-TH" sz="1400" dirty="0"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26402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FreesiaUPC" pitchFamily="34" charset="-34"/>
                          <a:cs typeface="FreesiaUPC" pitchFamily="34" charset="-34"/>
                        </a:rPr>
                        <a:t>1</a:t>
                      </a:r>
                      <a:endParaRPr lang="th-TH" sz="1400" dirty="0"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400" dirty="0"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FreesiaUPC" pitchFamily="34" charset="-34"/>
                          <a:cs typeface="FreesiaUPC" pitchFamily="34" charset="-34"/>
                        </a:rPr>
                        <a:t>8</a:t>
                      </a:r>
                      <a:endParaRPr lang="th-TH" sz="1400" dirty="0"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cxnSp>
        <p:nvCxnSpPr>
          <p:cNvPr id="17" name="ตัวเชื่อมต่อตรง 16"/>
          <p:cNvCxnSpPr/>
          <p:nvPr/>
        </p:nvCxnSpPr>
        <p:spPr>
          <a:xfrm rot="10800000" flipV="1">
            <a:off x="3203575" y="2565400"/>
            <a:ext cx="1152525" cy="28733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ตัวเชื่อมต่อตรง 18"/>
          <p:cNvCxnSpPr/>
          <p:nvPr/>
        </p:nvCxnSpPr>
        <p:spPr>
          <a:xfrm>
            <a:off x="4406900" y="2547938"/>
            <a:ext cx="1150938" cy="287337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6" name="Table 4"/>
          <p:cNvGraphicFramePr>
            <a:graphicFrameLocks noGrp="1"/>
          </p:cNvGraphicFramePr>
          <p:nvPr/>
        </p:nvGraphicFramePr>
        <p:xfrm>
          <a:off x="3203575" y="4292600"/>
          <a:ext cx="1008063" cy="914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36037"/>
                <a:gridCol w="336037"/>
                <a:gridCol w="336037"/>
              </a:tblGrid>
              <a:tr h="26402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FreesiaUPC" pitchFamily="34" charset="-34"/>
                          <a:cs typeface="FreesiaUPC" pitchFamily="34" charset="-34"/>
                        </a:rPr>
                        <a:t>4</a:t>
                      </a:r>
                      <a:endParaRPr lang="th-TH" sz="1400" dirty="0"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FreesiaUPC" pitchFamily="34" charset="-34"/>
                          <a:cs typeface="FreesiaUPC" pitchFamily="34" charset="-34"/>
                        </a:rPr>
                        <a:t>5</a:t>
                      </a:r>
                      <a:endParaRPr lang="th-TH" sz="1400" dirty="0"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400" dirty="0" smtClean="0">
                          <a:latin typeface="FreesiaUPC" pitchFamily="34" charset="-34"/>
                          <a:cs typeface="FreesiaUPC" pitchFamily="34" charset="-34"/>
                        </a:rPr>
                        <a:t>7</a:t>
                      </a:r>
                      <a:endParaRPr lang="th-TH" sz="1400" dirty="0"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26402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FreesiaUPC" pitchFamily="34" charset="-34"/>
                          <a:cs typeface="FreesiaUPC" pitchFamily="34" charset="-34"/>
                        </a:rPr>
                        <a:t>6</a:t>
                      </a:r>
                      <a:endParaRPr lang="th-TH" sz="1400" dirty="0"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400" dirty="0"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FreesiaUPC" pitchFamily="34" charset="-34"/>
                          <a:cs typeface="FreesiaUPC" pitchFamily="34" charset="-34"/>
                        </a:rPr>
                        <a:t>2</a:t>
                      </a:r>
                      <a:endParaRPr lang="th-TH" sz="1400" dirty="0"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26402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FreesiaUPC" pitchFamily="34" charset="-34"/>
                          <a:cs typeface="FreesiaUPC" pitchFamily="34" charset="-34"/>
                        </a:rPr>
                        <a:t>1</a:t>
                      </a:r>
                      <a:endParaRPr lang="th-TH" sz="1400" dirty="0"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FreesiaUPC" pitchFamily="34" charset="-34"/>
                          <a:cs typeface="FreesiaUPC" pitchFamily="34" charset="-34"/>
                        </a:rPr>
                        <a:t>3</a:t>
                      </a:r>
                      <a:endParaRPr lang="th-TH" sz="1400" dirty="0"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FreesiaUPC" pitchFamily="34" charset="-34"/>
                          <a:cs typeface="FreesiaUPC" pitchFamily="34" charset="-34"/>
                        </a:rPr>
                        <a:t>8</a:t>
                      </a:r>
                      <a:endParaRPr lang="th-TH" sz="1400" dirty="0"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7" name="Table 4"/>
          <p:cNvGraphicFramePr>
            <a:graphicFrameLocks noGrp="1"/>
          </p:cNvGraphicFramePr>
          <p:nvPr/>
        </p:nvGraphicFramePr>
        <p:xfrm>
          <a:off x="5076825" y="4292600"/>
          <a:ext cx="1008063" cy="914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36037"/>
                <a:gridCol w="336037"/>
                <a:gridCol w="336037"/>
              </a:tblGrid>
              <a:tr h="26402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FreesiaUPC" pitchFamily="34" charset="-34"/>
                          <a:cs typeface="FreesiaUPC" pitchFamily="34" charset="-34"/>
                        </a:rPr>
                        <a:t>4</a:t>
                      </a:r>
                      <a:endParaRPr lang="th-TH" sz="1400" dirty="0"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FreesiaUPC" pitchFamily="34" charset="-34"/>
                          <a:cs typeface="FreesiaUPC" pitchFamily="34" charset="-34"/>
                        </a:rPr>
                        <a:t>5</a:t>
                      </a:r>
                      <a:endParaRPr lang="th-TH" sz="1400" dirty="0"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400" dirty="0" smtClean="0">
                          <a:latin typeface="FreesiaUPC" pitchFamily="34" charset="-34"/>
                          <a:cs typeface="FreesiaUPC" pitchFamily="34" charset="-34"/>
                        </a:rPr>
                        <a:t>7</a:t>
                      </a:r>
                      <a:endParaRPr lang="th-TH" sz="1400" dirty="0"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26402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FreesiaUPC" pitchFamily="34" charset="-34"/>
                          <a:cs typeface="FreesiaUPC" pitchFamily="34" charset="-34"/>
                        </a:rPr>
                        <a:t>6</a:t>
                      </a:r>
                      <a:endParaRPr lang="th-TH" sz="1400" dirty="0"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FreesiaUPC" pitchFamily="34" charset="-34"/>
                          <a:cs typeface="FreesiaUPC" pitchFamily="34" charset="-34"/>
                        </a:rPr>
                        <a:t>3</a:t>
                      </a:r>
                      <a:endParaRPr lang="th-TH" sz="1400" dirty="0"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FreesiaUPC" pitchFamily="34" charset="-34"/>
                          <a:cs typeface="FreesiaUPC" pitchFamily="34" charset="-34"/>
                        </a:rPr>
                        <a:t>2</a:t>
                      </a:r>
                      <a:endParaRPr lang="th-TH" sz="1400" dirty="0"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264029">
                <a:tc>
                  <a:txBody>
                    <a:bodyPr/>
                    <a:lstStyle/>
                    <a:p>
                      <a:pPr algn="ctr"/>
                      <a:endParaRPr lang="th-TH" sz="1400" dirty="0"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FreesiaUPC" pitchFamily="34" charset="-34"/>
                          <a:cs typeface="FreesiaUPC" pitchFamily="34" charset="-34"/>
                        </a:rPr>
                        <a:t>1</a:t>
                      </a:r>
                      <a:endParaRPr lang="th-TH" sz="1400" dirty="0"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FreesiaUPC" pitchFamily="34" charset="-34"/>
                          <a:cs typeface="FreesiaUPC" pitchFamily="34" charset="-34"/>
                        </a:rPr>
                        <a:t>8</a:t>
                      </a:r>
                      <a:endParaRPr lang="th-TH" sz="1400" dirty="0"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8" name="Table 4"/>
          <p:cNvGraphicFramePr>
            <a:graphicFrameLocks noGrp="1"/>
          </p:cNvGraphicFramePr>
          <p:nvPr/>
        </p:nvGraphicFramePr>
        <p:xfrm>
          <a:off x="7019925" y="4300538"/>
          <a:ext cx="1008063" cy="914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36037"/>
                <a:gridCol w="336037"/>
                <a:gridCol w="336037"/>
              </a:tblGrid>
              <a:tr h="26402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FreesiaUPC" pitchFamily="34" charset="-34"/>
                          <a:cs typeface="FreesiaUPC" pitchFamily="34" charset="-34"/>
                        </a:rPr>
                        <a:t>4</a:t>
                      </a:r>
                      <a:endParaRPr lang="th-TH" sz="1400" dirty="0"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FreesiaUPC" pitchFamily="34" charset="-34"/>
                          <a:cs typeface="FreesiaUPC" pitchFamily="34" charset="-34"/>
                        </a:rPr>
                        <a:t>5</a:t>
                      </a:r>
                      <a:endParaRPr lang="th-TH" sz="1400" dirty="0"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400" dirty="0" smtClean="0">
                          <a:latin typeface="FreesiaUPC" pitchFamily="34" charset="-34"/>
                          <a:cs typeface="FreesiaUPC" pitchFamily="34" charset="-34"/>
                        </a:rPr>
                        <a:t>7</a:t>
                      </a:r>
                      <a:endParaRPr lang="th-TH" sz="1400" dirty="0"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26402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FreesiaUPC" pitchFamily="34" charset="-34"/>
                          <a:cs typeface="FreesiaUPC" pitchFamily="34" charset="-34"/>
                        </a:rPr>
                        <a:t>6</a:t>
                      </a:r>
                      <a:endParaRPr lang="th-TH" sz="1400" dirty="0"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FreesiaUPC" pitchFamily="34" charset="-34"/>
                          <a:cs typeface="FreesiaUPC" pitchFamily="34" charset="-34"/>
                        </a:rPr>
                        <a:t>3</a:t>
                      </a:r>
                      <a:endParaRPr lang="th-TH" sz="1400" dirty="0"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FreesiaUPC" pitchFamily="34" charset="-34"/>
                          <a:cs typeface="FreesiaUPC" pitchFamily="34" charset="-34"/>
                        </a:rPr>
                        <a:t>2</a:t>
                      </a:r>
                      <a:endParaRPr lang="th-TH" sz="1400" dirty="0"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26402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FreesiaUPC" pitchFamily="34" charset="-34"/>
                          <a:cs typeface="FreesiaUPC" pitchFamily="34" charset="-34"/>
                        </a:rPr>
                        <a:t>1</a:t>
                      </a:r>
                      <a:endParaRPr lang="th-TH" sz="1400" dirty="0"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FreesiaUPC" pitchFamily="34" charset="-34"/>
                          <a:cs typeface="FreesiaUPC" pitchFamily="34" charset="-34"/>
                        </a:rPr>
                        <a:t>8</a:t>
                      </a:r>
                      <a:endParaRPr lang="th-TH" sz="1400" dirty="0"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400" dirty="0"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30" name="TextBox 29"/>
          <p:cNvSpPr txBox="1">
            <a:spLocks noChangeArrowheads="1"/>
          </p:cNvSpPr>
          <p:nvPr/>
        </p:nvSpPr>
        <p:spPr bwMode="auto">
          <a:xfrm>
            <a:off x="3132138" y="3995738"/>
            <a:ext cx="957262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800">
                <a:latin typeface="Tw Cen MT" pitchFamily="34" charset="0"/>
                <a:cs typeface="FreesiaUPC" pitchFamily="34" charset="-34"/>
              </a:rPr>
              <a:t>h = 1 </a:t>
            </a:r>
            <a:endParaRPr lang="th-TH" sz="1800">
              <a:latin typeface="Tw Cen MT" pitchFamily="34" charset="0"/>
              <a:cs typeface="FreesiaUPC" pitchFamily="34" charset="-34"/>
            </a:endParaRPr>
          </a:p>
        </p:txBody>
      </p:sp>
      <p:sp>
        <p:nvSpPr>
          <p:cNvPr id="31" name="TextBox 30"/>
          <p:cNvSpPr txBox="1">
            <a:spLocks noChangeArrowheads="1"/>
          </p:cNvSpPr>
          <p:nvPr/>
        </p:nvSpPr>
        <p:spPr bwMode="auto">
          <a:xfrm>
            <a:off x="7431088" y="4005263"/>
            <a:ext cx="957262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800">
                <a:latin typeface="Tw Cen MT" pitchFamily="34" charset="0"/>
                <a:cs typeface="FreesiaUPC" pitchFamily="34" charset="-34"/>
              </a:rPr>
              <a:t>h = 3 </a:t>
            </a:r>
            <a:endParaRPr lang="th-TH" sz="1800">
              <a:latin typeface="Tw Cen MT" pitchFamily="34" charset="0"/>
              <a:cs typeface="FreesiaUPC" pitchFamily="34" charset="-34"/>
            </a:endParaRPr>
          </a:p>
        </p:txBody>
      </p:sp>
      <p:sp>
        <p:nvSpPr>
          <p:cNvPr id="32" name="TextBox 31"/>
          <p:cNvSpPr txBox="1">
            <a:spLocks noChangeArrowheads="1"/>
          </p:cNvSpPr>
          <p:nvPr/>
        </p:nvSpPr>
        <p:spPr bwMode="auto">
          <a:xfrm>
            <a:off x="5508625" y="3995738"/>
            <a:ext cx="95726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800">
                <a:latin typeface="Tw Cen MT" pitchFamily="34" charset="0"/>
                <a:cs typeface="FreesiaUPC" pitchFamily="34" charset="-34"/>
              </a:rPr>
              <a:t>h = 3 </a:t>
            </a:r>
            <a:endParaRPr lang="th-TH" sz="1800">
              <a:latin typeface="Tw Cen MT" pitchFamily="34" charset="0"/>
              <a:cs typeface="FreesiaUPC" pitchFamily="34" charset="-34"/>
            </a:endParaRPr>
          </a:p>
        </p:txBody>
      </p:sp>
      <p:cxnSp>
        <p:nvCxnSpPr>
          <p:cNvPr id="34" name="ตัวเชื่อมต่อตรง 33"/>
          <p:cNvCxnSpPr/>
          <p:nvPr/>
        </p:nvCxnSpPr>
        <p:spPr>
          <a:xfrm rot="10800000" flipV="1">
            <a:off x="3708400" y="3789363"/>
            <a:ext cx="1800225" cy="503237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ตัวเชื่อมต่อตรง 38"/>
          <p:cNvCxnSpPr/>
          <p:nvPr/>
        </p:nvCxnSpPr>
        <p:spPr>
          <a:xfrm rot="5400000">
            <a:off x="5257006" y="4040982"/>
            <a:ext cx="503237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ตัวเชื่อมต่อตรง 42"/>
          <p:cNvCxnSpPr/>
          <p:nvPr/>
        </p:nvCxnSpPr>
        <p:spPr>
          <a:xfrm>
            <a:off x="5508625" y="3789363"/>
            <a:ext cx="2016125" cy="503237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4" name="Table 4"/>
          <p:cNvGraphicFramePr>
            <a:graphicFrameLocks noGrp="1"/>
          </p:cNvGraphicFramePr>
          <p:nvPr/>
        </p:nvGraphicFramePr>
        <p:xfrm>
          <a:off x="684213" y="5827713"/>
          <a:ext cx="1008062" cy="914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36037"/>
                <a:gridCol w="336037"/>
                <a:gridCol w="336037"/>
              </a:tblGrid>
              <a:tr h="26402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FreesiaUPC" pitchFamily="34" charset="-34"/>
                          <a:cs typeface="FreesiaUPC" pitchFamily="34" charset="-34"/>
                        </a:rPr>
                        <a:t>4</a:t>
                      </a:r>
                      <a:endParaRPr lang="th-TH" sz="1400" dirty="0"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400" dirty="0"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400" dirty="0" smtClean="0">
                          <a:latin typeface="FreesiaUPC" pitchFamily="34" charset="-34"/>
                          <a:cs typeface="FreesiaUPC" pitchFamily="34" charset="-34"/>
                        </a:rPr>
                        <a:t>7</a:t>
                      </a:r>
                      <a:endParaRPr lang="th-TH" sz="1400" dirty="0"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26402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FreesiaUPC" pitchFamily="34" charset="-34"/>
                          <a:cs typeface="FreesiaUPC" pitchFamily="34" charset="-34"/>
                        </a:rPr>
                        <a:t>6</a:t>
                      </a:r>
                      <a:endParaRPr lang="th-TH" sz="1400" dirty="0"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FreesiaUPC" pitchFamily="34" charset="-34"/>
                          <a:cs typeface="FreesiaUPC" pitchFamily="34" charset="-34"/>
                        </a:rPr>
                        <a:t>5</a:t>
                      </a:r>
                      <a:endParaRPr lang="th-TH" sz="1400" dirty="0"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FreesiaUPC" pitchFamily="34" charset="-34"/>
                          <a:cs typeface="FreesiaUPC" pitchFamily="34" charset="-34"/>
                        </a:rPr>
                        <a:t>2</a:t>
                      </a:r>
                      <a:endParaRPr lang="th-TH" sz="1400" dirty="0"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26402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FreesiaUPC" pitchFamily="34" charset="-34"/>
                          <a:cs typeface="FreesiaUPC" pitchFamily="34" charset="-34"/>
                        </a:rPr>
                        <a:t>1</a:t>
                      </a:r>
                      <a:endParaRPr lang="th-TH" sz="1400" dirty="0"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FreesiaUPC" pitchFamily="34" charset="-34"/>
                          <a:cs typeface="FreesiaUPC" pitchFamily="34" charset="-34"/>
                        </a:rPr>
                        <a:t>3</a:t>
                      </a:r>
                      <a:endParaRPr lang="th-TH" sz="1400" dirty="0"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FreesiaUPC" pitchFamily="34" charset="-34"/>
                          <a:cs typeface="FreesiaUPC" pitchFamily="34" charset="-34"/>
                        </a:rPr>
                        <a:t>8</a:t>
                      </a:r>
                      <a:endParaRPr lang="th-TH" sz="1400" dirty="0"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5" name="Table 4"/>
          <p:cNvGraphicFramePr>
            <a:graphicFrameLocks noGrp="1"/>
          </p:cNvGraphicFramePr>
          <p:nvPr/>
        </p:nvGraphicFramePr>
        <p:xfrm>
          <a:off x="2484438" y="5827713"/>
          <a:ext cx="1008062" cy="914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36037"/>
                <a:gridCol w="336037"/>
                <a:gridCol w="336037"/>
              </a:tblGrid>
              <a:tr h="26402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FreesiaUPC" pitchFamily="34" charset="-34"/>
                          <a:cs typeface="FreesiaUPC" pitchFamily="34" charset="-34"/>
                        </a:rPr>
                        <a:t>4</a:t>
                      </a:r>
                      <a:endParaRPr lang="th-TH" sz="1400" dirty="0"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FreesiaUPC" pitchFamily="34" charset="-34"/>
                          <a:cs typeface="FreesiaUPC" pitchFamily="34" charset="-34"/>
                        </a:rPr>
                        <a:t>5</a:t>
                      </a:r>
                      <a:endParaRPr lang="th-TH" sz="1400" dirty="0"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400" dirty="0" smtClean="0">
                          <a:latin typeface="FreesiaUPC" pitchFamily="34" charset="-34"/>
                          <a:cs typeface="FreesiaUPC" pitchFamily="34" charset="-34"/>
                        </a:rPr>
                        <a:t>7</a:t>
                      </a:r>
                      <a:endParaRPr lang="th-TH" sz="1400" dirty="0"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26402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FreesiaUPC" pitchFamily="34" charset="-34"/>
                          <a:cs typeface="FreesiaUPC" pitchFamily="34" charset="-34"/>
                        </a:rPr>
                        <a:t>6</a:t>
                      </a:r>
                      <a:endParaRPr lang="th-TH" sz="1400" dirty="0"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FreesiaUPC" pitchFamily="34" charset="-34"/>
                          <a:cs typeface="FreesiaUPC" pitchFamily="34" charset="-34"/>
                        </a:rPr>
                        <a:t>3</a:t>
                      </a:r>
                      <a:endParaRPr lang="th-TH" sz="1400" dirty="0"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FreesiaUPC" pitchFamily="34" charset="-34"/>
                          <a:cs typeface="FreesiaUPC" pitchFamily="34" charset="-34"/>
                        </a:rPr>
                        <a:t>2</a:t>
                      </a:r>
                      <a:endParaRPr lang="th-TH" sz="1400" dirty="0"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26402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FreesiaUPC" pitchFamily="34" charset="-34"/>
                          <a:cs typeface="FreesiaUPC" pitchFamily="34" charset="-34"/>
                        </a:rPr>
                        <a:t>1</a:t>
                      </a:r>
                      <a:endParaRPr lang="th-TH" sz="1400" dirty="0"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400" dirty="0"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FreesiaUPC" pitchFamily="34" charset="-34"/>
                          <a:cs typeface="FreesiaUPC" pitchFamily="34" charset="-34"/>
                        </a:rPr>
                        <a:t>8</a:t>
                      </a:r>
                      <a:endParaRPr lang="th-TH" sz="1400" dirty="0"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6" name="Table 4"/>
          <p:cNvGraphicFramePr>
            <a:graphicFrameLocks noGrp="1"/>
          </p:cNvGraphicFramePr>
          <p:nvPr/>
        </p:nvGraphicFramePr>
        <p:xfrm>
          <a:off x="4067175" y="5827713"/>
          <a:ext cx="1009650" cy="914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36037"/>
                <a:gridCol w="336037"/>
                <a:gridCol w="336037"/>
              </a:tblGrid>
              <a:tr h="26402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FreesiaUPC" pitchFamily="34" charset="-34"/>
                          <a:cs typeface="FreesiaUPC" pitchFamily="34" charset="-34"/>
                        </a:rPr>
                        <a:t>4</a:t>
                      </a:r>
                      <a:endParaRPr lang="th-TH" sz="1400" dirty="0"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FreesiaUPC" pitchFamily="34" charset="-34"/>
                          <a:cs typeface="FreesiaUPC" pitchFamily="34" charset="-34"/>
                        </a:rPr>
                        <a:t>5</a:t>
                      </a:r>
                      <a:endParaRPr lang="th-TH" sz="1400" dirty="0"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400" dirty="0" smtClean="0">
                          <a:latin typeface="FreesiaUPC" pitchFamily="34" charset="-34"/>
                          <a:cs typeface="FreesiaUPC" pitchFamily="34" charset="-34"/>
                        </a:rPr>
                        <a:t>7</a:t>
                      </a:r>
                      <a:endParaRPr lang="th-TH" sz="1400" dirty="0"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264029">
                <a:tc>
                  <a:txBody>
                    <a:bodyPr/>
                    <a:lstStyle/>
                    <a:p>
                      <a:pPr algn="ctr"/>
                      <a:endParaRPr lang="th-TH" sz="1400" dirty="0"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FreesiaUPC" pitchFamily="34" charset="-34"/>
                          <a:cs typeface="FreesiaUPC" pitchFamily="34" charset="-34"/>
                        </a:rPr>
                        <a:t>6</a:t>
                      </a:r>
                      <a:endParaRPr lang="th-TH" sz="1400" dirty="0"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FreesiaUPC" pitchFamily="34" charset="-34"/>
                          <a:cs typeface="FreesiaUPC" pitchFamily="34" charset="-34"/>
                        </a:rPr>
                        <a:t>2</a:t>
                      </a:r>
                      <a:endParaRPr lang="th-TH" sz="1400" dirty="0"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26402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FreesiaUPC" pitchFamily="34" charset="-34"/>
                          <a:cs typeface="FreesiaUPC" pitchFamily="34" charset="-34"/>
                        </a:rPr>
                        <a:t>1</a:t>
                      </a:r>
                      <a:endParaRPr lang="th-TH" sz="1400" dirty="0"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FreesiaUPC" pitchFamily="34" charset="-34"/>
                          <a:cs typeface="FreesiaUPC" pitchFamily="34" charset="-34"/>
                        </a:rPr>
                        <a:t>3</a:t>
                      </a:r>
                      <a:endParaRPr lang="th-TH" sz="1400" dirty="0"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FreesiaUPC" pitchFamily="34" charset="-34"/>
                          <a:cs typeface="FreesiaUPC" pitchFamily="34" charset="-34"/>
                        </a:rPr>
                        <a:t>8</a:t>
                      </a:r>
                      <a:endParaRPr lang="th-TH" sz="1400" dirty="0"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7" name="Table 4"/>
          <p:cNvGraphicFramePr>
            <a:graphicFrameLocks noGrp="1"/>
          </p:cNvGraphicFramePr>
          <p:nvPr/>
        </p:nvGraphicFramePr>
        <p:xfrm>
          <a:off x="5651500" y="5827713"/>
          <a:ext cx="1008063" cy="914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36037"/>
                <a:gridCol w="336037"/>
                <a:gridCol w="336037"/>
              </a:tblGrid>
              <a:tr h="26402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FreesiaUPC" pitchFamily="34" charset="-34"/>
                          <a:cs typeface="FreesiaUPC" pitchFamily="34" charset="-34"/>
                        </a:rPr>
                        <a:t>4</a:t>
                      </a:r>
                      <a:endParaRPr lang="th-TH" sz="1400" dirty="0"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FreesiaUPC" pitchFamily="34" charset="-34"/>
                          <a:cs typeface="FreesiaUPC" pitchFamily="34" charset="-34"/>
                        </a:rPr>
                        <a:t>5</a:t>
                      </a:r>
                      <a:endParaRPr lang="th-TH" sz="1400" dirty="0"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400" dirty="0" smtClean="0">
                          <a:latin typeface="FreesiaUPC" pitchFamily="34" charset="-34"/>
                          <a:cs typeface="FreesiaUPC" pitchFamily="34" charset="-34"/>
                        </a:rPr>
                        <a:t>7</a:t>
                      </a:r>
                      <a:endParaRPr lang="th-TH" sz="1400" dirty="0"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26402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FreesiaUPC" pitchFamily="34" charset="-34"/>
                          <a:cs typeface="FreesiaUPC" pitchFamily="34" charset="-34"/>
                        </a:rPr>
                        <a:t>6</a:t>
                      </a:r>
                      <a:endParaRPr lang="th-TH" sz="1400" dirty="0"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FreesiaUPC" pitchFamily="34" charset="-34"/>
                          <a:cs typeface="FreesiaUPC" pitchFamily="34" charset="-34"/>
                        </a:rPr>
                        <a:t>2</a:t>
                      </a:r>
                      <a:endParaRPr lang="th-TH" sz="1400" dirty="0"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400" dirty="0"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26402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FreesiaUPC" pitchFamily="34" charset="-34"/>
                          <a:cs typeface="FreesiaUPC" pitchFamily="34" charset="-34"/>
                        </a:rPr>
                        <a:t>1</a:t>
                      </a:r>
                      <a:endParaRPr lang="th-TH" sz="1400" dirty="0"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FreesiaUPC" pitchFamily="34" charset="-34"/>
                          <a:cs typeface="FreesiaUPC" pitchFamily="34" charset="-34"/>
                        </a:rPr>
                        <a:t>3</a:t>
                      </a:r>
                      <a:endParaRPr lang="th-TH" sz="1400" dirty="0"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FreesiaUPC" pitchFamily="34" charset="-34"/>
                          <a:cs typeface="FreesiaUPC" pitchFamily="34" charset="-34"/>
                        </a:rPr>
                        <a:t>8</a:t>
                      </a:r>
                      <a:endParaRPr lang="th-TH" sz="1400" dirty="0">
                        <a:latin typeface="FreesiaUPC" pitchFamily="34" charset="-34"/>
                        <a:cs typeface="FreesiaUPC" pitchFamily="34" charset="-34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48" name="TextBox 47"/>
          <p:cNvSpPr txBox="1">
            <a:spLocks noChangeArrowheads="1"/>
          </p:cNvSpPr>
          <p:nvPr/>
        </p:nvSpPr>
        <p:spPr bwMode="auto">
          <a:xfrm>
            <a:off x="611188" y="5508625"/>
            <a:ext cx="95885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800">
                <a:latin typeface="Tw Cen MT" pitchFamily="34" charset="0"/>
                <a:cs typeface="FreesiaUPC" pitchFamily="34" charset="-34"/>
              </a:rPr>
              <a:t>h = 2 </a:t>
            </a:r>
            <a:endParaRPr lang="th-TH" sz="1800">
              <a:latin typeface="Tw Cen MT" pitchFamily="34" charset="0"/>
              <a:cs typeface="FreesiaUPC" pitchFamily="34" charset="-34"/>
            </a:endParaRPr>
          </a:p>
        </p:txBody>
      </p:sp>
      <p:sp>
        <p:nvSpPr>
          <p:cNvPr id="49" name="TextBox 48"/>
          <p:cNvSpPr txBox="1">
            <a:spLocks noChangeArrowheads="1"/>
          </p:cNvSpPr>
          <p:nvPr/>
        </p:nvSpPr>
        <p:spPr bwMode="auto">
          <a:xfrm>
            <a:off x="2390775" y="5516563"/>
            <a:ext cx="95726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800">
                <a:latin typeface="Tw Cen MT" pitchFamily="34" charset="0"/>
                <a:cs typeface="FreesiaUPC" pitchFamily="34" charset="-34"/>
              </a:rPr>
              <a:t>h = 3 </a:t>
            </a:r>
            <a:endParaRPr lang="th-TH" sz="1800">
              <a:latin typeface="Tw Cen MT" pitchFamily="34" charset="0"/>
              <a:cs typeface="FreesiaUPC" pitchFamily="34" charset="-34"/>
            </a:endParaRPr>
          </a:p>
        </p:txBody>
      </p:sp>
      <p:sp>
        <p:nvSpPr>
          <p:cNvPr id="50" name="TextBox 49"/>
          <p:cNvSpPr txBox="1">
            <a:spLocks noChangeArrowheads="1"/>
          </p:cNvSpPr>
          <p:nvPr/>
        </p:nvSpPr>
        <p:spPr bwMode="auto">
          <a:xfrm>
            <a:off x="4500563" y="5516563"/>
            <a:ext cx="957262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800">
                <a:latin typeface="Tw Cen MT" pitchFamily="34" charset="0"/>
                <a:cs typeface="FreesiaUPC" pitchFamily="34" charset="-34"/>
              </a:rPr>
              <a:t>h = 2 </a:t>
            </a:r>
            <a:endParaRPr lang="th-TH" sz="1800">
              <a:latin typeface="Tw Cen MT" pitchFamily="34" charset="0"/>
              <a:cs typeface="FreesiaUPC" pitchFamily="34" charset="-34"/>
            </a:endParaRPr>
          </a:p>
        </p:txBody>
      </p:sp>
      <p:sp>
        <p:nvSpPr>
          <p:cNvPr id="51" name="TextBox 50"/>
          <p:cNvSpPr txBox="1">
            <a:spLocks noChangeArrowheads="1"/>
          </p:cNvSpPr>
          <p:nvPr/>
        </p:nvSpPr>
        <p:spPr bwMode="auto">
          <a:xfrm>
            <a:off x="6062663" y="5516563"/>
            <a:ext cx="957262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800">
                <a:latin typeface="Tw Cen MT" pitchFamily="34" charset="0"/>
                <a:cs typeface="FreesiaUPC" pitchFamily="34" charset="-34"/>
              </a:rPr>
              <a:t>h = 0 </a:t>
            </a:r>
            <a:endParaRPr lang="th-TH" sz="1800">
              <a:latin typeface="Tw Cen MT" pitchFamily="34" charset="0"/>
              <a:cs typeface="FreesiaUPC" pitchFamily="34" charset="-34"/>
            </a:endParaRPr>
          </a:p>
        </p:txBody>
      </p:sp>
      <p:cxnSp>
        <p:nvCxnSpPr>
          <p:cNvPr id="53" name="ตัวเชื่อมต่อตรง 52"/>
          <p:cNvCxnSpPr/>
          <p:nvPr/>
        </p:nvCxnSpPr>
        <p:spPr>
          <a:xfrm rot="10800000" flipV="1">
            <a:off x="1258888" y="5229225"/>
            <a:ext cx="2376487" cy="576263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ตัวเชื่อมต่อตรง 55"/>
          <p:cNvCxnSpPr/>
          <p:nvPr/>
        </p:nvCxnSpPr>
        <p:spPr>
          <a:xfrm rot="5400000">
            <a:off x="3095625" y="5265738"/>
            <a:ext cx="576263" cy="503237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ตัวเชื่อมต่อตรง 60"/>
          <p:cNvCxnSpPr/>
          <p:nvPr/>
        </p:nvCxnSpPr>
        <p:spPr>
          <a:xfrm>
            <a:off x="3779838" y="5229225"/>
            <a:ext cx="720725" cy="576263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ตัวเชื่อมต่อตรง 62"/>
          <p:cNvCxnSpPr/>
          <p:nvPr/>
        </p:nvCxnSpPr>
        <p:spPr>
          <a:xfrm>
            <a:off x="3851275" y="5229225"/>
            <a:ext cx="2160588" cy="576263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 animBg="1"/>
      <p:bldP spid="52" grpId="0" animBg="1"/>
      <p:bldP spid="54" grpId="0" animBg="1"/>
      <p:bldP spid="38" grpId="0" animBg="1"/>
      <p:bldP spid="11" grpId="0"/>
      <p:bldP spid="12" grpId="0"/>
      <p:bldP spid="12" grpId="1"/>
      <p:bldP spid="13" grpId="0"/>
      <p:bldP spid="30" grpId="0"/>
      <p:bldP spid="31" grpId="0"/>
      <p:bldP spid="31" grpId="1"/>
      <p:bldP spid="32" grpId="0"/>
      <p:bldP spid="32" grpId="1"/>
      <p:bldP spid="48" grpId="0"/>
      <p:bldP spid="48" grpId="1"/>
      <p:bldP spid="49" grpId="0"/>
      <p:bldP spid="49" grpId="1"/>
      <p:bldP spid="50" grpId="0"/>
      <p:bldP spid="50" grpId="1"/>
      <p:bldP spid="51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ชื่อเรื่อง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th-TH" smtClean="0"/>
              <a:t>ปัญหาของ </a:t>
            </a:r>
            <a:r>
              <a:rPr lang="en-US" smtClean="0">
                <a:cs typeface="FreesiaUPC" pitchFamily="34" charset="-34"/>
              </a:rPr>
              <a:t>Hill Climbing Search</a:t>
            </a:r>
            <a:endParaRPr lang="th-TH" smtClean="0"/>
          </a:p>
        </p:txBody>
      </p:sp>
      <p:sp>
        <p:nvSpPr>
          <p:cNvPr id="32771" name="ตัวยึดเนื้อหา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r>
              <a:rPr lang="th-TH" smtClean="0"/>
              <a:t>ปัญหาของ </a:t>
            </a:r>
            <a:r>
              <a:rPr lang="en-US" smtClean="0">
                <a:cs typeface="FreesiaUPC" pitchFamily="34" charset="-34"/>
              </a:rPr>
              <a:t>Hill Climbing Search </a:t>
            </a:r>
            <a:r>
              <a:rPr lang="th-TH" smtClean="0"/>
              <a:t>จะแบ่งออกเป็น 3 ลักษณะคือ</a:t>
            </a:r>
          </a:p>
          <a:p>
            <a:pPr lvl="1"/>
            <a:r>
              <a:rPr lang="en-US" smtClean="0">
                <a:cs typeface="FreesiaUPC" pitchFamily="34" charset="-34"/>
              </a:rPr>
              <a:t>Local Maximum</a:t>
            </a:r>
          </a:p>
          <a:p>
            <a:pPr lvl="1"/>
            <a:r>
              <a:rPr lang="en-US" smtClean="0">
                <a:cs typeface="FreesiaUPC" pitchFamily="34" charset="-34"/>
              </a:rPr>
              <a:t>Ridges</a:t>
            </a:r>
          </a:p>
          <a:p>
            <a:pPr lvl="1"/>
            <a:r>
              <a:rPr lang="en-US" smtClean="0">
                <a:cs typeface="FreesiaUPC" pitchFamily="34" charset="-34"/>
              </a:rPr>
              <a:t>Plateau</a:t>
            </a:r>
            <a:endParaRPr lang="th-TH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ชื่อเรื่อง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th-TH" smtClean="0"/>
              <a:t>ปัญหา</a:t>
            </a:r>
            <a:r>
              <a:rPr lang="en-US" smtClean="0">
                <a:cs typeface="FreesiaUPC" pitchFamily="34" charset="-34"/>
              </a:rPr>
              <a:t>: Local Maximum</a:t>
            </a:r>
            <a:endParaRPr lang="th-TH" smtClean="0"/>
          </a:p>
        </p:txBody>
      </p:sp>
      <p:pic>
        <p:nvPicPr>
          <p:cNvPr id="33795" name="ตัวยึดเนื้อหา 3" descr="local_maximum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>
          <a:xfrm rot="60000">
            <a:off x="34925" y="1557338"/>
            <a:ext cx="4902200" cy="3803650"/>
          </a:xfrm>
        </p:spPr>
      </p:pic>
      <p:sp>
        <p:nvSpPr>
          <p:cNvPr id="5" name="ตัวยึดเนื้อหา 2"/>
          <p:cNvSpPr txBox="1">
            <a:spLocks/>
          </p:cNvSpPr>
          <p:nvPr/>
        </p:nvSpPr>
        <p:spPr>
          <a:xfrm>
            <a:off x="4986338" y="1628775"/>
            <a:ext cx="3906837" cy="3459163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 marL="320040" indent="-320040" fontAlgn="auto"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Char char=""/>
              <a:defRPr/>
            </a:pPr>
            <a:r>
              <a:rPr lang="th-TH" sz="2900" dirty="0">
                <a:latin typeface="+mn-lt"/>
                <a:cs typeface="+mn-cs"/>
              </a:rPr>
              <a:t>คำตอบที่ดีที่สุดของปัญหาเรียกว่า </a:t>
            </a:r>
            <a:r>
              <a:rPr lang="en-US" sz="2900" dirty="0">
                <a:latin typeface="+mn-lt"/>
                <a:cs typeface="+mn-cs"/>
              </a:rPr>
              <a:t>“Global Maximum”</a:t>
            </a:r>
          </a:p>
          <a:p>
            <a:pPr marL="320040" indent="-320040" fontAlgn="auto"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Char char=""/>
              <a:defRPr/>
            </a:pPr>
            <a:r>
              <a:rPr lang="en-US" sz="2900" dirty="0">
                <a:latin typeface="+mn-lt"/>
                <a:cs typeface="+mn-cs"/>
              </a:rPr>
              <a:t>Local Maximum </a:t>
            </a:r>
            <a:r>
              <a:rPr lang="th-TH" sz="2900" dirty="0">
                <a:latin typeface="+mn-lt"/>
                <a:cs typeface="+mn-cs"/>
              </a:rPr>
              <a:t>คือจุดที่คิดว่าดีที่สุดที่จะเป็นคำตอบของปัญหา แต่จริงๆ แล้วไม่ใช่</a:t>
            </a:r>
          </a:p>
          <a:p>
            <a:pPr marL="320040" indent="-320040" fontAlgn="auto"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Char char=""/>
              <a:defRPr/>
            </a:pPr>
            <a:r>
              <a:rPr lang="th-TH" sz="2900" dirty="0">
                <a:latin typeface="+mn-lt"/>
                <a:cs typeface="+mn-cs"/>
              </a:rPr>
              <a:t>สามารถแก้ด้วยการใช้วิธี </a:t>
            </a:r>
            <a:r>
              <a:rPr lang="en-US" sz="2900" dirty="0">
                <a:latin typeface="+mn-lt"/>
                <a:cs typeface="+mn-cs"/>
              </a:rPr>
              <a:t>Simulated Annealing Search</a:t>
            </a:r>
            <a:endParaRPr lang="th-TH" sz="2900" dirty="0">
              <a:latin typeface="+mn-l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ชื่อเรื่อง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th-TH" smtClean="0"/>
              <a:t>ปัญหา</a:t>
            </a:r>
            <a:r>
              <a:rPr lang="en-US" smtClean="0">
                <a:cs typeface="FreesiaUPC" pitchFamily="34" charset="-34"/>
              </a:rPr>
              <a:t>: Ridges</a:t>
            </a:r>
            <a:endParaRPr lang="th-TH" smtClean="0"/>
          </a:p>
        </p:txBody>
      </p:sp>
      <p:pic>
        <p:nvPicPr>
          <p:cNvPr id="34819" name="ตัวยึดเนื้อหา 3" descr="ridges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79388" y="1628775"/>
            <a:ext cx="4462462" cy="3744913"/>
          </a:xfrm>
        </p:spPr>
      </p:pic>
      <p:sp>
        <p:nvSpPr>
          <p:cNvPr id="34820" name="ตัวยึดเนื้อหา 2"/>
          <p:cNvSpPr txBox="1">
            <a:spLocks/>
          </p:cNvSpPr>
          <p:nvPr/>
        </p:nvSpPr>
        <p:spPr bwMode="auto">
          <a:xfrm>
            <a:off x="4914900" y="1700213"/>
            <a:ext cx="3905250" cy="3459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19088" indent="-319088"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</a:pPr>
            <a:r>
              <a:rPr lang="th-TH" sz="2900">
                <a:latin typeface="Tw Cen MT" pitchFamily="34" charset="0"/>
                <a:cs typeface="FreesiaUPC" pitchFamily="34" charset="-34"/>
              </a:rPr>
              <a:t>เป็นปัญหาที่การเข้าสู่เป้าหมายเป็นไปได้ช้ามาก</a:t>
            </a:r>
          </a:p>
          <a:p>
            <a:pPr marL="319088" indent="-319088"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</a:pPr>
            <a:r>
              <a:rPr lang="th-TH" sz="2900">
                <a:latin typeface="Tw Cen MT" pitchFamily="34" charset="0"/>
                <a:cs typeface="FreesiaUPC" pitchFamily="34" charset="-34"/>
              </a:rPr>
              <a:t>มีส่วนเป็นเส้นตรงเยอะ</a:t>
            </a:r>
          </a:p>
          <a:p>
            <a:pPr marL="319088" indent="-319088"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</a:pPr>
            <a:r>
              <a:rPr lang="th-TH" sz="2900">
                <a:latin typeface="Tw Cen MT" pitchFamily="34" charset="0"/>
                <a:cs typeface="FreesiaUPC" pitchFamily="34" charset="-34"/>
              </a:rPr>
              <a:t>ควรจะพิจารณาหา </a:t>
            </a:r>
            <a:r>
              <a:rPr lang="en-US" sz="2900">
                <a:latin typeface="Tw Cen MT" pitchFamily="34" charset="0"/>
                <a:cs typeface="FreesiaUPC" pitchFamily="34" charset="-34"/>
              </a:rPr>
              <a:t>heuristic function </a:t>
            </a:r>
            <a:r>
              <a:rPr lang="th-TH" sz="2900">
                <a:latin typeface="Tw Cen MT" pitchFamily="34" charset="0"/>
                <a:cs typeface="FreesiaUPC" pitchFamily="34" charset="-34"/>
              </a:rPr>
              <a:t>ใหม่ให้ได้ผลดีกว่าเดิม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ชื่อเรื่อง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th-TH" smtClean="0"/>
              <a:t>ปัญหา</a:t>
            </a:r>
            <a:r>
              <a:rPr lang="en-US" smtClean="0">
                <a:cs typeface="FreesiaUPC" pitchFamily="34" charset="-34"/>
              </a:rPr>
              <a:t>: Plateau</a:t>
            </a:r>
            <a:endParaRPr lang="th-TH" smtClean="0"/>
          </a:p>
        </p:txBody>
      </p:sp>
      <p:pic>
        <p:nvPicPr>
          <p:cNvPr id="35843" name="ตัวยึดเนื้อหา 3" descr="flat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>
          <a:xfrm rot="21540000">
            <a:off x="98425" y="1552575"/>
            <a:ext cx="4714875" cy="3779838"/>
          </a:xfrm>
        </p:spPr>
      </p:pic>
      <p:sp>
        <p:nvSpPr>
          <p:cNvPr id="35844" name="ตัวยึดเนื้อหา 2"/>
          <p:cNvSpPr txBox="1">
            <a:spLocks/>
          </p:cNvSpPr>
          <p:nvPr/>
        </p:nvSpPr>
        <p:spPr bwMode="auto">
          <a:xfrm>
            <a:off x="4914900" y="1700213"/>
            <a:ext cx="3905250" cy="3459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19088" indent="-319088"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</a:pPr>
            <a:r>
              <a:rPr lang="th-TH" sz="2900">
                <a:latin typeface="Tw Cen MT" pitchFamily="34" charset="0"/>
                <a:cs typeface="FreesiaUPC" pitchFamily="34" charset="-34"/>
              </a:rPr>
              <a:t>เป็นปัญหาที่การเข้าสู่เป้าหมายให้ค่า </a:t>
            </a:r>
            <a:r>
              <a:rPr lang="en-US" sz="2900">
                <a:latin typeface="Tw Cen MT" pitchFamily="34" charset="0"/>
                <a:cs typeface="FreesiaUPC" pitchFamily="34" charset="-34"/>
              </a:rPr>
              <a:t>heuristic </a:t>
            </a:r>
            <a:r>
              <a:rPr lang="th-TH" sz="2900">
                <a:latin typeface="Tw Cen MT" pitchFamily="34" charset="0"/>
                <a:cs typeface="FreesiaUPC" pitchFamily="34" charset="-34"/>
              </a:rPr>
              <a:t>เท่าๆกัน</a:t>
            </a:r>
          </a:p>
          <a:p>
            <a:pPr marL="319088" indent="-319088"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</a:pPr>
            <a:r>
              <a:rPr lang="th-TH" sz="2900">
                <a:latin typeface="Tw Cen MT" pitchFamily="34" charset="0"/>
                <a:cs typeface="FreesiaUPC" pitchFamily="34" charset="-34"/>
              </a:rPr>
              <a:t>การเลือกเดินไปเส้นทางไหนทำให้ไม่สามารถเลือกได้</a:t>
            </a:r>
          </a:p>
          <a:p>
            <a:pPr marL="319088" indent="-319088"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</a:pPr>
            <a:r>
              <a:rPr lang="th-TH" sz="2900">
                <a:latin typeface="Tw Cen MT" pitchFamily="34" charset="0"/>
                <a:cs typeface="FreesiaUPC" pitchFamily="34" charset="-34"/>
              </a:rPr>
              <a:t>สามารถแก้ปัญหาได้ ด้วยการสุ่มเส้นทางเดิน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ชื่อเรื่อง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en-US" smtClean="0">
                <a:cs typeface="FreesiaUPC" pitchFamily="34" charset="-34"/>
              </a:rPr>
              <a:t>Simulated Annealing Search</a:t>
            </a:r>
            <a:endParaRPr lang="th-TH" smtClean="0"/>
          </a:p>
        </p:txBody>
      </p:sp>
      <p:sp>
        <p:nvSpPr>
          <p:cNvPr id="36867" name="ตัวยึดเนื้อหา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r>
              <a:rPr lang="th-TH" smtClean="0"/>
              <a:t>เป็นวิธีการค้นหาที่แก้ปัญหา </a:t>
            </a:r>
            <a:r>
              <a:rPr lang="en-US" smtClean="0">
                <a:cs typeface="FreesiaUPC" pitchFamily="34" charset="-34"/>
              </a:rPr>
              <a:t>Local Maximum </a:t>
            </a:r>
            <a:r>
              <a:rPr lang="th-TH" smtClean="0"/>
              <a:t>จาก </a:t>
            </a:r>
            <a:r>
              <a:rPr lang="en-US" smtClean="0">
                <a:cs typeface="FreesiaUPC" pitchFamily="34" charset="-34"/>
              </a:rPr>
              <a:t>Hill Climbing Search </a:t>
            </a:r>
            <a:r>
              <a:rPr lang="th-TH" smtClean="0"/>
              <a:t>ได้</a:t>
            </a:r>
          </a:p>
          <a:p>
            <a:r>
              <a:rPr lang="en-US" smtClean="0">
                <a:cs typeface="FreesiaUPC" pitchFamily="34" charset="-34"/>
              </a:rPr>
              <a:t>Anneal </a:t>
            </a:r>
            <a:r>
              <a:rPr lang="th-TH" smtClean="0"/>
              <a:t>แปลว่า การหลอมโลหะหรือแก้วให้ภายนอกมีความแข็ง โดยค่อยๆลดอุณหภูมิลงอย่างช้าๆ เมื่อเวลาผ่านไป</a:t>
            </a:r>
          </a:p>
          <a:p>
            <a:r>
              <a:rPr lang="th-TH" smtClean="0"/>
              <a:t>ซึ่งเปรียบกับการยอมให้มีการเลือกเส้นทางที่แย่บ้างใน </a:t>
            </a:r>
            <a:r>
              <a:rPr lang="en-US" smtClean="0">
                <a:cs typeface="FreesiaUPC" pitchFamily="34" charset="-34"/>
              </a:rPr>
              <a:t>hill climbing </a:t>
            </a:r>
            <a:r>
              <a:rPr lang="th-TH" smtClean="0"/>
              <a:t>โดยเฉพาะช่วงแรกของการค้นหา</a:t>
            </a:r>
          </a:p>
          <a:p>
            <a:r>
              <a:rPr lang="th-TH" smtClean="0"/>
              <a:t>แล้วดูแนวโน้มทางเส้นทางว่าดีขึ้นหรือไม่</a:t>
            </a:r>
          </a:p>
          <a:p>
            <a:pPr>
              <a:buFont typeface="Wingdings" pitchFamily="2" charset="2"/>
              <a:buNone/>
            </a:pPr>
            <a:endParaRPr lang="th-TH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ชื่อเรื่อง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en-US" smtClean="0">
                <a:cs typeface="FreesiaUPC" pitchFamily="34" charset="-34"/>
              </a:rPr>
              <a:t>Simulated Annealing Search (2)</a:t>
            </a:r>
            <a:endParaRPr lang="th-TH" smtClean="0"/>
          </a:p>
        </p:txBody>
      </p:sp>
      <p:sp>
        <p:nvSpPr>
          <p:cNvPr id="37891" name="ตัวยึดเนื้อหา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r>
              <a:rPr lang="th-TH" smtClean="0"/>
              <a:t>สูตรการคำนวณความน่าจะเป็นของ </a:t>
            </a:r>
            <a:r>
              <a:rPr lang="en-US" smtClean="0">
                <a:cs typeface="FreesiaUPC" pitchFamily="34" charset="-34"/>
              </a:rPr>
              <a:t>Simulated Annealing Search </a:t>
            </a:r>
            <a:r>
              <a:rPr lang="th-TH" smtClean="0"/>
              <a:t>คือ</a:t>
            </a:r>
          </a:p>
          <a:p>
            <a:pPr>
              <a:buFont typeface="Wingdings" pitchFamily="2" charset="2"/>
              <a:buNone/>
            </a:pPr>
            <a:r>
              <a:rPr lang="en-US" smtClean="0">
                <a:cs typeface="FreesiaUPC" pitchFamily="34" charset="-34"/>
              </a:rPr>
              <a:t>				</a:t>
            </a:r>
            <a:r>
              <a:rPr lang="en-US" i="1" smtClean="0">
                <a:cs typeface="FreesiaUPC" pitchFamily="34" charset="-34"/>
              </a:rPr>
              <a:t>P = e</a:t>
            </a:r>
            <a:r>
              <a:rPr lang="en-US" i="1" baseline="30000" smtClean="0">
                <a:cs typeface="FreesiaUPC" pitchFamily="34" charset="-34"/>
              </a:rPr>
              <a:t>(-∆E/T)</a:t>
            </a:r>
          </a:p>
          <a:p>
            <a:r>
              <a:rPr lang="en-US" b="1" i="1" smtClean="0">
                <a:cs typeface="FreesiaUPC" pitchFamily="34" charset="-34"/>
              </a:rPr>
              <a:t>P</a:t>
            </a:r>
            <a:r>
              <a:rPr lang="en-US" smtClean="0">
                <a:cs typeface="FreesiaUPC" pitchFamily="34" charset="-34"/>
              </a:rPr>
              <a:t>  </a:t>
            </a:r>
            <a:r>
              <a:rPr lang="th-TH" smtClean="0"/>
              <a:t>ความน่าจะเป็นของการเดินทางไปสู่สถานะที่แย่กว่า หากค่าใกล้ 0 แสดงว่าเข้าสู่คำตอบ</a:t>
            </a:r>
          </a:p>
          <a:p>
            <a:r>
              <a:rPr lang="en-US" b="1" i="1" smtClean="0">
                <a:cs typeface="FreesiaUPC" pitchFamily="34" charset="-34"/>
              </a:rPr>
              <a:t>e</a:t>
            </a:r>
            <a:r>
              <a:rPr lang="en-US" smtClean="0">
                <a:cs typeface="FreesiaUPC" pitchFamily="34" charset="-34"/>
              </a:rPr>
              <a:t>  </a:t>
            </a:r>
            <a:r>
              <a:rPr lang="th-TH" smtClean="0"/>
              <a:t>ค่าคงที่คณิตศาสตร์ </a:t>
            </a:r>
            <a:r>
              <a:rPr lang="en-US" smtClean="0">
                <a:cs typeface="FreesiaUPC" pitchFamily="34" charset="-34"/>
              </a:rPr>
              <a:t>(2.718281…)</a:t>
            </a:r>
          </a:p>
          <a:p>
            <a:r>
              <a:rPr lang="en-US" b="1" i="1" smtClean="0">
                <a:cs typeface="FreesiaUPC" pitchFamily="34" charset="-34"/>
              </a:rPr>
              <a:t>E</a:t>
            </a:r>
            <a:r>
              <a:rPr lang="en-US" smtClean="0">
                <a:cs typeface="FreesiaUPC" pitchFamily="34" charset="-34"/>
              </a:rPr>
              <a:t>  </a:t>
            </a:r>
            <a:r>
              <a:rPr lang="th-TH" smtClean="0"/>
              <a:t>ค่าความต่างของ </a:t>
            </a:r>
            <a:r>
              <a:rPr lang="en-US" smtClean="0">
                <a:cs typeface="FreesiaUPC" pitchFamily="34" charset="-34"/>
              </a:rPr>
              <a:t>Heuristic </a:t>
            </a:r>
            <a:r>
              <a:rPr lang="th-TH" smtClean="0"/>
              <a:t>บนปริภูมิสถานะ</a:t>
            </a:r>
          </a:p>
          <a:p>
            <a:r>
              <a:rPr lang="en-US" b="1" i="1" smtClean="0">
                <a:cs typeface="FreesiaUPC" pitchFamily="34" charset="-34"/>
              </a:rPr>
              <a:t>T</a:t>
            </a:r>
            <a:r>
              <a:rPr lang="en-US" smtClean="0">
                <a:cs typeface="FreesiaUPC" pitchFamily="34" charset="-34"/>
              </a:rPr>
              <a:t> </a:t>
            </a:r>
            <a:r>
              <a:rPr lang="th-TH" smtClean="0"/>
              <a:t> ค่าอุณหภูมิในขณะนั้น </a:t>
            </a:r>
            <a:r>
              <a:rPr lang="en-US" smtClean="0">
                <a:cs typeface="FreesiaUPC" pitchFamily="34" charset="-34"/>
              </a:rPr>
              <a:t>(</a:t>
            </a:r>
            <a:r>
              <a:rPr lang="th-TH" smtClean="0"/>
              <a:t>จากหาสูงลดลงเรื่อยๆ</a:t>
            </a:r>
            <a:r>
              <a:rPr lang="en-US" smtClean="0">
                <a:cs typeface="FreesiaUPC" pitchFamily="34" charset="-34"/>
              </a:rPr>
              <a:t>)</a:t>
            </a:r>
          </a:p>
          <a:p>
            <a:endParaRPr lang="th-TH" baseline="3000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en-US" smtClean="0">
                <a:cs typeface="FreesiaUPC" pitchFamily="34" charset="-34"/>
              </a:rPr>
              <a:t>Depth-first Search</a:t>
            </a:r>
            <a:endParaRPr lang="th-TH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708400" y="1671638"/>
            <a:ext cx="5202238" cy="820737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320040" indent="-320040" fontAlgn="auto">
              <a:spcAft>
                <a:spcPts val="0"/>
              </a:spcAft>
              <a:buFont typeface="Wingdings"/>
              <a:buNone/>
              <a:defRPr/>
            </a:pPr>
            <a:r>
              <a:rPr lang="en-US" sz="1800" dirty="0" smtClean="0"/>
              <a:t>Open : [ (A, nil) ] </a:t>
            </a:r>
          </a:p>
          <a:p>
            <a:pPr marL="320040" indent="-320040" fontAlgn="auto">
              <a:spcAft>
                <a:spcPts val="0"/>
              </a:spcAft>
              <a:buFont typeface="Wingdings"/>
              <a:buNone/>
              <a:defRPr/>
            </a:pPr>
            <a:r>
              <a:rPr lang="en-US" sz="1800" dirty="0" smtClean="0"/>
              <a:t>Close : [ ]</a:t>
            </a:r>
            <a:endParaRPr lang="th-TH" sz="1800" dirty="0"/>
          </a:p>
        </p:txBody>
      </p:sp>
      <p:grpSp>
        <p:nvGrpSpPr>
          <p:cNvPr id="11268" name="Group 27"/>
          <p:cNvGrpSpPr>
            <a:grpSpLocks/>
          </p:cNvGrpSpPr>
          <p:nvPr/>
        </p:nvGrpSpPr>
        <p:grpSpPr bwMode="auto">
          <a:xfrm>
            <a:off x="179388" y="1628775"/>
            <a:ext cx="3240087" cy="2520950"/>
            <a:chOff x="1979712" y="2492896"/>
            <a:chExt cx="4968552" cy="3620086"/>
          </a:xfrm>
        </p:grpSpPr>
        <p:sp>
          <p:nvSpPr>
            <p:cNvPr id="4" name="Oval 3"/>
            <p:cNvSpPr/>
            <p:nvPr/>
          </p:nvSpPr>
          <p:spPr>
            <a:xfrm>
              <a:off x="1979712" y="3644121"/>
              <a:ext cx="720574" cy="576751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b="1" dirty="0"/>
                <a:t>A</a:t>
              </a:r>
              <a:endParaRPr lang="th-TH" b="1" dirty="0"/>
            </a:p>
          </p:txBody>
        </p:sp>
        <p:sp>
          <p:nvSpPr>
            <p:cNvPr id="5" name="Oval 4"/>
            <p:cNvSpPr/>
            <p:nvPr/>
          </p:nvSpPr>
          <p:spPr>
            <a:xfrm>
              <a:off x="4068403" y="2492896"/>
              <a:ext cx="720574" cy="57675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/>
                <a:t>B</a:t>
              </a:r>
              <a:endParaRPr lang="th-TH" dirty="0"/>
            </a:p>
          </p:txBody>
        </p:sp>
        <p:sp>
          <p:nvSpPr>
            <p:cNvPr id="6" name="Oval 5"/>
            <p:cNvSpPr/>
            <p:nvPr/>
          </p:nvSpPr>
          <p:spPr>
            <a:xfrm>
              <a:off x="4068403" y="4150203"/>
              <a:ext cx="720574" cy="57447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/>
                <a:t>D</a:t>
              </a:r>
              <a:endParaRPr lang="th-TH" dirty="0"/>
            </a:p>
          </p:txBody>
        </p:sp>
        <p:sp>
          <p:nvSpPr>
            <p:cNvPr id="7" name="Oval 6"/>
            <p:cNvSpPr/>
            <p:nvPr/>
          </p:nvSpPr>
          <p:spPr>
            <a:xfrm>
              <a:off x="1979712" y="5445045"/>
              <a:ext cx="720574" cy="576751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/>
                <a:t>C</a:t>
              </a:r>
              <a:endParaRPr lang="th-TH" dirty="0"/>
            </a:p>
          </p:txBody>
        </p:sp>
        <p:sp>
          <p:nvSpPr>
            <p:cNvPr id="8" name="Oval 7"/>
            <p:cNvSpPr/>
            <p:nvPr/>
          </p:nvSpPr>
          <p:spPr>
            <a:xfrm>
              <a:off x="6084063" y="5445045"/>
              <a:ext cx="720574" cy="576751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/>
                <a:t>F</a:t>
              </a:r>
              <a:endParaRPr lang="th-TH" dirty="0"/>
            </a:p>
          </p:txBody>
        </p:sp>
        <p:sp>
          <p:nvSpPr>
            <p:cNvPr id="9" name="Oval 8"/>
            <p:cNvSpPr/>
            <p:nvPr/>
          </p:nvSpPr>
          <p:spPr>
            <a:xfrm>
              <a:off x="6084063" y="3717069"/>
              <a:ext cx="720574" cy="576751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/>
                <a:t>E</a:t>
              </a:r>
              <a:endParaRPr lang="th-TH" dirty="0"/>
            </a:p>
          </p:txBody>
        </p:sp>
        <p:cxnSp>
          <p:nvCxnSpPr>
            <p:cNvPr id="10" name="Straight Connector 9"/>
            <p:cNvCxnSpPr>
              <a:stCxn id="5" idx="6"/>
              <a:endCxn id="9" idx="0"/>
            </p:cNvCxnSpPr>
            <p:nvPr/>
          </p:nvCxnSpPr>
          <p:spPr>
            <a:xfrm>
              <a:off x="4788977" y="2780132"/>
              <a:ext cx="1655373" cy="936937"/>
            </a:xfrm>
            <a:prstGeom prst="line">
              <a:avLst/>
            </a:prstGeom>
            <a:ln w="3810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>
              <a:stCxn id="9" idx="4"/>
              <a:endCxn id="8" idx="0"/>
            </p:cNvCxnSpPr>
            <p:nvPr/>
          </p:nvCxnSpPr>
          <p:spPr>
            <a:xfrm rot="5400000">
              <a:off x="5868738" y="4869433"/>
              <a:ext cx="1151225" cy="0"/>
            </a:xfrm>
            <a:prstGeom prst="line">
              <a:avLst/>
            </a:prstGeom>
            <a:ln w="3810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>
              <a:stCxn id="8" idx="2"/>
              <a:endCxn id="7" idx="6"/>
            </p:cNvCxnSpPr>
            <p:nvPr/>
          </p:nvCxnSpPr>
          <p:spPr>
            <a:xfrm rot="10800000">
              <a:off x="2700286" y="5732281"/>
              <a:ext cx="3383777" cy="0"/>
            </a:xfrm>
            <a:prstGeom prst="line">
              <a:avLst/>
            </a:prstGeom>
            <a:ln w="3810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>
              <a:stCxn id="7" idx="0"/>
              <a:endCxn id="4" idx="4"/>
            </p:cNvCxnSpPr>
            <p:nvPr/>
          </p:nvCxnSpPr>
          <p:spPr>
            <a:xfrm rot="5400000" flipH="1" flipV="1">
              <a:off x="1727912" y="4832958"/>
              <a:ext cx="1224173" cy="0"/>
            </a:xfrm>
            <a:prstGeom prst="line">
              <a:avLst/>
            </a:prstGeom>
            <a:ln w="3810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>
              <a:stCxn id="4" idx="0"/>
              <a:endCxn id="5" idx="2"/>
            </p:cNvCxnSpPr>
            <p:nvPr/>
          </p:nvCxnSpPr>
          <p:spPr>
            <a:xfrm rot="5400000" flipH="1" flipV="1">
              <a:off x="2772207" y="2347924"/>
              <a:ext cx="863988" cy="1728404"/>
            </a:xfrm>
            <a:prstGeom prst="line">
              <a:avLst/>
            </a:prstGeom>
            <a:ln w="3810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>
              <a:stCxn id="5" idx="4"/>
              <a:endCxn id="6" idx="0"/>
            </p:cNvCxnSpPr>
            <p:nvPr/>
          </p:nvCxnSpPr>
          <p:spPr>
            <a:xfrm rot="5400000">
              <a:off x="3888412" y="3609926"/>
              <a:ext cx="1080555" cy="0"/>
            </a:xfrm>
            <a:prstGeom prst="line">
              <a:avLst/>
            </a:prstGeom>
            <a:ln w="3810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>
              <a:stCxn id="4" idx="6"/>
              <a:endCxn id="6" idx="2"/>
            </p:cNvCxnSpPr>
            <p:nvPr/>
          </p:nvCxnSpPr>
          <p:spPr>
            <a:xfrm>
              <a:off x="2700286" y="3933636"/>
              <a:ext cx="1368117" cy="503804"/>
            </a:xfrm>
            <a:prstGeom prst="line">
              <a:avLst/>
            </a:prstGeom>
            <a:ln w="3810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>
              <a:stCxn id="7" idx="7"/>
              <a:endCxn id="6" idx="3"/>
            </p:cNvCxnSpPr>
            <p:nvPr/>
          </p:nvCxnSpPr>
          <p:spPr>
            <a:xfrm rot="5400000" flipH="1" flipV="1">
              <a:off x="2938595" y="4294906"/>
              <a:ext cx="889064" cy="1579907"/>
            </a:xfrm>
            <a:prstGeom prst="line">
              <a:avLst/>
            </a:prstGeom>
            <a:ln w="3810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>
              <a:stCxn id="6" idx="5"/>
              <a:endCxn id="8" idx="1"/>
            </p:cNvCxnSpPr>
            <p:nvPr/>
          </p:nvCxnSpPr>
          <p:spPr>
            <a:xfrm rot="16200000" flipH="1">
              <a:off x="4990770" y="4331422"/>
              <a:ext cx="889064" cy="1506875"/>
            </a:xfrm>
            <a:prstGeom prst="line">
              <a:avLst/>
            </a:prstGeom>
            <a:ln w="3810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292" name="TextBox 18"/>
            <p:cNvSpPr txBox="1">
              <a:spLocks noChangeArrowheads="1"/>
            </p:cNvSpPr>
            <p:nvPr/>
          </p:nvSpPr>
          <p:spPr bwMode="auto">
            <a:xfrm>
              <a:off x="3131840" y="2689756"/>
              <a:ext cx="504056" cy="4708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800">
                  <a:latin typeface="Tw Cen MT" pitchFamily="34" charset="0"/>
                  <a:cs typeface="FreesiaUPC" pitchFamily="34" charset="-34"/>
                </a:rPr>
                <a:t>5 </a:t>
              </a:r>
              <a:endParaRPr lang="th-TH" sz="1800">
                <a:latin typeface="Tw Cen MT" pitchFamily="34" charset="0"/>
                <a:cs typeface="FreesiaUPC" pitchFamily="34" charset="-34"/>
              </a:endParaRPr>
            </a:p>
          </p:txBody>
        </p:sp>
        <p:sp>
          <p:nvSpPr>
            <p:cNvPr id="11293" name="TextBox 19"/>
            <p:cNvSpPr txBox="1">
              <a:spLocks noChangeArrowheads="1"/>
            </p:cNvSpPr>
            <p:nvPr/>
          </p:nvSpPr>
          <p:spPr bwMode="auto">
            <a:xfrm>
              <a:off x="5292080" y="2689756"/>
              <a:ext cx="504056" cy="4708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800">
                  <a:latin typeface="Tw Cen MT" pitchFamily="34" charset="0"/>
                  <a:cs typeface="FreesiaUPC" pitchFamily="34" charset="-34"/>
                </a:rPr>
                <a:t>2 </a:t>
              </a:r>
              <a:endParaRPr lang="th-TH" sz="1800">
                <a:latin typeface="Tw Cen MT" pitchFamily="34" charset="0"/>
                <a:cs typeface="FreesiaUPC" pitchFamily="34" charset="-34"/>
              </a:endParaRPr>
            </a:p>
          </p:txBody>
        </p:sp>
        <p:sp>
          <p:nvSpPr>
            <p:cNvPr id="11294" name="TextBox 20"/>
            <p:cNvSpPr txBox="1">
              <a:spLocks noChangeArrowheads="1"/>
            </p:cNvSpPr>
            <p:nvPr/>
          </p:nvSpPr>
          <p:spPr bwMode="auto">
            <a:xfrm>
              <a:off x="6444208" y="4561963"/>
              <a:ext cx="504056" cy="4708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800">
                  <a:latin typeface="Tw Cen MT" pitchFamily="34" charset="0"/>
                  <a:cs typeface="FreesiaUPC" pitchFamily="34" charset="-34"/>
                </a:rPr>
                <a:t>3 </a:t>
              </a:r>
              <a:endParaRPr lang="th-TH" sz="1800">
                <a:latin typeface="Tw Cen MT" pitchFamily="34" charset="0"/>
                <a:cs typeface="FreesiaUPC" pitchFamily="34" charset="-34"/>
              </a:endParaRPr>
            </a:p>
          </p:txBody>
        </p:sp>
        <p:sp>
          <p:nvSpPr>
            <p:cNvPr id="11295" name="TextBox 21"/>
            <p:cNvSpPr txBox="1">
              <a:spLocks noChangeArrowheads="1"/>
            </p:cNvSpPr>
            <p:nvPr/>
          </p:nvSpPr>
          <p:spPr bwMode="auto">
            <a:xfrm>
              <a:off x="3131840" y="4705980"/>
              <a:ext cx="504056" cy="4708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800">
                  <a:latin typeface="Tw Cen MT" pitchFamily="34" charset="0"/>
                  <a:cs typeface="FreesiaUPC" pitchFamily="34" charset="-34"/>
                </a:rPr>
                <a:t>3 </a:t>
              </a:r>
              <a:endParaRPr lang="th-TH" sz="1800">
                <a:latin typeface="Tw Cen MT" pitchFamily="34" charset="0"/>
                <a:cs typeface="FreesiaUPC" pitchFamily="34" charset="-34"/>
              </a:endParaRPr>
            </a:p>
          </p:txBody>
        </p:sp>
        <p:sp>
          <p:nvSpPr>
            <p:cNvPr id="11296" name="TextBox 22"/>
            <p:cNvSpPr txBox="1">
              <a:spLocks noChangeArrowheads="1"/>
            </p:cNvSpPr>
            <p:nvPr/>
          </p:nvSpPr>
          <p:spPr bwMode="auto">
            <a:xfrm>
              <a:off x="1979712" y="4581128"/>
              <a:ext cx="504056" cy="4708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800">
                  <a:latin typeface="Tw Cen MT" pitchFamily="34" charset="0"/>
                  <a:cs typeface="FreesiaUPC" pitchFamily="34" charset="-34"/>
                </a:rPr>
                <a:t>1 </a:t>
              </a:r>
              <a:endParaRPr lang="th-TH" sz="1800">
                <a:latin typeface="Tw Cen MT" pitchFamily="34" charset="0"/>
                <a:cs typeface="FreesiaUPC" pitchFamily="34" charset="-34"/>
              </a:endParaRPr>
            </a:p>
          </p:txBody>
        </p:sp>
        <p:sp>
          <p:nvSpPr>
            <p:cNvPr id="11297" name="TextBox 23"/>
            <p:cNvSpPr txBox="1">
              <a:spLocks noChangeArrowheads="1"/>
            </p:cNvSpPr>
            <p:nvPr/>
          </p:nvSpPr>
          <p:spPr bwMode="auto">
            <a:xfrm>
              <a:off x="5220071" y="4633972"/>
              <a:ext cx="504056" cy="4708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800">
                  <a:latin typeface="Tw Cen MT" pitchFamily="34" charset="0"/>
                  <a:cs typeface="FreesiaUPC" pitchFamily="34" charset="-34"/>
                </a:rPr>
                <a:t>1 </a:t>
              </a:r>
              <a:endParaRPr lang="th-TH" sz="1800">
                <a:latin typeface="Tw Cen MT" pitchFamily="34" charset="0"/>
                <a:cs typeface="FreesiaUPC" pitchFamily="34" charset="-34"/>
              </a:endParaRPr>
            </a:p>
          </p:txBody>
        </p:sp>
        <p:sp>
          <p:nvSpPr>
            <p:cNvPr id="11298" name="TextBox 24"/>
            <p:cNvSpPr txBox="1">
              <a:spLocks noChangeArrowheads="1"/>
            </p:cNvSpPr>
            <p:nvPr/>
          </p:nvSpPr>
          <p:spPr bwMode="auto">
            <a:xfrm>
              <a:off x="4355976" y="3481843"/>
              <a:ext cx="504056" cy="4708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800">
                  <a:latin typeface="Tw Cen MT" pitchFamily="34" charset="0"/>
                  <a:cs typeface="FreesiaUPC" pitchFamily="34" charset="-34"/>
                </a:rPr>
                <a:t>5 </a:t>
              </a:r>
              <a:endParaRPr lang="th-TH" sz="1800">
                <a:latin typeface="Tw Cen MT" pitchFamily="34" charset="0"/>
                <a:cs typeface="FreesiaUPC" pitchFamily="34" charset="-34"/>
              </a:endParaRPr>
            </a:p>
          </p:txBody>
        </p:sp>
        <p:sp>
          <p:nvSpPr>
            <p:cNvPr id="11299" name="TextBox 25"/>
            <p:cNvSpPr txBox="1">
              <a:spLocks noChangeArrowheads="1"/>
            </p:cNvSpPr>
            <p:nvPr/>
          </p:nvSpPr>
          <p:spPr bwMode="auto">
            <a:xfrm>
              <a:off x="4139952" y="5642084"/>
              <a:ext cx="504056" cy="4708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800">
                  <a:latin typeface="Tw Cen MT" pitchFamily="34" charset="0"/>
                  <a:cs typeface="FreesiaUPC" pitchFamily="34" charset="-34"/>
                </a:rPr>
                <a:t>6 </a:t>
              </a:r>
              <a:endParaRPr lang="th-TH" sz="1800">
                <a:latin typeface="Tw Cen MT" pitchFamily="34" charset="0"/>
                <a:cs typeface="FreesiaUPC" pitchFamily="34" charset="-34"/>
              </a:endParaRPr>
            </a:p>
          </p:txBody>
        </p:sp>
        <p:sp>
          <p:nvSpPr>
            <p:cNvPr id="11300" name="TextBox 26"/>
            <p:cNvSpPr txBox="1">
              <a:spLocks noChangeArrowheads="1"/>
            </p:cNvSpPr>
            <p:nvPr/>
          </p:nvSpPr>
          <p:spPr bwMode="auto">
            <a:xfrm>
              <a:off x="3275856" y="3841884"/>
              <a:ext cx="720080" cy="4708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800">
                  <a:latin typeface="Tw Cen MT" pitchFamily="34" charset="0"/>
                  <a:cs typeface="FreesiaUPC" pitchFamily="34" charset="-34"/>
                </a:rPr>
                <a:t>10 </a:t>
              </a:r>
              <a:endParaRPr lang="th-TH" sz="1800">
                <a:latin typeface="Tw Cen MT" pitchFamily="34" charset="0"/>
                <a:cs typeface="FreesiaUPC" pitchFamily="34" charset="-34"/>
              </a:endParaRPr>
            </a:p>
          </p:txBody>
        </p:sp>
      </p:grpSp>
      <p:sp>
        <p:nvSpPr>
          <p:cNvPr id="29" name="Content Placeholder 2"/>
          <p:cNvSpPr txBox="1">
            <a:spLocks/>
          </p:cNvSpPr>
          <p:nvPr/>
        </p:nvSpPr>
        <p:spPr>
          <a:xfrm>
            <a:off x="3708400" y="2608263"/>
            <a:ext cx="5202238" cy="820737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320040" indent="-320040" fontAlgn="auto"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None/>
              <a:defRPr/>
            </a:pPr>
            <a:r>
              <a:rPr lang="en-US" sz="1800" dirty="0"/>
              <a:t>Open : [ (B,A) (C, A) (D, A) ] </a:t>
            </a:r>
          </a:p>
          <a:p>
            <a:pPr marL="320040" indent="-320040" fontAlgn="auto"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None/>
              <a:defRPr/>
            </a:pPr>
            <a:r>
              <a:rPr lang="en-US" sz="1800" dirty="0"/>
              <a:t>Close : [ (A, nil) ]</a:t>
            </a:r>
            <a:endParaRPr lang="th-TH" sz="1800" dirty="0"/>
          </a:p>
        </p:txBody>
      </p:sp>
      <p:sp>
        <p:nvSpPr>
          <p:cNvPr id="30" name="Oval 29"/>
          <p:cNvSpPr/>
          <p:nvPr/>
        </p:nvSpPr>
        <p:spPr>
          <a:xfrm>
            <a:off x="179388" y="2420938"/>
            <a:ext cx="469900" cy="401637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/>
              <a:t>A</a:t>
            </a:r>
            <a:endParaRPr lang="th-TH" b="1" dirty="0"/>
          </a:p>
        </p:txBody>
      </p:sp>
      <p:sp>
        <p:nvSpPr>
          <p:cNvPr id="32" name="Oval 31"/>
          <p:cNvSpPr/>
          <p:nvPr/>
        </p:nvSpPr>
        <p:spPr>
          <a:xfrm>
            <a:off x="1547813" y="1628775"/>
            <a:ext cx="469900" cy="401638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B</a:t>
            </a:r>
            <a:endParaRPr lang="th-TH" dirty="0"/>
          </a:p>
        </p:txBody>
      </p:sp>
      <p:sp>
        <p:nvSpPr>
          <p:cNvPr id="33" name="Content Placeholder 2"/>
          <p:cNvSpPr txBox="1">
            <a:spLocks/>
          </p:cNvSpPr>
          <p:nvPr/>
        </p:nvSpPr>
        <p:spPr>
          <a:xfrm>
            <a:off x="3708400" y="3573463"/>
            <a:ext cx="5202238" cy="820737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320040" indent="-320040" fontAlgn="auto"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None/>
              <a:defRPr/>
            </a:pPr>
            <a:r>
              <a:rPr lang="en-US" sz="1800" dirty="0"/>
              <a:t>Open : [ (E,B) (C, A) (D, A) ] </a:t>
            </a:r>
          </a:p>
          <a:p>
            <a:pPr marL="320040" indent="-320040" fontAlgn="auto"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None/>
              <a:defRPr/>
            </a:pPr>
            <a:r>
              <a:rPr lang="en-US" sz="1800" dirty="0"/>
              <a:t>Close : [ (B,A) (A, nil) ]</a:t>
            </a:r>
            <a:endParaRPr lang="th-TH" sz="1800" dirty="0"/>
          </a:p>
        </p:txBody>
      </p:sp>
      <p:sp>
        <p:nvSpPr>
          <p:cNvPr id="34" name="Oval 33"/>
          <p:cNvSpPr/>
          <p:nvPr/>
        </p:nvSpPr>
        <p:spPr>
          <a:xfrm>
            <a:off x="2857500" y="2482850"/>
            <a:ext cx="469900" cy="401638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E</a:t>
            </a:r>
            <a:endParaRPr lang="th-TH" dirty="0"/>
          </a:p>
        </p:txBody>
      </p:sp>
      <p:sp>
        <p:nvSpPr>
          <p:cNvPr id="35" name="Content Placeholder 2"/>
          <p:cNvSpPr txBox="1">
            <a:spLocks/>
          </p:cNvSpPr>
          <p:nvPr/>
        </p:nvSpPr>
        <p:spPr>
          <a:xfrm>
            <a:off x="3708400" y="4581525"/>
            <a:ext cx="5202238" cy="820738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320040" indent="-320040" fontAlgn="auto"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None/>
              <a:defRPr/>
            </a:pPr>
            <a:r>
              <a:rPr lang="en-US" sz="1800" dirty="0"/>
              <a:t>Open : [ (F,E) (C, A) (D, A) ] </a:t>
            </a:r>
          </a:p>
          <a:p>
            <a:pPr marL="320040" indent="-320040" fontAlgn="auto"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None/>
              <a:defRPr/>
            </a:pPr>
            <a:r>
              <a:rPr lang="en-US" sz="1800" dirty="0"/>
              <a:t>Close : [ (E, B) (B,A) (A, nil) ]</a:t>
            </a:r>
            <a:endParaRPr lang="th-TH" sz="1800" dirty="0"/>
          </a:p>
        </p:txBody>
      </p:sp>
      <p:sp>
        <p:nvSpPr>
          <p:cNvPr id="36" name="Oval 35"/>
          <p:cNvSpPr/>
          <p:nvPr/>
        </p:nvSpPr>
        <p:spPr>
          <a:xfrm>
            <a:off x="2854325" y="3686175"/>
            <a:ext cx="469900" cy="401638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F</a:t>
            </a:r>
            <a:endParaRPr lang="th-TH" dirty="0"/>
          </a:p>
        </p:txBody>
      </p:sp>
      <p:sp>
        <p:nvSpPr>
          <p:cNvPr id="38" name="Content Placeholder 2"/>
          <p:cNvSpPr txBox="1">
            <a:spLocks/>
          </p:cNvSpPr>
          <p:nvPr/>
        </p:nvSpPr>
        <p:spPr>
          <a:xfrm>
            <a:off x="395288" y="5589588"/>
            <a:ext cx="8497887" cy="935037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320040" indent="-320040" fontAlgn="auto"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None/>
              <a:defRPr/>
            </a:pPr>
            <a:r>
              <a:rPr lang="en-US" sz="1800" dirty="0"/>
              <a:t>(F, E) </a:t>
            </a:r>
            <a:r>
              <a:rPr lang="en-US" sz="1800" dirty="0">
                <a:sym typeface="Wingdings" pitchFamily="2" charset="2"/>
              </a:rPr>
              <a:t> (E, B)  (B, A)  (A, Nil)  =   A  B  E  F</a:t>
            </a:r>
          </a:p>
          <a:p>
            <a:pPr marL="320040" indent="-320040" fontAlgn="auto"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None/>
              <a:defRPr/>
            </a:pPr>
            <a:r>
              <a:rPr lang="th-TH" sz="1800" dirty="0">
                <a:sym typeface="Wingdings" pitchFamily="2" charset="2"/>
              </a:rPr>
              <a:t>ระยะทาง </a:t>
            </a:r>
            <a:r>
              <a:rPr lang="en-US" sz="1800" dirty="0">
                <a:sym typeface="Wingdings" pitchFamily="2" charset="2"/>
              </a:rPr>
              <a:t>A B = 5,  B E = 2,  E  F = 3   </a:t>
            </a:r>
            <a:r>
              <a:rPr lang="th-TH" sz="1800" dirty="0">
                <a:sym typeface="Wingdings" pitchFamily="2" charset="2"/>
              </a:rPr>
              <a:t>รวมระยะทางจาก </a:t>
            </a:r>
            <a:r>
              <a:rPr lang="en-US" sz="1800" dirty="0">
                <a:sym typeface="Wingdings" pitchFamily="2" charset="2"/>
              </a:rPr>
              <a:t>A – F  = 5 + 2+ 3 = </a:t>
            </a:r>
            <a:r>
              <a:rPr lang="en-US" sz="1800" dirty="0" smtClean="0">
                <a:sym typeface="Wingdings" pitchFamily="2" charset="2"/>
              </a:rPr>
              <a:t>10</a:t>
            </a:r>
            <a:endParaRPr lang="th-TH" sz="1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29" grpId="0" animBg="1"/>
      <p:bldP spid="30" grpId="0" animBg="1"/>
      <p:bldP spid="30" grpId="1" animBg="1"/>
      <p:bldP spid="32" grpId="0" animBg="1"/>
      <p:bldP spid="32" grpId="1" animBg="1"/>
      <p:bldP spid="33" grpId="0" animBg="1"/>
      <p:bldP spid="34" grpId="0" animBg="1"/>
      <p:bldP spid="34" grpId="1" animBg="1"/>
      <p:bldP spid="35" grpId="0" animBg="1"/>
      <p:bldP spid="36" grpId="0" animBg="1"/>
      <p:bldP spid="38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ชื่อเรื่อง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en-US" smtClean="0">
                <a:cs typeface="FreesiaUPC" pitchFamily="34" charset="-34"/>
              </a:rPr>
              <a:t>Simulated Annealing Search (3)</a:t>
            </a:r>
            <a:endParaRPr lang="th-TH" smtClean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>
            <a:normAutofit/>
          </a:bodyPr>
          <a:lstStyle/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r>
              <a:rPr lang="th-TH" dirty="0" smtClean="0"/>
              <a:t>ขั้นตอนการทำงาน</a:t>
            </a:r>
          </a:p>
          <a:p>
            <a:pPr marL="880110" lvl="1" indent="-514350" fontAlgn="auto">
              <a:spcAft>
                <a:spcPts val="0"/>
              </a:spcAft>
              <a:buFont typeface="Wingdings 2"/>
              <a:buAutoNum type="arabicParenR"/>
              <a:defRPr/>
            </a:pPr>
            <a:r>
              <a:rPr lang="th-TH" dirty="0" smtClean="0"/>
              <a:t>กำหนดสถานะเริ่มต้น </a:t>
            </a:r>
            <a:r>
              <a:rPr lang="en-US" dirty="0" smtClean="0"/>
              <a:t>E</a:t>
            </a:r>
            <a:endParaRPr lang="th-TH" dirty="0" smtClean="0"/>
          </a:p>
          <a:p>
            <a:pPr marL="880110" lvl="1" indent="-514350" fontAlgn="auto">
              <a:spcAft>
                <a:spcPts val="0"/>
              </a:spcAft>
              <a:buFont typeface="Wingdings 2"/>
              <a:buAutoNum type="arabicParenR"/>
              <a:defRPr/>
            </a:pPr>
            <a:r>
              <a:rPr lang="th-TH" dirty="0" smtClean="0"/>
              <a:t>คำนวณค่า </a:t>
            </a:r>
            <a:r>
              <a:rPr lang="en-US" dirty="0" smtClean="0"/>
              <a:t>f(n) </a:t>
            </a:r>
            <a:r>
              <a:rPr lang="th-TH" dirty="0" smtClean="0"/>
              <a:t>ของสถานะ </a:t>
            </a:r>
            <a:r>
              <a:rPr lang="en-US" dirty="0" smtClean="0"/>
              <a:t>E</a:t>
            </a:r>
            <a:endParaRPr lang="th-TH" dirty="0" smtClean="0"/>
          </a:p>
          <a:p>
            <a:pPr marL="880110" lvl="1" indent="-514350" fontAlgn="auto">
              <a:spcAft>
                <a:spcPts val="0"/>
              </a:spcAft>
              <a:buFont typeface="Wingdings 2"/>
              <a:buAutoNum type="arabicParenR"/>
              <a:defRPr/>
            </a:pPr>
            <a:r>
              <a:rPr lang="th-TH" dirty="0" smtClean="0"/>
              <a:t>สุ่ม</a:t>
            </a:r>
            <a:r>
              <a:rPr lang="th-TH" dirty="0" err="1" smtClean="0"/>
              <a:t>โหนด</a:t>
            </a:r>
            <a:r>
              <a:rPr lang="th-TH" dirty="0" smtClean="0"/>
              <a:t>ลูกของ </a:t>
            </a:r>
            <a:r>
              <a:rPr lang="en-US" dirty="0" smtClean="0"/>
              <a:t>E </a:t>
            </a:r>
            <a:r>
              <a:rPr lang="th-TH" dirty="0" smtClean="0"/>
              <a:t>ขึ้นมา 1 ตัว </a:t>
            </a:r>
            <a:r>
              <a:rPr lang="en-US" dirty="0" smtClean="0"/>
              <a:t>(</a:t>
            </a:r>
            <a:r>
              <a:rPr lang="en-US" dirty="0" err="1" smtClean="0"/>
              <a:t>Ei</a:t>
            </a:r>
            <a:r>
              <a:rPr lang="en-US" dirty="0" smtClean="0"/>
              <a:t>)</a:t>
            </a:r>
            <a:endParaRPr lang="th-TH" dirty="0" smtClean="0"/>
          </a:p>
          <a:p>
            <a:pPr marL="880110" lvl="1" indent="-514350" fontAlgn="auto">
              <a:spcAft>
                <a:spcPts val="0"/>
              </a:spcAft>
              <a:buFont typeface="Wingdings 2"/>
              <a:buAutoNum type="arabicParenR"/>
              <a:defRPr/>
            </a:pPr>
            <a:r>
              <a:rPr lang="th-TH" dirty="0" smtClean="0"/>
              <a:t>คำนวณค่า </a:t>
            </a:r>
            <a:r>
              <a:rPr lang="en-US" dirty="0" smtClean="0"/>
              <a:t>f(n) </a:t>
            </a:r>
            <a:r>
              <a:rPr lang="th-TH" dirty="0" smtClean="0"/>
              <a:t>ของสถานะ </a:t>
            </a:r>
            <a:r>
              <a:rPr lang="en-US" dirty="0" err="1" smtClean="0"/>
              <a:t>Ei</a:t>
            </a:r>
            <a:endParaRPr lang="en-US" dirty="0" smtClean="0"/>
          </a:p>
          <a:p>
            <a:pPr marL="880110" lvl="1" indent="-514350" fontAlgn="auto">
              <a:spcAft>
                <a:spcPts val="0"/>
              </a:spcAft>
              <a:buFont typeface="Wingdings 2"/>
              <a:buAutoNum type="arabicParenR"/>
              <a:defRPr/>
            </a:pPr>
            <a:r>
              <a:rPr lang="en-US" dirty="0" smtClean="0"/>
              <a:t>if</a:t>
            </a:r>
            <a:r>
              <a:rPr lang="th-TH" dirty="0" smtClean="0"/>
              <a:t>  </a:t>
            </a:r>
            <a:r>
              <a:rPr lang="en-US" dirty="0" smtClean="0"/>
              <a:t>E &lt; </a:t>
            </a:r>
            <a:r>
              <a:rPr lang="en-US" dirty="0" err="1" smtClean="0"/>
              <a:t>Ei</a:t>
            </a:r>
            <a:r>
              <a:rPr lang="en-US" dirty="0" smtClean="0"/>
              <a:t>  then</a:t>
            </a:r>
          </a:p>
          <a:p>
            <a:pPr marL="880110" lvl="1" indent="-514350" fontAlgn="auto">
              <a:spcAft>
                <a:spcPts val="0"/>
              </a:spcAft>
              <a:buFont typeface="Wingdings 2"/>
              <a:buNone/>
              <a:defRPr/>
            </a:pPr>
            <a:r>
              <a:rPr lang="en-US" dirty="0" smtClean="0"/>
              <a:t>               E = </a:t>
            </a:r>
            <a:r>
              <a:rPr lang="en-US" dirty="0" err="1" smtClean="0"/>
              <a:t>Ei</a:t>
            </a:r>
            <a:endParaRPr lang="en-US" dirty="0" smtClean="0"/>
          </a:p>
          <a:p>
            <a:pPr marL="880110" lvl="1" indent="-514350" fontAlgn="auto">
              <a:spcAft>
                <a:spcPts val="0"/>
              </a:spcAft>
              <a:buFont typeface="Wingdings 2"/>
              <a:buNone/>
              <a:defRPr/>
            </a:pPr>
            <a:r>
              <a:rPr lang="en-US" dirty="0" smtClean="0"/>
              <a:t>      else  </a:t>
            </a:r>
            <a:r>
              <a:rPr lang="th-TH" dirty="0" smtClean="0"/>
              <a:t>ตรวจสอบความน่าจะเป็นที่ยอมให้ไปทางที่แย่กว่าแล้ว </a:t>
            </a:r>
            <a:r>
              <a:rPr lang="en-US" dirty="0" smtClean="0"/>
              <a:t>E = </a:t>
            </a:r>
            <a:r>
              <a:rPr lang="en-US" dirty="0" err="1" smtClean="0"/>
              <a:t>Ei</a:t>
            </a:r>
            <a:endParaRPr lang="en-US" dirty="0" smtClean="0"/>
          </a:p>
          <a:p>
            <a:pPr marL="880110" lvl="1" indent="-514350" fontAlgn="auto">
              <a:spcAft>
                <a:spcPts val="0"/>
              </a:spcAft>
              <a:buFont typeface="+mj-lt"/>
              <a:buAutoNum type="arabicParenR" startAt="6"/>
              <a:defRPr/>
            </a:pPr>
            <a:r>
              <a:rPr lang="th-TH" dirty="0" smtClean="0"/>
              <a:t>ไปที่ขั้นตอน 3 จนหรือ </a:t>
            </a:r>
            <a:r>
              <a:rPr lang="en-US" dirty="0" smtClean="0"/>
              <a:t>E </a:t>
            </a:r>
            <a:r>
              <a:rPr lang="th-TH" dirty="0" smtClean="0"/>
              <a:t>เป็นสถานะเป้าหมาย</a:t>
            </a:r>
          </a:p>
          <a:p>
            <a:pPr marL="880110" lvl="1" indent="-514350" fontAlgn="auto">
              <a:spcAft>
                <a:spcPts val="0"/>
              </a:spcAft>
              <a:buFont typeface="Wingdings 2"/>
              <a:buAutoNum type="arabicParenR" startAt="6"/>
              <a:defRPr/>
            </a:pPr>
            <a:endParaRPr lang="en-US" dirty="0" smtClean="0"/>
          </a:p>
          <a:p>
            <a:pPr marL="880110" lvl="1" indent="-514350" fontAlgn="auto">
              <a:spcAft>
                <a:spcPts val="0"/>
              </a:spcAft>
              <a:buFont typeface="Wingdings 2"/>
              <a:buNone/>
              <a:defRPr/>
            </a:pPr>
            <a:endParaRPr lang="th-TH" dirty="0" smtClean="0"/>
          </a:p>
          <a:p>
            <a:pPr marL="880110" lvl="1" indent="-514350" fontAlgn="auto">
              <a:spcAft>
                <a:spcPts val="0"/>
              </a:spcAft>
              <a:buFont typeface="Wingdings 2"/>
              <a:buAutoNum type="arabicParenR"/>
              <a:defRPr/>
            </a:pPr>
            <a:endParaRPr lang="th-TH" dirty="0" smtClean="0"/>
          </a:p>
          <a:p>
            <a:pPr marL="640080" lvl="1" indent="-274320" fontAlgn="auto">
              <a:spcAft>
                <a:spcPts val="0"/>
              </a:spcAft>
              <a:buFont typeface="Wingdings 2"/>
              <a:buChar char=""/>
              <a:defRPr/>
            </a:pPr>
            <a:endParaRPr lang="th-TH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ชื่อเรื่อง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th-TH" smtClean="0"/>
              <a:t>ตัวอย่าง</a:t>
            </a:r>
            <a:r>
              <a:rPr lang="en-US" smtClean="0">
                <a:cs typeface="FreesiaUPC" pitchFamily="34" charset="-34"/>
              </a:rPr>
              <a:t>: </a:t>
            </a:r>
            <a:r>
              <a:rPr lang="th-TH" smtClean="0"/>
              <a:t>เขาวงกต</a:t>
            </a:r>
          </a:p>
        </p:txBody>
      </p:sp>
      <p:sp>
        <p:nvSpPr>
          <p:cNvPr id="39939" name="ตัวยึดเนื้อหา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565650"/>
          </a:xfrm>
        </p:spPr>
        <p:txBody>
          <a:bodyPr/>
          <a:lstStyle/>
          <a:p>
            <a:r>
              <a:rPr lang="th-TH" smtClean="0"/>
              <a:t>สถานะเริ่มต้น</a:t>
            </a:r>
          </a:p>
          <a:p>
            <a:endParaRPr lang="th-TH" smtClean="0"/>
          </a:p>
          <a:p>
            <a:endParaRPr lang="th-TH" smtClean="0"/>
          </a:p>
          <a:p>
            <a:endParaRPr lang="th-TH" smtClean="0"/>
          </a:p>
          <a:p>
            <a:endParaRPr lang="th-TH" sz="800" smtClean="0"/>
          </a:p>
          <a:p>
            <a:r>
              <a:rPr lang="en-US" smtClean="0">
                <a:cs typeface="FreesiaUPC" pitchFamily="34" charset="-34"/>
              </a:rPr>
              <a:t>Successor Function : </a:t>
            </a:r>
            <a:r>
              <a:rPr lang="th-TH" smtClean="0"/>
              <a:t>คนสามารถเดิน </a:t>
            </a:r>
            <a:r>
              <a:rPr lang="en-US" smtClean="0">
                <a:cs typeface="FreesiaUPC" pitchFamily="34" charset="-34"/>
              </a:rPr>
              <a:t>{U, D, L, R}</a:t>
            </a:r>
          </a:p>
          <a:p>
            <a:r>
              <a:rPr lang="th-TH" smtClean="0"/>
              <a:t>สถานะเป้าหมาย</a:t>
            </a:r>
          </a:p>
          <a:p>
            <a:endParaRPr lang="th-TH" smtClean="0"/>
          </a:p>
          <a:p>
            <a:endParaRPr lang="th-TH" smtClean="0"/>
          </a:p>
        </p:txBody>
      </p:sp>
      <p:graphicFrame>
        <p:nvGraphicFramePr>
          <p:cNvPr id="4" name="ตัวยึดเนื้อหา 3"/>
          <p:cNvGraphicFramePr>
            <a:graphicFrameLocks/>
          </p:cNvGraphicFramePr>
          <p:nvPr/>
        </p:nvGraphicFramePr>
        <p:xfrm>
          <a:off x="2700338" y="1628775"/>
          <a:ext cx="2303462" cy="223202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76064"/>
                <a:gridCol w="576064"/>
                <a:gridCol w="576064"/>
                <a:gridCol w="576064"/>
              </a:tblGrid>
              <a:tr h="558062"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58062">
                <a:tc>
                  <a:txBody>
                    <a:bodyPr/>
                    <a:lstStyle/>
                    <a:p>
                      <a:endParaRPr lang="th-T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58062">
                <a:tc>
                  <a:txBody>
                    <a:bodyPr/>
                    <a:lstStyle/>
                    <a:p>
                      <a:endParaRPr lang="th-T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58062"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pic>
        <p:nvPicPr>
          <p:cNvPr id="39967" name="Picture 3" descr="C:\Program Files (x86)\Microsoft Office\MEDIA\CAGCAT10\j030295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71775" y="3324225"/>
            <a:ext cx="487363" cy="49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ree"/>
          <p:cNvSpPr>
            <a:spLocks noEditPoints="1" noChangeArrowheads="1"/>
          </p:cNvSpPr>
          <p:nvPr/>
        </p:nvSpPr>
        <p:spPr bwMode="auto">
          <a:xfrm>
            <a:off x="3295650" y="2236788"/>
            <a:ext cx="506413" cy="461962"/>
          </a:xfrm>
          <a:custGeom>
            <a:avLst/>
            <a:gdLst>
              <a:gd name="G0" fmla="+- 0 0 0"/>
              <a:gd name="G1" fmla="*/ 18900 1 3"/>
              <a:gd name="G2" fmla="*/ 18900 2 3"/>
              <a:gd name="G3" fmla="+- 18900 0 0"/>
              <a:gd name="T0" fmla="*/ 10800 w 21600"/>
              <a:gd name="T1" fmla="*/ 0 h 21600"/>
              <a:gd name="T2" fmla="*/ 6171 w 21600"/>
              <a:gd name="T3" fmla="*/ 6300 h 21600"/>
              <a:gd name="T4" fmla="*/ 3086 w 21600"/>
              <a:gd name="T5" fmla="*/ 12600 h 21600"/>
              <a:gd name="T6" fmla="*/ 0 w 21600"/>
              <a:gd name="T7" fmla="*/ 18900 h 21600"/>
              <a:gd name="T8" fmla="*/ 15429 w 21600"/>
              <a:gd name="T9" fmla="*/ 6300 h 21600"/>
              <a:gd name="T10" fmla="*/ 18514 w 21600"/>
              <a:gd name="T11" fmla="*/ 12600 h 21600"/>
              <a:gd name="T12" fmla="*/ 21600 w 21600"/>
              <a:gd name="T13" fmla="*/ 18900 h 21600"/>
              <a:gd name="T14" fmla="*/ 17694720 60000 65536"/>
              <a:gd name="T15" fmla="*/ 11796480 60000 65536"/>
              <a:gd name="T16" fmla="*/ 11796480 60000 65536"/>
              <a:gd name="T17" fmla="*/ 11796480 60000 65536"/>
              <a:gd name="T18" fmla="*/ 0 60000 65536"/>
              <a:gd name="T19" fmla="*/ 0 60000 65536"/>
              <a:gd name="T20" fmla="*/ 0 60000 65536"/>
              <a:gd name="T21" fmla="*/ 761 w 21600"/>
              <a:gd name="T22" fmla="*/ 22454 h 21600"/>
              <a:gd name="T23" fmla="*/ 21069 w 21600"/>
              <a:gd name="T24" fmla="*/ 28282 h 21600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1600" h="21600">
                <a:moveTo>
                  <a:pt x="0" y="18900"/>
                </a:moveTo>
                <a:lnTo>
                  <a:pt x="9257" y="18900"/>
                </a:lnTo>
                <a:lnTo>
                  <a:pt x="9257" y="21600"/>
                </a:lnTo>
                <a:lnTo>
                  <a:pt x="12343" y="21600"/>
                </a:lnTo>
                <a:lnTo>
                  <a:pt x="12343" y="18900"/>
                </a:lnTo>
                <a:lnTo>
                  <a:pt x="21600" y="18900"/>
                </a:lnTo>
                <a:lnTo>
                  <a:pt x="12343" y="12600"/>
                </a:lnTo>
                <a:lnTo>
                  <a:pt x="18514" y="12600"/>
                </a:lnTo>
                <a:lnTo>
                  <a:pt x="12343" y="6300"/>
                </a:lnTo>
                <a:lnTo>
                  <a:pt x="15429" y="6300"/>
                </a:lnTo>
                <a:lnTo>
                  <a:pt x="10800" y="0"/>
                </a:lnTo>
                <a:lnTo>
                  <a:pt x="6171" y="6300"/>
                </a:lnTo>
                <a:lnTo>
                  <a:pt x="9257" y="6300"/>
                </a:lnTo>
                <a:lnTo>
                  <a:pt x="3086" y="12600"/>
                </a:lnTo>
                <a:lnTo>
                  <a:pt x="9257" y="12600"/>
                </a:lnTo>
                <a:close/>
              </a:path>
            </a:pathLst>
          </a:custGeom>
          <a:solidFill>
            <a:srgbClr val="00800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th-TH">
              <a:latin typeface="+mn-lt"/>
              <a:cs typeface="+mn-cs"/>
            </a:endParaRPr>
          </a:p>
        </p:txBody>
      </p:sp>
      <p:sp>
        <p:nvSpPr>
          <p:cNvPr id="7" name="Tree"/>
          <p:cNvSpPr>
            <a:spLocks noEditPoints="1" noChangeArrowheads="1"/>
          </p:cNvSpPr>
          <p:nvPr/>
        </p:nvSpPr>
        <p:spPr bwMode="auto">
          <a:xfrm>
            <a:off x="3286125" y="3325813"/>
            <a:ext cx="506413" cy="463550"/>
          </a:xfrm>
          <a:custGeom>
            <a:avLst/>
            <a:gdLst>
              <a:gd name="G0" fmla="+- 0 0 0"/>
              <a:gd name="G1" fmla="*/ 18900 1 3"/>
              <a:gd name="G2" fmla="*/ 18900 2 3"/>
              <a:gd name="G3" fmla="+- 18900 0 0"/>
              <a:gd name="T0" fmla="*/ 10800 w 21600"/>
              <a:gd name="T1" fmla="*/ 0 h 21600"/>
              <a:gd name="T2" fmla="*/ 6171 w 21600"/>
              <a:gd name="T3" fmla="*/ 6300 h 21600"/>
              <a:gd name="T4" fmla="*/ 3086 w 21600"/>
              <a:gd name="T5" fmla="*/ 12600 h 21600"/>
              <a:gd name="T6" fmla="*/ 0 w 21600"/>
              <a:gd name="T7" fmla="*/ 18900 h 21600"/>
              <a:gd name="T8" fmla="*/ 15429 w 21600"/>
              <a:gd name="T9" fmla="*/ 6300 h 21600"/>
              <a:gd name="T10" fmla="*/ 18514 w 21600"/>
              <a:gd name="T11" fmla="*/ 12600 h 21600"/>
              <a:gd name="T12" fmla="*/ 21600 w 21600"/>
              <a:gd name="T13" fmla="*/ 18900 h 21600"/>
              <a:gd name="T14" fmla="*/ 17694720 60000 65536"/>
              <a:gd name="T15" fmla="*/ 11796480 60000 65536"/>
              <a:gd name="T16" fmla="*/ 11796480 60000 65536"/>
              <a:gd name="T17" fmla="*/ 11796480 60000 65536"/>
              <a:gd name="T18" fmla="*/ 0 60000 65536"/>
              <a:gd name="T19" fmla="*/ 0 60000 65536"/>
              <a:gd name="T20" fmla="*/ 0 60000 65536"/>
              <a:gd name="T21" fmla="*/ 761 w 21600"/>
              <a:gd name="T22" fmla="*/ 22454 h 21600"/>
              <a:gd name="T23" fmla="*/ 21069 w 21600"/>
              <a:gd name="T24" fmla="*/ 28282 h 21600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1600" h="21600">
                <a:moveTo>
                  <a:pt x="0" y="18900"/>
                </a:moveTo>
                <a:lnTo>
                  <a:pt x="9257" y="18900"/>
                </a:lnTo>
                <a:lnTo>
                  <a:pt x="9257" y="21600"/>
                </a:lnTo>
                <a:lnTo>
                  <a:pt x="12343" y="21600"/>
                </a:lnTo>
                <a:lnTo>
                  <a:pt x="12343" y="18900"/>
                </a:lnTo>
                <a:lnTo>
                  <a:pt x="21600" y="18900"/>
                </a:lnTo>
                <a:lnTo>
                  <a:pt x="12343" y="12600"/>
                </a:lnTo>
                <a:lnTo>
                  <a:pt x="18514" y="12600"/>
                </a:lnTo>
                <a:lnTo>
                  <a:pt x="12343" y="6300"/>
                </a:lnTo>
                <a:lnTo>
                  <a:pt x="15429" y="6300"/>
                </a:lnTo>
                <a:lnTo>
                  <a:pt x="10800" y="0"/>
                </a:lnTo>
                <a:lnTo>
                  <a:pt x="6171" y="6300"/>
                </a:lnTo>
                <a:lnTo>
                  <a:pt x="9257" y="6300"/>
                </a:lnTo>
                <a:lnTo>
                  <a:pt x="3086" y="12600"/>
                </a:lnTo>
                <a:lnTo>
                  <a:pt x="9257" y="12600"/>
                </a:lnTo>
                <a:close/>
              </a:path>
            </a:pathLst>
          </a:custGeom>
          <a:solidFill>
            <a:srgbClr val="00800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th-TH">
              <a:latin typeface="+mn-lt"/>
              <a:cs typeface="+mn-cs"/>
            </a:endParaRPr>
          </a:p>
        </p:txBody>
      </p:sp>
      <p:sp>
        <p:nvSpPr>
          <p:cNvPr id="8" name="Tree"/>
          <p:cNvSpPr>
            <a:spLocks noEditPoints="1" noChangeArrowheads="1"/>
          </p:cNvSpPr>
          <p:nvPr/>
        </p:nvSpPr>
        <p:spPr bwMode="auto">
          <a:xfrm>
            <a:off x="4457700" y="3325813"/>
            <a:ext cx="506413" cy="463550"/>
          </a:xfrm>
          <a:custGeom>
            <a:avLst/>
            <a:gdLst>
              <a:gd name="G0" fmla="+- 0 0 0"/>
              <a:gd name="G1" fmla="*/ 18900 1 3"/>
              <a:gd name="G2" fmla="*/ 18900 2 3"/>
              <a:gd name="G3" fmla="+- 18900 0 0"/>
              <a:gd name="T0" fmla="*/ 10800 w 21600"/>
              <a:gd name="T1" fmla="*/ 0 h 21600"/>
              <a:gd name="T2" fmla="*/ 6171 w 21600"/>
              <a:gd name="T3" fmla="*/ 6300 h 21600"/>
              <a:gd name="T4" fmla="*/ 3086 w 21600"/>
              <a:gd name="T5" fmla="*/ 12600 h 21600"/>
              <a:gd name="T6" fmla="*/ 0 w 21600"/>
              <a:gd name="T7" fmla="*/ 18900 h 21600"/>
              <a:gd name="T8" fmla="*/ 15429 w 21600"/>
              <a:gd name="T9" fmla="*/ 6300 h 21600"/>
              <a:gd name="T10" fmla="*/ 18514 w 21600"/>
              <a:gd name="T11" fmla="*/ 12600 h 21600"/>
              <a:gd name="T12" fmla="*/ 21600 w 21600"/>
              <a:gd name="T13" fmla="*/ 18900 h 21600"/>
              <a:gd name="T14" fmla="*/ 17694720 60000 65536"/>
              <a:gd name="T15" fmla="*/ 11796480 60000 65536"/>
              <a:gd name="T16" fmla="*/ 11796480 60000 65536"/>
              <a:gd name="T17" fmla="*/ 11796480 60000 65536"/>
              <a:gd name="T18" fmla="*/ 0 60000 65536"/>
              <a:gd name="T19" fmla="*/ 0 60000 65536"/>
              <a:gd name="T20" fmla="*/ 0 60000 65536"/>
              <a:gd name="T21" fmla="*/ 761 w 21600"/>
              <a:gd name="T22" fmla="*/ 22454 h 21600"/>
              <a:gd name="T23" fmla="*/ 21069 w 21600"/>
              <a:gd name="T24" fmla="*/ 28282 h 21600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1600" h="21600">
                <a:moveTo>
                  <a:pt x="0" y="18900"/>
                </a:moveTo>
                <a:lnTo>
                  <a:pt x="9257" y="18900"/>
                </a:lnTo>
                <a:lnTo>
                  <a:pt x="9257" y="21600"/>
                </a:lnTo>
                <a:lnTo>
                  <a:pt x="12343" y="21600"/>
                </a:lnTo>
                <a:lnTo>
                  <a:pt x="12343" y="18900"/>
                </a:lnTo>
                <a:lnTo>
                  <a:pt x="21600" y="18900"/>
                </a:lnTo>
                <a:lnTo>
                  <a:pt x="12343" y="12600"/>
                </a:lnTo>
                <a:lnTo>
                  <a:pt x="18514" y="12600"/>
                </a:lnTo>
                <a:lnTo>
                  <a:pt x="12343" y="6300"/>
                </a:lnTo>
                <a:lnTo>
                  <a:pt x="15429" y="6300"/>
                </a:lnTo>
                <a:lnTo>
                  <a:pt x="10800" y="0"/>
                </a:lnTo>
                <a:lnTo>
                  <a:pt x="6171" y="6300"/>
                </a:lnTo>
                <a:lnTo>
                  <a:pt x="9257" y="6300"/>
                </a:lnTo>
                <a:lnTo>
                  <a:pt x="3086" y="12600"/>
                </a:lnTo>
                <a:lnTo>
                  <a:pt x="9257" y="12600"/>
                </a:lnTo>
                <a:close/>
              </a:path>
            </a:pathLst>
          </a:custGeom>
          <a:solidFill>
            <a:srgbClr val="00800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th-TH">
              <a:latin typeface="+mn-lt"/>
              <a:cs typeface="+mn-cs"/>
            </a:endParaRPr>
          </a:p>
        </p:txBody>
      </p:sp>
      <p:sp>
        <p:nvSpPr>
          <p:cNvPr id="9" name="Tree"/>
          <p:cNvSpPr>
            <a:spLocks noEditPoints="1" noChangeArrowheads="1"/>
          </p:cNvSpPr>
          <p:nvPr/>
        </p:nvSpPr>
        <p:spPr bwMode="auto">
          <a:xfrm>
            <a:off x="3306763" y="1670050"/>
            <a:ext cx="504825" cy="463550"/>
          </a:xfrm>
          <a:custGeom>
            <a:avLst/>
            <a:gdLst>
              <a:gd name="G0" fmla="+- 0 0 0"/>
              <a:gd name="G1" fmla="*/ 18900 1 3"/>
              <a:gd name="G2" fmla="*/ 18900 2 3"/>
              <a:gd name="G3" fmla="+- 18900 0 0"/>
              <a:gd name="T0" fmla="*/ 10800 w 21600"/>
              <a:gd name="T1" fmla="*/ 0 h 21600"/>
              <a:gd name="T2" fmla="*/ 6171 w 21600"/>
              <a:gd name="T3" fmla="*/ 6300 h 21600"/>
              <a:gd name="T4" fmla="*/ 3086 w 21600"/>
              <a:gd name="T5" fmla="*/ 12600 h 21600"/>
              <a:gd name="T6" fmla="*/ 0 w 21600"/>
              <a:gd name="T7" fmla="*/ 18900 h 21600"/>
              <a:gd name="T8" fmla="*/ 15429 w 21600"/>
              <a:gd name="T9" fmla="*/ 6300 h 21600"/>
              <a:gd name="T10" fmla="*/ 18514 w 21600"/>
              <a:gd name="T11" fmla="*/ 12600 h 21600"/>
              <a:gd name="T12" fmla="*/ 21600 w 21600"/>
              <a:gd name="T13" fmla="*/ 18900 h 21600"/>
              <a:gd name="T14" fmla="*/ 17694720 60000 65536"/>
              <a:gd name="T15" fmla="*/ 11796480 60000 65536"/>
              <a:gd name="T16" fmla="*/ 11796480 60000 65536"/>
              <a:gd name="T17" fmla="*/ 11796480 60000 65536"/>
              <a:gd name="T18" fmla="*/ 0 60000 65536"/>
              <a:gd name="T19" fmla="*/ 0 60000 65536"/>
              <a:gd name="T20" fmla="*/ 0 60000 65536"/>
              <a:gd name="T21" fmla="*/ 761 w 21600"/>
              <a:gd name="T22" fmla="*/ 22454 h 21600"/>
              <a:gd name="T23" fmla="*/ 21069 w 21600"/>
              <a:gd name="T24" fmla="*/ 28282 h 21600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1600" h="21600">
                <a:moveTo>
                  <a:pt x="0" y="18900"/>
                </a:moveTo>
                <a:lnTo>
                  <a:pt x="9257" y="18900"/>
                </a:lnTo>
                <a:lnTo>
                  <a:pt x="9257" y="21600"/>
                </a:lnTo>
                <a:lnTo>
                  <a:pt x="12343" y="21600"/>
                </a:lnTo>
                <a:lnTo>
                  <a:pt x="12343" y="18900"/>
                </a:lnTo>
                <a:lnTo>
                  <a:pt x="21600" y="18900"/>
                </a:lnTo>
                <a:lnTo>
                  <a:pt x="12343" y="12600"/>
                </a:lnTo>
                <a:lnTo>
                  <a:pt x="18514" y="12600"/>
                </a:lnTo>
                <a:lnTo>
                  <a:pt x="12343" y="6300"/>
                </a:lnTo>
                <a:lnTo>
                  <a:pt x="15429" y="6300"/>
                </a:lnTo>
                <a:lnTo>
                  <a:pt x="10800" y="0"/>
                </a:lnTo>
                <a:lnTo>
                  <a:pt x="6171" y="6300"/>
                </a:lnTo>
                <a:lnTo>
                  <a:pt x="9257" y="6300"/>
                </a:lnTo>
                <a:lnTo>
                  <a:pt x="3086" y="12600"/>
                </a:lnTo>
                <a:lnTo>
                  <a:pt x="9257" y="12600"/>
                </a:lnTo>
                <a:close/>
              </a:path>
            </a:pathLst>
          </a:custGeom>
          <a:solidFill>
            <a:srgbClr val="00800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th-TH">
              <a:latin typeface="+mn-lt"/>
              <a:cs typeface="+mn-cs"/>
            </a:endParaRPr>
          </a:p>
        </p:txBody>
      </p:sp>
      <p:sp>
        <p:nvSpPr>
          <p:cNvPr id="10" name="Tree"/>
          <p:cNvSpPr>
            <a:spLocks noEditPoints="1" noChangeArrowheads="1"/>
          </p:cNvSpPr>
          <p:nvPr/>
        </p:nvSpPr>
        <p:spPr bwMode="auto">
          <a:xfrm>
            <a:off x="4448175" y="2205038"/>
            <a:ext cx="506413" cy="461962"/>
          </a:xfrm>
          <a:custGeom>
            <a:avLst/>
            <a:gdLst>
              <a:gd name="G0" fmla="+- 0 0 0"/>
              <a:gd name="G1" fmla="*/ 18900 1 3"/>
              <a:gd name="G2" fmla="*/ 18900 2 3"/>
              <a:gd name="G3" fmla="+- 18900 0 0"/>
              <a:gd name="T0" fmla="*/ 10800 w 21600"/>
              <a:gd name="T1" fmla="*/ 0 h 21600"/>
              <a:gd name="T2" fmla="*/ 6171 w 21600"/>
              <a:gd name="T3" fmla="*/ 6300 h 21600"/>
              <a:gd name="T4" fmla="*/ 3086 w 21600"/>
              <a:gd name="T5" fmla="*/ 12600 h 21600"/>
              <a:gd name="T6" fmla="*/ 0 w 21600"/>
              <a:gd name="T7" fmla="*/ 18900 h 21600"/>
              <a:gd name="T8" fmla="*/ 15429 w 21600"/>
              <a:gd name="T9" fmla="*/ 6300 h 21600"/>
              <a:gd name="T10" fmla="*/ 18514 w 21600"/>
              <a:gd name="T11" fmla="*/ 12600 h 21600"/>
              <a:gd name="T12" fmla="*/ 21600 w 21600"/>
              <a:gd name="T13" fmla="*/ 18900 h 21600"/>
              <a:gd name="T14" fmla="*/ 17694720 60000 65536"/>
              <a:gd name="T15" fmla="*/ 11796480 60000 65536"/>
              <a:gd name="T16" fmla="*/ 11796480 60000 65536"/>
              <a:gd name="T17" fmla="*/ 11796480 60000 65536"/>
              <a:gd name="T18" fmla="*/ 0 60000 65536"/>
              <a:gd name="T19" fmla="*/ 0 60000 65536"/>
              <a:gd name="T20" fmla="*/ 0 60000 65536"/>
              <a:gd name="T21" fmla="*/ 761 w 21600"/>
              <a:gd name="T22" fmla="*/ 22454 h 21600"/>
              <a:gd name="T23" fmla="*/ 21069 w 21600"/>
              <a:gd name="T24" fmla="*/ 28282 h 21600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1600" h="21600">
                <a:moveTo>
                  <a:pt x="0" y="18900"/>
                </a:moveTo>
                <a:lnTo>
                  <a:pt x="9257" y="18900"/>
                </a:lnTo>
                <a:lnTo>
                  <a:pt x="9257" y="21600"/>
                </a:lnTo>
                <a:lnTo>
                  <a:pt x="12343" y="21600"/>
                </a:lnTo>
                <a:lnTo>
                  <a:pt x="12343" y="18900"/>
                </a:lnTo>
                <a:lnTo>
                  <a:pt x="21600" y="18900"/>
                </a:lnTo>
                <a:lnTo>
                  <a:pt x="12343" y="12600"/>
                </a:lnTo>
                <a:lnTo>
                  <a:pt x="18514" y="12600"/>
                </a:lnTo>
                <a:lnTo>
                  <a:pt x="12343" y="6300"/>
                </a:lnTo>
                <a:lnTo>
                  <a:pt x="15429" y="6300"/>
                </a:lnTo>
                <a:lnTo>
                  <a:pt x="10800" y="0"/>
                </a:lnTo>
                <a:lnTo>
                  <a:pt x="6171" y="6300"/>
                </a:lnTo>
                <a:lnTo>
                  <a:pt x="9257" y="6300"/>
                </a:lnTo>
                <a:lnTo>
                  <a:pt x="3086" y="12600"/>
                </a:lnTo>
                <a:lnTo>
                  <a:pt x="9257" y="12600"/>
                </a:lnTo>
                <a:close/>
              </a:path>
            </a:pathLst>
          </a:custGeom>
          <a:solidFill>
            <a:srgbClr val="00800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th-TH">
              <a:latin typeface="+mn-lt"/>
              <a:cs typeface="+mn-cs"/>
            </a:endParaRPr>
          </a:p>
        </p:txBody>
      </p:sp>
      <p:pic>
        <p:nvPicPr>
          <p:cNvPr id="39973" name="Picture 5" descr="C:\Program Files (x86)\Microsoft Office\MEDIA\CAGCAT10\j0215086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21200" y="1639888"/>
            <a:ext cx="411163" cy="525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2" name="ตัวยึดเนื้อหา 3"/>
          <p:cNvGraphicFramePr>
            <a:graphicFrameLocks/>
          </p:cNvGraphicFramePr>
          <p:nvPr/>
        </p:nvGraphicFramePr>
        <p:xfrm>
          <a:off x="2843213" y="4437063"/>
          <a:ext cx="2305050" cy="223202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76064"/>
                <a:gridCol w="576064"/>
                <a:gridCol w="576064"/>
                <a:gridCol w="576064"/>
              </a:tblGrid>
              <a:tr h="558062"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58062">
                <a:tc>
                  <a:txBody>
                    <a:bodyPr/>
                    <a:lstStyle/>
                    <a:p>
                      <a:endParaRPr lang="th-T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58062">
                <a:tc>
                  <a:txBody>
                    <a:bodyPr/>
                    <a:lstStyle/>
                    <a:p>
                      <a:endParaRPr lang="th-T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58062"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4" name="Tree"/>
          <p:cNvSpPr>
            <a:spLocks noEditPoints="1" noChangeArrowheads="1"/>
          </p:cNvSpPr>
          <p:nvPr/>
        </p:nvSpPr>
        <p:spPr bwMode="auto">
          <a:xfrm>
            <a:off x="3440113" y="5045075"/>
            <a:ext cx="506412" cy="461963"/>
          </a:xfrm>
          <a:custGeom>
            <a:avLst/>
            <a:gdLst>
              <a:gd name="G0" fmla="+- 0 0 0"/>
              <a:gd name="G1" fmla="*/ 18900 1 3"/>
              <a:gd name="G2" fmla="*/ 18900 2 3"/>
              <a:gd name="G3" fmla="+- 18900 0 0"/>
              <a:gd name="T0" fmla="*/ 10800 w 21600"/>
              <a:gd name="T1" fmla="*/ 0 h 21600"/>
              <a:gd name="T2" fmla="*/ 6171 w 21600"/>
              <a:gd name="T3" fmla="*/ 6300 h 21600"/>
              <a:gd name="T4" fmla="*/ 3086 w 21600"/>
              <a:gd name="T5" fmla="*/ 12600 h 21600"/>
              <a:gd name="T6" fmla="*/ 0 w 21600"/>
              <a:gd name="T7" fmla="*/ 18900 h 21600"/>
              <a:gd name="T8" fmla="*/ 15429 w 21600"/>
              <a:gd name="T9" fmla="*/ 6300 h 21600"/>
              <a:gd name="T10" fmla="*/ 18514 w 21600"/>
              <a:gd name="T11" fmla="*/ 12600 h 21600"/>
              <a:gd name="T12" fmla="*/ 21600 w 21600"/>
              <a:gd name="T13" fmla="*/ 18900 h 21600"/>
              <a:gd name="T14" fmla="*/ 17694720 60000 65536"/>
              <a:gd name="T15" fmla="*/ 11796480 60000 65536"/>
              <a:gd name="T16" fmla="*/ 11796480 60000 65536"/>
              <a:gd name="T17" fmla="*/ 11796480 60000 65536"/>
              <a:gd name="T18" fmla="*/ 0 60000 65536"/>
              <a:gd name="T19" fmla="*/ 0 60000 65536"/>
              <a:gd name="T20" fmla="*/ 0 60000 65536"/>
              <a:gd name="T21" fmla="*/ 761 w 21600"/>
              <a:gd name="T22" fmla="*/ 22454 h 21600"/>
              <a:gd name="T23" fmla="*/ 21069 w 21600"/>
              <a:gd name="T24" fmla="*/ 28282 h 21600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1600" h="21600">
                <a:moveTo>
                  <a:pt x="0" y="18900"/>
                </a:moveTo>
                <a:lnTo>
                  <a:pt x="9257" y="18900"/>
                </a:lnTo>
                <a:lnTo>
                  <a:pt x="9257" y="21600"/>
                </a:lnTo>
                <a:lnTo>
                  <a:pt x="12343" y="21600"/>
                </a:lnTo>
                <a:lnTo>
                  <a:pt x="12343" y="18900"/>
                </a:lnTo>
                <a:lnTo>
                  <a:pt x="21600" y="18900"/>
                </a:lnTo>
                <a:lnTo>
                  <a:pt x="12343" y="12600"/>
                </a:lnTo>
                <a:lnTo>
                  <a:pt x="18514" y="12600"/>
                </a:lnTo>
                <a:lnTo>
                  <a:pt x="12343" y="6300"/>
                </a:lnTo>
                <a:lnTo>
                  <a:pt x="15429" y="6300"/>
                </a:lnTo>
                <a:lnTo>
                  <a:pt x="10800" y="0"/>
                </a:lnTo>
                <a:lnTo>
                  <a:pt x="6171" y="6300"/>
                </a:lnTo>
                <a:lnTo>
                  <a:pt x="9257" y="6300"/>
                </a:lnTo>
                <a:lnTo>
                  <a:pt x="3086" y="12600"/>
                </a:lnTo>
                <a:lnTo>
                  <a:pt x="9257" y="12600"/>
                </a:lnTo>
                <a:close/>
              </a:path>
            </a:pathLst>
          </a:custGeom>
          <a:solidFill>
            <a:srgbClr val="00800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th-TH">
              <a:latin typeface="+mn-lt"/>
              <a:cs typeface="+mn-cs"/>
            </a:endParaRPr>
          </a:p>
        </p:txBody>
      </p:sp>
      <p:sp>
        <p:nvSpPr>
          <p:cNvPr id="15" name="Tree"/>
          <p:cNvSpPr>
            <a:spLocks noEditPoints="1" noChangeArrowheads="1"/>
          </p:cNvSpPr>
          <p:nvPr/>
        </p:nvSpPr>
        <p:spPr bwMode="auto">
          <a:xfrm>
            <a:off x="3430588" y="6134100"/>
            <a:ext cx="504825" cy="463550"/>
          </a:xfrm>
          <a:custGeom>
            <a:avLst/>
            <a:gdLst>
              <a:gd name="G0" fmla="+- 0 0 0"/>
              <a:gd name="G1" fmla="*/ 18900 1 3"/>
              <a:gd name="G2" fmla="*/ 18900 2 3"/>
              <a:gd name="G3" fmla="+- 18900 0 0"/>
              <a:gd name="T0" fmla="*/ 10800 w 21600"/>
              <a:gd name="T1" fmla="*/ 0 h 21600"/>
              <a:gd name="T2" fmla="*/ 6171 w 21600"/>
              <a:gd name="T3" fmla="*/ 6300 h 21600"/>
              <a:gd name="T4" fmla="*/ 3086 w 21600"/>
              <a:gd name="T5" fmla="*/ 12600 h 21600"/>
              <a:gd name="T6" fmla="*/ 0 w 21600"/>
              <a:gd name="T7" fmla="*/ 18900 h 21600"/>
              <a:gd name="T8" fmla="*/ 15429 w 21600"/>
              <a:gd name="T9" fmla="*/ 6300 h 21600"/>
              <a:gd name="T10" fmla="*/ 18514 w 21600"/>
              <a:gd name="T11" fmla="*/ 12600 h 21600"/>
              <a:gd name="T12" fmla="*/ 21600 w 21600"/>
              <a:gd name="T13" fmla="*/ 18900 h 21600"/>
              <a:gd name="T14" fmla="*/ 17694720 60000 65536"/>
              <a:gd name="T15" fmla="*/ 11796480 60000 65536"/>
              <a:gd name="T16" fmla="*/ 11796480 60000 65536"/>
              <a:gd name="T17" fmla="*/ 11796480 60000 65536"/>
              <a:gd name="T18" fmla="*/ 0 60000 65536"/>
              <a:gd name="T19" fmla="*/ 0 60000 65536"/>
              <a:gd name="T20" fmla="*/ 0 60000 65536"/>
              <a:gd name="T21" fmla="*/ 761 w 21600"/>
              <a:gd name="T22" fmla="*/ 22454 h 21600"/>
              <a:gd name="T23" fmla="*/ 21069 w 21600"/>
              <a:gd name="T24" fmla="*/ 28282 h 21600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1600" h="21600">
                <a:moveTo>
                  <a:pt x="0" y="18900"/>
                </a:moveTo>
                <a:lnTo>
                  <a:pt x="9257" y="18900"/>
                </a:lnTo>
                <a:lnTo>
                  <a:pt x="9257" y="21600"/>
                </a:lnTo>
                <a:lnTo>
                  <a:pt x="12343" y="21600"/>
                </a:lnTo>
                <a:lnTo>
                  <a:pt x="12343" y="18900"/>
                </a:lnTo>
                <a:lnTo>
                  <a:pt x="21600" y="18900"/>
                </a:lnTo>
                <a:lnTo>
                  <a:pt x="12343" y="12600"/>
                </a:lnTo>
                <a:lnTo>
                  <a:pt x="18514" y="12600"/>
                </a:lnTo>
                <a:lnTo>
                  <a:pt x="12343" y="6300"/>
                </a:lnTo>
                <a:lnTo>
                  <a:pt x="15429" y="6300"/>
                </a:lnTo>
                <a:lnTo>
                  <a:pt x="10800" y="0"/>
                </a:lnTo>
                <a:lnTo>
                  <a:pt x="6171" y="6300"/>
                </a:lnTo>
                <a:lnTo>
                  <a:pt x="9257" y="6300"/>
                </a:lnTo>
                <a:lnTo>
                  <a:pt x="3086" y="12600"/>
                </a:lnTo>
                <a:lnTo>
                  <a:pt x="9257" y="12600"/>
                </a:lnTo>
                <a:close/>
              </a:path>
            </a:pathLst>
          </a:custGeom>
          <a:solidFill>
            <a:srgbClr val="00800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th-TH">
              <a:latin typeface="+mn-lt"/>
              <a:cs typeface="+mn-cs"/>
            </a:endParaRPr>
          </a:p>
        </p:txBody>
      </p:sp>
      <p:sp>
        <p:nvSpPr>
          <p:cNvPr id="16" name="Tree"/>
          <p:cNvSpPr>
            <a:spLocks noEditPoints="1" noChangeArrowheads="1"/>
          </p:cNvSpPr>
          <p:nvPr/>
        </p:nvSpPr>
        <p:spPr bwMode="auto">
          <a:xfrm>
            <a:off x="4602163" y="6134100"/>
            <a:ext cx="506412" cy="463550"/>
          </a:xfrm>
          <a:custGeom>
            <a:avLst/>
            <a:gdLst>
              <a:gd name="G0" fmla="+- 0 0 0"/>
              <a:gd name="G1" fmla="*/ 18900 1 3"/>
              <a:gd name="G2" fmla="*/ 18900 2 3"/>
              <a:gd name="G3" fmla="+- 18900 0 0"/>
              <a:gd name="T0" fmla="*/ 10800 w 21600"/>
              <a:gd name="T1" fmla="*/ 0 h 21600"/>
              <a:gd name="T2" fmla="*/ 6171 w 21600"/>
              <a:gd name="T3" fmla="*/ 6300 h 21600"/>
              <a:gd name="T4" fmla="*/ 3086 w 21600"/>
              <a:gd name="T5" fmla="*/ 12600 h 21600"/>
              <a:gd name="T6" fmla="*/ 0 w 21600"/>
              <a:gd name="T7" fmla="*/ 18900 h 21600"/>
              <a:gd name="T8" fmla="*/ 15429 w 21600"/>
              <a:gd name="T9" fmla="*/ 6300 h 21600"/>
              <a:gd name="T10" fmla="*/ 18514 w 21600"/>
              <a:gd name="T11" fmla="*/ 12600 h 21600"/>
              <a:gd name="T12" fmla="*/ 21600 w 21600"/>
              <a:gd name="T13" fmla="*/ 18900 h 21600"/>
              <a:gd name="T14" fmla="*/ 17694720 60000 65536"/>
              <a:gd name="T15" fmla="*/ 11796480 60000 65536"/>
              <a:gd name="T16" fmla="*/ 11796480 60000 65536"/>
              <a:gd name="T17" fmla="*/ 11796480 60000 65536"/>
              <a:gd name="T18" fmla="*/ 0 60000 65536"/>
              <a:gd name="T19" fmla="*/ 0 60000 65536"/>
              <a:gd name="T20" fmla="*/ 0 60000 65536"/>
              <a:gd name="T21" fmla="*/ 761 w 21600"/>
              <a:gd name="T22" fmla="*/ 22454 h 21600"/>
              <a:gd name="T23" fmla="*/ 21069 w 21600"/>
              <a:gd name="T24" fmla="*/ 28282 h 21600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1600" h="21600">
                <a:moveTo>
                  <a:pt x="0" y="18900"/>
                </a:moveTo>
                <a:lnTo>
                  <a:pt x="9257" y="18900"/>
                </a:lnTo>
                <a:lnTo>
                  <a:pt x="9257" y="21600"/>
                </a:lnTo>
                <a:lnTo>
                  <a:pt x="12343" y="21600"/>
                </a:lnTo>
                <a:lnTo>
                  <a:pt x="12343" y="18900"/>
                </a:lnTo>
                <a:lnTo>
                  <a:pt x="21600" y="18900"/>
                </a:lnTo>
                <a:lnTo>
                  <a:pt x="12343" y="12600"/>
                </a:lnTo>
                <a:lnTo>
                  <a:pt x="18514" y="12600"/>
                </a:lnTo>
                <a:lnTo>
                  <a:pt x="12343" y="6300"/>
                </a:lnTo>
                <a:lnTo>
                  <a:pt x="15429" y="6300"/>
                </a:lnTo>
                <a:lnTo>
                  <a:pt x="10800" y="0"/>
                </a:lnTo>
                <a:lnTo>
                  <a:pt x="6171" y="6300"/>
                </a:lnTo>
                <a:lnTo>
                  <a:pt x="9257" y="6300"/>
                </a:lnTo>
                <a:lnTo>
                  <a:pt x="3086" y="12600"/>
                </a:lnTo>
                <a:lnTo>
                  <a:pt x="9257" y="12600"/>
                </a:lnTo>
                <a:close/>
              </a:path>
            </a:pathLst>
          </a:custGeom>
          <a:solidFill>
            <a:srgbClr val="00800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th-TH">
              <a:latin typeface="+mn-lt"/>
              <a:cs typeface="+mn-cs"/>
            </a:endParaRPr>
          </a:p>
        </p:txBody>
      </p:sp>
      <p:sp>
        <p:nvSpPr>
          <p:cNvPr id="17" name="Tree"/>
          <p:cNvSpPr>
            <a:spLocks noEditPoints="1" noChangeArrowheads="1"/>
          </p:cNvSpPr>
          <p:nvPr/>
        </p:nvSpPr>
        <p:spPr bwMode="auto">
          <a:xfrm>
            <a:off x="3449638" y="4478338"/>
            <a:ext cx="506412" cy="463550"/>
          </a:xfrm>
          <a:custGeom>
            <a:avLst/>
            <a:gdLst>
              <a:gd name="G0" fmla="+- 0 0 0"/>
              <a:gd name="G1" fmla="*/ 18900 1 3"/>
              <a:gd name="G2" fmla="*/ 18900 2 3"/>
              <a:gd name="G3" fmla="+- 18900 0 0"/>
              <a:gd name="T0" fmla="*/ 10800 w 21600"/>
              <a:gd name="T1" fmla="*/ 0 h 21600"/>
              <a:gd name="T2" fmla="*/ 6171 w 21600"/>
              <a:gd name="T3" fmla="*/ 6300 h 21600"/>
              <a:gd name="T4" fmla="*/ 3086 w 21600"/>
              <a:gd name="T5" fmla="*/ 12600 h 21600"/>
              <a:gd name="T6" fmla="*/ 0 w 21600"/>
              <a:gd name="T7" fmla="*/ 18900 h 21600"/>
              <a:gd name="T8" fmla="*/ 15429 w 21600"/>
              <a:gd name="T9" fmla="*/ 6300 h 21600"/>
              <a:gd name="T10" fmla="*/ 18514 w 21600"/>
              <a:gd name="T11" fmla="*/ 12600 h 21600"/>
              <a:gd name="T12" fmla="*/ 21600 w 21600"/>
              <a:gd name="T13" fmla="*/ 18900 h 21600"/>
              <a:gd name="T14" fmla="*/ 17694720 60000 65536"/>
              <a:gd name="T15" fmla="*/ 11796480 60000 65536"/>
              <a:gd name="T16" fmla="*/ 11796480 60000 65536"/>
              <a:gd name="T17" fmla="*/ 11796480 60000 65536"/>
              <a:gd name="T18" fmla="*/ 0 60000 65536"/>
              <a:gd name="T19" fmla="*/ 0 60000 65536"/>
              <a:gd name="T20" fmla="*/ 0 60000 65536"/>
              <a:gd name="T21" fmla="*/ 761 w 21600"/>
              <a:gd name="T22" fmla="*/ 22454 h 21600"/>
              <a:gd name="T23" fmla="*/ 21069 w 21600"/>
              <a:gd name="T24" fmla="*/ 28282 h 21600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1600" h="21600">
                <a:moveTo>
                  <a:pt x="0" y="18900"/>
                </a:moveTo>
                <a:lnTo>
                  <a:pt x="9257" y="18900"/>
                </a:lnTo>
                <a:lnTo>
                  <a:pt x="9257" y="21600"/>
                </a:lnTo>
                <a:lnTo>
                  <a:pt x="12343" y="21600"/>
                </a:lnTo>
                <a:lnTo>
                  <a:pt x="12343" y="18900"/>
                </a:lnTo>
                <a:lnTo>
                  <a:pt x="21600" y="18900"/>
                </a:lnTo>
                <a:lnTo>
                  <a:pt x="12343" y="12600"/>
                </a:lnTo>
                <a:lnTo>
                  <a:pt x="18514" y="12600"/>
                </a:lnTo>
                <a:lnTo>
                  <a:pt x="12343" y="6300"/>
                </a:lnTo>
                <a:lnTo>
                  <a:pt x="15429" y="6300"/>
                </a:lnTo>
                <a:lnTo>
                  <a:pt x="10800" y="0"/>
                </a:lnTo>
                <a:lnTo>
                  <a:pt x="6171" y="6300"/>
                </a:lnTo>
                <a:lnTo>
                  <a:pt x="9257" y="6300"/>
                </a:lnTo>
                <a:lnTo>
                  <a:pt x="3086" y="12600"/>
                </a:lnTo>
                <a:lnTo>
                  <a:pt x="9257" y="12600"/>
                </a:lnTo>
                <a:close/>
              </a:path>
            </a:pathLst>
          </a:custGeom>
          <a:solidFill>
            <a:srgbClr val="00800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th-TH">
              <a:latin typeface="+mn-lt"/>
              <a:cs typeface="+mn-cs"/>
            </a:endParaRPr>
          </a:p>
        </p:txBody>
      </p:sp>
      <p:sp>
        <p:nvSpPr>
          <p:cNvPr id="18" name="Tree"/>
          <p:cNvSpPr>
            <a:spLocks noEditPoints="1" noChangeArrowheads="1"/>
          </p:cNvSpPr>
          <p:nvPr/>
        </p:nvSpPr>
        <p:spPr bwMode="auto">
          <a:xfrm>
            <a:off x="4592638" y="5013325"/>
            <a:ext cx="504825" cy="463550"/>
          </a:xfrm>
          <a:custGeom>
            <a:avLst/>
            <a:gdLst>
              <a:gd name="G0" fmla="+- 0 0 0"/>
              <a:gd name="G1" fmla="*/ 18900 1 3"/>
              <a:gd name="G2" fmla="*/ 18900 2 3"/>
              <a:gd name="G3" fmla="+- 18900 0 0"/>
              <a:gd name="T0" fmla="*/ 10800 w 21600"/>
              <a:gd name="T1" fmla="*/ 0 h 21600"/>
              <a:gd name="T2" fmla="*/ 6171 w 21600"/>
              <a:gd name="T3" fmla="*/ 6300 h 21600"/>
              <a:gd name="T4" fmla="*/ 3086 w 21600"/>
              <a:gd name="T5" fmla="*/ 12600 h 21600"/>
              <a:gd name="T6" fmla="*/ 0 w 21600"/>
              <a:gd name="T7" fmla="*/ 18900 h 21600"/>
              <a:gd name="T8" fmla="*/ 15429 w 21600"/>
              <a:gd name="T9" fmla="*/ 6300 h 21600"/>
              <a:gd name="T10" fmla="*/ 18514 w 21600"/>
              <a:gd name="T11" fmla="*/ 12600 h 21600"/>
              <a:gd name="T12" fmla="*/ 21600 w 21600"/>
              <a:gd name="T13" fmla="*/ 18900 h 21600"/>
              <a:gd name="T14" fmla="*/ 17694720 60000 65536"/>
              <a:gd name="T15" fmla="*/ 11796480 60000 65536"/>
              <a:gd name="T16" fmla="*/ 11796480 60000 65536"/>
              <a:gd name="T17" fmla="*/ 11796480 60000 65536"/>
              <a:gd name="T18" fmla="*/ 0 60000 65536"/>
              <a:gd name="T19" fmla="*/ 0 60000 65536"/>
              <a:gd name="T20" fmla="*/ 0 60000 65536"/>
              <a:gd name="T21" fmla="*/ 761 w 21600"/>
              <a:gd name="T22" fmla="*/ 22454 h 21600"/>
              <a:gd name="T23" fmla="*/ 21069 w 21600"/>
              <a:gd name="T24" fmla="*/ 28282 h 21600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1600" h="21600">
                <a:moveTo>
                  <a:pt x="0" y="18900"/>
                </a:moveTo>
                <a:lnTo>
                  <a:pt x="9257" y="18900"/>
                </a:lnTo>
                <a:lnTo>
                  <a:pt x="9257" y="21600"/>
                </a:lnTo>
                <a:lnTo>
                  <a:pt x="12343" y="21600"/>
                </a:lnTo>
                <a:lnTo>
                  <a:pt x="12343" y="18900"/>
                </a:lnTo>
                <a:lnTo>
                  <a:pt x="21600" y="18900"/>
                </a:lnTo>
                <a:lnTo>
                  <a:pt x="12343" y="12600"/>
                </a:lnTo>
                <a:lnTo>
                  <a:pt x="18514" y="12600"/>
                </a:lnTo>
                <a:lnTo>
                  <a:pt x="12343" y="6300"/>
                </a:lnTo>
                <a:lnTo>
                  <a:pt x="15429" y="6300"/>
                </a:lnTo>
                <a:lnTo>
                  <a:pt x="10800" y="0"/>
                </a:lnTo>
                <a:lnTo>
                  <a:pt x="6171" y="6300"/>
                </a:lnTo>
                <a:lnTo>
                  <a:pt x="9257" y="6300"/>
                </a:lnTo>
                <a:lnTo>
                  <a:pt x="3086" y="12600"/>
                </a:lnTo>
                <a:lnTo>
                  <a:pt x="9257" y="12600"/>
                </a:lnTo>
                <a:close/>
              </a:path>
            </a:pathLst>
          </a:custGeom>
          <a:solidFill>
            <a:srgbClr val="00800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th-TH">
              <a:latin typeface="+mn-lt"/>
              <a:cs typeface="+mn-cs"/>
            </a:endParaRPr>
          </a:p>
        </p:txBody>
      </p:sp>
      <p:pic>
        <p:nvPicPr>
          <p:cNvPr id="40006" name="Picture 5" descr="C:\Program Files (x86)\Microsoft Office\MEDIA\CAGCAT10\j0215086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64075" y="4448175"/>
            <a:ext cx="411163" cy="525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007" name="Picture 3" descr="C:\Program Files (x86)\Microsoft Office\MEDIA\CAGCAT10\j030295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13275" y="4471988"/>
            <a:ext cx="487363" cy="49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008" name="ตัวยึดเนื้อหา 2"/>
          <p:cNvSpPr txBox="1">
            <a:spLocks/>
          </p:cNvSpPr>
          <p:nvPr/>
        </p:nvSpPr>
        <p:spPr bwMode="auto">
          <a:xfrm>
            <a:off x="5292725" y="5732463"/>
            <a:ext cx="8153400" cy="668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19088" indent="-319088"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</a:pPr>
            <a:r>
              <a:rPr lang="en-US" sz="2400">
                <a:latin typeface="Tw Cen MT" pitchFamily="34" charset="0"/>
                <a:cs typeface="FreesiaUPC" pitchFamily="34" charset="-34"/>
              </a:rPr>
              <a:t>Path cost: </a:t>
            </a:r>
            <a:r>
              <a:rPr lang="th-TH" sz="2400">
                <a:latin typeface="Tw Cen MT" pitchFamily="34" charset="0"/>
                <a:cs typeface="FreesiaUPC" pitchFamily="34" charset="-34"/>
              </a:rPr>
              <a:t>การเดินแต่ละครั้งมีค่า 1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ชื่อเรื่อง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en-US" smtClean="0">
                <a:cs typeface="FreesiaUPC" pitchFamily="34" charset="-34"/>
              </a:rPr>
              <a:t>Hill Climbing Search</a:t>
            </a:r>
            <a:endParaRPr lang="th-TH" smtClean="0"/>
          </a:p>
        </p:txBody>
      </p:sp>
      <p:graphicFrame>
        <p:nvGraphicFramePr>
          <p:cNvPr id="4" name="ตัวยึดเนื้อหา 3"/>
          <p:cNvGraphicFramePr>
            <a:graphicFrameLocks/>
          </p:cNvGraphicFramePr>
          <p:nvPr/>
        </p:nvGraphicFramePr>
        <p:xfrm>
          <a:off x="3779838" y="1628775"/>
          <a:ext cx="1584325" cy="146367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96044"/>
                <a:gridCol w="396044"/>
                <a:gridCol w="396044"/>
                <a:gridCol w="396044"/>
              </a:tblGrid>
              <a:tr h="324036"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24036">
                <a:tc>
                  <a:txBody>
                    <a:bodyPr/>
                    <a:lstStyle/>
                    <a:p>
                      <a:endParaRPr lang="th-T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24036">
                <a:tc>
                  <a:txBody>
                    <a:bodyPr/>
                    <a:lstStyle/>
                    <a:p>
                      <a:endParaRPr lang="th-T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24036"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pic>
        <p:nvPicPr>
          <p:cNvPr id="40990" name="Picture 3" descr="C:\Program Files (x86)\Microsoft Office\MEDIA\CAGCAT10\j030295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1588" y="2760663"/>
            <a:ext cx="323850" cy="325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ree"/>
          <p:cNvSpPr>
            <a:spLocks noEditPoints="1" noChangeArrowheads="1"/>
          </p:cNvSpPr>
          <p:nvPr/>
        </p:nvSpPr>
        <p:spPr bwMode="auto">
          <a:xfrm>
            <a:off x="4211638" y="2800350"/>
            <a:ext cx="327025" cy="196850"/>
          </a:xfrm>
          <a:custGeom>
            <a:avLst/>
            <a:gdLst>
              <a:gd name="G0" fmla="+- 0 0 0"/>
              <a:gd name="G1" fmla="*/ 18900 1 3"/>
              <a:gd name="G2" fmla="*/ 18900 2 3"/>
              <a:gd name="G3" fmla="+- 18900 0 0"/>
              <a:gd name="T0" fmla="*/ 10800 w 21600"/>
              <a:gd name="T1" fmla="*/ 0 h 21600"/>
              <a:gd name="T2" fmla="*/ 6171 w 21600"/>
              <a:gd name="T3" fmla="*/ 6300 h 21600"/>
              <a:gd name="T4" fmla="*/ 3086 w 21600"/>
              <a:gd name="T5" fmla="*/ 12600 h 21600"/>
              <a:gd name="T6" fmla="*/ 0 w 21600"/>
              <a:gd name="T7" fmla="*/ 18900 h 21600"/>
              <a:gd name="T8" fmla="*/ 15429 w 21600"/>
              <a:gd name="T9" fmla="*/ 6300 h 21600"/>
              <a:gd name="T10" fmla="*/ 18514 w 21600"/>
              <a:gd name="T11" fmla="*/ 12600 h 21600"/>
              <a:gd name="T12" fmla="*/ 21600 w 21600"/>
              <a:gd name="T13" fmla="*/ 18900 h 21600"/>
              <a:gd name="T14" fmla="*/ 17694720 60000 65536"/>
              <a:gd name="T15" fmla="*/ 11796480 60000 65536"/>
              <a:gd name="T16" fmla="*/ 11796480 60000 65536"/>
              <a:gd name="T17" fmla="*/ 11796480 60000 65536"/>
              <a:gd name="T18" fmla="*/ 0 60000 65536"/>
              <a:gd name="T19" fmla="*/ 0 60000 65536"/>
              <a:gd name="T20" fmla="*/ 0 60000 65536"/>
              <a:gd name="T21" fmla="*/ 761 w 21600"/>
              <a:gd name="T22" fmla="*/ 22454 h 21600"/>
              <a:gd name="T23" fmla="*/ 21069 w 21600"/>
              <a:gd name="T24" fmla="*/ 28282 h 21600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1600" h="21600">
                <a:moveTo>
                  <a:pt x="0" y="18900"/>
                </a:moveTo>
                <a:lnTo>
                  <a:pt x="9257" y="18900"/>
                </a:lnTo>
                <a:lnTo>
                  <a:pt x="9257" y="21600"/>
                </a:lnTo>
                <a:lnTo>
                  <a:pt x="12343" y="21600"/>
                </a:lnTo>
                <a:lnTo>
                  <a:pt x="12343" y="18900"/>
                </a:lnTo>
                <a:lnTo>
                  <a:pt x="21600" y="18900"/>
                </a:lnTo>
                <a:lnTo>
                  <a:pt x="12343" y="12600"/>
                </a:lnTo>
                <a:lnTo>
                  <a:pt x="18514" y="12600"/>
                </a:lnTo>
                <a:lnTo>
                  <a:pt x="12343" y="6300"/>
                </a:lnTo>
                <a:lnTo>
                  <a:pt x="15429" y="6300"/>
                </a:lnTo>
                <a:lnTo>
                  <a:pt x="10800" y="0"/>
                </a:lnTo>
                <a:lnTo>
                  <a:pt x="6171" y="6300"/>
                </a:lnTo>
                <a:lnTo>
                  <a:pt x="9257" y="6300"/>
                </a:lnTo>
                <a:lnTo>
                  <a:pt x="3086" y="12600"/>
                </a:lnTo>
                <a:lnTo>
                  <a:pt x="9257" y="12600"/>
                </a:lnTo>
                <a:close/>
              </a:path>
            </a:pathLst>
          </a:custGeom>
          <a:solidFill>
            <a:srgbClr val="00800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th-TH">
              <a:latin typeface="+mn-lt"/>
              <a:cs typeface="+mn-cs"/>
            </a:endParaRPr>
          </a:p>
        </p:txBody>
      </p:sp>
      <p:pic>
        <p:nvPicPr>
          <p:cNvPr id="40992" name="Picture 5" descr="C:\Program Files (x86)\Microsoft Office\MEDIA\CAGCAT10\j0215086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45075" y="1639888"/>
            <a:ext cx="261938" cy="334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Tree"/>
          <p:cNvSpPr>
            <a:spLocks noEditPoints="1" noChangeArrowheads="1"/>
          </p:cNvSpPr>
          <p:nvPr/>
        </p:nvSpPr>
        <p:spPr bwMode="auto">
          <a:xfrm>
            <a:off x="4211638" y="2060575"/>
            <a:ext cx="327025" cy="196850"/>
          </a:xfrm>
          <a:custGeom>
            <a:avLst/>
            <a:gdLst>
              <a:gd name="G0" fmla="+- 0 0 0"/>
              <a:gd name="G1" fmla="*/ 18900 1 3"/>
              <a:gd name="G2" fmla="*/ 18900 2 3"/>
              <a:gd name="G3" fmla="+- 18900 0 0"/>
              <a:gd name="T0" fmla="*/ 10800 w 21600"/>
              <a:gd name="T1" fmla="*/ 0 h 21600"/>
              <a:gd name="T2" fmla="*/ 6171 w 21600"/>
              <a:gd name="T3" fmla="*/ 6300 h 21600"/>
              <a:gd name="T4" fmla="*/ 3086 w 21600"/>
              <a:gd name="T5" fmla="*/ 12600 h 21600"/>
              <a:gd name="T6" fmla="*/ 0 w 21600"/>
              <a:gd name="T7" fmla="*/ 18900 h 21600"/>
              <a:gd name="T8" fmla="*/ 15429 w 21600"/>
              <a:gd name="T9" fmla="*/ 6300 h 21600"/>
              <a:gd name="T10" fmla="*/ 18514 w 21600"/>
              <a:gd name="T11" fmla="*/ 12600 h 21600"/>
              <a:gd name="T12" fmla="*/ 21600 w 21600"/>
              <a:gd name="T13" fmla="*/ 18900 h 21600"/>
              <a:gd name="T14" fmla="*/ 17694720 60000 65536"/>
              <a:gd name="T15" fmla="*/ 11796480 60000 65536"/>
              <a:gd name="T16" fmla="*/ 11796480 60000 65536"/>
              <a:gd name="T17" fmla="*/ 11796480 60000 65536"/>
              <a:gd name="T18" fmla="*/ 0 60000 65536"/>
              <a:gd name="T19" fmla="*/ 0 60000 65536"/>
              <a:gd name="T20" fmla="*/ 0 60000 65536"/>
              <a:gd name="T21" fmla="*/ 761 w 21600"/>
              <a:gd name="T22" fmla="*/ 22454 h 21600"/>
              <a:gd name="T23" fmla="*/ 21069 w 21600"/>
              <a:gd name="T24" fmla="*/ 28282 h 21600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1600" h="21600">
                <a:moveTo>
                  <a:pt x="0" y="18900"/>
                </a:moveTo>
                <a:lnTo>
                  <a:pt x="9257" y="18900"/>
                </a:lnTo>
                <a:lnTo>
                  <a:pt x="9257" y="21600"/>
                </a:lnTo>
                <a:lnTo>
                  <a:pt x="12343" y="21600"/>
                </a:lnTo>
                <a:lnTo>
                  <a:pt x="12343" y="18900"/>
                </a:lnTo>
                <a:lnTo>
                  <a:pt x="21600" y="18900"/>
                </a:lnTo>
                <a:lnTo>
                  <a:pt x="12343" y="12600"/>
                </a:lnTo>
                <a:lnTo>
                  <a:pt x="18514" y="12600"/>
                </a:lnTo>
                <a:lnTo>
                  <a:pt x="12343" y="6300"/>
                </a:lnTo>
                <a:lnTo>
                  <a:pt x="15429" y="6300"/>
                </a:lnTo>
                <a:lnTo>
                  <a:pt x="10800" y="0"/>
                </a:lnTo>
                <a:lnTo>
                  <a:pt x="6171" y="6300"/>
                </a:lnTo>
                <a:lnTo>
                  <a:pt x="9257" y="6300"/>
                </a:lnTo>
                <a:lnTo>
                  <a:pt x="3086" y="12600"/>
                </a:lnTo>
                <a:lnTo>
                  <a:pt x="9257" y="12600"/>
                </a:lnTo>
                <a:close/>
              </a:path>
            </a:pathLst>
          </a:custGeom>
          <a:solidFill>
            <a:srgbClr val="00800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th-TH">
              <a:latin typeface="+mn-lt"/>
              <a:cs typeface="+mn-cs"/>
            </a:endParaRPr>
          </a:p>
        </p:txBody>
      </p:sp>
      <p:sp>
        <p:nvSpPr>
          <p:cNvPr id="13" name="Tree"/>
          <p:cNvSpPr>
            <a:spLocks noEditPoints="1" noChangeArrowheads="1"/>
          </p:cNvSpPr>
          <p:nvPr/>
        </p:nvSpPr>
        <p:spPr bwMode="auto">
          <a:xfrm>
            <a:off x="4211638" y="1700213"/>
            <a:ext cx="327025" cy="196850"/>
          </a:xfrm>
          <a:custGeom>
            <a:avLst/>
            <a:gdLst>
              <a:gd name="G0" fmla="+- 0 0 0"/>
              <a:gd name="G1" fmla="*/ 18900 1 3"/>
              <a:gd name="G2" fmla="*/ 18900 2 3"/>
              <a:gd name="G3" fmla="+- 18900 0 0"/>
              <a:gd name="T0" fmla="*/ 10800 w 21600"/>
              <a:gd name="T1" fmla="*/ 0 h 21600"/>
              <a:gd name="T2" fmla="*/ 6171 w 21600"/>
              <a:gd name="T3" fmla="*/ 6300 h 21600"/>
              <a:gd name="T4" fmla="*/ 3086 w 21600"/>
              <a:gd name="T5" fmla="*/ 12600 h 21600"/>
              <a:gd name="T6" fmla="*/ 0 w 21600"/>
              <a:gd name="T7" fmla="*/ 18900 h 21600"/>
              <a:gd name="T8" fmla="*/ 15429 w 21600"/>
              <a:gd name="T9" fmla="*/ 6300 h 21600"/>
              <a:gd name="T10" fmla="*/ 18514 w 21600"/>
              <a:gd name="T11" fmla="*/ 12600 h 21600"/>
              <a:gd name="T12" fmla="*/ 21600 w 21600"/>
              <a:gd name="T13" fmla="*/ 18900 h 21600"/>
              <a:gd name="T14" fmla="*/ 17694720 60000 65536"/>
              <a:gd name="T15" fmla="*/ 11796480 60000 65536"/>
              <a:gd name="T16" fmla="*/ 11796480 60000 65536"/>
              <a:gd name="T17" fmla="*/ 11796480 60000 65536"/>
              <a:gd name="T18" fmla="*/ 0 60000 65536"/>
              <a:gd name="T19" fmla="*/ 0 60000 65536"/>
              <a:gd name="T20" fmla="*/ 0 60000 65536"/>
              <a:gd name="T21" fmla="*/ 761 w 21600"/>
              <a:gd name="T22" fmla="*/ 22454 h 21600"/>
              <a:gd name="T23" fmla="*/ 21069 w 21600"/>
              <a:gd name="T24" fmla="*/ 28282 h 21600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1600" h="21600">
                <a:moveTo>
                  <a:pt x="0" y="18900"/>
                </a:moveTo>
                <a:lnTo>
                  <a:pt x="9257" y="18900"/>
                </a:lnTo>
                <a:lnTo>
                  <a:pt x="9257" y="21600"/>
                </a:lnTo>
                <a:lnTo>
                  <a:pt x="12343" y="21600"/>
                </a:lnTo>
                <a:lnTo>
                  <a:pt x="12343" y="18900"/>
                </a:lnTo>
                <a:lnTo>
                  <a:pt x="21600" y="18900"/>
                </a:lnTo>
                <a:lnTo>
                  <a:pt x="12343" y="12600"/>
                </a:lnTo>
                <a:lnTo>
                  <a:pt x="18514" y="12600"/>
                </a:lnTo>
                <a:lnTo>
                  <a:pt x="12343" y="6300"/>
                </a:lnTo>
                <a:lnTo>
                  <a:pt x="15429" y="6300"/>
                </a:lnTo>
                <a:lnTo>
                  <a:pt x="10800" y="0"/>
                </a:lnTo>
                <a:lnTo>
                  <a:pt x="6171" y="6300"/>
                </a:lnTo>
                <a:lnTo>
                  <a:pt x="9257" y="6300"/>
                </a:lnTo>
                <a:lnTo>
                  <a:pt x="3086" y="12600"/>
                </a:lnTo>
                <a:lnTo>
                  <a:pt x="9257" y="12600"/>
                </a:lnTo>
                <a:close/>
              </a:path>
            </a:pathLst>
          </a:custGeom>
          <a:solidFill>
            <a:srgbClr val="00800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th-TH">
              <a:latin typeface="+mn-lt"/>
              <a:cs typeface="+mn-cs"/>
            </a:endParaRPr>
          </a:p>
        </p:txBody>
      </p:sp>
      <p:sp>
        <p:nvSpPr>
          <p:cNvPr id="14" name="Tree"/>
          <p:cNvSpPr>
            <a:spLocks noEditPoints="1" noChangeArrowheads="1"/>
          </p:cNvSpPr>
          <p:nvPr/>
        </p:nvSpPr>
        <p:spPr bwMode="auto">
          <a:xfrm>
            <a:off x="5003800" y="2800350"/>
            <a:ext cx="327025" cy="196850"/>
          </a:xfrm>
          <a:custGeom>
            <a:avLst/>
            <a:gdLst>
              <a:gd name="G0" fmla="+- 0 0 0"/>
              <a:gd name="G1" fmla="*/ 18900 1 3"/>
              <a:gd name="G2" fmla="*/ 18900 2 3"/>
              <a:gd name="G3" fmla="+- 18900 0 0"/>
              <a:gd name="T0" fmla="*/ 10800 w 21600"/>
              <a:gd name="T1" fmla="*/ 0 h 21600"/>
              <a:gd name="T2" fmla="*/ 6171 w 21600"/>
              <a:gd name="T3" fmla="*/ 6300 h 21600"/>
              <a:gd name="T4" fmla="*/ 3086 w 21600"/>
              <a:gd name="T5" fmla="*/ 12600 h 21600"/>
              <a:gd name="T6" fmla="*/ 0 w 21600"/>
              <a:gd name="T7" fmla="*/ 18900 h 21600"/>
              <a:gd name="T8" fmla="*/ 15429 w 21600"/>
              <a:gd name="T9" fmla="*/ 6300 h 21600"/>
              <a:gd name="T10" fmla="*/ 18514 w 21600"/>
              <a:gd name="T11" fmla="*/ 12600 h 21600"/>
              <a:gd name="T12" fmla="*/ 21600 w 21600"/>
              <a:gd name="T13" fmla="*/ 18900 h 21600"/>
              <a:gd name="T14" fmla="*/ 17694720 60000 65536"/>
              <a:gd name="T15" fmla="*/ 11796480 60000 65536"/>
              <a:gd name="T16" fmla="*/ 11796480 60000 65536"/>
              <a:gd name="T17" fmla="*/ 11796480 60000 65536"/>
              <a:gd name="T18" fmla="*/ 0 60000 65536"/>
              <a:gd name="T19" fmla="*/ 0 60000 65536"/>
              <a:gd name="T20" fmla="*/ 0 60000 65536"/>
              <a:gd name="T21" fmla="*/ 761 w 21600"/>
              <a:gd name="T22" fmla="*/ 22454 h 21600"/>
              <a:gd name="T23" fmla="*/ 21069 w 21600"/>
              <a:gd name="T24" fmla="*/ 28282 h 21600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1600" h="21600">
                <a:moveTo>
                  <a:pt x="0" y="18900"/>
                </a:moveTo>
                <a:lnTo>
                  <a:pt x="9257" y="18900"/>
                </a:lnTo>
                <a:lnTo>
                  <a:pt x="9257" y="21600"/>
                </a:lnTo>
                <a:lnTo>
                  <a:pt x="12343" y="21600"/>
                </a:lnTo>
                <a:lnTo>
                  <a:pt x="12343" y="18900"/>
                </a:lnTo>
                <a:lnTo>
                  <a:pt x="21600" y="18900"/>
                </a:lnTo>
                <a:lnTo>
                  <a:pt x="12343" y="12600"/>
                </a:lnTo>
                <a:lnTo>
                  <a:pt x="18514" y="12600"/>
                </a:lnTo>
                <a:lnTo>
                  <a:pt x="12343" y="6300"/>
                </a:lnTo>
                <a:lnTo>
                  <a:pt x="15429" y="6300"/>
                </a:lnTo>
                <a:lnTo>
                  <a:pt x="10800" y="0"/>
                </a:lnTo>
                <a:lnTo>
                  <a:pt x="6171" y="6300"/>
                </a:lnTo>
                <a:lnTo>
                  <a:pt x="9257" y="6300"/>
                </a:lnTo>
                <a:lnTo>
                  <a:pt x="3086" y="12600"/>
                </a:lnTo>
                <a:lnTo>
                  <a:pt x="9257" y="12600"/>
                </a:lnTo>
                <a:close/>
              </a:path>
            </a:pathLst>
          </a:custGeom>
          <a:solidFill>
            <a:srgbClr val="00800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th-TH">
              <a:latin typeface="+mn-lt"/>
              <a:cs typeface="+mn-cs"/>
            </a:endParaRPr>
          </a:p>
        </p:txBody>
      </p:sp>
      <p:sp>
        <p:nvSpPr>
          <p:cNvPr id="15" name="Tree"/>
          <p:cNvSpPr>
            <a:spLocks noEditPoints="1" noChangeArrowheads="1"/>
          </p:cNvSpPr>
          <p:nvPr/>
        </p:nvSpPr>
        <p:spPr bwMode="auto">
          <a:xfrm>
            <a:off x="4965700" y="2081213"/>
            <a:ext cx="327025" cy="195262"/>
          </a:xfrm>
          <a:custGeom>
            <a:avLst/>
            <a:gdLst>
              <a:gd name="G0" fmla="+- 0 0 0"/>
              <a:gd name="G1" fmla="*/ 18900 1 3"/>
              <a:gd name="G2" fmla="*/ 18900 2 3"/>
              <a:gd name="G3" fmla="+- 18900 0 0"/>
              <a:gd name="T0" fmla="*/ 10800 w 21600"/>
              <a:gd name="T1" fmla="*/ 0 h 21600"/>
              <a:gd name="T2" fmla="*/ 6171 w 21600"/>
              <a:gd name="T3" fmla="*/ 6300 h 21600"/>
              <a:gd name="T4" fmla="*/ 3086 w 21600"/>
              <a:gd name="T5" fmla="*/ 12600 h 21600"/>
              <a:gd name="T6" fmla="*/ 0 w 21600"/>
              <a:gd name="T7" fmla="*/ 18900 h 21600"/>
              <a:gd name="T8" fmla="*/ 15429 w 21600"/>
              <a:gd name="T9" fmla="*/ 6300 h 21600"/>
              <a:gd name="T10" fmla="*/ 18514 w 21600"/>
              <a:gd name="T11" fmla="*/ 12600 h 21600"/>
              <a:gd name="T12" fmla="*/ 21600 w 21600"/>
              <a:gd name="T13" fmla="*/ 18900 h 21600"/>
              <a:gd name="T14" fmla="*/ 17694720 60000 65536"/>
              <a:gd name="T15" fmla="*/ 11796480 60000 65536"/>
              <a:gd name="T16" fmla="*/ 11796480 60000 65536"/>
              <a:gd name="T17" fmla="*/ 11796480 60000 65536"/>
              <a:gd name="T18" fmla="*/ 0 60000 65536"/>
              <a:gd name="T19" fmla="*/ 0 60000 65536"/>
              <a:gd name="T20" fmla="*/ 0 60000 65536"/>
              <a:gd name="T21" fmla="*/ 761 w 21600"/>
              <a:gd name="T22" fmla="*/ 22454 h 21600"/>
              <a:gd name="T23" fmla="*/ 21069 w 21600"/>
              <a:gd name="T24" fmla="*/ 28282 h 21600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1600" h="21600">
                <a:moveTo>
                  <a:pt x="0" y="18900"/>
                </a:moveTo>
                <a:lnTo>
                  <a:pt x="9257" y="18900"/>
                </a:lnTo>
                <a:lnTo>
                  <a:pt x="9257" y="21600"/>
                </a:lnTo>
                <a:lnTo>
                  <a:pt x="12343" y="21600"/>
                </a:lnTo>
                <a:lnTo>
                  <a:pt x="12343" y="18900"/>
                </a:lnTo>
                <a:lnTo>
                  <a:pt x="21600" y="18900"/>
                </a:lnTo>
                <a:lnTo>
                  <a:pt x="12343" y="12600"/>
                </a:lnTo>
                <a:lnTo>
                  <a:pt x="18514" y="12600"/>
                </a:lnTo>
                <a:lnTo>
                  <a:pt x="12343" y="6300"/>
                </a:lnTo>
                <a:lnTo>
                  <a:pt x="15429" y="6300"/>
                </a:lnTo>
                <a:lnTo>
                  <a:pt x="10800" y="0"/>
                </a:lnTo>
                <a:lnTo>
                  <a:pt x="6171" y="6300"/>
                </a:lnTo>
                <a:lnTo>
                  <a:pt x="9257" y="6300"/>
                </a:lnTo>
                <a:lnTo>
                  <a:pt x="3086" y="12600"/>
                </a:lnTo>
                <a:lnTo>
                  <a:pt x="9257" y="12600"/>
                </a:lnTo>
                <a:close/>
              </a:path>
            </a:pathLst>
          </a:custGeom>
          <a:solidFill>
            <a:srgbClr val="00800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th-TH">
              <a:latin typeface="+mn-lt"/>
              <a:cs typeface="+mn-cs"/>
            </a:endParaRPr>
          </a:p>
        </p:txBody>
      </p:sp>
      <p:sp>
        <p:nvSpPr>
          <p:cNvPr id="40997" name="TextBox 15"/>
          <p:cNvSpPr txBox="1">
            <a:spLocks noChangeArrowheads="1"/>
          </p:cNvSpPr>
          <p:nvPr/>
        </p:nvSpPr>
        <p:spPr bwMode="auto">
          <a:xfrm>
            <a:off x="0" y="1484313"/>
            <a:ext cx="4716463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>
                <a:latin typeface="Tw Cen MT" pitchFamily="34" charset="0"/>
                <a:cs typeface="FreesiaUPC" pitchFamily="34" charset="-34"/>
              </a:rPr>
              <a:t>h(n) : </a:t>
            </a:r>
            <a:r>
              <a:rPr lang="th-TH" sz="2400">
                <a:latin typeface="Tw Cen MT" pitchFamily="34" charset="0"/>
                <a:cs typeface="FreesiaUPC" pitchFamily="34" charset="-34"/>
              </a:rPr>
              <a:t>ระยะผลต่างทางแกน </a:t>
            </a:r>
            <a:r>
              <a:rPr lang="en-US" sz="2400">
                <a:latin typeface="Tw Cen MT" pitchFamily="34" charset="0"/>
                <a:cs typeface="FreesiaUPC" pitchFamily="34" charset="-34"/>
              </a:rPr>
              <a:t>X + </a:t>
            </a:r>
            <a:endParaRPr lang="th-TH" sz="2400">
              <a:latin typeface="Tw Cen MT" pitchFamily="34" charset="0"/>
              <a:cs typeface="FreesiaUPC" pitchFamily="34" charset="-34"/>
            </a:endParaRPr>
          </a:p>
          <a:p>
            <a:r>
              <a:rPr lang="th-TH" sz="2400">
                <a:latin typeface="Tw Cen MT" pitchFamily="34" charset="0"/>
                <a:cs typeface="FreesiaUPC" pitchFamily="34" charset="-34"/>
              </a:rPr>
              <a:t>          ระยะผลต่างทางแกน </a:t>
            </a:r>
            <a:r>
              <a:rPr lang="en-US" sz="2400">
                <a:latin typeface="Tw Cen MT" pitchFamily="34" charset="0"/>
                <a:cs typeface="FreesiaUPC" pitchFamily="34" charset="-34"/>
              </a:rPr>
              <a:t>Y</a:t>
            </a:r>
          </a:p>
          <a:p>
            <a:r>
              <a:rPr lang="en-US" sz="2400">
                <a:latin typeface="Tw Cen MT" pitchFamily="34" charset="0"/>
                <a:cs typeface="FreesiaUPC" pitchFamily="34" charset="-34"/>
              </a:rPr>
              <a:t>        (Manhattan Dist.)</a:t>
            </a:r>
            <a:endParaRPr lang="th-TH" sz="2400">
              <a:latin typeface="Tw Cen MT" pitchFamily="34" charset="0"/>
              <a:cs typeface="FreesiaUPC" pitchFamily="34" charset="-34"/>
            </a:endParaRPr>
          </a:p>
        </p:txBody>
      </p:sp>
      <p:sp>
        <p:nvSpPr>
          <p:cNvPr id="40998" name="TextBox 16"/>
          <p:cNvSpPr txBox="1">
            <a:spLocks noChangeArrowheads="1"/>
          </p:cNvSpPr>
          <p:nvPr/>
        </p:nvSpPr>
        <p:spPr bwMode="auto">
          <a:xfrm>
            <a:off x="5364163" y="1557338"/>
            <a:ext cx="1655762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>
                <a:latin typeface="Tw Cen MT" pitchFamily="34" charset="0"/>
                <a:cs typeface="FreesiaUPC" pitchFamily="34" charset="-34"/>
              </a:rPr>
              <a:t>h = 3 + 3 = 6</a:t>
            </a:r>
            <a:endParaRPr lang="th-TH" sz="1600">
              <a:latin typeface="Tw Cen MT" pitchFamily="34" charset="0"/>
              <a:cs typeface="FreesiaUPC" pitchFamily="34" charset="-34"/>
            </a:endParaRPr>
          </a:p>
        </p:txBody>
      </p:sp>
      <p:graphicFrame>
        <p:nvGraphicFramePr>
          <p:cNvPr id="18" name="ตัวยึดเนื้อหา 3"/>
          <p:cNvGraphicFramePr>
            <a:graphicFrameLocks/>
          </p:cNvGraphicFramePr>
          <p:nvPr/>
        </p:nvGraphicFramePr>
        <p:xfrm>
          <a:off x="3779838" y="3478213"/>
          <a:ext cx="1584325" cy="146367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96044"/>
                <a:gridCol w="396044"/>
                <a:gridCol w="396044"/>
                <a:gridCol w="396044"/>
              </a:tblGrid>
              <a:tr h="324036"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24036">
                <a:tc>
                  <a:txBody>
                    <a:bodyPr/>
                    <a:lstStyle/>
                    <a:p>
                      <a:endParaRPr lang="th-T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24036">
                <a:tc>
                  <a:txBody>
                    <a:bodyPr/>
                    <a:lstStyle/>
                    <a:p>
                      <a:endParaRPr lang="th-T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24036"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pic>
        <p:nvPicPr>
          <p:cNvPr id="19" name="Picture 3" descr="C:\Program Files (x86)\Microsoft Office\MEDIA\CAGCAT10\j030295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24288" y="4230688"/>
            <a:ext cx="323850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" name="Tree"/>
          <p:cNvSpPr>
            <a:spLocks noEditPoints="1" noChangeArrowheads="1"/>
          </p:cNvSpPr>
          <p:nvPr/>
        </p:nvSpPr>
        <p:spPr bwMode="auto">
          <a:xfrm>
            <a:off x="4211638" y="4649788"/>
            <a:ext cx="327025" cy="196850"/>
          </a:xfrm>
          <a:custGeom>
            <a:avLst/>
            <a:gdLst>
              <a:gd name="G0" fmla="+- 0 0 0"/>
              <a:gd name="G1" fmla="*/ 18900 1 3"/>
              <a:gd name="G2" fmla="*/ 18900 2 3"/>
              <a:gd name="G3" fmla="+- 18900 0 0"/>
              <a:gd name="T0" fmla="*/ 10800 w 21600"/>
              <a:gd name="T1" fmla="*/ 0 h 21600"/>
              <a:gd name="T2" fmla="*/ 6171 w 21600"/>
              <a:gd name="T3" fmla="*/ 6300 h 21600"/>
              <a:gd name="T4" fmla="*/ 3086 w 21600"/>
              <a:gd name="T5" fmla="*/ 12600 h 21600"/>
              <a:gd name="T6" fmla="*/ 0 w 21600"/>
              <a:gd name="T7" fmla="*/ 18900 h 21600"/>
              <a:gd name="T8" fmla="*/ 15429 w 21600"/>
              <a:gd name="T9" fmla="*/ 6300 h 21600"/>
              <a:gd name="T10" fmla="*/ 18514 w 21600"/>
              <a:gd name="T11" fmla="*/ 12600 h 21600"/>
              <a:gd name="T12" fmla="*/ 21600 w 21600"/>
              <a:gd name="T13" fmla="*/ 18900 h 21600"/>
              <a:gd name="T14" fmla="*/ 17694720 60000 65536"/>
              <a:gd name="T15" fmla="*/ 11796480 60000 65536"/>
              <a:gd name="T16" fmla="*/ 11796480 60000 65536"/>
              <a:gd name="T17" fmla="*/ 11796480 60000 65536"/>
              <a:gd name="T18" fmla="*/ 0 60000 65536"/>
              <a:gd name="T19" fmla="*/ 0 60000 65536"/>
              <a:gd name="T20" fmla="*/ 0 60000 65536"/>
              <a:gd name="T21" fmla="*/ 761 w 21600"/>
              <a:gd name="T22" fmla="*/ 22454 h 21600"/>
              <a:gd name="T23" fmla="*/ 21069 w 21600"/>
              <a:gd name="T24" fmla="*/ 28282 h 21600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1600" h="21600">
                <a:moveTo>
                  <a:pt x="0" y="18900"/>
                </a:moveTo>
                <a:lnTo>
                  <a:pt x="9257" y="18900"/>
                </a:lnTo>
                <a:lnTo>
                  <a:pt x="9257" y="21600"/>
                </a:lnTo>
                <a:lnTo>
                  <a:pt x="12343" y="21600"/>
                </a:lnTo>
                <a:lnTo>
                  <a:pt x="12343" y="18900"/>
                </a:lnTo>
                <a:lnTo>
                  <a:pt x="21600" y="18900"/>
                </a:lnTo>
                <a:lnTo>
                  <a:pt x="12343" y="12600"/>
                </a:lnTo>
                <a:lnTo>
                  <a:pt x="18514" y="12600"/>
                </a:lnTo>
                <a:lnTo>
                  <a:pt x="12343" y="6300"/>
                </a:lnTo>
                <a:lnTo>
                  <a:pt x="15429" y="6300"/>
                </a:lnTo>
                <a:lnTo>
                  <a:pt x="10800" y="0"/>
                </a:lnTo>
                <a:lnTo>
                  <a:pt x="6171" y="6300"/>
                </a:lnTo>
                <a:lnTo>
                  <a:pt x="9257" y="6300"/>
                </a:lnTo>
                <a:lnTo>
                  <a:pt x="3086" y="12600"/>
                </a:lnTo>
                <a:lnTo>
                  <a:pt x="9257" y="12600"/>
                </a:lnTo>
                <a:close/>
              </a:path>
            </a:pathLst>
          </a:custGeom>
          <a:solidFill>
            <a:srgbClr val="00800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th-TH">
              <a:latin typeface="+mn-lt"/>
              <a:cs typeface="+mn-cs"/>
            </a:endParaRPr>
          </a:p>
        </p:txBody>
      </p:sp>
      <p:pic>
        <p:nvPicPr>
          <p:cNvPr id="21" name="Picture 5" descr="C:\Program Files (x86)\Microsoft Office\MEDIA\CAGCAT10\j0215086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45075" y="3487738"/>
            <a:ext cx="26193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" name="Tree"/>
          <p:cNvSpPr>
            <a:spLocks noEditPoints="1" noChangeArrowheads="1"/>
          </p:cNvSpPr>
          <p:nvPr/>
        </p:nvSpPr>
        <p:spPr bwMode="auto">
          <a:xfrm>
            <a:off x="4211638" y="3910013"/>
            <a:ext cx="327025" cy="196850"/>
          </a:xfrm>
          <a:custGeom>
            <a:avLst/>
            <a:gdLst>
              <a:gd name="G0" fmla="+- 0 0 0"/>
              <a:gd name="G1" fmla="*/ 18900 1 3"/>
              <a:gd name="G2" fmla="*/ 18900 2 3"/>
              <a:gd name="G3" fmla="+- 18900 0 0"/>
              <a:gd name="T0" fmla="*/ 10800 w 21600"/>
              <a:gd name="T1" fmla="*/ 0 h 21600"/>
              <a:gd name="T2" fmla="*/ 6171 w 21600"/>
              <a:gd name="T3" fmla="*/ 6300 h 21600"/>
              <a:gd name="T4" fmla="*/ 3086 w 21600"/>
              <a:gd name="T5" fmla="*/ 12600 h 21600"/>
              <a:gd name="T6" fmla="*/ 0 w 21600"/>
              <a:gd name="T7" fmla="*/ 18900 h 21600"/>
              <a:gd name="T8" fmla="*/ 15429 w 21600"/>
              <a:gd name="T9" fmla="*/ 6300 h 21600"/>
              <a:gd name="T10" fmla="*/ 18514 w 21600"/>
              <a:gd name="T11" fmla="*/ 12600 h 21600"/>
              <a:gd name="T12" fmla="*/ 21600 w 21600"/>
              <a:gd name="T13" fmla="*/ 18900 h 21600"/>
              <a:gd name="T14" fmla="*/ 17694720 60000 65536"/>
              <a:gd name="T15" fmla="*/ 11796480 60000 65536"/>
              <a:gd name="T16" fmla="*/ 11796480 60000 65536"/>
              <a:gd name="T17" fmla="*/ 11796480 60000 65536"/>
              <a:gd name="T18" fmla="*/ 0 60000 65536"/>
              <a:gd name="T19" fmla="*/ 0 60000 65536"/>
              <a:gd name="T20" fmla="*/ 0 60000 65536"/>
              <a:gd name="T21" fmla="*/ 761 w 21600"/>
              <a:gd name="T22" fmla="*/ 22454 h 21600"/>
              <a:gd name="T23" fmla="*/ 21069 w 21600"/>
              <a:gd name="T24" fmla="*/ 28282 h 21600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1600" h="21600">
                <a:moveTo>
                  <a:pt x="0" y="18900"/>
                </a:moveTo>
                <a:lnTo>
                  <a:pt x="9257" y="18900"/>
                </a:lnTo>
                <a:lnTo>
                  <a:pt x="9257" y="21600"/>
                </a:lnTo>
                <a:lnTo>
                  <a:pt x="12343" y="21600"/>
                </a:lnTo>
                <a:lnTo>
                  <a:pt x="12343" y="18900"/>
                </a:lnTo>
                <a:lnTo>
                  <a:pt x="21600" y="18900"/>
                </a:lnTo>
                <a:lnTo>
                  <a:pt x="12343" y="12600"/>
                </a:lnTo>
                <a:lnTo>
                  <a:pt x="18514" y="12600"/>
                </a:lnTo>
                <a:lnTo>
                  <a:pt x="12343" y="6300"/>
                </a:lnTo>
                <a:lnTo>
                  <a:pt x="15429" y="6300"/>
                </a:lnTo>
                <a:lnTo>
                  <a:pt x="10800" y="0"/>
                </a:lnTo>
                <a:lnTo>
                  <a:pt x="6171" y="6300"/>
                </a:lnTo>
                <a:lnTo>
                  <a:pt x="9257" y="6300"/>
                </a:lnTo>
                <a:lnTo>
                  <a:pt x="3086" y="12600"/>
                </a:lnTo>
                <a:lnTo>
                  <a:pt x="9257" y="12600"/>
                </a:lnTo>
                <a:close/>
              </a:path>
            </a:pathLst>
          </a:custGeom>
          <a:solidFill>
            <a:srgbClr val="00800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th-TH">
              <a:latin typeface="+mn-lt"/>
              <a:cs typeface="+mn-cs"/>
            </a:endParaRPr>
          </a:p>
        </p:txBody>
      </p:sp>
      <p:sp>
        <p:nvSpPr>
          <p:cNvPr id="23" name="Tree"/>
          <p:cNvSpPr>
            <a:spLocks noEditPoints="1" noChangeArrowheads="1"/>
          </p:cNvSpPr>
          <p:nvPr/>
        </p:nvSpPr>
        <p:spPr bwMode="auto">
          <a:xfrm>
            <a:off x="4211638" y="3549650"/>
            <a:ext cx="327025" cy="196850"/>
          </a:xfrm>
          <a:custGeom>
            <a:avLst/>
            <a:gdLst>
              <a:gd name="G0" fmla="+- 0 0 0"/>
              <a:gd name="G1" fmla="*/ 18900 1 3"/>
              <a:gd name="G2" fmla="*/ 18900 2 3"/>
              <a:gd name="G3" fmla="+- 18900 0 0"/>
              <a:gd name="T0" fmla="*/ 10800 w 21600"/>
              <a:gd name="T1" fmla="*/ 0 h 21600"/>
              <a:gd name="T2" fmla="*/ 6171 w 21600"/>
              <a:gd name="T3" fmla="*/ 6300 h 21600"/>
              <a:gd name="T4" fmla="*/ 3086 w 21600"/>
              <a:gd name="T5" fmla="*/ 12600 h 21600"/>
              <a:gd name="T6" fmla="*/ 0 w 21600"/>
              <a:gd name="T7" fmla="*/ 18900 h 21600"/>
              <a:gd name="T8" fmla="*/ 15429 w 21600"/>
              <a:gd name="T9" fmla="*/ 6300 h 21600"/>
              <a:gd name="T10" fmla="*/ 18514 w 21600"/>
              <a:gd name="T11" fmla="*/ 12600 h 21600"/>
              <a:gd name="T12" fmla="*/ 21600 w 21600"/>
              <a:gd name="T13" fmla="*/ 18900 h 21600"/>
              <a:gd name="T14" fmla="*/ 17694720 60000 65536"/>
              <a:gd name="T15" fmla="*/ 11796480 60000 65536"/>
              <a:gd name="T16" fmla="*/ 11796480 60000 65536"/>
              <a:gd name="T17" fmla="*/ 11796480 60000 65536"/>
              <a:gd name="T18" fmla="*/ 0 60000 65536"/>
              <a:gd name="T19" fmla="*/ 0 60000 65536"/>
              <a:gd name="T20" fmla="*/ 0 60000 65536"/>
              <a:gd name="T21" fmla="*/ 761 w 21600"/>
              <a:gd name="T22" fmla="*/ 22454 h 21600"/>
              <a:gd name="T23" fmla="*/ 21069 w 21600"/>
              <a:gd name="T24" fmla="*/ 28282 h 21600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1600" h="21600">
                <a:moveTo>
                  <a:pt x="0" y="18900"/>
                </a:moveTo>
                <a:lnTo>
                  <a:pt x="9257" y="18900"/>
                </a:lnTo>
                <a:lnTo>
                  <a:pt x="9257" y="21600"/>
                </a:lnTo>
                <a:lnTo>
                  <a:pt x="12343" y="21600"/>
                </a:lnTo>
                <a:lnTo>
                  <a:pt x="12343" y="18900"/>
                </a:lnTo>
                <a:lnTo>
                  <a:pt x="21600" y="18900"/>
                </a:lnTo>
                <a:lnTo>
                  <a:pt x="12343" y="12600"/>
                </a:lnTo>
                <a:lnTo>
                  <a:pt x="18514" y="12600"/>
                </a:lnTo>
                <a:lnTo>
                  <a:pt x="12343" y="6300"/>
                </a:lnTo>
                <a:lnTo>
                  <a:pt x="15429" y="6300"/>
                </a:lnTo>
                <a:lnTo>
                  <a:pt x="10800" y="0"/>
                </a:lnTo>
                <a:lnTo>
                  <a:pt x="6171" y="6300"/>
                </a:lnTo>
                <a:lnTo>
                  <a:pt x="9257" y="6300"/>
                </a:lnTo>
                <a:lnTo>
                  <a:pt x="3086" y="12600"/>
                </a:lnTo>
                <a:lnTo>
                  <a:pt x="9257" y="12600"/>
                </a:lnTo>
                <a:close/>
              </a:path>
            </a:pathLst>
          </a:custGeom>
          <a:solidFill>
            <a:srgbClr val="00800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th-TH">
              <a:latin typeface="+mn-lt"/>
              <a:cs typeface="+mn-cs"/>
            </a:endParaRPr>
          </a:p>
        </p:txBody>
      </p:sp>
      <p:sp>
        <p:nvSpPr>
          <p:cNvPr id="24" name="Tree"/>
          <p:cNvSpPr>
            <a:spLocks noEditPoints="1" noChangeArrowheads="1"/>
          </p:cNvSpPr>
          <p:nvPr/>
        </p:nvSpPr>
        <p:spPr bwMode="auto">
          <a:xfrm>
            <a:off x="5003800" y="4649788"/>
            <a:ext cx="327025" cy="196850"/>
          </a:xfrm>
          <a:custGeom>
            <a:avLst/>
            <a:gdLst>
              <a:gd name="G0" fmla="+- 0 0 0"/>
              <a:gd name="G1" fmla="*/ 18900 1 3"/>
              <a:gd name="G2" fmla="*/ 18900 2 3"/>
              <a:gd name="G3" fmla="+- 18900 0 0"/>
              <a:gd name="T0" fmla="*/ 10800 w 21600"/>
              <a:gd name="T1" fmla="*/ 0 h 21600"/>
              <a:gd name="T2" fmla="*/ 6171 w 21600"/>
              <a:gd name="T3" fmla="*/ 6300 h 21600"/>
              <a:gd name="T4" fmla="*/ 3086 w 21600"/>
              <a:gd name="T5" fmla="*/ 12600 h 21600"/>
              <a:gd name="T6" fmla="*/ 0 w 21600"/>
              <a:gd name="T7" fmla="*/ 18900 h 21600"/>
              <a:gd name="T8" fmla="*/ 15429 w 21600"/>
              <a:gd name="T9" fmla="*/ 6300 h 21600"/>
              <a:gd name="T10" fmla="*/ 18514 w 21600"/>
              <a:gd name="T11" fmla="*/ 12600 h 21600"/>
              <a:gd name="T12" fmla="*/ 21600 w 21600"/>
              <a:gd name="T13" fmla="*/ 18900 h 21600"/>
              <a:gd name="T14" fmla="*/ 17694720 60000 65536"/>
              <a:gd name="T15" fmla="*/ 11796480 60000 65536"/>
              <a:gd name="T16" fmla="*/ 11796480 60000 65536"/>
              <a:gd name="T17" fmla="*/ 11796480 60000 65536"/>
              <a:gd name="T18" fmla="*/ 0 60000 65536"/>
              <a:gd name="T19" fmla="*/ 0 60000 65536"/>
              <a:gd name="T20" fmla="*/ 0 60000 65536"/>
              <a:gd name="T21" fmla="*/ 761 w 21600"/>
              <a:gd name="T22" fmla="*/ 22454 h 21600"/>
              <a:gd name="T23" fmla="*/ 21069 w 21600"/>
              <a:gd name="T24" fmla="*/ 28282 h 21600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1600" h="21600">
                <a:moveTo>
                  <a:pt x="0" y="18900"/>
                </a:moveTo>
                <a:lnTo>
                  <a:pt x="9257" y="18900"/>
                </a:lnTo>
                <a:lnTo>
                  <a:pt x="9257" y="21600"/>
                </a:lnTo>
                <a:lnTo>
                  <a:pt x="12343" y="21600"/>
                </a:lnTo>
                <a:lnTo>
                  <a:pt x="12343" y="18900"/>
                </a:lnTo>
                <a:lnTo>
                  <a:pt x="21600" y="18900"/>
                </a:lnTo>
                <a:lnTo>
                  <a:pt x="12343" y="12600"/>
                </a:lnTo>
                <a:lnTo>
                  <a:pt x="18514" y="12600"/>
                </a:lnTo>
                <a:lnTo>
                  <a:pt x="12343" y="6300"/>
                </a:lnTo>
                <a:lnTo>
                  <a:pt x="15429" y="6300"/>
                </a:lnTo>
                <a:lnTo>
                  <a:pt x="10800" y="0"/>
                </a:lnTo>
                <a:lnTo>
                  <a:pt x="6171" y="6300"/>
                </a:lnTo>
                <a:lnTo>
                  <a:pt x="9257" y="6300"/>
                </a:lnTo>
                <a:lnTo>
                  <a:pt x="3086" y="12600"/>
                </a:lnTo>
                <a:lnTo>
                  <a:pt x="9257" y="12600"/>
                </a:lnTo>
                <a:close/>
              </a:path>
            </a:pathLst>
          </a:custGeom>
          <a:solidFill>
            <a:srgbClr val="00800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th-TH">
              <a:latin typeface="+mn-lt"/>
              <a:cs typeface="+mn-cs"/>
            </a:endParaRPr>
          </a:p>
        </p:txBody>
      </p:sp>
      <p:sp>
        <p:nvSpPr>
          <p:cNvPr id="25" name="Tree"/>
          <p:cNvSpPr>
            <a:spLocks noEditPoints="1" noChangeArrowheads="1"/>
          </p:cNvSpPr>
          <p:nvPr/>
        </p:nvSpPr>
        <p:spPr bwMode="auto">
          <a:xfrm>
            <a:off x="4965700" y="3930650"/>
            <a:ext cx="327025" cy="195263"/>
          </a:xfrm>
          <a:custGeom>
            <a:avLst/>
            <a:gdLst>
              <a:gd name="G0" fmla="+- 0 0 0"/>
              <a:gd name="G1" fmla="*/ 18900 1 3"/>
              <a:gd name="G2" fmla="*/ 18900 2 3"/>
              <a:gd name="G3" fmla="+- 18900 0 0"/>
              <a:gd name="T0" fmla="*/ 10800 w 21600"/>
              <a:gd name="T1" fmla="*/ 0 h 21600"/>
              <a:gd name="T2" fmla="*/ 6171 w 21600"/>
              <a:gd name="T3" fmla="*/ 6300 h 21600"/>
              <a:gd name="T4" fmla="*/ 3086 w 21600"/>
              <a:gd name="T5" fmla="*/ 12600 h 21600"/>
              <a:gd name="T6" fmla="*/ 0 w 21600"/>
              <a:gd name="T7" fmla="*/ 18900 h 21600"/>
              <a:gd name="T8" fmla="*/ 15429 w 21600"/>
              <a:gd name="T9" fmla="*/ 6300 h 21600"/>
              <a:gd name="T10" fmla="*/ 18514 w 21600"/>
              <a:gd name="T11" fmla="*/ 12600 h 21600"/>
              <a:gd name="T12" fmla="*/ 21600 w 21600"/>
              <a:gd name="T13" fmla="*/ 18900 h 21600"/>
              <a:gd name="T14" fmla="*/ 17694720 60000 65536"/>
              <a:gd name="T15" fmla="*/ 11796480 60000 65536"/>
              <a:gd name="T16" fmla="*/ 11796480 60000 65536"/>
              <a:gd name="T17" fmla="*/ 11796480 60000 65536"/>
              <a:gd name="T18" fmla="*/ 0 60000 65536"/>
              <a:gd name="T19" fmla="*/ 0 60000 65536"/>
              <a:gd name="T20" fmla="*/ 0 60000 65536"/>
              <a:gd name="T21" fmla="*/ 761 w 21600"/>
              <a:gd name="T22" fmla="*/ 22454 h 21600"/>
              <a:gd name="T23" fmla="*/ 21069 w 21600"/>
              <a:gd name="T24" fmla="*/ 28282 h 21600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1600" h="21600">
                <a:moveTo>
                  <a:pt x="0" y="18900"/>
                </a:moveTo>
                <a:lnTo>
                  <a:pt x="9257" y="18900"/>
                </a:lnTo>
                <a:lnTo>
                  <a:pt x="9257" y="21600"/>
                </a:lnTo>
                <a:lnTo>
                  <a:pt x="12343" y="21600"/>
                </a:lnTo>
                <a:lnTo>
                  <a:pt x="12343" y="18900"/>
                </a:lnTo>
                <a:lnTo>
                  <a:pt x="21600" y="18900"/>
                </a:lnTo>
                <a:lnTo>
                  <a:pt x="12343" y="12600"/>
                </a:lnTo>
                <a:lnTo>
                  <a:pt x="18514" y="12600"/>
                </a:lnTo>
                <a:lnTo>
                  <a:pt x="12343" y="6300"/>
                </a:lnTo>
                <a:lnTo>
                  <a:pt x="15429" y="6300"/>
                </a:lnTo>
                <a:lnTo>
                  <a:pt x="10800" y="0"/>
                </a:lnTo>
                <a:lnTo>
                  <a:pt x="6171" y="6300"/>
                </a:lnTo>
                <a:lnTo>
                  <a:pt x="9257" y="6300"/>
                </a:lnTo>
                <a:lnTo>
                  <a:pt x="3086" y="12600"/>
                </a:lnTo>
                <a:lnTo>
                  <a:pt x="9257" y="12600"/>
                </a:lnTo>
                <a:close/>
              </a:path>
            </a:pathLst>
          </a:custGeom>
          <a:solidFill>
            <a:srgbClr val="00800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th-TH">
              <a:latin typeface="+mn-lt"/>
              <a:cs typeface="+mn-cs"/>
            </a:endParaRPr>
          </a:p>
        </p:txBody>
      </p:sp>
      <p:cxnSp>
        <p:nvCxnSpPr>
          <p:cNvPr id="27" name="ตัวเชื่อมต่อตรง 26"/>
          <p:cNvCxnSpPr/>
          <p:nvPr/>
        </p:nvCxnSpPr>
        <p:spPr>
          <a:xfrm rot="5400000">
            <a:off x="4428331" y="3285332"/>
            <a:ext cx="287337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>
            <a:spLocks noChangeArrowheads="1"/>
          </p:cNvSpPr>
          <p:nvPr/>
        </p:nvSpPr>
        <p:spPr bwMode="auto">
          <a:xfrm>
            <a:off x="5364163" y="3451225"/>
            <a:ext cx="1655762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>
                <a:latin typeface="Tw Cen MT" pitchFamily="34" charset="0"/>
                <a:cs typeface="FreesiaUPC" pitchFamily="34" charset="-34"/>
              </a:rPr>
              <a:t>h = 3 + 2 = 5</a:t>
            </a:r>
            <a:endParaRPr lang="th-TH" sz="1600">
              <a:latin typeface="Tw Cen MT" pitchFamily="34" charset="0"/>
              <a:cs typeface="FreesiaUPC" pitchFamily="34" charset="-34"/>
            </a:endParaRPr>
          </a:p>
        </p:txBody>
      </p:sp>
      <p:graphicFrame>
        <p:nvGraphicFramePr>
          <p:cNvPr id="29" name="ตัวยึดเนื้อหา 3"/>
          <p:cNvGraphicFramePr>
            <a:graphicFrameLocks/>
          </p:cNvGraphicFramePr>
          <p:nvPr/>
        </p:nvGraphicFramePr>
        <p:xfrm>
          <a:off x="611188" y="5278438"/>
          <a:ext cx="1584325" cy="146367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96044"/>
                <a:gridCol w="396044"/>
                <a:gridCol w="396044"/>
                <a:gridCol w="396044"/>
              </a:tblGrid>
              <a:tr h="324036"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24036">
                <a:tc>
                  <a:txBody>
                    <a:bodyPr/>
                    <a:lstStyle/>
                    <a:p>
                      <a:endParaRPr lang="th-T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24036">
                <a:tc>
                  <a:txBody>
                    <a:bodyPr/>
                    <a:lstStyle/>
                    <a:p>
                      <a:endParaRPr lang="th-T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24036"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pic>
        <p:nvPicPr>
          <p:cNvPr id="30" name="Picture 3" descr="C:\Program Files (x86)\Microsoft Office\MEDIA\CAGCAT10\j030295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5638" y="5661025"/>
            <a:ext cx="325437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" name="Tree"/>
          <p:cNvSpPr>
            <a:spLocks noEditPoints="1" noChangeArrowheads="1"/>
          </p:cNvSpPr>
          <p:nvPr/>
        </p:nvSpPr>
        <p:spPr bwMode="auto">
          <a:xfrm>
            <a:off x="1042988" y="6450013"/>
            <a:ext cx="327025" cy="196850"/>
          </a:xfrm>
          <a:custGeom>
            <a:avLst/>
            <a:gdLst>
              <a:gd name="G0" fmla="+- 0 0 0"/>
              <a:gd name="G1" fmla="*/ 18900 1 3"/>
              <a:gd name="G2" fmla="*/ 18900 2 3"/>
              <a:gd name="G3" fmla="+- 18900 0 0"/>
              <a:gd name="T0" fmla="*/ 10800 w 21600"/>
              <a:gd name="T1" fmla="*/ 0 h 21600"/>
              <a:gd name="T2" fmla="*/ 6171 w 21600"/>
              <a:gd name="T3" fmla="*/ 6300 h 21600"/>
              <a:gd name="T4" fmla="*/ 3086 w 21600"/>
              <a:gd name="T5" fmla="*/ 12600 h 21600"/>
              <a:gd name="T6" fmla="*/ 0 w 21600"/>
              <a:gd name="T7" fmla="*/ 18900 h 21600"/>
              <a:gd name="T8" fmla="*/ 15429 w 21600"/>
              <a:gd name="T9" fmla="*/ 6300 h 21600"/>
              <a:gd name="T10" fmla="*/ 18514 w 21600"/>
              <a:gd name="T11" fmla="*/ 12600 h 21600"/>
              <a:gd name="T12" fmla="*/ 21600 w 21600"/>
              <a:gd name="T13" fmla="*/ 18900 h 21600"/>
              <a:gd name="T14" fmla="*/ 17694720 60000 65536"/>
              <a:gd name="T15" fmla="*/ 11796480 60000 65536"/>
              <a:gd name="T16" fmla="*/ 11796480 60000 65536"/>
              <a:gd name="T17" fmla="*/ 11796480 60000 65536"/>
              <a:gd name="T18" fmla="*/ 0 60000 65536"/>
              <a:gd name="T19" fmla="*/ 0 60000 65536"/>
              <a:gd name="T20" fmla="*/ 0 60000 65536"/>
              <a:gd name="T21" fmla="*/ 761 w 21600"/>
              <a:gd name="T22" fmla="*/ 22454 h 21600"/>
              <a:gd name="T23" fmla="*/ 21069 w 21600"/>
              <a:gd name="T24" fmla="*/ 28282 h 21600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1600" h="21600">
                <a:moveTo>
                  <a:pt x="0" y="18900"/>
                </a:moveTo>
                <a:lnTo>
                  <a:pt x="9257" y="18900"/>
                </a:lnTo>
                <a:lnTo>
                  <a:pt x="9257" y="21600"/>
                </a:lnTo>
                <a:lnTo>
                  <a:pt x="12343" y="21600"/>
                </a:lnTo>
                <a:lnTo>
                  <a:pt x="12343" y="18900"/>
                </a:lnTo>
                <a:lnTo>
                  <a:pt x="21600" y="18900"/>
                </a:lnTo>
                <a:lnTo>
                  <a:pt x="12343" y="12600"/>
                </a:lnTo>
                <a:lnTo>
                  <a:pt x="18514" y="12600"/>
                </a:lnTo>
                <a:lnTo>
                  <a:pt x="12343" y="6300"/>
                </a:lnTo>
                <a:lnTo>
                  <a:pt x="15429" y="6300"/>
                </a:lnTo>
                <a:lnTo>
                  <a:pt x="10800" y="0"/>
                </a:lnTo>
                <a:lnTo>
                  <a:pt x="6171" y="6300"/>
                </a:lnTo>
                <a:lnTo>
                  <a:pt x="9257" y="6300"/>
                </a:lnTo>
                <a:lnTo>
                  <a:pt x="3086" y="12600"/>
                </a:lnTo>
                <a:lnTo>
                  <a:pt x="9257" y="12600"/>
                </a:lnTo>
                <a:close/>
              </a:path>
            </a:pathLst>
          </a:custGeom>
          <a:solidFill>
            <a:srgbClr val="00800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th-TH">
              <a:latin typeface="+mn-lt"/>
              <a:cs typeface="+mn-cs"/>
            </a:endParaRPr>
          </a:p>
        </p:txBody>
      </p:sp>
      <p:pic>
        <p:nvPicPr>
          <p:cNvPr id="32" name="Picture 5" descr="C:\Program Files (x86)\Microsoft Office\MEDIA\CAGCAT10\j0215086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76425" y="5287963"/>
            <a:ext cx="26193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3" name="Tree"/>
          <p:cNvSpPr>
            <a:spLocks noEditPoints="1" noChangeArrowheads="1"/>
          </p:cNvSpPr>
          <p:nvPr/>
        </p:nvSpPr>
        <p:spPr bwMode="auto">
          <a:xfrm>
            <a:off x="1042988" y="5710238"/>
            <a:ext cx="327025" cy="196850"/>
          </a:xfrm>
          <a:custGeom>
            <a:avLst/>
            <a:gdLst>
              <a:gd name="G0" fmla="+- 0 0 0"/>
              <a:gd name="G1" fmla="*/ 18900 1 3"/>
              <a:gd name="G2" fmla="*/ 18900 2 3"/>
              <a:gd name="G3" fmla="+- 18900 0 0"/>
              <a:gd name="T0" fmla="*/ 10800 w 21600"/>
              <a:gd name="T1" fmla="*/ 0 h 21600"/>
              <a:gd name="T2" fmla="*/ 6171 w 21600"/>
              <a:gd name="T3" fmla="*/ 6300 h 21600"/>
              <a:gd name="T4" fmla="*/ 3086 w 21600"/>
              <a:gd name="T5" fmla="*/ 12600 h 21600"/>
              <a:gd name="T6" fmla="*/ 0 w 21600"/>
              <a:gd name="T7" fmla="*/ 18900 h 21600"/>
              <a:gd name="T8" fmla="*/ 15429 w 21600"/>
              <a:gd name="T9" fmla="*/ 6300 h 21600"/>
              <a:gd name="T10" fmla="*/ 18514 w 21600"/>
              <a:gd name="T11" fmla="*/ 12600 h 21600"/>
              <a:gd name="T12" fmla="*/ 21600 w 21600"/>
              <a:gd name="T13" fmla="*/ 18900 h 21600"/>
              <a:gd name="T14" fmla="*/ 17694720 60000 65536"/>
              <a:gd name="T15" fmla="*/ 11796480 60000 65536"/>
              <a:gd name="T16" fmla="*/ 11796480 60000 65536"/>
              <a:gd name="T17" fmla="*/ 11796480 60000 65536"/>
              <a:gd name="T18" fmla="*/ 0 60000 65536"/>
              <a:gd name="T19" fmla="*/ 0 60000 65536"/>
              <a:gd name="T20" fmla="*/ 0 60000 65536"/>
              <a:gd name="T21" fmla="*/ 761 w 21600"/>
              <a:gd name="T22" fmla="*/ 22454 h 21600"/>
              <a:gd name="T23" fmla="*/ 21069 w 21600"/>
              <a:gd name="T24" fmla="*/ 28282 h 21600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1600" h="21600">
                <a:moveTo>
                  <a:pt x="0" y="18900"/>
                </a:moveTo>
                <a:lnTo>
                  <a:pt x="9257" y="18900"/>
                </a:lnTo>
                <a:lnTo>
                  <a:pt x="9257" y="21600"/>
                </a:lnTo>
                <a:lnTo>
                  <a:pt x="12343" y="21600"/>
                </a:lnTo>
                <a:lnTo>
                  <a:pt x="12343" y="18900"/>
                </a:lnTo>
                <a:lnTo>
                  <a:pt x="21600" y="18900"/>
                </a:lnTo>
                <a:lnTo>
                  <a:pt x="12343" y="12600"/>
                </a:lnTo>
                <a:lnTo>
                  <a:pt x="18514" y="12600"/>
                </a:lnTo>
                <a:lnTo>
                  <a:pt x="12343" y="6300"/>
                </a:lnTo>
                <a:lnTo>
                  <a:pt x="15429" y="6300"/>
                </a:lnTo>
                <a:lnTo>
                  <a:pt x="10800" y="0"/>
                </a:lnTo>
                <a:lnTo>
                  <a:pt x="6171" y="6300"/>
                </a:lnTo>
                <a:lnTo>
                  <a:pt x="9257" y="6300"/>
                </a:lnTo>
                <a:lnTo>
                  <a:pt x="3086" y="12600"/>
                </a:lnTo>
                <a:lnTo>
                  <a:pt x="9257" y="12600"/>
                </a:lnTo>
                <a:close/>
              </a:path>
            </a:pathLst>
          </a:custGeom>
          <a:solidFill>
            <a:srgbClr val="00800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th-TH">
              <a:latin typeface="+mn-lt"/>
              <a:cs typeface="+mn-cs"/>
            </a:endParaRPr>
          </a:p>
        </p:txBody>
      </p:sp>
      <p:sp>
        <p:nvSpPr>
          <p:cNvPr id="34" name="Tree"/>
          <p:cNvSpPr>
            <a:spLocks noEditPoints="1" noChangeArrowheads="1"/>
          </p:cNvSpPr>
          <p:nvPr/>
        </p:nvSpPr>
        <p:spPr bwMode="auto">
          <a:xfrm>
            <a:off x="1042988" y="5349875"/>
            <a:ext cx="327025" cy="196850"/>
          </a:xfrm>
          <a:custGeom>
            <a:avLst/>
            <a:gdLst>
              <a:gd name="G0" fmla="+- 0 0 0"/>
              <a:gd name="G1" fmla="*/ 18900 1 3"/>
              <a:gd name="G2" fmla="*/ 18900 2 3"/>
              <a:gd name="G3" fmla="+- 18900 0 0"/>
              <a:gd name="T0" fmla="*/ 10800 w 21600"/>
              <a:gd name="T1" fmla="*/ 0 h 21600"/>
              <a:gd name="T2" fmla="*/ 6171 w 21600"/>
              <a:gd name="T3" fmla="*/ 6300 h 21600"/>
              <a:gd name="T4" fmla="*/ 3086 w 21600"/>
              <a:gd name="T5" fmla="*/ 12600 h 21600"/>
              <a:gd name="T6" fmla="*/ 0 w 21600"/>
              <a:gd name="T7" fmla="*/ 18900 h 21600"/>
              <a:gd name="T8" fmla="*/ 15429 w 21600"/>
              <a:gd name="T9" fmla="*/ 6300 h 21600"/>
              <a:gd name="T10" fmla="*/ 18514 w 21600"/>
              <a:gd name="T11" fmla="*/ 12600 h 21600"/>
              <a:gd name="T12" fmla="*/ 21600 w 21600"/>
              <a:gd name="T13" fmla="*/ 18900 h 21600"/>
              <a:gd name="T14" fmla="*/ 17694720 60000 65536"/>
              <a:gd name="T15" fmla="*/ 11796480 60000 65536"/>
              <a:gd name="T16" fmla="*/ 11796480 60000 65536"/>
              <a:gd name="T17" fmla="*/ 11796480 60000 65536"/>
              <a:gd name="T18" fmla="*/ 0 60000 65536"/>
              <a:gd name="T19" fmla="*/ 0 60000 65536"/>
              <a:gd name="T20" fmla="*/ 0 60000 65536"/>
              <a:gd name="T21" fmla="*/ 761 w 21600"/>
              <a:gd name="T22" fmla="*/ 22454 h 21600"/>
              <a:gd name="T23" fmla="*/ 21069 w 21600"/>
              <a:gd name="T24" fmla="*/ 28282 h 21600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1600" h="21600">
                <a:moveTo>
                  <a:pt x="0" y="18900"/>
                </a:moveTo>
                <a:lnTo>
                  <a:pt x="9257" y="18900"/>
                </a:lnTo>
                <a:lnTo>
                  <a:pt x="9257" y="21600"/>
                </a:lnTo>
                <a:lnTo>
                  <a:pt x="12343" y="21600"/>
                </a:lnTo>
                <a:lnTo>
                  <a:pt x="12343" y="18900"/>
                </a:lnTo>
                <a:lnTo>
                  <a:pt x="21600" y="18900"/>
                </a:lnTo>
                <a:lnTo>
                  <a:pt x="12343" y="12600"/>
                </a:lnTo>
                <a:lnTo>
                  <a:pt x="18514" y="12600"/>
                </a:lnTo>
                <a:lnTo>
                  <a:pt x="12343" y="6300"/>
                </a:lnTo>
                <a:lnTo>
                  <a:pt x="15429" y="6300"/>
                </a:lnTo>
                <a:lnTo>
                  <a:pt x="10800" y="0"/>
                </a:lnTo>
                <a:lnTo>
                  <a:pt x="6171" y="6300"/>
                </a:lnTo>
                <a:lnTo>
                  <a:pt x="9257" y="6300"/>
                </a:lnTo>
                <a:lnTo>
                  <a:pt x="3086" y="12600"/>
                </a:lnTo>
                <a:lnTo>
                  <a:pt x="9257" y="12600"/>
                </a:lnTo>
                <a:close/>
              </a:path>
            </a:pathLst>
          </a:custGeom>
          <a:solidFill>
            <a:srgbClr val="00800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th-TH">
              <a:latin typeface="+mn-lt"/>
              <a:cs typeface="+mn-cs"/>
            </a:endParaRPr>
          </a:p>
        </p:txBody>
      </p:sp>
      <p:sp>
        <p:nvSpPr>
          <p:cNvPr id="35" name="Tree"/>
          <p:cNvSpPr>
            <a:spLocks noEditPoints="1" noChangeArrowheads="1"/>
          </p:cNvSpPr>
          <p:nvPr/>
        </p:nvSpPr>
        <p:spPr bwMode="auto">
          <a:xfrm>
            <a:off x="1835150" y="6450013"/>
            <a:ext cx="327025" cy="196850"/>
          </a:xfrm>
          <a:custGeom>
            <a:avLst/>
            <a:gdLst>
              <a:gd name="G0" fmla="+- 0 0 0"/>
              <a:gd name="G1" fmla="*/ 18900 1 3"/>
              <a:gd name="G2" fmla="*/ 18900 2 3"/>
              <a:gd name="G3" fmla="+- 18900 0 0"/>
              <a:gd name="T0" fmla="*/ 10800 w 21600"/>
              <a:gd name="T1" fmla="*/ 0 h 21600"/>
              <a:gd name="T2" fmla="*/ 6171 w 21600"/>
              <a:gd name="T3" fmla="*/ 6300 h 21600"/>
              <a:gd name="T4" fmla="*/ 3086 w 21600"/>
              <a:gd name="T5" fmla="*/ 12600 h 21600"/>
              <a:gd name="T6" fmla="*/ 0 w 21600"/>
              <a:gd name="T7" fmla="*/ 18900 h 21600"/>
              <a:gd name="T8" fmla="*/ 15429 w 21600"/>
              <a:gd name="T9" fmla="*/ 6300 h 21600"/>
              <a:gd name="T10" fmla="*/ 18514 w 21600"/>
              <a:gd name="T11" fmla="*/ 12600 h 21600"/>
              <a:gd name="T12" fmla="*/ 21600 w 21600"/>
              <a:gd name="T13" fmla="*/ 18900 h 21600"/>
              <a:gd name="T14" fmla="*/ 17694720 60000 65536"/>
              <a:gd name="T15" fmla="*/ 11796480 60000 65536"/>
              <a:gd name="T16" fmla="*/ 11796480 60000 65536"/>
              <a:gd name="T17" fmla="*/ 11796480 60000 65536"/>
              <a:gd name="T18" fmla="*/ 0 60000 65536"/>
              <a:gd name="T19" fmla="*/ 0 60000 65536"/>
              <a:gd name="T20" fmla="*/ 0 60000 65536"/>
              <a:gd name="T21" fmla="*/ 761 w 21600"/>
              <a:gd name="T22" fmla="*/ 22454 h 21600"/>
              <a:gd name="T23" fmla="*/ 21069 w 21600"/>
              <a:gd name="T24" fmla="*/ 28282 h 21600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1600" h="21600">
                <a:moveTo>
                  <a:pt x="0" y="18900"/>
                </a:moveTo>
                <a:lnTo>
                  <a:pt x="9257" y="18900"/>
                </a:lnTo>
                <a:lnTo>
                  <a:pt x="9257" y="21600"/>
                </a:lnTo>
                <a:lnTo>
                  <a:pt x="12343" y="21600"/>
                </a:lnTo>
                <a:lnTo>
                  <a:pt x="12343" y="18900"/>
                </a:lnTo>
                <a:lnTo>
                  <a:pt x="21600" y="18900"/>
                </a:lnTo>
                <a:lnTo>
                  <a:pt x="12343" y="12600"/>
                </a:lnTo>
                <a:lnTo>
                  <a:pt x="18514" y="12600"/>
                </a:lnTo>
                <a:lnTo>
                  <a:pt x="12343" y="6300"/>
                </a:lnTo>
                <a:lnTo>
                  <a:pt x="15429" y="6300"/>
                </a:lnTo>
                <a:lnTo>
                  <a:pt x="10800" y="0"/>
                </a:lnTo>
                <a:lnTo>
                  <a:pt x="6171" y="6300"/>
                </a:lnTo>
                <a:lnTo>
                  <a:pt x="9257" y="6300"/>
                </a:lnTo>
                <a:lnTo>
                  <a:pt x="3086" y="12600"/>
                </a:lnTo>
                <a:lnTo>
                  <a:pt x="9257" y="12600"/>
                </a:lnTo>
                <a:close/>
              </a:path>
            </a:pathLst>
          </a:custGeom>
          <a:solidFill>
            <a:srgbClr val="00800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th-TH">
              <a:latin typeface="+mn-lt"/>
              <a:cs typeface="+mn-cs"/>
            </a:endParaRPr>
          </a:p>
        </p:txBody>
      </p:sp>
      <p:sp>
        <p:nvSpPr>
          <p:cNvPr id="36" name="Tree"/>
          <p:cNvSpPr>
            <a:spLocks noEditPoints="1" noChangeArrowheads="1"/>
          </p:cNvSpPr>
          <p:nvPr/>
        </p:nvSpPr>
        <p:spPr bwMode="auto">
          <a:xfrm>
            <a:off x="1797050" y="5730875"/>
            <a:ext cx="327025" cy="195263"/>
          </a:xfrm>
          <a:custGeom>
            <a:avLst/>
            <a:gdLst>
              <a:gd name="G0" fmla="+- 0 0 0"/>
              <a:gd name="G1" fmla="*/ 18900 1 3"/>
              <a:gd name="G2" fmla="*/ 18900 2 3"/>
              <a:gd name="G3" fmla="+- 18900 0 0"/>
              <a:gd name="T0" fmla="*/ 10800 w 21600"/>
              <a:gd name="T1" fmla="*/ 0 h 21600"/>
              <a:gd name="T2" fmla="*/ 6171 w 21600"/>
              <a:gd name="T3" fmla="*/ 6300 h 21600"/>
              <a:gd name="T4" fmla="*/ 3086 w 21600"/>
              <a:gd name="T5" fmla="*/ 12600 h 21600"/>
              <a:gd name="T6" fmla="*/ 0 w 21600"/>
              <a:gd name="T7" fmla="*/ 18900 h 21600"/>
              <a:gd name="T8" fmla="*/ 15429 w 21600"/>
              <a:gd name="T9" fmla="*/ 6300 h 21600"/>
              <a:gd name="T10" fmla="*/ 18514 w 21600"/>
              <a:gd name="T11" fmla="*/ 12600 h 21600"/>
              <a:gd name="T12" fmla="*/ 21600 w 21600"/>
              <a:gd name="T13" fmla="*/ 18900 h 21600"/>
              <a:gd name="T14" fmla="*/ 17694720 60000 65536"/>
              <a:gd name="T15" fmla="*/ 11796480 60000 65536"/>
              <a:gd name="T16" fmla="*/ 11796480 60000 65536"/>
              <a:gd name="T17" fmla="*/ 11796480 60000 65536"/>
              <a:gd name="T18" fmla="*/ 0 60000 65536"/>
              <a:gd name="T19" fmla="*/ 0 60000 65536"/>
              <a:gd name="T20" fmla="*/ 0 60000 65536"/>
              <a:gd name="T21" fmla="*/ 761 w 21600"/>
              <a:gd name="T22" fmla="*/ 22454 h 21600"/>
              <a:gd name="T23" fmla="*/ 21069 w 21600"/>
              <a:gd name="T24" fmla="*/ 28282 h 21600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1600" h="21600">
                <a:moveTo>
                  <a:pt x="0" y="18900"/>
                </a:moveTo>
                <a:lnTo>
                  <a:pt x="9257" y="18900"/>
                </a:lnTo>
                <a:lnTo>
                  <a:pt x="9257" y="21600"/>
                </a:lnTo>
                <a:lnTo>
                  <a:pt x="12343" y="21600"/>
                </a:lnTo>
                <a:lnTo>
                  <a:pt x="12343" y="18900"/>
                </a:lnTo>
                <a:lnTo>
                  <a:pt x="21600" y="18900"/>
                </a:lnTo>
                <a:lnTo>
                  <a:pt x="12343" y="12600"/>
                </a:lnTo>
                <a:lnTo>
                  <a:pt x="18514" y="12600"/>
                </a:lnTo>
                <a:lnTo>
                  <a:pt x="12343" y="6300"/>
                </a:lnTo>
                <a:lnTo>
                  <a:pt x="15429" y="6300"/>
                </a:lnTo>
                <a:lnTo>
                  <a:pt x="10800" y="0"/>
                </a:lnTo>
                <a:lnTo>
                  <a:pt x="6171" y="6300"/>
                </a:lnTo>
                <a:lnTo>
                  <a:pt x="9257" y="6300"/>
                </a:lnTo>
                <a:lnTo>
                  <a:pt x="3086" y="12600"/>
                </a:lnTo>
                <a:lnTo>
                  <a:pt x="9257" y="12600"/>
                </a:lnTo>
                <a:close/>
              </a:path>
            </a:pathLst>
          </a:custGeom>
          <a:solidFill>
            <a:srgbClr val="00800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th-TH">
              <a:latin typeface="+mn-lt"/>
              <a:cs typeface="+mn-cs"/>
            </a:endParaRPr>
          </a:p>
        </p:txBody>
      </p:sp>
      <p:sp>
        <p:nvSpPr>
          <p:cNvPr id="37" name="TextBox 36"/>
          <p:cNvSpPr txBox="1">
            <a:spLocks noChangeArrowheads="1"/>
          </p:cNvSpPr>
          <p:nvPr/>
        </p:nvSpPr>
        <p:spPr bwMode="auto">
          <a:xfrm>
            <a:off x="611188" y="5013325"/>
            <a:ext cx="165735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>
                <a:latin typeface="Tw Cen MT" pitchFamily="34" charset="0"/>
                <a:cs typeface="FreesiaUPC" pitchFamily="34" charset="-34"/>
              </a:rPr>
              <a:t>h = 3 + 1 = 4</a:t>
            </a:r>
            <a:endParaRPr lang="th-TH" sz="1600">
              <a:latin typeface="Tw Cen MT" pitchFamily="34" charset="0"/>
              <a:cs typeface="FreesiaUPC" pitchFamily="34" charset="-34"/>
            </a:endParaRPr>
          </a:p>
        </p:txBody>
      </p:sp>
      <p:graphicFrame>
        <p:nvGraphicFramePr>
          <p:cNvPr id="38" name="ตัวยึดเนื้อหา 3"/>
          <p:cNvGraphicFramePr>
            <a:graphicFrameLocks/>
          </p:cNvGraphicFramePr>
          <p:nvPr/>
        </p:nvGraphicFramePr>
        <p:xfrm>
          <a:off x="6227763" y="5256213"/>
          <a:ext cx="1584325" cy="146367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96044"/>
                <a:gridCol w="396044"/>
                <a:gridCol w="396044"/>
                <a:gridCol w="396044"/>
              </a:tblGrid>
              <a:tr h="324036"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24036">
                <a:tc>
                  <a:txBody>
                    <a:bodyPr/>
                    <a:lstStyle/>
                    <a:p>
                      <a:endParaRPr lang="th-T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24036">
                <a:tc>
                  <a:txBody>
                    <a:bodyPr/>
                    <a:lstStyle/>
                    <a:p>
                      <a:endParaRPr lang="th-T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24036"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pic>
        <p:nvPicPr>
          <p:cNvPr id="39" name="Picture 3" descr="C:\Program Files (x86)\Microsoft Office\MEDIA\CAGCAT10\j030295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59563" y="6008688"/>
            <a:ext cx="325437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" name="Tree"/>
          <p:cNvSpPr>
            <a:spLocks noEditPoints="1" noChangeArrowheads="1"/>
          </p:cNvSpPr>
          <p:nvPr/>
        </p:nvSpPr>
        <p:spPr bwMode="auto">
          <a:xfrm>
            <a:off x="6659563" y="6429375"/>
            <a:ext cx="327025" cy="195263"/>
          </a:xfrm>
          <a:custGeom>
            <a:avLst/>
            <a:gdLst>
              <a:gd name="G0" fmla="+- 0 0 0"/>
              <a:gd name="G1" fmla="*/ 18900 1 3"/>
              <a:gd name="G2" fmla="*/ 18900 2 3"/>
              <a:gd name="G3" fmla="+- 18900 0 0"/>
              <a:gd name="T0" fmla="*/ 10800 w 21600"/>
              <a:gd name="T1" fmla="*/ 0 h 21600"/>
              <a:gd name="T2" fmla="*/ 6171 w 21600"/>
              <a:gd name="T3" fmla="*/ 6300 h 21600"/>
              <a:gd name="T4" fmla="*/ 3086 w 21600"/>
              <a:gd name="T5" fmla="*/ 12600 h 21600"/>
              <a:gd name="T6" fmla="*/ 0 w 21600"/>
              <a:gd name="T7" fmla="*/ 18900 h 21600"/>
              <a:gd name="T8" fmla="*/ 15429 w 21600"/>
              <a:gd name="T9" fmla="*/ 6300 h 21600"/>
              <a:gd name="T10" fmla="*/ 18514 w 21600"/>
              <a:gd name="T11" fmla="*/ 12600 h 21600"/>
              <a:gd name="T12" fmla="*/ 21600 w 21600"/>
              <a:gd name="T13" fmla="*/ 18900 h 21600"/>
              <a:gd name="T14" fmla="*/ 17694720 60000 65536"/>
              <a:gd name="T15" fmla="*/ 11796480 60000 65536"/>
              <a:gd name="T16" fmla="*/ 11796480 60000 65536"/>
              <a:gd name="T17" fmla="*/ 11796480 60000 65536"/>
              <a:gd name="T18" fmla="*/ 0 60000 65536"/>
              <a:gd name="T19" fmla="*/ 0 60000 65536"/>
              <a:gd name="T20" fmla="*/ 0 60000 65536"/>
              <a:gd name="T21" fmla="*/ 761 w 21600"/>
              <a:gd name="T22" fmla="*/ 22454 h 21600"/>
              <a:gd name="T23" fmla="*/ 21069 w 21600"/>
              <a:gd name="T24" fmla="*/ 28282 h 21600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1600" h="21600">
                <a:moveTo>
                  <a:pt x="0" y="18900"/>
                </a:moveTo>
                <a:lnTo>
                  <a:pt x="9257" y="18900"/>
                </a:lnTo>
                <a:lnTo>
                  <a:pt x="9257" y="21600"/>
                </a:lnTo>
                <a:lnTo>
                  <a:pt x="12343" y="21600"/>
                </a:lnTo>
                <a:lnTo>
                  <a:pt x="12343" y="18900"/>
                </a:lnTo>
                <a:lnTo>
                  <a:pt x="21600" y="18900"/>
                </a:lnTo>
                <a:lnTo>
                  <a:pt x="12343" y="12600"/>
                </a:lnTo>
                <a:lnTo>
                  <a:pt x="18514" y="12600"/>
                </a:lnTo>
                <a:lnTo>
                  <a:pt x="12343" y="6300"/>
                </a:lnTo>
                <a:lnTo>
                  <a:pt x="15429" y="6300"/>
                </a:lnTo>
                <a:lnTo>
                  <a:pt x="10800" y="0"/>
                </a:lnTo>
                <a:lnTo>
                  <a:pt x="6171" y="6300"/>
                </a:lnTo>
                <a:lnTo>
                  <a:pt x="9257" y="6300"/>
                </a:lnTo>
                <a:lnTo>
                  <a:pt x="3086" y="12600"/>
                </a:lnTo>
                <a:lnTo>
                  <a:pt x="9257" y="12600"/>
                </a:lnTo>
                <a:close/>
              </a:path>
            </a:pathLst>
          </a:custGeom>
          <a:solidFill>
            <a:srgbClr val="00800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th-TH">
              <a:latin typeface="+mn-lt"/>
              <a:cs typeface="+mn-cs"/>
            </a:endParaRPr>
          </a:p>
        </p:txBody>
      </p:sp>
      <p:pic>
        <p:nvPicPr>
          <p:cNvPr id="41" name="Picture 5" descr="C:\Program Files (x86)\Microsoft Office\MEDIA\CAGCAT10\j0215086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93000" y="5267325"/>
            <a:ext cx="261938" cy="334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2" name="Tree"/>
          <p:cNvSpPr>
            <a:spLocks noEditPoints="1" noChangeArrowheads="1"/>
          </p:cNvSpPr>
          <p:nvPr/>
        </p:nvSpPr>
        <p:spPr bwMode="auto">
          <a:xfrm>
            <a:off x="6659563" y="5689600"/>
            <a:ext cx="327025" cy="195263"/>
          </a:xfrm>
          <a:custGeom>
            <a:avLst/>
            <a:gdLst>
              <a:gd name="G0" fmla="+- 0 0 0"/>
              <a:gd name="G1" fmla="*/ 18900 1 3"/>
              <a:gd name="G2" fmla="*/ 18900 2 3"/>
              <a:gd name="G3" fmla="+- 18900 0 0"/>
              <a:gd name="T0" fmla="*/ 10800 w 21600"/>
              <a:gd name="T1" fmla="*/ 0 h 21600"/>
              <a:gd name="T2" fmla="*/ 6171 w 21600"/>
              <a:gd name="T3" fmla="*/ 6300 h 21600"/>
              <a:gd name="T4" fmla="*/ 3086 w 21600"/>
              <a:gd name="T5" fmla="*/ 12600 h 21600"/>
              <a:gd name="T6" fmla="*/ 0 w 21600"/>
              <a:gd name="T7" fmla="*/ 18900 h 21600"/>
              <a:gd name="T8" fmla="*/ 15429 w 21600"/>
              <a:gd name="T9" fmla="*/ 6300 h 21600"/>
              <a:gd name="T10" fmla="*/ 18514 w 21600"/>
              <a:gd name="T11" fmla="*/ 12600 h 21600"/>
              <a:gd name="T12" fmla="*/ 21600 w 21600"/>
              <a:gd name="T13" fmla="*/ 18900 h 21600"/>
              <a:gd name="T14" fmla="*/ 17694720 60000 65536"/>
              <a:gd name="T15" fmla="*/ 11796480 60000 65536"/>
              <a:gd name="T16" fmla="*/ 11796480 60000 65536"/>
              <a:gd name="T17" fmla="*/ 11796480 60000 65536"/>
              <a:gd name="T18" fmla="*/ 0 60000 65536"/>
              <a:gd name="T19" fmla="*/ 0 60000 65536"/>
              <a:gd name="T20" fmla="*/ 0 60000 65536"/>
              <a:gd name="T21" fmla="*/ 761 w 21600"/>
              <a:gd name="T22" fmla="*/ 22454 h 21600"/>
              <a:gd name="T23" fmla="*/ 21069 w 21600"/>
              <a:gd name="T24" fmla="*/ 28282 h 21600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1600" h="21600">
                <a:moveTo>
                  <a:pt x="0" y="18900"/>
                </a:moveTo>
                <a:lnTo>
                  <a:pt x="9257" y="18900"/>
                </a:lnTo>
                <a:lnTo>
                  <a:pt x="9257" y="21600"/>
                </a:lnTo>
                <a:lnTo>
                  <a:pt x="12343" y="21600"/>
                </a:lnTo>
                <a:lnTo>
                  <a:pt x="12343" y="18900"/>
                </a:lnTo>
                <a:lnTo>
                  <a:pt x="21600" y="18900"/>
                </a:lnTo>
                <a:lnTo>
                  <a:pt x="12343" y="12600"/>
                </a:lnTo>
                <a:lnTo>
                  <a:pt x="18514" y="12600"/>
                </a:lnTo>
                <a:lnTo>
                  <a:pt x="12343" y="6300"/>
                </a:lnTo>
                <a:lnTo>
                  <a:pt x="15429" y="6300"/>
                </a:lnTo>
                <a:lnTo>
                  <a:pt x="10800" y="0"/>
                </a:lnTo>
                <a:lnTo>
                  <a:pt x="6171" y="6300"/>
                </a:lnTo>
                <a:lnTo>
                  <a:pt x="9257" y="6300"/>
                </a:lnTo>
                <a:lnTo>
                  <a:pt x="3086" y="12600"/>
                </a:lnTo>
                <a:lnTo>
                  <a:pt x="9257" y="12600"/>
                </a:lnTo>
                <a:close/>
              </a:path>
            </a:pathLst>
          </a:custGeom>
          <a:solidFill>
            <a:srgbClr val="00800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th-TH">
              <a:latin typeface="+mn-lt"/>
              <a:cs typeface="+mn-cs"/>
            </a:endParaRPr>
          </a:p>
        </p:txBody>
      </p:sp>
      <p:sp>
        <p:nvSpPr>
          <p:cNvPr id="43" name="Tree"/>
          <p:cNvSpPr>
            <a:spLocks noEditPoints="1" noChangeArrowheads="1"/>
          </p:cNvSpPr>
          <p:nvPr/>
        </p:nvSpPr>
        <p:spPr bwMode="auto">
          <a:xfrm>
            <a:off x="6659563" y="5329238"/>
            <a:ext cx="327025" cy="195262"/>
          </a:xfrm>
          <a:custGeom>
            <a:avLst/>
            <a:gdLst>
              <a:gd name="G0" fmla="+- 0 0 0"/>
              <a:gd name="G1" fmla="*/ 18900 1 3"/>
              <a:gd name="G2" fmla="*/ 18900 2 3"/>
              <a:gd name="G3" fmla="+- 18900 0 0"/>
              <a:gd name="T0" fmla="*/ 10800 w 21600"/>
              <a:gd name="T1" fmla="*/ 0 h 21600"/>
              <a:gd name="T2" fmla="*/ 6171 w 21600"/>
              <a:gd name="T3" fmla="*/ 6300 h 21600"/>
              <a:gd name="T4" fmla="*/ 3086 w 21600"/>
              <a:gd name="T5" fmla="*/ 12600 h 21600"/>
              <a:gd name="T6" fmla="*/ 0 w 21600"/>
              <a:gd name="T7" fmla="*/ 18900 h 21600"/>
              <a:gd name="T8" fmla="*/ 15429 w 21600"/>
              <a:gd name="T9" fmla="*/ 6300 h 21600"/>
              <a:gd name="T10" fmla="*/ 18514 w 21600"/>
              <a:gd name="T11" fmla="*/ 12600 h 21600"/>
              <a:gd name="T12" fmla="*/ 21600 w 21600"/>
              <a:gd name="T13" fmla="*/ 18900 h 21600"/>
              <a:gd name="T14" fmla="*/ 17694720 60000 65536"/>
              <a:gd name="T15" fmla="*/ 11796480 60000 65536"/>
              <a:gd name="T16" fmla="*/ 11796480 60000 65536"/>
              <a:gd name="T17" fmla="*/ 11796480 60000 65536"/>
              <a:gd name="T18" fmla="*/ 0 60000 65536"/>
              <a:gd name="T19" fmla="*/ 0 60000 65536"/>
              <a:gd name="T20" fmla="*/ 0 60000 65536"/>
              <a:gd name="T21" fmla="*/ 761 w 21600"/>
              <a:gd name="T22" fmla="*/ 22454 h 21600"/>
              <a:gd name="T23" fmla="*/ 21069 w 21600"/>
              <a:gd name="T24" fmla="*/ 28282 h 21600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1600" h="21600">
                <a:moveTo>
                  <a:pt x="0" y="18900"/>
                </a:moveTo>
                <a:lnTo>
                  <a:pt x="9257" y="18900"/>
                </a:lnTo>
                <a:lnTo>
                  <a:pt x="9257" y="21600"/>
                </a:lnTo>
                <a:lnTo>
                  <a:pt x="12343" y="21600"/>
                </a:lnTo>
                <a:lnTo>
                  <a:pt x="12343" y="18900"/>
                </a:lnTo>
                <a:lnTo>
                  <a:pt x="21600" y="18900"/>
                </a:lnTo>
                <a:lnTo>
                  <a:pt x="12343" y="12600"/>
                </a:lnTo>
                <a:lnTo>
                  <a:pt x="18514" y="12600"/>
                </a:lnTo>
                <a:lnTo>
                  <a:pt x="12343" y="6300"/>
                </a:lnTo>
                <a:lnTo>
                  <a:pt x="15429" y="6300"/>
                </a:lnTo>
                <a:lnTo>
                  <a:pt x="10800" y="0"/>
                </a:lnTo>
                <a:lnTo>
                  <a:pt x="6171" y="6300"/>
                </a:lnTo>
                <a:lnTo>
                  <a:pt x="9257" y="6300"/>
                </a:lnTo>
                <a:lnTo>
                  <a:pt x="3086" y="12600"/>
                </a:lnTo>
                <a:lnTo>
                  <a:pt x="9257" y="12600"/>
                </a:lnTo>
                <a:close/>
              </a:path>
            </a:pathLst>
          </a:custGeom>
          <a:solidFill>
            <a:srgbClr val="00800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th-TH">
              <a:latin typeface="+mn-lt"/>
              <a:cs typeface="+mn-cs"/>
            </a:endParaRPr>
          </a:p>
        </p:txBody>
      </p:sp>
      <p:sp>
        <p:nvSpPr>
          <p:cNvPr id="44" name="Tree"/>
          <p:cNvSpPr>
            <a:spLocks noEditPoints="1" noChangeArrowheads="1"/>
          </p:cNvSpPr>
          <p:nvPr/>
        </p:nvSpPr>
        <p:spPr bwMode="auto">
          <a:xfrm>
            <a:off x="7451725" y="6429375"/>
            <a:ext cx="327025" cy="195263"/>
          </a:xfrm>
          <a:custGeom>
            <a:avLst/>
            <a:gdLst>
              <a:gd name="G0" fmla="+- 0 0 0"/>
              <a:gd name="G1" fmla="*/ 18900 1 3"/>
              <a:gd name="G2" fmla="*/ 18900 2 3"/>
              <a:gd name="G3" fmla="+- 18900 0 0"/>
              <a:gd name="T0" fmla="*/ 10800 w 21600"/>
              <a:gd name="T1" fmla="*/ 0 h 21600"/>
              <a:gd name="T2" fmla="*/ 6171 w 21600"/>
              <a:gd name="T3" fmla="*/ 6300 h 21600"/>
              <a:gd name="T4" fmla="*/ 3086 w 21600"/>
              <a:gd name="T5" fmla="*/ 12600 h 21600"/>
              <a:gd name="T6" fmla="*/ 0 w 21600"/>
              <a:gd name="T7" fmla="*/ 18900 h 21600"/>
              <a:gd name="T8" fmla="*/ 15429 w 21600"/>
              <a:gd name="T9" fmla="*/ 6300 h 21600"/>
              <a:gd name="T10" fmla="*/ 18514 w 21600"/>
              <a:gd name="T11" fmla="*/ 12600 h 21600"/>
              <a:gd name="T12" fmla="*/ 21600 w 21600"/>
              <a:gd name="T13" fmla="*/ 18900 h 21600"/>
              <a:gd name="T14" fmla="*/ 17694720 60000 65536"/>
              <a:gd name="T15" fmla="*/ 11796480 60000 65536"/>
              <a:gd name="T16" fmla="*/ 11796480 60000 65536"/>
              <a:gd name="T17" fmla="*/ 11796480 60000 65536"/>
              <a:gd name="T18" fmla="*/ 0 60000 65536"/>
              <a:gd name="T19" fmla="*/ 0 60000 65536"/>
              <a:gd name="T20" fmla="*/ 0 60000 65536"/>
              <a:gd name="T21" fmla="*/ 761 w 21600"/>
              <a:gd name="T22" fmla="*/ 22454 h 21600"/>
              <a:gd name="T23" fmla="*/ 21069 w 21600"/>
              <a:gd name="T24" fmla="*/ 28282 h 21600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1600" h="21600">
                <a:moveTo>
                  <a:pt x="0" y="18900"/>
                </a:moveTo>
                <a:lnTo>
                  <a:pt x="9257" y="18900"/>
                </a:lnTo>
                <a:lnTo>
                  <a:pt x="9257" y="21600"/>
                </a:lnTo>
                <a:lnTo>
                  <a:pt x="12343" y="21600"/>
                </a:lnTo>
                <a:lnTo>
                  <a:pt x="12343" y="18900"/>
                </a:lnTo>
                <a:lnTo>
                  <a:pt x="21600" y="18900"/>
                </a:lnTo>
                <a:lnTo>
                  <a:pt x="12343" y="12600"/>
                </a:lnTo>
                <a:lnTo>
                  <a:pt x="18514" y="12600"/>
                </a:lnTo>
                <a:lnTo>
                  <a:pt x="12343" y="6300"/>
                </a:lnTo>
                <a:lnTo>
                  <a:pt x="15429" y="6300"/>
                </a:lnTo>
                <a:lnTo>
                  <a:pt x="10800" y="0"/>
                </a:lnTo>
                <a:lnTo>
                  <a:pt x="6171" y="6300"/>
                </a:lnTo>
                <a:lnTo>
                  <a:pt x="9257" y="6300"/>
                </a:lnTo>
                <a:lnTo>
                  <a:pt x="3086" y="12600"/>
                </a:lnTo>
                <a:lnTo>
                  <a:pt x="9257" y="12600"/>
                </a:lnTo>
                <a:close/>
              </a:path>
            </a:pathLst>
          </a:custGeom>
          <a:solidFill>
            <a:srgbClr val="00800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th-TH">
              <a:latin typeface="+mn-lt"/>
              <a:cs typeface="+mn-cs"/>
            </a:endParaRPr>
          </a:p>
        </p:txBody>
      </p:sp>
      <p:sp>
        <p:nvSpPr>
          <p:cNvPr id="45" name="Tree"/>
          <p:cNvSpPr>
            <a:spLocks noEditPoints="1" noChangeArrowheads="1"/>
          </p:cNvSpPr>
          <p:nvPr/>
        </p:nvSpPr>
        <p:spPr bwMode="auto">
          <a:xfrm>
            <a:off x="7413625" y="5708650"/>
            <a:ext cx="327025" cy="196850"/>
          </a:xfrm>
          <a:custGeom>
            <a:avLst/>
            <a:gdLst>
              <a:gd name="G0" fmla="+- 0 0 0"/>
              <a:gd name="G1" fmla="*/ 18900 1 3"/>
              <a:gd name="G2" fmla="*/ 18900 2 3"/>
              <a:gd name="G3" fmla="+- 18900 0 0"/>
              <a:gd name="T0" fmla="*/ 10800 w 21600"/>
              <a:gd name="T1" fmla="*/ 0 h 21600"/>
              <a:gd name="T2" fmla="*/ 6171 w 21600"/>
              <a:gd name="T3" fmla="*/ 6300 h 21600"/>
              <a:gd name="T4" fmla="*/ 3086 w 21600"/>
              <a:gd name="T5" fmla="*/ 12600 h 21600"/>
              <a:gd name="T6" fmla="*/ 0 w 21600"/>
              <a:gd name="T7" fmla="*/ 18900 h 21600"/>
              <a:gd name="T8" fmla="*/ 15429 w 21600"/>
              <a:gd name="T9" fmla="*/ 6300 h 21600"/>
              <a:gd name="T10" fmla="*/ 18514 w 21600"/>
              <a:gd name="T11" fmla="*/ 12600 h 21600"/>
              <a:gd name="T12" fmla="*/ 21600 w 21600"/>
              <a:gd name="T13" fmla="*/ 18900 h 21600"/>
              <a:gd name="T14" fmla="*/ 17694720 60000 65536"/>
              <a:gd name="T15" fmla="*/ 11796480 60000 65536"/>
              <a:gd name="T16" fmla="*/ 11796480 60000 65536"/>
              <a:gd name="T17" fmla="*/ 11796480 60000 65536"/>
              <a:gd name="T18" fmla="*/ 0 60000 65536"/>
              <a:gd name="T19" fmla="*/ 0 60000 65536"/>
              <a:gd name="T20" fmla="*/ 0 60000 65536"/>
              <a:gd name="T21" fmla="*/ 761 w 21600"/>
              <a:gd name="T22" fmla="*/ 22454 h 21600"/>
              <a:gd name="T23" fmla="*/ 21069 w 21600"/>
              <a:gd name="T24" fmla="*/ 28282 h 21600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1600" h="21600">
                <a:moveTo>
                  <a:pt x="0" y="18900"/>
                </a:moveTo>
                <a:lnTo>
                  <a:pt x="9257" y="18900"/>
                </a:lnTo>
                <a:lnTo>
                  <a:pt x="9257" y="21600"/>
                </a:lnTo>
                <a:lnTo>
                  <a:pt x="12343" y="21600"/>
                </a:lnTo>
                <a:lnTo>
                  <a:pt x="12343" y="18900"/>
                </a:lnTo>
                <a:lnTo>
                  <a:pt x="21600" y="18900"/>
                </a:lnTo>
                <a:lnTo>
                  <a:pt x="12343" y="12600"/>
                </a:lnTo>
                <a:lnTo>
                  <a:pt x="18514" y="12600"/>
                </a:lnTo>
                <a:lnTo>
                  <a:pt x="12343" y="6300"/>
                </a:lnTo>
                <a:lnTo>
                  <a:pt x="15429" y="6300"/>
                </a:lnTo>
                <a:lnTo>
                  <a:pt x="10800" y="0"/>
                </a:lnTo>
                <a:lnTo>
                  <a:pt x="6171" y="6300"/>
                </a:lnTo>
                <a:lnTo>
                  <a:pt x="9257" y="6300"/>
                </a:lnTo>
                <a:lnTo>
                  <a:pt x="3086" y="12600"/>
                </a:lnTo>
                <a:lnTo>
                  <a:pt x="9257" y="12600"/>
                </a:lnTo>
                <a:close/>
              </a:path>
            </a:pathLst>
          </a:custGeom>
          <a:solidFill>
            <a:srgbClr val="00800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th-TH">
              <a:latin typeface="+mn-lt"/>
              <a:cs typeface="+mn-cs"/>
            </a:endParaRPr>
          </a:p>
        </p:txBody>
      </p:sp>
      <p:sp>
        <p:nvSpPr>
          <p:cNvPr id="46" name="TextBox 45"/>
          <p:cNvSpPr txBox="1">
            <a:spLocks noChangeArrowheads="1"/>
          </p:cNvSpPr>
          <p:nvPr/>
        </p:nvSpPr>
        <p:spPr bwMode="auto">
          <a:xfrm>
            <a:off x="7812088" y="5229225"/>
            <a:ext cx="1655762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>
                <a:latin typeface="Tw Cen MT" pitchFamily="34" charset="0"/>
                <a:cs typeface="FreesiaUPC" pitchFamily="34" charset="-34"/>
              </a:rPr>
              <a:t>h = 2 + 2 </a:t>
            </a:r>
          </a:p>
          <a:p>
            <a:r>
              <a:rPr lang="en-US" sz="1600">
                <a:latin typeface="Tw Cen MT" pitchFamily="34" charset="0"/>
                <a:cs typeface="FreesiaUPC" pitchFamily="34" charset="-34"/>
              </a:rPr>
              <a:t>   = 4</a:t>
            </a:r>
            <a:endParaRPr lang="th-TH" sz="1600">
              <a:latin typeface="Tw Cen MT" pitchFamily="34" charset="0"/>
              <a:cs typeface="FreesiaUPC" pitchFamily="34" charset="-34"/>
            </a:endParaRPr>
          </a:p>
        </p:txBody>
      </p:sp>
      <p:cxnSp>
        <p:nvCxnSpPr>
          <p:cNvPr id="48" name="ตัวเชื่อมต่อตรง 47"/>
          <p:cNvCxnSpPr/>
          <p:nvPr/>
        </p:nvCxnSpPr>
        <p:spPr>
          <a:xfrm rot="10800000" flipV="1">
            <a:off x="2051050" y="5013325"/>
            <a:ext cx="2305050" cy="21590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ตัวเชื่อมต่อตรง 49"/>
          <p:cNvCxnSpPr/>
          <p:nvPr/>
        </p:nvCxnSpPr>
        <p:spPr>
          <a:xfrm>
            <a:off x="4716463" y="5013325"/>
            <a:ext cx="1727200" cy="21590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2" name="ตัวยึดเนื้อหา 3"/>
          <p:cNvGraphicFramePr>
            <a:graphicFrameLocks/>
          </p:cNvGraphicFramePr>
          <p:nvPr/>
        </p:nvGraphicFramePr>
        <p:xfrm>
          <a:off x="3779838" y="5278438"/>
          <a:ext cx="1584325" cy="146367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96044"/>
                <a:gridCol w="396044"/>
                <a:gridCol w="396044"/>
                <a:gridCol w="396044"/>
              </a:tblGrid>
              <a:tr h="324036"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24036">
                <a:tc>
                  <a:txBody>
                    <a:bodyPr/>
                    <a:lstStyle/>
                    <a:p>
                      <a:endParaRPr lang="th-T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24036">
                <a:tc>
                  <a:txBody>
                    <a:bodyPr/>
                    <a:lstStyle/>
                    <a:p>
                      <a:endParaRPr lang="th-T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24036"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pic>
        <p:nvPicPr>
          <p:cNvPr id="53" name="Picture 3" descr="C:\Program Files (x86)\Microsoft Office\MEDIA\CAGCAT10\j030295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1588" y="6410325"/>
            <a:ext cx="323850" cy="325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4" name="Tree"/>
          <p:cNvSpPr>
            <a:spLocks noEditPoints="1" noChangeArrowheads="1"/>
          </p:cNvSpPr>
          <p:nvPr/>
        </p:nvSpPr>
        <p:spPr bwMode="auto">
          <a:xfrm>
            <a:off x="4211638" y="6450013"/>
            <a:ext cx="327025" cy="196850"/>
          </a:xfrm>
          <a:custGeom>
            <a:avLst/>
            <a:gdLst>
              <a:gd name="G0" fmla="+- 0 0 0"/>
              <a:gd name="G1" fmla="*/ 18900 1 3"/>
              <a:gd name="G2" fmla="*/ 18900 2 3"/>
              <a:gd name="G3" fmla="+- 18900 0 0"/>
              <a:gd name="T0" fmla="*/ 10800 w 21600"/>
              <a:gd name="T1" fmla="*/ 0 h 21600"/>
              <a:gd name="T2" fmla="*/ 6171 w 21600"/>
              <a:gd name="T3" fmla="*/ 6300 h 21600"/>
              <a:gd name="T4" fmla="*/ 3086 w 21600"/>
              <a:gd name="T5" fmla="*/ 12600 h 21600"/>
              <a:gd name="T6" fmla="*/ 0 w 21600"/>
              <a:gd name="T7" fmla="*/ 18900 h 21600"/>
              <a:gd name="T8" fmla="*/ 15429 w 21600"/>
              <a:gd name="T9" fmla="*/ 6300 h 21600"/>
              <a:gd name="T10" fmla="*/ 18514 w 21600"/>
              <a:gd name="T11" fmla="*/ 12600 h 21600"/>
              <a:gd name="T12" fmla="*/ 21600 w 21600"/>
              <a:gd name="T13" fmla="*/ 18900 h 21600"/>
              <a:gd name="T14" fmla="*/ 17694720 60000 65536"/>
              <a:gd name="T15" fmla="*/ 11796480 60000 65536"/>
              <a:gd name="T16" fmla="*/ 11796480 60000 65536"/>
              <a:gd name="T17" fmla="*/ 11796480 60000 65536"/>
              <a:gd name="T18" fmla="*/ 0 60000 65536"/>
              <a:gd name="T19" fmla="*/ 0 60000 65536"/>
              <a:gd name="T20" fmla="*/ 0 60000 65536"/>
              <a:gd name="T21" fmla="*/ 761 w 21600"/>
              <a:gd name="T22" fmla="*/ 22454 h 21600"/>
              <a:gd name="T23" fmla="*/ 21069 w 21600"/>
              <a:gd name="T24" fmla="*/ 28282 h 21600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1600" h="21600">
                <a:moveTo>
                  <a:pt x="0" y="18900"/>
                </a:moveTo>
                <a:lnTo>
                  <a:pt x="9257" y="18900"/>
                </a:lnTo>
                <a:lnTo>
                  <a:pt x="9257" y="21600"/>
                </a:lnTo>
                <a:lnTo>
                  <a:pt x="12343" y="21600"/>
                </a:lnTo>
                <a:lnTo>
                  <a:pt x="12343" y="18900"/>
                </a:lnTo>
                <a:lnTo>
                  <a:pt x="21600" y="18900"/>
                </a:lnTo>
                <a:lnTo>
                  <a:pt x="12343" y="12600"/>
                </a:lnTo>
                <a:lnTo>
                  <a:pt x="18514" y="12600"/>
                </a:lnTo>
                <a:lnTo>
                  <a:pt x="12343" y="6300"/>
                </a:lnTo>
                <a:lnTo>
                  <a:pt x="15429" y="6300"/>
                </a:lnTo>
                <a:lnTo>
                  <a:pt x="10800" y="0"/>
                </a:lnTo>
                <a:lnTo>
                  <a:pt x="6171" y="6300"/>
                </a:lnTo>
                <a:lnTo>
                  <a:pt x="9257" y="6300"/>
                </a:lnTo>
                <a:lnTo>
                  <a:pt x="3086" y="12600"/>
                </a:lnTo>
                <a:lnTo>
                  <a:pt x="9257" y="12600"/>
                </a:lnTo>
                <a:close/>
              </a:path>
            </a:pathLst>
          </a:custGeom>
          <a:solidFill>
            <a:srgbClr val="00800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th-TH">
              <a:latin typeface="+mn-lt"/>
              <a:cs typeface="+mn-cs"/>
            </a:endParaRPr>
          </a:p>
        </p:txBody>
      </p:sp>
      <p:pic>
        <p:nvPicPr>
          <p:cNvPr id="55" name="Picture 5" descr="C:\Program Files (x86)\Microsoft Office\MEDIA\CAGCAT10\j0215086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45075" y="5287963"/>
            <a:ext cx="26193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6" name="Tree"/>
          <p:cNvSpPr>
            <a:spLocks noEditPoints="1" noChangeArrowheads="1"/>
          </p:cNvSpPr>
          <p:nvPr/>
        </p:nvSpPr>
        <p:spPr bwMode="auto">
          <a:xfrm>
            <a:off x="4211638" y="5710238"/>
            <a:ext cx="327025" cy="196850"/>
          </a:xfrm>
          <a:custGeom>
            <a:avLst/>
            <a:gdLst>
              <a:gd name="G0" fmla="+- 0 0 0"/>
              <a:gd name="G1" fmla="*/ 18900 1 3"/>
              <a:gd name="G2" fmla="*/ 18900 2 3"/>
              <a:gd name="G3" fmla="+- 18900 0 0"/>
              <a:gd name="T0" fmla="*/ 10800 w 21600"/>
              <a:gd name="T1" fmla="*/ 0 h 21600"/>
              <a:gd name="T2" fmla="*/ 6171 w 21600"/>
              <a:gd name="T3" fmla="*/ 6300 h 21600"/>
              <a:gd name="T4" fmla="*/ 3086 w 21600"/>
              <a:gd name="T5" fmla="*/ 12600 h 21600"/>
              <a:gd name="T6" fmla="*/ 0 w 21600"/>
              <a:gd name="T7" fmla="*/ 18900 h 21600"/>
              <a:gd name="T8" fmla="*/ 15429 w 21600"/>
              <a:gd name="T9" fmla="*/ 6300 h 21600"/>
              <a:gd name="T10" fmla="*/ 18514 w 21600"/>
              <a:gd name="T11" fmla="*/ 12600 h 21600"/>
              <a:gd name="T12" fmla="*/ 21600 w 21600"/>
              <a:gd name="T13" fmla="*/ 18900 h 21600"/>
              <a:gd name="T14" fmla="*/ 17694720 60000 65536"/>
              <a:gd name="T15" fmla="*/ 11796480 60000 65536"/>
              <a:gd name="T16" fmla="*/ 11796480 60000 65536"/>
              <a:gd name="T17" fmla="*/ 11796480 60000 65536"/>
              <a:gd name="T18" fmla="*/ 0 60000 65536"/>
              <a:gd name="T19" fmla="*/ 0 60000 65536"/>
              <a:gd name="T20" fmla="*/ 0 60000 65536"/>
              <a:gd name="T21" fmla="*/ 761 w 21600"/>
              <a:gd name="T22" fmla="*/ 22454 h 21600"/>
              <a:gd name="T23" fmla="*/ 21069 w 21600"/>
              <a:gd name="T24" fmla="*/ 28282 h 21600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1600" h="21600">
                <a:moveTo>
                  <a:pt x="0" y="18900"/>
                </a:moveTo>
                <a:lnTo>
                  <a:pt x="9257" y="18900"/>
                </a:lnTo>
                <a:lnTo>
                  <a:pt x="9257" y="21600"/>
                </a:lnTo>
                <a:lnTo>
                  <a:pt x="12343" y="21600"/>
                </a:lnTo>
                <a:lnTo>
                  <a:pt x="12343" y="18900"/>
                </a:lnTo>
                <a:lnTo>
                  <a:pt x="21600" y="18900"/>
                </a:lnTo>
                <a:lnTo>
                  <a:pt x="12343" y="12600"/>
                </a:lnTo>
                <a:lnTo>
                  <a:pt x="18514" y="12600"/>
                </a:lnTo>
                <a:lnTo>
                  <a:pt x="12343" y="6300"/>
                </a:lnTo>
                <a:lnTo>
                  <a:pt x="15429" y="6300"/>
                </a:lnTo>
                <a:lnTo>
                  <a:pt x="10800" y="0"/>
                </a:lnTo>
                <a:lnTo>
                  <a:pt x="6171" y="6300"/>
                </a:lnTo>
                <a:lnTo>
                  <a:pt x="9257" y="6300"/>
                </a:lnTo>
                <a:lnTo>
                  <a:pt x="3086" y="12600"/>
                </a:lnTo>
                <a:lnTo>
                  <a:pt x="9257" y="12600"/>
                </a:lnTo>
                <a:close/>
              </a:path>
            </a:pathLst>
          </a:custGeom>
          <a:solidFill>
            <a:srgbClr val="00800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th-TH">
              <a:latin typeface="+mn-lt"/>
              <a:cs typeface="+mn-cs"/>
            </a:endParaRPr>
          </a:p>
        </p:txBody>
      </p:sp>
      <p:sp>
        <p:nvSpPr>
          <p:cNvPr id="57" name="Tree"/>
          <p:cNvSpPr>
            <a:spLocks noEditPoints="1" noChangeArrowheads="1"/>
          </p:cNvSpPr>
          <p:nvPr/>
        </p:nvSpPr>
        <p:spPr bwMode="auto">
          <a:xfrm>
            <a:off x="4211638" y="5349875"/>
            <a:ext cx="327025" cy="196850"/>
          </a:xfrm>
          <a:custGeom>
            <a:avLst/>
            <a:gdLst>
              <a:gd name="G0" fmla="+- 0 0 0"/>
              <a:gd name="G1" fmla="*/ 18900 1 3"/>
              <a:gd name="G2" fmla="*/ 18900 2 3"/>
              <a:gd name="G3" fmla="+- 18900 0 0"/>
              <a:gd name="T0" fmla="*/ 10800 w 21600"/>
              <a:gd name="T1" fmla="*/ 0 h 21600"/>
              <a:gd name="T2" fmla="*/ 6171 w 21600"/>
              <a:gd name="T3" fmla="*/ 6300 h 21600"/>
              <a:gd name="T4" fmla="*/ 3086 w 21600"/>
              <a:gd name="T5" fmla="*/ 12600 h 21600"/>
              <a:gd name="T6" fmla="*/ 0 w 21600"/>
              <a:gd name="T7" fmla="*/ 18900 h 21600"/>
              <a:gd name="T8" fmla="*/ 15429 w 21600"/>
              <a:gd name="T9" fmla="*/ 6300 h 21600"/>
              <a:gd name="T10" fmla="*/ 18514 w 21600"/>
              <a:gd name="T11" fmla="*/ 12600 h 21600"/>
              <a:gd name="T12" fmla="*/ 21600 w 21600"/>
              <a:gd name="T13" fmla="*/ 18900 h 21600"/>
              <a:gd name="T14" fmla="*/ 17694720 60000 65536"/>
              <a:gd name="T15" fmla="*/ 11796480 60000 65536"/>
              <a:gd name="T16" fmla="*/ 11796480 60000 65536"/>
              <a:gd name="T17" fmla="*/ 11796480 60000 65536"/>
              <a:gd name="T18" fmla="*/ 0 60000 65536"/>
              <a:gd name="T19" fmla="*/ 0 60000 65536"/>
              <a:gd name="T20" fmla="*/ 0 60000 65536"/>
              <a:gd name="T21" fmla="*/ 761 w 21600"/>
              <a:gd name="T22" fmla="*/ 22454 h 21600"/>
              <a:gd name="T23" fmla="*/ 21069 w 21600"/>
              <a:gd name="T24" fmla="*/ 28282 h 21600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1600" h="21600">
                <a:moveTo>
                  <a:pt x="0" y="18900"/>
                </a:moveTo>
                <a:lnTo>
                  <a:pt x="9257" y="18900"/>
                </a:lnTo>
                <a:lnTo>
                  <a:pt x="9257" y="21600"/>
                </a:lnTo>
                <a:lnTo>
                  <a:pt x="12343" y="21600"/>
                </a:lnTo>
                <a:lnTo>
                  <a:pt x="12343" y="18900"/>
                </a:lnTo>
                <a:lnTo>
                  <a:pt x="21600" y="18900"/>
                </a:lnTo>
                <a:lnTo>
                  <a:pt x="12343" y="12600"/>
                </a:lnTo>
                <a:lnTo>
                  <a:pt x="18514" y="12600"/>
                </a:lnTo>
                <a:lnTo>
                  <a:pt x="12343" y="6300"/>
                </a:lnTo>
                <a:lnTo>
                  <a:pt x="15429" y="6300"/>
                </a:lnTo>
                <a:lnTo>
                  <a:pt x="10800" y="0"/>
                </a:lnTo>
                <a:lnTo>
                  <a:pt x="6171" y="6300"/>
                </a:lnTo>
                <a:lnTo>
                  <a:pt x="9257" y="6300"/>
                </a:lnTo>
                <a:lnTo>
                  <a:pt x="3086" y="12600"/>
                </a:lnTo>
                <a:lnTo>
                  <a:pt x="9257" y="12600"/>
                </a:lnTo>
                <a:close/>
              </a:path>
            </a:pathLst>
          </a:custGeom>
          <a:solidFill>
            <a:srgbClr val="00800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th-TH">
              <a:latin typeface="+mn-lt"/>
              <a:cs typeface="+mn-cs"/>
            </a:endParaRPr>
          </a:p>
        </p:txBody>
      </p:sp>
      <p:sp>
        <p:nvSpPr>
          <p:cNvPr id="58" name="Tree"/>
          <p:cNvSpPr>
            <a:spLocks noEditPoints="1" noChangeArrowheads="1"/>
          </p:cNvSpPr>
          <p:nvPr/>
        </p:nvSpPr>
        <p:spPr bwMode="auto">
          <a:xfrm>
            <a:off x="5003800" y="6450013"/>
            <a:ext cx="327025" cy="196850"/>
          </a:xfrm>
          <a:custGeom>
            <a:avLst/>
            <a:gdLst>
              <a:gd name="G0" fmla="+- 0 0 0"/>
              <a:gd name="G1" fmla="*/ 18900 1 3"/>
              <a:gd name="G2" fmla="*/ 18900 2 3"/>
              <a:gd name="G3" fmla="+- 18900 0 0"/>
              <a:gd name="T0" fmla="*/ 10800 w 21600"/>
              <a:gd name="T1" fmla="*/ 0 h 21600"/>
              <a:gd name="T2" fmla="*/ 6171 w 21600"/>
              <a:gd name="T3" fmla="*/ 6300 h 21600"/>
              <a:gd name="T4" fmla="*/ 3086 w 21600"/>
              <a:gd name="T5" fmla="*/ 12600 h 21600"/>
              <a:gd name="T6" fmla="*/ 0 w 21600"/>
              <a:gd name="T7" fmla="*/ 18900 h 21600"/>
              <a:gd name="T8" fmla="*/ 15429 w 21600"/>
              <a:gd name="T9" fmla="*/ 6300 h 21600"/>
              <a:gd name="T10" fmla="*/ 18514 w 21600"/>
              <a:gd name="T11" fmla="*/ 12600 h 21600"/>
              <a:gd name="T12" fmla="*/ 21600 w 21600"/>
              <a:gd name="T13" fmla="*/ 18900 h 21600"/>
              <a:gd name="T14" fmla="*/ 17694720 60000 65536"/>
              <a:gd name="T15" fmla="*/ 11796480 60000 65536"/>
              <a:gd name="T16" fmla="*/ 11796480 60000 65536"/>
              <a:gd name="T17" fmla="*/ 11796480 60000 65536"/>
              <a:gd name="T18" fmla="*/ 0 60000 65536"/>
              <a:gd name="T19" fmla="*/ 0 60000 65536"/>
              <a:gd name="T20" fmla="*/ 0 60000 65536"/>
              <a:gd name="T21" fmla="*/ 761 w 21600"/>
              <a:gd name="T22" fmla="*/ 22454 h 21600"/>
              <a:gd name="T23" fmla="*/ 21069 w 21600"/>
              <a:gd name="T24" fmla="*/ 28282 h 21600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1600" h="21600">
                <a:moveTo>
                  <a:pt x="0" y="18900"/>
                </a:moveTo>
                <a:lnTo>
                  <a:pt x="9257" y="18900"/>
                </a:lnTo>
                <a:lnTo>
                  <a:pt x="9257" y="21600"/>
                </a:lnTo>
                <a:lnTo>
                  <a:pt x="12343" y="21600"/>
                </a:lnTo>
                <a:lnTo>
                  <a:pt x="12343" y="18900"/>
                </a:lnTo>
                <a:lnTo>
                  <a:pt x="21600" y="18900"/>
                </a:lnTo>
                <a:lnTo>
                  <a:pt x="12343" y="12600"/>
                </a:lnTo>
                <a:lnTo>
                  <a:pt x="18514" y="12600"/>
                </a:lnTo>
                <a:lnTo>
                  <a:pt x="12343" y="6300"/>
                </a:lnTo>
                <a:lnTo>
                  <a:pt x="15429" y="6300"/>
                </a:lnTo>
                <a:lnTo>
                  <a:pt x="10800" y="0"/>
                </a:lnTo>
                <a:lnTo>
                  <a:pt x="6171" y="6300"/>
                </a:lnTo>
                <a:lnTo>
                  <a:pt x="9257" y="6300"/>
                </a:lnTo>
                <a:lnTo>
                  <a:pt x="3086" y="12600"/>
                </a:lnTo>
                <a:lnTo>
                  <a:pt x="9257" y="12600"/>
                </a:lnTo>
                <a:close/>
              </a:path>
            </a:pathLst>
          </a:custGeom>
          <a:solidFill>
            <a:srgbClr val="00800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th-TH">
              <a:latin typeface="+mn-lt"/>
              <a:cs typeface="+mn-cs"/>
            </a:endParaRPr>
          </a:p>
        </p:txBody>
      </p:sp>
      <p:sp>
        <p:nvSpPr>
          <p:cNvPr id="59" name="Tree"/>
          <p:cNvSpPr>
            <a:spLocks noEditPoints="1" noChangeArrowheads="1"/>
          </p:cNvSpPr>
          <p:nvPr/>
        </p:nvSpPr>
        <p:spPr bwMode="auto">
          <a:xfrm>
            <a:off x="4965700" y="5730875"/>
            <a:ext cx="327025" cy="195263"/>
          </a:xfrm>
          <a:custGeom>
            <a:avLst/>
            <a:gdLst>
              <a:gd name="G0" fmla="+- 0 0 0"/>
              <a:gd name="G1" fmla="*/ 18900 1 3"/>
              <a:gd name="G2" fmla="*/ 18900 2 3"/>
              <a:gd name="G3" fmla="+- 18900 0 0"/>
              <a:gd name="T0" fmla="*/ 10800 w 21600"/>
              <a:gd name="T1" fmla="*/ 0 h 21600"/>
              <a:gd name="T2" fmla="*/ 6171 w 21600"/>
              <a:gd name="T3" fmla="*/ 6300 h 21600"/>
              <a:gd name="T4" fmla="*/ 3086 w 21600"/>
              <a:gd name="T5" fmla="*/ 12600 h 21600"/>
              <a:gd name="T6" fmla="*/ 0 w 21600"/>
              <a:gd name="T7" fmla="*/ 18900 h 21600"/>
              <a:gd name="T8" fmla="*/ 15429 w 21600"/>
              <a:gd name="T9" fmla="*/ 6300 h 21600"/>
              <a:gd name="T10" fmla="*/ 18514 w 21600"/>
              <a:gd name="T11" fmla="*/ 12600 h 21600"/>
              <a:gd name="T12" fmla="*/ 21600 w 21600"/>
              <a:gd name="T13" fmla="*/ 18900 h 21600"/>
              <a:gd name="T14" fmla="*/ 17694720 60000 65536"/>
              <a:gd name="T15" fmla="*/ 11796480 60000 65536"/>
              <a:gd name="T16" fmla="*/ 11796480 60000 65536"/>
              <a:gd name="T17" fmla="*/ 11796480 60000 65536"/>
              <a:gd name="T18" fmla="*/ 0 60000 65536"/>
              <a:gd name="T19" fmla="*/ 0 60000 65536"/>
              <a:gd name="T20" fmla="*/ 0 60000 65536"/>
              <a:gd name="T21" fmla="*/ 761 w 21600"/>
              <a:gd name="T22" fmla="*/ 22454 h 21600"/>
              <a:gd name="T23" fmla="*/ 21069 w 21600"/>
              <a:gd name="T24" fmla="*/ 28282 h 21600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1600" h="21600">
                <a:moveTo>
                  <a:pt x="0" y="18900"/>
                </a:moveTo>
                <a:lnTo>
                  <a:pt x="9257" y="18900"/>
                </a:lnTo>
                <a:lnTo>
                  <a:pt x="9257" y="21600"/>
                </a:lnTo>
                <a:lnTo>
                  <a:pt x="12343" y="21600"/>
                </a:lnTo>
                <a:lnTo>
                  <a:pt x="12343" y="18900"/>
                </a:lnTo>
                <a:lnTo>
                  <a:pt x="21600" y="18900"/>
                </a:lnTo>
                <a:lnTo>
                  <a:pt x="12343" y="12600"/>
                </a:lnTo>
                <a:lnTo>
                  <a:pt x="18514" y="12600"/>
                </a:lnTo>
                <a:lnTo>
                  <a:pt x="12343" y="6300"/>
                </a:lnTo>
                <a:lnTo>
                  <a:pt x="15429" y="6300"/>
                </a:lnTo>
                <a:lnTo>
                  <a:pt x="10800" y="0"/>
                </a:lnTo>
                <a:lnTo>
                  <a:pt x="6171" y="6300"/>
                </a:lnTo>
                <a:lnTo>
                  <a:pt x="9257" y="6300"/>
                </a:lnTo>
                <a:lnTo>
                  <a:pt x="3086" y="12600"/>
                </a:lnTo>
                <a:lnTo>
                  <a:pt x="9257" y="12600"/>
                </a:lnTo>
                <a:close/>
              </a:path>
            </a:pathLst>
          </a:custGeom>
          <a:solidFill>
            <a:srgbClr val="00800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th-TH">
              <a:latin typeface="+mn-lt"/>
              <a:cs typeface="+mn-cs"/>
            </a:endParaRPr>
          </a:p>
        </p:txBody>
      </p:sp>
      <p:sp>
        <p:nvSpPr>
          <p:cNvPr id="60" name="TextBox 59"/>
          <p:cNvSpPr txBox="1">
            <a:spLocks noChangeArrowheads="1"/>
          </p:cNvSpPr>
          <p:nvPr/>
        </p:nvSpPr>
        <p:spPr bwMode="auto">
          <a:xfrm>
            <a:off x="2843213" y="5219700"/>
            <a:ext cx="1152525" cy="585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>
                <a:latin typeface="Tw Cen MT" pitchFamily="34" charset="0"/>
                <a:cs typeface="FreesiaUPC" pitchFamily="34" charset="-34"/>
              </a:rPr>
              <a:t>h = 3 + 3 </a:t>
            </a:r>
          </a:p>
          <a:p>
            <a:r>
              <a:rPr lang="en-US" sz="1600">
                <a:latin typeface="Tw Cen MT" pitchFamily="34" charset="0"/>
                <a:cs typeface="FreesiaUPC" pitchFamily="34" charset="-34"/>
              </a:rPr>
              <a:t>   = 6</a:t>
            </a:r>
            <a:endParaRPr lang="th-TH" sz="1600">
              <a:latin typeface="Tw Cen MT" pitchFamily="34" charset="0"/>
              <a:cs typeface="FreesiaUPC" pitchFamily="34" charset="-34"/>
            </a:endParaRPr>
          </a:p>
        </p:txBody>
      </p:sp>
      <p:cxnSp>
        <p:nvCxnSpPr>
          <p:cNvPr id="61" name="ตัวเชื่อมต่อตรง 60"/>
          <p:cNvCxnSpPr/>
          <p:nvPr/>
        </p:nvCxnSpPr>
        <p:spPr>
          <a:xfrm rot="5400000">
            <a:off x="4428331" y="5104607"/>
            <a:ext cx="287337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วงรี 63"/>
          <p:cNvSpPr/>
          <p:nvPr/>
        </p:nvSpPr>
        <p:spPr>
          <a:xfrm>
            <a:off x="971550" y="4581525"/>
            <a:ext cx="576263" cy="503238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1</a:t>
            </a:r>
            <a:endParaRPr lang="th-TH" dirty="0"/>
          </a:p>
        </p:txBody>
      </p:sp>
      <p:sp>
        <p:nvSpPr>
          <p:cNvPr id="65" name="วงรี 64"/>
          <p:cNvSpPr/>
          <p:nvPr/>
        </p:nvSpPr>
        <p:spPr>
          <a:xfrm>
            <a:off x="6732588" y="4581525"/>
            <a:ext cx="576262" cy="503238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2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  <p:bldP spid="37" grpId="0"/>
      <p:bldP spid="46" grpId="0"/>
      <p:bldP spid="60" grpId="0"/>
      <p:bldP spid="64" grpId="0" animBg="1"/>
      <p:bldP spid="65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สี่เหลี่ยมผืนผ้า 35"/>
          <p:cNvSpPr/>
          <p:nvPr/>
        </p:nvSpPr>
        <p:spPr>
          <a:xfrm>
            <a:off x="2195513" y="4076700"/>
            <a:ext cx="1871662" cy="1728788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th-TH"/>
          </a:p>
        </p:txBody>
      </p:sp>
      <p:sp>
        <p:nvSpPr>
          <p:cNvPr id="41987" name="ชื่อเรื่อง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th-TH" smtClean="0"/>
              <a:t>ถ้าเลือกมาทาง </a:t>
            </a:r>
            <a:r>
              <a:rPr lang="en-US" smtClean="0">
                <a:cs typeface="FreesiaUPC" pitchFamily="34" charset="-34"/>
              </a:rPr>
              <a:t>(1)</a:t>
            </a:r>
            <a:endParaRPr lang="th-TH" smtClean="0"/>
          </a:p>
        </p:txBody>
      </p:sp>
      <p:graphicFrame>
        <p:nvGraphicFramePr>
          <p:cNvPr id="4" name="ตัวยึดเนื้อหา 3"/>
          <p:cNvGraphicFramePr>
            <a:graphicFrameLocks/>
          </p:cNvGraphicFramePr>
          <p:nvPr/>
        </p:nvGraphicFramePr>
        <p:xfrm>
          <a:off x="3924300" y="1698625"/>
          <a:ext cx="1584325" cy="146367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96044"/>
                <a:gridCol w="396044"/>
                <a:gridCol w="396044"/>
                <a:gridCol w="396044"/>
              </a:tblGrid>
              <a:tr h="324036"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24036">
                <a:tc>
                  <a:txBody>
                    <a:bodyPr/>
                    <a:lstStyle/>
                    <a:p>
                      <a:endParaRPr lang="th-T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24036">
                <a:tc>
                  <a:txBody>
                    <a:bodyPr/>
                    <a:lstStyle/>
                    <a:p>
                      <a:endParaRPr lang="th-T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24036"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pic>
        <p:nvPicPr>
          <p:cNvPr id="42015" name="Picture 3" descr="C:\Program Files (x86)\Microsoft Office\MEDIA\CAGCAT10\j030295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68750" y="2081213"/>
            <a:ext cx="323850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ree"/>
          <p:cNvSpPr>
            <a:spLocks noEditPoints="1" noChangeArrowheads="1"/>
          </p:cNvSpPr>
          <p:nvPr/>
        </p:nvSpPr>
        <p:spPr bwMode="auto">
          <a:xfrm>
            <a:off x="4356100" y="2870200"/>
            <a:ext cx="327025" cy="196850"/>
          </a:xfrm>
          <a:custGeom>
            <a:avLst/>
            <a:gdLst>
              <a:gd name="G0" fmla="+- 0 0 0"/>
              <a:gd name="G1" fmla="*/ 18900 1 3"/>
              <a:gd name="G2" fmla="*/ 18900 2 3"/>
              <a:gd name="G3" fmla="+- 18900 0 0"/>
              <a:gd name="T0" fmla="*/ 10800 w 21600"/>
              <a:gd name="T1" fmla="*/ 0 h 21600"/>
              <a:gd name="T2" fmla="*/ 6171 w 21600"/>
              <a:gd name="T3" fmla="*/ 6300 h 21600"/>
              <a:gd name="T4" fmla="*/ 3086 w 21600"/>
              <a:gd name="T5" fmla="*/ 12600 h 21600"/>
              <a:gd name="T6" fmla="*/ 0 w 21600"/>
              <a:gd name="T7" fmla="*/ 18900 h 21600"/>
              <a:gd name="T8" fmla="*/ 15429 w 21600"/>
              <a:gd name="T9" fmla="*/ 6300 h 21600"/>
              <a:gd name="T10" fmla="*/ 18514 w 21600"/>
              <a:gd name="T11" fmla="*/ 12600 h 21600"/>
              <a:gd name="T12" fmla="*/ 21600 w 21600"/>
              <a:gd name="T13" fmla="*/ 18900 h 21600"/>
              <a:gd name="T14" fmla="*/ 17694720 60000 65536"/>
              <a:gd name="T15" fmla="*/ 11796480 60000 65536"/>
              <a:gd name="T16" fmla="*/ 11796480 60000 65536"/>
              <a:gd name="T17" fmla="*/ 11796480 60000 65536"/>
              <a:gd name="T18" fmla="*/ 0 60000 65536"/>
              <a:gd name="T19" fmla="*/ 0 60000 65536"/>
              <a:gd name="T20" fmla="*/ 0 60000 65536"/>
              <a:gd name="T21" fmla="*/ 761 w 21600"/>
              <a:gd name="T22" fmla="*/ 22454 h 21600"/>
              <a:gd name="T23" fmla="*/ 21069 w 21600"/>
              <a:gd name="T24" fmla="*/ 28282 h 21600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1600" h="21600">
                <a:moveTo>
                  <a:pt x="0" y="18900"/>
                </a:moveTo>
                <a:lnTo>
                  <a:pt x="9257" y="18900"/>
                </a:lnTo>
                <a:lnTo>
                  <a:pt x="9257" y="21600"/>
                </a:lnTo>
                <a:lnTo>
                  <a:pt x="12343" y="21600"/>
                </a:lnTo>
                <a:lnTo>
                  <a:pt x="12343" y="18900"/>
                </a:lnTo>
                <a:lnTo>
                  <a:pt x="21600" y="18900"/>
                </a:lnTo>
                <a:lnTo>
                  <a:pt x="12343" y="12600"/>
                </a:lnTo>
                <a:lnTo>
                  <a:pt x="18514" y="12600"/>
                </a:lnTo>
                <a:lnTo>
                  <a:pt x="12343" y="6300"/>
                </a:lnTo>
                <a:lnTo>
                  <a:pt x="15429" y="6300"/>
                </a:lnTo>
                <a:lnTo>
                  <a:pt x="10800" y="0"/>
                </a:lnTo>
                <a:lnTo>
                  <a:pt x="6171" y="6300"/>
                </a:lnTo>
                <a:lnTo>
                  <a:pt x="9257" y="6300"/>
                </a:lnTo>
                <a:lnTo>
                  <a:pt x="3086" y="12600"/>
                </a:lnTo>
                <a:lnTo>
                  <a:pt x="9257" y="12600"/>
                </a:lnTo>
                <a:close/>
              </a:path>
            </a:pathLst>
          </a:custGeom>
          <a:solidFill>
            <a:srgbClr val="00800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th-TH">
              <a:latin typeface="+mn-lt"/>
              <a:cs typeface="+mn-cs"/>
            </a:endParaRPr>
          </a:p>
        </p:txBody>
      </p:sp>
      <p:pic>
        <p:nvPicPr>
          <p:cNvPr id="42017" name="Picture 5" descr="C:\Program Files (x86)\Microsoft Office\MEDIA\CAGCAT10\j0215086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89538" y="1709738"/>
            <a:ext cx="261937" cy="334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ree"/>
          <p:cNvSpPr>
            <a:spLocks noEditPoints="1" noChangeArrowheads="1"/>
          </p:cNvSpPr>
          <p:nvPr/>
        </p:nvSpPr>
        <p:spPr bwMode="auto">
          <a:xfrm>
            <a:off x="4356100" y="2130425"/>
            <a:ext cx="327025" cy="196850"/>
          </a:xfrm>
          <a:custGeom>
            <a:avLst/>
            <a:gdLst>
              <a:gd name="G0" fmla="+- 0 0 0"/>
              <a:gd name="G1" fmla="*/ 18900 1 3"/>
              <a:gd name="G2" fmla="*/ 18900 2 3"/>
              <a:gd name="G3" fmla="+- 18900 0 0"/>
              <a:gd name="T0" fmla="*/ 10800 w 21600"/>
              <a:gd name="T1" fmla="*/ 0 h 21600"/>
              <a:gd name="T2" fmla="*/ 6171 w 21600"/>
              <a:gd name="T3" fmla="*/ 6300 h 21600"/>
              <a:gd name="T4" fmla="*/ 3086 w 21600"/>
              <a:gd name="T5" fmla="*/ 12600 h 21600"/>
              <a:gd name="T6" fmla="*/ 0 w 21600"/>
              <a:gd name="T7" fmla="*/ 18900 h 21600"/>
              <a:gd name="T8" fmla="*/ 15429 w 21600"/>
              <a:gd name="T9" fmla="*/ 6300 h 21600"/>
              <a:gd name="T10" fmla="*/ 18514 w 21600"/>
              <a:gd name="T11" fmla="*/ 12600 h 21600"/>
              <a:gd name="T12" fmla="*/ 21600 w 21600"/>
              <a:gd name="T13" fmla="*/ 18900 h 21600"/>
              <a:gd name="T14" fmla="*/ 17694720 60000 65536"/>
              <a:gd name="T15" fmla="*/ 11796480 60000 65536"/>
              <a:gd name="T16" fmla="*/ 11796480 60000 65536"/>
              <a:gd name="T17" fmla="*/ 11796480 60000 65536"/>
              <a:gd name="T18" fmla="*/ 0 60000 65536"/>
              <a:gd name="T19" fmla="*/ 0 60000 65536"/>
              <a:gd name="T20" fmla="*/ 0 60000 65536"/>
              <a:gd name="T21" fmla="*/ 761 w 21600"/>
              <a:gd name="T22" fmla="*/ 22454 h 21600"/>
              <a:gd name="T23" fmla="*/ 21069 w 21600"/>
              <a:gd name="T24" fmla="*/ 28282 h 21600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1600" h="21600">
                <a:moveTo>
                  <a:pt x="0" y="18900"/>
                </a:moveTo>
                <a:lnTo>
                  <a:pt x="9257" y="18900"/>
                </a:lnTo>
                <a:lnTo>
                  <a:pt x="9257" y="21600"/>
                </a:lnTo>
                <a:lnTo>
                  <a:pt x="12343" y="21600"/>
                </a:lnTo>
                <a:lnTo>
                  <a:pt x="12343" y="18900"/>
                </a:lnTo>
                <a:lnTo>
                  <a:pt x="21600" y="18900"/>
                </a:lnTo>
                <a:lnTo>
                  <a:pt x="12343" y="12600"/>
                </a:lnTo>
                <a:lnTo>
                  <a:pt x="18514" y="12600"/>
                </a:lnTo>
                <a:lnTo>
                  <a:pt x="12343" y="6300"/>
                </a:lnTo>
                <a:lnTo>
                  <a:pt x="15429" y="6300"/>
                </a:lnTo>
                <a:lnTo>
                  <a:pt x="10800" y="0"/>
                </a:lnTo>
                <a:lnTo>
                  <a:pt x="6171" y="6300"/>
                </a:lnTo>
                <a:lnTo>
                  <a:pt x="9257" y="6300"/>
                </a:lnTo>
                <a:lnTo>
                  <a:pt x="3086" y="12600"/>
                </a:lnTo>
                <a:lnTo>
                  <a:pt x="9257" y="12600"/>
                </a:lnTo>
                <a:close/>
              </a:path>
            </a:pathLst>
          </a:custGeom>
          <a:solidFill>
            <a:srgbClr val="00800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th-TH">
              <a:latin typeface="+mn-lt"/>
              <a:cs typeface="+mn-cs"/>
            </a:endParaRPr>
          </a:p>
        </p:txBody>
      </p:sp>
      <p:sp>
        <p:nvSpPr>
          <p:cNvPr id="9" name="Tree"/>
          <p:cNvSpPr>
            <a:spLocks noEditPoints="1" noChangeArrowheads="1"/>
          </p:cNvSpPr>
          <p:nvPr/>
        </p:nvSpPr>
        <p:spPr bwMode="auto">
          <a:xfrm>
            <a:off x="4356100" y="1771650"/>
            <a:ext cx="327025" cy="195263"/>
          </a:xfrm>
          <a:custGeom>
            <a:avLst/>
            <a:gdLst>
              <a:gd name="G0" fmla="+- 0 0 0"/>
              <a:gd name="G1" fmla="*/ 18900 1 3"/>
              <a:gd name="G2" fmla="*/ 18900 2 3"/>
              <a:gd name="G3" fmla="+- 18900 0 0"/>
              <a:gd name="T0" fmla="*/ 10800 w 21600"/>
              <a:gd name="T1" fmla="*/ 0 h 21600"/>
              <a:gd name="T2" fmla="*/ 6171 w 21600"/>
              <a:gd name="T3" fmla="*/ 6300 h 21600"/>
              <a:gd name="T4" fmla="*/ 3086 w 21600"/>
              <a:gd name="T5" fmla="*/ 12600 h 21600"/>
              <a:gd name="T6" fmla="*/ 0 w 21600"/>
              <a:gd name="T7" fmla="*/ 18900 h 21600"/>
              <a:gd name="T8" fmla="*/ 15429 w 21600"/>
              <a:gd name="T9" fmla="*/ 6300 h 21600"/>
              <a:gd name="T10" fmla="*/ 18514 w 21600"/>
              <a:gd name="T11" fmla="*/ 12600 h 21600"/>
              <a:gd name="T12" fmla="*/ 21600 w 21600"/>
              <a:gd name="T13" fmla="*/ 18900 h 21600"/>
              <a:gd name="T14" fmla="*/ 17694720 60000 65536"/>
              <a:gd name="T15" fmla="*/ 11796480 60000 65536"/>
              <a:gd name="T16" fmla="*/ 11796480 60000 65536"/>
              <a:gd name="T17" fmla="*/ 11796480 60000 65536"/>
              <a:gd name="T18" fmla="*/ 0 60000 65536"/>
              <a:gd name="T19" fmla="*/ 0 60000 65536"/>
              <a:gd name="T20" fmla="*/ 0 60000 65536"/>
              <a:gd name="T21" fmla="*/ 761 w 21600"/>
              <a:gd name="T22" fmla="*/ 22454 h 21600"/>
              <a:gd name="T23" fmla="*/ 21069 w 21600"/>
              <a:gd name="T24" fmla="*/ 28282 h 21600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1600" h="21600">
                <a:moveTo>
                  <a:pt x="0" y="18900"/>
                </a:moveTo>
                <a:lnTo>
                  <a:pt x="9257" y="18900"/>
                </a:lnTo>
                <a:lnTo>
                  <a:pt x="9257" y="21600"/>
                </a:lnTo>
                <a:lnTo>
                  <a:pt x="12343" y="21600"/>
                </a:lnTo>
                <a:lnTo>
                  <a:pt x="12343" y="18900"/>
                </a:lnTo>
                <a:lnTo>
                  <a:pt x="21600" y="18900"/>
                </a:lnTo>
                <a:lnTo>
                  <a:pt x="12343" y="12600"/>
                </a:lnTo>
                <a:lnTo>
                  <a:pt x="18514" y="12600"/>
                </a:lnTo>
                <a:lnTo>
                  <a:pt x="12343" y="6300"/>
                </a:lnTo>
                <a:lnTo>
                  <a:pt x="15429" y="6300"/>
                </a:lnTo>
                <a:lnTo>
                  <a:pt x="10800" y="0"/>
                </a:lnTo>
                <a:lnTo>
                  <a:pt x="6171" y="6300"/>
                </a:lnTo>
                <a:lnTo>
                  <a:pt x="9257" y="6300"/>
                </a:lnTo>
                <a:lnTo>
                  <a:pt x="3086" y="12600"/>
                </a:lnTo>
                <a:lnTo>
                  <a:pt x="9257" y="12600"/>
                </a:lnTo>
                <a:close/>
              </a:path>
            </a:pathLst>
          </a:custGeom>
          <a:solidFill>
            <a:srgbClr val="00800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th-TH">
              <a:latin typeface="+mn-lt"/>
              <a:cs typeface="+mn-cs"/>
            </a:endParaRPr>
          </a:p>
        </p:txBody>
      </p:sp>
      <p:sp>
        <p:nvSpPr>
          <p:cNvPr id="10" name="Tree"/>
          <p:cNvSpPr>
            <a:spLocks noEditPoints="1" noChangeArrowheads="1"/>
          </p:cNvSpPr>
          <p:nvPr/>
        </p:nvSpPr>
        <p:spPr bwMode="auto">
          <a:xfrm>
            <a:off x="5148263" y="2870200"/>
            <a:ext cx="327025" cy="196850"/>
          </a:xfrm>
          <a:custGeom>
            <a:avLst/>
            <a:gdLst>
              <a:gd name="G0" fmla="+- 0 0 0"/>
              <a:gd name="G1" fmla="*/ 18900 1 3"/>
              <a:gd name="G2" fmla="*/ 18900 2 3"/>
              <a:gd name="G3" fmla="+- 18900 0 0"/>
              <a:gd name="T0" fmla="*/ 10800 w 21600"/>
              <a:gd name="T1" fmla="*/ 0 h 21600"/>
              <a:gd name="T2" fmla="*/ 6171 w 21600"/>
              <a:gd name="T3" fmla="*/ 6300 h 21600"/>
              <a:gd name="T4" fmla="*/ 3086 w 21600"/>
              <a:gd name="T5" fmla="*/ 12600 h 21600"/>
              <a:gd name="T6" fmla="*/ 0 w 21600"/>
              <a:gd name="T7" fmla="*/ 18900 h 21600"/>
              <a:gd name="T8" fmla="*/ 15429 w 21600"/>
              <a:gd name="T9" fmla="*/ 6300 h 21600"/>
              <a:gd name="T10" fmla="*/ 18514 w 21600"/>
              <a:gd name="T11" fmla="*/ 12600 h 21600"/>
              <a:gd name="T12" fmla="*/ 21600 w 21600"/>
              <a:gd name="T13" fmla="*/ 18900 h 21600"/>
              <a:gd name="T14" fmla="*/ 17694720 60000 65536"/>
              <a:gd name="T15" fmla="*/ 11796480 60000 65536"/>
              <a:gd name="T16" fmla="*/ 11796480 60000 65536"/>
              <a:gd name="T17" fmla="*/ 11796480 60000 65536"/>
              <a:gd name="T18" fmla="*/ 0 60000 65536"/>
              <a:gd name="T19" fmla="*/ 0 60000 65536"/>
              <a:gd name="T20" fmla="*/ 0 60000 65536"/>
              <a:gd name="T21" fmla="*/ 761 w 21600"/>
              <a:gd name="T22" fmla="*/ 22454 h 21600"/>
              <a:gd name="T23" fmla="*/ 21069 w 21600"/>
              <a:gd name="T24" fmla="*/ 28282 h 21600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1600" h="21600">
                <a:moveTo>
                  <a:pt x="0" y="18900"/>
                </a:moveTo>
                <a:lnTo>
                  <a:pt x="9257" y="18900"/>
                </a:lnTo>
                <a:lnTo>
                  <a:pt x="9257" y="21600"/>
                </a:lnTo>
                <a:lnTo>
                  <a:pt x="12343" y="21600"/>
                </a:lnTo>
                <a:lnTo>
                  <a:pt x="12343" y="18900"/>
                </a:lnTo>
                <a:lnTo>
                  <a:pt x="21600" y="18900"/>
                </a:lnTo>
                <a:lnTo>
                  <a:pt x="12343" y="12600"/>
                </a:lnTo>
                <a:lnTo>
                  <a:pt x="18514" y="12600"/>
                </a:lnTo>
                <a:lnTo>
                  <a:pt x="12343" y="6300"/>
                </a:lnTo>
                <a:lnTo>
                  <a:pt x="15429" y="6300"/>
                </a:lnTo>
                <a:lnTo>
                  <a:pt x="10800" y="0"/>
                </a:lnTo>
                <a:lnTo>
                  <a:pt x="6171" y="6300"/>
                </a:lnTo>
                <a:lnTo>
                  <a:pt x="9257" y="6300"/>
                </a:lnTo>
                <a:lnTo>
                  <a:pt x="3086" y="12600"/>
                </a:lnTo>
                <a:lnTo>
                  <a:pt x="9257" y="12600"/>
                </a:lnTo>
                <a:close/>
              </a:path>
            </a:pathLst>
          </a:custGeom>
          <a:solidFill>
            <a:srgbClr val="00800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th-TH">
              <a:latin typeface="+mn-lt"/>
              <a:cs typeface="+mn-cs"/>
            </a:endParaRPr>
          </a:p>
        </p:txBody>
      </p:sp>
      <p:sp>
        <p:nvSpPr>
          <p:cNvPr id="11" name="Tree"/>
          <p:cNvSpPr>
            <a:spLocks noEditPoints="1" noChangeArrowheads="1"/>
          </p:cNvSpPr>
          <p:nvPr/>
        </p:nvSpPr>
        <p:spPr bwMode="auto">
          <a:xfrm>
            <a:off x="5108575" y="2151063"/>
            <a:ext cx="327025" cy="195262"/>
          </a:xfrm>
          <a:custGeom>
            <a:avLst/>
            <a:gdLst>
              <a:gd name="G0" fmla="+- 0 0 0"/>
              <a:gd name="G1" fmla="*/ 18900 1 3"/>
              <a:gd name="G2" fmla="*/ 18900 2 3"/>
              <a:gd name="G3" fmla="+- 18900 0 0"/>
              <a:gd name="T0" fmla="*/ 10800 w 21600"/>
              <a:gd name="T1" fmla="*/ 0 h 21600"/>
              <a:gd name="T2" fmla="*/ 6171 w 21600"/>
              <a:gd name="T3" fmla="*/ 6300 h 21600"/>
              <a:gd name="T4" fmla="*/ 3086 w 21600"/>
              <a:gd name="T5" fmla="*/ 12600 h 21600"/>
              <a:gd name="T6" fmla="*/ 0 w 21600"/>
              <a:gd name="T7" fmla="*/ 18900 h 21600"/>
              <a:gd name="T8" fmla="*/ 15429 w 21600"/>
              <a:gd name="T9" fmla="*/ 6300 h 21600"/>
              <a:gd name="T10" fmla="*/ 18514 w 21600"/>
              <a:gd name="T11" fmla="*/ 12600 h 21600"/>
              <a:gd name="T12" fmla="*/ 21600 w 21600"/>
              <a:gd name="T13" fmla="*/ 18900 h 21600"/>
              <a:gd name="T14" fmla="*/ 17694720 60000 65536"/>
              <a:gd name="T15" fmla="*/ 11796480 60000 65536"/>
              <a:gd name="T16" fmla="*/ 11796480 60000 65536"/>
              <a:gd name="T17" fmla="*/ 11796480 60000 65536"/>
              <a:gd name="T18" fmla="*/ 0 60000 65536"/>
              <a:gd name="T19" fmla="*/ 0 60000 65536"/>
              <a:gd name="T20" fmla="*/ 0 60000 65536"/>
              <a:gd name="T21" fmla="*/ 761 w 21600"/>
              <a:gd name="T22" fmla="*/ 22454 h 21600"/>
              <a:gd name="T23" fmla="*/ 21069 w 21600"/>
              <a:gd name="T24" fmla="*/ 28282 h 21600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1600" h="21600">
                <a:moveTo>
                  <a:pt x="0" y="18900"/>
                </a:moveTo>
                <a:lnTo>
                  <a:pt x="9257" y="18900"/>
                </a:lnTo>
                <a:lnTo>
                  <a:pt x="9257" y="21600"/>
                </a:lnTo>
                <a:lnTo>
                  <a:pt x="12343" y="21600"/>
                </a:lnTo>
                <a:lnTo>
                  <a:pt x="12343" y="18900"/>
                </a:lnTo>
                <a:lnTo>
                  <a:pt x="21600" y="18900"/>
                </a:lnTo>
                <a:lnTo>
                  <a:pt x="12343" y="12600"/>
                </a:lnTo>
                <a:lnTo>
                  <a:pt x="18514" y="12600"/>
                </a:lnTo>
                <a:lnTo>
                  <a:pt x="12343" y="6300"/>
                </a:lnTo>
                <a:lnTo>
                  <a:pt x="15429" y="6300"/>
                </a:lnTo>
                <a:lnTo>
                  <a:pt x="10800" y="0"/>
                </a:lnTo>
                <a:lnTo>
                  <a:pt x="6171" y="6300"/>
                </a:lnTo>
                <a:lnTo>
                  <a:pt x="9257" y="6300"/>
                </a:lnTo>
                <a:lnTo>
                  <a:pt x="3086" y="12600"/>
                </a:lnTo>
                <a:lnTo>
                  <a:pt x="9257" y="12600"/>
                </a:lnTo>
                <a:close/>
              </a:path>
            </a:pathLst>
          </a:custGeom>
          <a:solidFill>
            <a:srgbClr val="00800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th-TH">
              <a:latin typeface="+mn-lt"/>
              <a:cs typeface="+mn-cs"/>
            </a:endParaRPr>
          </a:p>
        </p:txBody>
      </p:sp>
      <p:sp>
        <p:nvSpPr>
          <p:cNvPr id="42022" name="TextBox 11"/>
          <p:cNvSpPr txBox="1">
            <a:spLocks noChangeArrowheads="1"/>
          </p:cNvSpPr>
          <p:nvPr/>
        </p:nvSpPr>
        <p:spPr bwMode="auto">
          <a:xfrm>
            <a:off x="3924300" y="1433513"/>
            <a:ext cx="1655763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>
                <a:latin typeface="Tw Cen MT" pitchFamily="34" charset="0"/>
                <a:cs typeface="FreesiaUPC" pitchFamily="34" charset="-34"/>
              </a:rPr>
              <a:t>h = 3 + 1 = 4</a:t>
            </a:r>
            <a:endParaRPr lang="th-TH" sz="1600">
              <a:latin typeface="Tw Cen MT" pitchFamily="34" charset="0"/>
              <a:cs typeface="FreesiaUPC" pitchFamily="34" charset="-34"/>
            </a:endParaRPr>
          </a:p>
        </p:txBody>
      </p:sp>
      <p:graphicFrame>
        <p:nvGraphicFramePr>
          <p:cNvPr id="13" name="ตัวยึดเนื้อหา 3"/>
          <p:cNvGraphicFramePr>
            <a:graphicFrameLocks/>
          </p:cNvGraphicFramePr>
          <p:nvPr/>
        </p:nvGraphicFramePr>
        <p:xfrm>
          <a:off x="2339975" y="4198938"/>
          <a:ext cx="1584325" cy="146208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96044"/>
                <a:gridCol w="396044"/>
                <a:gridCol w="396044"/>
                <a:gridCol w="396044"/>
              </a:tblGrid>
              <a:tr h="324036"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24036">
                <a:tc>
                  <a:txBody>
                    <a:bodyPr/>
                    <a:lstStyle/>
                    <a:p>
                      <a:endParaRPr lang="th-T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24036">
                <a:tc>
                  <a:txBody>
                    <a:bodyPr/>
                    <a:lstStyle/>
                    <a:p>
                      <a:endParaRPr lang="th-T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24036"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pic>
        <p:nvPicPr>
          <p:cNvPr id="14" name="Picture 3" descr="C:\Program Files (x86)\Microsoft Office\MEDIA\CAGCAT10\j030295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84425" y="4221163"/>
            <a:ext cx="323850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Tree"/>
          <p:cNvSpPr>
            <a:spLocks noEditPoints="1" noChangeArrowheads="1"/>
          </p:cNvSpPr>
          <p:nvPr/>
        </p:nvSpPr>
        <p:spPr bwMode="auto">
          <a:xfrm>
            <a:off x="2771775" y="5370513"/>
            <a:ext cx="327025" cy="195262"/>
          </a:xfrm>
          <a:custGeom>
            <a:avLst/>
            <a:gdLst>
              <a:gd name="G0" fmla="+- 0 0 0"/>
              <a:gd name="G1" fmla="*/ 18900 1 3"/>
              <a:gd name="G2" fmla="*/ 18900 2 3"/>
              <a:gd name="G3" fmla="+- 18900 0 0"/>
              <a:gd name="T0" fmla="*/ 10800 w 21600"/>
              <a:gd name="T1" fmla="*/ 0 h 21600"/>
              <a:gd name="T2" fmla="*/ 6171 w 21600"/>
              <a:gd name="T3" fmla="*/ 6300 h 21600"/>
              <a:gd name="T4" fmla="*/ 3086 w 21600"/>
              <a:gd name="T5" fmla="*/ 12600 h 21600"/>
              <a:gd name="T6" fmla="*/ 0 w 21600"/>
              <a:gd name="T7" fmla="*/ 18900 h 21600"/>
              <a:gd name="T8" fmla="*/ 15429 w 21600"/>
              <a:gd name="T9" fmla="*/ 6300 h 21600"/>
              <a:gd name="T10" fmla="*/ 18514 w 21600"/>
              <a:gd name="T11" fmla="*/ 12600 h 21600"/>
              <a:gd name="T12" fmla="*/ 21600 w 21600"/>
              <a:gd name="T13" fmla="*/ 18900 h 21600"/>
              <a:gd name="T14" fmla="*/ 17694720 60000 65536"/>
              <a:gd name="T15" fmla="*/ 11796480 60000 65536"/>
              <a:gd name="T16" fmla="*/ 11796480 60000 65536"/>
              <a:gd name="T17" fmla="*/ 11796480 60000 65536"/>
              <a:gd name="T18" fmla="*/ 0 60000 65536"/>
              <a:gd name="T19" fmla="*/ 0 60000 65536"/>
              <a:gd name="T20" fmla="*/ 0 60000 65536"/>
              <a:gd name="T21" fmla="*/ 761 w 21600"/>
              <a:gd name="T22" fmla="*/ 22454 h 21600"/>
              <a:gd name="T23" fmla="*/ 21069 w 21600"/>
              <a:gd name="T24" fmla="*/ 28282 h 21600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1600" h="21600">
                <a:moveTo>
                  <a:pt x="0" y="18900"/>
                </a:moveTo>
                <a:lnTo>
                  <a:pt x="9257" y="18900"/>
                </a:lnTo>
                <a:lnTo>
                  <a:pt x="9257" y="21600"/>
                </a:lnTo>
                <a:lnTo>
                  <a:pt x="12343" y="21600"/>
                </a:lnTo>
                <a:lnTo>
                  <a:pt x="12343" y="18900"/>
                </a:lnTo>
                <a:lnTo>
                  <a:pt x="21600" y="18900"/>
                </a:lnTo>
                <a:lnTo>
                  <a:pt x="12343" y="12600"/>
                </a:lnTo>
                <a:lnTo>
                  <a:pt x="18514" y="12600"/>
                </a:lnTo>
                <a:lnTo>
                  <a:pt x="12343" y="6300"/>
                </a:lnTo>
                <a:lnTo>
                  <a:pt x="15429" y="6300"/>
                </a:lnTo>
                <a:lnTo>
                  <a:pt x="10800" y="0"/>
                </a:lnTo>
                <a:lnTo>
                  <a:pt x="6171" y="6300"/>
                </a:lnTo>
                <a:lnTo>
                  <a:pt x="9257" y="6300"/>
                </a:lnTo>
                <a:lnTo>
                  <a:pt x="3086" y="12600"/>
                </a:lnTo>
                <a:lnTo>
                  <a:pt x="9257" y="12600"/>
                </a:lnTo>
                <a:close/>
              </a:path>
            </a:pathLst>
          </a:custGeom>
          <a:solidFill>
            <a:srgbClr val="00800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th-TH">
              <a:latin typeface="+mn-lt"/>
              <a:cs typeface="+mn-cs"/>
            </a:endParaRPr>
          </a:p>
        </p:txBody>
      </p:sp>
      <p:pic>
        <p:nvPicPr>
          <p:cNvPr id="16" name="Picture 5" descr="C:\Program Files (x86)\Microsoft Office\MEDIA\CAGCAT10\j0215086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605213" y="4208463"/>
            <a:ext cx="261937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Tree"/>
          <p:cNvSpPr>
            <a:spLocks noEditPoints="1" noChangeArrowheads="1"/>
          </p:cNvSpPr>
          <p:nvPr/>
        </p:nvSpPr>
        <p:spPr bwMode="auto">
          <a:xfrm>
            <a:off x="2771775" y="4630738"/>
            <a:ext cx="327025" cy="195262"/>
          </a:xfrm>
          <a:custGeom>
            <a:avLst/>
            <a:gdLst>
              <a:gd name="G0" fmla="+- 0 0 0"/>
              <a:gd name="G1" fmla="*/ 18900 1 3"/>
              <a:gd name="G2" fmla="*/ 18900 2 3"/>
              <a:gd name="G3" fmla="+- 18900 0 0"/>
              <a:gd name="T0" fmla="*/ 10800 w 21600"/>
              <a:gd name="T1" fmla="*/ 0 h 21600"/>
              <a:gd name="T2" fmla="*/ 6171 w 21600"/>
              <a:gd name="T3" fmla="*/ 6300 h 21600"/>
              <a:gd name="T4" fmla="*/ 3086 w 21600"/>
              <a:gd name="T5" fmla="*/ 12600 h 21600"/>
              <a:gd name="T6" fmla="*/ 0 w 21600"/>
              <a:gd name="T7" fmla="*/ 18900 h 21600"/>
              <a:gd name="T8" fmla="*/ 15429 w 21600"/>
              <a:gd name="T9" fmla="*/ 6300 h 21600"/>
              <a:gd name="T10" fmla="*/ 18514 w 21600"/>
              <a:gd name="T11" fmla="*/ 12600 h 21600"/>
              <a:gd name="T12" fmla="*/ 21600 w 21600"/>
              <a:gd name="T13" fmla="*/ 18900 h 21600"/>
              <a:gd name="T14" fmla="*/ 17694720 60000 65536"/>
              <a:gd name="T15" fmla="*/ 11796480 60000 65536"/>
              <a:gd name="T16" fmla="*/ 11796480 60000 65536"/>
              <a:gd name="T17" fmla="*/ 11796480 60000 65536"/>
              <a:gd name="T18" fmla="*/ 0 60000 65536"/>
              <a:gd name="T19" fmla="*/ 0 60000 65536"/>
              <a:gd name="T20" fmla="*/ 0 60000 65536"/>
              <a:gd name="T21" fmla="*/ 761 w 21600"/>
              <a:gd name="T22" fmla="*/ 22454 h 21600"/>
              <a:gd name="T23" fmla="*/ 21069 w 21600"/>
              <a:gd name="T24" fmla="*/ 28282 h 21600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1600" h="21600">
                <a:moveTo>
                  <a:pt x="0" y="18900"/>
                </a:moveTo>
                <a:lnTo>
                  <a:pt x="9257" y="18900"/>
                </a:lnTo>
                <a:lnTo>
                  <a:pt x="9257" y="21600"/>
                </a:lnTo>
                <a:lnTo>
                  <a:pt x="12343" y="21600"/>
                </a:lnTo>
                <a:lnTo>
                  <a:pt x="12343" y="18900"/>
                </a:lnTo>
                <a:lnTo>
                  <a:pt x="21600" y="18900"/>
                </a:lnTo>
                <a:lnTo>
                  <a:pt x="12343" y="12600"/>
                </a:lnTo>
                <a:lnTo>
                  <a:pt x="18514" y="12600"/>
                </a:lnTo>
                <a:lnTo>
                  <a:pt x="12343" y="6300"/>
                </a:lnTo>
                <a:lnTo>
                  <a:pt x="15429" y="6300"/>
                </a:lnTo>
                <a:lnTo>
                  <a:pt x="10800" y="0"/>
                </a:lnTo>
                <a:lnTo>
                  <a:pt x="6171" y="6300"/>
                </a:lnTo>
                <a:lnTo>
                  <a:pt x="9257" y="6300"/>
                </a:lnTo>
                <a:lnTo>
                  <a:pt x="3086" y="12600"/>
                </a:lnTo>
                <a:lnTo>
                  <a:pt x="9257" y="12600"/>
                </a:lnTo>
                <a:close/>
              </a:path>
            </a:pathLst>
          </a:custGeom>
          <a:solidFill>
            <a:srgbClr val="00800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th-TH">
              <a:latin typeface="+mn-lt"/>
              <a:cs typeface="+mn-cs"/>
            </a:endParaRPr>
          </a:p>
        </p:txBody>
      </p:sp>
      <p:sp>
        <p:nvSpPr>
          <p:cNvPr id="18" name="Tree"/>
          <p:cNvSpPr>
            <a:spLocks noEditPoints="1" noChangeArrowheads="1"/>
          </p:cNvSpPr>
          <p:nvPr/>
        </p:nvSpPr>
        <p:spPr bwMode="auto">
          <a:xfrm>
            <a:off x="2771775" y="4270375"/>
            <a:ext cx="327025" cy="195263"/>
          </a:xfrm>
          <a:custGeom>
            <a:avLst/>
            <a:gdLst>
              <a:gd name="G0" fmla="+- 0 0 0"/>
              <a:gd name="G1" fmla="*/ 18900 1 3"/>
              <a:gd name="G2" fmla="*/ 18900 2 3"/>
              <a:gd name="G3" fmla="+- 18900 0 0"/>
              <a:gd name="T0" fmla="*/ 10800 w 21600"/>
              <a:gd name="T1" fmla="*/ 0 h 21600"/>
              <a:gd name="T2" fmla="*/ 6171 w 21600"/>
              <a:gd name="T3" fmla="*/ 6300 h 21600"/>
              <a:gd name="T4" fmla="*/ 3086 w 21600"/>
              <a:gd name="T5" fmla="*/ 12600 h 21600"/>
              <a:gd name="T6" fmla="*/ 0 w 21600"/>
              <a:gd name="T7" fmla="*/ 18900 h 21600"/>
              <a:gd name="T8" fmla="*/ 15429 w 21600"/>
              <a:gd name="T9" fmla="*/ 6300 h 21600"/>
              <a:gd name="T10" fmla="*/ 18514 w 21600"/>
              <a:gd name="T11" fmla="*/ 12600 h 21600"/>
              <a:gd name="T12" fmla="*/ 21600 w 21600"/>
              <a:gd name="T13" fmla="*/ 18900 h 21600"/>
              <a:gd name="T14" fmla="*/ 17694720 60000 65536"/>
              <a:gd name="T15" fmla="*/ 11796480 60000 65536"/>
              <a:gd name="T16" fmla="*/ 11796480 60000 65536"/>
              <a:gd name="T17" fmla="*/ 11796480 60000 65536"/>
              <a:gd name="T18" fmla="*/ 0 60000 65536"/>
              <a:gd name="T19" fmla="*/ 0 60000 65536"/>
              <a:gd name="T20" fmla="*/ 0 60000 65536"/>
              <a:gd name="T21" fmla="*/ 761 w 21600"/>
              <a:gd name="T22" fmla="*/ 22454 h 21600"/>
              <a:gd name="T23" fmla="*/ 21069 w 21600"/>
              <a:gd name="T24" fmla="*/ 28282 h 21600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1600" h="21600">
                <a:moveTo>
                  <a:pt x="0" y="18900"/>
                </a:moveTo>
                <a:lnTo>
                  <a:pt x="9257" y="18900"/>
                </a:lnTo>
                <a:lnTo>
                  <a:pt x="9257" y="21600"/>
                </a:lnTo>
                <a:lnTo>
                  <a:pt x="12343" y="21600"/>
                </a:lnTo>
                <a:lnTo>
                  <a:pt x="12343" y="18900"/>
                </a:lnTo>
                <a:lnTo>
                  <a:pt x="21600" y="18900"/>
                </a:lnTo>
                <a:lnTo>
                  <a:pt x="12343" y="12600"/>
                </a:lnTo>
                <a:lnTo>
                  <a:pt x="18514" y="12600"/>
                </a:lnTo>
                <a:lnTo>
                  <a:pt x="12343" y="6300"/>
                </a:lnTo>
                <a:lnTo>
                  <a:pt x="15429" y="6300"/>
                </a:lnTo>
                <a:lnTo>
                  <a:pt x="10800" y="0"/>
                </a:lnTo>
                <a:lnTo>
                  <a:pt x="6171" y="6300"/>
                </a:lnTo>
                <a:lnTo>
                  <a:pt x="9257" y="6300"/>
                </a:lnTo>
                <a:lnTo>
                  <a:pt x="3086" y="12600"/>
                </a:lnTo>
                <a:lnTo>
                  <a:pt x="9257" y="12600"/>
                </a:lnTo>
                <a:close/>
              </a:path>
            </a:pathLst>
          </a:custGeom>
          <a:solidFill>
            <a:srgbClr val="00800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th-TH">
              <a:latin typeface="+mn-lt"/>
              <a:cs typeface="+mn-cs"/>
            </a:endParaRPr>
          </a:p>
        </p:txBody>
      </p:sp>
      <p:sp>
        <p:nvSpPr>
          <p:cNvPr id="19" name="Tree"/>
          <p:cNvSpPr>
            <a:spLocks noEditPoints="1" noChangeArrowheads="1"/>
          </p:cNvSpPr>
          <p:nvPr/>
        </p:nvSpPr>
        <p:spPr bwMode="auto">
          <a:xfrm>
            <a:off x="3563938" y="5370513"/>
            <a:ext cx="327025" cy="195262"/>
          </a:xfrm>
          <a:custGeom>
            <a:avLst/>
            <a:gdLst>
              <a:gd name="G0" fmla="+- 0 0 0"/>
              <a:gd name="G1" fmla="*/ 18900 1 3"/>
              <a:gd name="G2" fmla="*/ 18900 2 3"/>
              <a:gd name="G3" fmla="+- 18900 0 0"/>
              <a:gd name="T0" fmla="*/ 10800 w 21600"/>
              <a:gd name="T1" fmla="*/ 0 h 21600"/>
              <a:gd name="T2" fmla="*/ 6171 w 21600"/>
              <a:gd name="T3" fmla="*/ 6300 h 21600"/>
              <a:gd name="T4" fmla="*/ 3086 w 21600"/>
              <a:gd name="T5" fmla="*/ 12600 h 21600"/>
              <a:gd name="T6" fmla="*/ 0 w 21600"/>
              <a:gd name="T7" fmla="*/ 18900 h 21600"/>
              <a:gd name="T8" fmla="*/ 15429 w 21600"/>
              <a:gd name="T9" fmla="*/ 6300 h 21600"/>
              <a:gd name="T10" fmla="*/ 18514 w 21600"/>
              <a:gd name="T11" fmla="*/ 12600 h 21600"/>
              <a:gd name="T12" fmla="*/ 21600 w 21600"/>
              <a:gd name="T13" fmla="*/ 18900 h 21600"/>
              <a:gd name="T14" fmla="*/ 17694720 60000 65536"/>
              <a:gd name="T15" fmla="*/ 11796480 60000 65536"/>
              <a:gd name="T16" fmla="*/ 11796480 60000 65536"/>
              <a:gd name="T17" fmla="*/ 11796480 60000 65536"/>
              <a:gd name="T18" fmla="*/ 0 60000 65536"/>
              <a:gd name="T19" fmla="*/ 0 60000 65536"/>
              <a:gd name="T20" fmla="*/ 0 60000 65536"/>
              <a:gd name="T21" fmla="*/ 761 w 21600"/>
              <a:gd name="T22" fmla="*/ 22454 h 21600"/>
              <a:gd name="T23" fmla="*/ 21069 w 21600"/>
              <a:gd name="T24" fmla="*/ 28282 h 21600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1600" h="21600">
                <a:moveTo>
                  <a:pt x="0" y="18900"/>
                </a:moveTo>
                <a:lnTo>
                  <a:pt x="9257" y="18900"/>
                </a:lnTo>
                <a:lnTo>
                  <a:pt x="9257" y="21600"/>
                </a:lnTo>
                <a:lnTo>
                  <a:pt x="12343" y="21600"/>
                </a:lnTo>
                <a:lnTo>
                  <a:pt x="12343" y="18900"/>
                </a:lnTo>
                <a:lnTo>
                  <a:pt x="21600" y="18900"/>
                </a:lnTo>
                <a:lnTo>
                  <a:pt x="12343" y="12600"/>
                </a:lnTo>
                <a:lnTo>
                  <a:pt x="18514" y="12600"/>
                </a:lnTo>
                <a:lnTo>
                  <a:pt x="12343" y="6300"/>
                </a:lnTo>
                <a:lnTo>
                  <a:pt x="15429" y="6300"/>
                </a:lnTo>
                <a:lnTo>
                  <a:pt x="10800" y="0"/>
                </a:lnTo>
                <a:lnTo>
                  <a:pt x="6171" y="6300"/>
                </a:lnTo>
                <a:lnTo>
                  <a:pt x="9257" y="6300"/>
                </a:lnTo>
                <a:lnTo>
                  <a:pt x="3086" y="12600"/>
                </a:lnTo>
                <a:lnTo>
                  <a:pt x="9257" y="12600"/>
                </a:lnTo>
                <a:close/>
              </a:path>
            </a:pathLst>
          </a:custGeom>
          <a:solidFill>
            <a:srgbClr val="00800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th-TH">
              <a:latin typeface="+mn-lt"/>
              <a:cs typeface="+mn-cs"/>
            </a:endParaRPr>
          </a:p>
        </p:txBody>
      </p:sp>
      <p:sp>
        <p:nvSpPr>
          <p:cNvPr id="20" name="Tree"/>
          <p:cNvSpPr>
            <a:spLocks noEditPoints="1" noChangeArrowheads="1"/>
          </p:cNvSpPr>
          <p:nvPr/>
        </p:nvSpPr>
        <p:spPr bwMode="auto">
          <a:xfrm>
            <a:off x="3525838" y="4649788"/>
            <a:ext cx="325437" cy="196850"/>
          </a:xfrm>
          <a:custGeom>
            <a:avLst/>
            <a:gdLst>
              <a:gd name="G0" fmla="+- 0 0 0"/>
              <a:gd name="G1" fmla="*/ 18900 1 3"/>
              <a:gd name="G2" fmla="*/ 18900 2 3"/>
              <a:gd name="G3" fmla="+- 18900 0 0"/>
              <a:gd name="T0" fmla="*/ 10800 w 21600"/>
              <a:gd name="T1" fmla="*/ 0 h 21600"/>
              <a:gd name="T2" fmla="*/ 6171 w 21600"/>
              <a:gd name="T3" fmla="*/ 6300 h 21600"/>
              <a:gd name="T4" fmla="*/ 3086 w 21600"/>
              <a:gd name="T5" fmla="*/ 12600 h 21600"/>
              <a:gd name="T6" fmla="*/ 0 w 21600"/>
              <a:gd name="T7" fmla="*/ 18900 h 21600"/>
              <a:gd name="T8" fmla="*/ 15429 w 21600"/>
              <a:gd name="T9" fmla="*/ 6300 h 21600"/>
              <a:gd name="T10" fmla="*/ 18514 w 21600"/>
              <a:gd name="T11" fmla="*/ 12600 h 21600"/>
              <a:gd name="T12" fmla="*/ 21600 w 21600"/>
              <a:gd name="T13" fmla="*/ 18900 h 21600"/>
              <a:gd name="T14" fmla="*/ 17694720 60000 65536"/>
              <a:gd name="T15" fmla="*/ 11796480 60000 65536"/>
              <a:gd name="T16" fmla="*/ 11796480 60000 65536"/>
              <a:gd name="T17" fmla="*/ 11796480 60000 65536"/>
              <a:gd name="T18" fmla="*/ 0 60000 65536"/>
              <a:gd name="T19" fmla="*/ 0 60000 65536"/>
              <a:gd name="T20" fmla="*/ 0 60000 65536"/>
              <a:gd name="T21" fmla="*/ 761 w 21600"/>
              <a:gd name="T22" fmla="*/ 22454 h 21600"/>
              <a:gd name="T23" fmla="*/ 21069 w 21600"/>
              <a:gd name="T24" fmla="*/ 28282 h 21600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1600" h="21600">
                <a:moveTo>
                  <a:pt x="0" y="18900"/>
                </a:moveTo>
                <a:lnTo>
                  <a:pt x="9257" y="18900"/>
                </a:lnTo>
                <a:lnTo>
                  <a:pt x="9257" y="21600"/>
                </a:lnTo>
                <a:lnTo>
                  <a:pt x="12343" y="21600"/>
                </a:lnTo>
                <a:lnTo>
                  <a:pt x="12343" y="18900"/>
                </a:lnTo>
                <a:lnTo>
                  <a:pt x="21600" y="18900"/>
                </a:lnTo>
                <a:lnTo>
                  <a:pt x="12343" y="12600"/>
                </a:lnTo>
                <a:lnTo>
                  <a:pt x="18514" y="12600"/>
                </a:lnTo>
                <a:lnTo>
                  <a:pt x="12343" y="6300"/>
                </a:lnTo>
                <a:lnTo>
                  <a:pt x="15429" y="6300"/>
                </a:lnTo>
                <a:lnTo>
                  <a:pt x="10800" y="0"/>
                </a:lnTo>
                <a:lnTo>
                  <a:pt x="6171" y="6300"/>
                </a:lnTo>
                <a:lnTo>
                  <a:pt x="9257" y="6300"/>
                </a:lnTo>
                <a:lnTo>
                  <a:pt x="3086" y="12600"/>
                </a:lnTo>
                <a:lnTo>
                  <a:pt x="9257" y="12600"/>
                </a:lnTo>
                <a:close/>
              </a:path>
            </a:pathLst>
          </a:custGeom>
          <a:solidFill>
            <a:srgbClr val="00800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th-TH">
              <a:latin typeface="+mn-lt"/>
              <a:cs typeface="+mn-cs"/>
            </a:endParaRPr>
          </a:p>
        </p:txBody>
      </p:sp>
      <p:sp>
        <p:nvSpPr>
          <p:cNvPr id="21" name="TextBox 20"/>
          <p:cNvSpPr txBox="1">
            <a:spLocks noChangeArrowheads="1"/>
          </p:cNvSpPr>
          <p:nvPr/>
        </p:nvSpPr>
        <p:spPr bwMode="auto">
          <a:xfrm>
            <a:off x="2339975" y="3933825"/>
            <a:ext cx="1655763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>
                <a:latin typeface="Tw Cen MT" pitchFamily="34" charset="0"/>
                <a:cs typeface="FreesiaUPC" pitchFamily="34" charset="-34"/>
              </a:rPr>
              <a:t>h = 3 + 0 = 3</a:t>
            </a:r>
            <a:endParaRPr lang="th-TH" sz="1600">
              <a:latin typeface="Tw Cen MT" pitchFamily="34" charset="0"/>
              <a:cs typeface="FreesiaUPC" pitchFamily="34" charset="-34"/>
            </a:endParaRPr>
          </a:p>
        </p:txBody>
      </p:sp>
      <p:graphicFrame>
        <p:nvGraphicFramePr>
          <p:cNvPr id="22" name="ตัวยึดเนื้อหา 3"/>
          <p:cNvGraphicFramePr>
            <a:graphicFrameLocks/>
          </p:cNvGraphicFramePr>
          <p:nvPr/>
        </p:nvGraphicFramePr>
        <p:xfrm>
          <a:off x="5508625" y="4198938"/>
          <a:ext cx="1584325" cy="146208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96044"/>
                <a:gridCol w="396044"/>
                <a:gridCol w="396044"/>
                <a:gridCol w="396044"/>
              </a:tblGrid>
              <a:tr h="324036"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24036">
                <a:tc>
                  <a:txBody>
                    <a:bodyPr/>
                    <a:lstStyle/>
                    <a:p>
                      <a:endParaRPr lang="th-T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24036">
                <a:tc>
                  <a:txBody>
                    <a:bodyPr/>
                    <a:lstStyle/>
                    <a:p>
                      <a:endParaRPr lang="th-T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24036"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pic>
        <p:nvPicPr>
          <p:cNvPr id="23" name="Picture 3" descr="C:\Program Files (x86)\Microsoft Office\MEDIA\CAGCAT10\j030295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53075" y="4941888"/>
            <a:ext cx="323850" cy="325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" name="Tree"/>
          <p:cNvSpPr>
            <a:spLocks noEditPoints="1" noChangeArrowheads="1"/>
          </p:cNvSpPr>
          <p:nvPr/>
        </p:nvSpPr>
        <p:spPr bwMode="auto">
          <a:xfrm>
            <a:off x="5940425" y="5370513"/>
            <a:ext cx="327025" cy="195262"/>
          </a:xfrm>
          <a:custGeom>
            <a:avLst/>
            <a:gdLst>
              <a:gd name="G0" fmla="+- 0 0 0"/>
              <a:gd name="G1" fmla="*/ 18900 1 3"/>
              <a:gd name="G2" fmla="*/ 18900 2 3"/>
              <a:gd name="G3" fmla="+- 18900 0 0"/>
              <a:gd name="T0" fmla="*/ 10800 w 21600"/>
              <a:gd name="T1" fmla="*/ 0 h 21600"/>
              <a:gd name="T2" fmla="*/ 6171 w 21600"/>
              <a:gd name="T3" fmla="*/ 6300 h 21600"/>
              <a:gd name="T4" fmla="*/ 3086 w 21600"/>
              <a:gd name="T5" fmla="*/ 12600 h 21600"/>
              <a:gd name="T6" fmla="*/ 0 w 21600"/>
              <a:gd name="T7" fmla="*/ 18900 h 21600"/>
              <a:gd name="T8" fmla="*/ 15429 w 21600"/>
              <a:gd name="T9" fmla="*/ 6300 h 21600"/>
              <a:gd name="T10" fmla="*/ 18514 w 21600"/>
              <a:gd name="T11" fmla="*/ 12600 h 21600"/>
              <a:gd name="T12" fmla="*/ 21600 w 21600"/>
              <a:gd name="T13" fmla="*/ 18900 h 21600"/>
              <a:gd name="T14" fmla="*/ 17694720 60000 65536"/>
              <a:gd name="T15" fmla="*/ 11796480 60000 65536"/>
              <a:gd name="T16" fmla="*/ 11796480 60000 65536"/>
              <a:gd name="T17" fmla="*/ 11796480 60000 65536"/>
              <a:gd name="T18" fmla="*/ 0 60000 65536"/>
              <a:gd name="T19" fmla="*/ 0 60000 65536"/>
              <a:gd name="T20" fmla="*/ 0 60000 65536"/>
              <a:gd name="T21" fmla="*/ 761 w 21600"/>
              <a:gd name="T22" fmla="*/ 22454 h 21600"/>
              <a:gd name="T23" fmla="*/ 21069 w 21600"/>
              <a:gd name="T24" fmla="*/ 28282 h 21600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1600" h="21600">
                <a:moveTo>
                  <a:pt x="0" y="18900"/>
                </a:moveTo>
                <a:lnTo>
                  <a:pt x="9257" y="18900"/>
                </a:lnTo>
                <a:lnTo>
                  <a:pt x="9257" y="21600"/>
                </a:lnTo>
                <a:lnTo>
                  <a:pt x="12343" y="21600"/>
                </a:lnTo>
                <a:lnTo>
                  <a:pt x="12343" y="18900"/>
                </a:lnTo>
                <a:lnTo>
                  <a:pt x="21600" y="18900"/>
                </a:lnTo>
                <a:lnTo>
                  <a:pt x="12343" y="12600"/>
                </a:lnTo>
                <a:lnTo>
                  <a:pt x="18514" y="12600"/>
                </a:lnTo>
                <a:lnTo>
                  <a:pt x="12343" y="6300"/>
                </a:lnTo>
                <a:lnTo>
                  <a:pt x="15429" y="6300"/>
                </a:lnTo>
                <a:lnTo>
                  <a:pt x="10800" y="0"/>
                </a:lnTo>
                <a:lnTo>
                  <a:pt x="6171" y="6300"/>
                </a:lnTo>
                <a:lnTo>
                  <a:pt x="9257" y="6300"/>
                </a:lnTo>
                <a:lnTo>
                  <a:pt x="3086" y="12600"/>
                </a:lnTo>
                <a:lnTo>
                  <a:pt x="9257" y="12600"/>
                </a:lnTo>
                <a:close/>
              </a:path>
            </a:pathLst>
          </a:custGeom>
          <a:solidFill>
            <a:srgbClr val="00800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th-TH">
              <a:latin typeface="+mn-lt"/>
              <a:cs typeface="+mn-cs"/>
            </a:endParaRPr>
          </a:p>
        </p:txBody>
      </p:sp>
      <p:pic>
        <p:nvPicPr>
          <p:cNvPr id="25" name="Picture 5" descr="C:\Program Files (x86)\Microsoft Office\MEDIA\CAGCAT10\j0215086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73863" y="4208463"/>
            <a:ext cx="261937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" name="Tree"/>
          <p:cNvSpPr>
            <a:spLocks noEditPoints="1" noChangeArrowheads="1"/>
          </p:cNvSpPr>
          <p:nvPr/>
        </p:nvSpPr>
        <p:spPr bwMode="auto">
          <a:xfrm>
            <a:off x="5940425" y="4630738"/>
            <a:ext cx="327025" cy="195262"/>
          </a:xfrm>
          <a:custGeom>
            <a:avLst/>
            <a:gdLst>
              <a:gd name="G0" fmla="+- 0 0 0"/>
              <a:gd name="G1" fmla="*/ 18900 1 3"/>
              <a:gd name="G2" fmla="*/ 18900 2 3"/>
              <a:gd name="G3" fmla="+- 18900 0 0"/>
              <a:gd name="T0" fmla="*/ 10800 w 21600"/>
              <a:gd name="T1" fmla="*/ 0 h 21600"/>
              <a:gd name="T2" fmla="*/ 6171 w 21600"/>
              <a:gd name="T3" fmla="*/ 6300 h 21600"/>
              <a:gd name="T4" fmla="*/ 3086 w 21600"/>
              <a:gd name="T5" fmla="*/ 12600 h 21600"/>
              <a:gd name="T6" fmla="*/ 0 w 21600"/>
              <a:gd name="T7" fmla="*/ 18900 h 21600"/>
              <a:gd name="T8" fmla="*/ 15429 w 21600"/>
              <a:gd name="T9" fmla="*/ 6300 h 21600"/>
              <a:gd name="T10" fmla="*/ 18514 w 21600"/>
              <a:gd name="T11" fmla="*/ 12600 h 21600"/>
              <a:gd name="T12" fmla="*/ 21600 w 21600"/>
              <a:gd name="T13" fmla="*/ 18900 h 21600"/>
              <a:gd name="T14" fmla="*/ 17694720 60000 65536"/>
              <a:gd name="T15" fmla="*/ 11796480 60000 65536"/>
              <a:gd name="T16" fmla="*/ 11796480 60000 65536"/>
              <a:gd name="T17" fmla="*/ 11796480 60000 65536"/>
              <a:gd name="T18" fmla="*/ 0 60000 65536"/>
              <a:gd name="T19" fmla="*/ 0 60000 65536"/>
              <a:gd name="T20" fmla="*/ 0 60000 65536"/>
              <a:gd name="T21" fmla="*/ 761 w 21600"/>
              <a:gd name="T22" fmla="*/ 22454 h 21600"/>
              <a:gd name="T23" fmla="*/ 21069 w 21600"/>
              <a:gd name="T24" fmla="*/ 28282 h 21600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1600" h="21600">
                <a:moveTo>
                  <a:pt x="0" y="18900"/>
                </a:moveTo>
                <a:lnTo>
                  <a:pt x="9257" y="18900"/>
                </a:lnTo>
                <a:lnTo>
                  <a:pt x="9257" y="21600"/>
                </a:lnTo>
                <a:lnTo>
                  <a:pt x="12343" y="21600"/>
                </a:lnTo>
                <a:lnTo>
                  <a:pt x="12343" y="18900"/>
                </a:lnTo>
                <a:lnTo>
                  <a:pt x="21600" y="18900"/>
                </a:lnTo>
                <a:lnTo>
                  <a:pt x="12343" y="12600"/>
                </a:lnTo>
                <a:lnTo>
                  <a:pt x="18514" y="12600"/>
                </a:lnTo>
                <a:lnTo>
                  <a:pt x="12343" y="6300"/>
                </a:lnTo>
                <a:lnTo>
                  <a:pt x="15429" y="6300"/>
                </a:lnTo>
                <a:lnTo>
                  <a:pt x="10800" y="0"/>
                </a:lnTo>
                <a:lnTo>
                  <a:pt x="6171" y="6300"/>
                </a:lnTo>
                <a:lnTo>
                  <a:pt x="9257" y="6300"/>
                </a:lnTo>
                <a:lnTo>
                  <a:pt x="3086" y="12600"/>
                </a:lnTo>
                <a:lnTo>
                  <a:pt x="9257" y="12600"/>
                </a:lnTo>
                <a:close/>
              </a:path>
            </a:pathLst>
          </a:custGeom>
          <a:solidFill>
            <a:srgbClr val="00800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th-TH">
              <a:latin typeface="+mn-lt"/>
              <a:cs typeface="+mn-cs"/>
            </a:endParaRPr>
          </a:p>
        </p:txBody>
      </p:sp>
      <p:sp>
        <p:nvSpPr>
          <p:cNvPr id="27" name="Tree"/>
          <p:cNvSpPr>
            <a:spLocks noEditPoints="1" noChangeArrowheads="1"/>
          </p:cNvSpPr>
          <p:nvPr/>
        </p:nvSpPr>
        <p:spPr bwMode="auto">
          <a:xfrm>
            <a:off x="5940425" y="4270375"/>
            <a:ext cx="327025" cy="195263"/>
          </a:xfrm>
          <a:custGeom>
            <a:avLst/>
            <a:gdLst>
              <a:gd name="G0" fmla="+- 0 0 0"/>
              <a:gd name="G1" fmla="*/ 18900 1 3"/>
              <a:gd name="G2" fmla="*/ 18900 2 3"/>
              <a:gd name="G3" fmla="+- 18900 0 0"/>
              <a:gd name="T0" fmla="*/ 10800 w 21600"/>
              <a:gd name="T1" fmla="*/ 0 h 21600"/>
              <a:gd name="T2" fmla="*/ 6171 w 21600"/>
              <a:gd name="T3" fmla="*/ 6300 h 21600"/>
              <a:gd name="T4" fmla="*/ 3086 w 21600"/>
              <a:gd name="T5" fmla="*/ 12600 h 21600"/>
              <a:gd name="T6" fmla="*/ 0 w 21600"/>
              <a:gd name="T7" fmla="*/ 18900 h 21600"/>
              <a:gd name="T8" fmla="*/ 15429 w 21600"/>
              <a:gd name="T9" fmla="*/ 6300 h 21600"/>
              <a:gd name="T10" fmla="*/ 18514 w 21600"/>
              <a:gd name="T11" fmla="*/ 12600 h 21600"/>
              <a:gd name="T12" fmla="*/ 21600 w 21600"/>
              <a:gd name="T13" fmla="*/ 18900 h 21600"/>
              <a:gd name="T14" fmla="*/ 17694720 60000 65536"/>
              <a:gd name="T15" fmla="*/ 11796480 60000 65536"/>
              <a:gd name="T16" fmla="*/ 11796480 60000 65536"/>
              <a:gd name="T17" fmla="*/ 11796480 60000 65536"/>
              <a:gd name="T18" fmla="*/ 0 60000 65536"/>
              <a:gd name="T19" fmla="*/ 0 60000 65536"/>
              <a:gd name="T20" fmla="*/ 0 60000 65536"/>
              <a:gd name="T21" fmla="*/ 761 w 21600"/>
              <a:gd name="T22" fmla="*/ 22454 h 21600"/>
              <a:gd name="T23" fmla="*/ 21069 w 21600"/>
              <a:gd name="T24" fmla="*/ 28282 h 21600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1600" h="21600">
                <a:moveTo>
                  <a:pt x="0" y="18900"/>
                </a:moveTo>
                <a:lnTo>
                  <a:pt x="9257" y="18900"/>
                </a:lnTo>
                <a:lnTo>
                  <a:pt x="9257" y="21600"/>
                </a:lnTo>
                <a:lnTo>
                  <a:pt x="12343" y="21600"/>
                </a:lnTo>
                <a:lnTo>
                  <a:pt x="12343" y="18900"/>
                </a:lnTo>
                <a:lnTo>
                  <a:pt x="21600" y="18900"/>
                </a:lnTo>
                <a:lnTo>
                  <a:pt x="12343" y="12600"/>
                </a:lnTo>
                <a:lnTo>
                  <a:pt x="18514" y="12600"/>
                </a:lnTo>
                <a:lnTo>
                  <a:pt x="12343" y="6300"/>
                </a:lnTo>
                <a:lnTo>
                  <a:pt x="15429" y="6300"/>
                </a:lnTo>
                <a:lnTo>
                  <a:pt x="10800" y="0"/>
                </a:lnTo>
                <a:lnTo>
                  <a:pt x="6171" y="6300"/>
                </a:lnTo>
                <a:lnTo>
                  <a:pt x="9257" y="6300"/>
                </a:lnTo>
                <a:lnTo>
                  <a:pt x="3086" y="12600"/>
                </a:lnTo>
                <a:lnTo>
                  <a:pt x="9257" y="12600"/>
                </a:lnTo>
                <a:close/>
              </a:path>
            </a:pathLst>
          </a:custGeom>
          <a:solidFill>
            <a:srgbClr val="00800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th-TH">
              <a:latin typeface="+mn-lt"/>
              <a:cs typeface="+mn-cs"/>
            </a:endParaRPr>
          </a:p>
        </p:txBody>
      </p:sp>
      <p:sp>
        <p:nvSpPr>
          <p:cNvPr id="28" name="Tree"/>
          <p:cNvSpPr>
            <a:spLocks noEditPoints="1" noChangeArrowheads="1"/>
          </p:cNvSpPr>
          <p:nvPr/>
        </p:nvSpPr>
        <p:spPr bwMode="auto">
          <a:xfrm>
            <a:off x="6732588" y="5370513"/>
            <a:ext cx="327025" cy="195262"/>
          </a:xfrm>
          <a:custGeom>
            <a:avLst/>
            <a:gdLst>
              <a:gd name="G0" fmla="+- 0 0 0"/>
              <a:gd name="G1" fmla="*/ 18900 1 3"/>
              <a:gd name="G2" fmla="*/ 18900 2 3"/>
              <a:gd name="G3" fmla="+- 18900 0 0"/>
              <a:gd name="T0" fmla="*/ 10800 w 21600"/>
              <a:gd name="T1" fmla="*/ 0 h 21600"/>
              <a:gd name="T2" fmla="*/ 6171 w 21600"/>
              <a:gd name="T3" fmla="*/ 6300 h 21600"/>
              <a:gd name="T4" fmla="*/ 3086 w 21600"/>
              <a:gd name="T5" fmla="*/ 12600 h 21600"/>
              <a:gd name="T6" fmla="*/ 0 w 21600"/>
              <a:gd name="T7" fmla="*/ 18900 h 21600"/>
              <a:gd name="T8" fmla="*/ 15429 w 21600"/>
              <a:gd name="T9" fmla="*/ 6300 h 21600"/>
              <a:gd name="T10" fmla="*/ 18514 w 21600"/>
              <a:gd name="T11" fmla="*/ 12600 h 21600"/>
              <a:gd name="T12" fmla="*/ 21600 w 21600"/>
              <a:gd name="T13" fmla="*/ 18900 h 21600"/>
              <a:gd name="T14" fmla="*/ 17694720 60000 65536"/>
              <a:gd name="T15" fmla="*/ 11796480 60000 65536"/>
              <a:gd name="T16" fmla="*/ 11796480 60000 65536"/>
              <a:gd name="T17" fmla="*/ 11796480 60000 65536"/>
              <a:gd name="T18" fmla="*/ 0 60000 65536"/>
              <a:gd name="T19" fmla="*/ 0 60000 65536"/>
              <a:gd name="T20" fmla="*/ 0 60000 65536"/>
              <a:gd name="T21" fmla="*/ 761 w 21600"/>
              <a:gd name="T22" fmla="*/ 22454 h 21600"/>
              <a:gd name="T23" fmla="*/ 21069 w 21600"/>
              <a:gd name="T24" fmla="*/ 28282 h 21600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1600" h="21600">
                <a:moveTo>
                  <a:pt x="0" y="18900"/>
                </a:moveTo>
                <a:lnTo>
                  <a:pt x="9257" y="18900"/>
                </a:lnTo>
                <a:lnTo>
                  <a:pt x="9257" y="21600"/>
                </a:lnTo>
                <a:lnTo>
                  <a:pt x="12343" y="21600"/>
                </a:lnTo>
                <a:lnTo>
                  <a:pt x="12343" y="18900"/>
                </a:lnTo>
                <a:lnTo>
                  <a:pt x="21600" y="18900"/>
                </a:lnTo>
                <a:lnTo>
                  <a:pt x="12343" y="12600"/>
                </a:lnTo>
                <a:lnTo>
                  <a:pt x="18514" y="12600"/>
                </a:lnTo>
                <a:lnTo>
                  <a:pt x="12343" y="6300"/>
                </a:lnTo>
                <a:lnTo>
                  <a:pt x="15429" y="6300"/>
                </a:lnTo>
                <a:lnTo>
                  <a:pt x="10800" y="0"/>
                </a:lnTo>
                <a:lnTo>
                  <a:pt x="6171" y="6300"/>
                </a:lnTo>
                <a:lnTo>
                  <a:pt x="9257" y="6300"/>
                </a:lnTo>
                <a:lnTo>
                  <a:pt x="3086" y="12600"/>
                </a:lnTo>
                <a:lnTo>
                  <a:pt x="9257" y="12600"/>
                </a:lnTo>
                <a:close/>
              </a:path>
            </a:pathLst>
          </a:custGeom>
          <a:solidFill>
            <a:srgbClr val="00800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th-TH">
              <a:latin typeface="+mn-lt"/>
              <a:cs typeface="+mn-cs"/>
            </a:endParaRPr>
          </a:p>
        </p:txBody>
      </p:sp>
      <p:sp>
        <p:nvSpPr>
          <p:cNvPr id="29" name="Tree"/>
          <p:cNvSpPr>
            <a:spLocks noEditPoints="1" noChangeArrowheads="1"/>
          </p:cNvSpPr>
          <p:nvPr/>
        </p:nvSpPr>
        <p:spPr bwMode="auto">
          <a:xfrm>
            <a:off x="6692900" y="4649788"/>
            <a:ext cx="327025" cy="196850"/>
          </a:xfrm>
          <a:custGeom>
            <a:avLst/>
            <a:gdLst>
              <a:gd name="G0" fmla="+- 0 0 0"/>
              <a:gd name="G1" fmla="*/ 18900 1 3"/>
              <a:gd name="G2" fmla="*/ 18900 2 3"/>
              <a:gd name="G3" fmla="+- 18900 0 0"/>
              <a:gd name="T0" fmla="*/ 10800 w 21600"/>
              <a:gd name="T1" fmla="*/ 0 h 21600"/>
              <a:gd name="T2" fmla="*/ 6171 w 21600"/>
              <a:gd name="T3" fmla="*/ 6300 h 21600"/>
              <a:gd name="T4" fmla="*/ 3086 w 21600"/>
              <a:gd name="T5" fmla="*/ 12600 h 21600"/>
              <a:gd name="T6" fmla="*/ 0 w 21600"/>
              <a:gd name="T7" fmla="*/ 18900 h 21600"/>
              <a:gd name="T8" fmla="*/ 15429 w 21600"/>
              <a:gd name="T9" fmla="*/ 6300 h 21600"/>
              <a:gd name="T10" fmla="*/ 18514 w 21600"/>
              <a:gd name="T11" fmla="*/ 12600 h 21600"/>
              <a:gd name="T12" fmla="*/ 21600 w 21600"/>
              <a:gd name="T13" fmla="*/ 18900 h 21600"/>
              <a:gd name="T14" fmla="*/ 17694720 60000 65536"/>
              <a:gd name="T15" fmla="*/ 11796480 60000 65536"/>
              <a:gd name="T16" fmla="*/ 11796480 60000 65536"/>
              <a:gd name="T17" fmla="*/ 11796480 60000 65536"/>
              <a:gd name="T18" fmla="*/ 0 60000 65536"/>
              <a:gd name="T19" fmla="*/ 0 60000 65536"/>
              <a:gd name="T20" fmla="*/ 0 60000 65536"/>
              <a:gd name="T21" fmla="*/ 761 w 21600"/>
              <a:gd name="T22" fmla="*/ 22454 h 21600"/>
              <a:gd name="T23" fmla="*/ 21069 w 21600"/>
              <a:gd name="T24" fmla="*/ 28282 h 21600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1600" h="21600">
                <a:moveTo>
                  <a:pt x="0" y="18900"/>
                </a:moveTo>
                <a:lnTo>
                  <a:pt x="9257" y="18900"/>
                </a:lnTo>
                <a:lnTo>
                  <a:pt x="9257" y="21600"/>
                </a:lnTo>
                <a:lnTo>
                  <a:pt x="12343" y="21600"/>
                </a:lnTo>
                <a:lnTo>
                  <a:pt x="12343" y="18900"/>
                </a:lnTo>
                <a:lnTo>
                  <a:pt x="21600" y="18900"/>
                </a:lnTo>
                <a:lnTo>
                  <a:pt x="12343" y="12600"/>
                </a:lnTo>
                <a:lnTo>
                  <a:pt x="18514" y="12600"/>
                </a:lnTo>
                <a:lnTo>
                  <a:pt x="12343" y="6300"/>
                </a:lnTo>
                <a:lnTo>
                  <a:pt x="15429" y="6300"/>
                </a:lnTo>
                <a:lnTo>
                  <a:pt x="10800" y="0"/>
                </a:lnTo>
                <a:lnTo>
                  <a:pt x="6171" y="6300"/>
                </a:lnTo>
                <a:lnTo>
                  <a:pt x="9257" y="6300"/>
                </a:lnTo>
                <a:lnTo>
                  <a:pt x="3086" y="12600"/>
                </a:lnTo>
                <a:lnTo>
                  <a:pt x="9257" y="12600"/>
                </a:lnTo>
                <a:close/>
              </a:path>
            </a:pathLst>
          </a:custGeom>
          <a:solidFill>
            <a:srgbClr val="00800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th-TH">
              <a:latin typeface="+mn-lt"/>
              <a:cs typeface="+mn-cs"/>
            </a:endParaRPr>
          </a:p>
        </p:txBody>
      </p:sp>
      <p:sp>
        <p:nvSpPr>
          <p:cNvPr id="30" name="TextBox 29"/>
          <p:cNvSpPr txBox="1">
            <a:spLocks noChangeArrowheads="1"/>
          </p:cNvSpPr>
          <p:nvPr/>
        </p:nvSpPr>
        <p:spPr bwMode="auto">
          <a:xfrm>
            <a:off x="5508625" y="3933825"/>
            <a:ext cx="1655763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>
                <a:latin typeface="Tw Cen MT" pitchFamily="34" charset="0"/>
                <a:cs typeface="FreesiaUPC" pitchFamily="34" charset="-34"/>
              </a:rPr>
              <a:t>h = 3 + 2 = 5</a:t>
            </a:r>
            <a:endParaRPr lang="th-TH" sz="1600">
              <a:latin typeface="Tw Cen MT" pitchFamily="34" charset="0"/>
              <a:cs typeface="FreesiaUPC" pitchFamily="34" charset="-34"/>
            </a:endParaRPr>
          </a:p>
        </p:txBody>
      </p:sp>
      <p:cxnSp>
        <p:nvCxnSpPr>
          <p:cNvPr id="32" name="ตัวเชื่อมต่อตรง 31"/>
          <p:cNvCxnSpPr>
            <a:endCxn id="21" idx="0"/>
          </p:cNvCxnSpPr>
          <p:nvPr/>
        </p:nvCxnSpPr>
        <p:spPr>
          <a:xfrm rot="10800000" flipV="1">
            <a:off x="3167063" y="3213100"/>
            <a:ext cx="1549400" cy="720725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ตัวเชื่อมต่อตรง 33"/>
          <p:cNvCxnSpPr>
            <a:endCxn id="30" idx="0"/>
          </p:cNvCxnSpPr>
          <p:nvPr/>
        </p:nvCxnSpPr>
        <p:spPr>
          <a:xfrm>
            <a:off x="4932363" y="3213100"/>
            <a:ext cx="1403350" cy="720725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สี่เหลี่ยมผืนผ้า 34"/>
          <p:cNvSpPr/>
          <p:nvPr/>
        </p:nvSpPr>
        <p:spPr>
          <a:xfrm>
            <a:off x="2411413" y="5876925"/>
            <a:ext cx="1584325" cy="6477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dirty="0"/>
              <a:t>ทางตัน </a:t>
            </a:r>
            <a:r>
              <a:rPr lang="en-US" dirty="0"/>
              <a:t>!!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 animBg="1"/>
      <p:bldP spid="21" grpId="0"/>
      <p:bldP spid="30" grpId="0"/>
      <p:bldP spid="35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สี่เหลี่ยมผืนผ้า 68"/>
          <p:cNvSpPr/>
          <p:nvPr/>
        </p:nvSpPr>
        <p:spPr>
          <a:xfrm>
            <a:off x="3492500" y="1577975"/>
            <a:ext cx="1727200" cy="1728788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th-TH"/>
          </a:p>
        </p:txBody>
      </p:sp>
      <p:sp>
        <p:nvSpPr>
          <p:cNvPr id="43011" name="ชื่อเรื่อง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th-TH" smtClean="0"/>
              <a:t>ถ้าเลือกมาทาง </a:t>
            </a:r>
            <a:r>
              <a:rPr lang="en-US" smtClean="0">
                <a:cs typeface="FreesiaUPC" pitchFamily="34" charset="-34"/>
              </a:rPr>
              <a:t>(</a:t>
            </a:r>
            <a:r>
              <a:rPr lang="th-TH" smtClean="0"/>
              <a:t>2</a:t>
            </a:r>
            <a:r>
              <a:rPr lang="en-US" smtClean="0">
                <a:cs typeface="FreesiaUPC" pitchFamily="34" charset="-34"/>
              </a:rPr>
              <a:t>)</a:t>
            </a:r>
            <a:endParaRPr lang="th-TH" smtClean="0"/>
          </a:p>
        </p:txBody>
      </p:sp>
      <p:graphicFrame>
        <p:nvGraphicFramePr>
          <p:cNvPr id="4" name="ตัวยึดเนื้อหา 3"/>
          <p:cNvGraphicFramePr>
            <a:graphicFrameLocks/>
          </p:cNvGraphicFramePr>
          <p:nvPr/>
        </p:nvGraphicFramePr>
        <p:xfrm>
          <a:off x="323850" y="1749425"/>
          <a:ext cx="1584325" cy="146367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96044"/>
                <a:gridCol w="396044"/>
                <a:gridCol w="396044"/>
                <a:gridCol w="396044"/>
              </a:tblGrid>
              <a:tr h="324036"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24036">
                <a:tc>
                  <a:txBody>
                    <a:bodyPr/>
                    <a:lstStyle/>
                    <a:p>
                      <a:endParaRPr lang="th-T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24036">
                <a:tc>
                  <a:txBody>
                    <a:bodyPr/>
                    <a:lstStyle/>
                    <a:p>
                      <a:endParaRPr lang="th-T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24036"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pic>
        <p:nvPicPr>
          <p:cNvPr id="43039" name="Picture 3" descr="C:\Program Files (x86)\Microsoft Office\MEDIA\CAGCAT10\j030295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650" y="2501900"/>
            <a:ext cx="323850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ree"/>
          <p:cNvSpPr>
            <a:spLocks noEditPoints="1" noChangeArrowheads="1"/>
          </p:cNvSpPr>
          <p:nvPr/>
        </p:nvSpPr>
        <p:spPr bwMode="auto">
          <a:xfrm>
            <a:off x="755650" y="2922588"/>
            <a:ext cx="327025" cy="195262"/>
          </a:xfrm>
          <a:custGeom>
            <a:avLst/>
            <a:gdLst>
              <a:gd name="G0" fmla="+- 0 0 0"/>
              <a:gd name="G1" fmla="*/ 18900 1 3"/>
              <a:gd name="G2" fmla="*/ 18900 2 3"/>
              <a:gd name="G3" fmla="+- 18900 0 0"/>
              <a:gd name="T0" fmla="*/ 10800 w 21600"/>
              <a:gd name="T1" fmla="*/ 0 h 21600"/>
              <a:gd name="T2" fmla="*/ 6171 w 21600"/>
              <a:gd name="T3" fmla="*/ 6300 h 21600"/>
              <a:gd name="T4" fmla="*/ 3086 w 21600"/>
              <a:gd name="T5" fmla="*/ 12600 h 21600"/>
              <a:gd name="T6" fmla="*/ 0 w 21600"/>
              <a:gd name="T7" fmla="*/ 18900 h 21600"/>
              <a:gd name="T8" fmla="*/ 15429 w 21600"/>
              <a:gd name="T9" fmla="*/ 6300 h 21600"/>
              <a:gd name="T10" fmla="*/ 18514 w 21600"/>
              <a:gd name="T11" fmla="*/ 12600 h 21600"/>
              <a:gd name="T12" fmla="*/ 21600 w 21600"/>
              <a:gd name="T13" fmla="*/ 18900 h 21600"/>
              <a:gd name="T14" fmla="*/ 17694720 60000 65536"/>
              <a:gd name="T15" fmla="*/ 11796480 60000 65536"/>
              <a:gd name="T16" fmla="*/ 11796480 60000 65536"/>
              <a:gd name="T17" fmla="*/ 11796480 60000 65536"/>
              <a:gd name="T18" fmla="*/ 0 60000 65536"/>
              <a:gd name="T19" fmla="*/ 0 60000 65536"/>
              <a:gd name="T20" fmla="*/ 0 60000 65536"/>
              <a:gd name="T21" fmla="*/ 761 w 21600"/>
              <a:gd name="T22" fmla="*/ 22454 h 21600"/>
              <a:gd name="T23" fmla="*/ 21069 w 21600"/>
              <a:gd name="T24" fmla="*/ 28282 h 21600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1600" h="21600">
                <a:moveTo>
                  <a:pt x="0" y="18900"/>
                </a:moveTo>
                <a:lnTo>
                  <a:pt x="9257" y="18900"/>
                </a:lnTo>
                <a:lnTo>
                  <a:pt x="9257" y="21600"/>
                </a:lnTo>
                <a:lnTo>
                  <a:pt x="12343" y="21600"/>
                </a:lnTo>
                <a:lnTo>
                  <a:pt x="12343" y="18900"/>
                </a:lnTo>
                <a:lnTo>
                  <a:pt x="21600" y="18900"/>
                </a:lnTo>
                <a:lnTo>
                  <a:pt x="12343" y="12600"/>
                </a:lnTo>
                <a:lnTo>
                  <a:pt x="18514" y="12600"/>
                </a:lnTo>
                <a:lnTo>
                  <a:pt x="12343" y="6300"/>
                </a:lnTo>
                <a:lnTo>
                  <a:pt x="15429" y="6300"/>
                </a:lnTo>
                <a:lnTo>
                  <a:pt x="10800" y="0"/>
                </a:lnTo>
                <a:lnTo>
                  <a:pt x="6171" y="6300"/>
                </a:lnTo>
                <a:lnTo>
                  <a:pt x="9257" y="6300"/>
                </a:lnTo>
                <a:lnTo>
                  <a:pt x="3086" y="12600"/>
                </a:lnTo>
                <a:lnTo>
                  <a:pt x="9257" y="12600"/>
                </a:lnTo>
                <a:close/>
              </a:path>
            </a:pathLst>
          </a:custGeom>
          <a:solidFill>
            <a:srgbClr val="00800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th-TH">
              <a:latin typeface="+mn-lt"/>
              <a:cs typeface="+mn-cs"/>
            </a:endParaRPr>
          </a:p>
        </p:txBody>
      </p:sp>
      <p:pic>
        <p:nvPicPr>
          <p:cNvPr id="43041" name="Picture 5" descr="C:\Program Files (x86)\Microsoft Office\MEDIA\CAGCAT10\j0215086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89088" y="1760538"/>
            <a:ext cx="261937" cy="334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ree"/>
          <p:cNvSpPr>
            <a:spLocks noEditPoints="1" noChangeArrowheads="1"/>
          </p:cNvSpPr>
          <p:nvPr/>
        </p:nvSpPr>
        <p:spPr bwMode="auto">
          <a:xfrm>
            <a:off x="755650" y="2181225"/>
            <a:ext cx="327025" cy="196850"/>
          </a:xfrm>
          <a:custGeom>
            <a:avLst/>
            <a:gdLst>
              <a:gd name="G0" fmla="+- 0 0 0"/>
              <a:gd name="G1" fmla="*/ 18900 1 3"/>
              <a:gd name="G2" fmla="*/ 18900 2 3"/>
              <a:gd name="G3" fmla="+- 18900 0 0"/>
              <a:gd name="T0" fmla="*/ 10800 w 21600"/>
              <a:gd name="T1" fmla="*/ 0 h 21600"/>
              <a:gd name="T2" fmla="*/ 6171 w 21600"/>
              <a:gd name="T3" fmla="*/ 6300 h 21600"/>
              <a:gd name="T4" fmla="*/ 3086 w 21600"/>
              <a:gd name="T5" fmla="*/ 12600 h 21600"/>
              <a:gd name="T6" fmla="*/ 0 w 21600"/>
              <a:gd name="T7" fmla="*/ 18900 h 21600"/>
              <a:gd name="T8" fmla="*/ 15429 w 21600"/>
              <a:gd name="T9" fmla="*/ 6300 h 21600"/>
              <a:gd name="T10" fmla="*/ 18514 w 21600"/>
              <a:gd name="T11" fmla="*/ 12600 h 21600"/>
              <a:gd name="T12" fmla="*/ 21600 w 21600"/>
              <a:gd name="T13" fmla="*/ 18900 h 21600"/>
              <a:gd name="T14" fmla="*/ 17694720 60000 65536"/>
              <a:gd name="T15" fmla="*/ 11796480 60000 65536"/>
              <a:gd name="T16" fmla="*/ 11796480 60000 65536"/>
              <a:gd name="T17" fmla="*/ 11796480 60000 65536"/>
              <a:gd name="T18" fmla="*/ 0 60000 65536"/>
              <a:gd name="T19" fmla="*/ 0 60000 65536"/>
              <a:gd name="T20" fmla="*/ 0 60000 65536"/>
              <a:gd name="T21" fmla="*/ 761 w 21600"/>
              <a:gd name="T22" fmla="*/ 22454 h 21600"/>
              <a:gd name="T23" fmla="*/ 21069 w 21600"/>
              <a:gd name="T24" fmla="*/ 28282 h 21600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1600" h="21600">
                <a:moveTo>
                  <a:pt x="0" y="18900"/>
                </a:moveTo>
                <a:lnTo>
                  <a:pt x="9257" y="18900"/>
                </a:lnTo>
                <a:lnTo>
                  <a:pt x="9257" y="21600"/>
                </a:lnTo>
                <a:lnTo>
                  <a:pt x="12343" y="21600"/>
                </a:lnTo>
                <a:lnTo>
                  <a:pt x="12343" y="18900"/>
                </a:lnTo>
                <a:lnTo>
                  <a:pt x="21600" y="18900"/>
                </a:lnTo>
                <a:lnTo>
                  <a:pt x="12343" y="12600"/>
                </a:lnTo>
                <a:lnTo>
                  <a:pt x="18514" y="12600"/>
                </a:lnTo>
                <a:lnTo>
                  <a:pt x="12343" y="6300"/>
                </a:lnTo>
                <a:lnTo>
                  <a:pt x="15429" y="6300"/>
                </a:lnTo>
                <a:lnTo>
                  <a:pt x="10800" y="0"/>
                </a:lnTo>
                <a:lnTo>
                  <a:pt x="6171" y="6300"/>
                </a:lnTo>
                <a:lnTo>
                  <a:pt x="9257" y="6300"/>
                </a:lnTo>
                <a:lnTo>
                  <a:pt x="3086" y="12600"/>
                </a:lnTo>
                <a:lnTo>
                  <a:pt x="9257" y="12600"/>
                </a:lnTo>
                <a:close/>
              </a:path>
            </a:pathLst>
          </a:custGeom>
          <a:solidFill>
            <a:srgbClr val="00800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th-TH">
              <a:latin typeface="+mn-lt"/>
              <a:cs typeface="+mn-cs"/>
            </a:endParaRPr>
          </a:p>
        </p:txBody>
      </p:sp>
      <p:sp>
        <p:nvSpPr>
          <p:cNvPr id="9" name="Tree"/>
          <p:cNvSpPr>
            <a:spLocks noEditPoints="1" noChangeArrowheads="1"/>
          </p:cNvSpPr>
          <p:nvPr/>
        </p:nvSpPr>
        <p:spPr bwMode="auto">
          <a:xfrm>
            <a:off x="755650" y="1822450"/>
            <a:ext cx="327025" cy="195263"/>
          </a:xfrm>
          <a:custGeom>
            <a:avLst/>
            <a:gdLst>
              <a:gd name="G0" fmla="+- 0 0 0"/>
              <a:gd name="G1" fmla="*/ 18900 1 3"/>
              <a:gd name="G2" fmla="*/ 18900 2 3"/>
              <a:gd name="G3" fmla="+- 18900 0 0"/>
              <a:gd name="T0" fmla="*/ 10800 w 21600"/>
              <a:gd name="T1" fmla="*/ 0 h 21600"/>
              <a:gd name="T2" fmla="*/ 6171 w 21600"/>
              <a:gd name="T3" fmla="*/ 6300 h 21600"/>
              <a:gd name="T4" fmla="*/ 3086 w 21600"/>
              <a:gd name="T5" fmla="*/ 12600 h 21600"/>
              <a:gd name="T6" fmla="*/ 0 w 21600"/>
              <a:gd name="T7" fmla="*/ 18900 h 21600"/>
              <a:gd name="T8" fmla="*/ 15429 w 21600"/>
              <a:gd name="T9" fmla="*/ 6300 h 21600"/>
              <a:gd name="T10" fmla="*/ 18514 w 21600"/>
              <a:gd name="T11" fmla="*/ 12600 h 21600"/>
              <a:gd name="T12" fmla="*/ 21600 w 21600"/>
              <a:gd name="T13" fmla="*/ 18900 h 21600"/>
              <a:gd name="T14" fmla="*/ 17694720 60000 65536"/>
              <a:gd name="T15" fmla="*/ 11796480 60000 65536"/>
              <a:gd name="T16" fmla="*/ 11796480 60000 65536"/>
              <a:gd name="T17" fmla="*/ 11796480 60000 65536"/>
              <a:gd name="T18" fmla="*/ 0 60000 65536"/>
              <a:gd name="T19" fmla="*/ 0 60000 65536"/>
              <a:gd name="T20" fmla="*/ 0 60000 65536"/>
              <a:gd name="T21" fmla="*/ 761 w 21600"/>
              <a:gd name="T22" fmla="*/ 22454 h 21600"/>
              <a:gd name="T23" fmla="*/ 21069 w 21600"/>
              <a:gd name="T24" fmla="*/ 28282 h 21600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1600" h="21600">
                <a:moveTo>
                  <a:pt x="0" y="18900"/>
                </a:moveTo>
                <a:lnTo>
                  <a:pt x="9257" y="18900"/>
                </a:lnTo>
                <a:lnTo>
                  <a:pt x="9257" y="21600"/>
                </a:lnTo>
                <a:lnTo>
                  <a:pt x="12343" y="21600"/>
                </a:lnTo>
                <a:lnTo>
                  <a:pt x="12343" y="18900"/>
                </a:lnTo>
                <a:lnTo>
                  <a:pt x="21600" y="18900"/>
                </a:lnTo>
                <a:lnTo>
                  <a:pt x="12343" y="12600"/>
                </a:lnTo>
                <a:lnTo>
                  <a:pt x="18514" y="12600"/>
                </a:lnTo>
                <a:lnTo>
                  <a:pt x="12343" y="6300"/>
                </a:lnTo>
                <a:lnTo>
                  <a:pt x="15429" y="6300"/>
                </a:lnTo>
                <a:lnTo>
                  <a:pt x="10800" y="0"/>
                </a:lnTo>
                <a:lnTo>
                  <a:pt x="6171" y="6300"/>
                </a:lnTo>
                <a:lnTo>
                  <a:pt x="9257" y="6300"/>
                </a:lnTo>
                <a:lnTo>
                  <a:pt x="3086" y="12600"/>
                </a:lnTo>
                <a:lnTo>
                  <a:pt x="9257" y="12600"/>
                </a:lnTo>
                <a:close/>
              </a:path>
            </a:pathLst>
          </a:custGeom>
          <a:solidFill>
            <a:srgbClr val="00800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th-TH">
              <a:latin typeface="+mn-lt"/>
              <a:cs typeface="+mn-cs"/>
            </a:endParaRPr>
          </a:p>
        </p:txBody>
      </p:sp>
      <p:sp>
        <p:nvSpPr>
          <p:cNvPr id="10" name="Tree"/>
          <p:cNvSpPr>
            <a:spLocks noEditPoints="1" noChangeArrowheads="1"/>
          </p:cNvSpPr>
          <p:nvPr/>
        </p:nvSpPr>
        <p:spPr bwMode="auto">
          <a:xfrm>
            <a:off x="1547813" y="2922588"/>
            <a:ext cx="327025" cy="195262"/>
          </a:xfrm>
          <a:custGeom>
            <a:avLst/>
            <a:gdLst>
              <a:gd name="G0" fmla="+- 0 0 0"/>
              <a:gd name="G1" fmla="*/ 18900 1 3"/>
              <a:gd name="G2" fmla="*/ 18900 2 3"/>
              <a:gd name="G3" fmla="+- 18900 0 0"/>
              <a:gd name="T0" fmla="*/ 10800 w 21600"/>
              <a:gd name="T1" fmla="*/ 0 h 21600"/>
              <a:gd name="T2" fmla="*/ 6171 w 21600"/>
              <a:gd name="T3" fmla="*/ 6300 h 21600"/>
              <a:gd name="T4" fmla="*/ 3086 w 21600"/>
              <a:gd name="T5" fmla="*/ 12600 h 21600"/>
              <a:gd name="T6" fmla="*/ 0 w 21600"/>
              <a:gd name="T7" fmla="*/ 18900 h 21600"/>
              <a:gd name="T8" fmla="*/ 15429 w 21600"/>
              <a:gd name="T9" fmla="*/ 6300 h 21600"/>
              <a:gd name="T10" fmla="*/ 18514 w 21600"/>
              <a:gd name="T11" fmla="*/ 12600 h 21600"/>
              <a:gd name="T12" fmla="*/ 21600 w 21600"/>
              <a:gd name="T13" fmla="*/ 18900 h 21600"/>
              <a:gd name="T14" fmla="*/ 17694720 60000 65536"/>
              <a:gd name="T15" fmla="*/ 11796480 60000 65536"/>
              <a:gd name="T16" fmla="*/ 11796480 60000 65536"/>
              <a:gd name="T17" fmla="*/ 11796480 60000 65536"/>
              <a:gd name="T18" fmla="*/ 0 60000 65536"/>
              <a:gd name="T19" fmla="*/ 0 60000 65536"/>
              <a:gd name="T20" fmla="*/ 0 60000 65536"/>
              <a:gd name="T21" fmla="*/ 761 w 21600"/>
              <a:gd name="T22" fmla="*/ 22454 h 21600"/>
              <a:gd name="T23" fmla="*/ 21069 w 21600"/>
              <a:gd name="T24" fmla="*/ 28282 h 21600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1600" h="21600">
                <a:moveTo>
                  <a:pt x="0" y="18900"/>
                </a:moveTo>
                <a:lnTo>
                  <a:pt x="9257" y="18900"/>
                </a:lnTo>
                <a:lnTo>
                  <a:pt x="9257" y="21600"/>
                </a:lnTo>
                <a:lnTo>
                  <a:pt x="12343" y="21600"/>
                </a:lnTo>
                <a:lnTo>
                  <a:pt x="12343" y="18900"/>
                </a:lnTo>
                <a:lnTo>
                  <a:pt x="21600" y="18900"/>
                </a:lnTo>
                <a:lnTo>
                  <a:pt x="12343" y="12600"/>
                </a:lnTo>
                <a:lnTo>
                  <a:pt x="18514" y="12600"/>
                </a:lnTo>
                <a:lnTo>
                  <a:pt x="12343" y="6300"/>
                </a:lnTo>
                <a:lnTo>
                  <a:pt x="15429" y="6300"/>
                </a:lnTo>
                <a:lnTo>
                  <a:pt x="10800" y="0"/>
                </a:lnTo>
                <a:lnTo>
                  <a:pt x="6171" y="6300"/>
                </a:lnTo>
                <a:lnTo>
                  <a:pt x="9257" y="6300"/>
                </a:lnTo>
                <a:lnTo>
                  <a:pt x="3086" y="12600"/>
                </a:lnTo>
                <a:lnTo>
                  <a:pt x="9257" y="12600"/>
                </a:lnTo>
                <a:close/>
              </a:path>
            </a:pathLst>
          </a:custGeom>
          <a:solidFill>
            <a:srgbClr val="00800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th-TH">
              <a:latin typeface="+mn-lt"/>
              <a:cs typeface="+mn-cs"/>
            </a:endParaRPr>
          </a:p>
        </p:txBody>
      </p:sp>
      <p:sp>
        <p:nvSpPr>
          <p:cNvPr id="11" name="Tree"/>
          <p:cNvSpPr>
            <a:spLocks noEditPoints="1" noChangeArrowheads="1"/>
          </p:cNvSpPr>
          <p:nvPr/>
        </p:nvSpPr>
        <p:spPr bwMode="auto">
          <a:xfrm>
            <a:off x="1508125" y="2201863"/>
            <a:ext cx="327025" cy="196850"/>
          </a:xfrm>
          <a:custGeom>
            <a:avLst/>
            <a:gdLst>
              <a:gd name="G0" fmla="+- 0 0 0"/>
              <a:gd name="G1" fmla="*/ 18900 1 3"/>
              <a:gd name="G2" fmla="*/ 18900 2 3"/>
              <a:gd name="G3" fmla="+- 18900 0 0"/>
              <a:gd name="T0" fmla="*/ 10800 w 21600"/>
              <a:gd name="T1" fmla="*/ 0 h 21600"/>
              <a:gd name="T2" fmla="*/ 6171 w 21600"/>
              <a:gd name="T3" fmla="*/ 6300 h 21600"/>
              <a:gd name="T4" fmla="*/ 3086 w 21600"/>
              <a:gd name="T5" fmla="*/ 12600 h 21600"/>
              <a:gd name="T6" fmla="*/ 0 w 21600"/>
              <a:gd name="T7" fmla="*/ 18900 h 21600"/>
              <a:gd name="T8" fmla="*/ 15429 w 21600"/>
              <a:gd name="T9" fmla="*/ 6300 h 21600"/>
              <a:gd name="T10" fmla="*/ 18514 w 21600"/>
              <a:gd name="T11" fmla="*/ 12600 h 21600"/>
              <a:gd name="T12" fmla="*/ 21600 w 21600"/>
              <a:gd name="T13" fmla="*/ 18900 h 21600"/>
              <a:gd name="T14" fmla="*/ 17694720 60000 65536"/>
              <a:gd name="T15" fmla="*/ 11796480 60000 65536"/>
              <a:gd name="T16" fmla="*/ 11796480 60000 65536"/>
              <a:gd name="T17" fmla="*/ 11796480 60000 65536"/>
              <a:gd name="T18" fmla="*/ 0 60000 65536"/>
              <a:gd name="T19" fmla="*/ 0 60000 65536"/>
              <a:gd name="T20" fmla="*/ 0 60000 65536"/>
              <a:gd name="T21" fmla="*/ 761 w 21600"/>
              <a:gd name="T22" fmla="*/ 22454 h 21600"/>
              <a:gd name="T23" fmla="*/ 21069 w 21600"/>
              <a:gd name="T24" fmla="*/ 28282 h 21600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1600" h="21600">
                <a:moveTo>
                  <a:pt x="0" y="18900"/>
                </a:moveTo>
                <a:lnTo>
                  <a:pt x="9257" y="18900"/>
                </a:lnTo>
                <a:lnTo>
                  <a:pt x="9257" y="21600"/>
                </a:lnTo>
                <a:lnTo>
                  <a:pt x="12343" y="21600"/>
                </a:lnTo>
                <a:lnTo>
                  <a:pt x="12343" y="18900"/>
                </a:lnTo>
                <a:lnTo>
                  <a:pt x="21600" y="18900"/>
                </a:lnTo>
                <a:lnTo>
                  <a:pt x="12343" y="12600"/>
                </a:lnTo>
                <a:lnTo>
                  <a:pt x="18514" y="12600"/>
                </a:lnTo>
                <a:lnTo>
                  <a:pt x="12343" y="6300"/>
                </a:lnTo>
                <a:lnTo>
                  <a:pt x="15429" y="6300"/>
                </a:lnTo>
                <a:lnTo>
                  <a:pt x="10800" y="0"/>
                </a:lnTo>
                <a:lnTo>
                  <a:pt x="6171" y="6300"/>
                </a:lnTo>
                <a:lnTo>
                  <a:pt x="9257" y="6300"/>
                </a:lnTo>
                <a:lnTo>
                  <a:pt x="3086" y="12600"/>
                </a:lnTo>
                <a:lnTo>
                  <a:pt x="9257" y="12600"/>
                </a:lnTo>
                <a:close/>
              </a:path>
            </a:pathLst>
          </a:custGeom>
          <a:solidFill>
            <a:srgbClr val="00800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th-TH">
              <a:latin typeface="+mn-lt"/>
              <a:cs typeface="+mn-cs"/>
            </a:endParaRPr>
          </a:p>
        </p:txBody>
      </p:sp>
      <p:sp>
        <p:nvSpPr>
          <p:cNvPr id="43046" name="TextBox 11"/>
          <p:cNvSpPr txBox="1">
            <a:spLocks noChangeArrowheads="1"/>
          </p:cNvSpPr>
          <p:nvPr/>
        </p:nvSpPr>
        <p:spPr bwMode="auto">
          <a:xfrm>
            <a:off x="395288" y="1484313"/>
            <a:ext cx="1584325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>
                <a:latin typeface="Tw Cen MT" pitchFamily="34" charset="0"/>
                <a:cs typeface="FreesiaUPC" pitchFamily="34" charset="-34"/>
              </a:rPr>
              <a:t>h = 2 + 2  = 4</a:t>
            </a:r>
            <a:endParaRPr lang="th-TH" sz="1600">
              <a:latin typeface="Tw Cen MT" pitchFamily="34" charset="0"/>
              <a:cs typeface="FreesiaUPC" pitchFamily="34" charset="-34"/>
            </a:endParaRPr>
          </a:p>
        </p:txBody>
      </p:sp>
      <p:graphicFrame>
        <p:nvGraphicFramePr>
          <p:cNvPr id="13" name="ตัวยึดเนื้อหา 3"/>
          <p:cNvGraphicFramePr>
            <a:graphicFrameLocks/>
          </p:cNvGraphicFramePr>
          <p:nvPr/>
        </p:nvGraphicFramePr>
        <p:xfrm>
          <a:off x="3563938" y="1749425"/>
          <a:ext cx="1584325" cy="146367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96044"/>
                <a:gridCol w="396044"/>
                <a:gridCol w="396044"/>
                <a:gridCol w="396044"/>
              </a:tblGrid>
              <a:tr h="324036"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24036">
                <a:tc>
                  <a:txBody>
                    <a:bodyPr/>
                    <a:lstStyle/>
                    <a:p>
                      <a:endParaRPr lang="th-T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24036">
                <a:tc>
                  <a:txBody>
                    <a:bodyPr/>
                    <a:lstStyle/>
                    <a:p>
                      <a:endParaRPr lang="th-T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24036"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pic>
        <p:nvPicPr>
          <p:cNvPr id="14" name="Picture 3" descr="C:\Program Files (x86)\Microsoft Office\MEDIA\CAGCAT10\j030295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91025" y="2501900"/>
            <a:ext cx="325438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Tree"/>
          <p:cNvSpPr>
            <a:spLocks noEditPoints="1" noChangeArrowheads="1"/>
          </p:cNvSpPr>
          <p:nvPr/>
        </p:nvSpPr>
        <p:spPr bwMode="auto">
          <a:xfrm>
            <a:off x="3995738" y="2922588"/>
            <a:ext cx="327025" cy="195262"/>
          </a:xfrm>
          <a:custGeom>
            <a:avLst/>
            <a:gdLst>
              <a:gd name="G0" fmla="+- 0 0 0"/>
              <a:gd name="G1" fmla="*/ 18900 1 3"/>
              <a:gd name="G2" fmla="*/ 18900 2 3"/>
              <a:gd name="G3" fmla="+- 18900 0 0"/>
              <a:gd name="T0" fmla="*/ 10800 w 21600"/>
              <a:gd name="T1" fmla="*/ 0 h 21600"/>
              <a:gd name="T2" fmla="*/ 6171 w 21600"/>
              <a:gd name="T3" fmla="*/ 6300 h 21600"/>
              <a:gd name="T4" fmla="*/ 3086 w 21600"/>
              <a:gd name="T5" fmla="*/ 12600 h 21600"/>
              <a:gd name="T6" fmla="*/ 0 w 21600"/>
              <a:gd name="T7" fmla="*/ 18900 h 21600"/>
              <a:gd name="T8" fmla="*/ 15429 w 21600"/>
              <a:gd name="T9" fmla="*/ 6300 h 21600"/>
              <a:gd name="T10" fmla="*/ 18514 w 21600"/>
              <a:gd name="T11" fmla="*/ 12600 h 21600"/>
              <a:gd name="T12" fmla="*/ 21600 w 21600"/>
              <a:gd name="T13" fmla="*/ 18900 h 21600"/>
              <a:gd name="T14" fmla="*/ 17694720 60000 65536"/>
              <a:gd name="T15" fmla="*/ 11796480 60000 65536"/>
              <a:gd name="T16" fmla="*/ 11796480 60000 65536"/>
              <a:gd name="T17" fmla="*/ 11796480 60000 65536"/>
              <a:gd name="T18" fmla="*/ 0 60000 65536"/>
              <a:gd name="T19" fmla="*/ 0 60000 65536"/>
              <a:gd name="T20" fmla="*/ 0 60000 65536"/>
              <a:gd name="T21" fmla="*/ 761 w 21600"/>
              <a:gd name="T22" fmla="*/ 22454 h 21600"/>
              <a:gd name="T23" fmla="*/ 21069 w 21600"/>
              <a:gd name="T24" fmla="*/ 28282 h 21600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1600" h="21600">
                <a:moveTo>
                  <a:pt x="0" y="18900"/>
                </a:moveTo>
                <a:lnTo>
                  <a:pt x="9257" y="18900"/>
                </a:lnTo>
                <a:lnTo>
                  <a:pt x="9257" y="21600"/>
                </a:lnTo>
                <a:lnTo>
                  <a:pt x="12343" y="21600"/>
                </a:lnTo>
                <a:lnTo>
                  <a:pt x="12343" y="18900"/>
                </a:lnTo>
                <a:lnTo>
                  <a:pt x="21600" y="18900"/>
                </a:lnTo>
                <a:lnTo>
                  <a:pt x="12343" y="12600"/>
                </a:lnTo>
                <a:lnTo>
                  <a:pt x="18514" y="12600"/>
                </a:lnTo>
                <a:lnTo>
                  <a:pt x="12343" y="6300"/>
                </a:lnTo>
                <a:lnTo>
                  <a:pt x="15429" y="6300"/>
                </a:lnTo>
                <a:lnTo>
                  <a:pt x="10800" y="0"/>
                </a:lnTo>
                <a:lnTo>
                  <a:pt x="6171" y="6300"/>
                </a:lnTo>
                <a:lnTo>
                  <a:pt x="9257" y="6300"/>
                </a:lnTo>
                <a:lnTo>
                  <a:pt x="3086" y="12600"/>
                </a:lnTo>
                <a:lnTo>
                  <a:pt x="9257" y="12600"/>
                </a:lnTo>
                <a:close/>
              </a:path>
            </a:pathLst>
          </a:custGeom>
          <a:solidFill>
            <a:srgbClr val="00800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th-TH">
              <a:latin typeface="+mn-lt"/>
              <a:cs typeface="+mn-cs"/>
            </a:endParaRPr>
          </a:p>
        </p:txBody>
      </p:sp>
      <p:pic>
        <p:nvPicPr>
          <p:cNvPr id="16" name="Picture 5" descr="C:\Program Files (x86)\Microsoft Office\MEDIA\CAGCAT10\j0215086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29175" y="1760538"/>
            <a:ext cx="261938" cy="334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Tree"/>
          <p:cNvSpPr>
            <a:spLocks noEditPoints="1" noChangeArrowheads="1"/>
          </p:cNvSpPr>
          <p:nvPr/>
        </p:nvSpPr>
        <p:spPr bwMode="auto">
          <a:xfrm>
            <a:off x="3995738" y="2181225"/>
            <a:ext cx="327025" cy="196850"/>
          </a:xfrm>
          <a:custGeom>
            <a:avLst/>
            <a:gdLst>
              <a:gd name="G0" fmla="+- 0 0 0"/>
              <a:gd name="G1" fmla="*/ 18900 1 3"/>
              <a:gd name="G2" fmla="*/ 18900 2 3"/>
              <a:gd name="G3" fmla="+- 18900 0 0"/>
              <a:gd name="T0" fmla="*/ 10800 w 21600"/>
              <a:gd name="T1" fmla="*/ 0 h 21600"/>
              <a:gd name="T2" fmla="*/ 6171 w 21600"/>
              <a:gd name="T3" fmla="*/ 6300 h 21600"/>
              <a:gd name="T4" fmla="*/ 3086 w 21600"/>
              <a:gd name="T5" fmla="*/ 12600 h 21600"/>
              <a:gd name="T6" fmla="*/ 0 w 21600"/>
              <a:gd name="T7" fmla="*/ 18900 h 21600"/>
              <a:gd name="T8" fmla="*/ 15429 w 21600"/>
              <a:gd name="T9" fmla="*/ 6300 h 21600"/>
              <a:gd name="T10" fmla="*/ 18514 w 21600"/>
              <a:gd name="T11" fmla="*/ 12600 h 21600"/>
              <a:gd name="T12" fmla="*/ 21600 w 21600"/>
              <a:gd name="T13" fmla="*/ 18900 h 21600"/>
              <a:gd name="T14" fmla="*/ 17694720 60000 65536"/>
              <a:gd name="T15" fmla="*/ 11796480 60000 65536"/>
              <a:gd name="T16" fmla="*/ 11796480 60000 65536"/>
              <a:gd name="T17" fmla="*/ 11796480 60000 65536"/>
              <a:gd name="T18" fmla="*/ 0 60000 65536"/>
              <a:gd name="T19" fmla="*/ 0 60000 65536"/>
              <a:gd name="T20" fmla="*/ 0 60000 65536"/>
              <a:gd name="T21" fmla="*/ 761 w 21600"/>
              <a:gd name="T22" fmla="*/ 22454 h 21600"/>
              <a:gd name="T23" fmla="*/ 21069 w 21600"/>
              <a:gd name="T24" fmla="*/ 28282 h 21600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1600" h="21600">
                <a:moveTo>
                  <a:pt x="0" y="18900"/>
                </a:moveTo>
                <a:lnTo>
                  <a:pt x="9257" y="18900"/>
                </a:lnTo>
                <a:lnTo>
                  <a:pt x="9257" y="21600"/>
                </a:lnTo>
                <a:lnTo>
                  <a:pt x="12343" y="21600"/>
                </a:lnTo>
                <a:lnTo>
                  <a:pt x="12343" y="18900"/>
                </a:lnTo>
                <a:lnTo>
                  <a:pt x="21600" y="18900"/>
                </a:lnTo>
                <a:lnTo>
                  <a:pt x="12343" y="12600"/>
                </a:lnTo>
                <a:lnTo>
                  <a:pt x="18514" y="12600"/>
                </a:lnTo>
                <a:lnTo>
                  <a:pt x="12343" y="6300"/>
                </a:lnTo>
                <a:lnTo>
                  <a:pt x="15429" y="6300"/>
                </a:lnTo>
                <a:lnTo>
                  <a:pt x="10800" y="0"/>
                </a:lnTo>
                <a:lnTo>
                  <a:pt x="6171" y="6300"/>
                </a:lnTo>
                <a:lnTo>
                  <a:pt x="9257" y="6300"/>
                </a:lnTo>
                <a:lnTo>
                  <a:pt x="3086" y="12600"/>
                </a:lnTo>
                <a:lnTo>
                  <a:pt x="9257" y="12600"/>
                </a:lnTo>
                <a:close/>
              </a:path>
            </a:pathLst>
          </a:custGeom>
          <a:solidFill>
            <a:srgbClr val="00800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th-TH">
              <a:latin typeface="+mn-lt"/>
              <a:cs typeface="+mn-cs"/>
            </a:endParaRPr>
          </a:p>
        </p:txBody>
      </p:sp>
      <p:sp>
        <p:nvSpPr>
          <p:cNvPr id="18" name="Tree"/>
          <p:cNvSpPr>
            <a:spLocks noEditPoints="1" noChangeArrowheads="1"/>
          </p:cNvSpPr>
          <p:nvPr/>
        </p:nvSpPr>
        <p:spPr bwMode="auto">
          <a:xfrm>
            <a:off x="3995738" y="1822450"/>
            <a:ext cx="327025" cy="195263"/>
          </a:xfrm>
          <a:custGeom>
            <a:avLst/>
            <a:gdLst>
              <a:gd name="G0" fmla="+- 0 0 0"/>
              <a:gd name="G1" fmla="*/ 18900 1 3"/>
              <a:gd name="G2" fmla="*/ 18900 2 3"/>
              <a:gd name="G3" fmla="+- 18900 0 0"/>
              <a:gd name="T0" fmla="*/ 10800 w 21600"/>
              <a:gd name="T1" fmla="*/ 0 h 21600"/>
              <a:gd name="T2" fmla="*/ 6171 w 21600"/>
              <a:gd name="T3" fmla="*/ 6300 h 21600"/>
              <a:gd name="T4" fmla="*/ 3086 w 21600"/>
              <a:gd name="T5" fmla="*/ 12600 h 21600"/>
              <a:gd name="T6" fmla="*/ 0 w 21600"/>
              <a:gd name="T7" fmla="*/ 18900 h 21600"/>
              <a:gd name="T8" fmla="*/ 15429 w 21600"/>
              <a:gd name="T9" fmla="*/ 6300 h 21600"/>
              <a:gd name="T10" fmla="*/ 18514 w 21600"/>
              <a:gd name="T11" fmla="*/ 12600 h 21600"/>
              <a:gd name="T12" fmla="*/ 21600 w 21600"/>
              <a:gd name="T13" fmla="*/ 18900 h 21600"/>
              <a:gd name="T14" fmla="*/ 17694720 60000 65536"/>
              <a:gd name="T15" fmla="*/ 11796480 60000 65536"/>
              <a:gd name="T16" fmla="*/ 11796480 60000 65536"/>
              <a:gd name="T17" fmla="*/ 11796480 60000 65536"/>
              <a:gd name="T18" fmla="*/ 0 60000 65536"/>
              <a:gd name="T19" fmla="*/ 0 60000 65536"/>
              <a:gd name="T20" fmla="*/ 0 60000 65536"/>
              <a:gd name="T21" fmla="*/ 761 w 21600"/>
              <a:gd name="T22" fmla="*/ 22454 h 21600"/>
              <a:gd name="T23" fmla="*/ 21069 w 21600"/>
              <a:gd name="T24" fmla="*/ 28282 h 21600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1600" h="21600">
                <a:moveTo>
                  <a:pt x="0" y="18900"/>
                </a:moveTo>
                <a:lnTo>
                  <a:pt x="9257" y="18900"/>
                </a:lnTo>
                <a:lnTo>
                  <a:pt x="9257" y="21600"/>
                </a:lnTo>
                <a:lnTo>
                  <a:pt x="12343" y="21600"/>
                </a:lnTo>
                <a:lnTo>
                  <a:pt x="12343" y="18900"/>
                </a:lnTo>
                <a:lnTo>
                  <a:pt x="21600" y="18900"/>
                </a:lnTo>
                <a:lnTo>
                  <a:pt x="12343" y="12600"/>
                </a:lnTo>
                <a:lnTo>
                  <a:pt x="18514" y="12600"/>
                </a:lnTo>
                <a:lnTo>
                  <a:pt x="12343" y="6300"/>
                </a:lnTo>
                <a:lnTo>
                  <a:pt x="15429" y="6300"/>
                </a:lnTo>
                <a:lnTo>
                  <a:pt x="10800" y="0"/>
                </a:lnTo>
                <a:lnTo>
                  <a:pt x="6171" y="6300"/>
                </a:lnTo>
                <a:lnTo>
                  <a:pt x="9257" y="6300"/>
                </a:lnTo>
                <a:lnTo>
                  <a:pt x="3086" y="12600"/>
                </a:lnTo>
                <a:lnTo>
                  <a:pt x="9257" y="12600"/>
                </a:lnTo>
                <a:close/>
              </a:path>
            </a:pathLst>
          </a:custGeom>
          <a:solidFill>
            <a:srgbClr val="00800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th-TH">
              <a:latin typeface="+mn-lt"/>
              <a:cs typeface="+mn-cs"/>
            </a:endParaRPr>
          </a:p>
        </p:txBody>
      </p:sp>
      <p:sp>
        <p:nvSpPr>
          <p:cNvPr id="19" name="Tree"/>
          <p:cNvSpPr>
            <a:spLocks noEditPoints="1" noChangeArrowheads="1"/>
          </p:cNvSpPr>
          <p:nvPr/>
        </p:nvSpPr>
        <p:spPr bwMode="auto">
          <a:xfrm>
            <a:off x="4787900" y="2922588"/>
            <a:ext cx="327025" cy="195262"/>
          </a:xfrm>
          <a:custGeom>
            <a:avLst/>
            <a:gdLst>
              <a:gd name="G0" fmla="+- 0 0 0"/>
              <a:gd name="G1" fmla="*/ 18900 1 3"/>
              <a:gd name="G2" fmla="*/ 18900 2 3"/>
              <a:gd name="G3" fmla="+- 18900 0 0"/>
              <a:gd name="T0" fmla="*/ 10800 w 21600"/>
              <a:gd name="T1" fmla="*/ 0 h 21600"/>
              <a:gd name="T2" fmla="*/ 6171 w 21600"/>
              <a:gd name="T3" fmla="*/ 6300 h 21600"/>
              <a:gd name="T4" fmla="*/ 3086 w 21600"/>
              <a:gd name="T5" fmla="*/ 12600 h 21600"/>
              <a:gd name="T6" fmla="*/ 0 w 21600"/>
              <a:gd name="T7" fmla="*/ 18900 h 21600"/>
              <a:gd name="T8" fmla="*/ 15429 w 21600"/>
              <a:gd name="T9" fmla="*/ 6300 h 21600"/>
              <a:gd name="T10" fmla="*/ 18514 w 21600"/>
              <a:gd name="T11" fmla="*/ 12600 h 21600"/>
              <a:gd name="T12" fmla="*/ 21600 w 21600"/>
              <a:gd name="T13" fmla="*/ 18900 h 21600"/>
              <a:gd name="T14" fmla="*/ 17694720 60000 65536"/>
              <a:gd name="T15" fmla="*/ 11796480 60000 65536"/>
              <a:gd name="T16" fmla="*/ 11796480 60000 65536"/>
              <a:gd name="T17" fmla="*/ 11796480 60000 65536"/>
              <a:gd name="T18" fmla="*/ 0 60000 65536"/>
              <a:gd name="T19" fmla="*/ 0 60000 65536"/>
              <a:gd name="T20" fmla="*/ 0 60000 65536"/>
              <a:gd name="T21" fmla="*/ 761 w 21600"/>
              <a:gd name="T22" fmla="*/ 22454 h 21600"/>
              <a:gd name="T23" fmla="*/ 21069 w 21600"/>
              <a:gd name="T24" fmla="*/ 28282 h 21600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1600" h="21600">
                <a:moveTo>
                  <a:pt x="0" y="18900"/>
                </a:moveTo>
                <a:lnTo>
                  <a:pt x="9257" y="18900"/>
                </a:lnTo>
                <a:lnTo>
                  <a:pt x="9257" y="21600"/>
                </a:lnTo>
                <a:lnTo>
                  <a:pt x="12343" y="21600"/>
                </a:lnTo>
                <a:lnTo>
                  <a:pt x="12343" y="18900"/>
                </a:lnTo>
                <a:lnTo>
                  <a:pt x="21600" y="18900"/>
                </a:lnTo>
                <a:lnTo>
                  <a:pt x="12343" y="12600"/>
                </a:lnTo>
                <a:lnTo>
                  <a:pt x="18514" y="12600"/>
                </a:lnTo>
                <a:lnTo>
                  <a:pt x="12343" y="6300"/>
                </a:lnTo>
                <a:lnTo>
                  <a:pt x="15429" y="6300"/>
                </a:lnTo>
                <a:lnTo>
                  <a:pt x="10800" y="0"/>
                </a:lnTo>
                <a:lnTo>
                  <a:pt x="6171" y="6300"/>
                </a:lnTo>
                <a:lnTo>
                  <a:pt x="9257" y="6300"/>
                </a:lnTo>
                <a:lnTo>
                  <a:pt x="3086" y="12600"/>
                </a:lnTo>
                <a:lnTo>
                  <a:pt x="9257" y="12600"/>
                </a:lnTo>
                <a:close/>
              </a:path>
            </a:pathLst>
          </a:custGeom>
          <a:solidFill>
            <a:srgbClr val="00800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th-TH">
              <a:latin typeface="+mn-lt"/>
              <a:cs typeface="+mn-cs"/>
            </a:endParaRPr>
          </a:p>
        </p:txBody>
      </p:sp>
      <p:sp>
        <p:nvSpPr>
          <p:cNvPr id="20" name="Tree"/>
          <p:cNvSpPr>
            <a:spLocks noEditPoints="1" noChangeArrowheads="1"/>
          </p:cNvSpPr>
          <p:nvPr/>
        </p:nvSpPr>
        <p:spPr bwMode="auto">
          <a:xfrm>
            <a:off x="4749800" y="2201863"/>
            <a:ext cx="327025" cy="196850"/>
          </a:xfrm>
          <a:custGeom>
            <a:avLst/>
            <a:gdLst>
              <a:gd name="G0" fmla="+- 0 0 0"/>
              <a:gd name="G1" fmla="*/ 18900 1 3"/>
              <a:gd name="G2" fmla="*/ 18900 2 3"/>
              <a:gd name="G3" fmla="+- 18900 0 0"/>
              <a:gd name="T0" fmla="*/ 10800 w 21600"/>
              <a:gd name="T1" fmla="*/ 0 h 21600"/>
              <a:gd name="T2" fmla="*/ 6171 w 21600"/>
              <a:gd name="T3" fmla="*/ 6300 h 21600"/>
              <a:gd name="T4" fmla="*/ 3086 w 21600"/>
              <a:gd name="T5" fmla="*/ 12600 h 21600"/>
              <a:gd name="T6" fmla="*/ 0 w 21600"/>
              <a:gd name="T7" fmla="*/ 18900 h 21600"/>
              <a:gd name="T8" fmla="*/ 15429 w 21600"/>
              <a:gd name="T9" fmla="*/ 6300 h 21600"/>
              <a:gd name="T10" fmla="*/ 18514 w 21600"/>
              <a:gd name="T11" fmla="*/ 12600 h 21600"/>
              <a:gd name="T12" fmla="*/ 21600 w 21600"/>
              <a:gd name="T13" fmla="*/ 18900 h 21600"/>
              <a:gd name="T14" fmla="*/ 17694720 60000 65536"/>
              <a:gd name="T15" fmla="*/ 11796480 60000 65536"/>
              <a:gd name="T16" fmla="*/ 11796480 60000 65536"/>
              <a:gd name="T17" fmla="*/ 11796480 60000 65536"/>
              <a:gd name="T18" fmla="*/ 0 60000 65536"/>
              <a:gd name="T19" fmla="*/ 0 60000 65536"/>
              <a:gd name="T20" fmla="*/ 0 60000 65536"/>
              <a:gd name="T21" fmla="*/ 761 w 21600"/>
              <a:gd name="T22" fmla="*/ 22454 h 21600"/>
              <a:gd name="T23" fmla="*/ 21069 w 21600"/>
              <a:gd name="T24" fmla="*/ 28282 h 21600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1600" h="21600">
                <a:moveTo>
                  <a:pt x="0" y="18900"/>
                </a:moveTo>
                <a:lnTo>
                  <a:pt x="9257" y="18900"/>
                </a:lnTo>
                <a:lnTo>
                  <a:pt x="9257" y="21600"/>
                </a:lnTo>
                <a:lnTo>
                  <a:pt x="12343" y="21600"/>
                </a:lnTo>
                <a:lnTo>
                  <a:pt x="12343" y="18900"/>
                </a:lnTo>
                <a:lnTo>
                  <a:pt x="21600" y="18900"/>
                </a:lnTo>
                <a:lnTo>
                  <a:pt x="12343" y="12600"/>
                </a:lnTo>
                <a:lnTo>
                  <a:pt x="18514" y="12600"/>
                </a:lnTo>
                <a:lnTo>
                  <a:pt x="12343" y="6300"/>
                </a:lnTo>
                <a:lnTo>
                  <a:pt x="15429" y="6300"/>
                </a:lnTo>
                <a:lnTo>
                  <a:pt x="10800" y="0"/>
                </a:lnTo>
                <a:lnTo>
                  <a:pt x="6171" y="6300"/>
                </a:lnTo>
                <a:lnTo>
                  <a:pt x="9257" y="6300"/>
                </a:lnTo>
                <a:lnTo>
                  <a:pt x="3086" y="12600"/>
                </a:lnTo>
                <a:lnTo>
                  <a:pt x="9257" y="12600"/>
                </a:lnTo>
                <a:close/>
              </a:path>
            </a:pathLst>
          </a:custGeom>
          <a:solidFill>
            <a:srgbClr val="00800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th-TH">
              <a:latin typeface="+mn-lt"/>
              <a:cs typeface="+mn-cs"/>
            </a:endParaRPr>
          </a:p>
        </p:txBody>
      </p:sp>
      <p:sp>
        <p:nvSpPr>
          <p:cNvPr id="21" name="TextBox 20"/>
          <p:cNvSpPr txBox="1">
            <a:spLocks noChangeArrowheads="1"/>
          </p:cNvSpPr>
          <p:nvPr/>
        </p:nvSpPr>
        <p:spPr bwMode="auto">
          <a:xfrm>
            <a:off x="3635375" y="1484313"/>
            <a:ext cx="1584325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>
                <a:latin typeface="Tw Cen MT" pitchFamily="34" charset="0"/>
                <a:cs typeface="FreesiaUPC" pitchFamily="34" charset="-34"/>
              </a:rPr>
              <a:t>h = 1 + 2  = 3</a:t>
            </a:r>
            <a:endParaRPr lang="th-TH" sz="1600">
              <a:latin typeface="Tw Cen MT" pitchFamily="34" charset="0"/>
              <a:cs typeface="FreesiaUPC" pitchFamily="34" charset="-34"/>
            </a:endParaRPr>
          </a:p>
        </p:txBody>
      </p:sp>
      <p:cxnSp>
        <p:nvCxnSpPr>
          <p:cNvPr id="23" name="ตัวเชื่อมต่อตรง 22"/>
          <p:cNvCxnSpPr/>
          <p:nvPr/>
        </p:nvCxnSpPr>
        <p:spPr>
          <a:xfrm>
            <a:off x="1979613" y="2492375"/>
            <a:ext cx="1512887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4" name="ตัวยึดเนื้อหา 3"/>
          <p:cNvGraphicFramePr>
            <a:graphicFrameLocks/>
          </p:cNvGraphicFramePr>
          <p:nvPr/>
        </p:nvGraphicFramePr>
        <p:xfrm>
          <a:off x="2195513" y="3765550"/>
          <a:ext cx="1584325" cy="146367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96044"/>
                <a:gridCol w="396044"/>
                <a:gridCol w="396044"/>
                <a:gridCol w="396044"/>
              </a:tblGrid>
              <a:tr h="324036"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24036">
                <a:tc>
                  <a:txBody>
                    <a:bodyPr/>
                    <a:lstStyle/>
                    <a:p>
                      <a:endParaRPr lang="th-T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24036">
                <a:tc>
                  <a:txBody>
                    <a:bodyPr/>
                    <a:lstStyle/>
                    <a:p>
                      <a:endParaRPr lang="th-T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24036"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pic>
        <p:nvPicPr>
          <p:cNvPr id="25" name="Picture 3" descr="C:\Program Files (x86)\Microsoft Office\MEDIA\CAGCAT10\j030295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22600" y="4149725"/>
            <a:ext cx="325438" cy="325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" name="Tree"/>
          <p:cNvSpPr>
            <a:spLocks noEditPoints="1" noChangeArrowheads="1"/>
          </p:cNvSpPr>
          <p:nvPr/>
        </p:nvSpPr>
        <p:spPr bwMode="auto">
          <a:xfrm>
            <a:off x="2627313" y="4938713"/>
            <a:ext cx="327025" cy="195262"/>
          </a:xfrm>
          <a:custGeom>
            <a:avLst/>
            <a:gdLst>
              <a:gd name="G0" fmla="+- 0 0 0"/>
              <a:gd name="G1" fmla="*/ 18900 1 3"/>
              <a:gd name="G2" fmla="*/ 18900 2 3"/>
              <a:gd name="G3" fmla="+- 18900 0 0"/>
              <a:gd name="T0" fmla="*/ 10800 w 21600"/>
              <a:gd name="T1" fmla="*/ 0 h 21600"/>
              <a:gd name="T2" fmla="*/ 6171 w 21600"/>
              <a:gd name="T3" fmla="*/ 6300 h 21600"/>
              <a:gd name="T4" fmla="*/ 3086 w 21600"/>
              <a:gd name="T5" fmla="*/ 12600 h 21600"/>
              <a:gd name="T6" fmla="*/ 0 w 21600"/>
              <a:gd name="T7" fmla="*/ 18900 h 21600"/>
              <a:gd name="T8" fmla="*/ 15429 w 21600"/>
              <a:gd name="T9" fmla="*/ 6300 h 21600"/>
              <a:gd name="T10" fmla="*/ 18514 w 21600"/>
              <a:gd name="T11" fmla="*/ 12600 h 21600"/>
              <a:gd name="T12" fmla="*/ 21600 w 21600"/>
              <a:gd name="T13" fmla="*/ 18900 h 21600"/>
              <a:gd name="T14" fmla="*/ 17694720 60000 65536"/>
              <a:gd name="T15" fmla="*/ 11796480 60000 65536"/>
              <a:gd name="T16" fmla="*/ 11796480 60000 65536"/>
              <a:gd name="T17" fmla="*/ 11796480 60000 65536"/>
              <a:gd name="T18" fmla="*/ 0 60000 65536"/>
              <a:gd name="T19" fmla="*/ 0 60000 65536"/>
              <a:gd name="T20" fmla="*/ 0 60000 65536"/>
              <a:gd name="T21" fmla="*/ 761 w 21600"/>
              <a:gd name="T22" fmla="*/ 22454 h 21600"/>
              <a:gd name="T23" fmla="*/ 21069 w 21600"/>
              <a:gd name="T24" fmla="*/ 28282 h 21600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1600" h="21600">
                <a:moveTo>
                  <a:pt x="0" y="18900"/>
                </a:moveTo>
                <a:lnTo>
                  <a:pt x="9257" y="18900"/>
                </a:lnTo>
                <a:lnTo>
                  <a:pt x="9257" y="21600"/>
                </a:lnTo>
                <a:lnTo>
                  <a:pt x="12343" y="21600"/>
                </a:lnTo>
                <a:lnTo>
                  <a:pt x="12343" y="18900"/>
                </a:lnTo>
                <a:lnTo>
                  <a:pt x="21600" y="18900"/>
                </a:lnTo>
                <a:lnTo>
                  <a:pt x="12343" y="12600"/>
                </a:lnTo>
                <a:lnTo>
                  <a:pt x="18514" y="12600"/>
                </a:lnTo>
                <a:lnTo>
                  <a:pt x="12343" y="6300"/>
                </a:lnTo>
                <a:lnTo>
                  <a:pt x="15429" y="6300"/>
                </a:lnTo>
                <a:lnTo>
                  <a:pt x="10800" y="0"/>
                </a:lnTo>
                <a:lnTo>
                  <a:pt x="6171" y="6300"/>
                </a:lnTo>
                <a:lnTo>
                  <a:pt x="9257" y="6300"/>
                </a:lnTo>
                <a:lnTo>
                  <a:pt x="3086" y="12600"/>
                </a:lnTo>
                <a:lnTo>
                  <a:pt x="9257" y="12600"/>
                </a:lnTo>
                <a:close/>
              </a:path>
            </a:pathLst>
          </a:custGeom>
          <a:solidFill>
            <a:srgbClr val="00800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th-TH">
              <a:latin typeface="+mn-lt"/>
              <a:cs typeface="+mn-cs"/>
            </a:endParaRPr>
          </a:p>
        </p:txBody>
      </p:sp>
      <p:pic>
        <p:nvPicPr>
          <p:cNvPr id="27" name="Picture 5" descr="C:\Program Files (x86)\Microsoft Office\MEDIA\CAGCAT10\j0215086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60750" y="3776663"/>
            <a:ext cx="261938" cy="334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8" name="Tree"/>
          <p:cNvSpPr>
            <a:spLocks noEditPoints="1" noChangeArrowheads="1"/>
          </p:cNvSpPr>
          <p:nvPr/>
        </p:nvSpPr>
        <p:spPr bwMode="auto">
          <a:xfrm>
            <a:off x="2627313" y="4198938"/>
            <a:ext cx="327025" cy="195262"/>
          </a:xfrm>
          <a:custGeom>
            <a:avLst/>
            <a:gdLst>
              <a:gd name="G0" fmla="+- 0 0 0"/>
              <a:gd name="G1" fmla="*/ 18900 1 3"/>
              <a:gd name="G2" fmla="*/ 18900 2 3"/>
              <a:gd name="G3" fmla="+- 18900 0 0"/>
              <a:gd name="T0" fmla="*/ 10800 w 21600"/>
              <a:gd name="T1" fmla="*/ 0 h 21600"/>
              <a:gd name="T2" fmla="*/ 6171 w 21600"/>
              <a:gd name="T3" fmla="*/ 6300 h 21600"/>
              <a:gd name="T4" fmla="*/ 3086 w 21600"/>
              <a:gd name="T5" fmla="*/ 12600 h 21600"/>
              <a:gd name="T6" fmla="*/ 0 w 21600"/>
              <a:gd name="T7" fmla="*/ 18900 h 21600"/>
              <a:gd name="T8" fmla="*/ 15429 w 21600"/>
              <a:gd name="T9" fmla="*/ 6300 h 21600"/>
              <a:gd name="T10" fmla="*/ 18514 w 21600"/>
              <a:gd name="T11" fmla="*/ 12600 h 21600"/>
              <a:gd name="T12" fmla="*/ 21600 w 21600"/>
              <a:gd name="T13" fmla="*/ 18900 h 21600"/>
              <a:gd name="T14" fmla="*/ 17694720 60000 65536"/>
              <a:gd name="T15" fmla="*/ 11796480 60000 65536"/>
              <a:gd name="T16" fmla="*/ 11796480 60000 65536"/>
              <a:gd name="T17" fmla="*/ 11796480 60000 65536"/>
              <a:gd name="T18" fmla="*/ 0 60000 65536"/>
              <a:gd name="T19" fmla="*/ 0 60000 65536"/>
              <a:gd name="T20" fmla="*/ 0 60000 65536"/>
              <a:gd name="T21" fmla="*/ 761 w 21600"/>
              <a:gd name="T22" fmla="*/ 22454 h 21600"/>
              <a:gd name="T23" fmla="*/ 21069 w 21600"/>
              <a:gd name="T24" fmla="*/ 28282 h 21600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1600" h="21600">
                <a:moveTo>
                  <a:pt x="0" y="18900"/>
                </a:moveTo>
                <a:lnTo>
                  <a:pt x="9257" y="18900"/>
                </a:lnTo>
                <a:lnTo>
                  <a:pt x="9257" y="21600"/>
                </a:lnTo>
                <a:lnTo>
                  <a:pt x="12343" y="21600"/>
                </a:lnTo>
                <a:lnTo>
                  <a:pt x="12343" y="18900"/>
                </a:lnTo>
                <a:lnTo>
                  <a:pt x="21600" y="18900"/>
                </a:lnTo>
                <a:lnTo>
                  <a:pt x="12343" y="12600"/>
                </a:lnTo>
                <a:lnTo>
                  <a:pt x="18514" y="12600"/>
                </a:lnTo>
                <a:lnTo>
                  <a:pt x="12343" y="6300"/>
                </a:lnTo>
                <a:lnTo>
                  <a:pt x="15429" y="6300"/>
                </a:lnTo>
                <a:lnTo>
                  <a:pt x="10800" y="0"/>
                </a:lnTo>
                <a:lnTo>
                  <a:pt x="6171" y="6300"/>
                </a:lnTo>
                <a:lnTo>
                  <a:pt x="9257" y="6300"/>
                </a:lnTo>
                <a:lnTo>
                  <a:pt x="3086" y="12600"/>
                </a:lnTo>
                <a:lnTo>
                  <a:pt x="9257" y="12600"/>
                </a:lnTo>
                <a:close/>
              </a:path>
            </a:pathLst>
          </a:custGeom>
          <a:solidFill>
            <a:srgbClr val="00800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th-TH">
              <a:latin typeface="+mn-lt"/>
              <a:cs typeface="+mn-cs"/>
            </a:endParaRPr>
          </a:p>
        </p:txBody>
      </p:sp>
      <p:sp>
        <p:nvSpPr>
          <p:cNvPr id="29" name="Tree"/>
          <p:cNvSpPr>
            <a:spLocks noEditPoints="1" noChangeArrowheads="1"/>
          </p:cNvSpPr>
          <p:nvPr/>
        </p:nvSpPr>
        <p:spPr bwMode="auto">
          <a:xfrm>
            <a:off x="2627313" y="3838575"/>
            <a:ext cx="327025" cy="195263"/>
          </a:xfrm>
          <a:custGeom>
            <a:avLst/>
            <a:gdLst>
              <a:gd name="G0" fmla="+- 0 0 0"/>
              <a:gd name="G1" fmla="*/ 18900 1 3"/>
              <a:gd name="G2" fmla="*/ 18900 2 3"/>
              <a:gd name="G3" fmla="+- 18900 0 0"/>
              <a:gd name="T0" fmla="*/ 10800 w 21600"/>
              <a:gd name="T1" fmla="*/ 0 h 21600"/>
              <a:gd name="T2" fmla="*/ 6171 w 21600"/>
              <a:gd name="T3" fmla="*/ 6300 h 21600"/>
              <a:gd name="T4" fmla="*/ 3086 w 21600"/>
              <a:gd name="T5" fmla="*/ 12600 h 21600"/>
              <a:gd name="T6" fmla="*/ 0 w 21600"/>
              <a:gd name="T7" fmla="*/ 18900 h 21600"/>
              <a:gd name="T8" fmla="*/ 15429 w 21600"/>
              <a:gd name="T9" fmla="*/ 6300 h 21600"/>
              <a:gd name="T10" fmla="*/ 18514 w 21600"/>
              <a:gd name="T11" fmla="*/ 12600 h 21600"/>
              <a:gd name="T12" fmla="*/ 21600 w 21600"/>
              <a:gd name="T13" fmla="*/ 18900 h 21600"/>
              <a:gd name="T14" fmla="*/ 17694720 60000 65536"/>
              <a:gd name="T15" fmla="*/ 11796480 60000 65536"/>
              <a:gd name="T16" fmla="*/ 11796480 60000 65536"/>
              <a:gd name="T17" fmla="*/ 11796480 60000 65536"/>
              <a:gd name="T18" fmla="*/ 0 60000 65536"/>
              <a:gd name="T19" fmla="*/ 0 60000 65536"/>
              <a:gd name="T20" fmla="*/ 0 60000 65536"/>
              <a:gd name="T21" fmla="*/ 761 w 21600"/>
              <a:gd name="T22" fmla="*/ 22454 h 21600"/>
              <a:gd name="T23" fmla="*/ 21069 w 21600"/>
              <a:gd name="T24" fmla="*/ 28282 h 21600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1600" h="21600">
                <a:moveTo>
                  <a:pt x="0" y="18900"/>
                </a:moveTo>
                <a:lnTo>
                  <a:pt x="9257" y="18900"/>
                </a:lnTo>
                <a:lnTo>
                  <a:pt x="9257" y="21600"/>
                </a:lnTo>
                <a:lnTo>
                  <a:pt x="12343" y="21600"/>
                </a:lnTo>
                <a:lnTo>
                  <a:pt x="12343" y="18900"/>
                </a:lnTo>
                <a:lnTo>
                  <a:pt x="21600" y="18900"/>
                </a:lnTo>
                <a:lnTo>
                  <a:pt x="12343" y="12600"/>
                </a:lnTo>
                <a:lnTo>
                  <a:pt x="18514" y="12600"/>
                </a:lnTo>
                <a:lnTo>
                  <a:pt x="12343" y="6300"/>
                </a:lnTo>
                <a:lnTo>
                  <a:pt x="15429" y="6300"/>
                </a:lnTo>
                <a:lnTo>
                  <a:pt x="10800" y="0"/>
                </a:lnTo>
                <a:lnTo>
                  <a:pt x="6171" y="6300"/>
                </a:lnTo>
                <a:lnTo>
                  <a:pt x="9257" y="6300"/>
                </a:lnTo>
                <a:lnTo>
                  <a:pt x="3086" y="12600"/>
                </a:lnTo>
                <a:lnTo>
                  <a:pt x="9257" y="12600"/>
                </a:lnTo>
                <a:close/>
              </a:path>
            </a:pathLst>
          </a:custGeom>
          <a:solidFill>
            <a:srgbClr val="00800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th-TH">
              <a:latin typeface="+mn-lt"/>
              <a:cs typeface="+mn-cs"/>
            </a:endParaRPr>
          </a:p>
        </p:txBody>
      </p:sp>
      <p:sp>
        <p:nvSpPr>
          <p:cNvPr id="30" name="Tree"/>
          <p:cNvSpPr>
            <a:spLocks noEditPoints="1" noChangeArrowheads="1"/>
          </p:cNvSpPr>
          <p:nvPr/>
        </p:nvSpPr>
        <p:spPr bwMode="auto">
          <a:xfrm>
            <a:off x="3419475" y="4938713"/>
            <a:ext cx="327025" cy="195262"/>
          </a:xfrm>
          <a:custGeom>
            <a:avLst/>
            <a:gdLst>
              <a:gd name="G0" fmla="+- 0 0 0"/>
              <a:gd name="G1" fmla="*/ 18900 1 3"/>
              <a:gd name="G2" fmla="*/ 18900 2 3"/>
              <a:gd name="G3" fmla="+- 18900 0 0"/>
              <a:gd name="T0" fmla="*/ 10800 w 21600"/>
              <a:gd name="T1" fmla="*/ 0 h 21600"/>
              <a:gd name="T2" fmla="*/ 6171 w 21600"/>
              <a:gd name="T3" fmla="*/ 6300 h 21600"/>
              <a:gd name="T4" fmla="*/ 3086 w 21600"/>
              <a:gd name="T5" fmla="*/ 12600 h 21600"/>
              <a:gd name="T6" fmla="*/ 0 w 21600"/>
              <a:gd name="T7" fmla="*/ 18900 h 21600"/>
              <a:gd name="T8" fmla="*/ 15429 w 21600"/>
              <a:gd name="T9" fmla="*/ 6300 h 21600"/>
              <a:gd name="T10" fmla="*/ 18514 w 21600"/>
              <a:gd name="T11" fmla="*/ 12600 h 21600"/>
              <a:gd name="T12" fmla="*/ 21600 w 21600"/>
              <a:gd name="T13" fmla="*/ 18900 h 21600"/>
              <a:gd name="T14" fmla="*/ 17694720 60000 65536"/>
              <a:gd name="T15" fmla="*/ 11796480 60000 65536"/>
              <a:gd name="T16" fmla="*/ 11796480 60000 65536"/>
              <a:gd name="T17" fmla="*/ 11796480 60000 65536"/>
              <a:gd name="T18" fmla="*/ 0 60000 65536"/>
              <a:gd name="T19" fmla="*/ 0 60000 65536"/>
              <a:gd name="T20" fmla="*/ 0 60000 65536"/>
              <a:gd name="T21" fmla="*/ 761 w 21600"/>
              <a:gd name="T22" fmla="*/ 22454 h 21600"/>
              <a:gd name="T23" fmla="*/ 21069 w 21600"/>
              <a:gd name="T24" fmla="*/ 28282 h 21600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1600" h="21600">
                <a:moveTo>
                  <a:pt x="0" y="18900"/>
                </a:moveTo>
                <a:lnTo>
                  <a:pt x="9257" y="18900"/>
                </a:lnTo>
                <a:lnTo>
                  <a:pt x="9257" y="21600"/>
                </a:lnTo>
                <a:lnTo>
                  <a:pt x="12343" y="21600"/>
                </a:lnTo>
                <a:lnTo>
                  <a:pt x="12343" y="18900"/>
                </a:lnTo>
                <a:lnTo>
                  <a:pt x="21600" y="18900"/>
                </a:lnTo>
                <a:lnTo>
                  <a:pt x="12343" y="12600"/>
                </a:lnTo>
                <a:lnTo>
                  <a:pt x="18514" y="12600"/>
                </a:lnTo>
                <a:lnTo>
                  <a:pt x="12343" y="6300"/>
                </a:lnTo>
                <a:lnTo>
                  <a:pt x="15429" y="6300"/>
                </a:lnTo>
                <a:lnTo>
                  <a:pt x="10800" y="0"/>
                </a:lnTo>
                <a:lnTo>
                  <a:pt x="6171" y="6300"/>
                </a:lnTo>
                <a:lnTo>
                  <a:pt x="9257" y="6300"/>
                </a:lnTo>
                <a:lnTo>
                  <a:pt x="3086" y="12600"/>
                </a:lnTo>
                <a:lnTo>
                  <a:pt x="9257" y="12600"/>
                </a:lnTo>
                <a:close/>
              </a:path>
            </a:pathLst>
          </a:custGeom>
          <a:solidFill>
            <a:srgbClr val="00800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th-TH">
              <a:latin typeface="+mn-lt"/>
              <a:cs typeface="+mn-cs"/>
            </a:endParaRPr>
          </a:p>
        </p:txBody>
      </p:sp>
      <p:sp>
        <p:nvSpPr>
          <p:cNvPr id="31" name="Tree"/>
          <p:cNvSpPr>
            <a:spLocks noEditPoints="1" noChangeArrowheads="1"/>
          </p:cNvSpPr>
          <p:nvPr/>
        </p:nvSpPr>
        <p:spPr bwMode="auto">
          <a:xfrm>
            <a:off x="3381375" y="4217988"/>
            <a:ext cx="327025" cy="196850"/>
          </a:xfrm>
          <a:custGeom>
            <a:avLst/>
            <a:gdLst>
              <a:gd name="G0" fmla="+- 0 0 0"/>
              <a:gd name="G1" fmla="*/ 18900 1 3"/>
              <a:gd name="G2" fmla="*/ 18900 2 3"/>
              <a:gd name="G3" fmla="+- 18900 0 0"/>
              <a:gd name="T0" fmla="*/ 10800 w 21600"/>
              <a:gd name="T1" fmla="*/ 0 h 21600"/>
              <a:gd name="T2" fmla="*/ 6171 w 21600"/>
              <a:gd name="T3" fmla="*/ 6300 h 21600"/>
              <a:gd name="T4" fmla="*/ 3086 w 21600"/>
              <a:gd name="T5" fmla="*/ 12600 h 21600"/>
              <a:gd name="T6" fmla="*/ 0 w 21600"/>
              <a:gd name="T7" fmla="*/ 18900 h 21600"/>
              <a:gd name="T8" fmla="*/ 15429 w 21600"/>
              <a:gd name="T9" fmla="*/ 6300 h 21600"/>
              <a:gd name="T10" fmla="*/ 18514 w 21600"/>
              <a:gd name="T11" fmla="*/ 12600 h 21600"/>
              <a:gd name="T12" fmla="*/ 21600 w 21600"/>
              <a:gd name="T13" fmla="*/ 18900 h 21600"/>
              <a:gd name="T14" fmla="*/ 17694720 60000 65536"/>
              <a:gd name="T15" fmla="*/ 11796480 60000 65536"/>
              <a:gd name="T16" fmla="*/ 11796480 60000 65536"/>
              <a:gd name="T17" fmla="*/ 11796480 60000 65536"/>
              <a:gd name="T18" fmla="*/ 0 60000 65536"/>
              <a:gd name="T19" fmla="*/ 0 60000 65536"/>
              <a:gd name="T20" fmla="*/ 0 60000 65536"/>
              <a:gd name="T21" fmla="*/ 761 w 21600"/>
              <a:gd name="T22" fmla="*/ 22454 h 21600"/>
              <a:gd name="T23" fmla="*/ 21069 w 21600"/>
              <a:gd name="T24" fmla="*/ 28282 h 21600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1600" h="21600">
                <a:moveTo>
                  <a:pt x="0" y="18900"/>
                </a:moveTo>
                <a:lnTo>
                  <a:pt x="9257" y="18900"/>
                </a:lnTo>
                <a:lnTo>
                  <a:pt x="9257" y="21600"/>
                </a:lnTo>
                <a:lnTo>
                  <a:pt x="12343" y="21600"/>
                </a:lnTo>
                <a:lnTo>
                  <a:pt x="12343" y="18900"/>
                </a:lnTo>
                <a:lnTo>
                  <a:pt x="21600" y="18900"/>
                </a:lnTo>
                <a:lnTo>
                  <a:pt x="12343" y="12600"/>
                </a:lnTo>
                <a:lnTo>
                  <a:pt x="18514" y="12600"/>
                </a:lnTo>
                <a:lnTo>
                  <a:pt x="12343" y="6300"/>
                </a:lnTo>
                <a:lnTo>
                  <a:pt x="15429" y="6300"/>
                </a:lnTo>
                <a:lnTo>
                  <a:pt x="10800" y="0"/>
                </a:lnTo>
                <a:lnTo>
                  <a:pt x="6171" y="6300"/>
                </a:lnTo>
                <a:lnTo>
                  <a:pt x="9257" y="6300"/>
                </a:lnTo>
                <a:lnTo>
                  <a:pt x="3086" y="12600"/>
                </a:lnTo>
                <a:lnTo>
                  <a:pt x="9257" y="12600"/>
                </a:lnTo>
                <a:close/>
              </a:path>
            </a:pathLst>
          </a:custGeom>
          <a:solidFill>
            <a:srgbClr val="00800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th-TH">
              <a:latin typeface="+mn-lt"/>
              <a:cs typeface="+mn-cs"/>
            </a:endParaRPr>
          </a:p>
        </p:txBody>
      </p:sp>
      <p:graphicFrame>
        <p:nvGraphicFramePr>
          <p:cNvPr id="33" name="ตัวยึดเนื้อหา 3"/>
          <p:cNvGraphicFramePr>
            <a:graphicFrameLocks/>
          </p:cNvGraphicFramePr>
          <p:nvPr/>
        </p:nvGraphicFramePr>
        <p:xfrm>
          <a:off x="3995738" y="3765550"/>
          <a:ext cx="1584325" cy="146367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96044"/>
                <a:gridCol w="396044"/>
                <a:gridCol w="396044"/>
                <a:gridCol w="396044"/>
              </a:tblGrid>
              <a:tr h="324036"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24036">
                <a:tc>
                  <a:txBody>
                    <a:bodyPr/>
                    <a:lstStyle/>
                    <a:p>
                      <a:endParaRPr lang="th-T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24036">
                <a:tc>
                  <a:txBody>
                    <a:bodyPr/>
                    <a:lstStyle/>
                    <a:p>
                      <a:endParaRPr lang="th-T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24036"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pic>
        <p:nvPicPr>
          <p:cNvPr id="34" name="Picture 3" descr="C:\Program Files (x86)\Microsoft Office\MEDIA\CAGCAT10\j030295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22825" y="4902200"/>
            <a:ext cx="325438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5" name="Tree"/>
          <p:cNvSpPr>
            <a:spLocks noEditPoints="1" noChangeArrowheads="1"/>
          </p:cNvSpPr>
          <p:nvPr/>
        </p:nvSpPr>
        <p:spPr bwMode="auto">
          <a:xfrm>
            <a:off x="4427538" y="4938713"/>
            <a:ext cx="327025" cy="195262"/>
          </a:xfrm>
          <a:custGeom>
            <a:avLst/>
            <a:gdLst>
              <a:gd name="G0" fmla="+- 0 0 0"/>
              <a:gd name="G1" fmla="*/ 18900 1 3"/>
              <a:gd name="G2" fmla="*/ 18900 2 3"/>
              <a:gd name="G3" fmla="+- 18900 0 0"/>
              <a:gd name="T0" fmla="*/ 10800 w 21600"/>
              <a:gd name="T1" fmla="*/ 0 h 21600"/>
              <a:gd name="T2" fmla="*/ 6171 w 21600"/>
              <a:gd name="T3" fmla="*/ 6300 h 21600"/>
              <a:gd name="T4" fmla="*/ 3086 w 21600"/>
              <a:gd name="T5" fmla="*/ 12600 h 21600"/>
              <a:gd name="T6" fmla="*/ 0 w 21600"/>
              <a:gd name="T7" fmla="*/ 18900 h 21600"/>
              <a:gd name="T8" fmla="*/ 15429 w 21600"/>
              <a:gd name="T9" fmla="*/ 6300 h 21600"/>
              <a:gd name="T10" fmla="*/ 18514 w 21600"/>
              <a:gd name="T11" fmla="*/ 12600 h 21600"/>
              <a:gd name="T12" fmla="*/ 21600 w 21600"/>
              <a:gd name="T13" fmla="*/ 18900 h 21600"/>
              <a:gd name="T14" fmla="*/ 17694720 60000 65536"/>
              <a:gd name="T15" fmla="*/ 11796480 60000 65536"/>
              <a:gd name="T16" fmla="*/ 11796480 60000 65536"/>
              <a:gd name="T17" fmla="*/ 11796480 60000 65536"/>
              <a:gd name="T18" fmla="*/ 0 60000 65536"/>
              <a:gd name="T19" fmla="*/ 0 60000 65536"/>
              <a:gd name="T20" fmla="*/ 0 60000 65536"/>
              <a:gd name="T21" fmla="*/ 761 w 21600"/>
              <a:gd name="T22" fmla="*/ 22454 h 21600"/>
              <a:gd name="T23" fmla="*/ 21069 w 21600"/>
              <a:gd name="T24" fmla="*/ 28282 h 21600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1600" h="21600">
                <a:moveTo>
                  <a:pt x="0" y="18900"/>
                </a:moveTo>
                <a:lnTo>
                  <a:pt x="9257" y="18900"/>
                </a:lnTo>
                <a:lnTo>
                  <a:pt x="9257" y="21600"/>
                </a:lnTo>
                <a:lnTo>
                  <a:pt x="12343" y="21600"/>
                </a:lnTo>
                <a:lnTo>
                  <a:pt x="12343" y="18900"/>
                </a:lnTo>
                <a:lnTo>
                  <a:pt x="21600" y="18900"/>
                </a:lnTo>
                <a:lnTo>
                  <a:pt x="12343" y="12600"/>
                </a:lnTo>
                <a:lnTo>
                  <a:pt x="18514" y="12600"/>
                </a:lnTo>
                <a:lnTo>
                  <a:pt x="12343" y="6300"/>
                </a:lnTo>
                <a:lnTo>
                  <a:pt x="15429" y="6300"/>
                </a:lnTo>
                <a:lnTo>
                  <a:pt x="10800" y="0"/>
                </a:lnTo>
                <a:lnTo>
                  <a:pt x="6171" y="6300"/>
                </a:lnTo>
                <a:lnTo>
                  <a:pt x="9257" y="6300"/>
                </a:lnTo>
                <a:lnTo>
                  <a:pt x="3086" y="12600"/>
                </a:lnTo>
                <a:lnTo>
                  <a:pt x="9257" y="12600"/>
                </a:lnTo>
                <a:close/>
              </a:path>
            </a:pathLst>
          </a:custGeom>
          <a:solidFill>
            <a:srgbClr val="00800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th-TH">
              <a:latin typeface="+mn-lt"/>
              <a:cs typeface="+mn-cs"/>
            </a:endParaRPr>
          </a:p>
        </p:txBody>
      </p:sp>
      <p:pic>
        <p:nvPicPr>
          <p:cNvPr id="36" name="Picture 5" descr="C:\Program Files (x86)\Microsoft Office\MEDIA\CAGCAT10\j0215086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60975" y="3776663"/>
            <a:ext cx="261938" cy="334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7" name="Tree"/>
          <p:cNvSpPr>
            <a:spLocks noEditPoints="1" noChangeArrowheads="1"/>
          </p:cNvSpPr>
          <p:nvPr/>
        </p:nvSpPr>
        <p:spPr bwMode="auto">
          <a:xfrm>
            <a:off x="4427538" y="4198938"/>
            <a:ext cx="327025" cy="195262"/>
          </a:xfrm>
          <a:custGeom>
            <a:avLst/>
            <a:gdLst>
              <a:gd name="G0" fmla="+- 0 0 0"/>
              <a:gd name="G1" fmla="*/ 18900 1 3"/>
              <a:gd name="G2" fmla="*/ 18900 2 3"/>
              <a:gd name="G3" fmla="+- 18900 0 0"/>
              <a:gd name="T0" fmla="*/ 10800 w 21600"/>
              <a:gd name="T1" fmla="*/ 0 h 21600"/>
              <a:gd name="T2" fmla="*/ 6171 w 21600"/>
              <a:gd name="T3" fmla="*/ 6300 h 21600"/>
              <a:gd name="T4" fmla="*/ 3086 w 21600"/>
              <a:gd name="T5" fmla="*/ 12600 h 21600"/>
              <a:gd name="T6" fmla="*/ 0 w 21600"/>
              <a:gd name="T7" fmla="*/ 18900 h 21600"/>
              <a:gd name="T8" fmla="*/ 15429 w 21600"/>
              <a:gd name="T9" fmla="*/ 6300 h 21600"/>
              <a:gd name="T10" fmla="*/ 18514 w 21600"/>
              <a:gd name="T11" fmla="*/ 12600 h 21600"/>
              <a:gd name="T12" fmla="*/ 21600 w 21600"/>
              <a:gd name="T13" fmla="*/ 18900 h 21600"/>
              <a:gd name="T14" fmla="*/ 17694720 60000 65536"/>
              <a:gd name="T15" fmla="*/ 11796480 60000 65536"/>
              <a:gd name="T16" fmla="*/ 11796480 60000 65536"/>
              <a:gd name="T17" fmla="*/ 11796480 60000 65536"/>
              <a:gd name="T18" fmla="*/ 0 60000 65536"/>
              <a:gd name="T19" fmla="*/ 0 60000 65536"/>
              <a:gd name="T20" fmla="*/ 0 60000 65536"/>
              <a:gd name="T21" fmla="*/ 761 w 21600"/>
              <a:gd name="T22" fmla="*/ 22454 h 21600"/>
              <a:gd name="T23" fmla="*/ 21069 w 21600"/>
              <a:gd name="T24" fmla="*/ 28282 h 21600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1600" h="21600">
                <a:moveTo>
                  <a:pt x="0" y="18900"/>
                </a:moveTo>
                <a:lnTo>
                  <a:pt x="9257" y="18900"/>
                </a:lnTo>
                <a:lnTo>
                  <a:pt x="9257" y="21600"/>
                </a:lnTo>
                <a:lnTo>
                  <a:pt x="12343" y="21600"/>
                </a:lnTo>
                <a:lnTo>
                  <a:pt x="12343" y="18900"/>
                </a:lnTo>
                <a:lnTo>
                  <a:pt x="21600" y="18900"/>
                </a:lnTo>
                <a:lnTo>
                  <a:pt x="12343" y="12600"/>
                </a:lnTo>
                <a:lnTo>
                  <a:pt x="18514" y="12600"/>
                </a:lnTo>
                <a:lnTo>
                  <a:pt x="12343" y="6300"/>
                </a:lnTo>
                <a:lnTo>
                  <a:pt x="15429" y="6300"/>
                </a:lnTo>
                <a:lnTo>
                  <a:pt x="10800" y="0"/>
                </a:lnTo>
                <a:lnTo>
                  <a:pt x="6171" y="6300"/>
                </a:lnTo>
                <a:lnTo>
                  <a:pt x="9257" y="6300"/>
                </a:lnTo>
                <a:lnTo>
                  <a:pt x="3086" y="12600"/>
                </a:lnTo>
                <a:lnTo>
                  <a:pt x="9257" y="12600"/>
                </a:lnTo>
                <a:close/>
              </a:path>
            </a:pathLst>
          </a:custGeom>
          <a:solidFill>
            <a:srgbClr val="00800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th-TH">
              <a:latin typeface="+mn-lt"/>
              <a:cs typeface="+mn-cs"/>
            </a:endParaRPr>
          </a:p>
        </p:txBody>
      </p:sp>
      <p:sp>
        <p:nvSpPr>
          <p:cNvPr id="38" name="Tree"/>
          <p:cNvSpPr>
            <a:spLocks noEditPoints="1" noChangeArrowheads="1"/>
          </p:cNvSpPr>
          <p:nvPr/>
        </p:nvSpPr>
        <p:spPr bwMode="auto">
          <a:xfrm>
            <a:off x="4427538" y="3838575"/>
            <a:ext cx="327025" cy="195263"/>
          </a:xfrm>
          <a:custGeom>
            <a:avLst/>
            <a:gdLst>
              <a:gd name="G0" fmla="+- 0 0 0"/>
              <a:gd name="G1" fmla="*/ 18900 1 3"/>
              <a:gd name="G2" fmla="*/ 18900 2 3"/>
              <a:gd name="G3" fmla="+- 18900 0 0"/>
              <a:gd name="T0" fmla="*/ 10800 w 21600"/>
              <a:gd name="T1" fmla="*/ 0 h 21600"/>
              <a:gd name="T2" fmla="*/ 6171 w 21600"/>
              <a:gd name="T3" fmla="*/ 6300 h 21600"/>
              <a:gd name="T4" fmla="*/ 3086 w 21600"/>
              <a:gd name="T5" fmla="*/ 12600 h 21600"/>
              <a:gd name="T6" fmla="*/ 0 w 21600"/>
              <a:gd name="T7" fmla="*/ 18900 h 21600"/>
              <a:gd name="T8" fmla="*/ 15429 w 21600"/>
              <a:gd name="T9" fmla="*/ 6300 h 21600"/>
              <a:gd name="T10" fmla="*/ 18514 w 21600"/>
              <a:gd name="T11" fmla="*/ 12600 h 21600"/>
              <a:gd name="T12" fmla="*/ 21600 w 21600"/>
              <a:gd name="T13" fmla="*/ 18900 h 21600"/>
              <a:gd name="T14" fmla="*/ 17694720 60000 65536"/>
              <a:gd name="T15" fmla="*/ 11796480 60000 65536"/>
              <a:gd name="T16" fmla="*/ 11796480 60000 65536"/>
              <a:gd name="T17" fmla="*/ 11796480 60000 65536"/>
              <a:gd name="T18" fmla="*/ 0 60000 65536"/>
              <a:gd name="T19" fmla="*/ 0 60000 65536"/>
              <a:gd name="T20" fmla="*/ 0 60000 65536"/>
              <a:gd name="T21" fmla="*/ 761 w 21600"/>
              <a:gd name="T22" fmla="*/ 22454 h 21600"/>
              <a:gd name="T23" fmla="*/ 21069 w 21600"/>
              <a:gd name="T24" fmla="*/ 28282 h 21600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1600" h="21600">
                <a:moveTo>
                  <a:pt x="0" y="18900"/>
                </a:moveTo>
                <a:lnTo>
                  <a:pt x="9257" y="18900"/>
                </a:lnTo>
                <a:lnTo>
                  <a:pt x="9257" y="21600"/>
                </a:lnTo>
                <a:lnTo>
                  <a:pt x="12343" y="21600"/>
                </a:lnTo>
                <a:lnTo>
                  <a:pt x="12343" y="18900"/>
                </a:lnTo>
                <a:lnTo>
                  <a:pt x="21600" y="18900"/>
                </a:lnTo>
                <a:lnTo>
                  <a:pt x="12343" y="12600"/>
                </a:lnTo>
                <a:lnTo>
                  <a:pt x="18514" y="12600"/>
                </a:lnTo>
                <a:lnTo>
                  <a:pt x="12343" y="6300"/>
                </a:lnTo>
                <a:lnTo>
                  <a:pt x="15429" y="6300"/>
                </a:lnTo>
                <a:lnTo>
                  <a:pt x="10800" y="0"/>
                </a:lnTo>
                <a:lnTo>
                  <a:pt x="6171" y="6300"/>
                </a:lnTo>
                <a:lnTo>
                  <a:pt x="9257" y="6300"/>
                </a:lnTo>
                <a:lnTo>
                  <a:pt x="3086" y="12600"/>
                </a:lnTo>
                <a:lnTo>
                  <a:pt x="9257" y="12600"/>
                </a:lnTo>
                <a:close/>
              </a:path>
            </a:pathLst>
          </a:custGeom>
          <a:solidFill>
            <a:srgbClr val="00800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th-TH">
              <a:latin typeface="+mn-lt"/>
              <a:cs typeface="+mn-cs"/>
            </a:endParaRPr>
          </a:p>
        </p:txBody>
      </p:sp>
      <p:sp>
        <p:nvSpPr>
          <p:cNvPr id="39" name="Tree"/>
          <p:cNvSpPr>
            <a:spLocks noEditPoints="1" noChangeArrowheads="1"/>
          </p:cNvSpPr>
          <p:nvPr/>
        </p:nvSpPr>
        <p:spPr bwMode="auto">
          <a:xfrm>
            <a:off x="5219700" y="4938713"/>
            <a:ext cx="327025" cy="195262"/>
          </a:xfrm>
          <a:custGeom>
            <a:avLst/>
            <a:gdLst>
              <a:gd name="G0" fmla="+- 0 0 0"/>
              <a:gd name="G1" fmla="*/ 18900 1 3"/>
              <a:gd name="G2" fmla="*/ 18900 2 3"/>
              <a:gd name="G3" fmla="+- 18900 0 0"/>
              <a:gd name="T0" fmla="*/ 10800 w 21600"/>
              <a:gd name="T1" fmla="*/ 0 h 21600"/>
              <a:gd name="T2" fmla="*/ 6171 w 21600"/>
              <a:gd name="T3" fmla="*/ 6300 h 21600"/>
              <a:gd name="T4" fmla="*/ 3086 w 21600"/>
              <a:gd name="T5" fmla="*/ 12600 h 21600"/>
              <a:gd name="T6" fmla="*/ 0 w 21600"/>
              <a:gd name="T7" fmla="*/ 18900 h 21600"/>
              <a:gd name="T8" fmla="*/ 15429 w 21600"/>
              <a:gd name="T9" fmla="*/ 6300 h 21600"/>
              <a:gd name="T10" fmla="*/ 18514 w 21600"/>
              <a:gd name="T11" fmla="*/ 12600 h 21600"/>
              <a:gd name="T12" fmla="*/ 21600 w 21600"/>
              <a:gd name="T13" fmla="*/ 18900 h 21600"/>
              <a:gd name="T14" fmla="*/ 17694720 60000 65536"/>
              <a:gd name="T15" fmla="*/ 11796480 60000 65536"/>
              <a:gd name="T16" fmla="*/ 11796480 60000 65536"/>
              <a:gd name="T17" fmla="*/ 11796480 60000 65536"/>
              <a:gd name="T18" fmla="*/ 0 60000 65536"/>
              <a:gd name="T19" fmla="*/ 0 60000 65536"/>
              <a:gd name="T20" fmla="*/ 0 60000 65536"/>
              <a:gd name="T21" fmla="*/ 761 w 21600"/>
              <a:gd name="T22" fmla="*/ 22454 h 21600"/>
              <a:gd name="T23" fmla="*/ 21069 w 21600"/>
              <a:gd name="T24" fmla="*/ 28282 h 21600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1600" h="21600">
                <a:moveTo>
                  <a:pt x="0" y="18900"/>
                </a:moveTo>
                <a:lnTo>
                  <a:pt x="9257" y="18900"/>
                </a:lnTo>
                <a:lnTo>
                  <a:pt x="9257" y="21600"/>
                </a:lnTo>
                <a:lnTo>
                  <a:pt x="12343" y="21600"/>
                </a:lnTo>
                <a:lnTo>
                  <a:pt x="12343" y="18900"/>
                </a:lnTo>
                <a:lnTo>
                  <a:pt x="21600" y="18900"/>
                </a:lnTo>
                <a:lnTo>
                  <a:pt x="12343" y="12600"/>
                </a:lnTo>
                <a:lnTo>
                  <a:pt x="18514" y="12600"/>
                </a:lnTo>
                <a:lnTo>
                  <a:pt x="12343" y="6300"/>
                </a:lnTo>
                <a:lnTo>
                  <a:pt x="15429" y="6300"/>
                </a:lnTo>
                <a:lnTo>
                  <a:pt x="10800" y="0"/>
                </a:lnTo>
                <a:lnTo>
                  <a:pt x="6171" y="6300"/>
                </a:lnTo>
                <a:lnTo>
                  <a:pt x="9257" y="6300"/>
                </a:lnTo>
                <a:lnTo>
                  <a:pt x="3086" y="12600"/>
                </a:lnTo>
                <a:lnTo>
                  <a:pt x="9257" y="12600"/>
                </a:lnTo>
                <a:close/>
              </a:path>
            </a:pathLst>
          </a:custGeom>
          <a:solidFill>
            <a:srgbClr val="00800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th-TH">
              <a:latin typeface="+mn-lt"/>
              <a:cs typeface="+mn-cs"/>
            </a:endParaRPr>
          </a:p>
        </p:txBody>
      </p:sp>
      <p:sp>
        <p:nvSpPr>
          <p:cNvPr id="40" name="Tree"/>
          <p:cNvSpPr>
            <a:spLocks noEditPoints="1" noChangeArrowheads="1"/>
          </p:cNvSpPr>
          <p:nvPr/>
        </p:nvSpPr>
        <p:spPr bwMode="auto">
          <a:xfrm>
            <a:off x="5181600" y="4217988"/>
            <a:ext cx="327025" cy="196850"/>
          </a:xfrm>
          <a:custGeom>
            <a:avLst/>
            <a:gdLst>
              <a:gd name="G0" fmla="+- 0 0 0"/>
              <a:gd name="G1" fmla="*/ 18900 1 3"/>
              <a:gd name="G2" fmla="*/ 18900 2 3"/>
              <a:gd name="G3" fmla="+- 18900 0 0"/>
              <a:gd name="T0" fmla="*/ 10800 w 21600"/>
              <a:gd name="T1" fmla="*/ 0 h 21600"/>
              <a:gd name="T2" fmla="*/ 6171 w 21600"/>
              <a:gd name="T3" fmla="*/ 6300 h 21600"/>
              <a:gd name="T4" fmla="*/ 3086 w 21600"/>
              <a:gd name="T5" fmla="*/ 12600 h 21600"/>
              <a:gd name="T6" fmla="*/ 0 w 21600"/>
              <a:gd name="T7" fmla="*/ 18900 h 21600"/>
              <a:gd name="T8" fmla="*/ 15429 w 21600"/>
              <a:gd name="T9" fmla="*/ 6300 h 21600"/>
              <a:gd name="T10" fmla="*/ 18514 w 21600"/>
              <a:gd name="T11" fmla="*/ 12600 h 21600"/>
              <a:gd name="T12" fmla="*/ 21600 w 21600"/>
              <a:gd name="T13" fmla="*/ 18900 h 21600"/>
              <a:gd name="T14" fmla="*/ 17694720 60000 65536"/>
              <a:gd name="T15" fmla="*/ 11796480 60000 65536"/>
              <a:gd name="T16" fmla="*/ 11796480 60000 65536"/>
              <a:gd name="T17" fmla="*/ 11796480 60000 65536"/>
              <a:gd name="T18" fmla="*/ 0 60000 65536"/>
              <a:gd name="T19" fmla="*/ 0 60000 65536"/>
              <a:gd name="T20" fmla="*/ 0 60000 65536"/>
              <a:gd name="T21" fmla="*/ 761 w 21600"/>
              <a:gd name="T22" fmla="*/ 22454 h 21600"/>
              <a:gd name="T23" fmla="*/ 21069 w 21600"/>
              <a:gd name="T24" fmla="*/ 28282 h 21600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1600" h="21600">
                <a:moveTo>
                  <a:pt x="0" y="18900"/>
                </a:moveTo>
                <a:lnTo>
                  <a:pt x="9257" y="18900"/>
                </a:lnTo>
                <a:lnTo>
                  <a:pt x="9257" y="21600"/>
                </a:lnTo>
                <a:lnTo>
                  <a:pt x="12343" y="21600"/>
                </a:lnTo>
                <a:lnTo>
                  <a:pt x="12343" y="18900"/>
                </a:lnTo>
                <a:lnTo>
                  <a:pt x="21600" y="18900"/>
                </a:lnTo>
                <a:lnTo>
                  <a:pt x="12343" y="12600"/>
                </a:lnTo>
                <a:lnTo>
                  <a:pt x="18514" y="12600"/>
                </a:lnTo>
                <a:lnTo>
                  <a:pt x="12343" y="6300"/>
                </a:lnTo>
                <a:lnTo>
                  <a:pt x="15429" y="6300"/>
                </a:lnTo>
                <a:lnTo>
                  <a:pt x="10800" y="0"/>
                </a:lnTo>
                <a:lnTo>
                  <a:pt x="6171" y="6300"/>
                </a:lnTo>
                <a:lnTo>
                  <a:pt x="9257" y="6300"/>
                </a:lnTo>
                <a:lnTo>
                  <a:pt x="3086" y="12600"/>
                </a:lnTo>
                <a:lnTo>
                  <a:pt x="9257" y="12600"/>
                </a:lnTo>
                <a:close/>
              </a:path>
            </a:pathLst>
          </a:custGeom>
          <a:solidFill>
            <a:srgbClr val="00800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th-TH">
              <a:latin typeface="+mn-lt"/>
              <a:cs typeface="+mn-cs"/>
            </a:endParaRPr>
          </a:p>
        </p:txBody>
      </p:sp>
      <p:sp>
        <p:nvSpPr>
          <p:cNvPr id="41" name="TextBox 40"/>
          <p:cNvSpPr txBox="1">
            <a:spLocks noChangeArrowheads="1"/>
          </p:cNvSpPr>
          <p:nvPr/>
        </p:nvSpPr>
        <p:spPr bwMode="auto">
          <a:xfrm>
            <a:off x="4067175" y="3500438"/>
            <a:ext cx="1584325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>
                <a:latin typeface="Tw Cen MT" pitchFamily="34" charset="0"/>
                <a:cs typeface="FreesiaUPC" pitchFamily="34" charset="-34"/>
              </a:rPr>
              <a:t>h = 1 + 3  = 4</a:t>
            </a:r>
            <a:endParaRPr lang="th-TH" sz="1600">
              <a:latin typeface="Tw Cen MT" pitchFamily="34" charset="0"/>
              <a:cs typeface="FreesiaUPC" pitchFamily="34" charset="-34"/>
            </a:endParaRPr>
          </a:p>
        </p:txBody>
      </p:sp>
      <p:graphicFrame>
        <p:nvGraphicFramePr>
          <p:cNvPr id="42" name="ตัวยึดเนื้อหา 3"/>
          <p:cNvGraphicFramePr>
            <a:graphicFrameLocks/>
          </p:cNvGraphicFramePr>
          <p:nvPr/>
        </p:nvGraphicFramePr>
        <p:xfrm>
          <a:off x="5724525" y="3765550"/>
          <a:ext cx="1584325" cy="146367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96044"/>
                <a:gridCol w="396044"/>
                <a:gridCol w="396044"/>
                <a:gridCol w="396044"/>
              </a:tblGrid>
              <a:tr h="324036"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24036">
                <a:tc>
                  <a:txBody>
                    <a:bodyPr/>
                    <a:lstStyle/>
                    <a:p>
                      <a:endParaRPr lang="th-T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24036">
                <a:tc>
                  <a:txBody>
                    <a:bodyPr/>
                    <a:lstStyle/>
                    <a:p>
                      <a:endParaRPr lang="th-T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24036"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pic>
        <p:nvPicPr>
          <p:cNvPr id="43" name="Picture 3" descr="C:\Program Files (x86)\Microsoft Office\MEDIA\CAGCAT10\j030295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67438" y="4518025"/>
            <a:ext cx="323850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4" name="Tree"/>
          <p:cNvSpPr>
            <a:spLocks noEditPoints="1" noChangeArrowheads="1"/>
          </p:cNvSpPr>
          <p:nvPr/>
        </p:nvSpPr>
        <p:spPr bwMode="auto">
          <a:xfrm>
            <a:off x="6156325" y="4938713"/>
            <a:ext cx="327025" cy="195262"/>
          </a:xfrm>
          <a:custGeom>
            <a:avLst/>
            <a:gdLst>
              <a:gd name="G0" fmla="+- 0 0 0"/>
              <a:gd name="G1" fmla="*/ 18900 1 3"/>
              <a:gd name="G2" fmla="*/ 18900 2 3"/>
              <a:gd name="G3" fmla="+- 18900 0 0"/>
              <a:gd name="T0" fmla="*/ 10800 w 21600"/>
              <a:gd name="T1" fmla="*/ 0 h 21600"/>
              <a:gd name="T2" fmla="*/ 6171 w 21600"/>
              <a:gd name="T3" fmla="*/ 6300 h 21600"/>
              <a:gd name="T4" fmla="*/ 3086 w 21600"/>
              <a:gd name="T5" fmla="*/ 12600 h 21600"/>
              <a:gd name="T6" fmla="*/ 0 w 21600"/>
              <a:gd name="T7" fmla="*/ 18900 h 21600"/>
              <a:gd name="T8" fmla="*/ 15429 w 21600"/>
              <a:gd name="T9" fmla="*/ 6300 h 21600"/>
              <a:gd name="T10" fmla="*/ 18514 w 21600"/>
              <a:gd name="T11" fmla="*/ 12600 h 21600"/>
              <a:gd name="T12" fmla="*/ 21600 w 21600"/>
              <a:gd name="T13" fmla="*/ 18900 h 21600"/>
              <a:gd name="T14" fmla="*/ 17694720 60000 65536"/>
              <a:gd name="T15" fmla="*/ 11796480 60000 65536"/>
              <a:gd name="T16" fmla="*/ 11796480 60000 65536"/>
              <a:gd name="T17" fmla="*/ 11796480 60000 65536"/>
              <a:gd name="T18" fmla="*/ 0 60000 65536"/>
              <a:gd name="T19" fmla="*/ 0 60000 65536"/>
              <a:gd name="T20" fmla="*/ 0 60000 65536"/>
              <a:gd name="T21" fmla="*/ 761 w 21600"/>
              <a:gd name="T22" fmla="*/ 22454 h 21600"/>
              <a:gd name="T23" fmla="*/ 21069 w 21600"/>
              <a:gd name="T24" fmla="*/ 28282 h 21600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1600" h="21600">
                <a:moveTo>
                  <a:pt x="0" y="18900"/>
                </a:moveTo>
                <a:lnTo>
                  <a:pt x="9257" y="18900"/>
                </a:lnTo>
                <a:lnTo>
                  <a:pt x="9257" y="21600"/>
                </a:lnTo>
                <a:lnTo>
                  <a:pt x="12343" y="21600"/>
                </a:lnTo>
                <a:lnTo>
                  <a:pt x="12343" y="18900"/>
                </a:lnTo>
                <a:lnTo>
                  <a:pt x="21600" y="18900"/>
                </a:lnTo>
                <a:lnTo>
                  <a:pt x="12343" y="12600"/>
                </a:lnTo>
                <a:lnTo>
                  <a:pt x="18514" y="12600"/>
                </a:lnTo>
                <a:lnTo>
                  <a:pt x="12343" y="6300"/>
                </a:lnTo>
                <a:lnTo>
                  <a:pt x="15429" y="6300"/>
                </a:lnTo>
                <a:lnTo>
                  <a:pt x="10800" y="0"/>
                </a:lnTo>
                <a:lnTo>
                  <a:pt x="6171" y="6300"/>
                </a:lnTo>
                <a:lnTo>
                  <a:pt x="9257" y="6300"/>
                </a:lnTo>
                <a:lnTo>
                  <a:pt x="3086" y="12600"/>
                </a:lnTo>
                <a:lnTo>
                  <a:pt x="9257" y="12600"/>
                </a:lnTo>
                <a:close/>
              </a:path>
            </a:pathLst>
          </a:custGeom>
          <a:solidFill>
            <a:srgbClr val="00800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th-TH">
              <a:latin typeface="+mn-lt"/>
              <a:cs typeface="+mn-cs"/>
            </a:endParaRPr>
          </a:p>
        </p:txBody>
      </p:sp>
      <p:pic>
        <p:nvPicPr>
          <p:cNvPr id="45" name="Picture 5" descr="C:\Program Files (x86)\Microsoft Office\MEDIA\CAGCAT10\j0215086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89763" y="3776663"/>
            <a:ext cx="261937" cy="334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6" name="Tree"/>
          <p:cNvSpPr>
            <a:spLocks noEditPoints="1" noChangeArrowheads="1"/>
          </p:cNvSpPr>
          <p:nvPr/>
        </p:nvSpPr>
        <p:spPr bwMode="auto">
          <a:xfrm>
            <a:off x="6156325" y="4198938"/>
            <a:ext cx="327025" cy="195262"/>
          </a:xfrm>
          <a:custGeom>
            <a:avLst/>
            <a:gdLst>
              <a:gd name="G0" fmla="+- 0 0 0"/>
              <a:gd name="G1" fmla="*/ 18900 1 3"/>
              <a:gd name="G2" fmla="*/ 18900 2 3"/>
              <a:gd name="G3" fmla="+- 18900 0 0"/>
              <a:gd name="T0" fmla="*/ 10800 w 21600"/>
              <a:gd name="T1" fmla="*/ 0 h 21600"/>
              <a:gd name="T2" fmla="*/ 6171 w 21600"/>
              <a:gd name="T3" fmla="*/ 6300 h 21600"/>
              <a:gd name="T4" fmla="*/ 3086 w 21600"/>
              <a:gd name="T5" fmla="*/ 12600 h 21600"/>
              <a:gd name="T6" fmla="*/ 0 w 21600"/>
              <a:gd name="T7" fmla="*/ 18900 h 21600"/>
              <a:gd name="T8" fmla="*/ 15429 w 21600"/>
              <a:gd name="T9" fmla="*/ 6300 h 21600"/>
              <a:gd name="T10" fmla="*/ 18514 w 21600"/>
              <a:gd name="T11" fmla="*/ 12600 h 21600"/>
              <a:gd name="T12" fmla="*/ 21600 w 21600"/>
              <a:gd name="T13" fmla="*/ 18900 h 21600"/>
              <a:gd name="T14" fmla="*/ 17694720 60000 65536"/>
              <a:gd name="T15" fmla="*/ 11796480 60000 65536"/>
              <a:gd name="T16" fmla="*/ 11796480 60000 65536"/>
              <a:gd name="T17" fmla="*/ 11796480 60000 65536"/>
              <a:gd name="T18" fmla="*/ 0 60000 65536"/>
              <a:gd name="T19" fmla="*/ 0 60000 65536"/>
              <a:gd name="T20" fmla="*/ 0 60000 65536"/>
              <a:gd name="T21" fmla="*/ 761 w 21600"/>
              <a:gd name="T22" fmla="*/ 22454 h 21600"/>
              <a:gd name="T23" fmla="*/ 21069 w 21600"/>
              <a:gd name="T24" fmla="*/ 28282 h 21600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1600" h="21600">
                <a:moveTo>
                  <a:pt x="0" y="18900"/>
                </a:moveTo>
                <a:lnTo>
                  <a:pt x="9257" y="18900"/>
                </a:lnTo>
                <a:lnTo>
                  <a:pt x="9257" y="21600"/>
                </a:lnTo>
                <a:lnTo>
                  <a:pt x="12343" y="21600"/>
                </a:lnTo>
                <a:lnTo>
                  <a:pt x="12343" y="18900"/>
                </a:lnTo>
                <a:lnTo>
                  <a:pt x="21600" y="18900"/>
                </a:lnTo>
                <a:lnTo>
                  <a:pt x="12343" y="12600"/>
                </a:lnTo>
                <a:lnTo>
                  <a:pt x="18514" y="12600"/>
                </a:lnTo>
                <a:lnTo>
                  <a:pt x="12343" y="6300"/>
                </a:lnTo>
                <a:lnTo>
                  <a:pt x="15429" y="6300"/>
                </a:lnTo>
                <a:lnTo>
                  <a:pt x="10800" y="0"/>
                </a:lnTo>
                <a:lnTo>
                  <a:pt x="6171" y="6300"/>
                </a:lnTo>
                <a:lnTo>
                  <a:pt x="9257" y="6300"/>
                </a:lnTo>
                <a:lnTo>
                  <a:pt x="3086" y="12600"/>
                </a:lnTo>
                <a:lnTo>
                  <a:pt x="9257" y="12600"/>
                </a:lnTo>
                <a:close/>
              </a:path>
            </a:pathLst>
          </a:custGeom>
          <a:solidFill>
            <a:srgbClr val="00800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th-TH">
              <a:latin typeface="+mn-lt"/>
              <a:cs typeface="+mn-cs"/>
            </a:endParaRPr>
          </a:p>
        </p:txBody>
      </p:sp>
      <p:sp>
        <p:nvSpPr>
          <p:cNvPr id="47" name="Tree"/>
          <p:cNvSpPr>
            <a:spLocks noEditPoints="1" noChangeArrowheads="1"/>
          </p:cNvSpPr>
          <p:nvPr/>
        </p:nvSpPr>
        <p:spPr bwMode="auto">
          <a:xfrm>
            <a:off x="6156325" y="3838575"/>
            <a:ext cx="327025" cy="195263"/>
          </a:xfrm>
          <a:custGeom>
            <a:avLst/>
            <a:gdLst>
              <a:gd name="G0" fmla="+- 0 0 0"/>
              <a:gd name="G1" fmla="*/ 18900 1 3"/>
              <a:gd name="G2" fmla="*/ 18900 2 3"/>
              <a:gd name="G3" fmla="+- 18900 0 0"/>
              <a:gd name="T0" fmla="*/ 10800 w 21600"/>
              <a:gd name="T1" fmla="*/ 0 h 21600"/>
              <a:gd name="T2" fmla="*/ 6171 w 21600"/>
              <a:gd name="T3" fmla="*/ 6300 h 21600"/>
              <a:gd name="T4" fmla="*/ 3086 w 21600"/>
              <a:gd name="T5" fmla="*/ 12600 h 21600"/>
              <a:gd name="T6" fmla="*/ 0 w 21600"/>
              <a:gd name="T7" fmla="*/ 18900 h 21600"/>
              <a:gd name="T8" fmla="*/ 15429 w 21600"/>
              <a:gd name="T9" fmla="*/ 6300 h 21600"/>
              <a:gd name="T10" fmla="*/ 18514 w 21600"/>
              <a:gd name="T11" fmla="*/ 12600 h 21600"/>
              <a:gd name="T12" fmla="*/ 21600 w 21600"/>
              <a:gd name="T13" fmla="*/ 18900 h 21600"/>
              <a:gd name="T14" fmla="*/ 17694720 60000 65536"/>
              <a:gd name="T15" fmla="*/ 11796480 60000 65536"/>
              <a:gd name="T16" fmla="*/ 11796480 60000 65536"/>
              <a:gd name="T17" fmla="*/ 11796480 60000 65536"/>
              <a:gd name="T18" fmla="*/ 0 60000 65536"/>
              <a:gd name="T19" fmla="*/ 0 60000 65536"/>
              <a:gd name="T20" fmla="*/ 0 60000 65536"/>
              <a:gd name="T21" fmla="*/ 761 w 21600"/>
              <a:gd name="T22" fmla="*/ 22454 h 21600"/>
              <a:gd name="T23" fmla="*/ 21069 w 21600"/>
              <a:gd name="T24" fmla="*/ 28282 h 21600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1600" h="21600">
                <a:moveTo>
                  <a:pt x="0" y="18900"/>
                </a:moveTo>
                <a:lnTo>
                  <a:pt x="9257" y="18900"/>
                </a:lnTo>
                <a:lnTo>
                  <a:pt x="9257" y="21600"/>
                </a:lnTo>
                <a:lnTo>
                  <a:pt x="12343" y="21600"/>
                </a:lnTo>
                <a:lnTo>
                  <a:pt x="12343" y="18900"/>
                </a:lnTo>
                <a:lnTo>
                  <a:pt x="21600" y="18900"/>
                </a:lnTo>
                <a:lnTo>
                  <a:pt x="12343" y="12600"/>
                </a:lnTo>
                <a:lnTo>
                  <a:pt x="18514" y="12600"/>
                </a:lnTo>
                <a:lnTo>
                  <a:pt x="12343" y="6300"/>
                </a:lnTo>
                <a:lnTo>
                  <a:pt x="15429" y="6300"/>
                </a:lnTo>
                <a:lnTo>
                  <a:pt x="10800" y="0"/>
                </a:lnTo>
                <a:lnTo>
                  <a:pt x="6171" y="6300"/>
                </a:lnTo>
                <a:lnTo>
                  <a:pt x="9257" y="6300"/>
                </a:lnTo>
                <a:lnTo>
                  <a:pt x="3086" y="12600"/>
                </a:lnTo>
                <a:lnTo>
                  <a:pt x="9257" y="12600"/>
                </a:lnTo>
                <a:close/>
              </a:path>
            </a:pathLst>
          </a:custGeom>
          <a:solidFill>
            <a:srgbClr val="00800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th-TH">
              <a:latin typeface="+mn-lt"/>
              <a:cs typeface="+mn-cs"/>
            </a:endParaRPr>
          </a:p>
        </p:txBody>
      </p:sp>
      <p:sp>
        <p:nvSpPr>
          <p:cNvPr id="48" name="Tree"/>
          <p:cNvSpPr>
            <a:spLocks noEditPoints="1" noChangeArrowheads="1"/>
          </p:cNvSpPr>
          <p:nvPr/>
        </p:nvSpPr>
        <p:spPr bwMode="auto">
          <a:xfrm>
            <a:off x="6948488" y="4938713"/>
            <a:ext cx="327025" cy="195262"/>
          </a:xfrm>
          <a:custGeom>
            <a:avLst/>
            <a:gdLst>
              <a:gd name="G0" fmla="+- 0 0 0"/>
              <a:gd name="G1" fmla="*/ 18900 1 3"/>
              <a:gd name="G2" fmla="*/ 18900 2 3"/>
              <a:gd name="G3" fmla="+- 18900 0 0"/>
              <a:gd name="T0" fmla="*/ 10800 w 21600"/>
              <a:gd name="T1" fmla="*/ 0 h 21600"/>
              <a:gd name="T2" fmla="*/ 6171 w 21600"/>
              <a:gd name="T3" fmla="*/ 6300 h 21600"/>
              <a:gd name="T4" fmla="*/ 3086 w 21600"/>
              <a:gd name="T5" fmla="*/ 12600 h 21600"/>
              <a:gd name="T6" fmla="*/ 0 w 21600"/>
              <a:gd name="T7" fmla="*/ 18900 h 21600"/>
              <a:gd name="T8" fmla="*/ 15429 w 21600"/>
              <a:gd name="T9" fmla="*/ 6300 h 21600"/>
              <a:gd name="T10" fmla="*/ 18514 w 21600"/>
              <a:gd name="T11" fmla="*/ 12600 h 21600"/>
              <a:gd name="T12" fmla="*/ 21600 w 21600"/>
              <a:gd name="T13" fmla="*/ 18900 h 21600"/>
              <a:gd name="T14" fmla="*/ 17694720 60000 65536"/>
              <a:gd name="T15" fmla="*/ 11796480 60000 65536"/>
              <a:gd name="T16" fmla="*/ 11796480 60000 65536"/>
              <a:gd name="T17" fmla="*/ 11796480 60000 65536"/>
              <a:gd name="T18" fmla="*/ 0 60000 65536"/>
              <a:gd name="T19" fmla="*/ 0 60000 65536"/>
              <a:gd name="T20" fmla="*/ 0 60000 65536"/>
              <a:gd name="T21" fmla="*/ 761 w 21600"/>
              <a:gd name="T22" fmla="*/ 22454 h 21600"/>
              <a:gd name="T23" fmla="*/ 21069 w 21600"/>
              <a:gd name="T24" fmla="*/ 28282 h 21600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1600" h="21600">
                <a:moveTo>
                  <a:pt x="0" y="18900"/>
                </a:moveTo>
                <a:lnTo>
                  <a:pt x="9257" y="18900"/>
                </a:lnTo>
                <a:lnTo>
                  <a:pt x="9257" y="21600"/>
                </a:lnTo>
                <a:lnTo>
                  <a:pt x="12343" y="21600"/>
                </a:lnTo>
                <a:lnTo>
                  <a:pt x="12343" y="18900"/>
                </a:lnTo>
                <a:lnTo>
                  <a:pt x="21600" y="18900"/>
                </a:lnTo>
                <a:lnTo>
                  <a:pt x="12343" y="12600"/>
                </a:lnTo>
                <a:lnTo>
                  <a:pt x="18514" y="12600"/>
                </a:lnTo>
                <a:lnTo>
                  <a:pt x="12343" y="6300"/>
                </a:lnTo>
                <a:lnTo>
                  <a:pt x="15429" y="6300"/>
                </a:lnTo>
                <a:lnTo>
                  <a:pt x="10800" y="0"/>
                </a:lnTo>
                <a:lnTo>
                  <a:pt x="6171" y="6300"/>
                </a:lnTo>
                <a:lnTo>
                  <a:pt x="9257" y="6300"/>
                </a:lnTo>
                <a:lnTo>
                  <a:pt x="3086" y="12600"/>
                </a:lnTo>
                <a:lnTo>
                  <a:pt x="9257" y="12600"/>
                </a:lnTo>
                <a:close/>
              </a:path>
            </a:pathLst>
          </a:custGeom>
          <a:solidFill>
            <a:srgbClr val="00800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th-TH">
              <a:latin typeface="+mn-lt"/>
              <a:cs typeface="+mn-cs"/>
            </a:endParaRPr>
          </a:p>
        </p:txBody>
      </p:sp>
      <p:sp>
        <p:nvSpPr>
          <p:cNvPr id="49" name="Tree"/>
          <p:cNvSpPr>
            <a:spLocks noEditPoints="1" noChangeArrowheads="1"/>
          </p:cNvSpPr>
          <p:nvPr/>
        </p:nvSpPr>
        <p:spPr bwMode="auto">
          <a:xfrm>
            <a:off x="6908800" y="4217988"/>
            <a:ext cx="327025" cy="196850"/>
          </a:xfrm>
          <a:custGeom>
            <a:avLst/>
            <a:gdLst>
              <a:gd name="G0" fmla="+- 0 0 0"/>
              <a:gd name="G1" fmla="*/ 18900 1 3"/>
              <a:gd name="G2" fmla="*/ 18900 2 3"/>
              <a:gd name="G3" fmla="+- 18900 0 0"/>
              <a:gd name="T0" fmla="*/ 10800 w 21600"/>
              <a:gd name="T1" fmla="*/ 0 h 21600"/>
              <a:gd name="T2" fmla="*/ 6171 w 21600"/>
              <a:gd name="T3" fmla="*/ 6300 h 21600"/>
              <a:gd name="T4" fmla="*/ 3086 w 21600"/>
              <a:gd name="T5" fmla="*/ 12600 h 21600"/>
              <a:gd name="T6" fmla="*/ 0 w 21600"/>
              <a:gd name="T7" fmla="*/ 18900 h 21600"/>
              <a:gd name="T8" fmla="*/ 15429 w 21600"/>
              <a:gd name="T9" fmla="*/ 6300 h 21600"/>
              <a:gd name="T10" fmla="*/ 18514 w 21600"/>
              <a:gd name="T11" fmla="*/ 12600 h 21600"/>
              <a:gd name="T12" fmla="*/ 21600 w 21600"/>
              <a:gd name="T13" fmla="*/ 18900 h 21600"/>
              <a:gd name="T14" fmla="*/ 17694720 60000 65536"/>
              <a:gd name="T15" fmla="*/ 11796480 60000 65536"/>
              <a:gd name="T16" fmla="*/ 11796480 60000 65536"/>
              <a:gd name="T17" fmla="*/ 11796480 60000 65536"/>
              <a:gd name="T18" fmla="*/ 0 60000 65536"/>
              <a:gd name="T19" fmla="*/ 0 60000 65536"/>
              <a:gd name="T20" fmla="*/ 0 60000 65536"/>
              <a:gd name="T21" fmla="*/ 761 w 21600"/>
              <a:gd name="T22" fmla="*/ 22454 h 21600"/>
              <a:gd name="T23" fmla="*/ 21069 w 21600"/>
              <a:gd name="T24" fmla="*/ 28282 h 21600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1600" h="21600">
                <a:moveTo>
                  <a:pt x="0" y="18900"/>
                </a:moveTo>
                <a:lnTo>
                  <a:pt x="9257" y="18900"/>
                </a:lnTo>
                <a:lnTo>
                  <a:pt x="9257" y="21600"/>
                </a:lnTo>
                <a:lnTo>
                  <a:pt x="12343" y="21600"/>
                </a:lnTo>
                <a:lnTo>
                  <a:pt x="12343" y="18900"/>
                </a:lnTo>
                <a:lnTo>
                  <a:pt x="21600" y="18900"/>
                </a:lnTo>
                <a:lnTo>
                  <a:pt x="12343" y="12600"/>
                </a:lnTo>
                <a:lnTo>
                  <a:pt x="18514" y="12600"/>
                </a:lnTo>
                <a:lnTo>
                  <a:pt x="12343" y="6300"/>
                </a:lnTo>
                <a:lnTo>
                  <a:pt x="15429" y="6300"/>
                </a:lnTo>
                <a:lnTo>
                  <a:pt x="10800" y="0"/>
                </a:lnTo>
                <a:lnTo>
                  <a:pt x="6171" y="6300"/>
                </a:lnTo>
                <a:lnTo>
                  <a:pt x="9257" y="6300"/>
                </a:lnTo>
                <a:lnTo>
                  <a:pt x="3086" y="12600"/>
                </a:lnTo>
                <a:lnTo>
                  <a:pt x="9257" y="12600"/>
                </a:lnTo>
                <a:close/>
              </a:path>
            </a:pathLst>
          </a:custGeom>
          <a:solidFill>
            <a:srgbClr val="00800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th-TH">
              <a:latin typeface="+mn-lt"/>
              <a:cs typeface="+mn-cs"/>
            </a:endParaRPr>
          </a:p>
        </p:txBody>
      </p:sp>
      <p:sp>
        <p:nvSpPr>
          <p:cNvPr id="50" name="TextBox 49"/>
          <p:cNvSpPr txBox="1">
            <a:spLocks noChangeArrowheads="1"/>
          </p:cNvSpPr>
          <p:nvPr/>
        </p:nvSpPr>
        <p:spPr bwMode="auto">
          <a:xfrm>
            <a:off x="5795963" y="3500438"/>
            <a:ext cx="1584325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>
                <a:latin typeface="Tw Cen MT" pitchFamily="34" charset="0"/>
                <a:cs typeface="FreesiaUPC" pitchFamily="34" charset="-34"/>
              </a:rPr>
              <a:t>h = 2 + 2  = 4</a:t>
            </a:r>
            <a:endParaRPr lang="th-TH" sz="1600">
              <a:latin typeface="Tw Cen MT" pitchFamily="34" charset="0"/>
              <a:cs typeface="FreesiaUPC" pitchFamily="34" charset="-34"/>
            </a:endParaRPr>
          </a:p>
        </p:txBody>
      </p:sp>
      <p:cxnSp>
        <p:nvCxnSpPr>
          <p:cNvPr id="52" name="ตัวเชื่อมต่อตรง 51"/>
          <p:cNvCxnSpPr>
            <a:endCxn id="32" idx="0"/>
          </p:cNvCxnSpPr>
          <p:nvPr/>
        </p:nvCxnSpPr>
        <p:spPr>
          <a:xfrm rot="10800000" flipV="1">
            <a:off x="3059113" y="3284538"/>
            <a:ext cx="1081087" cy="21590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ตัวเชื่อมต่อตรง 53"/>
          <p:cNvCxnSpPr>
            <a:endCxn id="41" idx="0"/>
          </p:cNvCxnSpPr>
          <p:nvPr/>
        </p:nvCxnSpPr>
        <p:spPr>
          <a:xfrm>
            <a:off x="4067175" y="3284538"/>
            <a:ext cx="792163" cy="21590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ตัวเชื่อมต่อตรง 55"/>
          <p:cNvCxnSpPr>
            <a:endCxn id="50" idx="0"/>
          </p:cNvCxnSpPr>
          <p:nvPr/>
        </p:nvCxnSpPr>
        <p:spPr>
          <a:xfrm>
            <a:off x="3924300" y="3284538"/>
            <a:ext cx="2663825" cy="21590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>
            <a:spLocks noChangeArrowheads="1"/>
          </p:cNvSpPr>
          <p:nvPr/>
        </p:nvSpPr>
        <p:spPr bwMode="auto">
          <a:xfrm>
            <a:off x="2268538" y="3500438"/>
            <a:ext cx="1582737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>
                <a:latin typeface="Tw Cen MT" pitchFamily="34" charset="0"/>
                <a:cs typeface="FreesiaUPC" pitchFamily="34" charset="-34"/>
              </a:rPr>
              <a:t>h = 1 + 1  = 2</a:t>
            </a:r>
            <a:endParaRPr lang="th-TH" sz="1600">
              <a:latin typeface="Tw Cen MT" pitchFamily="34" charset="0"/>
              <a:cs typeface="FreesiaUPC" pitchFamily="34" charset="-34"/>
            </a:endParaRPr>
          </a:p>
        </p:txBody>
      </p:sp>
      <p:graphicFrame>
        <p:nvGraphicFramePr>
          <p:cNvPr id="58" name="ตัวยึดเนื้อหา 3"/>
          <p:cNvGraphicFramePr>
            <a:graphicFrameLocks/>
          </p:cNvGraphicFramePr>
          <p:nvPr/>
        </p:nvGraphicFramePr>
        <p:xfrm>
          <a:off x="107950" y="3622675"/>
          <a:ext cx="1584325" cy="146208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96044"/>
                <a:gridCol w="396044"/>
                <a:gridCol w="396044"/>
                <a:gridCol w="396044"/>
              </a:tblGrid>
              <a:tr h="324036"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24036">
                <a:tc>
                  <a:txBody>
                    <a:bodyPr/>
                    <a:lstStyle/>
                    <a:p>
                      <a:endParaRPr lang="th-T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24036">
                <a:tc>
                  <a:txBody>
                    <a:bodyPr/>
                    <a:lstStyle/>
                    <a:p>
                      <a:endParaRPr lang="th-T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24036"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pic>
        <p:nvPicPr>
          <p:cNvPr id="59" name="Picture 3" descr="C:\Program Files (x86)\Microsoft Office\MEDIA\CAGCAT10\j030295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750" y="4373563"/>
            <a:ext cx="323850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0" name="Tree"/>
          <p:cNvSpPr>
            <a:spLocks noEditPoints="1" noChangeArrowheads="1"/>
          </p:cNvSpPr>
          <p:nvPr/>
        </p:nvSpPr>
        <p:spPr bwMode="auto">
          <a:xfrm>
            <a:off x="539750" y="4794250"/>
            <a:ext cx="327025" cy="195263"/>
          </a:xfrm>
          <a:custGeom>
            <a:avLst/>
            <a:gdLst>
              <a:gd name="G0" fmla="+- 0 0 0"/>
              <a:gd name="G1" fmla="*/ 18900 1 3"/>
              <a:gd name="G2" fmla="*/ 18900 2 3"/>
              <a:gd name="G3" fmla="+- 18900 0 0"/>
              <a:gd name="T0" fmla="*/ 10800 w 21600"/>
              <a:gd name="T1" fmla="*/ 0 h 21600"/>
              <a:gd name="T2" fmla="*/ 6171 w 21600"/>
              <a:gd name="T3" fmla="*/ 6300 h 21600"/>
              <a:gd name="T4" fmla="*/ 3086 w 21600"/>
              <a:gd name="T5" fmla="*/ 12600 h 21600"/>
              <a:gd name="T6" fmla="*/ 0 w 21600"/>
              <a:gd name="T7" fmla="*/ 18900 h 21600"/>
              <a:gd name="T8" fmla="*/ 15429 w 21600"/>
              <a:gd name="T9" fmla="*/ 6300 h 21600"/>
              <a:gd name="T10" fmla="*/ 18514 w 21600"/>
              <a:gd name="T11" fmla="*/ 12600 h 21600"/>
              <a:gd name="T12" fmla="*/ 21600 w 21600"/>
              <a:gd name="T13" fmla="*/ 18900 h 21600"/>
              <a:gd name="T14" fmla="*/ 17694720 60000 65536"/>
              <a:gd name="T15" fmla="*/ 11796480 60000 65536"/>
              <a:gd name="T16" fmla="*/ 11796480 60000 65536"/>
              <a:gd name="T17" fmla="*/ 11796480 60000 65536"/>
              <a:gd name="T18" fmla="*/ 0 60000 65536"/>
              <a:gd name="T19" fmla="*/ 0 60000 65536"/>
              <a:gd name="T20" fmla="*/ 0 60000 65536"/>
              <a:gd name="T21" fmla="*/ 761 w 21600"/>
              <a:gd name="T22" fmla="*/ 22454 h 21600"/>
              <a:gd name="T23" fmla="*/ 21069 w 21600"/>
              <a:gd name="T24" fmla="*/ 28282 h 21600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1600" h="21600">
                <a:moveTo>
                  <a:pt x="0" y="18900"/>
                </a:moveTo>
                <a:lnTo>
                  <a:pt x="9257" y="18900"/>
                </a:lnTo>
                <a:lnTo>
                  <a:pt x="9257" y="21600"/>
                </a:lnTo>
                <a:lnTo>
                  <a:pt x="12343" y="21600"/>
                </a:lnTo>
                <a:lnTo>
                  <a:pt x="12343" y="18900"/>
                </a:lnTo>
                <a:lnTo>
                  <a:pt x="21600" y="18900"/>
                </a:lnTo>
                <a:lnTo>
                  <a:pt x="12343" y="12600"/>
                </a:lnTo>
                <a:lnTo>
                  <a:pt x="18514" y="12600"/>
                </a:lnTo>
                <a:lnTo>
                  <a:pt x="12343" y="6300"/>
                </a:lnTo>
                <a:lnTo>
                  <a:pt x="15429" y="6300"/>
                </a:lnTo>
                <a:lnTo>
                  <a:pt x="10800" y="0"/>
                </a:lnTo>
                <a:lnTo>
                  <a:pt x="6171" y="6300"/>
                </a:lnTo>
                <a:lnTo>
                  <a:pt x="9257" y="6300"/>
                </a:lnTo>
                <a:lnTo>
                  <a:pt x="3086" y="12600"/>
                </a:lnTo>
                <a:lnTo>
                  <a:pt x="9257" y="12600"/>
                </a:lnTo>
                <a:close/>
              </a:path>
            </a:pathLst>
          </a:custGeom>
          <a:solidFill>
            <a:srgbClr val="00800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th-TH">
              <a:latin typeface="+mn-lt"/>
              <a:cs typeface="+mn-cs"/>
            </a:endParaRPr>
          </a:p>
        </p:txBody>
      </p:sp>
      <p:pic>
        <p:nvPicPr>
          <p:cNvPr id="61" name="Picture 5" descr="C:\Program Files (x86)\Microsoft Office\MEDIA\CAGCAT10\j0215086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73188" y="3632200"/>
            <a:ext cx="261937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2" name="Tree"/>
          <p:cNvSpPr>
            <a:spLocks noEditPoints="1" noChangeArrowheads="1"/>
          </p:cNvSpPr>
          <p:nvPr/>
        </p:nvSpPr>
        <p:spPr bwMode="auto">
          <a:xfrm>
            <a:off x="539750" y="4054475"/>
            <a:ext cx="327025" cy="195263"/>
          </a:xfrm>
          <a:custGeom>
            <a:avLst/>
            <a:gdLst>
              <a:gd name="G0" fmla="+- 0 0 0"/>
              <a:gd name="G1" fmla="*/ 18900 1 3"/>
              <a:gd name="G2" fmla="*/ 18900 2 3"/>
              <a:gd name="G3" fmla="+- 18900 0 0"/>
              <a:gd name="T0" fmla="*/ 10800 w 21600"/>
              <a:gd name="T1" fmla="*/ 0 h 21600"/>
              <a:gd name="T2" fmla="*/ 6171 w 21600"/>
              <a:gd name="T3" fmla="*/ 6300 h 21600"/>
              <a:gd name="T4" fmla="*/ 3086 w 21600"/>
              <a:gd name="T5" fmla="*/ 12600 h 21600"/>
              <a:gd name="T6" fmla="*/ 0 w 21600"/>
              <a:gd name="T7" fmla="*/ 18900 h 21600"/>
              <a:gd name="T8" fmla="*/ 15429 w 21600"/>
              <a:gd name="T9" fmla="*/ 6300 h 21600"/>
              <a:gd name="T10" fmla="*/ 18514 w 21600"/>
              <a:gd name="T11" fmla="*/ 12600 h 21600"/>
              <a:gd name="T12" fmla="*/ 21600 w 21600"/>
              <a:gd name="T13" fmla="*/ 18900 h 21600"/>
              <a:gd name="T14" fmla="*/ 17694720 60000 65536"/>
              <a:gd name="T15" fmla="*/ 11796480 60000 65536"/>
              <a:gd name="T16" fmla="*/ 11796480 60000 65536"/>
              <a:gd name="T17" fmla="*/ 11796480 60000 65536"/>
              <a:gd name="T18" fmla="*/ 0 60000 65536"/>
              <a:gd name="T19" fmla="*/ 0 60000 65536"/>
              <a:gd name="T20" fmla="*/ 0 60000 65536"/>
              <a:gd name="T21" fmla="*/ 761 w 21600"/>
              <a:gd name="T22" fmla="*/ 22454 h 21600"/>
              <a:gd name="T23" fmla="*/ 21069 w 21600"/>
              <a:gd name="T24" fmla="*/ 28282 h 21600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1600" h="21600">
                <a:moveTo>
                  <a:pt x="0" y="18900"/>
                </a:moveTo>
                <a:lnTo>
                  <a:pt x="9257" y="18900"/>
                </a:lnTo>
                <a:lnTo>
                  <a:pt x="9257" y="21600"/>
                </a:lnTo>
                <a:lnTo>
                  <a:pt x="12343" y="21600"/>
                </a:lnTo>
                <a:lnTo>
                  <a:pt x="12343" y="18900"/>
                </a:lnTo>
                <a:lnTo>
                  <a:pt x="21600" y="18900"/>
                </a:lnTo>
                <a:lnTo>
                  <a:pt x="12343" y="12600"/>
                </a:lnTo>
                <a:lnTo>
                  <a:pt x="18514" y="12600"/>
                </a:lnTo>
                <a:lnTo>
                  <a:pt x="12343" y="6300"/>
                </a:lnTo>
                <a:lnTo>
                  <a:pt x="15429" y="6300"/>
                </a:lnTo>
                <a:lnTo>
                  <a:pt x="10800" y="0"/>
                </a:lnTo>
                <a:lnTo>
                  <a:pt x="6171" y="6300"/>
                </a:lnTo>
                <a:lnTo>
                  <a:pt x="9257" y="6300"/>
                </a:lnTo>
                <a:lnTo>
                  <a:pt x="3086" y="12600"/>
                </a:lnTo>
                <a:lnTo>
                  <a:pt x="9257" y="12600"/>
                </a:lnTo>
                <a:close/>
              </a:path>
            </a:pathLst>
          </a:custGeom>
          <a:solidFill>
            <a:srgbClr val="00800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th-TH">
              <a:latin typeface="+mn-lt"/>
              <a:cs typeface="+mn-cs"/>
            </a:endParaRPr>
          </a:p>
        </p:txBody>
      </p:sp>
      <p:sp>
        <p:nvSpPr>
          <p:cNvPr id="63" name="Tree"/>
          <p:cNvSpPr>
            <a:spLocks noEditPoints="1" noChangeArrowheads="1"/>
          </p:cNvSpPr>
          <p:nvPr/>
        </p:nvSpPr>
        <p:spPr bwMode="auto">
          <a:xfrm>
            <a:off x="539750" y="3694113"/>
            <a:ext cx="327025" cy="196850"/>
          </a:xfrm>
          <a:custGeom>
            <a:avLst/>
            <a:gdLst>
              <a:gd name="G0" fmla="+- 0 0 0"/>
              <a:gd name="G1" fmla="*/ 18900 1 3"/>
              <a:gd name="G2" fmla="*/ 18900 2 3"/>
              <a:gd name="G3" fmla="+- 18900 0 0"/>
              <a:gd name="T0" fmla="*/ 10800 w 21600"/>
              <a:gd name="T1" fmla="*/ 0 h 21600"/>
              <a:gd name="T2" fmla="*/ 6171 w 21600"/>
              <a:gd name="T3" fmla="*/ 6300 h 21600"/>
              <a:gd name="T4" fmla="*/ 3086 w 21600"/>
              <a:gd name="T5" fmla="*/ 12600 h 21600"/>
              <a:gd name="T6" fmla="*/ 0 w 21600"/>
              <a:gd name="T7" fmla="*/ 18900 h 21600"/>
              <a:gd name="T8" fmla="*/ 15429 w 21600"/>
              <a:gd name="T9" fmla="*/ 6300 h 21600"/>
              <a:gd name="T10" fmla="*/ 18514 w 21600"/>
              <a:gd name="T11" fmla="*/ 12600 h 21600"/>
              <a:gd name="T12" fmla="*/ 21600 w 21600"/>
              <a:gd name="T13" fmla="*/ 18900 h 21600"/>
              <a:gd name="T14" fmla="*/ 17694720 60000 65536"/>
              <a:gd name="T15" fmla="*/ 11796480 60000 65536"/>
              <a:gd name="T16" fmla="*/ 11796480 60000 65536"/>
              <a:gd name="T17" fmla="*/ 11796480 60000 65536"/>
              <a:gd name="T18" fmla="*/ 0 60000 65536"/>
              <a:gd name="T19" fmla="*/ 0 60000 65536"/>
              <a:gd name="T20" fmla="*/ 0 60000 65536"/>
              <a:gd name="T21" fmla="*/ 761 w 21600"/>
              <a:gd name="T22" fmla="*/ 22454 h 21600"/>
              <a:gd name="T23" fmla="*/ 21069 w 21600"/>
              <a:gd name="T24" fmla="*/ 28282 h 21600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1600" h="21600">
                <a:moveTo>
                  <a:pt x="0" y="18900"/>
                </a:moveTo>
                <a:lnTo>
                  <a:pt x="9257" y="18900"/>
                </a:lnTo>
                <a:lnTo>
                  <a:pt x="9257" y="21600"/>
                </a:lnTo>
                <a:lnTo>
                  <a:pt x="12343" y="21600"/>
                </a:lnTo>
                <a:lnTo>
                  <a:pt x="12343" y="18900"/>
                </a:lnTo>
                <a:lnTo>
                  <a:pt x="21600" y="18900"/>
                </a:lnTo>
                <a:lnTo>
                  <a:pt x="12343" y="12600"/>
                </a:lnTo>
                <a:lnTo>
                  <a:pt x="18514" y="12600"/>
                </a:lnTo>
                <a:lnTo>
                  <a:pt x="12343" y="6300"/>
                </a:lnTo>
                <a:lnTo>
                  <a:pt x="15429" y="6300"/>
                </a:lnTo>
                <a:lnTo>
                  <a:pt x="10800" y="0"/>
                </a:lnTo>
                <a:lnTo>
                  <a:pt x="6171" y="6300"/>
                </a:lnTo>
                <a:lnTo>
                  <a:pt x="9257" y="6300"/>
                </a:lnTo>
                <a:lnTo>
                  <a:pt x="3086" y="12600"/>
                </a:lnTo>
                <a:lnTo>
                  <a:pt x="9257" y="12600"/>
                </a:lnTo>
                <a:close/>
              </a:path>
            </a:pathLst>
          </a:custGeom>
          <a:solidFill>
            <a:srgbClr val="00800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th-TH">
              <a:latin typeface="+mn-lt"/>
              <a:cs typeface="+mn-cs"/>
            </a:endParaRPr>
          </a:p>
        </p:txBody>
      </p:sp>
      <p:sp>
        <p:nvSpPr>
          <p:cNvPr id="64" name="Tree"/>
          <p:cNvSpPr>
            <a:spLocks noEditPoints="1" noChangeArrowheads="1"/>
          </p:cNvSpPr>
          <p:nvPr/>
        </p:nvSpPr>
        <p:spPr bwMode="auto">
          <a:xfrm>
            <a:off x="1331913" y="4794250"/>
            <a:ext cx="327025" cy="195263"/>
          </a:xfrm>
          <a:custGeom>
            <a:avLst/>
            <a:gdLst>
              <a:gd name="G0" fmla="+- 0 0 0"/>
              <a:gd name="G1" fmla="*/ 18900 1 3"/>
              <a:gd name="G2" fmla="*/ 18900 2 3"/>
              <a:gd name="G3" fmla="+- 18900 0 0"/>
              <a:gd name="T0" fmla="*/ 10800 w 21600"/>
              <a:gd name="T1" fmla="*/ 0 h 21600"/>
              <a:gd name="T2" fmla="*/ 6171 w 21600"/>
              <a:gd name="T3" fmla="*/ 6300 h 21600"/>
              <a:gd name="T4" fmla="*/ 3086 w 21600"/>
              <a:gd name="T5" fmla="*/ 12600 h 21600"/>
              <a:gd name="T6" fmla="*/ 0 w 21600"/>
              <a:gd name="T7" fmla="*/ 18900 h 21600"/>
              <a:gd name="T8" fmla="*/ 15429 w 21600"/>
              <a:gd name="T9" fmla="*/ 6300 h 21600"/>
              <a:gd name="T10" fmla="*/ 18514 w 21600"/>
              <a:gd name="T11" fmla="*/ 12600 h 21600"/>
              <a:gd name="T12" fmla="*/ 21600 w 21600"/>
              <a:gd name="T13" fmla="*/ 18900 h 21600"/>
              <a:gd name="T14" fmla="*/ 17694720 60000 65536"/>
              <a:gd name="T15" fmla="*/ 11796480 60000 65536"/>
              <a:gd name="T16" fmla="*/ 11796480 60000 65536"/>
              <a:gd name="T17" fmla="*/ 11796480 60000 65536"/>
              <a:gd name="T18" fmla="*/ 0 60000 65536"/>
              <a:gd name="T19" fmla="*/ 0 60000 65536"/>
              <a:gd name="T20" fmla="*/ 0 60000 65536"/>
              <a:gd name="T21" fmla="*/ 761 w 21600"/>
              <a:gd name="T22" fmla="*/ 22454 h 21600"/>
              <a:gd name="T23" fmla="*/ 21069 w 21600"/>
              <a:gd name="T24" fmla="*/ 28282 h 21600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1600" h="21600">
                <a:moveTo>
                  <a:pt x="0" y="18900"/>
                </a:moveTo>
                <a:lnTo>
                  <a:pt x="9257" y="18900"/>
                </a:lnTo>
                <a:lnTo>
                  <a:pt x="9257" y="21600"/>
                </a:lnTo>
                <a:lnTo>
                  <a:pt x="12343" y="21600"/>
                </a:lnTo>
                <a:lnTo>
                  <a:pt x="12343" y="18900"/>
                </a:lnTo>
                <a:lnTo>
                  <a:pt x="21600" y="18900"/>
                </a:lnTo>
                <a:lnTo>
                  <a:pt x="12343" y="12600"/>
                </a:lnTo>
                <a:lnTo>
                  <a:pt x="18514" y="12600"/>
                </a:lnTo>
                <a:lnTo>
                  <a:pt x="12343" y="6300"/>
                </a:lnTo>
                <a:lnTo>
                  <a:pt x="15429" y="6300"/>
                </a:lnTo>
                <a:lnTo>
                  <a:pt x="10800" y="0"/>
                </a:lnTo>
                <a:lnTo>
                  <a:pt x="6171" y="6300"/>
                </a:lnTo>
                <a:lnTo>
                  <a:pt x="9257" y="6300"/>
                </a:lnTo>
                <a:lnTo>
                  <a:pt x="3086" y="12600"/>
                </a:lnTo>
                <a:lnTo>
                  <a:pt x="9257" y="12600"/>
                </a:lnTo>
                <a:close/>
              </a:path>
            </a:pathLst>
          </a:custGeom>
          <a:solidFill>
            <a:srgbClr val="00800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th-TH">
              <a:latin typeface="+mn-lt"/>
              <a:cs typeface="+mn-cs"/>
            </a:endParaRPr>
          </a:p>
        </p:txBody>
      </p:sp>
      <p:sp>
        <p:nvSpPr>
          <p:cNvPr id="65" name="Tree"/>
          <p:cNvSpPr>
            <a:spLocks noEditPoints="1" noChangeArrowheads="1"/>
          </p:cNvSpPr>
          <p:nvPr/>
        </p:nvSpPr>
        <p:spPr bwMode="auto">
          <a:xfrm>
            <a:off x="1292225" y="4073525"/>
            <a:ext cx="327025" cy="196850"/>
          </a:xfrm>
          <a:custGeom>
            <a:avLst/>
            <a:gdLst>
              <a:gd name="G0" fmla="+- 0 0 0"/>
              <a:gd name="G1" fmla="*/ 18900 1 3"/>
              <a:gd name="G2" fmla="*/ 18900 2 3"/>
              <a:gd name="G3" fmla="+- 18900 0 0"/>
              <a:gd name="T0" fmla="*/ 10800 w 21600"/>
              <a:gd name="T1" fmla="*/ 0 h 21600"/>
              <a:gd name="T2" fmla="*/ 6171 w 21600"/>
              <a:gd name="T3" fmla="*/ 6300 h 21600"/>
              <a:gd name="T4" fmla="*/ 3086 w 21600"/>
              <a:gd name="T5" fmla="*/ 12600 h 21600"/>
              <a:gd name="T6" fmla="*/ 0 w 21600"/>
              <a:gd name="T7" fmla="*/ 18900 h 21600"/>
              <a:gd name="T8" fmla="*/ 15429 w 21600"/>
              <a:gd name="T9" fmla="*/ 6300 h 21600"/>
              <a:gd name="T10" fmla="*/ 18514 w 21600"/>
              <a:gd name="T11" fmla="*/ 12600 h 21600"/>
              <a:gd name="T12" fmla="*/ 21600 w 21600"/>
              <a:gd name="T13" fmla="*/ 18900 h 21600"/>
              <a:gd name="T14" fmla="*/ 17694720 60000 65536"/>
              <a:gd name="T15" fmla="*/ 11796480 60000 65536"/>
              <a:gd name="T16" fmla="*/ 11796480 60000 65536"/>
              <a:gd name="T17" fmla="*/ 11796480 60000 65536"/>
              <a:gd name="T18" fmla="*/ 0 60000 65536"/>
              <a:gd name="T19" fmla="*/ 0 60000 65536"/>
              <a:gd name="T20" fmla="*/ 0 60000 65536"/>
              <a:gd name="T21" fmla="*/ 761 w 21600"/>
              <a:gd name="T22" fmla="*/ 22454 h 21600"/>
              <a:gd name="T23" fmla="*/ 21069 w 21600"/>
              <a:gd name="T24" fmla="*/ 28282 h 21600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1600" h="21600">
                <a:moveTo>
                  <a:pt x="0" y="18900"/>
                </a:moveTo>
                <a:lnTo>
                  <a:pt x="9257" y="18900"/>
                </a:lnTo>
                <a:lnTo>
                  <a:pt x="9257" y="21600"/>
                </a:lnTo>
                <a:lnTo>
                  <a:pt x="12343" y="21600"/>
                </a:lnTo>
                <a:lnTo>
                  <a:pt x="12343" y="18900"/>
                </a:lnTo>
                <a:lnTo>
                  <a:pt x="21600" y="18900"/>
                </a:lnTo>
                <a:lnTo>
                  <a:pt x="12343" y="12600"/>
                </a:lnTo>
                <a:lnTo>
                  <a:pt x="18514" y="12600"/>
                </a:lnTo>
                <a:lnTo>
                  <a:pt x="12343" y="6300"/>
                </a:lnTo>
                <a:lnTo>
                  <a:pt x="15429" y="6300"/>
                </a:lnTo>
                <a:lnTo>
                  <a:pt x="10800" y="0"/>
                </a:lnTo>
                <a:lnTo>
                  <a:pt x="6171" y="6300"/>
                </a:lnTo>
                <a:lnTo>
                  <a:pt x="9257" y="6300"/>
                </a:lnTo>
                <a:lnTo>
                  <a:pt x="3086" y="12600"/>
                </a:lnTo>
                <a:lnTo>
                  <a:pt x="9257" y="12600"/>
                </a:lnTo>
                <a:close/>
              </a:path>
            </a:pathLst>
          </a:custGeom>
          <a:solidFill>
            <a:srgbClr val="00800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th-TH">
              <a:latin typeface="+mn-lt"/>
              <a:cs typeface="+mn-cs"/>
            </a:endParaRPr>
          </a:p>
        </p:txBody>
      </p:sp>
      <p:sp>
        <p:nvSpPr>
          <p:cNvPr id="66" name="TextBox 65"/>
          <p:cNvSpPr txBox="1">
            <a:spLocks noChangeArrowheads="1"/>
          </p:cNvSpPr>
          <p:nvPr/>
        </p:nvSpPr>
        <p:spPr bwMode="auto">
          <a:xfrm>
            <a:off x="179388" y="3357563"/>
            <a:ext cx="1584325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>
                <a:latin typeface="Tw Cen MT" pitchFamily="34" charset="0"/>
                <a:cs typeface="FreesiaUPC" pitchFamily="34" charset="-34"/>
              </a:rPr>
              <a:t>h = 2 + 2  = 4</a:t>
            </a:r>
            <a:endParaRPr lang="th-TH" sz="1600">
              <a:latin typeface="Tw Cen MT" pitchFamily="34" charset="0"/>
              <a:cs typeface="FreesiaUPC" pitchFamily="34" charset="-34"/>
            </a:endParaRPr>
          </a:p>
        </p:txBody>
      </p:sp>
      <p:cxnSp>
        <p:nvCxnSpPr>
          <p:cNvPr id="68" name="ตัวเชื่อมต่อตรง 67"/>
          <p:cNvCxnSpPr/>
          <p:nvPr/>
        </p:nvCxnSpPr>
        <p:spPr>
          <a:xfrm rot="5400000">
            <a:off x="360363" y="3321050"/>
            <a:ext cx="2159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77" name="ตัวยึดเนื้อหา 3"/>
          <p:cNvGraphicFramePr>
            <a:graphicFrameLocks/>
          </p:cNvGraphicFramePr>
          <p:nvPr/>
        </p:nvGraphicFramePr>
        <p:xfrm>
          <a:off x="7451725" y="3765550"/>
          <a:ext cx="1584325" cy="146367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96044"/>
                <a:gridCol w="396044"/>
                <a:gridCol w="396044"/>
                <a:gridCol w="396044"/>
              </a:tblGrid>
              <a:tr h="324036"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24036">
                <a:tc>
                  <a:txBody>
                    <a:bodyPr/>
                    <a:lstStyle/>
                    <a:p>
                      <a:endParaRPr lang="th-T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24036">
                <a:tc>
                  <a:txBody>
                    <a:bodyPr/>
                    <a:lstStyle/>
                    <a:p>
                      <a:endParaRPr lang="th-T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24036"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pic>
        <p:nvPicPr>
          <p:cNvPr id="78" name="Picture 3" descr="C:\Program Files (x86)\Microsoft Office\MEDIA\CAGCAT10\j030295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675688" y="4518025"/>
            <a:ext cx="325437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9" name="Tree"/>
          <p:cNvSpPr>
            <a:spLocks noEditPoints="1" noChangeArrowheads="1"/>
          </p:cNvSpPr>
          <p:nvPr/>
        </p:nvSpPr>
        <p:spPr bwMode="auto">
          <a:xfrm>
            <a:off x="7885113" y="4938713"/>
            <a:ext cx="325437" cy="195262"/>
          </a:xfrm>
          <a:custGeom>
            <a:avLst/>
            <a:gdLst>
              <a:gd name="G0" fmla="+- 0 0 0"/>
              <a:gd name="G1" fmla="*/ 18900 1 3"/>
              <a:gd name="G2" fmla="*/ 18900 2 3"/>
              <a:gd name="G3" fmla="+- 18900 0 0"/>
              <a:gd name="T0" fmla="*/ 10800 w 21600"/>
              <a:gd name="T1" fmla="*/ 0 h 21600"/>
              <a:gd name="T2" fmla="*/ 6171 w 21600"/>
              <a:gd name="T3" fmla="*/ 6300 h 21600"/>
              <a:gd name="T4" fmla="*/ 3086 w 21600"/>
              <a:gd name="T5" fmla="*/ 12600 h 21600"/>
              <a:gd name="T6" fmla="*/ 0 w 21600"/>
              <a:gd name="T7" fmla="*/ 18900 h 21600"/>
              <a:gd name="T8" fmla="*/ 15429 w 21600"/>
              <a:gd name="T9" fmla="*/ 6300 h 21600"/>
              <a:gd name="T10" fmla="*/ 18514 w 21600"/>
              <a:gd name="T11" fmla="*/ 12600 h 21600"/>
              <a:gd name="T12" fmla="*/ 21600 w 21600"/>
              <a:gd name="T13" fmla="*/ 18900 h 21600"/>
              <a:gd name="T14" fmla="*/ 17694720 60000 65536"/>
              <a:gd name="T15" fmla="*/ 11796480 60000 65536"/>
              <a:gd name="T16" fmla="*/ 11796480 60000 65536"/>
              <a:gd name="T17" fmla="*/ 11796480 60000 65536"/>
              <a:gd name="T18" fmla="*/ 0 60000 65536"/>
              <a:gd name="T19" fmla="*/ 0 60000 65536"/>
              <a:gd name="T20" fmla="*/ 0 60000 65536"/>
              <a:gd name="T21" fmla="*/ 761 w 21600"/>
              <a:gd name="T22" fmla="*/ 22454 h 21600"/>
              <a:gd name="T23" fmla="*/ 21069 w 21600"/>
              <a:gd name="T24" fmla="*/ 28282 h 21600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1600" h="21600">
                <a:moveTo>
                  <a:pt x="0" y="18900"/>
                </a:moveTo>
                <a:lnTo>
                  <a:pt x="9257" y="18900"/>
                </a:lnTo>
                <a:lnTo>
                  <a:pt x="9257" y="21600"/>
                </a:lnTo>
                <a:lnTo>
                  <a:pt x="12343" y="21600"/>
                </a:lnTo>
                <a:lnTo>
                  <a:pt x="12343" y="18900"/>
                </a:lnTo>
                <a:lnTo>
                  <a:pt x="21600" y="18900"/>
                </a:lnTo>
                <a:lnTo>
                  <a:pt x="12343" y="12600"/>
                </a:lnTo>
                <a:lnTo>
                  <a:pt x="18514" y="12600"/>
                </a:lnTo>
                <a:lnTo>
                  <a:pt x="12343" y="6300"/>
                </a:lnTo>
                <a:lnTo>
                  <a:pt x="15429" y="6300"/>
                </a:lnTo>
                <a:lnTo>
                  <a:pt x="10800" y="0"/>
                </a:lnTo>
                <a:lnTo>
                  <a:pt x="6171" y="6300"/>
                </a:lnTo>
                <a:lnTo>
                  <a:pt x="9257" y="6300"/>
                </a:lnTo>
                <a:lnTo>
                  <a:pt x="3086" y="12600"/>
                </a:lnTo>
                <a:lnTo>
                  <a:pt x="9257" y="12600"/>
                </a:lnTo>
                <a:close/>
              </a:path>
            </a:pathLst>
          </a:custGeom>
          <a:solidFill>
            <a:srgbClr val="00800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th-TH">
              <a:latin typeface="+mn-lt"/>
              <a:cs typeface="+mn-cs"/>
            </a:endParaRPr>
          </a:p>
        </p:txBody>
      </p:sp>
      <p:pic>
        <p:nvPicPr>
          <p:cNvPr id="80" name="Picture 5" descr="C:\Program Files (x86)\Microsoft Office\MEDIA\CAGCAT10\j0215086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716963" y="3776663"/>
            <a:ext cx="261937" cy="334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" name="Tree"/>
          <p:cNvSpPr>
            <a:spLocks noEditPoints="1" noChangeArrowheads="1"/>
          </p:cNvSpPr>
          <p:nvPr/>
        </p:nvSpPr>
        <p:spPr bwMode="auto">
          <a:xfrm>
            <a:off x="7885113" y="4198938"/>
            <a:ext cx="325437" cy="195262"/>
          </a:xfrm>
          <a:custGeom>
            <a:avLst/>
            <a:gdLst>
              <a:gd name="G0" fmla="+- 0 0 0"/>
              <a:gd name="G1" fmla="*/ 18900 1 3"/>
              <a:gd name="G2" fmla="*/ 18900 2 3"/>
              <a:gd name="G3" fmla="+- 18900 0 0"/>
              <a:gd name="T0" fmla="*/ 10800 w 21600"/>
              <a:gd name="T1" fmla="*/ 0 h 21600"/>
              <a:gd name="T2" fmla="*/ 6171 w 21600"/>
              <a:gd name="T3" fmla="*/ 6300 h 21600"/>
              <a:gd name="T4" fmla="*/ 3086 w 21600"/>
              <a:gd name="T5" fmla="*/ 12600 h 21600"/>
              <a:gd name="T6" fmla="*/ 0 w 21600"/>
              <a:gd name="T7" fmla="*/ 18900 h 21600"/>
              <a:gd name="T8" fmla="*/ 15429 w 21600"/>
              <a:gd name="T9" fmla="*/ 6300 h 21600"/>
              <a:gd name="T10" fmla="*/ 18514 w 21600"/>
              <a:gd name="T11" fmla="*/ 12600 h 21600"/>
              <a:gd name="T12" fmla="*/ 21600 w 21600"/>
              <a:gd name="T13" fmla="*/ 18900 h 21600"/>
              <a:gd name="T14" fmla="*/ 17694720 60000 65536"/>
              <a:gd name="T15" fmla="*/ 11796480 60000 65536"/>
              <a:gd name="T16" fmla="*/ 11796480 60000 65536"/>
              <a:gd name="T17" fmla="*/ 11796480 60000 65536"/>
              <a:gd name="T18" fmla="*/ 0 60000 65536"/>
              <a:gd name="T19" fmla="*/ 0 60000 65536"/>
              <a:gd name="T20" fmla="*/ 0 60000 65536"/>
              <a:gd name="T21" fmla="*/ 761 w 21600"/>
              <a:gd name="T22" fmla="*/ 22454 h 21600"/>
              <a:gd name="T23" fmla="*/ 21069 w 21600"/>
              <a:gd name="T24" fmla="*/ 28282 h 21600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1600" h="21600">
                <a:moveTo>
                  <a:pt x="0" y="18900"/>
                </a:moveTo>
                <a:lnTo>
                  <a:pt x="9257" y="18900"/>
                </a:lnTo>
                <a:lnTo>
                  <a:pt x="9257" y="21600"/>
                </a:lnTo>
                <a:lnTo>
                  <a:pt x="12343" y="21600"/>
                </a:lnTo>
                <a:lnTo>
                  <a:pt x="12343" y="18900"/>
                </a:lnTo>
                <a:lnTo>
                  <a:pt x="21600" y="18900"/>
                </a:lnTo>
                <a:lnTo>
                  <a:pt x="12343" y="12600"/>
                </a:lnTo>
                <a:lnTo>
                  <a:pt x="18514" y="12600"/>
                </a:lnTo>
                <a:lnTo>
                  <a:pt x="12343" y="6300"/>
                </a:lnTo>
                <a:lnTo>
                  <a:pt x="15429" y="6300"/>
                </a:lnTo>
                <a:lnTo>
                  <a:pt x="10800" y="0"/>
                </a:lnTo>
                <a:lnTo>
                  <a:pt x="6171" y="6300"/>
                </a:lnTo>
                <a:lnTo>
                  <a:pt x="9257" y="6300"/>
                </a:lnTo>
                <a:lnTo>
                  <a:pt x="3086" y="12600"/>
                </a:lnTo>
                <a:lnTo>
                  <a:pt x="9257" y="12600"/>
                </a:lnTo>
                <a:close/>
              </a:path>
            </a:pathLst>
          </a:custGeom>
          <a:solidFill>
            <a:srgbClr val="00800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th-TH">
              <a:latin typeface="+mn-lt"/>
              <a:cs typeface="+mn-cs"/>
            </a:endParaRPr>
          </a:p>
        </p:txBody>
      </p:sp>
      <p:sp>
        <p:nvSpPr>
          <p:cNvPr id="82" name="Tree"/>
          <p:cNvSpPr>
            <a:spLocks noEditPoints="1" noChangeArrowheads="1"/>
          </p:cNvSpPr>
          <p:nvPr/>
        </p:nvSpPr>
        <p:spPr bwMode="auto">
          <a:xfrm>
            <a:off x="7885113" y="3838575"/>
            <a:ext cx="325437" cy="195263"/>
          </a:xfrm>
          <a:custGeom>
            <a:avLst/>
            <a:gdLst>
              <a:gd name="G0" fmla="+- 0 0 0"/>
              <a:gd name="G1" fmla="*/ 18900 1 3"/>
              <a:gd name="G2" fmla="*/ 18900 2 3"/>
              <a:gd name="G3" fmla="+- 18900 0 0"/>
              <a:gd name="T0" fmla="*/ 10800 w 21600"/>
              <a:gd name="T1" fmla="*/ 0 h 21600"/>
              <a:gd name="T2" fmla="*/ 6171 w 21600"/>
              <a:gd name="T3" fmla="*/ 6300 h 21600"/>
              <a:gd name="T4" fmla="*/ 3086 w 21600"/>
              <a:gd name="T5" fmla="*/ 12600 h 21600"/>
              <a:gd name="T6" fmla="*/ 0 w 21600"/>
              <a:gd name="T7" fmla="*/ 18900 h 21600"/>
              <a:gd name="T8" fmla="*/ 15429 w 21600"/>
              <a:gd name="T9" fmla="*/ 6300 h 21600"/>
              <a:gd name="T10" fmla="*/ 18514 w 21600"/>
              <a:gd name="T11" fmla="*/ 12600 h 21600"/>
              <a:gd name="T12" fmla="*/ 21600 w 21600"/>
              <a:gd name="T13" fmla="*/ 18900 h 21600"/>
              <a:gd name="T14" fmla="*/ 17694720 60000 65536"/>
              <a:gd name="T15" fmla="*/ 11796480 60000 65536"/>
              <a:gd name="T16" fmla="*/ 11796480 60000 65536"/>
              <a:gd name="T17" fmla="*/ 11796480 60000 65536"/>
              <a:gd name="T18" fmla="*/ 0 60000 65536"/>
              <a:gd name="T19" fmla="*/ 0 60000 65536"/>
              <a:gd name="T20" fmla="*/ 0 60000 65536"/>
              <a:gd name="T21" fmla="*/ 761 w 21600"/>
              <a:gd name="T22" fmla="*/ 22454 h 21600"/>
              <a:gd name="T23" fmla="*/ 21069 w 21600"/>
              <a:gd name="T24" fmla="*/ 28282 h 21600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1600" h="21600">
                <a:moveTo>
                  <a:pt x="0" y="18900"/>
                </a:moveTo>
                <a:lnTo>
                  <a:pt x="9257" y="18900"/>
                </a:lnTo>
                <a:lnTo>
                  <a:pt x="9257" y="21600"/>
                </a:lnTo>
                <a:lnTo>
                  <a:pt x="12343" y="21600"/>
                </a:lnTo>
                <a:lnTo>
                  <a:pt x="12343" y="18900"/>
                </a:lnTo>
                <a:lnTo>
                  <a:pt x="21600" y="18900"/>
                </a:lnTo>
                <a:lnTo>
                  <a:pt x="12343" y="12600"/>
                </a:lnTo>
                <a:lnTo>
                  <a:pt x="18514" y="12600"/>
                </a:lnTo>
                <a:lnTo>
                  <a:pt x="12343" y="6300"/>
                </a:lnTo>
                <a:lnTo>
                  <a:pt x="15429" y="6300"/>
                </a:lnTo>
                <a:lnTo>
                  <a:pt x="10800" y="0"/>
                </a:lnTo>
                <a:lnTo>
                  <a:pt x="6171" y="6300"/>
                </a:lnTo>
                <a:lnTo>
                  <a:pt x="9257" y="6300"/>
                </a:lnTo>
                <a:lnTo>
                  <a:pt x="3086" y="12600"/>
                </a:lnTo>
                <a:lnTo>
                  <a:pt x="9257" y="12600"/>
                </a:lnTo>
                <a:close/>
              </a:path>
            </a:pathLst>
          </a:custGeom>
          <a:solidFill>
            <a:srgbClr val="00800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th-TH">
              <a:latin typeface="+mn-lt"/>
              <a:cs typeface="+mn-cs"/>
            </a:endParaRPr>
          </a:p>
        </p:txBody>
      </p:sp>
      <p:sp>
        <p:nvSpPr>
          <p:cNvPr id="83" name="Tree"/>
          <p:cNvSpPr>
            <a:spLocks noEditPoints="1" noChangeArrowheads="1"/>
          </p:cNvSpPr>
          <p:nvPr/>
        </p:nvSpPr>
        <p:spPr bwMode="auto">
          <a:xfrm>
            <a:off x="8675688" y="4938713"/>
            <a:ext cx="327025" cy="195262"/>
          </a:xfrm>
          <a:custGeom>
            <a:avLst/>
            <a:gdLst>
              <a:gd name="G0" fmla="+- 0 0 0"/>
              <a:gd name="G1" fmla="*/ 18900 1 3"/>
              <a:gd name="G2" fmla="*/ 18900 2 3"/>
              <a:gd name="G3" fmla="+- 18900 0 0"/>
              <a:gd name="T0" fmla="*/ 10800 w 21600"/>
              <a:gd name="T1" fmla="*/ 0 h 21600"/>
              <a:gd name="T2" fmla="*/ 6171 w 21600"/>
              <a:gd name="T3" fmla="*/ 6300 h 21600"/>
              <a:gd name="T4" fmla="*/ 3086 w 21600"/>
              <a:gd name="T5" fmla="*/ 12600 h 21600"/>
              <a:gd name="T6" fmla="*/ 0 w 21600"/>
              <a:gd name="T7" fmla="*/ 18900 h 21600"/>
              <a:gd name="T8" fmla="*/ 15429 w 21600"/>
              <a:gd name="T9" fmla="*/ 6300 h 21600"/>
              <a:gd name="T10" fmla="*/ 18514 w 21600"/>
              <a:gd name="T11" fmla="*/ 12600 h 21600"/>
              <a:gd name="T12" fmla="*/ 21600 w 21600"/>
              <a:gd name="T13" fmla="*/ 18900 h 21600"/>
              <a:gd name="T14" fmla="*/ 17694720 60000 65536"/>
              <a:gd name="T15" fmla="*/ 11796480 60000 65536"/>
              <a:gd name="T16" fmla="*/ 11796480 60000 65536"/>
              <a:gd name="T17" fmla="*/ 11796480 60000 65536"/>
              <a:gd name="T18" fmla="*/ 0 60000 65536"/>
              <a:gd name="T19" fmla="*/ 0 60000 65536"/>
              <a:gd name="T20" fmla="*/ 0 60000 65536"/>
              <a:gd name="T21" fmla="*/ 761 w 21600"/>
              <a:gd name="T22" fmla="*/ 22454 h 21600"/>
              <a:gd name="T23" fmla="*/ 21069 w 21600"/>
              <a:gd name="T24" fmla="*/ 28282 h 21600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1600" h="21600">
                <a:moveTo>
                  <a:pt x="0" y="18900"/>
                </a:moveTo>
                <a:lnTo>
                  <a:pt x="9257" y="18900"/>
                </a:lnTo>
                <a:lnTo>
                  <a:pt x="9257" y="21600"/>
                </a:lnTo>
                <a:lnTo>
                  <a:pt x="12343" y="21600"/>
                </a:lnTo>
                <a:lnTo>
                  <a:pt x="12343" y="18900"/>
                </a:lnTo>
                <a:lnTo>
                  <a:pt x="21600" y="18900"/>
                </a:lnTo>
                <a:lnTo>
                  <a:pt x="12343" y="12600"/>
                </a:lnTo>
                <a:lnTo>
                  <a:pt x="18514" y="12600"/>
                </a:lnTo>
                <a:lnTo>
                  <a:pt x="12343" y="6300"/>
                </a:lnTo>
                <a:lnTo>
                  <a:pt x="15429" y="6300"/>
                </a:lnTo>
                <a:lnTo>
                  <a:pt x="10800" y="0"/>
                </a:lnTo>
                <a:lnTo>
                  <a:pt x="6171" y="6300"/>
                </a:lnTo>
                <a:lnTo>
                  <a:pt x="9257" y="6300"/>
                </a:lnTo>
                <a:lnTo>
                  <a:pt x="3086" y="12600"/>
                </a:lnTo>
                <a:lnTo>
                  <a:pt x="9257" y="12600"/>
                </a:lnTo>
                <a:close/>
              </a:path>
            </a:pathLst>
          </a:custGeom>
          <a:solidFill>
            <a:srgbClr val="00800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th-TH">
              <a:latin typeface="+mn-lt"/>
              <a:cs typeface="+mn-cs"/>
            </a:endParaRPr>
          </a:p>
        </p:txBody>
      </p:sp>
      <p:sp>
        <p:nvSpPr>
          <p:cNvPr id="84" name="Tree"/>
          <p:cNvSpPr>
            <a:spLocks noEditPoints="1" noChangeArrowheads="1"/>
          </p:cNvSpPr>
          <p:nvPr/>
        </p:nvSpPr>
        <p:spPr bwMode="auto">
          <a:xfrm>
            <a:off x="8637588" y="4217988"/>
            <a:ext cx="327025" cy="196850"/>
          </a:xfrm>
          <a:custGeom>
            <a:avLst/>
            <a:gdLst>
              <a:gd name="G0" fmla="+- 0 0 0"/>
              <a:gd name="G1" fmla="*/ 18900 1 3"/>
              <a:gd name="G2" fmla="*/ 18900 2 3"/>
              <a:gd name="G3" fmla="+- 18900 0 0"/>
              <a:gd name="T0" fmla="*/ 10800 w 21600"/>
              <a:gd name="T1" fmla="*/ 0 h 21600"/>
              <a:gd name="T2" fmla="*/ 6171 w 21600"/>
              <a:gd name="T3" fmla="*/ 6300 h 21600"/>
              <a:gd name="T4" fmla="*/ 3086 w 21600"/>
              <a:gd name="T5" fmla="*/ 12600 h 21600"/>
              <a:gd name="T6" fmla="*/ 0 w 21600"/>
              <a:gd name="T7" fmla="*/ 18900 h 21600"/>
              <a:gd name="T8" fmla="*/ 15429 w 21600"/>
              <a:gd name="T9" fmla="*/ 6300 h 21600"/>
              <a:gd name="T10" fmla="*/ 18514 w 21600"/>
              <a:gd name="T11" fmla="*/ 12600 h 21600"/>
              <a:gd name="T12" fmla="*/ 21600 w 21600"/>
              <a:gd name="T13" fmla="*/ 18900 h 21600"/>
              <a:gd name="T14" fmla="*/ 17694720 60000 65536"/>
              <a:gd name="T15" fmla="*/ 11796480 60000 65536"/>
              <a:gd name="T16" fmla="*/ 11796480 60000 65536"/>
              <a:gd name="T17" fmla="*/ 11796480 60000 65536"/>
              <a:gd name="T18" fmla="*/ 0 60000 65536"/>
              <a:gd name="T19" fmla="*/ 0 60000 65536"/>
              <a:gd name="T20" fmla="*/ 0 60000 65536"/>
              <a:gd name="T21" fmla="*/ 761 w 21600"/>
              <a:gd name="T22" fmla="*/ 22454 h 21600"/>
              <a:gd name="T23" fmla="*/ 21069 w 21600"/>
              <a:gd name="T24" fmla="*/ 28282 h 21600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1600" h="21600">
                <a:moveTo>
                  <a:pt x="0" y="18900"/>
                </a:moveTo>
                <a:lnTo>
                  <a:pt x="9257" y="18900"/>
                </a:lnTo>
                <a:lnTo>
                  <a:pt x="9257" y="21600"/>
                </a:lnTo>
                <a:lnTo>
                  <a:pt x="12343" y="21600"/>
                </a:lnTo>
                <a:lnTo>
                  <a:pt x="12343" y="18900"/>
                </a:lnTo>
                <a:lnTo>
                  <a:pt x="21600" y="18900"/>
                </a:lnTo>
                <a:lnTo>
                  <a:pt x="12343" y="12600"/>
                </a:lnTo>
                <a:lnTo>
                  <a:pt x="18514" y="12600"/>
                </a:lnTo>
                <a:lnTo>
                  <a:pt x="12343" y="6300"/>
                </a:lnTo>
                <a:lnTo>
                  <a:pt x="15429" y="6300"/>
                </a:lnTo>
                <a:lnTo>
                  <a:pt x="10800" y="0"/>
                </a:lnTo>
                <a:lnTo>
                  <a:pt x="6171" y="6300"/>
                </a:lnTo>
                <a:lnTo>
                  <a:pt x="9257" y="6300"/>
                </a:lnTo>
                <a:lnTo>
                  <a:pt x="3086" y="12600"/>
                </a:lnTo>
                <a:lnTo>
                  <a:pt x="9257" y="12600"/>
                </a:lnTo>
                <a:close/>
              </a:path>
            </a:pathLst>
          </a:custGeom>
          <a:solidFill>
            <a:srgbClr val="00800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th-TH">
              <a:latin typeface="+mn-lt"/>
              <a:cs typeface="+mn-cs"/>
            </a:endParaRPr>
          </a:p>
        </p:txBody>
      </p:sp>
      <p:sp>
        <p:nvSpPr>
          <p:cNvPr id="85" name="TextBox 84"/>
          <p:cNvSpPr txBox="1">
            <a:spLocks noChangeArrowheads="1"/>
          </p:cNvSpPr>
          <p:nvPr/>
        </p:nvSpPr>
        <p:spPr bwMode="auto">
          <a:xfrm>
            <a:off x="7524750" y="3500438"/>
            <a:ext cx="1584325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>
                <a:latin typeface="Tw Cen MT" pitchFamily="34" charset="0"/>
                <a:cs typeface="FreesiaUPC" pitchFamily="34" charset="-34"/>
              </a:rPr>
              <a:t>h = 0 + 2  = 2</a:t>
            </a:r>
            <a:endParaRPr lang="th-TH" sz="1600">
              <a:latin typeface="Tw Cen MT" pitchFamily="34" charset="0"/>
              <a:cs typeface="FreesiaUPC" pitchFamily="34" charset="-34"/>
            </a:endParaRPr>
          </a:p>
        </p:txBody>
      </p:sp>
      <p:sp>
        <p:nvSpPr>
          <p:cNvPr id="86" name="วงรี 85"/>
          <p:cNvSpPr/>
          <p:nvPr/>
        </p:nvSpPr>
        <p:spPr>
          <a:xfrm>
            <a:off x="2771775" y="5300663"/>
            <a:ext cx="576263" cy="504825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3</a:t>
            </a:r>
            <a:endParaRPr lang="th-TH" dirty="0"/>
          </a:p>
        </p:txBody>
      </p:sp>
      <p:sp>
        <p:nvSpPr>
          <p:cNvPr id="87" name="วงรี 86"/>
          <p:cNvSpPr/>
          <p:nvPr/>
        </p:nvSpPr>
        <p:spPr>
          <a:xfrm>
            <a:off x="8027988" y="5300663"/>
            <a:ext cx="576262" cy="504825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4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" grpId="0" animBg="1"/>
      <p:bldP spid="21" grpId="0"/>
      <p:bldP spid="41" grpId="0"/>
      <p:bldP spid="50" grpId="0"/>
      <p:bldP spid="32" grpId="0"/>
      <p:bldP spid="66" grpId="0"/>
      <p:bldP spid="85" grpId="0"/>
      <p:bldP spid="86" grpId="0" animBg="1"/>
      <p:bldP spid="87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สี่เหลี่ยมผืนผ้า 58"/>
          <p:cNvSpPr/>
          <p:nvPr/>
        </p:nvSpPr>
        <p:spPr>
          <a:xfrm>
            <a:off x="971550" y="5157788"/>
            <a:ext cx="1728788" cy="17272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th-TH"/>
          </a:p>
        </p:txBody>
      </p:sp>
      <p:sp>
        <p:nvSpPr>
          <p:cNvPr id="58" name="สี่เหลี่ยมผืนผ้า 57"/>
          <p:cNvSpPr/>
          <p:nvPr/>
        </p:nvSpPr>
        <p:spPr>
          <a:xfrm>
            <a:off x="2268538" y="3357563"/>
            <a:ext cx="1727200" cy="17272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th-TH"/>
          </a:p>
        </p:txBody>
      </p:sp>
      <p:sp>
        <p:nvSpPr>
          <p:cNvPr id="44036" name="ชื่อเรื่อง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th-TH" smtClean="0"/>
              <a:t>ถ้าเลือกมาทาง </a:t>
            </a:r>
            <a:r>
              <a:rPr lang="en-US" smtClean="0">
                <a:cs typeface="FreesiaUPC" pitchFamily="34" charset="-34"/>
              </a:rPr>
              <a:t>(3)</a:t>
            </a:r>
            <a:endParaRPr lang="th-TH" smtClean="0"/>
          </a:p>
        </p:txBody>
      </p:sp>
      <p:graphicFrame>
        <p:nvGraphicFramePr>
          <p:cNvPr id="4" name="ตัวยึดเนื้อหา 3"/>
          <p:cNvGraphicFramePr>
            <a:graphicFrameLocks/>
          </p:cNvGraphicFramePr>
          <p:nvPr/>
        </p:nvGraphicFramePr>
        <p:xfrm>
          <a:off x="3635375" y="1749425"/>
          <a:ext cx="1584325" cy="146367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96044"/>
                <a:gridCol w="396044"/>
                <a:gridCol w="396044"/>
                <a:gridCol w="396044"/>
              </a:tblGrid>
              <a:tr h="324036"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24036">
                <a:tc>
                  <a:txBody>
                    <a:bodyPr/>
                    <a:lstStyle/>
                    <a:p>
                      <a:endParaRPr lang="th-T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24036">
                <a:tc>
                  <a:txBody>
                    <a:bodyPr/>
                    <a:lstStyle/>
                    <a:p>
                      <a:endParaRPr lang="th-T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24036"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pic>
        <p:nvPicPr>
          <p:cNvPr id="44064" name="Picture 3" descr="C:\Program Files (x86)\Microsoft Office\MEDIA\CAGCAT10\j030295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64050" y="2133600"/>
            <a:ext cx="323850" cy="325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ree"/>
          <p:cNvSpPr>
            <a:spLocks noEditPoints="1" noChangeArrowheads="1"/>
          </p:cNvSpPr>
          <p:nvPr/>
        </p:nvSpPr>
        <p:spPr bwMode="auto">
          <a:xfrm>
            <a:off x="4067175" y="2922588"/>
            <a:ext cx="327025" cy="195262"/>
          </a:xfrm>
          <a:custGeom>
            <a:avLst/>
            <a:gdLst>
              <a:gd name="G0" fmla="+- 0 0 0"/>
              <a:gd name="G1" fmla="*/ 18900 1 3"/>
              <a:gd name="G2" fmla="*/ 18900 2 3"/>
              <a:gd name="G3" fmla="+- 18900 0 0"/>
              <a:gd name="T0" fmla="*/ 10800 w 21600"/>
              <a:gd name="T1" fmla="*/ 0 h 21600"/>
              <a:gd name="T2" fmla="*/ 6171 w 21600"/>
              <a:gd name="T3" fmla="*/ 6300 h 21600"/>
              <a:gd name="T4" fmla="*/ 3086 w 21600"/>
              <a:gd name="T5" fmla="*/ 12600 h 21600"/>
              <a:gd name="T6" fmla="*/ 0 w 21600"/>
              <a:gd name="T7" fmla="*/ 18900 h 21600"/>
              <a:gd name="T8" fmla="*/ 15429 w 21600"/>
              <a:gd name="T9" fmla="*/ 6300 h 21600"/>
              <a:gd name="T10" fmla="*/ 18514 w 21600"/>
              <a:gd name="T11" fmla="*/ 12600 h 21600"/>
              <a:gd name="T12" fmla="*/ 21600 w 21600"/>
              <a:gd name="T13" fmla="*/ 18900 h 21600"/>
              <a:gd name="T14" fmla="*/ 17694720 60000 65536"/>
              <a:gd name="T15" fmla="*/ 11796480 60000 65536"/>
              <a:gd name="T16" fmla="*/ 11796480 60000 65536"/>
              <a:gd name="T17" fmla="*/ 11796480 60000 65536"/>
              <a:gd name="T18" fmla="*/ 0 60000 65536"/>
              <a:gd name="T19" fmla="*/ 0 60000 65536"/>
              <a:gd name="T20" fmla="*/ 0 60000 65536"/>
              <a:gd name="T21" fmla="*/ 761 w 21600"/>
              <a:gd name="T22" fmla="*/ 22454 h 21600"/>
              <a:gd name="T23" fmla="*/ 21069 w 21600"/>
              <a:gd name="T24" fmla="*/ 28282 h 21600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1600" h="21600">
                <a:moveTo>
                  <a:pt x="0" y="18900"/>
                </a:moveTo>
                <a:lnTo>
                  <a:pt x="9257" y="18900"/>
                </a:lnTo>
                <a:lnTo>
                  <a:pt x="9257" y="21600"/>
                </a:lnTo>
                <a:lnTo>
                  <a:pt x="12343" y="21600"/>
                </a:lnTo>
                <a:lnTo>
                  <a:pt x="12343" y="18900"/>
                </a:lnTo>
                <a:lnTo>
                  <a:pt x="21600" y="18900"/>
                </a:lnTo>
                <a:lnTo>
                  <a:pt x="12343" y="12600"/>
                </a:lnTo>
                <a:lnTo>
                  <a:pt x="18514" y="12600"/>
                </a:lnTo>
                <a:lnTo>
                  <a:pt x="12343" y="6300"/>
                </a:lnTo>
                <a:lnTo>
                  <a:pt x="15429" y="6300"/>
                </a:lnTo>
                <a:lnTo>
                  <a:pt x="10800" y="0"/>
                </a:lnTo>
                <a:lnTo>
                  <a:pt x="6171" y="6300"/>
                </a:lnTo>
                <a:lnTo>
                  <a:pt x="9257" y="6300"/>
                </a:lnTo>
                <a:lnTo>
                  <a:pt x="3086" y="12600"/>
                </a:lnTo>
                <a:lnTo>
                  <a:pt x="9257" y="12600"/>
                </a:lnTo>
                <a:close/>
              </a:path>
            </a:pathLst>
          </a:custGeom>
          <a:solidFill>
            <a:srgbClr val="00800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th-TH">
              <a:latin typeface="+mn-lt"/>
              <a:cs typeface="+mn-cs"/>
            </a:endParaRPr>
          </a:p>
        </p:txBody>
      </p:sp>
      <p:pic>
        <p:nvPicPr>
          <p:cNvPr id="44066" name="Picture 5" descr="C:\Program Files (x86)\Microsoft Office\MEDIA\CAGCAT10\j0215086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00613" y="1760538"/>
            <a:ext cx="261937" cy="334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ree"/>
          <p:cNvSpPr>
            <a:spLocks noEditPoints="1" noChangeArrowheads="1"/>
          </p:cNvSpPr>
          <p:nvPr/>
        </p:nvSpPr>
        <p:spPr bwMode="auto">
          <a:xfrm>
            <a:off x="4067175" y="2181225"/>
            <a:ext cx="327025" cy="196850"/>
          </a:xfrm>
          <a:custGeom>
            <a:avLst/>
            <a:gdLst>
              <a:gd name="G0" fmla="+- 0 0 0"/>
              <a:gd name="G1" fmla="*/ 18900 1 3"/>
              <a:gd name="G2" fmla="*/ 18900 2 3"/>
              <a:gd name="G3" fmla="+- 18900 0 0"/>
              <a:gd name="T0" fmla="*/ 10800 w 21600"/>
              <a:gd name="T1" fmla="*/ 0 h 21600"/>
              <a:gd name="T2" fmla="*/ 6171 w 21600"/>
              <a:gd name="T3" fmla="*/ 6300 h 21600"/>
              <a:gd name="T4" fmla="*/ 3086 w 21600"/>
              <a:gd name="T5" fmla="*/ 12600 h 21600"/>
              <a:gd name="T6" fmla="*/ 0 w 21600"/>
              <a:gd name="T7" fmla="*/ 18900 h 21600"/>
              <a:gd name="T8" fmla="*/ 15429 w 21600"/>
              <a:gd name="T9" fmla="*/ 6300 h 21600"/>
              <a:gd name="T10" fmla="*/ 18514 w 21600"/>
              <a:gd name="T11" fmla="*/ 12600 h 21600"/>
              <a:gd name="T12" fmla="*/ 21600 w 21600"/>
              <a:gd name="T13" fmla="*/ 18900 h 21600"/>
              <a:gd name="T14" fmla="*/ 17694720 60000 65536"/>
              <a:gd name="T15" fmla="*/ 11796480 60000 65536"/>
              <a:gd name="T16" fmla="*/ 11796480 60000 65536"/>
              <a:gd name="T17" fmla="*/ 11796480 60000 65536"/>
              <a:gd name="T18" fmla="*/ 0 60000 65536"/>
              <a:gd name="T19" fmla="*/ 0 60000 65536"/>
              <a:gd name="T20" fmla="*/ 0 60000 65536"/>
              <a:gd name="T21" fmla="*/ 761 w 21600"/>
              <a:gd name="T22" fmla="*/ 22454 h 21600"/>
              <a:gd name="T23" fmla="*/ 21069 w 21600"/>
              <a:gd name="T24" fmla="*/ 28282 h 21600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1600" h="21600">
                <a:moveTo>
                  <a:pt x="0" y="18900"/>
                </a:moveTo>
                <a:lnTo>
                  <a:pt x="9257" y="18900"/>
                </a:lnTo>
                <a:lnTo>
                  <a:pt x="9257" y="21600"/>
                </a:lnTo>
                <a:lnTo>
                  <a:pt x="12343" y="21600"/>
                </a:lnTo>
                <a:lnTo>
                  <a:pt x="12343" y="18900"/>
                </a:lnTo>
                <a:lnTo>
                  <a:pt x="21600" y="18900"/>
                </a:lnTo>
                <a:lnTo>
                  <a:pt x="12343" y="12600"/>
                </a:lnTo>
                <a:lnTo>
                  <a:pt x="18514" y="12600"/>
                </a:lnTo>
                <a:lnTo>
                  <a:pt x="12343" y="6300"/>
                </a:lnTo>
                <a:lnTo>
                  <a:pt x="15429" y="6300"/>
                </a:lnTo>
                <a:lnTo>
                  <a:pt x="10800" y="0"/>
                </a:lnTo>
                <a:lnTo>
                  <a:pt x="6171" y="6300"/>
                </a:lnTo>
                <a:lnTo>
                  <a:pt x="9257" y="6300"/>
                </a:lnTo>
                <a:lnTo>
                  <a:pt x="3086" y="12600"/>
                </a:lnTo>
                <a:lnTo>
                  <a:pt x="9257" y="12600"/>
                </a:lnTo>
                <a:close/>
              </a:path>
            </a:pathLst>
          </a:custGeom>
          <a:solidFill>
            <a:srgbClr val="00800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th-TH">
              <a:latin typeface="+mn-lt"/>
              <a:cs typeface="+mn-cs"/>
            </a:endParaRPr>
          </a:p>
        </p:txBody>
      </p:sp>
      <p:sp>
        <p:nvSpPr>
          <p:cNvPr id="9" name="Tree"/>
          <p:cNvSpPr>
            <a:spLocks noEditPoints="1" noChangeArrowheads="1"/>
          </p:cNvSpPr>
          <p:nvPr/>
        </p:nvSpPr>
        <p:spPr bwMode="auto">
          <a:xfrm>
            <a:off x="4067175" y="1822450"/>
            <a:ext cx="327025" cy="195263"/>
          </a:xfrm>
          <a:custGeom>
            <a:avLst/>
            <a:gdLst>
              <a:gd name="G0" fmla="+- 0 0 0"/>
              <a:gd name="G1" fmla="*/ 18900 1 3"/>
              <a:gd name="G2" fmla="*/ 18900 2 3"/>
              <a:gd name="G3" fmla="+- 18900 0 0"/>
              <a:gd name="T0" fmla="*/ 10800 w 21600"/>
              <a:gd name="T1" fmla="*/ 0 h 21600"/>
              <a:gd name="T2" fmla="*/ 6171 w 21600"/>
              <a:gd name="T3" fmla="*/ 6300 h 21600"/>
              <a:gd name="T4" fmla="*/ 3086 w 21600"/>
              <a:gd name="T5" fmla="*/ 12600 h 21600"/>
              <a:gd name="T6" fmla="*/ 0 w 21600"/>
              <a:gd name="T7" fmla="*/ 18900 h 21600"/>
              <a:gd name="T8" fmla="*/ 15429 w 21600"/>
              <a:gd name="T9" fmla="*/ 6300 h 21600"/>
              <a:gd name="T10" fmla="*/ 18514 w 21600"/>
              <a:gd name="T11" fmla="*/ 12600 h 21600"/>
              <a:gd name="T12" fmla="*/ 21600 w 21600"/>
              <a:gd name="T13" fmla="*/ 18900 h 21600"/>
              <a:gd name="T14" fmla="*/ 17694720 60000 65536"/>
              <a:gd name="T15" fmla="*/ 11796480 60000 65536"/>
              <a:gd name="T16" fmla="*/ 11796480 60000 65536"/>
              <a:gd name="T17" fmla="*/ 11796480 60000 65536"/>
              <a:gd name="T18" fmla="*/ 0 60000 65536"/>
              <a:gd name="T19" fmla="*/ 0 60000 65536"/>
              <a:gd name="T20" fmla="*/ 0 60000 65536"/>
              <a:gd name="T21" fmla="*/ 761 w 21600"/>
              <a:gd name="T22" fmla="*/ 22454 h 21600"/>
              <a:gd name="T23" fmla="*/ 21069 w 21600"/>
              <a:gd name="T24" fmla="*/ 28282 h 21600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1600" h="21600">
                <a:moveTo>
                  <a:pt x="0" y="18900"/>
                </a:moveTo>
                <a:lnTo>
                  <a:pt x="9257" y="18900"/>
                </a:lnTo>
                <a:lnTo>
                  <a:pt x="9257" y="21600"/>
                </a:lnTo>
                <a:lnTo>
                  <a:pt x="12343" y="21600"/>
                </a:lnTo>
                <a:lnTo>
                  <a:pt x="12343" y="18900"/>
                </a:lnTo>
                <a:lnTo>
                  <a:pt x="21600" y="18900"/>
                </a:lnTo>
                <a:lnTo>
                  <a:pt x="12343" y="12600"/>
                </a:lnTo>
                <a:lnTo>
                  <a:pt x="18514" y="12600"/>
                </a:lnTo>
                <a:lnTo>
                  <a:pt x="12343" y="6300"/>
                </a:lnTo>
                <a:lnTo>
                  <a:pt x="15429" y="6300"/>
                </a:lnTo>
                <a:lnTo>
                  <a:pt x="10800" y="0"/>
                </a:lnTo>
                <a:lnTo>
                  <a:pt x="6171" y="6300"/>
                </a:lnTo>
                <a:lnTo>
                  <a:pt x="9257" y="6300"/>
                </a:lnTo>
                <a:lnTo>
                  <a:pt x="3086" y="12600"/>
                </a:lnTo>
                <a:lnTo>
                  <a:pt x="9257" y="12600"/>
                </a:lnTo>
                <a:close/>
              </a:path>
            </a:pathLst>
          </a:custGeom>
          <a:solidFill>
            <a:srgbClr val="00800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th-TH">
              <a:latin typeface="+mn-lt"/>
              <a:cs typeface="+mn-cs"/>
            </a:endParaRPr>
          </a:p>
        </p:txBody>
      </p:sp>
      <p:sp>
        <p:nvSpPr>
          <p:cNvPr id="10" name="Tree"/>
          <p:cNvSpPr>
            <a:spLocks noEditPoints="1" noChangeArrowheads="1"/>
          </p:cNvSpPr>
          <p:nvPr/>
        </p:nvSpPr>
        <p:spPr bwMode="auto">
          <a:xfrm>
            <a:off x="4859338" y="2922588"/>
            <a:ext cx="327025" cy="195262"/>
          </a:xfrm>
          <a:custGeom>
            <a:avLst/>
            <a:gdLst>
              <a:gd name="G0" fmla="+- 0 0 0"/>
              <a:gd name="G1" fmla="*/ 18900 1 3"/>
              <a:gd name="G2" fmla="*/ 18900 2 3"/>
              <a:gd name="G3" fmla="+- 18900 0 0"/>
              <a:gd name="T0" fmla="*/ 10800 w 21600"/>
              <a:gd name="T1" fmla="*/ 0 h 21600"/>
              <a:gd name="T2" fmla="*/ 6171 w 21600"/>
              <a:gd name="T3" fmla="*/ 6300 h 21600"/>
              <a:gd name="T4" fmla="*/ 3086 w 21600"/>
              <a:gd name="T5" fmla="*/ 12600 h 21600"/>
              <a:gd name="T6" fmla="*/ 0 w 21600"/>
              <a:gd name="T7" fmla="*/ 18900 h 21600"/>
              <a:gd name="T8" fmla="*/ 15429 w 21600"/>
              <a:gd name="T9" fmla="*/ 6300 h 21600"/>
              <a:gd name="T10" fmla="*/ 18514 w 21600"/>
              <a:gd name="T11" fmla="*/ 12600 h 21600"/>
              <a:gd name="T12" fmla="*/ 21600 w 21600"/>
              <a:gd name="T13" fmla="*/ 18900 h 21600"/>
              <a:gd name="T14" fmla="*/ 17694720 60000 65536"/>
              <a:gd name="T15" fmla="*/ 11796480 60000 65536"/>
              <a:gd name="T16" fmla="*/ 11796480 60000 65536"/>
              <a:gd name="T17" fmla="*/ 11796480 60000 65536"/>
              <a:gd name="T18" fmla="*/ 0 60000 65536"/>
              <a:gd name="T19" fmla="*/ 0 60000 65536"/>
              <a:gd name="T20" fmla="*/ 0 60000 65536"/>
              <a:gd name="T21" fmla="*/ 761 w 21600"/>
              <a:gd name="T22" fmla="*/ 22454 h 21600"/>
              <a:gd name="T23" fmla="*/ 21069 w 21600"/>
              <a:gd name="T24" fmla="*/ 28282 h 21600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1600" h="21600">
                <a:moveTo>
                  <a:pt x="0" y="18900"/>
                </a:moveTo>
                <a:lnTo>
                  <a:pt x="9257" y="18900"/>
                </a:lnTo>
                <a:lnTo>
                  <a:pt x="9257" y="21600"/>
                </a:lnTo>
                <a:lnTo>
                  <a:pt x="12343" y="21600"/>
                </a:lnTo>
                <a:lnTo>
                  <a:pt x="12343" y="18900"/>
                </a:lnTo>
                <a:lnTo>
                  <a:pt x="21600" y="18900"/>
                </a:lnTo>
                <a:lnTo>
                  <a:pt x="12343" y="12600"/>
                </a:lnTo>
                <a:lnTo>
                  <a:pt x="18514" y="12600"/>
                </a:lnTo>
                <a:lnTo>
                  <a:pt x="12343" y="6300"/>
                </a:lnTo>
                <a:lnTo>
                  <a:pt x="15429" y="6300"/>
                </a:lnTo>
                <a:lnTo>
                  <a:pt x="10800" y="0"/>
                </a:lnTo>
                <a:lnTo>
                  <a:pt x="6171" y="6300"/>
                </a:lnTo>
                <a:lnTo>
                  <a:pt x="9257" y="6300"/>
                </a:lnTo>
                <a:lnTo>
                  <a:pt x="3086" y="12600"/>
                </a:lnTo>
                <a:lnTo>
                  <a:pt x="9257" y="12600"/>
                </a:lnTo>
                <a:close/>
              </a:path>
            </a:pathLst>
          </a:custGeom>
          <a:solidFill>
            <a:srgbClr val="00800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th-TH">
              <a:latin typeface="+mn-lt"/>
              <a:cs typeface="+mn-cs"/>
            </a:endParaRPr>
          </a:p>
        </p:txBody>
      </p:sp>
      <p:sp>
        <p:nvSpPr>
          <p:cNvPr id="11" name="Tree"/>
          <p:cNvSpPr>
            <a:spLocks noEditPoints="1" noChangeArrowheads="1"/>
          </p:cNvSpPr>
          <p:nvPr/>
        </p:nvSpPr>
        <p:spPr bwMode="auto">
          <a:xfrm>
            <a:off x="4821238" y="2201863"/>
            <a:ext cx="327025" cy="196850"/>
          </a:xfrm>
          <a:custGeom>
            <a:avLst/>
            <a:gdLst>
              <a:gd name="G0" fmla="+- 0 0 0"/>
              <a:gd name="G1" fmla="*/ 18900 1 3"/>
              <a:gd name="G2" fmla="*/ 18900 2 3"/>
              <a:gd name="G3" fmla="+- 18900 0 0"/>
              <a:gd name="T0" fmla="*/ 10800 w 21600"/>
              <a:gd name="T1" fmla="*/ 0 h 21600"/>
              <a:gd name="T2" fmla="*/ 6171 w 21600"/>
              <a:gd name="T3" fmla="*/ 6300 h 21600"/>
              <a:gd name="T4" fmla="*/ 3086 w 21600"/>
              <a:gd name="T5" fmla="*/ 12600 h 21600"/>
              <a:gd name="T6" fmla="*/ 0 w 21600"/>
              <a:gd name="T7" fmla="*/ 18900 h 21600"/>
              <a:gd name="T8" fmla="*/ 15429 w 21600"/>
              <a:gd name="T9" fmla="*/ 6300 h 21600"/>
              <a:gd name="T10" fmla="*/ 18514 w 21600"/>
              <a:gd name="T11" fmla="*/ 12600 h 21600"/>
              <a:gd name="T12" fmla="*/ 21600 w 21600"/>
              <a:gd name="T13" fmla="*/ 18900 h 21600"/>
              <a:gd name="T14" fmla="*/ 17694720 60000 65536"/>
              <a:gd name="T15" fmla="*/ 11796480 60000 65536"/>
              <a:gd name="T16" fmla="*/ 11796480 60000 65536"/>
              <a:gd name="T17" fmla="*/ 11796480 60000 65536"/>
              <a:gd name="T18" fmla="*/ 0 60000 65536"/>
              <a:gd name="T19" fmla="*/ 0 60000 65536"/>
              <a:gd name="T20" fmla="*/ 0 60000 65536"/>
              <a:gd name="T21" fmla="*/ 761 w 21600"/>
              <a:gd name="T22" fmla="*/ 22454 h 21600"/>
              <a:gd name="T23" fmla="*/ 21069 w 21600"/>
              <a:gd name="T24" fmla="*/ 28282 h 21600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1600" h="21600">
                <a:moveTo>
                  <a:pt x="0" y="18900"/>
                </a:moveTo>
                <a:lnTo>
                  <a:pt x="9257" y="18900"/>
                </a:lnTo>
                <a:lnTo>
                  <a:pt x="9257" y="21600"/>
                </a:lnTo>
                <a:lnTo>
                  <a:pt x="12343" y="21600"/>
                </a:lnTo>
                <a:lnTo>
                  <a:pt x="12343" y="18900"/>
                </a:lnTo>
                <a:lnTo>
                  <a:pt x="21600" y="18900"/>
                </a:lnTo>
                <a:lnTo>
                  <a:pt x="12343" y="12600"/>
                </a:lnTo>
                <a:lnTo>
                  <a:pt x="18514" y="12600"/>
                </a:lnTo>
                <a:lnTo>
                  <a:pt x="12343" y="6300"/>
                </a:lnTo>
                <a:lnTo>
                  <a:pt x="15429" y="6300"/>
                </a:lnTo>
                <a:lnTo>
                  <a:pt x="10800" y="0"/>
                </a:lnTo>
                <a:lnTo>
                  <a:pt x="6171" y="6300"/>
                </a:lnTo>
                <a:lnTo>
                  <a:pt x="9257" y="6300"/>
                </a:lnTo>
                <a:lnTo>
                  <a:pt x="3086" y="12600"/>
                </a:lnTo>
                <a:lnTo>
                  <a:pt x="9257" y="12600"/>
                </a:lnTo>
                <a:close/>
              </a:path>
            </a:pathLst>
          </a:custGeom>
          <a:solidFill>
            <a:srgbClr val="00800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th-TH">
              <a:latin typeface="+mn-lt"/>
              <a:cs typeface="+mn-cs"/>
            </a:endParaRPr>
          </a:p>
        </p:txBody>
      </p:sp>
      <p:sp>
        <p:nvSpPr>
          <p:cNvPr id="44071" name="TextBox 11"/>
          <p:cNvSpPr txBox="1">
            <a:spLocks noChangeArrowheads="1"/>
          </p:cNvSpPr>
          <p:nvPr/>
        </p:nvSpPr>
        <p:spPr bwMode="auto">
          <a:xfrm>
            <a:off x="3708400" y="1484313"/>
            <a:ext cx="1584325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>
                <a:latin typeface="Tw Cen MT" pitchFamily="34" charset="0"/>
                <a:cs typeface="FreesiaUPC" pitchFamily="34" charset="-34"/>
              </a:rPr>
              <a:t>h = 1 + 1  = 2</a:t>
            </a:r>
            <a:endParaRPr lang="th-TH" sz="1600">
              <a:latin typeface="Tw Cen MT" pitchFamily="34" charset="0"/>
              <a:cs typeface="FreesiaUPC" pitchFamily="34" charset="-34"/>
            </a:endParaRPr>
          </a:p>
        </p:txBody>
      </p:sp>
      <p:graphicFrame>
        <p:nvGraphicFramePr>
          <p:cNvPr id="14" name="ตัวยึดเนื้อหา 3"/>
          <p:cNvGraphicFramePr>
            <a:graphicFrameLocks/>
          </p:cNvGraphicFramePr>
          <p:nvPr/>
        </p:nvGraphicFramePr>
        <p:xfrm>
          <a:off x="2339975" y="3500438"/>
          <a:ext cx="1584325" cy="146367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96044"/>
                <a:gridCol w="396044"/>
                <a:gridCol w="396044"/>
                <a:gridCol w="396044"/>
              </a:tblGrid>
              <a:tr h="324036"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24036">
                <a:tc>
                  <a:txBody>
                    <a:bodyPr/>
                    <a:lstStyle/>
                    <a:p>
                      <a:endParaRPr lang="th-T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24036">
                <a:tc>
                  <a:txBody>
                    <a:bodyPr/>
                    <a:lstStyle/>
                    <a:p>
                      <a:endParaRPr lang="th-T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24036"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pic>
        <p:nvPicPr>
          <p:cNvPr id="15" name="Picture 3" descr="C:\Program Files (x86)\Microsoft Office\MEDIA\CAGCAT10\j030295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67063" y="3524250"/>
            <a:ext cx="325437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Tree"/>
          <p:cNvSpPr>
            <a:spLocks noEditPoints="1" noChangeArrowheads="1"/>
          </p:cNvSpPr>
          <p:nvPr/>
        </p:nvSpPr>
        <p:spPr bwMode="auto">
          <a:xfrm>
            <a:off x="2771775" y="4673600"/>
            <a:ext cx="327025" cy="195263"/>
          </a:xfrm>
          <a:custGeom>
            <a:avLst/>
            <a:gdLst>
              <a:gd name="G0" fmla="+- 0 0 0"/>
              <a:gd name="G1" fmla="*/ 18900 1 3"/>
              <a:gd name="G2" fmla="*/ 18900 2 3"/>
              <a:gd name="G3" fmla="+- 18900 0 0"/>
              <a:gd name="T0" fmla="*/ 10800 w 21600"/>
              <a:gd name="T1" fmla="*/ 0 h 21600"/>
              <a:gd name="T2" fmla="*/ 6171 w 21600"/>
              <a:gd name="T3" fmla="*/ 6300 h 21600"/>
              <a:gd name="T4" fmla="*/ 3086 w 21600"/>
              <a:gd name="T5" fmla="*/ 12600 h 21600"/>
              <a:gd name="T6" fmla="*/ 0 w 21600"/>
              <a:gd name="T7" fmla="*/ 18900 h 21600"/>
              <a:gd name="T8" fmla="*/ 15429 w 21600"/>
              <a:gd name="T9" fmla="*/ 6300 h 21600"/>
              <a:gd name="T10" fmla="*/ 18514 w 21600"/>
              <a:gd name="T11" fmla="*/ 12600 h 21600"/>
              <a:gd name="T12" fmla="*/ 21600 w 21600"/>
              <a:gd name="T13" fmla="*/ 18900 h 21600"/>
              <a:gd name="T14" fmla="*/ 17694720 60000 65536"/>
              <a:gd name="T15" fmla="*/ 11796480 60000 65536"/>
              <a:gd name="T16" fmla="*/ 11796480 60000 65536"/>
              <a:gd name="T17" fmla="*/ 11796480 60000 65536"/>
              <a:gd name="T18" fmla="*/ 0 60000 65536"/>
              <a:gd name="T19" fmla="*/ 0 60000 65536"/>
              <a:gd name="T20" fmla="*/ 0 60000 65536"/>
              <a:gd name="T21" fmla="*/ 761 w 21600"/>
              <a:gd name="T22" fmla="*/ 22454 h 21600"/>
              <a:gd name="T23" fmla="*/ 21069 w 21600"/>
              <a:gd name="T24" fmla="*/ 28282 h 21600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1600" h="21600">
                <a:moveTo>
                  <a:pt x="0" y="18900"/>
                </a:moveTo>
                <a:lnTo>
                  <a:pt x="9257" y="18900"/>
                </a:lnTo>
                <a:lnTo>
                  <a:pt x="9257" y="21600"/>
                </a:lnTo>
                <a:lnTo>
                  <a:pt x="12343" y="21600"/>
                </a:lnTo>
                <a:lnTo>
                  <a:pt x="12343" y="18900"/>
                </a:lnTo>
                <a:lnTo>
                  <a:pt x="21600" y="18900"/>
                </a:lnTo>
                <a:lnTo>
                  <a:pt x="12343" y="12600"/>
                </a:lnTo>
                <a:lnTo>
                  <a:pt x="18514" y="12600"/>
                </a:lnTo>
                <a:lnTo>
                  <a:pt x="12343" y="6300"/>
                </a:lnTo>
                <a:lnTo>
                  <a:pt x="15429" y="6300"/>
                </a:lnTo>
                <a:lnTo>
                  <a:pt x="10800" y="0"/>
                </a:lnTo>
                <a:lnTo>
                  <a:pt x="6171" y="6300"/>
                </a:lnTo>
                <a:lnTo>
                  <a:pt x="9257" y="6300"/>
                </a:lnTo>
                <a:lnTo>
                  <a:pt x="3086" y="12600"/>
                </a:lnTo>
                <a:lnTo>
                  <a:pt x="9257" y="12600"/>
                </a:lnTo>
                <a:close/>
              </a:path>
            </a:pathLst>
          </a:custGeom>
          <a:solidFill>
            <a:srgbClr val="00800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th-TH">
              <a:latin typeface="+mn-lt"/>
              <a:cs typeface="+mn-cs"/>
            </a:endParaRPr>
          </a:p>
        </p:txBody>
      </p:sp>
      <p:pic>
        <p:nvPicPr>
          <p:cNvPr id="17" name="Picture 5" descr="C:\Program Files (x86)\Microsoft Office\MEDIA\CAGCAT10\j0215086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605213" y="3511550"/>
            <a:ext cx="261937" cy="334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" name="Tree"/>
          <p:cNvSpPr>
            <a:spLocks noEditPoints="1" noChangeArrowheads="1"/>
          </p:cNvSpPr>
          <p:nvPr/>
        </p:nvSpPr>
        <p:spPr bwMode="auto">
          <a:xfrm>
            <a:off x="2771775" y="3933825"/>
            <a:ext cx="327025" cy="195263"/>
          </a:xfrm>
          <a:custGeom>
            <a:avLst/>
            <a:gdLst>
              <a:gd name="G0" fmla="+- 0 0 0"/>
              <a:gd name="G1" fmla="*/ 18900 1 3"/>
              <a:gd name="G2" fmla="*/ 18900 2 3"/>
              <a:gd name="G3" fmla="+- 18900 0 0"/>
              <a:gd name="T0" fmla="*/ 10800 w 21600"/>
              <a:gd name="T1" fmla="*/ 0 h 21600"/>
              <a:gd name="T2" fmla="*/ 6171 w 21600"/>
              <a:gd name="T3" fmla="*/ 6300 h 21600"/>
              <a:gd name="T4" fmla="*/ 3086 w 21600"/>
              <a:gd name="T5" fmla="*/ 12600 h 21600"/>
              <a:gd name="T6" fmla="*/ 0 w 21600"/>
              <a:gd name="T7" fmla="*/ 18900 h 21600"/>
              <a:gd name="T8" fmla="*/ 15429 w 21600"/>
              <a:gd name="T9" fmla="*/ 6300 h 21600"/>
              <a:gd name="T10" fmla="*/ 18514 w 21600"/>
              <a:gd name="T11" fmla="*/ 12600 h 21600"/>
              <a:gd name="T12" fmla="*/ 21600 w 21600"/>
              <a:gd name="T13" fmla="*/ 18900 h 21600"/>
              <a:gd name="T14" fmla="*/ 17694720 60000 65536"/>
              <a:gd name="T15" fmla="*/ 11796480 60000 65536"/>
              <a:gd name="T16" fmla="*/ 11796480 60000 65536"/>
              <a:gd name="T17" fmla="*/ 11796480 60000 65536"/>
              <a:gd name="T18" fmla="*/ 0 60000 65536"/>
              <a:gd name="T19" fmla="*/ 0 60000 65536"/>
              <a:gd name="T20" fmla="*/ 0 60000 65536"/>
              <a:gd name="T21" fmla="*/ 761 w 21600"/>
              <a:gd name="T22" fmla="*/ 22454 h 21600"/>
              <a:gd name="T23" fmla="*/ 21069 w 21600"/>
              <a:gd name="T24" fmla="*/ 28282 h 21600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1600" h="21600">
                <a:moveTo>
                  <a:pt x="0" y="18900"/>
                </a:moveTo>
                <a:lnTo>
                  <a:pt x="9257" y="18900"/>
                </a:lnTo>
                <a:lnTo>
                  <a:pt x="9257" y="21600"/>
                </a:lnTo>
                <a:lnTo>
                  <a:pt x="12343" y="21600"/>
                </a:lnTo>
                <a:lnTo>
                  <a:pt x="12343" y="18900"/>
                </a:lnTo>
                <a:lnTo>
                  <a:pt x="21600" y="18900"/>
                </a:lnTo>
                <a:lnTo>
                  <a:pt x="12343" y="12600"/>
                </a:lnTo>
                <a:lnTo>
                  <a:pt x="18514" y="12600"/>
                </a:lnTo>
                <a:lnTo>
                  <a:pt x="12343" y="6300"/>
                </a:lnTo>
                <a:lnTo>
                  <a:pt x="15429" y="6300"/>
                </a:lnTo>
                <a:lnTo>
                  <a:pt x="10800" y="0"/>
                </a:lnTo>
                <a:lnTo>
                  <a:pt x="6171" y="6300"/>
                </a:lnTo>
                <a:lnTo>
                  <a:pt x="9257" y="6300"/>
                </a:lnTo>
                <a:lnTo>
                  <a:pt x="3086" y="12600"/>
                </a:lnTo>
                <a:lnTo>
                  <a:pt x="9257" y="12600"/>
                </a:lnTo>
                <a:close/>
              </a:path>
            </a:pathLst>
          </a:custGeom>
          <a:solidFill>
            <a:srgbClr val="00800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th-TH">
              <a:latin typeface="+mn-lt"/>
              <a:cs typeface="+mn-cs"/>
            </a:endParaRPr>
          </a:p>
        </p:txBody>
      </p:sp>
      <p:sp>
        <p:nvSpPr>
          <p:cNvPr id="19" name="Tree"/>
          <p:cNvSpPr>
            <a:spLocks noEditPoints="1" noChangeArrowheads="1"/>
          </p:cNvSpPr>
          <p:nvPr/>
        </p:nvSpPr>
        <p:spPr bwMode="auto">
          <a:xfrm>
            <a:off x="2771775" y="3573463"/>
            <a:ext cx="327025" cy="195262"/>
          </a:xfrm>
          <a:custGeom>
            <a:avLst/>
            <a:gdLst>
              <a:gd name="G0" fmla="+- 0 0 0"/>
              <a:gd name="G1" fmla="*/ 18900 1 3"/>
              <a:gd name="G2" fmla="*/ 18900 2 3"/>
              <a:gd name="G3" fmla="+- 18900 0 0"/>
              <a:gd name="T0" fmla="*/ 10800 w 21600"/>
              <a:gd name="T1" fmla="*/ 0 h 21600"/>
              <a:gd name="T2" fmla="*/ 6171 w 21600"/>
              <a:gd name="T3" fmla="*/ 6300 h 21600"/>
              <a:gd name="T4" fmla="*/ 3086 w 21600"/>
              <a:gd name="T5" fmla="*/ 12600 h 21600"/>
              <a:gd name="T6" fmla="*/ 0 w 21600"/>
              <a:gd name="T7" fmla="*/ 18900 h 21600"/>
              <a:gd name="T8" fmla="*/ 15429 w 21600"/>
              <a:gd name="T9" fmla="*/ 6300 h 21600"/>
              <a:gd name="T10" fmla="*/ 18514 w 21600"/>
              <a:gd name="T11" fmla="*/ 12600 h 21600"/>
              <a:gd name="T12" fmla="*/ 21600 w 21600"/>
              <a:gd name="T13" fmla="*/ 18900 h 21600"/>
              <a:gd name="T14" fmla="*/ 17694720 60000 65536"/>
              <a:gd name="T15" fmla="*/ 11796480 60000 65536"/>
              <a:gd name="T16" fmla="*/ 11796480 60000 65536"/>
              <a:gd name="T17" fmla="*/ 11796480 60000 65536"/>
              <a:gd name="T18" fmla="*/ 0 60000 65536"/>
              <a:gd name="T19" fmla="*/ 0 60000 65536"/>
              <a:gd name="T20" fmla="*/ 0 60000 65536"/>
              <a:gd name="T21" fmla="*/ 761 w 21600"/>
              <a:gd name="T22" fmla="*/ 22454 h 21600"/>
              <a:gd name="T23" fmla="*/ 21069 w 21600"/>
              <a:gd name="T24" fmla="*/ 28282 h 21600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1600" h="21600">
                <a:moveTo>
                  <a:pt x="0" y="18900"/>
                </a:moveTo>
                <a:lnTo>
                  <a:pt x="9257" y="18900"/>
                </a:lnTo>
                <a:lnTo>
                  <a:pt x="9257" y="21600"/>
                </a:lnTo>
                <a:lnTo>
                  <a:pt x="12343" y="21600"/>
                </a:lnTo>
                <a:lnTo>
                  <a:pt x="12343" y="18900"/>
                </a:lnTo>
                <a:lnTo>
                  <a:pt x="21600" y="18900"/>
                </a:lnTo>
                <a:lnTo>
                  <a:pt x="12343" y="12600"/>
                </a:lnTo>
                <a:lnTo>
                  <a:pt x="18514" y="12600"/>
                </a:lnTo>
                <a:lnTo>
                  <a:pt x="12343" y="6300"/>
                </a:lnTo>
                <a:lnTo>
                  <a:pt x="15429" y="6300"/>
                </a:lnTo>
                <a:lnTo>
                  <a:pt x="10800" y="0"/>
                </a:lnTo>
                <a:lnTo>
                  <a:pt x="6171" y="6300"/>
                </a:lnTo>
                <a:lnTo>
                  <a:pt x="9257" y="6300"/>
                </a:lnTo>
                <a:lnTo>
                  <a:pt x="3086" y="12600"/>
                </a:lnTo>
                <a:lnTo>
                  <a:pt x="9257" y="12600"/>
                </a:lnTo>
                <a:close/>
              </a:path>
            </a:pathLst>
          </a:custGeom>
          <a:solidFill>
            <a:srgbClr val="00800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th-TH">
              <a:latin typeface="+mn-lt"/>
              <a:cs typeface="+mn-cs"/>
            </a:endParaRPr>
          </a:p>
        </p:txBody>
      </p:sp>
      <p:sp>
        <p:nvSpPr>
          <p:cNvPr id="20" name="Tree"/>
          <p:cNvSpPr>
            <a:spLocks noEditPoints="1" noChangeArrowheads="1"/>
          </p:cNvSpPr>
          <p:nvPr/>
        </p:nvSpPr>
        <p:spPr bwMode="auto">
          <a:xfrm>
            <a:off x="3563938" y="4673600"/>
            <a:ext cx="327025" cy="195263"/>
          </a:xfrm>
          <a:custGeom>
            <a:avLst/>
            <a:gdLst>
              <a:gd name="G0" fmla="+- 0 0 0"/>
              <a:gd name="G1" fmla="*/ 18900 1 3"/>
              <a:gd name="G2" fmla="*/ 18900 2 3"/>
              <a:gd name="G3" fmla="+- 18900 0 0"/>
              <a:gd name="T0" fmla="*/ 10800 w 21600"/>
              <a:gd name="T1" fmla="*/ 0 h 21600"/>
              <a:gd name="T2" fmla="*/ 6171 w 21600"/>
              <a:gd name="T3" fmla="*/ 6300 h 21600"/>
              <a:gd name="T4" fmla="*/ 3086 w 21600"/>
              <a:gd name="T5" fmla="*/ 12600 h 21600"/>
              <a:gd name="T6" fmla="*/ 0 w 21600"/>
              <a:gd name="T7" fmla="*/ 18900 h 21600"/>
              <a:gd name="T8" fmla="*/ 15429 w 21600"/>
              <a:gd name="T9" fmla="*/ 6300 h 21600"/>
              <a:gd name="T10" fmla="*/ 18514 w 21600"/>
              <a:gd name="T11" fmla="*/ 12600 h 21600"/>
              <a:gd name="T12" fmla="*/ 21600 w 21600"/>
              <a:gd name="T13" fmla="*/ 18900 h 21600"/>
              <a:gd name="T14" fmla="*/ 17694720 60000 65536"/>
              <a:gd name="T15" fmla="*/ 11796480 60000 65536"/>
              <a:gd name="T16" fmla="*/ 11796480 60000 65536"/>
              <a:gd name="T17" fmla="*/ 11796480 60000 65536"/>
              <a:gd name="T18" fmla="*/ 0 60000 65536"/>
              <a:gd name="T19" fmla="*/ 0 60000 65536"/>
              <a:gd name="T20" fmla="*/ 0 60000 65536"/>
              <a:gd name="T21" fmla="*/ 761 w 21600"/>
              <a:gd name="T22" fmla="*/ 22454 h 21600"/>
              <a:gd name="T23" fmla="*/ 21069 w 21600"/>
              <a:gd name="T24" fmla="*/ 28282 h 21600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1600" h="21600">
                <a:moveTo>
                  <a:pt x="0" y="18900"/>
                </a:moveTo>
                <a:lnTo>
                  <a:pt x="9257" y="18900"/>
                </a:lnTo>
                <a:lnTo>
                  <a:pt x="9257" y="21600"/>
                </a:lnTo>
                <a:lnTo>
                  <a:pt x="12343" y="21600"/>
                </a:lnTo>
                <a:lnTo>
                  <a:pt x="12343" y="18900"/>
                </a:lnTo>
                <a:lnTo>
                  <a:pt x="21600" y="18900"/>
                </a:lnTo>
                <a:lnTo>
                  <a:pt x="12343" y="12600"/>
                </a:lnTo>
                <a:lnTo>
                  <a:pt x="18514" y="12600"/>
                </a:lnTo>
                <a:lnTo>
                  <a:pt x="12343" y="6300"/>
                </a:lnTo>
                <a:lnTo>
                  <a:pt x="15429" y="6300"/>
                </a:lnTo>
                <a:lnTo>
                  <a:pt x="10800" y="0"/>
                </a:lnTo>
                <a:lnTo>
                  <a:pt x="6171" y="6300"/>
                </a:lnTo>
                <a:lnTo>
                  <a:pt x="9257" y="6300"/>
                </a:lnTo>
                <a:lnTo>
                  <a:pt x="3086" y="12600"/>
                </a:lnTo>
                <a:lnTo>
                  <a:pt x="9257" y="12600"/>
                </a:lnTo>
                <a:close/>
              </a:path>
            </a:pathLst>
          </a:custGeom>
          <a:solidFill>
            <a:srgbClr val="00800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th-TH">
              <a:latin typeface="+mn-lt"/>
              <a:cs typeface="+mn-cs"/>
            </a:endParaRPr>
          </a:p>
        </p:txBody>
      </p:sp>
      <p:sp>
        <p:nvSpPr>
          <p:cNvPr id="21" name="Tree"/>
          <p:cNvSpPr>
            <a:spLocks noEditPoints="1" noChangeArrowheads="1"/>
          </p:cNvSpPr>
          <p:nvPr/>
        </p:nvSpPr>
        <p:spPr bwMode="auto">
          <a:xfrm>
            <a:off x="3525838" y="3952875"/>
            <a:ext cx="325437" cy="196850"/>
          </a:xfrm>
          <a:custGeom>
            <a:avLst/>
            <a:gdLst>
              <a:gd name="G0" fmla="+- 0 0 0"/>
              <a:gd name="G1" fmla="*/ 18900 1 3"/>
              <a:gd name="G2" fmla="*/ 18900 2 3"/>
              <a:gd name="G3" fmla="+- 18900 0 0"/>
              <a:gd name="T0" fmla="*/ 10800 w 21600"/>
              <a:gd name="T1" fmla="*/ 0 h 21600"/>
              <a:gd name="T2" fmla="*/ 6171 w 21600"/>
              <a:gd name="T3" fmla="*/ 6300 h 21600"/>
              <a:gd name="T4" fmla="*/ 3086 w 21600"/>
              <a:gd name="T5" fmla="*/ 12600 h 21600"/>
              <a:gd name="T6" fmla="*/ 0 w 21600"/>
              <a:gd name="T7" fmla="*/ 18900 h 21600"/>
              <a:gd name="T8" fmla="*/ 15429 w 21600"/>
              <a:gd name="T9" fmla="*/ 6300 h 21600"/>
              <a:gd name="T10" fmla="*/ 18514 w 21600"/>
              <a:gd name="T11" fmla="*/ 12600 h 21600"/>
              <a:gd name="T12" fmla="*/ 21600 w 21600"/>
              <a:gd name="T13" fmla="*/ 18900 h 21600"/>
              <a:gd name="T14" fmla="*/ 17694720 60000 65536"/>
              <a:gd name="T15" fmla="*/ 11796480 60000 65536"/>
              <a:gd name="T16" fmla="*/ 11796480 60000 65536"/>
              <a:gd name="T17" fmla="*/ 11796480 60000 65536"/>
              <a:gd name="T18" fmla="*/ 0 60000 65536"/>
              <a:gd name="T19" fmla="*/ 0 60000 65536"/>
              <a:gd name="T20" fmla="*/ 0 60000 65536"/>
              <a:gd name="T21" fmla="*/ 761 w 21600"/>
              <a:gd name="T22" fmla="*/ 22454 h 21600"/>
              <a:gd name="T23" fmla="*/ 21069 w 21600"/>
              <a:gd name="T24" fmla="*/ 28282 h 21600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1600" h="21600">
                <a:moveTo>
                  <a:pt x="0" y="18900"/>
                </a:moveTo>
                <a:lnTo>
                  <a:pt x="9257" y="18900"/>
                </a:lnTo>
                <a:lnTo>
                  <a:pt x="9257" y="21600"/>
                </a:lnTo>
                <a:lnTo>
                  <a:pt x="12343" y="21600"/>
                </a:lnTo>
                <a:lnTo>
                  <a:pt x="12343" y="18900"/>
                </a:lnTo>
                <a:lnTo>
                  <a:pt x="21600" y="18900"/>
                </a:lnTo>
                <a:lnTo>
                  <a:pt x="12343" y="12600"/>
                </a:lnTo>
                <a:lnTo>
                  <a:pt x="18514" y="12600"/>
                </a:lnTo>
                <a:lnTo>
                  <a:pt x="12343" y="6300"/>
                </a:lnTo>
                <a:lnTo>
                  <a:pt x="15429" y="6300"/>
                </a:lnTo>
                <a:lnTo>
                  <a:pt x="10800" y="0"/>
                </a:lnTo>
                <a:lnTo>
                  <a:pt x="6171" y="6300"/>
                </a:lnTo>
                <a:lnTo>
                  <a:pt x="9257" y="6300"/>
                </a:lnTo>
                <a:lnTo>
                  <a:pt x="3086" y="12600"/>
                </a:lnTo>
                <a:lnTo>
                  <a:pt x="9257" y="12600"/>
                </a:lnTo>
                <a:close/>
              </a:path>
            </a:pathLst>
          </a:custGeom>
          <a:solidFill>
            <a:srgbClr val="00800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th-TH">
              <a:latin typeface="+mn-lt"/>
              <a:cs typeface="+mn-cs"/>
            </a:endParaRPr>
          </a:p>
        </p:txBody>
      </p:sp>
      <p:graphicFrame>
        <p:nvGraphicFramePr>
          <p:cNvPr id="22" name="ตัวยึดเนื้อหา 3"/>
          <p:cNvGraphicFramePr>
            <a:graphicFrameLocks/>
          </p:cNvGraphicFramePr>
          <p:nvPr/>
        </p:nvGraphicFramePr>
        <p:xfrm>
          <a:off x="5219700" y="3500438"/>
          <a:ext cx="1584325" cy="146367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96044"/>
                <a:gridCol w="396044"/>
                <a:gridCol w="396044"/>
                <a:gridCol w="396044"/>
              </a:tblGrid>
              <a:tr h="324036"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24036">
                <a:tc>
                  <a:txBody>
                    <a:bodyPr/>
                    <a:lstStyle/>
                    <a:p>
                      <a:endParaRPr lang="th-T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24036">
                <a:tc>
                  <a:txBody>
                    <a:bodyPr/>
                    <a:lstStyle/>
                    <a:p>
                      <a:endParaRPr lang="th-T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24036"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pic>
        <p:nvPicPr>
          <p:cNvPr id="23" name="Picture 3" descr="C:\Program Files (x86)\Microsoft Office\MEDIA\CAGCAT10\j030295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46788" y="4254500"/>
            <a:ext cx="325437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" name="Tree"/>
          <p:cNvSpPr>
            <a:spLocks noEditPoints="1" noChangeArrowheads="1"/>
          </p:cNvSpPr>
          <p:nvPr/>
        </p:nvSpPr>
        <p:spPr bwMode="auto">
          <a:xfrm>
            <a:off x="5651500" y="4673600"/>
            <a:ext cx="327025" cy="195263"/>
          </a:xfrm>
          <a:custGeom>
            <a:avLst/>
            <a:gdLst>
              <a:gd name="G0" fmla="+- 0 0 0"/>
              <a:gd name="G1" fmla="*/ 18900 1 3"/>
              <a:gd name="G2" fmla="*/ 18900 2 3"/>
              <a:gd name="G3" fmla="+- 18900 0 0"/>
              <a:gd name="T0" fmla="*/ 10800 w 21600"/>
              <a:gd name="T1" fmla="*/ 0 h 21600"/>
              <a:gd name="T2" fmla="*/ 6171 w 21600"/>
              <a:gd name="T3" fmla="*/ 6300 h 21600"/>
              <a:gd name="T4" fmla="*/ 3086 w 21600"/>
              <a:gd name="T5" fmla="*/ 12600 h 21600"/>
              <a:gd name="T6" fmla="*/ 0 w 21600"/>
              <a:gd name="T7" fmla="*/ 18900 h 21600"/>
              <a:gd name="T8" fmla="*/ 15429 w 21600"/>
              <a:gd name="T9" fmla="*/ 6300 h 21600"/>
              <a:gd name="T10" fmla="*/ 18514 w 21600"/>
              <a:gd name="T11" fmla="*/ 12600 h 21600"/>
              <a:gd name="T12" fmla="*/ 21600 w 21600"/>
              <a:gd name="T13" fmla="*/ 18900 h 21600"/>
              <a:gd name="T14" fmla="*/ 17694720 60000 65536"/>
              <a:gd name="T15" fmla="*/ 11796480 60000 65536"/>
              <a:gd name="T16" fmla="*/ 11796480 60000 65536"/>
              <a:gd name="T17" fmla="*/ 11796480 60000 65536"/>
              <a:gd name="T18" fmla="*/ 0 60000 65536"/>
              <a:gd name="T19" fmla="*/ 0 60000 65536"/>
              <a:gd name="T20" fmla="*/ 0 60000 65536"/>
              <a:gd name="T21" fmla="*/ 761 w 21600"/>
              <a:gd name="T22" fmla="*/ 22454 h 21600"/>
              <a:gd name="T23" fmla="*/ 21069 w 21600"/>
              <a:gd name="T24" fmla="*/ 28282 h 21600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1600" h="21600">
                <a:moveTo>
                  <a:pt x="0" y="18900"/>
                </a:moveTo>
                <a:lnTo>
                  <a:pt x="9257" y="18900"/>
                </a:lnTo>
                <a:lnTo>
                  <a:pt x="9257" y="21600"/>
                </a:lnTo>
                <a:lnTo>
                  <a:pt x="12343" y="21600"/>
                </a:lnTo>
                <a:lnTo>
                  <a:pt x="12343" y="18900"/>
                </a:lnTo>
                <a:lnTo>
                  <a:pt x="21600" y="18900"/>
                </a:lnTo>
                <a:lnTo>
                  <a:pt x="12343" y="12600"/>
                </a:lnTo>
                <a:lnTo>
                  <a:pt x="18514" y="12600"/>
                </a:lnTo>
                <a:lnTo>
                  <a:pt x="12343" y="6300"/>
                </a:lnTo>
                <a:lnTo>
                  <a:pt x="15429" y="6300"/>
                </a:lnTo>
                <a:lnTo>
                  <a:pt x="10800" y="0"/>
                </a:lnTo>
                <a:lnTo>
                  <a:pt x="6171" y="6300"/>
                </a:lnTo>
                <a:lnTo>
                  <a:pt x="9257" y="6300"/>
                </a:lnTo>
                <a:lnTo>
                  <a:pt x="3086" y="12600"/>
                </a:lnTo>
                <a:lnTo>
                  <a:pt x="9257" y="12600"/>
                </a:lnTo>
                <a:close/>
              </a:path>
            </a:pathLst>
          </a:custGeom>
          <a:solidFill>
            <a:srgbClr val="00800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th-TH">
              <a:latin typeface="+mn-lt"/>
              <a:cs typeface="+mn-cs"/>
            </a:endParaRPr>
          </a:p>
        </p:txBody>
      </p:sp>
      <p:pic>
        <p:nvPicPr>
          <p:cNvPr id="25" name="Picture 5" descr="C:\Program Files (x86)\Microsoft Office\MEDIA\CAGCAT10\j0215086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84938" y="3511550"/>
            <a:ext cx="261937" cy="334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" name="Tree"/>
          <p:cNvSpPr>
            <a:spLocks noEditPoints="1" noChangeArrowheads="1"/>
          </p:cNvSpPr>
          <p:nvPr/>
        </p:nvSpPr>
        <p:spPr bwMode="auto">
          <a:xfrm>
            <a:off x="5651500" y="3933825"/>
            <a:ext cx="327025" cy="195263"/>
          </a:xfrm>
          <a:custGeom>
            <a:avLst/>
            <a:gdLst>
              <a:gd name="G0" fmla="+- 0 0 0"/>
              <a:gd name="G1" fmla="*/ 18900 1 3"/>
              <a:gd name="G2" fmla="*/ 18900 2 3"/>
              <a:gd name="G3" fmla="+- 18900 0 0"/>
              <a:gd name="T0" fmla="*/ 10800 w 21600"/>
              <a:gd name="T1" fmla="*/ 0 h 21600"/>
              <a:gd name="T2" fmla="*/ 6171 w 21600"/>
              <a:gd name="T3" fmla="*/ 6300 h 21600"/>
              <a:gd name="T4" fmla="*/ 3086 w 21600"/>
              <a:gd name="T5" fmla="*/ 12600 h 21600"/>
              <a:gd name="T6" fmla="*/ 0 w 21600"/>
              <a:gd name="T7" fmla="*/ 18900 h 21600"/>
              <a:gd name="T8" fmla="*/ 15429 w 21600"/>
              <a:gd name="T9" fmla="*/ 6300 h 21600"/>
              <a:gd name="T10" fmla="*/ 18514 w 21600"/>
              <a:gd name="T11" fmla="*/ 12600 h 21600"/>
              <a:gd name="T12" fmla="*/ 21600 w 21600"/>
              <a:gd name="T13" fmla="*/ 18900 h 21600"/>
              <a:gd name="T14" fmla="*/ 17694720 60000 65536"/>
              <a:gd name="T15" fmla="*/ 11796480 60000 65536"/>
              <a:gd name="T16" fmla="*/ 11796480 60000 65536"/>
              <a:gd name="T17" fmla="*/ 11796480 60000 65536"/>
              <a:gd name="T18" fmla="*/ 0 60000 65536"/>
              <a:gd name="T19" fmla="*/ 0 60000 65536"/>
              <a:gd name="T20" fmla="*/ 0 60000 65536"/>
              <a:gd name="T21" fmla="*/ 761 w 21600"/>
              <a:gd name="T22" fmla="*/ 22454 h 21600"/>
              <a:gd name="T23" fmla="*/ 21069 w 21600"/>
              <a:gd name="T24" fmla="*/ 28282 h 21600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1600" h="21600">
                <a:moveTo>
                  <a:pt x="0" y="18900"/>
                </a:moveTo>
                <a:lnTo>
                  <a:pt x="9257" y="18900"/>
                </a:lnTo>
                <a:lnTo>
                  <a:pt x="9257" y="21600"/>
                </a:lnTo>
                <a:lnTo>
                  <a:pt x="12343" y="21600"/>
                </a:lnTo>
                <a:lnTo>
                  <a:pt x="12343" y="18900"/>
                </a:lnTo>
                <a:lnTo>
                  <a:pt x="21600" y="18900"/>
                </a:lnTo>
                <a:lnTo>
                  <a:pt x="12343" y="12600"/>
                </a:lnTo>
                <a:lnTo>
                  <a:pt x="18514" y="12600"/>
                </a:lnTo>
                <a:lnTo>
                  <a:pt x="12343" y="6300"/>
                </a:lnTo>
                <a:lnTo>
                  <a:pt x="15429" y="6300"/>
                </a:lnTo>
                <a:lnTo>
                  <a:pt x="10800" y="0"/>
                </a:lnTo>
                <a:lnTo>
                  <a:pt x="6171" y="6300"/>
                </a:lnTo>
                <a:lnTo>
                  <a:pt x="9257" y="6300"/>
                </a:lnTo>
                <a:lnTo>
                  <a:pt x="3086" y="12600"/>
                </a:lnTo>
                <a:lnTo>
                  <a:pt x="9257" y="12600"/>
                </a:lnTo>
                <a:close/>
              </a:path>
            </a:pathLst>
          </a:custGeom>
          <a:solidFill>
            <a:srgbClr val="00800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th-TH">
              <a:latin typeface="+mn-lt"/>
              <a:cs typeface="+mn-cs"/>
            </a:endParaRPr>
          </a:p>
        </p:txBody>
      </p:sp>
      <p:sp>
        <p:nvSpPr>
          <p:cNvPr id="27" name="Tree"/>
          <p:cNvSpPr>
            <a:spLocks noEditPoints="1" noChangeArrowheads="1"/>
          </p:cNvSpPr>
          <p:nvPr/>
        </p:nvSpPr>
        <p:spPr bwMode="auto">
          <a:xfrm>
            <a:off x="5651500" y="3573463"/>
            <a:ext cx="327025" cy="195262"/>
          </a:xfrm>
          <a:custGeom>
            <a:avLst/>
            <a:gdLst>
              <a:gd name="G0" fmla="+- 0 0 0"/>
              <a:gd name="G1" fmla="*/ 18900 1 3"/>
              <a:gd name="G2" fmla="*/ 18900 2 3"/>
              <a:gd name="G3" fmla="+- 18900 0 0"/>
              <a:gd name="T0" fmla="*/ 10800 w 21600"/>
              <a:gd name="T1" fmla="*/ 0 h 21600"/>
              <a:gd name="T2" fmla="*/ 6171 w 21600"/>
              <a:gd name="T3" fmla="*/ 6300 h 21600"/>
              <a:gd name="T4" fmla="*/ 3086 w 21600"/>
              <a:gd name="T5" fmla="*/ 12600 h 21600"/>
              <a:gd name="T6" fmla="*/ 0 w 21600"/>
              <a:gd name="T7" fmla="*/ 18900 h 21600"/>
              <a:gd name="T8" fmla="*/ 15429 w 21600"/>
              <a:gd name="T9" fmla="*/ 6300 h 21600"/>
              <a:gd name="T10" fmla="*/ 18514 w 21600"/>
              <a:gd name="T11" fmla="*/ 12600 h 21600"/>
              <a:gd name="T12" fmla="*/ 21600 w 21600"/>
              <a:gd name="T13" fmla="*/ 18900 h 21600"/>
              <a:gd name="T14" fmla="*/ 17694720 60000 65536"/>
              <a:gd name="T15" fmla="*/ 11796480 60000 65536"/>
              <a:gd name="T16" fmla="*/ 11796480 60000 65536"/>
              <a:gd name="T17" fmla="*/ 11796480 60000 65536"/>
              <a:gd name="T18" fmla="*/ 0 60000 65536"/>
              <a:gd name="T19" fmla="*/ 0 60000 65536"/>
              <a:gd name="T20" fmla="*/ 0 60000 65536"/>
              <a:gd name="T21" fmla="*/ 761 w 21600"/>
              <a:gd name="T22" fmla="*/ 22454 h 21600"/>
              <a:gd name="T23" fmla="*/ 21069 w 21600"/>
              <a:gd name="T24" fmla="*/ 28282 h 21600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1600" h="21600">
                <a:moveTo>
                  <a:pt x="0" y="18900"/>
                </a:moveTo>
                <a:lnTo>
                  <a:pt x="9257" y="18900"/>
                </a:lnTo>
                <a:lnTo>
                  <a:pt x="9257" y="21600"/>
                </a:lnTo>
                <a:lnTo>
                  <a:pt x="12343" y="21600"/>
                </a:lnTo>
                <a:lnTo>
                  <a:pt x="12343" y="18900"/>
                </a:lnTo>
                <a:lnTo>
                  <a:pt x="21600" y="18900"/>
                </a:lnTo>
                <a:lnTo>
                  <a:pt x="12343" y="12600"/>
                </a:lnTo>
                <a:lnTo>
                  <a:pt x="18514" y="12600"/>
                </a:lnTo>
                <a:lnTo>
                  <a:pt x="12343" y="6300"/>
                </a:lnTo>
                <a:lnTo>
                  <a:pt x="15429" y="6300"/>
                </a:lnTo>
                <a:lnTo>
                  <a:pt x="10800" y="0"/>
                </a:lnTo>
                <a:lnTo>
                  <a:pt x="6171" y="6300"/>
                </a:lnTo>
                <a:lnTo>
                  <a:pt x="9257" y="6300"/>
                </a:lnTo>
                <a:lnTo>
                  <a:pt x="3086" y="12600"/>
                </a:lnTo>
                <a:lnTo>
                  <a:pt x="9257" y="12600"/>
                </a:lnTo>
                <a:close/>
              </a:path>
            </a:pathLst>
          </a:custGeom>
          <a:solidFill>
            <a:srgbClr val="00800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th-TH">
              <a:latin typeface="+mn-lt"/>
              <a:cs typeface="+mn-cs"/>
            </a:endParaRPr>
          </a:p>
        </p:txBody>
      </p:sp>
      <p:sp>
        <p:nvSpPr>
          <p:cNvPr id="28" name="Tree"/>
          <p:cNvSpPr>
            <a:spLocks noEditPoints="1" noChangeArrowheads="1"/>
          </p:cNvSpPr>
          <p:nvPr/>
        </p:nvSpPr>
        <p:spPr bwMode="auto">
          <a:xfrm>
            <a:off x="6443663" y="4673600"/>
            <a:ext cx="327025" cy="195263"/>
          </a:xfrm>
          <a:custGeom>
            <a:avLst/>
            <a:gdLst>
              <a:gd name="G0" fmla="+- 0 0 0"/>
              <a:gd name="G1" fmla="*/ 18900 1 3"/>
              <a:gd name="G2" fmla="*/ 18900 2 3"/>
              <a:gd name="G3" fmla="+- 18900 0 0"/>
              <a:gd name="T0" fmla="*/ 10800 w 21600"/>
              <a:gd name="T1" fmla="*/ 0 h 21600"/>
              <a:gd name="T2" fmla="*/ 6171 w 21600"/>
              <a:gd name="T3" fmla="*/ 6300 h 21600"/>
              <a:gd name="T4" fmla="*/ 3086 w 21600"/>
              <a:gd name="T5" fmla="*/ 12600 h 21600"/>
              <a:gd name="T6" fmla="*/ 0 w 21600"/>
              <a:gd name="T7" fmla="*/ 18900 h 21600"/>
              <a:gd name="T8" fmla="*/ 15429 w 21600"/>
              <a:gd name="T9" fmla="*/ 6300 h 21600"/>
              <a:gd name="T10" fmla="*/ 18514 w 21600"/>
              <a:gd name="T11" fmla="*/ 12600 h 21600"/>
              <a:gd name="T12" fmla="*/ 21600 w 21600"/>
              <a:gd name="T13" fmla="*/ 18900 h 21600"/>
              <a:gd name="T14" fmla="*/ 17694720 60000 65536"/>
              <a:gd name="T15" fmla="*/ 11796480 60000 65536"/>
              <a:gd name="T16" fmla="*/ 11796480 60000 65536"/>
              <a:gd name="T17" fmla="*/ 11796480 60000 65536"/>
              <a:gd name="T18" fmla="*/ 0 60000 65536"/>
              <a:gd name="T19" fmla="*/ 0 60000 65536"/>
              <a:gd name="T20" fmla="*/ 0 60000 65536"/>
              <a:gd name="T21" fmla="*/ 761 w 21600"/>
              <a:gd name="T22" fmla="*/ 22454 h 21600"/>
              <a:gd name="T23" fmla="*/ 21069 w 21600"/>
              <a:gd name="T24" fmla="*/ 28282 h 21600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1600" h="21600">
                <a:moveTo>
                  <a:pt x="0" y="18900"/>
                </a:moveTo>
                <a:lnTo>
                  <a:pt x="9257" y="18900"/>
                </a:lnTo>
                <a:lnTo>
                  <a:pt x="9257" y="21600"/>
                </a:lnTo>
                <a:lnTo>
                  <a:pt x="12343" y="21600"/>
                </a:lnTo>
                <a:lnTo>
                  <a:pt x="12343" y="18900"/>
                </a:lnTo>
                <a:lnTo>
                  <a:pt x="21600" y="18900"/>
                </a:lnTo>
                <a:lnTo>
                  <a:pt x="12343" y="12600"/>
                </a:lnTo>
                <a:lnTo>
                  <a:pt x="18514" y="12600"/>
                </a:lnTo>
                <a:lnTo>
                  <a:pt x="12343" y="6300"/>
                </a:lnTo>
                <a:lnTo>
                  <a:pt x="15429" y="6300"/>
                </a:lnTo>
                <a:lnTo>
                  <a:pt x="10800" y="0"/>
                </a:lnTo>
                <a:lnTo>
                  <a:pt x="6171" y="6300"/>
                </a:lnTo>
                <a:lnTo>
                  <a:pt x="9257" y="6300"/>
                </a:lnTo>
                <a:lnTo>
                  <a:pt x="3086" y="12600"/>
                </a:lnTo>
                <a:lnTo>
                  <a:pt x="9257" y="12600"/>
                </a:lnTo>
                <a:close/>
              </a:path>
            </a:pathLst>
          </a:custGeom>
          <a:solidFill>
            <a:srgbClr val="00800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th-TH">
              <a:latin typeface="+mn-lt"/>
              <a:cs typeface="+mn-cs"/>
            </a:endParaRPr>
          </a:p>
        </p:txBody>
      </p:sp>
      <p:sp>
        <p:nvSpPr>
          <p:cNvPr id="29" name="Tree"/>
          <p:cNvSpPr>
            <a:spLocks noEditPoints="1" noChangeArrowheads="1"/>
          </p:cNvSpPr>
          <p:nvPr/>
        </p:nvSpPr>
        <p:spPr bwMode="auto">
          <a:xfrm>
            <a:off x="6405563" y="3952875"/>
            <a:ext cx="327025" cy="196850"/>
          </a:xfrm>
          <a:custGeom>
            <a:avLst/>
            <a:gdLst>
              <a:gd name="G0" fmla="+- 0 0 0"/>
              <a:gd name="G1" fmla="*/ 18900 1 3"/>
              <a:gd name="G2" fmla="*/ 18900 2 3"/>
              <a:gd name="G3" fmla="+- 18900 0 0"/>
              <a:gd name="T0" fmla="*/ 10800 w 21600"/>
              <a:gd name="T1" fmla="*/ 0 h 21600"/>
              <a:gd name="T2" fmla="*/ 6171 w 21600"/>
              <a:gd name="T3" fmla="*/ 6300 h 21600"/>
              <a:gd name="T4" fmla="*/ 3086 w 21600"/>
              <a:gd name="T5" fmla="*/ 12600 h 21600"/>
              <a:gd name="T6" fmla="*/ 0 w 21600"/>
              <a:gd name="T7" fmla="*/ 18900 h 21600"/>
              <a:gd name="T8" fmla="*/ 15429 w 21600"/>
              <a:gd name="T9" fmla="*/ 6300 h 21600"/>
              <a:gd name="T10" fmla="*/ 18514 w 21600"/>
              <a:gd name="T11" fmla="*/ 12600 h 21600"/>
              <a:gd name="T12" fmla="*/ 21600 w 21600"/>
              <a:gd name="T13" fmla="*/ 18900 h 21600"/>
              <a:gd name="T14" fmla="*/ 17694720 60000 65536"/>
              <a:gd name="T15" fmla="*/ 11796480 60000 65536"/>
              <a:gd name="T16" fmla="*/ 11796480 60000 65536"/>
              <a:gd name="T17" fmla="*/ 11796480 60000 65536"/>
              <a:gd name="T18" fmla="*/ 0 60000 65536"/>
              <a:gd name="T19" fmla="*/ 0 60000 65536"/>
              <a:gd name="T20" fmla="*/ 0 60000 65536"/>
              <a:gd name="T21" fmla="*/ 761 w 21600"/>
              <a:gd name="T22" fmla="*/ 22454 h 21600"/>
              <a:gd name="T23" fmla="*/ 21069 w 21600"/>
              <a:gd name="T24" fmla="*/ 28282 h 21600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1600" h="21600">
                <a:moveTo>
                  <a:pt x="0" y="18900"/>
                </a:moveTo>
                <a:lnTo>
                  <a:pt x="9257" y="18900"/>
                </a:lnTo>
                <a:lnTo>
                  <a:pt x="9257" y="21600"/>
                </a:lnTo>
                <a:lnTo>
                  <a:pt x="12343" y="21600"/>
                </a:lnTo>
                <a:lnTo>
                  <a:pt x="12343" y="18900"/>
                </a:lnTo>
                <a:lnTo>
                  <a:pt x="21600" y="18900"/>
                </a:lnTo>
                <a:lnTo>
                  <a:pt x="12343" y="12600"/>
                </a:lnTo>
                <a:lnTo>
                  <a:pt x="18514" y="12600"/>
                </a:lnTo>
                <a:lnTo>
                  <a:pt x="12343" y="6300"/>
                </a:lnTo>
                <a:lnTo>
                  <a:pt x="15429" y="6300"/>
                </a:lnTo>
                <a:lnTo>
                  <a:pt x="10800" y="0"/>
                </a:lnTo>
                <a:lnTo>
                  <a:pt x="6171" y="6300"/>
                </a:lnTo>
                <a:lnTo>
                  <a:pt x="9257" y="6300"/>
                </a:lnTo>
                <a:lnTo>
                  <a:pt x="3086" y="12600"/>
                </a:lnTo>
                <a:lnTo>
                  <a:pt x="9257" y="12600"/>
                </a:lnTo>
                <a:close/>
              </a:path>
            </a:pathLst>
          </a:custGeom>
          <a:solidFill>
            <a:srgbClr val="00800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th-TH">
              <a:latin typeface="+mn-lt"/>
              <a:cs typeface="+mn-cs"/>
            </a:endParaRPr>
          </a:p>
        </p:txBody>
      </p:sp>
      <p:graphicFrame>
        <p:nvGraphicFramePr>
          <p:cNvPr id="30" name="ตัวยึดเนื้อหา 3"/>
          <p:cNvGraphicFramePr>
            <a:graphicFrameLocks/>
          </p:cNvGraphicFramePr>
          <p:nvPr/>
        </p:nvGraphicFramePr>
        <p:xfrm>
          <a:off x="1042988" y="5300663"/>
          <a:ext cx="1584325" cy="146367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96044"/>
                <a:gridCol w="396044"/>
                <a:gridCol w="396044"/>
                <a:gridCol w="396044"/>
              </a:tblGrid>
              <a:tr h="324036"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24036">
                <a:tc>
                  <a:txBody>
                    <a:bodyPr/>
                    <a:lstStyle/>
                    <a:p>
                      <a:endParaRPr lang="th-T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24036">
                <a:tc>
                  <a:txBody>
                    <a:bodyPr/>
                    <a:lstStyle/>
                    <a:p>
                      <a:endParaRPr lang="th-T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24036"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32" name="Tree"/>
          <p:cNvSpPr>
            <a:spLocks noEditPoints="1" noChangeArrowheads="1"/>
          </p:cNvSpPr>
          <p:nvPr/>
        </p:nvSpPr>
        <p:spPr bwMode="auto">
          <a:xfrm>
            <a:off x="1476375" y="6473825"/>
            <a:ext cx="325438" cy="195263"/>
          </a:xfrm>
          <a:custGeom>
            <a:avLst/>
            <a:gdLst>
              <a:gd name="G0" fmla="+- 0 0 0"/>
              <a:gd name="G1" fmla="*/ 18900 1 3"/>
              <a:gd name="G2" fmla="*/ 18900 2 3"/>
              <a:gd name="G3" fmla="+- 18900 0 0"/>
              <a:gd name="T0" fmla="*/ 10800 w 21600"/>
              <a:gd name="T1" fmla="*/ 0 h 21600"/>
              <a:gd name="T2" fmla="*/ 6171 w 21600"/>
              <a:gd name="T3" fmla="*/ 6300 h 21600"/>
              <a:gd name="T4" fmla="*/ 3086 w 21600"/>
              <a:gd name="T5" fmla="*/ 12600 h 21600"/>
              <a:gd name="T6" fmla="*/ 0 w 21600"/>
              <a:gd name="T7" fmla="*/ 18900 h 21600"/>
              <a:gd name="T8" fmla="*/ 15429 w 21600"/>
              <a:gd name="T9" fmla="*/ 6300 h 21600"/>
              <a:gd name="T10" fmla="*/ 18514 w 21600"/>
              <a:gd name="T11" fmla="*/ 12600 h 21600"/>
              <a:gd name="T12" fmla="*/ 21600 w 21600"/>
              <a:gd name="T13" fmla="*/ 18900 h 21600"/>
              <a:gd name="T14" fmla="*/ 17694720 60000 65536"/>
              <a:gd name="T15" fmla="*/ 11796480 60000 65536"/>
              <a:gd name="T16" fmla="*/ 11796480 60000 65536"/>
              <a:gd name="T17" fmla="*/ 11796480 60000 65536"/>
              <a:gd name="T18" fmla="*/ 0 60000 65536"/>
              <a:gd name="T19" fmla="*/ 0 60000 65536"/>
              <a:gd name="T20" fmla="*/ 0 60000 65536"/>
              <a:gd name="T21" fmla="*/ 761 w 21600"/>
              <a:gd name="T22" fmla="*/ 22454 h 21600"/>
              <a:gd name="T23" fmla="*/ 21069 w 21600"/>
              <a:gd name="T24" fmla="*/ 28282 h 21600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1600" h="21600">
                <a:moveTo>
                  <a:pt x="0" y="18900"/>
                </a:moveTo>
                <a:lnTo>
                  <a:pt x="9257" y="18900"/>
                </a:lnTo>
                <a:lnTo>
                  <a:pt x="9257" y="21600"/>
                </a:lnTo>
                <a:lnTo>
                  <a:pt x="12343" y="21600"/>
                </a:lnTo>
                <a:lnTo>
                  <a:pt x="12343" y="18900"/>
                </a:lnTo>
                <a:lnTo>
                  <a:pt x="21600" y="18900"/>
                </a:lnTo>
                <a:lnTo>
                  <a:pt x="12343" y="12600"/>
                </a:lnTo>
                <a:lnTo>
                  <a:pt x="18514" y="12600"/>
                </a:lnTo>
                <a:lnTo>
                  <a:pt x="12343" y="6300"/>
                </a:lnTo>
                <a:lnTo>
                  <a:pt x="15429" y="6300"/>
                </a:lnTo>
                <a:lnTo>
                  <a:pt x="10800" y="0"/>
                </a:lnTo>
                <a:lnTo>
                  <a:pt x="6171" y="6300"/>
                </a:lnTo>
                <a:lnTo>
                  <a:pt x="9257" y="6300"/>
                </a:lnTo>
                <a:lnTo>
                  <a:pt x="3086" y="12600"/>
                </a:lnTo>
                <a:lnTo>
                  <a:pt x="9257" y="12600"/>
                </a:lnTo>
                <a:close/>
              </a:path>
            </a:pathLst>
          </a:custGeom>
          <a:solidFill>
            <a:srgbClr val="00800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th-TH">
              <a:latin typeface="+mn-lt"/>
              <a:cs typeface="+mn-cs"/>
            </a:endParaRPr>
          </a:p>
        </p:txBody>
      </p:sp>
      <p:pic>
        <p:nvPicPr>
          <p:cNvPr id="33" name="Picture 5" descr="C:\Program Files (x86)\Microsoft Office\MEDIA\CAGCAT10\j0215086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08225" y="5311775"/>
            <a:ext cx="261938" cy="334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4" name="Tree"/>
          <p:cNvSpPr>
            <a:spLocks noEditPoints="1" noChangeArrowheads="1"/>
          </p:cNvSpPr>
          <p:nvPr/>
        </p:nvSpPr>
        <p:spPr bwMode="auto">
          <a:xfrm>
            <a:off x="1476375" y="5732463"/>
            <a:ext cx="325438" cy="196850"/>
          </a:xfrm>
          <a:custGeom>
            <a:avLst/>
            <a:gdLst>
              <a:gd name="G0" fmla="+- 0 0 0"/>
              <a:gd name="G1" fmla="*/ 18900 1 3"/>
              <a:gd name="G2" fmla="*/ 18900 2 3"/>
              <a:gd name="G3" fmla="+- 18900 0 0"/>
              <a:gd name="T0" fmla="*/ 10800 w 21600"/>
              <a:gd name="T1" fmla="*/ 0 h 21600"/>
              <a:gd name="T2" fmla="*/ 6171 w 21600"/>
              <a:gd name="T3" fmla="*/ 6300 h 21600"/>
              <a:gd name="T4" fmla="*/ 3086 w 21600"/>
              <a:gd name="T5" fmla="*/ 12600 h 21600"/>
              <a:gd name="T6" fmla="*/ 0 w 21600"/>
              <a:gd name="T7" fmla="*/ 18900 h 21600"/>
              <a:gd name="T8" fmla="*/ 15429 w 21600"/>
              <a:gd name="T9" fmla="*/ 6300 h 21600"/>
              <a:gd name="T10" fmla="*/ 18514 w 21600"/>
              <a:gd name="T11" fmla="*/ 12600 h 21600"/>
              <a:gd name="T12" fmla="*/ 21600 w 21600"/>
              <a:gd name="T13" fmla="*/ 18900 h 21600"/>
              <a:gd name="T14" fmla="*/ 17694720 60000 65536"/>
              <a:gd name="T15" fmla="*/ 11796480 60000 65536"/>
              <a:gd name="T16" fmla="*/ 11796480 60000 65536"/>
              <a:gd name="T17" fmla="*/ 11796480 60000 65536"/>
              <a:gd name="T18" fmla="*/ 0 60000 65536"/>
              <a:gd name="T19" fmla="*/ 0 60000 65536"/>
              <a:gd name="T20" fmla="*/ 0 60000 65536"/>
              <a:gd name="T21" fmla="*/ 761 w 21600"/>
              <a:gd name="T22" fmla="*/ 22454 h 21600"/>
              <a:gd name="T23" fmla="*/ 21069 w 21600"/>
              <a:gd name="T24" fmla="*/ 28282 h 21600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1600" h="21600">
                <a:moveTo>
                  <a:pt x="0" y="18900"/>
                </a:moveTo>
                <a:lnTo>
                  <a:pt x="9257" y="18900"/>
                </a:lnTo>
                <a:lnTo>
                  <a:pt x="9257" y="21600"/>
                </a:lnTo>
                <a:lnTo>
                  <a:pt x="12343" y="21600"/>
                </a:lnTo>
                <a:lnTo>
                  <a:pt x="12343" y="18900"/>
                </a:lnTo>
                <a:lnTo>
                  <a:pt x="21600" y="18900"/>
                </a:lnTo>
                <a:lnTo>
                  <a:pt x="12343" y="12600"/>
                </a:lnTo>
                <a:lnTo>
                  <a:pt x="18514" y="12600"/>
                </a:lnTo>
                <a:lnTo>
                  <a:pt x="12343" y="6300"/>
                </a:lnTo>
                <a:lnTo>
                  <a:pt x="15429" y="6300"/>
                </a:lnTo>
                <a:lnTo>
                  <a:pt x="10800" y="0"/>
                </a:lnTo>
                <a:lnTo>
                  <a:pt x="6171" y="6300"/>
                </a:lnTo>
                <a:lnTo>
                  <a:pt x="9257" y="6300"/>
                </a:lnTo>
                <a:lnTo>
                  <a:pt x="3086" y="12600"/>
                </a:lnTo>
                <a:lnTo>
                  <a:pt x="9257" y="12600"/>
                </a:lnTo>
                <a:close/>
              </a:path>
            </a:pathLst>
          </a:custGeom>
          <a:solidFill>
            <a:srgbClr val="00800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th-TH">
              <a:latin typeface="+mn-lt"/>
              <a:cs typeface="+mn-cs"/>
            </a:endParaRPr>
          </a:p>
        </p:txBody>
      </p:sp>
      <p:sp>
        <p:nvSpPr>
          <p:cNvPr id="35" name="Tree"/>
          <p:cNvSpPr>
            <a:spLocks noEditPoints="1" noChangeArrowheads="1"/>
          </p:cNvSpPr>
          <p:nvPr/>
        </p:nvSpPr>
        <p:spPr bwMode="auto">
          <a:xfrm>
            <a:off x="1476375" y="5373688"/>
            <a:ext cx="325438" cy="195262"/>
          </a:xfrm>
          <a:custGeom>
            <a:avLst/>
            <a:gdLst>
              <a:gd name="G0" fmla="+- 0 0 0"/>
              <a:gd name="G1" fmla="*/ 18900 1 3"/>
              <a:gd name="G2" fmla="*/ 18900 2 3"/>
              <a:gd name="G3" fmla="+- 18900 0 0"/>
              <a:gd name="T0" fmla="*/ 10800 w 21600"/>
              <a:gd name="T1" fmla="*/ 0 h 21600"/>
              <a:gd name="T2" fmla="*/ 6171 w 21600"/>
              <a:gd name="T3" fmla="*/ 6300 h 21600"/>
              <a:gd name="T4" fmla="*/ 3086 w 21600"/>
              <a:gd name="T5" fmla="*/ 12600 h 21600"/>
              <a:gd name="T6" fmla="*/ 0 w 21600"/>
              <a:gd name="T7" fmla="*/ 18900 h 21600"/>
              <a:gd name="T8" fmla="*/ 15429 w 21600"/>
              <a:gd name="T9" fmla="*/ 6300 h 21600"/>
              <a:gd name="T10" fmla="*/ 18514 w 21600"/>
              <a:gd name="T11" fmla="*/ 12600 h 21600"/>
              <a:gd name="T12" fmla="*/ 21600 w 21600"/>
              <a:gd name="T13" fmla="*/ 18900 h 21600"/>
              <a:gd name="T14" fmla="*/ 17694720 60000 65536"/>
              <a:gd name="T15" fmla="*/ 11796480 60000 65536"/>
              <a:gd name="T16" fmla="*/ 11796480 60000 65536"/>
              <a:gd name="T17" fmla="*/ 11796480 60000 65536"/>
              <a:gd name="T18" fmla="*/ 0 60000 65536"/>
              <a:gd name="T19" fmla="*/ 0 60000 65536"/>
              <a:gd name="T20" fmla="*/ 0 60000 65536"/>
              <a:gd name="T21" fmla="*/ 761 w 21600"/>
              <a:gd name="T22" fmla="*/ 22454 h 21600"/>
              <a:gd name="T23" fmla="*/ 21069 w 21600"/>
              <a:gd name="T24" fmla="*/ 28282 h 21600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1600" h="21600">
                <a:moveTo>
                  <a:pt x="0" y="18900"/>
                </a:moveTo>
                <a:lnTo>
                  <a:pt x="9257" y="18900"/>
                </a:lnTo>
                <a:lnTo>
                  <a:pt x="9257" y="21600"/>
                </a:lnTo>
                <a:lnTo>
                  <a:pt x="12343" y="21600"/>
                </a:lnTo>
                <a:lnTo>
                  <a:pt x="12343" y="18900"/>
                </a:lnTo>
                <a:lnTo>
                  <a:pt x="21600" y="18900"/>
                </a:lnTo>
                <a:lnTo>
                  <a:pt x="12343" y="12600"/>
                </a:lnTo>
                <a:lnTo>
                  <a:pt x="18514" y="12600"/>
                </a:lnTo>
                <a:lnTo>
                  <a:pt x="12343" y="6300"/>
                </a:lnTo>
                <a:lnTo>
                  <a:pt x="15429" y="6300"/>
                </a:lnTo>
                <a:lnTo>
                  <a:pt x="10800" y="0"/>
                </a:lnTo>
                <a:lnTo>
                  <a:pt x="6171" y="6300"/>
                </a:lnTo>
                <a:lnTo>
                  <a:pt x="9257" y="6300"/>
                </a:lnTo>
                <a:lnTo>
                  <a:pt x="3086" y="12600"/>
                </a:lnTo>
                <a:lnTo>
                  <a:pt x="9257" y="12600"/>
                </a:lnTo>
                <a:close/>
              </a:path>
            </a:pathLst>
          </a:custGeom>
          <a:solidFill>
            <a:srgbClr val="00800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th-TH">
              <a:latin typeface="+mn-lt"/>
              <a:cs typeface="+mn-cs"/>
            </a:endParaRPr>
          </a:p>
        </p:txBody>
      </p:sp>
      <p:sp>
        <p:nvSpPr>
          <p:cNvPr id="36" name="Tree"/>
          <p:cNvSpPr>
            <a:spLocks noEditPoints="1" noChangeArrowheads="1"/>
          </p:cNvSpPr>
          <p:nvPr/>
        </p:nvSpPr>
        <p:spPr bwMode="auto">
          <a:xfrm>
            <a:off x="2268538" y="6473825"/>
            <a:ext cx="325437" cy="195263"/>
          </a:xfrm>
          <a:custGeom>
            <a:avLst/>
            <a:gdLst>
              <a:gd name="G0" fmla="+- 0 0 0"/>
              <a:gd name="G1" fmla="*/ 18900 1 3"/>
              <a:gd name="G2" fmla="*/ 18900 2 3"/>
              <a:gd name="G3" fmla="+- 18900 0 0"/>
              <a:gd name="T0" fmla="*/ 10800 w 21600"/>
              <a:gd name="T1" fmla="*/ 0 h 21600"/>
              <a:gd name="T2" fmla="*/ 6171 w 21600"/>
              <a:gd name="T3" fmla="*/ 6300 h 21600"/>
              <a:gd name="T4" fmla="*/ 3086 w 21600"/>
              <a:gd name="T5" fmla="*/ 12600 h 21600"/>
              <a:gd name="T6" fmla="*/ 0 w 21600"/>
              <a:gd name="T7" fmla="*/ 18900 h 21600"/>
              <a:gd name="T8" fmla="*/ 15429 w 21600"/>
              <a:gd name="T9" fmla="*/ 6300 h 21600"/>
              <a:gd name="T10" fmla="*/ 18514 w 21600"/>
              <a:gd name="T11" fmla="*/ 12600 h 21600"/>
              <a:gd name="T12" fmla="*/ 21600 w 21600"/>
              <a:gd name="T13" fmla="*/ 18900 h 21600"/>
              <a:gd name="T14" fmla="*/ 17694720 60000 65536"/>
              <a:gd name="T15" fmla="*/ 11796480 60000 65536"/>
              <a:gd name="T16" fmla="*/ 11796480 60000 65536"/>
              <a:gd name="T17" fmla="*/ 11796480 60000 65536"/>
              <a:gd name="T18" fmla="*/ 0 60000 65536"/>
              <a:gd name="T19" fmla="*/ 0 60000 65536"/>
              <a:gd name="T20" fmla="*/ 0 60000 65536"/>
              <a:gd name="T21" fmla="*/ 761 w 21600"/>
              <a:gd name="T22" fmla="*/ 22454 h 21600"/>
              <a:gd name="T23" fmla="*/ 21069 w 21600"/>
              <a:gd name="T24" fmla="*/ 28282 h 21600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1600" h="21600">
                <a:moveTo>
                  <a:pt x="0" y="18900"/>
                </a:moveTo>
                <a:lnTo>
                  <a:pt x="9257" y="18900"/>
                </a:lnTo>
                <a:lnTo>
                  <a:pt x="9257" y="21600"/>
                </a:lnTo>
                <a:lnTo>
                  <a:pt x="12343" y="21600"/>
                </a:lnTo>
                <a:lnTo>
                  <a:pt x="12343" y="18900"/>
                </a:lnTo>
                <a:lnTo>
                  <a:pt x="21600" y="18900"/>
                </a:lnTo>
                <a:lnTo>
                  <a:pt x="12343" y="12600"/>
                </a:lnTo>
                <a:lnTo>
                  <a:pt x="18514" y="12600"/>
                </a:lnTo>
                <a:lnTo>
                  <a:pt x="12343" y="6300"/>
                </a:lnTo>
                <a:lnTo>
                  <a:pt x="15429" y="6300"/>
                </a:lnTo>
                <a:lnTo>
                  <a:pt x="10800" y="0"/>
                </a:lnTo>
                <a:lnTo>
                  <a:pt x="6171" y="6300"/>
                </a:lnTo>
                <a:lnTo>
                  <a:pt x="9257" y="6300"/>
                </a:lnTo>
                <a:lnTo>
                  <a:pt x="3086" y="12600"/>
                </a:lnTo>
                <a:lnTo>
                  <a:pt x="9257" y="12600"/>
                </a:lnTo>
                <a:close/>
              </a:path>
            </a:pathLst>
          </a:custGeom>
          <a:solidFill>
            <a:srgbClr val="00800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th-TH">
              <a:latin typeface="+mn-lt"/>
              <a:cs typeface="+mn-cs"/>
            </a:endParaRPr>
          </a:p>
        </p:txBody>
      </p:sp>
      <p:sp>
        <p:nvSpPr>
          <p:cNvPr id="37" name="Tree"/>
          <p:cNvSpPr>
            <a:spLocks noEditPoints="1" noChangeArrowheads="1"/>
          </p:cNvSpPr>
          <p:nvPr/>
        </p:nvSpPr>
        <p:spPr bwMode="auto">
          <a:xfrm>
            <a:off x="2228850" y="5753100"/>
            <a:ext cx="327025" cy="196850"/>
          </a:xfrm>
          <a:custGeom>
            <a:avLst/>
            <a:gdLst>
              <a:gd name="G0" fmla="+- 0 0 0"/>
              <a:gd name="G1" fmla="*/ 18900 1 3"/>
              <a:gd name="G2" fmla="*/ 18900 2 3"/>
              <a:gd name="G3" fmla="+- 18900 0 0"/>
              <a:gd name="T0" fmla="*/ 10800 w 21600"/>
              <a:gd name="T1" fmla="*/ 0 h 21600"/>
              <a:gd name="T2" fmla="*/ 6171 w 21600"/>
              <a:gd name="T3" fmla="*/ 6300 h 21600"/>
              <a:gd name="T4" fmla="*/ 3086 w 21600"/>
              <a:gd name="T5" fmla="*/ 12600 h 21600"/>
              <a:gd name="T6" fmla="*/ 0 w 21600"/>
              <a:gd name="T7" fmla="*/ 18900 h 21600"/>
              <a:gd name="T8" fmla="*/ 15429 w 21600"/>
              <a:gd name="T9" fmla="*/ 6300 h 21600"/>
              <a:gd name="T10" fmla="*/ 18514 w 21600"/>
              <a:gd name="T11" fmla="*/ 12600 h 21600"/>
              <a:gd name="T12" fmla="*/ 21600 w 21600"/>
              <a:gd name="T13" fmla="*/ 18900 h 21600"/>
              <a:gd name="T14" fmla="*/ 17694720 60000 65536"/>
              <a:gd name="T15" fmla="*/ 11796480 60000 65536"/>
              <a:gd name="T16" fmla="*/ 11796480 60000 65536"/>
              <a:gd name="T17" fmla="*/ 11796480 60000 65536"/>
              <a:gd name="T18" fmla="*/ 0 60000 65536"/>
              <a:gd name="T19" fmla="*/ 0 60000 65536"/>
              <a:gd name="T20" fmla="*/ 0 60000 65536"/>
              <a:gd name="T21" fmla="*/ 761 w 21600"/>
              <a:gd name="T22" fmla="*/ 22454 h 21600"/>
              <a:gd name="T23" fmla="*/ 21069 w 21600"/>
              <a:gd name="T24" fmla="*/ 28282 h 21600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1600" h="21600">
                <a:moveTo>
                  <a:pt x="0" y="18900"/>
                </a:moveTo>
                <a:lnTo>
                  <a:pt x="9257" y="18900"/>
                </a:lnTo>
                <a:lnTo>
                  <a:pt x="9257" y="21600"/>
                </a:lnTo>
                <a:lnTo>
                  <a:pt x="12343" y="21600"/>
                </a:lnTo>
                <a:lnTo>
                  <a:pt x="12343" y="18900"/>
                </a:lnTo>
                <a:lnTo>
                  <a:pt x="21600" y="18900"/>
                </a:lnTo>
                <a:lnTo>
                  <a:pt x="12343" y="12600"/>
                </a:lnTo>
                <a:lnTo>
                  <a:pt x="18514" y="12600"/>
                </a:lnTo>
                <a:lnTo>
                  <a:pt x="12343" y="6300"/>
                </a:lnTo>
                <a:lnTo>
                  <a:pt x="15429" y="6300"/>
                </a:lnTo>
                <a:lnTo>
                  <a:pt x="10800" y="0"/>
                </a:lnTo>
                <a:lnTo>
                  <a:pt x="6171" y="6300"/>
                </a:lnTo>
                <a:lnTo>
                  <a:pt x="9257" y="6300"/>
                </a:lnTo>
                <a:lnTo>
                  <a:pt x="3086" y="12600"/>
                </a:lnTo>
                <a:lnTo>
                  <a:pt x="9257" y="12600"/>
                </a:lnTo>
                <a:close/>
              </a:path>
            </a:pathLst>
          </a:custGeom>
          <a:solidFill>
            <a:srgbClr val="00800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th-TH">
              <a:latin typeface="+mn-lt"/>
              <a:cs typeface="+mn-cs"/>
            </a:endParaRPr>
          </a:p>
        </p:txBody>
      </p:sp>
      <p:graphicFrame>
        <p:nvGraphicFramePr>
          <p:cNvPr id="38" name="ตัวยึดเนื้อหา 3"/>
          <p:cNvGraphicFramePr>
            <a:graphicFrameLocks/>
          </p:cNvGraphicFramePr>
          <p:nvPr/>
        </p:nvGraphicFramePr>
        <p:xfrm>
          <a:off x="3348038" y="5300663"/>
          <a:ext cx="1584325" cy="146367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96044"/>
                <a:gridCol w="396044"/>
                <a:gridCol w="396044"/>
                <a:gridCol w="396044"/>
              </a:tblGrid>
              <a:tr h="324036"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24036">
                <a:tc>
                  <a:txBody>
                    <a:bodyPr/>
                    <a:lstStyle/>
                    <a:p>
                      <a:endParaRPr lang="th-T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24036">
                <a:tc>
                  <a:txBody>
                    <a:bodyPr/>
                    <a:lstStyle/>
                    <a:p>
                      <a:endParaRPr lang="th-T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24036"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pic>
        <p:nvPicPr>
          <p:cNvPr id="39" name="Picture 3" descr="C:\Program Files (x86)\Microsoft Office\MEDIA\CAGCAT10\j030295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5125" y="5694363"/>
            <a:ext cx="325438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" name="Tree"/>
          <p:cNvSpPr>
            <a:spLocks noEditPoints="1" noChangeArrowheads="1"/>
          </p:cNvSpPr>
          <p:nvPr/>
        </p:nvSpPr>
        <p:spPr bwMode="auto">
          <a:xfrm>
            <a:off x="3779838" y="6473825"/>
            <a:ext cx="327025" cy="195263"/>
          </a:xfrm>
          <a:custGeom>
            <a:avLst/>
            <a:gdLst>
              <a:gd name="G0" fmla="+- 0 0 0"/>
              <a:gd name="G1" fmla="*/ 18900 1 3"/>
              <a:gd name="G2" fmla="*/ 18900 2 3"/>
              <a:gd name="G3" fmla="+- 18900 0 0"/>
              <a:gd name="T0" fmla="*/ 10800 w 21600"/>
              <a:gd name="T1" fmla="*/ 0 h 21600"/>
              <a:gd name="T2" fmla="*/ 6171 w 21600"/>
              <a:gd name="T3" fmla="*/ 6300 h 21600"/>
              <a:gd name="T4" fmla="*/ 3086 w 21600"/>
              <a:gd name="T5" fmla="*/ 12600 h 21600"/>
              <a:gd name="T6" fmla="*/ 0 w 21600"/>
              <a:gd name="T7" fmla="*/ 18900 h 21600"/>
              <a:gd name="T8" fmla="*/ 15429 w 21600"/>
              <a:gd name="T9" fmla="*/ 6300 h 21600"/>
              <a:gd name="T10" fmla="*/ 18514 w 21600"/>
              <a:gd name="T11" fmla="*/ 12600 h 21600"/>
              <a:gd name="T12" fmla="*/ 21600 w 21600"/>
              <a:gd name="T13" fmla="*/ 18900 h 21600"/>
              <a:gd name="T14" fmla="*/ 17694720 60000 65536"/>
              <a:gd name="T15" fmla="*/ 11796480 60000 65536"/>
              <a:gd name="T16" fmla="*/ 11796480 60000 65536"/>
              <a:gd name="T17" fmla="*/ 11796480 60000 65536"/>
              <a:gd name="T18" fmla="*/ 0 60000 65536"/>
              <a:gd name="T19" fmla="*/ 0 60000 65536"/>
              <a:gd name="T20" fmla="*/ 0 60000 65536"/>
              <a:gd name="T21" fmla="*/ 761 w 21600"/>
              <a:gd name="T22" fmla="*/ 22454 h 21600"/>
              <a:gd name="T23" fmla="*/ 21069 w 21600"/>
              <a:gd name="T24" fmla="*/ 28282 h 21600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1600" h="21600">
                <a:moveTo>
                  <a:pt x="0" y="18900"/>
                </a:moveTo>
                <a:lnTo>
                  <a:pt x="9257" y="18900"/>
                </a:lnTo>
                <a:lnTo>
                  <a:pt x="9257" y="21600"/>
                </a:lnTo>
                <a:lnTo>
                  <a:pt x="12343" y="21600"/>
                </a:lnTo>
                <a:lnTo>
                  <a:pt x="12343" y="18900"/>
                </a:lnTo>
                <a:lnTo>
                  <a:pt x="21600" y="18900"/>
                </a:lnTo>
                <a:lnTo>
                  <a:pt x="12343" y="12600"/>
                </a:lnTo>
                <a:lnTo>
                  <a:pt x="18514" y="12600"/>
                </a:lnTo>
                <a:lnTo>
                  <a:pt x="12343" y="6300"/>
                </a:lnTo>
                <a:lnTo>
                  <a:pt x="15429" y="6300"/>
                </a:lnTo>
                <a:lnTo>
                  <a:pt x="10800" y="0"/>
                </a:lnTo>
                <a:lnTo>
                  <a:pt x="6171" y="6300"/>
                </a:lnTo>
                <a:lnTo>
                  <a:pt x="9257" y="6300"/>
                </a:lnTo>
                <a:lnTo>
                  <a:pt x="3086" y="12600"/>
                </a:lnTo>
                <a:lnTo>
                  <a:pt x="9257" y="12600"/>
                </a:lnTo>
                <a:close/>
              </a:path>
            </a:pathLst>
          </a:custGeom>
          <a:solidFill>
            <a:srgbClr val="00800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th-TH">
              <a:latin typeface="+mn-lt"/>
              <a:cs typeface="+mn-cs"/>
            </a:endParaRPr>
          </a:p>
        </p:txBody>
      </p:sp>
      <p:pic>
        <p:nvPicPr>
          <p:cNvPr id="41" name="Picture 5" descr="C:\Program Files (x86)\Microsoft Office\MEDIA\CAGCAT10\j0215086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13275" y="5311775"/>
            <a:ext cx="261938" cy="334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2" name="Tree"/>
          <p:cNvSpPr>
            <a:spLocks noEditPoints="1" noChangeArrowheads="1"/>
          </p:cNvSpPr>
          <p:nvPr/>
        </p:nvSpPr>
        <p:spPr bwMode="auto">
          <a:xfrm>
            <a:off x="3779838" y="5732463"/>
            <a:ext cx="327025" cy="196850"/>
          </a:xfrm>
          <a:custGeom>
            <a:avLst/>
            <a:gdLst>
              <a:gd name="G0" fmla="+- 0 0 0"/>
              <a:gd name="G1" fmla="*/ 18900 1 3"/>
              <a:gd name="G2" fmla="*/ 18900 2 3"/>
              <a:gd name="G3" fmla="+- 18900 0 0"/>
              <a:gd name="T0" fmla="*/ 10800 w 21600"/>
              <a:gd name="T1" fmla="*/ 0 h 21600"/>
              <a:gd name="T2" fmla="*/ 6171 w 21600"/>
              <a:gd name="T3" fmla="*/ 6300 h 21600"/>
              <a:gd name="T4" fmla="*/ 3086 w 21600"/>
              <a:gd name="T5" fmla="*/ 12600 h 21600"/>
              <a:gd name="T6" fmla="*/ 0 w 21600"/>
              <a:gd name="T7" fmla="*/ 18900 h 21600"/>
              <a:gd name="T8" fmla="*/ 15429 w 21600"/>
              <a:gd name="T9" fmla="*/ 6300 h 21600"/>
              <a:gd name="T10" fmla="*/ 18514 w 21600"/>
              <a:gd name="T11" fmla="*/ 12600 h 21600"/>
              <a:gd name="T12" fmla="*/ 21600 w 21600"/>
              <a:gd name="T13" fmla="*/ 18900 h 21600"/>
              <a:gd name="T14" fmla="*/ 17694720 60000 65536"/>
              <a:gd name="T15" fmla="*/ 11796480 60000 65536"/>
              <a:gd name="T16" fmla="*/ 11796480 60000 65536"/>
              <a:gd name="T17" fmla="*/ 11796480 60000 65536"/>
              <a:gd name="T18" fmla="*/ 0 60000 65536"/>
              <a:gd name="T19" fmla="*/ 0 60000 65536"/>
              <a:gd name="T20" fmla="*/ 0 60000 65536"/>
              <a:gd name="T21" fmla="*/ 761 w 21600"/>
              <a:gd name="T22" fmla="*/ 22454 h 21600"/>
              <a:gd name="T23" fmla="*/ 21069 w 21600"/>
              <a:gd name="T24" fmla="*/ 28282 h 21600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1600" h="21600">
                <a:moveTo>
                  <a:pt x="0" y="18900"/>
                </a:moveTo>
                <a:lnTo>
                  <a:pt x="9257" y="18900"/>
                </a:lnTo>
                <a:lnTo>
                  <a:pt x="9257" y="21600"/>
                </a:lnTo>
                <a:lnTo>
                  <a:pt x="12343" y="21600"/>
                </a:lnTo>
                <a:lnTo>
                  <a:pt x="12343" y="18900"/>
                </a:lnTo>
                <a:lnTo>
                  <a:pt x="21600" y="18900"/>
                </a:lnTo>
                <a:lnTo>
                  <a:pt x="12343" y="12600"/>
                </a:lnTo>
                <a:lnTo>
                  <a:pt x="18514" y="12600"/>
                </a:lnTo>
                <a:lnTo>
                  <a:pt x="12343" y="6300"/>
                </a:lnTo>
                <a:lnTo>
                  <a:pt x="15429" y="6300"/>
                </a:lnTo>
                <a:lnTo>
                  <a:pt x="10800" y="0"/>
                </a:lnTo>
                <a:lnTo>
                  <a:pt x="6171" y="6300"/>
                </a:lnTo>
                <a:lnTo>
                  <a:pt x="9257" y="6300"/>
                </a:lnTo>
                <a:lnTo>
                  <a:pt x="3086" y="12600"/>
                </a:lnTo>
                <a:lnTo>
                  <a:pt x="9257" y="12600"/>
                </a:lnTo>
                <a:close/>
              </a:path>
            </a:pathLst>
          </a:custGeom>
          <a:solidFill>
            <a:srgbClr val="00800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th-TH">
              <a:latin typeface="+mn-lt"/>
              <a:cs typeface="+mn-cs"/>
            </a:endParaRPr>
          </a:p>
        </p:txBody>
      </p:sp>
      <p:sp>
        <p:nvSpPr>
          <p:cNvPr id="43" name="Tree"/>
          <p:cNvSpPr>
            <a:spLocks noEditPoints="1" noChangeArrowheads="1"/>
          </p:cNvSpPr>
          <p:nvPr/>
        </p:nvSpPr>
        <p:spPr bwMode="auto">
          <a:xfrm>
            <a:off x="3779838" y="5373688"/>
            <a:ext cx="327025" cy="195262"/>
          </a:xfrm>
          <a:custGeom>
            <a:avLst/>
            <a:gdLst>
              <a:gd name="G0" fmla="+- 0 0 0"/>
              <a:gd name="G1" fmla="*/ 18900 1 3"/>
              <a:gd name="G2" fmla="*/ 18900 2 3"/>
              <a:gd name="G3" fmla="+- 18900 0 0"/>
              <a:gd name="T0" fmla="*/ 10800 w 21600"/>
              <a:gd name="T1" fmla="*/ 0 h 21600"/>
              <a:gd name="T2" fmla="*/ 6171 w 21600"/>
              <a:gd name="T3" fmla="*/ 6300 h 21600"/>
              <a:gd name="T4" fmla="*/ 3086 w 21600"/>
              <a:gd name="T5" fmla="*/ 12600 h 21600"/>
              <a:gd name="T6" fmla="*/ 0 w 21600"/>
              <a:gd name="T7" fmla="*/ 18900 h 21600"/>
              <a:gd name="T8" fmla="*/ 15429 w 21600"/>
              <a:gd name="T9" fmla="*/ 6300 h 21600"/>
              <a:gd name="T10" fmla="*/ 18514 w 21600"/>
              <a:gd name="T11" fmla="*/ 12600 h 21600"/>
              <a:gd name="T12" fmla="*/ 21600 w 21600"/>
              <a:gd name="T13" fmla="*/ 18900 h 21600"/>
              <a:gd name="T14" fmla="*/ 17694720 60000 65536"/>
              <a:gd name="T15" fmla="*/ 11796480 60000 65536"/>
              <a:gd name="T16" fmla="*/ 11796480 60000 65536"/>
              <a:gd name="T17" fmla="*/ 11796480 60000 65536"/>
              <a:gd name="T18" fmla="*/ 0 60000 65536"/>
              <a:gd name="T19" fmla="*/ 0 60000 65536"/>
              <a:gd name="T20" fmla="*/ 0 60000 65536"/>
              <a:gd name="T21" fmla="*/ 761 w 21600"/>
              <a:gd name="T22" fmla="*/ 22454 h 21600"/>
              <a:gd name="T23" fmla="*/ 21069 w 21600"/>
              <a:gd name="T24" fmla="*/ 28282 h 21600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1600" h="21600">
                <a:moveTo>
                  <a:pt x="0" y="18900"/>
                </a:moveTo>
                <a:lnTo>
                  <a:pt x="9257" y="18900"/>
                </a:lnTo>
                <a:lnTo>
                  <a:pt x="9257" y="21600"/>
                </a:lnTo>
                <a:lnTo>
                  <a:pt x="12343" y="21600"/>
                </a:lnTo>
                <a:lnTo>
                  <a:pt x="12343" y="18900"/>
                </a:lnTo>
                <a:lnTo>
                  <a:pt x="21600" y="18900"/>
                </a:lnTo>
                <a:lnTo>
                  <a:pt x="12343" y="12600"/>
                </a:lnTo>
                <a:lnTo>
                  <a:pt x="18514" y="12600"/>
                </a:lnTo>
                <a:lnTo>
                  <a:pt x="12343" y="6300"/>
                </a:lnTo>
                <a:lnTo>
                  <a:pt x="15429" y="6300"/>
                </a:lnTo>
                <a:lnTo>
                  <a:pt x="10800" y="0"/>
                </a:lnTo>
                <a:lnTo>
                  <a:pt x="6171" y="6300"/>
                </a:lnTo>
                <a:lnTo>
                  <a:pt x="9257" y="6300"/>
                </a:lnTo>
                <a:lnTo>
                  <a:pt x="3086" y="12600"/>
                </a:lnTo>
                <a:lnTo>
                  <a:pt x="9257" y="12600"/>
                </a:lnTo>
                <a:close/>
              </a:path>
            </a:pathLst>
          </a:custGeom>
          <a:solidFill>
            <a:srgbClr val="00800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th-TH">
              <a:latin typeface="+mn-lt"/>
              <a:cs typeface="+mn-cs"/>
            </a:endParaRPr>
          </a:p>
        </p:txBody>
      </p:sp>
      <p:sp>
        <p:nvSpPr>
          <p:cNvPr id="44" name="Tree"/>
          <p:cNvSpPr>
            <a:spLocks noEditPoints="1" noChangeArrowheads="1"/>
          </p:cNvSpPr>
          <p:nvPr/>
        </p:nvSpPr>
        <p:spPr bwMode="auto">
          <a:xfrm>
            <a:off x="4572000" y="6473825"/>
            <a:ext cx="327025" cy="195263"/>
          </a:xfrm>
          <a:custGeom>
            <a:avLst/>
            <a:gdLst>
              <a:gd name="G0" fmla="+- 0 0 0"/>
              <a:gd name="G1" fmla="*/ 18900 1 3"/>
              <a:gd name="G2" fmla="*/ 18900 2 3"/>
              <a:gd name="G3" fmla="+- 18900 0 0"/>
              <a:gd name="T0" fmla="*/ 10800 w 21600"/>
              <a:gd name="T1" fmla="*/ 0 h 21600"/>
              <a:gd name="T2" fmla="*/ 6171 w 21600"/>
              <a:gd name="T3" fmla="*/ 6300 h 21600"/>
              <a:gd name="T4" fmla="*/ 3086 w 21600"/>
              <a:gd name="T5" fmla="*/ 12600 h 21600"/>
              <a:gd name="T6" fmla="*/ 0 w 21600"/>
              <a:gd name="T7" fmla="*/ 18900 h 21600"/>
              <a:gd name="T8" fmla="*/ 15429 w 21600"/>
              <a:gd name="T9" fmla="*/ 6300 h 21600"/>
              <a:gd name="T10" fmla="*/ 18514 w 21600"/>
              <a:gd name="T11" fmla="*/ 12600 h 21600"/>
              <a:gd name="T12" fmla="*/ 21600 w 21600"/>
              <a:gd name="T13" fmla="*/ 18900 h 21600"/>
              <a:gd name="T14" fmla="*/ 17694720 60000 65536"/>
              <a:gd name="T15" fmla="*/ 11796480 60000 65536"/>
              <a:gd name="T16" fmla="*/ 11796480 60000 65536"/>
              <a:gd name="T17" fmla="*/ 11796480 60000 65536"/>
              <a:gd name="T18" fmla="*/ 0 60000 65536"/>
              <a:gd name="T19" fmla="*/ 0 60000 65536"/>
              <a:gd name="T20" fmla="*/ 0 60000 65536"/>
              <a:gd name="T21" fmla="*/ 761 w 21600"/>
              <a:gd name="T22" fmla="*/ 22454 h 21600"/>
              <a:gd name="T23" fmla="*/ 21069 w 21600"/>
              <a:gd name="T24" fmla="*/ 28282 h 21600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1600" h="21600">
                <a:moveTo>
                  <a:pt x="0" y="18900"/>
                </a:moveTo>
                <a:lnTo>
                  <a:pt x="9257" y="18900"/>
                </a:lnTo>
                <a:lnTo>
                  <a:pt x="9257" y="21600"/>
                </a:lnTo>
                <a:lnTo>
                  <a:pt x="12343" y="21600"/>
                </a:lnTo>
                <a:lnTo>
                  <a:pt x="12343" y="18900"/>
                </a:lnTo>
                <a:lnTo>
                  <a:pt x="21600" y="18900"/>
                </a:lnTo>
                <a:lnTo>
                  <a:pt x="12343" y="12600"/>
                </a:lnTo>
                <a:lnTo>
                  <a:pt x="18514" y="12600"/>
                </a:lnTo>
                <a:lnTo>
                  <a:pt x="12343" y="6300"/>
                </a:lnTo>
                <a:lnTo>
                  <a:pt x="15429" y="6300"/>
                </a:lnTo>
                <a:lnTo>
                  <a:pt x="10800" y="0"/>
                </a:lnTo>
                <a:lnTo>
                  <a:pt x="6171" y="6300"/>
                </a:lnTo>
                <a:lnTo>
                  <a:pt x="9257" y="6300"/>
                </a:lnTo>
                <a:lnTo>
                  <a:pt x="3086" y="12600"/>
                </a:lnTo>
                <a:lnTo>
                  <a:pt x="9257" y="12600"/>
                </a:lnTo>
                <a:close/>
              </a:path>
            </a:pathLst>
          </a:custGeom>
          <a:solidFill>
            <a:srgbClr val="00800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th-TH">
              <a:latin typeface="+mn-lt"/>
              <a:cs typeface="+mn-cs"/>
            </a:endParaRPr>
          </a:p>
        </p:txBody>
      </p:sp>
      <p:sp>
        <p:nvSpPr>
          <p:cNvPr id="45" name="Tree"/>
          <p:cNvSpPr>
            <a:spLocks noEditPoints="1" noChangeArrowheads="1"/>
          </p:cNvSpPr>
          <p:nvPr/>
        </p:nvSpPr>
        <p:spPr bwMode="auto">
          <a:xfrm>
            <a:off x="4533900" y="5753100"/>
            <a:ext cx="325438" cy="196850"/>
          </a:xfrm>
          <a:custGeom>
            <a:avLst/>
            <a:gdLst>
              <a:gd name="G0" fmla="+- 0 0 0"/>
              <a:gd name="G1" fmla="*/ 18900 1 3"/>
              <a:gd name="G2" fmla="*/ 18900 2 3"/>
              <a:gd name="G3" fmla="+- 18900 0 0"/>
              <a:gd name="T0" fmla="*/ 10800 w 21600"/>
              <a:gd name="T1" fmla="*/ 0 h 21600"/>
              <a:gd name="T2" fmla="*/ 6171 w 21600"/>
              <a:gd name="T3" fmla="*/ 6300 h 21600"/>
              <a:gd name="T4" fmla="*/ 3086 w 21600"/>
              <a:gd name="T5" fmla="*/ 12600 h 21600"/>
              <a:gd name="T6" fmla="*/ 0 w 21600"/>
              <a:gd name="T7" fmla="*/ 18900 h 21600"/>
              <a:gd name="T8" fmla="*/ 15429 w 21600"/>
              <a:gd name="T9" fmla="*/ 6300 h 21600"/>
              <a:gd name="T10" fmla="*/ 18514 w 21600"/>
              <a:gd name="T11" fmla="*/ 12600 h 21600"/>
              <a:gd name="T12" fmla="*/ 21600 w 21600"/>
              <a:gd name="T13" fmla="*/ 18900 h 21600"/>
              <a:gd name="T14" fmla="*/ 17694720 60000 65536"/>
              <a:gd name="T15" fmla="*/ 11796480 60000 65536"/>
              <a:gd name="T16" fmla="*/ 11796480 60000 65536"/>
              <a:gd name="T17" fmla="*/ 11796480 60000 65536"/>
              <a:gd name="T18" fmla="*/ 0 60000 65536"/>
              <a:gd name="T19" fmla="*/ 0 60000 65536"/>
              <a:gd name="T20" fmla="*/ 0 60000 65536"/>
              <a:gd name="T21" fmla="*/ 761 w 21600"/>
              <a:gd name="T22" fmla="*/ 22454 h 21600"/>
              <a:gd name="T23" fmla="*/ 21069 w 21600"/>
              <a:gd name="T24" fmla="*/ 28282 h 21600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1600" h="21600">
                <a:moveTo>
                  <a:pt x="0" y="18900"/>
                </a:moveTo>
                <a:lnTo>
                  <a:pt x="9257" y="18900"/>
                </a:lnTo>
                <a:lnTo>
                  <a:pt x="9257" y="21600"/>
                </a:lnTo>
                <a:lnTo>
                  <a:pt x="12343" y="21600"/>
                </a:lnTo>
                <a:lnTo>
                  <a:pt x="12343" y="18900"/>
                </a:lnTo>
                <a:lnTo>
                  <a:pt x="21600" y="18900"/>
                </a:lnTo>
                <a:lnTo>
                  <a:pt x="12343" y="12600"/>
                </a:lnTo>
                <a:lnTo>
                  <a:pt x="18514" y="12600"/>
                </a:lnTo>
                <a:lnTo>
                  <a:pt x="12343" y="6300"/>
                </a:lnTo>
                <a:lnTo>
                  <a:pt x="15429" y="6300"/>
                </a:lnTo>
                <a:lnTo>
                  <a:pt x="10800" y="0"/>
                </a:lnTo>
                <a:lnTo>
                  <a:pt x="6171" y="6300"/>
                </a:lnTo>
                <a:lnTo>
                  <a:pt x="9257" y="6300"/>
                </a:lnTo>
                <a:lnTo>
                  <a:pt x="3086" y="12600"/>
                </a:lnTo>
                <a:lnTo>
                  <a:pt x="9257" y="12600"/>
                </a:lnTo>
                <a:close/>
              </a:path>
            </a:pathLst>
          </a:custGeom>
          <a:solidFill>
            <a:srgbClr val="00800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th-TH">
              <a:latin typeface="+mn-lt"/>
              <a:cs typeface="+mn-cs"/>
            </a:endParaRPr>
          </a:p>
        </p:txBody>
      </p:sp>
      <p:sp>
        <p:nvSpPr>
          <p:cNvPr id="46" name="TextBox 45"/>
          <p:cNvSpPr txBox="1">
            <a:spLocks noChangeArrowheads="1"/>
          </p:cNvSpPr>
          <p:nvPr/>
        </p:nvSpPr>
        <p:spPr bwMode="auto">
          <a:xfrm>
            <a:off x="900113" y="3522663"/>
            <a:ext cx="1584325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>
                <a:latin typeface="Tw Cen MT" pitchFamily="34" charset="0"/>
                <a:cs typeface="FreesiaUPC" pitchFamily="34" charset="-34"/>
              </a:rPr>
              <a:t>h = 1 + 0  = 1</a:t>
            </a:r>
            <a:endParaRPr lang="th-TH" sz="1600">
              <a:latin typeface="Tw Cen MT" pitchFamily="34" charset="0"/>
              <a:cs typeface="FreesiaUPC" pitchFamily="34" charset="-34"/>
            </a:endParaRPr>
          </a:p>
        </p:txBody>
      </p:sp>
      <p:sp>
        <p:nvSpPr>
          <p:cNvPr id="47" name="TextBox 46"/>
          <p:cNvSpPr txBox="1">
            <a:spLocks noChangeArrowheads="1"/>
          </p:cNvSpPr>
          <p:nvPr/>
        </p:nvSpPr>
        <p:spPr bwMode="auto">
          <a:xfrm>
            <a:off x="6804025" y="3522663"/>
            <a:ext cx="1584325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>
                <a:latin typeface="Tw Cen MT" pitchFamily="34" charset="0"/>
                <a:cs typeface="FreesiaUPC" pitchFamily="34" charset="-34"/>
              </a:rPr>
              <a:t>h = 1 + 2  = 3</a:t>
            </a:r>
            <a:endParaRPr lang="th-TH" sz="1600">
              <a:latin typeface="Tw Cen MT" pitchFamily="34" charset="0"/>
              <a:cs typeface="FreesiaUPC" pitchFamily="34" charset="-34"/>
            </a:endParaRPr>
          </a:p>
        </p:txBody>
      </p:sp>
      <p:pic>
        <p:nvPicPr>
          <p:cNvPr id="31" name="Picture 3" descr="C:\Program Files (x86)\Microsoft Office\MEDIA\CAGCAT10\j030295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03463" y="5324475"/>
            <a:ext cx="323850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8" name="TextBox 47"/>
          <p:cNvSpPr txBox="1">
            <a:spLocks noChangeArrowheads="1"/>
          </p:cNvSpPr>
          <p:nvPr/>
        </p:nvSpPr>
        <p:spPr bwMode="auto">
          <a:xfrm>
            <a:off x="4932363" y="5322888"/>
            <a:ext cx="1584325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>
                <a:latin typeface="Tw Cen MT" pitchFamily="34" charset="0"/>
                <a:cs typeface="FreesiaUPC" pitchFamily="34" charset="-34"/>
              </a:rPr>
              <a:t>h = 1 + 1  = 2</a:t>
            </a:r>
            <a:endParaRPr lang="th-TH" sz="1600">
              <a:latin typeface="Tw Cen MT" pitchFamily="34" charset="0"/>
              <a:cs typeface="FreesiaUPC" pitchFamily="34" charset="-34"/>
            </a:endParaRPr>
          </a:p>
        </p:txBody>
      </p:sp>
      <p:sp>
        <p:nvSpPr>
          <p:cNvPr id="49" name="TextBox 48"/>
          <p:cNvSpPr txBox="1">
            <a:spLocks noChangeArrowheads="1"/>
          </p:cNvSpPr>
          <p:nvPr/>
        </p:nvSpPr>
        <p:spPr bwMode="auto">
          <a:xfrm>
            <a:off x="107950" y="5300663"/>
            <a:ext cx="1584325" cy="585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>
                <a:latin typeface="Tw Cen MT" pitchFamily="34" charset="0"/>
                <a:cs typeface="FreesiaUPC" pitchFamily="34" charset="-34"/>
              </a:rPr>
              <a:t>h = 0 + 0  </a:t>
            </a:r>
          </a:p>
          <a:p>
            <a:r>
              <a:rPr lang="en-US" sz="1600">
                <a:latin typeface="Tw Cen MT" pitchFamily="34" charset="0"/>
                <a:cs typeface="FreesiaUPC" pitchFamily="34" charset="-34"/>
              </a:rPr>
              <a:t>   = 0</a:t>
            </a:r>
            <a:endParaRPr lang="th-TH" sz="1600">
              <a:latin typeface="Tw Cen MT" pitchFamily="34" charset="0"/>
              <a:cs typeface="FreesiaUPC" pitchFamily="34" charset="-34"/>
            </a:endParaRPr>
          </a:p>
        </p:txBody>
      </p:sp>
      <p:cxnSp>
        <p:nvCxnSpPr>
          <p:cNvPr id="51" name="ตัวเชื่อมต่อตรง 50"/>
          <p:cNvCxnSpPr/>
          <p:nvPr/>
        </p:nvCxnSpPr>
        <p:spPr>
          <a:xfrm rot="10800000" flipV="1">
            <a:off x="3132138" y="3213100"/>
            <a:ext cx="1295400" cy="28733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ตัวเชื่อมต่อตรง 52"/>
          <p:cNvCxnSpPr/>
          <p:nvPr/>
        </p:nvCxnSpPr>
        <p:spPr>
          <a:xfrm>
            <a:off x="4500563" y="3213100"/>
            <a:ext cx="1584325" cy="28733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ตัวเชื่อมต่อตรง 54"/>
          <p:cNvCxnSpPr/>
          <p:nvPr/>
        </p:nvCxnSpPr>
        <p:spPr>
          <a:xfrm rot="10800000" flipV="1">
            <a:off x="1908175" y="5013325"/>
            <a:ext cx="1150938" cy="28733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ตัวเชื่อมต่อตรง 56"/>
          <p:cNvCxnSpPr/>
          <p:nvPr/>
        </p:nvCxnSpPr>
        <p:spPr>
          <a:xfrm>
            <a:off x="3203575" y="5013325"/>
            <a:ext cx="1008063" cy="28733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สี่เหลี่ยมผืนผ้า 59"/>
          <p:cNvSpPr/>
          <p:nvPr/>
        </p:nvSpPr>
        <p:spPr>
          <a:xfrm>
            <a:off x="5795963" y="5805488"/>
            <a:ext cx="3097212" cy="71913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dirty="0">
                <a:solidFill>
                  <a:schemeClr val="tx1"/>
                </a:solidFill>
              </a:rPr>
              <a:t>เจอเป้าหมาย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" grpId="0" animBg="1"/>
      <p:bldP spid="58" grpId="0" animBg="1"/>
      <p:bldP spid="46" grpId="0"/>
      <p:bldP spid="47" grpId="0"/>
      <p:bldP spid="48" grpId="0"/>
      <p:bldP spid="49" grpId="0"/>
      <p:bldP spid="60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ชื่อเรื่อง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th-TH" smtClean="0"/>
              <a:t>ถ้าเลือกมาทาง </a:t>
            </a:r>
            <a:r>
              <a:rPr lang="en-US" smtClean="0">
                <a:cs typeface="FreesiaUPC" pitchFamily="34" charset="-34"/>
              </a:rPr>
              <a:t>(4)</a:t>
            </a:r>
            <a:endParaRPr lang="th-TH" smtClean="0"/>
          </a:p>
        </p:txBody>
      </p:sp>
      <p:graphicFrame>
        <p:nvGraphicFramePr>
          <p:cNvPr id="4" name="ตัวยึดเนื้อหา 3"/>
          <p:cNvGraphicFramePr>
            <a:graphicFrameLocks/>
          </p:cNvGraphicFramePr>
          <p:nvPr/>
        </p:nvGraphicFramePr>
        <p:xfrm>
          <a:off x="2843213" y="1822450"/>
          <a:ext cx="1584325" cy="146208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96044"/>
                <a:gridCol w="396044"/>
                <a:gridCol w="396044"/>
                <a:gridCol w="396044"/>
              </a:tblGrid>
              <a:tr h="324036"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24036">
                <a:tc>
                  <a:txBody>
                    <a:bodyPr/>
                    <a:lstStyle/>
                    <a:p>
                      <a:endParaRPr lang="th-T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24036">
                <a:tc>
                  <a:txBody>
                    <a:bodyPr/>
                    <a:lstStyle/>
                    <a:p>
                      <a:endParaRPr lang="th-T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24036"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pic>
        <p:nvPicPr>
          <p:cNvPr id="45086" name="Picture 3" descr="C:\Program Files (x86)\Microsoft Office\MEDIA\CAGCAT10\j030295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67175" y="2574925"/>
            <a:ext cx="325438" cy="325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ree"/>
          <p:cNvSpPr>
            <a:spLocks noEditPoints="1" noChangeArrowheads="1"/>
          </p:cNvSpPr>
          <p:nvPr/>
        </p:nvSpPr>
        <p:spPr bwMode="auto">
          <a:xfrm>
            <a:off x="3276600" y="2994025"/>
            <a:ext cx="325438" cy="196850"/>
          </a:xfrm>
          <a:custGeom>
            <a:avLst/>
            <a:gdLst>
              <a:gd name="G0" fmla="+- 0 0 0"/>
              <a:gd name="G1" fmla="*/ 18900 1 3"/>
              <a:gd name="G2" fmla="*/ 18900 2 3"/>
              <a:gd name="G3" fmla="+- 18900 0 0"/>
              <a:gd name="T0" fmla="*/ 10800 w 21600"/>
              <a:gd name="T1" fmla="*/ 0 h 21600"/>
              <a:gd name="T2" fmla="*/ 6171 w 21600"/>
              <a:gd name="T3" fmla="*/ 6300 h 21600"/>
              <a:gd name="T4" fmla="*/ 3086 w 21600"/>
              <a:gd name="T5" fmla="*/ 12600 h 21600"/>
              <a:gd name="T6" fmla="*/ 0 w 21600"/>
              <a:gd name="T7" fmla="*/ 18900 h 21600"/>
              <a:gd name="T8" fmla="*/ 15429 w 21600"/>
              <a:gd name="T9" fmla="*/ 6300 h 21600"/>
              <a:gd name="T10" fmla="*/ 18514 w 21600"/>
              <a:gd name="T11" fmla="*/ 12600 h 21600"/>
              <a:gd name="T12" fmla="*/ 21600 w 21600"/>
              <a:gd name="T13" fmla="*/ 18900 h 21600"/>
              <a:gd name="T14" fmla="*/ 17694720 60000 65536"/>
              <a:gd name="T15" fmla="*/ 11796480 60000 65536"/>
              <a:gd name="T16" fmla="*/ 11796480 60000 65536"/>
              <a:gd name="T17" fmla="*/ 11796480 60000 65536"/>
              <a:gd name="T18" fmla="*/ 0 60000 65536"/>
              <a:gd name="T19" fmla="*/ 0 60000 65536"/>
              <a:gd name="T20" fmla="*/ 0 60000 65536"/>
              <a:gd name="T21" fmla="*/ 761 w 21600"/>
              <a:gd name="T22" fmla="*/ 22454 h 21600"/>
              <a:gd name="T23" fmla="*/ 21069 w 21600"/>
              <a:gd name="T24" fmla="*/ 28282 h 21600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1600" h="21600">
                <a:moveTo>
                  <a:pt x="0" y="18900"/>
                </a:moveTo>
                <a:lnTo>
                  <a:pt x="9257" y="18900"/>
                </a:lnTo>
                <a:lnTo>
                  <a:pt x="9257" y="21600"/>
                </a:lnTo>
                <a:lnTo>
                  <a:pt x="12343" y="21600"/>
                </a:lnTo>
                <a:lnTo>
                  <a:pt x="12343" y="18900"/>
                </a:lnTo>
                <a:lnTo>
                  <a:pt x="21600" y="18900"/>
                </a:lnTo>
                <a:lnTo>
                  <a:pt x="12343" y="12600"/>
                </a:lnTo>
                <a:lnTo>
                  <a:pt x="18514" y="12600"/>
                </a:lnTo>
                <a:lnTo>
                  <a:pt x="12343" y="6300"/>
                </a:lnTo>
                <a:lnTo>
                  <a:pt x="15429" y="6300"/>
                </a:lnTo>
                <a:lnTo>
                  <a:pt x="10800" y="0"/>
                </a:lnTo>
                <a:lnTo>
                  <a:pt x="6171" y="6300"/>
                </a:lnTo>
                <a:lnTo>
                  <a:pt x="9257" y="6300"/>
                </a:lnTo>
                <a:lnTo>
                  <a:pt x="3086" y="12600"/>
                </a:lnTo>
                <a:lnTo>
                  <a:pt x="9257" y="12600"/>
                </a:lnTo>
                <a:close/>
              </a:path>
            </a:pathLst>
          </a:custGeom>
          <a:solidFill>
            <a:srgbClr val="00800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th-TH">
              <a:latin typeface="+mn-lt"/>
              <a:cs typeface="+mn-cs"/>
            </a:endParaRPr>
          </a:p>
        </p:txBody>
      </p:sp>
      <p:pic>
        <p:nvPicPr>
          <p:cNvPr id="45088" name="Picture 5" descr="C:\Program Files (x86)\Microsoft Office\MEDIA\CAGCAT10\j0215086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08450" y="1831975"/>
            <a:ext cx="26193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ree"/>
          <p:cNvSpPr>
            <a:spLocks noEditPoints="1" noChangeArrowheads="1"/>
          </p:cNvSpPr>
          <p:nvPr/>
        </p:nvSpPr>
        <p:spPr bwMode="auto">
          <a:xfrm>
            <a:off x="3276600" y="2254250"/>
            <a:ext cx="325438" cy="195263"/>
          </a:xfrm>
          <a:custGeom>
            <a:avLst/>
            <a:gdLst>
              <a:gd name="G0" fmla="+- 0 0 0"/>
              <a:gd name="G1" fmla="*/ 18900 1 3"/>
              <a:gd name="G2" fmla="*/ 18900 2 3"/>
              <a:gd name="G3" fmla="+- 18900 0 0"/>
              <a:gd name="T0" fmla="*/ 10800 w 21600"/>
              <a:gd name="T1" fmla="*/ 0 h 21600"/>
              <a:gd name="T2" fmla="*/ 6171 w 21600"/>
              <a:gd name="T3" fmla="*/ 6300 h 21600"/>
              <a:gd name="T4" fmla="*/ 3086 w 21600"/>
              <a:gd name="T5" fmla="*/ 12600 h 21600"/>
              <a:gd name="T6" fmla="*/ 0 w 21600"/>
              <a:gd name="T7" fmla="*/ 18900 h 21600"/>
              <a:gd name="T8" fmla="*/ 15429 w 21600"/>
              <a:gd name="T9" fmla="*/ 6300 h 21600"/>
              <a:gd name="T10" fmla="*/ 18514 w 21600"/>
              <a:gd name="T11" fmla="*/ 12600 h 21600"/>
              <a:gd name="T12" fmla="*/ 21600 w 21600"/>
              <a:gd name="T13" fmla="*/ 18900 h 21600"/>
              <a:gd name="T14" fmla="*/ 17694720 60000 65536"/>
              <a:gd name="T15" fmla="*/ 11796480 60000 65536"/>
              <a:gd name="T16" fmla="*/ 11796480 60000 65536"/>
              <a:gd name="T17" fmla="*/ 11796480 60000 65536"/>
              <a:gd name="T18" fmla="*/ 0 60000 65536"/>
              <a:gd name="T19" fmla="*/ 0 60000 65536"/>
              <a:gd name="T20" fmla="*/ 0 60000 65536"/>
              <a:gd name="T21" fmla="*/ 761 w 21600"/>
              <a:gd name="T22" fmla="*/ 22454 h 21600"/>
              <a:gd name="T23" fmla="*/ 21069 w 21600"/>
              <a:gd name="T24" fmla="*/ 28282 h 21600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1600" h="21600">
                <a:moveTo>
                  <a:pt x="0" y="18900"/>
                </a:moveTo>
                <a:lnTo>
                  <a:pt x="9257" y="18900"/>
                </a:lnTo>
                <a:lnTo>
                  <a:pt x="9257" y="21600"/>
                </a:lnTo>
                <a:lnTo>
                  <a:pt x="12343" y="21600"/>
                </a:lnTo>
                <a:lnTo>
                  <a:pt x="12343" y="18900"/>
                </a:lnTo>
                <a:lnTo>
                  <a:pt x="21600" y="18900"/>
                </a:lnTo>
                <a:lnTo>
                  <a:pt x="12343" y="12600"/>
                </a:lnTo>
                <a:lnTo>
                  <a:pt x="18514" y="12600"/>
                </a:lnTo>
                <a:lnTo>
                  <a:pt x="12343" y="6300"/>
                </a:lnTo>
                <a:lnTo>
                  <a:pt x="15429" y="6300"/>
                </a:lnTo>
                <a:lnTo>
                  <a:pt x="10800" y="0"/>
                </a:lnTo>
                <a:lnTo>
                  <a:pt x="6171" y="6300"/>
                </a:lnTo>
                <a:lnTo>
                  <a:pt x="9257" y="6300"/>
                </a:lnTo>
                <a:lnTo>
                  <a:pt x="3086" y="12600"/>
                </a:lnTo>
                <a:lnTo>
                  <a:pt x="9257" y="12600"/>
                </a:lnTo>
                <a:close/>
              </a:path>
            </a:pathLst>
          </a:custGeom>
          <a:solidFill>
            <a:srgbClr val="00800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th-TH">
              <a:latin typeface="+mn-lt"/>
              <a:cs typeface="+mn-cs"/>
            </a:endParaRPr>
          </a:p>
        </p:txBody>
      </p:sp>
      <p:sp>
        <p:nvSpPr>
          <p:cNvPr id="9" name="Tree"/>
          <p:cNvSpPr>
            <a:spLocks noEditPoints="1" noChangeArrowheads="1"/>
          </p:cNvSpPr>
          <p:nvPr/>
        </p:nvSpPr>
        <p:spPr bwMode="auto">
          <a:xfrm>
            <a:off x="3276600" y="1893888"/>
            <a:ext cx="325438" cy="196850"/>
          </a:xfrm>
          <a:custGeom>
            <a:avLst/>
            <a:gdLst>
              <a:gd name="G0" fmla="+- 0 0 0"/>
              <a:gd name="G1" fmla="*/ 18900 1 3"/>
              <a:gd name="G2" fmla="*/ 18900 2 3"/>
              <a:gd name="G3" fmla="+- 18900 0 0"/>
              <a:gd name="T0" fmla="*/ 10800 w 21600"/>
              <a:gd name="T1" fmla="*/ 0 h 21600"/>
              <a:gd name="T2" fmla="*/ 6171 w 21600"/>
              <a:gd name="T3" fmla="*/ 6300 h 21600"/>
              <a:gd name="T4" fmla="*/ 3086 w 21600"/>
              <a:gd name="T5" fmla="*/ 12600 h 21600"/>
              <a:gd name="T6" fmla="*/ 0 w 21600"/>
              <a:gd name="T7" fmla="*/ 18900 h 21600"/>
              <a:gd name="T8" fmla="*/ 15429 w 21600"/>
              <a:gd name="T9" fmla="*/ 6300 h 21600"/>
              <a:gd name="T10" fmla="*/ 18514 w 21600"/>
              <a:gd name="T11" fmla="*/ 12600 h 21600"/>
              <a:gd name="T12" fmla="*/ 21600 w 21600"/>
              <a:gd name="T13" fmla="*/ 18900 h 21600"/>
              <a:gd name="T14" fmla="*/ 17694720 60000 65536"/>
              <a:gd name="T15" fmla="*/ 11796480 60000 65536"/>
              <a:gd name="T16" fmla="*/ 11796480 60000 65536"/>
              <a:gd name="T17" fmla="*/ 11796480 60000 65536"/>
              <a:gd name="T18" fmla="*/ 0 60000 65536"/>
              <a:gd name="T19" fmla="*/ 0 60000 65536"/>
              <a:gd name="T20" fmla="*/ 0 60000 65536"/>
              <a:gd name="T21" fmla="*/ 761 w 21600"/>
              <a:gd name="T22" fmla="*/ 22454 h 21600"/>
              <a:gd name="T23" fmla="*/ 21069 w 21600"/>
              <a:gd name="T24" fmla="*/ 28282 h 21600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1600" h="21600">
                <a:moveTo>
                  <a:pt x="0" y="18900"/>
                </a:moveTo>
                <a:lnTo>
                  <a:pt x="9257" y="18900"/>
                </a:lnTo>
                <a:lnTo>
                  <a:pt x="9257" y="21600"/>
                </a:lnTo>
                <a:lnTo>
                  <a:pt x="12343" y="21600"/>
                </a:lnTo>
                <a:lnTo>
                  <a:pt x="12343" y="18900"/>
                </a:lnTo>
                <a:lnTo>
                  <a:pt x="21600" y="18900"/>
                </a:lnTo>
                <a:lnTo>
                  <a:pt x="12343" y="12600"/>
                </a:lnTo>
                <a:lnTo>
                  <a:pt x="18514" y="12600"/>
                </a:lnTo>
                <a:lnTo>
                  <a:pt x="12343" y="6300"/>
                </a:lnTo>
                <a:lnTo>
                  <a:pt x="15429" y="6300"/>
                </a:lnTo>
                <a:lnTo>
                  <a:pt x="10800" y="0"/>
                </a:lnTo>
                <a:lnTo>
                  <a:pt x="6171" y="6300"/>
                </a:lnTo>
                <a:lnTo>
                  <a:pt x="9257" y="6300"/>
                </a:lnTo>
                <a:lnTo>
                  <a:pt x="3086" y="12600"/>
                </a:lnTo>
                <a:lnTo>
                  <a:pt x="9257" y="12600"/>
                </a:lnTo>
                <a:close/>
              </a:path>
            </a:pathLst>
          </a:custGeom>
          <a:solidFill>
            <a:srgbClr val="00800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th-TH">
              <a:latin typeface="+mn-lt"/>
              <a:cs typeface="+mn-cs"/>
            </a:endParaRPr>
          </a:p>
        </p:txBody>
      </p:sp>
      <p:sp>
        <p:nvSpPr>
          <p:cNvPr id="10" name="Tree"/>
          <p:cNvSpPr>
            <a:spLocks noEditPoints="1" noChangeArrowheads="1"/>
          </p:cNvSpPr>
          <p:nvPr/>
        </p:nvSpPr>
        <p:spPr bwMode="auto">
          <a:xfrm>
            <a:off x="4067175" y="2994025"/>
            <a:ext cx="327025" cy="196850"/>
          </a:xfrm>
          <a:custGeom>
            <a:avLst/>
            <a:gdLst>
              <a:gd name="G0" fmla="+- 0 0 0"/>
              <a:gd name="G1" fmla="*/ 18900 1 3"/>
              <a:gd name="G2" fmla="*/ 18900 2 3"/>
              <a:gd name="G3" fmla="+- 18900 0 0"/>
              <a:gd name="T0" fmla="*/ 10800 w 21600"/>
              <a:gd name="T1" fmla="*/ 0 h 21600"/>
              <a:gd name="T2" fmla="*/ 6171 w 21600"/>
              <a:gd name="T3" fmla="*/ 6300 h 21600"/>
              <a:gd name="T4" fmla="*/ 3086 w 21600"/>
              <a:gd name="T5" fmla="*/ 12600 h 21600"/>
              <a:gd name="T6" fmla="*/ 0 w 21600"/>
              <a:gd name="T7" fmla="*/ 18900 h 21600"/>
              <a:gd name="T8" fmla="*/ 15429 w 21600"/>
              <a:gd name="T9" fmla="*/ 6300 h 21600"/>
              <a:gd name="T10" fmla="*/ 18514 w 21600"/>
              <a:gd name="T11" fmla="*/ 12600 h 21600"/>
              <a:gd name="T12" fmla="*/ 21600 w 21600"/>
              <a:gd name="T13" fmla="*/ 18900 h 21600"/>
              <a:gd name="T14" fmla="*/ 17694720 60000 65536"/>
              <a:gd name="T15" fmla="*/ 11796480 60000 65536"/>
              <a:gd name="T16" fmla="*/ 11796480 60000 65536"/>
              <a:gd name="T17" fmla="*/ 11796480 60000 65536"/>
              <a:gd name="T18" fmla="*/ 0 60000 65536"/>
              <a:gd name="T19" fmla="*/ 0 60000 65536"/>
              <a:gd name="T20" fmla="*/ 0 60000 65536"/>
              <a:gd name="T21" fmla="*/ 761 w 21600"/>
              <a:gd name="T22" fmla="*/ 22454 h 21600"/>
              <a:gd name="T23" fmla="*/ 21069 w 21600"/>
              <a:gd name="T24" fmla="*/ 28282 h 21600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1600" h="21600">
                <a:moveTo>
                  <a:pt x="0" y="18900"/>
                </a:moveTo>
                <a:lnTo>
                  <a:pt x="9257" y="18900"/>
                </a:lnTo>
                <a:lnTo>
                  <a:pt x="9257" y="21600"/>
                </a:lnTo>
                <a:lnTo>
                  <a:pt x="12343" y="21600"/>
                </a:lnTo>
                <a:lnTo>
                  <a:pt x="12343" y="18900"/>
                </a:lnTo>
                <a:lnTo>
                  <a:pt x="21600" y="18900"/>
                </a:lnTo>
                <a:lnTo>
                  <a:pt x="12343" y="12600"/>
                </a:lnTo>
                <a:lnTo>
                  <a:pt x="18514" y="12600"/>
                </a:lnTo>
                <a:lnTo>
                  <a:pt x="12343" y="6300"/>
                </a:lnTo>
                <a:lnTo>
                  <a:pt x="15429" y="6300"/>
                </a:lnTo>
                <a:lnTo>
                  <a:pt x="10800" y="0"/>
                </a:lnTo>
                <a:lnTo>
                  <a:pt x="6171" y="6300"/>
                </a:lnTo>
                <a:lnTo>
                  <a:pt x="9257" y="6300"/>
                </a:lnTo>
                <a:lnTo>
                  <a:pt x="3086" y="12600"/>
                </a:lnTo>
                <a:lnTo>
                  <a:pt x="9257" y="12600"/>
                </a:lnTo>
                <a:close/>
              </a:path>
            </a:pathLst>
          </a:custGeom>
          <a:solidFill>
            <a:srgbClr val="00800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th-TH">
              <a:latin typeface="+mn-lt"/>
              <a:cs typeface="+mn-cs"/>
            </a:endParaRPr>
          </a:p>
        </p:txBody>
      </p:sp>
      <p:sp>
        <p:nvSpPr>
          <p:cNvPr id="11" name="Tree"/>
          <p:cNvSpPr>
            <a:spLocks noEditPoints="1" noChangeArrowheads="1"/>
          </p:cNvSpPr>
          <p:nvPr/>
        </p:nvSpPr>
        <p:spPr bwMode="auto">
          <a:xfrm>
            <a:off x="4029075" y="2273300"/>
            <a:ext cx="327025" cy="196850"/>
          </a:xfrm>
          <a:custGeom>
            <a:avLst/>
            <a:gdLst>
              <a:gd name="G0" fmla="+- 0 0 0"/>
              <a:gd name="G1" fmla="*/ 18900 1 3"/>
              <a:gd name="G2" fmla="*/ 18900 2 3"/>
              <a:gd name="G3" fmla="+- 18900 0 0"/>
              <a:gd name="T0" fmla="*/ 10800 w 21600"/>
              <a:gd name="T1" fmla="*/ 0 h 21600"/>
              <a:gd name="T2" fmla="*/ 6171 w 21600"/>
              <a:gd name="T3" fmla="*/ 6300 h 21600"/>
              <a:gd name="T4" fmla="*/ 3086 w 21600"/>
              <a:gd name="T5" fmla="*/ 12600 h 21600"/>
              <a:gd name="T6" fmla="*/ 0 w 21600"/>
              <a:gd name="T7" fmla="*/ 18900 h 21600"/>
              <a:gd name="T8" fmla="*/ 15429 w 21600"/>
              <a:gd name="T9" fmla="*/ 6300 h 21600"/>
              <a:gd name="T10" fmla="*/ 18514 w 21600"/>
              <a:gd name="T11" fmla="*/ 12600 h 21600"/>
              <a:gd name="T12" fmla="*/ 21600 w 21600"/>
              <a:gd name="T13" fmla="*/ 18900 h 21600"/>
              <a:gd name="T14" fmla="*/ 17694720 60000 65536"/>
              <a:gd name="T15" fmla="*/ 11796480 60000 65536"/>
              <a:gd name="T16" fmla="*/ 11796480 60000 65536"/>
              <a:gd name="T17" fmla="*/ 11796480 60000 65536"/>
              <a:gd name="T18" fmla="*/ 0 60000 65536"/>
              <a:gd name="T19" fmla="*/ 0 60000 65536"/>
              <a:gd name="T20" fmla="*/ 0 60000 65536"/>
              <a:gd name="T21" fmla="*/ 761 w 21600"/>
              <a:gd name="T22" fmla="*/ 22454 h 21600"/>
              <a:gd name="T23" fmla="*/ 21069 w 21600"/>
              <a:gd name="T24" fmla="*/ 28282 h 21600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1600" h="21600">
                <a:moveTo>
                  <a:pt x="0" y="18900"/>
                </a:moveTo>
                <a:lnTo>
                  <a:pt x="9257" y="18900"/>
                </a:lnTo>
                <a:lnTo>
                  <a:pt x="9257" y="21600"/>
                </a:lnTo>
                <a:lnTo>
                  <a:pt x="12343" y="21600"/>
                </a:lnTo>
                <a:lnTo>
                  <a:pt x="12343" y="18900"/>
                </a:lnTo>
                <a:lnTo>
                  <a:pt x="21600" y="18900"/>
                </a:lnTo>
                <a:lnTo>
                  <a:pt x="12343" y="12600"/>
                </a:lnTo>
                <a:lnTo>
                  <a:pt x="18514" y="12600"/>
                </a:lnTo>
                <a:lnTo>
                  <a:pt x="12343" y="6300"/>
                </a:lnTo>
                <a:lnTo>
                  <a:pt x="15429" y="6300"/>
                </a:lnTo>
                <a:lnTo>
                  <a:pt x="10800" y="0"/>
                </a:lnTo>
                <a:lnTo>
                  <a:pt x="6171" y="6300"/>
                </a:lnTo>
                <a:lnTo>
                  <a:pt x="9257" y="6300"/>
                </a:lnTo>
                <a:lnTo>
                  <a:pt x="3086" y="12600"/>
                </a:lnTo>
                <a:lnTo>
                  <a:pt x="9257" y="12600"/>
                </a:lnTo>
                <a:close/>
              </a:path>
            </a:pathLst>
          </a:custGeom>
          <a:solidFill>
            <a:srgbClr val="00800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th-TH">
              <a:latin typeface="+mn-lt"/>
              <a:cs typeface="+mn-cs"/>
            </a:endParaRPr>
          </a:p>
        </p:txBody>
      </p:sp>
      <p:sp>
        <p:nvSpPr>
          <p:cNvPr id="45093" name="TextBox 11"/>
          <p:cNvSpPr txBox="1">
            <a:spLocks noChangeArrowheads="1"/>
          </p:cNvSpPr>
          <p:nvPr/>
        </p:nvSpPr>
        <p:spPr bwMode="auto">
          <a:xfrm>
            <a:off x="2916238" y="1557338"/>
            <a:ext cx="1584325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>
                <a:latin typeface="Tw Cen MT" pitchFamily="34" charset="0"/>
                <a:cs typeface="FreesiaUPC" pitchFamily="34" charset="-34"/>
              </a:rPr>
              <a:t>h = 0 + 2  = 2</a:t>
            </a:r>
            <a:endParaRPr lang="th-TH" sz="1600">
              <a:latin typeface="Tw Cen MT" pitchFamily="34" charset="0"/>
              <a:cs typeface="FreesiaUPC" pitchFamily="34" charset="-34"/>
            </a:endParaRPr>
          </a:p>
        </p:txBody>
      </p:sp>
      <p:graphicFrame>
        <p:nvGraphicFramePr>
          <p:cNvPr id="13" name="ตัวยึดเนื้อหา 3"/>
          <p:cNvGraphicFramePr>
            <a:graphicFrameLocks/>
          </p:cNvGraphicFramePr>
          <p:nvPr/>
        </p:nvGraphicFramePr>
        <p:xfrm>
          <a:off x="2843213" y="4341813"/>
          <a:ext cx="1584325" cy="146367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96044"/>
                <a:gridCol w="396044"/>
                <a:gridCol w="396044"/>
                <a:gridCol w="396044"/>
              </a:tblGrid>
              <a:tr h="324036"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24036">
                <a:tc>
                  <a:txBody>
                    <a:bodyPr/>
                    <a:lstStyle/>
                    <a:p>
                      <a:endParaRPr lang="th-T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24036">
                <a:tc>
                  <a:txBody>
                    <a:bodyPr/>
                    <a:lstStyle/>
                    <a:p>
                      <a:endParaRPr lang="th-T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24036"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pic>
        <p:nvPicPr>
          <p:cNvPr id="14" name="Picture 3" descr="C:\Program Files (x86)\Microsoft Office\MEDIA\CAGCAT10\j030295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71888" y="5094288"/>
            <a:ext cx="323850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Tree"/>
          <p:cNvSpPr>
            <a:spLocks noEditPoints="1" noChangeArrowheads="1"/>
          </p:cNvSpPr>
          <p:nvPr/>
        </p:nvSpPr>
        <p:spPr bwMode="auto">
          <a:xfrm>
            <a:off x="3276600" y="5513388"/>
            <a:ext cx="325438" cy="196850"/>
          </a:xfrm>
          <a:custGeom>
            <a:avLst/>
            <a:gdLst>
              <a:gd name="G0" fmla="+- 0 0 0"/>
              <a:gd name="G1" fmla="*/ 18900 1 3"/>
              <a:gd name="G2" fmla="*/ 18900 2 3"/>
              <a:gd name="G3" fmla="+- 18900 0 0"/>
              <a:gd name="T0" fmla="*/ 10800 w 21600"/>
              <a:gd name="T1" fmla="*/ 0 h 21600"/>
              <a:gd name="T2" fmla="*/ 6171 w 21600"/>
              <a:gd name="T3" fmla="*/ 6300 h 21600"/>
              <a:gd name="T4" fmla="*/ 3086 w 21600"/>
              <a:gd name="T5" fmla="*/ 12600 h 21600"/>
              <a:gd name="T6" fmla="*/ 0 w 21600"/>
              <a:gd name="T7" fmla="*/ 18900 h 21600"/>
              <a:gd name="T8" fmla="*/ 15429 w 21600"/>
              <a:gd name="T9" fmla="*/ 6300 h 21600"/>
              <a:gd name="T10" fmla="*/ 18514 w 21600"/>
              <a:gd name="T11" fmla="*/ 12600 h 21600"/>
              <a:gd name="T12" fmla="*/ 21600 w 21600"/>
              <a:gd name="T13" fmla="*/ 18900 h 21600"/>
              <a:gd name="T14" fmla="*/ 17694720 60000 65536"/>
              <a:gd name="T15" fmla="*/ 11796480 60000 65536"/>
              <a:gd name="T16" fmla="*/ 11796480 60000 65536"/>
              <a:gd name="T17" fmla="*/ 11796480 60000 65536"/>
              <a:gd name="T18" fmla="*/ 0 60000 65536"/>
              <a:gd name="T19" fmla="*/ 0 60000 65536"/>
              <a:gd name="T20" fmla="*/ 0 60000 65536"/>
              <a:gd name="T21" fmla="*/ 761 w 21600"/>
              <a:gd name="T22" fmla="*/ 22454 h 21600"/>
              <a:gd name="T23" fmla="*/ 21069 w 21600"/>
              <a:gd name="T24" fmla="*/ 28282 h 21600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1600" h="21600">
                <a:moveTo>
                  <a:pt x="0" y="18900"/>
                </a:moveTo>
                <a:lnTo>
                  <a:pt x="9257" y="18900"/>
                </a:lnTo>
                <a:lnTo>
                  <a:pt x="9257" y="21600"/>
                </a:lnTo>
                <a:lnTo>
                  <a:pt x="12343" y="21600"/>
                </a:lnTo>
                <a:lnTo>
                  <a:pt x="12343" y="18900"/>
                </a:lnTo>
                <a:lnTo>
                  <a:pt x="21600" y="18900"/>
                </a:lnTo>
                <a:lnTo>
                  <a:pt x="12343" y="12600"/>
                </a:lnTo>
                <a:lnTo>
                  <a:pt x="18514" y="12600"/>
                </a:lnTo>
                <a:lnTo>
                  <a:pt x="12343" y="6300"/>
                </a:lnTo>
                <a:lnTo>
                  <a:pt x="15429" y="6300"/>
                </a:lnTo>
                <a:lnTo>
                  <a:pt x="10800" y="0"/>
                </a:lnTo>
                <a:lnTo>
                  <a:pt x="6171" y="6300"/>
                </a:lnTo>
                <a:lnTo>
                  <a:pt x="9257" y="6300"/>
                </a:lnTo>
                <a:lnTo>
                  <a:pt x="3086" y="12600"/>
                </a:lnTo>
                <a:lnTo>
                  <a:pt x="9257" y="12600"/>
                </a:lnTo>
                <a:close/>
              </a:path>
            </a:pathLst>
          </a:custGeom>
          <a:solidFill>
            <a:srgbClr val="00800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th-TH">
              <a:latin typeface="+mn-lt"/>
              <a:cs typeface="+mn-cs"/>
            </a:endParaRPr>
          </a:p>
        </p:txBody>
      </p:sp>
      <p:pic>
        <p:nvPicPr>
          <p:cNvPr id="16" name="Picture 5" descr="C:\Program Files (x86)\Microsoft Office\MEDIA\CAGCAT10\j0215086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08450" y="4352925"/>
            <a:ext cx="261938" cy="334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Tree"/>
          <p:cNvSpPr>
            <a:spLocks noEditPoints="1" noChangeArrowheads="1"/>
          </p:cNvSpPr>
          <p:nvPr/>
        </p:nvSpPr>
        <p:spPr bwMode="auto">
          <a:xfrm>
            <a:off x="3276600" y="4773613"/>
            <a:ext cx="325438" cy="196850"/>
          </a:xfrm>
          <a:custGeom>
            <a:avLst/>
            <a:gdLst>
              <a:gd name="G0" fmla="+- 0 0 0"/>
              <a:gd name="G1" fmla="*/ 18900 1 3"/>
              <a:gd name="G2" fmla="*/ 18900 2 3"/>
              <a:gd name="G3" fmla="+- 18900 0 0"/>
              <a:gd name="T0" fmla="*/ 10800 w 21600"/>
              <a:gd name="T1" fmla="*/ 0 h 21600"/>
              <a:gd name="T2" fmla="*/ 6171 w 21600"/>
              <a:gd name="T3" fmla="*/ 6300 h 21600"/>
              <a:gd name="T4" fmla="*/ 3086 w 21600"/>
              <a:gd name="T5" fmla="*/ 12600 h 21600"/>
              <a:gd name="T6" fmla="*/ 0 w 21600"/>
              <a:gd name="T7" fmla="*/ 18900 h 21600"/>
              <a:gd name="T8" fmla="*/ 15429 w 21600"/>
              <a:gd name="T9" fmla="*/ 6300 h 21600"/>
              <a:gd name="T10" fmla="*/ 18514 w 21600"/>
              <a:gd name="T11" fmla="*/ 12600 h 21600"/>
              <a:gd name="T12" fmla="*/ 21600 w 21600"/>
              <a:gd name="T13" fmla="*/ 18900 h 21600"/>
              <a:gd name="T14" fmla="*/ 17694720 60000 65536"/>
              <a:gd name="T15" fmla="*/ 11796480 60000 65536"/>
              <a:gd name="T16" fmla="*/ 11796480 60000 65536"/>
              <a:gd name="T17" fmla="*/ 11796480 60000 65536"/>
              <a:gd name="T18" fmla="*/ 0 60000 65536"/>
              <a:gd name="T19" fmla="*/ 0 60000 65536"/>
              <a:gd name="T20" fmla="*/ 0 60000 65536"/>
              <a:gd name="T21" fmla="*/ 761 w 21600"/>
              <a:gd name="T22" fmla="*/ 22454 h 21600"/>
              <a:gd name="T23" fmla="*/ 21069 w 21600"/>
              <a:gd name="T24" fmla="*/ 28282 h 21600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1600" h="21600">
                <a:moveTo>
                  <a:pt x="0" y="18900"/>
                </a:moveTo>
                <a:lnTo>
                  <a:pt x="9257" y="18900"/>
                </a:lnTo>
                <a:lnTo>
                  <a:pt x="9257" y="21600"/>
                </a:lnTo>
                <a:lnTo>
                  <a:pt x="12343" y="21600"/>
                </a:lnTo>
                <a:lnTo>
                  <a:pt x="12343" y="18900"/>
                </a:lnTo>
                <a:lnTo>
                  <a:pt x="21600" y="18900"/>
                </a:lnTo>
                <a:lnTo>
                  <a:pt x="12343" y="12600"/>
                </a:lnTo>
                <a:lnTo>
                  <a:pt x="18514" y="12600"/>
                </a:lnTo>
                <a:lnTo>
                  <a:pt x="12343" y="6300"/>
                </a:lnTo>
                <a:lnTo>
                  <a:pt x="15429" y="6300"/>
                </a:lnTo>
                <a:lnTo>
                  <a:pt x="10800" y="0"/>
                </a:lnTo>
                <a:lnTo>
                  <a:pt x="6171" y="6300"/>
                </a:lnTo>
                <a:lnTo>
                  <a:pt x="9257" y="6300"/>
                </a:lnTo>
                <a:lnTo>
                  <a:pt x="3086" y="12600"/>
                </a:lnTo>
                <a:lnTo>
                  <a:pt x="9257" y="12600"/>
                </a:lnTo>
                <a:close/>
              </a:path>
            </a:pathLst>
          </a:custGeom>
          <a:solidFill>
            <a:srgbClr val="00800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th-TH">
              <a:latin typeface="+mn-lt"/>
              <a:cs typeface="+mn-cs"/>
            </a:endParaRPr>
          </a:p>
        </p:txBody>
      </p:sp>
      <p:sp>
        <p:nvSpPr>
          <p:cNvPr id="18" name="Tree"/>
          <p:cNvSpPr>
            <a:spLocks noEditPoints="1" noChangeArrowheads="1"/>
          </p:cNvSpPr>
          <p:nvPr/>
        </p:nvSpPr>
        <p:spPr bwMode="auto">
          <a:xfrm>
            <a:off x="3276600" y="4414838"/>
            <a:ext cx="325438" cy="195262"/>
          </a:xfrm>
          <a:custGeom>
            <a:avLst/>
            <a:gdLst>
              <a:gd name="G0" fmla="+- 0 0 0"/>
              <a:gd name="G1" fmla="*/ 18900 1 3"/>
              <a:gd name="G2" fmla="*/ 18900 2 3"/>
              <a:gd name="G3" fmla="+- 18900 0 0"/>
              <a:gd name="T0" fmla="*/ 10800 w 21600"/>
              <a:gd name="T1" fmla="*/ 0 h 21600"/>
              <a:gd name="T2" fmla="*/ 6171 w 21600"/>
              <a:gd name="T3" fmla="*/ 6300 h 21600"/>
              <a:gd name="T4" fmla="*/ 3086 w 21600"/>
              <a:gd name="T5" fmla="*/ 12600 h 21600"/>
              <a:gd name="T6" fmla="*/ 0 w 21600"/>
              <a:gd name="T7" fmla="*/ 18900 h 21600"/>
              <a:gd name="T8" fmla="*/ 15429 w 21600"/>
              <a:gd name="T9" fmla="*/ 6300 h 21600"/>
              <a:gd name="T10" fmla="*/ 18514 w 21600"/>
              <a:gd name="T11" fmla="*/ 12600 h 21600"/>
              <a:gd name="T12" fmla="*/ 21600 w 21600"/>
              <a:gd name="T13" fmla="*/ 18900 h 21600"/>
              <a:gd name="T14" fmla="*/ 17694720 60000 65536"/>
              <a:gd name="T15" fmla="*/ 11796480 60000 65536"/>
              <a:gd name="T16" fmla="*/ 11796480 60000 65536"/>
              <a:gd name="T17" fmla="*/ 11796480 60000 65536"/>
              <a:gd name="T18" fmla="*/ 0 60000 65536"/>
              <a:gd name="T19" fmla="*/ 0 60000 65536"/>
              <a:gd name="T20" fmla="*/ 0 60000 65536"/>
              <a:gd name="T21" fmla="*/ 761 w 21600"/>
              <a:gd name="T22" fmla="*/ 22454 h 21600"/>
              <a:gd name="T23" fmla="*/ 21069 w 21600"/>
              <a:gd name="T24" fmla="*/ 28282 h 21600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1600" h="21600">
                <a:moveTo>
                  <a:pt x="0" y="18900"/>
                </a:moveTo>
                <a:lnTo>
                  <a:pt x="9257" y="18900"/>
                </a:lnTo>
                <a:lnTo>
                  <a:pt x="9257" y="21600"/>
                </a:lnTo>
                <a:lnTo>
                  <a:pt x="12343" y="21600"/>
                </a:lnTo>
                <a:lnTo>
                  <a:pt x="12343" y="18900"/>
                </a:lnTo>
                <a:lnTo>
                  <a:pt x="21600" y="18900"/>
                </a:lnTo>
                <a:lnTo>
                  <a:pt x="12343" y="12600"/>
                </a:lnTo>
                <a:lnTo>
                  <a:pt x="18514" y="12600"/>
                </a:lnTo>
                <a:lnTo>
                  <a:pt x="12343" y="6300"/>
                </a:lnTo>
                <a:lnTo>
                  <a:pt x="15429" y="6300"/>
                </a:lnTo>
                <a:lnTo>
                  <a:pt x="10800" y="0"/>
                </a:lnTo>
                <a:lnTo>
                  <a:pt x="6171" y="6300"/>
                </a:lnTo>
                <a:lnTo>
                  <a:pt x="9257" y="6300"/>
                </a:lnTo>
                <a:lnTo>
                  <a:pt x="3086" y="12600"/>
                </a:lnTo>
                <a:lnTo>
                  <a:pt x="9257" y="12600"/>
                </a:lnTo>
                <a:close/>
              </a:path>
            </a:pathLst>
          </a:custGeom>
          <a:solidFill>
            <a:srgbClr val="00800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th-TH">
              <a:latin typeface="+mn-lt"/>
              <a:cs typeface="+mn-cs"/>
            </a:endParaRPr>
          </a:p>
        </p:txBody>
      </p:sp>
      <p:sp>
        <p:nvSpPr>
          <p:cNvPr id="19" name="Tree"/>
          <p:cNvSpPr>
            <a:spLocks noEditPoints="1" noChangeArrowheads="1"/>
          </p:cNvSpPr>
          <p:nvPr/>
        </p:nvSpPr>
        <p:spPr bwMode="auto">
          <a:xfrm>
            <a:off x="4067175" y="5513388"/>
            <a:ext cx="327025" cy="196850"/>
          </a:xfrm>
          <a:custGeom>
            <a:avLst/>
            <a:gdLst>
              <a:gd name="G0" fmla="+- 0 0 0"/>
              <a:gd name="G1" fmla="*/ 18900 1 3"/>
              <a:gd name="G2" fmla="*/ 18900 2 3"/>
              <a:gd name="G3" fmla="+- 18900 0 0"/>
              <a:gd name="T0" fmla="*/ 10800 w 21600"/>
              <a:gd name="T1" fmla="*/ 0 h 21600"/>
              <a:gd name="T2" fmla="*/ 6171 w 21600"/>
              <a:gd name="T3" fmla="*/ 6300 h 21600"/>
              <a:gd name="T4" fmla="*/ 3086 w 21600"/>
              <a:gd name="T5" fmla="*/ 12600 h 21600"/>
              <a:gd name="T6" fmla="*/ 0 w 21600"/>
              <a:gd name="T7" fmla="*/ 18900 h 21600"/>
              <a:gd name="T8" fmla="*/ 15429 w 21600"/>
              <a:gd name="T9" fmla="*/ 6300 h 21600"/>
              <a:gd name="T10" fmla="*/ 18514 w 21600"/>
              <a:gd name="T11" fmla="*/ 12600 h 21600"/>
              <a:gd name="T12" fmla="*/ 21600 w 21600"/>
              <a:gd name="T13" fmla="*/ 18900 h 21600"/>
              <a:gd name="T14" fmla="*/ 17694720 60000 65536"/>
              <a:gd name="T15" fmla="*/ 11796480 60000 65536"/>
              <a:gd name="T16" fmla="*/ 11796480 60000 65536"/>
              <a:gd name="T17" fmla="*/ 11796480 60000 65536"/>
              <a:gd name="T18" fmla="*/ 0 60000 65536"/>
              <a:gd name="T19" fmla="*/ 0 60000 65536"/>
              <a:gd name="T20" fmla="*/ 0 60000 65536"/>
              <a:gd name="T21" fmla="*/ 761 w 21600"/>
              <a:gd name="T22" fmla="*/ 22454 h 21600"/>
              <a:gd name="T23" fmla="*/ 21069 w 21600"/>
              <a:gd name="T24" fmla="*/ 28282 h 21600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1600" h="21600">
                <a:moveTo>
                  <a:pt x="0" y="18900"/>
                </a:moveTo>
                <a:lnTo>
                  <a:pt x="9257" y="18900"/>
                </a:lnTo>
                <a:lnTo>
                  <a:pt x="9257" y="21600"/>
                </a:lnTo>
                <a:lnTo>
                  <a:pt x="12343" y="21600"/>
                </a:lnTo>
                <a:lnTo>
                  <a:pt x="12343" y="18900"/>
                </a:lnTo>
                <a:lnTo>
                  <a:pt x="21600" y="18900"/>
                </a:lnTo>
                <a:lnTo>
                  <a:pt x="12343" y="12600"/>
                </a:lnTo>
                <a:lnTo>
                  <a:pt x="18514" y="12600"/>
                </a:lnTo>
                <a:lnTo>
                  <a:pt x="12343" y="6300"/>
                </a:lnTo>
                <a:lnTo>
                  <a:pt x="15429" y="6300"/>
                </a:lnTo>
                <a:lnTo>
                  <a:pt x="10800" y="0"/>
                </a:lnTo>
                <a:lnTo>
                  <a:pt x="6171" y="6300"/>
                </a:lnTo>
                <a:lnTo>
                  <a:pt x="9257" y="6300"/>
                </a:lnTo>
                <a:lnTo>
                  <a:pt x="3086" y="12600"/>
                </a:lnTo>
                <a:lnTo>
                  <a:pt x="9257" y="12600"/>
                </a:lnTo>
                <a:close/>
              </a:path>
            </a:pathLst>
          </a:custGeom>
          <a:solidFill>
            <a:srgbClr val="00800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th-TH">
              <a:latin typeface="+mn-lt"/>
              <a:cs typeface="+mn-cs"/>
            </a:endParaRPr>
          </a:p>
        </p:txBody>
      </p:sp>
      <p:sp>
        <p:nvSpPr>
          <p:cNvPr id="20" name="Tree"/>
          <p:cNvSpPr>
            <a:spLocks noEditPoints="1" noChangeArrowheads="1"/>
          </p:cNvSpPr>
          <p:nvPr/>
        </p:nvSpPr>
        <p:spPr bwMode="auto">
          <a:xfrm>
            <a:off x="4029075" y="4794250"/>
            <a:ext cx="327025" cy="195263"/>
          </a:xfrm>
          <a:custGeom>
            <a:avLst/>
            <a:gdLst>
              <a:gd name="G0" fmla="+- 0 0 0"/>
              <a:gd name="G1" fmla="*/ 18900 1 3"/>
              <a:gd name="G2" fmla="*/ 18900 2 3"/>
              <a:gd name="G3" fmla="+- 18900 0 0"/>
              <a:gd name="T0" fmla="*/ 10800 w 21600"/>
              <a:gd name="T1" fmla="*/ 0 h 21600"/>
              <a:gd name="T2" fmla="*/ 6171 w 21600"/>
              <a:gd name="T3" fmla="*/ 6300 h 21600"/>
              <a:gd name="T4" fmla="*/ 3086 w 21600"/>
              <a:gd name="T5" fmla="*/ 12600 h 21600"/>
              <a:gd name="T6" fmla="*/ 0 w 21600"/>
              <a:gd name="T7" fmla="*/ 18900 h 21600"/>
              <a:gd name="T8" fmla="*/ 15429 w 21600"/>
              <a:gd name="T9" fmla="*/ 6300 h 21600"/>
              <a:gd name="T10" fmla="*/ 18514 w 21600"/>
              <a:gd name="T11" fmla="*/ 12600 h 21600"/>
              <a:gd name="T12" fmla="*/ 21600 w 21600"/>
              <a:gd name="T13" fmla="*/ 18900 h 21600"/>
              <a:gd name="T14" fmla="*/ 17694720 60000 65536"/>
              <a:gd name="T15" fmla="*/ 11796480 60000 65536"/>
              <a:gd name="T16" fmla="*/ 11796480 60000 65536"/>
              <a:gd name="T17" fmla="*/ 11796480 60000 65536"/>
              <a:gd name="T18" fmla="*/ 0 60000 65536"/>
              <a:gd name="T19" fmla="*/ 0 60000 65536"/>
              <a:gd name="T20" fmla="*/ 0 60000 65536"/>
              <a:gd name="T21" fmla="*/ 761 w 21600"/>
              <a:gd name="T22" fmla="*/ 22454 h 21600"/>
              <a:gd name="T23" fmla="*/ 21069 w 21600"/>
              <a:gd name="T24" fmla="*/ 28282 h 21600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1600" h="21600">
                <a:moveTo>
                  <a:pt x="0" y="18900"/>
                </a:moveTo>
                <a:lnTo>
                  <a:pt x="9257" y="18900"/>
                </a:lnTo>
                <a:lnTo>
                  <a:pt x="9257" y="21600"/>
                </a:lnTo>
                <a:lnTo>
                  <a:pt x="12343" y="21600"/>
                </a:lnTo>
                <a:lnTo>
                  <a:pt x="12343" y="18900"/>
                </a:lnTo>
                <a:lnTo>
                  <a:pt x="21600" y="18900"/>
                </a:lnTo>
                <a:lnTo>
                  <a:pt x="12343" y="12600"/>
                </a:lnTo>
                <a:lnTo>
                  <a:pt x="18514" y="12600"/>
                </a:lnTo>
                <a:lnTo>
                  <a:pt x="12343" y="6300"/>
                </a:lnTo>
                <a:lnTo>
                  <a:pt x="15429" y="6300"/>
                </a:lnTo>
                <a:lnTo>
                  <a:pt x="10800" y="0"/>
                </a:lnTo>
                <a:lnTo>
                  <a:pt x="6171" y="6300"/>
                </a:lnTo>
                <a:lnTo>
                  <a:pt x="9257" y="6300"/>
                </a:lnTo>
                <a:lnTo>
                  <a:pt x="3086" y="12600"/>
                </a:lnTo>
                <a:lnTo>
                  <a:pt x="9257" y="12600"/>
                </a:lnTo>
                <a:close/>
              </a:path>
            </a:pathLst>
          </a:custGeom>
          <a:solidFill>
            <a:srgbClr val="00800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th-TH">
              <a:latin typeface="+mn-lt"/>
              <a:cs typeface="+mn-cs"/>
            </a:endParaRPr>
          </a:p>
        </p:txBody>
      </p:sp>
      <p:sp>
        <p:nvSpPr>
          <p:cNvPr id="21" name="TextBox 20"/>
          <p:cNvSpPr txBox="1">
            <a:spLocks noChangeArrowheads="1"/>
          </p:cNvSpPr>
          <p:nvPr/>
        </p:nvSpPr>
        <p:spPr bwMode="auto">
          <a:xfrm>
            <a:off x="2987675" y="5876925"/>
            <a:ext cx="1584325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>
                <a:latin typeface="Tw Cen MT" pitchFamily="34" charset="0"/>
                <a:cs typeface="FreesiaUPC" pitchFamily="34" charset="-34"/>
              </a:rPr>
              <a:t>h = 1 + 2  = 3</a:t>
            </a:r>
            <a:endParaRPr lang="th-TH" sz="1600">
              <a:latin typeface="Tw Cen MT" pitchFamily="34" charset="0"/>
              <a:cs typeface="FreesiaUPC" pitchFamily="34" charset="-34"/>
            </a:endParaRPr>
          </a:p>
        </p:txBody>
      </p:sp>
      <p:cxnSp>
        <p:nvCxnSpPr>
          <p:cNvPr id="23" name="ตัวเชื่อมต่อตรง 22"/>
          <p:cNvCxnSpPr/>
          <p:nvPr/>
        </p:nvCxnSpPr>
        <p:spPr>
          <a:xfrm rot="5400000">
            <a:off x="3275012" y="3789363"/>
            <a:ext cx="720725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สี่เหลี่ยมผืนผ้า 23"/>
          <p:cNvSpPr/>
          <p:nvPr/>
        </p:nvSpPr>
        <p:spPr>
          <a:xfrm>
            <a:off x="4932363" y="5084763"/>
            <a:ext cx="3960812" cy="720725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dirty="0">
                <a:solidFill>
                  <a:schemeClr val="tx1"/>
                </a:solidFill>
              </a:rPr>
              <a:t>ไม่สามารถมาได้ </a:t>
            </a:r>
            <a:r>
              <a:rPr lang="en-US" dirty="0">
                <a:solidFill>
                  <a:schemeClr val="tx1"/>
                </a:solidFill>
              </a:rPr>
              <a:t>h </a:t>
            </a:r>
            <a:r>
              <a:rPr lang="th-TH" dirty="0">
                <a:solidFill>
                  <a:schemeClr val="tx1"/>
                </a:solidFill>
              </a:rPr>
              <a:t>มากกว่าเดิม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4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ชื่อเรื่อง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th-TH" smtClean="0"/>
              <a:t>แบบฝึกหัด</a:t>
            </a:r>
          </a:p>
        </p:txBody>
      </p:sp>
      <p:graphicFrame>
        <p:nvGraphicFramePr>
          <p:cNvPr id="4" name="ตัวยึดเนื้อหา 3"/>
          <p:cNvGraphicFramePr>
            <a:graphicFrameLocks noGrp="1"/>
          </p:cNvGraphicFramePr>
          <p:nvPr>
            <p:ph sz="quarter" idx="1"/>
          </p:nvPr>
        </p:nvGraphicFramePr>
        <p:xfrm>
          <a:off x="5867400" y="2133600"/>
          <a:ext cx="2952750" cy="273526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38082"/>
                <a:gridCol w="738082"/>
                <a:gridCol w="738082"/>
                <a:gridCol w="738082"/>
              </a:tblGrid>
              <a:tr h="684076"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84076">
                <a:tc>
                  <a:txBody>
                    <a:bodyPr/>
                    <a:lstStyle/>
                    <a:p>
                      <a:endParaRPr lang="th-T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84076">
                <a:tc>
                  <a:txBody>
                    <a:bodyPr/>
                    <a:lstStyle/>
                    <a:p>
                      <a:endParaRPr lang="th-T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84076"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9" name="ตัวยึดเนื้อหา 2"/>
          <p:cNvSpPr txBox="1">
            <a:spLocks/>
          </p:cNvSpPr>
          <p:nvPr/>
        </p:nvSpPr>
        <p:spPr>
          <a:xfrm>
            <a:off x="612775" y="1600200"/>
            <a:ext cx="8153400" cy="44958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20040" indent="-320040" fontAlgn="auto"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Char char=""/>
              <a:defRPr/>
            </a:pPr>
            <a:r>
              <a:rPr lang="th-TH" sz="2900" dirty="0">
                <a:latin typeface="+mn-lt"/>
                <a:cs typeface="+mn-cs"/>
              </a:rPr>
              <a:t>จงเขียน</a:t>
            </a:r>
            <a:r>
              <a:rPr lang="th-TH" sz="2900" dirty="0" err="1">
                <a:latin typeface="+mn-lt"/>
                <a:cs typeface="+mn-cs"/>
              </a:rPr>
              <a:t>ปริภูมิ</a:t>
            </a:r>
            <a:r>
              <a:rPr lang="th-TH" sz="2900" dirty="0">
                <a:latin typeface="+mn-lt"/>
                <a:cs typeface="+mn-cs"/>
              </a:rPr>
              <a:t>สถานะของการค้นหาต่อไปนี้ด้วย</a:t>
            </a:r>
          </a:p>
          <a:p>
            <a:pPr marL="777240" lvl="1" indent="-320040" fontAlgn="auto"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Char char=""/>
              <a:defRPr/>
            </a:pPr>
            <a:r>
              <a:rPr lang="en-US" sz="2900" dirty="0">
                <a:latin typeface="+mn-lt"/>
                <a:cs typeface="+mn-cs"/>
              </a:rPr>
              <a:t>GBFS</a:t>
            </a:r>
          </a:p>
          <a:p>
            <a:pPr marL="777240" lvl="1" indent="-320040" fontAlgn="auto"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Char char=""/>
              <a:defRPr/>
            </a:pPr>
            <a:r>
              <a:rPr lang="en-US" sz="2900" dirty="0">
                <a:latin typeface="+mn-lt"/>
                <a:cs typeface="+mn-cs"/>
              </a:rPr>
              <a:t>A*</a:t>
            </a:r>
          </a:p>
          <a:p>
            <a:pPr marL="320040" indent="-320040" fontAlgn="auto"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Char char=""/>
              <a:defRPr/>
            </a:pPr>
            <a:r>
              <a:rPr lang="th-TH" sz="2900" dirty="0">
                <a:latin typeface="+mn-lt"/>
                <a:cs typeface="+mn-cs"/>
              </a:rPr>
              <a:t>ใส่หมายเลขของ</a:t>
            </a:r>
            <a:r>
              <a:rPr lang="th-TH" sz="2900" dirty="0" err="1">
                <a:latin typeface="+mn-lt"/>
                <a:cs typeface="+mn-cs"/>
              </a:rPr>
              <a:t>โหนด</a:t>
            </a:r>
            <a:r>
              <a:rPr lang="th-TH" sz="2900" dirty="0">
                <a:latin typeface="+mn-lt"/>
                <a:cs typeface="+mn-cs"/>
              </a:rPr>
              <a:t>ที่ทำการหาค่าตามลำดับ</a:t>
            </a:r>
          </a:p>
          <a:p>
            <a:pPr marL="320040" indent="-320040" fontAlgn="auto"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Char char=""/>
              <a:defRPr/>
            </a:pPr>
            <a:r>
              <a:rPr lang="th-TH" sz="2900" dirty="0">
                <a:latin typeface="+mn-lt"/>
                <a:cs typeface="+mn-cs"/>
              </a:rPr>
              <a:t>สรุปการใช้ </a:t>
            </a:r>
            <a:r>
              <a:rPr lang="en-US" sz="2900" dirty="0">
                <a:latin typeface="+mn-lt"/>
                <a:cs typeface="+mn-cs"/>
              </a:rPr>
              <a:t>successor function </a:t>
            </a:r>
            <a:r>
              <a:rPr lang="th-TH" sz="2900" dirty="0">
                <a:latin typeface="+mn-lt"/>
                <a:cs typeface="+mn-cs"/>
              </a:rPr>
              <a:t>จาก</a:t>
            </a:r>
          </a:p>
          <a:p>
            <a:pPr marL="320040" indent="-320040" fontAlgn="auto"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defRPr/>
            </a:pPr>
            <a:r>
              <a:rPr lang="th-TH" sz="2900" dirty="0">
                <a:latin typeface="+mn-lt"/>
                <a:cs typeface="+mn-cs"/>
              </a:rPr>
              <a:t>    จุดเริ่มต้น จนถึงเป้าหมาย </a:t>
            </a:r>
            <a:r>
              <a:rPr lang="en-US" sz="2900" dirty="0">
                <a:latin typeface="+mn-lt"/>
                <a:cs typeface="+mn-cs"/>
              </a:rPr>
              <a:t>(</a:t>
            </a:r>
            <a:r>
              <a:rPr lang="th-TH" sz="2900" dirty="0">
                <a:latin typeface="+mn-lt"/>
                <a:cs typeface="+mn-cs"/>
              </a:rPr>
              <a:t>ถ้าหาเป้าหมายได้</a:t>
            </a:r>
            <a:r>
              <a:rPr lang="en-US" sz="2900" dirty="0">
                <a:latin typeface="+mn-lt"/>
                <a:cs typeface="+mn-cs"/>
              </a:rPr>
              <a:t>)</a:t>
            </a:r>
            <a:endParaRPr lang="th-TH" sz="2900" dirty="0">
              <a:latin typeface="+mn-lt"/>
              <a:cs typeface="+mn-cs"/>
            </a:endParaRPr>
          </a:p>
          <a:p>
            <a:pPr marL="320040" indent="-320040" fontAlgn="auto"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 pitchFamily="2" charset="2"/>
              <a:buChar char="q"/>
              <a:defRPr/>
            </a:pPr>
            <a:r>
              <a:rPr lang="th-TH" sz="2900" dirty="0">
                <a:latin typeface="+mn-lt"/>
                <a:cs typeface="+mn-cs"/>
              </a:rPr>
              <a:t>หาค่า</a:t>
            </a:r>
            <a:r>
              <a:rPr lang="en-US" sz="2900" dirty="0">
                <a:latin typeface="+mn-lt"/>
                <a:cs typeface="+mn-cs"/>
              </a:rPr>
              <a:t> Total Path Cost </a:t>
            </a:r>
            <a:r>
              <a:rPr lang="th-TH" sz="2900" dirty="0">
                <a:latin typeface="+mn-lt"/>
                <a:cs typeface="+mn-cs"/>
              </a:rPr>
              <a:t>ที่ใช้ </a:t>
            </a:r>
            <a:r>
              <a:rPr lang="en-US" sz="2900" dirty="0">
                <a:latin typeface="+mn-lt"/>
                <a:cs typeface="+mn-cs"/>
              </a:rPr>
              <a:t>(</a:t>
            </a:r>
            <a:r>
              <a:rPr lang="th-TH" sz="2900" dirty="0">
                <a:latin typeface="+mn-lt"/>
                <a:cs typeface="+mn-cs"/>
              </a:rPr>
              <a:t>ถ้าหาเป้าหมายได้</a:t>
            </a:r>
            <a:r>
              <a:rPr lang="en-US" sz="2900" dirty="0">
                <a:latin typeface="+mn-lt"/>
                <a:cs typeface="+mn-cs"/>
              </a:rPr>
              <a:t>)</a:t>
            </a:r>
            <a:endParaRPr lang="th-TH" sz="2900" dirty="0">
              <a:latin typeface="+mn-lt"/>
              <a:cs typeface="+mn-cs"/>
            </a:endParaRPr>
          </a:p>
          <a:p>
            <a:pPr marL="320040" indent="-320040" fontAlgn="auto"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defRPr/>
            </a:pPr>
            <a:endParaRPr lang="th-TH" sz="2900" dirty="0">
              <a:latin typeface="+mn-lt"/>
              <a:cs typeface="+mn-cs"/>
            </a:endParaRPr>
          </a:p>
          <a:p>
            <a:pPr marL="777240" lvl="1" indent="-320040" fontAlgn="auto"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Char char=""/>
              <a:defRPr/>
            </a:pPr>
            <a:endParaRPr lang="th-TH" sz="2600" dirty="0">
              <a:latin typeface="+mn-lt"/>
              <a:cs typeface="+mn-cs"/>
            </a:endParaRPr>
          </a:p>
          <a:p>
            <a:pPr marL="880110" lvl="1" indent="-514350" fontAlgn="auto">
              <a:spcBef>
                <a:spcPts val="55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AutoNum type="arabicParenR" startAt="6"/>
              <a:defRPr/>
            </a:pPr>
            <a:endParaRPr lang="en-US" sz="2600" dirty="0">
              <a:latin typeface="+mn-lt"/>
              <a:cs typeface="+mn-cs"/>
            </a:endParaRPr>
          </a:p>
          <a:p>
            <a:pPr marL="880110" lvl="1" indent="-514350" fontAlgn="auto">
              <a:spcBef>
                <a:spcPts val="55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None/>
              <a:defRPr/>
            </a:pPr>
            <a:endParaRPr lang="th-TH" sz="2600" dirty="0">
              <a:latin typeface="+mn-lt"/>
              <a:cs typeface="+mn-cs"/>
            </a:endParaRPr>
          </a:p>
          <a:p>
            <a:pPr marL="880110" lvl="1" indent="-514350" fontAlgn="auto">
              <a:spcBef>
                <a:spcPts val="55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AutoNum type="arabicParenR"/>
              <a:defRPr/>
            </a:pPr>
            <a:endParaRPr lang="th-TH" sz="2600" dirty="0">
              <a:latin typeface="+mn-lt"/>
              <a:cs typeface="+mn-cs"/>
            </a:endParaRPr>
          </a:p>
          <a:p>
            <a:pPr marL="640080" lvl="1" indent="-274320" fontAlgn="auto">
              <a:spcBef>
                <a:spcPts val="55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Char char=""/>
              <a:defRPr/>
            </a:pPr>
            <a:endParaRPr lang="th-TH" sz="2600" dirty="0">
              <a:latin typeface="+mn-lt"/>
              <a:cs typeface="+mn-cs"/>
            </a:endParaRPr>
          </a:p>
        </p:txBody>
      </p:sp>
      <p:pic>
        <p:nvPicPr>
          <p:cNvPr id="46111" name="Picture 3" descr="C:\Program Files (x86)\Microsoft Office\MEDIA\CAGCAT10\j030295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40425" y="4221163"/>
            <a:ext cx="596900" cy="601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8" name="Tree"/>
          <p:cNvSpPr>
            <a:spLocks noEditPoints="1" noChangeArrowheads="1"/>
          </p:cNvSpPr>
          <p:nvPr/>
        </p:nvSpPr>
        <p:spPr bwMode="auto">
          <a:xfrm>
            <a:off x="6650038" y="2852738"/>
            <a:ext cx="647700" cy="568325"/>
          </a:xfrm>
          <a:custGeom>
            <a:avLst/>
            <a:gdLst>
              <a:gd name="G0" fmla="+- 0 0 0"/>
              <a:gd name="G1" fmla="*/ 18900 1 3"/>
              <a:gd name="G2" fmla="*/ 18900 2 3"/>
              <a:gd name="G3" fmla="+- 18900 0 0"/>
              <a:gd name="T0" fmla="*/ 10800 w 21600"/>
              <a:gd name="T1" fmla="*/ 0 h 21600"/>
              <a:gd name="T2" fmla="*/ 6171 w 21600"/>
              <a:gd name="T3" fmla="*/ 6300 h 21600"/>
              <a:gd name="T4" fmla="*/ 3086 w 21600"/>
              <a:gd name="T5" fmla="*/ 12600 h 21600"/>
              <a:gd name="T6" fmla="*/ 0 w 21600"/>
              <a:gd name="T7" fmla="*/ 18900 h 21600"/>
              <a:gd name="T8" fmla="*/ 15429 w 21600"/>
              <a:gd name="T9" fmla="*/ 6300 h 21600"/>
              <a:gd name="T10" fmla="*/ 18514 w 21600"/>
              <a:gd name="T11" fmla="*/ 12600 h 21600"/>
              <a:gd name="T12" fmla="*/ 21600 w 21600"/>
              <a:gd name="T13" fmla="*/ 18900 h 21600"/>
              <a:gd name="T14" fmla="*/ 17694720 60000 65536"/>
              <a:gd name="T15" fmla="*/ 11796480 60000 65536"/>
              <a:gd name="T16" fmla="*/ 11796480 60000 65536"/>
              <a:gd name="T17" fmla="*/ 11796480 60000 65536"/>
              <a:gd name="T18" fmla="*/ 0 60000 65536"/>
              <a:gd name="T19" fmla="*/ 0 60000 65536"/>
              <a:gd name="T20" fmla="*/ 0 60000 65536"/>
              <a:gd name="T21" fmla="*/ 761 w 21600"/>
              <a:gd name="T22" fmla="*/ 22454 h 21600"/>
              <a:gd name="T23" fmla="*/ 21069 w 21600"/>
              <a:gd name="T24" fmla="*/ 28282 h 21600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1600" h="21600">
                <a:moveTo>
                  <a:pt x="0" y="18900"/>
                </a:moveTo>
                <a:lnTo>
                  <a:pt x="9257" y="18900"/>
                </a:lnTo>
                <a:lnTo>
                  <a:pt x="9257" y="21600"/>
                </a:lnTo>
                <a:lnTo>
                  <a:pt x="12343" y="21600"/>
                </a:lnTo>
                <a:lnTo>
                  <a:pt x="12343" y="18900"/>
                </a:lnTo>
                <a:lnTo>
                  <a:pt x="21600" y="18900"/>
                </a:lnTo>
                <a:lnTo>
                  <a:pt x="12343" y="12600"/>
                </a:lnTo>
                <a:lnTo>
                  <a:pt x="18514" y="12600"/>
                </a:lnTo>
                <a:lnTo>
                  <a:pt x="12343" y="6300"/>
                </a:lnTo>
                <a:lnTo>
                  <a:pt x="15429" y="6300"/>
                </a:lnTo>
                <a:lnTo>
                  <a:pt x="10800" y="0"/>
                </a:lnTo>
                <a:lnTo>
                  <a:pt x="6171" y="6300"/>
                </a:lnTo>
                <a:lnTo>
                  <a:pt x="9257" y="6300"/>
                </a:lnTo>
                <a:lnTo>
                  <a:pt x="3086" y="12600"/>
                </a:lnTo>
                <a:lnTo>
                  <a:pt x="9257" y="12600"/>
                </a:lnTo>
                <a:close/>
              </a:path>
            </a:pathLst>
          </a:custGeom>
          <a:solidFill>
            <a:srgbClr val="00800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th-TH">
              <a:latin typeface="+mn-lt"/>
              <a:cs typeface="+mn-cs"/>
            </a:endParaRPr>
          </a:p>
        </p:txBody>
      </p:sp>
      <p:sp>
        <p:nvSpPr>
          <p:cNvPr id="12" name="Tree"/>
          <p:cNvSpPr>
            <a:spLocks noEditPoints="1" noChangeArrowheads="1"/>
          </p:cNvSpPr>
          <p:nvPr/>
        </p:nvSpPr>
        <p:spPr bwMode="auto">
          <a:xfrm>
            <a:off x="6659563" y="4208463"/>
            <a:ext cx="649287" cy="568325"/>
          </a:xfrm>
          <a:custGeom>
            <a:avLst/>
            <a:gdLst>
              <a:gd name="G0" fmla="+- 0 0 0"/>
              <a:gd name="G1" fmla="*/ 18900 1 3"/>
              <a:gd name="G2" fmla="*/ 18900 2 3"/>
              <a:gd name="G3" fmla="+- 18900 0 0"/>
              <a:gd name="T0" fmla="*/ 10800 w 21600"/>
              <a:gd name="T1" fmla="*/ 0 h 21600"/>
              <a:gd name="T2" fmla="*/ 6171 w 21600"/>
              <a:gd name="T3" fmla="*/ 6300 h 21600"/>
              <a:gd name="T4" fmla="*/ 3086 w 21600"/>
              <a:gd name="T5" fmla="*/ 12600 h 21600"/>
              <a:gd name="T6" fmla="*/ 0 w 21600"/>
              <a:gd name="T7" fmla="*/ 18900 h 21600"/>
              <a:gd name="T8" fmla="*/ 15429 w 21600"/>
              <a:gd name="T9" fmla="*/ 6300 h 21600"/>
              <a:gd name="T10" fmla="*/ 18514 w 21600"/>
              <a:gd name="T11" fmla="*/ 12600 h 21600"/>
              <a:gd name="T12" fmla="*/ 21600 w 21600"/>
              <a:gd name="T13" fmla="*/ 18900 h 21600"/>
              <a:gd name="T14" fmla="*/ 17694720 60000 65536"/>
              <a:gd name="T15" fmla="*/ 11796480 60000 65536"/>
              <a:gd name="T16" fmla="*/ 11796480 60000 65536"/>
              <a:gd name="T17" fmla="*/ 11796480 60000 65536"/>
              <a:gd name="T18" fmla="*/ 0 60000 65536"/>
              <a:gd name="T19" fmla="*/ 0 60000 65536"/>
              <a:gd name="T20" fmla="*/ 0 60000 65536"/>
              <a:gd name="T21" fmla="*/ 761 w 21600"/>
              <a:gd name="T22" fmla="*/ 22454 h 21600"/>
              <a:gd name="T23" fmla="*/ 21069 w 21600"/>
              <a:gd name="T24" fmla="*/ 28282 h 21600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1600" h="21600">
                <a:moveTo>
                  <a:pt x="0" y="18900"/>
                </a:moveTo>
                <a:lnTo>
                  <a:pt x="9257" y="18900"/>
                </a:lnTo>
                <a:lnTo>
                  <a:pt x="9257" y="21600"/>
                </a:lnTo>
                <a:lnTo>
                  <a:pt x="12343" y="21600"/>
                </a:lnTo>
                <a:lnTo>
                  <a:pt x="12343" y="18900"/>
                </a:lnTo>
                <a:lnTo>
                  <a:pt x="21600" y="18900"/>
                </a:lnTo>
                <a:lnTo>
                  <a:pt x="12343" y="12600"/>
                </a:lnTo>
                <a:lnTo>
                  <a:pt x="18514" y="12600"/>
                </a:lnTo>
                <a:lnTo>
                  <a:pt x="12343" y="6300"/>
                </a:lnTo>
                <a:lnTo>
                  <a:pt x="15429" y="6300"/>
                </a:lnTo>
                <a:lnTo>
                  <a:pt x="10800" y="0"/>
                </a:lnTo>
                <a:lnTo>
                  <a:pt x="6171" y="6300"/>
                </a:lnTo>
                <a:lnTo>
                  <a:pt x="9257" y="6300"/>
                </a:lnTo>
                <a:lnTo>
                  <a:pt x="3086" y="12600"/>
                </a:lnTo>
                <a:lnTo>
                  <a:pt x="9257" y="12600"/>
                </a:lnTo>
                <a:close/>
              </a:path>
            </a:pathLst>
          </a:custGeom>
          <a:solidFill>
            <a:srgbClr val="00800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th-TH">
              <a:latin typeface="+mn-lt"/>
              <a:cs typeface="+mn-cs"/>
            </a:endParaRPr>
          </a:p>
        </p:txBody>
      </p:sp>
      <p:sp>
        <p:nvSpPr>
          <p:cNvPr id="13" name="Tree"/>
          <p:cNvSpPr>
            <a:spLocks noEditPoints="1" noChangeArrowheads="1"/>
          </p:cNvSpPr>
          <p:nvPr/>
        </p:nvSpPr>
        <p:spPr bwMode="auto">
          <a:xfrm>
            <a:off x="8101013" y="4229100"/>
            <a:ext cx="647700" cy="568325"/>
          </a:xfrm>
          <a:custGeom>
            <a:avLst/>
            <a:gdLst>
              <a:gd name="G0" fmla="+- 0 0 0"/>
              <a:gd name="G1" fmla="*/ 18900 1 3"/>
              <a:gd name="G2" fmla="*/ 18900 2 3"/>
              <a:gd name="G3" fmla="+- 18900 0 0"/>
              <a:gd name="T0" fmla="*/ 10800 w 21600"/>
              <a:gd name="T1" fmla="*/ 0 h 21600"/>
              <a:gd name="T2" fmla="*/ 6171 w 21600"/>
              <a:gd name="T3" fmla="*/ 6300 h 21600"/>
              <a:gd name="T4" fmla="*/ 3086 w 21600"/>
              <a:gd name="T5" fmla="*/ 12600 h 21600"/>
              <a:gd name="T6" fmla="*/ 0 w 21600"/>
              <a:gd name="T7" fmla="*/ 18900 h 21600"/>
              <a:gd name="T8" fmla="*/ 15429 w 21600"/>
              <a:gd name="T9" fmla="*/ 6300 h 21600"/>
              <a:gd name="T10" fmla="*/ 18514 w 21600"/>
              <a:gd name="T11" fmla="*/ 12600 h 21600"/>
              <a:gd name="T12" fmla="*/ 21600 w 21600"/>
              <a:gd name="T13" fmla="*/ 18900 h 21600"/>
              <a:gd name="T14" fmla="*/ 17694720 60000 65536"/>
              <a:gd name="T15" fmla="*/ 11796480 60000 65536"/>
              <a:gd name="T16" fmla="*/ 11796480 60000 65536"/>
              <a:gd name="T17" fmla="*/ 11796480 60000 65536"/>
              <a:gd name="T18" fmla="*/ 0 60000 65536"/>
              <a:gd name="T19" fmla="*/ 0 60000 65536"/>
              <a:gd name="T20" fmla="*/ 0 60000 65536"/>
              <a:gd name="T21" fmla="*/ 761 w 21600"/>
              <a:gd name="T22" fmla="*/ 22454 h 21600"/>
              <a:gd name="T23" fmla="*/ 21069 w 21600"/>
              <a:gd name="T24" fmla="*/ 28282 h 21600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1600" h="21600">
                <a:moveTo>
                  <a:pt x="0" y="18900"/>
                </a:moveTo>
                <a:lnTo>
                  <a:pt x="9257" y="18900"/>
                </a:lnTo>
                <a:lnTo>
                  <a:pt x="9257" y="21600"/>
                </a:lnTo>
                <a:lnTo>
                  <a:pt x="12343" y="21600"/>
                </a:lnTo>
                <a:lnTo>
                  <a:pt x="12343" y="18900"/>
                </a:lnTo>
                <a:lnTo>
                  <a:pt x="21600" y="18900"/>
                </a:lnTo>
                <a:lnTo>
                  <a:pt x="12343" y="12600"/>
                </a:lnTo>
                <a:lnTo>
                  <a:pt x="18514" y="12600"/>
                </a:lnTo>
                <a:lnTo>
                  <a:pt x="12343" y="6300"/>
                </a:lnTo>
                <a:lnTo>
                  <a:pt x="15429" y="6300"/>
                </a:lnTo>
                <a:lnTo>
                  <a:pt x="10800" y="0"/>
                </a:lnTo>
                <a:lnTo>
                  <a:pt x="6171" y="6300"/>
                </a:lnTo>
                <a:lnTo>
                  <a:pt x="9257" y="6300"/>
                </a:lnTo>
                <a:lnTo>
                  <a:pt x="3086" y="12600"/>
                </a:lnTo>
                <a:lnTo>
                  <a:pt x="9257" y="12600"/>
                </a:lnTo>
                <a:close/>
              </a:path>
            </a:pathLst>
          </a:custGeom>
          <a:solidFill>
            <a:srgbClr val="00800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th-TH">
              <a:latin typeface="+mn-lt"/>
              <a:cs typeface="+mn-cs"/>
            </a:endParaRPr>
          </a:p>
        </p:txBody>
      </p:sp>
      <p:sp>
        <p:nvSpPr>
          <p:cNvPr id="14" name="Tree"/>
          <p:cNvSpPr>
            <a:spLocks noEditPoints="1" noChangeArrowheads="1"/>
          </p:cNvSpPr>
          <p:nvPr/>
        </p:nvSpPr>
        <p:spPr bwMode="auto">
          <a:xfrm>
            <a:off x="6650038" y="2182813"/>
            <a:ext cx="647700" cy="566737"/>
          </a:xfrm>
          <a:custGeom>
            <a:avLst/>
            <a:gdLst>
              <a:gd name="G0" fmla="+- 0 0 0"/>
              <a:gd name="G1" fmla="*/ 18900 1 3"/>
              <a:gd name="G2" fmla="*/ 18900 2 3"/>
              <a:gd name="G3" fmla="+- 18900 0 0"/>
              <a:gd name="T0" fmla="*/ 10800 w 21600"/>
              <a:gd name="T1" fmla="*/ 0 h 21600"/>
              <a:gd name="T2" fmla="*/ 6171 w 21600"/>
              <a:gd name="T3" fmla="*/ 6300 h 21600"/>
              <a:gd name="T4" fmla="*/ 3086 w 21600"/>
              <a:gd name="T5" fmla="*/ 12600 h 21600"/>
              <a:gd name="T6" fmla="*/ 0 w 21600"/>
              <a:gd name="T7" fmla="*/ 18900 h 21600"/>
              <a:gd name="T8" fmla="*/ 15429 w 21600"/>
              <a:gd name="T9" fmla="*/ 6300 h 21600"/>
              <a:gd name="T10" fmla="*/ 18514 w 21600"/>
              <a:gd name="T11" fmla="*/ 12600 h 21600"/>
              <a:gd name="T12" fmla="*/ 21600 w 21600"/>
              <a:gd name="T13" fmla="*/ 18900 h 21600"/>
              <a:gd name="T14" fmla="*/ 17694720 60000 65536"/>
              <a:gd name="T15" fmla="*/ 11796480 60000 65536"/>
              <a:gd name="T16" fmla="*/ 11796480 60000 65536"/>
              <a:gd name="T17" fmla="*/ 11796480 60000 65536"/>
              <a:gd name="T18" fmla="*/ 0 60000 65536"/>
              <a:gd name="T19" fmla="*/ 0 60000 65536"/>
              <a:gd name="T20" fmla="*/ 0 60000 65536"/>
              <a:gd name="T21" fmla="*/ 761 w 21600"/>
              <a:gd name="T22" fmla="*/ 22454 h 21600"/>
              <a:gd name="T23" fmla="*/ 21069 w 21600"/>
              <a:gd name="T24" fmla="*/ 28282 h 21600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1600" h="21600">
                <a:moveTo>
                  <a:pt x="0" y="18900"/>
                </a:moveTo>
                <a:lnTo>
                  <a:pt x="9257" y="18900"/>
                </a:lnTo>
                <a:lnTo>
                  <a:pt x="9257" y="21600"/>
                </a:lnTo>
                <a:lnTo>
                  <a:pt x="12343" y="21600"/>
                </a:lnTo>
                <a:lnTo>
                  <a:pt x="12343" y="18900"/>
                </a:lnTo>
                <a:lnTo>
                  <a:pt x="21600" y="18900"/>
                </a:lnTo>
                <a:lnTo>
                  <a:pt x="12343" y="12600"/>
                </a:lnTo>
                <a:lnTo>
                  <a:pt x="18514" y="12600"/>
                </a:lnTo>
                <a:lnTo>
                  <a:pt x="12343" y="6300"/>
                </a:lnTo>
                <a:lnTo>
                  <a:pt x="15429" y="6300"/>
                </a:lnTo>
                <a:lnTo>
                  <a:pt x="10800" y="0"/>
                </a:lnTo>
                <a:lnTo>
                  <a:pt x="6171" y="6300"/>
                </a:lnTo>
                <a:lnTo>
                  <a:pt x="9257" y="6300"/>
                </a:lnTo>
                <a:lnTo>
                  <a:pt x="3086" y="12600"/>
                </a:lnTo>
                <a:lnTo>
                  <a:pt x="9257" y="12600"/>
                </a:lnTo>
                <a:close/>
              </a:path>
            </a:pathLst>
          </a:custGeom>
          <a:solidFill>
            <a:srgbClr val="00800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th-TH">
              <a:latin typeface="+mn-lt"/>
              <a:cs typeface="+mn-cs"/>
            </a:endParaRPr>
          </a:p>
        </p:txBody>
      </p:sp>
      <p:sp>
        <p:nvSpPr>
          <p:cNvPr id="15" name="Tree"/>
          <p:cNvSpPr>
            <a:spLocks noEditPoints="1" noChangeArrowheads="1"/>
          </p:cNvSpPr>
          <p:nvPr/>
        </p:nvSpPr>
        <p:spPr bwMode="auto">
          <a:xfrm>
            <a:off x="8121650" y="2871788"/>
            <a:ext cx="647700" cy="568325"/>
          </a:xfrm>
          <a:custGeom>
            <a:avLst/>
            <a:gdLst>
              <a:gd name="G0" fmla="+- 0 0 0"/>
              <a:gd name="G1" fmla="*/ 18900 1 3"/>
              <a:gd name="G2" fmla="*/ 18900 2 3"/>
              <a:gd name="G3" fmla="+- 18900 0 0"/>
              <a:gd name="T0" fmla="*/ 10800 w 21600"/>
              <a:gd name="T1" fmla="*/ 0 h 21600"/>
              <a:gd name="T2" fmla="*/ 6171 w 21600"/>
              <a:gd name="T3" fmla="*/ 6300 h 21600"/>
              <a:gd name="T4" fmla="*/ 3086 w 21600"/>
              <a:gd name="T5" fmla="*/ 12600 h 21600"/>
              <a:gd name="T6" fmla="*/ 0 w 21600"/>
              <a:gd name="T7" fmla="*/ 18900 h 21600"/>
              <a:gd name="T8" fmla="*/ 15429 w 21600"/>
              <a:gd name="T9" fmla="*/ 6300 h 21600"/>
              <a:gd name="T10" fmla="*/ 18514 w 21600"/>
              <a:gd name="T11" fmla="*/ 12600 h 21600"/>
              <a:gd name="T12" fmla="*/ 21600 w 21600"/>
              <a:gd name="T13" fmla="*/ 18900 h 21600"/>
              <a:gd name="T14" fmla="*/ 17694720 60000 65536"/>
              <a:gd name="T15" fmla="*/ 11796480 60000 65536"/>
              <a:gd name="T16" fmla="*/ 11796480 60000 65536"/>
              <a:gd name="T17" fmla="*/ 11796480 60000 65536"/>
              <a:gd name="T18" fmla="*/ 0 60000 65536"/>
              <a:gd name="T19" fmla="*/ 0 60000 65536"/>
              <a:gd name="T20" fmla="*/ 0 60000 65536"/>
              <a:gd name="T21" fmla="*/ 761 w 21600"/>
              <a:gd name="T22" fmla="*/ 22454 h 21600"/>
              <a:gd name="T23" fmla="*/ 21069 w 21600"/>
              <a:gd name="T24" fmla="*/ 28282 h 21600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1600" h="21600">
                <a:moveTo>
                  <a:pt x="0" y="18900"/>
                </a:moveTo>
                <a:lnTo>
                  <a:pt x="9257" y="18900"/>
                </a:lnTo>
                <a:lnTo>
                  <a:pt x="9257" y="21600"/>
                </a:lnTo>
                <a:lnTo>
                  <a:pt x="12343" y="21600"/>
                </a:lnTo>
                <a:lnTo>
                  <a:pt x="12343" y="18900"/>
                </a:lnTo>
                <a:lnTo>
                  <a:pt x="21600" y="18900"/>
                </a:lnTo>
                <a:lnTo>
                  <a:pt x="12343" y="12600"/>
                </a:lnTo>
                <a:lnTo>
                  <a:pt x="18514" y="12600"/>
                </a:lnTo>
                <a:lnTo>
                  <a:pt x="12343" y="6300"/>
                </a:lnTo>
                <a:lnTo>
                  <a:pt x="15429" y="6300"/>
                </a:lnTo>
                <a:lnTo>
                  <a:pt x="10800" y="0"/>
                </a:lnTo>
                <a:lnTo>
                  <a:pt x="6171" y="6300"/>
                </a:lnTo>
                <a:lnTo>
                  <a:pt x="9257" y="6300"/>
                </a:lnTo>
                <a:lnTo>
                  <a:pt x="3086" y="12600"/>
                </a:lnTo>
                <a:lnTo>
                  <a:pt x="9257" y="12600"/>
                </a:lnTo>
                <a:close/>
              </a:path>
            </a:pathLst>
          </a:custGeom>
          <a:solidFill>
            <a:srgbClr val="00800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th-TH">
              <a:latin typeface="+mn-lt"/>
              <a:cs typeface="+mn-cs"/>
            </a:endParaRPr>
          </a:p>
        </p:txBody>
      </p:sp>
      <p:pic>
        <p:nvPicPr>
          <p:cNvPr id="46117" name="Picture 5" descr="C:\Program Files (x86)\Microsoft Office\MEDIA\CAGCAT10\j0215086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13725" y="2154238"/>
            <a:ext cx="503238" cy="644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en-US" smtClean="0">
                <a:cs typeface="FreesiaUPC" pitchFamily="34" charset="-34"/>
              </a:rPr>
              <a:t>Breath-first Search</a:t>
            </a:r>
            <a:endParaRPr lang="th-TH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708400" y="1671638"/>
            <a:ext cx="5202238" cy="388937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320040" indent="-320040" fontAlgn="auto">
              <a:spcAft>
                <a:spcPts val="0"/>
              </a:spcAft>
              <a:buFont typeface="Wingdings"/>
              <a:buNone/>
              <a:defRPr/>
            </a:pPr>
            <a:r>
              <a:rPr lang="en-US" sz="1800" dirty="0" smtClean="0"/>
              <a:t>Open : [ (A, nil) ]                   Close : [ ]</a:t>
            </a:r>
            <a:endParaRPr lang="th-TH" sz="1800" dirty="0"/>
          </a:p>
        </p:txBody>
      </p:sp>
      <p:grpSp>
        <p:nvGrpSpPr>
          <p:cNvPr id="12292" name="Group 27"/>
          <p:cNvGrpSpPr>
            <a:grpSpLocks/>
          </p:cNvGrpSpPr>
          <p:nvPr/>
        </p:nvGrpSpPr>
        <p:grpSpPr bwMode="auto">
          <a:xfrm>
            <a:off x="179388" y="1628775"/>
            <a:ext cx="3240087" cy="2520950"/>
            <a:chOff x="1979712" y="2492896"/>
            <a:chExt cx="4968552" cy="3620086"/>
          </a:xfrm>
        </p:grpSpPr>
        <p:sp>
          <p:nvSpPr>
            <p:cNvPr id="4" name="Oval 3"/>
            <p:cNvSpPr/>
            <p:nvPr/>
          </p:nvSpPr>
          <p:spPr>
            <a:xfrm>
              <a:off x="1979712" y="3644121"/>
              <a:ext cx="720574" cy="576751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b="1" dirty="0"/>
                <a:t>A</a:t>
              </a:r>
              <a:endParaRPr lang="th-TH" b="1" dirty="0"/>
            </a:p>
          </p:txBody>
        </p:sp>
        <p:sp>
          <p:nvSpPr>
            <p:cNvPr id="5" name="Oval 4"/>
            <p:cNvSpPr/>
            <p:nvPr/>
          </p:nvSpPr>
          <p:spPr>
            <a:xfrm>
              <a:off x="4068403" y="2492896"/>
              <a:ext cx="720574" cy="57675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/>
                <a:t>B</a:t>
              </a:r>
              <a:endParaRPr lang="th-TH" dirty="0"/>
            </a:p>
          </p:txBody>
        </p:sp>
        <p:sp>
          <p:nvSpPr>
            <p:cNvPr id="6" name="Oval 5"/>
            <p:cNvSpPr/>
            <p:nvPr/>
          </p:nvSpPr>
          <p:spPr>
            <a:xfrm>
              <a:off x="4068403" y="4150203"/>
              <a:ext cx="720574" cy="57447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/>
                <a:t>D</a:t>
              </a:r>
              <a:endParaRPr lang="th-TH" dirty="0"/>
            </a:p>
          </p:txBody>
        </p:sp>
        <p:sp>
          <p:nvSpPr>
            <p:cNvPr id="7" name="Oval 6"/>
            <p:cNvSpPr/>
            <p:nvPr/>
          </p:nvSpPr>
          <p:spPr>
            <a:xfrm>
              <a:off x="1979712" y="5445045"/>
              <a:ext cx="720574" cy="576751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/>
                <a:t>C</a:t>
              </a:r>
              <a:endParaRPr lang="th-TH" dirty="0"/>
            </a:p>
          </p:txBody>
        </p:sp>
        <p:sp>
          <p:nvSpPr>
            <p:cNvPr id="8" name="Oval 7"/>
            <p:cNvSpPr/>
            <p:nvPr/>
          </p:nvSpPr>
          <p:spPr>
            <a:xfrm>
              <a:off x="6084063" y="5445045"/>
              <a:ext cx="720574" cy="576751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/>
                <a:t>F</a:t>
              </a:r>
              <a:endParaRPr lang="th-TH" dirty="0"/>
            </a:p>
          </p:txBody>
        </p:sp>
        <p:sp>
          <p:nvSpPr>
            <p:cNvPr id="9" name="Oval 8"/>
            <p:cNvSpPr/>
            <p:nvPr/>
          </p:nvSpPr>
          <p:spPr>
            <a:xfrm>
              <a:off x="6084063" y="3717069"/>
              <a:ext cx="720574" cy="576751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/>
                <a:t>E</a:t>
              </a:r>
              <a:endParaRPr lang="th-TH" dirty="0"/>
            </a:p>
          </p:txBody>
        </p:sp>
        <p:cxnSp>
          <p:nvCxnSpPr>
            <p:cNvPr id="10" name="Straight Connector 9"/>
            <p:cNvCxnSpPr>
              <a:stCxn id="5" idx="6"/>
              <a:endCxn id="9" idx="0"/>
            </p:cNvCxnSpPr>
            <p:nvPr/>
          </p:nvCxnSpPr>
          <p:spPr>
            <a:xfrm>
              <a:off x="4788977" y="2780132"/>
              <a:ext cx="1655373" cy="936937"/>
            </a:xfrm>
            <a:prstGeom prst="line">
              <a:avLst/>
            </a:prstGeom>
            <a:ln w="3810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>
              <a:stCxn id="9" idx="4"/>
              <a:endCxn id="8" idx="0"/>
            </p:cNvCxnSpPr>
            <p:nvPr/>
          </p:nvCxnSpPr>
          <p:spPr>
            <a:xfrm rot="5400000">
              <a:off x="5868738" y="4869433"/>
              <a:ext cx="1151225" cy="0"/>
            </a:xfrm>
            <a:prstGeom prst="line">
              <a:avLst/>
            </a:prstGeom>
            <a:ln w="3810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>
              <a:stCxn id="8" idx="2"/>
              <a:endCxn id="7" idx="6"/>
            </p:cNvCxnSpPr>
            <p:nvPr/>
          </p:nvCxnSpPr>
          <p:spPr>
            <a:xfrm rot="10800000">
              <a:off x="2700286" y="5732281"/>
              <a:ext cx="3383777" cy="0"/>
            </a:xfrm>
            <a:prstGeom prst="line">
              <a:avLst/>
            </a:prstGeom>
            <a:ln w="3810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>
              <a:stCxn id="7" idx="0"/>
              <a:endCxn id="4" idx="4"/>
            </p:cNvCxnSpPr>
            <p:nvPr/>
          </p:nvCxnSpPr>
          <p:spPr>
            <a:xfrm rot="5400000" flipH="1" flipV="1">
              <a:off x="1727912" y="4832958"/>
              <a:ext cx="1224173" cy="0"/>
            </a:xfrm>
            <a:prstGeom prst="line">
              <a:avLst/>
            </a:prstGeom>
            <a:ln w="3810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>
              <a:stCxn id="4" idx="0"/>
              <a:endCxn id="5" idx="2"/>
            </p:cNvCxnSpPr>
            <p:nvPr/>
          </p:nvCxnSpPr>
          <p:spPr>
            <a:xfrm rot="5400000" flipH="1" flipV="1">
              <a:off x="2772207" y="2347924"/>
              <a:ext cx="863988" cy="1728404"/>
            </a:xfrm>
            <a:prstGeom prst="line">
              <a:avLst/>
            </a:prstGeom>
            <a:ln w="3810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>
              <a:stCxn id="5" idx="4"/>
              <a:endCxn id="6" idx="0"/>
            </p:cNvCxnSpPr>
            <p:nvPr/>
          </p:nvCxnSpPr>
          <p:spPr>
            <a:xfrm rot="5400000">
              <a:off x="3888412" y="3609926"/>
              <a:ext cx="1080555" cy="0"/>
            </a:xfrm>
            <a:prstGeom prst="line">
              <a:avLst/>
            </a:prstGeom>
            <a:ln w="3810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>
              <a:stCxn id="4" idx="6"/>
              <a:endCxn id="6" idx="2"/>
            </p:cNvCxnSpPr>
            <p:nvPr/>
          </p:nvCxnSpPr>
          <p:spPr>
            <a:xfrm>
              <a:off x="2700286" y="3933636"/>
              <a:ext cx="1368117" cy="503804"/>
            </a:xfrm>
            <a:prstGeom prst="line">
              <a:avLst/>
            </a:prstGeom>
            <a:ln w="3810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>
              <a:stCxn id="7" idx="7"/>
              <a:endCxn id="6" idx="3"/>
            </p:cNvCxnSpPr>
            <p:nvPr/>
          </p:nvCxnSpPr>
          <p:spPr>
            <a:xfrm rot="5400000" flipH="1" flipV="1">
              <a:off x="2938595" y="4294906"/>
              <a:ext cx="889064" cy="1579907"/>
            </a:xfrm>
            <a:prstGeom prst="line">
              <a:avLst/>
            </a:prstGeom>
            <a:ln w="3810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>
              <a:stCxn id="6" idx="5"/>
              <a:endCxn id="8" idx="1"/>
            </p:cNvCxnSpPr>
            <p:nvPr/>
          </p:nvCxnSpPr>
          <p:spPr>
            <a:xfrm rot="16200000" flipH="1">
              <a:off x="4990770" y="4331422"/>
              <a:ext cx="889064" cy="1506875"/>
            </a:xfrm>
            <a:prstGeom prst="line">
              <a:avLst/>
            </a:prstGeom>
            <a:ln w="3810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320" name="TextBox 18"/>
            <p:cNvSpPr txBox="1">
              <a:spLocks noChangeArrowheads="1"/>
            </p:cNvSpPr>
            <p:nvPr/>
          </p:nvSpPr>
          <p:spPr bwMode="auto">
            <a:xfrm>
              <a:off x="3131840" y="2689756"/>
              <a:ext cx="504056" cy="4708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800">
                  <a:latin typeface="Tw Cen MT" pitchFamily="34" charset="0"/>
                  <a:cs typeface="FreesiaUPC" pitchFamily="34" charset="-34"/>
                </a:rPr>
                <a:t>5 </a:t>
              </a:r>
              <a:endParaRPr lang="th-TH" sz="1800">
                <a:latin typeface="Tw Cen MT" pitchFamily="34" charset="0"/>
                <a:cs typeface="FreesiaUPC" pitchFamily="34" charset="-34"/>
              </a:endParaRPr>
            </a:p>
          </p:txBody>
        </p:sp>
        <p:sp>
          <p:nvSpPr>
            <p:cNvPr id="12321" name="TextBox 19"/>
            <p:cNvSpPr txBox="1">
              <a:spLocks noChangeArrowheads="1"/>
            </p:cNvSpPr>
            <p:nvPr/>
          </p:nvSpPr>
          <p:spPr bwMode="auto">
            <a:xfrm>
              <a:off x="5292080" y="2689756"/>
              <a:ext cx="504056" cy="4708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800">
                  <a:latin typeface="Tw Cen MT" pitchFamily="34" charset="0"/>
                  <a:cs typeface="FreesiaUPC" pitchFamily="34" charset="-34"/>
                </a:rPr>
                <a:t>2 </a:t>
              </a:r>
              <a:endParaRPr lang="th-TH" sz="1800">
                <a:latin typeface="Tw Cen MT" pitchFamily="34" charset="0"/>
                <a:cs typeface="FreesiaUPC" pitchFamily="34" charset="-34"/>
              </a:endParaRPr>
            </a:p>
          </p:txBody>
        </p:sp>
        <p:sp>
          <p:nvSpPr>
            <p:cNvPr id="12322" name="TextBox 20"/>
            <p:cNvSpPr txBox="1">
              <a:spLocks noChangeArrowheads="1"/>
            </p:cNvSpPr>
            <p:nvPr/>
          </p:nvSpPr>
          <p:spPr bwMode="auto">
            <a:xfrm>
              <a:off x="6444208" y="4561963"/>
              <a:ext cx="504056" cy="4708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800">
                  <a:latin typeface="Tw Cen MT" pitchFamily="34" charset="0"/>
                  <a:cs typeface="FreesiaUPC" pitchFamily="34" charset="-34"/>
                </a:rPr>
                <a:t>3 </a:t>
              </a:r>
              <a:endParaRPr lang="th-TH" sz="1800">
                <a:latin typeface="Tw Cen MT" pitchFamily="34" charset="0"/>
                <a:cs typeface="FreesiaUPC" pitchFamily="34" charset="-34"/>
              </a:endParaRPr>
            </a:p>
          </p:txBody>
        </p:sp>
        <p:sp>
          <p:nvSpPr>
            <p:cNvPr id="12323" name="TextBox 21"/>
            <p:cNvSpPr txBox="1">
              <a:spLocks noChangeArrowheads="1"/>
            </p:cNvSpPr>
            <p:nvPr/>
          </p:nvSpPr>
          <p:spPr bwMode="auto">
            <a:xfrm>
              <a:off x="3131840" y="4705980"/>
              <a:ext cx="504056" cy="4708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800">
                  <a:latin typeface="Tw Cen MT" pitchFamily="34" charset="0"/>
                  <a:cs typeface="FreesiaUPC" pitchFamily="34" charset="-34"/>
                </a:rPr>
                <a:t>3 </a:t>
              </a:r>
              <a:endParaRPr lang="th-TH" sz="1800">
                <a:latin typeface="Tw Cen MT" pitchFamily="34" charset="0"/>
                <a:cs typeface="FreesiaUPC" pitchFamily="34" charset="-34"/>
              </a:endParaRPr>
            </a:p>
          </p:txBody>
        </p:sp>
        <p:sp>
          <p:nvSpPr>
            <p:cNvPr id="12324" name="TextBox 22"/>
            <p:cNvSpPr txBox="1">
              <a:spLocks noChangeArrowheads="1"/>
            </p:cNvSpPr>
            <p:nvPr/>
          </p:nvSpPr>
          <p:spPr bwMode="auto">
            <a:xfrm>
              <a:off x="1979712" y="4581128"/>
              <a:ext cx="504056" cy="4708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800">
                  <a:latin typeface="Tw Cen MT" pitchFamily="34" charset="0"/>
                  <a:cs typeface="FreesiaUPC" pitchFamily="34" charset="-34"/>
                </a:rPr>
                <a:t>1 </a:t>
              </a:r>
              <a:endParaRPr lang="th-TH" sz="1800">
                <a:latin typeface="Tw Cen MT" pitchFamily="34" charset="0"/>
                <a:cs typeface="FreesiaUPC" pitchFamily="34" charset="-34"/>
              </a:endParaRPr>
            </a:p>
          </p:txBody>
        </p:sp>
        <p:sp>
          <p:nvSpPr>
            <p:cNvPr id="12325" name="TextBox 23"/>
            <p:cNvSpPr txBox="1">
              <a:spLocks noChangeArrowheads="1"/>
            </p:cNvSpPr>
            <p:nvPr/>
          </p:nvSpPr>
          <p:spPr bwMode="auto">
            <a:xfrm>
              <a:off x="5220071" y="4633972"/>
              <a:ext cx="504056" cy="4708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800">
                  <a:latin typeface="Tw Cen MT" pitchFamily="34" charset="0"/>
                  <a:cs typeface="FreesiaUPC" pitchFamily="34" charset="-34"/>
                </a:rPr>
                <a:t>1 </a:t>
              </a:r>
              <a:endParaRPr lang="th-TH" sz="1800">
                <a:latin typeface="Tw Cen MT" pitchFamily="34" charset="0"/>
                <a:cs typeface="FreesiaUPC" pitchFamily="34" charset="-34"/>
              </a:endParaRPr>
            </a:p>
          </p:txBody>
        </p:sp>
        <p:sp>
          <p:nvSpPr>
            <p:cNvPr id="12326" name="TextBox 24"/>
            <p:cNvSpPr txBox="1">
              <a:spLocks noChangeArrowheads="1"/>
            </p:cNvSpPr>
            <p:nvPr/>
          </p:nvSpPr>
          <p:spPr bwMode="auto">
            <a:xfrm>
              <a:off x="4355976" y="3481843"/>
              <a:ext cx="504056" cy="4708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800">
                  <a:latin typeface="Tw Cen MT" pitchFamily="34" charset="0"/>
                  <a:cs typeface="FreesiaUPC" pitchFamily="34" charset="-34"/>
                </a:rPr>
                <a:t>5 </a:t>
              </a:r>
              <a:endParaRPr lang="th-TH" sz="1800">
                <a:latin typeface="Tw Cen MT" pitchFamily="34" charset="0"/>
                <a:cs typeface="FreesiaUPC" pitchFamily="34" charset="-34"/>
              </a:endParaRPr>
            </a:p>
          </p:txBody>
        </p:sp>
        <p:sp>
          <p:nvSpPr>
            <p:cNvPr id="12327" name="TextBox 25"/>
            <p:cNvSpPr txBox="1">
              <a:spLocks noChangeArrowheads="1"/>
            </p:cNvSpPr>
            <p:nvPr/>
          </p:nvSpPr>
          <p:spPr bwMode="auto">
            <a:xfrm>
              <a:off x="4139952" y="5642084"/>
              <a:ext cx="504056" cy="4708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800">
                  <a:latin typeface="Tw Cen MT" pitchFamily="34" charset="0"/>
                  <a:cs typeface="FreesiaUPC" pitchFamily="34" charset="-34"/>
                </a:rPr>
                <a:t>6 </a:t>
              </a:r>
              <a:endParaRPr lang="th-TH" sz="1800">
                <a:latin typeface="Tw Cen MT" pitchFamily="34" charset="0"/>
                <a:cs typeface="FreesiaUPC" pitchFamily="34" charset="-34"/>
              </a:endParaRPr>
            </a:p>
          </p:txBody>
        </p:sp>
        <p:sp>
          <p:nvSpPr>
            <p:cNvPr id="12328" name="TextBox 26"/>
            <p:cNvSpPr txBox="1">
              <a:spLocks noChangeArrowheads="1"/>
            </p:cNvSpPr>
            <p:nvPr/>
          </p:nvSpPr>
          <p:spPr bwMode="auto">
            <a:xfrm>
              <a:off x="3275856" y="3841884"/>
              <a:ext cx="720080" cy="4708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800">
                  <a:latin typeface="Tw Cen MT" pitchFamily="34" charset="0"/>
                  <a:cs typeface="FreesiaUPC" pitchFamily="34" charset="-34"/>
                </a:rPr>
                <a:t>10 </a:t>
              </a:r>
              <a:endParaRPr lang="th-TH" sz="1800">
                <a:latin typeface="Tw Cen MT" pitchFamily="34" charset="0"/>
                <a:cs typeface="FreesiaUPC" pitchFamily="34" charset="-34"/>
              </a:endParaRPr>
            </a:p>
          </p:txBody>
        </p:sp>
      </p:grpSp>
      <p:sp>
        <p:nvSpPr>
          <p:cNvPr id="29" name="Content Placeholder 2"/>
          <p:cNvSpPr txBox="1">
            <a:spLocks/>
          </p:cNvSpPr>
          <p:nvPr/>
        </p:nvSpPr>
        <p:spPr>
          <a:xfrm>
            <a:off x="3708400" y="2133600"/>
            <a:ext cx="5202238" cy="38735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320040" indent="-320040" fontAlgn="auto"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None/>
              <a:defRPr/>
            </a:pPr>
            <a:r>
              <a:rPr lang="en-US" sz="1800" dirty="0"/>
              <a:t>Open : [ (B,A) (C, A) (D, A) ]    Close : [ (A, nil) ]</a:t>
            </a:r>
            <a:endParaRPr lang="th-TH" sz="1800" dirty="0"/>
          </a:p>
        </p:txBody>
      </p:sp>
      <p:sp>
        <p:nvSpPr>
          <p:cNvPr id="30" name="Oval 29"/>
          <p:cNvSpPr/>
          <p:nvPr/>
        </p:nvSpPr>
        <p:spPr>
          <a:xfrm>
            <a:off x="179388" y="2420938"/>
            <a:ext cx="469900" cy="401637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/>
              <a:t>A</a:t>
            </a:r>
            <a:endParaRPr lang="th-TH" b="1" dirty="0"/>
          </a:p>
        </p:txBody>
      </p:sp>
      <p:sp>
        <p:nvSpPr>
          <p:cNvPr id="32" name="Oval 31"/>
          <p:cNvSpPr/>
          <p:nvPr/>
        </p:nvSpPr>
        <p:spPr>
          <a:xfrm>
            <a:off x="1547813" y="1628775"/>
            <a:ext cx="469900" cy="401638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B</a:t>
            </a:r>
            <a:endParaRPr lang="th-TH" dirty="0"/>
          </a:p>
        </p:txBody>
      </p:sp>
      <p:sp>
        <p:nvSpPr>
          <p:cNvPr id="33" name="Content Placeholder 2"/>
          <p:cNvSpPr txBox="1">
            <a:spLocks/>
          </p:cNvSpPr>
          <p:nvPr/>
        </p:nvSpPr>
        <p:spPr>
          <a:xfrm>
            <a:off x="3708400" y="2608263"/>
            <a:ext cx="5202238" cy="388937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320040" indent="-320040" fontAlgn="auto"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defRPr/>
            </a:pPr>
            <a:r>
              <a:rPr lang="en-US" sz="1800" dirty="0"/>
              <a:t>Open : [ (C, A) (D, A) (E,B) ]     Close : [ (B,A) (A, nil) ]</a:t>
            </a:r>
            <a:endParaRPr lang="th-TH" sz="1800" dirty="0"/>
          </a:p>
        </p:txBody>
      </p:sp>
      <p:sp>
        <p:nvSpPr>
          <p:cNvPr id="35" name="Content Placeholder 2"/>
          <p:cNvSpPr txBox="1">
            <a:spLocks/>
          </p:cNvSpPr>
          <p:nvPr/>
        </p:nvSpPr>
        <p:spPr>
          <a:xfrm>
            <a:off x="3708400" y="3068638"/>
            <a:ext cx="5202238" cy="36036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marL="320040" indent="-320040" fontAlgn="auto"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None/>
              <a:defRPr/>
            </a:pPr>
            <a:r>
              <a:rPr lang="en-US" sz="1800" dirty="0"/>
              <a:t>Open : [(D, A) (E,B) (F, C)]     Close : [(C,A) (B,A) (A, nil)]</a:t>
            </a:r>
            <a:endParaRPr lang="th-TH" sz="1800" dirty="0"/>
          </a:p>
        </p:txBody>
      </p:sp>
      <p:sp>
        <p:nvSpPr>
          <p:cNvPr id="38" name="Content Placeholder 2"/>
          <p:cNvSpPr txBox="1">
            <a:spLocks/>
          </p:cNvSpPr>
          <p:nvPr/>
        </p:nvSpPr>
        <p:spPr>
          <a:xfrm>
            <a:off x="395288" y="4581525"/>
            <a:ext cx="8497887" cy="2087563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320040" indent="-320040" fontAlgn="auto"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None/>
              <a:defRPr/>
            </a:pPr>
            <a:r>
              <a:rPr lang="en-US" sz="1800" dirty="0"/>
              <a:t>(F, C) </a:t>
            </a:r>
            <a:r>
              <a:rPr lang="en-US" sz="1800" dirty="0">
                <a:sym typeface="Wingdings" pitchFamily="2" charset="2"/>
              </a:rPr>
              <a:t> (C, A)  (A, Nil)  =   A  C  F</a:t>
            </a:r>
          </a:p>
          <a:p>
            <a:pPr marL="320040" indent="-320040" fontAlgn="auto"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None/>
              <a:defRPr/>
            </a:pPr>
            <a:r>
              <a:rPr lang="th-TH" sz="1800" dirty="0">
                <a:sym typeface="Wingdings" pitchFamily="2" charset="2"/>
              </a:rPr>
              <a:t>ระยะทาง </a:t>
            </a:r>
            <a:endParaRPr lang="en-US" sz="1800" dirty="0">
              <a:sym typeface="Wingdings" pitchFamily="2" charset="2"/>
            </a:endParaRPr>
          </a:p>
          <a:p>
            <a:pPr marL="777240" lvl="1" indent="-320040" fontAlgn="auto"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Arial" pitchFamily="34" charset="0"/>
              <a:buChar char="•"/>
              <a:defRPr/>
            </a:pPr>
            <a:r>
              <a:rPr lang="en-US" sz="1800" dirty="0">
                <a:sym typeface="Wingdings" pitchFamily="2" charset="2"/>
              </a:rPr>
              <a:t>A C = 1</a:t>
            </a:r>
          </a:p>
          <a:p>
            <a:pPr marL="777240" lvl="1" indent="-320040" fontAlgn="auto"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Arial" pitchFamily="34" charset="0"/>
              <a:buChar char="•"/>
              <a:defRPr/>
            </a:pPr>
            <a:r>
              <a:rPr lang="en-US" sz="1800" dirty="0">
                <a:sym typeface="Wingdings" pitchFamily="2" charset="2"/>
              </a:rPr>
              <a:t>C F = 6</a:t>
            </a:r>
          </a:p>
          <a:p>
            <a:pPr marL="320040" indent="-320040" fontAlgn="auto"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defRPr/>
            </a:pPr>
            <a:r>
              <a:rPr lang="th-TH" sz="1800" dirty="0">
                <a:sym typeface="Wingdings" pitchFamily="2" charset="2"/>
              </a:rPr>
              <a:t>รวมระยะทางจาก </a:t>
            </a:r>
            <a:r>
              <a:rPr lang="en-US" sz="1800" dirty="0">
                <a:sym typeface="Wingdings" pitchFamily="2" charset="2"/>
              </a:rPr>
              <a:t>A – F  = 1 + 6 = 7</a:t>
            </a:r>
            <a:endParaRPr lang="th-TH" sz="1800" dirty="0"/>
          </a:p>
        </p:txBody>
      </p:sp>
      <p:sp>
        <p:nvSpPr>
          <p:cNvPr id="37" name="Oval 36"/>
          <p:cNvSpPr/>
          <p:nvPr/>
        </p:nvSpPr>
        <p:spPr>
          <a:xfrm>
            <a:off x="179388" y="3686175"/>
            <a:ext cx="469900" cy="40005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C</a:t>
            </a:r>
            <a:endParaRPr lang="th-TH" dirty="0"/>
          </a:p>
        </p:txBody>
      </p:sp>
      <p:sp>
        <p:nvSpPr>
          <p:cNvPr id="39" name="Content Placeholder 2"/>
          <p:cNvSpPr txBox="1">
            <a:spLocks/>
          </p:cNvSpPr>
          <p:nvPr/>
        </p:nvSpPr>
        <p:spPr>
          <a:xfrm>
            <a:off x="3708400" y="3500438"/>
            <a:ext cx="5202238" cy="36036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marL="320040" indent="-320040" fontAlgn="auto"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None/>
              <a:defRPr/>
            </a:pPr>
            <a:r>
              <a:rPr lang="en-US" sz="1800" dirty="0"/>
              <a:t>Open : [(E,B) (F, C)]   Close : [(D,A) (C,A) (B,A) (A, nil)]</a:t>
            </a:r>
            <a:endParaRPr lang="th-TH" sz="1800" dirty="0"/>
          </a:p>
        </p:txBody>
      </p:sp>
      <p:sp>
        <p:nvSpPr>
          <p:cNvPr id="40" name="Content Placeholder 2"/>
          <p:cNvSpPr txBox="1">
            <a:spLocks/>
          </p:cNvSpPr>
          <p:nvPr/>
        </p:nvSpPr>
        <p:spPr>
          <a:xfrm>
            <a:off x="3708400" y="3933825"/>
            <a:ext cx="5202238" cy="35877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marL="320040" indent="-320040" fontAlgn="auto"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None/>
              <a:defRPr/>
            </a:pPr>
            <a:r>
              <a:rPr lang="en-US" sz="1800" dirty="0"/>
              <a:t>Open : [(F, C)]   Close : [(E,B) (D,A) (C,A) (B,A) (A, nil)]</a:t>
            </a:r>
            <a:endParaRPr lang="th-TH" sz="1800" dirty="0"/>
          </a:p>
        </p:txBody>
      </p:sp>
      <p:sp>
        <p:nvSpPr>
          <p:cNvPr id="41" name="Oval 40"/>
          <p:cNvSpPr/>
          <p:nvPr/>
        </p:nvSpPr>
        <p:spPr>
          <a:xfrm>
            <a:off x="1547813" y="2781300"/>
            <a:ext cx="469900" cy="40005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D</a:t>
            </a:r>
            <a:endParaRPr lang="th-TH" dirty="0"/>
          </a:p>
        </p:txBody>
      </p:sp>
      <p:sp>
        <p:nvSpPr>
          <p:cNvPr id="42" name="Oval 41"/>
          <p:cNvSpPr/>
          <p:nvPr/>
        </p:nvSpPr>
        <p:spPr>
          <a:xfrm>
            <a:off x="2854325" y="2482850"/>
            <a:ext cx="469900" cy="401638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E</a:t>
            </a:r>
            <a:endParaRPr lang="th-TH" dirty="0"/>
          </a:p>
        </p:txBody>
      </p:sp>
      <p:sp>
        <p:nvSpPr>
          <p:cNvPr id="43" name="Oval 42"/>
          <p:cNvSpPr/>
          <p:nvPr/>
        </p:nvSpPr>
        <p:spPr>
          <a:xfrm>
            <a:off x="2854325" y="3686175"/>
            <a:ext cx="469900" cy="40005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F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29" grpId="0" animBg="1"/>
      <p:bldP spid="30" grpId="0" animBg="1"/>
      <p:bldP spid="30" grpId="1" animBg="1"/>
      <p:bldP spid="32" grpId="0" animBg="1"/>
      <p:bldP spid="32" grpId="1" animBg="1"/>
      <p:bldP spid="33" grpId="0" animBg="1"/>
      <p:bldP spid="35" grpId="0" animBg="1"/>
      <p:bldP spid="38" grpId="0" animBg="1"/>
      <p:bldP spid="37" grpId="0" animBg="1"/>
      <p:bldP spid="37" grpId="1" animBg="1"/>
      <p:bldP spid="39" grpId="0" animBg="1"/>
      <p:bldP spid="40" grpId="0" animBg="1"/>
      <p:bldP spid="41" grpId="0" animBg="1"/>
      <p:bldP spid="41" grpId="1" animBg="1"/>
      <p:bldP spid="42" grpId="0" animBg="1"/>
      <p:bldP spid="42" grpId="1" animBg="1"/>
      <p:bldP spid="4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en-US" smtClean="0">
                <a:cs typeface="FreesiaUPC" pitchFamily="34" charset="-34"/>
              </a:rPr>
              <a:t>Heuristic Search Techniques</a:t>
            </a:r>
            <a:endParaRPr lang="th-TH" smtClean="0"/>
          </a:p>
        </p:txBody>
      </p:sp>
      <p:sp>
        <p:nvSpPr>
          <p:cNvPr id="13315" name="Content Placeholder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r>
              <a:rPr lang="en-US" smtClean="0">
                <a:cs typeface="FreesiaUPC" pitchFamily="34" charset="-34"/>
              </a:rPr>
              <a:t>Heuristic Search Techniques </a:t>
            </a:r>
            <a:r>
              <a:rPr lang="th-TH" smtClean="0"/>
              <a:t>หรือ </a:t>
            </a:r>
            <a:r>
              <a:rPr lang="en-US" smtClean="0">
                <a:cs typeface="FreesiaUPC" pitchFamily="34" charset="-34"/>
              </a:rPr>
              <a:t>Informed Search Techniques </a:t>
            </a:r>
            <a:r>
              <a:rPr lang="th-TH" smtClean="0"/>
              <a:t>เป็นเทคนิคการค้นหาแบบมีข้อมูล </a:t>
            </a:r>
            <a:r>
              <a:rPr lang="en-US" smtClean="0">
                <a:cs typeface="FreesiaUPC" pitchFamily="34" charset="-34"/>
              </a:rPr>
              <a:t>(informed) </a:t>
            </a:r>
            <a:endParaRPr lang="th-TH" smtClean="0"/>
          </a:p>
          <a:p>
            <a:r>
              <a:rPr lang="th-TH" smtClean="0"/>
              <a:t>การค้นหาจะนำข้อมูลมาประกอบเพื่อช่วยเพิ่มประสิทธิภาพ</a:t>
            </a:r>
          </a:p>
          <a:p>
            <a:r>
              <a:rPr lang="th-TH" smtClean="0"/>
              <a:t>ฟังก์ชันพื้นฐานที่นำมาใช้ประกอบกับการค้นหาแบบ </a:t>
            </a:r>
            <a:r>
              <a:rPr lang="en-US" smtClean="0">
                <a:cs typeface="FreesiaUPC" pitchFamily="34" charset="-34"/>
              </a:rPr>
              <a:t>Heuristic </a:t>
            </a:r>
            <a:r>
              <a:rPr lang="th-TH" smtClean="0"/>
              <a:t>มี 2 ชนิด</a:t>
            </a:r>
          </a:p>
          <a:p>
            <a:pPr lvl="1"/>
            <a:r>
              <a:rPr lang="th-TH" smtClean="0"/>
              <a:t>ฟังก์ชัน </a:t>
            </a:r>
            <a:r>
              <a:rPr lang="en-US" smtClean="0">
                <a:cs typeface="FreesiaUPC" pitchFamily="34" charset="-34"/>
              </a:rPr>
              <a:t>Evaluation (Evaluation function </a:t>
            </a:r>
            <a:r>
              <a:rPr lang="en-US" i="1" smtClean="0">
                <a:solidFill>
                  <a:srgbClr val="FF0000"/>
                </a:solidFill>
                <a:cs typeface="FreesiaUPC" pitchFamily="34" charset="-34"/>
              </a:rPr>
              <a:t>f(n)</a:t>
            </a:r>
            <a:r>
              <a:rPr lang="en-US" smtClean="0">
                <a:cs typeface="FreesiaUPC" pitchFamily="34" charset="-34"/>
              </a:rPr>
              <a:t>)</a:t>
            </a:r>
          </a:p>
          <a:p>
            <a:pPr lvl="2"/>
            <a:r>
              <a:rPr lang="th-TH" smtClean="0"/>
              <a:t>ทำหน้าที่ประมาณค่าใช้จ่ายทั้งหมดบนเส้นทางจากโหนด </a:t>
            </a:r>
            <a:r>
              <a:rPr lang="en-US" smtClean="0">
                <a:cs typeface="FreesiaUPC" pitchFamily="34" charset="-34"/>
              </a:rPr>
              <a:t>n </a:t>
            </a:r>
            <a:r>
              <a:rPr lang="th-TH" smtClean="0"/>
              <a:t>ไปยังโหนดเป้าหมาย</a:t>
            </a:r>
          </a:p>
          <a:p>
            <a:pPr lvl="1"/>
            <a:r>
              <a:rPr lang="th-TH" smtClean="0"/>
              <a:t>ฟังก์ชัน </a:t>
            </a:r>
            <a:r>
              <a:rPr lang="en-US" smtClean="0">
                <a:cs typeface="FreesiaUPC" pitchFamily="34" charset="-34"/>
              </a:rPr>
              <a:t>Heuristic (Heuristic function </a:t>
            </a:r>
            <a:r>
              <a:rPr lang="en-US" i="1" smtClean="0">
                <a:solidFill>
                  <a:srgbClr val="0070C0"/>
                </a:solidFill>
                <a:cs typeface="FreesiaUPC" pitchFamily="34" charset="-34"/>
              </a:rPr>
              <a:t>h(n)</a:t>
            </a:r>
            <a:r>
              <a:rPr lang="en-US" smtClean="0">
                <a:cs typeface="FreesiaUPC" pitchFamily="34" charset="-34"/>
              </a:rPr>
              <a:t>)</a:t>
            </a:r>
          </a:p>
          <a:p>
            <a:pPr lvl="2"/>
            <a:r>
              <a:rPr lang="th-TH" smtClean="0"/>
              <a:t>ทำหน้าที่บอกปริมาณทรัพยากรที่ใช้ไปตั้งแต่ตำแหน่ง </a:t>
            </a:r>
            <a:r>
              <a:rPr lang="en-US" smtClean="0">
                <a:cs typeface="FreesiaUPC" pitchFamily="34" charset="-34"/>
              </a:rPr>
              <a:t>n </a:t>
            </a:r>
            <a:r>
              <a:rPr lang="th-TH" smtClean="0"/>
              <a:t>จนถึงเป้าหมาย</a:t>
            </a:r>
          </a:p>
          <a:p>
            <a:endParaRPr lang="th-TH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th-TH" smtClean="0"/>
              <a:t>ตัวอย่างการหา</a:t>
            </a:r>
            <a:r>
              <a:rPr lang="en-US" smtClean="0">
                <a:cs typeface="FreesiaUPC" pitchFamily="34" charset="-34"/>
              </a:rPr>
              <a:t> h(n)</a:t>
            </a:r>
            <a:endParaRPr lang="th-TH" smtClean="0"/>
          </a:p>
        </p:txBody>
      </p:sp>
      <p:pic>
        <p:nvPicPr>
          <p:cNvPr id="14339" name="Picture 4" descr="xx.jpeg"/>
          <p:cNvPicPr>
            <a:picLocks noChangeAspect="1"/>
          </p:cNvPicPr>
          <p:nvPr/>
        </p:nvPicPr>
        <p:blipFill>
          <a:blip r:embed="rId2" cstate="print"/>
          <a:srcRect l="6952"/>
          <a:stretch>
            <a:fillRect/>
          </a:stretch>
        </p:blipFill>
        <p:spPr bwMode="auto">
          <a:xfrm>
            <a:off x="34925" y="1557338"/>
            <a:ext cx="4819650" cy="3167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5476875" y="1857375"/>
            <a:ext cx="3384550" cy="40005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/>
              <a:t>Goal state : </a:t>
            </a:r>
            <a:r>
              <a:rPr lang="th-TH" sz="2000" dirty="0"/>
              <a:t>มีนบุรี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435600" y="2720975"/>
            <a:ext cx="3457575" cy="70802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/>
              <a:t>h(n) </a:t>
            </a:r>
            <a:r>
              <a:rPr lang="th-TH" sz="2000" dirty="0"/>
              <a:t>จะใช้ระยะทางเส้นทางตรงจาก            เมือง </a:t>
            </a:r>
            <a:r>
              <a:rPr lang="en-US" sz="2000" dirty="0"/>
              <a:t>n </a:t>
            </a:r>
            <a:r>
              <a:rPr lang="th-TH" sz="2000" dirty="0"/>
              <a:t>ไปยังเมืองเป้าหมาย</a:t>
            </a:r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1598613" y="2709863"/>
            <a:ext cx="1728787" cy="360362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2103438" y="2854325"/>
            <a:ext cx="1079500" cy="52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solidFill>
                  <a:srgbClr val="FF0000"/>
                </a:solidFill>
                <a:latin typeface="Tw Cen MT" pitchFamily="34" charset="0"/>
                <a:cs typeface="FreesiaUPC" pitchFamily="34" charset="-34"/>
              </a:rPr>
              <a:t>26.63 </a:t>
            </a:r>
            <a:endParaRPr lang="th-TH">
              <a:solidFill>
                <a:srgbClr val="FF0000"/>
              </a:solidFill>
              <a:latin typeface="Tw Cen MT" pitchFamily="34" charset="0"/>
              <a:cs typeface="FreesiaUPC" pitchFamily="34" charset="-34"/>
            </a:endParaRPr>
          </a:p>
        </p:txBody>
      </p:sp>
      <p:graphicFrame>
        <p:nvGraphicFramePr>
          <p:cNvPr id="12" name="Table 11"/>
          <p:cNvGraphicFramePr>
            <a:graphicFrameLocks noGrp="1"/>
          </p:cNvGraphicFramePr>
          <p:nvPr/>
        </p:nvGraphicFramePr>
        <p:xfrm>
          <a:off x="3348038" y="4108450"/>
          <a:ext cx="5544618" cy="25603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924103"/>
                <a:gridCol w="924103"/>
                <a:gridCol w="1032116"/>
                <a:gridCol w="864096"/>
                <a:gridCol w="936104"/>
                <a:gridCol w="864096"/>
              </a:tblGrid>
              <a:tr h="216024">
                <a:tc>
                  <a:txBody>
                    <a:bodyPr/>
                    <a:lstStyle/>
                    <a:p>
                      <a:pPr algn="ctr"/>
                      <a:r>
                        <a:rPr lang="th-TH" sz="1800" dirty="0" smtClean="0"/>
                        <a:t>เขต</a:t>
                      </a:r>
                      <a:endParaRPr lang="th-TH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800" dirty="0" smtClean="0"/>
                        <a:t>ระยะทาง</a:t>
                      </a:r>
                      <a:endParaRPr lang="th-TH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800" dirty="0" smtClean="0"/>
                        <a:t>เขต</a:t>
                      </a:r>
                      <a:endParaRPr lang="th-TH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800" dirty="0" smtClean="0"/>
                        <a:t>ระยะทาง</a:t>
                      </a:r>
                      <a:endParaRPr lang="th-TH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800" dirty="0" smtClean="0"/>
                        <a:t>เขต</a:t>
                      </a:r>
                      <a:endParaRPr lang="th-TH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800" dirty="0" smtClean="0"/>
                        <a:t>ระยะทาง</a:t>
                      </a:r>
                      <a:endParaRPr lang="th-TH" sz="1800" dirty="0"/>
                    </a:p>
                  </a:txBody>
                  <a:tcPr/>
                </a:tc>
              </a:tr>
              <a:tr h="216024">
                <a:tc>
                  <a:txBody>
                    <a:bodyPr/>
                    <a:lstStyle/>
                    <a:p>
                      <a:pPr algn="ctr"/>
                      <a:r>
                        <a:rPr lang="th-TH" sz="1800" dirty="0" smtClean="0"/>
                        <a:t>จตุจักร</a:t>
                      </a:r>
                      <a:endParaRPr lang="th-TH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800" dirty="0" smtClean="0"/>
                        <a:t>21.86</a:t>
                      </a:r>
                      <a:endParaRPr lang="th-TH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800" dirty="0" smtClean="0"/>
                        <a:t>ประเวศ</a:t>
                      </a:r>
                      <a:endParaRPr lang="th-TH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800" dirty="0" smtClean="0"/>
                        <a:t>18.79</a:t>
                      </a:r>
                      <a:endParaRPr lang="th-TH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800" dirty="0" smtClean="0"/>
                        <a:t>บางนา</a:t>
                      </a:r>
                      <a:endParaRPr lang="th-TH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800" dirty="0" smtClean="0"/>
                        <a:t>26.16</a:t>
                      </a:r>
                      <a:endParaRPr lang="th-TH" sz="1800" dirty="0"/>
                    </a:p>
                  </a:txBody>
                  <a:tcPr/>
                </a:tc>
              </a:tr>
              <a:tr h="216024">
                <a:tc>
                  <a:txBody>
                    <a:bodyPr/>
                    <a:lstStyle/>
                    <a:p>
                      <a:pPr algn="ctr"/>
                      <a:r>
                        <a:rPr lang="th-TH" sz="1800" dirty="0" smtClean="0"/>
                        <a:t>ตลิ่งชัน</a:t>
                      </a:r>
                      <a:endParaRPr lang="th-TH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800" dirty="0" smtClean="0"/>
                        <a:t>36.34</a:t>
                      </a:r>
                      <a:endParaRPr lang="th-TH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800" dirty="0" smtClean="0"/>
                        <a:t>พญาไท</a:t>
                      </a:r>
                      <a:endParaRPr lang="th-TH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800" dirty="0" smtClean="0"/>
                        <a:t>26.63</a:t>
                      </a:r>
                      <a:endParaRPr lang="th-TH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800" dirty="0" smtClean="0"/>
                        <a:t>บึงกุ่ม</a:t>
                      </a:r>
                      <a:endParaRPr lang="th-TH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800" dirty="0" smtClean="0"/>
                        <a:t>10.40</a:t>
                      </a:r>
                      <a:endParaRPr lang="th-TH" sz="1800" dirty="0"/>
                    </a:p>
                  </a:txBody>
                  <a:tcPr/>
                </a:tc>
              </a:tr>
              <a:tr h="216024">
                <a:tc>
                  <a:txBody>
                    <a:bodyPr/>
                    <a:lstStyle/>
                    <a:p>
                      <a:pPr algn="ctr"/>
                      <a:r>
                        <a:rPr lang="th-TH" sz="1800" dirty="0" smtClean="0"/>
                        <a:t>บางกะปิ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800" dirty="0" smtClean="0"/>
                        <a:t>10.79</a:t>
                      </a:r>
                      <a:endParaRPr lang="th-TH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800" dirty="0" smtClean="0"/>
                        <a:t>มีนบุรี</a:t>
                      </a:r>
                      <a:endParaRPr lang="th-TH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800" dirty="0" smtClean="0"/>
                        <a:t>0</a:t>
                      </a:r>
                      <a:endParaRPr lang="th-TH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800" dirty="0" smtClean="0"/>
                        <a:t>พระขโนง</a:t>
                      </a:r>
                      <a:endParaRPr lang="th-TH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800" dirty="0" smtClean="0"/>
                        <a:t>28.44</a:t>
                      </a:r>
                      <a:endParaRPr lang="th-TH" sz="1800" dirty="0"/>
                    </a:p>
                  </a:txBody>
                  <a:tcPr/>
                </a:tc>
              </a:tr>
              <a:tr h="216024">
                <a:tc>
                  <a:txBody>
                    <a:bodyPr/>
                    <a:lstStyle/>
                    <a:p>
                      <a:pPr algn="ctr"/>
                      <a:r>
                        <a:rPr lang="th-TH" sz="1800" dirty="0" smtClean="0"/>
                        <a:t>บางเขน</a:t>
                      </a:r>
                      <a:endParaRPr lang="th-TH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800" dirty="0" smtClean="0"/>
                        <a:t>17.59</a:t>
                      </a:r>
                      <a:endParaRPr lang="th-TH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800" dirty="0" smtClean="0"/>
                        <a:t>ราษฎร์บูรณะ</a:t>
                      </a:r>
                      <a:endParaRPr lang="th-TH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800" dirty="0" smtClean="0"/>
                        <a:t>36.84</a:t>
                      </a:r>
                      <a:endParaRPr lang="th-TH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800" dirty="0" smtClean="0"/>
                        <a:t>สาธร</a:t>
                      </a:r>
                      <a:endParaRPr lang="th-TH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800" dirty="0" smtClean="0"/>
                        <a:t>31.97</a:t>
                      </a:r>
                      <a:endParaRPr lang="th-TH" sz="1800" dirty="0"/>
                    </a:p>
                  </a:txBody>
                  <a:tcPr/>
                </a:tc>
              </a:tr>
              <a:tr h="216024">
                <a:tc>
                  <a:txBody>
                    <a:bodyPr/>
                    <a:lstStyle/>
                    <a:p>
                      <a:pPr algn="ctr"/>
                      <a:r>
                        <a:rPr lang="th-TH" sz="1800" dirty="0" smtClean="0"/>
                        <a:t>บางแค</a:t>
                      </a:r>
                      <a:endParaRPr lang="th-TH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800" dirty="0" smtClean="0"/>
                        <a:t>42.11</a:t>
                      </a:r>
                      <a:endParaRPr lang="th-TH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800" dirty="0" smtClean="0"/>
                        <a:t>ลาดกระบัง</a:t>
                      </a:r>
                      <a:endParaRPr lang="th-TH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800" dirty="0" smtClean="0"/>
                        <a:t>16.15</a:t>
                      </a:r>
                      <a:endParaRPr lang="th-TH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800" dirty="0" smtClean="0"/>
                        <a:t>หนองจอก</a:t>
                      </a:r>
                      <a:endParaRPr lang="th-TH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800" dirty="0" smtClean="0"/>
                        <a:t>18.42</a:t>
                      </a:r>
                      <a:endParaRPr lang="th-TH" sz="1800" dirty="0"/>
                    </a:p>
                  </a:txBody>
                  <a:tcPr/>
                </a:tc>
              </a:tr>
              <a:tr h="216024">
                <a:tc>
                  <a:txBody>
                    <a:bodyPr/>
                    <a:lstStyle/>
                    <a:p>
                      <a:pPr algn="ctr"/>
                      <a:r>
                        <a:rPr lang="th-TH" sz="1800" dirty="0" smtClean="0"/>
                        <a:t>บางซื่อ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800" dirty="0" smtClean="0"/>
                        <a:t>24.95</a:t>
                      </a:r>
                      <a:endParaRPr lang="th-TH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800" dirty="0" smtClean="0"/>
                        <a:t>สวนหลวง</a:t>
                      </a:r>
                      <a:endParaRPr lang="th-TH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800" dirty="0" smtClean="0"/>
                        <a:t>14.54</a:t>
                      </a:r>
                      <a:endParaRPr lang="th-TH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h-TH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h-TH" sz="18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179388" y="4797425"/>
            <a:ext cx="3240087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h-TH" sz="2400" b="1">
                <a:latin typeface="Tw Cen MT" pitchFamily="34" charset="0"/>
                <a:cs typeface="FreesiaUPC" pitchFamily="34" charset="-34"/>
              </a:rPr>
              <a:t>ตัวอย่าง </a:t>
            </a:r>
            <a:r>
              <a:rPr lang="en-US" sz="2400" b="1">
                <a:latin typeface="Tw Cen MT" pitchFamily="34" charset="0"/>
                <a:cs typeface="FreesiaUPC" pitchFamily="34" charset="-34"/>
              </a:rPr>
              <a:t>heuristic function</a:t>
            </a:r>
          </a:p>
          <a:p>
            <a:pPr>
              <a:buFont typeface="Arial" pitchFamily="34" charset="0"/>
              <a:buChar char="•"/>
            </a:pPr>
            <a:r>
              <a:rPr lang="en-US" sz="2400">
                <a:latin typeface="Tw Cen MT" pitchFamily="34" charset="0"/>
                <a:cs typeface="FreesiaUPC" pitchFamily="34" charset="-34"/>
              </a:rPr>
              <a:t> h(</a:t>
            </a:r>
            <a:r>
              <a:rPr lang="th-TH" sz="2400">
                <a:latin typeface="Tw Cen MT" pitchFamily="34" charset="0"/>
                <a:cs typeface="FreesiaUPC" pitchFamily="34" charset="-34"/>
              </a:rPr>
              <a:t>บางเขน</a:t>
            </a:r>
            <a:r>
              <a:rPr lang="en-US" sz="2400">
                <a:latin typeface="Tw Cen MT" pitchFamily="34" charset="0"/>
                <a:cs typeface="FreesiaUPC" pitchFamily="34" charset="-34"/>
              </a:rPr>
              <a:t>) = 17.59</a:t>
            </a:r>
          </a:p>
          <a:p>
            <a:pPr>
              <a:buFont typeface="Arial" pitchFamily="34" charset="0"/>
              <a:buChar char="•"/>
            </a:pPr>
            <a:r>
              <a:rPr lang="en-US" sz="2400">
                <a:latin typeface="Tw Cen MT" pitchFamily="34" charset="0"/>
                <a:cs typeface="FreesiaUPC" pitchFamily="34" charset="-34"/>
              </a:rPr>
              <a:t> h(</a:t>
            </a:r>
            <a:r>
              <a:rPr lang="th-TH" sz="2400">
                <a:latin typeface="Tw Cen MT" pitchFamily="34" charset="0"/>
                <a:cs typeface="FreesiaUPC" pitchFamily="34" charset="-34"/>
              </a:rPr>
              <a:t>หนองจอก</a:t>
            </a:r>
            <a:r>
              <a:rPr lang="en-US" sz="2400">
                <a:latin typeface="Tw Cen MT" pitchFamily="34" charset="0"/>
                <a:cs typeface="FreesiaUPC" pitchFamily="34" charset="-34"/>
              </a:rPr>
              <a:t>) = 18.42</a:t>
            </a:r>
          </a:p>
          <a:p>
            <a:pPr>
              <a:buFont typeface="Arial" pitchFamily="34" charset="0"/>
              <a:buChar char="•"/>
            </a:pPr>
            <a:r>
              <a:rPr lang="en-US" sz="2400">
                <a:latin typeface="Tw Cen MT" pitchFamily="34" charset="0"/>
                <a:cs typeface="FreesiaUPC" pitchFamily="34" charset="-34"/>
              </a:rPr>
              <a:t> h(</a:t>
            </a:r>
            <a:r>
              <a:rPr lang="th-TH" sz="2400">
                <a:latin typeface="Tw Cen MT" pitchFamily="34" charset="0"/>
                <a:cs typeface="FreesiaUPC" pitchFamily="34" charset="-34"/>
              </a:rPr>
              <a:t>มีนบุรี</a:t>
            </a:r>
            <a:r>
              <a:rPr lang="en-US" sz="2400">
                <a:latin typeface="Tw Cen MT" pitchFamily="34" charset="0"/>
                <a:cs typeface="FreesiaUPC" pitchFamily="34" charset="-34"/>
              </a:rPr>
              <a:t>)  = 0</a:t>
            </a:r>
            <a:endParaRPr lang="th-TH" sz="2400">
              <a:latin typeface="Tw Cen MT" pitchFamily="34" charset="0"/>
              <a:cs typeface="FreesiaUPC" pitchFamily="34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11" grpId="0"/>
      <p:bldP spid="1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en-US" smtClean="0">
                <a:cs typeface="FreesiaUPC" pitchFamily="34" charset="-34"/>
              </a:rPr>
              <a:t>Greedy Best First Search (GBFS)</a:t>
            </a:r>
            <a:endParaRPr lang="th-TH" smtClean="0"/>
          </a:p>
        </p:txBody>
      </p:sp>
      <p:sp>
        <p:nvSpPr>
          <p:cNvPr id="15363" name="Content Placeholder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r>
              <a:rPr lang="th-TH" smtClean="0"/>
              <a:t>เป็นวิธีการเลือกเส้นทางที่ดีที่สุดก่อน เพื่อให้เข้าใกล้เป้าหมายได้เร็วขึ้น</a:t>
            </a:r>
          </a:p>
          <a:p>
            <a:r>
              <a:rPr lang="th-TH" smtClean="0"/>
              <a:t>พิจารณาจากเส้นทางที่มองเห็นเท่านั้น</a:t>
            </a:r>
          </a:p>
          <a:p>
            <a:r>
              <a:rPr lang="th-TH" smtClean="0"/>
              <a:t>สมการของ </a:t>
            </a:r>
            <a:r>
              <a:rPr lang="en-US" smtClean="0">
                <a:cs typeface="FreesiaUPC" pitchFamily="34" charset="-34"/>
              </a:rPr>
              <a:t>GBFS </a:t>
            </a:r>
            <a:r>
              <a:rPr lang="th-TH" smtClean="0"/>
              <a:t>คือ   </a:t>
            </a:r>
            <a:endParaRPr lang="en-US" smtClean="0">
              <a:cs typeface="FreesiaUPC" pitchFamily="34" charset="-34"/>
            </a:endParaRPr>
          </a:p>
          <a:p>
            <a:pPr lvl="1"/>
            <a:r>
              <a:rPr lang="en-US" i="1" smtClean="0">
                <a:cs typeface="FreesiaUPC" pitchFamily="34" charset="-34"/>
              </a:rPr>
              <a:t>f(n) = h(n)</a:t>
            </a:r>
            <a:endParaRPr lang="th-TH" i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4" descr="xx.jpeg"/>
          <p:cNvPicPr>
            <a:picLocks noChangeAspect="1"/>
          </p:cNvPicPr>
          <p:nvPr/>
        </p:nvPicPr>
        <p:blipFill>
          <a:blip r:embed="rId2" cstate="print"/>
          <a:srcRect l="6952"/>
          <a:stretch>
            <a:fillRect/>
          </a:stretch>
        </p:blipFill>
        <p:spPr bwMode="auto">
          <a:xfrm>
            <a:off x="539750" y="1341438"/>
            <a:ext cx="4818063" cy="3167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7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th-TH" smtClean="0"/>
              <a:t>ตัวอย่าง</a:t>
            </a:r>
            <a:r>
              <a:rPr lang="en-US" smtClean="0">
                <a:cs typeface="FreesiaUPC" pitchFamily="34" charset="-34"/>
              </a:rPr>
              <a:t>: </a:t>
            </a:r>
            <a:r>
              <a:rPr lang="th-TH" smtClean="0"/>
              <a:t>การค้นหาแบบ </a:t>
            </a:r>
            <a:r>
              <a:rPr lang="en-US" smtClean="0">
                <a:cs typeface="FreesiaUPC" pitchFamily="34" charset="-34"/>
              </a:rPr>
              <a:t>GBFS</a:t>
            </a:r>
            <a:endParaRPr lang="th-TH" smtClean="0"/>
          </a:p>
        </p:txBody>
      </p:sp>
      <p:sp>
        <p:nvSpPr>
          <p:cNvPr id="6" name="TextBox 5"/>
          <p:cNvSpPr txBox="1"/>
          <p:nvPr/>
        </p:nvSpPr>
        <p:spPr>
          <a:xfrm>
            <a:off x="5476875" y="1557338"/>
            <a:ext cx="3384550" cy="70802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/>
              <a:t>Initial state : </a:t>
            </a:r>
            <a:r>
              <a:rPr lang="th-TH" sz="2000" dirty="0"/>
              <a:t>ราษฎร์บูรณะ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/>
              <a:t>Goal state : </a:t>
            </a:r>
            <a:r>
              <a:rPr lang="th-TH" sz="2000" dirty="0"/>
              <a:t>มีนบุรี</a:t>
            </a:r>
          </a:p>
        </p:txBody>
      </p:sp>
      <p:graphicFrame>
        <p:nvGraphicFramePr>
          <p:cNvPr id="12" name="Table 11"/>
          <p:cNvGraphicFramePr>
            <a:graphicFrameLocks noGrp="1"/>
          </p:cNvGraphicFramePr>
          <p:nvPr/>
        </p:nvGraphicFramePr>
        <p:xfrm>
          <a:off x="34925" y="4465638"/>
          <a:ext cx="5112570" cy="23469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852095"/>
                <a:gridCol w="852095"/>
                <a:gridCol w="951691"/>
                <a:gridCol w="796764"/>
                <a:gridCol w="863161"/>
                <a:gridCol w="796764"/>
              </a:tblGrid>
              <a:tr h="190883">
                <a:tc>
                  <a:txBody>
                    <a:bodyPr/>
                    <a:lstStyle/>
                    <a:p>
                      <a:pPr algn="ctr"/>
                      <a:r>
                        <a:rPr lang="th-TH" sz="1600" dirty="0" smtClean="0"/>
                        <a:t>เขต</a:t>
                      </a:r>
                      <a:endParaRPr lang="th-TH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dirty="0" smtClean="0"/>
                        <a:t>ระยะทาง</a:t>
                      </a:r>
                      <a:endParaRPr lang="th-TH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dirty="0" smtClean="0"/>
                        <a:t>เขต</a:t>
                      </a:r>
                      <a:endParaRPr lang="th-TH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dirty="0" smtClean="0"/>
                        <a:t>ระยะทาง</a:t>
                      </a:r>
                      <a:endParaRPr lang="th-TH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dirty="0" smtClean="0"/>
                        <a:t>เขต</a:t>
                      </a:r>
                      <a:endParaRPr lang="th-TH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dirty="0" smtClean="0"/>
                        <a:t>ระยะทาง</a:t>
                      </a:r>
                      <a:endParaRPr lang="th-TH" sz="1600" dirty="0"/>
                    </a:p>
                  </a:txBody>
                  <a:tcPr/>
                </a:tc>
              </a:tr>
              <a:tr h="190883">
                <a:tc>
                  <a:txBody>
                    <a:bodyPr/>
                    <a:lstStyle/>
                    <a:p>
                      <a:pPr algn="ctr"/>
                      <a:r>
                        <a:rPr lang="th-TH" sz="1600" dirty="0" smtClean="0"/>
                        <a:t>จตุจักร</a:t>
                      </a:r>
                      <a:endParaRPr lang="th-TH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dirty="0" smtClean="0"/>
                        <a:t>21.86</a:t>
                      </a:r>
                      <a:endParaRPr lang="th-TH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dirty="0" smtClean="0"/>
                        <a:t>ประเวศ</a:t>
                      </a:r>
                      <a:endParaRPr lang="th-TH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dirty="0" smtClean="0"/>
                        <a:t>18.79</a:t>
                      </a:r>
                      <a:endParaRPr lang="th-TH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dirty="0" smtClean="0"/>
                        <a:t>บางนา</a:t>
                      </a:r>
                      <a:endParaRPr lang="th-TH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dirty="0" smtClean="0"/>
                        <a:t>26.16</a:t>
                      </a:r>
                      <a:endParaRPr lang="th-TH" sz="1600" dirty="0"/>
                    </a:p>
                  </a:txBody>
                  <a:tcPr/>
                </a:tc>
              </a:tr>
              <a:tr h="190883">
                <a:tc>
                  <a:txBody>
                    <a:bodyPr/>
                    <a:lstStyle/>
                    <a:p>
                      <a:pPr algn="ctr"/>
                      <a:r>
                        <a:rPr lang="th-TH" sz="1600" dirty="0" smtClean="0"/>
                        <a:t>ตลิ่งชัน</a:t>
                      </a:r>
                      <a:endParaRPr lang="th-TH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dirty="0" smtClean="0"/>
                        <a:t>36.34</a:t>
                      </a:r>
                      <a:endParaRPr lang="th-TH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dirty="0" smtClean="0"/>
                        <a:t>พญาไท</a:t>
                      </a:r>
                      <a:endParaRPr lang="th-TH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dirty="0" smtClean="0"/>
                        <a:t>26.63</a:t>
                      </a:r>
                      <a:endParaRPr lang="th-TH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dirty="0" smtClean="0"/>
                        <a:t>บึงกุ่ม</a:t>
                      </a:r>
                      <a:endParaRPr lang="th-TH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dirty="0" smtClean="0"/>
                        <a:t>10.40</a:t>
                      </a:r>
                      <a:endParaRPr lang="th-TH" sz="1600" dirty="0"/>
                    </a:p>
                  </a:txBody>
                  <a:tcPr/>
                </a:tc>
              </a:tr>
              <a:tr h="190883">
                <a:tc>
                  <a:txBody>
                    <a:bodyPr/>
                    <a:lstStyle/>
                    <a:p>
                      <a:pPr algn="ctr"/>
                      <a:r>
                        <a:rPr lang="th-TH" sz="1600" dirty="0" smtClean="0"/>
                        <a:t>บางกะปิ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dirty="0" smtClean="0"/>
                        <a:t>10.79</a:t>
                      </a:r>
                      <a:endParaRPr lang="th-TH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dirty="0" smtClean="0"/>
                        <a:t>มีนบุรี</a:t>
                      </a:r>
                      <a:endParaRPr lang="th-TH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dirty="0" smtClean="0"/>
                        <a:t>0</a:t>
                      </a:r>
                      <a:endParaRPr lang="th-TH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dirty="0" smtClean="0"/>
                        <a:t>พระขโนง</a:t>
                      </a:r>
                      <a:endParaRPr lang="th-TH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dirty="0" smtClean="0"/>
                        <a:t>28.44</a:t>
                      </a:r>
                      <a:endParaRPr lang="th-TH" sz="1600" dirty="0"/>
                    </a:p>
                  </a:txBody>
                  <a:tcPr/>
                </a:tc>
              </a:tr>
              <a:tr h="190883">
                <a:tc>
                  <a:txBody>
                    <a:bodyPr/>
                    <a:lstStyle/>
                    <a:p>
                      <a:pPr algn="ctr"/>
                      <a:r>
                        <a:rPr lang="th-TH" sz="1600" dirty="0" smtClean="0"/>
                        <a:t>บางเขน</a:t>
                      </a:r>
                      <a:endParaRPr lang="th-TH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dirty="0" smtClean="0"/>
                        <a:t>17.59</a:t>
                      </a:r>
                      <a:endParaRPr lang="th-TH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dirty="0" smtClean="0"/>
                        <a:t>ราษฎร์บูรณะ</a:t>
                      </a:r>
                      <a:endParaRPr lang="th-TH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dirty="0" smtClean="0"/>
                        <a:t>36.84</a:t>
                      </a:r>
                      <a:endParaRPr lang="th-TH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dirty="0" smtClean="0"/>
                        <a:t>สาธร</a:t>
                      </a:r>
                      <a:endParaRPr lang="th-TH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dirty="0" smtClean="0"/>
                        <a:t>31.97</a:t>
                      </a:r>
                      <a:endParaRPr lang="th-TH" sz="1600" dirty="0"/>
                    </a:p>
                  </a:txBody>
                  <a:tcPr/>
                </a:tc>
              </a:tr>
              <a:tr h="190883">
                <a:tc>
                  <a:txBody>
                    <a:bodyPr/>
                    <a:lstStyle/>
                    <a:p>
                      <a:pPr algn="ctr"/>
                      <a:r>
                        <a:rPr lang="th-TH" sz="1600" dirty="0" smtClean="0"/>
                        <a:t>บางแค</a:t>
                      </a:r>
                      <a:endParaRPr lang="th-TH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dirty="0" smtClean="0"/>
                        <a:t>42.11</a:t>
                      </a:r>
                      <a:endParaRPr lang="th-TH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dirty="0" smtClean="0"/>
                        <a:t>ลาดกระบัง</a:t>
                      </a:r>
                      <a:endParaRPr lang="th-TH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dirty="0" smtClean="0"/>
                        <a:t>16.15</a:t>
                      </a:r>
                      <a:endParaRPr lang="th-TH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dirty="0" smtClean="0"/>
                        <a:t>หนองจอก</a:t>
                      </a:r>
                      <a:endParaRPr lang="th-TH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dirty="0" smtClean="0"/>
                        <a:t>18.42</a:t>
                      </a:r>
                      <a:endParaRPr lang="th-TH" sz="1600" dirty="0"/>
                    </a:p>
                  </a:txBody>
                  <a:tcPr/>
                </a:tc>
              </a:tr>
              <a:tr h="190883">
                <a:tc>
                  <a:txBody>
                    <a:bodyPr/>
                    <a:lstStyle/>
                    <a:p>
                      <a:pPr algn="ctr"/>
                      <a:r>
                        <a:rPr lang="th-TH" sz="1600" dirty="0" smtClean="0"/>
                        <a:t>บางซื่อ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dirty="0" smtClean="0"/>
                        <a:t>24.95</a:t>
                      </a:r>
                      <a:endParaRPr lang="th-TH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dirty="0" smtClean="0"/>
                        <a:t>สวนหลวง</a:t>
                      </a:r>
                      <a:endParaRPr lang="th-TH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dirty="0" smtClean="0"/>
                        <a:t>14.54</a:t>
                      </a:r>
                      <a:endParaRPr lang="th-TH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h-TH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h-TH" sz="1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" name="Oval 9"/>
          <p:cNvSpPr/>
          <p:nvPr/>
        </p:nvSpPr>
        <p:spPr>
          <a:xfrm>
            <a:off x="6300788" y="2565400"/>
            <a:ext cx="1417637" cy="554038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1600" b="1" dirty="0">
                <a:solidFill>
                  <a:schemeClr val="tx1"/>
                </a:solidFill>
              </a:rPr>
              <a:t>ราษฎร์บูรณะ</a:t>
            </a:r>
          </a:p>
        </p:txBody>
      </p:sp>
      <p:sp>
        <p:nvSpPr>
          <p:cNvPr id="14" name="Oval 13"/>
          <p:cNvSpPr/>
          <p:nvPr/>
        </p:nvSpPr>
        <p:spPr>
          <a:xfrm>
            <a:off x="5148263" y="3522663"/>
            <a:ext cx="936625" cy="554037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1600" b="1" dirty="0">
                <a:solidFill>
                  <a:schemeClr val="tx1"/>
                </a:solidFill>
              </a:rPr>
              <a:t>บางแค</a:t>
            </a:r>
          </a:p>
        </p:txBody>
      </p:sp>
      <p:sp>
        <p:nvSpPr>
          <p:cNvPr id="15" name="Oval 14"/>
          <p:cNvSpPr/>
          <p:nvPr/>
        </p:nvSpPr>
        <p:spPr>
          <a:xfrm>
            <a:off x="6546850" y="3503613"/>
            <a:ext cx="936625" cy="554037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1600" b="1" dirty="0">
                <a:solidFill>
                  <a:schemeClr val="tx1"/>
                </a:solidFill>
              </a:rPr>
              <a:t>พญาไท</a:t>
            </a:r>
          </a:p>
        </p:txBody>
      </p:sp>
      <p:sp>
        <p:nvSpPr>
          <p:cNvPr id="16" name="Oval 15"/>
          <p:cNvSpPr/>
          <p:nvPr/>
        </p:nvSpPr>
        <p:spPr>
          <a:xfrm>
            <a:off x="8121650" y="3482975"/>
            <a:ext cx="842963" cy="555625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1600" b="1" dirty="0">
                <a:solidFill>
                  <a:schemeClr val="tx1"/>
                </a:solidFill>
              </a:rPr>
              <a:t>สาธร</a:t>
            </a:r>
          </a:p>
        </p:txBody>
      </p:sp>
      <p:sp>
        <p:nvSpPr>
          <p:cNvPr id="17" name="Oval 16"/>
          <p:cNvSpPr/>
          <p:nvPr/>
        </p:nvSpPr>
        <p:spPr>
          <a:xfrm>
            <a:off x="5148263" y="4602163"/>
            <a:ext cx="936625" cy="555625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1600" b="1" dirty="0">
                <a:solidFill>
                  <a:schemeClr val="tx1"/>
                </a:solidFill>
              </a:rPr>
              <a:t>บางซื่อ</a:t>
            </a:r>
          </a:p>
        </p:txBody>
      </p:sp>
      <p:sp>
        <p:nvSpPr>
          <p:cNvPr id="18" name="Oval 17"/>
          <p:cNvSpPr/>
          <p:nvPr/>
        </p:nvSpPr>
        <p:spPr>
          <a:xfrm>
            <a:off x="6556375" y="4583113"/>
            <a:ext cx="936625" cy="555625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1600" b="1" dirty="0">
                <a:solidFill>
                  <a:schemeClr val="tx1"/>
                </a:solidFill>
              </a:rPr>
              <a:t>บึงกุ่ม</a:t>
            </a:r>
          </a:p>
        </p:txBody>
      </p:sp>
      <p:sp>
        <p:nvSpPr>
          <p:cNvPr id="20" name="Oval 19"/>
          <p:cNvSpPr/>
          <p:nvPr/>
        </p:nvSpPr>
        <p:spPr>
          <a:xfrm>
            <a:off x="7689850" y="4581525"/>
            <a:ext cx="1419225" cy="554038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1600" b="1" dirty="0">
                <a:solidFill>
                  <a:schemeClr val="tx1"/>
                </a:solidFill>
              </a:rPr>
              <a:t>ราษฎร์บูรณะ</a:t>
            </a:r>
          </a:p>
        </p:txBody>
      </p:sp>
      <p:sp>
        <p:nvSpPr>
          <p:cNvPr id="21" name="Oval 20"/>
          <p:cNvSpPr/>
          <p:nvPr/>
        </p:nvSpPr>
        <p:spPr>
          <a:xfrm>
            <a:off x="5148263" y="5827713"/>
            <a:ext cx="1008062" cy="554037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1600" b="1" dirty="0">
                <a:solidFill>
                  <a:schemeClr val="tx1"/>
                </a:solidFill>
              </a:rPr>
              <a:t>บางกะปิ</a:t>
            </a:r>
          </a:p>
        </p:txBody>
      </p:sp>
      <p:sp>
        <p:nvSpPr>
          <p:cNvPr id="22" name="Oval 21"/>
          <p:cNvSpPr/>
          <p:nvPr/>
        </p:nvSpPr>
        <p:spPr>
          <a:xfrm>
            <a:off x="6227763" y="5827713"/>
            <a:ext cx="936625" cy="554037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1600" b="1" dirty="0">
                <a:solidFill>
                  <a:schemeClr val="tx1"/>
                </a:solidFill>
              </a:rPr>
              <a:t>บางเขน</a:t>
            </a:r>
          </a:p>
        </p:txBody>
      </p:sp>
      <p:sp>
        <p:nvSpPr>
          <p:cNvPr id="23" name="Oval 22"/>
          <p:cNvSpPr/>
          <p:nvPr/>
        </p:nvSpPr>
        <p:spPr>
          <a:xfrm>
            <a:off x="7235825" y="5827713"/>
            <a:ext cx="936625" cy="554037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1600" b="1" dirty="0">
                <a:solidFill>
                  <a:schemeClr val="tx1"/>
                </a:solidFill>
              </a:rPr>
              <a:t>พญาไท</a:t>
            </a:r>
          </a:p>
        </p:txBody>
      </p:sp>
      <p:sp>
        <p:nvSpPr>
          <p:cNvPr id="24" name="Oval 23"/>
          <p:cNvSpPr/>
          <p:nvPr/>
        </p:nvSpPr>
        <p:spPr>
          <a:xfrm>
            <a:off x="8243888" y="5827713"/>
            <a:ext cx="792162" cy="554037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1600" b="1" dirty="0">
                <a:solidFill>
                  <a:schemeClr val="tx1"/>
                </a:solidFill>
              </a:rPr>
              <a:t>มีนบุรี</a:t>
            </a:r>
          </a:p>
        </p:txBody>
      </p:sp>
      <p:cxnSp>
        <p:nvCxnSpPr>
          <p:cNvPr id="26" name="Straight Connector 25"/>
          <p:cNvCxnSpPr>
            <a:stCxn id="10" idx="3"/>
            <a:endCxn id="14" idx="0"/>
          </p:cNvCxnSpPr>
          <p:nvPr/>
        </p:nvCxnSpPr>
        <p:spPr>
          <a:xfrm rot="5400000">
            <a:off x="5819775" y="2835275"/>
            <a:ext cx="484188" cy="89058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>
            <a:stCxn id="10" idx="4"/>
            <a:endCxn id="15" idx="0"/>
          </p:cNvCxnSpPr>
          <p:nvPr/>
        </p:nvCxnSpPr>
        <p:spPr>
          <a:xfrm rot="16200000" flipH="1">
            <a:off x="6819900" y="3308351"/>
            <a:ext cx="384175" cy="635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>
            <a:stCxn id="10" idx="5"/>
            <a:endCxn id="16" idx="0"/>
          </p:cNvCxnSpPr>
          <p:nvPr/>
        </p:nvCxnSpPr>
        <p:spPr>
          <a:xfrm rot="16200000" flipH="1">
            <a:off x="7804944" y="2743994"/>
            <a:ext cx="444500" cy="1033462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Oval 30"/>
          <p:cNvSpPr/>
          <p:nvPr/>
        </p:nvSpPr>
        <p:spPr>
          <a:xfrm>
            <a:off x="6300788" y="2565400"/>
            <a:ext cx="1417637" cy="554038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1600" b="1" dirty="0">
                <a:solidFill>
                  <a:schemeClr val="tx1"/>
                </a:solidFill>
              </a:rPr>
              <a:t>ราษฎร์บูรณะ</a:t>
            </a:r>
          </a:p>
        </p:txBody>
      </p:sp>
      <p:sp>
        <p:nvSpPr>
          <p:cNvPr id="33" name="TextBox 32"/>
          <p:cNvSpPr txBox="1">
            <a:spLocks noChangeArrowheads="1"/>
          </p:cNvSpPr>
          <p:nvPr/>
        </p:nvSpPr>
        <p:spPr bwMode="auto">
          <a:xfrm>
            <a:off x="7740650" y="2636838"/>
            <a:ext cx="719138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>
                <a:latin typeface="Tw Cen MT" pitchFamily="34" charset="0"/>
                <a:cs typeface="FreesiaUPC" pitchFamily="34" charset="-34"/>
              </a:rPr>
              <a:t>36.84</a:t>
            </a:r>
            <a:endParaRPr lang="th-TH" sz="1600">
              <a:latin typeface="Tw Cen MT" pitchFamily="34" charset="0"/>
              <a:cs typeface="FreesiaUPC" pitchFamily="34" charset="-34"/>
            </a:endParaRPr>
          </a:p>
        </p:txBody>
      </p:sp>
      <p:sp>
        <p:nvSpPr>
          <p:cNvPr id="34" name="TextBox 33"/>
          <p:cNvSpPr txBox="1">
            <a:spLocks noChangeArrowheads="1"/>
          </p:cNvSpPr>
          <p:nvPr/>
        </p:nvSpPr>
        <p:spPr bwMode="auto">
          <a:xfrm>
            <a:off x="5219700" y="4076700"/>
            <a:ext cx="720725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>
                <a:latin typeface="Tw Cen MT" pitchFamily="34" charset="0"/>
                <a:cs typeface="FreesiaUPC" pitchFamily="34" charset="-34"/>
              </a:rPr>
              <a:t>42.11</a:t>
            </a:r>
            <a:endParaRPr lang="th-TH" sz="1600">
              <a:latin typeface="Tw Cen MT" pitchFamily="34" charset="0"/>
              <a:cs typeface="FreesiaUPC" pitchFamily="34" charset="-34"/>
            </a:endParaRPr>
          </a:p>
        </p:txBody>
      </p:sp>
      <p:sp>
        <p:nvSpPr>
          <p:cNvPr id="35" name="TextBox 34"/>
          <p:cNvSpPr txBox="1">
            <a:spLocks noChangeArrowheads="1"/>
          </p:cNvSpPr>
          <p:nvPr/>
        </p:nvSpPr>
        <p:spPr bwMode="auto">
          <a:xfrm>
            <a:off x="6670675" y="4025900"/>
            <a:ext cx="720725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>
                <a:latin typeface="Tw Cen MT" pitchFamily="34" charset="0"/>
                <a:cs typeface="FreesiaUPC" pitchFamily="34" charset="-34"/>
              </a:rPr>
              <a:t>26.63</a:t>
            </a:r>
            <a:endParaRPr lang="th-TH" sz="1600">
              <a:latin typeface="Tw Cen MT" pitchFamily="34" charset="0"/>
              <a:cs typeface="FreesiaUPC" pitchFamily="34" charset="-34"/>
            </a:endParaRPr>
          </a:p>
        </p:txBody>
      </p:sp>
      <p:sp>
        <p:nvSpPr>
          <p:cNvPr id="36" name="TextBox 35"/>
          <p:cNvSpPr txBox="1">
            <a:spLocks noChangeArrowheads="1"/>
          </p:cNvSpPr>
          <p:nvPr/>
        </p:nvSpPr>
        <p:spPr bwMode="auto">
          <a:xfrm>
            <a:off x="8243888" y="4025900"/>
            <a:ext cx="720725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>
                <a:latin typeface="Tw Cen MT" pitchFamily="34" charset="0"/>
                <a:cs typeface="FreesiaUPC" pitchFamily="34" charset="-34"/>
              </a:rPr>
              <a:t>31.97</a:t>
            </a:r>
            <a:endParaRPr lang="th-TH" sz="1600">
              <a:latin typeface="Tw Cen MT" pitchFamily="34" charset="0"/>
              <a:cs typeface="FreesiaUPC" pitchFamily="34" charset="-34"/>
            </a:endParaRPr>
          </a:p>
        </p:txBody>
      </p:sp>
      <p:sp>
        <p:nvSpPr>
          <p:cNvPr id="37" name="Oval 36"/>
          <p:cNvSpPr/>
          <p:nvPr/>
        </p:nvSpPr>
        <p:spPr>
          <a:xfrm>
            <a:off x="6546850" y="3500438"/>
            <a:ext cx="936625" cy="555625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1600" b="1" dirty="0">
                <a:solidFill>
                  <a:schemeClr val="tx1"/>
                </a:solidFill>
              </a:rPr>
              <a:t>พญาไท</a:t>
            </a:r>
          </a:p>
        </p:txBody>
      </p:sp>
      <p:cxnSp>
        <p:nvCxnSpPr>
          <p:cNvPr id="39" name="Straight Connector 38"/>
          <p:cNvCxnSpPr>
            <a:stCxn id="37" idx="3"/>
            <a:endCxn id="17" idx="0"/>
          </p:cNvCxnSpPr>
          <p:nvPr/>
        </p:nvCxnSpPr>
        <p:spPr>
          <a:xfrm rot="5400000">
            <a:off x="5836444" y="3753644"/>
            <a:ext cx="628650" cy="106838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>
            <a:stCxn id="37" idx="4"/>
            <a:endCxn id="18" idx="0"/>
          </p:cNvCxnSpPr>
          <p:nvPr/>
        </p:nvCxnSpPr>
        <p:spPr>
          <a:xfrm rot="16200000" flipH="1">
            <a:off x="6756401" y="4314825"/>
            <a:ext cx="527050" cy="9525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>
            <a:stCxn id="37" idx="5"/>
            <a:endCxn id="20" idx="0"/>
          </p:cNvCxnSpPr>
          <p:nvPr/>
        </p:nvCxnSpPr>
        <p:spPr>
          <a:xfrm rot="16200000" flipH="1">
            <a:off x="7569201" y="3751262"/>
            <a:ext cx="608012" cy="1052513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>
            <a:spLocks noChangeArrowheads="1"/>
          </p:cNvSpPr>
          <p:nvPr/>
        </p:nvSpPr>
        <p:spPr bwMode="auto">
          <a:xfrm>
            <a:off x="5292725" y="5157788"/>
            <a:ext cx="792163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>
                <a:latin typeface="Tw Cen MT" pitchFamily="34" charset="0"/>
                <a:cs typeface="FreesiaUPC" pitchFamily="34" charset="-34"/>
              </a:rPr>
              <a:t>24.95</a:t>
            </a:r>
            <a:endParaRPr lang="th-TH" sz="1600">
              <a:latin typeface="Tw Cen MT" pitchFamily="34" charset="0"/>
              <a:cs typeface="FreesiaUPC" pitchFamily="34" charset="-34"/>
            </a:endParaRPr>
          </a:p>
        </p:txBody>
      </p:sp>
      <p:sp>
        <p:nvSpPr>
          <p:cNvPr id="32" name="TextBox 31"/>
          <p:cNvSpPr txBox="1">
            <a:spLocks noChangeArrowheads="1"/>
          </p:cNvSpPr>
          <p:nvPr/>
        </p:nvSpPr>
        <p:spPr bwMode="auto">
          <a:xfrm>
            <a:off x="6659563" y="5157788"/>
            <a:ext cx="792162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>
                <a:latin typeface="Tw Cen MT" pitchFamily="34" charset="0"/>
                <a:cs typeface="FreesiaUPC" pitchFamily="34" charset="-34"/>
              </a:rPr>
              <a:t>10.40</a:t>
            </a:r>
            <a:endParaRPr lang="th-TH" sz="1600">
              <a:latin typeface="Tw Cen MT" pitchFamily="34" charset="0"/>
              <a:cs typeface="FreesiaUPC" pitchFamily="34" charset="-34"/>
            </a:endParaRPr>
          </a:p>
        </p:txBody>
      </p:sp>
      <p:sp>
        <p:nvSpPr>
          <p:cNvPr id="38" name="TextBox 37"/>
          <p:cNvSpPr txBox="1">
            <a:spLocks noChangeArrowheads="1"/>
          </p:cNvSpPr>
          <p:nvPr/>
        </p:nvSpPr>
        <p:spPr bwMode="auto">
          <a:xfrm>
            <a:off x="8172450" y="5157788"/>
            <a:ext cx="792163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>
                <a:latin typeface="Tw Cen MT" pitchFamily="34" charset="0"/>
                <a:cs typeface="FreesiaUPC" pitchFamily="34" charset="-34"/>
              </a:rPr>
              <a:t>36.84</a:t>
            </a:r>
            <a:endParaRPr lang="th-TH" sz="1600">
              <a:latin typeface="Tw Cen MT" pitchFamily="34" charset="0"/>
              <a:cs typeface="FreesiaUPC" pitchFamily="34" charset="-34"/>
            </a:endParaRPr>
          </a:p>
        </p:txBody>
      </p:sp>
      <p:sp>
        <p:nvSpPr>
          <p:cNvPr id="40" name="Oval 39"/>
          <p:cNvSpPr/>
          <p:nvPr/>
        </p:nvSpPr>
        <p:spPr>
          <a:xfrm>
            <a:off x="6557963" y="4591050"/>
            <a:ext cx="936625" cy="554038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1600" b="1" dirty="0">
                <a:solidFill>
                  <a:schemeClr val="tx1"/>
                </a:solidFill>
              </a:rPr>
              <a:t>บึงกุ่ม</a:t>
            </a:r>
          </a:p>
        </p:txBody>
      </p:sp>
      <p:cxnSp>
        <p:nvCxnSpPr>
          <p:cNvPr id="44" name="Straight Connector 43"/>
          <p:cNvCxnSpPr>
            <a:stCxn id="40" idx="3"/>
            <a:endCxn id="21" idx="0"/>
          </p:cNvCxnSpPr>
          <p:nvPr/>
        </p:nvCxnSpPr>
        <p:spPr>
          <a:xfrm rot="5400000">
            <a:off x="5791200" y="4924425"/>
            <a:ext cx="763588" cy="104298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>
            <a:stCxn id="40" idx="4"/>
            <a:endCxn id="22" idx="0"/>
          </p:cNvCxnSpPr>
          <p:nvPr/>
        </p:nvCxnSpPr>
        <p:spPr>
          <a:xfrm rot="5400000">
            <a:off x="6519862" y="5321301"/>
            <a:ext cx="682625" cy="33020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>
            <a:stCxn id="40" idx="4"/>
            <a:endCxn id="23" idx="0"/>
          </p:cNvCxnSpPr>
          <p:nvPr/>
        </p:nvCxnSpPr>
        <p:spPr>
          <a:xfrm rot="16200000" flipH="1">
            <a:off x="7023894" y="5147469"/>
            <a:ext cx="682625" cy="677863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>
            <a:stCxn id="40" idx="5"/>
            <a:endCxn id="24" idx="0"/>
          </p:cNvCxnSpPr>
          <p:nvPr/>
        </p:nvCxnSpPr>
        <p:spPr>
          <a:xfrm rot="16200000" flipH="1">
            <a:off x="7616825" y="4803775"/>
            <a:ext cx="763588" cy="128428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Box 50"/>
          <p:cNvSpPr txBox="1">
            <a:spLocks noChangeArrowheads="1"/>
          </p:cNvSpPr>
          <p:nvPr/>
        </p:nvSpPr>
        <p:spPr bwMode="auto">
          <a:xfrm>
            <a:off x="5292725" y="6381750"/>
            <a:ext cx="792163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>
                <a:latin typeface="Tw Cen MT" pitchFamily="34" charset="0"/>
                <a:cs typeface="FreesiaUPC" pitchFamily="34" charset="-34"/>
              </a:rPr>
              <a:t>10.79</a:t>
            </a:r>
            <a:endParaRPr lang="th-TH" sz="1600">
              <a:latin typeface="Tw Cen MT" pitchFamily="34" charset="0"/>
              <a:cs typeface="FreesiaUPC" pitchFamily="34" charset="-34"/>
            </a:endParaRPr>
          </a:p>
        </p:txBody>
      </p:sp>
      <p:sp>
        <p:nvSpPr>
          <p:cNvPr id="52" name="TextBox 51"/>
          <p:cNvSpPr txBox="1">
            <a:spLocks noChangeArrowheads="1"/>
          </p:cNvSpPr>
          <p:nvPr/>
        </p:nvSpPr>
        <p:spPr bwMode="auto">
          <a:xfrm>
            <a:off x="6351588" y="6381750"/>
            <a:ext cx="792162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>
                <a:latin typeface="Tw Cen MT" pitchFamily="34" charset="0"/>
                <a:cs typeface="FreesiaUPC" pitchFamily="34" charset="-34"/>
              </a:rPr>
              <a:t>17.59</a:t>
            </a:r>
            <a:endParaRPr lang="th-TH" sz="1600">
              <a:latin typeface="Tw Cen MT" pitchFamily="34" charset="0"/>
              <a:cs typeface="FreesiaUPC" pitchFamily="34" charset="-34"/>
            </a:endParaRPr>
          </a:p>
        </p:txBody>
      </p:sp>
      <p:sp>
        <p:nvSpPr>
          <p:cNvPr id="53" name="TextBox 52"/>
          <p:cNvSpPr txBox="1">
            <a:spLocks noChangeArrowheads="1"/>
          </p:cNvSpPr>
          <p:nvPr/>
        </p:nvSpPr>
        <p:spPr bwMode="auto">
          <a:xfrm>
            <a:off x="7339013" y="6381750"/>
            <a:ext cx="792162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>
                <a:latin typeface="Tw Cen MT" pitchFamily="34" charset="0"/>
                <a:cs typeface="FreesiaUPC" pitchFamily="34" charset="-34"/>
              </a:rPr>
              <a:t>26.63</a:t>
            </a:r>
            <a:endParaRPr lang="th-TH" sz="1600">
              <a:latin typeface="Tw Cen MT" pitchFamily="34" charset="0"/>
              <a:cs typeface="FreesiaUPC" pitchFamily="34" charset="-34"/>
            </a:endParaRPr>
          </a:p>
        </p:txBody>
      </p:sp>
      <p:sp>
        <p:nvSpPr>
          <p:cNvPr id="54" name="TextBox 53"/>
          <p:cNvSpPr txBox="1">
            <a:spLocks noChangeArrowheads="1"/>
          </p:cNvSpPr>
          <p:nvPr/>
        </p:nvSpPr>
        <p:spPr bwMode="auto">
          <a:xfrm>
            <a:off x="8532813" y="6381750"/>
            <a:ext cx="576262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>
                <a:latin typeface="Tw Cen MT" pitchFamily="34" charset="0"/>
                <a:cs typeface="FreesiaUPC" pitchFamily="34" charset="-34"/>
              </a:rPr>
              <a:t>0</a:t>
            </a:r>
            <a:endParaRPr lang="th-TH" sz="1600">
              <a:latin typeface="Tw Cen MT" pitchFamily="34" charset="0"/>
              <a:cs typeface="FreesiaUPC" pitchFamily="34" charset="-34"/>
            </a:endParaRPr>
          </a:p>
        </p:txBody>
      </p:sp>
      <p:sp>
        <p:nvSpPr>
          <p:cNvPr id="55" name="Oval 54"/>
          <p:cNvSpPr/>
          <p:nvPr/>
        </p:nvSpPr>
        <p:spPr>
          <a:xfrm>
            <a:off x="8243888" y="5826125"/>
            <a:ext cx="792162" cy="554038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1600" b="1" dirty="0">
                <a:solidFill>
                  <a:schemeClr val="tx1"/>
                </a:solidFill>
              </a:rPr>
              <a:t>มีนบุรี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31" grpId="0" animBg="1"/>
      <p:bldP spid="33" grpId="0"/>
      <p:bldP spid="33" grpId="1"/>
      <p:bldP spid="34" grpId="0"/>
      <p:bldP spid="35" grpId="0"/>
      <p:bldP spid="35" grpId="1"/>
      <p:bldP spid="36" grpId="0"/>
      <p:bldP spid="37" grpId="0" animBg="1"/>
      <p:bldP spid="29" grpId="0"/>
      <p:bldP spid="32" grpId="0"/>
      <p:bldP spid="32" grpId="1"/>
      <p:bldP spid="38" grpId="0"/>
      <p:bldP spid="40" grpId="0" animBg="1"/>
      <p:bldP spid="51" grpId="0"/>
      <p:bldP spid="52" grpId="0"/>
      <p:bldP spid="53" grpId="0"/>
      <p:bldP spid="54" grpId="0"/>
      <p:bldP spid="5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4" descr="xx.jpeg"/>
          <p:cNvPicPr>
            <a:picLocks noChangeAspect="1"/>
          </p:cNvPicPr>
          <p:nvPr/>
        </p:nvPicPr>
        <p:blipFill>
          <a:blip r:embed="rId2" cstate="print"/>
          <a:srcRect l="6952"/>
          <a:stretch>
            <a:fillRect/>
          </a:stretch>
        </p:blipFill>
        <p:spPr bwMode="auto">
          <a:xfrm>
            <a:off x="539750" y="1341438"/>
            <a:ext cx="4818063" cy="3167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1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th-TH" smtClean="0"/>
              <a:t>ตัวอย่าง</a:t>
            </a:r>
            <a:r>
              <a:rPr lang="en-US" smtClean="0">
                <a:cs typeface="FreesiaUPC" pitchFamily="34" charset="-34"/>
              </a:rPr>
              <a:t>: </a:t>
            </a:r>
            <a:r>
              <a:rPr lang="th-TH" smtClean="0"/>
              <a:t>ปัญหาของการค้นหาแบบ </a:t>
            </a:r>
            <a:r>
              <a:rPr lang="en-US" smtClean="0">
                <a:cs typeface="FreesiaUPC" pitchFamily="34" charset="-34"/>
              </a:rPr>
              <a:t>GBFS</a:t>
            </a:r>
            <a:endParaRPr lang="th-TH" smtClean="0"/>
          </a:p>
        </p:txBody>
      </p:sp>
      <p:sp>
        <p:nvSpPr>
          <p:cNvPr id="6" name="TextBox 5"/>
          <p:cNvSpPr txBox="1"/>
          <p:nvPr/>
        </p:nvSpPr>
        <p:spPr>
          <a:xfrm>
            <a:off x="5476875" y="1557338"/>
            <a:ext cx="3384550" cy="70802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/>
              <a:t>Initial state : </a:t>
            </a:r>
            <a:r>
              <a:rPr lang="th-TH" sz="2000" dirty="0"/>
              <a:t>บางนา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/>
              <a:t>Goal state : </a:t>
            </a:r>
            <a:r>
              <a:rPr lang="th-TH" sz="2000" dirty="0"/>
              <a:t>มีนบุรี</a:t>
            </a:r>
          </a:p>
        </p:txBody>
      </p:sp>
      <p:graphicFrame>
        <p:nvGraphicFramePr>
          <p:cNvPr id="12" name="Table 11"/>
          <p:cNvGraphicFramePr>
            <a:graphicFrameLocks noGrp="1"/>
          </p:cNvGraphicFramePr>
          <p:nvPr/>
        </p:nvGraphicFramePr>
        <p:xfrm>
          <a:off x="34925" y="4465638"/>
          <a:ext cx="5112570" cy="23469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852095"/>
                <a:gridCol w="852095"/>
                <a:gridCol w="951691"/>
                <a:gridCol w="796764"/>
                <a:gridCol w="863161"/>
                <a:gridCol w="796764"/>
              </a:tblGrid>
              <a:tr h="190883">
                <a:tc>
                  <a:txBody>
                    <a:bodyPr/>
                    <a:lstStyle/>
                    <a:p>
                      <a:pPr algn="ctr"/>
                      <a:r>
                        <a:rPr lang="th-TH" sz="1600" dirty="0" smtClean="0"/>
                        <a:t>เขต</a:t>
                      </a:r>
                      <a:endParaRPr lang="th-TH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dirty="0" smtClean="0"/>
                        <a:t>ระยะทาง</a:t>
                      </a:r>
                      <a:endParaRPr lang="th-TH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dirty="0" smtClean="0"/>
                        <a:t>เขต</a:t>
                      </a:r>
                      <a:endParaRPr lang="th-TH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dirty="0" smtClean="0"/>
                        <a:t>ระยะทาง</a:t>
                      </a:r>
                      <a:endParaRPr lang="th-TH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dirty="0" smtClean="0"/>
                        <a:t>เขต</a:t>
                      </a:r>
                      <a:endParaRPr lang="th-TH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dirty="0" smtClean="0"/>
                        <a:t>ระยะทาง</a:t>
                      </a:r>
                      <a:endParaRPr lang="th-TH" sz="1600" dirty="0"/>
                    </a:p>
                  </a:txBody>
                  <a:tcPr/>
                </a:tc>
              </a:tr>
              <a:tr h="190883">
                <a:tc>
                  <a:txBody>
                    <a:bodyPr/>
                    <a:lstStyle/>
                    <a:p>
                      <a:pPr algn="ctr"/>
                      <a:r>
                        <a:rPr lang="th-TH" sz="1600" dirty="0" smtClean="0"/>
                        <a:t>จตุจักร</a:t>
                      </a:r>
                      <a:endParaRPr lang="th-TH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dirty="0" smtClean="0"/>
                        <a:t>21.86</a:t>
                      </a:r>
                      <a:endParaRPr lang="th-TH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dirty="0" smtClean="0"/>
                        <a:t>ประเวศ</a:t>
                      </a:r>
                      <a:endParaRPr lang="th-TH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dirty="0" smtClean="0"/>
                        <a:t>18.79</a:t>
                      </a:r>
                      <a:endParaRPr lang="th-TH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dirty="0" smtClean="0"/>
                        <a:t>บางนา</a:t>
                      </a:r>
                      <a:endParaRPr lang="th-TH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dirty="0" smtClean="0"/>
                        <a:t>26.16</a:t>
                      </a:r>
                      <a:endParaRPr lang="th-TH" sz="1600" dirty="0"/>
                    </a:p>
                  </a:txBody>
                  <a:tcPr/>
                </a:tc>
              </a:tr>
              <a:tr h="190883">
                <a:tc>
                  <a:txBody>
                    <a:bodyPr/>
                    <a:lstStyle/>
                    <a:p>
                      <a:pPr algn="ctr"/>
                      <a:r>
                        <a:rPr lang="th-TH" sz="1600" dirty="0" smtClean="0"/>
                        <a:t>ตลิ่งชัน</a:t>
                      </a:r>
                      <a:endParaRPr lang="th-TH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dirty="0" smtClean="0"/>
                        <a:t>36.34</a:t>
                      </a:r>
                      <a:endParaRPr lang="th-TH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dirty="0" smtClean="0"/>
                        <a:t>พญาไท</a:t>
                      </a:r>
                      <a:endParaRPr lang="th-TH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dirty="0" smtClean="0"/>
                        <a:t>26.63</a:t>
                      </a:r>
                      <a:endParaRPr lang="th-TH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dirty="0" smtClean="0"/>
                        <a:t>บึงกุ่ม</a:t>
                      </a:r>
                      <a:endParaRPr lang="th-TH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dirty="0" smtClean="0"/>
                        <a:t>10.40</a:t>
                      </a:r>
                      <a:endParaRPr lang="th-TH" sz="1600" dirty="0"/>
                    </a:p>
                  </a:txBody>
                  <a:tcPr/>
                </a:tc>
              </a:tr>
              <a:tr h="190883">
                <a:tc>
                  <a:txBody>
                    <a:bodyPr/>
                    <a:lstStyle/>
                    <a:p>
                      <a:pPr algn="ctr"/>
                      <a:r>
                        <a:rPr lang="th-TH" sz="1600" dirty="0" smtClean="0"/>
                        <a:t>บางกะปิ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dirty="0" smtClean="0"/>
                        <a:t>10.79</a:t>
                      </a:r>
                      <a:endParaRPr lang="th-TH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dirty="0" smtClean="0"/>
                        <a:t>มีนบุรี</a:t>
                      </a:r>
                      <a:endParaRPr lang="th-TH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dirty="0" smtClean="0"/>
                        <a:t>0</a:t>
                      </a:r>
                      <a:endParaRPr lang="th-TH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dirty="0" smtClean="0"/>
                        <a:t>พระขโนง</a:t>
                      </a:r>
                      <a:endParaRPr lang="th-TH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dirty="0" smtClean="0"/>
                        <a:t>28.44</a:t>
                      </a:r>
                      <a:endParaRPr lang="th-TH" sz="1600" dirty="0"/>
                    </a:p>
                  </a:txBody>
                  <a:tcPr/>
                </a:tc>
              </a:tr>
              <a:tr h="190883">
                <a:tc>
                  <a:txBody>
                    <a:bodyPr/>
                    <a:lstStyle/>
                    <a:p>
                      <a:pPr algn="ctr"/>
                      <a:r>
                        <a:rPr lang="th-TH" sz="1600" dirty="0" smtClean="0"/>
                        <a:t>บางเขน</a:t>
                      </a:r>
                      <a:endParaRPr lang="th-TH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dirty="0" smtClean="0"/>
                        <a:t>17.59</a:t>
                      </a:r>
                      <a:endParaRPr lang="th-TH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dirty="0" smtClean="0"/>
                        <a:t>ราษฎร์บูรณะ</a:t>
                      </a:r>
                      <a:endParaRPr lang="th-TH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dirty="0" smtClean="0"/>
                        <a:t>36.84</a:t>
                      </a:r>
                      <a:endParaRPr lang="th-TH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dirty="0" smtClean="0"/>
                        <a:t>สาธร</a:t>
                      </a:r>
                      <a:endParaRPr lang="th-TH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dirty="0" smtClean="0"/>
                        <a:t>31.97</a:t>
                      </a:r>
                      <a:endParaRPr lang="th-TH" sz="1600" dirty="0"/>
                    </a:p>
                  </a:txBody>
                  <a:tcPr/>
                </a:tc>
              </a:tr>
              <a:tr h="190883">
                <a:tc>
                  <a:txBody>
                    <a:bodyPr/>
                    <a:lstStyle/>
                    <a:p>
                      <a:pPr algn="ctr"/>
                      <a:r>
                        <a:rPr lang="th-TH" sz="1600" dirty="0" smtClean="0"/>
                        <a:t>บางแค</a:t>
                      </a:r>
                      <a:endParaRPr lang="th-TH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dirty="0" smtClean="0"/>
                        <a:t>42.11</a:t>
                      </a:r>
                      <a:endParaRPr lang="th-TH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dirty="0" smtClean="0"/>
                        <a:t>ลาดกระบัง</a:t>
                      </a:r>
                      <a:endParaRPr lang="th-TH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dirty="0" smtClean="0"/>
                        <a:t>16.15</a:t>
                      </a:r>
                      <a:endParaRPr lang="th-TH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dirty="0" smtClean="0"/>
                        <a:t>หนองจอก</a:t>
                      </a:r>
                      <a:endParaRPr lang="th-TH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dirty="0" smtClean="0"/>
                        <a:t>18.42</a:t>
                      </a:r>
                      <a:endParaRPr lang="th-TH" sz="1600" dirty="0"/>
                    </a:p>
                  </a:txBody>
                  <a:tcPr/>
                </a:tc>
              </a:tr>
              <a:tr h="190883">
                <a:tc>
                  <a:txBody>
                    <a:bodyPr/>
                    <a:lstStyle/>
                    <a:p>
                      <a:pPr algn="ctr"/>
                      <a:r>
                        <a:rPr lang="th-TH" sz="1600" dirty="0" smtClean="0"/>
                        <a:t>บางซื่อ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dirty="0" smtClean="0"/>
                        <a:t>24.95</a:t>
                      </a:r>
                      <a:endParaRPr lang="th-TH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dirty="0" smtClean="0"/>
                        <a:t>สวนหลวง</a:t>
                      </a:r>
                      <a:endParaRPr lang="th-TH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dirty="0" smtClean="0"/>
                        <a:t>14.54</a:t>
                      </a:r>
                      <a:endParaRPr lang="th-TH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h-TH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h-TH" sz="1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4" name="Oval 13"/>
          <p:cNvSpPr/>
          <p:nvPr/>
        </p:nvSpPr>
        <p:spPr>
          <a:xfrm>
            <a:off x="6516688" y="2492375"/>
            <a:ext cx="935037" cy="555625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1600" b="1" dirty="0">
                <a:solidFill>
                  <a:schemeClr val="tx1"/>
                </a:solidFill>
              </a:rPr>
              <a:t>บางนา</a:t>
            </a:r>
          </a:p>
        </p:txBody>
      </p:sp>
      <p:sp>
        <p:nvSpPr>
          <p:cNvPr id="15" name="Oval 14"/>
          <p:cNvSpPr/>
          <p:nvPr/>
        </p:nvSpPr>
        <p:spPr>
          <a:xfrm>
            <a:off x="7451725" y="3357563"/>
            <a:ext cx="1081088" cy="554037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1600" b="1" dirty="0">
                <a:solidFill>
                  <a:schemeClr val="tx1"/>
                </a:solidFill>
              </a:rPr>
              <a:t>พระขโนง</a:t>
            </a:r>
          </a:p>
        </p:txBody>
      </p:sp>
      <p:sp>
        <p:nvSpPr>
          <p:cNvPr id="16" name="Oval 15"/>
          <p:cNvSpPr/>
          <p:nvPr/>
        </p:nvSpPr>
        <p:spPr>
          <a:xfrm>
            <a:off x="5508625" y="3357563"/>
            <a:ext cx="985838" cy="554037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1600" b="1" dirty="0">
                <a:solidFill>
                  <a:schemeClr val="tx1"/>
                </a:solidFill>
              </a:rPr>
              <a:t>ประเวศ</a:t>
            </a:r>
          </a:p>
        </p:txBody>
      </p:sp>
      <p:sp>
        <p:nvSpPr>
          <p:cNvPr id="33" name="TextBox 32"/>
          <p:cNvSpPr txBox="1">
            <a:spLocks noChangeArrowheads="1"/>
          </p:cNvSpPr>
          <p:nvPr/>
        </p:nvSpPr>
        <p:spPr bwMode="auto">
          <a:xfrm>
            <a:off x="7524750" y="2636838"/>
            <a:ext cx="719138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>
                <a:latin typeface="Tw Cen MT" pitchFamily="34" charset="0"/>
                <a:cs typeface="FreesiaUPC" pitchFamily="34" charset="-34"/>
              </a:rPr>
              <a:t>26.16</a:t>
            </a:r>
            <a:endParaRPr lang="th-TH" sz="1600">
              <a:latin typeface="Tw Cen MT" pitchFamily="34" charset="0"/>
              <a:cs typeface="FreesiaUPC" pitchFamily="34" charset="-34"/>
            </a:endParaRPr>
          </a:p>
        </p:txBody>
      </p:sp>
      <p:sp>
        <p:nvSpPr>
          <p:cNvPr id="49" name="Oval 48"/>
          <p:cNvSpPr/>
          <p:nvPr/>
        </p:nvSpPr>
        <p:spPr>
          <a:xfrm>
            <a:off x="6516688" y="2492375"/>
            <a:ext cx="935037" cy="555625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1600" b="1" dirty="0">
                <a:solidFill>
                  <a:schemeClr val="tx1"/>
                </a:solidFill>
              </a:rPr>
              <a:t>บางนา</a:t>
            </a:r>
          </a:p>
        </p:txBody>
      </p:sp>
      <p:sp>
        <p:nvSpPr>
          <p:cNvPr id="56" name="Oval 55"/>
          <p:cNvSpPr/>
          <p:nvPr/>
        </p:nvSpPr>
        <p:spPr>
          <a:xfrm>
            <a:off x="5538788" y="4581525"/>
            <a:ext cx="936625" cy="554038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1600" b="1" dirty="0">
                <a:solidFill>
                  <a:schemeClr val="tx1"/>
                </a:solidFill>
              </a:rPr>
              <a:t>บางนา</a:t>
            </a:r>
          </a:p>
        </p:txBody>
      </p:sp>
      <p:sp>
        <p:nvSpPr>
          <p:cNvPr id="57" name="Oval 56"/>
          <p:cNvSpPr/>
          <p:nvPr/>
        </p:nvSpPr>
        <p:spPr>
          <a:xfrm>
            <a:off x="7451725" y="5610225"/>
            <a:ext cx="1081088" cy="555625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1600" b="1" dirty="0">
                <a:solidFill>
                  <a:schemeClr val="tx1"/>
                </a:solidFill>
              </a:rPr>
              <a:t>พระขโนง</a:t>
            </a:r>
          </a:p>
        </p:txBody>
      </p:sp>
      <p:sp>
        <p:nvSpPr>
          <p:cNvPr id="58" name="Oval 57"/>
          <p:cNvSpPr/>
          <p:nvPr/>
        </p:nvSpPr>
        <p:spPr>
          <a:xfrm>
            <a:off x="5518150" y="5600700"/>
            <a:ext cx="985838" cy="554038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1600" b="1" dirty="0">
                <a:solidFill>
                  <a:schemeClr val="tx1"/>
                </a:solidFill>
              </a:rPr>
              <a:t>ประเวศ</a:t>
            </a:r>
          </a:p>
        </p:txBody>
      </p:sp>
      <p:cxnSp>
        <p:nvCxnSpPr>
          <p:cNvPr id="61" name="Straight Connector 60"/>
          <p:cNvCxnSpPr>
            <a:stCxn id="49" idx="4"/>
            <a:endCxn id="16" idx="0"/>
          </p:cNvCxnSpPr>
          <p:nvPr/>
        </p:nvCxnSpPr>
        <p:spPr>
          <a:xfrm rot="5400000">
            <a:off x="6338093" y="2710657"/>
            <a:ext cx="309563" cy="98425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>
            <a:stCxn id="49" idx="4"/>
            <a:endCxn id="15" idx="0"/>
          </p:cNvCxnSpPr>
          <p:nvPr/>
        </p:nvCxnSpPr>
        <p:spPr>
          <a:xfrm rot="16200000" flipH="1">
            <a:off x="7334250" y="2698750"/>
            <a:ext cx="309563" cy="1008063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TextBox 63"/>
          <p:cNvSpPr txBox="1">
            <a:spLocks noChangeArrowheads="1"/>
          </p:cNvSpPr>
          <p:nvPr/>
        </p:nvSpPr>
        <p:spPr bwMode="auto">
          <a:xfrm>
            <a:off x="5651500" y="3933825"/>
            <a:ext cx="720725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>
                <a:latin typeface="Tw Cen MT" pitchFamily="34" charset="0"/>
                <a:cs typeface="FreesiaUPC" pitchFamily="34" charset="-34"/>
              </a:rPr>
              <a:t>18.79</a:t>
            </a:r>
            <a:endParaRPr lang="th-TH" sz="1600">
              <a:latin typeface="Tw Cen MT" pitchFamily="34" charset="0"/>
              <a:cs typeface="FreesiaUPC" pitchFamily="34" charset="-34"/>
            </a:endParaRPr>
          </a:p>
        </p:txBody>
      </p:sp>
      <p:sp>
        <p:nvSpPr>
          <p:cNvPr id="65" name="TextBox 64"/>
          <p:cNvSpPr txBox="1">
            <a:spLocks noChangeArrowheads="1"/>
          </p:cNvSpPr>
          <p:nvPr/>
        </p:nvSpPr>
        <p:spPr bwMode="auto">
          <a:xfrm>
            <a:off x="7667625" y="3913188"/>
            <a:ext cx="720725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>
                <a:latin typeface="Tw Cen MT" pitchFamily="34" charset="0"/>
                <a:cs typeface="FreesiaUPC" pitchFamily="34" charset="-34"/>
              </a:rPr>
              <a:t>28.44</a:t>
            </a:r>
            <a:endParaRPr lang="th-TH" sz="1600">
              <a:latin typeface="Tw Cen MT" pitchFamily="34" charset="0"/>
              <a:cs typeface="FreesiaUPC" pitchFamily="34" charset="-34"/>
            </a:endParaRPr>
          </a:p>
        </p:txBody>
      </p:sp>
      <p:sp>
        <p:nvSpPr>
          <p:cNvPr id="66" name="Oval 65"/>
          <p:cNvSpPr/>
          <p:nvPr/>
        </p:nvSpPr>
        <p:spPr>
          <a:xfrm>
            <a:off x="5508625" y="3348038"/>
            <a:ext cx="985838" cy="554037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1600" b="1" dirty="0">
                <a:solidFill>
                  <a:schemeClr val="tx1"/>
                </a:solidFill>
              </a:rPr>
              <a:t>ประเวศ</a:t>
            </a:r>
          </a:p>
        </p:txBody>
      </p:sp>
      <p:cxnSp>
        <p:nvCxnSpPr>
          <p:cNvPr id="68" name="Straight Connector 67"/>
          <p:cNvCxnSpPr>
            <a:stCxn id="66" idx="4"/>
            <a:endCxn id="56" idx="0"/>
          </p:cNvCxnSpPr>
          <p:nvPr/>
        </p:nvCxnSpPr>
        <p:spPr>
          <a:xfrm rot="16200000" flipH="1">
            <a:off x="5664200" y="4238625"/>
            <a:ext cx="679450" cy="635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TextBox 68"/>
          <p:cNvSpPr txBox="1">
            <a:spLocks noChangeArrowheads="1"/>
          </p:cNvSpPr>
          <p:nvPr/>
        </p:nvSpPr>
        <p:spPr bwMode="auto">
          <a:xfrm>
            <a:off x="5672138" y="5095875"/>
            <a:ext cx="720725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>
                <a:latin typeface="Tw Cen MT" pitchFamily="34" charset="0"/>
                <a:cs typeface="FreesiaUPC" pitchFamily="34" charset="-34"/>
              </a:rPr>
              <a:t>26.16</a:t>
            </a:r>
            <a:endParaRPr lang="th-TH" sz="1600">
              <a:latin typeface="Tw Cen MT" pitchFamily="34" charset="0"/>
              <a:cs typeface="FreesiaUPC" pitchFamily="34" charset="-34"/>
            </a:endParaRPr>
          </a:p>
        </p:txBody>
      </p:sp>
      <p:sp>
        <p:nvSpPr>
          <p:cNvPr id="70" name="Oval 69"/>
          <p:cNvSpPr/>
          <p:nvPr/>
        </p:nvSpPr>
        <p:spPr>
          <a:xfrm>
            <a:off x="5548313" y="4581525"/>
            <a:ext cx="936625" cy="554038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1600" b="1" dirty="0">
                <a:solidFill>
                  <a:schemeClr val="tx1"/>
                </a:solidFill>
              </a:rPr>
              <a:t>บางนา</a:t>
            </a:r>
          </a:p>
        </p:txBody>
      </p:sp>
      <p:cxnSp>
        <p:nvCxnSpPr>
          <p:cNvPr id="72" name="Straight Connector 71"/>
          <p:cNvCxnSpPr>
            <a:stCxn id="70" idx="4"/>
            <a:endCxn id="58" idx="0"/>
          </p:cNvCxnSpPr>
          <p:nvPr/>
        </p:nvCxnSpPr>
        <p:spPr>
          <a:xfrm rot="5400000">
            <a:off x="5781675" y="5365751"/>
            <a:ext cx="465137" cy="4762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>
            <a:stCxn id="70" idx="5"/>
            <a:endCxn id="57" idx="0"/>
          </p:cNvCxnSpPr>
          <p:nvPr/>
        </p:nvCxnSpPr>
        <p:spPr>
          <a:xfrm rot="16200000" flipH="1">
            <a:off x="6892925" y="4510088"/>
            <a:ext cx="555625" cy="164465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  <p:bldP spid="16" grpId="0" animBg="1"/>
      <p:bldP spid="33" grpId="0"/>
      <p:bldP spid="33" grpId="1"/>
      <p:bldP spid="49" grpId="0" animBg="1"/>
      <p:bldP spid="56" grpId="0" animBg="1"/>
      <p:bldP spid="57" grpId="0" animBg="1"/>
      <p:bldP spid="58" grpId="0" animBg="1"/>
      <p:bldP spid="64" grpId="0"/>
      <p:bldP spid="64" grpId="1"/>
      <p:bldP spid="65" grpId="0"/>
      <p:bldP spid="66" grpId="0" animBg="1"/>
      <p:bldP spid="69" grpId="0"/>
      <p:bldP spid="69" grpId="1"/>
      <p:bldP spid="70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ตรงกลาง">
  <a:themeElements>
    <a:clrScheme name="ตรงกลาง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ตรงกลาง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ตรงกลาง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ตรงกลาง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94B6D2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3940</TotalTime>
  <Words>2604</Words>
  <Application>Microsoft Office PowerPoint</Application>
  <PresentationFormat>On-screen Show (4:3)</PresentationFormat>
  <Paragraphs>839</Paragraphs>
  <Slides>37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44" baseType="lpstr">
      <vt:lpstr>Angsana New</vt:lpstr>
      <vt:lpstr>Arial</vt:lpstr>
      <vt:lpstr>FreesiaUPC</vt:lpstr>
      <vt:lpstr>Tw Cen MT</vt:lpstr>
      <vt:lpstr>Wingdings</vt:lpstr>
      <vt:lpstr>Wingdings 2</vt:lpstr>
      <vt:lpstr>ตรงกลาง</vt:lpstr>
      <vt:lpstr>heuristic Search Techniques</vt:lpstr>
      <vt:lpstr>ทบทวน Blind Search</vt:lpstr>
      <vt:lpstr>Depth-first Search</vt:lpstr>
      <vt:lpstr>Breath-first Search</vt:lpstr>
      <vt:lpstr>Heuristic Search Techniques</vt:lpstr>
      <vt:lpstr>ตัวอย่างการหา h(n)</vt:lpstr>
      <vt:lpstr>Greedy Best First Search (GBFS)</vt:lpstr>
      <vt:lpstr>ตัวอย่าง: การค้นหาแบบ GBFS</vt:lpstr>
      <vt:lpstr>ตัวอย่าง: ปัญหาของการค้นหาแบบ GBFS</vt:lpstr>
      <vt:lpstr>Greedy Best First Search (GBFS)</vt:lpstr>
      <vt:lpstr>A* Search</vt:lpstr>
      <vt:lpstr>ตัวอย่าง: การค้นหาแบบ A*</vt:lpstr>
      <vt:lpstr>ตัวอย่าง: A* แก้ปัญหาของ GBFS</vt:lpstr>
      <vt:lpstr>เปรียบเทียบ GBFS และ A*</vt:lpstr>
      <vt:lpstr>A* </vt:lpstr>
      <vt:lpstr>การกำหนดฟังก์ชัน heuristic</vt:lpstr>
      <vt:lpstr>การคำนวณหา h1</vt:lpstr>
      <vt:lpstr>การคำนวณหา h2</vt:lpstr>
      <vt:lpstr>เปรียบเทียบการใช้ h1 และ h2 [Russel and Norvig, 2003]</vt:lpstr>
      <vt:lpstr>แบบฝึกหัด: ใช้ GBFS และ A*                  เพื่อหาทางไปสู่เป้าหมาย</vt:lpstr>
      <vt:lpstr>Local Search Algorithm</vt:lpstr>
      <vt:lpstr>Hill Climbing Search</vt:lpstr>
      <vt:lpstr>Hill Climbing เพื่อหาทางไปสู่เป้าหมาย</vt:lpstr>
      <vt:lpstr>ปัญหาของ Hill Climbing Search</vt:lpstr>
      <vt:lpstr>ปัญหา: Local Maximum</vt:lpstr>
      <vt:lpstr>ปัญหา: Ridges</vt:lpstr>
      <vt:lpstr>ปัญหา: Plateau</vt:lpstr>
      <vt:lpstr>Simulated Annealing Search</vt:lpstr>
      <vt:lpstr>Simulated Annealing Search (2)</vt:lpstr>
      <vt:lpstr>Simulated Annealing Search (3)</vt:lpstr>
      <vt:lpstr>ตัวอย่าง: เขาวงกต</vt:lpstr>
      <vt:lpstr>Hill Climbing Search</vt:lpstr>
      <vt:lpstr>ถ้าเลือกมาทาง (1)</vt:lpstr>
      <vt:lpstr>ถ้าเลือกมาทาง (2)</vt:lpstr>
      <vt:lpstr>ถ้าเลือกมาทาง (3)</vt:lpstr>
      <vt:lpstr>ถ้าเลือกมาทาง (4)</vt:lpstr>
      <vt:lpstr>แบบฝึกหัด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AI</dc:title>
  <dc:creator>choopan</dc:creator>
  <cp:lastModifiedBy>Choopan Rattanapoka</cp:lastModifiedBy>
  <cp:revision>382</cp:revision>
  <dcterms:created xsi:type="dcterms:W3CDTF">2010-02-28T04:09:14Z</dcterms:created>
  <dcterms:modified xsi:type="dcterms:W3CDTF">2015-08-04T05:33:25Z</dcterms:modified>
</cp:coreProperties>
</file>