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2" r:id="rId3"/>
    <p:sldId id="293" r:id="rId4"/>
    <p:sldId id="294" r:id="rId5"/>
    <p:sldId id="275" r:id="rId6"/>
    <p:sldId id="295" r:id="rId7"/>
    <p:sldId id="290" r:id="rId8"/>
    <p:sldId id="296" r:id="rId9"/>
    <p:sldId id="297" r:id="rId10"/>
    <p:sldId id="299" r:id="rId11"/>
    <p:sldId id="298" r:id="rId12"/>
    <p:sldId id="301" r:id="rId13"/>
    <p:sldId id="302" r:id="rId14"/>
    <p:sldId id="300" r:id="rId15"/>
    <p:sldId id="304" r:id="rId16"/>
    <p:sldId id="305" r:id="rId17"/>
    <p:sldId id="306" r:id="rId18"/>
    <p:sldId id="308" r:id="rId19"/>
    <p:sldId id="307" r:id="rId20"/>
    <p:sldId id="310" r:id="rId21"/>
    <p:sldId id="309" r:id="rId22"/>
    <p:sldId id="311" r:id="rId23"/>
    <p:sldId id="314" r:id="rId24"/>
    <p:sldId id="312" r:id="rId25"/>
    <p:sldId id="315" r:id="rId26"/>
    <p:sldId id="316" r:id="rId27"/>
    <p:sldId id="317" r:id="rId28"/>
    <p:sldId id="318" r:id="rId29"/>
    <p:sldId id="319" r:id="rId30"/>
    <p:sldId id="320" r:id="rId31"/>
    <p:sldId id="322" r:id="rId32"/>
    <p:sldId id="323" r:id="rId33"/>
    <p:sldId id="324" r:id="rId34"/>
    <p:sldId id="325" r:id="rId35"/>
    <p:sldId id="326" r:id="rId36"/>
    <p:sldId id="327" r:id="rId37"/>
    <p:sldId id="321" r:id="rId3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9" autoAdjust="0"/>
    <p:restoredTop sz="93980" autoAdjust="0"/>
  </p:normalViewPr>
  <p:slideViewPr>
    <p:cSldViewPr>
      <p:cViewPr varScale="1">
        <p:scale>
          <a:sx n="70" d="100"/>
          <a:sy n="70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heuristic Search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Greedy Best First Search (GBFS)</a:t>
            </a:r>
            <a:endParaRPr lang="th-TH" smtClean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>
                <a:cs typeface="FreesiaUPC" pitchFamily="34" charset="-34"/>
              </a:rPr>
              <a:t>Completeness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 สามารถรับรองการค้นพบคำตอบ</a:t>
            </a:r>
          </a:p>
          <a:p>
            <a:pPr lvl="1"/>
            <a:r>
              <a:rPr lang="en-US" smtClean="0">
                <a:cs typeface="FreesiaUPC" pitchFamily="34" charset="-34"/>
              </a:rPr>
              <a:t>(NO) </a:t>
            </a:r>
            <a:r>
              <a:rPr lang="th-TH" smtClean="0"/>
              <a:t>ไม่รับรองการค้นพบคำตอบ</a:t>
            </a:r>
          </a:p>
          <a:p>
            <a:r>
              <a:rPr lang="en-US" b="1" smtClean="0">
                <a:cs typeface="FreesiaUPC" pitchFamily="34" charset="-34"/>
              </a:rPr>
              <a:t>Optimality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smtClean="0">
                <a:cs typeface="FreesiaUPC" pitchFamily="34" charset="-34"/>
              </a:rPr>
              <a:t>(NO) </a:t>
            </a:r>
            <a:r>
              <a:rPr lang="th-TH" smtClean="0"/>
              <a:t>ไม่รับรองการค้นหาเส้นทางที่ดีที่สุด</a:t>
            </a:r>
          </a:p>
          <a:p>
            <a:r>
              <a:rPr lang="en-US" b="1" smtClean="0">
                <a:cs typeface="FreesiaUPC" pitchFamily="34" charset="-34"/>
              </a:rPr>
              <a:t>Time Complexity </a:t>
            </a:r>
            <a:r>
              <a:rPr lang="th-TH" smtClean="0"/>
              <a:t>ระยะเวลาที่ใช้ในการค้นหา</a:t>
            </a:r>
          </a:p>
          <a:p>
            <a:pPr lvl="1"/>
            <a:r>
              <a:rPr lang="en-US" smtClean="0">
                <a:cs typeface="FreesiaUPC" pitchFamily="34" charset="-34"/>
              </a:rPr>
              <a:t>O(b</a:t>
            </a:r>
            <a:r>
              <a:rPr lang="en-US" baseline="30000" smtClean="0">
                <a:cs typeface="FreesiaUPC" pitchFamily="34" charset="-34"/>
              </a:rPr>
              <a:t>m</a:t>
            </a:r>
            <a:r>
              <a:rPr lang="en-US" smtClean="0">
                <a:cs typeface="FreesiaUPC" pitchFamily="34" charset="-34"/>
              </a:rPr>
              <a:t>)    b</a:t>
            </a:r>
            <a:r>
              <a:rPr lang="th-TH" smtClean="0"/>
              <a:t> </a:t>
            </a:r>
            <a:r>
              <a:rPr lang="en-US" smtClean="0">
                <a:cs typeface="FreesiaUPC" pitchFamily="34" charset="-34"/>
              </a:rPr>
              <a:t>= </a:t>
            </a:r>
            <a:r>
              <a:rPr lang="th-TH" smtClean="0"/>
              <a:t>จำนวนกิ่งเฉลี่ยของโหนด</a:t>
            </a:r>
            <a:r>
              <a:rPr lang="en-US" smtClean="0">
                <a:cs typeface="FreesiaUPC" pitchFamily="34" charset="-34"/>
              </a:rPr>
              <a:t>, m = </a:t>
            </a:r>
            <a:r>
              <a:rPr lang="th-TH" smtClean="0"/>
              <a:t>ระดับลึกสุดของต้นไม้</a:t>
            </a:r>
          </a:p>
          <a:p>
            <a:r>
              <a:rPr lang="en-US" b="1" smtClean="0">
                <a:cs typeface="FreesiaUPC" pitchFamily="34" charset="-34"/>
              </a:rPr>
              <a:t>Space Complexity </a:t>
            </a:r>
            <a:r>
              <a:rPr lang="th-TH" smtClean="0"/>
              <a:t>พื้นที่หน่วยความจำที่ใช้ค้นหา</a:t>
            </a:r>
          </a:p>
          <a:p>
            <a:pPr lvl="1"/>
            <a:r>
              <a:rPr lang="en-US" smtClean="0">
                <a:cs typeface="FreesiaUPC" pitchFamily="34" charset="-34"/>
              </a:rPr>
              <a:t>O(bm)</a:t>
            </a:r>
            <a:endParaRPr lang="th-TH" smtClean="0"/>
          </a:p>
          <a:p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A* Search</a:t>
            </a:r>
            <a:endParaRPr lang="th-TH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A* search </a:t>
            </a:r>
            <a:r>
              <a:rPr lang="th-TH" smtClean="0"/>
              <a:t>อ่านว่า </a:t>
            </a:r>
            <a:r>
              <a:rPr lang="en-US" smtClean="0">
                <a:cs typeface="FreesiaUPC" pitchFamily="34" charset="-34"/>
              </a:rPr>
              <a:t>(“</a:t>
            </a:r>
            <a:r>
              <a:rPr lang="th-TH" smtClean="0"/>
              <a:t>เอ-สตาร์</a:t>
            </a:r>
            <a:r>
              <a:rPr lang="en-US" smtClean="0">
                <a:cs typeface="FreesiaUPC" pitchFamily="34" charset="-34"/>
              </a:rPr>
              <a:t>”) </a:t>
            </a:r>
            <a:r>
              <a:rPr lang="th-TH" smtClean="0"/>
              <a:t>เป็นวิธีการค้นหาที่ถูกพัฒนาขึ้นมาเพื่อแก้ปัญหาที่เกิดขึ้นใน </a:t>
            </a:r>
            <a:r>
              <a:rPr lang="en-US" smtClean="0">
                <a:cs typeface="FreesiaUPC" pitchFamily="34" charset="-34"/>
              </a:rPr>
              <a:t>Greedy best first search </a:t>
            </a:r>
          </a:p>
          <a:p>
            <a:r>
              <a:rPr lang="th-TH" smtClean="0"/>
              <a:t>มีการนำเอาข้อมูลมาพิจารณาเพิ่มเติม คือ ข้อมูลทรัพยากรที่ใช้ตั้งแต่ตำแหน่งเริ่มต้นจนถึงตำแหน่งที่พิจารณา แทนด้วย </a:t>
            </a:r>
            <a:r>
              <a:rPr lang="en-US" i="1" smtClean="0">
                <a:cs typeface="FreesiaUPC" pitchFamily="34" charset="-34"/>
              </a:rPr>
              <a:t>g(n)</a:t>
            </a:r>
          </a:p>
          <a:p>
            <a:r>
              <a:rPr lang="th-TH" smtClean="0"/>
              <a:t>ดังนั้น </a:t>
            </a:r>
            <a:r>
              <a:rPr lang="en-US" smtClean="0">
                <a:cs typeface="FreesiaUPC" pitchFamily="34" charset="-34"/>
              </a:rPr>
              <a:t>Evaluation function </a:t>
            </a:r>
            <a:r>
              <a:rPr lang="th-TH" smtClean="0"/>
              <a:t>จะอยู่ในรูป</a:t>
            </a:r>
          </a:p>
          <a:p>
            <a:pPr lvl="1"/>
            <a:r>
              <a:rPr lang="en-US" smtClean="0">
                <a:cs typeface="FreesiaUPC" pitchFamily="34" charset="-34"/>
              </a:rPr>
              <a:t>f(n) = </a:t>
            </a:r>
            <a:r>
              <a:rPr lang="en-US" smtClean="0">
                <a:solidFill>
                  <a:srgbClr val="FF0000"/>
                </a:solidFill>
                <a:cs typeface="FreesiaUPC" pitchFamily="34" charset="-34"/>
              </a:rPr>
              <a:t>g(n) </a:t>
            </a:r>
            <a:r>
              <a:rPr lang="en-US" smtClean="0">
                <a:cs typeface="FreesiaUPC" pitchFamily="34" charset="-34"/>
              </a:rPr>
              <a:t>+ h(n)</a:t>
            </a:r>
          </a:p>
          <a:p>
            <a:r>
              <a:rPr lang="th-TH" smtClean="0"/>
              <a:t>การค้นหาจะพิจารณาโหนดแต่ละโหนดแล้วเลือกไปยังทางที่ให้ </a:t>
            </a:r>
            <a:r>
              <a:rPr lang="en-US" smtClean="0">
                <a:cs typeface="FreesiaUPC" pitchFamily="34" charset="-34"/>
              </a:rPr>
              <a:t>f(n) </a:t>
            </a:r>
            <a:r>
              <a:rPr lang="th-TH" smtClean="0"/>
              <a:t>ดีที่สุด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 bwMode="auto">
          <a:xfrm>
            <a:off x="34925" y="981075"/>
            <a:ext cx="4608513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>
                <a:cs typeface="FreesiaUPC" pitchFamily="34" charset="-34"/>
              </a:rPr>
              <a:t>: </a:t>
            </a:r>
            <a:r>
              <a:rPr lang="th-TH" smtClean="0"/>
              <a:t>การค้นหาแบบ </a:t>
            </a:r>
            <a:r>
              <a:rPr lang="en-US" smtClean="0">
                <a:cs typeface="FreesiaUPC" pitchFamily="34" charset="-34"/>
              </a:rPr>
              <a:t>A*</a:t>
            </a:r>
            <a:endParaRPr lang="th-TH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0" y="981075"/>
            <a:ext cx="338455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Initial state : </a:t>
            </a:r>
            <a:r>
              <a:rPr lang="th-TH" sz="2000" dirty="0"/>
              <a:t>ราษฎร์บูรณะ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Goal state : </a:t>
            </a:r>
            <a:r>
              <a:rPr lang="th-TH" sz="2000" dirty="0"/>
              <a:t>มีนบุรี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925" y="4221163"/>
          <a:ext cx="4320482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4"/>
                <a:gridCol w="720080"/>
                <a:gridCol w="864096"/>
                <a:gridCol w="720080"/>
                <a:gridCol w="694831"/>
                <a:gridCol w="673321"/>
              </a:tblGrid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เขต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ระยะทาง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เขต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ระยะทาง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เขต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ระยะทาง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จตุจักร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21.86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ประเวศ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18.79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บางนา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26.16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ตลิ่งชัน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36.34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พญาไท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26.63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บึงกุ่ม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10.40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บางกะปิ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10.79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มีนบุรี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พระขโนง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28.44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บางเขน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17.59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ราษฎร์บูรณะ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36.84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สาธร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31.97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บางแค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42.11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ลาดกระบัง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16.15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หนองจอก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18.42</a:t>
                      </a:r>
                      <a:endParaRPr lang="th-TH" sz="1400" dirty="0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บางซื่อ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24.95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สวนหลวง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14.54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Oval 41"/>
          <p:cNvSpPr/>
          <p:nvPr/>
        </p:nvSpPr>
        <p:spPr>
          <a:xfrm>
            <a:off x="6084888" y="1989138"/>
            <a:ext cx="1295400" cy="482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45" name="Oval 44"/>
          <p:cNvSpPr/>
          <p:nvPr/>
        </p:nvSpPr>
        <p:spPr>
          <a:xfrm>
            <a:off x="4211638" y="2616200"/>
            <a:ext cx="792162" cy="381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บางแค</a:t>
            </a:r>
          </a:p>
        </p:txBody>
      </p:sp>
      <p:sp>
        <p:nvSpPr>
          <p:cNvPr id="47" name="Oval 46"/>
          <p:cNvSpPr/>
          <p:nvPr/>
        </p:nvSpPr>
        <p:spPr>
          <a:xfrm>
            <a:off x="5508625" y="2636838"/>
            <a:ext cx="792163" cy="3603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พญาไท</a:t>
            </a:r>
          </a:p>
        </p:txBody>
      </p:sp>
      <p:sp>
        <p:nvSpPr>
          <p:cNvPr id="49" name="Oval 48"/>
          <p:cNvSpPr/>
          <p:nvPr/>
        </p:nvSpPr>
        <p:spPr>
          <a:xfrm>
            <a:off x="8243888" y="2586038"/>
            <a:ext cx="720725" cy="4111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สาธร</a:t>
            </a:r>
          </a:p>
        </p:txBody>
      </p:sp>
      <p:sp>
        <p:nvSpPr>
          <p:cNvPr id="56" name="Oval 55"/>
          <p:cNvSpPr/>
          <p:nvPr/>
        </p:nvSpPr>
        <p:spPr>
          <a:xfrm>
            <a:off x="3708400" y="3789363"/>
            <a:ext cx="792163" cy="3603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บางซื่อ</a:t>
            </a:r>
          </a:p>
        </p:txBody>
      </p:sp>
      <p:sp>
        <p:nvSpPr>
          <p:cNvPr id="57" name="Oval 56"/>
          <p:cNvSpPr/>
          <p:nvPr/>
        </p:nvSpPr>
        <p:spPr>
          <a:xfrm>
            <a:off x="4643438" y="3789363"/>
            <a:ext cx="720725" cy="3603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บึงกุ่ม</a:t>
            </a:r>
          </a:p>
        </p:txBody>
      </p:sp>
      <p:sp>
        <p:nvSpPr>
          <p:cNvPr id="58" name="Oval 57"/>
          <p:cNvSpPr/>
          <p:nvPr/>
        </p:nvSpPr>
        <p:spPr>
          <a:xfrm>
            <a:off x="5457825" y="3789363"/>
            <a:ext cx="1201738" cy="3603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59" name="Oval 58"/>
          <p:cNvSpPr/>
          <p:nvPr/>
        </p:nvSpPr>
        <p:spPr>
          <a:xfrm>
            <a:off x="4356100" y="5445125"/>
            <a:ext cx="792163" cy="3603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บึงกุ่ม</a:t>
            </a:r>
          </a:p>
        </p:txBody>
      </p:sp>
      <p:cxnSp>
        <p:nvCxnSpPr>
          <p:cNvPr id="63" name="Straight Connector 62"/>
          <p:cNvCxnSpPr>
            <a:stCxn id="42" idx="3"/>
            <a:endCxn id="45" idx="0"/>
          </p:cNvCxnSpPr>
          <p:nvPr/>
        </p:nvCxnSpPr>
        <p:spPr>
          <a:xfrm rot="5400000">
            <a:off x="5333207" y="1675606"/>
            <a:ext cx="215900" cy="1665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4"/>
            <a:endCxn id="47" idx="0"/>
          </p:cNvCxnSpPr>
          <p:nvPr/>
        </p:nvCxnSpPr>
        <p:spPr>
          <a:xfrm rot="5400000">
            <a:off x="6235701" y="2139950"/>
            <a:ext cx="165100" cy="8286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2" idx="5"/>
            <a:endCxn id="49" idx="0"/>
          </p:cNvCxnSpPr>
          <p:nvPr/>
        </p:nvCxnSpPr>
        <p:spPr>
          <a:xfrm rot="16200000" flipH="1">
            <a:off x="7804150" y="1785938"/>
            <a:ext cx="185738" cy="14144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327900" y="2122488"/>
            <a:ext cx="1368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0+36.84 = 36.84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084888" y="1989138"/>
            <a:ext cx="1295400" cy="48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4067175" y="2997200"/>
            <a:ext cx="100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8.32+42.11 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50.43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5435600" y="2997200"/>
            <a:ext cx="115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12.68+26.63 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39.31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8172450" y="2997200"/>
            <a:ext cx="115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10+31.97 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41.97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5508625" y="2628900"/>
            <a:ext cx="792163" cy="360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พญาไท</a:t>
            </a:r>
          </a:p>
        </p:txBody>
      </p:sp>
      <p:cxnSp>
        <p:nvCxnSpPr>
          <p:cNvPr id="113" name="Straight Connector 112"/>
          <p:cNvCxnSpPr>
            <a:stCxn id="111" idx="3"/>
            <a:endCxn id="56" idx="0"/>
          </p:cNvCxnSpPr>
          <p:nvPr/>
        </p:nvCxnSpPr>
        <p:spPr>
          <a:xfrm rot="5400000">
            <a:off x="4437063" y="2601913"/>
            <a:ext cx="854075" cy="15208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1" idx="4"/>
            <a:endCxn id="57" idx="0"/>
          </p:cNvCxnSpPr>
          <p:nvPr/>
        </p:nvCxnSpPr>
        <p:spPr>
          <a:xfrm rot="5400000">
            <a:off x="5053807" y="2939256"/>
            <a:ext cx="800100" cy="900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1" idx="4"/>
            <a:endCxn id="58" idx="0"/>
          </p:cNvCxnSpPr>
          <p:nvPr/>
        </p:nvCxnSpPr>
        <p:spPr>
          <a:xfrm rot="16200000" flipH="1">
            <a:off x="5581651" y="3311525"/>
            <a:ext cx="800100" cy="155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059113" y="3716338"/>
            <a:ext cx="1152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20.40+24.95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45.35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530725" y="4149725"/>
            <a:ext cx="1152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35.45+10.40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45.85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5600700" y="4117975"/>
            <a:ext cx="115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25.36+36.84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62.20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3" name="Oval 48"/>
          <p:cNvSpPr/>
          <p:nvPr/>
        </p:nvSpPr>
        <p:spPr>
          <a:xfrm>
            <a:off x="8243888" y="2586038"/>
            <a:ext cx="720725" cy="4111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สาธร</a:t>
            </a:r>
          </a:p>
        </p:txBody>
      </p:sp>
      <p:sp>
        <p:nvSpPr>
          <p:cNvPr id="34" name="Oval 58"/>
          <p:cNvSpPr/>
          <p:nvPr/>
        </p:nvSpPr>
        <p:spPr>
          <a:xfrm>
            <a:off x="6804025" y="3821113"/>
            <a:ext cx="936625" cy="3381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บางกะปิ</a:t>
            </a:r>
          </a:p>
        </p:txBody>
      </p:sp>
      <p:sp>
        <p:nvSpPr>
          <p:cNvPr id="35" name="Oval 57"/>
          <p:cNvSpPr/>
          <p:nvPr/>
        </p:nvSpPr>
        <p:spPr>
          <a:xfrm>
            <a:off x="7894638" y="3789363"/>
            <a:ext cx="1203325" cy="3603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ราษฎร์บูรณะ</a:t>
            </a:r>
          </a:p>
        </p:txBody>
      </p:sp>
      <p:cxnSp>
        <p:nvCxnSpPr>
          <p:cNvPr id="37" name="ตัวเชื่อมต่อตรง 36"/>
          <p:cNvCxnSpPr>
            <a:stCxn id="33" idx="4"/>
            <a:endCxn id="34" idx="0"/>
          </p:cNvCxnSpPr>
          <p:nvPr/>
        </p:nvCxnSpPr>
        <p:spPr>
          <a:xfrm rot="5400000">
            <a:off x="7526337" y="2743201"/>
            <a:ext cx="823913" cy="13319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>
            <a:stCxn id="33" idx="4"/>
            <a:endCxn id="35" idx="0"/>
          </p:cNvCxnSpPr>
          <p:nvPr/>
        </p:nvCxnSpPr>
        <p:spPr>
          <a:xfrm rot="5400000">
            <a:off x="8154193" y="3339307"/>
            <a:ext cx="792163" cy="107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753225" y="4110038"/>
            <a:ext cx="1152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28.78+10.79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39.57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956550" y="4110038"/>
            <a:ext cx="1152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20+36.84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56.84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3" name="Oval 58"/>
          <p:cNvSpPr/>
          <p:nvPr/>
        </p:nvSpPr>
        <p:spPr>
          <a:xfrm>
            <a:off x="6804025" y="3821113"/>
            <a:ext cx="936625" cy="3381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บางกะปิ</a:t>
            </a:r>
          </a:p>
        </p:txBody>
      </p:sp>
      <p:sp>
        <p:nvSpPr>
          <p:cNvPr id="44" name="Oval 58"/>
          <p:cNvSpPr/>
          <p:nvPr/>
        </p:nvSpPr>
        <p:spPr>
          <a:xfrm>
            <a:off x="5241925" y="5445125"/>
            <a:ext cx="792163" cy="3603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 err="1">
                <a:solidFill>
                  <a:schemeClr val="tx1"/>
                </a:solidFill>
              </a:rPr>
              <a:t>มีนบุรี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46" name="Oval 58"/>
          <p:cNvSpPr/>
          <p:nvPr/>
        </p:nvSpPr>
        <p:spPr>
          <a:xfrm>
            <a:off x="6134100" y="5445125"/>
            <a:ext cx="1081088" cy="3603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ลาดกระบัง</a:t>
            </a:r>
          </a:p>
        </p:txBody>
      </p:sp>
      <p:sp>
        <p:nvSpPr>
          <p:cNvPr id="48" name="Oval 58"/>
          <p:cNvSpPr/>
          <p:nvPr/>
        </p:nvSpPr>
        <p:spPr>
          <a:xfrm>
            <a:off x="7308850" y="5445125"/>
            <a:ext cx="1008063" cy="3603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สวนหลวง</a:t>
            </a:r>
          </a:p>
        </p:txBody>
      </p:sp>
      <p:sp>
        <p:nvSpPr>
          <p:cNvPr id="50" name="Oval 58"/>
          <p:cNvSpPr/>
          <p:nvPr/>
        </p:nvSpPr>
        <p:spPr>
          <a:xfrm>
            <a:off x="8396288" y="5445125"/>
            <a:ext cx="712787" cy="3603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solidFill>
                  <a:schemeClr val="tx1"/>
                </a:solidFill>
              </a:rPr>
              <a:t>สาธร</a:t>
            </a:r>
          </a:p>
        </p:txBody>
      </p:sp>
      <p:cxnSp>
        <p:nvCxnSpPr>
          <p:cNvPr id="52" name="ตัวเชื่อมต่อตรง 51"/>
          <p:cNvCxnSpPr>
            <a:stCxn id="43" idx="4"/>
            <a:endCxn id="59" idx="0"/>
          </p:cNvCxnSpPr>
          <p:nvPr/>
        </p:nvCxnSpPr>
        <p:spPr>
          <a:xfrm rot="5400000">
            <a:off x="5368925" y="3541713"/>
            <a:ext cx="1285875" cy="2520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>
            <a:stCxn id="43" idx="4"/>
            <a:endCxn id="44" idx="0"/>
          </p:cNvCxnSpPr>
          <p:nvPr/>
        </p:nvCxnSpPr>
        <p:spPr>
          <a:xfrm rot="5400000">
            <a:off x="5811838" y="3984625"/>
            <a:ext cx="1285875" cy="16351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ตัวเชื่อมต่อตรง 65"/>
          <p:cNvCxnSpPr>
            <a:stCxn id="43" idx="4"/>
            <a:endCxn id="46" idx="0"/>
          </p:cNvCxnSpPr>
          <p:nvPr/>
        </p:nvCxnSpPr>
        <p:spPr>
          <a:xfrm rot="5400000">
            <a:off x="6330156" y="4502944"/>
            <a:ext cx="1285875" cy="5984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ตัวเชื่อมต่อตรง 68"/>
          <p:cNvCxnSpPr>
            <a:stCxn id="43" idx="4"/>
            <a:endCxn id="48" idx="0"/>
          </p:cNvCxnSpPr>
          <p:nvPr/>
        </p:nvCxnSpPr>
        <p:spPr>
          <a:xfrm rot="16200000" flipH="1">
            <a:off x="6899275" y="4532313"/>
            <a:ext cx="1285875" cy="539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ตัวเชื่อมต่อตรง 70"/>
          <p:cNvCxnSpPr>
            <a:stCxn id="43" idx="4"/>
            <a:endCxn id="50" idx="0"/>
          </p:cNvCxnSpPr>
          <p:nvPr/>
        </p:nvCxnSpPr>
        <p:spPr>
          <a:xfrm rot="16200000" flipH="1">
            <a:off x="7369175" y="4062413"/>
            <a:ext cx="1285875" cy="1479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500563" y="5775325"/>
            <a:ext cx="115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35.71+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10.40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46.11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330825" y="577532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39.57+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0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39.57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443663" y="57832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49+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16.15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65.15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524750" y="5765800"/>
            <a:ext cx="1150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32.53+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14.54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47.07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518525" y="5775325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w Cen MT" pitchFamily="34" charset="0"/>
                <a:cs typeface="FreesiaUPC" pitchFamily="34" charset="-34"/>
              </a:rPr>
              <a:t>47.56 +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31.97</a:t>
            </a:r>
          </a:p>
          <a:p>
            <a:r>
              <a:rPr lang="en-US" sz="1200">
                <a:latin typeface="Tw Cen MT" pitchFamily="34" charset="0"/>
                <a:cs typeface="FreesiaUPC" pitchFamily="34" charset="-34"/>
              </a:rPr>
              <a:t>= 79.53</a:t>
            </a:r>
            <a:endParaRPr lang="th-TH" sz="1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7" name="Oval 58"/>
          <p:cNvSpPr/>
          <p:nvPr/>
        </p:nvSpPr>
        <p:spPr>
          <a:xfrm>
            <a:off x="5241925" y="5445125"/>
            <a:ext cx="792163" cy="360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 err="1">
                <a:solidFill>
                  <a:schemeClr val="tx1"/>
                </a:solidFill>
              </a:rPr>
              <a:t>มีนบุรี</a:t>
            </a:r>
            <a:endParaRPr lang="th-TH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7" grpId="0" animBg="1"/>
      <p:bldP spid="49" grpId="0" animBg="1"/>
      <p:bldP spid="56" grpId="0" animBg="1"/>
      <p:bldP spid="57" grpId="0" animBg="1"/>
      <p:bldP spid="58" grpId="0" animBg="1"/>
      <p:bldP spid="59" grpId="0" animBg="1"/>
      <p:bldP spid="67" grpId="0"/>
      <p:bldP spid="67" grpId="1"/>
      <p:bldP spid="93" grpId="0" animBg="1"/>
      <p:bldP spid="108" grpId="0"/>
      <p:bldP spid="109" grpId="0"/>
      <p:bldP spid="109" grpId="1"/>
      <p:bldP spid="110" grpId="0"/>
      <p:bldP spid="110" grpId="1"/>
      <p:bldP spid="111" grpId="0" animBg="1"/>
      <p:bldP spid="118" grpId="0"/>
      <p:bldP spid="119" grpId="0"/>
      <p:bldP spid="120" grpId="0"/>
      <p:bldP spid="33" grpId="0" animBg="1"/>
      <p:bldP spid="34" grpId="0" animBg="1"/>
      <p:bldP spid="35" grpId="0" animBg="1"/>
      <p:bldP spid="40" grpId="0"/>
      <p:bldP spid="40" grpId="1"/>
      <p:bldP spid="41" grpId="0"/>
      <p:bldP spid="43" grpId="0" animBg="1"/>
      <p:bldP spid="44" grpId="0" animBg="1"/>
      <p:bldP spid="46" grpId="0" animBg="1"/>
      <p:bldP spid="48" grpId="0" animBg="1"/>
      <p:bldP spid="50" grpId="0" animBg="1"/>
      <p:bldP spid="72" grpId="0"/>
      <p:bldP spid="73" grpId="0"/>
      <p:bldP spid="74" grpId="0"/>
      <p:bldP spid="75" grpId="0"/>
      <p:bldP spid="76" grpId="0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 bwMode="auto">
          <a:xfrm>
            <a:off x="539750" y="1341438"/>
            <a:ext cx="4818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>
                <a:cs typeface="FreesiaUPC" pitchFamily="34" charset="-34"/>
              </a:rPr>
              <a:t>: A* </a:t>
            </a:r>
            <a:r>
              <a:rPr lang="th-TH" smtClean="0"/>
              <a:t>แก้ปัญหาของ </a:t>
            </a:r>
            <a:r>
              <a:rPr lang="en-US" smtClean="0">
                <a:cs typeface="FreesiaUPC" pitchFamily="34" charset="-34"/>
              </a:rPr>
              <a:t>GBFS</a:t>
            </a:r>
            <a:endParaRPr lang="th-TH" smtClean="0"/>
          </a:p>
        </p:txBody>
      </p:sp>
      <p:sp>
        <p:nvSpPr>
          <p:cNvPr id="6" name="TextBox 5"/>
          <p:cNvSpPr txBox="1"/>
          <p:nvPr/>
        </p:nvSpPr>
        <p:spPr>
          <a:xfrm>
            <a:off x="5476875" y="1557338"/>
            <a:ext cx="338455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Initial state : </a:t>
            </a:r>
            <a:r>
              <a:rPr lang="th-TH" sz="2000" dirty="0"/>
              <a:t>บางนา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Goal state : </a:t>
            </a:r>
            <a:r>
              <a:rPr lang="th-TH" sz="2000" dirty="0"/>
              <a:t>มีนบุรี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925" y="4465638"/>
          <a:ext cx="5112570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2095"/>
                <a:gridCol w="852095"/>
                <a:gridCol w="951691"/>
                <a:gridCol w="796764"/>
                <a:gridCol w="863161"/>
                <a:gridCol w="796764"/>
              </a:tblGrid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จตุจักร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21.86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ประเวศ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บางนา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26.16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ตลิ่งชัน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36.34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พญาไท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26.63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บึงกุ่ม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10.40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บางกะปิ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มีนบุรี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0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พระขโนง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28.44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บางเขน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17.59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ราษฎร์บูรณะ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36.84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สาธร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31.97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บางแค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42.11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ลาดกระบัง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16.15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หนองจอก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18.42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บางซื่อ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24.95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สวนหลวง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14.54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6516688" y="2492375"/>
            <a:ext cx="935037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15" name="Oval 14"/>
          <p:cNvSpPr/>
          <p:nvPr/>
        </p:nvSpPr>
        <p:spPr>
          <a:xfrm>
            <a:off x="7451725" y="3357563"/>
            <a:ext cx="1081088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พระขโนง</a:t>
            </a:r>
          </a:p>
        </p:txBody>
      </p:sp>
      <p:sp>
        <p:nvSpPr>
          <p:cNvPr id="16" name="Oval 15"/>
          <p:cNvSpPr/>
          <p:nvPr/>
        </p:nvSpPr>
        <p:spPr>
          <a:xfrm>
            <a:off x="5508625" y="3357563"/>
            <a:ext cx="985838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ประเวศ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24750" y="2565400"/>
            <a:ext cx="1439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0+26.16=26.16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16688" y="2492375"/>
            <a:ext cx="935037" cy="5556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56" name="Oval 55"/>
          <p:cNvSpPr/>
          <p:nvPr/>
        </p:nvSpPr>
        <p:spPr>
          <a:xfrm>
            <a:off x="5538788" y="4581525"/>
            <a:ext cx="936625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cxnSp>
        <p:nvCxnSpPr>
          <p:cNvPr id="61" name="Straight Connector 60"/>
          <p:cNvCxnSpPr>
            <a:stCxn id="49" idx="4"/>
            <a:endCxn id="16" idx="0"/>
          </p:cNvCxnSpPr>
          <p:nvPr/>
        </p:nvCxnSpPr>
        <p:spPr>
          <a:xfrm rot="5400000">
            <a:off x="6338093" y="2710657"/>
            <a:ext cx="309563" cy="984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4"/>
            <a:endCxn id="15" idx="0"/>
          </p:cNvCxnSpPr>
          <p:nvPr/>
        </p:nvCxnSpPr>
        <p:spPr>
          <a:xfrm rot="16200000" flipH="1">
            <a:off x="7334250" y="2698750"/>
            <a:ext cx="309563" cy="1008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148263" y="3933825"/>
            <a:ext cx="1727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7.37+18.79=26.26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235825" y="3933825"/>
            <a:ext cx="16573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2.27+18.44=30.71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08625" y="3348038"/>
            <a:ext cx="985838" cy="5540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ประเวศ</a:t>
            </a:r>
          </a:p>
        </p:txBody>
      </p:sp>
      <p:cxnSp>
        <p:nvCxnSpPr>
          <p:cNvPr id="68" name="Straight Connector 67"/>
          <p:cNvCxnSpPr>
            <a:stCxn id="66" idx="4"/>
            <a:endCxn id="56" idx="0"/>
          </p:cNvCxnSpPr>
          <p:nvPr/>
        </p:nvCxnSpPr>
        <p:spPr>
          <a:xfrm rot="16200000" flipH="1">
            <a:off x="5664200" y="4238625"/>
            <a:ext cx="679450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435600" y="5095875"/>
            <a:ext cx="1368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14.74+26.16</a:t>
            </a:r>
          </a:p>
          <a:p>
            <a:r>
              <a:rPr lang="en-US" sz="1400">
                <a:latin typeface="Tw Cen MT" pitchFamily="34" charset="0"/>
                <a:cs typeface="FreesiaUPC" pitchFamily="34" charset="-34"/>
              </a:rPr>
              <a:t>=40.90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24" name="Oval 14"/>
          <p:cNvSpPr/>
          <p:nvPr/>
        </p:nvSpPr>
        <p:spPr>
          <a:xfrm>
            <a:off x="7451725" y="3367088"/>
            <a:ext cx="1081088" cy="5556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พระขโนง</a:t>
            </a:r>
          </a:p>
        </p:txBody>
      </p:sp>
      <p:sp>
        <p:nvSpPr>
          <p:cNvPr id="25" name="Oval 55"/>
          <p:cNvSpPr/>
          <p:nvPr/>
        </p:nvSpPr>
        <p:spPr>
          <a:xfrm>
            <a:off x="6732588" y="4581525"/>
            <a:ext cx="935037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26" name="Oval 55"/>
          <p:cNvSpPr/>
          <p:nvPr/>
        </p:nvSpPr>
        <p:spPr>
          <a:xfrm>
            <a:off x="7812088" y="4581525"/>
            <a:ext cx="1152525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สวนหลวง</a:t>
            </a:r>
          </a:p>
        </p:txBody>
      </p:sp>
      <p:cxnSp>
        <p:nvCxnSpPr>
          <p:cNvPr id="28" name="ตัวเชื่อมต่อตรง 27"/>
          <p:cNvCxnSpPr>
            <a:stCxn id="24" idx="4"/>
            <a:endCxn id="25" idx="0"/>
          </p:cNvCxnSpPr>
          <p:nvPr/>
        </p:nvCxnSpPr>
        <p:spPr>
          <a:xfrm rot="5400000">
            <a:off x="7267576" y="3856037"/>
            <a:ext cx="658812" cy="792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>
            <a:stCxn id="24" idx="4"/>
            <a:endCxn id="26" idx="0"/>
          </p:cNvCxnSpPr>
          <p:nvPr/>
        </p:nvCxnSpPr>
        <p:spPr>
          <a:xfrm rot="16200000" flipH="1">
            <a:off x="7861301" y="4054475"/>
            <a:ext cx="658812" cy="395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865938" y="5106988"/>
            <a:ext cx="7921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4.54+</a:t>
            </a:r>
          </a:p>
          <a:p>
            <a:r>
              <a:rPr lang="en-US" sz="1400">
                <a:latin typeface="Tw Cen MT" pitchFamily="34" charset="0"/>
                <a:cs typeface="FreesiaUPC" pitchFamily="34" charset="-34"/>
              </a:rPr>
              <a:t>26.16</a:t>
            </a:r>
          </a:p>
          <a:p>
            <a:r>
              <a:rPr lang="en-US" sz="1400">
                <a:latin typeface="Tw Cen MT" pitchFamily="34" charset="0"/>
                <a:cs typeface="FreesiaUPC" pitchFamily="34" charset="-34"/>
              </a:rPr>
              <a:t>=30.70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101013" y="5118100"/>
            <a:ext cx="792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w Cen MT" pitchFamily="34" charset="0"/>
                <a:cs typeface="FreesiaUPC" pitchFamily="34" charset="-34"/>
              </a:rPr>
              <a:t>16.16+</a:t>
            </a:r>
          </a:p>
          <a:p>
            <a:r>
              <a:rPr lang="en-US" sz="1400">
                <a:latin typeface="Tw Cen MT" pitchFamily="34" charset="0"/>
                <a:cs typeface="FreesiaUPC" pitchFamily="34" charset="-34"/>
              </a:rPr>
              <a:t>14.54</a:t>
            </a:r>
          </a:p>
          <a:p>
            <a:r>
              <a:rPr lang="en-US" sz="1400">
                <a:latin typeface="Tw Cen MT" pitchFamily="34" charset="0"/>
                <a:cs typeface="FreesiaUPC" pitchFamily="34" charset="-34"/>
              </a:rPr>
              <a:t>=30.70</a:t>
            </a:r>
            <a:endParaRPr lang="th-TH" sz="1400">
              <a:latin typeface="Tw Cen MT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3" grpId="0"/>
      <p:bldP spid="33" grpId="1"/>
      <p:bldP spid="49" grpId="0" animBg="1"/>
      <p:bldP spid="56" grpId="0" animBg="1"/>
      <p:bldP spid="64" grpId="0"/>
      <p:bldP spid="64" grpId="1"/>
      <p:bldP spid="65" grpId="0"/>
      <p:bldP spid="66" grpId="0" animBg="1"/>
      <p:bldP spid="69" grpId="0"/>
      <p:bldP spid="24" grpId="0" animBg="1"/>
      <p:bldP spid="25" grpId="0" animBg="1"/>
      <p:bldP spid="26" grpId="0" animBg="1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เปรียบเทียบ </a:t>
            </a:r>
            <a:r>
              <a:rPr lang="en-US" smtClean="0">
                <a:cs typeface="FreesiaUPC" pitchFamily="34" charset="-34"/>
              </a:rPr>
              <a:t>GBFS </a:t>
            </a:r>
            <a:r>
              <a:rPr lang="th-TH" smtClean="0"/>
              <a:t>และ </a:t>
            </a:r>
            <a:r>
              <a:rPr lang="en-US" smtClean="0">
                <a:cs typeface="FreesiaUPC" pitchFamily="34" charset="-34"/>
              </a:rPr>
              <a:t>A*</a:t>
            </a:r>
            <a:endParaRPr lang="th-TH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4221163"/>
            <a:ext cx="8081962" cy="252095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การเดินทางจาก</a:t>
            </a:r>
            <a:r>
              <a:rPr lang="th-TH" dirty="0" err="1" smtClean="0"/>
              <a:t>ราษฏร์</a:t>
            </a:r>
            <a:r>
              <a:rPr lang="th-TH" dirty="0" smtClean="0"/>
              <a:t>บูรณะไปยัง</a:t>
            </a:r>
            <a:r>
              <a:rPr lang="th-TH" dirty="0" err="1" smtClean="0"/>
              <a:t>มีนบุรี</a:t>
            </a:r>
            <a:endParaRPr lang="th-TH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GBFS (</a:t>
            </a:r>
            <a:r>
              <a:rPr lang="th-TH" dirty="0" smtClean="0"/>
              <a:t>ราษฎร์บูรณะ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/>
              <a:t>พญาไท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/>
              <a:t>บึงกุ่ม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th-TH" dirty="0" err="1" smtClean="0"/>
              <a:t>มีนบุรี</a:t>
            </a:r>
            <a:r>
              <a:rPr lang="en-US" dirty="0" smtClean="0"/>
              <a:t>) = 45.85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A* (</a:t>
            </a:r>
            <a:r>
              <a:rPr lang="th-TH" dirty="0" smtClean="0"/>
              <a:t>ราษฎร์บูรณะ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สาธร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บางกะปิ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err="1" smtClean="0">
                <a:sym typeface="Wingdings" pitchFamily="2" charset="2"/>
              </a:rPr>
              <a:t>มีนบุรี</a:t>
            </a:r>
            <a:r>
              <a:rPr lang="en-US" dirty="0" smtClean="0">
                <a:sym typeface="Wingdings" pitchFamily="2" charset="2"/>
              </a:rPr>
              <a:t>)    = 39.57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>
                <a:sym typeface="Wingdings" pitchFamily="2" charset="2"/>
              </a:rPr>
              <a:t>การเดินทางจากบางนาไปยัง</a:t>
            </a:r>
            <a:r>
              <a:rPr lang="th-TH" dirty="0" err="1" smtClean="0">
                <a:sym typeface="Wingdings" pitchFamily="2" charset="2"/>
              </a:rPr>
              <a:t>มีนบุรี</a:t>
            </a:r>
            <a:endParaRPr lang="th-TH" dirty="0" smtClean="0">
              <a:sym typeface="Wingdings" pitchFamily="2" charset="2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sym typeface="Wingdings" pitchFamily="2" charset="2"/>
              </a:rPr>
              <a:t>GBFS </a:t>
            </a:r>
            <a:r>
              <a:rPr lang="th-TH" dirty="0" smtClean="0">
                <a:sym typeface="Wingdings" pitchFamily="2" charset="2"/>
              </a:rPr>
              <a:t>ไปสามารถหาทางไปได้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sym typeface="Wingdings" pitchFamily="2" charset="2"/>
              </a:rPr>
              <a:t>A* </a:t>
            </a:r>
            <a:r>
              <a:rPr lang="th-TH" dirty="0" smtClean="0">
                <a:sym typeface="Wingdings" pitchFamily="2" charset="2"/>
              </a:rPr>
              <a:t>สามารถหาเส้นทางไปได้</a:t>
            </a:r>
            <a:endParaRPr lang="th-TH" dirty="0" smtClean="0"/>
          </a:p>
        </p:txBody>
      </p:sp>
      <p:pic>
        <p:nvPicPr>
          <p:cNvPr id="4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>
          <a:xfrm>
            <a:off x="1985963" y="1020763"/>
            <a:ext cx="4818062" cy="3167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A* </a:t>
            </a:r>
            <a:endParaRPr lang="th-TH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>
                <a:cs typeface="FreesiaUPC" pitchFamily="34" charset="-34"/>
              </a:rPr>
              <a:t>Completeness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 สามารถรับรองการค้นพบคำตอบ</a:t>
            </a:r>
          </a:p>
          <a:p>
            <a:pPr lvl="1"/>
            <a:r>
              <a:rPr lang="en-US" smtClean="0">
                <a:cs typeface="FreesiaUPC" pitchFamily="34" charset="-34"/>
              </a:rPr>
              <a:t>(YES) </a:t>
            </a:r>
            <a:r>
              <a:rPr lang="th-TH" smtClean="0"/>
              <a:t>รับรองการค้นพบคำตอบ</a:t>
            </a:r>
          </a:p>
          <a:p>
            <a:r>
              <a:rPr lang="en-US" b="1" smtClean="0">
                <a:cs typeface="FreesiaUPC" pitchFamily="34" charset="-34"/>
              </a:rPr>
              <a:t>Optimality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สามารถรับรองการค้นหาเส้นทางที่ดีที่สุด</a:t>
            </a:r>
          </a:p>
          <a:p>
            <a:pPr lvl="1"/>
            <a:r>
              <a:rPr lang="en-US" smtClean="0">
                <a:cs typeface="FreesiaUPC" pitchFamily="34" charset="-34"/>
              </a:rPr>
              <a:t>(YES) </a:t>
            </a:r>
            <a:r>
              <a:rPr lang="th-TH" smtClean="0"/>
              <a:t>รับรองการค้นหาเส้นทางที่ดีที่สุด</a:t>
            </a:r>
          </a:p>
          <a:p>
            <a:r>
              <a:rPr lang="en-US" b="1" smtClean="0">
                <a:cs typeface="FreesiaUPC" pitchFamily="34" charset="-34"/>
              </a:rPr>
              <a:t>Time Complexity </a:t>
            </a:r>
            <a:r>
              <a:rPr lang="th-TH" smtClean="0"/>
              <a:t>ระยะเวลาที่ใช้ในการค้นหา</a:t>
            </a:r>
          </a:p>
          <a:p>
            <a:pPr lvl="1"/>
            <a:r>
              <a:rPr lang="en-US" smtClean="0">
                <a:cs typeface="FreesiaUPC" pitchFamily="34" charset="-34"/>
              </a:rPr>
              <a:t>Exponential</a:t>
            </a:r>
            <a:endParaRPr lang="th-TH" smtClean="0"/>
          </a:p>
          <a:p>
            <a:r>
              <a:rPr lang="en-US" b="1" smtClean="0">
                <a:cs typeface="FreesiaUPC" pitchFamily="34" charset="-34"/>
              </a:rPr>
              <a:t>Space Complexity </a:t>
            </a:r>
            <a:r>
              <a:rPr lang="th-TH" smtClean="0"/>
              <a:t>พื้นที่หน่วยความจำที่ใช้ค้นหา</a:t>
            </a:r>
          </a:p>
          <a:p>
            <a:pPr lvl="1"/>
            <a:r>
              <a:rPr lang="th-TH" smtClean="0"/>
              <a:t>เก็บโหนดจากการค้นหาทั้งหมดลงในหน่วยความจำ</a:t>
            </a:r>
          </a:p>
          <a:p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การกำหนดฟังก์ชัน </a:t>
            </a:r>
            <a:r>
              <a:rPr lang="en-US" smtClean="0">
                <a:cs typeface="FreesiaUPC" pitchFamily="34" charset="-34"/>
              </a:rPr>
              <a:t>heuristic</a:t>
            </a:r>
            <a:endParaRPr 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9745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ลักษณะของฟังก์ชัน </a:t>
            </a:r>
            <a:r>
              <a:rPr lang="en-US" dirty="0" smtClean="0"/>
              <a:t>heuristic </a:t>
            </a:r>
            <a:r>
              <a:rPr lang="th-TH" dirty="0" smtClean="0"/>
              <a:t>จะเป็นสมการที่ง่ายเพื่อให้การคำนวณสามารถทำได้อย่างรวดเร็ว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ฟังก์ชัน </a:t>
            </a:r>
            <a:r>
              <a:rPr lang="en-US" dirty="0" smtClean="0"/>
              <a:t>heuristic </a:t>
            </a:r>
            <a:r>
              <a:rPr lang="th-TH" dirty="0" smtClean="0"/>
              <a:t>ที่นิยมใช้กับสำหรับแก้ปัญหา </a:t>
            </a:r>
            <a:r>
              <a:rPr lang="en-US" dirty="0" smtClean="0"/>
              <a:t>8-puzzle </a:t>
            </a:r>
            <a:r>
              <a:rPr lang="th-TH" dirty="0" smtClean="0"/>
              <a:t>คือ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th-TH" dirty="0" smtClean="0"/>
              <a:t>แทนจำนวนตำแหน่งป้ายหมายเลขในสถานะปัจจุบันที่แตกต่างจากตำแหน่งของสถานะเป้าหมาย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th-TH" dirty="0" smtClean="0"/>
              <a:t>แทนผลรวมทั้งหมดของการย้ายตำแหน่ง ที่เรียกว่า </a:t>
            </a:r>
            <a:r>
              <a:rPr lang="en-US" dirty="0" smtClean="0"/>
              <a:t>“Manhattan Distance”</a:t>
            </a: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250" y="2498725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80063" y="2492375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616" name="TextBox 5"/>
          <p:cNvSpPr txBox="1">
            <a:spLocks noChangeArrowheads="1"/>
          </p:cNvSpPr>
          <p:nvPr/>
        </p:nvSpPr>
        <p:spPr bwMode="auto">
          <a:xfrm>
            <a:off x="1404938" y="414178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(a)</a:t>
            </a:r>
            <a:r>
              <a:rPr lang="th-TH">
                <a:latin typeface="Tw Cen MT" pitchFamily="34" charset="0"/>
                <a:cs typeface="FreesiaUPC" pitchFamily="34" charset="-34"/>
              </a:rPr>
              <a:t> สถานะเริ่มต้น</a:t>
            </a:r>
          </a:p>
        </p:txBody>
      </p:sp>
      <p:sp>
        <p:nvSpPr>
          <p:cNvPr id="24617" name="TextBox 6"/>
          <p:cNvSpPr txBox="1">
            <a:spLocks noChangeArrowheads="1"/>
          </p:cNvSpPr>
          <p:nvPr/>
        </p:nvSpPr>
        <p:spPr bwMode="auto">
          <a:xfrm>
            <a:off x="5151438" y="4135438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(b)</a:t>
            </a:r>
            <a:r>
              <a:rPr lang="th-TH">
                <a:latin typeface="Tw Cen MT" pitchFamily="34" charset="0"/>
                <a:cs typeface="FreesiaUPC" pitchFamily="34" charset="-34"/>
              </a:rPr>
              <a:t> สถานะเป้าหมาย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การคำนวณหา </a:t>
            </a:r>
            <a:r>
              <a:rPr lang="en-US" smtClean="0">
                <a:cs typeface="FreesiaUPC" pitchFamily="34" charset="-34"/>
              </a:rPr>
              <a:t>h</a:t>
            </a:r>
            <a:r>
              <a:rPr lang="en-US" baseline="-25000" smtClean="0">
                <a:cs typeface="FreesiaUPC" pitchFamily="34" charset="-34"/>
              </a:rPr>
              <a:t>1</a:t>
            </a:r>
            <a:endParaRPr lang="th-TH" baseline="-2500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แทนจำนวนตำแหน่งของป้ายหมายเลขในสถานะ </a:t>
            </a:r>
            <a:r>
              <a:rPr lang="en-US" dirty="0" smtClean="0"/>
              <a:t>n </a:t>
            </a:r>
            <a:r>
              <a:rPr lang="th-TH" dirty="0" smtClean="0"/>
              <a:t>กับตำแหน่งของป้ายหมายเลขในสถานะเป้าหมาย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b="1" dirty="0" smtClean="0"/>
              <a:t>ตัวอย่าง </a:t>
            </a:r>
            <a:r>
              <a:rPr lang="en-US" b="1" dirty="0" smtClean="0"/>
              <a:t>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			h</a:t>
            </a:r>
            <a:r>
              <a:rPr lang="en-US" b="1" baseline="-25000" dirty="0" smtClean="0"/>
              <a:t>1</a:t>
            </a:r>
            <a:r>
              <a:rPr lang="en-US" b="1" dirty="0" smtClean="0"/>
              <a:t>(n) = 8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			h</a:t>
            </a:r>
            <a:r>
              <a:rPr lang="en-US" b="1" baseline="-25000" dirty="0" smtClean="0"/>
              <a:t>1</a:t>
            </a:r>
            <a:r>
              <a:rPr lang="en-US" b="1" dirty="0" smtClean="0"/>
              <a:t>(n) = 4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			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7275" y="3136900"/>
          <a:ext cx="106644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480"/>
                <a:gridCol w="355480"/>
                <a:gridCol w="355480"/>
              </a:tblGrid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75438" y="2198688"/>
          <a:ext cx="1714512" cy="164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547691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40" name="TextBox 6"/>
          <p:cNvSpPr txBox="1">
            <a:spLocks noChangeArrowheads="1"/>
          </p:cNvSpPr>
          <p:nvPr/>
        </p:nvSpPr>
        <p:spPr bwMode="auto">
          <a:xfrm>
            <a:off x="6246813" y="3841750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>
                <a:latin typeface="Tw Cen MT" pitchFamily="34" charset="0"/>
                <a:cs typeface="FreesiaUPC" pitchFamily="34" charset="-34"/>
              </a:rPr>
              <a:t>     สถานะเป้าหมาย</a:t>
            </a:r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1074738" y="4868863"/>
          <a:ext cx="106644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480"/>
                <a:gridCol w="355480"/>
                <a:gridCol w="355480"/>
              </a:tblGrid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240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การคำนวณหา </a:t>
            </a:r>
            <a:r>
              <a:rPr lang="en-US" smtClean="0">
                <a:cs typeface="FreesiaUPC" pitchFamily="34" charset="-34"/>
              </a:rPr>
              <a:t>h</a:t>
            </a:r>
            <a:r>
              <a:rPr lang="en-US" baseline="-25000" smtClean="0">
                <a:cs typeface="FreesiaUPC" pitchFamily="34" charset="-34"/>
              </a:rPr>
              <a:t>2</a:t>
            </a:r>
            <a:endParaRPr lang="th-TH" baseline="-25000" smtClean="0"/>
          </a:p>
        </p:txBody>
      </p:sp>
      <p:sp>
        <p:nvSpPr>
          <p:cNvPr id="26627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8888"/>
          </a:xfrm>
        </p:spPr>
        <p:txBody>
          <a:bodyPr/>
          <a:lstStyle/>
          <a:p>
            <a:r>
              <a:rPr lang="th-TH" smtClean="0"/>
              <a:t>แทนผลรวมทั้งหมดของการย้ายตำแหน่ง ที่เรียกว่า </a:t>
            </a:r>
            <a:r>
              <a:rPr lang="en-US" smtClean="0">
                <a:cs typeface="FreesiaUPC" pitchFamily="34" charset="-34"/>
              </a:rPr>
              <a:t>“Manhattan Distance” </a:t>
            </a:r>
            <a:endParaRPr lang="th-TH" smtClean="0"/>
          </a:p>
          <a:p>
            <a:r>
              <a:rPr lang="th-TH" b="1" smtClean="0"/>
              <a:t>ตัวอย่าง </a:t>
            </a:r>
            <a:r>
              <a:rPr lang="en-US" b="1" smtClean="0">
                <a:cs typeface="FreesiaUPC" pitchFamily="34" charset="-34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cs typeface="FreesiaUPC" pitchFamily="34" charset="-34"/>
              </a:rPr>
              <a:t>			</a:t>
            </a:r>
            <a:r>
              <a:rPr lang="en-US" sz="2200" smtClean="0">
                <a:cs typeface="FreesiaUPC" pitchFamily="34" charset="-34"/>
              </a:rPr>
              <a:t>h</a:t>
            </a:r>
            <a:r>
              <a:rPr lang="en-US" sz="2200" baseline="-25000" smtClean="0">
                <a:cs typeface="FreesiaUPC" pitchFamily="34" charset="-34"/>
              </a:rPr>
              <a:t>2</a:t>
            </a:r>
            <a:r>
              <a:rPr lang="en-US" sz="2200" smtClean="0">
                <a:cs typeface="FreesiaUPC" pitchFamily="34" charset="-34"/>
              </a:rPr>
              <a:t>(n) = 3 + 1 + 2 + 2 + 2 +3 +3 +2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cs typeface="FreesiaUPC" pitchFamily="34" charset="-34"/>
              </a:rPr>
              <a:t>                                  =  18</a:t>
            </a:r>
          </a:p>
          <a:p>
            <a:pPr>
              <a:buFont typeface="Wingdings" pitchFamily="2" charset="2"/>
              <a:buNone/>
            </a:pPr>
            <a:endParaRPr lang="en-US" b="1" smtClean="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cs typeface="FreesiaUPC" pitchFamily="34" charset="-34"/>
              </a:rPr>
              <a:t>			</a:t>
            </a:r>
            <a:r>
              <a:rPr lang="en-US" sz="2200" smtClean="0">
                <a:cs typeface="FreesiaUPC" pitchFamily="34" charset="-34"/>
              </a:rPr>
              <a:t>h</a:t>
            </a:r>
            <a:r>
              <a:rPr lang="en-US" sz="2200" baseline="-25000" smtClean="0">
                <a:cs typeface="FreesiaUPC" pitchFamily="34" charset="-34"/>
              </a:rPr>
              <a:t>2</a:t>
            </a:r>
            <a:r>
              <a:rPr lang="en-US" sz="2200" smtClean="0">
                <a:cs typeface="FreesiaUPC" pitchFamily="34" charset="-34"/>
              </a:rPr>
              <a:t>(n) = 1 + 1 + 0 + 0 + 0 + 0 + 1 + 1</a:t>
            </a:r>
          </a:p>
          <a:p>
            <a:pPr>
              <a:buFont typeface="Wingdings" pitchFamily="2" charset="2"/>
              <a:buNone/>
            </a:pPr>
            <a:r>
              <a:rPr lang="en-US" sz="2200" smtClean="0">
                <a:cs typeface="FreesiaUPC" pitchFamily="34" charset="-34"/>
              </a:rPr>
              <a:t>                                  = 4</a:t>
            </a:r>
          </a:p>
          <a:p>
            <a:pPr>
              <a:buFont typeface="Wingdings" pitchFamily="2" charset="2"/>
              <a:buNone/>
            </a:pPr>
            <a:endParaRPr lang="th-TH" b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7275" y="3136900"/>
          <a:ext cx="106644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480"/>
                <a:gridCol w="355480"/>
                <a:gridCol w="355480"/>
              </a:tblGrid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7</a:t>
                      </a:r>
                      <a:endParaRPr lang="th-TH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4</a:t>
                      </a:r>
                      <a:endParaRPr lang="th-TH" sz="2400" dirty="0"/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6</a:t>
                      </a:r>
                      <a:endParaRPr lang="th-TH" sz="2400" dirty="0"/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467600" y="2270125"/>
          <a:ext cx="1424199" cy="1446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733"/>
                <a:gridCol w="474733"/>
                <a:gridCol w="474733"/>
              </a:tblGrid>
              <a:tr h="482071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4820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48207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64" name="TextBox 6"/>
          <p:cNvSpPr txBox="1">
            <a:spLocks noChangeArrowheads="1"/>
          </p:cNvSpPr>
          <p:nvPr/>
        </p:nvSpPr>
        <p:spPr bwMode="auto">
          <a:xfrm>
            <a:off x="6659563" y="3716338"/>
            <a:ext cx="2376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h-TH">
                <a:latin typeface="Tw Cen MT" pitchFamily="34" charset="0"/>
                <a:cs typeface="FreesiaUPC" pitchFamily="34" charset="-34"/>
              </a:rPr>
              <a:t>     สถานะเป้าหมาย</a:t>
            </a:r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1074738" y="4868863"/>
          <a:ext cx="106644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480"/>
                <a:gridCol w="355480"/>
                <a:gridCol w="355480"/>
              </a:tblGrid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240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4091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เปรียบเทียบการใช้ 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sz="2700" dirty="0" smtClean="0"/>
              <a:t>[</a:t>
            </a:r>
            <a:r>
              <a:rPr lang="en-US" sz="2700" dirty="0" err="1" smtClean="0"/>
              <a:t>Russel</a:t>
            </a:r>
            <a:r>
              <a:rPr lang="en-US" sz="2700" dirty="0" smtClean="0"/>
              <a:t> and </a:t>
            </a:r>
            <a:r>
              <a:rPr lang="en-US" sz="2700" dirty="0" err="1" smtClean="0"/>
              <a:t>Norvig</a:t>
            </a:r>
            <a:r>
              <a:rPr lang="en-US" sz="2700" dirty="0" smtClean="0"/>
              <a:t>, 2003]</a:t>
            </a:r>
            <a:endParaRPr lang="th-TH" sz="27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692275" y="1628775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ทรัพยากรที่ใช้ในการค้นหา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ระดับสิ</a:t>
                      </a:r>
                      <a:r>
                        <a:rPr lang="th-TH" dirty="0" err="1" smtClean="0"/>
                        <a:t>มิต</a:t>
                      </a:r>
                      <a:r>
                        <a:rPr lang="th-TH" dirty="0" smtClean="0"/>
                        <a:t> </a:t>
                      </a:r>
                      <a:r>
                        <a:rPr lang="en-US" dirty="0" smtClean="0"/>
                        <a:t>(d)</a:t>
                      </a:r>
                      <a:endParaRPr lang="th-TH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Blind</a:t>
                      </a:r>
                      <a:r>
                        <a:rPr lang="en-US" baseline="0" dirty="0" smtClean="0"/>
                        <a:t> Search</a:t>
                      </a:r>
                      <a:endParaRPr lang="th-T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Heuristic Search</a:t>
                      </a:r>
                      <a:endParaRPr lang="th-T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IDS</a:t>
                      </a:r>
                      <a:endParaRPr lang="th-T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A*[h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]</a:t>
                      </a:r>
                      <a:endParaRPr lang="th-T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A*[h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</a:t>
                      </a:r>
                      <a:endParaRPr lang="th-TH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6,384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47,127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3,644,035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3,056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7,276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676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ทบทวน </a:t>
            </a:r>
            <a:r>
              <a:rPr lang="en-US" b="1" smtClean="0">
                <a:cs typeface="FreesiaUPC" pitchFamily="34" charset="-34"/>
              </a:rPr>
              <a:t>Blind Search</a:t>
            </a:r>
            <a:endParaRPr lang="th-TH" b="1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ค้นหาเส้นทางจากเมือง </a:t>
            </a:r>
            <a:r>
              <a:rPr lang="en-US" smtClean="0">
                <a:cs typeface="FreesiaUPC" pitchFamily="34" charset="-34"/>
              </a:rPr>
              <a:t>A </a:t>
            </a:r>
            <a:r>
              <a:rPr lang="th-TH" smtClean="0"/>
              <a:t>ไปยังเมือง </a:t>
            </a:r>
            <a:r>
              <a:rPr lang="en-US" smtClean="0">
                <a:cs typeface="FreesiaUPC" pitchFamily="34" charset="-34"/>
              </a:rPr>
              <a:t>F</a:t>
            </a:r>
            <a:endParaRPr lang="th-TH" smtClean="0"/>
          </a:p>
        </p:txBody>
      </p:sp>
      <p:sp>
        <p:nvSpPr>
          <p:cNvPr id="4" name="Oval 3"/>
          <p:cNvSpPr/>
          <p:nvPr/>
        </p:nvSpPr>
        <p:spPr>
          <a:xfrm>
            <a:off x="1979613" y="3644900"/>
            <a:ext cx="72072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</a:t>
            </a:r>
            <a:endParaRPr lang="th-TH" b="1" dirty="0"/>
          </a:p>
        </p:txBody>
      </p:sp>
      <p:sp>
        <p:nvSpPr>
          <p:cNvPr id="5" name="Oval 4"/>
          <p:cNvSpPr/>
          <p:nvPr/>
        </p:nvSpPr>
        <p:spPr>
          <a:xfrm>
            <a:off x="4067175" y="2492375"/>
            <a:ext cx="72072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  <a:endParaRPr lang="th-TH" dirty="0"/>
          </a:p>
        </p:txBody>
      </p:sp>
      <p:sp>
        <p:nvSpPr>
          <p:cNvPr id="6" name="Oval 5"/>
          <p:cNvSpPr/>
          <p:nvPr/>
        </p:nvSpPr>
        <p:spPr>
          <a:xfrm>
            <a:off x="4067175" y="4149725"/>
            <a:ext cx="720725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1979613" y="5445125"/>
            <a:ext cx="72072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6084888" y="5445125"/>
            <a:ext cx="719137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6084888" y="3716338"/>
            <a:ext cx="719137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  <a:endParaRPr lang="th-TH" dirty="0"/>
          </a:p>
        </p:txBody>
      </p:sp>
      <p:cxnSp>
        <p:nvCxnSpPr>
          <p:cNvPr id="11" name="Straight Connector 10"/>
          <p:cNvCxnSpPr>
            <a:stCxn id="5" idx="6"/>
            <a:endCxn id="9" idx="0"/>
          </p:cNvCxnSpPr>
          <p:nvPr/>
        </p:nvCxnSpPr>
        <p:spPr>
          <a:xfrm>
            <a:off x="4787900" y="2781300"/>
            <a:ext cx="1655763" cy="9350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4"/>
            <a:endCxn id="8" idx="0"/>
          </p:cNvCxnSpPr>
          <p:nvPr/>
        </p:nvCxnSpPr>
        <p:spPr>
          <a:xfrm rot="5400000">
            <a:off x="5867400" y="4868863"/>
            <a:ext cx="115252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>
          <a:xfrm rot="10800000">
            <a:off x="2700338" y="5732463"/>
            <a:ext cx="33845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  <a:endCxn id="4" idx="4"/>
          </p:cNvCxnSpPr>
          <p:nvPr/>
        </p:nvCxnSpPr>
        <p:spPr>
          <a:xfrm rot="5400000" flipH="1" flipV="1">
            <a:off x="1727994" y="4833144"/>
            <a:ext cx="122396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0"/>
            <a:endCxn id="5" idx="2"/>
          </p:cNvCxnSpPr>
          <p:nvPr/>
        </p:nvCxnSpPr>
        <p:spPr>
          <a:xfrm rot="5400000" flipH="1" flipV="1">
            <a:off x="2771775" y="2349500"/>
            <a:ext cx="863600" cy="1727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6" idx="0"/>
          </p:cNvCxnSpPr>
          <p:nvPr/>
        </p:nvCxnSpPr>
        <p:spPr>
          <a:xfrm rot="5400000">
            <a:off x="3886994" y="3609182"/>
            <a:ext cx="108108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6"/>
            <a:endCxn id="6" idx="2"/>
          </p:cNvCxnSpPr>
          <p:nvPr/>
        </p:nvCxnSpPr>
        <p:spPr>
          <a:xfrm>
            <a:off x="2700338" y="3933825"/>
            <a:ext cx="1366837" cy="503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7"/>
            <a:endCxn id="6" idx="3"/>
          </p:cNvCxnSpPr>
          <p:nvPr/>
        </p:nvCxnSpPr>
        <p:spPr>
          <a:xfrm rot="5400000" flipH="1" flipV="1">
            <a:off x="2939257" y="4294981"/>
            <a:ext cx="889000" cy="15795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5"/>
            <a:endCxn id="8" idx="1"/>
          </p:cNvCxnSpPr>
          <p:nvPr/>
        </p:nvCxnSpPr>
        <p:spPr>
          <a:xfrm rot="16200000" flipH="1">
            <a:off x="4991894" y="4331494"/>
            <a:ext cx="889000" cy="15065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3132138" y="2689225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5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0" name="TextBox 30"/>
          <p:cNvSpPr txBox="1">
            <a:spLocks noChangeArrowheads="1"/>
          </p:cNvSpPr>
          <p:nvPr/>
        </p:nvSpPr>
        <p:spPr bwMode="auto">
          <a:xfrm>
            <a:off x="5292725" y="2689225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2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6443663" y="4562475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3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2" name="TextBox 32"/>
          <p:cNvSpPr txBox="1">
            <a:spLocks noChangeArrowheads="1"/>
          </p:cNvSpPr>
          <p:nvPr/>
        </p:nvSpPr>
        <p:spPr bwMode="auto">
          <a:xfrm>
            <a:off x="3132138" y="4705350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3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3" name="TextBox 33"/>
          <p:cNvSpPr txBox="1">
            <a:spLocks noChangeArrowheads="1"/>
          </p:cNvSpPr>
          <p:nvPr/>
        </p:nvSpPr>
        <p:spPr bwMode="auto">
          <a:xfrm>
            <a:off x="1979613" y="4581525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1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4" name="TextBox 34"/>
          <p:cNvSpPr txBox="1">
            <a:spLocks noChangeArrowheads="1"/>
          </p:cNvSpPr>
          <p:nvPr/>
        </p:nvSpPr>
        <p:spPr bwMode="auto">
          <a:xfrm>
            <a:off x="5219700" y="4633913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1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5" name="TextBox 35"/>
          <p:cNvSpPr txBox="1">
            <a:spLocks noChangeArrowheads="1"/>
          </p:cNvSpPr>
          <p:nvPr/>
        </p:nvSpPr>
        <p:spPr bwMode="auto">
          <a:xfrm>
            <a:off x="4356100" y="3481388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5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6" name="TextBox 36"/>
          <p:cNvSpPr txBox="1">
            <a:spLocks noChangeArrowheads="1"/>
          </p:cNvSpPr>
          <p:nvPr/>
        </p:nvSpPr>
        <p:spPr bwMode="auto">
          <a:xfrm>
            <a:off x="4140200" y="5641975"/>
            <a:ext cx="50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6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0267" name="TextBox 37"/>
          <p:cNvSpPr txBox="1">
            <a:spLocks noChangeArrowheads="1"/>
          </p:cNvSpPr>
          <p:nvPr/>
        </p:nvSpPr>
        <p:spPr bwMode="auto">
          <a:xfrm>
            <a:off x="3276600" y="3841750"/>
            <a:ext cx="719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  <a:cs typeface="FreesiaUPC" pitchFamily="34" charset="-34"/>
              </a:rPr>
              <a:t>10 </a:t>
            </a:r>
            <a:endParaRPr lang="th-TH">
              <a:latin typeface="Tw Cen MT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แบบฝึกหัด</a:t>
            </a:r>
            <a:r>
              <a:rPr lang="en-US" dirty="0" smtClean="0"/>
              <a:t>: </a:t>
            </a:r>
            <a:r>
              <a:rPr lang="th-TH" dirty="0" smtClean="0"/>
              <a:t>ใช้ </a:t>
            </a:r>
            <a:r>
              <a:rPr lang="en-US" dirty="0" smtClean="0"/>
              <a:t>GBFS </a:t>
            </a:r>
            <a:r>
              <a:rPr lang="th-TH" dirty="0" smtClean="0"/>
              <a:t>และ </a:t>
            </a:r>
            <a:r>
              <a:rPr lang="en-US" dirty="0" smtClean="0"/>
              <a:t>A*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               เพื่อหาทางไปสู่เป้าหมาย</a:t>
            </a:r>
            <a:endParaRPr lang="th-TH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2195513" y="3348038"/>
          <a:ext cx="1728192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263" y="3357563"/>
          <a:ext cx="1800201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32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11" name="TextBox 5"/>
          <p:cNvSpPr txBox="1">
            <a:spLocks noChangeArrowheads="1"/>
          </p:cNvSpPr>
          <p:nvPr/>
        </p:nvSpPr>
        <p:spPr bwMode="auto">
          <a:xfrm>
            <a:off x="5219700" y="5013325"/>
            <a:ext cx="187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>
                <a:latin typeface="Tw Cen MT" pitchFamily="34" charset="0"/>
                <a:cs typeface="FreesiaUPC" pitchFamily="34" charset="-34"/>
              </a:rPr>
              <a:t>สถานะเป้าหมาย</a:t>
            </a:r>
          </a:p>
        </p:txBody>
      </p:sp>
      <p:sp>
        <p:nvSpPr>
          <p:cNvPr id="28712" name="TextBox 6"/>
          <p:cNvSpPr txBox="1">
            <a:spLocks noChangeArrowheads="1"/>
          </p:cNvSpPr>
          <p:nvPr/>
        </p:nvSpPr>
        <p:spPr bwMode="auto">
          <a:xfrm>
            <a:off x="539750" y="1628775"/>
            <a:ext cx="58324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>
                <a:latin typeface="Tw Cen MT" pitchFamily="34" charset="0"/>
                <a:cs typeface="FreesiaUPC" pitchFamily="34" charset="-34"/>
              </a:rPr>
              <a:t>กำหนดให้ใช้ </a:t>
            </a:r>
            <a:r>
              <a:rPr lang="en-US" sz="3200">
                <a:latin typeface="Tw Cen MT" pitchFamily="34" charset="0"/>
                <a:cs typeface="FreesiaUPC" pitchFamily="34" charset="-34"/>
              </a:rPr>
              <a:t>h(n) </a:t>
            </a:r>
            <a:r>
              <a:rPr lang="th-TH" sz="3200">
                <a:latin typeface="Tw Cen MT" pitchFamily="34" charset="0"/>
                <a:cs typeface="FreesiaUPC" pitchFamily="34" charset="-34"/>
              </a:rPr>
              <a:t>แบบ </a:t>
            </a:r>
            <a:r>
              <a:rPr lang="en-US" sz="3200">
                <a:latin typeface="Tw Cen MT" pitchFamily="34" charset="0"/>
                <a:cs typeface="FreesiaUPC" pitchFamily="34" charset="-34"/>
              </a:rPr>
              <a:t>h</a:t>
            </a:r>
            <a:r>
              <a:rPr lang="en-US" sz="3200" baseline="-25000">
                <a:latin typeface="Tw Cen MT" pitchFamily="34" charset="0"/>
                <a:cs typeface="FreesiaUPC" pitchFamily="34" charset="-34"/>
              </a:rPr>
              <a:t>1</a:t>
            </a:r>
          </a:p>
          <a:p>
            <a:r>
              <a:rPr lang="en-US" sz="3200">
                <a:latin typeface="Tw Cen MT" pitchFamily="34" charset="0"/>
                <a:cs typeface="FreesiaUPC" pitchFamily="34" charset="-34"/>
              </a:rPr>
              <a:t>G(n) </a:t>
            </a:r>
            <a:r>
              <a:rPr lang="th-TH" sz="3200">
                <a:latin typeface="Tw Cen MT" pitchFamily="34" charset="0"/>
                <a:cs typeface="FreesiaUPC" pitchFamily="34" charset="-34"/>
              </a:rPr>
              <a:t>คือการเดินแต่ละครั้งมี </a:t>
            </a:r>
            <a:r>
              <a:rPr lang="en-US" sz="3200">
                <a:latin typeface="Tw Cen MT" pitchFamily="34" charset="0"/>
                <a:cs typeface="FreesiaUPC" pitchFamily="34" charset="-34"/>
              </a:rPr>
              <a:t>path cost = 1</a:t>
            </a:r>
            <a:endParaRPr lang="th-TH" sz="32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28713" name="TextBox 9"/>
          <p:cNvSpPr txBox="1">
            <a:spLocks noChangeArrowheads="1"/>
          </p:cNvSpPr>
          <p:nvPr/>
        </p:nvSpPr>
        <p:spPr bwMode="auto">
          <a:xfrm>
            <a:off x="2411413" y="5056188"/>
            <a:ext cx="1512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>
                <a:latin typeface="Tw Cen MT" pitchFamily="34" charset="0"/>
                <a:cs typeface="FreesiaUPC" pitchFamily="34" charset="-34"/>
              </a:rPr>
              <a:t>สถานะเริ่มต้น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Local Search Algorithm</a:t>
            </a:r>
            <a:endParaRPr 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GBFS </a:t>
            </a:r>
            <a:r>
              <a:rPr lang="th-TH" dirty="0" smtClean="0"/>
              <a:t>และ </a:t>
            </a:r>
            <a:r>
              <a:rPr lang="en-US" dirty="0" smtClean="0"/>
              <a:t>A* </a:t>
            </a:r>
            <a:r>
              <a:rPr lang="th-TH" dirty="0" smtClean="0"/>
              <a:t>ถูกออกแบบให้มีการค้นหาแบบมีระบบในปริภูมิสถานะ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แต่ทั้ง 2 วิธีนี้ใช้หน่วยความจำมาก ส่งผลให้สิ้นเปลืองทรัพยากร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ซึ่งสามารถแก้ไขได้ด้วยวิธีที่เรียกว่า </a:t>
            </a:r>
            <a:r>
              <a:rPr lang="en-US" dirty="0" smtClean="0"/>
              <a:t>Local Search Algorithm (</a:t>
            </a:r>
            <a:r>
              <a:rPr lang="th-TH" dirty="0" smtClean="0"/>
              <a:t>อัลกอริธึมการค้นหาเฉพาะแห่ง</a:t>
            </a:r>
            <a:r>
              <a:rPr lang="en-US" dirty="0" smtClean="0"/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Local Search Algorithm </a:t>
            </a:r>
            <a:r>
              <a:rPr lang="th-TH" dirty="0" smtClean="0"/>
              <a:t>จะคำนึงถึงเฉพาะ</a:t>
            </a:r>
            <a:r>
              <a:rPr lang="en-US" dirty="0" smtClean="0"/>
              <a:t> “</a:t>
            </a:r>
            <a:r>
              <a:rPr lang="th-TH" dirty="0" smtClean="0"/>
              <a:t>สถานะปัจจุบัน</a:t>
            </a:r>
            <a:r>
              <a:rPr lang="en-US" dirty="0" smtClean="0"/>
              <a:t>”</a:t>
            </a:r>
            <a:r>
              <a:rPr lang="th-TH" dirty="0" smtClean="0"/>
              <a:t>เท่านั้นที่ไปสู่สถานะเป้าหมาย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ค่า </a:t>
            </a:r>
            <a:r>
              <a:rPr lang="en-US" dirty="0" smtClean="0"/>
              <a:t>heuristic </a:t>
            </a:r>
            <a:r>
              <a:rPr lang="th-TH" dirty="0" smtClean="0"/>
              <a:t>ที่ใช้ถ้ามีคุณภาพที่ดีจะสามารถพบสถานะเป้าหมายได้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ตัวอย่าง </a:t>
            </a:r>
            <a:r>
              <a:rPr lang="en-US" dirty="0" smtClean="0"/>
              <a:t>Local search algorithm </a:t>
            </a:r>
            <a:r>
              <a:rPr lang="th-TH" dirty="0" smtClean="0"/>
              <a:t>คือ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Hill Climbing Search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Simulated Annealing Search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Hill Climbing Search</a:t>
            </a:r>
            <a:endParaRPr lang="th-TH" smtClean="0"/>
          </a:p>
        </p:txBody>
      </p:sp>
      <p:sp>
        <p:nvSpPr>
          <p:cNvPr id="3072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จะไปตามเส้นทางที่มีค่า </a:t>
            </a:r>
            <a:r>
              <a:rPr lang="en-US" smtClean="0">
                <a:cs typeface="FreesiaUPC" pitchFamily="34" charset="-34"/>
              </a:rPr>
              <a:t>heuristic </a:t>
            </a:r>
            <a:r>
              <a:rPr lang="th-TH" smtClean="0"/>
              <a:t>ที่ดีไปเรื่อยๆ จนกว่าจะพบสถานะเป้าหมาย</a:t>
            </a:r>
          </a:p>
          <a:p>
            <a:r>
              <a:rPr lang="th-TH" smtClean="0"/>
              <a:t>เหมือนกับนักปีนเขาที่จะไต่สูงขึ้นเรื่อยๆ โดยหาเส้นทางที่ดีที่สุด</a:t>
            </a:r>
          </a:p>
          <a:p>
            <a:r>
              <a:rPr lang="th-TH" smtClean="0"/>
              <a:t>ข้อเสียก็คือ ปีนขึ้นอย่างเดียวไม่มีปีนลง ทำให้บางทีเส้นทางที่ดีที่สุดอาจจะไม่สามารถทำให้ถึงเป้าหมายได้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สี่เหลี่ยมผืนผ้า 41"/>
          <p:cNvSpPr/>
          <p:nvPr/>
        </p:nvSpPr>
        <p:spPr>
          <a:xfrm>
            <a:off x="5580063" y="5732463"/>
            <a:ext cx="1152525" cy="10810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3132138" y="4221163"/>
            <a:ext cx="1152525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4975225" y="2763838"/>
            <a:ext cx="1152525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3779838" y="1557338"/>
            <a:ext cx="1152525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175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Hill Climbing </a:t>
            </a:r>
            <a:r>
              <a:rPr lang="th-TH" smtClean="0"/>
              <a:t>เพื่อหาทางไปสู่เป้าหมาย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3851275" y="1628775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451725" y="1773238"/>
          <a:ext cx="1008063" cy="1096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8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87" name="TextBox 5"/>
          <p:cNvSpPr txBox="1">
            <a:spLocks noChangeArrowheads="1"/>
          </p:cNvSpPr>
          <p:nvPr/>
        </p:nvSpPr>
        <p:spPr bwMode="auto">
          <a:xfrm>
            <a:off x="7380288" y="2924175"/>
            <a:ext cx="151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>
                <a:latin typeface="Tw Cen MT" pitchFamily="34" charset="0"/>
                <a:cs typeface="FreesiaUPC" pitchFamily="34" charset="-34"/>
              </a:rPr>
              <a:t>สถานะเป้าหมาย</a:t>
            </a:r>
          </a:p>
        </p:txBody>
      </p:sp>
      <p:sp>
        <p:nvSpPr>
          <p:cNvPr id="31788" name="TextBox 6"/>
          <p:cNvSpPr txBox="1">
            <a:spLocks noChangeArrowheads="1"/>
          </p:cNvSpPr>
          <p:nvPr/>
        </p:nvSpPr>
        <p:spPr bwMode="auto">
          <a:xfrm>
            <a:off x="250825" y="1628775"/>
            <a:ext cx="273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>
                <a:latin typeface="Tw Cen MT" pitchFamily="34" charset="0"/>
                <a:cs typeface="FreesiaUPC" pitchFamily="34" charset="-34"/>
              </a:rPr>
              <a:t>กำหนดให้ใช้ 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h(n) 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แบบ 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h</a:t>
            </a:r>
            <a:r>
              <a:rPr lang="en-US" sz="2400" baseline="-25000">
                <a:latin typeface="Tw Cen MT" pitchFamily="34" charset="0"/>
                <a:cs typeface="FreesiaUPC" pitchFamily="34" charset="-34"/>
              </a:rPr>
              <a:t>1</a:t>
            </a:r>
            <a:endParaRPr lang="th-TH" sz="2400" baseline="-250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1789" name="TextBox 9"/>
          <p:cNvSpPr txBox="1">
            <a:spLocks noChangeArrowheads="1"/>
          </p:cNvSpPr>
          <p:nvPr/>
        </p:nvSpPr>
        <p:spPr bwMode="auto">
          <a:xfrm>
            <a:off x="4859338" y="1570038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>
                <a:latin typeface="Tw Cen MT" pitchFamily="34" charset="0"/>
                <a:cs typeface="FreesiaUPC" pitchFamily="34" charset="-34"/>
              </a:rPr>
              <a:t>สถานะเริ่มต้น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17963" y="1341438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3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27313" y="2555875"/>
            <a:ext cx="814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4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08625" y="2587625"/>
            <a:ext cx="95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2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4" name="Table 4"/>
          <p:cNvGraphicFramePr>
            <a:graphicFrameLocks noGrp="1"/>
          </p:cNvGraphicFramePr>
          <p:nvPr/>
        </p:nvGraphicFramePr>
        <p:xfrm>
          <a:off x="2678113" y="2835275"/>
          <a:ext cx="100806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4"/>
          <p:cNvGraphicFramePr>
            <a:graphicFrameLocks noGrp="1"/>
          </p:cNvGraphicFramePr>
          <p:nvPr/>
        </p:nvGraphicFramePr>
        <p:xfrm>
          <a:off x="5054600" y="2857500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ตัวเชื่อมต่อตรง 16"/>
          <p:cNvCxnSpPr/>
          <p:nvPr/>
        </p:nvCxnSpPr>
        <p:spPr>
          <a:xfrm rot="10800000" flipV="1">
            <a:off x="3203575" y="2565400"/>
            <a:ext cx="1152525" cy="2873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4406900" y="2547938"/>
            <a:ext cx="1150938" cy="2873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4"/>
          <p:cNvGraphicFramePr>
            <a:graphicFrameLocks noGrp="1"/>
          </p:cNvGraphicFramePr>
          <p:nvPr/>
        </p:nvGraphicFramePr>
        <p:xfrm>
          <a:off x="3203575" y="4292600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4"/>
          <p:cNvGraphicFramePr>
            <a:graphicFrameLocks noGrp="1"/>
          </p:cNvGraphicFramePr>
          <p:nvPr/>
        </p:nvGraphicFramePr>
        <p:xfrm>
          <a:off x="5076825" y="4292600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4"/>
          <p:cNvGraphicFramePr>
            <a:graphicFrameLocks noGrp="1"/>
          </p:cNvGraphicFramePr>
          <p:nvPr/>
        </p:nvGraphicFramePr>
        <p:xfrm>
          <a:off x="7019925" y="4300538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32138" y="3995738"/>
            <a:ext cx="957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1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431088" y="4005263"/>
            <a:ext cx="957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3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08625" y="3995738"/>
            <a:ext cx="957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3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rot="10800000" flipV="1">
            <a:off x="3708400" y="3789363"/>
            <a:ext cx="1800225" cy="5032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rot="5400000">
            <a:off x="5257006" y="4040982"/>
            <a:ext cx="5032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>
            <a:off x="5508625" y="3789363"/>
            <a:ext cx="2016125" cy="5032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"/>
          <p:cNvGraphicFramePr>
            <a:graphicFrameLocks noGrp="1"/>
          </p:cNvGraphicFramePr>
          <p:nvPr/>
        </p:nvGraphicFramePr>
        <p:xfrm>
          <a:off x="684213" y="5827713"/>
          <a:ext cx="100806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"/>
          <p:cNvGraphicFramePr>
            <a:graphicFrameLocks noGrp="1"/>
          </p:cNvGraphicFramePr>
          <p:nvPr/>
        </p:nvGraphicFramePr>
        <p:xfrm>
          <a:off x="2484438" y="5827713"/>
          <a:ext cx="100806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"/>
          <p:cNvGraphicFramePr>
            <a:graphicFrameLocks noGrp="1"/>
          </p:cNvGraphicFramePr>
          <p:nvPr/>
        </p:nvGraphicFramePr>
        <p:xfrm>
          <a:off x="4067175" y="5827713"/>
          <a:ext cx="100965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"/>
          <p:cNvGraphicFramePr>
            <a:graphicFrameLocks noGrp="1"/>
          </p:cNvGraphicFramePr>
          <p:nvPr/>
        </p:nvGraphicFramePr>
        <p:xfrm>
          <a:off x="5651500" y="5827713"/>
          <a:ext cx="100806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/>
                <a:gridCol w="336037"/>
                <a:gridCol w="33603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11188" y="5508625"/>
            <a:ext cx="958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2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390775" y="5516563"/>
            <a:ext cx="957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3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500563" y="5516563"/>
            <a:ext cx="957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2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62663" y="5516563"/>
            <a:ext cx="957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Tw Cen MT" pitchFamily="34" charset="0"/>
                <a:cs typeface="FreesiaUPC" pitchFamily="34" charset="-34"/>
              </a:rPr>
              <a:t>h = 0 </a:t>
            </a:r>
            <a:endParaRPr lang="th-TH" sz="18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53" name="ตัวเชื่อมต่อตรง 52"/>
          <p:cNvCxnSpPr/>
          <p:nvPr/>
        </p:nvCxnSpPr>
        <p:spPr>
          <a:xfrm rot="10800000" flipV="1">
            <a:off x="1258888" y="5229225"/>
            <a:ext cx="2376487" cy="5762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 rot="5400000">
            <a:off x="3095625" y="5265738"/>
            <a:ext cx="576263" cy="5032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>
            <a:off x="3779838" y="5229225"/>
            <a:ext cx="720725" cy="5762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/>
          <p:nvPr/>
        </p:nvCxnSpPr>
        <p:spPr>
          <a:xfrm>
            <a:off x="3851275" y="5229225"/>
            <a:ext cx="2160588" cy="5762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2" grpId="0" animBg="1"/>
      <p:bldP spid="54" grpId="0" animBg="1"/>
      <p:bldP spid="38" grpId="0" animBg="1"/>
      <p:bldP spid="11" grpId="0"/>
      <p:bldP spid="12" grpId="0"/>
      <p:bldP spid="12" grpId="1"/>
      <p:bldP spid="13" grpId="0"/>
      <p:bldP spid="30" grpId="0"/>
      <p:bldP spid="31" grpId="0"/>
      <p:bldP spid="31" grpId="1"/>
      <p:bldP spid="32" grpId="0"/>
      <p:bldP spid="32" grpId="1"/>
      <p:bldP spid="48" grpId="0"/>
      <p:bldP spid="48" grpId="1"/>
      <p:bldP spid="49" grpId="0"/>
      <p:bldP spid="49" grpId="1"/>
      <p:bldP spid="50" grpId="0"/>
      <p:bldP spid="50" grpId="1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ปัญหาของ </a:t>
            </a:r>
            <a:r>
              <a:rPr lang="en-US" smtClean="0">
                <a:cs typeface="FreesiaUPC" pitchFamily="34" charset="-34"/>
              </a:rPr>
              <a:t>Hill Climbing Search</a:t>
            </a:r>
            <a:endParaRPr lang="th-TH" smtClean="0"/>
          </a:p>
        </p:txBody>
      </p:sp>
      <p:sp>
        <p:nvSpPr>
          <p:cNvPr id="32771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ปัญหาของ </a:t>
            </a:r>
            <a:r>
              <a:rPr lang="en-US" smtClean="0">
                <a:cs typeface="FreesiaUPC" pitchFamily="34" charset="-34"/>
              </a:rPr>
              <a:t>Hill Climbing Search </a:t>
            </a:r>
            <a:r>
              <a:rPr lang="th-TH" smtClean="0"/>
              <a:t>จะแบ่งออกเป็น 3 ลักษณะคือ</a:t>
            </a:r>
          </a:p>
          <a:p>
            <a:pPr lvl="1"/>
            <a:r>
              <a:rPr lang="en-US" smtClean="0">
                <a:cs typeface="FreesiaUPC" pitchFamily="34" charset="-34"/>
              </a:rPr>
              <a:t>Local Maximum</a:t>
            </a:r>
          </a:p>
          <a:p>
            <a:pPr lvl="1"/>
            <a:r>
              <a:rPr lang="en-US" smtClean="0">
                <a:cs typeface="FreesiaUPC" pitchFamily="34" charset="-34"/>
              </a:rPr>
              <a:t>Ridges</a:t>
            </a:r>
          </a:p>
          <a:p>
            <a:pPr lvl="1"/>
            <a:r>
              <a:rPr lang="en-US" smtClean="0">
                <a:cs typeface="FreesiaUPC" pitchFamily="34" charset="-34"/>
              </a:rPr>
              <a:t>Plateau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ปัญหา</a:t>
            </a:r>
            <a:r>
              <a:rPr lang="en-US" smtClean="0">
                <a:cs typeface="FreesiaUPC" pitchFamily="34" charset="-34"/>
              </a:rPr>
              <a:t>: Local Maximum</a:t>
            </a:r>
            <a:endParaRPr lang="th-TH" smtClean="0"/>
          </a:p>
        </p:txBody>
      </p:sp>
      <p:pic>
        <p:nvPicPr>
          <p:cNvPr id="33795" name="ตัวยึดเนื้อหา 3" descr="local_maximu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60000">
            <a:off x="34925" y="1557338"/>
            <a:ext cx="4902200" cy="3803650"/>
          </a:xfrm>
        </p:spPr>
      </p:pic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4986338" y="1628775"/>
            <a:ext cx="3906837" cy="34591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th-TH" sz="2900" dirty="0">
                <a:latin typeface="+mn-lt"/>
                <a:cs typeface="+mn-cs"/>
              </a:rPr>
              <a:t>คำตอบที่ดีที่สุดของปัญหาเรียกว่า </a:t>
            </a:r>
            <a:r>
              <a:rPr lang="en-US" sz="2900" dirty="0">
                <a:latin typeface="+mn-lt"/>
                <a:cs typeface="+mn-cs"/>
              </a:rPr>
              <a:t>“Global Maximum”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>
                <a:latin typeface="+mn-lt"/>
                <a:cs typeface="+mn-cs"/>
              </a:rPr>
              <a:t>Local Maximum </a:t>
            </a:r>
            <a:r>
              <a:rPr lang="th-TH" sz="2900" dirty="0">
                <a:latin typeface="+mn-lt"/>
                <a:cs typeface="+mn-cs"/>
              </a:rPr>
              <a:t>คือจุดที่คิดว่าดีที่สุดที่จะเป็นคำตอบของปัญหา แต่จริงๆ แล้วไม่ใช่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th-TH" sz="2900" dirty="0">
                <a:latin typeface="+mn-lt"/>
                <a:cs typeface="+mn-cs"/>
              </a:rPr>
              <a:t>สามารถแก้ด้วยการใช้วิธี </a:t>
            </a:r>
            <a:r>
              <a:rPr lang="en-US" sz="2900" dirty="0">
                <a:latin typeface="+mn-lt"/>
                <a:cs typeface="+mn-cs"/>
              </a:rPr>
              <a:t>Simulated Annealing Search</a:t>
            </a:r>
            <a:endParaRPr lang="th-TH" sz="29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ปัญหา</a:t>
            </a:r>
            <a:r>
              <a:rPr lang="en-US" smtClean="0">
                <a:cs typeface="FreesiaUPC" pitchFamily="34" charset="-34"/>
              </a:rPr>
              <a:t>: Ridges</a:t>
            </a:r>
            <a:endParaRPr lang="th-TH" smtClean="0"/>
          </a:p>
        </p:txBody>
      </p:sp>
      <p:pic>
        <p:nvPicPr>
          <p:cNvPr id="34819" name="ตัวยึดเนื้อหา 3" descr="rid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628775"/>
            <a:ext cx="4462462" cy="3744913"/>
          </a:xfrm>
        </p:spPr>
      </p:pic>
      <p:sp>
        <p:nvSpPr>
          <p:cNvPr id="34820" name="ตัวยึดเนื้อหา 2"/>
          <p:cNvSpPr txBox="1">
            <a:spLocks/>
          </p:cNvSpPr>
          <p:nvPr/>
        </p:nvSpPr>
        <p:spPr bwMode="auto">
          <a:xfrm>
            <a:off x="4914900" y="1700213"/>
            <a:ext cx="390525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เป็นปัญหาที่การเข้าสู่เป้าหมายเป็นไปได้ช้ามาก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มีส่วนเป็นเส้นตรงเยอะ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ควรจะพิจารณาหา </a:t>
            </a:r>
            <a:r>
              <a:rPr lang="en-US" sz="2900">
                <a:latin typeface="Tw Cen MT" pitchFamily="34" charset="0"/>
                <a:cs typeface="FreesiaUPC" pitchFamily="34" charset="-34"/>
              </a:rPr>
              <a:t>heuristic function </a:t>
            </a:r>
            <a:r>
              <a:rPr lang="th-TH" sz="2900">
                <a:latin typeface="Tw Cen MT" pitchFamily="34" charset="0"/>
                <a:cs typeface="FreesiaUPC" pitchFamily="34" charset="-34"/>
              </a:rPr>
              <a:t>ใหม่ให้ได้ผลดีกว่าเดิม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ปัญหา</a:t>
            </a:r>
            <a:r>
              <a:rPr lang="en-US" smtClean="0">
                <a:cs typeface="FreesiaUPC" pitchFamily="34" charset="-34"/>
              </a:rPr>
              <a:t>: Plateau</a:t>
            </a:r>
            <a:endParaRPr lang="th-TH" smtClean="0"/>
          </a:p>
        </p:txBody>
      </p:sp>
      <p:pic>
        <p:nvPicPr>
          <p:cNvPr id="35843" name="ตัวยึดเนื้อหา 3" descr="fla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540000">
            <a:off x="98425" y="1552575"/>
            <a:ext cx="4714875" cy="3779838"/>
          </a:xfrm>
        </p:spPr>
      </p:pic>
      <p:sp>
        <p:nvSpPr>
          <p:cNvPr id="35844" name="ตัวยึดเนื้อหา 2"/>
          <p:cNvSpPr txBox="1">
            <a:spLocks/>
          </p:cNvSpPr>
          <p:nvPr/>
        </p:nvSpPr>
        <p:spPr bwMode="auto">
          <a:xfrm>
            <a:off x="4914900" y="1700213"/>
            <a:ext cx="390525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เป็นปัญหาที่การเข้าสู่เป้าหมายให้ค่า </a:t>
            </a:r>
            <a:r>
              <a:rPr lang="en-US" sz="2900">
                <a:latin typeface="Tw Cen MT" pitchFamily="34" charset="0"/>
                <a:cs typeface="FreesiaUPC" pitchFamily="34" charset="-34"/>
              </a:rPr>
              <a:t>heuristic </a:t>
            </a:r>
            <a:r>
              <a:rPr lang="th-TH" sz="2900">
                <a:latin typeface="Tw Cen MT" pitchFamily="34" charset="0"/>
                <a:cs typeface="FreesiaUPC" pitchFamily="34" charset="-34"/>
              </a:rPr>
              <a:t>เท่าๆกัน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การเลือกเดินไปเส้นทางไหนทำให้ไม่สามารถเลือกได้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2900">
                <a:latin typeface="Tw Cen MT" pitchFamily="34" charset="0"/>
                <a:cs typeface="FreesiaUPC" pitchFamily="34" charset="-34"/>
              </a:rPr>
              <a:t>สามารถแก้ปัญหาได้ ด้วยการสุ่มเส้นทางเดิน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Simulated Annealing Search</a:t>
            </a:r>
            <a:endParaRPr lang="th-TH" smtClean="0"/>
          </a:p>
        </p:txBody>
      </p:sp>
      <p:sp>
        <p:nvSpPr>
          <p:cNvPr id="36867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เป็นวิธีการค้นหาที่แก้ปัญหา </a:t>
            </a:r>
            <a:r>
              <a:rPr lang="en-US" smtClean="0">
                <a:cs typeface="FreesiaUPC" pitchFamily="34" charset="-34"/>
              </a:rPr>
              <a:t>Local Maximum </a:t>
            </a:r>
            <a:r>
              <a:rPr lang="th-TH" smtClean="0"/>
              <a:t>จาก </a:t>
            </a:r>
            <a:r>
              <a:rPr lang="en-US" smtClean="0">
                <a:cs typeface="FreesiaUPC" pitchFamily="34" charset="-34"/>
              </a:rPr>
              <a:t>Hill Climbing Search </a:t>
            </a:r>
            <a:r>
              <a:rPr lang="th-TH" smtClean="0"/>
              <a:t>ได้</a:t>
            </a:r>
          </a:p>
          <a:p>
            <a:r>
              <a:rPr lang="en-US" smtClean="0">
                <a:cs typeface="FreesiaUPC" pitchFamily="34" charset="-34"/>
              </a:rPr>
              <a:t>Anneal </a:t>
            </a:r>
            <a:r>
              <a:rPr lang="th-TH" smtClean="0"/>
              <a:t>แปลว่า การหลอมโลหะหรือแก้วให้ภายนอกมีความแข็ง โดยค่อยๆลดอุณหภูมิลงอย่างช้าๆ เมื่อเวลาผ่านไป</a:t>
            </a:r>
          </a:p>
          <a:p>
            <a:r>
              <a:rPr lang="th-TH" smtClean="0"/>
              <a:t>ซึ่งเปรียบกับการยอมให้มีการเลือกเส้นทางที่แย่บ้างใน </a:t>
            </a:r>
            <a:r>
              <a:rPr lang="en-US" smtClean="0">
                <a:cs typeface="FreesiaUPC" pitchFamily="34" charset="-34"/>
              </a:rPr>
              <a:t>hill climbing </a:t>
            </a:r>
            <a:r>
              <a:rPr lang="th-TH" smtClean="0"/>
              <a:t>โดยเฉพาะช่วงแรกของการค้นหา</a:t>
            </a:r>
          </a:p>
          <a:p>
            <a:r>
              <a:rPr lang="th-TH" smtClean="0"/>
              <a:t>แล้วดูแนวโน้มทางเส้นทางว่าดีขึ้นหรือไม่</a:t>
            </a:r>
          </a:p>
          <a:p>
            <a:pPr>
              <a:buFont typeface="Wingdings" pitchFamily="2" charset="2"/>
              <a:buNone/>
            </a:pP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Simulated Annealing Search (2)</a:t>
            </a:r>
            <a:endParaRPr lang="th-TH" smtClean="0"/>
          </a:p>
        </p:txBody>
      </p:sp>
      <p:sp>
        <p:nvSpPr>
          <p:cNvPr id="37891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สูตรการคำนวณความน่าจะเป็นของ </a:t>
            </a:r>
            <a:r>
              <a:rPr lang="en-US" smtClean="0">
                <a:cs typeface="FreesiaUPC" pitchFamily="34" charset="-34"/>
              </a:rPr>
              <a:t>Simulated Annealing Search </a:t>
            </a:r>
            <a:r>
              <a:rPr lang="th-TH" smtClean="0"/>
              <a:t>คือ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cs typeface="FreesiaUPC" pitchFamily="34" charset="-34"/>
              </a:rPr>
              <a:t>				</a:t>
            </a:r>
            <a:r>
              <a:rPr lang="en-US" i="1" smtClean="0">
                <a:cs typeface="FreesiaUPC" pitchFamily="34" charset="-34"/>
              </a:rPr>
              <a:t>P = e</a:t>
            </a:r>
            <a:r>
              <a:rPr lang="en-US" i="1" baseline="30000" smtClean="0">
                <a:cs typeface="FreesiaUPC" pitchFamily="34" charset="-34"/>
              </a:rPr>
              <a:t>(-∆E/T)</a:t>
            </a:r>
          </a:p>
          <a:p>
            <a:r>
              <a:rPr lang="en-US" b="1" i="1" smtClean="0">
                <a:cs typeface="FreesiaUPC" pitchFamily="34" charset="-34"/>
              </a:rPr>
              <a:t>P</a:t>
            </a:r>
            <a:r>
              <a:rPr lang="en-US" smtClean="0">
                <a:cs typeface="FreesiaUPC" pitchFamily="34" charset="-34"/>
              </a:rPr>
              <a:t>  </a:t>
            </a:r>
            <a:r>
              <a:rPr lang="th-TH" smtClean="0"/>
              <a:t>ความน่าจะเป็นของการเดินทางไปสู่สถานะที่แย่กว่า หากค่าใกล้ 0 แสดงว่าเข้าสู่คำตอบ</a:t>
            </a:r>
          </a:p>
          <a:p>
            <a:r>
              <a:rPr lang="en-US" b="1" i="1" smtClean="0">
                <a:cs typeface="FreesiaUPC" pitchFamily="34" charset="-34"/>
              </a:rPr>
              <a:t>e</a:t>
            </a:r>
            <a:r>
              <a:rPr lang="en-US" smtClean="0">
                <a:cs typeface="FreesiaUPC" pitchFamily="34" charset="-34"/>
              </a:rPr>
              <a:t>  </a:t>
            </a:r>
            <a:r>
              <a:rPr lang="th-TH" smtClean="0"/>
              <a:t>ค่าคงที่คณิตศาสตร์ </a:t>
            </a:r>
            <a:r>
              <a:rPr lang="en-US" smtClean="0">
                <a:cs typeface="FreesiaUPC" pitchFamily="34" charset="-34"/>
              </a:rPr>
              <a:t>(2.718281…)</a:t>
            </a:r>
          </a:p>
          <a:p>
            <a:r>
              <a:rPr lang="en-US" b="1" i="1" smtClean="0">
                <a:cs typeface="FreesiaUPC" pitchFamily="34" charset="-34"/>
              </a:rPr>
              <a:t>E</a:t>
            </a:r>
            <a:r>
              <a:rPr lang="en-US" smtClean="0">
                <a:cs typeface="FreesiaUPC" pitchFamily="34" charset="-34"/>
              </a:rPr>
              <a:t>  </a:t>
            </a:r>
            <a:r>
              <a:rPr lang="th-TH" smtClean="0"/>
              <a:t>ค่าความต่างของ </a:t>
            </a:r>
            <a:r>
              <a:rPr lang="en-US" smtClean="0">
                <a:cs typeface="FreesiaUPC" pitchFamily="34" charset="-34"/>
              </a:rPr>
              <a:t>Heuristic </a:t>
            </a:r>
            <a:r>
              <a:rPr lang="th-TH" smtClean="0"/>
              <a:t>บนปริภูมิสถานะ</a:t>
            </a:r>
          </a:p>
          <a:p>
            <a:r>
              <a:rPr lang="en-US" b="1" i="1" smtClean="0">
                <a:cs typeface="FreesiaUPC" pitchFamily="34" charset="-34"/>
              </a:rPr>
              <a:t>T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 ค่าอุณหภูมิในขณะนั้น </a:t>
            </a:r>
            <a:r>
              <a:rPr lang="en-US" smtClean="0">
                <a:cs typeface="FreesiaUPC" pitchFamily="34" charset="-34"/>
              </a:rPr>
              <a:t>(</a:t>
            </a:r>
            <a:r>
              <a:rPr lang="th-TH" smtClean="0"/>
              <a:t>จากหาสูงลดลงเรื่อยๆ</a:t>
            </a:r>
            <a:r>
              <a:rPr lang="en-US" smtClean="0">
                <a:cs typeface="FreesiaUPC" pitchFamily="34" charset="-34"/>
              </a:rPr>
              <a:t>)</a:t>
            </a:r>
          </a:p>
          <a:p>
            <a:endParaRPr lang="th-TH" baseline="30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Depth-first Search</a:t>
            </a:r>
            <a:endParaRPr lang="th-TH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8400" y="1671638"/>
            <a:ext cx="5202238" cy="8207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Open : [ (A, nil) ]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Close : [ ]</a:t>
            </a:r>
            <a:endParaRPr lang="th-TH" sz="1800" dirty="0"/>
          </a:p>
        </p:txBody>
      </p:sp>
      <p:grpSp>
        <p:nvGrpSpPr>
          <p:cNvPr id="11268" name="Group 27"/>
          <p:cNvGrpSpPr>
            <a:grpSpLocks/>
          </p:cNvGrpSpPr>
          <p:nvPr/>
        </p:nvGrpSpPr>
        <p:grpSpPr bwMode="auto">
          <a:xfrm>
            <a:off x="179388" y="1628775"/>
            <a:ext cx="3240087" cy="2520950"/>
            <a:chOff x="1979712" y="2492896"/>
            <a:chExt cx="4968552" cy="3620086"/>
          </a:xfrm>
        </p:grpSpPr>
        <p:sp>
          <p:nvSpPr>
            <p:cNvPr id="4" name="Oval 3"/>
            <p:cNvSpPr/>
            <p:nvPr/>
          </p:nvSpPr>
          <p:spPr>
            <a:xfrm>
              <a:off x="1979712" y="3644121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A</a:t>
              </a:r>
              <a:endParaRPr lang="th-TH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068403" y="2492896"/>
              <a:ext cx="720574" cy="576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B</a:t>
              </a:r>
              <a:endParaRPr lang="th-TH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068403" y="4150203"/>
              <a:ext cx="720574" cy="5744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</a:t>
              </a:r>
              <a:endParaRPr lang="th-TH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979712" y="5445045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</a:t>
              </a:r>
              <a:endParaRPr lang="th-TH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084063" y="5445045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F</a:t>
              </a:r>
              <a:endParaRPr lang="th-TH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084063" y="3717069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</a:t>
              </a:r>
              <a:endParaRPr lang="th-TH" dirty="0"/>
            </a:p>
          </p:txBody>
        </p:sp>
        <p:cxnSp>
          <p:nvCxnSpPr>
            <p:cNvPr id="10" name="Straight Connector 9"/>
            <p:cNvCxnSpPr>
              <a:stCxn id="5" idx="6"/>
              <a:endCxn id="9" idx="0"/>
            </p:cNvCxnSpPr>
            <p:nvPr/>
          </p:nvCxnSpPr>
          <p:spPr>
            <a:xfrm>
              <a:off x="4788977" y="2780132"/>
              <a:ext cx="1655373" cy="93693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4"/>
              <a:endCxn id="8" idx="0"/>
            </p:cNvCxnSpPr>
            <p:nvPr/>
          </p:nvCxnSpPr>
          <p:spPr>
            <a:xfrm rot="5400000">
              <a:off x="5868738" y="4869433"/>
              <a:ext cx="115122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2"/>
              <a:endCxn id="7" idx="6"/>
            </p:cNvCxnSpPr>
            <p:nvPr/>
          </p:nvCxnSpPr>
          <p:spPr>
            <a:xfrm rot="10800000">
              <a:off x="2700286" y="5732281"/>
              <a:ext cx="338377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0"/>
              <a:endCxn id="4" idx="4"/>
            </p:cNvCxnSpPr>
            <p:nvPr/>
          </p:nvCxnSpPr>
          <p:spPr>
            <a:xfrm rot="5400000" flipH="1" flipV="1">
              <a:off x="1727912" y="4832958"/>
              <a:ext cx="122417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2772207" y="2347924"/>
              <a:ext cx="863988" cy="17284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6" idx="0"/>
            </p:cNvCxnSpPr>
            <p:nvPr/>
          </p:nvCxnSpPr>
          <p:spPr>
            <a:xfrm rot="5400000">
              <a:off x="3888412" y="3609926"/>
              <a:ext cx="108055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6"/>
              <a:endCxn id="6" idx="2"/>
            </p:cNvCxnSpPr>
            <p:nvPr/>
          </p:nvCxnSpPr>
          <p:spPr>
            <a:xfrm>
              <a:off x="2700286" y="3933636"/>
              <a:ext cx="1368117" cy="5038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7"/>
              <a:endCxn id="6" idx="3"/>
            </p:cNvCxnSpPr>
            <p:nvPr/>
          </p:nvCxnSpPr>
          <p:spPr>
            <a:xfrm rot="5400000" flipH="1" flipV="1">
              <a:off x="2938595" y="4294906"/>
              <a:ext cx="889064" cy="157990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5"/>
              <a:endCxn id="8" idx="1"/>
            </p:cNvCxnSpPr>
            <p:nvPr/>
          </p:nvCxnSpPr>
          <p:spPr>
            <a:xfrm rot="16200000" flipH="1">
              <a:off x="4990770" y="4331422"/>
              <a:ext cx="889064" cy="150687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2" name="TextBox 18"/>
            <p:cNvSpPr txBox="1">
              <a:spLocks noChangeArrowheads="1"/>
            </p:cNvSpPr>
            <p:nvPr/>
          </p:nvSpPr>
          <p:spPr bwMode="auto">
            <a:xfrm>
              <a:off x="3131840" y="2689756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5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3" name="TextBox 19"/>
            <p:cNvSpPr txBox="1">
              <a:spLocks noChangeArrowheads="1"/>
            </p:cNvSpPr>
            <p:nvPr/>
          </p:nvSpPr>
          <p:spPr bwMode="auto">
            <a:xfrm>
              <a:off x="5292080" y="2689756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2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4" name="TextBox 20"/>
            <p:cNvSpPr txBox="1">
              <a:spLocks noChangeArrowheads="1"/>
            </p:cNvSpPr>
            <p:nvPr/>
          </p:nvSpPr>
          <p:spPr bwMode="auto">
            <a:xfrm>
              <a:off x="6444208" y="4561963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3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5" name="TextBox 21"/>
            <p:cNvSpPr txBox="1">
              <a:spLocks noChangeArrowheads="1"/>
            </p:cNvSpPr>
            <p:nvPr/>
          </p:nvSpPr>
          <p:spPr bwMode="auto">
            <a:xfrm>
              <a:off x="3131840" y="4705980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3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6" name="TextBox 22"/>
            <p:cNvSpPr txBox="1">
              <a:spLocks noChangeArrowheads="1"/>
            </p:cNvSpPr>
            <p:nvPr/>
          </p:nvSpPr>
          <p:spPr bwMode="auto">
            <a:xfrm>
              <a:off x="1979712" y="4581128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7" name="TextBox 23"/>
            <p:cNvSpPr txBox="1">
              <a:spLocks noChangeArrowheads="1"/>
            </p:cNvSpPr>
            <p:nvPr/>
          </p:nvSpPr>
          <p:spPr bwMode="auto">
            <a:xfrm>
              <a:off x="5220071" y="4633972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8" name="TextBox 24"/>
            <p:cNvSpPr txBox="1">
              <a:spLocks noChangeArrowheads="1"/>
            </p:cNvSpPr>
            <p:nvPr/>
          </p:nvSpPr>
          <p:spPr bwMode="auto">
            <a:xfrm>
              <a:off x="4355976" y="3481843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5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299" name="TextBox 25"/>
            <p:cNvSpPr txBox="1">
              <a:spLocks noChangeArrowheads="1"/>
            </p:cNvSpPr>
            <p:nvPr/>
          </p:nvSpPr>
          <p:spPr bwMode="auto">
            <a:xfrm>
              <a:off x="4139952" y="5642084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6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1300" name="TextBox 26"/>
            <p:cNvSpPr txBox="1">
              <a:spLocks noChangeArrowheads="1"/>
            </p:cNvSpPr>
            <p:nvPr/>
          </p:nvSpPr>
          <p:spPr bwMode="auto">
            <a:xfrm>
              <a:off x="3275856" y="3841884"/>
              <a:ext cx="720080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10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3708400" y="2608263"/>
            <a:ext cx="5202238" cy="8207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 (B,A) (C, A) (D, A) ]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Close : [ (A, nil) ]</a:t>
            </a:r>
            <a:endParaRPr lang="th-TH" sz="1800" dirty="0"/>
          </a:p>
        </p:txBody>
      </p:sp>
      <p:sp>
        <p:nvSpPr>
          <p:cNvPr id="30" name="Oval 29"/>
          <p:cNvSpPr/>
          <p:nvPr/>
        </p:nvSpPr>
        <p:spPr>
          <a:xfrm>
            <a:off x="179388" y="2420938"/>
            <a:ext cx="469900" cy="4016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</a:t>
            </a:r>
            <a:endParaRPr lang="th-TH" b="1" dirty="0"/>
          </a:p>
        </p:txBody>
      </p:sp>
      <p:sp>
        <p:nvSpPr>
          <p:cNvPr id="32" name="Oval 31"/>
          <p:cNvSpPr/>
          <p:nvPr/>
        </p:nvSpPr>
        <p:spPr>
          <a:xfrm>
            <a:off x="1547813" y="1628775"/>
            <a:ext cx="469900" cy="4016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  <a:endParaRPr lang="th-TH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708400" y="3573463"/>
            <a:ext cx="5202238" cy="8207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 (E,B) (C, A) (D, A) ]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Close : [ (B,A) (A, nil) ]</a:t>
            </a:r>
            <a:endParaRPr lang="th-TH" sz="1800" dirty="0"/>
          </a:p>
        </p:txBody>
      </p:sp>
      <p:sp>
        <p:nvSpPr>
          <p:cNvPr id="34" name="Oval 33"/>
          <p:cNvSpPr/>
          <p:nvPr/>
        </p:nvSpPr>
        <p:spPr>
          <a:xfrm>
            <a:off x="2857500" y="2482850"/>
            <a:ext cx="469900" cy="4016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  <a:endParaRPr lang="th-TH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708400" y="4581525"/>
            <a:ext cx="5202238" cy="8207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 (F,E) (C, A) (D, A) ] 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Close : [ (E, B) (B,A) (A, nil) ]</a:t>
            </a:r>
            <a:endParaRPr lang="th-TH" sz="1800" dirty="0"/>
          </a:p>
        </p:txBody>
      </p:sp>
      <p:sp>
        <p:nvSpPr>
          <p:cNvPr id="36" name="Oval 35"/>
          <p:cNvSpPr/>
          <p:nvPr/>
        </p:nvSpPr>
        <p:spPr>
          <a:xfrm>
            <a:off x="2854325" y="3686175"/>
            <a:ext cx="469900" cy="4016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endParaRPr lang="th-TH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95288" y="5589588"/>
            <a:ext cx="8497887" cy="9350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(F, E) </a:t>
            </a:r>
            <a:r>
              <a:rPr lang="en-US" sz="1800" dirty="0">
                <a:sym typeface="Wingdings" pitchFamily="2" charset="2"/>
              </a:rPr>
              <a:t> (E, B)  (B, A)  (A, Nil)  =   A  B  E  F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th-TH" sz="1800" dirty="0">
                <a:sym typeface="Wingdings" pitchFamily="2" charset="2"/>
              </a:rPr>
              <a:t>ระยะทาง </a:t>
            </a:r>
            <a:r>
              <a:rPr lang="en-US" sz="1800" dirty="0">
                <a:sym typeface="Wingdings" pitchFamily="2" charset="2"/>
              </a:rPr>
              <a:t>A B = 5,  B E = 2,  E  F = 3   </a:t>
            </a:r>
            <a:r>
              <a:rPr lang="th-TH" sz="1800" dirty="0">
                <a:sym typeface="Wingdings" pitchFamily="2" charset="2"/>
              </a:rPr>
              <a:t>รวมระยะทางจาก </a:t>
            </a:r>
            <a:r>
              <a:rPr lang="en-US" sz="1800" dirty="0">
                <a:sym typeface="Wingdings" pitchFamily="2" charset="2"/>
              </a:rPr>
              <a:t>A – F  = 5 + 2+ 3 = </a:t>
            </a:r>
            <a:r>
              <a:rPr lang="en-US" sz="1800" dirty="0" smtClean="0">
                <a:sym typeface="Wingdings" pitchFamily="2" charset="2"/>
              </a:rPr>
              <a:t>10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9" grpId="0" animBg="1"/>
      <p:bldP spid="30" grpId="0" animBg="1"/>
      <p:bldP spid="30" grpId="1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Simulated Annealing Search (3)</a:t>
            </a:r>
            <a:endParaRPr 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ขั้นตอนการทำงาน</a:t>
            </a:r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h-TH" dirty="0" smtClean="0"/>
              <a:t>กำหนดสถานะเริ่มต้น </a:t>
            </a:r>
            <a:r>
              <a:rPr lang="en-US" dirty="0" smtClean="0"/>
              <a:t>E</a:t>
            </a:r>
            <a:endParaRPr lang="th-TH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h-TH" dirty="0" smtClean="0"/>
              <a:t>คำนวณค่า </a:t>
            </a:r>
            <a:r>
              <a:rPr lang="en-US" dirty="0" smtClean="0"/>
              <a:t>f(n) </a:t>
            </a:r>
            <a:r>
              <a:rPr lang="th-TH" dirty="0" smtClean="0"/>
              <a:t>ของสถานะ </a:t>
            </a:r>
            <a:r>
              <a:rPr lang="en-US" dirty="0" smtClean="0"/>
              <a:t>E</a:t>
            </a:r>
            <a:endParaRPr lang="th-TH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h-TH" dirty="0" smtClean="0"/>
              <a:t>สุ่ม</a:t>
            </a:r>
            <a:r>
              <a:rPr lang="th-TH" dirty="0" err="1" smtClean="0"/>
              <a:t>โหนด</a:t>
            </a:r>
            <a:r>
              <a:rPr lang="th-TH" dirty="0" smtClean="0"/>
              <a:t>ลูกของ </a:t>
            </a:r>
            <a:r>
              <a:rPr lang="en-US" dirty="0" smtClean="0"/>
              <a:t>E </a:t>
            </a:r>
            <a:r>
              <a:rPr lang="th-TH" dirty="0" smtClean="0"/>
              <a:t>ขึ้นมา 1 ตัว </a:t>
            </a:r>
            <a:r>
              <a:rPr lang="en-US" dirty="0" smtClean="0"/>
              <a:t>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  <a:endParaRPr lang="th-TH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h-TH" dirty="0" smtClean="0"/>
              <a:t>คำนวณค่า </a:t>
            </a:r>
            <a:r>
              <a:rPr lang="en-US" dirty="0" smtClean="0"/>
              <a:t>f(n) </a:t>
            </a:r>
            <a:r>
              <a:rPr lang="th-TH" dirty="0" smtClean="0"/>
              <a:t>ของสถานะ </a:t>
            </a:r>
            <a:r>
              <a:rPr lang="en-US" dirty="0" err="1" smtClean="0"/>
              <a:t>Ei</a:t>
            </a:r>
            <a:endParaRPr lang="en-US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if</a:t>
            </a:r>
            <a:r>
              <a:rPr lang="th-TH" dirty="0" smtClean="0"/>
              <a:t>  </a:t>
            </a:r>
            <a:r>
              <a:rPr lang="en-US" dirty="0" smtClean="0"/>
              <a:t>E &lt; </a:t>
            </a:r>
            <a:r>
              <a:rPr lang="en-US" dirty="0" err="1" smtClean="0"/>
              <a:t>Ei</a:t>
            </a:r>
            <a:r>
              <a:rPr lang="en-US" dirty="0" smtClean="0"/>
              <a:t>  then</a:t>
            </a:r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E = </a:t>
            </a:r>
            <a:r>
              <a:rPr lang="en-US" dirty="0" err="1" smtClean="0"/>
              <a:t>Ei</a:t>
            </a:r>
            <a:endParaRPr lang="en-US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else  </a:t>
            </a:r>
            <a:r>
              <a:rPr lang="th-TH" dirty="0" smtClean="0"/>
              <a:t>ตรวจสอบความน่าจะเป็นที่ยอมให้ไปทางที่แย่กว่าแล้ว </a:t>
            </a:r>
            <a:r>
              <a:rPr lang="en-US" dirty="0" smtClean="0"/>
              <a:t>E = </a:t>
            </a:r>
            <a:r>
              <a:rPr lang="en-US" dirty="0" err="1" smtClean="0"/>
              <a:t>Ei</a:t>
            </a:r>
            <a:endParaRPr lang="en-US" dirty="0" smtClean="0"/>
          </a:p>
          <a:p>
            <a:pPr marL="880110" lvl="1" indent="-514350" fontAlgn="auto">
              <a:spcAft>
                <a:spcPts val="0"/>
              </a:spcAft>
              <a:buFont typeface="+mj-lt"/>
              <a:buAutoNum type="arabicParenR" startAt="6"/>
              <a:defRPr/>
            </a:pPr>
            <a:r>
              <a:rPr lang="th-TH" dirty="0" smtClean="0"/>
              <a:t>ไปที่ขั้นตอน 3 จนหรือ </a:t>
            </a:r>
            <a:r>
              <a:rPr lang="en-US" dirty="0" smtClean="0"/>
              <a:t>E </a:t>
            </a:r>
            <a:r>
              <a:rPr lang="th-TH" dirty="0" smtClean="0"/>
              <a:t>เป็นสถานะเป้าหมาย</a:t>
            </a:r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 startAt="6"/>
              <a:defRPr/>
            </a:pPr>
            <a:endParaRPr lang="en-US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th-TH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endParaRPr lang="th-TH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>
                <a:cs typeface="FreesiaUPC" pitchFamily="34" charset="-34"/>
              </a:rPr>
              <a:t>: </a:t>
            </a:r>
            <a:r>
              <a:rPr lang="th-TH" smtClean="0"/>
              <a:t>เขาวงกต</a:t>
            </a:r>
          </a:p>
        </p:txBody>
      </p:sp>
      <p:sp>
        <p:nvSpPr>
          <p:cNvPr id="39939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565650"/>
          </a:xfrm>
        </p:spPr>
        <p:txBody>
          <a:bodyPr/>
          <a:lstStyle/>
          <a:p>
            <a:r>
              <a:rPr lang="th-TH" smtClean="0"/>
              <a:t>สถานะเริ่มต้น</a:t>
            </a:r>
          </a:p>
          <a:p>
            <a:endParaRPr lang="th-TH" smtClean="0"/>
          </a:p>
          <a:p>
            <a:endParaRPr lang="th-TH" smtClean="0"/>
          </a:p>
          <a:p>
            <a:endParaRPr lang="th-TH" smtClean="0"/>
          </a:p>
          <a:p>
            <a:endParaRPr lang="th-TH" sz="800" smtClean="0"/>
          </a:p>
          <a:p>
            <a:r>
              <a:rPr lang="en-US" smtClean="0">
                <a:cs typeface="FreesiaUPC" pitchFamily="34" charset="-34"/>
              </a:rPr>
              <a:t>Successor Function : </a:t>
            </a:r>
            <a:r>
              <a:rPr lang="th-TH" smtClean="0"/>
              <a:t>คนสามารถเดิน </a:t>
            </a:r>
            <a:r>
              <a:rPr lang="en-US" smtClean="0">
                <a:cs typeface="FreesiaUPC" pitchFamily="34" charset="-34"/>
              </a:rPr>
              <a:t>{U, D, L, R}</a:t>
            </a:r>
          </a:p>
          <a:p>
            <a:r>
              <a:rPr lang="th-TH" smtClean="0"/>
              <a:t>สถานะเป้าหมาย</a:t>
            </a:r>
          </a:p>
          <a:p>
            <a:endParaRPr lang="th-TH" smtClean="0"/>
          </a:p>
          <a:p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2700338" y="1628775"/>
          <a:ext cx="2303462" cy="2232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5806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967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324225"/>
            <a:ext cx="4873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3295650" y="2236788"/>
            <a:ext cx="506413" cy="4619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3286125" y="3325813"/>
            <a:ext cx="506413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457700" y="3325813"/>
            <a:ext cx="506413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306763" y="1670050"/>
            <a:ext cx="504825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4448175" y="2205038"/>
            <a:ext cx="506413" cy="4619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39973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1200" y="1639888"/>
            <a:ext cx="41116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ตัวยึดเนื้อหา 3"/>
          <p:cNvGraphicFramePr>
            <a:graphicFrameLocks/>
          </p:cNvGraphicFramePr>
          <p:nvPr/>
        </p:nvGraphicFramePr>
        <p:xfrm>
          <a:off x="2843213" y="4437063"/>
          <a:ext cx="2305050" cy="2232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5806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ree"/>
          <p:cNvSpPr>
            <a:spLocks noEditPoints="1" noChangeArrowheads="1"/>
          </p:cNvSpPr>
          <p:nvPr/>
        </p:nvSpPr>
        <p:spPr bwMode="auto">
          <a:xfrm>
            <a:off x="3440113" y="5045075"/>
            <a:ext cx="506412" cy="4619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3430588" y="6134100"/>
            <a:ext cx="504825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6" name="Tree"/>
          <p:cNvSpPr>
            <a:spLocks noEditPoints="1" noChangeArrowheads="1"/>
          </p:cNvSpPr>
          <p:nvPr/>
        </p:nvSpPr>
        <p:spPr bwMode="auto">
          <a:xfrm>
            <a:off x="4602163" y="6134100"/>
            <a:ext cx="506412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7" name="Tree"/>
          <p:cNvSpPr>
            <a:spLocks noEditPoints="1" noChangeArrowheads="1"/>
          </p:cNvSpPr>
          <p:nvPr/>
        </p:nvSpPr>
        <p:spPr bwMode="auto">
          <a:xfrm>
            <a:off x="3449638" y="4478338"/>
            <a:ext cx="506412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8" name="Tree"/>
          <p:cNvSpPr>
            <a:spLocks noEditPoints="1" noChangeArrowheads="1"/>
          </p:cNvSpPr>
          <p:nvPr/>
        </p:nvSpPr>
        <p:spPr bwMode="auto">
          <a:xfrm>
            <a:off x="4592638" y="5013325"/>
            <a:ext cx="504825" cy="463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000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4075" y="4448175"/>
            <a:ext cx="41116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007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3275" y="4471988"/>
            <a:ext cx="4873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008" name="ตัวยึดเนื้อหา 2"/>
          <p:cNvSpPr txBox="1">
            <a:spLocks/>
          </p:cNvSpPr>
          <p:nvPr/>
        </p:nvSpPr>
        <p:spPr bwMode="auto">
          <a:xfrm>
            <a:off x="5292725" y="5732463"/>
            <a:ext cx="81534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400">
                <a:latin typeface="Tw Cen MT" pitchFamily="34" charset="0"/>
                <a:cs typeface="FreesiaUPC" pitchFamily="34" charset="-34"/>
              </a:rPr>
              <a:t>Path cost: 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การเดินแต่ละครั้งมีค่า 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Hill Climbing Search</a:t>
            </a:r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3779838" y="1628775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90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8" y="2760663"/>
            <a:ext cx="3238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ree"/>
          <p:cNvSpPr>
            <a:spLocks noEditPoints="1" noChangeArrowheads="1"/>
          </p:cNvSpPr>
          <p:nvPr/>
        </p:nvSpPr>
        <p:spPr bwMode="auto">
          <a:xfrm>
            <a:off x="4211638" y="280035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0992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1639888"/>
            <a:ext cx="261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4211638" y="206057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3" name="Tree"/>
          <p:cNvSpPr>
            <a:spLocks noEditPoints="1" noChangeArrowheads="1"/>
          </p:cNvSpPr>
          <p:nvPr/>
        </p:nvSpPr>
        <p:spPr bwMode="auto">
          <a:xfrm>
            <a:off x="4211638" y="17002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4" name="Tree"/>
          <p:cNvSpPr>
            <a:spLocks noEditPoints="1" noChangeArrowheads="1"/>
          </p:cNvSpPr>
          <p:nvPr/>
        </p:nvSpPr>
        <p:spPr bwMode="auto">
          <a:xfrm>
            <a:off x="5003800" y="280035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4965700" y="20812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0997" name="TextBox 15"/>
          <p:cNvSpPr txBox="1">
            <a:spLocks noChangeArrowheads="1"/>
          </p:cNvSpPr>
          <p:nvPr/>
        </p:nvSpPr>
        <p:spPr bwMode="auto">
          <a:xfrm>
            <a:off x="0" y="1484313"/>
            <a:ext cx="4716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w Cen MT" pitchFamily="34" charset="0"/>
                <a:cs typeface="FreesiaUPC" pitchFamily="34" charset="-34"/>
              </a:rPr>
              <a:t>h(n) : 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ระยะผลต่างทางแกน 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X + </a:t>
            </a:r>
            <a:endParaRPr lang="th-TH" sz="2400">
              <a:latin typeface="Tw Cen MT" pitchFamily="34" charset="0"/>
              <a:cs typeface="FreesiaUPC" pitchFamily="34" charset="-34"/>
            </a:endParaRPr>
          </a:p>
          <a:p>
            <a:r>
              <a:rPr lang="th-TH" sz="2400">
                <a:latin typeface="Tw Cen MT" pitchFamily="34" charset="0"/>
                <a:cs typeface="FreesiaUPC" pitchFamily="34" charset="-34"/>
              </a:rPr>
              <a:t>          ระยะผลต่างทางแกน 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Y</a:t>
            </a:r>
          </a:p>
          <a:p>
            <a:r>
              <a:rPr lang="en-US" sz="2400">
                <a:latin typeface="Tw Cen MT" pitchFamily="34" charset="0"/>
                <a:cs typeface="FreesiaUPC" pitchFamily="34" charset="-34"/>
              </a:rPr>
              <a:t>        (Manhattan Dist.)</a:t>
            </a:r>
            <a:endParaRPr lang="th-TH" sz="24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0998" name="TextBox 16"/>
          <p:cNvSpPr txBox="1">
            <a:spLocks noChangeArrowheads="1"/>
          </p:cNvSpPr>
          <p:nvPr/>
        </p:nvSpPr>
        <p:spPr bwMode="auto">
          <a:xfrm>
            <a:off x="5364163" y="1557338"/>
            <a:ext cx="16557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+ 3 = 6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8" name="ตัวยึดเนื้อหา 3"/>
          <p:cNvGraphicFramePr>
            <a:graphicFrameLocks/>
          </p:cNvGraphicFramePr>
          <p:nvPr/>
        </p:nvGraphicFramePr>
        <p:xfrm>
          <a:off x="3779838" y="3478213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4288" y="4230688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4211638" y="46497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21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3487738"/>
            <a:ext cx="26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ree"/>
          <p:cNvSpPr>
            <a:spLocks noEditPoints="1" noChangeArrowheads="1"/>
          </p:cNvSpPr>
          <p:nvPr/>
        </p:nvSpPr>
        <p:spPr bwMode="auto">
          <a:xfrm>
            <a:off x="4211638" y="39100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3" name="Tree"/>
          <p:cNvSpPr>
            <a:spLocks noEditPoints="1" noChangeArrowheads="1"/>
          </p:cNvSpPr>
          <p:nvPr/>
        </p:nvSpPr>
        <p:spPr bwMode="auto">
          <a:xfrm>
            <a:off x="4211638" y="354965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5003800" y="46497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5" name="Tree"/>
          <p:cNvSpPr>
            <a:spLocks noEditPoints="1" noChangeArrowheads="1"/>
          </p:cNvSpPr>
          <p:nvPr/>
        </p:nvSpPr>
        <p:spPr bwMode="auto">
          <a:xfrm>
            <a:off x="4965700" y="39306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cxnSp>
        <p:nvCxnSpPr>
          <p:cNvPr id="27" name="ตัวเชื่อมต่อตรง 26"/>
          <p:cNvCxnSpPr/>
          <p:nvPr/>
        </p:nvCxnSpPr>
        <p:spPr>
          <a:xfrm rot="5400000">
            <a:off x="4428331" y="3285332"/>
            <a:ext cx="2873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64163" y="3451225"/>
            <a:ext cx="1655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+ 2 = 5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29" name="ตัวยึดเนื้อหา 3"/>
          <p:cNvGraphicFramePr>
            <a:graphicFrameLocks/>
          </p:cNvGraphicFramePr>
          <p:nvPr/>
        </p:nvGraphicFramePr>
        <p:xfrm>
          <a:off x="611188" y="5278438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38" y="5661025"/>
            <a:ext cx="3254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ree"/>
          <p:cNvSpPr>
            <a:spLocks noEditPoints="1" noChangeArrowheads="1"/>
          </p:cNvSpPr>
          <p:nvPr/>
        </p:nvSpPr>
        <p:spPr bwMode="auto">
          <a:xfrm>
            <a:off x="1042988" y="64500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32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425" y="5287963"/>
            <a:ext cx="26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ree"/>
          <p:cNvSpPr>
            <a:spLocks noEditPoints="1" noChangeArrowheads="1"/>
          </p:cNvSpPr>
          <p:nvPr/>
        </p:nvSpPr>
        <p:spPr bwMode="auto">
          <a:xfrm>
            <a:off x="1042988" y="571023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4" name="Tree"/>
          <p:cNvSpPr>
            <a:spLocks noEditPoints="1" noChangeArrowheads="1"/>
          </p:cNvSpPr>
          <p:nvPr/>
        </p:nvSpPr>
        <p:spPr bwMode="auto">
          <a:xfrm>
            <a:off x="1042988" y="534987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5" name="Tree"/>
          <p:cNvSpPr>
            <a:spLocks noEditPoints="1" noChangeArrowheads="1"/>
          </p:cNvSpPr>
          <p:nvPr/>
        </p:nvSpPr>
        <p:spPr bwMode="auto">
          <a:xfrm>
            <a:off x="1835150" y="64500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6" name="Tree"/>
          <p:cNvSpPr>
            <a:spLocks noEditPoints="1" noChangeArrowheads="1"/>
          </p:cNvSpPr>
          <p:nvPr/>
        </p:nvSpPr>
        <p:spPr bwMode="auto">
          <a:xfrm>
            <a:off x="1797050" y="57308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11188" y="5013325"/>
            <a:ext cx="1657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+ 1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38" name="ตัวยึดเนื้อหา 3"/>
          <p:cNvGraphicFramePr>
            <a:graphicFrameLocks/>
          </p:cNvGraphicFramePr>
          <p:nvPr/>
        </p:nvGraphicFramePr>
        <p:xfrm>
          <a:off x="6227763" y="5256213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6008688"/>
            <a:ext cx="3254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ree"/>
          <p:cNvSpPr>
            <a:spLocks noEditPoints="1" noChangeArrowheads="1"/>
          </p:cNvSpPr>
          <p:nvPr/>
        </p:nvSpPr>
        <p:spPr bwMode="auto">
          <a:xfrm>
            <a:off x="6659563" y="64293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1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000" y="5267325"/>
            <a:ext cx="2619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ree"/>
          <p:cNvSpPr>
            <a:spLocks noEditPoints="1" noChangeArrowheads="1"/>
          </p:cNvSpPr>
          <p:nvPr/>
        </p:nvSpPr>
        <p:spPr bwMode="auto">
          <a:xfrm>
            <a:off x="6659563" y="568960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3" name="Tree"/>
          <p:cNvSpPr>
            <a:spLocks noEditPoints="1" noChangeArrowheads="1"/>
          </p:cNvSpPr>
          <p:nvPr/>
        </p:nvSpPr>
        <p:spPr bwMode="auto">
          <a:xfrm>
            <a:off x="6659563" y="53292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4" name="Tree"/>
          <p:cNvSpPr>
            <a:spLocks noEditPoints="1" noChangeArrowheads="1"/>
          </p:cNvSpPr>
          <p:nvPr/>
        </p:nvSpPr>
        <p:spPr bwMode="auto">
          <a:xfrm>
            <a:off x="7451725" y="64293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5" name="Tree"/>
          <p:cNvSpPr>
            <a:spLocks noEditPoints="1" noChangeArrowheads="1"/>
          </p:cNvSpPr>
          <p:nvPr/>
        </p:nvSpPr>
        <p:spPr bwMode="auto">
          <a:xfrm>
            <a:off x="7413625" y="570865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812088" y="5229225"/>
            <a:ext cx="165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2 + 2 </a:t>
            </a:r>
          </a:p>
          <a:p>
            <a:r>
              <a:rPr lang="en-US" sz="1600">
                <a:latin typeface="Tw Cen MT" pitchFamily="34" charset="0"/>
                <a:cs typeface="FreesiaUPC" pitchFamily="34" charset="-34"/>
              </a:rPr>
              <a:t>  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48" name="ตัวเชื่อมต่อตรง 47"/>
          <p:cNvCxnSpPr/>
          <p:nvPr/>
        </p:nvCxnSpPr>
        <p:spPr>
          <a:xfrm rot="10800000" flipV="1">
            <a:off x="2051050" y="5013325"/>
            <a:ext cx="2305050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4716463" y="5013325"/>
            <a:ext cx="1727200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ตัวยึดเนื้อหา 3"/>
          <p:cNvGraphicFramePr>
            <a:graphicFrameLocks/>
          </p:cNvGraphicFramePr>
          <p:nvPr/>
        </p:nvGraphicFramePr>
        <p:xfrm>
          <a:off x="3779838" y="5278438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3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8" y="6410325"/>
            <a:ext cx="3238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ree"/>
          <p:cNvSpPr>
            <a:spLocks noEditPoints="1" noChangeArrowheads="1"/>
          </p:cNvSpPr>
          <p:nvPr/>
        </p:nvSpPr>
        <p:spPr bwMode="auto">
          <a:xfrm>
            <a:off x="4211638" y="64500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55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5287963"/>
            <a:ext cx="26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ree"/>
          <p:cNvSpPr>
            <a:spLocks noEditPoints="1" noChangeArrowheads="1"/>
          </p:cNvSpPr>
          <p:nvPr/>
        </p:nvSpPr>
        <p:spPr bwMode="auto">
          <a:xfrm>
            <a:off x="4211638" y="571023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57" name="Tree"/>
          <p:cNvSpPr>
            <a:spLocks noEditPoints="1" noChangeArrowheads="1"/>
          </p:cNvSpPr>
          <p:nvPr/>
        </p:nvSpPr>
        <p:spPr bwMode="auto">
          <a:xfrm>
            <a:off x="4211638" y="534987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58" name="Tree"/>
          <p:cNvSpPr>
            <a:spLocks noEditPoints="1" noChangeArrowheads="1"/>
          </p:cNvSpPr>
          <p:nvPr/>
        </p:nvSpPr>
        <p:spPr bwMode="auto">
          <a:xfrm>
            <a:off x="5003800" y="64500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59" name="Tree"/>
          <p:cNvSpPr>
            <a:spLocks noEditPoints="1" noChangeArrowheads="1"/>
          </p:cNvSpPr>
          <p:nvPr/>
        </p:nvSpPr>
        <p:spPr bwMode="auto">
          <a:xfrm>
            <a:off x="4965700" y="57308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843213" y="5219700"/>
            <a:ext cx="1152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+ 3 </a:t>
            </a:r>
          </a:p>
          <a:p>
            <a:r>
              <a:rPr lang="en-US" sz="1600">
                <a:latin typeface="Tw Cen MT" pitchFamily="34" charset="0"/>
                <a:cs typeface="FreesiaUPC" pitchFamily="34" charset="-34"/>
              </a:rPr>
              <a:t>   = 6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61" name="ตัวเชื่อมต่อตรง 60"/>
          <p:cNvCxnSpPr/>
          <p:nvPr/>
        </p:nvCxnSpPr>
        <p:spPr>
          <a:xfrm rot="5400000">
            <a:off x="4428331" y="5104607"/>
            <a:ext cx="2873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วงรี 63"/>
          <p:cNvSpPr/>
          <p:nvPr/>
        </p:nvSpPr>
        <p:spPr>
          <a:xfrm>
            <a:off x="971550" y="4581525"/>
            <a:ext cx="576263" cy="5032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th-TH" dirty="0"/>
          </a:p>
        </p:txBody>
      </p:sp>
      <p:sp>
        <p:nvSpPr>
          <p:cNvPr id="65" name="วงรี 64"/>
          <p:cNvSpPr/>
          <p:nvPr/>
        </p:nvSpPr>
        <p:spPr>
          <a:xfrm>
            <a:off x="6732588" y="4581525"/>
            <a:ext cx="576262" cy="5032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46" grpId="0"/>
      <p:bldP spid="60" grpId="0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สี่เหลี่ยมผืนผ้า 35"/>
          <p:cNvSpPr/>
          <p:nvPr/>
        </p:nvSpPr>
        <p:spPr>
          <a:xfrm>
            <a:off x="2195513" y="4076700"/>
            <a:ext cx="1871662" cy="17287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1987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ถ้าเลือกมาทาง </a:t>
            </a:r>
            <a:r>
              <a:rPr lang="en-US" smtClean="0">
                <a:cs typeface="FreesiaUPC" pitchFamily="34" charset="-34"/>
              </a:rPr>
              <a:t>(1)</a:t>
            </a:r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3924300" y="1698625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2015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0" y="2081213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356100" y="287020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2017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9538" y="1709738"/>
            <a:ext cx="2619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356100" y="21304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4356100" y="17716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5148263" y="287020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5108575" y="215106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2022" name="TextBox 11"/>
          <p:cNvSpPr txBox="1">
            <a:spLocks noChangeArrowheads="1"/>
          </p:cNvSpPr>
          <p:nvPr/>
        </p:nvSpPr>
        <p:spPr bwMode="auto">
          <a:xfrm>
            <a:off x="3924300" y="1433513"/>
            <a:ext cx="16557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+ 1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3" name="ตัวยึดเนื้อหา 3"/>
          <p:cNvGraphicFramePr>
            <a:graphicFrameLocks/>
          </p:cNvGraphicFramePr>
          <p:nvPr/>
        </p:nvGraphicFramePr>
        <p:xfrm>
          <a:off x="2339975" y="4198938"/>
          <a:ext cx="1584325" cy="1462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425" y="4221163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2771775" y="53705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1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5213" y="4208463"/>
            <a:ext cx="261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ree"/>
          <p:cNvSpPr>
            <a:spLocks noEditPoints="1" noChangeArrowheads="1"/>
          </p:cNvSpPr>
          <p:nvPr/>
        </p:nvSpPr>
        <p:spPr bwMode="auto">
          <a:xfrm>
            <a:off x="2771775" y="46307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8" name="Tree"/>
          <p:cNvSpPr>
            <a:spLocks noEditPoints="1" noChangeArrowheads="1"/>
          </p:cNvSpPr>
          <p:nvPr/>
        </p:nvSpPr>
        <p:spPr bwMode="auto">
          <a:xfrm>
            <a:off x="2771775" y="42703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9" name="Tree"/>
          <p:cNvSpPr>
            <a:spLocks noEditPoints="1" noChangeArrowheads="1"/>
          </p:cNvSpPr>
          <p:nvPr/>
        </p:nvSpPr>
        <p:spPr bwMode="auto">
          <a:xfrm>
            <a:off x="3563938" y="53705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3525838" y="4649788"/>
            <a:ext cx="325437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39975" y="3933825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+ 0 = 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22" name="ตัวยึดเนื้อหา 3"/>
          <p:cNvGraphicFramePr>
            <a:graphicFrameLocks/>
          </p:cNvGraphicFramePr>
          <p:nvPr/>
        </p:nvGraphicFramePr>
        <p:xfrm>
          <a:off x="5508625" y="4198938"/>
          <a:ext cx="1584325" cy="1462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3075" y="4941888"/>
            <a:ext cx="3238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5940425" y="53705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25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3863" y="4208463"/>
            <a:ext cx="261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940425" y="46307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7" name="Tree"/>
          <p:cNvSpPr>
            <a:spLocks noEditPoints="1" noChangeArrowheads="1"/>
          </p:cNvSpPr>
          <p:nvPr/>
        </p:nvSpPr>
        <p:spPr bwMode="auto">
          <a:xfrm>
            <a:off x="5940425" y="42703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8" name="Tree"/>
          <p:cNvSpPr>
            <a:spLocks noEditPoints="1" noChangeArrowheads="1"/>
          </p:cNvSpPr>
          <p:nvPr/>
        </p:nvSpPr>
        <p:spPr bwMode="auto">
          <a:xfrm>
            <a:off x="6732588" y="53705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9" name="Tree"/>
          <p:cNvSpPr>
            <a:spLocks noEditPoints="1" noChangeArrowheads="1"/>
          </p:cNvSpPr>
          <p:nvPr/>
        </p:nvSpPr>
        <p:spPr bwMode="auto">
          <a:xfrm>
            <a:off x="6692900" y="46497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08625" y="3933825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3 + 2 = 5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32" name="ตัวเชื่อมต่อตรง 31"/>
          <p:cNvCxnSpPr>
            <a:endCxn id="21" idx="0"/>
          </p:cNvCxnSpPr>
          <p:nvPr/>
        </p:nvCxnSpPr>
        <p:spPr>
          <a:xfrm rot="10800000" flipV="1">
            <a:off x="3167063" y="3213100"/>
            <a:ext cx="1549400" cy="720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>
            <a:endCxn id="30" idx="0"/>
          </p:cNvCxnSpPr>
          <p:nvPr/>
        </p:nvCxnSpPr>
        <p:spPr>
          <a:xfrm>
            <a:off x="4932363" y="3213100"/>
            <a:ext cx="1403350" cy="720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สี่เหลี่ยมผืนผ้า 34"/>
          <p:cNvSpPr/>
          <p:nvPr/>
        </p:nvSpPr>
        <p:spPr>
          <a:xfrm>
            <a:off x="2411413" y="5876925"/>
            <a:ext cx="15843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ทางตัน </a:t>
            </a:r>
            <a:r>
              <a:rPr lang="en-US" dirty="0"/>
              <a:t>!!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1" grpId="0"/>
      <p:bldP spid="30" grpId="0"/>
      <p:bldP spid="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สี่เหลี่ยมผืนผ้า 68"/>
          <p:cNvSpPr/>
          <p:nvPr/>
        </p:nvSpPr>
        <p:spPr>
          <a:xfrm>
            <a:off x="3492500" y="1577975"/>
            <a:ext cx="1727200" cy="17287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3011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ถ้าเลือกมาทาง </a:t>
            </a:r>
            <a:r>
              <a:rPr lang="en-US" smtClean="0">
                <a:cs typeface="FreesiaUPC" pitchFamily="34" charset="-34"/>
              </a:rPr>
              <a:t>(</a:t>
            </a:r>
            <a:r>
              <a:rPr lang="th-TH" smtClean="0"/>
              <a:t>2</a:t>
            </a:r>
            <a:r>
              <a:rPr lang="en-US" smtClean="0">
                <a:cs typeface="FreesiaUPC" pitchFamily="34" charset="-34"/>
              </a:rPr>
              <a:t>)</a:t>
            </a:r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323850" y="1749425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303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501900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755650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3041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9088" y="1760538"/>
            <a:ext cx="2619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755650" y="21812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755650" y="18224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1547813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1508125" y="220186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3046" name="TextBox 11"/>
          <p:cNvSpPr txBox="1">
            <a:spLocks noChangeArrowheads="1"/>
          </p:cNvSpPr>
          <p:nvPr/>
        </p:nvSpPr>
        <p:spPr bwMode="auto">
          <a:xfrm>
            <a:off x="395288" y="1484313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2 + 2 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3" name="ตัวยึดเนื้อหา 3"/>
          <p:cNvGraphicFramePr>
            <a:graphicFrameLocks/>
          </p:cNvGraphicFramePr>
          <p:nvPr/>
        </p:nvGraphicFramePr>
        <p:xfrm>
          <a:off x="3563938" y="1749425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025" y="2501900"/>
            <a:ext cx="3254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3995738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1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175" y="1760538"/>
            <a:ext cx="261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ree"/>
          <p:cNvSpPr>
            <a:spLocks noEditPoints="1" noChangeArrowheads="1"/>
          </p:cNvSpPr>
          <p:nvPr/>
        </p:nvSpPr>
        <p:spPr bwMode="auto">
          <a:xfrm>
            <a:off x="3995738" y="21812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8" name="Tree"/>
          <p:cNvSpPr>
            <a:spLocks noEditPoints="1" noChangeArrowheads="1"/>
          </p:cNvSpPr>
          <p:nvPr/>
        </p:nvSpPr>
        <p:spPr bwMode="auto">
          <a:xfrm>
            <a:off x="3995738" y="18224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9" name="Tree"/>
          <p:cNvSpPr>
            <a:spLocks noEditPoints="1" noChangeArrowheads="1"/>
          </p:cNvSpPr>
          <p:nvPr/>
        </p:nvSpPr>
        <p:spPr bwMode="auto">
          <a:xfrm>
            <a:off x="4787900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4749800" y="220186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35375" y="1484313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+ 2  = 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1979613" y="2492375"/>
            <a:ext cx="15128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ตัวยึดเนื้อหา 3"/>
          <p:cNvGraphicFramePr>
            <a:graphicFrameLocks/>
          </p:cNvGraphicFramePr>
          <p:nvPr/>
        </p:nvGraphicFramePr>
        <p:xfrm>
          <a:off x="2195513" y="3765550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2600" y="4149725"/>
            <a:ext cx="32543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2627313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27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0" y="3776663"/>
            <a:ext cx="261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ree"/>
          <p:cNvSpPr>
            <a:spLocks noEditPoints="1" noChangeArrowheads="1"/>
          </p:cNvSpPr>
          <p:nvPr/>
        </p:nvSpPr>
        <p:spPr bwMode="auto">
          <a:xfrm>
            <a:off x="2627313" y="41989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9" name="Tree"/>
          <p:cNvSpPr>
            <a:spLocks noEditPoints="1" noChangeArrowheads="1"/>
          </p:cNvSpPr>
          <p:nvPr/>
        </p:nvSpPr>
        <p:spPr bwMode="auto">
          <a:xfrm>
            <a:off x="2627313" y="38385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0" name="Tree"/>
          <p:cNvSpPr>
            <a:spLocks noEditPoints="1" noChangeArrowheads="1"/>
          </p:cNvSpPr>
          <p:nvPr/>
        </p:nvSpPr>
        <p:spPr bwMode="auto">
          <a:xfrm>
            <a:off x="3419475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1" name="Tree"/>
          <p:cNvSpPr>
            <a:spLocks noEditPoints="1" noChangeArrowheads="1"/>
          </p:cNvSpPr>
          <p:nvPr/>
        </p:nvSpPr>
        <p:spPr bwMode="auto">
          <a:xfrm>
            <a:off x="3381375" y="42179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graphicFrame>
        <p:nvGraphicFramePr>
          <p:cNvPr id="33" name="ตัวยึดเนื้อหา 3"/>
          <p:cNvGraphicFramePr>
            <a:graphicFrameLocks/>
          </p:cNvGraphicFramePr>
          <p:nvPr/>
        </p:nvGraphicFramePr>
        <p:xfrm>
          <a:off x="3995738" y="3765550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4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25" y="4902200"/>
            <a:ext cx="3254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ree"/>
          <p:cNvSpPr>
            <a:spLocks noEditPoints="1" noChangeArrowheads="1"/>
          </p:cNvSpPr>
          <p:nvPr/>
        </p:nvSpPr>
        <p:spPr bwMode="auto">
          <a:xfrm>
            <a:off x="4427538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3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0975" y="3776663"/>
            <a:ext cx="2619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ree"/>
          <p:cNvSpPr>
            <a:spLocks noEditPoints="1" noChangeArrowheads="1"/>
          </p:cNvSpPr>
          <p:nvPr/>
        </p:nvSpPr>
        <p:spPr bwMode="auto">
          <a:xfrm>
            <a:off x="4427538" y="41989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8" name="Tree"/>
          <p:cNvSpPr>
            <a:spLocks noEditPoints="1" noChangeArrowheads="1"/>
          </p:cNvSpPr>
          <p:nvPr/>
        </p:nvSpPr>
        <p:spPr bwMode="auto">
          <a:xfrm>
            <a:off x="4427538" y="38385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9" name="Tree"/>
          <p:cNvSpPr>
            <a:spLocks noEditPoints="1" noChangeArrowheads="1"/>
          </p:cNvSpPr>
          <p:nvPr/>
        </p:nvSpPr>
        <p:spPr bwMode="auto">
          <a:xfrm>
            <a:off x="5219700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0" name="Tree"/>
          <p:cNvSpPr>
            <a:spLocks noEditPoints="1" noChangeArrowheads="1"/>
          </p:cNvSpPr>
          <p:nvPr/>
        </p:nvSpPr>
        <p:spPr bwMode="auto">
          <a:xfrm>
            <a:off x="5181600" y="42179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067175" y="3500438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+ 3 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42" name="ตัวยึดเนื้อหา 3"/>
          <p:cNvGraphicFramePr>
            <a:graphicFrameLocks/>
          </p:cNvGraphicFramePr>
          <p:nvPr/>
        </p:nvGraphicFramePr>
        <p:xfrm>
          <a:off x="5724525" y="3765550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3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7438" y="4518025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ree"/>
          <p:cNvSpPr>
            <a:spLocks noEditPoints="1" noChangeArrowheads="1"/>
          </p:cNvSpPr>
          <p:nvPr/>
        </p:nvSpPr>
        <p:spPr bwMode="auto">
          <a:xfrm>
            <a:off x="6156325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5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763" y="3776663"/>
            <a:ext cx="2619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ree"/>
          <p:cNvSpPr>
            <a:spLocks noEditPoints="1" noChangeArrowheads="1"/>
          </p:cNvSpPr>
          <p:nvPr/>
        </p:nvSpPr>
        <p:spPr bwMode="auto">
          <a:xfrm>
            <a:off x="6156325" y="419893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7" name="Tree"/>
          <p:cNvSpPr>
            <a:spLocks noEditPoints="1" noChangeArrowheads="1"/>
          </p:cNvSpPr>
          <p:nvPr/>
        </p:nvSpPr>
        <p:spPr bwMode="auto">
          <a:xfrm>
            <a:off x="6156325" y="38385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8" name="Tree"/>
          <p:cNvSpPr>
            <a:spLocks noEditPoints="1" noChangeArrowheads="1"/>
          </p:cNvSpPr>
          <p:nvPr/>
        </p:nvSpPr>
        <p:spPr bwMode="auto">
          <a:xfrm>
            <a:off x="6948488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9" name="Tree"/>
          <p:cNvSpPr>
            <a:spLocks noEditPoints="1" noChangeArrowheads="1"/>
          </p:cNvSpPr>
          <p:nvPr/>
        </p:nvSpPr>
        <p:spPr bwMode="auto">
          <a:xfrm>
            <a:off x="6908800" y="42179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795963" y="3500438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2 + 2 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52" name="ตัวเชื่อมต่อตรง 51"/>
          <p:cNvCxnSpPr>
            <a:endCxn id="32" idx="0"/>
          </p:cNvCxnSpPr>
          <p:nvPr/>
        </p:nvCxnSpPr>
        <p:spPr>
          <a:xfrm rot="10800000" flipV="1">
            <a:off x="3059113" y="3284538"/>
            <a:ext cx="1081087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>
            <a:endCxn id="41" idx="0"/>
          </p:cNvCxnSpPr>
          <p:nvPr/>
        </p:nvCxnSpPr>
        <p:spPr>
          <a:xfrm>
            <a:off x="4067175" y="3284538"/>
            <a:ext cx="792163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>
            <a:endCxn id="50" idx="0"/>
          </p:cNvCxnSpPr>
          <p:nvPr/>
        </p:nvCxnSpPr>
        <p:spPr>
          <a:xfrm>
            <a:off x="3924300" y="3284538"/>
            <a:ext cx="2663825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68538" y="3500438"/>
            <a:ext cx="15827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+ 1  = 2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58" name="ตัวยึดเนื้อหา 3"/>
          <p:cNvGraphicFramePr>
            <a:graphicFrameLocks/>
          </p:cNvGraphicFramePr>
          <p:nvPr/>
        </p:nvGraphicFramePr>
        <p:xfrm>
          <a:off x="107950" y="3622675"/>
          <a:ext cx="1584325" cy="146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373563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ree"/>
          <p:cNvSpPr>
            <a:spLocks noEditPoints="1" noChangeArrowheads="1"/>
          </p:cNvSpPr>
          <p:nvPr/>
        </p:nvSpPr>
        <p:spPr bwMode="auto">
          <a:xfrm>
            <a:off x="539750" y="47942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61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3188" y="3632200"/>
            <a:ext cx="261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ree"/>
          <p:cNvSpPr>
            <a:spLocks noEditPoints="1" noChangeArrowheads="1"/>
          </p:cNvSpPr>
          <p:nvPr/>
        </p:nvSpPr>
        <p:spPr bwMode="auto">
          <a:xfrm>
            <a:off x="539750" y="405447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63" name="Tree"/>
          <p:cNvSpPr>
            <a:spLocks noEditPoints="1" noChangeArrowheads="1"/>
          </p:cNvSpPr>
          <p:nvPr/>
        </p:nvSpPr>
        <p:spPr bwMode="auto">
          <a:xfrm>
            <a:off x="539750" y="369411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64" name="Tree"/>
          <p:cNvSpPr>
            <a:spLocks noEditPoints="1" noChangeArrowheads="1"/>
          </p:cNvSpPr>
          <p:nvPr/>
        </p:nvSpPr>
        <p:spPr bwMode="auto">
          <a:xfrm>
            <a:off x="1331913" y="47942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65" name="Tree"/>
          <p:cNvSpPr>
            <a:spLocks noEditPoints="1" noChangeArrowheads="1"/>
          </p:cNvSpPr>
          <p:nvPr/>
        </p:nvSpPr>
        <p:spPr bwMode="auto">
          <a:xfrm>
            <a:off x="1292225" y="40735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79388" y="3357563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2 + 2  = 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68" name="ตัวเชื่อมต่อตรง 67"/>
          <p:cNvCxnSpPr/>
          <p:nvPr/>
        </p:nvCxnSpPr>
        <p:spPr>
          <a:xfrm rot="5400000">
            <a:off x="360363" y="3321050"/>
            <a:ext cx="215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ตัวยึดเนื้อหา 3"/>
          <p:cNvGraphicFramePr>
            <a:graphicFrameLocks/>
          </p:cNvGraphicFramePr>
          <p:nvPr/>
        </p:nvGraphicFramePr>
        <p:xfrm>
          <a:off x="7451725" y="3765550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8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5688" y="4518025"/>
            <a:ext cx="3254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ree"/>
          <p:cNvSpPr>
            <a:spLocks noEditPoints="1" noChangeArrowheads="1"/>
          </p:cNvSpPr>
          <p:nvPr/>
        </p:nvSpPr>
        <p:spPr bwMode="auto">
          <a:xfrm>
            <a:off x="7885113" y="4938713"/>
            <a:ext cx="325437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80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6963" y="3776663"/>
            <a:ext cx="2619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ree"/>
          <p:cNvSpPr>
            <a:spLocks noEditPoints="1" noChangeArrowheads="1"/>
          </p:cNvSpPr>
          <p:nvPr/>
        </p:nvSpPr>
        <p:spPr bwMode="auto">
          <a:xfrm>
            <a:off x="7885113" y="4198938"/>
            <a:ext cx="325437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82" name="Tree"/>
          <p:cNvSpPr>
            <a:spLocks noEditPoints="1" noChangeArrowheads="1"/>
          </p:cNvSpPr>
          <p:nvPr/>
        </p:nvSpPr>
        <p:spPr bwMode="auto">
          <a:xfrm>
            <a:off x="7885113" y="3838575"/>
            <a:ext cx="325437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83" name="Tree"/>
          <p:cNvSpPr>
            <a:spLocks noEditPoints="1" noChangeArrowheads="1"/>
          </p:cNvSpPr>
          <p:nvPr/>
        </p:nvSpPr>
        <p:spPr bwMode="auto">
          <a:xfrm>
            <a:off x="8675688" y="493871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84" name="Tree"/>
          <p:cNvSpPr>
            <a:spLocks noEditPoints="1" noChangeArrowheads="1"/>
          </p:cNvSpPr>
          <p:nvPr/>
        </p:nvSpPr>
        <p:spPr bwMode="auto">
          <a:xfrm>
            <a:off x="8637588" y="42179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524750" y="3500438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0 + 2  = 2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86" name="วงรี 85"/>
          <p:cNvSpPr/>
          <p:nvPr/>
        </p:nvSpPr>
        <p:spPr>
          <a:xfrm>
            <a:off x="2771775" y="5300663"/>
            <a:ext cx="576263" cy="5048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th-TH" dirty="0"/>
          </a:p>
        </p:txBody>
      </p:sp>
      <p:sp>
        <p:nvSpPr>
          <p:cNvPr id="87" name="วงรี 86"/>
          <p:cNvSpPr/>
          <p:nvPr/>
        </p:nvSpPr>
        <p:spPr>
          <a:xfrm>
            <a:off x="8027988" y="5300663"/>
            <a:ext cx="576262" cy="5048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1" grpId="0"/>
      <p:bldP spid="41" grpId="0"/>
      <p:bldP spid="50" grpId="0"/>
      <p:bldP spid="32" grpId="0"/>
      <p:bldP spid="66" grpId="0"/>
      <p:bldP spid="85" grpId="0"/>
      <p:bldP spid="86" grpId="0" animBg="1"/>
      <p:bldP spid="8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สี่เหลี่ยมผืนผ้า 58"/>
          <p:cNvSpPr/>
          <p:nvPr/>
        </p:nvSpPr>
        <p:spPr>
          <a:xfrm>
            <a:off x="971550" y="5157788"/>
            <a:ext cx="1728788" cy="172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2268538" y="3357563"/>
            <a:ext cx="1727200" cy="172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403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ถ้าเลือกมาทาง </a:t>
            </a:r>
            <a:r>
              <a:rPr lang="en-US" smtClean="0">
                <a:cs typeface="FreesiaUPC" pitchFamily="34" charset="-34"/>
              </a:rPr>
              <a:t>(3)</a:t>
            </a:r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3635375" y="1749425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4064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4050" y="2133600"/>
            <a:ext cx="3238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067175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406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613" y="1760538"/>
            <a:ext cx="2619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4067175" y="21812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4067175" y="18224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4859338" y="29225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4821238" y="220186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4071" name="TextBox 11"/>
          <p:cNvSpPr txBox="1">
            <a:spLocks noChangeArrowheads="1"/>
          </p:cNvSpPr>
          <p:nvPr/>
        </p:nvSpPr>
        <p:spPr bwMode="auto">
          <a:xfrm>
            <a:off x="3708400" y="1484313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+ 1  = 2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4" name="ตัวยึดเนื้อหา 3"/>
          <p:cNvGraphicFramePr>
            <a:graphicFrameLocks/>
          </p:cNvGraphicFramePr>
          <p:nvPr/>
        </p:nvGraphicFramePr>
        <p:xfrm>
          <a:off x="2339975" y="3500438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3524250"/>
            <a:ext cx="3254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ree"/>
          <p:cNvSpPr>
            <a:spLocks noEditPoints="1" noChangeArrowheads="1"/>
          </p:cNvSpPr>
          <p:nvPr/>
        </p:nvSpPr>
        <p:spPr bwMode="auto">
          <a:xfrm>
            <a:off x="2771775" y="467360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17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5213" y="3511550"/>
            <a:ext cx="261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ee"/>
          <p:cNvSpPr>
            <a:spLocks noEditPoints="1" noChangeArrowheads="1"/>
          </p:cNvSpPr>
          <p:nvPr/>
        </p:nvSpPr>
        <p:spPr bwMode="auto">
          <a:xfrm>
            <a:off x="2771775" y="393382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9" name="Tree"/>
          <p:cNvSpPr>
            <a:spLocks noEditPoints="1" noChangeArrowheads="1"/>
          </p:cNvSpPr>
          <p:nvPr/>
        </p:nvSpPr>
        <p:spPr bwMode="auto">
          <a:xfrm>
            <a:off x="2771775" y="357346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3563938" y="467360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1" name="Tree"/>
          <p:cNvSpPr>
            <a:spLocks noEditPoints="1" noChangeArrowheads="1"/>
          </p:cNvSpPr>
          <p:nvPr/>
        </p:nvSpPr>
        <p:spPr bwMode="auto">
          <a:xfrm>
            <a:off x="3525838" y="3952875"/>
            <a:ext cx="325437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graphicFrame>
        <p:nvGraphicFramePr>
          <p:cNvPr id="22" name="ตัวยึดเนื้อหา 3"/>
          <p:cNvGraphicFramePr>
            <a:graphicFrameLocks/>
          </p:cNvGraphicFramePr>
          <p:nvPr/>
        </p:nvGraphicFramePr>
        <p:xfrm>
          <a:off x="5219700" y="3500438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6788" y="4254500"/>
            <a:ext cx="3254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5651500" y="467360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25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4938" y="3511550"/>
            <a:ext cx="2619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5651500" y="393382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7" name="Tree"/>
          <p:cNvSpPr>
            <a:spLocks noEditPoints="1" noChangeArrowheads="1"/>
          </p:cNvSpPr>
          <p:nvPr/>
        </p:nvSpPr>
        <p:spPr bwMode="auto">
          <a:xfrm>
            <a:off x="5651500" y="3573463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8" name="Tree"/>
          <p:cNvSpPr>
            <a:spLocks noEditPoints="1" noChangeArrowheads="1"/>
          </p:cNvSpPr>
          <p:nvPr/>
        </p:nvSpPr>
        <p:spPr bwMode="auto">
          <a:xfrm>
            <a:off x="6443663" y="467360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9" name="Tree"/>
          <p:cNvSpPr>
            <a:spLocks noEditPoints="1" noChangeArrowheads="1"/>
          </p:cNvSpPr>
          <p:nvPr/>
        </p:nvSpPr>
        <p:spPr bwMode="auto">
          <a:xfrm>
            <a:off x="6405563" y="395287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graphicFrame>
        <p:nvGraphicFramePr>
          <p:cNvPr id="30" name="ตัวยึดเนื้อหา 3"/>
          <p:cNvGraphicFramePr>
            <a:graphicFrameLocks/>
          </p:cNvGraphicFramePr>
          <p:nvPr/>
        </p:nvGraphicFramePr>
        <p:xfrm>
          <a:off x="1042988" y="5300663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Tree"/>
          <p:cNvSpPr>
            <a:spLocks noEditPoints="1" noChangeArrowheads="1"/>
          </p:cNvSpPr>
          <p:nvPr/>
        </p:nvSpPr>
        <p:spPr bwMode="auto">
          <a:xfrm>
            <a:off x="1476375" y="6473825"/>
            <a:ext cx="325438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33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8225" y="5311775"/>
            <a:ext cx="2619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ree"/>
          <p:cNvSpPr>
            <a:spLocks noEditPoints="1" noChangeArrowheads="1"/>
          </p:cNvSpPr>
          <p:nvPr/>
        </p:nvSpPr>
        <p:spPr bwMode="auto">
          <a:xfrm>
            <a:off x="1476375" y="5732463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5" name="Tree"/>
          <p:cNvSpPr>
            <a:spLocks noEditPoints="1" noChangeArrowheads="1"/>
          </p:cNvSpPr>
          <p:nvPr/>
        </p:nvSpPr>
        <p:spPr bwMode="auto">
          <a:xfrm>
            <a:off x="1476375" y="5373688"/>
            <a:ext cx="325438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6" name="Tree"/>
          <p:cNvSpPr>
            <a:spLocks noEditPoints="1" noChangeArrowheads="1"/>
          </p:cNvSpPr>
          <p:nvPr/>
        </p:nvSpPr>
        <p:spPr bwMode="auto">
          <a:xfrm>
            <a:off x="2268538" y="6473825"/>
            <a:ext cx="325437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37" name="Tree"/>
          <p:cNvSpPr>
            <a:spLocks noEditPoints="1" noChangeArrowheads="1"/>
          </p:cNvSpPr>
          <p:nvPr/>
        </p:nvSpPr>
        <p:spPr bwMode="auto">
          <a:xfrm>
            <a:off x="2228850" y="575310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graphicFrame>
        <p:nvGraphicFramePr>
          <p:cNvPr id="38" name="ตัวยึดเนื้อหา 3"/>
          <p:cNvGraphicFramePr>
            <a:graphicFrameLocks/>
          </p:cNvGraphicFramePr>
          <p:nvPr/>
        </p:nvGraphicFramePr>
        <p:xfrm>
          <a:off x="3348038" y="5300663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25" y="5694363"/>
            <a:ext cx="3254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ree"/>
          <p:cNvSpPr>
            <a:spLocks noEditPoints="1" noChangeArrowheads="1"/>
          </p:cNvSpPr>
          <p:nvPr/>
        </p:nvSpPr>
        <p:spPr bwMode="auto">
          <a:xfrm>
            <a:off x="3779838" y="647382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1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275" y="5311775"/>
            <a:ext cx="2619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ree"/>
          <p:cNvSpPr>
            <a:spLocks noEditPoints="1" noChangeArrowheads="1"/>
          </p:cNvSpPr>
          <p:nvPr/>
        </p:nvSpPr>
        <p:spPr bwMode="auto">
          <a:xfrm>
            <a:off x="3779838" y="5732463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3" name="Tree"/>
          <p:cNvSpPr>
            <a:spLocks noEditPoints="1" noChangeArrowheads="1"/>
          </p:cNvSpPr>
          <p:nvPr/>
        </p:nvSpPr>
        <p:spPr bwMode="auto">
          <a:xfrm>
            <a:off x="3779838" y="5373688"/>
            <a:ext cx="327025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4" name="Tree"/>
          <p:cNvSpPr>
            <a:spLocks noEditPoints="1" noChangeArrowheads="1"/>
          </p:cNvSpPr>
          <p:nvPr/>
        </p:nvSpPr>
        <p:spPr bwMode="auto">
          <a:xfrm>
            <a:off x="4572000" y="6473825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5" name="Tree"/>
          <p:cNvSpPr>
            <a:spLocks noEditPoints="1" noChangeArrowheads="1"/>
          </p:cNvSpPr>
          <p:nvPr/>
        </p:nvSpPr>
        <p:spPr bwMode="auto">
          <a:xfrm>
            <a:off x="4533900" y="5753100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900113" y="3522663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+ 0  = 1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804025" y="3522663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+ 2  = 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pic>
        <p:nvPicPr>
          <p:cNvPr id="31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463" y="5324475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32363" y="5322888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+ 1  = 2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7950" y="5300663"/>
            <a:ext cx="15843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0 + 0  </a:t>
            </a:r>
          </a:p>
          <a:p>
            <a:r>
              <a:rPr lang="en-US" sz="1600">
                <a:latin typeface="Tw Cen MT" pitchFamily="34" charset="0"/>
                <a:cs typeface="FreesiaUPC" pitchFamily="34" charset="-34"/>
              </a:rPr>
              <a:t>   = 0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51" name="ตัวเชื่อมต่อตรง 50"/>
          <p:cNvCxnSpPr/>
          <p:nvPr/>
        </p:nvCxnSpPr>
        <p:spPr>
          <a:xfrm rot="10800000" flipV="1">
            <a:off x="3132138" y="3213100"/>
            <a:ext cx="1295400" cy="287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4500563" y="3213100"/>
            <a:ext cx="1584325" cy="287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/>
          <p:nvPr/>
        </p:nvCxnSpPr>
        <p:spPr>
          <a:xfrm rot="10800000" flipV="1">
            <a:off x="1908175" y="5013325"/>
            <a:ext cx="1150938" cy="287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/>
          <p:nvPr/>
        </p:nvCxnSpPr>
        <p:spPr>
          <a:xfrm>
            <a:off x="3203575" y="5013325"/>
            <a:ext cx="1008063" cy="287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สี่เหลี่ยมผืนผ้า 59"/>
          <p:cNvSpPr/>
          <p:nvPr/>
        </p:nvSpPr>
        <p:spPr>
          <a:xfrm>
            <a:off x="5795963" y="5805488"/>
            <a:ext cx="3097212" cy="7191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>
                <a:solidFill>
                  <a:schemeClr val="tx1"/>
                </a:solidFill>
              </a:rPr>
              <a:t>เจอเป้าหมาย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46" grpId="0"/>
      <p:bldP spid="47" grpId="0"/>
      <p:bldP spid="48" grpId="0"/>
      <p:bldP spid="49" grpId="0"/>
      <p:bldP spid="6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ถ้าเลือกมาทาง </a:t>
            </a:r>
            <a:r>
              <a:rPr lang="en-US" smtClean="0">
                <a:cs typeface="FreesiaUPC" pitchFamily="34" charset="-34"/>
              </a:rPr>
              <a:t>(4)</a:t>
            </a:r>
            <a:endParaRPr lang="th-TH" smtClean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2843213" y="1822450"/>
          <a:ext cx="1584325" cy="146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5086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574925"/>
            <a:ext cx="32543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3276600" y="2994025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5088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8450" y="1831975"/>
            <a:ext cx="26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ree"/>
          <p:cNvSpPr>
            <a:spLocks noEditPoints="1" noChangeArrowheads="1"/>
          </p:cNvSpPr>
          <p:nvPr/>
        </p:nvSpPr>
        <p:spPr bwMode="auto">
          <a:xfrm>
            <a:off x="3276600" y="2254250"/>
            <a:ext cx="325438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3276600" y="1893888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0" name="Tree"/>
          <p:cNvSpPr>
            <a:spLocks noEditPoints="1" noChangeArrowheads="1"/>
          </p:cNvSpPr>
          <p:nvPr/>
        </p:nvSpPr>
        <p:spPr bwMode="auto">
          <a:xfrm>
            <a:off x="4067175" y="2994025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1" name="Tree"/>
          <p:cNvSpPr>
            <a:spLocks noEditPoints="1" noChangeArrowheads="1"/>
          </p:cNvSpPr>
          <p:nvPr/>
        </p:nvSpPr>
        <p:spPr bwMode="auto">
          <a:xfrm>
            <a:off x="4029075" y="2273300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45093" name="TextBox 11"/>
          <p:cNvSpPr txBox="1">
            <a:spLocks noChangeArrowheads="1"/>
          </p:cNvSpPr>
          <p:nvPr/>
        </p:nvSpPr>
        <p:spPr bwMode="auto">
          <a:xfrm>
            <a:off x="2916238" y="1557338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0 + 2  = 2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3" name="ตัวยึดเนื้อหา 3"/>
          <p:cNvGraphicFramePr>
            <a:graphicFrameLocks/>
          </p:cNvGraphicFramePr>
          <p:nvPr/>
        </p:nvGraphicFramePr>
        <p:xfrm>
          <a:off x="2843213" y="4341813"/>
          <a:ext cx="1584325" cy="1463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5094288"/>
            <a:ext cx="323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3276600" y="5513388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16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8450" y="4352925"/>
            <a:ext cx="2619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ree"/>
          <p:cNvSpPr>
            <a:spLocks noEditPoints="1" noChangeArrowheads="1"/>
          </p:cNvSpPr>
          <p:nvPr/>
        </p:nvSpPr>
        <p:spPr bwMode="auto">
          <a:xfrm>
            <a:off x="3276600" y="4773613"/>
            <a:ext cx="325438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8" name="Tree"/>
          <p:cNvSpPr>
            <a:spLocks noEditPoints="1" noChangeArrowheads="1"/>
          </p:cNvSpPr>
          <p:nvPr/>
        </p:nvSpPr>
        <p:spPr bwMode="auto">
          <a:xfrm>
            <a:off x="3276600" y="4414838"/>
            <a:ext cx="325438" cy="1952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9" name="Tree"/>
          <p:cNvSpPr>
            <a:spLocks noEditPoints="1" noChangeArrowheads="1"/>
          </p:cNvSpPr>
          <p:nvPr/>
        </p:nvSpPr>
        <p:spPr bwMode="auto">
          <a:xfrm>
            <a:off x="4067175" y="5513388"/>
            <a:ext cx="327025" cy="1968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4029075" y="4794250"/>
            <a:ext cx="327025" cy="1952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87675" y="5876925"/>
            <a:ext cx="158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h = 1 + 2  = 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cxnSp>
        <p:nvCxnSpPr>
          <p:cNvPr id="23" name="ตัวเชื่อมต่อตรง 22"/>
          <p:cNvCxnSpPr/>
          <p:nvPr/>
        </p:nvCxnSpPr>
        <p:spPr>
          <a:xfrm rot="5400000">
            <a:off x="3275012" y="3789363"/>
            <a:ext cx="7207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สี่เหลี่ยมผืนผ้า 23"/>
          <p:cNvSpPr/>
          <p:nvPr/>
        </p:nvSpPr>
        <p:spPr>
          <a:xfrm>
            <a:off x="4932363" y="5084763"/>
            <a:ext cx="3960812" cy="7207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>
                <a:solidFill>
                  <a:schemeClr val="tx1"/>
                </a:solidFill>
              </a:rPr>
              <a:t>ไม่สามารถมาได้ </a:t>
            </a:r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th-TH" dirty="0">
                <a:solidFill>
                  <a:schemeClr val="tx1"/>
                </a:solidFill>
              </a:rPr>
              <a:t>มากกว่าเดิม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แบบฝึกหัด</a:t>
            </a: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5867400" y="2133600"/>
          <a:ext cx="2952750" cy="2735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082"/>
                <a:gridCol w="738082"/>
                <a:gridCol w="738082"/>
                <a:gridCol w="738082"/>
              </a:tblGrid>
              <a:tr h="68407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ตัวยึดเนื้อหา 2"/>
          <p:cNvSpPr txBox="1">
            <a:spLocks/>
          </p:cNvSpPr>
          <p:nvPr/>
        </p:nvSpPr>
        <p:spPr>
          <a:xfrm>
            <a:off x="612775" y="1600200"/>
            <a:ext cx="8153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th-TH" sz="2900" dirty="0">
                <a:latin typeface="+mn-lt"/>
                <a:cs typeface="+mn-cs"/>
              </a:rPr>
              <a:t>จงเขียน</a:t>
            </a:r>
            <a:r>
              <a:rPr lang="th-TH" sz="2900" dirty="0" err="1">
                <a:latin typeface="+mn-lt"/>
                <a:cs typeface="+mn-cs"/>
              </a:rPr>
              <a:t>ปริภูมิ</a:t>
            </a:r>
            <a:r>
              <a:rPr lang="th-TH" sz="2900" dirty="0">
                <a:latin typeface="+mn-lt"/>
                <a:cs typeface="+mn-cs"/>
              </a:rPr>
              <a:t>สถานะของการค้นหาต่อไปนี้ด้วย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>
                <a:latin typeface="+mn-lt"/>
                <a:cs typeface="+mn-cs"/>
              </a:rPr>
              <a:t>GBFS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dirty="0">
                <a:latin typeface="+mn-lt"/>
                <a:cs typeface="+mn-cs"/>
              </a:rPr>
              <a:t>A*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th-TH" sz="2900" dirty="0">
                <a:latin typeface="+mn-lt"/>
                <a:cs typeface="+mn-cs"/>
              </a:rPr>
              <a:t>ใส่หมายเลขของ</a:t>
            </a:r>
            <a:r>
              <a:rPr lang="th-TH" sz="2900" dirty="0" err="1">
                <a:latin typeface="+mn-lt"/>
                <a:cs typeface="+mn-cs"/>
              </a:rPr>
              <a:t>โหนด</a:t>
            </a:r>
            <a:r>
              <a:rPr lang="th-TH" sz="2900" dirty="0">
                <a:latin typeface="+mn-lt"/>
                <a:cs typeface="+mn-cs"/>
              </a:rPr>
              <a:t>ที่ทำการหาค่าตามลำดับ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th-TH" sz="2900" dirty="0">
                <a:latin typeface="+mn-lt"/>
                <a:cs typeface="+mn-cs"/>
              </a:rPr>
              <a:t>สรุปการใช้ </a:t>
            </a:r>
            <a:r>
              <a:rPr lang="en-US" sz="2900" dirty="0">
                <a:latin typeface="+mn-lt"/>
                <a:cs typeface="+mn-cs"/>
              </a:rPr>
              <a:t>successor function </a:t>
            </a:r>
            <a:r>
              <a:rPr lang="th-TH" sz="2900" dirty="0">
                <a:latin typeface="+mn-lt"/>
                <a:cs typeface="+mn-cs"/>
              </a:rPr>
              <a:t>จาก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th-TH" sz="2900" dirty="0">
                <a:latin typeface="+mn-lt"/>
                <a:cs typeface="+mn-cs"/>
              </a:rPr>
              <a:t>    จุดเริ่มต้น จนถึงเป้าหมาย </a:t>
            </a:r>
            <a:r>
              <a:rPr lang="en-US" sz="2900" dirty="0">
                <a:latin typeface="+mn-lt"/>
                <a:cs typeface="+mn-cs"/>
              </a:rPr>
              <a:t>(</a:t>
            </a:r>
            <a:r>
              <a:rPr lang="th-TH" sz="2900" dirty="0">
                <a:latin typeface="+mn-lt"/>
                <a:cs typeface="+mn-cs"/>
              </a:rPr>
              <a:t>ถ้าหาเป้าหมายได้</a:t>
            </a:r>
            <a:r>
              <a:rPr lang="en-US" sz="2900" dirty="0">
                <a:latin typeface="+mn-lt"/>
                <a:cs typeface="+mn-cs"/>
              </a:rPr>
              <a:t>)</a:t>
            </a:r>
            <a:endParaRPr lang="th-TH" sz="2900" dirty="0">
              <a:latin typeface="+mn-lt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th-TH" sz="2900" dirty="0">
                <a:latin typeface="+mn-lt"/>
                <a:cs typeface="+mn-cs"/>
              </a:rPr>
              <a:t>หาค่า</a:t>
            </a:r>
            <a:r>
              <a:rPr lang="en-US" sz="2900" dirty="0">
                <a:latin typeface="+mn-lt"/>
                <a:cs typeface="+mn-cs"/>
              </a:rPr>
              <a:t> Total Path Cost </a:t>
            </a:r>
            <a:r>
              <a:rPr lang="th-TH" sz="2900" dirty="0">
                <a:latin typeface="+mn-lt"/>
                <a:cs typeface="+mn-cs"/>
              </a:rPr>
              <a:t>ที่ใช้ </a:t>
            </a:r>
            <a:r>
              <a:rPr lang="en-US" sz="2900" dirty="0">
                <a:latin typeface="+mn-lt"/>
                <a:cs typeface="+mn-cs"/>
              </a:rPr>
              <a:t>(</a:t>
            </a:r>
            <a:r>
              <a:rPr lang="th-TH" sz="2900" dirty="0">
                <a:latin typeface="+mn-lt"/>
                <a:cs typeface="+mn-cs"/>
              </a:rPr>
              <a:t>ถ้าหาเป้าหมายได้</a:t>
            </a:r>
            <a:r>
              <a:rPr lang="en-US" sz="2900" dirty="0">
                <a:latin typeface="+mn-lt"/>
                <a:cs typeface="+mn-cs"/>
              </a:rPr>
              <a:t>)</a:t>
            </a:r>
            <a:endParaRPr lang="th-TH" sz="2900" dirty="0">
              <a:latin typeface="+mn-lt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th-TH" sz="2900" dirty="0">
              <a:latin typeface="+mn-lt"/>
              <a:cs typeface="+mn-cs"/>
            </a:endParaRP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th-TH" sz="2600" dirty="0">
              <a:latin typeface="+mn-lt"/>
              <a:cs typeface="+mn-cs"/>
            </a:endParaRPr>
          </a:p>
          <a:p>
            <a:pPr marL="880110" lvl="1" indent="-51435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arenR" startAt="6"/>
              <a:defRPr/>
            </a:pPr>
            <a:endParaRPr lang="en-US" sz="2600" dirty="0">
              <a:latin typeface="+mn-lt"/>
              <a:cs typeface="+mn-cs"/>
            </a:endParaRPr>
          </a:p>
          <a:p>
            <a:pPr marL="880110" lvl="1" indent="-51435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th-TH" sz="2600" dirty="0">
              <a:latin typeface="+mn-lt"/>
              <a:cs typeface="+mn-cs"/>
            </a:endParaRPr>
          </a:p>
          <a:p>
            <a:pPr marL="880110" lvl="1" indent="-51435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arenR"/>
              <a:defRPr/>
            </a:pPr>
            <a:endParaRPr lang="th-TH" sz="2600" dirty="0">
              <a:latin typeface="+mn-lt"/>
              <a:cs typeface="+mn-cs"/>
            </a:endParaRPr>
          </a:p>
          <a:p>
            <a:pPr marL="640080" lvl="1" indent="-274320" fontAlgn="auto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endParaRPr lang="th-TH" sz="2600" dirty="0">
              <a:latin typeface="+mn-lt"/>
              <a:cs typeface="+mn-cs"/>
            </a:endParaRPr>
          </a:p>
        </p:txBody>
      </p:sp>
      <p:pic>
        <p:nvPicPr>
          <p:cNvPr id="46111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221163"/>
            <a:ext cx="5969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ree"/>
          <p:cNvSpPr>
            <a:spLocks noEditPoints="1" noChangeArrowheads="1"/>
          </p:cNvSpPr>
          <p:nvPr/>
        </p:nvSpPr>
        <p:spPr bwMode="auto">
          <a:xfrm>
            <a:off x="6650038" y="2852738"/>
            <a:ext cx="647700" cy="5683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2" name="Tree"/>
          <p:cNvSpPr>
            <a:spLocks noEditPoints="1" noChangeArrowheads="1"/>
          </p:cNvSpPr>
          <p:nvPr/>
        </p:nvSpPr>
        <p:spPr bwMode="auto">
          <a:xfrm>
            <a:off x="6659563" y="4208463"/>
            <a:ext cx="649287" cy="5683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3" name="Tree"/>
          <p:cNvSpPr>
            <a:spLocks noEditPoints="1" noChangeArrowheads="1"/>
          </p:cNvSpPr>
          <p:nvPr/>
        </p:nvSpPr>
        <p:spPr bwMode="auto">
          <a:xfrm>
            <a:off x="8101013" y="4229100"/>
            <a:ext cx="647700" cy="5683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4" name="Tree"/>
          <p:cNvSpPr>
            <a:spLocks noEditPoints="1" noChangeArrowheads="1"/>
          </p:cNvSpPr>
          <p:nvPr/>
        </p:nvSpPr>
        <p:spPr bwMode="auto">
          <a:xfrm>
            <a:off x="6650038" y="2182813"/>
            <a:ext cx="647700" cy="5667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sp>
        <p:nvSpPr>
          <p:cNvPr id="15" name="Tree"/>
          <p:cNvSpPr>
            <a:spLocks noEditPoints="1" noChangeArrowheads="1"/>
          </p:cNvSpPr>
          <p:nvPr/>
        </p:nvSpPr>
        <p:spPr bwMode="auto">
          <a:xfrm>
            <a:off x="8121650" y="2871788"/>
            <a:ext cx="647700" cy="5683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+mn-lt"/>
              <a:cs typeface="+mn-cs"/>
            </a:endParaRPr>
          </a:p>
        </p:txBody>
      </p:sp>
      <p:pic>
        <p:nvPicPr>
          <p:cNvPr id="46117" name="Picture 5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3725" y="2154238"/>
            <a:ext cx="50323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Breath-first Search</a:t>
            </a:r>
            <a:endParaRPr lang="th-TH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8400" y="1671638"/>
            <a:ext cx="5202238" cy="3889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Open : [ (A, nil) ]                   Close : [ ]</a:t>
            </a:r>
            <a:endParaRPr lang="th-TH" sz="1800" dirty="0"/>
          </a:p>
        </p:txBody>
      </p:sp>
      <p:grpSp>
        <p:nvGrpSpPr>
          <p:cNvPr id="12292" name="Group 27"/>
          <p:cNvGrpSpPr>
            <a:grpSpLocks/>
          </p:cNvGrpSpPr>
          <p:nvPr/>
        </p:nvGrpSpPr>
        <p:grpSpPr bwMode="auto">
          <a:xfrm>
            <a:off x="179388" y="1628775"/>
            <a:ext cx="3240087" cy="2520950"/>
            <a:chOff x="1979712" y="2492896"/>
            <a:chExt cx="4968552" cy="3620086"/>
          </a:xfrm>
        </p:grpSpPr>
        <p:sp>
          <p:nvSpPr>
            <p:cNvPr id="4" name="Oval 3"/>
            <p:cNvSpPr/>
            <p:nvPr/>
          </p:nvSpPr>
          <p:spPr>
            <a:xfrm>
              <a:off x="1979712" y="3644121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/>
                <a:t>A</a:t>
              </a:r>
              <a:endParaRPr lang="th-TH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4068403" y="2492896"/>
              <a:ext cx="720574" cy="576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B</a:t>
              </a:r>
              <a:endParaRPr lang="th-TH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068403" y="4150203"/>
              <a:ext cx="720574" cy="5744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</a:t>
              </a:r>
              <a:endParaRPr lang="th-TH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979712" y="5445045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</a:t>
              </a:r>
              <a:endParaRPr lang="th-TH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084063" y="5445045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F</a:t>
              </a:r>
              <a:endParaRPr lang="th-TH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084063" y="3717069"/>
              <a:ext cx="720574" cy="576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</a:t>
              </a:r>
              <a:endParaRPr lang="th-TH" dirty="0"/>
            </a:p>
          </p:txBody>
        </p:sp>
        <p:cxnSp>
          <p:nvCxnSpPr>
            <p:cNvPr id="10" name="Straight Connector 9"/>
            <p:cNvCxnSpPr>
              <a:stCxn id="5" idx="6"/>
              <a:endCxn id="9" idx="0"/>
            </p:cNvCxnSpPr>
            <p:nvPr/>
          </p:nvCxnSpPr>
          <p:spPr>
            <a:xfrm>
              <a:off x="4788977" y="2780132"/>
              <a:ext cx="1655373" cy="93693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4"/>
              <a:endCxn id="8" idx="0"/>
            </p:cNvCxnSpPr>
            <p:nvPr/>
          </p:nvCxnSpPr>
          <p:spPr>
            <a:xfrm rot="5400000">
              <a:off x="5868738" y="4869433"/>
              <a:ext cx="115122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2"/>
              <a:endCxn id="7" idx="6"/>
            </p:cNvCxnSpPr>
            <p:nvPr/>
          </p:nvCxnSpPr>
          <p:spPr>
            <a:xfrm rot="10800000">
              <a:off x="2700286" y="5732281"/>
              <a:ext cx="338377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0"/>
              <a:endCxn id="4" idx="4"/>
            </p:cNvCxnSpPr>
            <p:nvPr/>
          </p:nvCxnSpPr>
          <p:spPr>
            <a:xfrm rot="5400000" flipH="1" flipV="1">
              <a:off x="1727912" y="4832958"/>
              <a:ext cx="122417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2772207" y="2347924"/>
              <a:ext cx="863988" cy="17284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6" idx="0"/>
            </p:cNvCxnSpPr>
            <p:nvPr/>
          </p:nvCxnSpPr>
          <p:spPr>
            <a:xfrm rot="5400000">
              <a:off x="3888412" y="3609926"/>
              <a:ext cx="108055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6"/>
              <a:endCxn id="6" idx="2"/>
            </p:cNvCxnSpPr>
            <p:nvPr/>
          </p:nvCxnSpPr>
          <p:spPr>
            <a:xfrm>
              <a:off x="2700286" y="3933636"/>
              <a:ext cx="1368117" cy="5038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7"/>
              <a:endCxn id="6" idx="3"/>
            </p:cNvCxnSpPr>
            <p:nvPr/>
          </p:nvCxnSpPr>
          <p:spPr>
            <a:xfrm rot="5400000" flipH="1" flipV="1">
              <a:off x="2938595" y="4294906"/>
              <a:ext cx="889064" cy="157990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5"/>
              <a:endCxn id="8" idx="1"/>
            </p:cNvCxnSpPr>
            <p:nvPr/>
          </p:nvCxnSpPr>
          <p:spPr>
            <a:xfrm rot="16200000" flipH="1">
              <a:off x="4990770" y="4331422"/>
              <a:ext cx="889064" cy="150687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0" name="TextBox 18"/>
            <p:cNvSpPr txBox="1">
              <a:spLocks noChangeArrowheads="1"/>
            </p:cNvSpPr>
            <p:nvPr/>
          </p:nvSpPr>
          <p:spPr bwMode="auto">
            <a:xfrm>
              <a:off x="3131840" y="2689756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5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1" name="TextBox 19"/>
            <p:cNvSpPr txBox="1">
              <a:spLocks noChangeArrowheads="1"/>
            </p:cNvSpPr>
            <p:nvPr/>
          </p:nvSpPr>
          <p:spPr bwMode="auto">
            <a:xfrm>
              <a:off x="5292080" y="2689756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2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2" name="TextBox 20"/>
            <p:cNvSpPr txBox="1">
              <a:spLocks noChangeArrowheads="1"/>
            </p:cNvSpPr>
            <p:nvPr/>
          </p:nvSpPr>
          <p:spPr bwMode="auto">
            <a:xfrm>
              <a:off x="6444208" y="4561963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3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3" name="TextBox 21"/>
            <p:cNvSpPr txBox="1">
              <a:spLocks noChangeArrowheads="1"/>
            </p:cNvSpPr>
            <p:nvPr/>
          </p:nvSpPr>
          <p:spPr bwMode="auto">
            <a:xfrm>
              <a:off x="3131840" y="4705980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3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4" name="TextBox 22"/>
            <p:cNvSpPr txBox="1">
              <a:spLocks noChangeArrowheads="1"/>
            </p:cNvSpPr>
            <p:nvPr/>
          </p:nvSpPr>
          <p:spPr bwMode="auto">
            <a:xfrm>
              <a:off x="1979712" y="4581128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5" name="TextBox 23"/>
            <p:cNvSpPr txBox="1">
              <a:spLocks noChangeArrowheads="1"/>
            </p:cNvSpPr>
            <p:nvPr/>
          </p:nvSpPr>
          <p:spPr bwMode="auto">
            <a:xfrm>
              <a:off x="5220071" y="4633972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6" name="TextBox 24"/>
            <p:cNvSpPr txBox="1">
              <a:spLocks noChangeArrowheads="1"/>
            </p:cNvSpPr>
            <p:nvPr/>
          </p:nvSpPr>
          <p:spPr bwMode="auto">
            <a:xfrm>
              <a:off x="4355976" y="3481843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5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7" name="TextBox 25"/>
            <p:cNvSpPr txBox="1">
              <a:spLocks noChangeArrowheads="1"/>
            </p:cNvSpPr>
            <p:nvPr/>
          </p:nvSpPr>
          <p:spPr bwMode="auto">
            <a:xfrm>
              <a:off x="4139952" y="5642084"/>
              <a:ext cx="50405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6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  <p:sp>
          <p:nvSpPr>
            <p:cNvPr id="12328" name="TextBox 26"/>
            <p:cNvSpPr txBox="1">
              <a:spLocks noChangeArrowheads="1"/>
            </p:cNvSpPr>
            <p:nvPr/>
          </p:nvSpPr>
          <p:spPr bwMode="auto">
            <a:xfrm>
              <a:off x="3275856" y="3841884"/>
              <a:ext cx="720080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Tw Cen MT" pitchFamily="34" charset="0"/>
                  <a:cs typeface="FreesiaUPC" pitchFamily="34" charset="-34"/>
                </a:rPr>
                <a:t>10 </a:t>
              </a:r>
              <a:endParaRPr lang="th-TH" sz="1800">
                <a:latin typeface="Tw Cen MT" pitchFamily="34" charset="0"/>
                <a:cs typeface="FreesiaUPC" pitchFamily="34" charset="-34"/>
              </a:endParaRP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3708400" y="2133600"/>
            <a:ext cx="5202238" cy="3873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 (B,A) (C, A) (D, A) ]    Close : [ (A, nil) ]</a:t>
            </a:r>
            <a:endParaRPr lang="th-TH" sz="1800" dirty="0"/>
          </a:p>
        </p:txBody>
      </p:sp>
      <p:sp>
        <p:nvSpPr>
          <p:cNvPr id="30" name="Oval 29"/>
          <p:cNvSpPr/>
          <p:nvPr/>
        </p:nvSpPr>
        <p:spPr>
          <a:xfrm>
            <a:off x="179388" y="2420938"/>
            <a:ext cx="469900" cy="4016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</a:t>
            </a:r>
            <a:endParaRPr lang="th-TH" b="1" dirty="0"/>
          </a:p>
        </p:txBody>
      </p:sp>
      <p:sp>
        <p:nvSpPr>
          <p:cNvPr id="32" name="Oval 31"/>
          <p:cNvSpPr/>
          <p:nvPr/>
        </p:nvSpPr>
        <p:spPr>
          <a:xfrm>
            <a:off x="1547813" y="1628775"/>
            <a:ext cx="469900" cy="4016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  <a:endParaRPr lang="th-TH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708400" y="2608263"/>
            <a:ext cx="5202238" cy="388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1800" dirty="0"/>
              <a:t>Open : [ (C, A) (D, A) (E,B) ]     Close : [ (B,A) (A, nil) ]</a:t>
            </a:r>
            <a:endParaRPr lang="th-TH" sz="18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708400" y="3068638"/>
            <a:ext cx="5202238" cy="360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[(D, A) (E,B) (F, C)]     Close : [(C,A) (B,A) (A, nil)]</a:t>
            </a:r>
            <a:endParaRPr lang="th-TH" sz="18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95288" y="4581525"/>
            <a:ext cx="8497887" cy="2087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(F, C) </a:t>
            </a:r>
            <a:r>
              <a:rPr lang="en-US" sz="1800" dirty="0">
                <a:sym typeface="Wingdings" pitchFamily="2" charset="2"/>
              </a:rPr>
              <a:t> (C, A)  (A, Nil)  =   A  C  F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th-TH" sz="1800" dirty="0">
                <a:sym typeface="Wingdings" pitchFamily="2" charset="2"/>
              </a:rPr>
              <a:t>ระยะทาง </a:t>
            </a:r>
            <a:endParaRPr lang="en-US" sz="1800" dirty="0">
              <a:sym typeface="Wingdings" pitchFamily="2" charset="2"/>
            </a:endParaRP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1800" dirty="0">
                <a:sym typeface="Wingdings" pitchFamily="2" charset="2"/>
              </a:rPr>
              <a:t>A C = 1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1800" dirty="0">
                <a:sym typeface="Wingdings" pitchFamily="2" charset="2"/>
              </a:rPr>
              <a:t>C F = 6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th-TH" sz="1800" dirty="0">
                <a:sym typeface="Wingdings" pitchFamily="2" charset="2"/>
              </a:rPr>
              <a:t>รวมระยะทางจาก </a:t>
            </a:r>
            <a:r>
              <a:rPr lang="en-US" sz="1800" dirty="0">
                <a:sym typeface="Wingdings" pitchFamily="2" charset="2"/>
              </a:rPr>
              <a:t>A – F  = 1 + 6 = 7</a:t>
            </a:r>
            <a:endParaRPr lang="th-TH" sz="1800" dirty="0"/>
          </a:p>
        </p:txBody>
      </p:sp>
      <p:sp>
        <p:nvSpPr>
          <p:cNvPr id="37" name="Oval 36"/>
          <p:cNvSpPr/>
          <p:nvPr/>
        </p:nvSpPr>
        <p:spPr>
          <a:xfrm>
            <a:off x="179388" y="3686175"/>
            <a:ext cx="469900" cy="4000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  <a:endParaRPr lang="th-TH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708400" y="3500438"/>
            <a:ext cx="5202238" cy="360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[(E,B) (F, C)]   Close : [(D,A) (C,A) (B,A) (A, nil)]</a:t>
            </a:r>
            <a:endParaRPr lang="th-TH" sz="18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708400" y="3933825"/>
            <a:ext cx="5202238" cy="358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1800" dirty="0"/>
              <a:t>Open : [(F, C)]   Close : [(E,B) (D,A) (C,A) (B,A) (A, nil)]</a:t>
            </a:r>
            <a:endParaRPr lang="th-TH" sz="1800" dirty="0"/>
          </a:p>
        </p:txBody>
      </p:sp>
      <p:sp>
        <p:nvSpPr>
          <p:cNvPr id="41" name="Oval 40"/>
          <p:cNvSpPr/>
          <p:nvPr/>
        </p:nvSpPr>
        <p:spPr>
          <a:xfrm>
            <a:off x="1547813" y="2781300"/>
            <a:ext cx="469900" cy="4000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endParaRPr lang="th-TH" dirty="0"/>
          </a:p>
        </p:txBody>
      </p:sp>
      <p:sp>
        <p:nvSpPr>
          <p:cNvPr id="42" name="Oval 41"/>
          <p:cNvSpPr/>
          <p:nvPr/>
        </p:nvSpPr>
        <p:spPr>
          <a:xfrm>
            <a:off x="2854325" y="2482850"/>
            <a:ext cx="469900" cy="4016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  <a:endParaRPr lang="th-TH" dirty="0"/>
          </a:p>
        </p:txBody>
      </p:sp>
      <p:sp>
        <p:nvSpPr>
          <p:cNvPr id="43" name="Oval 42"/>
          <p:cNvSpPr/>
          <p:nvPr/>
        </p:nvSpPr>
        <p:spPr>
          <a:xfrm>
            <a:off x="2854325" y="3686175"/>
            <a:ext cx="469900" cy="4000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9" grpId="0" animBg="1"/>
      <p:bldP spid="30" grpId="0" animBg="1"/>
      <p:bldP spid="30" grpId="1" animBg="1"/>
      <p:bldP spid="32" grpId="0" animBg="1"/>
      <p:bldP spid="32" grpId="1" animBg="1"/>
      <p:bldP spid="33" grpId="0" animBg="1"/>
      <p:bldP spid="35" grpId="0" animBg="1"/>
      <p:bldP spid="38" grpId="0" animBg="1"/>
      <p:bldP spid="37" grpId="0" animBg="1"/>
      <p:bldP spid="37" grpId="1" animBg="1"/>
      <p:bldP spid="39" grpId="0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Heuristic Search Techniques</a:t>
            </a:r>
            <a:endParaRPr lang="th-TH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Heuristic Search Techniques </a:t>
            </a:r>
            <a:r>
              <a:rPr lang="th-TH" smtClean="0"/>
              <a:t>หรือ </a:t>
            </a:r>
            <a:r>
              <a:rPr lang="en-US" smtClean="0">
                <a:cs typeface="FreesiaUPC" pitchFamily="34" charset="-34"/>
              </a:rPr>
              <a:t>Informed Search Techniques </a:t>
            </a:r>
            <a:r>
              <a:rPr lang="th-TH" smtClean="0"/>
              <a:t>เป็นเทคนิคการค้นหาแบบมีข้อมูล </a:t>
            </a:r>
            <a:r>
              <a:rPr lang="en-US" smtClean="0">
                <a:cs typeface="FreesiaUPC" pitchFamily="34" charset="-34"/>
              </a:rPr>
              <a:t>(informed) </a:t>
            </a:r>
            <a:endParaRPr lang="th-TH" smtClean="0"/>
          </a:p>
          <a:p>
            <a:r>
              <a:rPr lang="th-TH" smtClean="0"/>
              <a:t>การค้นหาจะนำข้อมูลมาประกอบเพื่อช่วยเพิ่มประสิทธิภาพ</a:t>
            </a:r>
          </a:p>
          <a:p>
            <a:r>
              <a:rPr lang="th-TH" smtClean="0"/>
              <a:t>ฟังก์ชันพื้นฐานที่นำมาใช้ประกอบกับการค้นหาแบบ </a:t>
            </a:r>
            <a:r>
              <a:rPr lang="en-US" smtClean="0">
                <a:cs typeface="FreesiaUPC" pitchFamily="34" charset="-34"/>
              </a:rPr>
              <a:t>Heuristic </a:t>
            </a:r>
            <a:r>
              <a:rPr lang="th-TH" smtClean="0"/>
              <a:t>มี 2 ชนิด</a:t>
            </a:r>
          </a:p>
          <a:p>
            <a:pPr lvl="1"/>
            <a:r>
              <a:rPr lang="th-TH" smtClean="0"/>
              <a:t>ฟังก์ชัน </a:t>
            </a:r>
            <a:r>
              <a:rPr lang="en-US" smtClean="0">
                <a:cs typeface="FreesiaUPC" pitchFamily="34" charset="-34"/>
              </a:rPr>
              <a:t>Evaluation (Evaluation function </a:t>
            </a:r>
            <a:r>
              <a:rPr lang="en-US" i="1" smtClean="0">
                <a:solidFill>
                  <a:srgbClr val="FF0000"/>
                </a:solidFill>
                <a:cs typeface="FreesiaUPC" pitchFamily="34" charset="-34"/>
              </a:rPr>
              <a:t>f(n)</a:t>
            </a:r>
            <a:r>
              <a:rPr lang="en-US" smtClean="0">
                <a:cs typeface="FreesiaUPC" pitchFamily="34" charset="-34"/>
              </a:rPr>
              <a:t>)</a:t>
            </a:r>
          </a:p>
          <a:p>
            <a:pPr lvl="2"/>
            <a:r>
              <a:rPr lang="th-TH" smtClean="0"/>
              <a:t>ทำหน้าที่ประมาณค่าใช้จ่ายทั้งหมดบนเส้นทางจากโหนด </a:t>
            </a:r>
            <a:r>
              <a:rPr lang="en-US" smtClean="0">
                <a:cs typeface="FreesiaUPC" pitchFamily="34" charset="-34"/>
              </a:rPr>
              <a:t>n </a:t>
            </a:r>
            <a:r>
              <a:rPr lang="th-TH" smtClean="0"/>
              <a:t>ไปยังโหนดเป้าหมาย</a:t>
            </a:r>
          </a:p>
          <a:p>
            <a:pPr lvl="1"/>
            <a:r>
              <a:rPr lang="th-TH" smtClean="0"/>
              <a:t>ฟังก์ชัน </a:t>
            </a:r>
            <a:r>
              <a:rPr lang="en-US" smtClean="0">
                <a:cs typeface="FreesiaUPC" pitchFamily="34" charset="-34"/>
              </a:rPr>
              <a:t>Heuristic (Heuristic function </a:t>
            </a:r>
            <a:r>
              <a:rPr lang="en-US" i="1" smtClean="0">
                <a:solidFill>
                  <a:srgbClr val="0070C0"/>
                </a:solidFill>
                <a:cs typeface="FreesiaUPC" pitchFamily="34" charset="-34"/>
              </a:rPr>
              <a:t>h(n)</a:t>
            </a:r>
            <a:r>
              <a:rPr lang="en-US" smtClean="0">
                <a:cs typeface="FreesiaUPC" pitchFamily="34" charset="-34"/>
              </a:rPr>
              <a:t>)</a:t>
            </a:r>
          </a:p>
          <a:p>
            <a:pPr lvl="2"/>
            <a:r>
              <a:rPr lang="th-TH" smtClean="0"/>
              <a:t>ทำหน้าที่บอกปริมาณทรัพยากรที่ใช้ไปตั้งแต่ตำแหน่ง </a:t>
            </a:r>
            <a:r>
              <a:rPr lang="en-US" smtClean="0">
                <a:cs typeface="FreesiaUPC" pitchFamily="34" charset="-34"/>
              </a:rPr>
              <a:t>n </a:t>
            </a:r>
            <a:r>
              <a:rPr lang="th-TH" smtClean="0"/>
              <a:t>จนถึงเป้าหมาย</a:t>
            </a:r>
          </a:p>
          <a:p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ตัวอย่างการหา</a:t>
            </a:r>
            <a:r>
              <a:rPr lang="en-US" smtClean="0">
                <a:cs typeface="FreesiaUPC" pitchFamily="34" charset="-34"/>
              </a:rPr>
              <a:t> h(n)</a:t>
            </a:r>
            <a:endParaRPr lang="th-TH" smtClean="0"/>
          </a:p>
        </p:txBody>
      </p:sp>
      <p:pic>
        <p:nvPicPr>
          <p:cNvPr id="14339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 bwMode="auto">
          <a:xfrm>
            <a:off x="34925" y="1557338"/>
            <a:ext cx="48196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76875" y="1857375"/>
            <a:ext cx="3384550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Goal state : </a:t>
            </a:r>
            <a:r>
              <a:rPr lang="th-TH" sz="2000" dirty="0"/>
              <a:t>มีนบุรี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5600" y="2720975"/>
            <a:ext cx="345757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h(n) </a:t>
            </a:r>
            <a:r>
              <a:rPr lang="th-TH" sz="2000" dirty="0"/>
              <a:t>จะใช้ระยะทางเส้นทางตรงจาก            เมือง </a:t>
            </a:r>
            <a:r>
              <a:rPr lang="en-US" sz="2000" dirty="0"/>
              <a:t>n </a:t>
            </a:r>
            <a:r>
              <a:rPr lang="th-TH" sz="2000" dirty="0"/>
              <a:t>ไปยังเมืองเป้าหมาย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98613" y="2709863"/>
            <a:ext cx="1728787" cy="360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03438" y="2854325"/>
            <a:ext cx="1079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w Cen MT" pitchFamily="34" charset="0"/>
                <a:cs typeface="FreesiaUPC" pitchFamily="34" charset="-34"/>
              </a:rPr>
              <a:t>26.63 </a:t>
            </a:r>
            <a:endParaRPr lang="th-TH">
              <a:solidFill>
                <a:srgbClr val="FF0000"/>
              </a:solidFill>
              <a:latin typeface="Tw Cen MT" pitchFamily="34" charset="0"/>
              <a:cs typeface="FreesiaUPC" pitchFamily="34" charset="-34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348038" y="4108450"/>
          <a:ext cx="5544618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4103"/>
                <a:gridCol w="924103"/>
                <a:gridCol w="1032116"/>
                <a:gridCol w="864096"/>
                <a:gridCol w="936104"/>
                <a:gridCol w="86409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เขต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ระยะทาง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เขต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ระยะทาง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เขต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ระยะทาง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จตุจักร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21.86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ประเวศ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18.79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บางนา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26.16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ตลิ่งชัน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36.34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พญาไท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26.63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บึงกุ่ม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10.40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บางกะปิ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10.79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มีนบุรี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0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พระขโนง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28.44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บางเขน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17.59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ราษฎร์บูรณะ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36.84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สาธร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31.97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บางแค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42.11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ลาดกระบัง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16.15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หนองจอก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18.42</a:t>
                      </a:r>
                      <a:endParaRPr lang="th-TH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บางซื่อ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24.95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สวนหลวง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14.54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9388" y="4797425"/>
            <a:ext cx="32400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b="1">
                <a:latin typeface="Tw Cen MT" pitchFamily="34" charset="0"/>
                <a:cs typeface="FreesiaUPC" pitchFamily="34" charset="-34"/>
              </a:rPr>
              <a:t>ตัวอย่าง </a:t>
            </a:r>
            <a:r>
              <a:rPr lang="en-US" sz="2400" b="1">
                <a:latin typeface="Tw Cen MT" pitchFamily="34" charset="0"/>
                <a:cs typeface="FreesiaUPC" pitchFamily="34" charset="-34"/>
              </a:rPr>
              <a:t>heuristic function</a:t>
            </a:r>
          </a:p>
          <a:p>
            <a:pPr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cs typeface="FreesiaUPC" pitchFamily="34" charset="-34"/>
              </a:rPr>
              <a:t> h(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บางเขน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) = 17.59</a:t>
            </a:r>
          </a:p>
          <a:p>
            <a:pPr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cs typeface="FreesiaUPC" pitchFamily="34" charset="-34"/>
              </a:rPr>
              <a:t> h(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หนองจอก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) = 18.42</a:t>
            </a:r>
          </a:p>
          <a:p>
            <a:pPr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cs typeface="FreesiaUPC" pitchFamily="34" charset="-34"/>
              </a:rPr>
              <a:t> h(</a:t>
            </a:r>
            <a:r>
              <a:rPr lang="th-TH" sz="2400">
                <a:latin typeface="Tw Cen MT" pitchFamily="34" charset="0"/>
                <a:cs typeface="FreesiaUPC" pitchFamily="34" charset="-34"/>
              </a:rPr>
              <a:t>มีนบุรี</a:t>
            </a:r>
            <a:r>
              <a:rPr lang="en-US" sz="2400">
                <a:latin typeface="Tw Cen MT" pitchFamily="34" charset="0"/>
                <a:cs typeface="FreesiaUPC" pitchFamily="34" charset="-34"/>
              </a:rPr>
              <a:t>)  = 0</a:t>
            </a:r>
            <a:endParaRPr lang="th-TH" sz="2400">
              <a:latin typeface="Tw Cen MT" pitchFamily="34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Greedy Best First Search (GBFS)</a:t>
            </a:r>
            <a:endParaRPr lang="th-TH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เป็นวิธีการเลือกเส้นทางที่ดีที่สุดก่อน เพื่อให้เข้าใกล้เป้าหมายได้เร็วขึ้น</a:t>
            </a:r>
          </a:p>
          <a:p>
            <a:r>
              <a:rPr lang="th-TH" smtClean="0"/>
              <a:t>พิจารณาจากเส้นทางที่มองเห็นเท่านั้น</a:t>
            </a:r>
          </a:p>
          <a:p>
            <a:r>
              <a:rPr lang="th-TH" smtClean="0"/>
              <a:t>สมการของ </a:t>
            </a:r>
            <a:r>
              <a:rPr lang="en-US" smtClean="0">
                <a:cs typeface="FreesiaUPC" pitchFamily="34" charset="-34"/>
              </a:rPr>
              <a:t>GBFS </a:t>
            </a:r>
            <a:r>
              <a:rPr lang="th-TH" smtClean="0"/>
              <a:t>คือ   </a:t>
            </a:r>
            <a:endParaRPr lang="en-US" smtClean="0">
              <a:cs typeface="FreesiaUPC" pitchFamily="34" charset="-34"/>
            </a:endParaRPr>
          </a:p>
          <a:p>
            <a:pPr lvl="1"/>
            <a:r>
              <a:rPr lang="en-US" i="1" smtClean="0">
                <a:cs typeface="FreesiaUPC" pitchFamily="34" charset="-34"/>
              </a:rPr>
              <a:t>f(n) = h(n)</a:t>
            </a:r>
            <a:endParaRPr lang="th-TH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 bwMode="auto">
          <a:xfrm>
            <a:off x="539750" y="1341438"/>
            <a:ext cx="4818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>
                <a:cs typeface="FreesiaUPC" pitchFamily="34" charset="-34"/>
              </a:rPr>
              <a:t>: </a:t>
            </a:r>
            <a:r>
              <a:rPr lang="th-TH" smtClean="0"/>
              <a:t>การค้นหาแบบ </a:t>
            </a:r>
            <a:r>
              <a:rPr lang="en-US" smtClean="0">
                <a:cs typeface="FreesiaUPC" pitchFamily="34" charset="-34"/>
              </a:rPr>
              <a:t>GBFS</a:t>
            </a:r>
            <a:endParaRPr lang="th-TH" smtClean="0"/>
          </a:p>
        </p:txBody>
      </p:sp>
      <p:sp>
        <p:nvSpPr>
          <p:cNvPr id="6" name="TextBox 5"/>
          <p:cNvSpPr txBox="1"/>
          <p:nvPr/>
        </p:nvSpPr>
        <p:spPr>
          <a:xfrm>
            <a:off x="5476875" y="1557338"/>
            <a:ext cx="338455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Initial state : </a:t>
            </a:r>
            <a:r>
              <a:rPr lang="th-TH" sz="2000" dirty="0"/>
              <a:t>ราษฎร์บูรณะ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Goal state : </a:t>
            </a:r>
            <a:r>
              <a:rPr lang="th-TH" sz="2000" dirty="0"/>
              <a:t>มีนบุรี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925" y="4465638"/>
          <a:ext cx="5112570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2095"/>
                <a:gridCol w="852095"/>
                <a:gridCol w="951691"/>
                <a:gridCol w="796764"/>
                <a:gridCol w="863161"/>
                <a:gridCol w="796764"/>
              </a:tblGrid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จตุจักร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21.86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ประเวศ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บางนา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26.16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ตลิ่งชัน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36.34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พญาไท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26.63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บึงกุ่ม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10.40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บางกะปิ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มีนบุรี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0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พระขโนง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28.44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บางเขน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17.59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ราษฎร์บูรณะ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36.84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สาธร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31.97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บางแค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42.11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ลาดกระบัง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16.15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หนองจอก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18.42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บางซื่อ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24.95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สวนหลวง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14.54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6300788" y="2565400"/>
            <a:ext cx="1417637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14" name="Oval 13"/>
          <p:cNvSpPr/>
          <p:nvPr/>
        </p:nvSpPr>
        <p:spPr>
          <a:xfrm>
            <a:off x="5148263" y="3522663"/>
            <a:ext cx="936625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บางแค</a:t>
            </a:r>
          </a:p>
        </p:txBody>
      </p:sp>
      <p:sp>
        <p:nvSpPr>
          <p:cNvPr id="15" name="Oval 14"/>
          <p:cNvSpPr/>
          <p:nvPr/>
        </p:nvSpPr>
        <p:spPr>
          <a:xfrm>
            <a:off x="6546850" y="3503613"/>
            <a:ext cx="936625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พญาไท</a:t>
            </a:r>
          </a:p>
        </p:txBody>
      </p:sp>
      <p:sp>
        <p:nvSpPr>
          <p:cNvPr id="16" name="Oval 15"/>
          <p:cNvSpPr/>
          <p:nvPr/>
        </p:nvSpPr>
        <p:spPr>
          <a:xfrm>
            <a:off x="8121650" y="3482975"/>
            <a:ext cx="842963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สาธร</a:t>
            </a:r>
          </a:p>
        </p:txBody>
      </p:sp>
      <p:sp>
        <p:nvSpPr>
          <p:cNvPr id="17" name="Oval 16"/>
          <p:cNvSpPr/>
          <p:nvPr/>
        </p:nvSpPr>
        <p:spPr>
          <a:xfrm>
            <a:off x="5148263" y="4602163"/>
            <a:ext cx="936625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บางซื่อ</a:t>
            </a:r>
          </a:p>
        </p:txBody>
      </p:sp>
      <p:sp>
        <p:nvSpPr>
          <p:cNvPr id="18" name="Oval 17"/>
          <p:cNvSpPr/>
          <p:nvPr/>
        </p:nvSpPr>
        <p:spPr>
          <a:xfrm>
            <a:off x="6556375" y="4583113"/>
            <a:ext cx="936625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บึงกุ่ม</a:t>
            </a:r>
          </a:p>
        </p:txBody>
      </p:sp>
      <p:sp>
        <p:nvSpPr>
          <p:cNvPr id="20" name="Oval 19"/>
          <p:cNvSpPr/>
          <p:nvPr/>
        </p:nvSpPr>
        <p:spPr>
          <a:xfrm>
            <a:off x="7689850" y="4581525"/>
            <a:ext cx="1419225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21" name="Oval 20"/>
          <p:cNvSpPr/>
          <p:nvPr/>
        </p:nvSpPr>
        <p:spPr>
          <a:xfrm>
            <a:off x="5148263" y="5827713"/>
            <a:ext cx="1008062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บางกะปิ</a:t>
            </a:r>
          </a:p>
        </p:txBody>
      </p:sp>
      <p:sp>
        <p:nvSpPr>
          <p:cNvPr id="22" name="Oval 21"/>
          <p:cNvSpPr/>
          <p:nvPr/>
        </p:nvSpPr>
        <p:spPr>
          <a:xfrm>
            <a:off x="6227763" y="5827713"/>
            <a:ext cx="936625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บางเขน</a:t>
            </a:r>
          </a:p>
        </p:txBody>
      </p:sp>
      <p:sp>
        <p:nvSpPr>
          <p:cNvPr id="23" name="Oval 22"/>
          <p:cNvSpPr/>
          <p:nvPr/>
        </p:nvSpPr>
        <p:spPr>
          <a:xfrm>
            <a:off x="7235825" y="5827713"/>
            <a:ext cx="936625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พญาไท</a:t>
            </a:r>
          </a:p>
        </p:txBody>
      </p:sp>
      <p:sp>
        <p:nvSpPr>
          <p:cNvPr id="24" name="Oval 23"/>
          <p:cNvSpPr/>
          <p:nvPr/>
        </p:nvSpPr>
        <p:spPr>
          <a:xfrm>
            <a:off x="8243888" y="5827713"/>
            <a:ext cx="792162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มีนบุรี</a:t>
            </a:r>
          </a:p>
        </p:txBody>
      </p:sp>
      <p:cxnSp>
        <p:nvCxnSpPr>
          <p:cNvPr id="26" name="Straight Connector 25"/>
          <p:cNvCxnSpPr>
            <a:stCxn id="10" idx="3"/>
            <a:endCxn id="14" idx="0"/>
          </p:cNvCxnSpPr>
          <p:nvPr/>
        </p:nvCxnSpPr>
        <p:spPr>
          <a:xfrm rot="5400000">
            <a:off x="5819775" y="2835275"/>
            <a:ext cx="484188" cy="890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4"/>
            <a:endCxn id="15" idx="0"/>
          </p:cNvCxnSpPr>
          <p:nvPr/>
        </p:nvCxnSpPr>
        <p:spPr>
          <a:xfrm rot="16200000" flipH="1">
            <a:off x="6819900" y="3308351"/>
            <a:ext cx="384175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5"/>
            <a:endCxn id="16" idx="0"/>
          </p:cNvCxnSpPr>
          <p:nvPr/>
        </p:nvCxnSpPr>
        <p:spPr>
          <a:xfrm rot="16200000" flipH="1">
            <a:off x="7804944" y="2743994"/>
            <a:ext cx="444500" cy="10334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300788" y="2565400"/>
            <a:ext cx="1417637" cy="554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ราษฎร์บูรณะ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740650" y="2636838"/>
            <a:ext cx="719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36.84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19700" y="4076700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42.11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70675" y="4025900"/>
            <a:ext cx="720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26.63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243888" y="4025900"/>
            <a:ext cx="720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31.97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46850" y="3500438"/>
            <a:ext cx="936625" cy="5556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พญาไท</a:t>
            </a:r>
          </a:p>
        </p:txBody>
      </p:sp>
      <p:cxnSp>
        <p:nvCxnSpPr>
          <p:cNvPr id="39" name="Straight Connector 38"/>
          <p:cNvCxnSpPr>
            <a:stCxn id="37" idx="3"/>
            <a:endCxn id="17" idx="0"/>
          </p:cNvCxnSpPr>
          <p:nvPr/>
        </p:nvCxnSpPr>
        <p:spPr>
          <a:xfrm rot="5400000">
            <a:off x="5836444" y="3753644"/>
            <a:ext cx="628650" cy="1068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4"/>
            <a:endCxn id="18" idx="0"/>
          </p:cNvCxnSpPr>
          <p:nvPr/>
        </p:nvCxnSpPr>
        <p:spPr>
          <a:xfrm rot="16200000" flipH="1">
            <a:off x="6756401" y="4314825"/>
            <a:ext cx="527050" cy="95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5"/>
            <a:endCxn id="20" idx="0"/>
          </p:cNvCxnSpPr>
          <p:nvPr/>
        </p:nvCxnSpPr>
        <p:spPr>
          <a:xfrm rot="16200000" flipH="1">
            <a:off x="7569201" y="3751262"/>
            <a:ext cx="608012" cy="1052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292725" y="5157788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24.95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59563" y="5157788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10.40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172450" y="5157788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36.84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557963" y="4591050"/>
            <a:ext cx="936625" cy="554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บึงกุ่ม</a:t>
            </a:r>
          </a:p>
        </p:txBody>
      </p:sp>
      <p:cxnSp>
        <p:nvCxnSpPr>
          <p:cNvPr id="44" name="Straight Connector 43"/>
          <p:cNvCxnSpPr>
            <a:stCxn id="40" idx="3"/>
            <a:endCxn id="21" idx="0"/>
          </p:cNvCxnSpPr>
          <p:nvPr/>
        </p:nvCxnSpPr>
        <p:spPr>
          <a:xfrm rot="5400000">
            <a:off x="5791200" y="4924425"/>
            <a:ext cx="763588" cy="1042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4"/>
            <a:endCxn id="22" idx="0"/>
          </p:cNvCxnSpPr>
          <p:nvPr/>
        </p:nvCxnSpPr>
        <p:spPr>
          <a:xfrm rot="5400000">
            <a:off x="6519862" y="5321301"/>
            <a:ext cx="682625" cy="33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0" idx="4"/>
            <a:endCxn id="23" idx="0"/>
          </p:cNvCxnSpPr>
          <p:nvPr/>
        </p:nvCxnSpPr>
        <p:spPr>
          <a:xfrm rot="16200000" flipH="1">
            <a:off x="7023894" y="5147469"/>
            <a:ext cx="682625" cy="677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5"/>
            <a:endCxn id="24" idx="0"/>
          </p:cNvCxnSpPr>
          <p:nvPr/>
        </p:nvCxnSpPr>
        <p:spPr>
          <a:xfrm rot="16200000" flipH="1">
            <a:off x="7616825" y="4803775"/>
            <a:ext cx="763588" cy="1284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292725" y="6381750"/>
            <a:ext cx="792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10.79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351588" y="6381750"/>
            <a:ext cx="792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17.59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339013" y="6381750"/>
            <a:ext cx="792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26.63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8532813" y="6381750"/>
            <a:ext cx="5762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0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8243888" y="5826125"/>
            <a:ext cx="792162" cy="554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มีนบุรี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1" grpId="0" animBg="1"/>
      <p:bldP spid="33" grpId="0"/>
      <p:bldP spid="33" grpId="1"/>
      <p:bldP spid="34" grpId="0"/>
      <p:bldP spid="35" grpId="0"/>
      <p:bldP spid="35" grpId="1"/>
      <p:bldP spid="36" grpId="0"/>
      <p:bldP spid="37" grpId="0" animBg="1"/>
      <p:bldP spid="29" grpId="0"/>
      <p:bldP spid="32" grpId="0"/>
      <p:bldP spid="32" grpId="1"/>
      <p:bldP spid="38" grpId="0"/>
      <p:bldP spid="40" grpId="0" animBg="1"/>
      <p:bldP spid="51" grpId="0"/>
      <p:bldP spid="52" grpId="0"/>
      <p:bldP spid="53" grpId="0"/>
      <p:bldP spid="54" grpId="0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xx.jpeg"/>
          <p:cNvPicPr>
            <a:picLocks noChangeAspect="1"/>
          </p:cNvPicPr>
          <p:nvPr/>
        </p:nvPicPr>
        <p:blipFill>
          <a:blip r:embed="rId2" cstate="print"/>
          <a:srcRect l="6952"/>
          <a:stretch>
            <a:fillRect/>
          </a:stretch>
        </p:blipFill>
        <p:spPr bwMode="auto">
          <a:xfrm>
            <a:off x="539750" y="1341438"/>
            <a:ext cx="4818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>
                <a:cs typeface="FreesiaUPC" pitchFamily="34" charset="-34"/>
              </a:rPr>
              <a:t>: </a:t>
            </a:r>
            <a:r>
              <a:rPr lang="th-TH" smtClean="0"/>
              <a:t>ปัญหาของการค้นหาแบบ </a:t>
            </a:r>
            <a:r>
              <a:rPr lang="en-US" smtClean="0">
                <a:cs typeface="FreesiaUPC" pitchFamily="34" charset="-34"/>
              </a:rPr>
              <a:t>GBFS</a:t>
            </a:r>
            <a:endParaRPr lang="th-TH" smtClean="0"/>
          </a:p>
        </p:txBody>
      </p:sp>
      <p:sp>
        <p:nvSpPr>
          <p:cNvPr id="6" name="TextBox 5"/>
          <p:cNvSpPr txBox="1"/>
          <p:nvPr/>
        </p:nvSpPr>
        <p:spPr>
          <a:xfrm>
            <a:off x="5476875" y="1557338"/>
            <a:ext cx="338455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Initial state : </a:t>
            </a:r>
            <a:r>
              <a:rPr lang="th-TH" sz="2000" dirty="0"/>
              <a:t>บางนา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Goal state : </a:t>
            </a:r>
            <a:r>
              <a:rPr lang="th-TH" sz="2000" dirty="0"/>
              <a:t>มีนบุรี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925" y="4465638"/>
          <a:ext cx="5112570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2095"/>
                <a:gridCol w="852095"/>
                <a:gridCol w="951691"/>
                <a:gridCol w="796764"/>
                <a:gridCol w="863161"/>
                <a:gridCol w="796764"/>
              </a:tblGrid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เขต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ระยะทาง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จตุจักร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21.86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ประเวศ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บางนา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26.16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ตลิ่งชัน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36.34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พญาไท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26.63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บึงกุ่ม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10.40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บางกะปิ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10.79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มีนบุรี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0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พระขโนง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28.44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บางเขน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17.59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ราษฎร์บูรณะ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36.84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สาธร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31.97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บางแค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42.11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ลาดกระบัง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16.15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หนองจอก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18.42</a:t>
                      </a:r>
                      <a:endParaRPr lang="th-TH" sz="1600" dirty="0"/>
                    </a:p>
                  </a:txBody>
                  <a:tcPr/>
                </a:tc>
              </a:tr>
              <a:tr h="19088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บางซื่อ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24.95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สวนหลวง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/>
                        <a:t>14.54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6516688" y="2492375"/>
            <a:ext cx="935037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15" name="Oval 14"/>
          <p:cNvSpPr/>
          <p:nvPr/>
        </p:nvSpPr>
        <p:spPr>
          <a:xfrm>
            <a:off x="7451725" y="3357563"/>
            <a:ext cx="1081088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พระขโนง</a:t>
            </a:r>
          </a:p>
        </p:txBody>
      </p:sp>
      <p:sp>
        <p:nvSpPr>
          <p:cNvPr id="16" name="Oval 15"/>
          <p:cNvSpPr/>
          <p:nvPr/>
        </p:nvSpPr>
        <p:spPr>
          <a:xfrm>
            <a:off x="5508625" y="3357563"/>
            <a:ext cx="985838" cy="554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ประเวศ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24750" y="2636838"/>
            <a:ext cx="719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26.16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516688" y="2492375"/>
            <a:ext cx="935037" cy="5556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56" name="Oval 55"/>
          <p:cNvSpPr/>
          <p:nvPr/>
        </p:nvSpPr>
        <p:spPr>
          <a:xfrm>
            <a:off x="5538788" y="4581525"/>
            <a:ext cx="936625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sp>
        <p:nvSpPr>
          <p:cNvPr id="57" name="Oval 56"/>
          <p:cNvSpPr/>
          <p:nvPr/>
        </p:nvSpPr>
        <p:spPr>
          <a:xfrm>
            <a:off x="7451725" y="5610225"/>
            <a:ext cx="1081088" cy="555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พระขโนง</a:t>
            </a:r>
          </a:p>
        </p:txBody>
      </p:sp>
      <p:sp>
        <p:nvSpPr>
          <p:cNvPr id="58" name="Oval 57"/>
          <p:cNvSpPr/>
          <p:nvPr/>
        </p:nvSpPr>
        <p:spPr>
          <a:xfrm>
            <a:off x="5518150" y="5600700"/>
            <a:ext cx="985838" cy="5540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ประเวศ</a:t>
            </a:r>
          </a:p>
        </p:txBody>
      </p:sp>
      <p:cxnSp>
        <p:nvCxnSpPr>
          <p:cNvPr id="61" name="Straight Connector 60"/>
          <p:cNvCxnSpPr>
            <a:stCxn id="49" idx="4"/>
            <a:endCxn id="16" idx="0"/>
          </p:cNvCxnSpPr>
          <p:nvPr/>
        </p:nvCxnSpPr>
        <p:spPr>
          <a:xfrm rot="5400000">
            <a:off x="6338093" y="2710657"/>
            <a:ext cx="309563" cy="984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4"/>
            <a:endCxn id="15" idx="0"/>
          </p:cNvCxnSpPr>
          <p:nvPr/>
        </p:nvCxnSpPr>
        <p:spPr>
          <a:xfrm rot="16200000" flipH="1">
            <a:off x="7334250" y="2698750"/>
            <a:ext cx="309563" cy="10080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651500" y="3933825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18.79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667625" y="3913188"/>
            <a:ext cx="720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28.44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508625" y="3348038"/>
            <a:ext cx="985838" cy="5540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ประเวศ</a:t>
            </a:r>
          </a:p>
        </p:txBody>
      </p:sp>
      <p:cxnSp>
        <p:nvCxnSpPr>
          <p:cNvPr id="68" name="Straight Connector 67"/>
          <p:cNvCxnSpPr>
            <a:stCxn id="66" idx="4"/>
            <a:endCxn id="56" idx="0"/>
          </p:cNvCxnSpPr>
          <p:nvPr/>
        </p:nvCxnSpPr>
        <p:spPr>
          <a:xfrm rot="16200000" flipH="1">
            <a:off x="5664200" y="4238625"/>
            <a:ext cx="679450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672138" y="5095875"/>
            <a:ext cx="720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w Cen MT" pitchFamily="34" charset="0"/>
                <a:cs typeface="FreesiaUPC" pitchFamily="34" charset="-34"/>
              </a:rPr>
              <a:t>26.16</a:t>
            </a:r>
            <a:endParaRPr lang="th-TH" sz="1600">
              <a:latin typeface="Tw Cen MT" pitchFamily="34" charset="0"/>
              <a:cs typeface="FreesiaUPC" pitchFamily="34" charset="-34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548313" y="4581525"/>
            <a:ext cx="936625" cy="554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</a:rPr>
              <a:t>บางนา</a:t>
            </a:r>
          </a:p>
        </p:txBody>
      </p:sp>
      <p:cxnSp>
        <p:nvCxnSpPr>
          <p:cNvPr id="72" name="Straight Connector 71"/>
          <p:cNvCxnSpPr>
            <a:stCxn id="70" idx="4"/>
            <a:endCxn id="58" idx="0"/>
          </p:cNvCxnSpPr>
          <p:nvPr/>
        </p:nvCxnSpPr>
        <p:spPr>
          <a:xfrm rot="5400000">
            <a:off x="5781675" y="5365751"/>
            <a:ext cx="465137" cy="47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0" idx="5"/>
            <a:endCxn id="57" idx="0"/>
          </p:cNvCxnSpPr>
          <p:nvPr/>
        </p:nvCxnSpPr>
        <p:spPr>
          <a:xfrm rot="16200000" flipH="1">
            <a:off x="6892925" y="4510088"/>
            <a:ext cx="555625" cy="1644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3" grpId="0"/>
      <p:bldP spid="33" grpId="1"/>
      <p:bldP spid="49" grpId="0" animBg="1"/>
      <p:bldP spid="56" grpId="0" animBg="1"/>
      <p:bldP spid="57" grpId="0" animBg="1"/>
      <p:bldP spid="58" grpId="0" animBg="1"/>
      <p:bldP spid="64" grpId="0"/>
      <p:bldP spid="64" grpId="1"/>
      <p:bldP spid="65" grpId="0"/>
      <p:bldP spid="66" grpId="0" animBg="1"/>
      <p:bldP spid="69" grpId="0"/>
      <p:bldP spid="69" grpId="1"/>
      <p:bldP spid="7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3940</TotalTime>
  <Words>2604</Words>
  <Application>Microsoft Office PowerPoint</Application>
  <PresentationFormat>On-screen Show (4:3)</PresentationFormat>
  <Paragraphs>839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Angsana New</vt:lpstr>
      <vt:lpstr>Arial</vt:lpstr>
      <vt:lpstr>FreesiaUPC</vt:lpstr>
      <vt:lpstr>Tw Cen MT</vt:lpstr>
      <vt:lpstr>Wingdings</vt:lpstr>
      <vt:lpstr>Wingdings 2</vt:lpstr>
      <vt:lpstr>ตรงกลาง</vt:lpstr>
      <vt:lpstr>heuristic Search Techniques</vt:lpstr>
      <vt:lpstr>ทบทวน Blind Search</vt:lpstr>
      <vt:lpstr>Depth-first Search</vt:lpstr>
      <vt:lpstr>Breath-first Search</vt:lpstr>
      <vt:lpstr>Heuristic Search Techniques</vt:lpstr>
      <vt:lpstr>ตัวอย่างการหา h(n)</vt:lpstr>
      <vt:lpstr>Greedy Best First Search (GBFS)</vt:lpstr>
      <vt:lpstr>ตัวอย่าง: การค้นหาแบบ GBFS</vt:lpstr>
      <vt:lpstr>ตัวอย่าง: ปัญหาของการค้นหาแบบ GBFS</vt:lpstr>
      <vt:lpstr>Greedy Best First Search (GBFS)</vt:lpstr>
      <vt:lpstr>A* Search</vt:lpstr>
      <vt:lpstr>ตัวอย่าง: การค้นหาแบบ A*</vt:lpstr>
      <vt:lpstr>ตัวอย่าง: A* แก้ปัญหาของ GBFS</vt:lpstr>
      <vt:lpstr>เปรียบเทียบ GBFS และ A*</vt:lpstr>
      <vt:lpstr>A* </vt:lpstr>
      <vt:lpstr>การกำหนดฟังก์ชัน heuristic</vt:lpstr>
      <vt:lpstr>การคำนวณหา h1</vt:lpstr>
      <vt:lpstr>การคำนวณหา h2</vt:lpstr>
      <vt:lpstr>เปรียบเทียบการใช้ h1 และ h2 [Russel and Norvig, 2003]</vt:lpstr>
      <vt:lpstr>แบบฝึกหัด: ใช้ GBFS และ A*                  เพื่อหาทางไปสู่เป้าหมาย</vt:lpstr>
      <vt:lpstr>Local Search Algorithm</vt:lpstr>
      <vt:lpstr>Hill Climbing Search</vt:lpstr>
      <vt:lpstr>Hill Climbing เพื่อหาทางไปสู่เป้าหมาย</vt:lpstr>
      <vt:lpstr>ปัญหาของ Hill Climbing Search</vt:lpstr>
      <vt:lpstr>ปัญหา: Local Maximum</vt:lpstr>
      <vt:lpstr>ปัญหา: Ridges</vt:lpstr>
      <vt:lpstr>ปัญหา: Plateau</vt:lpstr>
      <vt:lpstr>Simulated Annealing Search</vt:lpstr>
      <vt:lpstr>Simulated Annealing Search (2)</vt:lpstr>
      <vt:lpstr>Simulated Annealing Search (3)</vt:lpstr>
      <vt:lpstr>ตัวอย่าง: เขาวงกต</vt:lpstr>
      <vt:lpstr>Hill Climbing Search</vt:lpstr>
      <vt:lpstr>ถ้าเลือกมาทาง (1)</vt:lpstr>
      <vt:lpstr>ถ้าเลือกมาทาง (2)</vt:lpstr>
      <vt:lpstr>ถ้าเลือกมาทาง (3)</vt:lpstr>
      <vt:lpstr>ถ้าเลือกมาทาง (4)</vt:lpstr>
      <vt:lpstr>แบบฝึกหัด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382</cp:revision>
  <dcterms:created xsi:type="dcterms:W3CDTF">2010-02-28T04:09:14Z</dcterms:created>
  <dcterms:modified xsi:type="dcterms:W3CDTF">2015-08-04T05:33:25Z</dcterms:modified>
</cp:coreProperties>
</file>