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6" r:id="rId18"/>
    <p:sldId id="287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>
              <a:solidFill>
                <a:srgbClr val="EBDDC3"/>
              </a:solidFill>
            </a:endParaRPr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>
                <a:solidFill>
                  <a:srgbClr val="EBDDC3"/>
                </a:solidFill>
              </a:rPr>
              <a:pPr/>
              <a:t>‹#›</a:t>
            </a:fld>
            <a:endParaRPr lang="th-TH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63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60488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076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424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2028398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85018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>
                <a:solidFill>
                  <a:srgbClr val="775F55"/>
                </a:solidFill>
              </a:rPr>
              <a:pPr/>
              <a:t>‹#›</a:t>
            </a:fld>
            <a:endParaRPr lang="th-TH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46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2622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00892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6966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7850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68CF6B-32B9-445C-B93B-05FD86187B20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8878BB-A563-449E-9748-E33B00443D8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>
                <a:solidFill>
                  <a:srgbClr val="775F55"/>
                </a:solidFill>
              </a:rPr>
              <a:pPr/>
              <a:t>04/08/58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619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Problem Solving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030523111 – Introduction to Artificial Intelligence</a:t>
            </a:r>
          </a:p>
          <a:p>
            <a:pPr algn="r"/>
            <a:r>
              <a:rPr lang="en-US" dirty="0"/>
              <a:t>Asst. Prof. Dr. Choopan </a:t>
            </a:r>
            <a:r>
              <a:rPr lang="en-US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การใช้งานปริภูมิสถานะ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ปริภูมิสถานะจะนำเสนอในรูปแบบของกราฟ </a:t>
            </a:r>
            <a:r>
              <a:rPr lang="en-US" dirty="0" smtClean="0"/>
              <a:t>(Graph)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Oval 3"/>
          <p:cNvSpPr/>
          <p:nvPr/>
        </p:nvSpPr>
        <p:spPr>
          <a:xfrm>
            <a:off x="3571868" y="2357430"/>
            <a:ext cx="571504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5" name="Oval 4"/>
          <p:cNvSpPr/>
          <p:nvPr/>
        </p:nvSpPr>
        <p:spPr>
          <a:xfrm>
            <a:off x="5357818" y="3786190"/>
            <a:ext cx="571504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th-TH" dirty="0"/>
          </a:p>
        </p:txBody>
      </p:sp>
      <p:sp>
        <p:nvSpPr>
          <p:cNvPr id="8" name="Oval 7"/>
          <p:cNvSpPr/>
          <p:nvPr/>
        </p:nvSpPr>
        <p:spPr>
          <a:xfrm>
            <a:off x="3571868" y="5214950"/>
            <a:ext cx="571504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th-TH" dirty="0"/>
          </a:p>
        </p:txBody>
      </p:sp>
      <p:sp>
        <p:nvSpPr>
          <p:cNvPr id="9" name="Oval 8"/>
          <p:cNvSpPr/>
          <p:nvPr/>
        </p:nvSpPr>
        <p:spPr>
          <a:xfrm>
            <a:off x="3571868" y="3857628"/>
            <a:ext cx="571504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th-TH" dirty="0"/>
          </a:p>
        </p:txBody>
      </p:sp>
      <p:cxnSp>
        <p:nvCxnSpPr>
          <p:cNvPr id="11" name="Straight Arrow Connector 10"/>
          <p:cNvCxnSpPr>
            <a:stCxn id="4" idx="6"/>
            <a:endCxn id="5" idx="1"/>
          </p:cNvCxnSpPr>
          <p:nvPr/>
        </p:nvCxnSpPr>
        <p:spPr>
          <a:xfrm>
            <a:off x="4143372" y="2678901"/>
            <a:ext cx="1298141" cy="12014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4"/>
            <a:endCxn id="9" idx="0"/>
          </p:cNvCxnSpPr>
          <p:nvPr/>
        </p:nvCxnSpPr>
        <p:spPr>
          <a:xfrm rot="5400000">
            <a:off x="3428992" y="3429000"/>
            <a:ext cx="85725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4"/>
            <a:endCxn id="8" idx="0"/>
          </p:cNvCxnSpPr>
          <p:nvPr/>
        </p:nvCxnSpPr>
        <p:spPr>
          <a:xfrm rot="5400000">
            <a:off x="3500430" y="4857760"/>
            <a:ext cx="71438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8" idx="6"/>
          </p:cNvCxnSpPr>
          <p:nvPr/>
        </p:nvCxnSpPr>
        <p:spPr>
          <a:xfrm rot="5400000">
            <a:off x="4191720" y="4286628"/>
            <a:ext cx="1201446" cy="12981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00298" y="2714620"/>
            <a:ext cx="928694" cy="64294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142844" y="3071810"/>
            <a:ext cx="2357454" cy="185738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Node : </a:t>
            </a:r>
            <a:r>
              <a:rPr lang="th-TH" dirty="0" smtClean="0">
                <a:solidFill>
                  <a:schemeClr val="tx1"/>
                </a:solidFill>
              </a:rPr>
              <a:t>ทำหน้าที่แทนสถานะ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286512" y="2357430"/>
            <a:ext cx="2643206" cy="378621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Edge : </a:t>
            </a:r>
            <a:r>
              <a:rPr lang="th-TH" dirty="0" smtClean="0">
                <a:solidFill>
                  <a:schemeClr val="tx1"/>
                </a:solidFill>
              </a:rPr>
              <a:t>เป็นตัวแสดงการเปลี่ยนจากสถานะหนึ่งไปยังอีกสถานะหนึ่ง ที่เกิดจากการกระทำใน </a:t>
            </a:r>
            <a:r>
              <a:rPr lang="en-US" dirty="0" smtClean="0">
                <a:solidFill>
                  <a:schemeClr val="tx1"/>
                </a:solidFill>
              </a:rPr>
              <a:t>set </a:t>
            </a:r>
            <a:r>
              <a:rPr lang="th-TH" dirty="0" smtClean="0">
                <a:solidFill>
                  <a:schemeClr val="tx1"/>
                </a:solidFill>
              </a:rPr>
              <a:t>ของ </a:t>
            </a:r>
            <a:r>
              <a:rPr lang="en-US" dirty="0" smtClean="0">
                <a:solidFill>
                  <a:schemeClr val="tx1"/>
                </a:solidFill>
              </a:rPr>
              <a:t>Successor Function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286380" y="2928934"/>
            <a:ext cx="1000132" cy="28575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72000" y="2071678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สถานะเริ่มต้น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928662" y="5334672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สถานะเป้าหมาย</a:t>
            </a:r>
            <a:endParaRPr lang="th-TH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86050" y="5572140"/>
            <a:ext cx="714380" cy="1588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1"/>
          </p:cNvCxnSpPr>
          <p:nvPr/>
        </p:nvCxnSpPr>
        <p:spPr>
          <a:xfrm rot="10800000" flipV="1">
            <a:off x="4143372" y="2333288"/>
            <a:ext cx="428628" cy="9558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Rectangle 310"/>
          <p:cNvSpPr/>
          <p:nvPr/>
        </p:nvSpPr>
        <p:spPr>
          <a:xfrm>
            <a:off x="1643042" y="5286388"/>
            <a:ext cx="5786478" cy="1428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0" name="Rectangle 119"/>
          <p:cNvSpPr/>
          <p:nvPr/>
        </p:nvSpPr>
        <p:spPr>
          <a:xfrm>
            <a:off x="7708229" y="421481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5786446" y="278605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ปริภูมิสถานะ </a:t>
            </a:r>
            <a:r>
              <a:rPr lang="en-US" dirty="0" smtClean="0"/>
              <a:t>: </a:t>
            </a:r>
            <a:r>
              <a:rPr lang="th-TH" dirty="0" smtClean="0"/>
              <a:t>หุ่นยนต์ทำความสะอาด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571736" y="278605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" name="Picture 4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857496"/>
            <a:ext cx="357190" cy="3571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57554" y="278605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" name="Group 6"/>
          <p:cNvGrpSpPr/>
          <p:nvPr/>
        </p:nvGrpSpPr>
        <p:grpSpPr>
          <a:xfrm>
            <a:off x="3000364" y="3196825"/>
            <a:ext cx="261940" cy="160736"/>
            <a:chOff x="1142976" y="5286388"/>
            <a:chExt cx="428628" cy="285752"/>
          </a:xfrm>
        </p:grpSpPr>
        <p:sp>
          <p:nvSpPr>
            <p:cNvPr id="8" name="Oval 7"/>
            <p:cNvSpPr/>
            <p:nvPr/>
          </p:nvSpPr>
          <p:spPr>
            <a:xfrm>
              <a:off x="1357290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14414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1285852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Oval 10"/>
            <p:cNvSpPr/>
            <p:nvPr/>
          </p:nvSpPr>
          <p:spPr>
            <a:xfrm>
              <a:off x="1142976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428728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14414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Oval 13"/>
            <p:cNvSpPr/>
            <p:nvPr/>
          </p:nvSpPr>
          <p:spPr>
            <a:xfrm>
              <a:off x="1500166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357290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Isosceles Triangle 15"/>
            <p:cNvSpPr/>
            <p:nvPr/>
          </p:nvSpPr>
          <p:spPr>
            <a:xfrm>
              <a:off x="1428728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7" name="Group 16"/>
          <p:cNvGrpSpPr/>
          <p:nvPr/>
        </p:nvGrpSpPr>
        <p:grpSpPr>
          <a:xfrm>
            <a:off x="3786182" y="3196825"/>
            <a:ext cx="261940" cy="160736"/>
            <a:chOff x="2428860" y="5286388"/>
            <a:chExt cx="428628" cy="285752"/>
          </a:xfrm>
        </p:grpSpPr>
        <p:sp>
          <p:nvSpPr>
            <p:cNvPr id="18" name="Oval 17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" name="Oval 20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" name="Oval 23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6" name="Isosceles Triangle 25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71406" y="1500174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state : </a:t>
            </a:r>
            <a:r>
              <a:rPr lang="th-TH" dirty="0" smtClean="0"/>
              <a:t>หุ่นยนต์อยู่ที่ห้องฝั่งซ้าย</a:t>
            </a:r>
            <a:endParaRPr lang="th-TH" dirty="0"/>
          </a:p>
        </p:txBody>
      </p:sp>
      <p:sp>
        <p:nvSpPr>
          <p:cNvPr id="28" name="TextBox 27"/>
          <p:cNvSpPr txBox="1"/>
          <p:nvPr/>
        </p:nvSpPr>
        <p:spPr>
          <a:xfrm>
            <a:off x="30766" y="1857364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Successor Functions: (L)</a:t>
            </a:r>
            <a:r>
              <a:rPr lang="en-US" dirty="0" err="1" smtClean="0"/>
              <a:t>eft</a:t>
            </a:r>
            <a:r>
              <a:rPr lang="en-US" dirty="0" smtClean="0"/>
              <a:t>, (R)</a:t>
            </a:r>
            <a:r>
              <a:rPr lang="en-US" dirty="0" err="1" smtClean="0"/>
              <a:t>ight</a:t>
            </a:r>
            <a:r>
              <a:rPr lang="en-US" dirty="0" smtClean="0"/>
              <a:t>, (S)</a:t>
            </a:r>
            <a:r>
              <a:rPr lang="en-US" dirty="0" err="1" smtClean="0"/>
              <a:t>uck</a:t>
            </a:r>
            <a:endParaRPr lang="th-TH" dirty="0"/>
          </a:p>
        </p:txBody>
      </p:sp>
      <p:cxnSp>
        <p:nvCxnSpPr>
          <p:cNvPr id="42" name="Straight Connector 41"/>
          <p:cNvCxnSpPr/>
          <p:nvPr/>
        </p:nvCxnSpPr>
        <p:spPr>
          <a:xfrm rot="5400000" flipH="1" flipV="1">
            <a:off x="2678893" y="2678901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2214546" y="2571744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1928794" y="2857496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214546" y="3143248"/>
            <a:ext cx="28575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857356" y="2643182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sp>
        <p:nvSpPr>
          <p:cNvPr id="56" name="Rectangle 55"/>
          <p:cNvSpPr/>
          <p:nvPr/>
        </p:nvSpPr>
        <p:spPr>
          <a:xfrm>
            <a:off x="5000628" y="278605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7" name="Picture 56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2857496"/>
            <a:ext cx="357190" cy="357190"/>
          </a:xfrm>
          <a:prstGeom prst="rect">
            <a:avLst/>
          </a:prstGeom>
        </p:spPr>
      </p:pic>
      <p:grpSp>
        <p:nvGrpSpPr>
          <p:cNvPr id="17" name="Group 58"/>
          <p:cNvGrpSpPr/>
          <p:nvPr/>
        </p:nvGrpSpPr>
        <p:grpSpPr>
          <a:xfrm>
            <a:off x="5429256" y="3196825"/>
            <a:ext cx="261940" cy="160736"/>
            <a:chOff x="1142976" y="5286388"/>
            <a:chExt cx="428628" cy="285752"/>
          </a:xfrm>
        </p:grpSpPr>
        <p:sp>
          <p:nvSpPr>
            <p:cNvPr id="60" name="Oval 59"/>
            <p:cNvSpPr/>
            <p:nvPr/>
          </p:nvSpPr>
          <p:spPr>
            <a:xfrm>
              <a:off x="1357290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214414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2" name="Isosceles Triangle 61"/>
            <p:cNvSpPr/>
            <p:nvPr/>
          </p:nvSpPr>
          <p:spPr>
            <a:xfrm>
              <a:off x="1285852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3" name="Oval 62"/>
            <p:cNvSpPr/>
            <p:nvPr/>
          </p:nvSpPr>
          <p:spPr>
            <a:xfrm>
              <a:off x="1142976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1428728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214414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6" name="Oval 65"/>
            <p:cNvSpPr/>
            <p:nvPr/>
          </p:nvSpPr>
          <p:spPr>
            <a:xfrm>
              <a:off x="1500166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1357290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8" name="Isosceles Triangle 67"/>
            <p:cNvSpPr/>
            <p:nvPr/>
          </p:nvSpPr>
          <p:spPr>
            <a:xfrm>
              <a:off x="1428728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9" name="Group 68"/>
          <p:cNvGrpSpPr/>
          <p:nvPr/>
        </p:nvGrpSpPr>
        <p:grpSpPr>
          <a:xfrm>
            <a:off x="6215074" y="3196825"/>
            <a:ext cx="261940" cy="160736"/>
            <a:chOff x="2428860" y="5286388"/>
            <a:chExt cx="428628" cy="285752"/>
          </a:xfrm>
        </p:grpSpPr>
        <p:sp>
          <p:nvSpPr>
            <p:cNvPr id="70" name="Oval 69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2" name="Isosceles Triangle 71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3" name="Oval 72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6" name="Oval 75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8" name="Isosceles Triangle 77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80" name="Straight Arrow Connector 79"/>
          <p:cNvCxnSpPr/>
          <p:nvPr/>
        </p:nvCxnSpPr>
        <p:spPr>
          <a:xfrm>
            <a:off x="4143372" y="2928934"/>
            <a:ext cx="85725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4320914" y="247715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84" name="Rectangle 83"/>
          <p:cNvSpPr/>
          <p:nvPr/>
        </p:nvSpPr>
        <p:spPr>
          <a:xfrm>
            <a:off x="642910" y="421481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5" name="Picture 84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4286256"/>
            <a:ext cx="357190" cy="357190"/>
          </a:xfrm>
          <a:prstGeom prst="rect">
            <a:avLst/>
          </a:prstGeom>
        </p:spPr>
      </p:pic>
      <p:sp>
        <p:nvSpPr>
          <p:cNvPr id="86" name="Rectangle 85"/>
          <p:cNvSpPr/>
          <p:nvPr/>
        </p:nvSpPr>
        <p:spPr>
          <a:xfrm>
            <a:off x="1428728" y="421481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0" name="Group 96"/>
          <p:cNvGrpSpPr/>
          <p:nvPr/>
        </p:nvGrpSpPr>
        <p:grpSpPr>
          <a:xfrm>
            <a:off x="1857356" y="4625585"/>
            <a:ext cx="261940" cy="160736"/>
            <a:chOff x="2428860" y="5286388"/>
            <a:chExt cx="428628" cy="285752"/>
          </a:xfrm>
        </p:grpSpPr>
        <p:sp>
          <p:nvSpPr>
            <p:cNvPr id="98" name="Oval 97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" name="Isosceles Triangle 99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" name="Oval 100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4" name="Oval 103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6" name="Isosceles Triangle 105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108" name="Straight Arrow Connector 107"/>
          <p:cNvCxnSpPr/>
          <p:nvPr/>
        </p:nvCxnSpPr>
        <p:spPr>
          <a:xfrm rot="10800000" flipV="1">
            <a:off x="1071538" y="3500438"/>
            <a:ext cx="2214578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714480" y="350043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cxnSp>
        <p:nvCxnSpPr>
          <p:cNvPr id="111" name="Straight Arrow Connector 110"/>
          <p:cNvCxnSpPr/>
          <p:nvPr/>
        </p:nvCxnSpPr>
        <p:spPr>
          <a:xfrm rot="10800000">
            <a:off x="4143372" y="3286124"/>
            <a:ext cx="85725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429124" y="3214686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113" name="Straight Connector 112"/>
          <p:cNvCxnSpPr/>
          <p:nvPr/>
        </p:nvCxnSpPr>
        <p:spPr>
          <a:xfrm rot="5400000" flipH="1" flipV="1">
            <a:off x="6179355" y="2678901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0800000">
            <a:off x="6286512" y="2571744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>
            <a:off x="6572264" y="2857496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6572264" y="3143248"/>
            <a:ext cx="285752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6858016" y="257174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118" name="Rectangle 117"/>
          <p:cNvSpPr/>
          <p:nvPr/>
        </p:nvSpPr>
        <p:spPr>
          <a:xfrm>
            <a:off x="6922411" y="421481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19" name="Picture 118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1" y="4286256"/>
            <a:ext cx="357190" cy="357190"/>
          </a:xfrm>
          <a:prstGeom prst="rect">
            <a:avLst/>
          </a:prstGeom>
        </p:spPr>
      </p:pic>
      <p:grpSp>
        <p:nvGrpSpPr>
          <p:cNvPr id="31" name="Group 120"/>
          <p:cNvGrpSpPr/>
          <p:nvPr/>
        </p:nvGrpSpPr>
        <p:grpSpPr>
          <a:xfrm>
            <a:off x="7358083" y="4625585"/>
            <a:ext cx="261940" cy="160736"/>
            <a:chOff x="2428860" y="5286388"/>
            <a:chExt cx="428628" cy="285752"/>
          </a:xfrm>
        </p:grpSpPr>
        <p:sp>
          <p:nvSpPr>
            <p:cNvPr id="122" name="Oval 121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4" name="Isosceles Triangle 123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5" name="Oval 124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8" name="Oval 127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0" name="Isosceles Triangle 129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131" name="Straight Arrow Connector 130"/>
          <p:cNvCxnSpPr/>
          <p:nvPr/>
        </p:nvCxnSpPr>
        <p:spPr>
          <a:xfrm>
            <a:off x="5857852" y="3500438"/>
            <a:ext cx="2279004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7143768" y="3429000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cxnSp>
        <p:nvCxnSpPr>
          <p:cNvPr id="135" name="Straight Connector 134"/>
          <p:cNvCxnSpPr/>
          <p:nvPr/>
        </p:nvCxnSpPr>
        <p:spPr>
          <a:xfrm rot="5400000" flipH="1" flipV="1">
            <a:off x="821505" y="4084507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0800000">
            <a:off x="357158" y="3977350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71406" y="4263102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357158" y="4548854"/>
            <a:ext cx="28575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-32" y="4048788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141" name="Straight Arrow Connector 140"/>
          <p:cNvCxnSpPr/>
          <p:nvPr/>
        </p:nvCxnSpPr>
        <p:spPr>
          <a:xfrm rot="5400000">
            <a:off x="1142976" y="4929198"/>
            <a:ext cx="142876" cy="1588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214414" y="5000636"/>
            <a:ext cx="4286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rot="5400000" flipH="1" flipV="1">
            <a:off x="1571604" y="4929198"/>
            <a:ext cx="14287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214414" y="492919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sp>
        <p:nvSpPr>
          <p:cNvPr id="147" name="Rectangle 146"/>
          <p:cNvSpPr/>
          <p:nvPr/>
        </p:nvSpPr>
        <p:spPr>
          <a:xfrm>
            <a:off x="3428992" y="421481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8" name="Rectangle 147"/>
          <p:cNvSpPr/>
          <p:nvPr/>
        </p:nvSpPr>
        <p:spPr>
          <a:xfrm>
            <a:off x="2643174" y="4214818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49" name="Picture 148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4286256"/>
            <a:ext cx="357190" cy="357190"/>
          </a:xfrm>
          <a:prstGeom prst="rect">
            <a:avLst/>
          </a:prstGeom>
        </p:spPr>
      </p:pic>
      <p:grpSp>
        <p:nvGrpSpPr>
          <p:cNvPr id="225" name="Group 159"/>
          <p:cNvGrpSpPr/>
          <p:nvPr/>
        </p:nvGrpSpPr>
        <p:grpSpPr>
          <a:xfrm>
            <a:off x="3857620" y="4625585"/>
            <a:ext cx="261940" cy="160736"/>
            <a:chOff x="2428860" y="5286388"/>
            <a:chExt cx="428628" cy="285752"/>
          </a:xfrm>
        </p:grpSpPr>
        <p:sp>
          <p:nvSpPr>
            <p:cNvPr id="161" name="Oval 160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3" name="Isosceles Triangle 162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8" name="Rounded Rectangle 167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9" name="Isosceles Triangle 168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170" name="Straight Arrow Connector 169"/>
          <p:cNvCxnSpPr/>
          <p:nvPr/>
        </p:nvCxnSpPr>
        <p:spPr>
          <a:xfrm>
            <a:off x="2214547" y="4357694"/>
            <a:ext cx="42862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2214546" y="390591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cxnSp>
        <p:nvCxnSpPr>
          <p:cNvPr id="172" name="Straight Arrow Connector 171"/>
          <p:cNvCxnSpPr/>
          <p:nvPr/>
        </p:nvCxnSpPr>
        <p:spPr>
          <a:xfrm rot="10800000">
            <a:off x="2214548" y="4714884"/>
            <a:ext cx="42862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 flipH="1" flipV="1">
            <a:off x="3821901" y="4107661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10800000">
            <a:off x="3929058" y="4000504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>
            <a:off x="4214810" y="4286256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4214810" y="4572008"/>
            <a:ext cx="285752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3636294" y="37630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178" name="TextBox 177"/>
          <p:cNvSpPr txBox="1"/>
          <p:nvPr/>
        </p:nvSpPr>
        <p:spPr>
          <a:xfrm>
            <a:off x="2320650" y="4643446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sp>
        <p:nvSpPr>
          <p:cNvPr id="179" name="Rectangle 178"/>
          <p:cNvSpPr/>
          <p:nvPr/>
        </p:nvSpPr>
        <p:spPr>
          <a:xfrm>
            <a:off x="5000629" y="4237972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80" name="Picture 179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7" y="4309410"/>
            <a:ext cx="357190" cy="357190"/>
          </a:xfrm>
          <a:prstGeom prst="rect">
            <a:avLst/>
          </a:prstGeom>
        </p:spPr>
      </p:pic>
      <p:sp>
        <p:nvSpPr>
          <p:cNvPr id="181" name="Rectangle 180"/>
          <p:cNvSpPr/>
          <p:nvPr/>
        </p:nvSpPr>
        <p:spPr>
          <a:xfrm>
            <a:off x="5786447" y="4237972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26" name="Group 181"/>
          <p:cNvGrpSpPr/>
          <p:nvPr/>
        </p:nvGrpSpPr>
        <p:grpSpPr>
          <a:xfrm>
            <a:off x="5429257" y="4648739"/>
            <a:ext cx="261940" cy="160736"/>
            <a:chOff x="1142976" y="5286388"/>
            <a:chExt cx="428628" cy="285752"/>
          </a:xfrm>
        </p:grpSpPr>
        <p:sp>
          <p:nvSpPr>
            <p:cNvPr id="183" name="Oval 182"/>
            <p:cNvSpPr/>
            <p:nvPr/>
          </p:nvSpPr>
          <p:spPr>
            <a:xfrm>
              <a:off x="1357290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214414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5" name="Isosceles Triangle 184"/>
            <p:cNvSpPr/>
            <p:nvPr/>
          </p:nvSpPr>
          <p:spPr>
            <a:xfrm>
              <a:off x="1285852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6" name="Oval 185"/>
            <p:cNvSpPr/>
            <p:nvPr/>
          </p:nvSpPr>
          <p:spPr>
            <a:xfrm>
              <a:off x="1142976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1428728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214414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9" name="Oval 188"/>
            <p:cNvSpPr/>
            <p:nvPr/>
          </p:nvSpPr>
          <p:spPr>
            <a:xfrm>
              <a:off x="1500166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0" name="Rounded Rectangle 189"/>
            <p:cNvSpPr/>
            <p:nvPr/>
          </p:nvSpPr>
          <p:spPr>
            <a:xfrm>
              <a:off x="1357290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1" name="Isosceles Triangle 190"/>
            <p:cNvSpPr/>
            <p:nvPr/>
          </p:nvSpPr>
          <p:spPr>
            <a:xfrm>
              <a:off x="1428728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202" name="Straight Connector 201"/>
          <p:cNvCxnSpPr/>
          <p:nvPr/>
        </p:nvCxnSpPr>
        <p:spPr>
          <a:xfrm rot="5400000" flipH="1" flipV="1">
            <a:off x="5107786" y="4130815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5400000">
            <a:off x="4357687" y="4309410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>
            <a:endCxn id="179" idx="1"/>
          </p:cNvCxnSpPr>
          <p:nvPr/>
        </p:nvCxnSpPr>
        <p:spPr>
          <a:xfrm flipV="1">
            <a:off x="4643439" y="4559443"/>
            <a:ext cx="357190" cy="125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5178171" y="3834474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6572265" y="4382436"/>
            <a:ext cx="357190" cy="233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/>
          <p:nvPr/>
        </p:nvCxnSpPr>
        <p:spPr>
          <a:xfrm rot="10800000">
            <a:off x="6572265" y="4739626"/>
            <a:ext cx="35719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10800000">
            <a:off x="4643439" y="4000504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6565253" y="390591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228" name="TextBox 227"/>
          <p:cNvSpPr txBox="1"/>
          <p:nvPr/>
        </p:nvSpPr>
        <p:spPr>
          <a:xfrm>
            <a:off x="6643703" y="4643446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229" name="Straight Arrow Connector 228"/>
          <p:cNvCxnSpPr/>
          <p:nvPr/>
        </p:nvCxnSpPr>
        <p:spPr>
          <a:xfrm rot="5400000">
            <a:off x="7501753" y="4906044"/>
            <a:ext cx="142876" cy="1588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7573191" y="4977482"/>
            <a:ext cx="4286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 rot="5400000" flipH="1" flipV="1">
            <a:off x="7930381" y="4906044"/>
            <a:ext cx="14287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Box 231"/>
          <p:cNvSpPr txBox="1"/>
          <p:nvPr/>
        </p:nvSpPr>
        <p:spPr>
          <a:xfrm>
            <a:off x="7573191" y="490604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cxnSp>
        <p:nvCxnSpPr>
          <p:cNvPr id="233" name="Straight Connector 232"/>
          <p:cNvCxnSpPr/>
          <p:nvPr/>
        </p:nvCxnSpPr>
        <p:spPr>
          <a:xfrm rot="5400000" flipH="1" flipV="1">
            <a:off x="8108181" y="4106073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rot="10800000">
            <a:off x="8215338" y="3998916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rot="5400000">
            <a:off x="8501090" y="4284668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Arrow Connector 235"/>
          <p:cNvCxnSpPr/>
          <p:nvPr/>
        </p:nvCxnSpPr>
        <p:spPr>
          <a:xfrm>
            <a:off x="8501090" y="4570420"/>
            <a:ext cx="285752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/>
          <p:cNvSpPr txBox="1"/>
          <p:nvPr/>
        </p:nvSpPr>
        <p:spPr>
          <a:xfrm>
            <a:off x="8735724" y="397735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238" name="Rectangle 237"/>
          <p:cNvSpPr/>
          <p:nvPr/>
        </p:nvSpPr>
        <p:spPr>
          <a:xfrm>
            <a:off x="3564825" y="55721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9" name="Rectangle 238"/>
          <p:cNvSpPr/>
          <p:nvPr/>
        </p:nvSpPr>
        <p:spPr>
          <a:xfrm>
            <a:off x="2779007" y="55721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40" name="Picture 239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7" y="5643578"/>
            <a:ext cx="357190" cy="357190"/>
          </a:xfrm>
          <a:prstGeom prst="rect">
            <a:avLst/>
          </a:prstGeom>
        </p:spPr>
      </p:pic>
      <p:cxnSp>
        <p:nvCxnSpPr>
          <p:cNvPr id="251" name="Straight Arrow Connector 250"/>
          <p:cNvCxnSpPr/>
          <p:nvPr/>
        </p:nvCxnSpPr>
        <p:spPr>
          <a:xfrm rot="5400000">
            <a:off x="3358349" y="6263366"/>
            <a:ext cx="142876" cy="1588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3429787" y="6334804"/>
            <a:ext cx="4286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rot="5400000" flipH="1" flipV="1">
            <a:off x="3786977" y="6263366"/>
            <a:ext cx="14287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3429787" y="626336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sp>
        <p:nvSpPr>
          <p:cNvPr id="259" name="Rectangle 258"/>
          <p:cNvSpPr/>
          <p:nvPr/>
        </p:nvSpPr>
        <p:spPr>
          <a:xfrm>
            <a:off x="5715008" y="55721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0" name="Rectangle 259"/>
          <p:cNvSpPr/>
          <p:nvPr/>
        </p:nvSpPr>
        <p:spPr>
          <a:xfrm>
            <a:off x="4929190" y="55721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61" name="Picture 260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5643578"/>
            <a:ext cx="357190" cy="357190"/>
          </a:xfrm>
          <a:prstGeom prst="rect">
            <a:avLst/>
          </a:prstGeom>
        </p:spPr>
      </p:pic>
      <p:cxnSp>
        <p:nvCxnSpPr>
          <p:cNvPr id="262" name="Straight Arrow Connector 261"/>
          <p:cNvCxnSpPr/>
          <p:nvPr/>
        </p:nvCxnSpPr>
        <p:spPr>
          <a:xfrm rot="5400000">
            <a:off x="5508532" y="6263366"/>
            <a:ext cx="142876" cy="1588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5579970" y="6334804"/>
            <a:ext cx="4286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Arrow Connector 263"/>
          <p:cNvCxnSpPr/>
          <p:nvPr/>
        </p:nvCxnSpPr>
        <p:spPr>
          <a:xfrm rot="5400000" flipH="1" flipV="1">
            <a:off x="5937160" y="6263366"/>
            <a:ext cx="14287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/>
          <p:cNvSpPr txBox="1"/>
          <p:nvPr/>
        </p:nvSpPr>
        <p:spPr>
          <a:xfrm>
            <a:off x="5636558" y="625572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cxnSp>
        <p:nvCxnSpPr>
          <p:cNvPr id="266" name="Straight Arrow Connector 265"/>
          <p:cNvCxnSpPr/>
          <p:nvPr/>
        </p:nvCxnSpPr>
        <p:spPr>
          <a:xfrm>
            <a:off x="4367210" y="5715016"/>
            <a:ext cx="56198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/>
          <p:cNvCxnSpPr/>
          <p:nvPr/>
        </p:nvCxnSpPr>
        <p:spPr>
          <a:xfrm rot="10800000">
            <a:off x="4367210" y="6072206"/>
            <a:ext cx="56198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 rot="5400000" flipH="1" flipV="1">
            <a:off x="2964646" y="5463395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 rot="10800000">
            <a:off x="2500299" y="5356238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rot="5400000">
            <a:off x="2214547" y="5641990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>
            <a:off x="2500299" y="5927742"/>
            <a:ext cx="28575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 rot="5400000" flipH="1" flipV="1">
            <a:off x="6107918" y="5463395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 rot="10800000">
            <a:off x="6215075" y="5356238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 rot="5400000">
            <a:off x="6500827" y="5641990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/>
          <p:nvPr/>
        </p:nvCxnSpPr>
        <p:spPr>
          <a:xfrm>
            <a:off x="6500827" y="5927742"/>
            <a:ext cx="285752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6735461" y="5334672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285" name="Straight Arrow Connector 284"/>
          <p:cNvCxnSpPr>
            <a:endCxn id="238" idx="0"/>
          </p:cNvCxnSpPr>
          <p:nvPr/>
        </p:nvCxnSpPr>
        <p:spPr>
          <a:xfrm rot="16200000" flipH="1">
            <a:off x="3371892" y="4986298"/>
            <a:ext cx="714380" cy="4573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Arrow Connector 286"/>
          <p:cNvCxnSpPr>
            <a:endCxn id="260" idx="0"/>
          </p:cNvCxnSpPr>
          <p:nvPr/>
        </p:nvCxnSpPr>
        <p:spPr>
          <a:xfrm rot="5400000">
            <a:off x="5268521" y="4911339"/>
            <a:ext cx="714380" cy="6072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TextBox 287"/>
          <p:cNvSpPr txBox="1"/>
          <p:nvPr/>
        </p:nvSpPr>
        <p:spPr>
          <a:xfrm>
            <a:off x="2143108" y="535782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289" name="TextBox 288"/>
          <p:cNvSpPr txBox="1"/>
          <p:nvPr/>
        </p:nvSpPr>
        <p:spPr>
          <a:xfrm>
            <a:off x="3707732" y="4929198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sp>
        <p:nvSpPr>
          <p:cNvPr id="290" name="TextBox 289"/>
          <p:cNvSpPr txBox="1"/>
          <p:nvPr/>
        </p:nvSpPr>
        <p:spPr>
          <a:xfrm>
            <a:off x="5286380" y="4929198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sp>
        <p:nvSpPr>
          <p:cNvPr id="291" name="TextBox 290"/>
          <p:cNvSpPr txBox="1"/>
          <p:nvPr/>
        </p:nvSpPr>
        <p:spPr>
          <a:xfrm>
            <a:off x="4463790" y="5334672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sp>
        <p:nvSpPr>
          <p:cNvPr id="292" name="TextBox 291"/>
          <p:cNvSpPr txBox="1"/>
          <p:nvPr/>
        </p:nvSpPr>
        <p:spPr>
          <a:xfrm>
            <a:off x="4493550" y="604905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312" name="TextBox 311"/>
          <p:cNvSpPr txBox="1"/>
          <p:nvPr/>
        </p:nvSpPr>
        <p:spPr>
          <a:xfrm>
            <a:off x="7500958" y="5715017"/>
            <a:ext cx="1643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Goal State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" grpId="0" animBg="1"/>
      <p:bldP spid="120" grpId="0" animBg="1"/>
      <p:bldP spid="58" grpId="0" animBg="1"/>
      <p:bldP spid="28" grpId="0"/>
      <p:bldP spid="55" grpId="0"/>
      <p:bldP spid="56" grpId="0" animBg="1"/>
      <p:bldP spid="83" grpId="0"/>
      <p:bldP spid="84" grpId="0" animBg="1"/>
      <p:bldP spid="86" grpId="0" animBg="1"/>
      <p:bldP spid="109" grpId="0"/>
      <p:bldP spid="112" grpId="0"/>
      <p:bldP spid="112" grpId="1"/>
      <p:bldP spid="117" grpId="0"/>
      <p:bldP spid="118" grpId="0" animBg="1"/>
      <p:bldP spid="132" grpId="0"/>
      <p:bldP spid="139" grpId="0"/>
      <p:bldP spid="146" grpId="0"/>
      <p:bldP spid="147" grpId="0" animBg="1"/>
      <p:bldP spid="148" grpId="0" animBg="1"/>
      <p:bldP spid="148" grpId="1" animBg="1"/>
      <p:bldP spid="171" grpId="0"/>
      <p:bldP spid="177" grpId="0"/>
      <p:bldP spid="178" grpId="0"/>
      <p:bldP spid="179" grpId="0" animBg="1"/>
      <p:bldP spid="181" grpId="0" animBg="1"/>
      <p:bldP spid="206" grpId="0"/>
      <p:bldP spid="227" grpId="0"/>
      <p:bldP spid="228" grpId="0"/>
      <p:bldP spid="232" grpId="0"/>
      <p:bldP spid="237" grpId="0"/>
      <p:bldP spid="238" grpId="0" animBg="1"/>
      <p:bldP spid="239" grpId="0" animBg="1"/>
      <p:bldP spid="254" grpId="0"/>
      <p:bldP spid="259" grpId="0" animBg="1"/>
      <p:bldP spid="260" grpId="0" animBg="1"/>
      <p:bldP spid="265" grpId="0"/>
      <p:bldP spid="283" grpId="0"/>
      <p:bldP spid="288" grpId="0"/>
      <p:bldP spid="289" grpId="0"/>
      <p:bldP spid="290" grpId="0"/>
      <p:bldP spid="291" grpId="0"/>
      <p:bldP spid="292" grpId="0"/>
      <p:bldP spid="3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เส้นทางไปสู่เป้าหมาย</a:t>
            </a:r>
            <a:r>
              <a:rPr lang="en-US" dirty="0" smtClean="0"/>
              <a:t>: </a:t>
            </a:r>
            <a:r>
              <a:rPr lang="th-TH" dirty="0" smtClean="0"/>
              <a:t>หุ่นยนต์ทำความสะอาด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7708229" y="32378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786446" y="180908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2571736" y="180908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" name="Picture 7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1880518"/>
            <a:ext cx="357190" cy="35719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357554" y="180908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" name="Group 9"/>
          <p:cNvGrpSpPr/>
          <p:nvPr/>
        </p:nvGrpSpPr>
        <p:grpSpPr>
          <a:xfrm>
            <a:off x="3000364" y="2219847"/>
            <a:ext cx="261940" cy="160736"/>
            <a:chOff x="1142976" y="5286388"/>
            <a:chExt cx="428628" cy="285752"/>
          </a:xfrm>
        </p:grpSpPr>
        <p:sp>
          <p:nvSpPr>
            <p:cNvPr id="11" name="Oval 10"/>
            <p:cNvSpPr/>
            <p:nvPr/>
          </p:nvSpPr>
          <p:spPr>
            <a:xfrm>
              <a:off x="1357290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14414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1285852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Oval 13"/>
            <p:cNvSpPr/>
            <p:nvPr/>
          </p:nvSpPr>
          <p:spPr>
            <a:xfrm>
              <a:off x="1142976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428728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14414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Oval 16"/>
            <p:cNvSpPr/>
            <p:nvPr/>
          </p:nvSpPr>
          <p:spPr>
            <a:xfrm>
              <a:off x="1500166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57290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1428728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3786182" y="2219847"/>
            <a:ext cx="261940" cy="160736"/>
            <a:chOff x="2428860" y="5286388"/>
            <a:chExt cx="428628" cy="285752"/>
          </a:xfrm>
        </p:grpSpPr>
        <p:sp>
          <p:nvSpPr>
            <p:cNvPr id="21" name="Oval 20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" name="Oval 23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" name="Oval 26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30" name="Straight Connector 29"/>
          <p:cNvCxnSpPr/>
          <p:nvPr/>
        </p:nvCxnSpPr>
        <p:spPr>
          <a:xfrm rot="5400000" flipH="1" flipV="1">
            <a:off x="2678893" y="1701923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2214546" y="1594766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1928794" y="1880518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214546" y="2166270"/>
            <a:ext cx="28575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857356" y="1666204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5000628" y="180908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6" name="Picture 35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1880518"/>
            <a:ext cx="357190" cy="357190"/>
          </a:xfrm>
          <a:prstGeom prst="rect">
            <a:avLst/>
          </a:prstGeom>
        </p:spPr>
      </p:pic>
      <p:grpSp>
        <p:nvGrpSpPr>
          <p:cNvPr id="10" name="Group 36"/>
          <p:cNvGrpSpPr/>
          <p:nvPr/>
        </p:nvGrpSpPr>
        <p:grpSpPr>
          <a:xfrm>
            <a:off x="5429256" y="2219847"/>
            <a:ext cx="261940" cy="160736"/>
            <a:chOff x="1142976" y="5286388"/>
            <a:chExt cx="428628" cy="285752"/>
          </a:xfrm>
        </p:grpSpPr>
        <p:sp>
          <p:nvSpPr>
            <p:cNvPr id="38" name="Oval 37"/>
            <p:cNvSpPr/>
            <p:nvPr/>
          </p:nvSpPr>
          <p:spPr>
            <a:xfrm>
              <a:off x="1357290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214414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Isosceles Triangle 39"/>
            <p:cNvSpPr/>
            <p:nvPr/>
          </p:nvSpPr>
          <p:spPr>
            <a:xfrm>
              <a:off x="1285852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1" name="Oval 40"/>
            <p:cNvSpPr/>
            <p:nvPr/>
          </p:nvSpPr>
          <p:spPr>
            <a:xfrm>
              <a:off x="1142976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1428728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214414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4" name="Oval 43"/>
            <p:cNvSpPr/>
            <p:nvPr/>
          </p:nvSpPr>
          <p:spPr>
            <a:xfrm>
              <a:off x="1500166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357290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6" name="Isosceles Triangle 45"/>
            <p:cNvSpPr/>
            <p:nvPr/>
          </p:nvSpPr>
          <p:spPr>
            <a:xfrm>
              <a:off x="1428728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0" name="Group 46"/>
          <p:cNvGrpSpPr/>
          <p:nvPr/>
        </p:nvGrpSpPr>
        <p:grpSpPr>
          <a:xfrm>
            <a:off x="6215074" y="2219847"/>
            <a:ext cx="261940" cy="160736"/>
            <a:chOff x="2428860" y="5286388"/>
            <a:chExt cx="428628" cy="285752"/>
          </a:xfrm>
        </p:grpSpPr>
        <p:sp>
          <p:nvSpPr>
            <p:cNvPr id="48" name="Oval 47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0" name="Isosceles Triangle 49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1" name="Oval 50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4" name="Oval 53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6" name="Isosceles Triangle 55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57" name="Straight Arrow Connector 56"/>
          <p:cNvCxnSpPr/>
          <p:nvPr/>
        </p:nvCxnSpPr>
        <p:spPr>
          <a:xfrm>
            <a:off x="4143372" y="1951956"/>
            <a:ext cx="85725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320914" y="150017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59" name="Rectangle 58"/>
          <p:cNvSpPr/>
          <p:nvPr/>
        </p:nvSpPr>
        <p:spPr>
          <a:xfrm>
            <a:off x="642910" y="32378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0" name="Picture 59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3309278"/>
            <a:ext cx="357190" cy="357190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1428728" y="32378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7" name="Group 61"/>
          <p:cNvGrpSpPr/>
          <p:nvPr/>
        </p:nvGrpSpPr>
        <p:grpSpPr>
          <a:xfrm>
            <a:off x="1857356" y="3648607"/>
            <a:ext cx="261940" cy="160736"/>
            <a:chOff x="2428860" y="5286388"/>
            <a:chExt cx="428628" cy="285752"/>
          </a:xfrm>
        </p:grpSpPr>
        <p:sp>
          <p:nvSpPr>
            <p:cNvPr id="63" name="Oval 62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5" name="Isosceles Triangle 64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6" name="Oval 65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9" name="Oval 68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1" name="Isosceles Triangle 70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rot="10800000" flipV="1">
            <a:off x="1071538" y="2523460"/>
            <a:ext cx="2214578" cy="64294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714480" y="252346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cxnSp>
        <p:nvCxnSpPr>
          <p:cNvPr id="74" name="Straight Arrow Connector 73"/>
          <p:cNvCxnSpPr/>
          <p:nvPr/>
        </p:nvCxnSpPr>
        <p:spPr>
          <a:xfrm rot="10800000">
            <a:off x="4143372" y="2309146"/>
            <a:ext cx="85725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429124" y="2237708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76" name="Straight Connector 75"/>
          <p:cNvCxnSpPr/>
          <p:nvPr/>
        </p:nvCxnSpPr>
        <p:spPr>
          <a:xfrm rot="5400000" flipH="1" flipV="1">
            <a:off x="6179355" y="1701923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0800000">
            <a:off x="6286512" y="1594766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6572264" y="1880518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6572264" y="2166270"/>
            <a:ext cx="285752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858016" y="159476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81" name="Rectangle 80"/>
          <p:cNvSpPr/>
          <p:nvPr/>
        </p:nvSpPr>
        <p:spPr>
          <a:xfrm>
            <a:off x="6922411" y="32378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2" name="Picture 81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1" y="3309278"/>
            <a:ext cx="357190" cy="357190"/>
          </a:xfrm>
          <a:prstGeom prst="rect">
            <a:avLst/>
          </a:prstGeom>
        </p:spPr>
      </p:pic>
      <p:grpSp>
        <p:nvGrpSpPr>
          <p:cNvPr id="47" name="Group 82"/>
          <p:cNvGrpSpPr/>
          <p:nvPr/>
        </p:nvGrpSpPr>
        <p:grpSpPr>
          <a:xfrm>
            <a:off x="7358083" y="3648607"/>
            <a:ext cx="261940" cy="160736"/>
            <a:chOff x="2428860" y="5286388"/>
            <a:chExt cx="428628" cy="285752"/>
          </a:xfrm>
        </p:grpSpPr>
        <p:sp>
          <p:nvSpPr>
            <p:cNvPr id="84" name="Oval 83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6" name="Isosceles Triangle 85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7" name="Oval 86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0" name="Oval 89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2" name="Isosceles Triangle 91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93" name="Straight Arrow Connector 92"/>
          <p:cNvCxnSpPr/>
          <p:nvPr/>
        </p:nvCxnSpPr>
        <p:spPr>
          <a:xfrm>
            <a:off x="5857852" y="2523460"/>
            <a:ext cx="2279004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143768" y="2452022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cxnSp>
        <p:nvCxnSpPr>
          <p:cNvPr id="95" name="Straight Connector 94"/>
          <p:cNvCxnSpPr/>
          <p:nvPr/>
        </p:nvCxnSpPr>
        <p:spPr>
          <a:xfrm rot="5400000" flipH="1" flipV="1">
            <a:off x="821505" y="3107529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10800000">
            <a:off x="357158" y="3000372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71406" y="3286124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357158" y="3571876"/>
            <a:ext cx="28575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-32" y="3071810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100" name="Straight Arrow Connector 99"/>
          <p:cNvCxnSpPr/>
          <p:nvPr/>
        </p:nvCxnSpPr>
        <p:spPr>
          <a:xfrm rot="5400000">
            <a:off x="1142976" y="3952220"/>
            <a:ext cx="142876" cy="1588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1214414" y="4023658"/>
            <a:ext cx="4286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 flipH="1" flipV="1">
            <a:off x="1571604" y="3952220"/>
            <a:ext cx="14287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1214414" y="395222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sp>
        <p:nvSpPr>
          <p:cNvPr id="104" name="Rectangle 103"/>
          <p:cNvSpPr/>
          <p:nvPr/>
        </p:nvSpPr>
        <p:spPr>
          <a:xfrm>
            <a:off x="3428992" y="32378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5" name="Rectangle 104"/>
          <p:cNvSpPr/>
          <p:nvPr/>
        </p:nvSpPr>
        <p:spPr>
          <a:xfrm>
            <a:off x="2643174" y="3237840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6" name="Picture 105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3309278"/>
            <a:ext cx="357190" cy="357190"/>
          </a:xfrm>
          <a:prstGeom prst="rect">
            <a:avLst/>
          </a:prstGeom>
        </p:spPr>
      </p:pic>
      <p:grpSp>
        <p:nvGrpSpPr>
          <p:cNvPr id="62" name="Group 106"/>
          <p:cNvGrpSpPr/>
          <p:nvPr/>
        </p:nvGrpSpPr>
        <p:grpSpPr>
          <a:xfrm>
            <a:off x="3857620" y="3648607"/>
            <a:ext cx="261940" cy="160736"/>
            <a:chOff x="2428860" y="5286388"/>
            <a:chExt cx="428628" cy="285752"/>
          </a:xfrm>
        </p:grpSpPr>
        <p:sp>
          <p:nvSpPr>
            <p:cNvPr id="108" name="Oval 107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0" name="Isosceles Triangle 109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1" name="Oval 110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4" name="Oval 113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6" name="Isosceles Triangle 115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117" name="Straight Arrow Connector 116"/>
          <p:cNvCxnSpPr/>
          <p:nvPr/>
        </p:nvCxnSpPr>
        <p:spPr>
          <a:xfrm>
            <a:off x="2214547" y="3380716"/>
            <a:ext cx="428627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2214546" y="292893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cxnSp>
        <p:nvCxnSpPr>
          <p:cNvPr id="119" name="Straight Arrow Connector 118"/>
          <p:cNvCxnSpPr/>
          <p:nvPr/>
        </p:nvCxnSpPr>
        <p:spPr>
          <a:xfrm rot="10800000">
            <a:off x="2214548" y="3737906"/>
            <a:ext cx="42862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 flipH="1" flipV="1">
            <a:off x="3821901" y="3130683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0800000">
            <a:off x="3929058" y="3023526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>
            <a:off x="4214810" y="3309278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214810" y="3595030"/>
            <a:ext cx="285752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3636294" y="278605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125" name="TextBox 124"/>
          <p:cNvSpPr txBox="1"/>
          <p:nvPr/>
        </p:nvSpPr>
        <p:spPr>
          <a:xfrm>
            <a:off x="2320650" y="3666468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sp>
        <p:nvSpPr>
          <p:cNvPr id="126" name="Rectangle 125"/>
          <p:cNvSpPr/>
          <p:nvPr/>
        </p:nvSpPr>
        <p:spPr>
          <a:xfrm>
            <a:off x="5000629" y="3260994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27" name="Picture 126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7" y="3332432"/>
            <a:ext cx="357190" cy="357190"/>
          </a:xfrm>
          <a:prstGeom prst="rect">
            <a:avLst/>
          </a:prstGeom>
        </p:spPr>
      </p:pic>
      <p:sp>
        <p:nvSpPr>
          <p:cNvPr id="128" name="Rectangle 127"/>
          <p:cNvSpPr/>
          <p:nvPr/>
        </p:nvSpPr>
        <p:spPr>
          <a:xfrm>
            <a:off x="5786447" y="3260994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83" name="Group 128"/>
          <p:cNvGrpSpPr/>
          <p:nvPr/>
        </p:nvGrpSpPr>
        <p:grpSpPr>
          <a:xfrm>
            <a:off x="5429257" y="3671761"/>
            <a:ext cx="261940" cy="160736"/>
            <a:chOff x="1142976" y="5286388"/>
            <a:chExt cx="428628" cy="285752"/>
          </a:xfrm>
        </p:grpSpPr>
        <p:sp>
          <p:nvSpPr>
            <p:cNvPr id="130" name="Oval 129"/>
            <p:cNvSpPr/>
            <p:nvPr/>
          </p:nvSpPr>
          <p:spPr>
            <a:xfrm>
              <a:off x="1357290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214414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2" name="Isosceles Triangle 131"/>
            <p:cNvSpPr/>
            <p:nvPr/>
          </p:nvSpPr>
          <p:spPr>
            <a:xfrm>
              <a:off x="1285852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3" name="Oval 132"/>
            <p:cNvSpPr/>
            <p:nvPr/>
          </p:nvSpPr>
          <p:spPr>
            <a:xfrm>
              <a:off x="1142976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1428728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214414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500166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1357290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8" name="Isosceles Triangle 137"/>
            <p:cNvSpPr/>
            <p:nvPr/>
          </p:nvSpPr>
          <p:spPr>
            <a:xfrm>
              <a:off x="1428728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cxnSp>
        <p:nvCxnSpPr>
          <p:cNvPr id="139" name="Straight Connector 138"/>
          <p:cNvCxnSpPr/>
          <p:nvPr/>
        </p:nvCxnSpPr>
        <p:spPr>
          <a:xfrm rot="5400000" flipH="1" flipV="1">
            <a:off x="5107786" y="3153837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5400000">
            <a:off x="4357687" y="3332432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endCxn id="126" idx="1"/>
          </p:cNvCxnSpPr>
          <p:nvPr/>
        </p:nvCxnSpPr>
        <p:spPr>
          <a:xfrm flipV="1">
            <a:off x="4643439" y="3582465"/>
            <a:ext cx="357190" cy="125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5178171" y="2857496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143" name="Straight Arrow Connector 142"/>
          <p:cNvCxnSpPr/>
          <p:nvPr/>
        </p:nvCxnSpPr>
        <p:spPr>
          <a:xfrm flipV="1">
            <a:off x="6572265" y="3405458"/>
            <a:ext cx="357190" cy="233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rot="10800000">
            <a:off x="6572265" y="3762648"/>
            <a:ext cx="35719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10800000">
            <a:off x="4643439" y="3023526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6565253" y="292893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147" name="TextBox 146"/>
          <p:cNvSpPr txBox="1"/>
          <p:nvPr/>
        </p:nvSpPr>
        <p:spPr>
          <a:xfrm>
            <a:off x="6643703" y="3666468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148" name="Straight Arrow Connector 147"/>
          <p:cNvCxnSpPr/>
          <p:nvPr/>
        </p:nvCxnSpPr>
        <p:spPr>
          <a:xfrm rot="5400000">
            <a:off x="7501753" y="3929066"/>
            <a:ext cx="142876" cy="1588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7573191" y="4000504"/>
            <a:ext cx="4286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rot="5400000" flipH="1" flipV="1">
            <a:off x="7930381" y="3929066"/>
            <a:ext cx="14287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7573191" y="392906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cxnSp>
        <p:nvCxnSpPr>
          <p:cNvPr id="152" name="Straight Connector 151"/>
          <p:cNvCxnSpPr/>
          <p:nvPr/>
        </p:nvCxnSpPr>
        <p:spPr>
          <a:xfrm rot="5400000" flipH="1" flipV="1">
            <a:off x="8108181" y="3129095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10800000">
            <a:off x="8215338" y="3021938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5400000">
            <a:off x="8501090" y="3307690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>
            <a:off x="8501090" y="3593442"/>
            <a:ext cx="285752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8735724" y="30003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157" name="Rectangle 156"/>
          <p:cNvSpPr/>
          <p:nvPr/>
        </p:nvSpPr>
        <p:spPr>
          <a:xfrm>
            <a:off x="3564825" y="4595162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8" name="Rectangle 157"/>
          <p:cNvSpPr/>
          <p:nvPr/>
        </p:nvSpPr>
        <p:spPr>
          <a:xfrm>
            <a:off x="2779007" y="4595162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59" name="Picture 158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7" y="4666600"/>
            <a:ext cx="357190" cy="357190"/>
          </a:xfrm>
          <a:prstGeom prst="rect">
            <a:avLst/>
          </a:prstGeom>
        </p:spPr>
      </p:pic>
      <p:cxnSp>
        <p:nvCxnSpPr>
          <p:cNvPr id="160" name="Straight Arrow Connector 159"/>
          <p:cNvCxnSpPr/>
          <p:nvPr/>
        </p:nvCxnSpPr>
        <p:spPr>
          <a:xfrm rot="5400000">
            <a:off x="3358349" y="5286388"/>
            <a:ext cx="142876" cy="1588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3429787" y="5357826"/>
            <a:ext cx="4286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rot="5400000" flipH="1" flipV="1">
            <a:off x="3786977" y="5286388"/>
            <a:ext cx="14287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3429787" y="529403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sp>
        <p:nvSpPr>
          <p:cNvPr id="164" name="Rectangle 163"/>
          <p:cNvSpPr/>
          <p:nvPr/>
        </p:nvSpPr>
        <p:spPr>
          <a:xfrm>
            <a:off x="5715008" y="4595162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5" name="Rectangle 164"/>
          <p:cNvSpPr/>
          <p:nvPr/>
        </p:nvSpPr>
        <p:spPr>
          <a:xfrm>
            <a:off x="4929190" y="4595162"/>
            <a:ext cx="785818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66" name="Picture 165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4666600"/>
            <a:ext cx="357190" cy="357190"/>
          </a:xfrm>
          <a:prstGeom prst="rect">
            <a:avLst/>
          </a:prstGeom>
        </p:spPr>
      </p:pic>
      <p:cxnSp>
        <p:nvCxnSpPr>
          <p:cNvPr id="167" name="Straight Arrow Connector 166"/>
          <p:cNvCxnSpPr/>
          <p:nvPr/>
        </p:nvCxnSpPr>
        <p:spPr>
          <a:xfrm rot="5400000">
            <a:off x="5508532" y="5286388"/>
            <a:ext cx="142876" cy="1588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5579970" y="5357826"/>
            <a:ext cx="4286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rot="5400000" flipH="1" flipV="1">
            <a:off x="5937160" y="5286388"/>
            <a:ext cx="14287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5636558" y="528638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cxnSp>
        <p:nvCxnSpPr>
          <p:cNvPr id="171" name="Straight Arrow Connector 170"/>
          <p:cNvCxnSpPr/>
          <p:nvPr/>
        </p:nvCxnSpPr>
        <p:spPr>
          <a:xfrm>
            <a:off x="4367210" y="4738038"/>
            <a:ext cx="56198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rot="10800000">
            <a:off x="4367210" y="5095228"/>
            <a:ext cx="56198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 flipH="1" flipV="1">
            <a:off x="2964646" y="4486417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10800000">
            <a:off x="2500299" y="4379260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>
            <a:off x="2214547" y="4665012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2500299" y="4950764"/>
            <a:ext cx="28575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 flipH="1" flipV="1">
            <a:off x="6107918" y="4486417"/>
            <a:ext cx="2143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10800000">
            <a:off x="6215075" y="4379260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>
            <a:off x="6500827" y="4665012"/>
            <a:ext cx="5715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6500827" y="4950764"/>
            <a:ext cx="285752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6735461" y="4357694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cxnSp>
        <p:nvCxnSpPr>
          <p:cNvPr id="182" name="Straight Arrow Connector 181"/>
          <p:cNvCxnSpPr>
            <a:endCxn id="157" idx="0"/>
          </p:cNvCxnSpPr>
          <p:nvPr/>
        </p:nvCxnSpPr>
        <p:spPr>
          <a:xfrm rot="16200000" flipH="1">
            <a:off x="3371892" y="4009320"/>
            <a:ext cx="714380" cy="45730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endCxn id="165" idx="0"/>
          </p:cNvCxnSpPr>
          <p:nvPr/>
        </p:nvCxnSpPr>
        <p:spPr>
          <a:xfrm rot="5400000">
            <a:off x="5268521" y="3934361"/>
            <a:ext cx="714380" cy="6072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2143108" y="438084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185" name="TextBox 184"/>
          <p:cNvSpPr txBox="1"/>
          <p:nvPr/>
        </p:nvSpPr>
        <p:spPr>
          <a:xfrm>
            <a:off x="3707732" y="3952220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sp>
        <p:nvSpPr>
          <p:cNvPr id="186" name="TextBox 185"/>
          <p:cNvSpPr txBox="1"/>
          <p:nvPr/>
        </p:nvSpPr>
        <p:spPr>
          <a:xfrm>
            <a:off x="5286380" y="3952220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sp>
        <p:nvSpPr>
          <p:cNvPr id="187" name="TextBox 186"/>
          <p:cNvSpPr txBox="1"/>
          <p:nvPr/>
        </p:nvSpPr>
        <p:spPr>
          <a:xfrm>
            <a:off x="4463790" y="4357694"/>
            <a:ext cx="32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th-TH" dirty="0"/>
          </a:p>
        </p:txBody>
      </p:sp>
      <p:sp>
        <p:nvSpPr>
          <p:cNvPr id="188" name="TextBox 187"/>
          <p:cNvSpPr txBox="1"/>
          <p:nvPr/>
        </p:nvSpPr>
        <p:spPr>
          <a:xfrm>
            <a:off x="4493550" y="507207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190" name="TextBox 189"/>
          <p:cNvSpPr txBox="1"/>
          <p:nvPr/>
        </p:nvSpPr>
        <p:spPr>
          <a:xfrm>
            <a:off x="3000364" y="5857892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เส้นทางที่ดีที่สุด </a:t>
            </a:r>
            <a:r>
              <a:rPr lang="en-US" dirty="0" smtClean="0"/>
              <a:t>: S, R, 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 </a:t>
            </a:r>
            <a:r>
              <a:rPr lang="en-US" dirty="0" smtClean="0"/>
              <a:t>8-Puzzle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กำหนดสถานะเริ่มต้น และ สถานะเป้าหมายดังนี้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5984" y="2571744"/>
          <a:ext cx="1714512" cy="1643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4"/>
                <a:gridCol w="571504"/>
                <a:gridCol w="571504"/>
              </a:tblGrid>
              <a:tr h="547691">
                <a:tc>
                  <a:txBody>
                    <a:bodyPr/>
                    <a:lstStyle/>
                    <a:p>
                      <a:pPr algn="ctr"/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5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2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1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8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4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7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3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57818" y="2571744"/>
          <a:ext cx="1714512" cy="1643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4"/>
                <a:gridCol w="571504"/>
                <a:gridCol w="571504"/>
              </a:tblGrid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5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2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7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8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4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3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71670" y="4429132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(a)</a:t>
            </a:r>
            <a:r>
              <a:rPr lang="th-TH" dirty="0" smtClean="0"/>
              <a:t> สถานะเริ่มต้น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5000628" y="4429132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(b)</a:t>
            </a:r>
            <a:r>
              <a:rPr lang="th-TH" dirty="0" smtClean="0"/>
              <a:t> สถานะเป้าหมาย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2357422" y="5548986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Successor Function :  </a:t>
            </a:r>
            <a:r>
              <a:rPr lang="en-US" dirty="0" smtClean="0"/>
              <a:t>U, D, L, 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ปริภูมิสถานะ </a:t>
            </a:r>
            <a:r>
              <a:rPr lang="en-US" dirty="0" smtClean="0"/>
              <a:t>: 8-Puzzle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714747" y="1643051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71740" y="3000372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929194" y="3000372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71604" y="4357694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072330" y="1857364"/>
          <a:ext cx="1714512" cy="1643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4"/>
                <a:gridCol w="571504"/>
                <a:gridCol w="571504"/>
              </a:tblGrid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5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2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7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8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4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3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286644" y="1500174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Goal State</a:t>
            </a:r>
            <a:endParaRPr lang="th-TH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929190" y="157161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Initial state</a:t>
            </a:r>
            <a:endParaRPr lang="th-TH" sz="20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714744" y="4357694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643174" y="5643580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Bent-Up Arrow 16"/>
          <p:cNvSpPr/>
          <p:nvPr/>
        </p:nvSpPr>
        <p:spPr>
          <a:xfrm rot="10800000">
            <a:off x="3357554" y="2214554"/>
            <a:ext cx="357190" cy="762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Bent-Up Arrow 17"/>
          <p:cNvSpPr/>
          <p:nvPr/>
        </p:nvSpPr>
        <p:spPr>
          <a:xfrm rot="10800000" flipH="1">
            <a:off x="4959988" y="2214554"/>
            <a:ext cx="357190" cy="762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Bent-Up Arrow 18"/>
          <p:cNvSpPr/>
          <p:nvPr/>
        </p:nvSpPr>
        <p:spPr>
          <a:xfrm rot="10800000">
            <a:off x="2214546" y="3595694"/>
            <a:ext cx="357190" cy="762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Bent-Up Arrow 19"/>
          <p:cNvSpPr/>
          <p:nvPr/>
        </p:nvSpPr>
        <p:spPr>
          <a:xfrm rot="10800000" flipH="1">
            <a:off x="3786183" y="3595694"/>
            <a:ext cx="357190" cy="762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Bent-Up Arrow 20"/>
          <p:cNvSpPr/>
          <p:nvPr/>
        </p:nvSpPr>
        <p:spPr>
          <a:xfrm rot="5400000">
            <a:off x="2184781" y="5470937"/>
            <a:ext cx="416719" cy="50006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TextBox 21"/>
          <p:cNvSpPr txBox="1"/>
          <p:nvPr/>
        </p:nvSpPr>
        <p:spPr>
          <a:xfrm>
            <a:off x="3071802" y="233427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5214942" y="233427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1928794" y="3620160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4020816" y="357187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26" name="Bent-Up Arrow 25"/>
          <p:cNvSpPr/>
          <p:nvPr/>
        </p:nvSpPr>
        <p:spPr>
          <a:xfrm rot="16200000" flipV="1">
            <a:off x="1428727" y="3214685"/>
            <a:ext cx="1357322" cy="928695"/>
          </a:xfrm>
          <a:prstGeom prst="bentUpArrow">
            <a:avLst>
              <a:gd name="adj1" fmla="val 12966"/>
              <a:gd name="adj2" fmla="val 15154"/>
              <a:gd name="adj3" fmla="val 26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Bent-Up Arrow 26"/>
          <p:cNvSpPr/>
          <p:nvPr/>
        </p:nvSpPr>
        <p:spPr>
          <a:xfrm rot="16200000" flipV="1">
            <a:off x="2571735" y="1857364"/>
            <a:ext cx="1357322" cy="928695"/>
          </a:xfrm>
          <a:prstGeom prst="bentUpArrow">
            <a:avLst>
              <a:gd name="adj1" fmla="val 12966"/>
              <a:gd name="adj2" fmla="val 15154"/>
              <a:gd name="adj3" fmla="val 26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TextBox 27"/>
          <p:cNvSpPr txBox="1"/>
          <p:nvPr/>
        </p:nvSpPr>
        <p:spPr>
          <a:xfrm>
            <a:off x="2428860" y="204852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1285852" y="347728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2214546" y="5834738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857884" y="4143380"/>
            <a:ext cx="857256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>
            <a:off x="5715008" y="4143380"/>
            <a:ext cx="642942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643438" y="5500702"/>
            <a:ext cx="1000132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643438" y="5500702"/>
            <a:ext cx="642942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 animBg="1"/>
      <p:bldP spid="27" grpId="0" animBg="1"/>
      <p:bldP spid="28" grpId="0"/>
      <p:bldP spid="29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เส้นทางไปสู่เป้าหมาย </a:t>
            </a:r>
            <a:r>
              <a:rPr lang="en-US" dirty="0" smtClean="0"/>
              <a:t>: 8-Puzzle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714747" y="1643051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71740" y="3000372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929194" y="3000372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71604" y="4357694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072330" y="1857364"/>
          <a:ext cx="1714512" cy="1643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4"/>
                <a:gridCol w="571504"/>
                <a:gridCol w="571504"/>
              </a:tblGrid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1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5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2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7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8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4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3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286644" y="1500174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Goal State</a:t>
            </a:r>
            <a:endParaRPr lang="th-TH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929190" y="157161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Initial state</a:t>
            </a:r>
            <a:endParaRPr lang="th-TH" sz="20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714744" y="4357694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643174" y="5643580"/>
          <a:ext cx="1214442" cy="1143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814"/>
                <a:gridCol w="404814"/>
                <a:gridCol w="404814"/>
              </a:tblGrid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</a:t>
                      </a:r>
                      <a:endParaRPr lang="th-TH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8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</a:t>
                      </a:r>
                      <a:endParaRPr lang="th-TH" sz="1800" dirty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Bent-Up Arrow 16"/>
          <p:cNvSpPr/>
          <p:nvPr/>
        </p:nvSpPr>
        <p:spPr>
          <a:xfrm rot="10800000">
            <a:off x="3357554" y="2214554"/>
            <a:ext cx="357190" cy="7620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Bent-Up Arrow 17"/>
          <p:cNvSpPr/>
          <p:nvPr/>
        </p:nvSpPr>
        <p:spPr>
          <a:xfrm rot="10800000" flipH="1">
            <a:off x="4959988" y="2214554"/>
            <a:ext cx="357190" cy="762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Bent-Up Arrow 18"/>
          <p:cNvSpPr/>
          <p:nvPr/>
        </p:nvSpPr>
        <p:spPr>
          <a:xfrm rot="10800000">
            <a:off x="2214546" y="3595694"/>
            <a:ext cx="357190" cy="7620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Bent-Up Arrow 19"/>
          <p:cNvSpPr/>
          <p:nvPr/>
        </p:nvSpPr>
        <p:spPr>
          <a:xfrm rot="10800000" flipH="1">
            <a:off x="3786183" y="3595694"/>
            <a:ext cx="357190" cy="762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Bent-Up Arrow 20"/>
          <p:cNvSpPr/>
          <p:nvPr/>
        </p:nvSpPr>
        <p:spPr>
          <a:xfrm rot="5400000">
            <a:off x="2184781" y="5470937"/>
            <a:ext cx="416719" cy="500066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TextBox 21"/>
          <p:cNvSpPr txBox="1"/>
          <p:nvPr/>
        </p:nvSpPr>
        <p:spPr>
          <a:xfrm>
            <a:off x="3071802" y="233427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5214942" y="233427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1928794" y="3620160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4020816" y="357187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sp>
        <p:nvSpPr>
          <p:cNvPr id="26" name="Bent-Up Arrow 25"/>
          <p:cNvSpPr/>
          <p:nvPr/>
        </p:nvSpPr>
        <p:spPr>
          <a:xfrm rot="16200000" flipV="1">
            <a:off x="1428727" y="3214685"/>
            <a:ext cx="1357322" cy="928695"/>
          </a:xfrm>
          <a:prstGeom prst="bentUpArrow">
            <a:avLst>
              <a:gd name="adj1" fmla="val 12966"/>
              <a:gd name="adj2" fmla="val 15154"/>
              <a:gd name="adj3" fmla="val 26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Bent-Up Arrow 26"/>
          <p:cNvSpPr/>
          <p:nvPr/>
        </p:nvSpPr>
        <p:spPr>
          <a:xfrm rot="16200000" flipV="1">
            <a:off x="2571735" y="1857364"/>
            <a:ext cx="1357322" cy="928695"/>
          </a:xfrm>
          <a:prstGeom prst="bentUpArrow">
            <a:avLst>
              <a:gd name="adj1" fmla="val 12966"/>
              <a:gd name="adj2" fmla="val 15154"/>
              <a:gd name="adj3" fmla="val 26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TextBox 27"/>
          <p:cNvSpPr txBox="1"/>
          <p:nvPr/>
        </p:nvSpPr>
        <p:spPr>
          <a:xfrm>
            <a:off x="2428860" y="204852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1285852" y="347728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2214546" y="5834738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th-TH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857884" y="4143380"/>
            <a:ext cx="857256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>
            <a:off x="5715008" y="4143380"/>
            <a:ext cx="642942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643438" y="5500702"/>
            <a:ext cx="1000132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643438" y="5500702"/>
            <a:ext cx="642942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4038600"/>
            <a:ext cx="7147520" cy="1828800"/>
          </a:xfrm>
        </p:spPr>
        <p:txBody>
          <a:bodyPr/>
          <a:lstStyle/>
          <a:p>
            <a:r>
              <a:rPr lang="en-US" dirty="0" smtClean="0"/>
              <a:t>Blind Search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en-US" dirty="0" smtClean="0"/>
          </a:p>
          <a:p>
            <a:pPr algn="r"/>
            <a:r>
              <a:rPr lang="en-US" dirty="0" smtClean="0"/>
              <a:t>357353 – Introduction to 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เทคนิคการค้นหา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จาก ปริภูมิสถานะ เราสามารถหาเส้นทางจาก สถานะเริ่มต้น ไปยัง สถานะเป้าหมาย ได้ โดยใช้ </a:t>
            </a:r>
            <a:r>
              <a:rPr lang="th-TH" b="1" dirty="0" smtClean="0"/>
              <a:t>เทคนิคการค้นหา </a:t>
            </a:r>
            <a:r>
              <a:rPr lang="en-US" b="1" dirty="0" smtClean="0"/>
              <a:t>(Search) </a:t>
            </a:r>
          </a:p>
          <a:p>
            <a:r>
              <a:rPr lang="th-TH" dirty="0" smtClean="0"/>
              <a:t>เทคนิคการค้นหา สามารถแบ่งออกเป็น 3 ประเภทใหญ่ๆ</a:t>
            </a:r>
          </a:p>
          <a:p>
            <a:pPr lvl="1"/>
            <a:r>
              <a:rPr lang="en-US" dirty="0" smtClean="0"/>
              <a:t>Blind Search (Uninformed Search)</a:t>
            </a:r>
          </a:p>
          <a:p>
            <a:pPr lvl="1"/>
            <a:r>
              <a:rPr lang="en-US" dirty="0" smtClean="0"/>
              <a:t>Heuristic Search  (Informed Search)</a:t>
            </a:r>
          </a:p>
          <a:p>
            <a:pPr lvl="1"/>
            <a:r>
              <a:rPr lang="en-US" dirty="0" smtClean="0"/>
              <a:t>Adversarial Search</a:t>
            </a:r>
          </a:p>
          <a:p>
            <a:r>
              <a:rPr lang="th-TH" dirty="0" smtClean="0"/>
              <a:t>เทคนิคการค้นหา มีการวัดประสิทธิภาพของการค้นหา คือ</a:t>
            </a:r>
          </a:p>
          <a:p>
            <a:pPr lvl="1"/>
            <a:r>
              <a:rPr lang="en-US" b="1" dirty="0" smtClean="0"/>
              <a:t>Completeness</a:t>
            </a:r>
            <a:r>
              <a:rPr lang="en-US" dirty="0" smtClean="0"/>
              <a:t> </a:t>
            </a:r>
            <a:r>
              <a:rPr lang="th-TH" dirty="0" smtClean="0"/>
              <a:t> สามารถรับรองการค้นพบคำตอบ</a:t>
            </a:r>
          </a:p>
          <a:p>
            <a:pPr lvl="1"/>
            <a:r>
              <a:rPr lang="en-US" b="1" dirty="0" smtClean="0"/>
              <a:t>Optimality</a:t>
            </a:r>
            <a:r>
              <a:rPr lang="en-US" dirty="0" smtClean="0"/>
              <a:t> </a:t>
            </a:r>
            <a:r>
              <a:rPr lang="th-TH" dirty="0" smtClean="0"/>
              <a:t>สามารถรับรองการค้นหาเส้นทางที่ดีที่สุด</a:t>
            </a:r>
          </a:p>
          <a:p>
            <a:pPr lvl="1"/>
            <a:r>
              <a:rPr lang="en-US" b="1" dirty="0" smtClean="0"/>
              <a:t>Time Complexity </a:t>
            </a:r>
            <a:r>
              <a:rPr lang="th-TH" dirty="0" smtClean="0"/>
              <a:t>ระยะเวลาที่ใช้ในการค้นหา</a:t>
            </a:r>
          </a:p>
          <a:p>
            <a:pPr lvl="1"/>
            <a:r>
              <a:rPr lang="en-US" b="1" dirty="0" smtClean="0"/>
              <a:t>Space Complexity </a:t>
            </a:r>
            <a:r>
              <a:rPr lang="th-TH" dirty="0" smtClean="0"/>
              <a:t>พื้นที่หน่วยความจำที่ใช้ค้นหา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854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Blind Search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71676"/>
          </a:xfrm>
        </p:spPr>
        <p:txBody>
          <a:bodyPr>
            <a:normAutofit/>
          </a:bodyPr>
          <a:lstStyle/>
          <a:p>
            <a:r>
              <a:rPr lang="th-TH" dirty="0" smtClean="0"/>
              <a:t>บางครั้งเรียก </a:t>
            </a:r>
            <a:r>
              <a:rPr lang="en-US" dirty="0" smtClean="0"/>
              <a:t>Uninformed Search </a:t>
            </a:r>
            <a:r>
              <a:rPr lang="th-TH" dirty="0" smtClean="0"/>
              <a:t>เป็นเทคนิคการค้นหาที่ไม่มีข้อมูลมาใช้ในการพิจารณา  จึงทำให้ยากต่อการนำไปสู่คำตอบได้</a:t>
            </a:r>
          </a:p>
          <a:p>
            <a:pPr lvl="1"/>
            <a:r>
              <a:rPr lang="en-US" dirty="0" smtClean="0"/>
              <a:t>Breadth-First Search (BFS)</a:t>
            </a:r>
          </a:p>
          <a:p>
            <a:pPr lvl="1"/>
            <a:r>
              <a:rPr lang="en-US" dirty="0" smtClean="0"/>
              <a:t>Depth-First Search (DFS)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Oval 3"/>
          <p:cNvSpPr/>
          <p:nvPr/>
        </p:nvSpPr>
        <p:spPr>
          <a:xfrm>
            <a:off x="4071934" y="357187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A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14612" y="428625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B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357818" y="428625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071670" y="500063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D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57554" y="500063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E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14876" y="500063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F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000760" y="500063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G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714480" y="57150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H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428860" y="57150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I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928926" y="57150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J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4744" y="57150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K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57686" y="57150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L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072066" y="57150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M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43570" y="57150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N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429388" y="571501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O</a:t>
            </a:r>
            <a:endParaRPr lang="th-TH" dirty="0">
              <a:solidFill>
                <a:prstClr val="white"/>
              </a:solidFill>
            </a:endParaRPr>
          </a:p>
        </p:txBody>
      </p:sp>
      <p:cxnSp>
        <p:nvCxnSpPr>
          <p:cNvPr id="20" name="Straight Connector 19"/>
          <p:cNvCxnSpPr>
            <a:stCxn id="4" idx="2"/>
            <a:endCxn id="5" idx="0"/>
          </p:cNvCxnSpPr>
          <p:nvPr/>
        </p:nvCxnSpPr>
        <p:spPr>
          <a:xfrm rot="10800000" flipV="1">
            <a:off x="2928926" y="3786190"/>
            <a:ext cx="1143008" cy="500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6"/>
            <a:endCxn id="6" idx="0"/>
          </p:cNvCxnSpPr>
          <p:nvPr/>
        </p:nvCxnSpPr>
        <p:spPr>
          <a:xfrm>
            <a:off x="4500562" y="3786190"/>
            <a:ext cx="1071570" cy="500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3"/>
            <a:endCxn id="7" idx="0"/>
          </p:cNvCxnSpPr>
          <p:nvPr/>
        </p:nvCxnSpPr>
        <p:spPr>
          <a:xfrm rot="5400000">
            <a:off x="2357423" y="4580675"/>
            <a:ext cx="348523" cy="4913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5"/>
            <a:endCxn id="8" idx="0"/>
          </p:cNvCxnSpPr>
          <p:nvPr/>
        </p:nvCxnSpPr>
        <p:spPr>
          <a:xfrm rot="16200000" flipH="1">
            <a:off x="3151907" y="4580674"/>
            <a:ext cx="348523" cy="4913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6" idx="3"/>
            <a:endCxn id="9" idx="0"/>
          </p:cNvCxnSpPr>
          <p:nvPr/>
        </p:nvCxnSpPr>
        <p:spPr>
          <a:xfrm rot="5400000">
            <a:off x="5000629" y="4580675"/>
            <a:ext cx="348523" cy="4913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5"/>
            <a:endCxn id="10" idx="0"/>
          </p:cNvCxnSpPr>
          <p:nvPr/>
        </p:nvCxnSpPr>
        <p:spPr>
          <a:xfrm rot="16200000" flipH="1">
            <a:off x="5795113" y="4580674"/>
            <a:ext cx="348523" cy="4913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7" idx="2"/>
            <a:endCxn id="11" idx="0"/>
          </p:cNvCxnSpPr>
          <p:nvPr/>
        </p:nvCxnSpPr>
        <p:spPr>
          <a:xfrm rot="10800000" flipV="1">
            <a:off x="1928794" y="5214950"/>
            <a:ext cx="142876" cy="500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7" idx="6"/>
            <a:endCxn id="12" idx="0"/>
          </p:cNvCxnSpPr>
          <p:nvPr/>
        </p:nvCxnSpPr>
        <p:spPr>
          <a:xfrm>
            <a:off x="2500298" y="5214950"/>
            <a:ext cx="142876" cy="500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8" idx="2"/>
            <a:endCxn id="13" idx="0"/>
          </p:cNvCxnSpPr>
          <p:nvPr/>
        </p:nvCxnSpPr>
        <p:spPr>
          <a:xfrm rot="10800000" flipV="1">
            <a:off x="3143240" y="5214950"/>
            <a:ext cx="214314" cy="500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8" idx="6"/>
            <a:endCxn id="14" idx="0"/>
          </p:cNvCxnSpPr>
          <p:nvPr/>
        </p:nvCxnSpPr>
        <p:spPr>
          <a:xfrm>
            <a:off x="3786182" y="5214950"/>
            <a:ext cx="142876" cy="500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2"/>
            <a:endCxn id="15" idx="0"/>
          </p:cNvCxnSpPr>
          <p:nvPr/>
        </p:nvCxnSpPr>
        <p:spPr>
          <a:xfrm rot="10800000" flipV="1">
            <a:off x="4572000" y="5214950"/>
            <a:ext cx="142876" cy="500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" idx="6"/>
            <a:endCxn id="16" idx="0"/>
          </p:cNvCxnSpPr>
          <p:nvPr/>
        </p:nvCxnSpPr>
        <p:spPr>
          <a:xfrm>
            <a:off x="5143504" y="5214950"/>
            <a:ext cx="142876" cy="500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0" idx="2"/>
            <a:endCxn id="17" idx="0"/>
          </p:cNvCxnSpPr>
          <p:nvPr/>
        </p:nvCxnSpPr>
        <p:spPr>
          <a:xfrm rot="10800000" flipV="1">
            <a:off x="5857884" y="5214950"/>
            <a:ext cx="142876" cy="500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18" idx="0"/>
          </p:cNvCxnSpPr>
          <p:nvPr/>
        </p:nvCxnSpPr>
        <p:spPr>
          <a:xfrm rot="16200000" flipH="1">
            <a:off x="6286512" y="5357826"/>
            <a:ext cx="500066" cy="214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2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 (BFS)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000" dirty="0" smtClean="0"/>
              <a:t>เป็นวิธีการค้นหาในแนวกว้าง </a:t>
            </a:r>
            <a:r>
              <a:rPr lang="en-US" sz="2000" dirty="0" smtClean="0"/>
              <a:t>(Breadth) </a:t>
            </a:r>
            <a:r>
              <a:rPr lang="th-TH" sz="2000" dirty="0" smtClean="0"/>
              <a:t>จะค้นหาทีละโหนดจากซ้ายไปขวาทีละระดับของต้นไม้ </a:t>
            </a:r>
            <a:r>
              <a:rPr lang="en-US" sz="2000" dirty="0" smtClean="0"/>
              <a:t>(level) </a:t>
            </a:r>
            <a:r>
              <a:rPr lang="th-TH" sz="2000" dirty="0" smtClean="0"/>
              <a:t>วนซ้ำไปเรื่อยๆจนกระทั้งพบโหนดเป้าหมาย </a:t>
            </a:r>
            <a:r>
              <a:rPr lang="en-US" sz="2000" dirty="0" smtClean="0"/>
              <a:t>(</a:t>
            </a:r>
            <a:r>
              <a:rPr lang="th-TH" sz="2000" dirty="0" smtClean="0"/>
              <a:t>อาศัยหลักการของ </a:t>
            </a:r>
            <a:r>
              <a:rPr lang="en-US" sz="2000" dirty="0" smtClean="0"/>
              <a:t>queue)</a:t>
            </a:r>
            <a:endParaRPr lang="th-TH" sz="2000" dirty="0" smtClean="0"/>
          </a:p>
          <a:p>
            <a:pPr>
              <a:buNone/>
            </a:pPr>
            <a:endParaRPr lang="en-US" dirty="0" smtClean="0"/>
          </a:p>
          <a:p>
            <a:endParaRPr lang="th-TH" dirty="0"/>
          </a:p>
        </p:txBody>
      </p:sp>
      <p:sp>
        <p:nvSpPr>
          <p:cNvPr id="61" name="Rectangle 60"/>
          <p:cNvSpPr/>
          <p:nvPr/>
        </p:nvSpPr>
        <p:spPr>
          <a:xfrm>
            <a:off x="1643042" y="2357430"/>
            <a:ext cx="6072230" cy="43577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 smtClean="0">
              <a:solidFill>
                <a:prstClr val="black"/>
              </a:solidFill>
            </a:endParaRPr>
          </a:p>
          <a:p>
            <a:r>
              <a:rPr lang="en-US" sz="1600" dirty="0" smtClean="0">
                <a:solidFill>
                  <a:prstClr val="black"/>
                </a:solidFill>
              </a:rPr>
              <a:t>begin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</a:t>
            </a:r>
            <a:r>
              <a:rPr lang="en-US" sz="1600" dirty="0" smtClean="0">
                <a:solidFill>
                  <a:srgbClr val="FF0000"/>
                </a:solidFill>
              </a:rPr>
              <a:t>open</a:t>
            </a:r>
            <a:r>
              <a:rPr lang="en-US" sz="1600" dirty="0" smtClean="0">
                <a:solidFill>
                  <a:prstClr val="black"/>
                </a:solidFill>
              </a:rPr>
              <a:t> := [start];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</a:t>
            </a:r>
            <a:r>
              <a:rPr lang="en-US" sz="1600" dirty="0" smtClean="0">
                <a:solidFill>
                  <a:srgbClr val="FF0000"/>
                </a:solidFill>
              </a:rPr>
              <a:t>close</a:t>
            </a:r>
            <a:r>
              <a:rPr lang="en-US" sz="1600" dirty="0" smtClean="0">
                <a:solidFill>
                  <a:prstClr val="black"/>
                </a:solidFill>
              </a:rPr>
              <a:t> := [ ] ;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while open ≠ [ ] do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begin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	remove leftmost state from open, call it </a:t>
            </a:r>
            <a:r>
              <a:rPr lang="en-US" sz="1600" dirty="0" smtClean="0">
                <a:solidFill>
                  <a:srgbClr val="FF0000"/>
                </a:solidFill>
              </a:rPr>
              <a:t>X</a:t>
            </a:r>
            <a:r>
              <a:rPr lang="en-US" sz="1600" dirty="0" smtClean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	if </a:t>
            </a:r>
            <a:r>
              <a:rPr lang="en-US" sz="1600" dirty="0" smtClean="0">
                <a:solidFill>
                  <a:srgbClr val="FF0000"/>
                </a:solidFill>
              </a:rPr>
              <a:t>X</a:t>
            </a:r>
            <a:r>
              <a:rPr lang="en-US" sz="1600" dirty="0" smtClean="0">
                <a:solidFill>
                  <a:prstClr val="black"/>
                </a:solidFill>
              </a:rPr>
              <a:t> is a goal then return </a:t>
            </a:r>
            <a:r>
              <a:rPr lang="en-US" sz="1600" dirty="0" smtClean="0">
                <a:solidFill>
                  <a:srgbClr val="0070C0"/>
                </a:solidFill>
              </a:rPr>
              <a:t>SUCCESS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	else begin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		generate children of X;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		put </a:t>
            </a:r>
            <a:r>
              <a:rPr lang="en-US" sz="1600" dirty="0" smtClean="0">
                <a:solidFill>
                  <a:srgbClr val="FF0000"/>
                </a:solidFill>
              </a:rPr>
              <a:t>X</a:t>
            </a:r>
            <a:r>
              <a:rPr lang="en-US" sz="1600" dirty="0" smtClean="0">
                <a:solidFill>
                  <a:prstClr val="black"/>
                </a:solidFill>
              </a:rPr>
              <a:t> on </a:t>
            </a:r>
            <a:r>
              <a:rPr lang="en-US" sz="1600" dirty="0" smtClean="0">
                <a:solidFill>
                  <a:srgbClr val="FF0000"/>
                </a:solidFill>
              </a:rPr>
              <a:t>close</a:t>
            </a:r>
            <a:r>
              <a:rPr lang="en-US" sz="1600" dirty="0" smtClean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		discard children of </a:t>
            </a:r>
            <a:r>
              <a:rPr lang="en-US" sz="1600" dirty="0" smtClean="0">
                <a:solidFill>
                  <a:srgbClr val="FF0000"/>
                </a:solidFill>
              </a:rPr>
              <a:t>X</a:t>
            </a:r>
            <a:r>
              <a:rPr lang="en-US" sz="1600" dirty="0" smtClean="0">
                <a:solidFill>
                  <a:prstClr val="black"/>
                </a:solidFill>
              </a:rPr>
              <a:t> if already on</a:t>
            </a:r>
            <a:r>
              <a:rPr lang="en-US" sz="1600" dirty="0" smtClean="0">
                <a:solidFill>
                  <a:srgbClr val="FF0000"/>
                </a:solidFill>
              </a:rPr>
              <a:t> open</a:t>
            </a:r>
            <a:r>
              <a:rPr lang="en-US" sz="1600" dirty="0" smtClean="0">
                <a:solidFill>
                  <a:prstClr val="black"/>
                </a:solidFill>
              </a:rPr>
              <a:t> or </a:t>
            </a:r>
            <a:r>
              <a:rPr lang="en-US" sz="1600" dirty="0" smtClean="0">
                <a:solidFill>
                  <a:srgbClr val="FF0000"/>
                </a:solidFill>
              </a:rPr>
              <a:t>closed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		put remaining children on </a:t>
            </a:r>
            <a:r>
              <a:rPr lang="en-US" sz="1600" b="1" dirty="0" smtClean="0">
                <a:solidFill>
                  <a:srgbClr val="FF0000"/>
                </a:solidFill>
              </a:rPr>
              <a:t>right</a:t>
            </a:r>
            <a:r>
              <a:rPr lang="en-US" sz="1600" dirty="0" smtClean="0">
                <a:solidFill>
                  <a:prstClr val="black"/>
                </a:solidFill>
              </a:rPr>
              <a:t> end of </a:t>
            </a:r>
            <a:r>
              <a:rPr lang="en-US" sz="1600" dirty="0" smtClean="0">
                <a:solidFill>
                  <a:srgbClr val="FF0000"/>
                </a:solidFill>
              </a:rPr>
              <a:t>open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	 end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end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return </a:t>
            </a:r>
            <a:r>
              <a:rPr lang="en-US" sz="1600" dirty="0" smtClean="0">
                <a:solidFill>
                  <a:srgbClr val="0070C0"/>
                </a:solidFill>
              </a:rPr>
              <a:t>FAIL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end</a:t>
            </a:r>
          </a:p>
          <a:p>
            <a:endParaRPr lang="th-TH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การแทนปัญหา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ปัญหาส่วนใหญ่ในงานด้านปัญญาประดิษฐ์ มักเป็นปัญหาที่</a:t>
            </a:r>
            <a:r>
              <a:rPr lang="th-TH" b="1" dirty="0" smtClean="0"/>
              <a:t>ต้องการคำตอบที่เหมาะสม</a:t>
            </a:r>
            <a:endParaRPr lang="th-TH" b="1" dirty="0"/>
          </a:p>
          <a:p>
            <a:r>
              <a:rPr lang="th-TH" dirty="0" smtClean="0"/>
              <a:t>โดยปกติปัญหาที่ต้องการแก้ไขไม่ได้อยู่ในรูปแบบโครงสร้างที่ชัดเจนมากนัก</a:t>
            </a:r>
          </a:p>
          <a:p>
            <a:r>
              <a:rPr lang="th-TH" dirty="0" smtClean="0"/>
              <a:t>ศาสตร์ทางด้าน </a:t>
            </a:r>
            <a:r>
              <a:rPr lang="en-US" dirty="0" smtClean="0"/>
              <a:t>AI </a:t>
            </a:r>
            <a:r>
              <a:rPr lang="th-TH" dirty="0" smtClean="0"/>
              <a:t>ได้คิดค้นเทคนิคการแปลงปัญหาให้อยู่ในรูปแบบโครงสร้างที่ชัดเจนมากขึ้น เรียกว่า </a:t>
            </a:r>
            <a:r>
              <a:rPr lang="th-TH" b="1" dirty="0" smtClean="0"/>
              <a:t>การแทนปัญหา </a:t>
            </a:r>
            <a:r>
              <a:rPr lang="en-US" b="1" dirty="0" smtClean="0"/>
              <a:t>(Problem Representation)</a:t>
            </a:r>
          </a:p>
          <a:p>
            <a:r>
              <a:rPr lang="th-TH" dirty="0" smtClean="0"/>
              <a:t>ส่วนมากจะนิยมใช้ </a:t>
            </a:r>
            <a:r>
              <a:rPr lang="th-TH" b="1" dirty="0" smtClean="0"/>
              <a:t>การแทนปัญหาด้วยปริภูมิสถานะ </a:t>
            </a:r>
            <a:r>
              <a:rPr lang="en-US" b="1" dirty="0" smtClean="0"/>
              <a:t>(State Space Representation)</a:t>
            </a:r>
            <a:endParaRPr lang="th-TH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 (BFS)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ค้นหา </a:t>
            </a:r>
            <a:r>
              <a:rPr lang="en-US" dirty="0" smtClean="0"/>
              <a:t>E</a:t>
            </a:r>
            <a:endParaRPr lang="th-TH" dirty="0"/>
          </a:p>
        </p:txBody>
      </p:sp>
      <p:grpSp>
        <p:nvGrpSpPr>
          <p:cNvPr id="33" name="กลุ่ม 32"/>
          <p:cNvGrpSpPr/>
          <p:nvPr/>
        </p:nvGrpSpPr>
        <p:grpSpPr>
          <a:xfrm>
            <a:off x="214282" y="2071678"/>
            <a:ext cx="3429024" cy="1785950"/>
            <a:chOff x="214282" y="3643314"/>
            <a:chExt cx="5143536" cy="2571768"/>
          </a:xfrm>
        </p:grpSpPr>
        <p:sp>
          <p:nvSpPr>
            <p:cNvPr id="4" name="Oval 3"/>
            <p:cNvSpPr/>
            <p:nvPr/>
          </p:nvSpPr>
          <p:spPr>
            <a:xfrm>
              <a:off x="2571736" y="364331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A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1214414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B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857620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C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7147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D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857356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E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214678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F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50056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G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1428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H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2866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I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142872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J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214546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K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85748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L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57186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M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414337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N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929190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white"/>
                  </a:solidFill>
                </a:rPr>
                <a:t>O</a:t>
              </a:r>
              <a:endParaRPr lang="th-TH" sz="2000" dirty="0">
                <a:solidFill>
                  <a:prstClr val="white"/>
                </a:solidFill>
              </a:endParaRPr>
            </a:p>
          </p:txBody>
        </p:sp>
        <p:cxnSp>
          <p:nvCxnSpPr>
            <p:cNvPr id="19" name="Straight Connector 18"/>
            <p:cNvCxnSpPr>
              <a:stCxn id="4" idx="2"/>
              <a:endCxn id="5" idx="0"/>
            </p:cNvCxnSpPr>
            <p:nvPr/>
          </p:nvCxnSpPr>
          <p:spPr>
            <a:xfrm rot="10800000" flipV="1">
              <a:off x="1428728" y="3857628"/>
              <a:ext cx="1143008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4" idx="6"/>
              <a:endCxn id="6" idx="0"/>
            </p:cNvCxnSpPr>
            <p:nvPr/>
          </p:nvCxnSpPr>
          <p:spPr>
            <a:xfrm>
              <a:off x="3000364" y="3857628"/>
              <a:ext cx="1071570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3"/>
              <a:endCxn id="7" idx="0"/>
            </p:cNvCxnSpPr>
            <p:nvPr/>
          </p:nvCxnSpPr>
          <p:spPr>
            <a:xfrm rot="5400000">
              <a:off x="857225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5" idx="5"/>
              <a:endCxn id="8" idx="0"/>
            </p:cNvCxnSpPr>
            <p:nvPr/>
          </p:nvCxnSpPr>
          <p:spPr>
            <a:xfrm rot="16200000" flipH="1">
              <a:off x="1651709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3"/>
              <a:endCxn id="9" idx="0"/>
            </p:cNvCxnSpPr>
            <p:nvPr/>
          </p:nvCxnSpPr>
          <p:spPr>
            <a:xfrm rot="5400000">
              <a:off x="3500431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5"/>
              <a:endCxn id="10" idx="0"/>
            </p:cNvCxnSpPr>
            <p:nvPr/>
          </p:nvCxnSpPr>
          <p:spPr>
            <a:xfrm rot="16200000" flipH="1">
              <a:off x="4294915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2"/>
              <a:endCxn id="11" idx="0"/>
            </p:cNvCxnSpPr>
            <p:nvPr/>
          </p:nvCxnSpPr>
          <p:spPr>
            <a:xfrm rot="10800000" flipV="1">
              <a:off x="42859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7" idx="6"/>
              <a:endCxn id="12" idx="0"/>
            </p:cNvCxnSpPr>
            <p:nvPr/>
          </p:nvCxnSpPr>
          <p:spPr>
            <a:xfrm>
              <a:off x="1000100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2"/>
              <a:endCxn id="13" idx="0"/>
            </p:cNvCxnSpPr>
            <p:nvPr/>
          </p:nvCxnSpPr>
          <p:spPr>
            <a:xfrm rot="10800000" flipV="1">
              <a:off x="1643042" y="5286388"/>
              <a:ext cx="214314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8" idx="6"/>
              <a:endCxn id="14" idx="0"/>
            </p:cNvCxnSpPr>
            <p:nvPr/>
          </p:nvCxnSpPr>
          <p:spPr>
            <a:xfrm>
              <a:off x="2285984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9" idx="2"/>
              <a:endCxn id="15" idx="0"/>
            </p:cNvCxnSpPr>
            <p:nvPr/>
          </p:nvCxnSpPr>
          <p:spPr>
            <a:xfrm rot="10800000" flipV="1">
              <a:off x="3071802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" idx="6"/>
              <a:endCxn id="16" idx="0"/>
            </p:cNvCxnSpPr>
            <p:nvPr/>
          </p:nvCxnSpPr>
          <p:spPr>
            <a:xfrm>
              <a:off x="364330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0" idx="2"/>
              <a:endCxn id="17" idx="0"/>
            </p:cNvCxnSpPr>
            <p:nvPr/>
          </p:nvCxnSpPr>
          <p:spPr>
            <a:xfrm rot="10800000" flipV="1">
              <a:off x="435768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18" idx="0"/>
            </p:cNvCxnSpPr>
            <p:nvPr/>
          </p:nvCxnSpPr>
          <p:spPr>
            <a:xfrm rot="16200000" flipH="1">
              <a:off x="4786314" y="5429264"/>
              <a:ext cx="500066" cy="2143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142844" y="4429132"/>
            <a:ext cx="392909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929058" y="1571612"/>
            <a:ext cx="4603382" cy="43577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prstClr val="black"/>
                </a:solidFill>
              </a:rPr>
              <a:t>begin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</a:t>
            </a:r>
            <a:r>
              <a:rPr lang="en-US" sz="1600" dirty="0">
                <a:solidFill>
                  <a:srgbClr val="FF0000"/>
                </a:solidFill>
              </a:rPr>
              <a:t>open</a:t>
            </a:r>
            <a:r>
              <a:rPr lang="en-US" sz="1600" dirty="0">
                <a:solidFill>
                  <a:prstClr val="black"/>
                </a:solidFill>
              </a:rPr>
              <a:t> := [start];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</a:t>
            </a:r>
            <a:r>
              <a:rPr lang="en-US" sz="1600" dirty="0">
                <a:solidFill>
                  <a:srgbClr val="FF0000"/>
                </a:solidFill>
              </a:rPr>
              <a:t>close</a:t>
            </a:r>
            <a:r>
              <a:rPr lang="en-US" sz="1600" dirty="0">
                <a:solidFill>
                  <a:prstClr val="black"/>
                </a:solidFill>
              </a:rPr>
              <a:t> := [ ] 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while open ≠ [ ] do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begin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remove leftmost state from open, call it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if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 is a goal then return </a:t>
            </a:r>
            <a:r>
              <a:rPr lang="en-US" sz="1600" dirty="0">
                <a:solidFill>
                  <a:srgbClr val="0070C0"/>
                </a:solidFill>
              </a:rPr>
              <a:t>SUCCESS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else begin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     if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 is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>
                <a:solidFill>
                  <a:prstClr val="black"/>
                </a:solidFill>
              </a:rPr>
              <a:t> already on </a:t>
            </a:r>
            <a:r>
              <a:rPr lang="en-US" sz="1600" dirty="0">
                <a:solidFill>
                  <a:srgbClr val="FF0000"/>
                </a:solidFill>
              </a:rPr>
              <a:t>open</a:t>
            </a:r>
            <a:r>
              <a:rPr lang="en-US" sz="1600" dirty="0">
                <a:solidFill>
                  <a:prstClr val="black"/>
                </a:solidFill>
              </a:rPr>
              <a:t> or </a:t>
            </a:r>
            <a:r>
              <a:rPr lang="en-US" sz="1600" dirty="0">
                <a:solidFill>
                  <a:srgbClr val="FF0000"/>
                </a:solidFill>
              </a:rPr>
              <a:t>closed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	 put</a:t>
            </a:r>
            <a:r>
              <a:rPr lang="en-US" sz="1600" dirty="0">
                <a:solidFill>
                  <a:srgbClr val="FF0000"/>
                </a:solidFill>
              </a:rPr>
              <a:t> X </a:t>
            </a:r>
            <a:r>
              <a:rPr lang="en-US" sz="1600" dirty="0">
                <a:solidFill>
                  <a:prstClr val="black"/>
                </a:solidFill>
              </a:rPr>
              <a:t>on </a:t>
            </a:r>
            <a:r>
              <a:rPr lang="en-US" sz="1600" dirty="0" smtClean="0">
                <a:solidFill>
                  <a:srgbClr val="FF0000"/>
                </a:solidFill>
              </a:rPr>
              <a:t>close</a:t>
            </a:r>
            <a:r>
              <a:rPr lang="en-US" sz="1600" dirty="0" smtClean="0">
                <a:solidFill>
                  <a:prstClr val="black"/>
                </a:solidFill>
              </a:rPr>
              <a:t>;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              generate children of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	 put children on </a:t>
            </a:r>
            <a:r>
              <a:rPr lang="en-US" sz="1600" b="1" dirty="0">
                <a:solidFill>
                  <a:srgbClr val="FF0000"/>
                </a:solidFill>
              </a:rPr>
              <a:t>right</a:t>
            </a:r>
            <a:r>
              <a:rPr lang="en-US" sz="1600" dirty="0">
                <a:solidFill>
                  <a:prstClr val="black"/>
                </a:solidFill>
              </a:rPr>
              <a:t> end of </a:t>
            </a:r>
            <a:r>
              <a:rPr lang="en-US" sz="1600" dirty="0">
                <a:solidFill>
                  <a:srgbClr val="FF0000"/>
                </a:solidFill>
              </a:rPr>
              <a:t>open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end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end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return </a:t>
            </a:r>
            <a:r>
              <a:rPr lang="en-US" sz="1600" dirty="0">
                <a:solidFill>
                  <a:srgbClr val="0070C0"/>
                </a:solidFill>
              </a:rPr>
              <a:t>FAIL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end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5536" y="471585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[B C], Close : [ A ]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536" y="443711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 A ] , Close</a:t>
            </a:r>
            <a:r>
              <a:rPr lang="th-TH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: [ ]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5536" y="557994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[E F G H I], Close : [D C B A]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95536" y="529191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[D E F G], Close : [C B A]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23528" y="594928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800" b="1" dirty="0" smtClean="0">
                <a:solidFill>
                  <a:srgbClr val="0070C0"/>
                </a:solidFill>
              </a:rPr>
              <a:t>Found node 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5536" y="500388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[C D E], Close : [B A]</a:t>
            </a:r>
          </a:p>
        </p:txBody>
      </p:sp>
      <p:sp>
        <p:nvSpPr>
          <p:cNvPr id="42" name="Oval 41"/>
          <p:cNvSpPr/>
          <p:nvPr/>
        </p:nvSpPr>
        <p:spPr>
          <a:xfrm>
            <a:off x="1780940" y="206947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white"/>
                </a:solidFill>
              </a:rPr>
              <a:t>A</a:t>
            </a:r>
            <a:endParaRPr lang="th-TH" sz="2000" dirty="0">
              <a:solidFill>
                <a:prstClr val="white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875994" y="256490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white"/>
                </a:solidFill>
              </a:rPr>
              <a:t>B</a:t>
            </a:r>
            <a:endParaRPr lang="th-TH" sz="2000" dirty="0">
              <a:solidFill>
                <a:prstClr val="white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645036" y="256490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white"/>
                </a:solidFill>
              </a:rPr>
              <a:t>C</a:t>
            </a:r>
            <a:endParaRPr lang="th-TH" sz="2000" dirty="0">
              <a:solidFill>
                <a:prstClr val="white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52572" y="306033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white"/>
                </a:solidFill>
              </a:rPr>
              <a:t>D</a:t>
            </a:r>
            <a:endParaRPr lang="th-TH" sz="2000" dirty="0">
              <a:solidFill>
                <a:prstClr val="white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1314388" y="3068960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white"/>
                </a:solidFill>
              </a:rPr>
              <a:t>E</a:t>
            </a:r>
            <a:endParaRPr lang="th-TH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22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Breath-First Search (BFS)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การตัวอย่างโปรแกรมข้างต้น จะเห็นได้ว่า ถึงแม้จะหาเป้าหมายเจอ </a:t>
            </a:r>
          </a:p>
          <a:p>
            <a:pPr>
              <a:buNone/>
            </a:pPr>
            <a:r>
              <a:rPr lang="th-TH" dirty="0" smtClean="0"/>
              <a:t>	แต่ก็ไม่มีตัวบอกเส้นทางที่จะเดินไปสู่เป้าหมาย</a:t>
            </a:r>
          </a:p>
          <a:p>
            <a:r>
              <a:rPr lang="th-TH" dirty="0" smtClean="0"/>
              <a:t>สามารถประยุกต์ได้โดยการเก็บข้อมูลเกี่ยวกับโหนดแม่ด้วย ในรูป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(node, parent node)</a:t>
            </a:r>
            <a:endParaRPr lang="th-TH" dirty="0"/>
          </a:p>
        </p:txBody>
      </p:sp>
      <p:grpSp>
        <p:nvGrpSpPr>
          <p:cNvPr id="4" name="กลุ่ม 32"/>
          <p:cNvGrpSpPr/>
          <p:nvPr/>
        </p:nvGrpSpPr>
        <p:grpSpPr>
          <a:xfrm>
            <a:off x="107504" y="3947306"/>
            <a:ext cx="3429024" cy="1785950"/>
            <a:chOff x="214282" y="3643314"/>
            <a:chExt cx="5143536" cy="2571768"/>
          </a:xfrm>
        </p:grpSpPr>
        <p:sp>
          <p:nvSpPr>
            <p:cNvPr id="5" name="Oval 4"/>
            <p:cNvSpPr/>
            <p:nvPr/>
          </p:nvSpPr>
          <p:spPr>
            <a:xfrm>
              <a:off x="2571736" y="364331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A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214414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B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857620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C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7147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D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857356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E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214678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F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50056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G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1428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H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92866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I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42872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J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214546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K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85748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L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57186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M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14337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N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929190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O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cxnSp>
          <p:nvCxnSpPr>
            <p:cNvPr id="20" name="Straight Connector 19"/>
            <p:cNvCxnSpPr>
              <a:stCxn id="5" idx="2"/>
              <a:endCxn id="6" idx="0"/>
            </p:cNvCxnSpPr>
            <p:nvPr/>
          </p:nvCxnSpPr>
          <p:spPr>
            <a:xfrm rot="10800000" flipV="1">
              <a:off x="1428728" y="3857628"/>
              <a:ext cx="1143008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6"/>
              <a:endCxn id="7" idx="0"/>
            </p:cNvCxnSpPr>
            <p:nvPr/>
          </p:nvCxnSpPr>
          <p:spPr>
            <a:xfrm>
              <a:off x="3000364" y="3857628"/>
              <a:ext cx="1071570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6" idx="3"/>
              <a:endCxn id="8" idx="0"/>
            </p:cNvCxnSpPr>
            <p:nvPr/>
          </p:nvCxnSpPr>
          <p:spPr>
            <a:xfrm rot="5400000">
              <a:off x="857225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5"/>
              <a:endCxn id="9" idx="0"/>
            </p:cNvCxnSpPr>
            <p:nvPr/>
          </p:nvCxnSpPr>
          <p:spPr>
            <a:xfrm rot="16200000" flipH="1">
              <a:off x="1651709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7" idx="3"/>
              <a:endCxn id="10" idx="0"/>
            </p:cNvCxnSpPr>
            <p:nvPr/>
          </p:nvCxnSpPr>
          <p:spPr>
            <a:xfrm rot="5400000">
              <a:off x="3500431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5"/>
              <a:endCxn id="11" idx="0"/>
            </p:cNvCxnSpPr>
            <p:nvPr/>
          </p:nvCxnSpPr>
          <p:spPr>
            <a:xfrm rot="16200000" flipH="1">
              <a:off x="4294915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  <a:endCxn id="12" idx="0"/>
            </p:cNvCxnSpPr>
            <p:nvPr/>
          </p:nvCxnSpPr>
          <p:spPr>
            <a:xfrm rot="10800000" flipV="1">
              <a:off x="42859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13" idx="0"/>
            </p:cNvCxnSpPr>
            <p:nvPr/>
          </p:nvCxnSpPr>
          <p:spPr>
            <a:xfrm>
              <a:off x="1000100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9" idx="2"/>
              <a:endCxn id="14" idx="0"/>
            </p:cNvCxnSpPr>
            <p:nvPr/>
          </p:nvCxnSpPr>
          <p:spPr>
            <a:xfrm rot="10800000" flipV="1">
              <a:off x="1643042" y="5286388"/>
              <a:ext cx="214314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9" idx="6"/>
              <a:endCxn id="15" idx="0"/>
            </p:cNvCxnSpPr>
            <p:nvPr/>
          </p:nvCxnSpPr>
          <p:spPr>
            <a:xfrm>
              <a:off x="2285984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0" idx="2"/>
              <a:endCxn id="16" idx="0"/>
            </p:cNvCxnSpPr>
            <p:nvPr/>
          </p:nvCxnSpPr>
          <p:spPr>
            <a:xfrm rot="10800000" flipV="1">
              <a:off x="3071802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0" idx="6"/>
              <a:endCxn id="17" idx="0"/>
            </p:cNvCxnSpPr>
            <p:nvPr/>
          </p:nvCxnSpPr>
          <p:spPr>
            <a:xfrm>
              <a:off x="364330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1" idx="2"/>
              <a:endCxn id="18" idx="0"/>
            </p:cNvCxnSpPr>
            <p:nvPr/>
          </p:nvCxnSpPr>
          <p:spPr>
            <a:xfrm rot="10800000" flipV="1">
              <a:off x="435768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19" idx="0"/>
            </p:cNvCxnSpPr>
            <p:nvPr/>
          </p:nvCxnSpPr>
          <p:spPr>
            <a:xfrm rot="16200000" flipH="1">
              <a:off x="4786314" y="5429264"/>
              <a:ext cx="500066" cy="2143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635896" y="3845947"/>
            <a:ext cx="540060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35896" y="4132667"/>
            <a:ext cx="4499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[(B, A) (C, A)], Close : [ (A, nil) ]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635896" y="385392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 (A, nil) ] , Close</a:t>
            </a:r>
            <a:r>
              <a:rPr lang="th-TH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: [ ]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35896" y="4996763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</a:t>
            </a:r>
            <a:r>
              <a:rPr lang="en-US" sz="1800" b="1" dirty="0" smtClean="0">
                <a:solidFill>
                  <a:srgbClr val="FF0000"/>
                </a:solidFill>
              </a:rPr>
              <a:t>(E,B) </a:t>
            </a:r>
            <a:r>
              <a:rPr lang="en-US" sz="1800" dirty="0" smtClean="0">
                <a:solidFill>
                  <a:prstClr val="black"/>
                </a:solidFill>
              </a:rPr>
              <a:t>(F,C) (G,C) (H,D) (I,D)], </a:t>
            </a:r>
          </a:p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Close : [(D, B) (C,A) </a:t>
            </a:r>
            <a:r>
              <a:rPr lang="en-US" sz="1800" b="1" dirty="0" smtClean="0">
                <a:solidFill>
                  <a:srgbClr val="FF0000"/>
                </a:solidFill>
              </a:rPr>
              <a:t>(B, A)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</a:rPr>
              <a:t>(A, nil)</a:t>
            </a:r>
            <a:r>
              <a:rPr lang="en-US" sz="1800" dirty="0" smtClean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35896" y="4708731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[(D,B) (E,B) (F,C) (G,C)], Close : [(C,A) (B,A) (</a:t>
            </a:r>
            <a:r>
              <a:rPr lang="en-US" sz="1800" dirty="0" err="1" smtClean="0">
                <a:solidFill>
                  <a:prstClr val="black"/>
                </a:solidFill>
              </a:rPr>
              <a:t>A,nil</a:t>
            </a:r>
            <a:r>
              <a:rPr lang="en-US" sz="1800" dirty="0" smtClean="0">
                <a:solidFill>
                  <a:prstClr val="black"/>
                </a:solidFill>
              </a:rPr>
              <a:t>)]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283968" y="566124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800" b="1" dirty="0" smtClean="0">
                <a:solidFill>
                  <a:srgbClr val="0070C0"/>
                </a:solidFill>
              </a:rPr>
              <a:t>Found node E :  A </a:t>
            </a:r>
            <a:r>
              <a:rPr lang="en-US" sz="1800" b="1" dirty="0" smtClean="0">
                <a:solidFill>
                  <a:srgbClr val="0070C0"/>
                </a:solidFill>
                <a:sym typeface="Wingdings" pitchFamily="2" charset="2"/>
              </a:rPr>
              <a:t> B  E</a:t>
            </a:r>
            <a:endParaRPr lang="en-US" sz="1800" b="1" dirty="0" smtClean="0">
              <a:solidFill>
                <a:srgbClr val="0070C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35896" y="4420699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[(C,A) (D, B) (E,B)], Close : [(B, A) (</a:t>
            </a:r>
            <a:r>
              <a:rPr lang="en-US" sz="1800" dirty="0" err="1" smtClean="0">
                <a:solidFill>
                  <a:prstClr val="black"/>
                </a:solidFill>
              </a:rPr>
              <a:t>A,nil</a:t>
            </a:r>
            <a:r>
              <a:rPr lang="en-US" sz="1800" dirty="0" smtClean="0">
                <a:solidFill>
                  <a:prstClr val="black"/>
                </a:solidFill>
              </a:rPr>
              <a:t>)]</a:t>
            </a:r>
          </a:p>
        </p:txBody>
      </p:sp>
    </p:spTree>
    <p:extLst>
      <p:ext uri="{BB962C8B-B14F-4D97-AF65-F5344CB8AC3E}">
        <p14:creationId xmlns:p14="http://schemas.microsoft.com/office/powerpoint/2010/main" val="201424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 (BFS)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Completeness</a:t>
            </a:r>
            <a:r>
              <a:rPr lang="en-US" dirty="0" smtClean="0"/>
              <a:t> </a:t>
            </a:r>
            <a:r>
              <a:rPr lang="th-TH" dirty="0" smtClean="0"/>
              <a:t> สามารถรับรองการค้นพบคำตอบ</a:t>
            </a:r>
          </a:p>
          <a:p>
            <a:pPr lvl="1"/>
            <a:r>
              <a:rPr lang="en-US" dirty="0" smtClean="0"/>
              <a:t>(Yes) </a:t>
            </a:r>
            <a:r>
              <a:rPr lang="th-TH" dirty="0" smtClean="0"/>
              <a:t>รับรองการค้นพบคำตอบ</a:t>
            </a:r>
          </a:p>
          <a:p>
            <a:r>
              <a:rPr lang="en-US" b="1" dirty="0" smtClean="0"/>
              <a:t>Optimality</a:t>
            </a:r>
            <a:r>
              <a:rPr lang="en-US" dirty="0" smtClean="0"/>
              <a:t> </a:t>
            </a:r>
            <a:r>
              <a:rPr lang="th-TH" dirty="0" smtClean="0"/>
              <a:t>สามารถรับรองการค้นหาเส้นทางที่ดีที่สุด</a:t>
            </a:r>
          </a:p>
          <a:p>
            <a:pPr lvl="1"/>
            <a:r>
              <a:rPr lang="en-US" dirty="0" smtClean="0"/>
              <a:t>(Yes) </a:t>
            </a:r>
            <a:r>
              <a:rPr lang="th-TH" dirty="0" smtClean="0"/>
              <a:t>สามารถรับรองการค้นหาเส้นทางที่ดีที่สุด</a:t>
            </a:r>
          </a:p>
          <a:p>
            <a:r>
              <a:rPr lang="en-US" b="1" dirty="0" smtClean="0"/>
              <a:t>Time Complexity </a:t>
            </a:r>
            <a:r>
              <a:rPr lang="th-TH" dirty="0" smtClean="0"/>
              <a:t>ระยะเวลาที่ใช้ในการค้นหา</a:t>
            </a:r>
          </a:p>
          <a:p>
            <a:pPr lvl="1"/>
            <a:r>
              <a:rPr lang="en-US" dirty="0" smtClean="0"/>
              <a:t>O(</a:t>
            </a:r>
            <a:r>
              <a:rPr lang="en-US" dirty="0" err="1" smtClean="0"/>
              <a:t>b</a:t>
            </a:r>
            <a:r>
              <a:rPr lang="en-US" baseline="30000" dirty="0" err="1" smtClean="0"/>
              <a:t>d</a:t>
            </a:r>
            <a:r>
              <a:rPr lang="en-US" dirty="0" smtClean="0"/>
              <a:t>)    b</a:t>
            </a:r>
            <a:r>
              <a:rPr lang="th-TH" dirty="0" smtClean="0"/>
              <a:t> </a:t>
            </a:r>
            <a:r>
              <a:rPr lang="en-US" dirty="0" smtClean="0"/>
              <a:t>= </a:t>
            </a:r>
            <a:r>
              <a:rPr lang="th-TH" dirty="0" smtClean="0"/>
              <a:t>จำนวนกิ่งของโหนด</a:t>
            </a:r>
            <a:r>
              <a:rPr lang="en-US" dirty="0" smtClean="0"/>
              <a:t>, d = </a:t>
            </a:r>
            <a:r>
              <a:rPr lang="th-TH" dirty="0" smtClean="0"/>
              <a:t>ความลึกของต้นไม้ในระดับที่หา</a:t>
            </a:r>
          </a:p>
          <a:p>
            <a:r>
              <a:rPr lang="en-US" b="1" dirty="0" smtClean="0"/>
              <a:t>Space Complexity </a:t>
            </a:r>
            <a:r>
              <a:rPr lang="th-TH" dirty="0" smtClean="0"/>
              <a:t>พื้นที่หน่วยความจำที่ใช้ค้นหา</a:t>
            </a:r>
          </a:p>
          <a:p>
            <a:pPr lvl="1"/>
            <a:r>
              <a:rPr lang="en-US" dirty="0" smtClean="0"/>
              <a:t>O(b</a:t>
            </a:r>
            <a:r>
              <a:rPr lang="en-US" baseline="30000" dirty="0" smtClean="0"/>
              <a:t>d</a:t>
            </a:r>
            <a:r>
              <a:rPr lang="en-US" dirty="0" smtClean="0"/>
              <a:t>)</a:t>
            </a: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44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 (DFS)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000" dirty="0" smtClean="0"/>
              <a:t>เป็นวิธีการค้นหาในแนวลึก </a:t>
            </a:r>
            <a:r>
              <a:rPr lang="en-US" sz="2000" dirty="0" smtClean="0"/>
              <a:t>(Depth) </a:t>
            </a:r>
            <a:r>
              <a:rPr lang="th-TH" sz="2000" dirty="0" smtClean="0"/>
              <a:t>จะค้นหาทีละโหนดจากบนลงล่าง หากไม่พบเป้าหมาย จะลงไปพิจารณาโหลดลูกที่อยู่ด้านซ้ายก่อน </a:t>
            </a:r>
            <a:r>
              <a:rPr lang="en-US" sz="2000" dirty="0" smtClean="0"/>
              <a:t>(</a:t>
            </a:r>
            <a:r>
              <a:rPr lang="th-TH" sz="2000" dirty="0" smtClean="0"/>
              <a:t>อาศัยหลักการของ </a:t>
            </a:r>
            <a:r>
              <a:rPr lang="en-US" sz="2000" dirty="0" smtClean="0"/>
              <a:t>stack)</a:t>
            </a:r>
            <a:endParaRPr lang="th-TH" sz="2000" dirty="0" smtClean="0"/>
          </a:p>
          <a:p>
            <a:pPr>
              <a:buNone/>
            </a:pPr>
            <a:endParaRPr lang="en-US" dirty="0" smtClean="0"/>
          </a:p>
          <a:p>
            <a:endParaRPr lang="th-TH" dirty="0"/>
          </a:p>
        </p:txBody>
      </p:sp>
      <p:sp>
        <p:nvSpPr>
          <p:cNvPr id="61" name="Rectangle 60"/>
          <p:cNvSpPr/>
          <p:nvPr/>
        </p:nvSpPr>
        <p:spPr>
          <a:xfrm>
            <a:off x="1643042" y="2357430"/>
            <a:ext cx="5715040" cy="43577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prstClr val="black"/>
                </a:solidFill>
              </a:rPr>
              <a:t>begin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</a:t>
            </a:r>
            <a:r>
              <a:rPr lang="en-US" sz="1600" dirty="0">
                <a:solidFill>
                  <a:srgbClr val="FF0000"/>
                </a:solidFill>
              </a:rPr>
              <a:t>open</a:t>
            </a:r>
            <a:r>
              <a:rPr lang="en-US" sz="1600" dirty="0">
                <a:solidFill>
                  <a:prstClr val="black"/>
                </a:solidFill>
              </a:rPr>
              <a:t> := [start];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</a:t>
            </a:r>
            <a:r>
              <a:rPr lang="en-US" sz="1600" dirty="0">
                <a:solidFill>
                  <a:srgbClr val="FF0000"/>
                </a:solidFill>
              </a:rPr>
              <a:t>close</a:t>
            </a:r>
            <a:r>
              <a:rPr lang="en-US" sz="1600" dirty="0">
                <a:solidFill>
                  <a:prstClr val="black"/>
                </a:solidFill>
              </a:rPr>
              <a:t> := [ ] 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while open ≠ [ ] do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begin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remove leftmost state from open, call it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if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 is a goal then return </a:t>
            </a:r>
            <a:r>
              <a:rPr lang="en-US" sz="1600" dirty="0">
                <a:solidFill>
                  <a:srgbClr val="0070C0"/>
                </a:solidFill>
              </a:rPr>
              <a:t>SUCCESS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else begin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     if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 is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>
                <a:solidFill>
                  <a:prstClr val="black"/>
                </a:solidFill>
              </a:rPr>
              <a:t> already on </a:t>
            </a:r>
            <a:r>
              <a:rPr lang="en-US" sz="1600" dirty="0">
                <a:solidFill>
                  <a:srgbClr val="FF0000"/>
                </a:solidFill>
              </a:rPr>
              <a:t>open</a:t>
            </a:r>
            <a:r>
              <a:rPr lang="en-US" sz="1600" dirty="0">
                <a:solidFill>
                  <a:prstClr val="black"/>
                </a:solidFill>
              </a:rPr>
              <a:t> or </a:t>
            </a:r>
            <a:r>
              <a:rPr lang="en-US" sz="1600" dirty="0">
                <a:solidFill>
                  <a:srgbClr val="FF0000"/>
                </a:solidFill>
              </a:rPr>
              <a:t>closed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	 put</a:t>
            </a:r>
            <a:r>
              <a:rPr lang="en-US" sz="1600" dirty="0">
                <a:solidFill>
                  <a:srgbClr val="FF0000"/>
                </a:solidFill>
              </a:rPr>
              <a:t> X </a:t>
            </a:r>
            <a:r>
              <a:rPr lang="en-US" sz="1600" dirty="0">
                <a:solidFill>
                  <a:prstClr val="black"/>
                </a:solidFill>
              </a:rPr>
              <a:t>on </a:t>
            </a:r>
            <a:r>
              <a:rPr lang="en-US" sz="1600" dirty="0">
                <a:solidFill>
                  <a:srgbClr val="FF0000"/>
                </a:solidFill>
              </a:rPr>
              <a:t>close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        generate children of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	 put children </a:t>
            </a:r>
            <a:r>
              <a:rPr lang="en-US" sz="1600">
                <a:solidFill>
                  <a:prstClr val="black"/>
                </a:solidFill>
              </a:rPr>
              <a:t>on </a:t>
            </a:r>
            <a:r>
              <a:rPr lang="en-US" sz="1600" b="1" smtClean="0">
                <a:solidFill>
                  <a:srgbClr val="FF0000"/>
                </a:solidFill>
              </a:rPr>
              <a:t>left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end of </a:t>
            </a:r>
            <a:r>
              <a:rPr lang="en-US" sz="1600" dirty="0">
                <a:solidFill>
                  <a:srgbClr val="FF0000"/>
                </a:solidFill>
              </a:rPr>
              <a:t>open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end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end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return </a:t>
            </a:r>
            <a:r>
              <a:rPr lang="en-US" sz="1600" dirty="0">
                <a:solidFill>
                  <a:srgbClr val="0070C0"/>
                </a:solidFill>
              </a:rPr>
              <a:t>FAIL</a:t>
            </a:r>
          </a:p>
          <a:p>
            <a:r>
              <a:rPr lang="en-US" sz="1600" dirty="0">
                <a:solidFill>
                  <a:prstClr val="black"/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8013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 (DFS)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ค้นหา </a:t>
            </a:r>
            <a:r>
              <a:rPr lang="en-US" dirty="0" smtClean="0"/>
              <a:t>E</a:t>
            </a:r>
            <a:endParaRPr lang="th-TH" dirty="0"/>
          </a:p>
        </p:txBody>
      </p:sp>
      <p:grpSp>
        <p:nvGrpSpPr>
          <p:cNvPr id="33" name="กลุ่ม 32"/>
          <p:cNvGrpSpPr/>
          <p:nvPr/>
        </p:nvGrpSpPr>
        <p:grpSpPr>
          <a:xfrm>
            <a:off x="214282" y="2071678"/>
            <a:ext cx="3429024" cy="1785950"/>
            <a:chOff x="214282" y="3643314"/>
            <a:chExt cx="5143536" cy="2571768"/>
          </a:xfrm>
        </p:grpSpPr>
        <p:sp>
          <p:nvSpPr>
            <p:cNvPr id="4" name="Oval 3"/>
            <p:cNvSpPr/>
            <p:nvPr/>
          </p:nvSpPr>
          <p:spPr>
            <a:xfrm>
              <a:off x="2571736" y="364331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A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1214414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B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857620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C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7147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D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857356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E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214678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F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50056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G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1428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H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2866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I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142872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J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214546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K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85748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L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57186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M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414337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N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929190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O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cxnSp>
          <p:nvCxnSpPr>
            <p:cNvPr id="19" name="Straight Connector 18"/>
            <p:cNvCxnSpPr>
              <a:stCxn id="4" idx="2"/>
              <a:endCxn id="5" idx="0"/>
            </p:cNvCxnSpPr>
            <p:nvPr/>
          </p:nvCxnSpPr>
          <p:spPr>
            <a:xfrm rot="10800000" flipV="1">
              <a:off x="1428728" y="3857628"/>
              <a:ext cx="1143008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4" idx="6"/>
              <a:endCxn id="6" idx="0"/>
            </p:cNvCxnSpPr>
            <p:nvPr/>
          </p:nvCxnSpPr>
          <p:spPr>
            <a:xfrm>
              <a:off x="3000364" y="3857628"/>
              <a:ext cx="1071570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3"/>
              <a:endCxn id="7" idx="0"/>
            </p:cNvCxnSpPr>
            <p:nvPr/>
          </p:nvCxnSpPr>
          <p:spPr>
            <a:xfrm rot="5400000">
              <a:off x="857225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5" idx="5"/>
              <a:endCxn id="8" idx="0"/>
            </p:cNvCxnSpPr>
            <p:nvPr/>
          </p:nvCxnSpPr>
          <p:spPr>
            <a:xfrm rot="16200000" flipH="1">
              <a:off x="1651709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3"/>
              <a:endCxn id="9" idx="0"/>
            </p:cNvCxnSpPr>
            <p:nvPr/>
          </p:nvCxnSpPr>
          <p:spPr>
            <a:xfrm rot="5400000">
              <a:off x="3500431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5"/>
              <a:endCxn id="10" idx="0"/>
            </p:cNvCxnSpPr>
            <p:nvPr/>
          </p:nvCxnSpPr>
          <p:spPr>
            <a:xfrm rot="16200000" flipH="1">
              <a:off x="4294915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2"/>
              <a:endCxn id="11" idx="0"/>
            </p:cNvCxnSpPr>
            <p:nvPr/>
          </p:nvCxnSpPr>
          <p:spPr>
            <a:xfrm rot="10800000" flipV="1">
              <a:off x="42859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7" idx="6"/>
              <a:endCxn id="12" idx="0"/>
            </p:cNvCxnSpPr>
            <p:nvPr/>
          </p:nvCxnSpPr>
          <p:spPr>
            <a:xfrm>
              <a:off x="1000100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2"/>
              <a:endCxn id="13" idx="0"/>
            </p:cNvCxnSpPr>
            <p:nvPr/>
          </p:nvCxnSpPr>
          <p:spPr>
            <a:xfrm rot="10800000" flipV="1">
              <a:off x="1643042" y="5286388"/>
              <a:ext cx="214314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8" idx="6"/>
              <a:endCxn id="14" idx="0"/>
            </p:cNvCxnSpPr>
            <p:nvPr/>
          </p:nvCxnSpPr>
          <p:spPr>
            <a:xfrm>
              <a:off x="2285984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9" idx="2"/>
              <a:endCxn id="15" idx="0"/>
            </p:cNvCxnSpPr>
            <p:nvPr/>
          </p:nvCxnSpPr>
          <p:spPr>
            <a:xfrm rot="10800000" flipV="1">
              <a:off x="3071802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" idx="6"/>
              <a:endCxn id="16" idx="0"/>
            </p:cNvCxnSpPr>
            <p:nvPr/>
          </p:nvCxnSpPr>
          <p:spPr>
            <a:xfrm>
              <a:off x="364330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0" idx="2"/>
              <a:endCxn id="17" idx="0"/>
            </p:cNvCxnSpPr>
            <p:nvPr/>
          </p:nvCxnSpPr>
          <p:spPr>
            <a:xfrm rot="10800000" flipV="1">
              <a:off x="435768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18" idx="0"/>
            </p:cNvCxnSpPr>
            <p:nvPr/>
          </p:nvCxnSpPr>
          <p:spPr>
            <a:xfrm rot="16200000" flipH="1">
              <a:off x="4786314" y="5429264"/>
              <a:ext cx="500066" cy="2143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179512" y="4149080"/>
            <a:ext cx="392909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929058" y="1571612"/>
            <a:ext cx="5214974" cy="43577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prstClr val="black"/>
                </a:solidFill>
              </a:rPr>
              <a:t>begin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</a:t>
            </a:r>
            <a:r>
              <a:rPr lang="en-US" sz="1600" dirty="0">
                <a:solidFill>
                  <a:srgbClr val="FF0000"/>
                </a:solidFill>
              </a:rPr>
              <a:t>open</a:t>
            </a:r>
            <a:r>
              <a:rPr lang="en-US" sz="1600" dirty="0">
                <a:solidFill>
                  <a:prstClr val="black"/>
                </a:solidFill>
              </a:rPr>
              <a:t> := [start];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</a:t>
            </a:r>
            <a:r>
              <a:rPr lang="en-US" sz="1600" dirty="0">
                <a:solidFill>
                  <a:srgbClr val="FF0000"/>
                </a:solidFill>
              </a:rPr>
              <a:t>close</a:t>
            </a:r>
            <a:r>
              <a:rPr lang="en-US" sz="1600" dirty="0">
                <a:solidFill>
                  <a:prstClr val="black"/>
                </a:solidFill>
              </a:rPr>
              <a:t> := [ ] 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while open ≠ [ ] do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begin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remove leftmost state from open, call it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if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 is a goal then return </a:t>
            </a:r>
            <a:r>
              <a:rPr lang="en-US" sz="1600" dirty="0">
                <a:solidFill>
                  <a:srgbClr val="0070C0"/>
                </a:solidFill>
              </a:rPr>
              <a:t>SUCCESS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else begin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     if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 is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>
                <a:solidFill>
                  <a:prstClr val="black"/>
                </a:solidFill>
              </a:rPr>
              <a:t> already on </a:t>
            </a:r>
            <a:r>
              <a:rPr lang="en-US" sz="1600" dirty="0">
                <a:solidFill>
                  <a:srgbClr val="FF0000"/>
                </a:solidFill>
              </a:rPr>
              <a:t>open</a:t>
            </a:r>
            <a:r>
              <a:rPr lang="en-US" sz="1600" dirty="0">
                <a:solidFill>
                  <a:prstClr val="black"/>
                </a:solidFill>
              </a:rPr>
              <a:t> or </a:t>
            </a:r>
            <a:r>
              <a:rPr lang="en-US" sz="1600" dirty="0">
                <a:solidFill>
                  <a:srgbClr val="FF0000"/>
                </a:solidFill>
              </a:rPr>
              <a:t>closed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	 put</a:t>
            </a:r>
            <a:r>
              <a:rPr lang="en-US" sz="1600" dirty="0">
                <a:solidFill>
                  <a:srgbClr val="FF0000"/>
                </a:solidFill>
              </a:rPr>
              <a:t> X </a:t>
            </a:r>
            <a:r>
              <a:rPr lang="en-US" sz="1600" dirty="0">
                <a:solidFill>
                  <a:prstClr val="black"/>
                </a:solidFill>
              </a:rPr>
              <a:t>on </a:t>
            </a:r>
            <a:r>
              <a:rPr lang="en-US" sz="1600" dirty="0">
                <a:solidFill>
                  <a:srgbClr val="FF0000"/>
                </a:solidFill>
              </a:rPr>
              <a:t>close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        generate children of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	 put children on </a:t>
            </a:r>
            <a:r>
              <a:rPr lang="en-US" sz="1600" b="1" dirty="0" smtClean="0">
                <a:solidFill>
                  <a:srgbClr val="FF0000"/>
                </a:solidFill>
              </a:rPr>
              <a:t>left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end of </a:t>
            </a:r>
            <a:r>
              <a:rPr lang="en-US" sz="1600" dirty="0">
                <a:solidFill>
                  <a:srgbClr val="FF0000"/>
                </a:solidFill>
              </a:rPr>
              <a:t>open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end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end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return </a:t>
            </a:r>
            <a:r>
              <a:rPr lang="en-US" sz="1600" dirty="0">
                <a:solidFill>
                  <a:srgbClr val="0070C0"/>
                </a:solidFill>
              </a:rPr>
              <a:t>FAIL</a:t>
            </a:r>
          </a:p>
          <a:p>
            <a:r>
              <a:rPr lang="en-US" sz="1600" dirty="0">
                <a:solidFill>
                  <a:prstClr val="black"/>
                </a:solidFill>
              </a:rPr>
              <a:t>end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3528" y="422108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 A ] , Close</a:t>
            </a:r>
            <a:r>
              <a:rPr lang="th-TH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: [ ]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23528" y="450912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[B C], Close : [ A ]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3528" y="481440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[D E C ], Close : [B A]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23528" y="512268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[H I E C ], Close : [D B A]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23528" y="544522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[I E C ], Close : [H D B A]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3528" y="573325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[E C], Close: [I H D B A]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36512" y="602128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800" b="1" dirty="0" smtClean="0">
                <a:solidFill>
                  <a:srgbClr val="0070C0"/>
                </a:solidFill>
              </a:rPr>
              <a:t>Found node E</a:t>
            </a:r>
          </a:p>
        </p:txBody>
      </p:sp>
      <p:sp>
        <p:nvSpPr>
          <p:cNvPr id="43" name="Oval 42"/>
          <p:cNvSpPr/>
          <p:nvPr/>
        </p:nvSpPr>
        <p:spPr>
          <a:xfrm>
            <a:off x="1784008" y="2071008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A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881552" y="256490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B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67544" y="3068960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D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09992" y="3552696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H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693728" y="3562856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I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1311320" y="3068960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E</a:t>
            </a:r>
            <a:endParaRPr lang="th-TH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95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 (DFS)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การตัวอย่างโปรแกรมข้างต้น จะเห็นได้ว่า ถึงแม้จะหาเป้าหมายเจอ </a:t>
            </a:r>
          </a:p>
          <a:p>
            <a:pPr>
              <a:buNone/>
            </a:pPr>
            <a:r>
              <a:rPr lang="th-TH" dirty="0" smtClean="0"/>
              <a:t>	แต่ก็ไม่มีตัวบอกเส้นทางที่จะเดินไปสู่เป้าหมาย</a:t>
            </a:r>
          </a:p>
          <a:p>
            <a:r>
              <a:rPr lang="th-TH" dirty="0" smtClean="0"/>
              <a:t>สามารถประยุกต์ได้โดยการเก็บข้อมูลเกี่ยวกับโหนดแม่ด้วย ในรูป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(node, parent node)</a:t>
            </a:r>
            <a:endParaRPr lang="th-TH" dirty="0"/>
          </a:p>
        </p:txBody>
      </p:sp>
      <p:grpSp>
        <p:nvGrpSpPr>
          <p:cNvPr id="4" name="กลุ่ม 32"/>
          <p:cNvGrpSpPr/>
          <p:nvPr/>
        </p:nvGrpSpPr>
        <p:grpSpPr>
          <a:xfrm>
            <a:off x="107504" y="3947306"/>
            <a:ext cx="3429024" cy="1785950"/>
            <a:chOff x="214282" y="3643314"/>
            <a:chExt cx="5143536" cy="2571768"/>
          </a:xfrm>
        </p:grpSpPr>
        <p:sp>
          <p:nvSpPr>
            <p:cNvPr id="5" name="Oval 4"/>
            <p:cNvSpPr/>
            <p:nvPr/>
          </p:nvSpPr>
          <p:spPr>
            <a:xfrm>
              <a:off x="2571736" y="364331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A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214414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B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857620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C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7147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D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857356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E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214678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F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50056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G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1428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H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92866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I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42872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J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214546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K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85748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L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57186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M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14337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N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929190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O</a:t>
              </a:r>
              <a:endParaRPr lang="th-TH" dirty="0">
                <a:solidFill>
                  <a:prstClr val="white"/>
                </a:solidFill>
              </a:endParaRPr>
            </a:p>
          </p:txBody>
        </p:sp>
        <p:cxnSp>
          <p:nvCxnSpPr>
            <p:cNvPr id="20" name="Straight Connector 19"/>
            <p:cNvCxnSpPr>
              <a:stCxn id="5" idx="2"/>
              <a:endCxn id="6" idx="0"/>
            </p:cNvCxnSpPr>
            <p:nvPr/>
          </p:nvCxnSpPr>
          <p:spPr>
            <a:xfrm rot="10800000" flipV="1">
              <a:off x="1428728" y="3857628"/>
              <a:ext cx="1143008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6"/>
              <a:endCxn id="7" idx="0"/>
            </p:cNvCxnSpPr>
            <p:nvPr/>
          </p:nvCxnSpPr>
          <p:spPr>
            <a:xfrm>
              <a:off x="3000364" y="3857628"/>
              <a:ext cx="1071570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6" idx="3"/>
              <a:endCxn id="8" idx="0"/>
            </p:cNvCxnSpPr>
            <p:nvPr/>
          </p:nvCxnSpPr>
          <p:spPr>
            <a:xfrm rot="5400000">
              <a:off x="857225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5"/>
              <a:endCxn id="9" idx="0"/>
            </p:cNvCxnSpPr>
            <p:nvPr/>
          </p:nvCxnSpPr>
          <p:spPr>
            <a:xfrm rot="16200000" flipH="1">
              <a:off x="1651709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7" idx="3"/>
              <a:endCxn id="10" idx="0"/>
            </p:cNvCxnSpPr>
            <p:nvPr/>
          </p:nvCxnSpPr>
          <p:spPr>
            <a:xfrm rot="5400000">
              <a:off x="3500431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5"/>
              <a:endCxn id="11" idx="0"/>
            </p:cNvCxnSpPr>
            <p:nvPr/>
          </p:nvCxnSpPr>
          <p:spPr>
            <a:xfrm rot="16200000" flipH="1">
              <a:off x="4294915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  <a:endCxn id="12" idx="0"/>
            </p:cNvCxnSpPr>
            <p:nvPr/>
          </p:nvCxnSpPr>
          <p:spPr>
            <a:xfrm rot="10800000" flipV="1">
              <a:off x="42859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13" idx="0"/>
            </p:cNvCxnSpPr>
            <p:nvPr/>
          </p:nvCxnSpPr>
          <p:spPr>
            <a:xfrm>
              <a:off x="1000100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9" idx="2"/>
              <a:endCxn id="14" idx="0"/>
            </p:cNvCxnSpPr>
            <p:nvPr/>
          </p:nvCxnSpPr>
          <p:spPr>
            <a:xfrm rot="10800000" flipV="1">
              <a:off x="1643042" y="5286388"/>
              <a:ext cx="214314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9" idx="6"/>
              <a:endCxn id="15" idx="0"/>
            </p:cNvCxnSpPr>
            <p:nvPr/>
          </p:nvCxnSpPr>
          <p:spPr>
            <a:xfrm>
              <a:off x="2285984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0" idx="2"/>
              <a:endCxn id="16" idx="0"/>
            </p:cNvCxnSpPr>
            <p:nvPr/>
          </p:nvCxnSpPr>
          <p:spPr>
            <a:xfrm rot="10800000" flipV="1">
              <a:off x="3071802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0" idx="6"/>
              <a:endCxn id="17" idx="0"/>
            </p:cNvCxnSpPr>
            <p:nvPr/>
          </p:nvCxnSpPr>
          <p:spPr>
            <a:xfrm>
              <a:off x="364330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1" idx="2"/>
              <a:endCxn id="18" idx="0"/>
            </p:cNvCxnSpPr>
            <p:nvPr/>
          </p:nvCxnSpPr>
          <p:spPr>
            <a:xfrm rot="10800000" flipV="1">
              <a:off x="435768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19" idx="0"/>
            </p:cNvCxnSpPr>
            <p:nvPr/>
          </p:nvCxnSpPr>
          <p:spPr>
            <a:xfrm rot="16200000" flipH="1">
              <a:off x="4786314" y="5429264"/>
              <a:ext cx="500066" cy="2143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635896" y="3845947"/>
            <a:ext cx="5400600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  <a:p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35896" y="4132667"/>
            <a:ext cx="4499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[(B, A) (C, A)], Close : [ (A, nil) ]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635896" y="385392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 (A, nil) ] , Close</a:t>
            </a:r>
            <a:r>
              <a:rPr lang="th-TH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: [ ]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35896" y="4996763"/>
            <a:ext cx="550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[(I, D) (E,B) (C,A)] </a:t>
            </a:r>
          </a:p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Close : [(H, D) (D, B) (B, A) (A, nil)]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35896" y="4708731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[(H, D) (I, D) (E,B) (C,A)], Close : [(D, B) (B,A) (</a:t>
            </a:r>
            <a:r>
              <a:rPr lang="en-US" sz="1800" dirty="0" err="1" smtClean="0">
                <a:solidFill>
                  <a:prstClr val="black"/>
                </a:solidFill>
              </a:rPr>
              <a:t>A,nil</a:t>
            </a:r>
            <a:r>
              <a:rPr lang="en-US" sz="1800" dirty="0" smtClean="0">
                <a:solidFill>
                  <a:prstClr val="black"/>
                </a:solidFill>
              </a:rPr>
              <a:t>)]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283968" y="622802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800" b="1" dirty="0" smtClean="0">
                <a:solidFill>
                  <a:srgbClr val="0070C0"/>
                </a:solidFill>
              </a:rPr>
              <a:t>Found node E :  A </a:t>
            </a:r>
            <a:r>
              <a:rPr lang="en-US" sz="1800" b="1" dirty="0" smtClean="0">
                <a:solidFill>
                  <a:srgbClr val="0070C0"/>
                </a:solidFill>
                <a:sym typeface="Wingdings" pitchFamily="2" charset="2"/>
              </a:rPr>
              <a:t> B  E</a:t>
            </a:r>
            <a:endParaRPr lang="en-US" sz="1800" b="1" dirty="0" smtClean="0">
              <a:solidFill>
                <a:srgbClr val="0070C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35896" y="4420699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[(D, B) (E,B) (C,A)], Close : [(B, A) (</a:t>
            </a:r>
            <a:r>
              <a:rPr lang="en-US" sz="1800" dirty="0" err="1" smtClean="0">
                <a:solidFill>
                  <a:prstClr val="black"/>
                </a:solidFill>
              </a:rPr>
              <a:t>A,nil</a:t>
            </a:r>
            <a:r>
              <a:rPr lang="en-US" sz="1800" dirty="0" smtClean="0">
                <a:solidFill>
                  <a:prstClr val="black"/>
                </a:solidFill>
              </a:rPr>
              <a:t>)]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35896" y="5590981"/>
            <a:ext cx="550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Open : [</a:t>
            </a:r>
            <a:r>
              <a:rPr lang="en-US" sz="1800" b="1" dirty="0" smtClean="0">
                <a:solidFill>
                  <a:srgbClr val="FF0000"/>
                </a:solidFill>
              </a:rPr>
              <a:t>(E,B) </a:t>
            </a:r>
            <a:r>
              <a:rPr lang="en-US" sz="1800" dirty="0" smtClean="0">
                <a:solidFill>
                  <a:prstClr val="black"/>
                </a:solidFill>
              </a:rPr>
              <a:t>(C,A)] </a:t>
            </a:r>
          </a:p>
          <a:p>
            <a:pPr marL="342900" indent="-342900"/>
            <a:r>
              <a:rPr lang="en-US" sz="1800" dirty="0" smtClean="0">
                <a:solidFill>
                  <a:prstClr val="black"/>
                </a:solidFill>
              </a:rPr>
              <a:t>Close : [(I, D) (H, D) (D, B) </a:t>
            </a:r>
            <a:r>
              <a:rPr lang="en-US" sz="1800" b="1" dirty="0" smtClean="0">
                <a:solidFill>
                  <a:srgbClr val="FF0000"/>
                </a:solidFill>
              </a:rPr>
              <a:t>(B, A) (A, nil)</a:t>
            </a:r>
            <a:r>
              <a:rPr lang="en-US" sz="1800" dirty="0" smtClean="0">
                <a:solidFill>
                  <a:prstClr val="black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8409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 (DFS)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Completeness</a:t>
            </a:r>
            <a:r>
              <a:rPr lang="en-US" dirty="0" smtClean="0"/>
              <a:t> </a:t>
            </a:r>
            <a:r>
              <a:rPr lang="th-TH" dirty="0" smtClean="0"/>
              <a:t> สามารถรับรองการค้นพบคำตอบ</a:t>
            </a:r>
          </a:p>
          <a:p>
            <a:pPr lvl="1"/>
            <a:r>
              <a:rPr lang="en-US" dirty="0" smtClean="0"/>
              <a:t>(NO)</a:t>
            </a:r>
            <a:r>
              <a:rPr lang="th-TH" dirty="0" smtClean="0"/>
              <a:t>ไม่รับรองการค้นพบคำตอบ</a:t>
            </a:r>
          </a:p>
          <a:p>
            <a:r>
              <a:rPr lang="en-US" b="1" dirty="0" smtClean="0"/>
              <a:t>Optimality</a:t>
            </a:r>
            <a:r>
              <a:rPr lang="en-US" dirty="0" smtClean="0"/>
              <a:t> </a:t>
            </a:r>
            <a:r>
              <a:rPr lang="th-TH" dirty="0" smtClean="0"/>
              <a:t>สามารถรับรองการค้นหาเส้นทางที่ดีที่สุด</a:t>
            </a:r>
          </a:p>
          <a:p>
            <a:pPr lvl="1"/>
            <a:r>
              <a:rPr lang="en-US" dirty="0" smtClean="0"/>
              <a:t>(NO)</a:t>
            </a:r>
            <a:r>
              <a:rPr lang="th-TH" dirty="0" smtClean="0"/>
              <a:t>สามารถรับรองการค้นหาเส้นทางที่ดีที่สุด</a:t>
            </a:r>
          </a:p>
          <a:p>
            <a:r>
              <a:rPr lang="en-US" b="1" dirty="0" smtClean="0"/>
              <a:t>Time Complexity </a:t>
            </a:r>
            <a:r>
              <a:rPr lang="th-TH" dirty="0" smtClean="0"/>
              <a:t>ระยะเวลาที่ใช้ในการค้นหา</a:t>
            </a:r>
          </a:p>
          <a:p>
            <a:pPr lvl="1"/>
            <a:r>
              <a:rPr lang="en-US" dirty="0" smtClean="0"/>
              <a:t>O(</a:t>
            </a:r>
            <a:r>
              <a:rPr lang="en-US" dirty="0" err="1" smtClean="0"/>
              <a:t>b</a:t>
            </a:r>
            <a:r>
              <a:rPr lang="en-US" baseline="30000" dirty="0" err="1" smtClean="0"/>
              <a:t>m</a:t>
            </a:r>
            <a:r>
              <a:rPr lang="en-US" dirty="0" smtClean="0"/>
              <a:t>)    b</a:t>
            </a:r>
            <a:r>
              <a:rPr lang="th-TH" dirty="0" smtClean="0"/>
              <a:t> </a:t>
            </a:r>
            <a:r>
              <a:rPr lang="en-US" dirty="0" smtClean="0"/>
              <a:t>= </a:t>
            </a:r>
            <a:r>
              <a:rPr lang="th-TH" dirty="0" smtClean="0"/>
              <a:t>จำนวนกิ่งเฉลี่ยของโหนด</a:t>
            </a:r>
            <a:r>
              <a:rPr lang="en-US" dirty="0" smtClean="0"/>
              <a:t>, m = </a:t>
            </a:r>
            <a:r>
              <a:rPr lang="th-TH" dirty="0" smtClean="0"/>
              <a:t>ความลึกมากสุดของต้นไม้</a:t>
            </a:r>
          </a:p>
          <a:p>
            <a:r>
              <a:rPr lang="en-US" b="1" dirty="0" smtClean="0"/>
              <a:t>Space Complexity </a:t>
            </a:r>
            <a:r>
              <a:rPr lang="th-TH" dirty="0" smtClean="0"/>
              <a:t>พื้นที่หน่วยความจำที่ใช้ค้นหา</a:t>
            </a:r>
          </a:p>
          <a:p>
            <a:pPr lvl="1"/>
            <a:r>
              <a:rPr lang="en-US" dirty="0" smtClean="0"/>
              <a:t>O(</a:t>
            </a:r>
            <a:r>
              <a:rPr lang="en-US" dirty="0" err="1" smtClean="0"/>
              <a:t>bm</a:t>
            </a:r>
            <a:r>
              <a:rPr lang="en-US" dirty="0" smtClean="0"/>
              <a:t>)</a:t>
            </a: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9194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 </a:t>
            </a:r>
            <a:r>
              <a:rPr lang="en-US" dirty="0" smtClean="0"/>
              <a:t>BFS VS DFS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1615192"/>
          <a:ext cx="7896200" cy="1381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944216"/>
                <a:gridCol w="1512168"/>
                <a:gridCol w="1281336"/>
                <a:gridCol w="1579240"/>
                <a:gridCol w="1579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วิธีการค้นหา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Completeness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Optimality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Complexity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Space Complexity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Breath-First</a:t>
                      </a:r>
                      <a:r>
                        <a:rPr lang="en-US" baseline="0" dirty="0" smtClean="0"/>
                        <a:t> Search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b</a:t>
                      </a:r>
                      <a:r>
                        <a:rPr lang="en-US" baseline="30000" dirty="0" err="1" smtClean="0"/>
                        <a:t>d</a:t>
                      </a:r>
                      <a:r>
                        <a:rPr lang="en-US" dirty="0" smtClean="0"/>
                        <a:t>)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b="1" baseline="30000" dirty="0" err="1" smtClean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th-TH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Depth-First Search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b</a:t>
                      </a:r>
                      <a:r>
                        <a:rPr lang="en-US" baseline="30000" dirty="0" err="1" smtClean="0"/>
                        <a:t>m</a:t>
                      </a:r>
                      <a:r>
                        <a:rPr lang="en-US" dirty="0" smtClean="0"/>
                        <a:t>)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bm</a:t>
                      </a:r>
                      <a:r>
                        <a:rPr lang="en-US" dirty="0" smtClean="0"/>
                        <a:t>)</a:t>
                      </a:r>
                      <a:endParaRPr lang="th-TH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3356992"/>
            <a:ext cx="7776864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</a:rPr>
              <a:t>ตัวอย่าง</a:t>
            </a:r>
          </a:p>
          <a:p>
            <a:r>
              <a:rPr lang="th-TH" dirty="0" smtClean="0">
                <a:solidFill>
                  <a:prstClr val="black"/>
                </a:solidFill>
              </a:rPr>
              <a:t>ถ้าในกราฟที่ต้องการค้นหา แต่ละโหลดมีกิ่งเฉลี่ยอยู่ที่ 3 กิ่ง มีความลึกของกราฟอยู่ที่ 5 ระดับ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BFS  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  3</a:t>
            </a:r>
            <a:r>
              <a:rPr lang="en-US" baseline="30000" dirty="0" smtClean="0">
                <a:solidFill>
                  <a:prstClr val="black"/>
                </a:solidFill>
                <a:sym typeface="Wingdings" pitchFamily="2" charset="2"/>
              </a:rPr>
              <a:t>5   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     = 243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 DFS  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   3 * 5  = 15</a:t>
            </a:r>
            <a:endParaRPr lang="th-T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จาก </a:t>
            </a:r>
            <a:r>
              <a:rPr lang="en-US" dirty="0" smtClean="0"/>
              <a:t>graph </a:t>
            </a:r>
            <a:r>
              <a:rPr lang="th-TH" dirty="0" smtClean="0"/>
              <a:t>ต่อไปนี้จงแสดงวิธีการหาโหนดเป้าหมาย </a:t>
            </a:r>
            <a:r>
              <a:rPr lang="en-US" dirty="0" smtClean="0"/>
              <a:t>G </a:t>
            </a:r>
            <a:r>
              <a:rPr lang="th-TH" dirty="0" smtClean="0"/>
              <a:t>จากโหนดเริ่มต้น </a:t>
            </a:r>
            <a:r>
              <a:rPr lang="en-US" dirty="0" smtClean="0"/>
              <a:t>A </a:t>
            </a:r>
            <a:r>
              <a:rPr lang="th-TH" dirty="0" smtClean="0"/>
              <a:t>ด้วยวิธี </a:t>
            </a:r>
            <a:r>
              <a:rPr lang="en-US" dirty="0" smtClean="0"/>
              <a:t>BFS </a:t>
            </a:r>
            <a:r>
              <a:rPr lang="th-TH" dirty="0" smtClean="0"/>
              <a:t>และ </a:t>
            </a:r>
            <a:r>
              <a:rPr lang="en-US" dirty="0" smtClean="0"/>
              <a:t>DFS</a:t>
            </a:r>
          </a:p>
          <a:p>
            <a:pPr lvl="1"/>
            <a:r>
              <a:rPr lang="th-TH" dirty="0" smtClean="0"/>
              <a:t>แต่ละขั้นตอน ให้ระบุหมายเลขขั้นตอน</a:t>
            </a:r>
            <a:r>
              <a:rPr lang="en-US" dirty="0" smtClean="0"/>
              <a:t>, </a:t>
            </a:r>
            <a:r>
              <a:rPr lang="th-TH" dirty="0" smtClean="0"/>
              <a:t>ค่าใน </a:t>
            </a:r>
            <a:r>
              <a:rPr lang="en-US" dirty="0" smtClean="0"/>
              <a:t>open, </a:t>
            </a:r>
            <a:r>
              <a:rPr lang="th-TH" dirty="0" smtClean="0"/>
              <a:t>และ ค่าใน </a:t>
            </a:r>
            <a:r>
              <a:rPr lang="en-US" dirty="0" smtClean="0"/>
              <a:t>close</a:t>
            </a:r>
          </a:p>
          <a:p>
            <a:pPr lvl="1"/>
            <a:r>
              <a:rPr lang="th-TH" dirty="0" smtClean="0"/>
              <a:t>ให้การเก็บข้อมูลรวมข้อมูลเกี่ยวกับ </a:t>
            </a:r>
            <a:r>
              <a:rPr lang="en-US" dirty="0" smtClean="0"/>
              <a:t>node </a:t>
            </a:r>
            <a:r>
              <a:rPr lang="th-TH" dirty="0" smtClean="0"/>
              <a:t>แม่ด้วย และบอกเส้นทางที่ดีที่สุดในการไปถึงเป้าหมาย</a:t>
            </a:r>
            <a:endParaRPr lang="th-TH" dirty="0"/>
          </a:p>
        </p:txBody>
      </p:sp>
      <p:sp>
        <p:nvSpPr>
          <p:cNvPr id="5" name="Oval 4"/>
          <p:cNvSpPr/>
          <p:nvPr/>
        </p:nvSpPr>
        <p:spPr>
          <a:xfrm>
            <a:off x="4550467" y="3785177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A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366647" y="4499557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B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081555" y="4499557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D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475920" y="5063124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F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10303" y="5904504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H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4553443" y="4475744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</a:t>
            </a:r>
            <a:endParaRPr lang="th-TH" dirty="0">
              <a:solidFill>
                <a:prstClr val="white"/>
              </a:solidFill>
            </a:endParaRPr>
          </a:p>
        </p:txBody>
      </p:sp>
      <p:cxnSp>
        <p:nvCxnSpPr>
          <p:cNvPr id="36" name="Straight Connector 35"/>
          <p:cNvCxnSpPr>
            <a:stCxn id="5" idx="4"/>
            <a:endCxn id="34" idx="0"/>
          </p:cNvCxnSpPr>
          <p:nvPr/>
        </p:nvCxnSpPr>
        <p:spPr>
          <a:xfrm rot="16200000" flipH="1">
            <a:off x="4572792" y="4319474"/>
            <a:ext cx="309564" cy="2976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4" idx="3"/>
            <a:endCxn id="9" idx="7"/>
          </p:cNvCxnSpPr>
          <p:nvPr/>
        </p:nvCxnSpPr>
        <p:spPr>
          <a:xfrm rot="5400000">
            <a:off x="4031315" y="4545354"/>
            <a:ext cx="317971" cy="8291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5"/>
            <a:endCxn id="9" idx="1"/>
          </p:cNvCxnSpPr>
          <p:nvPr/>
        </p:nvCxnSpPr>
        <p:spPr>
          <a:xfrm rot="16200000" flipH="1">
            <a:off x="2949823" y="4541386"/>
            <a:ext cx="294158" cy="8609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5" idx="2"/>
            <a:endCxn id="6" idx="7"/>
          </p:cNvCxnSpPr>
          <p:nvPr/>
        </p:nvCxnSpPr>
        <p:spPr>
          <a:xfrm rot="10800000" flipV="1">
            <a:off x="2666447" y="3975678"/>
            <a:ext cx="1884021" cy="5796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625013" y="5071061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G</a:t>
            </a:r>
            <a:endParaRPr lang="th-TH" dirty="0">
              <a:solidFill>
                <a:prstClr val="white"/>
              </a:solidFill>
            </a:endParaRPr>
          </a:p>
        </p:txBody>
      </p:sp>
      <p:cxnSp>
        <p:nvCxnSpPr>
          <p:cNvPr id="45" name="Straight Arrow Connector 44"/>
          <p:cNvCxnSpPr>
            <a:stCxn id="34" idx="5"/>
            <a:endCxn id="43" idx="1"/>
          </p:cNvCxnSpPr>
          <p:nvPr/>
        </p:nvCxnSpPr>
        <p:spPr>
          <a:xfrm rot="16200000" flipH="1">
            <a:off x="5101892" y="4552299"/>
            <a:ext cx="325908" cy="8232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5" idx="6"/>
            <a:endCxn id="7" idx="2"/>
          </p:cNvCxnSpPr>
          <p:nvPr/>
        </p:nvCxnSpPr>
        <p:spPr>
          <a:xfrm>
            <a:off x="4901704" y="3975679"/>
            <a:ext cx="2179851" cy="7143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1475656" y="5071061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E</a:t>
            </a:r>
            <a:endParaRPr lang="th-TH" dirty="0">
              <a:solidFill>
                <a:prstClr val="white"/>
              </a:solidFill>
            </a:endParaRPr>
          </a:p>
        </p:txBody>
      </p:sp>
      <p:cxnSp>
        <p:nvCxnSpPr>
          <p:cNvPr id="52" name="Straight Arrow Connector 51"/>
          <p:cNvCxnSpPr>
            <a:stCxn id="6" idx="3"/>
            <a:endCxn id="48" idx="0"/>
          </p:cNvCxnSpPr>
          <p:nvPr/>
        </p:nvCxnSpPr>
        <p:spPr>
          <a:xfrm rot="5400000">
            <a:off x="1911531" y="4564507"/>
            <a:ext cx="246298" cy="7668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9" idx="4"/>
            <a:endCxn id="14" idx="7"/>
          </p:cNvCxnSpPr>
          <p:nvPr/>
        </p:nvCxnSpPr>
        <p:spPr>
          <a:xfrm rot="5400000">
            <a:off x="2922734" y="5231496"/>
            <a:ext cx="516174" cy="9414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8" idx="4"/>
            <a:endCxn id="14" idx="1"/>
          </p:cNvCxnSpPr>
          <p:nvPr/>
        </p:nvCxnSpPr>
        <p:spPr>
          <a:xfrm rot="16200000" flipH="1">
            <a:off x="1802390" y="5300949"/>
            <a:ext cx="508237" cy="8104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" idx="3"/>
            <a:endCxn id="43" idx="7"/>
          </p:cNvCxnSpPr>
          <p:nvPr/>
        </p:nvCxnSpPr>
        <p:spPr>
          <a:xfrm rot="5400000">
            <a:off x="6377856" y="4371720"/>
            <a:ext cx="302095" cy="120818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4547490" y="5900009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I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5625013" y="5928317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J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6839459" y="5928317"/>
            <a:ext cx="351237" cy="381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K</a:t>
            </a:r>
            <a:endParaRPr lang="th-TH" dirty="0">
              <a:solidFill>
                <a:prstClr val="white"/>
              </a:solidFill>
            </a:endParaRPr>
          </a:p>
        </p:txBody>
      </p:sp>
      <p:cxnSp>
        <p:nvCxnSpPr>
          <p:cNvPr id="63" name="Straight Arrow Connector 62"/>
          <p:cNvCxnSpPr>
            <a:stCxn id="43" idx="3"/>
            <a:endCxn id="59" idx="0"/>
          </p:cNvCxnSpPr>
          <p:nvPr/>
        </p:nvCxnSpPr>
        <p:spPr>
          <a:xfrm rot="5400000">
            <a:off x="4947909" y="5171467"/>
            <a:ext cx="503742" cy="9533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3" idx="4"/>
            <a:endCxn id="60" idx="0"/>
          </p:cNvCxnSpPr>
          <p:nvPr/>
        </p:nvCxnSpPr>
        <p:spPr>
          <a:xfrm rot="5400000">
            <a:off x="5562506" y="5690190"/>
            <a:ext cx="476253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3" idx="5"/>
            <a:endCxn id="61" idx="0"/>
          </p:cNvCxnSpPr>
          <p:nvPr/>
        </p:nvCxnSpPr>
        <p:spPr>
          <a:xfrm rot="16200000" flipH="1">
            <a:off x="6203920" y="5117159"/>
            <a:ext cx="532050" cy="10902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58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Depth-Limited Search (DLS)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การค้นหาแบบ </a:t>
            </a:r>
            <a:r>
              <a:rPr lang="en-US" dirty="0" smtClean="0"/>
              <a:t>depth-first search </a:t>
            </a:r>
            <a:r>
              <a:rPr lang="th-TH" dirty="0" smtClean="0"/>
              <a:t>บนปริภูมิที่ซับซ้อน หรือเป็นลูป อาจทำให้การค้นหาหลงทางแล้วหาคำตอบไม่ได้</a:t>
            </a:r>
          </a:p>
          <a:p>
            <a:r>
              <a:rPr lang="en-US" dirty="0" smtClean="0"/>
              <a:t>Depth-limit search </a:t>
            </a:r>
            <a:r>
              <a:rPr lang="th-TH" dirty="0" smtClean="0"/>
              <a:t>เพิ่มการระบุจำนวนชั้นที่จะลงลึกไปในการค้นหา</a:t>
            </a:r>
            <a:endParaRPr lang="th-TH" dirty="0"/>
          </a:p>
        </p:txBody>
      </p:sp>
      <p:grpSp>
        <p:nvGrpSpPr>
          <p:cNvPr id="4" name="กลุ่ม 32"/>
          <p:cNvGrpSpPr/>
          <p:nvPr/>
        </p:nvGrpSpPr>
        <p:grpSpPr>
          <a:xfrm>
            <a:off x="4644008" y="3789040"/>
            <a:ext cx="3429024" cy="1785950"/>
            <a:chOff x="214282" y="3643314"/>
            <a:chExt cx="5143536" cy="2571768"/>
          </a:xfrm>
        </p:grpSpPr>
        <p:sp>
          <p:nvSpPr>
            <p:cNvPr id="5" name="Oval 4"/>
            <p:cNvSpPr/>
            <p:nvPr/>
          </p:nvSpPr>
          <p:spPr>
            <a:xfrm>
              <a:off x="2571736" y="364331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A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214414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B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857620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C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7147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D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857356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E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214678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F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50056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G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1428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H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92866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I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42872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J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214546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K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85748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L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57186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M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14337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N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929190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O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cxnSp>
          <p:nvCxnSpPr>
            <p:cNvPr id="20" name="Straight Connector 19"/>
            <p:cNvCxnSpPr>
              <a:stCxn id="5" idx="2"/>
              <a:endCxn id="6" idx="0"/>
            </p:cNvCxnSpPr>
            <p:nvPr/>
          </p:nvCxnSpPr>
          <p:spPr>
            <a:xfrm rot="10800000" flipV="1">
              <a:off x="1428728" y="3857628"/>
              <a:ext cx="1143008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6"/>
              <a:endCxn id="7" idx="0"/>
            </p:cNvCxnSpPr>
            <p:nvPr/>
          </p:nvCxnSpPr>
          <p:spPr>
            <a:xfrm>
              <a:off x="3000364" y="3857628"/>
              <a:ext cx="1071570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6" idx="3"/>
              <a:endCxn id="8" idx="0"/>
            </p:cNvCxnSpPr>
            <p:nvPr/>
          </p:nvCxnSpPr>
          <p:spPr>
            <a:xfrm rot="5400000">
              <a:off x="857225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5"/>
              <a:endCxn id="9" idx="0"/>
            </p:cNvCxnSpPr>
            <p:nvPr/>
          </p:nvCxnSpPr>
          <p:spPr>
            <a:xfrm rot="16200000" flipH="1">
              <a:off x="1651709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7" idx="3"/>
              <a:endCxn id="10" idx="0"/>
            </p:cNvCxnSpPr>
            <p:nvPr/>
          </p:nvCxnSpPr>
          <p:spPr>
            <a:xfrm rot="5400000">
              <a:off x="3500431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5"/>
              <a:endCxn id="11" idx="0"/>
            </p:cNvCxnSpPr>
            <p:nvPr/>
          </p:nvCxnSpPr>
          <p:spPr>
            <a:xfrm rot="16200000" flipH="1">
              <a:off x="4294915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  <a:endCxn id="12" idx="0"/>
            </p:cNvCxnSpPr>
            <p:nvPr/>
          </p:nvCxnSpPr>
          <p:spPr>
            <a:xfrm rot="10800000" flipV="1">
              <a:off x="42859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13" idx="0"/>
            </p:cNvCxnSpPr>
            <p:nvPr/>
          </p:nvCxnSpPr>
          <p:spPr>
            <a:xfrm>
              <a:off x="1000100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9" idx="2"/>
              <a:endCxn id="14" idx="0"/>
            </p:cNvCxnSpPr>
            <p:nvPr/>
          </p:nvCxnSpPr>
          <p:spPr>
            <a:xfrm rot="10800000" flipV="1">
              <a:off x="1643042" y="5286388"/>
              <a:ext cx="214314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9" idx="6"/>
              <a:endCxn id="15" idx="0"/>
            </p:cNvCxnSpPr>
            <p:nvPr/>
          </p:nvCxnSpPr>
          <p:spPr>
            <a:xfrm>
              <a:off x="2285984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0" idx="2"/>
              <a:endCxn id="16" idx="0"/>
            </p:cNvCxnSpPr>
            <p:nvPr/>
          </p:nvCxnSpPr>
          <p:spPr>
            <a:xfrm rot="10800000" flipV="1">
              <a:off x="3071802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0" idx="6"/>
              <a:endCxn id="17" idx="0"/>
            </p:cNvCxnSpPr>
            <p:nvPr/>
          </p:nvCxnSpPr>
          <p:spPr>
            <a:xfrm>
              <a:off x="364330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1" idx="2"/>
              <a:endCxn id="18" idx="0"/>
            </p:cNvCxnSpPr>
            <p:nvPr/>
          </p:nvCxnSpPr>
          <p:spPr>
            <a:xfrm rot="10800000" flipV="1">
              <a:off x="435768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19" idx="0"/>
            </p:cNvCxnSpPr>
            <p:nvPr/>
          </p:nvCxnSpPr>
          <p:spPr>
            <a:xfrm rot="16200000" flipH="1">
              <a:off x="4786314" y="5429264"/>
              <a:ext cx="500066" cy="2143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971600" y="3645024"/>
            <a:ext cx="3384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</a:rPr>
              <a:t>ตัวอย่าง</a:t>
            </a:r>
            <a:r>
              <a:rPr lang="en-US" b="1" dirty="0" smtClean="0">
                <a:solidFill>
                  <a:prstClr val="black"/>
                </a:solidFill>
              </a:rPr>
              <a:t> 1 :</a:t>
            </a:r>
          </a:p>
          <a:p>
            <a:r>
              <a:rPr lang="th-TH" dirty="0" smtClean="0">
                <a:solidFill>
                  <a:prstClr val="black"/>
                </a:solidFill>
              </a:rPr>
              <a:t>ถ้าต้องการหา </a:t>
            </a:r>
            <a:r>
              <a:rPr lang="en-US" dirty="0" smtClean="0">
                <a:solidFill>
                  <a:prstClr val="black"/>
                </a:solidFill>
              </a:rPr>
              <a:t>F </a:t>
            </a:r>
            <a:r>
              <a:rPr lang="th-TH" dirty="0" smtClean="0">
                <a:solidFill>
                  <a:prstClr val="black"/>
                </a:solidFill>
              </a:rPr>
              <a:t>โดยกำหนดลิมิตในการค้นหาเป็น 2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221838" y="377941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A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311612" y="4284470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B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879564" y="4779900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D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741380" y="4779900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E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7083654" y="4284470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C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6642980" y="4779900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F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60232" y="37170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Level 0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380312" y="42117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Level 1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812360" y="47158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Level 2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28384" y="52292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Level 3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71600" y="4941168"/>
            <a:ext cx="3384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</a:rPr>
              <a:t>ตัวอย่าง</a:t>
            </a:r>
            <a:r>
              <a:rPr lang="en-US" b="1" dirty="0" smtClean="0">
                <a:solidFill>
                  <a:prstClr val="black"/>
                </a:solidFill>
              </a:rPr>
              <a:t> 2 :</a:t>
            </a:r>
          </a:p>
          <a:p>
            <a:r>
              <a:rPr lang="th-TH" dirty="0" smtClean="0">
                <a:solidFill>
                  <a:prstClr val="black"/>
                </a:solidFill>
              </a:rPr>
              <a:t>ถ้าต้องการหา </a:t>
            </a:r>
            <a:r>
              <a:rPr lang="en-US" dirty="0" smtClean="0">
                <a:solidFill>
                  <a:prstClr val="black"/>
                </a:solidFill>
              </a:rPr>
              <a:t>J </a:t>
            </a:r>
            <a:r>
              <a:rPr lang="th-TH" dirty="0" smtClean="0">
                <a:solidFill>
                  <a:prstClr val="black"/>
                </a:solidFill>
              </a:rPr>
              <a:t>โดยกำหนดลิมิตในการค้นหาเป็น 2</a:t>
            </a:r>
            <a:endParaRPr lang="th-T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7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2" grpId="0"/>
      <p:bldP spid="43" grpId="0"/>
      <p:bldP spid="44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การแก้ปัญหา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เป็นการนำปัญหามาวิเคราะห์เป็นขั้นตอน เพื่อค้นหาเป้าหมายที่ต้องการ</a:t>
            </a:r>
          </a:p>
          <a:p>
            <a:r>
              <a:rPr lang="th-TH" dirty="0" smtClean="0"/>
              <a:t>กรณีที่พบคำตอบมากกว่าหนึ่งวิธี ควรจะสามารถค้นหาเส้นทางเพื่อไปยังคำตอบที่ดีที่สุด</a:t>
            </a:r>
          </a:p>
          <a:p>
            <a:r>
              <a:rPr lang="th-TH" dirty="0" smtClean="0"/>
              <a:t>หลักการในการพิจารณาขั้นตอนการแก้ไขปัญหา มีทั้งหมด 4 ขั้นตอน</a:t>
            </a:r>
          </a:p>
          <a:p>
            <a:pPr lvl="1"/>
            <a:r>
              <a:rPr lang="en-US" b="1" dirty="0" smtClean="0"/>
              <a:t>Goal Formulation </a:t>
            </a:r>
            <a:r>
              <a:rPr lang="th-TH" dirty="0" smtClean="0"/>
              <a:t>กำหนดเป้าหมาย</a:t>
            </a:r>
          </a:p>
          <a:p>
            <a:pPr lvl="1"/>
            <a:r>
              <a:rPr lang="en-US" b="1" dirty="0" smtClean="0">
                <a:solidFill>
                  <a:srgbClr val="00B0F0"/>
                </a:solidFill>
              </a:rPr>
              <a:t>Problem Formulation </a:t>
            </a:r>
            <a:r>
              <a:rPr lang="th-TH" dirty="0" smtClean="0"/>
              <a:t>อธิบายปัญหาให้อยู่ในรูปแบบมาตราฐาน </a:t>
            </a:r>
            <a:r>
              <a:rPr lang="en-US" dirty="0" smtClean="0"/>
              <a:t>well-defined problem</a:t>
            </a:r>
            <a:endParaRPr lang="th-TH" dirty="0" smtClean="0"/>
          </a:p>
          <a:p>
            <a:pPr lvl="1"/>
            <a:r>
              <a:rPr lang="en-US" b="1" dirty="0" smtClean="0"/>
              <a:t>Search for Solution </a:t>
            </a:r>
            <a:r>
              <a:rPr lang="th-TH" dirty="0" smtClean="0"/>
              <a:t>เลือกเทคนิคการค้นหาให้เหมาะสมกับปัญหา</a:t>
            </a:r>
          </a:p>
          <a:p>
            <a:pPr lvl="1"/>
            <a:r>
              <a:rPr lang="en-US" b="1" dirty="0" smtClean="0"/>
              <a:t>Execute</a:t>
            </a:r>
            <a:r>
              <a:rPr lang="en-US" dirty="0" smtClean="0"/>
              <a:t> </a:t>
            </a:r>
            <a:r>
              <a:rPr lang="th-TH" dirty="0" smtClean="0"/>
              <a:t>นำเทคนิคการค้นหามาเขียนเป็นโปรแกรมประยุกต์ใช้งานจริง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Depth-Limited Search (DLS)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Completeness</a:t>
            </a:r>
            <a:r>
              <a:rPr lang="en-US" dirty="0" smtClean="0"/>
              <a:t> </a:t>
            </a:r>
            <a:r>
              <a:rPr lang="th-TH" dirty="0" smtClean="0"/>
              <a:t> สามารถรับรองการค้นพบคำตอบ</a:t>
            </a:r>
          </a:p>
          <a:p>
            <a:pPr lvl="1"/>
            <a:r>
              <a:rPr lang="en-US" dirty="0" smtClean="0"/>
              <a:t>(NO) </a:t>
            </a:r>
            <a:r>
              <a:rPr lang="th-TH" dirty="0" smtClean="0"/>
              <a:t>ไม่รับรองการค้นพบคำตอบ</a:t>
            </a:r>
          </a:p>
          <a:p>
            <a:r>
              <a:rPr lang="en-US" b="1" dirty="0" smtClean="0"/>
              <a:t>Optimality</a:t>
            </a:r>
            <a:r>
              <a:rPr lang="en-US" dirty="0" smtClean="0"/>
              <a:t> </a:t>
            </a:r>
            <a:r>
              <a:rPr lang="th-TH" dirty="0" smtClean="0"/>
              <a:t>สามารถรับรองการค้นหาเส้นทางที่ดีที่สุด</a:t>
            </a:r>
          </a:p>
          <a:p>
            <a:pPr lvl="1"/>
            <a:r>
              <a:rPr lang="en-US" dirty="0" smtClean="0"/>
              <a:t>(NO) </a:t>
            </a:r>
            <a:r>
              <a:rPr lang="th-TH" dirty="0" smtClean="0"/>
              <a:t>ไม่รับรองการค้นหาเส้นทางที่ดีที่สุด</a:t>
            </a:r>
          </a:p>
          <a:p>
            <a:r>
              <a:rPr lang="en-US" b="1" dirty="0" smtClean="0"/>
              <a:t>Time Complexity </a:t>
            </a:r>
            <a:r>
              <a:rPr lang="th-TH" dirty="0" smtClean="0"/>
              <a:t>ระยะเวลาที่ใช้ในการค้นหา</a:t>
            </a:r>
          </a:p>
          <a:p>
            <a:pPr lvl="1"/>
            <a:r>
              <a:rPr lang="en-US" dirty="0" smtClean="0"/>
              <a:t>O(</a:t>
            </a:r>
            <a:r>
              <a:rPr lang="en-US" dirty="0" err="1" smtClean="0"/>
              <a:t>b</a:t>
            </a:r>
            <a:r>
              <a:rPr lang="en-US" baseline="30000" dirty="0" err="1" smtClean="0"/>
              <a:t>l</a:t>
            </a:r>
            <a:r>
              <a:rPr lang="en-US" dirty="0" smtClean="0"/>
              <a:t>)    b</a:t>
            </a:r>
            <a:r>
              <a:rPr lang="th-TH" dirty="0" smtClean="0"/>
              <a:t> </a:t>
            </a:r>
            <a:r>
              <a:rPr lang="en-US" dirty="0" smtClean="0"/>
              <a:t>= </a:t>
            </a:r>
            <a:r>
              <a:rPr lang="th-TH" dirty="0" smtClean="0"/>
              <a:t>จำนวนกิ่งของโหนด</a:t>
            </a:r>
            <a:r>
              <a:rPr lang="en-US" dirty="0" smtClean="0"/>
              <a:t>, l = </a:t>
            </a:r>
            <a:r>
              <a:rPr lang="th-TH" dirty="0" smtClean="0"/>
              <a:t>ระดับลิมิตที่กำหนดไว้</a:t>
            </a:r>
          </a:p>
          <a:p>
            <a:r>
              <a:rPr lang="en-US" b="1" dirty="0" smtClean="0"/>
              <a:t>Space Complexity </a:t>
            </a:r>
            <a:r>
              <a:rPr lang="th-TH" dirty="0" smtClean="0"/>
              <a:t>พื้นที่หน่วยความจำที่ใช้ค้นหา</a:t>
            </a:r>
          </a:p>
          <a:p>
            <a:pPr lvl="1"/>
            <a:r>
              <a:rPr lang="en-US" dirty="0" smtClean="0"/>
              <a:t>O(</a:t>
            </a:r>
            <a:r>
              <a:rPr lang="en-US" dirty="0" err="1" smtClean="0"/>
              <a:t>bl</a:t>
            </a:r>
            <a:r>
              <a:rPr lang="en-US" dirty="0" smtClean="0"/>
              <a:t>)</a:t>
            </a: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7532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Deepening Search (IDS)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อีกชื่อหนึ่งคือ </a:t>
            </a:r>
            <a:r>
              <a:rPr lang="en-US" dirty="0" smtClean="0"/>
              <a:t>Iterative Deepening Depth-First Search</a:t>
            </a:r>
          </a:p>
          <a:p>
            <a:r>
              <a:rPr lang="th-TH" dirty="0" smtClean="0"/>
              <a:t>เป็นวิธีการค้นหาที่พัฒนามาจาก </a:t>
            </a:r>
            <a:r>
              <a:rPr lang="en-US" dirty="0" smtClean="0"/>
              <a:t>Depth-Limited Search </a:t>
            </a:r>
            <a:r>
              <a:rPr lang="th-TH" dirty="0" smtClean="0"/>
              <a:t>ให้มีประสิทธิภาพมากขึ้น</a:t>
            </a:r>
          </a:p>
          <a:p>
            <a:r>
              <a:rPr lang="th-TH" dirty="0" smtClean="0"/>
              <a:t>จะมีการเพิ่มลำดับลิมิตให้กับ </a:t>
            </a:r>
            <a:r>
              <a:rPr lang="en-US" dirty="0" smtClean="0"/>
              <a:t>Depth-Limited search </a:t>
            </a:r>
            <a:r>
              <a:rPr lang="th-TH" dirty="0" smtClean="0"/>
              <a:t>โดยอัตโนมัติที่จะ 1 ระดับ</a:t>
            </a:r>
            <a:endParaRPr lang="th-TH" dirty="0"/>
          </a:p>
        </p:txBody>
      </p:sp>
      <p:grpSp>
        <p:nvGrpSpPr>
          <p:cNvPr id="4" name="กลุ่ม 32"/>
          <p:cNvGrpSpPr/>
          <p:nvPr/>
        </p:nvGrpSpPr>
        <p:grpSpPr>
          <a:xfrm>
            <a:off x="1979712" y="4499828"/>
            <a:ext cx="3429024" cy="1785950"/>
            <a:chOff x="214282" y="3643314"/>
            <a:chExt cx="5143536" cy="2571768"/>
          </a:xfrm>
        </p:grpSpPr>
        <p:sp>
          <p:nvSpPr>
            <p:cNvPr id="5" name="Oval 4"/>
            <p:cNvSpPr/>
            <p:nvPr/>
          </p:nvSpPr>
          <p:spPr>
            <a:xfrm>
              <a:off x="2571736" y="364331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A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214414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B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857620" y="435769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C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7147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D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857356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E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214678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F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500562" y="507207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G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1428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H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92866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I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42872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J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214546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K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85748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L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571868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M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143372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N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929190" y="578645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white"/>
                  </a:solidFill>
                </a:rPr>
                <a:t>O</a:t>
              </a:r>
              <a:endParaRPr lang="th-TH" sz="1800" dirty="0">
                <a:solidFill>
                  <a:prstClr val="white"/>
                </a:solidFill>
              </a:endParaRPr>
            </a:p>
          </p:txBody>
        </p:sp>
        <p:cxnSp>
          <p:nvCxnSpPr>
            <p:cNvPr id="20" name="Straight Connector 19"/>
            <p:cNvCxnSpPr>
              <a:stCxn id="5" idx="2"/>
              <a:endCxn id="6" idx="0"/>
            </p:cNvCxnSpPr>
            <p:nvPr/>
          </p:nvCxnSpPr>
          <p:spPr>
            <a:xfrm rot="10800000" flipV="1">
              <a:off x="1428728" y="3857628"/>
              <a:ext cx="1143008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6"/>
              <a:endCxn id="7" idx="0"/>
            </p:cNvCxnSpPr>
            <p:nvPr/>
          </p:nvCxnSpPr>
          <p:spPr>
            <a:xfrm>
              <a:off x="3000364" y="3857628"/>
              <a:ext cx="1071570" cy="5000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6" idx="3"/>
              <a:endCxn id="8" idx="0"/>
            </p:cNvCxnSpPr>
            <p:nvPr/>
          </p:nvCxnSpPr>
          <p:spPr>
            <a:xfrm rot="5400000">
              <a:off x="857225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5"/>
              <a:endCxn id="9" idx="0"/>
            </p:cNvCxnSpPr>
            <p:nvPr/>
          </p:nvCxnSpPr>
          <p:spPr>
            <a:xfrm rot="16200000" flipH="1">
              <a:off x="1651709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7" idx="3"/>
              <a:endCxn id="10" idx="0"/>
            </p:cNvCxnSpPr>
            <p:nvPr/>
          </p:nvCxnSpPr>
          <p:spPr>
            <a:xfrm rot="5400000">
              <a:off x="3500431" y="4652113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5"/>
              <a:endCxn id="11" idx="0"/>
            </p:cNvCxnSpPr>
            <p:nvPr/>
          </p:nvCxnSpPr>
          <p:spPr>
            <a:xfrm rot="16200000" flipH="1">
              <a:off x="4294915" y="4652112"/>
              <a:ext cx="348523" cy="4913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  <a:endCxn id="12" idx="0"/>
            </p:cNvCxnSpPr>
            <p:nvPr/>
          </p:nvCxnSpPr>
          <p:spPr>
            <a:xfrm rot="10800000" flipV="1">
              <a:off x="42859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13" idx="0"/>
            </p:cNvCxnSpPr>
            <p:nvPr/>
          </p:nvCxnSpPr>
          <p:spPr>
            <a:xfrm>
              <a:off x="1000100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9" idx="2"/>
              <a:endCxn id="14" idx="0"/>
            </p:cNvCxnSpPr>
            <p:nvPr/>
          </p:nvCxnSpPr>
          <p:spPr>
            <a:xfrm rot="10800000" flipV="1">
              <a:off x="1643042" y="5286388"/>
              <a:ext cx="214314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9" idx="6"/>
              <a:endCxn id="15" idx="0"/>
            </p:cNvCxnSpPr>
            <p:nvPr/>
          </p:nvCxnSpPr>
          <p:spPr>
            <a:xfrm>
              <a:off x="2285984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0" idx="2"/>
              <a:endCxn id="16" idx="0"/>
            </p:cNvCxnSpPr>
            <p:nvPr/>
          </p:nvCxnSpPr>
          <p:spPr>
            <a:xfrm rot="10800000" flipV="1">
              <a:off x="3071802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0" idx="6"/>
              <a:endCxn id="17" idx="0"/>
            </p:cNvCxnSpPr>
            <p:nvPr/>
          </p:nvCxnSpPr>
          <p:spPr>
            <a:xfrm>
              <a:off x="364330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1" idx="2"/>
              <a:endCxn id="18" idx="0"/>
            </p:cNvCxnSpPr>
            <p:nvPr/>
          </p:nvCxnSpPr>
          <p:spPr>
            <a:xfrm rot="10800000" flipV="1">
              <a:off x="4357686" y="5286388"/>
              <a:ext cx="142876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19" idx="0"/>
            </p:cNvCxnSpPr>
            <p:nvPr/>
          </p:nvCxnSpPr>
          <p:spPr>
            <a:xfrm rot="16200000" flipH="1">
              <a:off x="4786314" y="5429264"/>
              <a:ext cx="500066" cy="2143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33"/>
          <p:cNvSpPr/>
          <p:nvPr/>
        </p:nvSpPr>
        <p:spPr>
          <a:xfrm>
            <a:off x="3557542" y="449949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A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2658942" y="499592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B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2212988" y="549035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D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068458" y="549035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E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10732" y="499492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C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987310" y="549035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F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15616" y="44371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Level 0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15616" y="49318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Level 1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15616" y="54359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Level 2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15616" y="59492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Level 3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96136" y="515719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Limit  =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796136" y="4347101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</a:rPr>
              <a:t>ตัวอย่าง</a:t>
            </a:r>
            <a:r>
              <a:rPr lang="en-US" b="1" dirty="0" smtClean="0">
                <a:solidFill>
                  <a:prstClr val="black"/>
                </a:solidFill>
              </a:rPr>
              <a:t>:</a:t>
            </a:r>
            <a:r>
              <a:rPr lang="th-TH" dirty="0" smtClean="0">
                <a:solidFill>
                  <a:prstClr val="black"/>
                </a:solidFill>
              </a:rPr>
              <a:t>ถ้าต้องการหา </a:t>
            </a:r>
            <a:r>
              <a:rPr lang="en-US" dirty="0" smtClean="0">
                <a:solidFill>
                  <a:prstClr val="black"/>
                </a:solidFill>
              </a:rPr>
              <a:t>J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842780" y="549035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G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1981992" y="598578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H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457890" y="598378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I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789052" y="5982784"/>
            <a:ext cx="285752" cy="2976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J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65516" y="5165818"/>
            <a:ext cx="414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0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37524" y="5157192"/>
            <a:ext cx="41479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1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20272" y="5157192"/>
            <a:ext cx="41479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2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20272" y="5157192"/>
            <a:ext cx="41479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3</a:t>
            </a:r>
            <a:endParaRPr lang="th-T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0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4" grpId="2" animBg="1"/>
      <p:bldP spid="34" grpId="3" animBg="1"/>
      <p:bldP spid="34" grpId="4" animBg="1"/>
      <p:bldP spid="34" grpId="5" animBg="1"/>
      <p:bldP spid="34" grpId="6" animBg="1"/>
      <p:bldP spid="34" grpId="7" animBg="1"/>
      <p:bldP spid="35" grpId="0" animBg="1"/>
      <p:bldP spid="35" grpId="1" animBg="1"/>
      <p:bldP spid="35" grpId="2" animBg="1"/>
      <p:bldP spid="35" grpId="3" animBg="1"/>
      <p:bldP spid="35" grpId="4" animBg="1"/>
      <p:bldP spid="35" grpId="5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40" grpId="0"/>
      <p:bldP spid="41" grpId="0"/>
      <p:bldP spid="42" grpId="0"/>
      <p:bldP spid="43" grpId="0"/>
      <p:bldP spid="44" grpId="0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1" grpId="0"/>
      <p:bldP spid="52" grpId="0" animBg="1"/>
      <p:bldP spid="53" grpId="0" animBg="1"/>
      <p:bldP spid="5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Deepening Search (IDS)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Completeness</a:t>
            </a:r>
            <a:r>
              <a:rPr lang="en-US" dirty="0" smtClean="0"/>
              <a:t> </a:t>
            </a:r>
            <a:r>
              <a:rPr lang="th-TH" dirty="0" smtClean="0"/>
              <a:t> สามารถรับรองการค้นพบคำตอบ</a:t>
            </a:r>
          </a:p>
          <a:p>
            <a:pPr lvl="1"/>
            <a:r>
              <a:rPr lang="en-US" dirty="0" smtClean="0"/>
              <a:t>(YES) </a:t>
            </a:r>
            <a:r>
              <a:rPr lang="th-TH" dirty="0" smtClean="0"/>
              <a:t>รับรองการค้นพบคำตอบ</a:t>
            </a:r>
          </a:p>
          <a:p>
            <a:r>
              <a:rPr lang="en-US" b="1" dirty="0" smtClean="0"/>
              <a:t>Optimality</a:t>
            </a:r>
            <a:r>
              <a:rPr lang="en-US" dirty="0" smtClean="0"/>
              <a:t> </a:t>
            </a:r>
            <a:r>
              <a:rPr lang="th-TH" dirty="0" smtClean="0"/>
              <a:t>สามารถรับรองการค้นหาเส้นทางที่ดีที่สุด</a:t>
            </a:r>
          </a:p>
          <a:p>
            <a:pPr lvl="1"/>
            <a:r>
              <a:rPr lang="en-US" dirty="0" smtClean="0"/>
              <a:t>(YES) </a:t>
            </a:r>
            <a:r>
              <a:rPr lang="th-TH" dirty="0" smtClean="0"/>
              <a:t>รับรองการค้นหาเส้นทางที่ดีที่สุด</a:t>
            </a:r>
          </a:p>
          <a:p>
            <a:r>
              <a:rPr lang="en-US" b="1" dirty="0" smtClean="0"/>
              <a:t>Time Complexity </a:t>
            </a:r>
            <a:r>
              <a:rPr lang="th-TH" dirty="0" smtClean="0"/>
              <a:t>ระยะเวลาที่ใช้ในการค้นหา</a:t>
            </a:r>
          </a:p>
          <a:p>
            <a:pPr lvl="1"/>
            <a:r>
              <a:rPr lang="en-US" dirty="0" smtClean="0"/>
              <a:t>O(</a:t>
            </a:r>
            <a:r>
              <a:rPr lang="en-US" dirty="0" err="1" smtClean="0"/>
              <a:t>b</a:t>
            </a:r>
            <a:r>
              <a:rPr lang="en-US" baseline="30000" dirty="0" err="1" smtClean="0"/>
              <a:t>d</a:t>
            </a:r>
            <a:r>
              <a:rPr lang="en-US" dirty="0" smtClean="0"/>
              <a:t>)    b</a:t>
            </a:r>
            <a:r>
              <a:rPr lang="th-TH" dirty="0" smtClean="0"/>
              <a:t> </a:t>
            </a:r>
            <a:r>
              <a:rPr lang="en-US" dirty="0" smtClean="0"/>
              <a:t>= </a:t>
            </a:r>
            <a:r>
              <a:rPr lang="th-TH" dirty="0" smtClean="0"/>
              <a:t>จำนวนกิ่งของโหนด</a:t>
            </a:r>
            <a:r>
              <a:rPr lang="en-US" dirty="0" smtClean="0"/>
              <a:t>, d = </a:t>
            </a:r>
            <a:r>
              <a:rPr lang="th-TH" dirty="0" smtClean="0"/>
              <a:t>ระดับความลึกที่ค้นหาขณะนั้น</a:t>
            </a:r>
          </a:p>
          <a:p>
            <a:r>
              <a:rPr lang="en-US" b="1" dirty="0" smtClean="0"/>
              <a:t>Space Complexity </a:t>
            </a:r>
            <a:r>
              <a:rPr lang="th-TH" dirty="0" smtClean="0"/>
              <a:t>พื้นที่หน่วยความจำที่ใช้ค้นหา</a:t>
            </a:r>
          </a:p>
          <a:p>
            <a:pPr lvl="1"/>
            <a:r>
              <a:rPr lang="en-US" dirty="0" smtClean="0"/>
              <a:t>O(</a:t>
            </a:r>
            <a:r>
              <a:rPr lang="en-US" dirty="0" err="1" smtClean="0"/>
              <a:t>bd</a:t>
            </a:r>
            <a:r>
              <a:rPr lang="en-US" dirty="0" smtClean="0"/>
              <a:t>)</a:t>
            </a: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8691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ตัวอย่างการค้นหา </a:t>
            </a:r>
            <a:r>
              <a:rPr lang="en-US" dirty="0" smtClean="0"/>
              <a:t>: 8-puzzle</a:t>
            </a:r>
            <a:endParaRPr lang="th-TH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556792"/>
            <a:ext cx="7560840" cy="4966565"/>
          </a:xfr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1556792"/>
            <a:ext cx="485843" cy="5239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36296" y="16288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Initial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1988" y="2175986"/>
            <a:ext cx="504896" cy="5239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36296" y="22675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Goal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2394" y="3645024"/>
            <a:ext cx="576064" cy="5760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1772816"/>
            <a:ext cx="576064" cy="57606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ตัวอย่างการค้นหา </a:t>
            </a:r>
            <a:r>
              <a:rPr lang="en-US" dirty="0" smtClean="0"/>
              <a:t>: 8-puzzle (BFS)</a:t>
            </a:r>
            <a:endParaRPr lang="th-TH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556792"/>
            <a:ext cx="7560840" cy="4966565"/>
          </a:xfr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1556792"/>
            <a:ext cx="485843" cy="5239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36296" y="16288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Initial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1988" y="2175986"/>
            <a:ext cx="504896" cy="5239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36296" y="22675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Goal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2394" y="3645024"/>
            <a:ext cx="576064" cy="5760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1772816"/>
            <a:ext cx="576064" cy="57606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491880" y="18448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1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63688" y="270892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2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92766" y="272617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3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453348" y="273479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4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37438" y="369978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5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123728" y="37170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6</a:t>
            </a:r>
            <a:endParaRPr lang="th-TH" sz="1800" dirty="0">
              <a:solidFill>
                <a:prstClr val="white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077084" y="3238854"/>
            <a:ext cx="864096" cy="3600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3959932" y="2546152"/>
            <a:ext cx="36004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46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ตัวอย่างการค้นหา </a:t>
            </a:r>
            <a:r>
              <a:rPr lang="en-US" dirty="0" smtClean="0"/>
              <a:t>: 8-puzzle (DFS)</a:t>
            </a:r>
            <a:endParaRPr lang="th-TH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556792"/>
            <a:ext cx="7560840" cy="4966565"/>
          </a:xfr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1556792"/>
            <a:ext cx="485843" cy="5239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36296" y="16288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Initial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1988" y="2175986"/>
            <a:ext cx="504896" cy="5239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36296" y="22675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Goal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2394" y="3645024"/>
            <a:ext cx="576064" cy="5760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1772816"/>
            <a:ext cx="576064" cy="57606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491880" y="18448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1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63688" y="270892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2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11560" y="37170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3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27584" y="472514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4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27584" y="566124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5</a:t>
            </a:r>
            <a:endParaRPr lang="th-TH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36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ตัวอย่างการค้นหา </a:t>
            </a:r>
            <a:r>
              <a:rPr lang="en-US" dirty="0" smtClean="0"/>
              <a:t>: 8-puzzle (DLS) limit = 3</a:t>
            </a:r>
            <a:endParaRPr lang="th-TH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556792"/>
            <a:ext cx="7560840" cy="4966565"/>
          </a:xfr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1556792"/>
            <a:ext cx="485843" cy="5239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36296" y="16288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Initial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1988" y="2175986"/>
            <a:ext cx="504896" cy="5239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36296" y="22675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Goal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2394" y="3645024"/>
            <a:ext cx="576064" cy="5760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1772816"/>
            <a:ext cx="576064" cy="57606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491880" y="18448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1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63688" y="270892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2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568" y="342900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3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520" y="436510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4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835696" y="436510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5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563888" y="270892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6</a:t>
            </a:r>
            <a:endParaRPr lang="th-TH" sz="1800" dirty="0">
              <a:solidFill>
                <a:prstClr val="white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077084" y="3238854"/>
            <a:ext cx="864096" cy="3600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3959932" y="2546152"/>
            <a:ext cx="36004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123728" y="36450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7</a:t>
            </a:r>
            <a:endParaRPr lang="th-TH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26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ตัวอย่างการค้นหา </a:t>
            </a:r>
            <a:r>
              <a:rPr lang="en-US" dirty="0" smtClean="0"/>
              <a:t>: 8-puzzle (IDS)</a:t>
            </a:r>
            <a:endParaRPr lang="th-TH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556792"/>
            <a:ext cx="7560840" cy="4966565"/>
          </a:xfr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1556792"/>
            <a:ext cx="485843" cy="5239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36296" y="16288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Initial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1988" y="2175986"/>
            <a:ext cx="504896" cy="5239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36296" y="22675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Goal state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2394" y="3645024"/>
            <a:ext cx="576064" cy="5760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1772816"/>
            <a:ext cx="576064" cy="57606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491880" y="18448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1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63688" y="270892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2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63888" y="270892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3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436096" y="270892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4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563888" y="270892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4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123728" y="37170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5</a:t>
            </a:r>
            <a:endParaRPr lang="th-TH" sz="1800" dirty="0">
              <a:solidFill>
                <a:prstClr val="white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077084" y="3238854"/>
            <a:ext cx="864096" cy="3600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3959932" y="2546152"/>
            <a:ext cx="36004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11560" y="37170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prstClr val="white"/>
                </a:solidFill>
              </a:rPr>
              <a:t>3</a:t>
            </a:r>
            <a:endParaRPr lang="th-TH" sz="1800" dirty="0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28" y="170080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Limit = 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03648" y="170080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0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31640" y="1681644"/>
            <a:ext cx="7920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1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31640" y="1681644"/>
            <a:ext cx="7920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2</a:t>
            </a:r>
            <a:endParaRPr lang="th-T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2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  <p:bldP spid="18" grpId="0" animBg="1"/>
      <p:bldP spid="23" grpId="0" animBg="1"/>
      <p:bldP spid="2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สรุปวิธีการค้นหาแบบต่างๆ </a:t>
            </a:r>
            <a:r>
              <a:rPr lang="en-US" dirty="0" smtClean="0"/>
              <a:t>(Blind search)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11760" y="4365104"/>
            <a:ext cx="4248472" cy="173089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 </a:t>
            </a:r>
            <a:r>
              <a:rPr lang="th-TH" dirty="0" smtClean="0"/>
              <a:t>จำนวนกิ่งเฉลี่ยของแต่ละโหนด</a:t>
            </a:r>
          </a:p>
          <a:p>
            <a:r>
              <a:rPr lang="en-US" dirty="0" smtClean="0"/>
              <a:t>d </a:t>
            </a:r>
            <a:r>
              <a:rPr lang="th-TH" dirty="0" smtClean="0"/>
              <a:t>ระดับความลึกที่ค้นหาระดับนั้น</a:t>
            </a:r>
          </a:p>
          <a:p>
            <a:r>
              <a:rPr lang="en-US" dirty="0" smtClean="0"/>
              <a:t>l  </a:t>
            </a:r>
            <a:r>
              <a:rPr lang="th-TH" dirty="0" smtClean="0"/>
              <a:t> จำนวนชั้นที่ลิมิตเอาไว้</a:t>
            </a:r>
          </a:p>
          <a:p>
            <a:r>
              <a:rPr lang="en-US" dirty="0" smtClean="0"/>
              <a:t>m </a:t>
            </a:r>
            <a:r>
              <a:rPr lang="th-TH" dirty="0" smtClean="0"/>
              <a:t>ความลึกสูงสุดของกราฟ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8" y="1700808"/>
          <a:ext cx="8472264" cy="21234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36304"/>
                <a:gridCol w="1512168"/>
                <a:gridCol w="1224136"/>
                <a:gridCol w="1512168"/>
                <a:gridCol w="14874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วิธีการค้นหา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Completeness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Optimality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Complexity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Space Complexity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Breath-First</a:t>
                      </a:r>
                      <a:r>
                        <a:rPr lang="en-US" baseline="0" dirty="0" smtClean="0"/>
                        <a:t> Search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b</a:t>
                      </a:r>
                      <a:r>
                        <a:rPr lang="en-US" baseline="30000" dirty="0" err="1" smtClean="0"/>
                        <a:t>d</a:t>
                      </a:r>
                      <a:r>
                        <a:rPr lang="en-US" dirty="0" smtClean="0"/>
                        <a:t>)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b="1" baseline="30000" dirty="0" err="1" smtClean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th-TH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Depth-First Search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b</a:t>
                      </a:r>
                      <a:r>
                        <a:rPr lang="en-US" baseline="30000" dirty="0" err="1" smtClean="0"/>
                        <a:t>m</a:t>
                      </a:r>
                      <a:r>
                        <a:rPr lang="en-US" dirty="0" smtClean="0"/>
                        <a:t>)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bm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Depth-Limited Search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O(b</a:t>
                      </a:r>
                      <a:r>
                        <a:rPr lang="en-US" baseline="30000" dirty="0" smtClean="0"/>
                        <a:t>l</a:t>
                      </a:r>
                      <a:r>
                        <a:rPr lang="en-US" dirty="0" smtClean="0"/>
                        <a:t>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bl</a:t>
                      </a:r>
                      <a:r>
                        <a:rPr lang="en-US" dirty="0" smtClean="0"/>
                        <a:t>)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Iterative</a:t>
                      </a:r>
                      <a:r>
                        <a:rPr lang="en-US" baseline="0" dirty="0" smtClean="0"/>
                        <a:t> Deepening Search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th-TH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th-TH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b</a:t>
                      </a:r>
                      <a:r>
                        <a:rPr lang="en-US" baseline="30000" dirty="0" err="1" smtClean="0"/>
                        <a:t>d</a:t>
                      </a:r>
                      <a:r>
                        <a:rPr lang="en-US" dirty="0" smtClean="0"/>
                        <a:t>)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bd</a:t>
                      </a:r>
                      <a:r>
                        <a:rPr lang="en-US" dirty="0" smtClean="0"/>
                        <a:t>)</a:t>
                      </a:r>
                      <a:endParaRPr lang="th-TH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55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ata 8"/>
          <p:cNvSpPr/>
          <p:nvPr/>
        </p:nvSpPr>
        <p:spPr>
          <a:xfrm>
            <a:off x="1331640" y="5949280"/>
            <a:ext cx="2952328" cy="216024"/>
          </a:xfrm>
          <a:prstGeom prst="flowChartInputOutpu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124944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กำหนดให้มีกล่อง 3 กล่อง </a:t>
            </a:r>
            <a:r>
              <a:rPr lang="en-US" dirty="0" smtClean="0"/>
              <a:t>A, B, C  </a:t>
            </a:r>
            <a:r>
              <a:rPr lang="th-TH" dirty="0" smtClean="0"/>
              <a:t>สถานะเริ่มต้นแสดงดังรูป </a:t>
            </a:r>
            <a:r>
              <a:rPr lang="en-US" dirty="0" smtClean="0"/>
              <a:t>(a) </a:t>
            </a:r>
            <a:endParaRPr lang="th-TH" dirty="0" smtClean="0"/>
          </a:p>
          <a:p>
            <a:r>
              <a:rPr lang="th-TH" dirty="0" smtClean="0"/>
              <a:t>ผู้เล่นจะต้องหยิบกล่องเพื่อนำไปวาง</a:t>
            </a:r>
          </a:p>
          <a:p>
            <a:pPr lvl="1"/>
            <a:r>
              <a:rPr lang="th-TH" dirty="0" smtClean="0"/>
              <a:t>บนตำแหน่งต่างๆ บนโต๊ะ หรือ</a:t>
            </a:r>
          </a:p>
          <a:p>
            <a:pPr lvl="1"/>
            <a:r>
              <a:rPr lang="th-TH" dirty="0" smtClean="0"/>
              <a:t>วางทับบนกล่องอื่น</a:t>
            </a:r>
          </a:p>
          <a:p>
            <a:r>
              <a:rPr lang="th-TH" dirty="0" smtClean="0"/>
              <a:t>การหยิบสามารถหยิบได้ทีละกล่อง </a:t>
            </a:r>
          </a:p>
          <a:p>
            <a:r>
              <a:rPr lang="th-TH" dirty="0" smtClean="0"/>
              <a:t>ไม่อนุญาตให้หยิบกล่องอื่นที่ถูกซ้อนทับอยู่</a:t>
            </a:r>
          </a:p>
          <a:p>
            <a:r>
              <a:rPr lang="th-TH" dirty="0" smtClean="0"/>
              <a:t>กำหนดให้เป้าหมายของปัญหาแสดงดังรูป </a:t>
            </a:r>
            <a:r>
              <a:rPr lang="en-US" dirty="0" smtClean="0"/>
              <a:t>(b)</a:t>
            </a:r>
            <a:endParaRPr lang="th-TH" dirty="0"/>
          </a:p>
        </p:txBody>
      </p:sp>
      <p:sp>
        <p:nvSpPr>
          <p:cNvPr id="5" name="Cube 4"/>
          <p:cNvSpPr/>
          <p:nvPr/>
        </p:nvSpPr>
        <p:spPr>
          <a:xfrm>
            <a:off x="1907704" y="5661248"/>
            <a:ext cx="576064" cy="504056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A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6" name="Cube 5"/>
          <p:cNvSpPr/>
          <p:nvPr/>
        </p:nvSpPr>
        <p:spPr>
          <a:xfrm>
            <a:off x="2555776" y="5661248"/>
            <a:ext cx="576064" cy="504056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B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7" name="Cube 6"/>
          <p:cNvSpPr/>
          <p:nvPr/>
        </p:nvSpPr>
        <p:spPr>
          <a:xfrm>
            <a:off x="3203848" y="5661248"/>
            <a:ext cx="576064" cy="504056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10" name="Flowchart: Data 9"/>
          <p:cNvSpPr/>
          <p:nvPr/>
        </p:nvSpPr>
        <p:spPr>
          <a:xfrm>
            <a:off x="5220072" y="5949280"/>
            <a:ext cx="2952328" cy="216024"/>
          </a:xfrm>
          <a:prstGeom prst="flowChartInputOutpu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" name="Cube 12"/>
          <p:cNvSpPr/>
          <p:nvPr/>
        </p:nvSpPr>
        <p:spPr>
          <a:xfrm>
            <a:off x="6516216" y="5661248"/>
            <a:ext cx="576064" cy="504056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12" name="Cube 11"/>
          <p:cNvSpPr/>
          <p:nvPr/>
        </p:nvSpPr>
        <p:spPr>
          <a:xfrm>
            <a:off x="6516216" y="5275330"/>
            <a:ext cx="576064" cy="504056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B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11" name="Cube 10"/>
          <p:cNvSpPr/>
          <p:nvPr/>
        </p:nvSpPr>
        <p:spPr>
          <a:xfrm>
            <a:off x="6516216" y="4892038"/>
            <a:ext cx="576064" cy="504056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A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11760" y="61105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(a)</a:t>
            </a:r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6216" y="61135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(b)</a:t>
            </a:r>
            <a:endParaRPr lang="th-T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3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Formulation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การนำปัญหามาแปลงให้อยู่ในรูปมาตราฐาน </a:t>
            </a:r>
            <a:r>
              <a:rPr lang="en-US" dirty="0" smtClean="0"/>
              <a:t>Well-defined Problem </a:t>
            </a:r>
            <a:r>
              <a:rPr lang="th-TH" dirty="0" smtClean="0"/>
              <a:t>ซึ่งจะประกอบด้วย</a:t>
            </a:r>
          </a:p>
          <a:p>
            <a:pPr lvl="1"/>
            <a:r>
              <a:rPr lang="en-US" b="1" dirty="0" smtClean="0"/>
              <a:t>Initial State </a:t>
            </a:r>
            <a:r>
              <a:rPr lang="th-TH" dirty="0" smtClean="0"/>
              <a:t>กำหนดสถานะเริ่มต้นของปัญหา</a:t>
            </a:r>
            <a:endParaRPr lang="en-US" dirty="0" smtClean="0"/>
          </a:p>
          <a:p>
            <a:pPr lvl="1"/>
            <a:r>
              <a:rPr lang="en-US" b="1" dirty="0" smtClean="0"/>
              <a:t>Successor Function </a:t>
            </a:r>
            <a:r>
              <a:rPr lang="th-TH" dirty="0" smtClean="0"/>
              <a:t>กำหนดเซตของการกระทำทั้งหมดที่เป็นไปได้</a:t>
            </a:r>
            <a:endParaRPr lang="en-US" dirty="0" smtClean="0"/>
          </a:p>
          <a:p>
            <a:pPr lvl="1"/>
            <a:r>
              <a:rPr lang="en-US" b="1" dirty="0" smtClean="0"/>
              <a:t>Goal State </a:t>
            </a:r>
            <a:r>
              <a:rPr lang="th-TH" dirty="0" smtClean="0"/>
              <a:t>กำหนดสถานะเป้าหมายของปัญหา</a:t>
            </a:r>
            <a:endParaRPr lang="en-US" dirty="0" smtClean="0"/>
          </a:p>
          <a:p>
            <a:pPr lvl="1"/>
            <a:r>
              <a:rPr lang="en-US" b="1" dirty="0" smtClean="0"/>
              <a:t>Path Cost </a:t>
            </a:r>
            <a:r>
              <a:rPr lang="th-TH" dirty="0" smtClean="0"/>
              <a:t>กำหนดค่าใช้จ่ายหรือทรัพยากรที่ใช้ทั้งหมด จากการกระทำแต่ละครั้ง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formulation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Initial state :    </a:t>
            </a:r>
            <a:r>
              <a:rPr lang="th-TH" dirty="0" smtClean="0"/>
              <a:t>กล่องอยู่ในรูปแบบตามรูป </a:t>
            </a:r>
            <a:r>
              <a:rPr lang="en-US" dirty="0" smtClean="0"/>
              <a:t>(a)</a:t>
            </a:r>
          </a:p>
          <a:p>
            <a:r>
              <a:rPr lang="en-US" dirty="0" smtClean="0"/>
              <a:t>Goal state  :   </a:t>
            </a:r>
            <a:r>
              <a:rPr lang="th-TH" dirty="0" smtClean="0"/>
              <a:t>กล่องอยู่ในรูปแบบตามรูป </a:t>
            </a:r>
            <a:r>
              <a:rPr lang="en-US" dirty="0" smtClean="0"/>
              <a:t>(b)</a:t>
            </a:r>
          </a:p>
          <a:p>
            <a:r>
              <a:rPr lang="en-US" dirty="0" smtClean="0"/>
              <a:t>Successor Functions : {</a:t>
            </a:r>
          </a:p>
          <a:p>
            <a:pPr lvl="1"/>
            <a:r>
              <a:rPr lang="en-US" dirty="0" smtClean="0"/>
              <a:t>1 </a:t>
            </a:r>
            <a:r>
              <a:rPr lang="th-TH" dirty="0" smtClean="0"/>
              <a:t>วางกล่อง </a:t>
            </a:r>
            <a:r>
              <a:rPr lang="en-US" dirty="0" smtClean="0"/>
              <a:t>A </a:t>
            </a:r>
            <a:r>
              <a:rPr lang="th-TH" dirty="0" smtClean="0"/>
              <a:t>บนโต๊ะ</a:t>
            </a:r>
          </a:p>
          <a:p>
            <a:pPr lvl="1"/>
            <a:r>
              <a:rPr lang="en-US" dirty="0" smtClean="0"/>
              <a:t>2 </a:t>
            </a:r>
            <a:r>
              <a:rPr lang="th-TH" dirty="0" smtClean="0"/>
              <a:t>วางกล่อง </a:t>
            </a:r>
            <a:r>
              <a:rPr lang="en-US" dirty="0" smtClean="0"/>
              <a:t>A </a:t>
            </a:r>
            <a:r>
              <a:rPr lang="th-TH" dirty="0" smtClean="0"/>
              <a:t>บนกล่อง </a:t>
            </a:r>
            <a:r>
              <a:rPr lang="en-US" dirty="0" smtClean="0"/>
              <a:t>B</a:t>
            </a:r>
            <a:endParaRPr lang="th-TH" dirty="0" smtClean="0"/>
          </a:p>
          <a:p>
            <a:pPr lvl="1"/>
            <a:r>
              <a:rPr lang="en-US" dirty="0" smtClean="0"/>
              <a:t>3 </a:t>
            </a:r>
            <a:r>
              <a:rPr lang="th-TH" dirty="0" smtClean="0"/>
              <a:t>วางกล่อง </a:t>
            </a:r>
            <a:r>
              <a:rPr lang="en-US" dirty="0" smtClean="0"/>
              <a:t>A </a:t>
            </a:r>
            <a:r>
              <a:rPr lang="th-TH" dirty="0" smtClean="0"/>
              <a:t>บนกล่อง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/>
              <a:t>4 </a:t>
            </a:r>
            <a:r>
              <a:rPr lang="th-TH" dirty="0" smtClean="0"/>
              <a:t>วางกล่อง </a:t>
            </a:r>
            <a:r>
              <a:rPr lang="en-US" dirty="0" smtClean="0"/>
              <a:t>B </a:t>
            </a:r>
            <a:r>
              <a:rPr lang="th-TH" dirty="0" smtClean="0"/>
              <a:t>บนโต๊ะ</a:t>
            </a:r>
          </a:p>
          <a:p>
            <a:pPr lvl="1"/>
            <a:r>
              <a:rPr lang="en-US" dirty="0" smtClean="0"/>
              <a:t>5 </a:t>
            </a:r>
            <a:r>
              <a:rPr lang="th-TH" dirty="0" smtClean="0"/>
              <a:t>วางกล่อง </a:t>
            </a:r>
            <a:r>
              <a:rPr lang="en-US" dirty="0" smtClean="0"/>
              <a:t>B </a:t>
            </a:r>
            <a:r>
              <a:rPr lang="th-TH" dirty="0" smtClean="0"/>
              <a:t>บนกล่อง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/>
              <a:t>6 </a:t>
            </a:r>
            <a:r>
              <a:rPr lang="th-TH" dirty="0" smtClean="0"/>
              <a:t>วางกล่อง </a:t>
            </a:r>
            <a:r>
              <a:rPr lang="en-US" dirty="0" smtClean="0"/>
              <a:t>B </a:t>
            </a:r>
            <a:r>
              <a:rPr lang="th-TH" dirty="0" smtClean="0"/>
              <a:t>บนกล่อง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/>
              <a:t>7 </a:t>
            </a:r>
            <a:r>
              <a:rPr lang="th-TH" dirty="0" smtClean="0"/>
              <a:t>วางกล่อง </a:t>
            </a:r>
            <a:r>
              <a:rPr lang="en-US" dirty="0" smtClean="0"/>
              <a:t>C </a:t>
            </a:r>
            <a:r>
              <a:rPr lang="th-TH" dirty="0" smtClean="0"/>
              <a:t>บนโต๊ะ</a:t>
            </a:r>
          </a:p>
          <a:p>
            <a:pPr lvl="1"/>
            <a:r>
              <a:rPr lang="en-US" dirty="0" smtClean="0"/>
              <a:t>8 </a:t>
            </a:r>
            <a:r>
              <a:rPr lang="th-TH" dirty="0" smtClean="0"/>
              <a:t>วางกล่อง </a:t>
            </a:r>
            <a:r>
              <a:rPr lang="en-US" dirty="0" smtClean="0"/>
              <a:t>C </a:t>
            </a:r>
            <a:r>
              <a:rPr lang="th-TH" dirty="0" smtClean="0"/>
              <a:t>บนกล่อง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/>
              <a:t>9 </a:t>
            </a:r>
            <a:r>
              <a:rPr lang="th-TH" dirty="0" smtClean="0"/>
              <a:t>วางกล่อง </a:t>
            </a:r>
            <a:r>
              <a:rPr lang="en-US" dirty="0" smtClean="0"/>
              <a:t>C </a:t>
            </a:r>
            <a:r>
              <a:rPr lang="th-TH" dirty="0" smtClean="0"/>
              <a:t>บนกล่อง </a:t>
            </a:r>
            <a:r>
              <a:rPr lang="en-US" dirty="0" smtClean="0"/>
              <a:t>B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Path Cost : </a:t>
            </a:r>
            <a:r>
              <a:rPr lang="th-TH" dirty="0" smtClean="0"/>
              <a:t>การเคลื่อนที่กล่องแต่ละครั้งนับ 1</a:t>
            </a:r>
          </a:p>
          <a:p>
            <a:r>
              <a:rPr lang="th-TH" dirty="0" smtClean="0"/>
              <a:t>จงเขียน ปริภูมิสถานะ ของปัญหานี้ พร้อมทั้งกำหนดตัวเลขประจำโหนด จงแสดงวิธีการค้นหาโดยใช้ </a:t>
            </a:r>
            <a:r>
              <a:rPr lang="en-US" dirty="0" smtClean="0"/>
              <a:t>open, close </a:t>
            </a:r>
            <a:r>
              <a:rPr lang="th-TH" dirty="0" smtClean="0"/>
              <a:t>พร้อมทั้งข้อมูลของโหนดแม่ ด้วยวิธี </a:t>
            </a:r>
            <a:r>
              <a:rPr lang="en-US" dirty="0" smtClean="0"/>
              <a:t>BFS </a:t>
            </a:r>
            <a:r>
              <a:rPr lang="th-TH" dirty="0" smtClean="0"/>
              <a:t>และ </a:t>
            </a:r>
            <a:r>
              <a:rPr lang="en-US" dirty="0" smtClean="0"/>
              <a:t>DFS</a:t>
            </a:r>
          </a:p>
          <a:p>
            <a:pPr>
              <a:buNone/>
            </a:pPr>
            <a:r>
              <a:rPr lang="en-US" dirty="0" smtClean="0"/>
              <a:t>     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209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ปัญหาหุ่นยนต์ทำความสะอาด</a:t>
            </a:r>
            <a:endParaRPr lang="th-TH" dirty="0"/>
          </a:p>
        </p:txBody>
      </p:sp>
      <p:sp>
        <p:nvSpPr>
          <p:cNvPr id="5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r>
              <a:rPr lang="th-TH" smtClean="0"/>
              <a:t>หุ่นยนต์จะทำหน้าที่</a:t>
            </a:r>
            <a:r>
              <a:rPr lang="th-TH" dirty="0" smtClean="0"/>
              <a:t>ขจัดสิ่งสกปรกโดยการดูด </a:t>
            </a:r>
            <a:r>
              <a:rPr lang="en-US" dirty="0" smtClean="0"/>
              <a:t>(Suck) </a:t>
            </a:r>
            <a:r>
              <a:rPr lang="th-TH" dirty="0" smtClean="0"/>
              <a:t>ด้วยอุปกรณ์ทำความสะอาดของหุ่นยนต์ โดยกำหนดให้มีห้องที่ต้องทำความสะอาด 2 ห้อง หุ่นยนต์สามารถเคลื่อนที่ไปห้อง ซ้าย</a:t>
            </a:r>
            <a:r>
              <a:rPr lang="en-US" dirty="0" smtClean="0"/>
              <a:t>(Left) </a:t>
            </a:r>
            <a:r>
              <a:rPr lang="th-TH" dirty="0" smtClean="0"/>
              <a:t>และ ขวา </a:t>
            </a:r>
            <a:r>
              <a:rPr lang="en-US" dirty="0" smtClean="0"/>
              <a:t>(Right) </a:t>
            </a:r>
            <a:r>
              <a:rPr lang="th-TH" dirty="0" smtClean="0"/>
              <a:t>ได้ กำหนดให้หุ่นยนต์เริ่มต้นอยู่ที่ห้องซ้าย และ ทั้งสองห้องมีสิ่งสกปรกอยู่</a:t>
            </a:r>
            <a:endParaRPr lang="th-TH" dirty="0"/>
          </a:p>
        </p:txBody>
      </p:sp>
      <p:sp>
        <p:nvSpPr>
          <p:cNvPr id="15362" name="AutoShape 2" descr="http://www.gadgetmadness.com/archives/irobot-560-roomba-vacuum-robot.jpg"/>
          <p:cNvSpPr>
            <a:spLocks noChangeAspect="1" noChangeArrowheads="1"/>
          </p:cNvSpPr>
          <p:nvPr/>
        </p:nvSpPr>
        <p:spPr bwMode="auto">
          <a:xfrm>
            <a:off x="190500" y="-2468563"/>
            <a:ext cx="3810000" cy="3810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5364" name="AutoShape 4" descr="http://www.gadgetmadness.com/archives/irobot-560-roomba-vacuum-robot.jpg"/>
          <p:cNvSpPr>
            <a:spLocks noChangeAspect="1" noChangeArrowheads="1"/>
          </p:cNvSpPr>
          <p:nvPr/>
        </p:nvSpPr>
        <p:spPr bwMode="auto">
          <a:xfrm>
            <a:off x="190500" y="-2468563"/>
            <a:ext cx="3810000" cy="3810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357158" y="4500570"/>
            <a:ext cx="1285884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" name="Picture 7" descr="irobot-560-roomba-vacuum-rob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572008"/>
            <a:ext cx="976306" cy="97630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643042" y="4500570"/>
            <a:ext cx="1285884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" name="Group 30"/>
          <p:cNvGrpSpPr/>
          <p:nvPr/>
        </p:nvGrpSpPr>
        <p:grpSpPr>
          <a:xfrm>
            <a:off x="1142976" y="5286388"/>
            <a:ext cx="428628" cy="285752"/>
            <a:chOff x="1142976" y="5286388"/>
            <a:chExt cx="428628" cy="285752"/>
          </a:xfrm>
        </p:grpSpPr>
        <p:sp>
          <p:nvSpPr>
            <p:cNvPr id="12" name="Oval 11"/>
            <p:cNvSpPr/>
            <p:nvPr/>
          </p:nvSpPr>
          <p:spPr>
            <a:xfrm>
              <a:off x="1357290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14414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1285852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" name="Oval 14"/>
            <p:cNvSpPr/>
            <p:nvPr/>
          </p:nvSpPr>
          <p:spPr>
            <a:xfrm>
              <a:off x="1142976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428728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4414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" name="Oval 17"/>
            <p:cNvSpPr/>
            <p:nvPr/>
          </p:nvSpPr>
          <p:spPr>
            <a:xfrm>
              <a:off x="1500166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357290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1428728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" name="Group 29"/>
          <p:cNvGrpSpPr/>
          <p:nvPr/>
        </p:nvGrpSpPr>
        <p:grpSpPr>
          <a:xfrm>
            <a:off x="2428860" y="5286388"/>
            <a:ext cx="428628" cy="285752"/>
            <a:chOff x="2428860" y="5286388"/>
            <a:chExt cx="428628" cy="285752"/>
          </a:xfrm>
        </p:grpSpPr>
        <p:sp>
          <p:nvSpPr>
            <p:cNvPr id="21" name="Oval 20"/>
            <p:cNvSpPr/>
            <p:nvPr/>
          </p:nvSpPr>
          <p:spPr>
            <a:xfrm>
              <a:off x="2643174" y="5500702"/>
              <a:ext cx="142876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500298" y="5429264"/>
              <a:ext cx="142876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2571736" y="5357826"/>
              <a:ext cx="142876" cy="714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" name="Oval 23"/>
            <p:cNvSpPr/>
            <p:nvPr/>
          </p:nvSpPr>
          <p:spPr>
            <a:xfrm>
              <a:off x="2428860" y="54292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714612" y="5357826"/>
              <a:ext cx="71438" cy="714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500298" y="5429264"/>
              <a:ext cx="142876" cy="7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" name="Oval 26"/>
            <p:cNvSpPr/>
            <p:nvPr/>
          </p:nvSpPr>
          <p:spPr>
            <a:xfrm>
              <a:off x="2786050" y="5286388"/>
              <a:ext cx="71438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643174" y="5357826"/>
              <a:ext cx="142876" cy="142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2714612" y="5429264"/>
              <a:ext cx="142876" cy="1428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071802" y="3500438"/>
            <a:ext cx="58579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Initial State  </a:t>
            </a:r>
            <a:endParaRPr lang="th-TH" sz="2400" b="1" dirty="0" smtClean="0"/>
          </a:p>
          <a:p>
            <a:r>
              <a:rPr lang="th-TH" sz="2400" dirty="0" smtClean="0"/>
              <a:t>	กำหนดให้หุ่นยนต์อยู่ฝั่งซ้าย</a:t>
            </a:r>
          </a:p>
          <a:p>
            <a:r>
              <a:rPr lang="en-US" sz="2400" b="1" dirty="0" smtClean="0"/>
              <a:t>Successor Function </a:t>
            </a:r>
            <a:endParaRPr lang="th-TH" sz="2400" b="1" dirty="0" smtClean="0"/>
          </a:p>
          <a:p>
            <a:r>
              <a:rPr lang="th-TH" sz="2400" dirty="0" smtClean="0"/>
              <a:t>	หุ่นยนต์สามารถ </a:t>
            </a:r>
            <a:r>
              <a:rPr lang="en-US" sz="2400" dirty="0" smtClean="0"/>
              <a:t>{Left, Right, Suck}</a:t>
            </a:r>
          </a:p>
          <a:p>
            <a:r>
              <a:rPr lang="en-US" sz="2400" b="1" dirty="0" smtClean="0"/>
              <a:t>Goal State </a:t>
            </a:r>
            <a:endParaRPr lang="th-TH" sz="2400" b="1" dirty="0" smtClean="0"/>
          </a:p>
          <a:p>
            <a:r>
              <a:rPr lang="th-TH" sz="2400" dirty="0" smtClean="0"/>
              <a:t>	ห้องทั้ง 2 ห้องต้องสะอาด</a:t>
            </a:r>
          </a:p>
          <a:p>
            <a:r>
              <a:rPr lang="en-US" sz="2400" b="1" dirty="0" smtClean="0"/>
              <a:t>Path Cost </a:t>
            </a:r>
            <a:endParaRPr lang="th-TH" sz="2400" b="1" dirty="0" smtClean="0"/>
          </a:p>
          <a:p>
            <a:r>
              <a:rPr lang="th-TH" sz="2400" dirty="0" smtClean="0"/>
              <a:t>	การกระทำแต่ละครั้งกำหนดให้เป็น 1</a:t>
            </a:r>
            <a:r>
              <a:rPr lang="en-US" sz="2400" dirty="0" smtClean="0"/>
              <a:t> 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ปัญหาเกม 8-</a:t>
            </a:r>
            <a:r>
              <a:rPr lang="en-US" dirty="0" smtClean="0"/>
              <a:t>Puzzle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เกม 8-</a:t>
            </a:r>
            <a:r>
              <a:rPr lang="en-US" dirty="0" smtClean="0"/>
              <a:t>Puzzle </a:t>
            </a:r>
            <a:r>
              <a:rPr lang="th-TH" dirty="0" smtClean="0"/>
              <a:t>ประกอบด้วยแผ่นกระดาน </a:t>
            </a:r>
            <a:r>
              <a:rPr lang="en-US" dirty="0" smtClean="0"/>
              <a:t>3</a:t>
            </a:r>
            <a:r>
              <a:rPr lang="th-TH" dirty="0" smtClean="0"/>
              <a:t> </a:t>
            </a:r>
            <a:r>
              <a:rPr lang="en-US" dirty="0" smtClean="0"/>
              <a:t>x 3 </a:t>
            </a:r>
            <a:r>
              <a:rPr lang="th-TH" dirty="0" smtClean="0"/>
              <a:t>โดยบรรจุแผ่นป้ายขนาด </a:t>
            </a:r>
            <a:r>
              <a:rPr lang="en-US" dirty="0" smtClean="0"/>
              <a:t>1 x 1 </a:t>
            </a:r>
            <a:r>
              <a:rPr lang="th-TH" dirty="0" smtClean="0"/>
              <a:t>ทั้งหมด 8 แผ่น โดยแต่ละแผ่นป้ายมีหมายเลขกำกับที่ไม่ซ้ำกันตั้งแต่ 1 ถึง 8 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000100" y="328612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3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1357290" y="328612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2</a:t>
            </a:r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714480" y="328612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6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000100" y="364331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5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57290" y="3643314"/>
            <a:ext cx="35719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1714480" y="364331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7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1000100" y="400050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8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1357290" y="400050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4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1714480" y="400050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1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1000100" y="478632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1</a:t>
            </a:r>
            <a:endParaRPr lang="th-TH" dirty="0"/>
          </a:p>
        </p:txBody>
      </p:sp>
      <p:sp>
        <p:nvSpPr>
          <p:cNvPr id="14" name="Rectangle 13"/>
          <p:cNvSpPr/>
          <p:nvPr/>
        </p:nvSpPr>
        <p:spPr>
          <a:xfrm>
            <a:off x="1357290" y="478632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2</a:t>
            </a:r>
            <a:endParaRPr lang="th-TH" dirty="0"/>
          </a:p>
        </p:txBody>
      </p:sp>
      <p:sp>
        <p:nvSpPr>
          <p:cNvPr id="15" name="Rectangle 14"/>
          <p:cNvSpPr/>
          <p:nvPr/>
        </p:nvSpPr>
        <p:spPr>
          <a:xfrm>
            <a:off x="1714480" y="478632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3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1000100" y="514351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4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1357290" y="514351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5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1714480" y="514351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6</a:t>
            </a:r>
            <a:endParaRPr lang="th-TH" dirty="0"/>
          </a:p>
        </p:txBody>
      </p:sp>
      <p:sp>
        <p:nvSpPr>
          <p:cNvPr id="19" name="Rectangle 18"/>
          <p:cNvSpPr/>
          <p:nvPr/>
        </p:nvSpPr>
        <p:spPr>
          <a:xfrm>
            <a:off x="1000100" y="550070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7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1357290" y="550070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8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1714480" y="5500702"/>
            <a:ext cx="35719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TextBox 21"/>
          <p:cNvSpPr txBox="1"/>
          <p:nvPr/>
        </p:nvSpPr>
        <p:spPr>
          <a:xfrm>
            <a:off x="428596" y="357187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428596" y="507207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2786050" y="3143248"/>
            <a:ext cx="58579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Initial State  </a:t>
            </a:r>
            <a:endParaRPr lang="th-TH" sz="2400" b="1" dirty="0" smtClean="0"/>
          </a:p>
          <a:p>
            <a:r>
              <a:rPr lang="th-TH" sz="2400" dirty="0" smtClean="0"/>
              <a:t>	สถานะเริ่มต้นดังรูป </a:t>
            </a:r>
            <a:r>
              <a:rPr lang="en-US" sz="2400" dirty="0" smtClean="0"/>
              <a:t>(1)</a:t>
            </a:r>
            <a:endParaRPr lang="th-TH" sz="2400" dirty="0" smtClean="0"/>
          </a:p>
          <a:p>
            <a:r>
              <a:rPr lang="en-US" sz="2400" b="1" dirty="0" smtClean="0"/>
              <a:t>Successor Function </a:t>
            </a:r>
            <a:endParaRPr lang="th-TH" sz="2400" b="1" dirty="0" smtClean="0"/>
          </a:p>
          <a:p>
            <a:r>
              <a:rPr lang="th-TH" sz="2400" dirty="0" smtClean="0"/>
              <a:t>	ช่องว่างสามารถ </a:t>
            </a:r>
            <a:r>
              <a:rPr lang="en-US" sz="2400" dirty="0" smtClean="0"/>
              <a:t>{Up, Down, Left, Right}</a:t>
            </a:r>
          </a:p>
          <a:p>
            <a:r>
              <a:rPr lang="en-US" sz="2400" b="1" dirty="0" smtClean="0"/>
              <a:t>Goal State </a:t>
            </a:r>
            <a:endParaRPr lang="th-TH" sz="2400" b="1" dirty="0" smtClean="0"/>
          </a:p>
          <a:p>
            <a:r>
              <a:rPr lang="th-TH" sz="2400" dirty="0" smtClean="0"/>
              <a:t>	สถานะเป้าหมายดังรูป </a:t>
            </a:r>
            <a:r>
              <a:rPr lang="en-US" sz="2400" dirty="0" smtClean="0"/>
              <a:t>(2)</a:t>
            </a:r>
            <a:endParaRPr lang="th-TH" sz="2400" dirty="0" smtClean="0"/>
          </a:p>
          <a:p>
            <a:r>
              <a:rPr lang="en-US" sz="2400" b="1" dirty="0" smtClean="0"/>
              <a:t>Path Cost </a:t>
            </a:r>
            <a:endParaRPr lang="th-TH" sz="2400" b="1" dirty="0" smtClean="0"/>
          </a:p>
          <a:p>
            <a:r>
              <a:rPr lang="th-TH" sz="2400" dirty="0" smtClean="0"/>
              <a:t>	การกระทำแต่ละครั้งกำหนดให้เป็น 1</a:t>
            </a:r>
            <a:r>
              <a:rPr lang="en-US" sz="2400" dirty="0" smtClean="0"/>
              <a:t> 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ปัญหา </a:t>
            </a:r>
            <a:r>
              <a:rPr lang="en-US" dirty="0" smtClean="0"/>
              <a:t>8-Queen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วิธีการเล่น ผู้เล่นต้องวางตัว </a:t>
            </a:r>
            <a:r>
              <a:rPr lang="en-US" dirty="0" smtClean="0"/>
              <a:t>Queen </a:t>
            </a:r>
            <a:r>
              <a:rPr lang="th-TH" dirty="0" smtClean="0"/>
              <a:t>ลงบนตำแหน่งของกระดานหมากรุกที่มีขนาด 8 </a:t>
            </a:r>
            <a:r>
              <a:rPr lang="en-US" dirty="0" smtClean="0"/>
              <a:t>x </a:t>
            </a:r>
            <a:r>
              <a:rPr lang="th-TH" dirty="0" smtClean="0"/>
              <a:t>8 โดยไม่ให้ </a:t>
            </a:r>
            <a:r>
              <a:rPr lang="en-US" dirty="0" smtClean="0"/>
              <a:t>Queen </a:t>
            </a:r>
            <a:r>
              <a:rPr lang="th-TH" dirty="0" smtClean="0"/>
              <a:t>แต่ละตัวโจมตีกันได้</a:t>
            </a:r>
            <a:endParaRPr lang="th-TH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00034" y="2500306"/>
          <a:ext cx="2071704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963"/>
                <a:gridCol w="258963"/>
                <a:gridCol w="258963"/>
                <a:gridCol w="258963"/>
                <a:gridCol w="258963"/>
                <a:gridCol w="258963"/>
                <a:gridCol w="258963"/>
                <a:gridCol w="258963"/>
              </a:tblGrid>
              <a:tr h="232174"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Q</a:t>
                      </a:r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Table 94"/>
          <p:cNvGraphicFramePr>
            <a:graphicFrameLocks noGrp="1"/>
          </p:cNvGraphicFramePr>
          <p:nvPr/>
        </p:nvGraphicFramePr>
        <p:xfrm>
          <a:off x="500034" y="4680608"/>
          <a:ext cx="2071704" cy="2034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963"/>
                <a:gridCol w="258963"/>
                <a:gridCol w="258963"/>
                <a:gridCol w="258963"/>
                <a:gridCol w="258963"/>
                <a:gridCol w="258963"/>
                <a:gridCol w="258963"/>
                <a:gridCol w="258963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</a:t>
                      </a:r>
                      <a:endParaRPr lang="th-TH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Q</a:t>
                      </a:r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Q</a:t>
                      </a:r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Q</a:t>
                      </a:r>
                      <a:endParaRPr lang="th-TH" sz="1050" dirty="0"/>
                    </a:p>
                  </a:txBody>
                  <a:tcPr>
                    <a:noFill/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Q</a:t>
                      </a:r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Q</a:t>
                      </a:r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Q</a:t>
                      </a:r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Q</a:t>
                      </a:r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05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96" name="TextBox 95"/>
          <p:cNvSpPr txBox="1"/>
          <p:nvPr/>
        </p:nvSpPr>
        <p:spPr>
          <a:xfrm>
            <a:off x="3428992" y="3286124"/>
            <a:ext cx="550075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Initial State  </a:t>
            </a:r>
            <a:endParaRPr lang="th-TH" sz="2400" b="1" dirty="0" smtClean="0"/>
          </a:p>
          <a:p>
            <a:r>
              <a:rPr lang="th-TH" sz="2400" dirty="0" smtClean="0"/>
              <a:t>	ไม่มี </a:t>
            </a:r>
            <a:r>
              <a:rPr lang="en-US" sz="2400" dirty="0" smtClean="0"/>
              <a:t>Queen </a:t>
            </a:r>
            <a:r>
              <a:rPr lang="th-TH" sz="2400" dirty="0" smtClean="0"/>
              <a:t>อยู่บนกระดาน</a:t>
            </a:r>
          </a:p>
          <a:p>
            <a:r>
              <a:rPr lang="en-US" sz="2400" b="1" dirty="0" smtClean="0"/>
              <a:t>Successor Function </a:t>
            </a:r>
            <a:endParaRPr lang="th-TH" sz="2400" b="1" dirty="0" smtClean="0"/>
          </a:p>
          <a:p>
            <a:r>
              <a:rPr lang="th-TH" sz="2400" dirty="0" smtClean="0"/>
              <a:t>	เพิ่ม </a:t>
            </a:r>
            <a:r>
              <a:rPr lang="en-US" sz="2400" dirty="0" smtClean="0"/>
              <a:t>Queen </a:t>
            </a:r>
            <a:r>
              <a:rPr lang="th-TH" sz="2400" dirty="0" smtClean="0"/>
              <a:t>ลงบนกระดานทีละตัว</a:t>
            </a:r>
            <a:endParaRPr lang="en-US" sz="2400" dirty="0" smtClean="0"/>
          </a:p>
          <a:p>
            <a:r>
              <a:rPr lang="en-US" sz="2400" b="1" dirty="0" smtClean="0"/>
              <a:t>Goal State </a:t>
            </a:r>
            <a:endParaRPr lang="th-TH" sz="2400" b="1" dirty="0" smtClean="0"/>
          </a:p>
          <a:p>
            <a:r>
              <a:rPr lang="th-TH" sz="2400" dirty="0" smtClean="0"/>
              <a:t>	วาง </a:t>
            </a:r>
            <a:r>
              <a:rPr lang="en-US" sz="2400" dirty="0" smtClean="0"/>
              <a:t>Queen </a:t>
            </a:r>
            <a:r>
              <a:rPr lang="th-TH" sz="2400" dirty="0" smtClean="0"/>
              <a:t>ได้ 8 ตัวโดยไม่โจมตีกันเลย</a:t>
            </a:r>
          </a:p>
          <a:p>
            <a:r>
              <a:rPr lang="en-US" sz="2400" b="1" dirty="0" smtClean="0"/>
              <a:t>Path Cost </a:t>
            </a:r>
            <a:endParaRPr lang="th-TH" sz="2400" b="1" dirty="0" smtClean="0"/>
          </a:p>
          <a:p>
            <a:r>
              <a:rPr lang="th-TH" sz="2400" dirty="0" smtClean="0"/>
              <a:t>	ไม่มีค่าใช้จ่ายในการเคลื่อนที่ 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ปัญหา </a:t>
            </a:r>
            <a:r>
              <a:rPr lang="en-US" dirty="0" smtClean="0"/>
              <a:t>8-Queen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แต่เนื่องจาก ตารางหมากรุกมีทั้งหมด 64 ช่อง การวางของตัว </a:t>
            </a:r>
            <a:r>
              <a:rPr lang="en-US" dirty="0" smtClean="0"/>
              <a:t>Queen 8 </a:t>
            </a:r>
            <a:r>
              <a:rPr lang="th-TH" dirty="0" smtClean="0"/>
              <a:t>ตัวจะสามารถทำได้ทั้งหมด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en-US" dirty="0" smtClean="0"/>
              <a:t>64 * 63 * 62 * … * 57 ~ 1.8 x 10</a:t>
            </a: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th-TH" dirty="0" smtClean="0"/>
              <a:t>วิธี</a:t>
            </a:r>
          </a:p>
          <a:p>
            <a:r>
              <a:rPr lang="th-TH" dirty="0" smtClean="0"/>
              <a:t>ทำให้เป็นปัญหาที่ซับซ้อนมากในการค้นหาคำตอบ</a:t>
            </a:r>
          </a:p>
          <a:p>
            <a:r>
              <a:rPr lang="th-TH" dirty="0" smtClean="0"/>
              <a:t>ดังนั้นควรจะปรับปรุง </a:t>
            </a:r>
            <a:r>
              <a:rPr lang="en-US" dirty="0" smtClean="0"/>
              <a:t>Successor Function </a:t>
            </a:r>
            <a:r>
              <a:rPr lang="th-TH" dirty="0" smtClean="0"/>
              <a:t>ใหม่โดยให้ลง </a:t>
            </a:r>
            <a:r>
              <a:rPr lang="en-US" dirty="0" smtClean="0"/>
              <a:t>Queen </a:t>
            </a:r>
            <a:r>
              <a:rPr lang="th-TH" dirty="0" smtClean="0"/>
              <a:t>ที่ละ 1 หลัก ไล่ไปจากซ้ายไปขวา</a:t>
            </a:r>
          </a:p>
          <a:p>
            <a:r>
              <a:rPr lang="en-US" b="1" dirty="0" smtClean="0"/>
              <a:t>Successor Function : </a:t>
            </a:r>
            <a:r>
              <a:rPr lang="th-TH" dirty="0" smtClean="0"/>
              <a:t>เพิ่มจำนวน </a:t>
            </a:r>
            <a:r>
              <a:rPr lang="en-US" dirty="0" smtClean="0"/>
              <a:t>Queen </a:t>
            </a:r>
            <a:r>
              <a:rPr lang="th-TH" dirty="0" smtClean="0"/>
              <a:t>ทีละตัวบนตำแหน่งช่องว่างโดยเริ่มจากหลัก ตั้งแต่ฝั่งซ้ายสุดไปขวา โดย </a:t>
            </a:r>
            <a:r>
              <a:rPr lang="en-US" dirty="0" smtClean="0"/>
              <a:t>Queen </a:t>
            </a:r>
            <a:r>
              <a:rPr lang="th-TH" dirty="0" smtClean="0"/>
              <a:t>ที่วางจะต้องไม่โจมตีกับตัวที่วางมาก่อนหน้าแล้ว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ปริภูมิสถานะ </a:t>
            </a:r>
            <a:r>
              <a:rPr lang="en-US" dirty="0" smtClean="0"/>
              <a:t>(State Space Representation)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ส่วนประกอบหลักของปัญหา </a:t>
            </a:r>
            <a:r>
              <a:rPr lang="en-US" dirty="0" smtClean="0"/>
              <a:t>(Problem formulation)</a:t>
            </a:r>
            <a:endParaRPr lang="th-TH" dirty="0" smtClean="0"/>
          </a:p>
          <a:p>
            <a:pPr lvl="1"/>
            <a:r>
              <a:rPr lang="en-US" dirty="0" smtClean="0"/>
              <a:t>Initial State</a:t>
            </a:r>
          </a:p>
          <a:p>
            <a:pPr lvl="1"/>
            <a:r>
              <a:rPr lang="en-US" dirty="0" smtClean="0"/>
              <a:t>Successor Functions</a:t>
            </a:r>
          </a:p>
          <a:p>
            <a:pPr lvl="1"/>
            <a:r>
              <a:rPr lang="en-US" dirty="0" smtClean="0"/>
              <a:t>Goal State</a:t>
            </a:r>
          </a:p>
          <a:p>
            <a:r>
              <a:rPr lang="th-TH" dirty="0" smtClean="0"/>
              <a:t>หากนำส่วนหลักทั้ง 3 มาแสดงในรูปแบบของแผนภาพ จะทำให้เห็นการเปลี่ยนแปลงของสถานะต่างๆ และแสดงเส้นทางการแก้ปัญหาที่นำไปสู่เป้าหมายได้หลากหลายแนวทาง เพื่อที่จะค้นหาวิธีที่ดีที่สุด </a:t>
            </a:r>
          </a:p>
          <a:p>
            <a:r>
              <a:rPr lang="th-TH" dirty="0" smtClean="0"/>
              <a:t>การแทนปัญหาด้วยแผนภาพเรียกว่า </a:t>
            </a:r>
            <a:r>
              <a:rPr lang="en-US" b="1" dirty="0" smtClean="0"/>
              <a:t>“</a:t>
            </a:r>
            <a:r>
              <a:rPr lang="th-TH" b="1" dirty="0" smtClean="0"/>
              <a:t>การแทนด้วยปริภูมิสถานะ</a:t>
            </a:r>
            <a:r>
              <a:rPr lang="en-US" b="1" dirty="0" smtClean="0"/>
              <a:t> (State Space Representation)”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2149</TotalTime>
  <Words>2855</Words>
  <Application>Microsoft Office PowerPoint</Application>
  <PresentationFormat>On-screen Show (4:3)</PresentationFormat>
  <Paragraphs>799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FreesiaUPC</vt:lpstr>
      <vt:lpstr>Tw Cen MT</vt:lpstr>
      <vt:lpstr>Wingdings</vt:lpstr>
      <vt:lpstr>Wingdings 2</vt:lpstr>
      <vt:lpstr>Median</vt:lpstr>
      <vt:lpstr>ตรงกลาง</vt:lpstr>
      <vt:lpstr>Problem Solving</vt:lpstr>
      <vt:lpstr>การแทนปัญหา</vt:lpstr>
      <vt:lpstr>การแก้ปัญหา</vt:lpstr>
      <vt:lpstr>Problem Formulation</vt:lpstr>
      <vt:lpstr>ตัวอย่าง : ปัญหาหุ่นยนต์ทำความสะอาด</vt:lpstr>
      <vt:lpstr>ตัวอย่าง : ปัญหาเกม 8-Puzzle</vt:lpstr>
      <vt:lpstr>ตัวอย่าง : ปัญหา 8-Queen (1)</vt:lpstr>
      <vt:lpstr>ตัวอย่าง : ปัญหา 8-Queen (1)</vt:lpstr>
      <vt:lpstr>ปริภูมิสถานะ (State Space Representation)</vt:lpstr>
      <vt:lpstr>การใช้งานปริภูมิสถานะ</vt:lpstr>
      <vt:lpstr>ปริภูมิสถานะ : หุ่นยนต์ทำความสะอาด</vt:lpstr>
      <vt:lpstr>เส้นทางไปสู่เป้าหมาย: หุ่นยนต์ทำความสะอาด</vt:lpstr>
      <vt:lpstr>ปัญหา 8-Puzzle</vt:lpstr>
      <vt:lpstr>ปริภูมิสถานะ : 8-Puzzle</vt:lpstr>
      <vt:lpstr>เส้นทางไปสู่เป้าหมาย : 8-Puzzle</vt:lpstr>
      <vt:lpstr>Blind Search Techniques</vt:lpstr>
      <vt:lpstr>เทคนิคการค้นหา</vt:lpstr>
      <vt:lpstr>Blind Search</vt:lpstr>
      <vt:lpstr>Breadth-First Search (BFS)</vt:lpstr>
      <vt:lpstr>Breadth-First Search (BFS)</vt:lpstr>
      <vt:lpstr>Breath-First Search (BFS)</vt:lpstr>
      <vt:lpstr>Breadth-First Search (BFS)</vt:lpstr>
      <vt:lpstr>Depth-First Search (DFS)</vt:lpstr>
      <vt:lpstr>Depth-First Search (DFS)</vt:lpstr>
      <vt:lpstr>Depth-First Search (DFS)</vt:lpstr>
      <vt:lpstr>Depth-First Search (DFS)</vt:lpstr>
      <vt:lpstr>สรุป BFS VS DFS</vt:lpstr>
      <vt:lpstr>แบบฝึกหัด</vt:lpstr>
      <vt:lpstr>Depth-Limited Search (DLS)</vt:lpstr>
      <vt:lpstr>Depth-Limited Search (DLS)</vt:lpstr>
      <vt:lpstr>Iterative Deepening Search (IDS)</vt:lpstr>
      <vt:lpstr>Iterative Deepening Search (IDS)</vt:lpstr>
      <vt:lpstr>ตัวอย่างการค้นหา : 8-puzzle</vt:lpstr>
      <vt:lpstr>ตัวอย่างการค้นหา : 8-puzzle (BFS)</vt:lpstr>
      <vt:lpstr>ตัวอย่างการค้นหา : 8-puzzle (DFS)</vt:lpstr>
      <vt:lpstr>ตัวอย่างการค้นหา : 8-puzzle (DLS) limit = 3</vt:lpstr>
      <vt:lpstr>ตัวอย่างการค้นหา : 8-puzzle (IDS)</vt:lpstr>
      <vt:lpstr>สรุปวิธีการค้นหาแบบต่างๆ (Blind search)</vt:lpstr>
      <vt:lpstr>แบบฝึกหัด</vt:lpstr>
      <vt:lpstr>Problem formulation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Recursive function</dc:title>
  <dc:creator>admin</dc:creator>
  <cp:lastModifiedBy>Choopan Rattanapoka</cp:lastModifiedBy>
  <cp:revision>132</cp:revision>
  <dcterms:created xsi:type="dcterms:W3CDTF">2010-03-15T02:54:45Z</dcterms:created>
  <dcterms:modified xsi:type="dcterms:W3CDTF">2015-08-04T05:33:17Z</dcterms:modified>
</cp:coreProperties>
</file>