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83" r:id="rId3"/>
    <p:sldId id="282" r:id="rId4"/>
    <p:sldId id="284" r:id="rId5"/>
    <p:sldId id="280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279" r:id="rId23"/>
    <p:sldId id="265" r:id="rId24"/>
    <p:sldId id="266" r:id="rId25"/>
    <p:sldId id="268" r:id="rId26"/>
    <p:sldId id="270" r:id="rId27"/>
    <p:sldId id="269" r:id="rId28"/>
    <p:sldId id="272" r:id="rId29"/>
    <p:sldId id="273" r:id="rId30"/>
    <p:sldId id="274" r:id="rId31"/>
    <p:sldId id="275" r:id="rId32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F024F-B274-4BB6-A996-D2EF36491063}" type="datetimeFigureOut">
              <a:rPr lang="th-TH" smtClean="0"/>
              <a:t>04/08/58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A1475-1954-44B1-9EE4-095F69EB2D8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93033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28" name="ตัวยึดวันที่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0200BC8-F64B-4CE0-A41F-FDAF29A98050}" type="datetimeFigureOut">
              <a:rPr lang="th-TH" smtClean="0"/>
              <a:pPr/>
              <a:t>04/08/58</a:t>
            </a:fld>
            <a:endParaRPr lang="th-TH"/>
          </a:p>
        </p:txBody>
      </p:sp>
      <p:sp>
        <p:nvSpPr>
          <p:cNvPr id="17" name="ตัวยึดท้ายกระดา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29" name="ตัวยึดหมายเลขภาพนิ่ง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651603-DB20-428F-95F4-3C2A0EA9215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00BC8-F64B-4CE0-A41F-FDAF29A98050}" type="datetimeFigureOut">
              <a:rPr lang="th-TH" smtClean="0"/>
              <a:pPr/>
              <a:t>04/08/58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51603-DB20-428F-95F4-3C2A0EA9215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0200BC8-F64B-4CE0-A41F-FDAF29A98050}" type="datetimeFigureOut">
              <a:rPr lang="th-TH" smtClean="0"/>
              <a:pPr/>
              <a:t>04/08/58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651603-DB20-428F-95F4-3C2A0EA9215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00BC8-F64B-4CE0-A41F-FDAF29A98050}" type="datetimeFigureOut">
              <a:rPr lang="th-TH" smtClean="0"/>
              <a:pPr/>
              <a:t>04/08/58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651603-DB20-428F-95F4-3C2A0EA92157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ตัวยึดเนื้อหา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7" name="สี่เหลี่ยมผืนผ้า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2" name="ตัวยึดวันที่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00BC8-F64B-4CE0-A41F-FDAF29A98050}" type="datetimeFigureOut">
              <a:rPr lang="th-TH" smtClean="0"/>
              <a:pPr/>
              <a:t>04/08/58</a:t>
            </a:fld>
            <a:endParaRPr lang="th-TH"/>
          </a:p>
        </p:txBody>
      </p:sp>
      <p:sp>
        <p:nvSpPr>
          <p:cNvPr id="13" name="ตัวยึดหมายเลขภาพนิ่ง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651603-DB20-428F-95F4-3C2A0EA92157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4" name="ตัวยึดท้ายกระดา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ตัวยึดเนื้อหา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1" name="ตัวยึดเนื้อหา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8" name="ตัวยึดวันที่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0200BC8-F64B-4CE0-A41F-FDAF29A98050}" type="datetimeFigureOut">
              <a:rPr lang="th-TH" smtClean="0"/>
              <a:pPr/>
              <a:t>04/08/58</a:t>
            </a:fld>
            <a:endParaRPr lang="th-TH"/>
          </a:p>
        </p:txBody>
      </p:sp>
      <p:sp>
        <p:nvSpPr>
          <p:cNvPr id="10" name="ตัวยึดหมายเลขภาพนิ่ง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651603-DB20-428F-95F4-3C2A0EA92157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2" name="ตัวยึดท้ายกระดา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1" name="ตัวยึดเนื้อหา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3" name="ตัวยึดเนื้อหา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0" name="ตัวยึดวันที่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0200BC8-F64B-4CE0-A41F-FDAF29A98050}" type="datetimeFigureOut">
              <a:rPr lang="th-TH" smtClean="0"/>
              <a:pPr/>
              <a:t>04/08/58</a:t>
            </a:fld>
            <a:endParaRPr lang="th-TH"/>
          </a:p>
        </p:txBody>
      </p:sp>
      <p:sp>
        <p:nvSpPr>
          <p:cNvPr id="12" name="ตัวยึดหมายเลขภาพนิ่ง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651603-DB20-428F-95F4-3C2A0EA92157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4" name="ตัวยึดท้ายกระดา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th-TH"/>
          </a:p>
        </p:txBody>
      </p:sp>
      <p:sp>
        <p:nvSpPr>
          <p:cNvPr id="16" name="ตัวยึดข้อความ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5" name="ตัวยึดข้อความ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00BC8-F64B-4CE0-A41F-FDAF29A98050}" type="datetimeFigureOut">
              <a:rPr lang="th-TH" smtClean="0"/>
              <a:pPr/>
              <a:t>04/08/58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651603-DB20-428F-95F4-3C2A0EA9215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00BC8-F64B-4CE0-A41F-FDAF29A98050}" type="datetimeFigureOut">
              <a:rPr lang="th-TH" smtClean="0"/>
              <a:pPr/>
              <a:t>04/08/58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651603-DB20-428F-95F4-3C2A0EA9215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00BC8-F64B-4CE0-A41F-FDAF29A98050}" type="datetimeFigureOut">
              <a:rPr lang="th-TH" smtClean="0"/>
              <a:pPr/>
              <a:t>04/08/58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651603-DB20-428F-95F4-3C2A0EA92157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9" name="ตัวยึดเนื้อหา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8" name="สี่เหลี่ยมผืนผ้า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ตัวยึดวันที่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0200BC8-F64B-4CE0-A41F-FDAF29A98050}" type="datetimeFigureOut">
              <a:rPr lang="th-TH" smtClean="0"/>
              <a:pPr/>
              <a:t>04/08/58</a:t>
            </a:fld>
            <a:endParaRPr lang="th-TH"/>
          </a:p>
        </p:txBody>
      </p:sp>
      <p:sp>
        <p:nvSpPr>
          <p:cNvPr id="13" name="ตัวยึดหมายเลขภาพนิ่ง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651603-DB20-428F-95F4-3C2A0EA92157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4" name="ตัวยึดท้ายกระดา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ตัวยึดชื่อเรื่อง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ยึดข้อความ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4" name="ตัวยึดวันที่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0200BC8-F64B-4CE0-A41F-FDAF29A98050}" type="datetimeFigureOut">
              <a:rPr lang="th-TH" smtClean="0"/>
              <a:pPr/>
              <a:t>04/08/58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ตัวยึด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651603-DB20-428F-95F4-3C2A0EA92157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-ai.ijs.si/eliza-cgi-bin/eliza_script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43438" y="3500438"/>
            <a:ext cx="4000528" cy="1828800"/>
          </a:xfrm>
        </p:spPr>
        <p:txBody>
          <a:bodyPr/>
          <a:lstStyle/>
          <a:p>
            <a:r>
              <a:rPr lang="en-US" dirty="0" smtClean="0"/>
              <a:t>History of AI</a:t>
            </a:r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r"/>
            <a:r>
              <a:rPr lang="en-US" dirty="0"/>
              <a:t>030523111 – Introduction to Artificial Intelligence</a:t>
            </a:r>
          </a:p>
          <a:p>
            <a:pPr algn="r"/>
            <a:r>
              <a:rPr lang="en-US" dirty="0"/>
              <a:t>Asst. Prof. Dr. Choopan </a:t>
            </a:r>
            <a:r>
              <a:rPr lang="en-US"/>
              <a:t>Rattanapoka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ศตวรรษที่ </a:t>
            </a:r>
            <a:r>
              <a:rPr lang="th-TH" dirty="0" smtClean="0"/>
              <a:t>19 </a:t>
            </a:r>
            <a:r>
              <a:rPr lang="en-US" dirty="0"/>
              <a:t>: </a:t>
            </a:r>
            <a:r>
              <a:rPr lang="th-TH" dirty="0" smtClean="0"/>
              <a:t>ช่วงต้นถึงกลางศตวรรษ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850560" y="1600200"/>
            <a:ext cx="3185936" cy="1238237"/>
          </a:xfrm>
        </p:spPr>
        <p:txBody>
          <a:bodyPr/>
          <a:lstStyle/>
          <a:p>
            <a:r>
              <a:rPr lang="en-US" dirty="0" smtClean="0"/>
              <a:t>Different Engine</a:t>
            </a:r>
          </a:p>
          <a:p>
            <a:r>
              <a:rPr lang="en-US" dirty="0" smtClean="0"/>
              <a:t>Analytical Engine</a:t>
            </a:r>
            <a:endParaRPr lang="en-US" dirty="0"/>
          </a:p>
        </p:txBody>
      </p:sp>
      <p:pic>
        <p:nvPicPr>
          <p:cNvPr id="36866" name="Picture 2" descr="http://upload.wikimedia.org/wikipedia/commons/thumb/d/d2/Charles_Babbage_1860.jpg/225px-Charles_Babbage_18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59" y="1571612"/>
            <a:ext cx="2143125" cy="2533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868" name="Picture 4" descr="http://upload.wikimedia.org/wikipedia/commons/thumb/0/0f/Ada_lovelace.jpg/225px-Ada_lovelace.jpg"/>
          <p:cNvPicPr>
            <a:picLocks noChangeAspect="1" noChangeArrowheads="1"/>
          </p:cNvPicPr>
          <p:nvPr/>
        </p:nvPicPr>
        <p:blipFill>
          <a:blip r:embed="rId3"/>
          <a:srcRect t="9678" b="5644"/>
          <a:stretch>
            <a:fillRect/>
          </a:stretch>
        </p:blipFill>
        <p:spPr bwMode="auto">
          <a:xfrm>
            <a:off x="2932931" y="1571612"/>
            <a:ext cx="2143125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870" name="Picture 6" descr="http://upload.wikimedia.org/wikipedia/commons/thumb/4/45/Difference_engine.JPG/320px-Difference_engine.JPG"/>
          <p:cNvPicPr>
            <a:picLocks noChangeAspect="1" noChangeArrowheads="1"/>
          </p:cNvPicPr>
          <p:nvPr/>
        </p:nvPicPr>
        <p:blipFill>
          <a:blip r:embed="rId4"/>
          <a:srcRect l="249"/>
          <a:stretch>
            <a:fillRect/>
          </a:stretch>
        </p:blipFill>
        <p:spPr bwMode="auto">
          <a:xfrm>
            <a:off x="5508104" y="3662026"/>
            <a:ext cx="3493052" cy="305312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-32" y="4143380"/>
            <a:ext cx="2340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Charles Babbage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49450" y="4143380"/>
            <a:ext cx="22706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Ada Lovelace</a:t>
            </a:r>
          </a:p>
          <a:p>
            <a:pPr algn="ctr"/>
            <a:r>
              <a:rPr lang="en-US" sz="2400" dirty="0" smtClean="0"/>
              <a:t>First Programmer</a:t>
            </a:r>
            <a:endParaRPr lang="en-US" sz="2400" dirty="0"/>
          </a:p>
        </p:txBody>
      </p:sp>
      <p:pic>
        <p:nvPicPr>
          <p:cNvPr id="1026" name="Picture 2" descr="http://upload.wikimedia.org/wikipedia/commons/thumb/a/ac/AnalyticalMachine_Babbage_London.jpg/220px-AnalyticalMachine_Babbage_Lond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644562"/>
            <a:ext cx="2760780" cy="207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ศตวรรษที่ 19 </a:t>
            </a:r>
            <a:r>
              <a:rPr lang="en-US" dirty="0"/>
              <a:t>: </a:t>
            </a:r>
            <a:r>
              <a:rPr lang="th-TH" dirty="0" smtClean="0"/>
              <a:t>ช่วงกลาง</a:t>
            </a:r>
            <a:r>
              <a:rPr lang="th-TH" dirty="0"/>
              <a:t>ศตวรรษ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682208" y="1844824"/>
            <a:ext cx="4482080" cy="1180728"/>
          </a:xfrm>
        </p:spPr>
        <p:txBody>
          <a:bodyPr>
            <a:normAutofit/>
          </a:bodyPr>
          <a:lstStyle/>
          <a:p>
            <a:r>
              <a:rPr lang="en-US" dirty="0"/>
              <a:t>Bernard </a:t>
            </a:r>
            <a:r>
              <a:rPr lang="en-US" dirty="0" smtClean="0"/>
              <a:t>Bolzano (</a:t>
            </a:r>
            <a:r>
              <a:rPr lang="th-TH" dirty="0" smtClean="0"/>
              <a:t>อังกฤษ</a:t>
            </a:r>
            <a:r>
              <a:rPr lang="en-US" dirty="0" smtClean="0"/>
              <a:t>)</a:t>
            </a:r>
          </a:p>
          <a:p>
            <a:pPr lvl="1"/>
            <a:r>
              <a:rPr lang="th-TH" dirty="0" smtClean="0"/>
              <a:t>พยายามสร้าง </a:t>
            </a:r>
            <a:r>
              <a:rPr lang="en-US" dirty="0" smtClean="0"/>
              <a:t>semantics </a:t>
            </a:r>
            <a:r>
              <a:rPr lang="th-TH" dirty="0" smtClean="0"/>
              <a:t>ของภาษา</a:t>
            </a:r>
          </a:p>
          <a:p>
            <a:endParaRPr lang="th-TH" dirty="0"/>
          </a:p>
        </p:txBody>
      </p:sp>
      <p:pic>
        <p:nvPicPr>
          <p:cNvPr id="2050" name="Picture 2" descr="http://upload.wikimedia.org/wikipedia/commons/thumb/9/9b/Bernard_Bolzano.jpg/200px-Bernard_Bolza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800" y="1628800"/>
            <a:ext cx="1905000" cy="219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pload.wikimedia.org/wikipedia/commons/thumb/6/6c/George_Boole.jpg/200px-George_Boo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488" y="3212976"/>
            <a:ext cx="1905000" cy="197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347864" y="3544416"/>
            <a:ext cx="4010816" cy="118072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George </a:t>
            </a:r>
            <a:r>
              <a:rPr lang="en-US" dirty="0" smtClean="0"/>
              <a:t>Boole (</a:t>
            </a:r>
            <a:r>
              <a:rPr lang="th-TH" dirty="0" smtClean="0"/>
              <a:t>อังกฤษ</a:t>
            </a:r>
            <a:r>
              <a:rPr lang="en-US" dirty="0" smtClean="0"/>
              <a:t>)</a:t>
            </a:r>
          </a:p>
          <a:p>
            <a:pPr lvl="1"/>
            <a:r>
              <a:rPr lang="th-TH" dirty="0" smtClean="0"/>
              <a:t>คิดค้น </a:t>
            </a:r>
            <a:r>
              <a:rPr lang="en-US" dirty="0" smtClean="0"/>
              <a:t>Boolean algebra</a:t>
            </a:r>
          </a:p>
          <a:p>
            <a:endParaRPr lang="th-TH" dirty="0"/>
          </a:p>
        </p:txBody>
      </p:sp>
      <p:pic>
        <p:nvPicPr>
          <p:cNvPr id="2054" name="Picture 6" descr="http://upload.wikimedia.org/wikipedia/commons/thumb/2/2c/De_Morgan_Augustus.jpg/200px-De_Morgan_Augustu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808" y="4485324"/>
            <a:ext cx="1905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682208" y="5416624"/>
            <a:ext cx="4482080" cy="1180728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Augustus De Morgan (</a:t>
            </a:r>
            <a:r>
              <a:rPr lang="th-TH" dirty="0" smtClean="0"/>
              <a:t>อังกฤษ</a:t>
            </a:r>
            <a:r>
              <a:rPr lang="en-US" dirty="0" smtClean="0"/>
              <a:t>)</a:t>
            </a:r>
          </a:p>
          <a:p>
            <a:pPr lvl="1"/>
            <a:r>
              <a:rPr lang="th-TH" dirty="0" smtClean="0"/>
              <a:t>คิดค้น </a:t>
            </a:r>
            <a:r>
              <a:rPr lang="en-US" dirty="0" smtClean="0"/>
              <a:t>De Morgan’s Law</a:t>
            </a:r>
            <a:endParaRPr lang="th-TH" dirty="0" smtClean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7877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ช่วงปี 1900-1950  </a:t>
            </a:r>
            <a:r>
              <a:rPr lang="en-US" dirty="0" smtClean="0"/>
              <a:t>(</a:t>
            </a:r>
            <a:r>
              <a:rPr lang="th-TH" dirty="0" smtClean="0"/>
              <a:t>1</a:t>
            </a:r>
            <a:r>
              <a:rPr lang="en-US" dirty="0" smtClean="0"/>
              <a:t>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322168" y="4722440"/>
            <a:ext cx="4712137" cy="1514872"/>
          </a:xfrm>
        </p:spPr>
        <p:txBody>
          <a:bodyPr>
            <a:normAutofit/>
          </a:bodyPr>
          <a:lstStyle/>
          <a:p>
            <a:r>
              <a:rPr lang="th-TH" dirty="0" smtClean="0"/>
              <a:t>คิดค้นแนวคิดทางตรรกศาสตร์เพิ่มเติม</a:t>
            </a:r>
          </a:p>
          <a:p>
            <a:pPr lvl="1"/>
            <a:r>
              <a:rPr lang="en-US" dirty="0" smtClean="0"/>
              <a:t>First Order Logic</a:t>
            </a:r>
          </a:p>
          <a:p>
            <a:pPr lvl="1"/>
            <a:r>
              <a:rPr lang="en-US" dirty="0" smtClean="0"/>
              <a:t>Logic Quantifier</a:t>
            </a:r>
            <a:endParaRPr lang="th-TH" dirty="0"/>
          </a:p>
        </p:txBody>
      </p:sp>
      <p:pic>
        <p:nvPicPr>
          <p:cNvPr id="3074" name="Picture 2" descr="http://upload.wikimedia.org/wikipedia/commons/thumb/9/9b/Honourable_Bertrand_Russell.jpg/200px-Honourable_Bertrand_Russel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8" b="27476"/>
          <a:stretch/>
        </p:blipFill>
        <p:spPr bwMode="auto">
          <a:xfrm>
            <a:off x="5863419" y="1779277"/>
            <a:ext cx="1905000" cy="186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upload.wikimedia.org/wikipedia/commons/thumb/9/99/Young_frege.jpg/200px-Young_fre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891" y="1678681"/>
            <a:ext cx="1905000" cy="203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own Arrow 3"/>
          <p:cNvSpPr/>
          <p:nvPr/>
        </p:nvSpPr>
        <p:spPr>
          <a:xfrm rot="16200000">
            <a:off x="4312035" y="2276534"/>
            <a:ext cx="648072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TextBox 6"/>
          <p:cNvSpPr txBox="1"/>
          <p:nvPr/>
        </p:nvSpPr>
        <p:spPr>
          <a:xfrm>
            <a:off x="785803" y="3780790"/>
            <a:ext cx="2878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Gottlob</a:t>
            </a:r>
            <a:r>
              <a:rPr lang="en-US" sz="2400" dirty="0" smtClean="0"/>
              <a:t> </a:t>
            </a:r>
            <a:r>
              <a:rPr lang="en-US" sz="2400" dirty="0" err="1" smtClean="0"/>
              <a:t>Frege</a:t>
            </a:r>
            <a:r>
              <a:rPr lang="en-US" sz="2400" dirty="0" smtClean="0"/>
              <a:t> (</a:t>
            </a:r>
            <a:r>
              <a:rPr lang="th-TH" sz="2400" dirty="0" smtClean="0"/>
              <a:t>เยอรมัน</a:t>
            </a:r>
            <a:r>
              <a:rPr lang="en-US" sz="2400" dirty="0" smtClean="0"/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36171" y="3789040"/>
            <a:ext cx="2996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Bertrand Russell (</a:t>
            </a:r>
            <a:r>
              <a:rPr lang="th-TH" sz="2400" dirty="0" smtClean="0"/>
              <a:t>อังกฤษ</a:t>
            </a:r>
            <a:r>
              <a:rPr lang="en-US" sz="24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5670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ช่วงปี </a:t>
            </a:r>
            <a:r>
              <a:rPr lang="th-TH" dirty="0" smtClean="0"/>
              <a:t>1900-1950 </a:t>
            </a:r>
            <a:r>
              <a:rPr lang="en-US" dirty="0" smtClean="0"/>
              <a:t>(</a:t>
            </a:r>
            <a:r>
              <a:rPr lang="th-TH" dirty="0" smtClean="0"/>
              <a:t>2</a:t>
            </a:r>
            <a:r>
              <a:rPr lang="en-US" dirty="0" smtClean="0"/>
              <a:t>)</a:t>
            </a:r>
            <a:r>
              <a:rPr lang="th-TH" dirty="0" smtClean="0"/>
              <a:t> 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78152" y="1412776"/>
            <a:ext cx="5778224" cy="1828800"/>
          </a:xfrm>
        </p:spPr>
        <p:txBody>
          <a:bodyPr/>
          <a:lstStyle/>
          <a:p>
            <a:r>
              <a:rPr lang="en-US" dirty="0"/>
              <a:t>Alonzo </a:t>
            </a:r>
            <a:r>
              <a:rPr lang="en-US" dirty="0" smtClean="0"/>
              <a:t>Church (</a:t>
            </a:r>
            <a:r>
              <a:rPr lang="th-TH" dirty="0" smtClean="0"/>
              <a:t>อเมริกา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th-TH" dirty="0" smtClean="0"/>
              <a:t>คิดค้น </a:t>
            </a:r>
            <a:r>
              <a:rPr lang="en-US" dirty="0" smtClean="0"/>
              <a:t>Lambda Calculus</a:t>
            </a:r>
          </a:p>
          <a:p>
            <a:pPr lvl="1"/>
            <a:r>
              <a:rPr lang="en-US" dirty="0" smtClean="0"/>
              <a:t>High-order logic</a:t>
            </a:r>
            <a:endParaRPr lang="th-TH" dirty="0"/>
          </a:p>
        </p:txBody>
      </p:sp>
      <p:pic>
        <p:nvPicPr>
          <p:cNvPr id="4098" name="Picture 2" descr="http://upload.wikimedia.org/wikipedia/en/thumb/a/a6/Alonzo_Church.jpg/225px-Alonzo_Churc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" b="29636"/>
          <a:stretch/>
        </p:blipFill>
        <p:spPr bwMode="auto">
          <a:xfrm>
            <a:off x="539552" y="1628800"/>
            <a:ext cx="1584175" cy="147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upload.wikimedia.org/wikipedia/commons/thumb/e/e5/Zuse_Z1-2.jpg/220px-Zuse_Z1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364" y="3284984"/>
            <a:ext cx="2599556" cy="194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upload.wikimedia.org/wikipedia/commons/thumb/d/da/Konrad_Zuse_%281992%29.jpg/200px-Konrad_Zuse_%281992%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782" y="3212976"/>
            <a:ext cx="1427706" cy="190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906344" y="3328392"/>
            <a:ext cx="3834008" cy="182880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Konrad</a:t>
            </a:r>
            <a:r>
              <a:rPr lang="en-US" dirty="0"/>
              <a:t> </a:t>
            </a:r>
            <a:r>
              <a:rPr lang="en-US" dirty="0" err="1" smtClean="0"/>
              <a:t>Zuse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th-TH" dirty="0" smtClean="0"/>
              <a:t>เยอรมัน</a:t>
            </a:r>
            <a:r>
              <a:rPr lang="en-US" dirty="0" smtClean="0"/>
              <a:t>)</a:t>
            </a:r>
          </a:p>
          <a:p>
            <a:pPr lvl="1"/>
            <a:r>
              <a:rPr lang="th-TH" dirty="0" smtClean="0"/>
              <a:t>สร้างเครื่องคำนวณแบบโปรแกรมได้ เครื่องแรกของโลก</a:t>
            </a:r>
          </a:p>
          <a:p>
            <a:pPr lvl="1"/>
            <a:r>
              <a:rPr lang="th-TH" dirty="0" smtClean="0"/>
              <a:t>ชื่อ</a:t>
            </a:r>
            <a:r>
              <a:rPr lang="en-US" dirty="0" smtClean="0"/>
              <a:t> </a:t>
            </a:r>
            <a:r>
              <a:rPr lang="en-US" dirty="0" err="1" smtClean="0"/>
              <a:t>Zuse</a:t>
            </a:r>
            <a:r>
              <a:rPr lang="en-US" dirty="0" smtClean="0"/>
              <a:t> Z1</a:t>
            </a:r>
            <a:endParaRPr lang="th-TH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11966" y="5661248"/>
            <a:ext cx="8052521" cy="1080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Warren Sturgis McCulloch and</a:t>
            </a:r>
            <a:r>
              <a:rPr lang="en-US" dirty="0"/>
              <a:t> </a:t>
            </a:r>
            <a:r>
              <a:rPr lang="en-US" dirty="0" smtClean="0"/>
              <a:t>Walter Pitts </a:t>
            </a:r>
            <a:r>
              <a:rPr lang="th-TH" dirty="0" smtClean="0"/>
              <a:t>นำเสนอทฤษฏีที่เป็นพื้นฐานของ </a:t>
            </a:r>
            <a:r>
              <a:rPr lang="en-US" dirty="0" smtClean="0"/>
              <a:t>Artificial neural networks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4094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ช่วงปี 1900-1950 </a:t>
            </a:r>
            <a:r>
              <a:rPr lang="en-US" dirty="0" smtClean="0"/>
              <a:t>(</a:t>
            </a:r>
            <a:r>
              <a:rPr lang="th-TH" dirty="0"/>
              <a:t>3</a:t>
            </a:r>
            <a:r>
              <a:rPr lang="en-US" dirty="0" smtClean="0"/>
              <a:t>)</a:t>
            </a:r>
            <a:r>
              <a:rPr lang="th-TH" dirty="0" smtClean="0"/>
              <a:t> 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699792" y="1600570"/>
            <a:ext cx="6066256" cy="492477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John von </a:t>
            </a:r>
            <a:r>
              <a:rPr lang="en-US" dirty="0" smtClean="0"/>
              <a:t>Neumann (</a:t>
            </a:r>
            <a:r>
              <a:rPr lang="th-TH" dirty="0" smtClean="0"/>
              <a:t>ฮังการี-อเมริกา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Von Neumann Architecture</a:t>
            </a:r>
          </a:p>
          <a:p>
            <a:pPr lvl="1"/>
            <a:r>
              <a:rPr lang="en-US" dirty="0" smtClean="0"/>
              <a:t>Von Neumann </a:t>
            </a:r>
            <a:r>
              <a:rPr lang="en-US" dirty="0" err="1" smtClean="0"/>
              <a:t>Algreba</a:t>
            </a:r>
            <a:endParaRPr lang="en-US" dirty="0" smtClean="0"/>
          </a:p>
          <a:p>
            <a:pPr lvl="1"/>
            <a:r>
              <a:rPr lang="th-TH" dirty="0" smtClean="0"/>
              <a:t>และอื่นๆอีกมากมาย</a:t>
            </a:r>
          </a:p>
          <a:p>
            <a:pPr lvl="1"/>
            <a:r>
              <a:rPr lang="th-TH" dirty="0" smtClean="0"/>
              <a:t>ปี 1948 มีคำพูดว่า</a:t>
            </a:r>
          </a:p>
          <a:p>
            <a:pPr lvl="2"/>
            <a:r>
              <a:rPr lang="en-US" dirty="0"/>
              <a:t>You insist that there is something a machine cannot do. If you will tell me </a:t>
            </a:r>
            <a:r>
              <a:rPr lang="en-US" i="1" dirty="0"/>
              <a:t>precisely</a:t>
            </a:r>
            <a:r>
              <a:rPr lang="en-US" dirty="0"/>
              <a:t> what it is that a machine cannot do, then I can always make a machine which will do just that</a:t>
            </a:r>
            <a:r>
              <a:rPr lang="en-US" dirty="0" smtClean="0"/>
              <a:t>!</a:t>
            </a:r>
          </a:p>
          <a:p>
            <a:pPr lvl="2"/>
            <a:r>
              <a:rPr lang="th-TH" dirty="0" smtClean="0"/>
              <a:t>ถ้าคุณยืนยันว่ามีบางสิ่งที่เครื่องจักรไม่สามารถทำได้ ถ้าคุณบอกผมอย่างละเอียดว่าอะไรที่เครื่องจักรไม่สามารถทำได้ แล้วผมจะสร้างเครื่องจักรที่สามารถทำสิ่งนั้นให้ดู </a:t>
            </a:r>
            <a:r>
              <a:rPr lang="en-US" dirty="0" smtClean="0"/>
              <a:t>!!</a:t>
            </a:r>
            <a:endParaRPr lang="th-TH" dirty="0" smtClean="0"/>
          </a:p>
          <a:p>
            <a:pPr lvl="2"/>
            <a:endParaRPr lang="en-US" dirty="0"/>
          </a:p>
          <a:p>
            <a:endParaRPr lang="th-TH" dirty="0"/>
          </a:p>
        </p:txBody>
      </p:sp>
      <p:pic>
        <p:nvPicPr>
          <p:cNvPr id="5122" name="Picture 2" descr="http://upload.wikimedia.org/wikipedia/commons/thumb/5/5e/JohnvonNeumann-LosAlamos.gif/200px-JohnvonNeumann-LosAlamo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00571"/>
            <a:ext cx="2071172" cy="269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74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ช่วงปี </a:t>
            </a:r>
            <a:r>
              <a:rPr lang="th-TH" dirty="0" smtClean="0"/>
              <a:t>1950-1960 </a:t>
            </a:r>
            <a:r>
              <a:rPr lang="en-US" dirty="0" smtClean="0"/>
              <a:t>(</a:t>
            </a:r>
            <a:r>
              <a:rPr lang="th-TH" dirty="0" smtClean="0"/>
              <a:t>1</a:t>
            </a:r>
            <a:r>
              <a:rPr lang="en-US" dirty="0" smtClean="0"/>
              <a:t>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915816" y="1600200"/>
            <a:ext cx="5850231" cy="4495800"/>
          </a:xfrm>
        </p:spPr>
        <p:txBody>
          <a:bodyPr/>
          <a:lstStyle/>
          <a:p>
            <a:r>
              <a:rPr lang="en-US" dirty="0"/>
              <a:t>Alan </a:t>
            </a:r>
            <a:r>
              <a:rPr lang="en-US" dirty="0" smtClean="0"/>
              <a:t>Turing (</a:t>
            </a:r>
            <a:r>
              <a:rPr lang="th-TH" dirty="0" smtClean="0"/>
              <a:t>อังกฤษ</a:t>
            </a:r>
            <a:r>
              <a:rPr lang="en-US" dirty="0" smtClean="0"/>
              <a:t>)</a:t>
            </a:r>
          </a:p>
          <a:p>
            <a:pPr lvl="1"/>
            <a:r>
              <a:rPr lang="th-TH" dirty="0" smtClean="0"/>
              <a:t>คิดค้นหลักการของ </a:t>
            </a:r>
            <a:r>
              <a:rPr lang="en-US" dirty="0" smtClean="0"/>
              <a:t>Algorithm </a:t>
            </a:r>
            <a:r>
              <a:rPr lang="th-TH" dirty="0" smtClean="0"/>
              <a:t>และ </a:t>
            </a:r>
            <a:r>
              <a:rPr lang="en-US" dirty="0" smtClean="0"/>
              <a:t>Computation</a:t>
            </a:r>
          </a:p>
          <a:p>
            <a:pPr lvl="1"/>
            <a:r>
              <a:rPr lang="th-TH" dirty="0" smtClean="0"/>
              <a:t>สร้าง </a:t>
            </a:r>
            <a:r>
              <a:rPr lang="en-US" dirty="0" smtClean="0"/>
              <a:t>Turing Machine </a:t>
            </a:r>
            <a:r>
              <a:rPr lang="th-TH" dirty="0" smtClean="0"/>
              <a:t>ซึ่งเป็นแนวทางการทำงานของ </a:t>
            </a:r>
            <a:r>
              <a:rPr lang="en-US" dirty="0" smtClean="0"/>
              <a:t>CPU </a:t>
            </a:r>
            <a:r>
              <a:rPr lang="th-TH" dirty="0" smtClean="0"/>
              <a:t>ในปัจจุบัน</a:t>
            </a:r>
          </a:p>
          <a:p>
            <a:pPr lvl="1"/>
            <a:r>
              <a:rPr lang="th-TH" dirty="0" smtClean="0"/>
              <a:t>เสนอ </a:t>
            </a:r>
            <a:r>
              <a:rPr lang="en-US" dirty="0" smtClean="0"/>
              <a:t>Turing Test (1950) </a:t>
            </a:r>
            <a:r>
              <a:rPr lang="th-TH" dirty="0" smtClean="0"/>
              <a:t>เพื่อวัดประสิทธิภาพของ </a:t>
            </a:r>
            <a:r>
              <a:rPr lang="en-US" dirty="0" smtClean="0"/>
              <a:t>AI</a:t>
            </a:r>
            <a:endParaRPr lang="en-US" dirty="0"/>
          </a:p>
          <a:p>
            <a:endParaRPr lang="th-TH" dirty="0"/>
          </a:p>
        </p:txBody>
      </p:sp>
      <p:pic>
        <p:nvPicPr>
          <p:cNvPr id="6146" name="Picture 2" descr="http://upload.wikimedia.org/wikipedia/en/thumb/c/c8/Alan_Turing_photo.jpg/225px-Alan_Turing_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2143125" cy="267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uring_te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688523"/>
            <a:ext cx="2947768" cy="2124853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572000" y="4760531"/>
            <a:ext cx="4032448" cy="2052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th-TH" dirty="0"/>
              <a:t>ยังไม่มี </a:t>
            </a:r>
            <a:r>
              <a:rPr lang="en-US" dirty="0"/>
              <a:t>AI </a:t>
            </a:r>
            <a:r>
              <a:rPr lang="th-TH" dirty="0"/>
              <a:t>ไหนที่ผ่านการทดสอบ</a:t>
            </a:r>
          </a:p>
          <a:p>
            <a:pPr marL="742950" lvl="1" indent="-285750">
              <a:buFontTx/>
              <a:buChar char="-"/>
            </a:pPr>
            <a:r>
              <a:rPr lang="en-US" sz="1800" dirty="0" smtClean="0"/>
              <a:t>Natural </a:t>
            </a:r>
            <a:r>
              <a:rPr lang="en-US" sz="1800" dirty="0"/>
              <a:t>Language </a:t>
            </a:r>
            <a:r>
              <a:rPr lang="en-US" sz="1800" dirty="0" smtClean="0"/>
              <a:t>Processing</a:t>
            </a:r>
          </a:p>
          <a:p>
            <a:pPr marL="742950" lvl="1" indent="-285750">
              <a:buFontTx/>
              <a:buChar char="-"/>
            </a:pPr>
            <a:r>
              <a:rPr lang="en-US" sz="1800" dirty="0" smtClean="0"/>
              <a:t>Knowledge </a:t>
            </a:r>
            <a:r>
              <a:rPr lang="en-US" sz="1800" dirty="0"/>
              <a:t>Representation</a:t>
            </a:r>
          </a:p>
          <a:p>
            <a:pPr lvl="1">
              <a:buNone/>
            </a:pPr>
            <a:r>
              <a:rPr lang="en-US" sz="1800" dirty="0" smtClean="0"/>
              <a:t>-   Automated </a:t>
            </a:r>
            <a:r>
              <a:rPr lang="en-US" sz="1800" dirty="0"/>
              <a:t>Reasoning</a:t>
            </a:r>
          </a:p>
          <a:p>
            <a:pPr lvl="1">
              <a:buNone/>
            </a:pPr>
            <a:r>
              <a:rPr lang="en-US" sz="1800" dirty="0" smtClean="0"/>
              <a:t>-   Machine </a:t>
            </a:r>
            <a:r>
              <a:rPr lang="en-US" sz="1800" dirty="0"/>
              <a:t>Learning</a:t>
            </a:r>
            <a:endParaRPr lang="th-TH" sz="1800" dirty="0"/>
          </a:p>
        </p:txBody>
      </p:sp>
    </p:spTree>
    <p:extLst>
      <p:ext uri="{BB962C8B-B14F-4D97-AF65-F5344CB8AC3E}">
        <p14:creationId xmlns:p14="http://schemas.microsoft.com/office/powerpoint/2010/main" val="246838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ช่วงปี 1950-1960 </a:t>
            </a:r>
            <a:r>
              <a:rPr lang="en-US" dirty="0" smtClean="0"/>
              <a:t>(</a:t>
            </a:r>
            <a:r>
              <a:rPr lang="th-TH" dirty="0"/>
              <a:t>2</a:t>
            </a:r>
            <a:r>
              <a:rPr lang="en-US" dirty="0" smtClean="0"/>
              <a:t>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699792" y="1575074"/>
            <a:ext cx="6066256" cy="134987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Claude </a:t>
            </a:r>
            <a:r>
              <a:rPr lang="en-US" dirty="0" smtClean="0"/>
              <a:t>Shannon (</a:t>
            </a:r>
            <a:r>
              <a:rPr lang="th-TH" dirty="0" smtClean="0"/>
              <a:t>อเมริกา</a:t>
            </a:r>
            <a:r>
              <a:rPr lang="en-US" dirty="0" smtClean="0"/>
              <a:t>) [1950]</a:t>
            </a:r>
          </a:p>
          <a:p>
            <a:pPr lvl="1"/>
            <a:r>
              <a:rPr lang="th-TH" dirty="0" smtClean="0"/>
              <a:t>ทดลอง </a:t>
            </a:r>
            <a:r>
              <a:rPr lang="en-US" dirty="0" err="1" smtClean="0"/>
              <a:t>shannon’s</a:t>
            </a:r>
            <a:r>
              <a:rPr lang="en-US" dirty="0" smtClean="0"/>
              <a:t> mouse (</a:t>
            </a:r>
            <a:r>
              <a:rPr lang="en-US" dirty="0" err="1" smtClean="0"/>
              <a:t>micromouse</a:t>
            </a:r>
            <a:r>
              <a:rPr lang="en-US" dirty="0" smtClean="0"/>
              <a:t>)</a:t>
            </a:r>
            <a:endParaRPr lang="th-TH" dirty="0" smtClean="0"/>
          </a:p>
          <a:p>
            <a:pPr lvl="1"/>
            <a:r>
              <a:rPr lang="th-TH" dirty="0" smtClean="0"/>
              <a:t>นำเสนอวิธีการเล่นหมากรุกด้วยวิธีการ </a:t>
            </a:r>
            <a:r>
              <a:rPr lang="en-US" dirty="0" smtClean="0"/>
              <a:t>search</a:t>
            </a:r>
            <a:endParaRPr lang="en-US" dirty="0"/>
          </a:p>
          <a:p>
            <a:endParaRPr lang="th-TH" dirty="0"/>
          </a:p>
        </p:txBody>
      </p:sp>
      <p:pic>
        <p:nvPicPr>
          <p:cNvPr id="7170" name="Picture 2" descr="http://upload.wikimedia.org/wikipedia/en/thumb/2/2f/Claude_Elwood_Shannon_%281916-2001%29.jpg/200px-Claude_Elwood_Shannon_%281916-2001%2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44"/>
          <a:stretch/>
        </p:blipFill>
        <p:spPr bwMode="auto">
          <a:xfrm>
            <a:off x="1115616" y="1556792"/>
            <a:ext cx="1584176" cy="174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upload.wikimedia.org/wikipedia/commons/thumb/3/34/Isaac.Asimov01.jpg/240px-Isaac.Asimov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520" y="3700822"/>
            <a:ext cx="1853952" cy="268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33936" y="3528392"/>
            <a:ext cx="6642320" cy="3212976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Isaac </a:t>
            </a:r>
            <a:r>
              <a:rPr lang="en-US" dirty="0" smtClean="0"/>
              <a:t>Asimov (</a:t>
            </a:r>
            <a:r>
              <a:rPr lang="th-TH" dirty="0" smtClean="0"/>
              <a:t>อเมริกา</a:t>
            </a:r>
            <a:r>
              <a:rPr lang="en-US" dirty="0" smtClean="0"/>
              <a:t>) [1950]</a:t>
            </a:r>
          </a:p>
          <a:p>
            <a:pPr lvl="1"/>
            <a:r>
              <a:rPr lang="th-TH" dirty="0" smtClean="0"/>
              <a:t>เขียนนิยายเรื่อง </a:t>
            </a:r>
            <a:r>
              <a:rPr lang="en-US" dirty="0" smtClean="0"/>
              <a:t>i-robot </a:t>
            </a:r>
            <a:r>
              <a:rPr lang="th-TH" dirty="0" smtClean="0"/>
              <a:t>พร้อมตั้งกฎ 3 ข้อของหุ่นยนต์</a:t>
            </a:r>
          </a:p>
          <a:p>
            <a:pPr lvl="2"/>
            <a:r>
              <a:rPr lang="th-TH" dirty="0"/>
              <a:t>หุ่นยนต์มิอาจกระทำการอันตรายต่อผู้ที่เป็นมนุษย์ หรือนิ่งเฉยปล่อยให้ผู้ที่เป็นมนุษย์ตกอยู่ในอันตราย</a:t>
            </a:r>
            <a:r>
              <a:rPr lang="th-TH" dirty="0" smtClean="0"/>
              <a:t>ได้</a:t>
            </a:r>
          </a:p>
          <a:p>
            <a:pPr lvl="2"/>
            <a:r>
              <a:rPr lang="th-TH" dirty="0" smtClean="0"/>
              <a:t>หุ่นยนต์</a:t>
            </a:r>
            <a:r>
              <a:rPr lang="th-TH" dirty="0"/>
              <a:t>ต้องเชื่อฟังคำสั่งที่ได้รับจากผู้ที่เป็นมนุษย์ เว้นแต่คำสั่งนั้นๆ ขัดแย้งกับกฎข้อ</a:t>
            </a:r>
            <a:r>
              <a:rPr lang="th-TH" dirty="0" smtClean="0"/>
              <a:t>แรก</a:t>
            </a:r>
            <a:endParaRPr lang="th-TH" dirty="0"/>
          </a:p>
          <a:p>
            <a:pPr lvl="2"/>
            <a:r>
              <a:rPr lang="th-TH" dirty="0" smtClean="0"/>
              <a:t>หุ่นยนต์</a:t>
            </a:r>
            <a:r>
              <a:rPr lang="th-TH" dirty="0"/>
              <a:t>ต้องปกป้องสถานะความมีตัวตนของตนไว้ ตราบเท่าที่การกระทำนั้นมิได้ขัดแย้งต่อกฎข้อแรกหรือกฎข้อที่</a:t>
            </a:r>
            <a:r>
              <a:rPr lang="th-TH" dirty="0" smtClean="0"/>
              <a:t>สอง</a:t>
            </a:r>
            <a:endParaRPr lang="en-US" dirty="0" smtClean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1839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ช่วงปี 1950-1960 </a:t>
            </a:r>
            <a:r>
              <a:rPr lang="en-US" dirty="0" smtClean="0"/>
              <a:t>(</a:t>
            </a:r>
            <a:r>
              <a:rPr lang="th-TH" dirty="0" smtClean="0"/>
              <a:t>3</a:t>
            </a:r>
            <a:r>
              <a:rPr lang="en-US" dirty="0" smtClean="0"/>
              <a:t>)</a:t>
            </a:r>
            <a:endParaRPr lang="th-TH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12775" y="3262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161567"/>
              </p:ext>
            </p:extLst>
          </p:nvPr>
        </p:nvGraphicFramePr>
        <p:xfrm>
          <a:off x="756790" y="1772816"/>
          <a:ext cx="7847658" cy="244827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22923"/>
                <a:gridCol w="6624735"/>
              </a:tblGrid>
              <a:tr h="116276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1951</a:t>
                      </a:r>
                      <a:endParaRPr lang="th-T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Christopher Strachey </a:t>
                      </a:r>
                      <a:r>
                        <a:rPr lang="th-TH" sz="2000" dirty="0" smtClean="0"/>
                        <a:t>เขียนโปรแกรม</a:t>
                      </a:r>
                      <a:r>
                        <a:rPr lang="th-TH" sz="2000" baseline="0" dirty="0" smtClean="0"/>
                        <a:t> </a:t>
                      </a:r>
                      <a:r>
                        <a:rPr lang="en-US" sz="2000" baseline="0" dirty="0" smtClean="0"/>
                        <a:t>AI </a:t>
                      </a:r>
                      <a:r>
                        <a:rPr lang="th-TH" sz="2000" baseline="0" dirty="0" smtClean="0"/>
                        <a:t>เล่นหมากฮอส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000" baseline="0" dirty="0" smtClean="0"/>
                        <a:t>Dietrich </a:t>
                      </a:r>
                      <a:r>
                        <a:rPr lang="en-US" sz="2000" baseline="0" dirty="0" err="1" smtClean="0"/>
                        <a:t>Prinz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th-TH" sz="2000" baseline="0" dirty="0" smtClean="0"/>
                        <a:t>เขียนโปรแกรม </a:t>
                      </a:r>
                      <a:r>
                        <a:rPr lang="en-US" sz="2000" baseline="0" dirty="0" smtClean="0"/>
                        <a:t>AI </a:t>
                      </a:r>
                      <a:r>
                        <a:rPr lang="th-TH" sz="2000" baseline="0" dirty="0" smtClean="0"/>
                        <a:t>เล่น หมากรุก </a:t>
                      </a:r>
                      <a:endParaRPr lang="en-US" sz="2000" baseline="0" dirty="0" smtClean="0"/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th-TH" sz="2000" baseline="0" dirty="0" smtClean="0"/>
                        <a:t>บนเครื่อง </a:t>
                      </a:r>
                      <a:r>
                        <a:rPr lang="en-US" sz="2000" baseline="0" dirty="0" smtClean="0"/>
                        <a:t>Ferranti Mark 1 </a:t>
                      </a:r>
                      <a:r>
                        <a:rPr lang="th-TH" sz="2000" baseline="0" dirty="0" smtClean="0"/>
                        <a:t>ของ </a:t>
                      </a:r>
                      <a:r>
                        <a:rPr lang="en-US" sz="2000" baseline="0" dirty="0" smtClean="0"/>
                        <a:t>University of Manchester</a:t>
                      </a:r>
                      <a:endParaRPr lang="th-TH" sz="2000" dirty="0"/>
                    </a:p>
                  </a:txBody>
                  <a:tcPr/>
                </a:tc>
              </a:tr>
              <a:tr h="81393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1956</a:t>
                      </a:r>
                      <a:endParaRPr lang="th-T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 smtClean="0"/>
                        <a:t>คำว่า</a:t>
                      </a:r>
                      <a:r>
                        <a:rPr lang="th-TH" sz="2000" baseline="0" dirty="0" smtClean="0"/>
                        <a:t> </a:t>
                      </a:r>
                      <a:r>
                        <a:rPr lang="en-US" sz="2000" baseline="0" dirty="0" smtClean="0"/>
                        <a:t>“artificial intelligence” </a:t>
                      </a:r>
                      <a:r>
                        <a:rPr lang="th-TH" sz="2000" baseline="0" dirty="0" smtClean="0"/>
                        <a:t>ได้ถูกใช้อย่างเป็นทางการในงาน </a:t>
                      </a:r>
                      <a:r>
                        <a:rPr lang="en-US" sz="2000" baseline="0" dirty="0" smtClean="0"/>
                        <a:t>Dartmouth Conference</a:t>
                      </a:r>
                      <a:endParaRPr lang="th-TH" sz="2000" dirty="0"/>
                    </a:p>
                  </a:txBody>
                  <a:tcPr/>
                </a:tc>
              </a:tr>
              <a:tr h="47156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1958</a:t>
                      </a:r>
                      <a:endParaRPr lang="th-T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John McCarthy</a:t>
                      </a:r>
                      <a:r>
                        <a:rPr lang="en-US" sz="2000" baseline="0" dirty="0" smtClean="0"/>
                        <a:t> (MIT) </a:t>
                      </a:r>
                      <a:r>
                        <a:rPr lang="th-TH" sz="2000" baseline="0" dirty="0" smtClean="0"/>
                        <a:t>พัฒนาภาษาโปรแกรมชื่อ </a:t>
                      </a:r>
                      <a:r>
                        <a:rPr lang="en-US" sz="2000" baseline="0" dirty="0" smtClean="0"/>
                        <a:t>LISP</a:t>
                      </a:r>
                      <a:endParaRPr lang="th-TH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196" name="Picture 4" descr="http://upload.wikimedia.org/wikipedia/commons/thumb/4/49/John_McCarthy_Stanford.jpg/200px-John_McCarthy_Stanfo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4370862"/>
            <a:ext cx="3456385" cy="229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5364088" y="5085184"/>
            <a:ext cx="2448272" cy="69549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John McCarthy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0075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ช่วงปี </a:t>
            </a:r>
            <a:r>
              <a:rPr lang="th-TH" dirty="0" smtClean="0"/>
              <a:t>1960-1970 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1560" y="5354052"/>
            <a:ext cx="8153400" cy="8112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ELIZA :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www-ai.ijs.si/eliza-cgi-bin/eliza_script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354828"/>
              </p:ext>
            </p:extLst>
          </p:nvPr>
        </p:nvGraphicFramePr>
        <p:xfrm>
          <a:off x="756790" y="1772816"/>
          <a:ext cx="7847658" cy="341070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22923"/>
                <a:gridCol w="6624735"/>
              </a:tblGrid>
              <a:tr h="57606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1960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2400" dirty="0" smtClean="0"/>
                        <a:t>Ray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Solomonoff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th-TH" sz="2400" baseline="0" dirty="0" smtClean="0"/>
                        <a:t>เสนอวิธีการ อนุมานและทำนายด้วยวิธี </a:t>
                      </a:r>
                      <a:r>
                        <a:rPr lang="en-US" sz="2400" baseline="0" dirty="0" smtClean="0"/>
                        <a:t>Bayesian</a:t>
                      </a:r>
                      <a:endParaRPr lang="th-TH" sz="2400" dirty="0"/>
                    </a:p>
                  </a:txBody>
                  <a:tcPr/>
                </a:tc>
              </a:tr>
              <a:tr h="81393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1965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Joseph </a:t>
                      </a:r>
                      <a:r>
                        <a:rPr kumimoji="0" lang="en-US" sz="2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Weizenbaum</a:t>
                      </a:r>
                      <a:r>
                        <a:rPr kumimoji="0" lang="en-US" sz="2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(MIT) </a:t>
                      </a:r>
                      <a:r>
                        <a:rPr kumimoji="0" lang="th-TH" sz="2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สร้าง </a:t>
                      </a:r>
                      <a:r>
                        <a:rPr kumimoji="0" lang="en-US" sz="2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ELIZA </a:t>
                      </a:r>
                      <a:r>
                        <a:rPr kumimoji="0" lang="th-TH" sz="2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โปรแกรมที่สามารถโต้ตอบข้อความภาษาอังกฤษกับผู้ใช้งานได้</a:t>
                      </a:r>
                      <a:endParaRPr lang="th-TH" sz="2400" dirty="0"/>
                    </a:p>
                  </a:txBody>
                  <a:tcPr/>
                </a:tc>
              </a:tr>
              <a:tr h="47156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1965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Edward </a:t>
                      </a:r>
                      <a:r>
                        <a:rPr lang="en-US" sz="2400" dirty="0" err="1" smtClean="0"/>
                        <a:t>Feigembaum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th-TH" sz="2400" baseline="0" dirty="0" smtClean="0"/>
                        <a:t>ได้เริ่มโครงการ </a:t>
                      </a:r>
                      <a:r>
                        <a:rPr lang="en-US" sz="2400" baseline="0" dirty="0" err="1" smtClean="0"/>
                        <a:t>Dendral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th-TH" sz="2400" baseline="0" dirty="0" smtClean="0"/>
                        <a:t>ค้นหาโครงสร้างโมเลกุลจากข้อมูลที่มาจากเครื่องมือแพทย์ </a:t>
                      </a:r>
                      <a:r>
                        <a:rPr lang="en-US" sz="2400" baseline="0" dirty="0" smtClean="0"/>
                        <a:t>(</a:t>
                      </a:r>
                      <a:r>
                        <a:rPr lang="th-TH" sz="2400" baseline="0" dirty="0" smtClean="0"/>
                        <a:t>ถือว่าเป็น ระบบเชี่ยวชาญระบบแรกของโลก</a:t>
                      </a:r>
                      <a:r>
                        <a:rPr lang="en-US" sz="2400" baseline="0" dirty="0" smtClean="0"/>
                        <a:t>)</a:t>
                      </a:r>
                      <a:endParaRPr lang="th-TH" sz="2400" dirty="0"/>
                    </a:p>
                  </a:txBody>
                  <a:tcPr/>
                </a:tc>
              </a:tr>
              <a:tr h="47156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1969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Marvin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Minsky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th-TH" sz="2400" baseline="0" dirty="0" smtClean="0"/>
                        <a:t>และ </a:t>
                      </a:r>
                      <a:r>
                        <a:rPr lang="en-US" sz="2400" baseline="0" dirty="0" smtClean="0"/>
                        <a:t>Seymour </a:t>
                      </a:r>
                      <a:r>
                        <a:rPr lang="en-US" sz="2400" baseline="0" dirty="0" err="1" smtClean="0"/>
                        <a:t>Papert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th-TH" sz="2400" baseline="0" dirty="0" smtClean="0"/>
                        <a:t>เสนอเรื่อง </a:t>
                      </a:r>
                      <a:r>
                        <a:rPr lang="en-US" sz="2400" baseline="0" dirty="0" smtClean="0"/>
                        <a:t>Perceptron</a:t>
                      </a:r>
                      <a:endParaRPr lang="th-TH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3528" y="5373216"/>
            <a:ext cx="144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9641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ช่วงปี </a:t>
            </a:r>
            <a:r>
              <a:rPr lang="th-TH" dirty="0" smtClean="0"/>
              <a:t>1970-1980 </a:t>
            </a:r>
            <a:endParaRPr lang="th-TH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94743"/>
              </p:ext>
            </p:extLst>
          </p:nvPr>
        </p:nvGraphicFramePr>
        <p:xfrm>
          <a:off x="756790" y="1772816"/>
          <a:ext cx="7847658" cy="222198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22923"/>
                <a:gridCol w="6624735"/>
              </a:tblGrid>
              <a:tr h="57606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1972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2400" baseline="0" dirty="0" smtClean="0"/>
                        <a:t>Alain </a:t>
                      </a:r>
                      <a:r>
                        <a:rPr lang="en-US" sz="2400" baseline="0" dirty="0" err="1" smtClean="0"/>
                        <a:t>Colmerauer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th-TH" sz="2400" baseline="0" dirty="0" smtClean="0"/>
                        <a:t>พัฒนาภาษา </a:t>
                      </a:r>
                      <a:r>
                        <a:rPr lang="en-US" sz="2400" baseline="0" dirty="0" smtClean="0"/>
                        <a:t>Prolog</a:t>
                      </a:r>
                      <a:endParaRPr lang="th-TH" sz="2400" dirty="0"/>
                    </a:p>
                  </a:txBody>
                  <a:tcPr/>
                </a:tc>
              </a:tr>
              <a:tr h="81393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1974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h-TH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ระบบผู้เชี่ยวชาญ</a:t>
                      </a:r>
                      <a:r>
                        <a:rPr kumimoji="0" lang="th-TH" sz="2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MYCIN</a:t>
                      </a:r>
                      <a:r>
                        <a:rPr kumimoji="0" lang="en-US" sz="2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h-TH" sz="2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ได้ถูกพัฒนาขึ้นที่ </a:t>
                      </a:r>
                      <a:r>
                        <a:rPr kumimoji="0" lang="en-US" sz="2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Stanford </a:t>
                      </a:r>
                      <a:r>
                        <a:rPr kumimoji="0" lang="th-TH" sz="2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เป็นระบบฐานกฎ เพื่อวิเคราะห์ทางการแพทย์</a:t>
                      </a:r>
                      <a:endParaRPr lang="th-TH" sz="2400" dirty="0"/>
                    </a:p>
                  </a:txBody>
                  <a:tcPr/>
                </a:tc>
              </a:tr>
              <a:tr h="47156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1980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effectLst/>
                        </a:rPr>
                        <a:t>มีการนำเสนอ</a:t>
                      </a:r>
                      <a:r>
                        <a:rPr lang="th-TH" sz="2400" baseline="0" dirty="0" smtClean="0">
                          <a:effectLst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</a:rPr>
                        <a:t>Backpropagation</a:t>
                      </a:r>
                      <a:r>
                        <a:rPr lang="en-US" sz="2400" baseline="0" dirty="0" smtClean="0">
                          <a:effectLst/>
                        </a:rPr>
                        <a:t> algorithm </a:t>
                      </a:r>
                      <a:r>
                        <a:rPr lang="th-TH" sz="2400" baseline="0" dirty="0" smtClean="0">
                          <a:effectLst/>
                        </a:rPr>
                        <a:t>ใน </a:t>
                      </a:r>
                      <a:r>
                        <a:rPr lang="en-US" sz="2400" baseline="0" dirty="0" smtClean="0">
                          <a:effectLst/>
                        </a:rPr>
                        <a:t>Artificial </a:t>
                      </a:r>
                      <a:r>
                        <a:rPr lang="en-US" sz="2400" dirty="0" smtClean="0">
                          <a:effectLst/>
                        </a:rPr>
                        <a:t>Neural Networks</a:t>
                      </a:r>
                      <a:endParaRPr lang="en-US" sz="2400" dirty="0">
                        <a:effectLst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865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Artificial Intelligence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th-TH" dirty="0" smtClean="0"/>
              <a:t>ศาสตร์ทางปัญญาประดิษฐ์</a:t>
            </a:r>
          </a:p>
          <a:p>
            <a:pPr lvl="1"/>
            <a:r>
              <a:rPr lang="th-TH" dirty="0" smtClean="0"/>
              <a:t>ออกแบบและศึกษาระบบคอมพิวเตอร์ให้มีความฉลาด</a:t>
            </a:r>
          </a:p>
          <a:p>
            <a:r>
              <a:rPr lang="th-TH" dirty="0" smtClean="0"/>
              <a:t>โปรแกรมทางด้าน </a:t>
            </a:r>
            <a:r>
              <a:rPr lang="en-US" dirty="0" smtClean="0"/>
              <a:t>AI</a:t>
            </a:r>
          </a:p>
          <a:p>
            <a:pPr lvl="1"/>
            <a:r>
              <a:rPr lang="th-TH" dirty="0" smtClean="0"/>
              <a:t>ไปไกลกว่าแค่การคำนวณตัวเลขและการจัดการกับตัวเลข</a:t>
            </a:r>
          </a:p>
          <a:p>
            <a:pPr lvl="1"/>
            <a:r>
              <a:rPr lang="th-TH" dirty="0" smtClean="0"/>
              <a:t>มุ่งเน้นในการแก้ปัญหาอย่างมีเหตุผล </a:t>
            </a:r>
            <a:r>
              <a:rPr lang="en-US" dirty="0" smtClean="0"/>
              <a:t>(</a:t>
            </a:r>
            <a:r>
              <a:rPr lang="th-TH" dirty="0" smtClean="0"/>
              <a:t>และฉลาด</a:t>
            </a:r>
            <a:r>
              <a:rPr lang="en-US" dirty="0" smtClean="0"/>
              <a:t>)</a:t>
            </a:r>
            <a:endParaRPr lang="th-TH" dirty="0" smtClean="0"/>
          </a:p>
          <a:p>
            <a:r>
              <a:rPr lang="th-TH" dirty="0" smtClean="0"/>
              <a:t>สิ่งที่ผลักดันศาสตร์ทางด้าน </a:t>
            </a:r>
            <a:r>
              <a:rPr lang="en-US" dirty="0" smtClean="0"/>
              <a:t>AI </a:t>
            </a:r>
            <a:r>
              <a:rPr lang="th-TH" dirty="0" smtClean="0"/>
              <a:t>มี 2 อย่าง</a:t>
            </a:r>
          </a:p>
          <a:p>
            <a:pPr lvl="1"/>
            <a:r>
              <a:rPr lang="en-US" dirty="0" smtClean="0"/>
              <a:t>Artificial people </a:t>
            </a:r>
          </a:p>
          <a:p>
            <a:pPr lvl="2"/>
            <a:r>
              <a:rPr lang="th-TH" dirty="0" smtClean="0"/>
              <a:t>สิ่งมีชีวิตหรืออุปกรณ์ที่สามารถทำงานแทนมนุษย์ได้</a:t>
            </a:r>
          </a:p>
          <a:p>
            <a:pPr lvl="1"/>
            <a:r>
              <a:rPr lang="en-US" dirty="0" smtClean="0"/>
              <a:t>Mathematic Model of reasoning </a:t>
            </a:r>
          </a:p>
          <a:p>
            <a:pPr lvl="2"/>
            <a:r>
              <a:rPr lang="th-TH" dirty="0" smtClean="0"/>
              <a:t>รูปแบบจำลองทางคณิตศาสตร์สำหรับการคิดโดยใช้เหตุผล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การประยุกต์ใช้ </a:t>
            </a:r>
            <a:r>
              <a:rPr lang="en-US" dirty="0" smtClean="0"/>
              <a:t>AI </a:t>
            </a:r>
            <a:r>
              <a:rPr lang="th-TH" dirty="0" smtClean="0"/>
              <a:t>ในปัจจุบัน </a:t>
            </a:r>
            <a:r>
              <a:rPr lang="en-US" dirty="0" smtClean="0"/>
              <a:t>(1)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th-TH" dirty="0" smtClean="0"/>
              <a:t>ด้านการเงิน</a:t>
            </a:r>
            <a:endParaRPr lang="en-US" dirty="0" smtClean="0"/>
          </a:p>
          <a:p>
            <a:pPr lvl="1"/>
            <a:r>
              <a:rPr lang="th-TH" dirty="0" smtClean="0"/>
              <a:t>ธนาคารได้ใช้ </a:t>
            </a:r>
            <a:r>
              <a:rPr lang="en-US" dirty="0" smtClean="0"/>
              <a:t>AI </a:t>
            </a:r>
            <a:r>
              <a:rPr lang="th-TH" dirty="0" smtClean="0"/>
              <a:t>ในกระบวนการจัดการต่าง ซื้อขายหุ้น และช่วยบริหารงาน</a:t>
            </a:r>
          </a:p>
          <a:p>
            <a:pPr lvl="1"/>
            <a:r>
              <a:rPr lang="th-TH" dirty="0" smtClean="0"/>
              <a:t>ในปี 2001 </a:t>
            </a:r>
            <a:r>
              <a:rPr lang="en-US" dirty="0" smtClean="0"/>
              <a:t>: AI </a:t>
            </a:r>
            <a:r>
              <a:rPr lang="th-TH" dirty="0" smtClean="0"/>
              <a:t>ชนะมนุษย์ในการแข่งขันเกี่ยวกับซื้อขายหุ้น</a:t>
            </a:r>
          </a:p>
          <a:p>
            <a:r>
              <a:rPr lang="th-TH" dirty="0" smtClean="0"/>
              <a:t>ด้านการแพทย์</a:t>
            </a:r>
          </a:p>
          <a:p>
            <a:pPr lvl="1"/>
            <a:r>
              <a:rPr lang="th-TH" dirty="0" smtClean="0"/>
              <a:t>ได้มีการให้ </a:t>
            </a:r>
            <a:r>
              <a:rPr lang="en-US" dirty="0" smtClean="0"/>
              <a:t>AI </a:t>
            </a:r>
            <a:r>
              <a:rPr lang="th-TH" dirty="0" smtClean="0"/>
              <a:t>ในการจัดการและวางแผนตารางเวลาที่เตียงคนไข้ว่าง</a:t>
            </a:r>
          </a:p>
          <a:p>
            <a:pPr lvl="1"/>
            <a:r>
              <a:rPr lang="th-TH" dirty="0" smtClean="0"/>
              <a:t>การเปลี่ยนผลัดเวรของพนักงาน</a:t>
            </a:r>
          </a:p>
          <a:p>
            <a:pPr lvl="1"/>
            <a:r>
              <a:rPr lang="th-TH" dirty="0" smtClean="0"/>
              <a:t>การให้ข้อมูลในทางการแพทย์</a:t>
            </a:r>
          </a:p>
          <a:p>
            <a:r>
              <a:rPr lang="th-TH" dirty="0" smtClean="0"/>
              <a:t>ด้านอุตสาหกรรมหนัก</a:t>
            </a:r>
          </a:p>
          <a:p>
            <a:pPr lvl="1"/>
            <a:r>
              <a:rPr lang="th-TH" dirty="0" smtClean="0"/>
              <a:t>หุ่นยนต์ได้เข้าไปเป็นส่วนหนึ่งของอุตสาหกรรมหนัก</a:t>
            </a:r>
          </a:p>
          <a:p>
            <a:pPr lvl="1"/>
            <a:r>
              <a:rPr lang="th-TH" dirty="0" smtClean="0"/>
              <a:t>เข้าทำงานแทนมนุษย์ในสถานที่ที่เป็นอันตราย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1317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การประยุกต์ใช้ </a:t>
            </a:r>
            <a:r>
              <a:rPr lang="en-US" dirty="0"/>
              <a:t>AI </a:t>
            </a:r>
            <a:r>
              <a:rPr lang="th-TH" dirty="0"/>
              <a:t>ในปัจจุบัน </a:t>
            </a:r>
            <a:r>
              <a:rPr lang="en-US" dirty="0" smtClean="0"/>
              <a:t>(2)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dirty="0" smtClean="0"/>
              <a:t>ระบบออนไลน์และบริการโทรศัพท์ลูกค้า</a:t>
            </a:r>
          </a:p>
          <a:p>
            <a:pPr lvl="1"/>
            <a:r>
              <a:rPr lang="th-TH" dirty="0" smtClean="0"/>
              <a:t>ได้มีการนำ </a:t>
            </a:r>
            <a:r>
              <a:rPr lang="en-US" dirty="0" smtClean="0"/>
              <a:t>AI </a:t>
            </a:r>
            <a:r>
              <a:rPr lang="th-TH" dirty="0" smtClean="0"/>
              <a:t>ไปประยุกต์กับระบบช่วยตอบคำถามลูกค้า </a:t>
            </a:r>
          </a:p>
          <a:p>
            <a:pPr lvl="1"/>
            <a:r>
              <a:rPr lang="th-TH" dirty="0" smtClean="0"/>
              <a:t>วิเคราะห์พฤติกรรมของลูกค้า</a:t>
            </a:r>
          </a:p>
          <a:p>
            <a:r>
              <a:rPr lang="th-TH" dirty="0" smtClean="0"/>
              <a:t>ระบบการขนส่ง</a:t>
            </a:r>
          </a:p>
          <a:p>
            <a:pPr lvl="1"/>
            <a:r>
              <a:rPr lang="th-TH" dirty="0" smtClean="0"/>
              <a:t>มีการนำ </a:t>
            </a:r>
            <a:r>
              <a:rPr lang="en-US" dirty="0" smtClean="0"/>
              <a:t>Fuzzy Logic </a:t>
            </a:r>
            <a:r>
              <a:rPr lang="th-TH" dirty="0" smtClean="0"/>
              <a:t>ไปใช้ในการเข้าเกียร์</a:t>
            </a:r>
          </a:p>
          <a:p>
            <a:pPr lvl="1"/>
            <a:r>
              <a:rPr lang="th-TH" dirty="0" smtClean="0"/>
              <a:t>คำนวณระยะทาง หรือบรรจุสิ่งของเข้า </a:t>
            </a:r>
            <a:r>
              <a:rPr lang="en-US" dirty="0" smtClean="0"/>
              <a:t>container</a:t>
            </a:r>
          </a:p>
          <a:p>
            <a:r>
              <a:rPr lang="th-TH" dirty="0" smtClean="0"/>
              <a:t>ระบบข่าวสาร</a:t>
            </a:r>
          </a:p>
          <a:p>
            <a:pPr lvl="1"/>
            <a:r>
              <a:rPr lang="th-TH" dirty="0" smtClean="0"/>
              <a:t>มีการใช้ </a:t>
            </a:r>
            <a:r>
              <a:rPr lang="en-US" dirty="0" smtClean="0"/>
              <a:t>AI </a:t>
            </a:r>
            <a:r>
              <a:rPr lang="th-TH" dirty="0" smtClean="0"/>
              <a:t>ในการแบ่งแยกหมวดหมู่ข่าวสาร</a:t>
            </a:r>
          </a:p>
          <a:p>
            <a:r>
              <a:rPr lang="th-TH" dirty="0" smtClean="0"/>
              <a:t>และสาขาอื่นๆอีกมากมาย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5910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สรุป </a:t>
            </a:r>
            <a:r>
              <a:rPr lang="en-US" dirty="0" smtClean="0"/>
              <a:t>AI </a:t>
            </a:r>
            <a:r>
              <a:rPr lang="th-TH" dirty="0" smtClean="0"/>
              <a:t>ในปัจจุบัน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h-TH" dirty="0" smtClean="0"/>
              <a:t>ปัจจุบัน </a:t>
            </a:r>
            <a:r>
              <a:rPr lang="en-US" dirty="0" smtClean="0"/>
              <a:t>AI </a:t>
            </a:r>
            <a:r>
              <a:rPr lang="th-TH" dirty="0" smtClean="0"/>
              <a:t>ได้ถูกพัฒนาขึ้นไปจากเดิมมากเนื่องจากมีการประยุกต์ศาสตร์ต่างๆเข้าด้วยกัน</a:t>
            </a:r>
            <a:r>
              <a:rPr lang="en-US" dirty="0" smtClean="0"/>
              <a:t> </a:t>
            </a:r>
            <a:r>
              <a:rPr lang="th-TH" dirty="0" smtClean="0"/>
              <a:t>เช่น คณิตศาสตร์</a:t>
            </a:r>
            <a:r>
              <a:rPr lang="en-US" dirty="0" smtClean="0"/>
              <a:t>, </a:t>
            </a:r>
            <a:r>
              <a:rPr lang="th-TH" dirty="0" smtClean="0"/>
              <a:t>สถิติ</a:t>
            </a:r>
            <a:r>
              <a:rPr lang="en-US" dirty="0" smtClean="0"/>
              <a:t>, </a:t>
            </a:r>
            <a:r>
              <a:rPr lang="th-TH" dirty="0" smtClean="0"/>
              <a:t>ความน่าจะเป็น และ ทฤษฏีการตัดสินใจ</a:t>
            </a:r>
          </a:p>
          <a:p>
            <a:r>
              <a:rPr lang="th-TH" dirty="0" smtClean="0"/>
              <a:t>ทฤษฎีที่สำคัญในปัจจุบัน</a:t>
            </a:r>
          </a:p>
          <a:p>
            <a:pPr lvl="1"/>
            <a:r>
              <a:rPr lang="th-TH" dirty="0" smtClean="0"/>
              <a:t>วิธีการจัดการกับความไม่แน่ใจ</a:t>
            </a:r>
          </a:p>
          <a:p>
            <a:pPr lvl="1"/>
            <a:r>
              <a:rPr lang="th-TH" dirty="0" smtClean="0"/>
              <a:t>การวางแผน </a:t>
            </a:r>
            <a:r>
              <a:rPr lang="en-US" dirty="0" smtClean="0"/>
              <a:t>(Planning)</a:t>
            </a:r>
          </a:p>
          <a:p>
            <a:pPr lvl="1"/>
            <a:r>
              <a:rPr lang="th-TH" dirty="0" smtClean="0"/>
              <a:t>การเรียนรู้ </a:t>
            </a:r>
            <a:r>
              <a:rPr lang="en-US" dirty="0" smtClean="0"/>
              <a:t>(Learning)</a:t>
            </a:r>
          </a:p>
          <a:p>
            <a:pPr lvl="1"/>
            <a:r>
              <a:rPr lang="th-TH" dirty="0" smtClean="0"/>
              <a:t>การเพิ่มประสิทธิภาพ </a:t>
            </a:r>
            <a:r>
              <a:rPr lang="en-US" dirty="0" smtClean="0"/>
              <a:t>(Optimization)</a:t>
            </a:r>
          </a:p>
          <a:p>
            <a:r>
              <a:rPr lang="th-TH" dirty="0" smtClean="0"/>
              <a:t>การประยุกต์ใช้งาน</a:t>
            </a:r>
          </a:p>
          <a:p>
            <a:pPr lvl="1"/>
            <a:r>
              <a:rPr lang="th-TH" dirty="0" smtClean="0"/>
              <a:t>จะถูกเน้นไปที่ความฉลาดเพียงบางส่วน</a:t>
            </a:r>
            <a:r>
              <a:rPr lang="en-US" dirty="0" smtClean="0"/>
              <a:t> (</a:t>
            </a:r>
            <a:r>
              <a:rPr lang="th-TH" dirty="0" smtClean="0"/>
              <a:t>ไม่ได้ฉลาดเหมือนคนทุกอย่าง</a:t>
            </a:r>
            <a:r>
              <a:rPr lang="en-US" dirty="0" smtClean="0"/>
              <a:t>)</a:t>
            </a:r>
          </a:p>
          <a:p>
            <a:pPr lvl="1"/>
            <a:r>
              <a:rPr lang="th-TH" dirty="0" smtClean="0"/>
              <a:t>ระบบจะถูกพัฒนาเฉพาะทางในการแก้ปัญหา ไม่ได้ระบบเดียวแก้ปัญหาได้ทุกเรื่อง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หมวดหมู่ของปัญญาประดิษฐ์ </a:t>
            </a:r>
            <a:r>
              <a:rPr lang="en-US" dirty="0" smtClean="0"/>
              <a:t>(1)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dirty="0" smtClean="0"/>
              <a:t>เกม </a:t>
            </a:r>
            <a:r>
              <a:rPr lang="en-US" dirty="0" smtClean="0"/>
              <a:t>(Game)</a:t>
            </a:r>
            <a:endParaRPr lang="th-TH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3464735"/>
            <a:ext cx="3762380" cy="2821785"/>
          </a:xfrm>
          <a:prstGeom prst="rect">
            <a:avLst/>
          </a:prstGeom>
          <a:solidFill>
            <a:schemeClr val="accent1">
              <a:alpha val="2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3116"/>
            <a:ext cx="3403725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62569" y="2071678"/>
            <a:ext cx="3524273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หมวดหมู่ของปัญญาประดิษฐ์ </a:t>
            </a:r>
            <a:r>
              <a:rPr lang="en-US" dirty="0" smtClean="0"/>
              <a:t>(2)</a:t>
            </a:r>
            <a:endParaRPr lang="th-T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627241"/>
            <a:ext cx="4357718" cy="3159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dirty="0" smtClean="0"/>
              <a:t>ระบบผู้เชี่ยวชาญ </a:t>
            </a:r>
            <a:r>
              <a:rPr lang="en-US" dirty="0" smtClean="0"/>
              <a:t>(Expert System)</a:t>
            </a:r>
          </a:p>
          <a:p>
            <a:pPr lvl="1"/>
            <a:r>
              <a:rPr lang="th-TH" dirty="0" smtClean="0"/>
              <a:t>ระบบที่ช่วยในการตัดสินใจเกี่ยวกับปัญหาที่ซับซ้อน โดยเครื่องคอมพิวเตอร์เปรียบเสมือนที่ปรึกษา</a:t>
            </a:r>
          </a:p>
          <a:p>
            <a:pPr lvl="1"/>
            <a:r>
              <a:rPr lang="th-TH" dirty="0" smtClean="0"/>
              <a:t>ต้องมีการพัฒนาระบบการจัดการองค์ความรู้ ที่เรียกว่า </a:t>
            </a:r>
            <a:r>
              <a:rPr lang="en-US" dirty="0" smtClean="0"/>
              <a:t>“</a:t>
            </a:r>
            <a:r>
              <a:rPr lang="th-TH" dirty="0" smtClean="0"/>
              <a:t>ระบบฐานองค์ความรู้</a:t>
            </a:r>
            <a:r>
              <a:rPr lang="en-US" dirty="0" smtClean="0"/>
              <a:t> (Knowledge Base System)”</a:t>
            </a:r>
          </a:p>
          <a:p>
            <a:pPr lvl="1">
              <a:buNone/>
            </a:pPr>
            <a:r>
              <a:rPr lang="en-US" dirty="0" smtClean="0"/>
              <a:t>					</a:t>
            </a:r>
            <a:r>
              <a:rPr lang="th-TH" b="1" u="sng" dirty="0" smtClean="0"/>
              <a:t>ตัวอย่างของระบบ</a:t>
            </a:r>
          </a:p>
          <a:p>
            <a:pPr lvl="1">
              <a:buNone/>
            </a:pPr>
            <a:r>
              <a:rPr lang="th-TH" dirty="0" smtClean="0"/>
              <a:t>					- ระบบผู้เชี่ยวชาญในการวินิจฉัยทางการแพทย์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หมวดหมู่ของ</a:t>
            </a:r>
            <a:r>
              <a:rPr lang="th-TH" dirty="0" smtClean="0"/>
              <a:t>ปัญญาประดิษฐ์ </a:t>
            </a:r>
            <a:r>
              <a:rPr lang="en-US" dirty="0" smtClean="0"/>
              <a:t>(3)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dirty="0" smtClean="0"/>
              <a:t>กลไกการเรียนรู้ </a:t>
            </a:r>
            <a:r>
              <a:rPr lang="en-US" dirty="0" smtClean="0"/>
              <a:t>(Machine Learning)</a:t>
            </a:r>
          </a:p>
          <a:p>
            <a:pPr lvl="1"/>
            <a:r>
              <a:rPr lang="th-TH" dirty="0" smtClean="0"/>
              <a:t>การนำ </a:t>
            </a:r>
            <a:r>
              <a:rPr lang="en-US" dirty="0" smtClean="0"/>
              <a:t>AI </a:t>
            </a:r>
            <a:r>
              <a:rPr lang="th-TH" dirty="0" smtClean="0"/>
              <a:t>มาเพิ่มประสิทธิภาพการทำงานของเครื่องจักร หรือ เครื่องคอมพิวเตอร์ให้สามารถรับผิดชอบหน้าที่ในระบบงานได้</a:t>
            </a:r>
          </a:p>
          <a:p>
            <a:pPr lvl="1"/>
            <a:r>
              <a:rPr lang="th-TH" dirty="0" smtClean="0"/>
              <a:t>เป็นการเรียนรู้จากสถานการณ์ หรือ องค์ความรู้ใหม่ที่เกิดขึ้นตามสภาพแวดล้อมที่ไม่เคยพบมาก่อน</a:t>
            </a:r>
            <a:endParaRPr lang="th-T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7945" y="3571876"/>
            <a:ext cx="2777393" cy="302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หมวดหมู่ของ</a:t>
            </a:r>
            <a:r>
              <a:rPr lang="th-TH" dirty="0" smtClean="0"/>
              <a:t>ปัญญาประดิษฐ์ </a:t>
            </a:r>
            <a:r>
              <a:rPr lang="en-US" dirty="0" smtClean="0"/>
              <a:t>(4)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dirty="0" smtClean="0"/>
              <a:t>ระบบโครงข่ายประสาทเทียม </a:t>
            </a:r>
            <a:r>
              <a:rPr lang="en-US" dirty="0" smtClean="0"/>
              <a:t>(Neural Network)</a:t>
            </a:r>
          </a:p>
          <a:p>
            <a:pPr lvl="1"/>
            <a:r>
              <a:rPr lang="th-TH" dirty="0" smtClean="0"/>
              <a:t>พยายามเลียนแบบโครงสร้างระบบประสาทในสมองมนุษย์</a:t>
            </a:r>
          </a:p>
          <a:p>
            <a:pPr lvl="1"/>
            <a:r>
              <a:rPr lang="th-TH" dirty="0" smtClean="0"/>
              <a:t>เป็นระบบที่เรียนรู้จาก </a:t>
            </a:r>
            <a:r>
              <a:rPr lang="en-US" dirty="0" smtClean="0"/>
              <a:t>“</a:t>
            </a:r>
            <a:r>
              <a:rPr lang="th-TH" dirty="0" smtClean="0"/>
              <a:t>ประสบการณ์</a:t>
            </a:r>
            <a:r>
              <a:rPr lang="en-US" dirty="0" smtClean="0"/>
              <a:t>” </a:t>
            </a:r>
            <a:endParaRPr lang="th-TH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7" y="3214686"/>
            <a:ext cx="3905277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4081" y="3214685"/>
            <a:ext cx="3377009" cy="3013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หมวดหมู่ของ</a:t>
            </a:r>
            <a:r>
              <a:rPr lang="th-TH" dirty="0" smtClean="0"/>
              <a:t>ปัญญาประดิษฐ์ </a:t>
            </a:r>
            <a:r>
              <a:rPr lang="en-US" dirty="0" smtClean="0"/>
              <a:t>(5)</a:t>
            </a:r>
            <a:endParaRPr lang="th-TH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t="29252" b="29932"/>
          <a:stretch>
            <a:fillRect/>
          </a:stretch>
        </p:blipFill>
        <p:spPr bwMode="auto">
          <a:xfrm>
            <a:off x="1071538" y="4357694"/>
            <a:ext cx="700092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dirty="0" smtClean="0"/>
              <a:t>การคำนวณเชิงวิวัฒนาการ </a:t>
            </a:r>
            <a:r>
              <a:rPr lang="en-US" dirty="0" smtClean="0"/>
              <a:t>(Evolutionary Computation)</a:t>
            </a:r>
          </a:p>
          <a:p>
            <a:pPr lvl="1"/>
            <a:r>
              <a:rPr lang="th-TH" dirty="0" smtClean="0"/>
              <a:t>เป็นการเรียนแบบวิวัฒนาการของสิ่งมีชีวิต อยู่บนพื้นฐานทฤษฎีวิวัฒนาการของ </a:t>
            </a:r>
            <a:r>
              <a:rPr lang="en-US" dirty="0" smtClean="0"/>
              <a:t>Charles Darwin (1858)</a:t>
            </a:r>
          </a:p>
          <a:p>
            <a:pPr lvl="1"/>
            <a:r>
              <a:rPr lang="th-TH" u="sng" dirty="0" smtClean="0"/>
              <a:t>ตัวอย่าง</a:t>
            </a:r>
            <a:r>
              <a:rPr lang="th-TH" dirty="0" smtClean="0"/>
              <a:t> </a:t>
            </a:r>
            <a:r>
              <a:rPr lang="en-US" dirty="0" smtClean="0"/>
              <a:t>Genetic Algorithm(GA) </a:t>
            </a:r>
          </a:p>
          <a:p>
            <a:pPr lvl="2"/>
            <a:r>
              <a:rPr lang="th-TH" dirty="0" smtClean="0"/>
              <a:t>เป็นทฤษฎีการดำรงอยู่ของสิ่งมีชีวิตที่เกิดการเปลี่ยนแปลงตลอดเวลา ส่งผลให้มีการวิวัฒนาการ โดยปรับเปลี่ยนลักษณะต่างๆเพื่อให้สามารถอยู่รอดได้ในสภาพแวดล้อมขณะนั้นได้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หมวดหมู่ของ</a:t>
            </a:r>
            <a:r>
              <a:rPr lang="th-TH" dirty="0" smtClean="0"/>
              <a:t>ปัญญาประดิษฐ์ </a:t>
            </a:r>
            <a:r>
              <a:rPr lang="en-US" dirty="0" smtClean="0"/>
              <a:t>(6)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dirty="0" smtClean="0"/>
              <a:t>การวางแผน </a:t>
            </a:r>
            <a:r>
              <a:rPr lang="en-US" dirty="0" smtClean="0"/>
              <a:t>(Planning)</a:t>
            </a:r>
          </a:p>
          <a:p>
            <a:pPr lvl="1"/>
            <a:r>
              <a:rPr lang="th-TH" dirty="0" smtClean="0"/>
              <a:t>จำเป็นต้องคำนึงถึงสภาพแวดล้อม ซึ่งเป็นผลกระทบต่อการวางแผน</a:t>
            </a:r>
          </a:p>
          <a:p>
            <a:pPr lvl="1"/>
            <a:r>
              <a:rPr lang="th-TH" dirty="0" smtClean="0"/>
              <a:t>การวางแผนมักนำไปประยุกต์กับระบบงานที่มีความซับซ้อน เพื่อให้ระบบสามารถดำเนินการไปได้อย่างเป็นลำดับขั้นตอน</a:t>
            </a:r>
          </a:p>
          <a:p>
            <a:pPr lvl="1"/>
            <a:r>
              <a:rPr lang="th-TH" dirty="0" smtClean="0"/>
              <a:t>ตัวอย่าง</a:t>
            </a:r>
          </a:p>
          <a:p>
            <a:pPr lvl="2"/>
            <a:r>
              <a:rPr lang="th-TH" dirty="0" smtClean="0"/>
              <a:t>ระบบการขนส่ง</a:t>
            </a:r>
          </a:p>
          <a:p>
            <a:pPr lvl="2"/>
            <a:r>
              <a:rPr lang="th-TH" dirty="0" smtClean="0"/>
              <a:t>ระบบการจัดสินค้าในคลังสินค้า</a:t>
            </a:r>
          </a:p>
          <a:p>
            <a:pPr lvl="2"/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หมวดหมู่ของ</a:t>
            </a:r>
            <a:r>
              <a:rPr lang="th-TH" dirty="0" smtClean="0"/>
              <a:t>ปัญญาประดิษฐ์ </a:t>
            </a:r>
            <a:r>
              <a:rPr lang="en-US" dirty="0" smtClean="0"/>
              <a:t>(7)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dirty="0" smtClean="0"/>
              <a:t>การประมวลผลภาษาธรรมชาติ </a:t>
            </a:r>
            <a:r>
              <a:rPr lang="en-US" dirty="0" smtClean="0"/>
              <a:t>(Natural Language Processing)</a:t>
            </a:r>
          </a:p>
          <a:p>
            <a:pPr lvl="1"/>
            <a:r>
              <a:rPr lang="th-TH" dirty="0" smtClean="0"/>
              <a:t>รูปแบบการประมวลผลภาษาด้วยการวิเคราะห์ด้วยคอมพิวเตอร์ โดยมีจุดประสงค์ให้ผู้ใช้สามารถโต้ตอบกับคอมพิวเตอร์ได้โดยใช้ภาษาธรรมชาติ</a:t>
            </a:r>
          </a:p>
          <a:p>
            <a:pPr lvl="1"/>
            <a:r>
              <a:rPr lang="th-TH" dirty="0" smtClean="0"/>
              <a:t>การประมวลผลภาษาธรรมชาติ แบ่งเป็น 2 ประเภท</a:t>
            </a:r>
          </a:p>
          <a:p>
            <a:pPr lvl="2"/>
            <a:r>
              <a:rPr lang="th-TH" dirty="0" smtClean="0"/>
              <a:t>การทำความเข้าใจภาษาธรรมชาติ</a:t>
            </a:r>
          </a:p>
          <a:p>
            <a:pPr lvl="2"/>
            <a:r>
              <a:rPr lang="th-TH" dirty="0" smtClean="0"/>
              <a:t>การสร้างภาษาธรรมชาติ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ยุค 400 ปีก่อน ค.ศ. </a:t>
            </a:r>
            <a:r>
              <a:rPr lang="en-US" dirty="0" smtClean="0"/>
              <a:t>: </a:t>
            </a:r>
            <a:r>
              <a:rPr lang="th-TH" dirty="0" smtClean="0"/>
              <a:t>นักปรัชญา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4365104"/>
            <a:ext cx="8153400" cy="2232248"/>
          </a:xfrm>
        </p:spPr>
        <p:txBody>
          <a:bodyPr>
            <a:normAutofit/>
          </a:bodyPr>
          <a:lstStyle/>
          <a:p>
            <a:pPr lvl="1"/>
            <a:r>
              <a:rPr lang="th-TH" dirty="0" smtClean="0"/>
              <a:t>ได้คิดค้นแนวคิดทางตรรกศาสตร์ชื่อ </a:t>
            </a:r>
            <a:r>
              <a:rPr lang="en-US" dirty="0" smtClean="0"/>
              <a:t>syllogism </a:t>
            </a:r>
            <a:r>
              <a:rPr lang="th-TH" dirty="0" smtClean="0"/>
              <a:t>ซึ่งประกอบ 3 ส่วน</a:t>
            </a:r>
          </a:p>
          <a:p>
            <a:pPr lvl="2"/>
            <a:r>
              <a:rPr lang="th-TH" b="1" dirty="0" smtClean="0"/>
              <a:t>สมมุติฐานหลัก </a:t>
            </a:r>
            <a:r>
              <a:rPr lang="en-US" b="1" dirty="0" smtClean="0"/>
              <a:t>:</a:t>
            </a:r>
            <a:r>
              <a:rPr lang="th-TH" b="1" dirty="0" smtClean="0"/>
              <a:t>   </a:t>
            </a:r>
            <a:r>
              <a:rPr lang="th-TH" dirty="0" smtClean="0"/>
              <a:t>คนทุกคนไม่เป็นอมตะ</a:t>
            </a:r>
          </a:p>
          <a:p>
            <a:pPr lvl="2"/>
            <a:r>
              <a:rPr lang="th-TH" b="1" dirty="0" smtClean="0"/>
              <a:t>สมมุติฐานรอง </a:t>
            </a:r>
            <a:r>
              <a:rPr lang="en-US" b="1" dirty="0" smtClean="0"/>
              <a:t>: </a:t>
            </a:r>
            <a:r>
              <a:rPr lang="th-TH" b="1" dirty="0" smtClean="0"/>
              <a:t>   </a:t>
            </a:r>
            <a:r>
              <a:rPr lang="th-TH" dirty="0" smtClean="0"/>
              <a:t>สมหญิงเป็นคน </a:t>
            </a:r>
          </a:p>
          <a:p>
            <a:pPr lvl="2"/>
            <a:r>
              <a:rPr lang="th-TH" b="1" dirty="0" smtClean="0"/>
              <a:t>ข้อสรุป  </a:t>
            </a:r>
            <a:r>
              <a:rPr lang="en-US" b="1" dirty="0" smtClean="0"/>
              <a:t>:          </a:t>
            </a:r>
            <a:r>
              <a:rPr lang="th-TH" dirty="0" smtClean="0"/>
              <a:t>สมหญิงไม่เป็นอมตะ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http://webspace.ship.edu/cgboer/450px-Socrates_Louv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43050"/>
            <a:ext cx="1660933" cy="221457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73131" y="3786190"/>
            <a:ext cx="13946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Socrates</a:t>
            </a:r>
            <a:endParaRPr lang="en-US" dirty="0"/>
          </a:p>
        </p:txBody>
      </p:sp>
      <p:pic>
        <p:nvPicPr>
          <p:cNvPr id="1028" name="Picture 4" descr="http://webspace.ship.edu/cgboer/plat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6421" y="1643050"/>
            <a:ext cx="1667667" cy="2217998"/>
          </a:xfrm>
          <a:prstGeom prst="rect">
            <a:avLst/>
          </a:prstGeom>
          <a:noFill/>
        </p:spPr>
      </p:pic>
      <p:pic>
        <p:nvPicPr>
          <p:cNvPr id="1030" name="Picture 6" descr="http://webspace.ship.edu/cgboer/450px-Aristoteles_Louv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1643050"/>
            <a:ext cx="1663499" cy="221799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085207" y="3769876"/>
            <a:ext cx="9188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Plato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76256" y="3769876"/>
            <a:ext cx="1353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Aristotle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2555776" y="2348880"/>
            <a:ext cx="936104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5652120" y="2348880"/>
            <a:ext cx="936104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หมวดหมู่ของ</a:t>
            </a:r>
            <a:r>
              <a:rPr lang="th-TH" dirty="0" smtClean="0"/>
              <a:t>ปัญญาประดิษฐ์ </a:t>
            </a:r>
            <a:r>
              <a:rPr lang="en-US" dirty="0" smtClean="0"/>
              <a:t>(8)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dirty="0" smtClean="0"/>
              <a:t>หุ่นยนต์</a:t>
            </a:r>
          </a:p>
          <a:p>
            <a:pPr lvl="1"/>
            <a:r>
              <a:rPr lang="th-TH" dirty="0" smtClean="0"/>
              <a:t>ประยุกต์ให้เครื่องจักรมีความสามารถ และ ฉลาดพอที่จะทำงานแทนมนุษย์</a:t>
            </a:r>
          </a:p>
          <a:p>
            <a:pPr lvl="1"/>
            <a:r>
              <a:rPr lang="th-TH" dirty="0" smtClean="0"/>
              <a:t>ได้ประยุกต์ใช้ศาสตร์ทาง </a:t>
            </a:r>
            <a:r>
              <a:rPr lang="en-US" dirty="0" smtClean="0"/>
              <a:t>AI </a:t>
            </a:r>
            <a:r>
              <a:rPr lang="th-TH" dirty="0" smtClean="0"/>
              <a:t>หลายแขนง</a:t>
            </a:r>
          </a:p>
          <a:p>
            <a:pPr lvl="1"/>
            <a:endParaRPr lang="th-TH" dirty="0" smtClean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5" y="3214686"/>
            <a:ext cx="2622630" cy="3219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โปรแกรมภาษาที่ใช้ในปัญญาประดิษฐ์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Logic Programming</a:t>
            </a:r>
          </a:p>
          <a:p>
            <a:pPr lvl="1"/>
            <a:r>
              <a:rPr lang="en-US" dirty="0" smtClean="0"/>
              <a:t>Prolog </a:t>
            </a:r>
            <a:r>
              <a:rPr lang="th-TH" dirty="0" smtClean="0"/>
              <a:t>พื้นฐานภาษามาจาก </a:t>
            </a:r>
            <a:r>
              <a:rPr lang="en-US" dirty="0" smtClean="0"/>
              <a:t>Predicate calculus</a:t>
            </a:r>
          </a:p>
          <a:p>
            <a:r>
              <a:rPr lang="en-US" dirty="0" smtClean="0"/>
              <a:t>Functional Programming</a:t>
            </a:r>
          </a:p>
          <a:p>
            <a:pPr lvl="1"/>
            <a:r>
              <a:rPr lang="en-US" dirty="0" smtClean="0"/>
              <a:t>LISP</a:t>
            </a:r>
          </a:p>
          <a:p>
            <a:r>
              <a:rPr lang="en-US" dirty="0" smtClean="0"/>
              <a:t>Rule-based Programming</a:t>
            </a:r>
          </a:p>
          <a:p>
            <a:pPr lvl="1"/>
            <a:r>
              <a:rPr lang="en-US" dirty="0" smtClean="0"/>
              <a:t>OPS5</a:t>
            </a:r>
          </a:p>
          <a:p>
            <a:r>
              <a:rPr lang="en-US" dirty="0" smtClean="0"/>
              <a:t>Object-Oriented Programming</a:t>
            </a:r>
          </a:p>
          <a:p>
            <a:pPr lvl="1"/>
            <a:r>
              <a:rPr lang="en-US" dirty="0" smtClean="0"/>
              <a:t>C++, Java, .NET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ศตวรรษที่ 17 </a:t>
            </a:r>
            <a:r>
              <a:rPr lang="en-US" dirty="0" smtClean="0"/>
              <a:t>: </a:t>
            </a:r>
            <a:r>
              <a:rPr lang="th-TH" dirty="0" smtClean="0"/>
              <a:t>ช่วงต้นศตวรรษ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643174" y="1643050"/>
            <a:ext cx="6286544" cy="4495800"/>
          </a:xfrm>
        </p:spPr>
        <p:txBody>
          <a:bodyPr/>
          <a:lstStyle/>
          <a:p>
            <a:r>
              <a:rPr lang="en-US" dirty="0" smtClean="0"/>
              <a:t>René Descartes</a:t>
            </a:r>
            <a:r>
              <a:rPr lang="th-TH" dirty="0" smtClean="0"/>
              <a:t> </a:t>
            </a:r>
            <a:r>
              <a:rPr lang="en-US" dirty="0" smtClean="0"/>
              <a:t>(</a:t>
            </a:r>
            <a:r>
              <a:rPr lang="th-TH" dirty="0" smtClean="0"/>
              <a:t>ฝรั่งเศส</a:t>
            </a:r>
            <a:r>
              <a:rPr lang="en-US" dirty="0" smtClean="0"/>
              <a:t>)</a:t>
            </a:r>
            <a:endParaRPr lang="th-TH" dirty="0" smtClean="0"/>
          </a:p>
          <a:p>
            <a:pPr lvl="1"/>
            <a:r>
              <a:rPr lang="th-TH" dirty="0" smtClean="0"/>
              <a:t>เป็นผู้ที่ให้ความสนใจกับเรื่องของจิตใจและร่างกายมนุษย์</a:t>
            </a:r>
          </a:p>
          <a:p>
            <a:pPr lvl="1"/>
            <a:r>
              <a:rPr lang="th-TH" dirty="0" smtClean="0"/>
              <a:t>ได้คิดทฤษฎีเรื่อง </a:t>
            </a:r>
            <a:r>
              <a:rPr lang="en-US" dirty="0" smtClean="0"/>
              <a:t>Dualism</a:t>
            </a:r>
            <a:endParaRPr lang="th-TH" dirty="0" smtClean="0"/>
          </a:p>
          <a:p>
            <a:pPr lvl="2"/>
            <a:r>
              <a:rPr lang="th-TH" dirty="0" smtClean="0"/>
              <a:t>ร่างกายมนุษย์เหมือนเครื่องจักร ที่มีคุณสมบัติที่จะยืดขยาย และขยับได้ ภายใต้กฎของฟิสิกค์</a:t>
            </a:r>
          </a:p>
          <a:p>
            <a:pPr lvl="2"/>
            <a:r>
              <a:rPr lang="th-TH" dirty="0" smtClean="0"/>
              <a:t>จิตใจของมนุษย์ไม่สามารถจะมองเป็นวัสดุได้ ไม่มีการยืดขยายหรือขยับ และไม่อยู่ภายใต้กฎของฟิสิกค์</a:t>
            </a:r>
          </a:p>
          <a:p>
            <a:pPr lvl="2"/>
            <a:r>
              <a:rPr lang="th-TH" dirty="0" smtClean="0"/>
              <a:t>จิตใจจะถูกผูกติดกับร่างกายและเป็นตัวสั่งงานให้ร่างกายทำงาน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http://upload.wikimedia.org/wikipedia/commons/thumb/7/73/Frans_Hals_-_Portret_van_Ren%C3%A9_Descartes.jpg/245px-Frans_Hals_-_Portret_van_Ren%C3%A9_Descart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11" y="1643050"/>
            <a:ext cx="2333625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ศตวรรษที่ 17 </a:t>
            </a:r>
            <a:r>
              <a:rPr lang="en-US" dirty="0" smtClean="0"/>
              <a:t>: </a:t>
            </a:r>
            <a:r>
              <a:rPr lang="th-TH" dirty="0" smtClean="0"/>
              <a:t>ช่วงต้นศตวรรษ</a:t>
            </a:r>
            <a:endParaRPr lang="th-TH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714612" y="1600200"/>
            <a:ext cx="6051436" cy="4495800"/>
          </a:xfrm>
        </p:spPr>
        <p:txBody>
          <a:bodyPr/>
          <a:lstStyle/>
          <a:p>
            <a:r>
              <a:rPr lang="en-US" dirty="0" smtClean="0"/>
              <a:t>Wilhelm </a:t>
            </a:r>
            <a:r>
              <a:rPr lang="en-US" dirty="0" err="1" smtClean="0"/>
              <a:t>Schickard</a:t>
            </a:r>
            <a:r>
              <a:rPr lang="en-US" dirty="0" smtClean="0"/>
              <a:t> (</a:t>
            </a:r>
            <a:r>
              <a:rPr lang="th-TH" dirty="0" smtClean="0"/>
              <a:t>เยอรมัน</a:t>
            </a:r>
            <a:r>
              <a:rPr lang="en-US" dirty="0" smtClean="0"/>
              <a:t>)</a:t>
            </a:r>
          </a:p>
          <a:p>
            <a:pPr lvl="1"/>
            <a:r>
              <a:rPr lang="th-TH" dirty="0" smtClean="0"/>
              <a:t>ได้สร้างเครื่องจักรคำนวณ</a:t>
            </a:r>
            <a:r>
              <a:rPr lang="en-US" dirty="0" smtClean="0"/>
              <a:t> </a:t>
            </a:r>
            <a:r>
              <a:rPr lang="th-TH" dirty="0" smtClean="0"/>
              <a:t>ชื่อ </a:t>
            </a:r>
            <a:r>
              <a:rPr lang="en-US" dirty="0" smtClean="0"/>
              <a:t>speeding clock </a:t>
            </a:r>
            <a:r>
              <a:rPr lang="th-TH" dirty="0" smtClean="0"/>
              <a:t>ในปี </a:t>
            </a:r>
            <a:r>
              <a:rPr lang="en-US" dirty="0" smtClean="0"/>
              <a:t>1623</a:t>
            </a:r>
            <a:endParaRPr lang="th-TH" dirty="0" smtClean="0"/>
          </a:p>
          <a:p>
            <a:pPr lvl="1"/>
            <a:r>
              <a:rPr lang="th-TH" dirty="0" smtClean="0"/>
              <a:t>ใช้สำหรับคำนวณตำแหน่งของดวงดาว</a:t>
            </a:r>
          </a:p>
          <a:p>
            <a:pPr lvl="1"/>
            <a:r>
              <a:rPr lang="th-TH" dirty="0" smtClean="0"/>
              <a:t>สามารถใช้ บวก ลบ ตัวเลข 6 หลักได้</a:t>
            </a:r>
          </a:p>
          <a:p>
            <a:pPr lvl="1"/>
            <a:r>
              <a:rPr lang="th-TH" dirty="0" smtClean="0"/>
              <a:t>แต่ในปี 1624 ได้เกิดไฟไหม้ขึ้นทำให้เครื่องคำนวณเสียหาย และ </a:t>
            </a:r>
            <a:r>
              <a:rPr lang="en-US" dirty="0" err="1" smtClean="0"/>
              <a:t>Schickard</a:t>
            </a:r>
            <a:r>
              <a:rPr lang="en-US" dirty="0" smtClean="0"/>
              <a:t> </a:t>
            </a:r>
            <a:r>
              <a:rPr lang="th-TH" dirty="0" smtClean="0"/>
              <a:t>เลิกล้มที่จะสร้างมันขึ้นมาใหม่</a:t>
            </a:r>
          </a:p>
          <a:p>
            <a:pPr lvl="1"/>
            <a:endParaRPr lang="en-US" dirty="0" smtClean="0"/>
          </a:p>
          <a:p>
            <a:endParaRPr lang="th-TH" dirty="0" smtClean="0"/>
          </a:p>
        </p:txBody>
      </p:sp>
      <p:pic>
        <p:nvPicPr>
          <p:cNvPr id="16386" name="Picture 2" descr="http://upload.wikimedia.org/wikipedia/commons/6/6d/Wilhelm_Schickar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43050"/>
            <a:ext cx="2000250" cy="2428875"/>
          </a:xfrm>
          <a:prstGeom prst="rect">
            <a:avLst/>
          </a:prstGeom>
          <a:noFill/>
        </p:spPr>
      </p:pic>
      <p:pic>
        <p:nvPicPr>
          <p:cNvPr id="16388" name="Picture 4" descr="http://upload.wikimedia.org/wikipedia/commons/thumb/5/5a/Schickardmaschine.jpg/220px-Schickardmaschi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500570"/>
            <a:ext cx="2762268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ศตวรรษที่ 17 </a:t>
            </a:r>
            <a:r>
              <a:rPr lang="en-US" dirty="0" smtClean="0"/>
              <a:t>: </a:t>
            </a:r>
            <a:r>
              <a:rPr lang="th-TH" dirty="0" smtClean="0"/>
              <a:t>ช่วงกลางศตวรรษ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643174" y="1600200"/>
            <a:ext cx="6122874" cy="4495800"/>
          </a:xfrm>
        </p:spPr>
        <p:txBody>
          <a:bodyPr/>
          <a:lstStyle/>
          <a:p>
            <a:r>
              <a:rPr lang="en-US" dirty="0" err="1" smtClean="0"/>
              <a:t>Blaise</a:t>
            </a:r>
            <a:r>
              <a:rPr lang="en-US" dirty="0" smtClean="0"/>
              <a:t> Pascal</a:t>
            </a:r>
            <a:r>
              <a:rPr lang="th-TH" dirty="0" smtClean="0"/>
              <a:t> </a:t>
            </a:r>
            <a:r>
              <a:rPr lang="en-US" dirty="0" smtClean="0"/>
              <a:t>(</a:t>
            </a:r>
            <a:r>
              <a:rPr lang="th-TH" dirty="0" smtClean="0"/>
              <a:t>ฝรั่งเศส</a:t>
            </a:r>
            <a:r>
              <a:rPr lang="en-US" dirty="0" smtClean="0"/>
              <a:t>)</a:t>
            </a:r>
          </a:p>
          <a:p>
            <a:pPr lvl="1"/>
            <a:r>
              <a:rPr lang="th-TH" dirty="0" smtClean="0"/>
              <a:t>ได้สร้างเครื่องคำนวณเป็นอันดับที่ 2 ของโลก</a:t>
            </a:r>
            <a:endParaRPr lang="en-US" dirty="0" smtClean="0"/>
          </a:p>
          <a:p>
            <a:pPr lvl="1"/>
            <a:r>
              <a:rPr lang="th-TH" dirty="0" smtClean="0"/>
              <a:t>แต่มีการแพร่หลาย และถูกใช้งาน ตลอดจนเป็นพื้นฐานของเครื่องคำนวณสมัยถัดไป</a:t>
            </a:r>
          </a:p>
          <a:p>
            <a:pPr lvl="1"/>
            <a:r>
              <a:rPr lang="th-TH" dirty="0" smtClean="0"/>
              <a:t>สร้างขึ้นเนื่องจากต้องการช่วยพ่อคำนวณเงินภาษีที่เก็บเข้ารัฐ </a:t>
            </a:r>
            <a:r>
              <a:rPr lang="en-US" dirty="0" smtClean="0"/>
              <a:t>Haute-Normandie</a:t>
            </a:r>
          </a:p>
          <a:p>
            <a:pPr lvl="1"/>
            <a:r>
              <a:rPr lang="th-TH" dirty="0" smtClean="0"/>
              <a:t>ชื่อสุดท้ายของเครื่องนี้ เรียกว่า </a:t>
            </a:r>
            <a:r>
              <a:rPr lang="en-US" b="1" dirty="0" err="1" smtClean="0"/>
              <a:t>Pascaline</a:t>
            </a:r>
            <a:endParaRPr lang="en-US" b="1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32770" name="Picture 2" descr="http://upload.wikimedia.org/wikipedia/commons/thumb/f/fd/Blaise_Pascal.PNG/200px-Blaise_Pasca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43050"/>
            <a:ext cx="1905000" cy="2324101"/>
          </a:xfrm>
          <a:prstGeom prst="rect">
            <a:avLst/>
          </a:prstGeom>
          <a:noFill/>
        </p:spPr>
      </p:pic>
      <p:pic>
        <p:nvPicPr>
          <p:cNvPr id="32772" name="Picture 4" descr="http://upload.wikimedia.org/wikipedia/commons/thumb/8/80/Arts_et_Metiers_Pascaline_dsc03869.jpg/330px-Arts_et_Metiers_Pascaline_dsc038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919685"/>
            <a:ext cx="3143250" cy="1724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ศตวรรษที่ 17 </a:t>
            </a:r>
            <a:r>
              <a:rPr lang="en-US" dirty="0" smtClean="0"/>
              <a:t>: </a:t>
            </a:r>
            <a:r>
              <a:rPr lang="th-TH" dirty="0" smtClean="0"/>
              <a:t>ช่วงปลายศตวรรษ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714612" y="1600200"/>
            <a:ext cx="6051436" cy="4495800"/>
          </a:xfrm>
        </p:spPr>
        <p:txBody>
          <a:bodyPr/>
          <a:lstStyle/>
          <a:p>
            <a:r>
              <a:rPr lang="en-US" dirty="0" smtClean="0"/>
              <a:t>Gottfried Leibniz</a:t>
            </a:r>
            <a:r>
              <a:rPr lang="th-TH" dirty="0" smtClean="0"/>
              <a:t> </a:t>
            </a:r>
            <a:r>
              <a:rPr lang="en-US" dirty="0" smtClean="0"/>
              <a:t>(</a:t>
            </a:r>
            <a:r>
              <a:rPr lang="th-TH" dirty="0" smtClean="0"/>
              <a:t>เยอรมัน</a:t>
            </a:r>
            <a:r>
              <a:rPr lang="en-US" dirty="0" smtClean="0"/>
              <a:t>)</a:t>
            </a:r>
          </a:p>
          <a:p>
            <a:pPr lvl="1"/>
            <a:r>
              <a:rPr lang="th-TH" dirty="0" smtClean="0"/>
              <a:t>สร้างเครื่องคำนวณที่สามารถทำการคูณ และหารได้</a:t>
            </a:r>
          </a:p>
          <a:p>
            <a:pPr lvl="1"/>
            <a:r>
              <a:rPr lang="th-TH" dirty="0" smtClean="0"/>
              <a:t>ชื่อว่า </a:t>
            </a:r>
            <a:r>
              <a:rPr lang="en-US" dirty="0" smtClean="0"/>
              <a:t>Stepped </a:t>
            </a:r>
            <a:r>
              <a:rPr lang="en-US" dirty="0" err="1" smtClean="0"/>
              <a:t>Reckoner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33794" name="Picture 2" descr="http://upload.wikimedia.org/wikipedia/commons/thumb/6/6a/Gottfried_Wilhelm_von_Leibniz.jpg/200px-Gottfried_Wilhelm_von_Leibni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12"/>
            <a:ext cx="1905000" cy="2409826"/>
          </a:xfrm>
          <a:prstGeom prst="rect">
            <a:avLst/>
          </a:prstGeom>
          <a:noFill/>
        </p:spPr>
      </p:pic>
      <p:pic>
        <p:nvPicPr>
          <p:cNvPr id="33796" name="Picture 4" descr="http://upload.wikimedia.org/wikipedia/commons/thumb/9/92/Leibnitzrechenmaschine.jpg/340px-Leibnitzrechenmaschi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143380"/>
            <a:ext cx="3238500" cy="2428875"/>
          </a:xfrm>
          <a:prstGeom prst="rect">
            <a:avLst/>
          </a:prstGeom>
          <a:noFill/>
        </p:spPr>
      </p:pic>
      <p:pic>
        <p:nvPicPr>
          <p:cNvPr id="33798" name="Picture 6" descr="http://upload.wikimedia.org/wikipedia/commons/thumb/6/6f/Leibniz_Stepped_Reckoner_drawing.png/330px-Leibniz_Stepped_Reckoner_drawin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4071942"/>
            <a:ext cx="3429024" cy="25146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ศตวรรษที่ 18 </a:t>
            </a:r>
            <a:r>
              <a:rPr lang="en-US" dirty="0" smtClean="0"/>
              <a:t>: </a:t>
            </a:r>
            <a:r>
              <a:rPr lang="th-TH" dirty="0" smtClean="0"/>
              <a:t>ช่วงต้นศตวรรษ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14678" y="1600200"/>
            <a:ext cx="5551370" cy="4495800"/>
          </a:xfrm>
        </p:spPr>
        <p:txBody>
          <a:bodyPr/>
          <a:lstStyle/>
          <a:p>
            <a:r>
              <a:rPr lang="en-US" dirty="0" smtClean="0"/>
              <a:t>Jonathan Swift</a:t>
            </a:r>
            <a:r>
              <a:rPr lang="th-TH" dirty="0" smtClean="0"/>
              <a:t> </a:t>
            </a:r>
            <a:r>
              <a:rPr lang="en-US" dirty="0" smtClean="0"/>
              <a:t>(</a:t>
            </a:r>
            <a:r>
              <a:rPr lang="th-TH" dirty="0" smtClean="0"/>
              <a:t>ไอริช</a:t>
            </a:r>
            <a:r>
              <a:rPr lang="en-US" dirty="0" smtClean="0"/>
              <a:t>)</a:t>
            </a:r>
          </a:p>
          <a:p>
            <a:pPr lvl="1"/>
            <a:r>
              <a:rPr lang="th-TH" dirty="0" smtClean="0"/>
              <a:t>แต่งหนังสือเรื่อง </a:t>
            </a:r>
            <a:r>
              <a:rPr lang="en-US" dirty="0" smtClean="0"/>
              <a:t>Gulliver’s Travel</a:t>
            </a:r>
          </a:p>
          <a:p>
            <a:pPr lvl="1"/>
            <a:r>
              <a:rPr lang="th-TH" dirty="0" smtClean="0"/>
              <a:t>มีการบรรยายถึงการที่มนุษย์ตัวเล็กๆ ได้นำเครื่องจักรมาใช้งาน</a:t>
            </a:r>
            <a:endParaRPr lang="en-US" dirty="0"/>
          </a:p>
        </p:txBody>
      </p:sp>
      <p:pic>
        <p:nvPicPr>
          <p:cNvPr id="34818" name="Picture 2" descr="http://upload.wikimedia.org/wikipedia/commons/thumb/4/4b/Jonathan_Swift_by_Charles_Jervas_detail.jpg/250px-Jonathan_Swift_by_Charles_Jervas_detai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12"/>
            <a:ext cx="2381250" cy="2676525"/>
          </a:xfrm>
          <a:prstGeom prst="rect">
            <a:avLst/>
          </a:prstGeom>
          <a:noFill/>
        </p:spPr>
      </p:pic>
      <p:pic>
        <p:nvPicPr>
          <p:cNvPr id="34820" name="Picture 4" descr="Gullivers travel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286256"/>
            <a:ext cx="2786082" cy="2318021"/>
          </a:xfrm>
          <a:prstGeom prst="rect">
            <a:avLst/>
          </a:prstGeom>
          <a:noFill/>
        </p:spPr>
      </p:pic>
      <p:pic>
        <p:nvPicPr>
          <p:cNvPr id="34822" name="Picture 6" descr="http://media.avclub.com/images/media/movie/7809/Gullivers-Travels_jpg_627x325_crop_upscale_q8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3786190"/>
            <a:ext cx="5400671" cy="27993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ศตวรรษที่ 18 </a:t>
            </a:r>
            <a:r>
              <a:rPr lang="en-US" dirty="0" smtClean="0"/>
              <a:t>: </a:t>
            </a:r>
            <a:r>
              <a:rPr lang="th-TH" dirty="0" smtClean="0"/>
              <a:t>ช่วงปลายศตวรรษ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928926" y="1600200"/>
            <a:ext cx="5837122" cy="4495800"/>
          </a:xfrm>
        </p:spPr>
        <p:txBody>
          <a:bodyPr/>
          <a:lstStyle/>
          <a:p>
            <a:r>
              <a:rPr lang="en-US" dirty="0" smtClean="0"/>
              <a:t>Wolfgang von </a:t>
            </a:r>
            <a:r>
              <a:rPr lang="en-US" dirty="0" err="1" smtClean="0"/>
              <a:t>Kempelen</a:t>
            </a:r>
            <a:r>
              <a:rPr lang="en-US" dirty="0" smtClean="0"/>
              <a:t> (</a:t>
            </a:r>
            <a:r>
              <a:rPr lang="th-TH" dirty="0" smtClean="0"/>
              <a:t>ฮังการี</a:t>
            </a:r>
            <a:r>
              <a:rPr lang="en-US" dirty="0" smtClean="0"/>
              <a:t>)</a:t>
            </a:r>
          </a:p>
          <a:p>
            <a:pPr lvl="1"/>
            <a:r>
              <a:rPr lang="th-TH" dirty="0" smtClean="0"/>
              <a:t>สร้าง </a:t>
            </a:r>
            <a:r>
              <a:rPr lang="en-US" dirty="0" smtClean="0"/>
              <a:t>The Turk </a:t>
            </a:r>
            <a:r>
              <a:rPr lang="th-TH" dirty="0" smtClean="0"/>
              <a:t>เครื่องเล่นเกมส์หมากรุกแบบอัตโนมัติ</a:t>
            </a:r>
          </a:p>
          <a:p>
            <a:pPr lvl="1"/>
            <a:r>
              <a:rPr lang="th-TH" dirty="0" smtClean="0"/>
              <a:t>ได้รับชื่อเสียงมากเนื่องจากเล่นเก่ง สามารถชนะได้ทั้ง นาโปเลียน และ เบนจามิน แฟรงกิ้น</a:t>
            </a:r>
          </a:p>
          <a:p>
            <a:pPr lvl="1"/>
            <a:r>
              <a:rPr lang="th-TH" dirty="0" smtClean="0"/>
              <a:t>50 ปีต่อมา ถึงจะจับได้ว่าจริงๆ แล้วมีคนอยู่ข้างใน </a:t>
            </a:r>
            <a:r>
              <a:rPr lang="en-US" dirty="0" smtClean="0"/>
              <a:t>??!!</a:t>
            </a:r>
          </a:p>
          <a:p>
            <a:endParaRPr lang="en-US" dirty="0"/>
          </a:p>
        </p:txBody>
      </p:sp>
      <p:pic>
        <p:nvPicPr>
          <p:cNvPr id="35842" name="Picture 2" descr="http://upload.wikimedia.org/wikipedia/commons/thumb/2/20/Kempelen-charcoal.jpg/220px-Kempelen-charco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13"/>
            <a:ext cx="1714512" cy="2462664"/>
          </a:xfrm>
          <a:prstGeom prst="rect">
            <a:avLst/>
          </a:prstGeom>
          <a:noFill/>
        </p:spPr>
      </p:pic>
      <p:pic>
        <p:nvPicPr>
          <p:cNvPr id="35844" name="Picture 4" descr="http://upload.wikimedia.org/wikipedia/commons/thumb/2/25/Turk-engraving5.jpg/250px-Turk-engraving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003" y="4479424"/>
            <a:ext cx="2611799" cy="2235700"/>
          </a:xfrm>
          <a:prstGeom prst="rect">
            <a:avLst/>
          </a:prstGeom>
          <a:noFill/>
        </p:spPr>
      </p:pic>
      <p:pic>
        <p:nvPicPr>
          <p:cNvPr id="35846" name="Picture 6" descr="http://upload.wikimedia.org/wikipedia/commons/thumb/2/27/Kempelen_chess1.jpg/250px-Kempelen_chess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4500570"/>
            <a:ext cx="2000264" cy="21362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ตรงกลาง">
  <a:themeElements>
    <a:clrScheme name="ตรงกลาง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ตรงกลาง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ตรงกลาง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5571</TotalTime>
  <Words>1579</Words>
  <Application>Microsoft Office PowerPoint</Application>
  <PresentationFormat>On-screen Show (4:3)</PresentationFormat>
  <Paragraphs>213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Angsana New</vt:lpstr>
      <vt:lpstr>Arial</vt:lpstr>
      <vt:lpstr>Calibri</vt:lpstr>
      <vt:lpstr>Cordia New</vt:lpstr>
      <vt:lpstr>FreesiaUPC</vt:lpstr>
      <vt:lpstr>Tw Cen MT</vt:lpstr>
      <vt:lpstr>Wingdings</vt:lpstr>
      <vt:lpstr>Wingdings 2</vt:lpstr>
      <vt:lpstr>ตรงกลาง</vt:lpstr>
      <vt:lpstr>History of AI</vt:lpstr>
      <vt:lpstr>Artificial Intelligence</vt:lpstr>
      <vt:lpstr>ยุค 400 ปีก่อน ค.ศ. : นักปรัชญา</vt:lpstr>
      <vt:lpstr>ศตวรรษที่ 17 : ช่วงต้นศตวรรษ</vt:lpstr>
      <vt:lpstr>ศตวรรษที่ 17 : ช่วงต้นศตวรรษ</vt:lpstr>
      <vt:lpstr>ศตวรรษที่ 17 : ช่วงกลางศตวรรษ</vt:lpstr>
      <vt:lpstr>ศตวรรษที่ 17 : ช่วงปลายศตวรรษ</vt:lpstr>
      <vt:lpstr>ศตวรรษที่ 18 : ช่วงต้นศตวรรษ</vt:lpstr>
      <vt:lpstr>ศตวรรษที่ 18 : ช่วงปลายศตวรรษ</vt:lpstr>
      <vt:lpstr>ศตวรรษที่ 19 : ช่วงต้นถึงกลางศตวรรษ</vt:lpstr>
      <vt:lpstr>ศตวรรษที่ 19 : ช่วงกลางศตวรรษ</vt:lpstr>
      <vt:lpstr>ช่วงปี 1900-1950  (1)</vt:lpstr>
      <vt:lpstr>ช่วงปี 1900-1950 (2) </vt:lpstr>
      <vt:lpstr>ช่วงปี 1900-1950 (3) </vt:lpstr>
      <vt:lpstr>ช่วงปี 1950-1960 (1)</vt:lpstr>
      <vt:lpstr>ช่วงปี 1950-1960 (2)</vt:lpstr>
      <vt:lpstr>ช่วงปี 1950-1960 (3)</vt:lpstr>
      <vt:lpstr>ช่วงปี 1960-1970 </vt:lpstr>
      <vt:lpstr>ช่วงปี 1970-1980 </vt:lpstr>
      <vt:lpstr>การประยุกต์ใช้ AI ในปัจจุบัน (1)</vt:lpstr>
      <vt:lpstr>การประยุกต์ใช้ AI ในปัจจุบัน (2)</vt:lpstr>
      <vt:lpstr>สรุป AI ในปัจจุบัน</vt:lpstr>
      <vt:lpstr>หมวดหมู่ของปัญญาประดิษฐ์ (1)</vt:lpstr>
      <vt:lpstr>หมวดหมู่ของปัญญาประดิษฐ์ (2)</vt:lpstr>
      <vt:lpstr>หมวดหมู่ของปัญญาประดิษฐ์ (3)</vt:lpstr>
      <vt:lpstr>หมวดหมู่ของปัญญาประดิษฐ์ (4)</vt:lpstr>
      <vt:lpstr>หมวดหมู่ของปัญญาประดิษฐ์ (5)</vt:lpstr>
      <vt:lpstr>หมวดหมู่ของปัญญาประดิษฐ์ (6)</vt:lpstr>
      <vt:lpstr>หมวดหมู่ของปัญญาประดิษฐ์ (7)</vt:lpstr>
      <vt:lpstr>หมวดหมู่ของปัญญาประดิษฐ์ (8)</vt:lpstr>
      <vt:lpstr>โปรแกรมภาษาที่ใช้ในปัญญาประดิษฐ์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AI</dc:title>
  <dc:creator>choopan</dc:creator>
  <cp:lastModifiedBy>Choopan Rattanapoka</cp:lastModifiedBy>
  <cp:revision>197</cp:revision>
  <dcterms:created xsi:type="dcterms:W3CDTF">2010-02-28T04:09:14Z</dcterms:created>
  <dcterms:modified xsi:type="dcterms:W3CDTF">2015-08-04T05:33:10Z</dcterms:modified>
</cp:coreProperties>
</file>