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77" r:id="rId4"/>
    <p:sldId id="278" r:id="rId5"/>
    <p:sldId id="258" r:id="rId6"/>
    <p:sldId id="276" r:id="rId7"/>
    <p:sldId id="259" r:id="rId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0200BC8-F64B-4CE0-A41F-FDAF29A98050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0200BC8-F64B-4CE0-A41F-FDAF29A98050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ARTIFICIAL Intelligence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en-US" dirty="0" smtClean="0"/>
              <a:t>030523111</a:t>
            </a:r>
            <a:r>
              <a:rPr lang="en-US" dirty="0" smtClean="0"/>
              <a:t> – Introduction to Artificial Intelligence</a:t>
            </a:r>
          </a:p>
          <a:p>
            <a:pPr algn="r"/>
            <a:r>
              <a:rPr lang="en-US" dirty="0" smtClean="0"/>
              <a:t>Asst</a:t>
            </a:r>
            <a:r>
              <a:rPr lang="en-US" dirty="0" smtClean="0"/>
              <a:t>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ผู้สอน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ผู้ช่วยศาสตราจารย์ ดร. ชูพันธุ์ </a:t>
            </a:r>
            <a:r>
              <a:rPr lang="th-TH" dirty="0" err="1" smtClean="0"/>
              <a:t>รัตนโภ</a:t>
            </a:r>
            <a:r>
              <a:rPr lang="th-TH" dirty="0" smtClean="0"/>
              <a:t>คา</a:t>
            </a:r>
          </a:p>
          <a:p>
            <a:r>
              <a:rPr lang="th-TH" dirty="0" smtClean="0"/>
              <a:t>ห้องทำงาน </a:t>
            </a:r>
            <a:r>
              <a:rPr lang="en-US" dirty="0" smtClean="0"/>
              <a:t>:  63-612</a:t>
            </a:r>
            <a:r>
              <a:rPr lang="th-TH" dirty="0" smtClean="0"/>
              <a:t> และ อาคารอเนกประสงค์ชั้น 5</a:t>
            </a:r>
            <a:endParaRPr lang="en-US" dirty="0" smtClean="0"/>
          </a:p>
          <a:p>
            <a:r>
              <a:rPr lang="th-TH" dirty="0" smtClean="0"/>
              <a:t>เบอร์มือถือ </a:t>
            </a:r>
            <a:r>
              <a:rPr lang="en-US" dirty="0" smtClean="0"/>
              <a:t>: 0898985337</a:t>
            </a:r>
          </a:p>
          <a:p>
            <a:r>
              <a:rPr lang="en-US" dirty="0" smtClean="0"/>
              <a:t>E-mail : choopan</a:t>
            </a:r>
            <a:r>
              <a:rPr lang="en-US" dirty="0"/>
              <a:t>.</a:t>
            </a:r>
            <a:r>
              <a:rPr lang="en-US" dirty="0" smtClean="0"/>
              <a:t>r@cit.kmutnb.ac.th</a:t>
            </a:r>
          </a:p>
          <a:p>
            <a:r>
              <a:rPr lang="th-TH" dirty="0" smtClean="0"/>
              <a:t>เว็บไซต์ </a:t>
            </a:r>
            <a:r>
              <a:rPr lang="en-US" dirty="0" smtClean="0"/>
              <a:t>:  http://choopanr.staff.kmutnb.ac.th</a:t>
            </a:r>
          </a:p>
          <a:p>
            <a:r>
              <a:rPr lang="en-US" dirty="0" err="1" smtClean="0"/>
              <a:t>Facebook</a:t>
            </a:r>
            <a:r>
              <a:rPr lang="en-US" dirty="0" smtClean="0"/>
              <a:t> : http://www.facebook.com/choopanr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ปัญญาประดิษฐ์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ปัญญาประดิษฐ์ หรือ </a:t>
            </a:r>
            <a:r>
              <a:rPr lang="en-US" dirty="0" smtClean="0"/>
              <a:t>AI (Artificial Intelligence) </a:t>
            </a:r>
            <a:endParaRPr lang="th-TH" dirty="0" smtClean="0"/>
          </a:p>
          <a:p>
            <a:pPr lvl="1"/>
            <a:r>
              <a:rPr lang="th-TH" dirty="0" smtClean="0"/>
              <a:t>เป็นแนวทางการพัฒนาด้านคอมพิวเตอร์ซึ่งทำให้เครื่องคอมพิวเตอร์สามารถคิดและตัดสินใจได้ใกล้เคียงกับมนุษย์</a:t>
            </a:r>
          </a:p>
          <a:p>
            <a:pPr lvl="1"/>
            <a:r>
              <a:rPr lang="th-TH" dirty="0" smtClean="0"/>
              <a:t>ทำให้เครื่องคอมพิวเตอร์สามารถตัดสินใจ วิเคราะห์ปัญหา เพื่อแก้ไขปัญหาแทนมนุษย์ เพื่อความรวดเร็ว และ ไม่มีข้อผิดพลาด</a:t>
            </a:r>
          </a:p>
          <a:p>
            <a:r>
              <a:rPr lang="th-TH" dirty="0" smtClean="0"/>
              <a:t>สรุปมุมมองต่างๆ</a:t>
            </a:r>
            <a:r>
              <a:rPr lang="en-US" dirty="0" smtClean="0"/>
              <a:t> </a:t>
            </a:r>
            <a:r>
              <a:rPr lang="th-TH" dirty="0" smtClean="0"/>
              <a:t>ของ </a:t>
            </a:r>
            <a:r>
              <a:rPr lang="en-US" dirty="0" smtClean="0"/>
              <a:t>AI </a:t>
            </a:r>
          </a:p>
          <a:p>
            <a:pPr lvl="1"/>
            <a:r>
              <a:rPr lang="th-TH" dirty="0" smtClean="0"/>
              <a:t>ระบบความคิดที่เลียนแบบมนุษย์</a:t>
            </a:r>
          </a:p>
          <a:p>
            <a:pPr lvl="1"/>
            <a:r>
              <a:rPr lang="th-TH" dirty="0" smtClean="0"/>
              <a:t>ระบบการกระทำที่เหมือนมนุษย์</a:t>
            </a:r>
          </a:p>
          <a:p>
            <a:pPr lvl="1"/>
            <a:r>
              <a:rPr lang="th-TH" dirty="0" smtClean="0"/>
              <a:t>ระบบความคิดอย่างมีเหตุผล</a:t>
            </a:r>
          </a:p>
          <a:p>
            <a:pPr lvl="1"/>
            <a:r>
              <a:rPr lang="th-TH" dirty="0" smtClean="0"/>
              <a:t>ระบบการกระทำอย่างมีเหตุผล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00408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หัวข้อเรียน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Introduction to AI</a:t>
            </a:r>
          </a:p>
          <a:p>
            <a:r>
              <a:rPr lang="en-US" dirty="0" smtClean="0"/>
              <a:t>History of AI</a:t>
            </a:r>
          </a:p>
          <a:p>
            <a:r>
              <a:rPr lang="en-US" dirty="0" smtClean="0"/>
              <a:t>Solving Problems by Searching</a:t>
            </a:r>
          </a:p>
          <a:p>
            <a:pPr lvl="1"/>
            <a:r>
              <a:rPr lang="en-US" dirty="0" smtClean="0"/>
              <a:t>Blind Search, Heuristic Search, A* algorithm</a:t>
            </a:r>
          </a:p>
          <a:p>
            <a:r>
              <a:rPr lang="en-US" dirty="0" smtClean="0"/>
              <a:t>Game Playing</a:t>
            </a:r>
          </a:p>
          <a:p>
            <a:pPr lvl="1"/>
            <a:r>
              <a:rPr lang="en-US" dirty="0" smtClean="0"/>
              <a:t>Alpha-beta pruning, </a:t>
            </a:r>
            <a:r>
              <a:rPr lang="en-US" dirty="0" err="1" smtClean="0"/>
              <a:t>Minimax</a:t>
            </a:r>
            <a:endParaRPr lang="en-US" dirty="0" smtClean="0"/>
          </a:p>
          <a:p>
            <a:r>
              <a:rPr lang="en-US" dirty="0" smtClean="0"/>
              <a:t>Logic, Knowledge representation</a:t>
            </a:r>
          </a:p>
          <a:p>
            <a:r>
              <a:rPr lang="en-US" dirty="0" smtClean="0"/>
              <a:t>Reasoning and Inference</a:t>
            </a:r>
          </a:p>
          <a:p>
            <a:r>
              <a:rPr lang="en-US" dirty="0" smtClean="0"/>
              <a:t>Uncertainty</a:t>
            </a:r>
          </a:p>
          <a:p>
            <a:r>
              <a:rPr lang="en-US" dirty="0" smtClean="0"/>
              <a:t>Expert System</a:t>
            </a:r>
          </a:p>
          <a:p>
            <a:r>
              <a:rPr lang="en-US" dirty="0" smtClean="0"/>
              <a:t>Machine Learning</a:t>
            </a:r>
          </a:p>
          <a:p>
            <a:r>
              <a:rPr lang="en-US" dirty="0" smtClean="0"/>
              <a:t>Neuron Network</a:t>
            </a:r>
          </a:p>
          <a:p>
            <a:r>
              <a:rPr lang="en-US" dirty="0" smtClean="0"/>
              <a:t>Evolutionary Computation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95811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การประเมินผล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571472" y="1671638"/>
            <a:ext cx="7672936" cy="4349650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dirty="0" smtClean="0">
                <a:latin typeface="Corbel" pitchFamily="34" charset="0"/>
              </a:rPr>
              <a:t>เวลาเข้าเรียน			10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th-TH" dirty="0" smtClean="0">
                <a:latin typeface="Corbel" pitchFamily="34" charset="0"/>
              </a:rPr>
              <a:t>คะแนน</a:t>
            </a:r>
          </a:p>
          <a:p>
            <a:r>
              <a:rPr lang="th-TH" dirty="0" smtClean="0">
                <a:latin typeface="Corbel" pitchFamily="34" charset="0"/>
              </a:rPr>
              <a:t>ทำงานในห้อง			10 คะแนน</a:t>
            </a:r>
          </a:p>
          <a:p>
            <a:r>
              <a:rPr lang="th-TH" dirty="0" smtClean="0">
                <a:latin typeface="Corbel" pitchFamily="34" charset="0"/>
              </a:rPr>
              <a:t>รายงาน			10 คะแนน</a:t>
            </a:r>
          </a:p>
          <a:p>
            <a:r>
              <a:rPr lang="th-TH" dirty="0" smtClean="0">
                <a:latin typeface="Corbel" pitchFamily="34" charset="0"/>
              </a:rPr>
              <a:t>สอบกลางภาค </a:t>
            </a:r>
            <a:r>
              <a:rPr lang="en-US" dirty="0" smtClean="0">
                <a:latin typeface="Corbel" pitchFamily="34" charset="0"/>
              </a:rPr>
              <a:t>(midterm)	</a:t>
            </a:r>
            <a:r>
              <a:rPr lang="th-TH" dirty="0" smtClean="0">
                <a:latin typeface="Corbel" pitchFamily="34" charset="0"/>
              </a:rPr>
              <a:t>35 คะแนน</a:t>
            </a:r>
          </a:p>
          <a:p>
            <a:r>
              <a:rPr lang="th-TH" dirty="0" smtClean="0">
                <a:latin typeface="Corbel" pitchFamily="34" charset="0"/>
              </a:rPr>
              <a:t>สอบปลายภาค </a:t>
            </a:r>
            <a:r>
              <a:rPr lang="en-US" dirty="0" smtClean="0">
                <a:latin typeface="Corbel" pitchFamily="34" charset="0"/>
              </a:rPr>
              <a:t>(final)	</a:t>
            </a:r>
            <a:r>
              <a:rPr lang="th-TH" dirty="0" smtClean="0">
                <a:latin typeface="Corbel" pitchFamily="34" charset="0"/>
              </a:rPr>
              <a:t>35 คะแนน</a:t>
            </a:r>
          </a:p>
          <a:p>
            <a:pPr lvl="1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เกณฑ์การตัดเกรด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>
              <a:defRPr/>
            </a:pPr>
            <a:r>
              <a:rPr lang="th-TH" dirty="0" smtClean="0">
                <a:solidFill>
                  <a:schemeClr val="dk1"/>
                </a:solidFill>
                <a:latin typeface="Corbel" pitchFamily="34" charset="0"/>
              </a:rPr>
              <a:t>การตัดเกรด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th-TH" sz="2900" b="1" dirty="0" smtClean="0">
                <a:latin typeface="Corbel" pitchFamily="34" charset="0"/>
              </a:rPr>
              <a:t>80-100		</a:t>
            </a:r>
            <a:r>
              <a:rPr lang="en-US" sz="2900" b="1" dirty="0" smtClean="0">
                <a:latin typeface="Corbel" pitchFamily="34" charset="0"/>
              </a:rPr>
              <a:t>A</a:t>
            </a:r>
            <a:endParaRPr lang="th-TH" sz="2900" b="1" dirty="0" smtClean="0">
              <a:latin typeface="Corbel" pitchFamily="34" charset="0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th-TH" sz="2900" b="1" dirty="0" smtClean="0">
                <a:solidFill>
                  <a:schemeClr val="dk1"/>
                </a:solidFill>
                <a:latin typeface="Corbel" pitchFamily="34" charset="0"/>
              </a:rPr>
              <a:t>75-79</a:t>
            </a:r>
            <a:r>
              <a:rPr lang="en-US" sz="2900" b="1" dirty="0" smtClean="0">
                <a:solidFill>
                  <a:schemeClr val="dk1"/>
                </a:solidFill>
                <a:latin typeface="Corbel" pitchFamily="34" charset="0"/>
              </a:rPr>
              <a:t>	</a:t>
            </a:r>
            <a:r>
              <a:rPr lang="th-TH" sz="2900" b="1" dirty="0" smtClean="0">
                <a:solidFill>
                  <a:schemeClr val="dk1"/>
                </a:solidFill>
                <a:latin typeface="Corbel" pitchFamily="34" charset="0"/>
              </a:rPr>
              <a:t>	</a:t>
            </a:r>
            <a:r>
              <a:rPr lang="en-US" sz="2900" b="1" dirty="0" smtClean="0">
                <a:solidFill>
                  <a:schemeClr val="dk1"/>
                </a:solidFill>
                <a:latin typeface="Corbel" pitchFamily="34" charset="0"/>
              </a:rPr>
              <a:t>B+</a:t>
            </a:r>
            <a:endParaRPr lang="th-TH" sz="2900" b="1" dirty="0" smtClean="0">
              <a:solidFill>
                <a:schemeClr val="dk1"/>
              </a:solidFill>
              <a:latin typeface="Corbel" pitchFamily="34" charset="0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th-TH" sz="2900" b="1" dirty="0" smtClean="0">
                <a:latin typeface="Corbel" pitchFamily="34" charset="0"/>
              </a:rPr>
              <a:t>65-74</a:t>
            </a:r>
            <a:r>
              <a:rPr lang="en-US" sz="2900" b="1" dirty="0" smtClean="0">
                <a:latin typeface="Corbel" pitchFamily="34" charset="0"/>
              </a:rPr>
              <a:t>	</a:t>
            </a:r>
            <a:r>
              <a:rPr lang="th-TH" sz="2900" b="1" dirty="0" smtClean="0">
                <a:latin typeface="Corbel" pitchFamily="34" charset="0"/>
              </a:rPr>
              <a:t>	</a:t>
            </a:r>
            <a:r>
              <a:rPr lang="en-US" sz="2900" b="1" dirty="0" smtClean="0">
                <a:latin typeface="Corbel" pitchFamily="34" charset="0"/>
              </a:rPr>
              <a:t>B</a:t>
            </a:r>
            <a:endParaRPr lang="th-TH" sz="2900" b="1" dirty="0" smtClean="0">
              <a:latin typeface="Corbel" pitchFamily="34" charset="0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th-TH" sz="2900" b="1" dirty="0" smtClean="0">
                <a:solidFill>
                  <a:schemeClr val="dk1"/>
                </a:solidFill>
                <a:latin typeface="Corbel" pitchFamily="34" charset="0"/>
              </a:rPr>
              <a:t>55-64</a:t>
            </a:r>
            <a:r>
              <a:rPr lang="en-US" sz="2900" b="1" dirty="0" smtClean="0">
                <a:solidFill>
                  <a:schemeClr val="dk1"/>
                </a:solidFill>
                <a:latin typeface="Corbel" pitchFamily="34" charset="0"/>
              </a:rPr>
              <a:t>	</a:t>
            </a:r>
            <a:r>
              <a:rPr lang="th-TH" sz="2900" b="1" dirty="0" smtClean="0">
                <a:solidFill>
                  <a:schemeClr val="dk1"/>
                </a:solidFill>
                <a:latin typeface="Corbel" pitchFamily="34" charset="0"/>
              </a:rPr>
              <a:t>	</a:t>
            </a:r>
            <a:r>
              <a:rPr lang="en-US" sz="2900" b="1" dirty="0" smtClean="0">
                <a:solidFill>
                  <a:schemeClr val="dk1"/>
                </a:solidFill>
                <a:latin typeface="Corbel" pitchFamily="34" charset="0"/>
              </a:rPr>
              <a:t>C+</a:t>
            </a:r>
            <a:endParaRPr lang="th-TH" sz="2900" b="1" dirty="0" smtClean="0">
              <a:solidFill>
                <a:schemeClr val="dk1"/>
              </a:solidFill>
              <a:latin typeface="Corbel" pitchFamily="34" charset="0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th-TH" sz="2900" b="1" dirty="0" smtClean="0">
                <a:latin typeface="Corbel" pitchFamily="34" charset="0"/>
              </a:rPr>
              <a:t>45-54</a:t>
            </a:r>
            <a:r>
              <a:rPr lang="en-US" sz="2900" b="1" dirty="0" smtClean="0">
                <a:latin typeface="Corbel" pitchFamily="34" charset="0"/>
              </a:rPr>
              <a:t>	</a:t>
            </a:r>
            <a:r>
              <a:rPr lang="th-TH" sz="2900" b="1" dirty="0" smtClean="0">
                <a:latin typeface="Corbel" pitchFamily="34" charset="0"/>
              </a:rPr>
              <a:t>	</a:t>
            </a:r>
            <a:r>
              <a:rPr lang="en-US" sz="2900" b="1" dirty="0" smtClean="0">
                <a:latin typeface="Corbel" pitchFamily="34" charset="0"/>
              </a:rPr>
              <a:t>C</a:t>
            </a:r>
            <a:endParaRPr lang="th-TH" sz="2900" b="1" dirty="0" smtClean="0">
              <a:latin typeface="Corbel" pitchFamily="34" charset="0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th-TH" sz="2900" b="1" dirty="0" smtClean="0">
                <a:solidFill>
                  <a:srgbClr val="FF0000"/>
                </a:solidFill>
                <a:latin typeface="Corbel" pitchFamily="34" charset="0"/>
              </a:rPr>
              <a:t>40-44</a:t>
            </a:r>
            <a:r>
              <a:rPr lang="en-US" sz="2900" b="1" dirty="0" smtClean="0">
                <a:solidFill>
                  <a:srgbClr val="FF0000"/>
                </a:solidFill>
                <a:latin typeface="Corbel" pitchFamily="34" charset="0"/>
              </a:rPr>
              <a:t>	</a:t>
            </a:r>
            <a:r>
              <a:rPr lang="th-TH" sz="2900" b="1" dirty="0" smtClean="0">
                <a:solidFill>
                  <a:srgbClr val="FF0000"/>
                </a:solidFill>
                <a:latin typeface="Corbel" pitchFamily="34" charset="0"/>
              </a:rPr>
              <a:t>	</a:t>
            </a:r>
            <a:r>
              <a:rPr lang="en-US" sz="2900" b="1" dirty="0" smtClean="0">
                <a:solidFill>
                  <a:srgbClr val="FF0000"/>
                </a:solidFill>
                <a:latin typeface="Corbel" pitchFamily="34" charset="0"/>
              </a:rPr>
              <a:t>D+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th-TH" sz="2900" b="1" dirty="0" smtClean="0">
                <a:solidFill>
                  <a:srgbClr val="FF0000"/>
                </a:solidFill>
                <a:latin typeface="Corbel" pitchFamily="34" charset="0"/>
              </a:rPr>
              <a:t>35-39</a:t>
            </a:r>
            <a:r>
              <a:rPr lang="en-US" sz="2900" b="1" dirty="0" smtClean="0">
                <a:solidFill>
                  <a:srgbClr val="FF0000"/>
                </a:solidFill>
                <a:latin typeface="Corbel" pitchFamily="34" charset="0"/>
              </a:rPr>
              <a:t>	</a:t>
            </a:r>
            <a:r>
              <a:rPr lang="th-TH" sz="2900" b="1" dirty="0" smtClean="0">
                <a:solidFill>
                  <a:srgbClr val="FF0000"/>
                </a:solidFill>
                <a:latin typeface="Corbel" pitchFamily="34" charset="0"/>
              </a:rPr>
              <a:t>	</a:t>
            </a:r>
            <a:r>
              <a:rPr lang="en-US" sz="2900" b="1" dirty="0" smtClean="0">
                <a:solidFill>
                  <a:srgbClr val="FF0000"/>
                </a:solidFill>
                <a:latin typeface="Corbel" pitchFamily="34" charset="0"/>
              </a:rPr>
              <a:t>D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th-TH" sz="2900" b="1" dirty="0" smtClean="0">
                <a:solidFill>
                  <a:srgbClr val="FF0000"/>
                </a:solidFill>
                <a:latin typeface="Corbel" pitchFamily="34" charset="0"/>
              </a:rPr>
              <a:t>0-34		</a:t>
            </a:r>
            <a:r>
              <a:rPr lang="en-US" sz="2900" b="1" dirty="0" smtClean="0">
                <a:solidFill>
                  <a:srgbClr val="FF0000"/>
                </a:solidFill>
                <a:latin typeface="Corbel" pitchFamily="34" charset="0"/>
              </a:rPr>
              <a:t>F</a:t>
            </a:r>
            <a:endParaRPr lang="th-TH" sz="2900" b="1" dirty="0" smtClean="0">
              <a:solidFill>
                <a:srgbClr val="FF0000"/>
              </a:solidFill>
              <a:latin typeface="Corbe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หนังสือที่แนะนำ</a:t>
            </a:r>
            <a:endParaRPr lang="th-TH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1643050"/>
            <a:ext cx="2214578" cy="28789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13215" t="12500" r="20626"/>
          <a:stretch>
            <a:fillRect/>
          </a:stretch>
        </p:blipFill>
        <p:spPr bwMode="auto">
          <a:xfrm>
            <a:off x="428596" y="1571612"/>
            <a:ext cx="2214578" cy="29289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338" name="Picture 2" descr="cov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1643050"/>
            <a:ext cx="2286016" cy="28818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714348" y="4786322"/>
            <a:ext cx="7905306" cy="12618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h-TH" dirty="0" smtClean="0"/>
              <a:t> </a:t>
            </a:r>
            <a:r>
              <a:rPr lang="en-US" sz="2400" dirty="0" smtClean="0"/>
              <a:t>Artificial Intelligence, George Luger</a:t>
            </a:r>
            <a:endParaRPr lang="th-TH" sz="2400" dirty="0" smtClean="0"/>
          </a:p>
          <a:p>
            <a:pPr>
              <a:buFont typeface="Arial" pitchFamily="34" charset="0"/>
              <a:buChar char="•"/>
            </a:pPr>
            <a:r>
              <a:rPr lang="th-TH" sz="2400" dirty="0" smtClean="0"/>
              <a:t> </a:t>
            </a:r>
            <a:r>
              <a:rPr lang="en-US" sz="2400" dirty="0" smtClean="0"/>
              <a:t>Artificial Intelligence: A modern approach, Russell and </a:t>
            </a:r>
            <a:r>
              <a:rPr lang="en-US" sz="2400" dirty="0" err="1" smtClean="0"/>
              <a:t>Norvig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th-TH" sz="2400" dirty="0" smtClean="0"/>
              <a:t> ปัญญาประดิษฐ์</a:t>
            </a:r>
            <a:r>
              <a:rPr lang="en-US" sz="2400" dirty="0" smtClean="0"/>
              <a:t>, </a:t>
            </a:r>
            <a:r>
              <a:rPr lang="th-TH" sz="2400" dirty="0" smtClean="0"/>
              <a:t>กิตติ ภักดีวัฒนะกุล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1082</TotalTime>
  <Words>211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Corbel</vt:lpstr>
      <vt:lpstr>FreesiaUPC</vt:lpstr>
      <vt:lpstr>Tw Cen MT</vt:lpstr>
      <vt:lpstr>Wingdings</vt:lpstr>
      <vt:lpstr>Wingdings 2</vt:lpstr>
      <vt:lpstr>ตรงกลาง</vt:lpstr>
      <vt:lpstr>Introduction to ARTIFICIAL Intelligence</vt:lpstr>
      <vt:lpstr>ผู้สอน</vt:lpstr>
      <vt:lpstr>ปัญญาประดิษฐ์</vt:lpstr>
      <vt:lpstr>หัวข้อเรียน</vt:lpstr>
      <vt:lpstr>การประเมินผล</vt:lpstr>
      <vt:lpstr>เกณฑ์การตัดเกรด</vt:lpstr>
      <vt:lpstr>หนังสือที่แนะนำ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87</cp:revision>
  <dcterms:created xsi:type="dcterms:W3CDTF">2010-02-28T04:09:14Z</dcterms:created>
  <dcterms:modified xsi:type="dcterms:W3CDTF">2015-08-04T05:33:00Z</dcterms:modified>
</cp:coreProperties>
</file>