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76" r:id="rId7"/>
    <p:sldId id="277" r:id="rId8"/>
    <p:sldId id="278" r:id="rId9"/>
    <p:sldId id="261" r:id="rId10"/>
    <p:sldId id="262" r:id="rId11"/>
    <p:sldId id="266" r:id="rId12"/>
    <p:sldId id="258" r:id="rId13"/>
    <p:sldId id="260" r:id="rId14"/>
    <p:sldId id="268" r:id="rId15"/>
    <p:sldId id="270" r:id="rId16"/>
    <p:sldId id="279" r:id="rId17"/>
    <p:sldId id="280" r:id="rId18"/>
    <p:sldId id="281" r:id="rId19"/>
    <p:sldId id="291" r:id="rId20"/>
    <p:sldId id="296" r:id="rId21"/>
    <p:sldId id="297" r:id="rId22"/>
    <p:sldId id="284" r:id="rId23"/>
    <p:sldId id="285" r:id="rId24"/>
    <p:sldId id="286" r:id="rId25"/>
    <p:sldId id="287" r:id="rId26"/>
    <p:sldId id="288" r:id="rId27"/>
    <p:sldId id="295" r:id="rId28"/>
    <p:sldId id="292" r:id="rId29"/>
    <p:sldId id="293" r:id="rId30"/>
    <p:sldId id="294" r:id="rId31"/>
    <p:sldId id="275" r:id="rId32"/>
    <p:sldId id="298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12/01/58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Virtualization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err="1" smtClean="0"/>
              <a:t>CentOS</a:t>
            </a:r>
            <a:r>
              <a:rPr lang="en-US" dirty="0" smtClean="0"/>
              <a:t> Installation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030513249 – Computer Practice II</a:t>
            </a:r>
          </a:p>
          <a:p>
            <a:r>
              <a:rPr lang="en-US" dirty="0" smtClean="0"/>
              <a:t>Asst. Prof. Dr. </a:t>
            </a:r>
            <a:r>
              <a:rPr lang="en-US" dirty="0" err="1" smtClean="0"/>
              <a:t>Choopan</a:t>
            </a:r>
            <a:r>
              <a:rPr lang="en-US" dirty="0" smtClean="0"/>
              <a:t> </a:t>
            </a:r>
            <a:r>
              <a:rPr lang="en-US" dirty="0" err="1" smtClean="0"/>
              <a:t>Rattanapoka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modes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ใน </a:t>
            </a:r>
            <a:r>
              <a:rPr lang="en-US" dirty="0" err="1" smtClean="0"/>
              <a:t>VirtualBox</a:t>
            </a:r>
            <a:r>
              <a:rPr lang="en-US" dirty="0" smtClean="0"/>
              <a:t> </a:t>
            </a:r>
            <a:r>
              <a:rPr lang="th-TH" dirty="0" smtClean="0"/>
              <a:t>มีโหมดการทำงานของระบบเครือข่ายมีทั้งหมด 5 โหมด</a:t>
            </a:r>
          </a:p>
          <a:p>
            <a:pPr lvl="1"/>
            <a:r>
              <a:rPr lang="en-US" dirty="0" smtClean="0"/>
              <a:t>Not attached</a:t>
            </a:r>
          </a:p>
          <a:p>
            <a:pPr lvl="2"/>
            <a:r>
              <a:rPr lang="th-TH" dirty="0" smtClean="0"/>
              <a:t>จะไม่มี </a:t>
            </a:r>
            <a:r>
              <a:rPr lang="en-US" dirty="0" smtClean="0"/>
              <a:t>network connection</a:t>
            </a:r>
            <a:r>
              <a:rPr lang="th-TH" dirty="0" smtClean="0"/>
              <a:t> </a:t>
            </a:r>
          </a:p>
          <a:p>
            <a:pPr lvl="1"/>
            <a:r>
              <a:rPr lang="en-US" dirty="0" smtClean="0"/>
              <a:t>Network Address Translation (NAT)</a:t>
            </a:r>
          </a:p>
          <a:p>
            <a:pPr lvl="2"/>
            <a:r>
              <a:rPr lang="en-US" dirty="0" smtClean="0"/>
              <a:t>guest OS </a:t>
            </a:r>
            <a:r>
              <a:rPr lang="th-TH" dirty="0" smtClean="0"/>
              <a:t>สามารถใช้งาน </a:t>
            </a:r>
            <a:r>
              <a:rPr lang="en-US" dirty="0" smtClean="0"/>
              <a:t>internet </a:t>
            </a:r>
            <a:r>
              <a:rPr lang="th-TH" dirty="0" smtClean="0"/>
              <a:t>ได้ตามปกติ </a:t>
            </a:r>
            <a:r>
              <a:rPr lang="en-US" dirty="0" err="1" smtClean="0"/>
              <a:t>VirtualBox</a:t>
            </a:r>
            <a:r>
              <a:rPr lang="en-US" dirty="0" smtClean="0"/>
              <a:t> </a:t>
            </a:r>
            <a:r>
              <a:rPr lang="th-TH" dirty="0" smtClean="0"/>
              <a:t>จะทำ </a:t>
            </a:r>
            <a:r>
              <a:rPr lang="en-US" dirty="0" smtClean="0"/>
              <a:t>NAT </a:t>
            </a:r>
            <a:r>
              <a:rPr lang="th-TH" dirty="0" smtClean="0"/>
              <a:t>ให้</a:t>
            </a:r>
          </a:p>
          <a:p>
            <a:pPr lvl="1"/>
            <a:r>
              <a:rPr lang="en-US" dirty="0" smtClean="0"/>
              <a:t>Bridged Adapter</a:t>
            </a:r>
          </a:p>
          <a:p>
            <a:pPr lvl="2"/>
            <a:r>
              <a:rPr lang="th-TH" dirty="0" smtClean="0"/>
              <a:t>เมื่อต้องการให้ </a:t>
            </a:r>
            <a:r>
              <a:rPr lang="en-US" dirty="0" smtClean="0"/>
              <a:t>Guest OS </a:t>
            </a:r>
            <a:r>
              <a:rPr lang="th-TH" dirty="0" smtClean="0"/>
              <a:t>สามารถรันโปรแกรม </a:t>
            </a:r>
            <a:r>
              <a:rPr lang="en-US" dirty="0" smtClean="0"/>
              <a:t>server </a:t>
            </a:r>
            <a:r>
              <a:rPr lang="th-TH" dirty="0" smtClean="0"/>
              <a:t>ได้ โดย </a:t>
            </a:r>
            <a:r>
              <a:rPr lang="en-US" dirty="0" smtClean="0"/>
              <a:t>IP </a:t>
            </a:r>
            <a:r>
              <a:rPr lang="th-TH" dirty="0" smtClean="0"/>
              <a:t>ที่ได้จะเป็น </a:t>
            </a:r>
            <a:r>
              <a:rPr lang="en-US" dirty="0" smtClean="0"/>
              <a:t>IP </a:t>
            </a:r>
            <a:r>
              <a:rPr lang="th-TH" dirty="0" smtClean="0"/>
              <a:t>จากระบบเครือข่ายจริง</a:t>
            </a:r>
          </a:p>
          <a:p>
            <a:pPr lvl="1"/>
            <a:r>
              <a:rPr lang="en-US" dirty="0" smtClean="0"/>
              <a:t>Internal networking</a:t>
            </a:r>
          </a:p>
          <a:p>
            <a:pPr lvl="2"/>
            <a:r>
              <a:rPr lang="th-TH" dirty="0" smtClean="0"/>
              <a:t>จะเป็นเครือข่ายที่เห็นกันระหว่าง </a:t>
            </a:r>
            <a:r>
              <a:rPr lang="en-US" dirty="0" smtClean="0"/>
              <a:t>guest OS </a:t>
            </a:r>
            <a:r>
              <a:rPr lang="th-TH" dirty="0" smtClean="0"/>
              <a:t>เท่านั้น</a:t>
            </a:r>
          </a:p>
          <a:p>
            <a:pPr lvl="1"/>
            <a:r>
              <a:rPr lang="en-US" dirty="0" smtClean="0"/>
              <a:t>Host-only Adapter</a:t>
            </a:r>
          </a:p>
          <a:p>
            <a:pPr lvl="2"/>
            <a:r>
              <a:rPr lang="th-TH" dirty="0" smtClean="0"/>
              <a:t>เป็นเครือข่ายที่เชื่อมต่อระหว่าง </a:t>
            </a:r>
            <a:r>
              <a:rPr lang="en-US" dirty="0" smtClean="0"/>
              <a:t>Host OS </a:t>
            </a:r>
            <a:r>
              <a:rPr lang="th-TH" dirty="0" smtClean="0"/>
              <a:t>และ </a:t>
            </a:r>
            <a:r>
              <a:rPr lang="en-US" dirty="0" smtClean="0"/>
              <a:t>Guest OS </a:t>
            </a:r>
            <a:r>
              <a:rPr lang="th-TH" dirty="0" smtClean="0"/>
              <a:t>โดยที่ </a:t>
            </a:r>
            <a:r>
              <a:rPr lang="en-US" dirty="0" smtClean="0"/>
              <a:t>Host OS </a:t>
            </a:r>
            <a:r>
              <a:rPr lang="th-TH" dirty="0" smtClean="0"/>
              <a:t>ไม่จำเป็นจะต้องมี </a:t>
            </a:r>
            <a:r>
              <a:rPr lang="en-US" dirty="0" smtClean="0"/>
              <a:t>network interface </a:t>
            </a:r>
            <a:r>
              <a:rPr lang="th-TH" dirty="0" smtClean="0"/>
              <a:t>จริง</a:t>
            </a:r>
            <a:endParaRPr lang="en-US" dirty="0" smtClean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 </a:t>
            </a:r>
            <a:r>
              <a:rPr lang="th-TH" dirty="0" smtClean="0"/>
              <a:t>ในวิชานี้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 OS Hardware Requirement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smtClean="0"/>
              <a:t>ทำงานได้ในสถาปัตยกรรม </a:t>
            </a:r>
            <a:endParaRPr lang="en-US" b="1" dirty="0" smtClean="0"/>
          </a:p>
          <a:p>
            <a:pPr lvl="1"/>
            <a:r>
              <a:rPr lang="en-US" b="1" dirty="0" smtClean="0"/>
              <a:t>I386 (32-bits Pentium</a:t>
            </a:r>
            <a:r>
              <a:rPr lang="th-TH" b="1" dirty="0" smtClean="0"/>
              <a:t> และ </a:t>
            </a:r>
            <a:r>
              <a:rPr lang="en-US" b="1" dirty="0" smtClean="0"/>
              <a:t>AMD)</a:t>
            </a:r>
          </a:p>
          <a:p>
            <a:pPr lvl="1"/>
            <a:r>
              <a:rPr lang="en-US" dirty="0" smtClean="0"/>
              <a:t>X86_64 (EM_64T, AMD 64)</a:t>
            </a:r>
          </a:p>
          <a:p>
            <a:r>
              <a:rPr lang="en-US" b="1" dirty="0" smtClean="0"/>
              <a:t>RAM</a:t>
            </a:r>
          </a:p>
          <a:p>
            <a:pPr lvl="1"/>
            <a:r>
              <a:rPr lang="en-US" dirty="0" smtClean="0"/>
              <a:t> 128 MB </a:t>
            </a:r>
            <a:r>
              <a:rPr lang="th-TH" dirty="0" smtClean="0"/>
              <a:t>ถ้าทำงานใน </a:t>
            </a:r>
            <a:r>
              <a:rPr lang="en-US" dirty="0" smtClean="0"/>
              <a:t>text-mode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512 MB </a:t>
            </a:r>
            <a:r>
              <a:rPr lang="th-TH" b="1" dirty="0" smtClean="0"/>
              <a:t>ถ้าทำงานใน </a:t>
            </a:r>
            <a:r>
              <a:rPr lang="en-US" b="1" dirty="0" smtClean="0"/>
              <a:t>graphic-mode (1 GB </a:t>
            </a:r>
            <a:r>
              <a:rPr lang="th-TH" b="1" dirty="0" smtClean="0"/>
              <a:t>จะดีกว่า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Harddisk</a:t>
            </a:r>
            <a:endParaRPr lang="en-US" b="1" dirty="0" smtClean="0"/>
          </a:p>
          <a:p>
            <a:pPr lvl="1"/>
            <a:r>
              <a:rPr lang="en-US" dirty="0" smtClean="0"/>
              <a:t>1.2 GB   </a:t>
            </a:r>
            <a:r>
              <a:rPr lang="en-US" b="1" dirty="0" smtClean="0"/>
              <a:t>(</a:t>
            </a:r>
            <a:r>
              <a:rPr lang="th-TH" b="1" dirty="0" smtClean="0"/>
              <a:t>จะใช้ </a:t>
            </a:r>
            <a:r>
              <a:rPr lang="en-US" b="1" dirty="0" smtClean="0"/>
              <a:t>4 GB)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Virtual Machine</a:t>
            </a:r>
            <a:r>
              <a:rPr lang="th-TH" dirty="0" smtClean="0"/>
              <a:t> </a:t>
            </a:r>
            <a:r>
              <a:rPr lang="en-US" dirty="0" smtClean="0"/>
              <a:t>(1)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4742"/>
            <a:ext cx="7988271" cy="5313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8810" y="1988840"/>
            <a:ext cx="43204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Virtual Machine</a:t>
            </a:r>
            <a:r>
              <a:rPr lang="th-TH" dirty="0" smtClean="0"/>
              <a:t>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8654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Virtual Machine</a:t>
            </a:r>
            <a:r>
              <a:rPr lang="th-TH" dirty="0" smtClean="0"/>
              <a:t> </a:t>
            </a:r>
            <a:r>
              <a:rPr lang="en-US" dirty="0" smtClean="0"/>
              <a:t>(3)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0721"/>
            <a:ext cx="7784352" cy="517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40022"/>
            <a:ext cx="7897033" cy="525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Virtual Machine</a:t>
            </a:r>
            <a:r>
              <a:rPr lang="th-TH" dirty="0" smtClean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1380" y="2964466"/>
            <a:ext cx="124175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VirtualBox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5915" y="3388930"/>
            <a:ext cx="113018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VMWare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3964994"/>
            <a:ext cx="221727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Microsoft Virtual PC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20684" y="4282492"/>
            <a:ext cx="104361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Parallels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80368" y="3161750"/>
            <a:ext cx="144016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67944" y="3604954"/>
            <a:ext cx="14401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848028" y="3813394"/>
            <a:ext cx="579956" cy="3356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96786" y="4077072"/>
            <a:ext cx="387526" cy="3564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Virtual Machine</a:t>
            </a:r>
            <a:r>
              <a:rPr lang="th-TH" dirty="0" smtClean="0"/>
              <a:t> </a:t>
            </a:r>
            <a:r>
              <a:rPr lang="en-US" dirty="0" smtClean="0"/>
              <a:t>(5)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733606" cy="5143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Virtual Machine</a:t>
            </a:r>
            <a:r>
              <a:rPr lang="th-TH" dirty="0" smtClean="0"/>
              <a:t> </a:t>
            </a:r>
            <a:r>
              <a:rPr lang="en-US" dirty="0" smtClean="0"/>
              <a:t>(6)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45177" cy="521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Virtual Machine (7)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8356"/>
            <a:ext cx="7704856" cy="5124749"/>
          </a:xfrm>
        </p:spPr>
      </p:pic>
    </p:spTree>
    <p:extLst>
      <p:ext uri="{BB962C8B-B14F-4D97-AF65-F5344CB8AC3E}">
        <p14:creationId xmlns:p14="http://schemas.microsoft.com/office/powerpoint/2010/main" val="45602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การติดตั้ง 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ไม่ยุ่งยาก และค่าเริ่มต้นต่างๆที่ 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กำหนดให้ตอนติดตั้งก็สามารถใช้งานได้เป็นอย่างดี</a:t>
            </a:r>
          </a:p>
          <a:p>
            <a:r>
              <a:rPr lang="th-TH" dirty="0" smtClean="0"/>
              <a:t>ในบทเรียนเนื่องด้วยไม่มีคอมพิวเตอร์ว่างให้ลงจริงๆ จะนำเสนอเป็นการลง 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ผ่าน </a:t>
            </a:r>
            <a:r>
              <a:rPr lang="en-US" dirty="0" smtClean="0"/>
              <a:t>Virtual machine (</a:t>
            </a:r>
            <a:r>
              <a:rPr lang="en-US" dirty="0" err="1" smtClean="0"/>
              <a:t>VirtualBox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Virtual machine </a:t>
            </a:r>
            <a:r>
              <a:rPr lang="th-TH" dirty="0" smtClean="0"/>
              <a:t>เป็นเครื่องเสมือนที่จำลองการทำงานของเครื่องคอมพิวเตอร์จริงๆ </a:t>
            </a:r>
          </a:p>
          <a:p>
            <a:pPr lvl="1"/>
            <a:r>
              <a:rPr lang="th-TH" dirty="0" smtClean="0"/>
              <a:t>มีการกำหนดคุณสมบัติของเครื่องที่ต้องการจำลอง</a:t>
            </a:r>
          </a:p>
          <a:p>
            <a:pPr lvl="1"/>
            <a:r>
              <a:rPr lang="th-TH" dirty="0" smtClean="0"/>
              <a:t>สามารถติดตั้งระบบปฎิบัติที่ไม่เหมือนกับเครื่องแม่ลงไปได้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ตั้งค่ารูปแบบ </a:t>
            </a:r>
            <a:r>
              <a:rPr lang="en-US" dirty="0" smtClean="0"/>
              <a:t>Network </a:t>
            </a:r>
            <a:r>
              <a:rPr lang="en-US" dirty="0" smtClean="0"/>
              <a:t>Interface</a:t>
            </a:r>
            <a:r>
              <a:rPr lang="th-TH" dirty="0" smtClean="0"/>
              <a:t> </a:t>
            </a: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76864" cy="5172644"/>
          </a:xfrm>
        </p:spPr>
      </p:pic>
      <p:sp>
        <p:nvSpPr>
          <p:cNvPr id="5" name="Rectangle 4"/>
          <p:cNvSpPr/>
          <p:nvPr/>
        </p:nvSpPr>
        <p:spPr>
          <a:xfrm>
            <a:off x="827584" y="3356992"/>
            <a:ext cx="165618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87122" y="5239591"/>
            <a:ext cx="20162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5254" y="2708920"/>
            <a:ext cx="165618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ตั้งค่ารูปแบบ </a:t>
            </a:r>
            <a:r>
              <a:rPr lang="en-US" dirty="0"/>
              <a:t>Network Interface</a:t>
            </a:r>
            <a:r>
              <a:rPr lang="th-TH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4" y="1600199"/>
            <a:ext cx="7688324" cy="5113753"/>
          </a:xfrm>
        </p:spPr>
      </p:pic>
      <p:sp>
        <p:nvSpPr>
          <p:cNvPr id="5" name="Rectangle 4"/>
          <p:cNvSpPr/>
          <p:nvPr/>
        </p:nvSpPr>
        <p:spPr>
          <a:xfrm>
            <a:off x="3603218" y="2708920"/>
            <a:ext cx="71181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1347" y="3197930"/>
            <a:ext cx="1022701" cy="2310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8356"/>
            <a:ext cx="7704856" cy="51247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ใส่แผ่น </a:t>
            </a:r>
            <a:r>
              <a:rPr lang="en-US" dirty="0" smtClean="0"/>
              <a:t>CD </a:t>
            </a:r>
            <a:r>
              <a:rPr lang="th-TH" dirty="0" smtClean="0"/>
              <a:t>ติดตั้ง </a:t>
            </a:r>
            <a:r>
              <a:rPr lang="en-US" dirty="0" err="1" smtClean="0"/>
              <a:t>CentOS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3888" y="5085184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568" y="3356992"/>
            <a:ext cx="165618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4" y="1600200"/>
            <a:ext cx="7652071" cy="5089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ใส่แผ่น </a:t>
            </a:r>
            <a:r>
              <a:rPr lang="en-US" dirty="0" smtClean="0"/>
              <a:t>CD </a:t>
            </a:r>
            <a:r>
              <a:rPr lang="th-TH" dirty="0" smtClean="0"/>
              <a:t>ติดตั้ง </a:t>
            </a:r>
            <a:r>
              <a:rPr lang="en-US" dirty="0" err="1" smtClean="0"/>
              <a:t>CentOS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7824" y="3083028"/>
            <a:ext cx="1296144" cy="201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20272" y="2852936"/>
            <a:ext cx="288032" cy="230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ใส่แผ่น </a:t>
            </a:r>
            <a:r>
              <a:rPr lang="en-US" dirty="0" smtClean="0"/>
              <a:t>CD </a:t>
            </a:r>
            <a:r>
              <a:rPr lang="th-TH" dirty="0" smtClean="0"/>
              <a:t>ติดตั้ง </a:t>
            </a:r>
            <a:r>
              <a:rPr lang="en-US" dirty="0" err="1" smtClean="0"/>
              <a:t>CentOS</a:t>
            </a:r>
            <a:r>
              <a:rPr lang="en-US" dirty="0" smtClean="0"/>
              <a:t> (3)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729541" cy="5141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ติดตั้ง </a:t>
            </a:r>
            <a:r>
              <a:rPr lang="en-US" dirty="0" err="1" smtClean="0"/>
              <a:t>CentOS</a:t>
            </a:r>
            <a:r>
              <a:rPr lang="th-TH" dirty="0" smtClean="0"/>
              <a:t>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76256" y="1340768"/>
            <a:ext cx="2088232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6409" y="2564904"/>
            <a:ext cx="1808079" cy="138499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dirty="0" smtClean="0"/>
              <a:t>หน้าจอติดตั้งเริ่มต้นให้กด </a:t>
            </a:r>
            <a:r>
              <a:rPr lang="en-US" dirty="0" smtClean="0"/>
              <a:t>Enter </a:t>
            </a:r>
            <a:r>
              <a:rPr lang="th-TH" dirty="0" smtClean="0"/>
              <a:t>ได้เลย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6254"/>
            <a:ext cx="6135105" cy="5237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8009" r="8509" b="7103"/>
          <a:stretch/>
        </p:blipFill>
        <p:spPr>
          <a:xfrm>
            <a:off x="251520" y="1551182"/>
            <a:ext cx="7272808" cy="50059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ติดตั้ง </a:t>
            </a:r>
            <a:r>
              <a:rPr lang="en-US" dirty="0" err="1" smtClean="0"/>
              <a:t>CentOS</a:t>
            </a:r>
            <a:r>
              <a:rPr lang="th-TH" dirty="0" smtClean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204864"/>
            <a:ext cx="2664297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dirty="0" smtClean="0"/>
              <a:t>เลือกภาษาอังกฤษดีกว่า</a:t>
            </a:r>
          </a:p>
          <a:p>
            <a:pPr lvl="0"/>
            <a:r>
              <a:rPr lang="th-TH" dirty="0" smtClean="0"/>
              <a:t>กด </a:t>
            </a:r>
            <a:r>
              <a:rPr lang="en-US" dirty="0" smtClean="0"/>
              <a:t>continue </a:t>
            </a:r>
            <a:r>
              <a:rPr lang="th-TH" dirty="0" smtClean="0"/>
              <a:t>ได้เลย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3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5281"/>
            <a:ext cx="70104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5317703" y="4653136"/>
            <a:ext cx="3744417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000" dirty="0" smtClean="0"/>
              <a:t>เลือก </a:t>
            </a:r>
            <a:r>
              <a:rPr lang="en-US" sz="2000" dirty="0" smtClean="0"/>
              <a:t>Gnome Desktop </a:t>
            </a:r>
            <a:r>
              <a:rPr lang="th-TH" sz="2000" dirty="0" smtClean="0"/>
              <a:t>ไปก่อน เราจะติดตั้ง </a:t>
            </a:r>
            <a:r>
              <a:rPr lang="en-US" sz="2000" dirty="0" smtClean="0"/>
              <a:t>server </a:t>
            </a:r>
            <a:r>
              <a:rPr lang="th-TH" sz="2000" dirty="0" smtClean="0"/>
              <a:t>ต่างๆ เพิ่มทีหลังเอง</a:t>
            </a:r>
          </a:p>
          <a:p>
            <a:pPr lvl="0"/>
            <a:r>
              <a:rPr lang="th-TH" sz="2000" dirty="0" smtClean="0"/>
              <a:t>เลือก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Gnome Application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Compatibility Libraries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Development Tools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46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8644" r="14594" b="6467"/>
          <a:stretch/>
        </p:blipFill>
        <p:spPr>
          <a:xfrm>
            <a:off x="611560" y="1556792"/>
            <a:ext cx="6840760" cy="5106483"/>
          </a:xfrm>
        </p:spPr>
      </p:pic>
      <p:sp>
        <p:nvSpPr>
          <p:cNvPr id="5" name="TextBox 4"/>
          <p:cNvSpPr txBox="1"/>
          <p:nvPr/>
        </p:nvSpPr>
        <p:spPr>
          <a:xfrm>
            <a:off x="6156176" y="2204864"/>
            <a:ext cx="280831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400" dirty="0" smtClean="0"/>
              <a:t>ดูเครื่องหมายตกใจ ปรับแต่งจนสามารถกด </a:t>
            </a:r>
            <a:r>
              <a:rPr lang="en-US" sz="2400" dirty="0" smtClean="0"/>
              <a:t>Begin Installation </a:t>
            </a:r>
            <a:r>
              <a:rPr lang="th-TH" sz="2400" dirty="0" smtClean="0"/>
              <a:t>ได้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90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 smtClean="0"/>
              <a:t>(</a:t>
            </a:r>
            <a:r>
              <a:rPr lang="th-TH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9" y="1600200"/>
            <a:ext cx="6787083" cy="5090312"/>
          </a:xfrm>
        </p:spPr>
      </p:pic>
      <p:sp>
        <p:nvSpPr>
          <p:cNvPr id="5" name="TextBox 4"/>
          <p:cNvSpPr txBox="1"/>
          <p:nvPr/>
        </p:nvSpPr>
        <p:spPr>
          <a:xfrm>
            <a:off x="6228184" y="3068960"/>
            <a:ext cx="280831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400" dirty="0" smtClean="0"/>
              <a:t>ตั้งรหัสผ่านของ </a:t>
            </a:r>
            <a:r>
              <a:rPr lang="en-US" sz="2400" dirty="0" smtClean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297402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เทคโนโลยีเสมือน </a:t>
            </a:r>
            <a:r>
              <a:rPr lang="en-US" dirty="0" smtClean="0"/>
              <a:t>(Virtualization) </a:t>
            </a:r>
            <a:r>
              <a:rPr lang="th-TH" dirty="0" smtClean="0"/>
              <a:t>ในปัจจุบันได้เราความนิยมอย่างมาก ทั้งๆที่เทคโนโลยีนี้ได้ถูกนำเสนอมาเมื่อนานมาแล้วแต่ไม่ประสบความสำเร็จ</a:t>
            </a:r>
          </a:p>
          <a:p>
            <a:r>
              <a:rPr lang="th-TH" dirty="0" smtClean="0"/>
              <a:t>เนื่องจากปัจจุบันอุปกรณ์ต่างๆ ทางคอมพิวเตอร์มีการพัฒนาอย่างรวดเร็ว </a:t>
            </a:r>
          </a:p>
          <a:p>
            <a:pPr lvl="1"/>
            <a:r>
              <a:rPr lang="en-US" dirty="0" smtClean="0"/>
              <a:t>CPU </a:t>
            </a:r>
            <a:r>
              <a:rPr lang="th-TH" dirty="0" smtClean="0"/>
              <a:t>มีความเร็วสูง จนกระทั่งผู้ใช้ไม่ได้ใช้งานอย่างเต็มประสิทธิภาพ</a:t>
            </a:r>
          </a:p>
          <a:p>
            <a:pPr lvl="1"/>
            <a:r>
              <a:rPr lang="en-US" dirty="0" err="1" smtClean="0"/>
              <a:t>Harddisk</a:t>
            </a:r>
            <a:r>
              <a:rPr lang="en-US" dirty="0" smtClean="0"/>
              <a:t> </a:t>
            </a:r>
            <a:r>
              <a:rPr lang="th-TH" dirty="0" smtClean="0"/>
              <a:t>มีความจุสูงมากขึ้นกว่าในอดีตเยอะมาก</a:t>
            </a:r>
          </a:p>
          <a:p>
            <a:pPr lvl="1"/>
            <a:r>
              <a:rPr lang="en-US" dirty="0" smtClean="0"/>
              <a:t>Network Interface </a:t>
            </a:r>
            <a:r>
              <a:rPr lang="th-TH" dirty="0" smtClean="0"/>
              <a:t>ความเร็วของระบบเครือข่ายมีการพัฒนาอย่างรวดเร็ว</a:t>
            </a:r>
          </a:p>
          <a:p>
            <a:r>
              <a:rPr lang="en-US" dirty="0" smtClean="0"/>
              <a:t>Virtual machine </a:t>
            </a:r>
            <a:r>
              <a:rPr lang="th-TH" dirty="0" smtClean="0"/>
              <a:t>คือการทำเครื่องคอมพิวเตอร์เสมือนขึ้นในเครื่องคอมพิวเตอร์จริง ซึ่งทำผู้ใช้สามารถลงระบบปฎิบัติการในนั้นและใช้งานได้เหมือนเครื่องคอมพิวเตอร์ทั่วไป</a:t>
            </a:r>
          </a:p>
          <a:p>
            <a:pPr lvl="1"/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 smtClean="0"/>
              <a:t>(</a:t>
            </a:r>
            <a:r>
              <a:rPr lang="th-TH" dirty="0" smtClean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6228184" y="3068960"/>
            <a:ext cx="280831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400" dirty="0" smtClean="0"/>
              <a:t>เรียบร้อยกด </a:t>
            </a:r>
            <a:r>
              <a:rPr lang="en-US" sz="2400" dirty="0" smtClean="0"/>
              <a:t>Reboot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521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ระหว่างรอการติดตั้ง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ใน </a:t>
            </a:r>
            <a:r>
              <a:rPr lang="en-US" dirty="0" smtClean="0"/>
              <a:t>Linux </a:t>
            </a:r>
            <a:r>
              <a:rPr lang="th-TH" dirty="0" smtClean="0"/>
              <a:t>จะแบ่งผู้ใช้ออกเป็น  2 ประเภท</a:t>
            </a:r>
          </a:p>
          <a:p>
            <a:pPr lvl="1"/>
            <a:r>
              <a:rPr lang="th-TH" dirty="0" smtClean="0"/>
              <a:t>ผู้ดูแลระบบ จะมีชื่อบัญชีคือ </a:t>
            </a:r>
            <a:r>
              <a:rPr lang="en-US" dirty="0" smtClean="0"/>
              <a:t>root</a:t>
            </a:r>
          </a:p>
          <a:p>
            <a:pPr lvl="1"/>
            <a:r>
              <a:rPr lang="th-TH" dirty="0" smtClean="0"/>
              <a:t>ผู้ใช้ทั่วไป</a:t>
            </a:r>
          </a:p>
          <a:p>
            <a:r>
              <a:rPr lang="th-TH" dirty="0" smtClean="0"/>
              <a:t>ผู้ดูแลระบบจะมีสิทธิในการจัดการระบบบริการต่างๆ กำหนดเนื้อที่ สร้างบัญชีผู้ใช้ได้</a:t>
            </a:r>
          </a:p>
          <a:p>
            <a:r>
              <a:rPr lang="th-TH" dirty="0" smtClean="0"/>
              <a:t>ผู้ใช้ทั่วไปจะไม่สามารถเปลี่ยนแปลง แฟ้มข้อมูลของระบบได้ จะสามารถทำงานได้จำกัดในเนื้อที่การทำงานของตัวเอง</a:t>
            </a:r>
            <a:endParaRPr lang="en-US" dirty="0" smtClean="0"/>
          </a:p>
          <a:p>
            <a:r>
              <a:rPr lang="th-TH" b="1" dirty="0" smtClean="0"/>
              <a:t>พักผ่อน เข้าห้องน้ำ จิบกาแฟรอ การติดตั้งต่อไป</a:t>
            </a:r>
          </a:p>
          <a:p>
            <a:r>
              <a:rPr lang="th-TH" dirty="0" smtClean="0"/>
              <a:t>เมื่อติดตั้งเรียบร้อยแล้ว ให้ทำการติดตั้ง </a:t>
            </a:r>
            <a:r>
              <a:rPr lang="en-US" dirty="0" smtClean="0"/>
              <a:t>guest addition </a:t>
            </a:r>
            <a:r>
              <a:rPr lang="th-TH" dirty="0" smtClean="0"/>
              <a:t>ของ </a:t>
            </a:r>
            <a:r>
              <a:rPr lang="en-US" dirty="0" err="1" smtClean="0"/>
              <a:t>VirtualBox</a:t>
            </a:r>
            <a:r>
              <a:rPr lang="en-US" dirty="0" smtClean="0"/>
              <a:t> </a:t>
            </a:r>
            <a:r>
              <a:rPr lang="th-TH" dirty="0" smtClean="0"/>
              <a:t>เพื่อติดตั้ง </a:t>
            </a:r>
            <a:r>
              <a:rPr lang="en-US" dirty="0" smtClean="0"/>
              <a:t>driver </a:t>
            </a:r>
            <a:r>
              <a:rPr lang="th-TH" dirty="0" smtClean="0"/>
              <a:t>ให้กับ </a:t>
            </a:r>
            <a:r>
              <a:rPr lang="en-US" dirty="0" smtClean="0"/>
              <a:t>Guest OS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ให้สร้าง 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th-TH" dirty="0" smtClean="0"/>
              <a:t>ขึ้นมาบน </a:t>
            </a:r>
            <a:r>
              <a:rPr lang="en-US" dirty="0" smtClean="0"/>
              <a:t>VM </a:t>
            </a:r>
            <a:r>
              <a:rPr lang="th-TH" dirty="0" smtClean="0"/>
              <a:t>อีกตัวโดยให้ติดตั้งตามตัวแรก</a:t>
            </a:r>
          </a:p>
          <a:p>
            <a:r>
              <a:rPr lang="th-TH" dirty="0" smtClean="0"/>
              <a:t>ยกเว้น </a:t>
            </a:r>
            <a:r>
              <a:rPr lang="en-US" dirty="0" smtClean="0"/>
              <a:t>network interface </a:t>
            </a:r>
            <a:r>
              <a:rPr lang="th-TH" dirty="0" smtClean="0"/>
              <a:t>มีเพียง 1 อัน และกำหนดเป็น </a:t>
            </a:r>
            <a:r>
              <a:rPr lang="en-US" dirty="0" smtClean="0"/>
              <a:t>internal</a:t>
            </a:r>
          </a:p>
          <a:p>
            <a:r>
              <a:rPr lang="th-TH" dirty="0" smtClean="0"/>
              <a:t>ระหว่างการติดตั้งให้กำหนด </a:t>
            </a:r>
            <a:r>
              <a:rPr lang="en-US" dirty="0" smtClean="0"/>
              <a:t>IP </a:t>
            </a:r>
            <a:r>
              <a:rPr lang="th-TH" dirty="0" smtClean="0"/>
              <a:t>ของ </a:t>
            </a:r>
            <a:r>
              <a:rPr lang="en-US" dirty="0" smtClean="0"/>
              <a:t>eth0 </a:t>
            </a:r>
            <a:r>
              <a:rPr lang="th-TH" dirty="0" smtClean="0"/>
              <a:t>คือ</a:t>
            </a:r>
          </a:p>
          <a:p>
            <a:pPr lvl="1"/>
            <a:r>
              <a:rPr lang="en-US" dirty="0" smtClean="0"/>
              <a:t>Eth0 : 192.168.1.2/24</a:t>
            </a:r>
          </a:p>
          <a:p>
            <a:pPr lvl="1"/>
            <a:r>
              <a:rPr lang="en-US" dirty="0" smtClean="0"/>
              <a:t>Gateway : 192.168.1.1</a:t>
            </a:r>
          </a:p>
          <a:p>
            <a:pPr lvl="1"/>
            <a:r>
              <a:rPr lang="en-US" dirty="0" smtClean="0"/>
              <a:t>DNS : 192.168.1.1</a:t>
            </a:r>
          </a:p>
          <a:p>
            <a:r>
              <a:rPr lang="th-TH" dirty="0" smtClean="0"/>
              <a:t>เมื่อติดตั้งเสร็จแล้วให้ลอง </a:t>
            </a:r>
            <a:r>
              <a:rPr lang="en-US" dirty="0" smtClean="0"/>
              <a:t>ping </a:t>
            </a:r>
            <a:r>
              <a:rPr lang="th-TH" dirty="0" smtClean="0"/>
              <a:t>เข้าไปที่เครื่อง 192.168.1.1 ดู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3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(1)</a:t>
            </a: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3" y="1769476"/>
            <a:ext cx="90924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5976" y="2060848"/>
            <a:ext cx="4536504" cy="35283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Host OS </a:t>
            </a:r>
            <a:r>
              <a:rPr lang="th-TH" dirty="0" smtClean="0"/>
              <a:t>คือระบบปฎิบัติการที่ติดตั้งบนเครื่องคอมพิวเตอร์จริง</a:t>
            </a:r>
          </a:p>
          <a:p>
            <a:r>
              <a:rPr lang="en-US" dirty="0" smtClean="0"/>
              <a:t>Virtualization Application </a:t>
            </a:r>
            <a:r>
              <a:rPr lang="th-TH" dirty="0" smtClean="0"/>
              <a:t>คือ โปรแกรมที่จัดการทำเครื่องเสมือน</a:t>
            </a:r>
          </a:p>
          <a:p>
            <a:r>
              <a:rPr lang="en-US" dirty="0" smtClean="0"/>
              <a:t>Guest OS </a:t>
            </a:r>
            <a:r>
              <a:rPr lang="th-TH" dirty="0" smtClean="0"/>
              <a:t>คือระบบปฎิบัติการที่ติดตั้งบนเครื่องคอมพิวเตอร์เสมือน</a:t>
            </a:r>
          </a:p>
          <a:p>
            <a:r>
              <a:rPr lang="th-TH" dirty="0" smtClean="0"/>
              <a:t>ข้อดีของ </a:t>
            </a:r>
            <a:r>
              <a:rPr lang="en-US" dirty="0" smtClean="0"/>
              <a:t>Virtualization</a:t>
            </a:r>
          </a:p>
          <a:p>
            <a:pPr lvl="1"/>
            <a:r>
              <a:rPr lang="th-TH" dirty="0" smtClean="0"/>
              <a:t>ประหยัดค่าใช้จ่ายทางด้านอุปกรณ์</a:t>
            </a:r>
          </a:p>
          <a:p>
            <a:pPr lvl="1"/>
            <a:r>
              <a:rPr lang="th-TH" dirty="0" smtClean="0"/>
              <a:t>ง่ายต่อการโอนย้ายระบบ</a:t>
            </a:r>
          </a:p>
          <a:p>
            <a:pPr lvl="1"/>
            <a:r>
              <a:rPr lang="th-TH" dirty="0" smtClean="0"/>
              <a:t>ประหยัดพลังงานค่าไฟฟ้า ..และอื่นๆ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34" y="1988840"/>
            <a:ext cx="393592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การใช้งานเทคโนโลยีเครื่องเสมือนในปัจจุบัน </a:t>
            </a: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1026" name="Picture 2" descr="http://2.bp.blogspot.com/_uL3CaZgbQRQ/TP0-nkA2JbI/AAAAAAAAAWE/j98URfkmL4c/s640/vmware_vie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85" y="1579607"/>
            <a:ext cx="8222295" cy="516176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248472" cy="204752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Vmware</a:t>
            </a:r>
            <a:r>
              <a:rPr lang="en-US" sz="2400" dirty="0" smtClean="0"/>
              <a:t> </a:t>
            </a:r>
            <a:r>
              <a:rPr lang="en-US" sz="2400" dirty="0" err="1" smtClean="0"/>
              <a:t>vSphere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การใช้งานเทคโนโลยีเครื่องเสมือนในปัจจุบัน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33794" name="Picture 2" descr="http://www.windowsazure.com/media/devcenter/shared/execmodels_01_creatingv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85809"/>
            <a:ext cx="8064896" cy="4583551"/>
          </a:xfrm>
          <a:prstGeom prst="rect">
            <a:avLst/>
          </a:prstGeom>
          <a:noFill/>
        </p:spPr>
      </p:pic>
      <p:pic>
        <p:nvPicPr>
          <p:cNvPr id="33796" name="Picture 4" descr="http://www.twilio.com/blog/wp-content/uploads/2012/07/windows_azur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616" y="1556792"/>
            <a:ext cx="3275856" cy="6179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Windows Azure (Microsoft)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การใช้งานเทคโนโลยีเครื่องเสมือนในปัจจุบัน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34818" name="Picture 2" descr="http://www.geego.com/training_courses/img/pic_uec.gif"/>
          <p:cNvPicPr>
            <a:picLocks noChangeAspect="1" noChangeArrowheads="1"/>
          </p:cNvPicPr>
          <p:nvPr/>
        </p:nvPicPr>
        <p:blipFill>
          <a:blip r:embed="rId2" cstate="print"/>
          <a:srcRect b="11404"/>
          <a:stretch>
            <a:fillRect/>
          </a:stretch>
        </p:blipFill>
        <p:spPr bwMode="auto">
          <a:xfrm>
            <a:off x="1115616" y="1556792"/>
            <a:ext cx="6924467" cy="51571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Amazon EC2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VirtualBox</a:t>
            </a:r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5191988"/>
            <a:ext cx="7704856" cy="1621387"/>
          </a:xfrm>
        </p:spPr>
        <p:txBody>
          <a:bodyPr>
            <a:normAutofit/>
          </a:bodyPr>
          <a:lstStyle/>
          <a:p>
            <a:r>
              <a:rPr lang="th-TH" sz="2000" dirty="0" smtClean="0"/>
              <a:t>ตัวจัดการ </a:t>
            </a:r>
            <a:r>
              <a:rPr lang="en-US" sz="2000" dirty="0" smtClean="0"/>
              <a:t>Virtual Machine </a:t>
            </a:r>
            <a:r>
              <a:rPr lang="th-TH" sz="2000" dirty="0" smtClean="0"/>
              <a:t>ที่จะใช้คือ </a:t>
            </a:r>
            <a:r>
              <a:rPr lang="en-US" sz="2000" dirty="0" err="1" smtClean="0"/>
              <a:t>VirtualBox</a:t>
            </a:r>
            <a:r>
              <a:rPr lang="en-US" sz="2000" dirty="0" smtClean="0"/>
              <a:t> </a:t>
            </a:r>
            <a:r>
              <a:rPr lang="th-TH" sz="2000" dirty="0" smtClean="0"/>
              <a:t>ซึ่งพัฒนาโดย </a:t>
            </a:r>
            <a:r>
              <a:rPr lang="en-US" sz="2000" dirty="0" smtClean="0"/>
              <a:t>Sun </a:t>
            </a:r>
            <a:endParaRPr lang="th-TH" sz="2000" dirty="0" smtClean="0"/>
          </a:p>
          <a:p>
            <a:r>
              <a:rPr lang="th-TH" sz="2000" dirty="0" smtClean="0"/>
              <a:t>แต่เนื่องจาก </a:t>
            </a:r>
            <a:r>
              <a:rPr lang="en-US" sz="2000" dirty="0" smtClean="0"/>
              <a:t>Sun </a:t>
            </a:r>
            <a:r>
              <a:rPr lang="th-TH" sz="2000" dirty="0" smtClean="0"/>
              <a:t>ถูก </a:t>
            </a:r>
            <a:r>
              <a:rPr lang="en-US" sz="2000" dirty="0" smtClean="0"/>
              <a:t>Oracle </a:t>
            </a:r>
            <a:r>
              <a:rPr lang="th-TH" sz="2000" dirty="0" smtClean="0"/>
              <a:t>ซื้อ จึงมีชื่อเต็มว่า </a:t>
            </a:r>
            <a:r>
              <a:rPr lang="en-US" sz="2000" dirty="0" smtClean="0"/>
              <a:t>Oracle VM </a:t>
            </a:r>
            <a:r>
              <a:rPr lang="en-US" sz="2000" dirty="0" err="1" smtClean="0"/>
              <a:t>VirtualBox</a:t>
            </a:r>
            <a:r>
              <a:rPr lang="en-US" sz="2000" dirty="0" smtClean="0"/>
              <a:t> </a:t>
            </a:r>
          </a:p>
          <a:p>
            <a:r>
              <a:rPr lang="th-TH" sz="2000" dirty="0" smtClean="0"/>
              <a:t>สามารถใช้งานได้ฟรี</a:t>
            </a:r>
          </a:p>
          <a:p>
            <a:r>
              <a:rPr lang="th-TH" sz="2000" dirty="0" smtClean="0"/>
              <a:t>ประสิทธิภาพในการทำงานดี</a:t>
            </a:r>
            <a:endParaRPr lang="th-TH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05" y="1556792"/>
            <a:ext cx="5328592" cy="354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5149</TotalTime>
  <Words>816</Words>
  <Application>Microsoft Office PowerPoint</Application>
  <PresentationFormat>On-screen Show (4:3)</PresentationFormat>
  <Paragraphs>107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FreesiaUPC</vt:lpstr>
      <vt:lpstr>Tw Cen MT</vt:lpstr>
      <vt:lpstr>Wingdings</vt:lpstr>
      <vt:lpstr>Wingdings 2</vt:lpstr>
      <vt:lpstr>Median</vt:lpstr>
      <vt:lpstr>Virtualization  and  CentOS Installation</vt:lpstr>
      <vt:lpstr>Introduction</vt:lpstr>
      <vt:lpstr>Virtualization</vt:lpstr>
      <vt:lpstr>Virtual Machine (1)</vt:lpstr>
      <vt:lpstr>Virtual Machine (2)</vt:lpstr>
      <vt:lpstr>การใช้งานเทคโนโลยีเครื่องเสมือนในปัจจุบัน (1)</vt:lpstr>
      <vt:lpstr>การใช้งานเทคโนโลยีเครื่องเสมือนในปัจจุบัน (2)</vt:lpstr>
      <vt:lpstr>การใช้งานเทคโนโลยีเครื่องเสมือนในปัจจุบัน (3)</vt:lpstr>
      <vt:lpstr>VirtualBox</vt:lpstr>
      <vt:lpstr>Networking modes</vt:lpstr>
      <vt:lpstr>Network Diagram ในวิชานี้</vt:lpstr>
      <vt:lpstr>Cent OS Hardware Requirement</vt:lpstr>
      <vt:lpstr>สร้าง Virtual Machine (1)</vt:lpstr>
      <vt:lpstr>สร้าง Virtual Machine (2)</vt:lpstr>
      <vt:lpstr>สร้าง Virtual Machine (3)</vt:lpstr>
      <vt:lpstr>สร้าง Virtual Machine (4)</vt:lpstr>
      <vt:lpstr>สร้าง Virtual Machine (5)</vt:lpstr>
      <vt:lpstr>สร้าง Virtual Machine (6)</vt:lpstr>
      <vt:lpstr>สร้าง Virtual Machine (7)</vt:lpstr>
      <vt:lpstr>ตั้งค่ารูปแบบ Network Interface (1)</vt:lpstr>
      <vt:lpstr>ตั้งค่ารูปแบบ Network Interface (2)</vt:lpstr>
      <vt:lpstr>ใส่แผ่น CD ติดตั้ง CentOS (1)</vt:lpstr>
      <vt:lpstr>ใส่แผ่น CD ติดตั้ง CentOS (2)</vt:lpstr>
      <vt:lpstr>ใส่แผ่น CD ติดตั้ง CentOS (3)</vt:lpstr>
      <vt:lpstr>ติดตั้ง CentOS (1)</vt:lpstr>
      <vt:lpstr>ติดตั้ง CentOS (2)</vt:lpstr>
      <vt:lpstr>ติดตั้ง CentOS (3)</vt:lpstr>
      <vt:lpstr>ติดตั้ง CentOS (4)</vt:lpstr>
      <vt:lpstr>ติดตั้ง CentOS (4)</vt:lpstr>
      <vt:lpstr>ติดตั้ง CentOS (5)</vt:lpstr>
      <vt:lpstr>ระหว่างรอการติดตั้ง</vt:lpstr>
      <vt:lpstr>แบบฝึกหัด</vt:lpstr>
    </vt:vector>
  </TitlesOfParts>
  <Company>Kmutnb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admin</dc:creator>
  <cp:lastModifiedBy>Choopan Rattanapoka</cp:lastModifiedBy>
  <cp:revision>148</cp:revision>
  <dcterms:created xsi:type="dcterms:W3CDTF">2010-09-29T03:45:09Z</dcterms:created>
  <dcterms:modified xsi:type="dcterms:W3CDTF">2015-01-12T01:38:49Z</dcterms:modified>
</cp:coreProperties>
</file>