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89" r:id="rId2"/>
    <p:sldId id="350" r:id="rId3"/>
    <p:sldId id="351" r:id="rId4"/>
    <p:sldId id="352" r:id="rId5"/>
    <p:sldId id="353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39" r:id="rId3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76" autoAdjust="0"/>
    <p:restoredTop sz="85996" autoAdjust="0"/>
  </p:normalViewPr>
  <p:slideViewPr>
    <p:cSldViewPr>
      <p:cViewPr varScale="1">
        <p:scale>
          <a:sx n="64" d="100"/>
          <a:sy n="64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4770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52FF79EB-BAB3-4AF3-BFDB-F04E207188E5}" type="datetime1">
              <a:rPr lang="en-US" altLang="en-US"/>
              <a:pPr/>
              <a:t>11/17/2014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Faculty of Informatics, BUU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2682D9E7-56AB-4AC2-B738-DDEDF048B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85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17/11/57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  <p:sldLayoutId id="214748369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537" y="3325728"/>
            <a:ext cx="6534919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/>
              <a:t>TREE</a:t>
            </a:r>
            <a:br>
              <a:rPr lang="en-US" alt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292536" y="5188064"/>
            <a:ext cx="3775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Credit: </a:t>
            </a:r>
            <a:r>
              <a:rPr lang="en-US" sz="2000" dirty="0" err="1" smtClean="0">
                <a:latin typeface="+mn-lt"/>
              </a:rPr>
              <a:t>Benchaporn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Jantarakongkul</a:t>
            </a:r>
            <a:endParaRPr lang="en-US" sz="2000" dirty="0" smtClean="0">
              <a:latin typeface="+mn-lt"/>
            </a:endParaRPr>
          </a:p>
          <a:p>
            <a:pPr algn="r"/>
            <a:r>
              <a:rPr lang="en-US" sz="2000" dirty="0" err="1" smtClean="0">
                <a:latin typeface="+mn-lt"/>
              </a:rPr>
              <a:t>Burapha</a:t>
            </a:r>
            <a:r>
              <a:rPr lang="en-US" sz="2000" dirty="0" smtClean="0">
                <a:latin typeface="+mn-lt"/>
              </a:rPr>
              <a:t> University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m</a:t>
            </a:r>
            <a:r>
              <a:rPr lang="en-US" altLang="en-US" dirty="0"/>
              <a:t>-</a:t>
            </a:r>
            <a:r>
              <a:rPr lang="en-US" altLang="en-US" dirty="0" err="1"/>
              <a:t>ary</a:t>
            </a:r>
            <a:r>
              <a:rPr lang="en-US" altLang="en-US" dirty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/>
              <a:t>ต้นไม้ที่มีราก จะเรียกว่า</a:t>
            </a:r>
            <a:r>
              <a:rPr lang="en-US" altLang="en-US" sz="3200" dirty="0"/>
              <a:t> </a:t>
            </a:r>
            <a:r>
              <a:rPr lang="en-US" altLang="en-US" sz="3200" i="1" dirty="0"/>
              <a:t>m </a:t>
            </a:r>
            <a:r>
              <a:rPr lang="th-TH" altLang="en-US" sz="3200" dirty="0" smtClean="0"/>
              <a:t>ภาค </a:t>
            </a:r>
            <a:r>
              <a:rPr lang="th-TH" altLang="en-US" sz="3200" i="1" dirty="0" smtClean="0"/>
              <a:t>(</a:t>
            </a:r>
            <a:r>
              <a:rPr lang="en-US" altLang="en-US" sz="3200" i="1" dirty="0"/>
              <a:t>m</a:t>
            </a:r>
            <a:r>
              <a:rPr lang="en-US" altLang="en-US" sz="3200" dirty="0"/>
              <a:t>-</a:t>
            </a:r>
            <a:r>
              <a:rPr lang="en-US" altLang="en-US" sz="3200" dirty="0" err="1"/>
              <a:t>ary</a:t>
            </a:r>
            <a:r>
              <a:rPr lang="en-US" altLang="en-US" sz="3200" dirty="0"/>
              <a:t> tree) </a:t>
            </a:r>
            <a:r>
              <a:rPr lang="th-TH" altLang="en-US" sz="3200" dirty="0"/>
              <a:t>ถ้าทุกๆจุดมีลูก(</a:t>
            </a:r>
            <a:r>
              <a:rPr lang="en-US" altLang="en-US" sz="3200" dirty="0"/>
              <a:t>children</a:t>
            </a:r>
            <a:r>
              <a:rPr lang="th-TH" altLang="en-US" sz="3200" dirty="0"/>
              <a:t>)ไม่มากกว่า</a:t>
            </a:r>
            <a:r>
              <a:rPr lang="en-US" altLang="en-US" sz="3200" dirty="0"/>
              <a:t> </a:t>
            </a:r>
            <a:r>
              <a:rPr lang="en-US" altLang="en-US" sz="3200" i="1" dirty="0"/>
              <a:t>m</a:t>
            </a:r>
            <a:r>
              <a:rPr lang="en-US" altLang="en-US" sz="3200" dirty="0"/>
              <a:t> </a:t>
            </a:r>
            <a:endParaRPr lang="th-TH" altLang="en-US" sz="3200" dirty="0"/>
          </a:p>
          <a:p>
            <a:r>
              <a:rPr lang="th-TH" altLang="en-US" sz="3200" dirty="0" smtClean="0"/>
              <a:t>และจะเรียกว่า</a:t>
            </a:r>
            <a:r>
              <a:rPr lang="th-TH" altLang="en-US" sz="3200" dirty="0"/>
              <a:t>ต้นไม้ </a:t>
            </a:r>
            <a:r>
              <a:rPr lang="en-US" altLang="en-US" sz="3200" i="1" dirty="0"/>
              <a:t>m</a:t>
            </a:r>
            <a:r>
              <a:rPr lang="en-US" altLang="en-US" sz="3200" dirty="0"/>
              <a:t> </a:t>
            </a:r>
            <a:r>
              <a:rPr lang="th-TH" altLang="en-US" sz="3200" dirty="0"/>
              <a:t>ภาคเต็ม</a:t>
            </a:r>
            <a:r>
              <a:rPr lang="th-TH" altLang="en-US" sz="3200" dirty="0" smtClean="0"/>
              <a:t>ต้น (</a:t>
            </a:r>
            <a:r>
              <a:rPr lang="en-US" altLang="en-US" sz="3200" i="1" dirty="0"/>
              <a:t>full</a:t>
            </a:r>
            <a:r>
              <a:rPr lang="th-TH" altLang="en-US" sz="3200" i="1" dirty="0"/>
              <a:t> </a:t>
            </a:r>
            <a:r>
              <a:rPr lang="en-US" altLang="en-US" sz="3200" i="1" dirty="0"/>
              <a:t>m-</a:t>
            </a:r>
            <a:r>
              <a:rPr lang="en-US" altLang="en-US" sz="3200" i="1" dirty="0" err="1"/>
              <a:t>ary</a:t>
            </a:r>
            <a:r>
              <a:rPr lang="en-US" altLang="en-US" sz="3200" i="1" dirty="0"/>
              <a:t> tree</a:t>
            </a:r>
            <a:r>
              <a:rPr lang="th-TH" altLang="en-US" sz="3200" dirty="0"/>
              <a:t>)</a:t>
            </a:r>
            <a:r>
              <a:rPr lang="en-US" altLang="en-US" sz="3200" dirty="0"/>
              <a:t> </a:t>
            </a:r>
            <a:r>
              <a:rPr lang="th-TH" altLang="en-US" sz="3200" dirty="0"/>
              <a:t>ถ้าทุกๆจุดภายในมีลูกเท่ากับ</a:t>
            </a:r>
            <a:r>
              <a:rPr lang="en-US" altLang="en-US" sz="3200" dirty="0"/>
              <a:t> </a:t>
            </a:r>
            <a:r>
              <a:rPr lang="en-US" altLang="en-US" sz="3200" i="1" dirty="0"/>
              <a:t>m</a:t>
            </a:r>
            <a:r>
              <a:rPr lang="en-US" altLang="en-US" sz="3200" dirty="0"/>
              <a:t> </a:t>
            </a:r>
            <a:r>
              <a:rPr lang="th-TH" altLang="en-US" sz="3200" dirty="0"/>
              <a:t>จุด</a:t>
            </a:r>
            <a:endParaRPr lang="en-US" altLang="en-US" sz="3200" dirty="0"/>
          </a:p>
          <a:p>
            <a:r>
              <a:rPr lang="th-TH" altLang="en-US" sz="3200" dirty="0"/>
              <a:t>ต้นไม้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2-ary</a:t>
            </a:r>
            <a:r>
              <a:rPr lang="th-TH" altLang="en-US" sz="3200" dirty="0" smtClean="0"/>
              <a:t> </a:t>
            </a:r>
            <a:r>
              <a:rPr lang="en-US" altLang="en-US" sz="3200" dirty="0" smtClean="0"/>
              <a:t>(</a:t>
            </a:r>
            <a:r>
              <a:rPr lang="th-TH" altLang="en-US" sz="3200" dirty="0"/>
              <a:t>มีลูกไม่เกิน</a:t>
            </a:r>
            <a:r>
              <a:rPr lang="en-US" altLang="en-US" sz="3200" dirty="0"/>
              <a:t> 2 </a:t>
            </a:r>
            <a:r>
              <a:rPr lang="th-TH" altLang="en-US" sz="3200" dirty="0"/>
              <a:t>จุด</a:t>
            </a:r>
            <a:r>
              <a:rPr lang="en-US" altLang="en-US" sz="3200" dirty="0"/>
              <a:t>) </a:t>
            </a:r>
            <a:r>
              <a:rPr lang="th-TH" altLang="en-US" sz="3200" dirty="0"/>
              <a:t>จะเรียกว่าต้นไม้ทวิภาค(</a:t>
            </a:r>
            <a:r>
              <a:rPr lang="en-US" altLang="en-US" sz="3200" i="1" dirty="0"/>
              <a:t>binary tree)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52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 smtClean="0">
                <a:cs typeface="+mn-cs"/>
              </a:rPr>
              <a:t>แบบฝึกหัด</a:t>
            </a:r>
            <a:r>
              <a:rPr lang="en-US" altLang="en-US" sz="4000" dirty="0" smtClean="0">
                <a:cs typeface="+mn-cs"/>
              </a:rPr>
              <a:t>: </a:t>
            </a:r>
            <a:r>
              <a:rPr lang="th-TH" altLang="en-US" sz="4000" dirty="0" smtClean="0">
                <a:cs typeface="+mn-cs"/>
              </a:rPr>
              <a:t>ต้น</a:t>
            </a:r>
            <a:r>
              <a:rPr lang="th-TH" altLang="en-US" sz="4000" dirty="0">
                <a:cs typeface="+mn-cs"/>
              </a:rPr>
              <a:t>ใดเป็นต้นไม้แบบ  </a:t>
            </a:r>
            <a:r>
              <a:rPr lang="en-US" altLang="en-US" sz="4000" i="1" dirty="0">
                <a:cs typeface="+mn-cs"/>
              </a:rPr>
              <a:t>m</a:t>
            </a:r>
            <a:r>
              <a:rPr lang="en-US" altLang="en-US" sz="4000" dirty="0">
                <a:cs typeface="+mn-cs"/>
              </a:rPr>
              <a:t>  </a:t>
            </a:r>
            <a:r>
              <a:rPr lang="th-TH" altLang="en-US" sz="4000" dirty="0">
                <a:cs typeface="+mn-cs"/>
              </a:rPr>
              <a:t>ภาคเต็มต้น?</a:t>
            </a:r>
            <a:endParaRPr lang="en-US" sz="4000" dirty="0"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01089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คุณสมบัติของ </a:t>
            </a:r>
            <a:r>
              <a:rPr lang="en-US" dirty="0" smtClean="0"/>
              <a:t>Tree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b="1" dirty="0">
                <a:solidFill>
                  <a:schemeClr val="accent2"/>
                </a:solidFill>
              </a:rPr>
              <a:t>ทฤษฎีบท </a:t>
            </a:r>
            <a:r>
              <a:rPr lang="th-TH" altLang="en-US" b="1" dirty="0" smtClean="0">
                <a:solidFill>
                  <a:schemeClr val="accent2"/>
                </a:solidFill>
              </a:rPr>
              <a:t>1</a:t>
            </a:r>
            <a:r>
              <a:rPr lang="en-US" altLang="en-US" b="1" dirty="0" smtClean="0">
                <a:solidFill>
                  <a:schemeClr val="accent2"/>
                </a:solidFill>
              </a:rPr>
              <a:t>:</a:t>
            </a:r>
            <a:r>
              <a:rPr lang="th-TH" altLang="en-US" b="1" dirty="0" smtClean="0"/>
              <a:t> </a:t>
            </a:r>
            <a:r>
              <a:rPr lang="th-TH" altLang="en-US" dirty="0"/>
              <a:t>ต้นไม้ที่มีทั้งหมด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th-TH" altLang="en-US" dirty="0"/>
              <a:t>จุด จะมีจำนวนกิ่ง(ด้าน)</a:t>
            </a:r>
            <a:r>
              <a:rPr lang="en-US" altLang="en-US" dirty="0"/>
              <a:t> </a:t>
            </a:r>
            <a:r>
              <a:rPr lang="en-US" altLang="en-US" i="1" dirty="0" smtClean="0">
                <a:solidFill>
                  <a:srgbClr val="FF0000"/>
                </a:solidFill>
              </a:rPr>
              <a:t>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=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−1</a:t>
            </a:r>
            <a:r>
              <a:rPr lang="en-US" altLang="en-US" dirty="0"/>
              <a:t> </a:t>
            </a:r>
            <a:r>
              <a:rPr lang="th-TH" altLang="en-US" dirty="0"/>
              <a:t>ด้าน</a:t>
            </a:r>
            <a:endParaRPr lang="en-US" altLang="en-US" dirty="0"/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15816" y="2636912"/>
            <a:ext cx="2934816" cy="3276600"/>
            <a:chOff x="2784" y="1920"/>
            <a:chExt cx="1440" cy="1632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3696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3312" y="23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128" y="23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024" y="29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6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784" y="34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3216" y="34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360" y="1968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744" y="196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3072" y="2400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360" y="2400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2832" y="2976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072" y="2976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3744" y="23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 flipV="1">
              <a:off x="3744" y="196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2976" y="34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3024" y="2976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3360" y="34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3792" y="34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408" y="2976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648" y="2976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32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คุณสมบัติของ </a:t>
            </a:r>
            <a:r>
              <a:rPr lang="en-US" dirty="0" smtClean="0"/>
              <a:t>Tree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b="1" dirty="0">
                <a:solidFill>
                  <a:schemeClr val="accent2"/>
                </a:solidFill>
              </a:rPr>
              <a:t>ทฤษฎีบท </a:t>
            </a:r>
            <a:r>
              <a:rPr lang="th-TH" altLang="en-US" b="1" dirty="0" smtClean="0">
                <a:solidFill>
                  <a:schemeClr val="accent2"/>
                </a:solidFill>
              </a:rPr>
              <a:t>2</a:t>
            </a:r>
            <a:r>
              <a:rPr lang="en-US" altLang="en-US" b="1" dirty="0" smtClean="0">
                <a:solidFill>
                  <a:schemeClr val="accent2"/>
                </a:solidFill>
              </a:rPr>
              <a:t>:</a:t>
            </a:r>
            <a:r>
              <a:rPr lang="th-TH" altLang="en-US" dirty="0" smtClean="0"/>
              <a:t> </a:t>
            </a:r>
            <a:r>
              <a:rPr lang="th-TH" altLang="en-US" dirty="0"/>
              <a:t>ต้นไม้ </a:t>
            </a:r>
            <a:r>
              <a:rPr lang="en-US" altLang="en-US" i="1" dirty="0"/>
              <a:t>m</a:t>
            </a:r>
            <a:r>
              <a:rPr lang="th-TH" altLang="en-US" i="1" dirty="0"/>
              <a:t> </a:t>
            </a:r>
            <a:r>
              <a:rPr lang="th-TH" altLang="en-US" dirty="0"/>
              <a:t>ภาคเต็มต้น(</a:t>
            </a:r>
            <a:r>
              <a:rPr lang="en-US" altLang="en-US" dirty="0"/>
              <a:t>full </a:t>
            </a:r>
            <a:r>
              <a:rPr lang="en-US" altLang="en-US" i="1" dirty="0"/>
              <a:t>m</a:t>
            </a:r>
            <a:r>
              <a:rPr lang="en-US" altLang="en-US" dirty="0"/>
              <a:t>-</a:t>
            </a:r>
            <a:r>
              <a:rPr lang="en-US" altLang="en-US" dirty="0" err="1"/>
              <a:t>ary</a:t>
            </a:r>
            <a:r>
              <a:rPr lang="en-US" altLang="en-US" dirty="0"/>
              <a:t> tree</a:t>
            </a:r>
            <a:r>
              <a:rPr lang="th-TH" altLang="en-US" dirty="0"/>
              <a:t>) ที่มีจุดภายในจำนวน</a:t>
            </a:r>
            <a:r>
              <a:rPr lang="en-US" altLang="en-US" dirty="0"/>
              <a:t> </a:t>
            </a:r>
            <a:r>
              <a:rPr lang="en-US" altLang="en-US" i="1" dirty="0" err="1"/>
              <a:t>i</a:t>
            </a:r>
            <a:r>
              <a:rPr lang="en-US" altLang="en-US" dirty="0"/>
              <a:t> </a:t>
            </a:r>
            <a:r>
              <a:rPr lang="th-TH" altLang="en-US" dirty="0"/>
              <a:t>จุด จะมีจำนวนจุดทั้งหมด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=</a:t>
            </a:r>
            <a:r>
              <a:rPr lang="en-US" altLang="en-US" i="1" dirty="0">
                <a:solidFill>
                  <a:srgbClr val="FF0000"/>
                </a:solidFill>
              </a:rPr>
              <a:t>mi</a:t>
            </a:r>
            <a:r>
              <a:rPr lang="en-US" altLang="en-US" dirty="0">
                <a:solidFill>
                  <a:srgbClr val="FF0000"/>
                </a:solidFill>
              </a:rPr>
              <a:t>+1</a:t>
            </a:r>
            <a:r>
              <a:rPr lang="en-US" altLang="en-US" dirty="0"/>
              <a:t> </a:t>
            </a:r>
            <a:r>
              <a:rPr lang="th-TH" altLang="en-US" dirty="0"/>
              <a:t>จุด และมีจุดใบ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  <a:sym typeface="MT Extra" panose="05050102010205020202" pitchFamily="18" charset="2"/>
              </a:rPr>
              <a:t>=(</a:t>
            </a:r>
            <a:r>
              <a:rPr lang="en-US" altLang="en-US" i="1" dirty="0">
                <a:solidFill>
                  <a:srgbClr val="FF0000"/>
                </a:solidFill>
                <a:sym typeface="MT Extra" panose="05050102010205020202" pitchFamily="18" charset="2"/>
              </a:rPr>
              <a:t>m</a:t>
            </a:r>
            <a:r>
              <a:rPr lang="en-US" altLang="en-US" dirty="0">
                <a:solidFill>
                  <a:srgbClr val="FF0000"/>
                </a:solidFill>
                <a:sym typeface="MT Extra" panose="05050102010205020202" pitchFamily="18" charset="2"/>
              </a:rPr>
              <a:t>−1)</a:t>
            </a:r>
            <a:r>
              <a:rPr lang="en-US" altLang="en-US" i="1" dirty="0">
                <a:solidFill>
                  <a:srgbClr val="FF0000"/>
                </a:solidFill>
                <a:sym typeface="MT Extra" panose="05050102010205020202" pitchFamily="18" charset="2"/>
              </a:rPr>
              <a:t>i</a:t>
            </a:r>
            <a:r>
              <a:rPr lang="en-US" altLang="en-US" dirty="0">
                <a:solidFill>
                  <a:srgbClr val="FF0000"/>
                </a:solidFill>
                <a:sym typeface="MT Extra" panose="05050102010205020202" pitchFamily="18" charset="2"/>
              </a:rPr>
              <a:t>+1</a:t>
            </a:r>
            <a:r>
              <a:rPr lang="en-US" altLang="en-US" dirty="0">
                <a:sym typeface="MT Extra" panose="05050102010205020202" pitchFamily="18" charset="2"/>
              </a:rPr>
              <a:t> </a:t>
            </a:r>
            <a:r>
              <a:rPr lang="th-TH" altLang="en-US" dirty="0">
                <a:sym typeface="MT Extra" panose="05050102010205020202" pitchFamily="18" charset="2"/>
              </a:rPr>
              <a:t>จุด</a:t>
            </a:r>
            <a:endParaRPr lang="en-US" altLang="en-US" dirty="0">
              <a:sym typeface="MT Extra" panose="05050102010205020202" pitchFamily="18" charset="2"/>
            </a:endParaRPr>
          </a:p>
          <a:p>
            <a:endParaRPr lang="en-US" dirty="0"/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2699792" y="3068960"/>
            <a:ext cx="3087216" cy="3158480"/>
            <a:chOff x="3072" y="528"/>
            <a:chExt cx="1440" cy="1632"/>
          </a:xfrm>
        </p:grpSpPr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3984" y="5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3600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4416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3312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9"/>
            <p:cNvSpPr>
              <a:spLocks noChangeArrowheads="1"/>
            </p:cNvSpPr>
            <p:nvPr/>
          </p:nvSpPr>
          <p:spPr bwMode="auto">
            <a:xfrm>
              <a:off x="3888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307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1"/>
            <p:cNvSpPr>
              <a:spLocks noChangeArrowheads="1"/>
            </p:cNvSpPr>
            <p:nvPr/>
          </p:nvSpPr>
          <p:spPr bwMode="auto">
            <a:xfrm>
              <a:off x="350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H="1">
              <a:off x="3648" y="576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4032" y="576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 flipH="1">
              <a:off x="3360" y="100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3648" y="1008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 flipH="1">
              <a:off x="3120" y="1584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3360" y="158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8"/>
            <p:cNvSpPr>
              <a:spLocks noChangeArrowheads="1"/>
            </p:cNvSpPr>
            <p:nvPr/>
          </p:nvSpPr>
          <p:spPr bwMode="auto">
            <a:xfrm>
              <a:off x="4032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 flipH="1" flipV="1">
              <a:off x="4032" y="576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20"/>
            <p:cNvSpPr>
              <a:spLocks noChangeArrowheads="1"/>
            </p:cNvSpPr>
            <p:nvPr/>
          </p:nvSpPr>
          <p:spPr bwMode="auto">
            <a:xfrm>
              <a:off x="3600" y="14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21"/>
            <p:cNvSpPr>
              <a:spLocks noChangeArrowheads="1"/>
            </p:cNvSpPr>
            <p:nvPr/>
          </p:nvSpPr>
          <p:spPr bwMode="auto">
            <a:xfrm>
              <a:off x="326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flipH="1">
              <a:off x="3312" y="1584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3648" y="105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24"/>
            <p:cNvSpPr>
              <a:spLocks noChangeArrowheads="1"/>
            </p:cNvSpPr>
            <p:nvPr/>
          </p:nvSpPr>
          <p:spPr bwMode="auto">
            <a:xfrm>
              <a:off x="3648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5"/>
            <p:cNvSpPr>
              <a:spLocks noChangeArrowheads="1"/>
            </p:cNvSpPr>
            <p:nvPr/>
          </p:nvSpPr>
          <p:spPr bwMode="auto">
            <a:xfrm>
              <a:off x="4080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 flipH="1">
              <a:off x="3696" y="1584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>
              <a:off x="3936" y="158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8"/>
            <p:cNvSpPr>
              <a:spLocks noChangeArrowheads="1"/>
            </p:cNvSpPr>
            <p:nvPr/>
          </p:nvSpPr>
          <p:spPr bwMode="auto">
            <a:xfrm>
              <a:off x="3840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 flipH="1">
              <a:off x="3888" y="1584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689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คุณสมบัติของ </a:t>
            </a:r>
            <a:r>
              <a:rPr lang="en-US" dirty="0"/>
              <a:t>Tree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b="1" dirty="0">
                <a:solidFill>
                  <a:schemeClr val="accent2"/>
                </a:solidFill>
              </a:rPr>
              <a:t>ทฤษฎีบท </a:t>
            </a:r>
            <a:r>
              <a:rPr lang="th-TH" altLang="en-US" sz="3200" b="1" dirty="0" smtClean="0">
                <a:solidFill>
                  <a:schemeClr val="accent2"/>
                </a:solidFill>
              </a:rPr>
              <a:t>3</a:t>
            </a:r>
            <a:r>
              <a:rPr lang="en-US" altLang="en-US" sz="3200" b="1" dirty="0" smtClean="0">
                <a:solidFill>
                  <a:schemeClr val="accent2"/>
                </a:solidFill>
              </a:rPr>
              <a:t>:</a:t>
            </a:r>
            <a:r>
              <a:rPr lang="th-TH" altLang="en-US" sz="3200" dirty="0" smtClean="0"/>
              <a:t> </a:t>
            </a:r>
            <a:r>
              <a:rPr lang="th-TH" altLang="en-US" sz="3200" dirty="0"/>
              <a:t>ต้นไม้แบบ  </a:t>
            </a:r>
            <a:r>
              <a:rPr lang="en-US" altLang="en-US" sz="3200" i="1" dirty="0"/>
              <a:t>m</a:t>
            </a:r>
            <a:r>
              <a:rPr lang="en-US" altLang="en-US" sz="3200" dirty="0"/>
              <a:t>  </a:t>
            </a:r>
            <a:r>
              <a:rPr lang="th-TH" altLang="en-US" sz="3200" dirty="0"/>
              <a:t>ภาคที่มีจุดทั้งหมด  </a:t>
            </a:r>
            <a:r>
              <a:rPr lang="en-US" altLang="en-US" sz="3200" i="1" dirty="0"/>
              <a:t>n</a:t>
            </a:r>
            <a:r>
              <a:rPr lang="en-US" altLang="en-US" sz="3200" dirty="0"/>
              <a:t>  </a:t>
            </a:r>
            <a:r>
              <a:rPr lang="th-TH" altLang="en-US" sz="3200" dirty="0"/>
              <a:t>จุดและมีจุดภายในจำนวน  </a:t>
            </a:r>
            <a:r>
              <a:rPr lang="en-US" altLang="en-US" sz="3200" i="1" dirty="0" err="1"/>
              <a:t>i</a:t>
            </a:r>
            <a:r>
              <a:rPr lang="en-US" altLang="en-US" sz="3200" dirty="0"/>
              <a:t>  </a:t>
            </a:r>
            <a:r>
              <a:rPr lang="th-TH" altLang="en-US" sz="3200" dirty="0"/>
              <a:t>จุดและมีจุดใบจำนวน </a:t>
            </a:r>
            <a:r>
              <a:rPr lang="en-US" altLang="en-US" sz="3200" dirty="0">
                <a:sym typeface="MT Extra" panose="05050102010205020202" pitchFamily="18" charset="2"/>
              </a:rPr>
              <a:t></a:t>
            </a:r>
            <a:r>
              <a:rPr lang="en-US" altLang="en-US" sz="3200" dirty="0"/>
              <a:t> </a:t>
            </a:r>
            <a:r>
              <a:rPr lang="th-TH" altLang="en-US" sz="3200" dirty="0"/>
              <a:t>จุด จะได้ว่า</a:t>
            </a:r>
          </a:p>
          <a:p>
            <a:pPr lvl="1">
              <a:lnSpc>
                <a:spcPct val="110000"/>
              </a:lnSpc>
            </a:pP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th-TH" altLang="en-US" sz="2800" i="1" dirty="0"/>
              <a:t>= (</a:t>
            </a:r>
            <a:r>
              <a:rPr lang="en-US" altLang="en-US" sz="2800" i="1" dirty="0"/>
              <a:t>n-1</a:t>
            </a:r>
            <a:r>
              <a:rPr lang="th-TH" altLang="en-US" sz="2800" i="1" dirty="0"/>
              <a:t>)/</a:t>
            </a:r>
            <a:r>
              <a:rPr lang="en-US" altLang="en-US" sz="2800" i="1" dirty="0"/>
              <a:t>m</a:t>
            </a:r>
            <a:r>
              <a:rPr lang="en-US" altLang="en-US" sz="2800" dirty="0"/>
              <a:t> </a:t>
            </a:r>
            <a:r>
              <a:rPr lang="th-TH" altLang="en-US" sz="2800" dirty="0"/>
              <a:t>และ </a:t>
            </a:r>
            <a:r>
              <a:rPr lang="en-US" altLang="en-US" sz="2800" dirty="0">
                <a:sym typeface="MT Extra" panose="05050102010205020202" pitchFamily="18" charset="2"/>
              </a:rPr>
              <a:t></a:t>
            </a:r>
            <a:r>
              <a:rPr lang="en-US" altLang="en-US" sz="2800" i="1" dirty="0"/>
              <a:t> </a:t>
            </a:r>
            <a:r>
              <a:rPr lang="th-TH" altLang="en-US" sz="2800" i="1" dirty="0"/>
              <a:t>= [(</a:t>
            </a:r>
            <a:r>
              <a:rPr lang="en-US" altLang="en-US" sz="2800" i="1" dirty="0"/>
              <a:t>m-1</a:t>
            </a:r>
            <a:r>
              <a:rPr lang="th-TH" altLang="en-US" sz="2800" i="1" dirty="0"/>
              <a:t>)</a:t>
            </a:r>
            <a:r>
              <a:rPr lang="en-US" altLang="en-US" sz="2800" i="1" dirty="0"/>
              <a:t>n+1</a:t>
            </a:r>
            <a:r>
              <a:rPr lang="th-TH" altLang="en-US" sz="2800" i="1" dirty="0"/>
              <a:t>]/</a:t>
            </a:r>
            <a:r>
              <a:rPr lang="en-US" altLang="en-US" sz="2800" i="1" dirty="0"/>
              <a:t>m</a:t>
            </a:r>
            <a:r>
              <a:rPr lang="en-US" altLang="en-US" sz="2800" dirty="0"/>
              <a:t> </a:t>
            </a:r>
            <a:endParaRPr lang="th-TH" altLang="en-US" sz="2800" dirty="0"/>
          </a:p>
          <a:p>
            <a:pPr lvl="1">
              <a:lnSpc>
                <a:spcPct val="110000"/>
              </a:lnSpc>
            </a:pPr>
            <a:r>
              <a:rPr lang="en-US" altLang="en-US" sz="2800" i="1" dirty="0"/>
              <a:t>n </a:t>
            </a:r>
            <a:r>
              <a:rPr lang="th-TH" altLang="en-US" sz="2800" i="1" dirty="0"/>
              <a:t>= </a:t>
            </a:r>
            <a:r>
              <a:rPr lang="en-US" altLang="en-US" sz="2800" i="1" dirty="0"/>
              <a:t>mi </a:t>
            </a:r>
            <a:r>
              <a:rPr lang="th-TH" altLang="en-US" sz="2800" i="1" dirty="0"/>
              <a:t>+ </a:t>
            </a:r>
            <a:r>
              <a:rPr lang="en-US" altLang="en-US" sz="2800" i="1" dirty="0"/>
              <a:t>1</a:t>
            </a:r>
            <a:r>
              <a:rPr lang="en-US" altLang="en-US" sz="2800" dirty="0"/>
              <a:t> </a:t>
            </a:r>
            <a:r>
              <a:rPr lang="th-TH" altLang="en-US" sz="2800" dirty="0"/>
              <a:t>จุด</a:t>
            </a:r>
            <a:r>
              <a:rPr lang="en-US" altLang="en-US" sz="2800" dirty="0"/>
              <a:t> </a:t>
            </a:r>
            <a:r>
              <a:rPr lang="th-TH" altLang="en-US" sz="2800" dirty="0"/>
              <a:t>และ </a:t>
            </a:r>
            <a:r>
              <a:rPr lang="en-US" altLang="en-US" sz="2800" dirty="0">
                <a:sym typeface="MT Extra" panose="05050102010205020202" pitchFamily="18" charset="2"/>
              </a:rPr>
              <a:t></a:t>
            </a:r>
            <a:r>
              <a:rPr lang="th-TH" altLang="en-US" sz="2800" i="1" dirty="0"/>
              <a:t> = (</a:t>
            </a:r>
            <a:r>
              <a:rPr lang="en-US" altLang="en-US" sz="2800" i="1" dirty="0"/>
              <a:t>m-1</a:t>
            </a:r>
            <a:r>
              <a:rPr lang="th-TH" altLang="en-US" sz="2800" i="1" dirty="0"/>
              <a:t>)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th-TH" altLang="en-US" sz="2800" i="1" dirty="0"/>
              <a:t>+ </a:t>
            </a:r>
            <a:r>
              <a:rPr lang="en-US" altLang="en-US" sz="2800" i="1" dirty="0"/>
              <a:t>1</a:t>
            </a:r>
            <a:r>
              <a:rPr lang="th-TH" altLang="en-US" sz="2800" dirty="0"/>
              <a:t> </a:t>
            </a:r>
          </a:p>
          <a:p>
            <a:pPr lvl="1">
              <a:lnSpc>
                <a:spcPct val="110000"/>
              </a:lnSpc>
            </a:pPr>
            <a:r>
              <a:rPr lang="en-US" altLang="en-US" sz="2800" i="1" dirty="0"/>
              <a:t>n </a:t>
            </a:r>
            <a:r>
              <a:rPr lang="th-TH" altLang="en-US" sz="2800" i="1" dirty="0"/>
              <a:t>= (</a:t>
            </a:r>
            <a:r>
              <a:rPr lang="en-US" altLang="en-US" sz="2800" i="1" dirty="0"/>
              <a:t>m</a:t>
            </a:r>
            <a:r>
              <a:rPr lang="en-US" altLang="en-US" sz="2800" dirty="0">
                <a:sym typeface="MT Extra" panose="05050102010205020202" pitchFamily="18" charset="2"/>
              </a:rPr>
              <a:t></a:t>
            </a:r>
            <a:r>
              <a:rPr lang="en-US" altLang="en-US" sz="2800" i="1" dirty="0"/>
              <a:t> </a:t>
            </a:r>
            <a:r>
              <a:rPr lang="th-TH" altLang="en-US" sz="2800" i="1" dirty="0"/>
              <a:t>- </a:t>
            </a:r>
            <a:r>
              <a:rPr lang="en-US" altLang="en-US" sz="2800" i="1" dirty="0"/>
              <a:t>1</a:t>
            </a:r>
            <a:r>
              <a:rPr lang="th-TH" altLang="en-US" sz="2800" i="1" dirty="0"/>
              <a:t>)/(</a:t>
            </a:r>
            <a:r>
              <a:rPr lang="en-US" altLang="en-US" sz="2800" i="1" dirty="0"/>
              <a:t>m-1</a:t>
            </a:r>
            <a:r>
              <a:rPr lang="th-TH" altLang="en-US" sz="2800" i="1" dirty="0"/>
              <a:t>)</a:t>
            </a:r>
            <a:r>
              <a:rPr lang="th-TH" altLang="en-US" sz="2800" dirty="0"/>
              <a:t> และ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th-TH" altLang="en-US" sz="2800" i="1" dirty="0"/>
              <a:t>= (</a:t>
            </a:r>
            <a:r>
              <a:rPr lang="en-US" altLang="en-US" sz="2800" dirty="0">
                <a:sym typeface="MT Extra" panose="05050102010205020202" pitchFamily="18" charset="2"/>
              </a:rPr>
              <a:t></a:t>
            </a:r>
            <a:r>
              <a:rPr lang="en-US" altLang="en-US" sz="2800" i="1" dirty="0"/>
              <a:t> -1</a:t>
            </a:r>
            <a:r>
              <a:rPr lang="th-TH" altLang="en-US" sz="2800" i="1" dirty="0"/>
              <a:t>)/(</a:t>
            </a:r>
            <a:r>
              <a:rPr lang="en-US" altLang="en-US" sz="2800" i="1" dirty="0"/>
              <a:t>m-1</a:t>
            </a:r>
            <a:r>
              <a:rPr lang="th-TH" altLang="en-US" sz="2800" i="1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คุณสมบัติของ </a:t>
            </a:r>
            <a:r>
              <a:rPr lang="en-US" dirty="0"/>
              <a:t>Tree </a:t>
            </a:r>
            <a:r>
              <a:rPr lang="en-US" dirty="0" smtClean="0"/>
              <a:t>(</a:t>
            </a:r>
            <a:r>
              <a:rPr lang="th-TH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b="1" dirty="0">
                <a:cs typeface="+mj-cs"/>
              </a:rPr>
              <a:t>นิยาม</a:t>
            </a:r>
            <a:r>
              <a:rPr lang="en-US" altLang="en-US" sz="3200" b="1" dirty="0">
                <a:cs typeface="+mj-cs"/>
              </a:rPr>
              <a:t>:</a:t>
            </a:r>
            <a:r>
              <a:rPr lang="en-US" altLang="en-US" sz="3200" dirty="0">
                <a:cs typeface="+mj-cs"/>
              </a:rPr>
              <a:t> </a:t>
            </a:r>
            <a:r>
              <a:rPr lang="th-TH" altLang="en-US" sz="3200" b="1" dirty="0">
                <a:solidFill>
                  <a:srgbClr val="0070C0"/>
                </a:solidFill>
                <a:cs typeface="+mj-cs"/>
              </a:rPr>
              <a:t>ระดับ(</a:t>
            </a:r>
            <a:r>
              <a:rPr lang="en-US" altLang="en-US" sz="3200" b="1" i="1" dirty="0">
                <a:solidFill>
                  <a:srgbClr val="0070C0"/>
                </a:solidFill>
                <a:cs typeface="+mj-cs"/>
              </a:rPr>
              <a:t>level</a:t>
            </a:r>
            <a:r>
              <a:rPr lang="th-TH" altLang="en-US" sz="3200" b="1" dirty="0">
                <a:solidFill>
                  <a:srgbClr val="0070C0"/>
                </a:solidFill>
                <a:cs typeface="+mj-cs"/>
              </a:rPr>
              <a:t>)</a:t>
            </a:r>
            <a:r>
              <a:rPr lang="en-US" altLang="en-US" sz="3200" b="1" dirty="0">
                <a:solidFill>
                  <a:srgbClr val="0070C0"/>
                </a:solidFill>
                <a:cs typeface="+mj-cs"/>
              </a:rPr>
              <a:t> </a:t>
            </a:r>
            <a:r>
              <a:rPr lang="th-TH" altLang="en-US" sz="3200" dirty="0">
                <a:cs typeface="+mj-cs"/>
              </a:rPr>
              <a:t>ของจุดคือความยาวของทางเดินอย่างง่ายจากราก(</a:t>
            </a:r>
            <a:r>
              <a:rPr lang="en-US" altLang="en-US" sz="3200" i="1" dirty="0">
                <a:cs typeface="+mj-cs"/>
              </a:rPr>
              <a:t>root</a:t>
            </a:r>
            <a:r>
              <a:rPr lang="th-TH" altLang="en-US" sz="3200" dirty="0">
                <a:cs typeface="+mj-cs"/>
              </a:rPr>
              <a:t>)ไปยังจุดนั้น</a:t>
            </a:r>
            <a:endParaRPr lang="en-US" altLang="en-US" sz="3200" dirty="0">
              <a:cs typeface="+mj-cs"/>
            </a:endParaRPr>
          </a:p>
          <a:p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446240" y="2998440"/>
            <a:ext cx="2286000" cy="2590800"/>
            <a:chOff x="3072" y="528"/>
            <a:chExt cx="1440" cy="1632"/>
          </a:xfrm>
        </p:grpSpPr>
        <p:sp>
          <p:nvSpPr>
            <p:cNvPr id="5" name="Oval 36"/>
            <p:cNvSpPr>
              <a:spLocks noChangeArrowheads="1"/>
            </p:cNvSpPr>
            <p:nvPr/>
          </p:nvSpPr>
          <p:spPr bwMode="auto">
            <a:xfrm>
              <a:off x="3984" y="5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37"/>
            <p:cNvSpPr>
              <a:spLocks noChangeArrowheads="1"/>
            </p:cNvSpPr>
            <p:nvPr/>
          </p:nvSpPr>
          <p:spPr bwMode="auto">
            <a:xfrm>
              <a:off x="3600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38"/>
            <p:cNvSpPr>
              <a:spLocks noChangeArrowheads="1"/>
            </p:cNvSpPr>
            <p:nvPr/>
          </p:nvSpPr>
          <p:spPr bwMode="auto">
            <a:xfrm>
              <a:off x="4416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9"/>
            <p:cNvSpPr>
              <a:spLocks noChangeArrowheads="1"/>
            </p:cNvSpPr>
            <p:nvPr/>
          </p:nvSpPr>
          <p:spPr bwMode="auto">
            <a:xfrm>
              <a:off x="3312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40"/>
            <p:cNvSpPr>
              <a:spLocks noChangeArrowheads="1"/>
            </p:cNvSpPr>
            <p:nvPr/>
          </p:nvSpPr>
          <p:spPr bwMode="auto">
            <a:xfrm>
              <a:off x="3888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1"/>
            <p:cNvSpPr>
              <a:spLocks noChangeArrowheads="1"/>
            </p:cNvSpPr>
            <p:nvPr/>
          </p:nvSpPr>
          <p:spPr bwMode="auto">
            <a:xfrm>
              <a:off x="307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2"/>
            <p:cNvSpPr>
              <a:spLocks noChangeArrowheads="1"/>
            </p:cNvSpPr>
            <p:nvPr/>
          </p:nvSpPr>
          <p:spPr bwMode="auto">
            <a:xfrm>
              <a:off x="350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 flipH="1">
              <a:off x="3648" y="576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4"/>
            <p:cNvSpPr>
              <a:spLocks noChangeShapeType="1"/>
            </p:cNvSpPr>
            <p:nvPr/>
          </p:nvSpPr>
          <p:spPr bwMode="auto">
            <a:xfrm>
              <a:off x="4032" y="576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5"/>
            <p:cNvSpPr>
              <a:spLocks noChangeShapeType="1"/>
            </p:cNvSpPr>
            <p:nvPr/>
          </p:nvSpPr>
          <p:spPr bwMode="auto">
            <a:xfrm flipH="1">
              <a:off x="3360" y="100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46"/>
            <p:cNvSpPr>
              <a:spLocks noChangeShapeType="1"/>
            </p:cNvSpPr>
            <p:nvPr/>
          </p:nvSpPr>
          <p:spPr bwMode="auto">
            <a:xfrm>
              <a:off x="3648" y="1008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 flipH="1">
              <a:off x="3120" y="1584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3360" y="158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49"/>
            <p:cNvSpPr>
              <a:spLocks noChangeArrowheads="1"/>
            </p:cNvSpPr>
            <p:nvPr/>
          </p:nvSpPr>
          <p:spPr bwMode="auto">
            <a:xfrm>
              <a:off x="4032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 flipH="1" flipV="1">
              <a:off x="4032" y="576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51"/>
            <p:cNvSpPr>
              <a:spLocks noChangeArrowheads="1"/>
            </p:cNvSpPr>
            <p:nvPr/>
          </p:nvSpPr>
          <p:spPr bwMode="auto">
            <a:xfrm>
              <a:off x="3600" y="14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52"/>
            <p:cNvSpPr>
              <a:spLocks noChangeArrowheads="1"/>
            </p:cNvSpPr>
            <p:nvPr/>
          </p:nvSpPr>
          <p:spPr bwMode="auto">
            <a:xfrm>
              <a:off x="3264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53"/>
            <p:cNvSpPr>
              <a:spLocks noChangeShapeType="1"/>
            </p:cNvSpPr>
            <p:nvPr/>
          </p:nvSpPr>
          <p:spPr bwMode="auto">
            <a:xfrm flipH="1">
              <a:off x="3312" y="1584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54"/>
            <p:cNvSpPr>
              <a:spLocks noChangeShapeType="1"/>
            </p:cNvSpPr>
            <p:nvPr/>
          </p:nvSpPr>
          <p:spPr bwMode="auto">
            <a:xfrm>
              <a:off x="3648" y="105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5"/>
            <p:cNvSpPr>
              <a:spLocks noChangeArrowheads="1"/>
            </p:cNvSpPr>
            <p:nvPr/>
          </p:nvSpPr>
          <p:spPr bwMode="auto">
            <a:xfrm>
              <a:off x="3648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56"/>
            <p:cNvSpPr>
              <a:spLocks noChangeArrowheads="1"/>
            </p:cNvSpPr>
            <p:nvPr/>
          </p:nvSpPr>
          <p:spPr bwMode="auto">
            <a:xfrm>
              <a:off x="4080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7"/>
            <p:cNvSpPr>
              <a:spLocks noChangeShapeType="1"/>
            </p:cNvSpPr>
            <p:nvPr/>
          </p:nvSpPr>
          <p:spPr bwMode="auto">
            <a:xfrm flipH="1">
              <a:off x="3696" y="1584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58"/>
            <p:cNvSpPr>
              <a:spLocks noChangeShapeType="1"/>
            </p:cNvSpPr>
            <p:nvPr/>
          </p:nvSpPr>
          <p:spPr bwMode="auto">
            <a:xfrm>
              <a:off x="3936" y="158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59"/>
            <p:cNvSpPr>
              <a:spLocks noChangeArrowheads="1"/>
            </p:cNvSpPr>
            <p:nvPr/>
          </p:nvSpPr>
          <p:spPr bwMode="auto">
            <a:xfrm>
              <a:off x="3840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60"/>
            <p:cNvSpPr>
              <a:spLocks noChangeShapeType="1"/>
            </p:cNvSpPr>
            <p:nvPr/>
          </p:nvSpPr>
          <p:spPr bwMode="auto">
            <a:xfrm flipH="1">
              <a:off x="3888" y="1584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61"/>
          <p:cNvSpPr txBox="1">
            <a:spLocks noChangeArrowheads="1"/>
          </p:cNvSpPr>
          <p:nvPr/>
        </p:nvSpPr>
        <p:spPr bwMode="auto">
          <a:xfrm>
            <a:off x="2160240" y="376044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level 2</a:t>
            </a:r>
            <a:endParaRPr lang="en-US" altLang="en-US" sz="3200">
              <a:solidFill>
                <a:srgbClr val="FF0000"/>
              </a:solidFill>
            </a:endParaRPr>
          </a:p>
        </p:txBody>
      </p:sp>
      <p:sp>
        <p:nvSpPr>
          <p:cNvPr id="31" name="Line 62"/>
          <p:cNvSpPr>
            <a:spLocks noChangeShapeType="1"/>
          </p:cNvSpPr>
          <p:nvPr/>
        </p:nvSpPr>
        <p:spPr bwMode="auto">
          <a:xfrm>
            <a:off x="3303240" y="4065240"/>
            <a:ext cx="15240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" name="Group 63"/>
          <p:cNvGrpSpPr>
            <a:grpSpLocks/>
          </p:cNvGrpSpPr>
          <p:nvPr/>
        </p:nvGrpSpPr>
        <p:grpSpPr bwMode="auto">
          <a:xfrm>
            <a:off x="1398240" y="4751040"/>
            <a:ext cx="3048000" cy="762000"/>
            <a:chOff x="1296" y="3216"/>
            <a:chExt cx="1872" cy="432"/>
          </a:xfrm>
        </p:grpSpPr>
        <p:sp>
          <p:nvSpPr>
            <p:cNvPr id="33" name="Text Box 64"/>
            <p:cNvSpPr txBox="1">
              <a:spLocks noChangeArrowheads="1"/>
            </p:cNvSpPr>
            <p:nvPr/>
          </p:nvSpPr>
          <p:spPr bwMode="auto">
            <a:xfrm>
              <a:off x="1296" y="3216"/>
              <a:ext cx="816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</a:rPr>
                <a:t>level 3</a:t>
              </a:r>
              <a:endParaRPr lang="en-US" altLang="en-US" sz="3200">
                <a:solidFill>
                  <a:srgbClr val="FF0000"/>
                </a:solidFill>
              </a:endParaRPr>
            </a:p>
          </p:txBody>
        </p:sp>
        <p:sp>
          <p:nvSpPr>
            <p:cNvPr id="34" name="Line 65"/>
            <p:cNvSpPr>
              <a:spLocks noChangeShapeType="1"/>
            </p:cNvSpPr>
            <p:nvPr/>
          </p:nvSpPr>
          <p:spPr bwMode="auto">
            <a:xfrm>
              <a:off x="2016" y="3408"/>
              <a:ext cx="1152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4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+mn-lt"/>
              </a:rPr>
              <a:t>คุณสมบัติของ </a:t>
            </a:r>
            <a:r>
              <a:rPr lang="en-US" dirty="0">
                <a:latin typeface="+mn-lt"/>
              </a:rPr>
              <a:t>Tree </a:t>
            </a:r>
            <a:r>
              <a:rPr lang="en-US" dirty="0" smtClean="0">
                <a:latin typeface="+mn-lt"/>
              </a:rPr>
              <a:t>(</a:t>
            </a:r>
            <a:r>
              <a:rPr lang="th-TH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b="1" dirty="0">
                <a:solidFill>
                  <a:schemeClr val="accent2"/>
                </a:solidFill>
              </a:rPr>
              <a:t>ความสูง(</a:t>
            </a:r>
            <a:r>
              <a:rPr lang="en-US" altLang="en-US" sz="3200" b="1" i="1" dirty="0">
                <a:solidFill>
                  <a:schemeClr val="accent2"/>
                </a:solidFill>
              </a:rPr>
              <a:t>height</a:t>
            </a:r>
            <a:r>
              <a:rPr lang="th-TH" altLang="en-US" sz="3200" b="1" dirty="0">
                <a:solidFill>
                  <a:schemeClr val="accent2"/>
                </a:solidFill>
              </a:rPr>
              <a:t>)</a:t>
            </a:r>
            <a:r>
              <a:rPr lang="en-US" altLang="en-US" sz="3200" b="1" dirty="0"/>
              <a:t> </a:t>
            </a:r>
            <a:r>
              <a:rPr lang="th-TH" altLang="en-US" sz="3200" dirty="0"/>
              <a:t>ของต้นไม้ คือระดับของจุดที่มากที่สุด</a:t>
            </a:r>
            <a:endParaRPr lang="en-US" altLang="en-US" sz="3200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286000"/>
            <a:ext cx="55626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4941168"/>
            <a:ext cx="8494633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altLang="en-US" sz="2400" b="1" dirty="0">
                <a:latin typeface="+mn-lt"/>
                <a:cs typeface="+mn-cs"/>
              </a:rPr>
              <a:t>ระดับของราก  (จุด  a)	=  0		</a:t>
            </a:r>
          </a:p>
          <a:p>
            <a:r>
              <a:rPr lang="th-TH" altLang="en-US" sz="2400" b="1" dirty="0">
                <a:latin typeface="+mn-lt"/>
                <a:cs typeface="+mn-cs"/>
              </a:rPr>
              <a:t>ระดับของจุด  b,  j, k		=  1	ระดับของจุด  c,  e,  f,  l	=  2</a:t>
            </a:r>
          </a:p>
          <a:p>
            <a:r>
              <a:rPr lang="th-TH" altLang="en-US" sz="2400" b="1" dirty="0">
                <a:latin typeface="+mn-lt"/>
                <a:cs typeface="+mn-cs"/>
              </a:rPr>
              <a:t>ระดับของจุด  d, g, i, m, n  	=  3	ระดับของจุด  h		=  4	</a:t>
            </a:r>
          </a:p>
          <a:p>
            <a:r>
              <a:rPr lang="th-TH" altLang="en-US" sz="2400" b="1" dirty="0">
                <a:latin typeface="+mn-lt"/>
                <a:cs typeface="+mn-cs"/>
              </a:rPr>
              <a:t>ดังนั้น  </a:t>
            </a:r>
            <a:r>
              <a:rPr lang="th-TH" altLang="en-US" sz="2400" b="1" dirty="0">
                <a:solidFill>
                  <a:schemeClr val="accent2"/>
                </a:solidFill>
                <a:latin typeface="+mn-lt"/>
                <a:cs typeface="+mn-cs"/>
              </a:rPr>
              <a:t>ความสูงของต้นไม้  T	=  </a:t>
            </a:r>
            <a:r>
              <a:rPr lang="th-TH" altLang="en-US" sz="2400" b="1" dirty="0" smtClean="0">
                <a:solidFill>
                  <a:schemeClr val="accent2"/>
                </a:solidFill>
                <a:latin typeface="+mn-lt"/>
                <a:cs typeface="+mn-cs"/>
              </a:rPr>
              <a:t>4</a:t>
            </a:r>
            <a:endParaRPr lang="en-US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96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คุณสมบัติของ </a:t>
            </a:r>
            <a:r>
              <a:rPr lang="en-US" dirty="0"/>
              <a:t>Tree </a:t>
            </a:r>
            <a:r>
              <a:rPr lang="en-US" dirty="0" smtClean="0"/>
              <a:t>(</a:t>
            </a:r>
            <a:r>
              <a:rPr lang="th-TH" dirty="0" smtClean="0"/>
              <a:t>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/>
              <a:t>ต้นไม้ </a:t>
            </a:r>
            <a:r>
              <a:rPr lang="en-US" altLang="en-US" sz="2800" i="1" dirty="0"/>
              <a:t>m</a:t>
            </a:r>
            <a:r>
              <a:rPr lang="en-US" altLang="en-US" sz="2800" dirty="0"/>
              <a:t> </a:t>
            </a:r>
            <a:r>
              <a:rPr lang="th-TH" altLang="en-US" sz="2800" dirty="0"/>
              <a:t>ภาค(</a:t>
            </a:r>
            <a:r>
              <a:rPr lang="en-US" altLang="en-US" sz="2800" i="1" dirty="0"/>
              <a:t>m</a:t>
            </a:r>
            <a:r>
              <a:rPr lang="en-US" altLang="en-US" sz="2800" dirty="0"/>
              <a:t>-</a:t>
            </a:r>
            <a:r>
              <a:rPr lang="en-US" altLang="en-US" sz="2800" dirty="0" err="1"/>
              <a:t>ary</a:t>
            </a:r>
            <a:r>
              <a:rPr lang="th-TH" altLang="en-US" sz="2800" dirty="0"/>
              <a:t> </a:t>
            </a:r>
            <a:r>
              <a:rPr lang="en-US" altLang="en-US" sz="2800" dirty="0"/>
              <a:t>tree)</a:t>
            </a:r>
            <a:r>
              <a:rPr lang="th-TH" altLang="en-US" sz="2800" dirty="0"/>
              <a:t> ที่มีราก</a:t>
            </a:r>
            <a:r>
              <a:rPr lang="en-US" altLang="en-US" sz="2800" dirty="0"/>
              <a:t> </a:t>
            </a:r>
            <a:r>
              <a:rPr lang="th-TH" altLang="en-US" sz="2800" dirty="0"/>
              <a:t>ที่มีความสูง</a:t>
            </a:r>
            <a:r>
              <a:rPr lang="en-US" altLang="en-US" sz="2800" dirty="0"/>
              <a:t> </a:t>
            </a:r>
            <a:r>
              <a:rPr lang="en-US" altLang="en-US" sz="2800" i="1" dirty="0"/>
              <a:t>h</a:t>
            </a:r>
            <a:r>
              <a:rPr lang="en-US" altLang="en-US" sz="2800" dirty="0"/>
              <a:t> </a:t>
            </a:r>
            <a:r>
              <a:rPr lang="th-TH" altLang="en-US" sz="2800" dirty="0"/>
              <a:t>เรียกว่าต้นไม้สมดุล(</a:t>
            </a:r>
            <a:r>
              <a:rPr lang="en-US" altLang="en-US" sz="2800" i="1" dirty="0"/>
              <a:t>balanced</a:t>
            </a:r>
            <a:r>
              <a:rPr lang="th-TH" altLang="en-US" sz="2800" dirty="0"/>
              <a:t>)</a:t>
            </a:r>
            <a:r>
              <a:rPr lang="en-US" altLang="en-US" sz="2800" dirty="0"/>
              <a:t> </a:t>
            </a:r>
            <a:r>
              <a:rPr lang="th-TH" altLang="en-US" sz="2800" dirty="0"/>
              <a:t>ถ้าจุดใบทุกจุดอยู่ที่ระดับ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h</a:t>
            </a:r>
            <a:r>
              <a:rPr lang="en-US" altLang="en-US" sz="2800" dirty="0"/>
              <a:t> </a:t>
            </a:r>
            <a:r>
              <a:rPr lang="th-TH" altLang="en-US" sz="2800" dirty="0"/>
              <a:t>หรือ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h</a:t>
            </a:r>
            <a:r>
              <a:rPr lang="en-US" altLang="en-US" sz="2800" dirty="0">
                <a:solidFill>
                  <a:srgbClr val="FF0000"/>
                </a:solidFill>
              </a:rPr>
              <a:t>−1</a:t>
            </a:r>
            <a:endParaRPr lang="th-TH" altLang="en-US" sz="2800" b="1" dirty="0"/>
          </a:p>
          <a:p>
            <a:r>
              <a:rPr lang="th-TH" altLang="en-US" sz="2800" b="1" dirty="0"/>
              <a:t>ทฤษฎีบท</a:t>
            </a:r>
            <a:r>
              <a:rPr lang="en-US" altLang="en-US" sz="2800" b="1" dirty="0"/>
              <a:t>: </a:t>
            </a:r>
            <a:r>
              <a:rPr lang="en-US" altLang="en-US" sz="2800" dirty="0"/>
              <a:t> </a:t>
            </a:r>
            <a:r>
              <a:rPr lang="th-TH" altLang="en-US" sz="2800" dirty="0"/>
              <a:t>มีจำนวนใบอย่างมากที่สุด</a:t>
            </a:r>
            <a:r>
              <a:rPr lang="en-US" altLang="en-US" sz="2800" dirty="0"/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m</a:t>
            </a:r>
            <a:r>
              <a:rPr lang="en-US" altLang="en-US" sz="2800" i="1" baseline="30000" dirty="0" err="1">
                <a:solidFill>
                  <a:srgbClr val="FF0000"/>
                </a:solidFill>
              </a:rPr>
              <a:t>h</a:t>
            </a:r>
            <a:r>
              <a:rPr lang="en-US" altLang="en-US" sz="2800" dirty="0"/>
              <a:t> </a:t>
            </a:r>
            <a:r>
              <a:rPr lang="th-TH" altLang="en-US" sz="2800" dirty="0"/>
              <a:t>ใบ ในต้นไม้ </a:t>
            </a:r>
            <a:r>
              <a:rPr lang="en-US" altLang="en-US" sz="2800" i="1" dirty="0"/>
              <a:t>m</a:t>
            </a:r>
            <a:r>
              <a:rPr lang="th-TH" altLang="en-US" sz="2800" i="1" dirty="0"/>
              <a:t> </a:t>
            </a:r>
            <a:r>
              <a:rPr lang="th-TH" altLang="en-US" sz="2800" dirty="0"/>
              <a:t>ภาค(</a:t>
            </a:r>
            <a:r>
              <a:rPr lang="en-US" altLang="en-US" sz="2800" i="1" dirty="0"/>
              <a:t>m</a:t>
            </a:r>
            <a:r>
              <a:rPr lang="en-US" altLang="en-US" sz="2800" dirty="0"/>
              <a:t>-</a:t>
            </a:r>
            <a:r>
              <a:rPr lang="en-US" altLang="en-US" sz="2800" dirty="0" err="1"/>
              <a:t>ary</a:t>
            </a:r>
            <a:r>
              <a:rPr lang="en-US" altLang="en-US" sz="2800" dirty="0"/>
              <a:t> tree</a:t>
            </a:r>
            <a:r>
              <a:rPr lang="th-TH" altLang="en-US" sz="2800" dirty="0"/>
              <a:t>)</a:t>
            </a:r>
            <a:r>
              <a:rPr lang="en-US" altLang="en-US" sz="2800" dirty="0"/>
              <a:t> </a:t>
            </a:r>
            <a:r>
              <a:rPr lang="th-TH" altLang="en-US" sz="2800" dirty="0"/>
              <a:t>ที่มีความสูง</a:t>
            </a:r>
            <a:r>
              <a:rPr lang="en-US" altLang="en-US" sz="2800" dirty="0"/>
              <a:t> </a:t>
            </a:r>
            <a:r>
              <a:rPr lang="en-US" altLang="en-US" sz="2800" i="1" dirty="0"/>
              <a:t>h</a:t>
            </a:r>
            <a:endParaRPr lang="en-US" altLang="en-US" sz="2800" dirty="0"/>
          </a:p>
          <a:p>
            <a:pPr lvl="1"/>
            <a:r>
              <a:rPr lang="th-TH" altLang="en-US" b="1" dirty="0"/>
              <a:t>ทฤษฎีบทย่อย</a:t>
            </a:r>
            <a:r>
              <a:rPr lang="en-US" altLang="en-US" b="1" dirty="0"/>
              <a:t> :</a:t>
            </a:r>
            <a:r>
              <a:rPr lang="en-US" altLang="en-US" dirty="0"/>
              <a:t> </a:t>
            </a:r>
            <a:r>
              <a:rPr lang="th-TH" altLang="en-US" dirty="0"/>
              <a:t>ต้นไม้ </a:t>
            </a:r>
            <a:r>
              <a:rPr lang="en-US" altLang="en-US" i="1" dirty="0"/>
              <a:t>m</a:t>
            </a:r>
            <a:r>
              <a:rPr lang="en-US" altLang="en-US" dirty="0"/>
              <a:t>-</a:t>
            </a:r>
            <a:r>
              <a:rPr lang="en-US" altLang="en-US" dirty="0" err="1"/>
              <a:t>ary</a:t>
            </a:r>
            <a:r>
              <a:rPr lang="th-TH" altLang="en-US" dirty="0"/>
              <a:t> ที่มีจุดใบ</a:t>
            </a:r>
            <a:r>
              <a:rPr lang="en-US" altLang="en-US" dirty="0"/>
              <a:t> </a:t>
            </a:r>
            <a:r>
              <a:rPr lang="en-US" altLang="en-US" dirty="0">
                <a:sym typeface="MT Extra" panose="05050102010205020202" pitchFamily="18" charset="2"/>
              </a:rPr>
              <a:t> </a:t>
            </a:r>
            <a:r>
              <a:rPr lang="th-TH" altLang="en-US" dirty="0">
                <a:sym typeface="MT Extra" panose="05050102010205020202" pitchFamily="18" charset="2"/>
              </a:rPr>
              <a:t>ใบมีความสูง</a:t>
            </a:r>
            <a:r>
              <a:rPr lang="en-US" altLang="en-US" dirty="0">
                <a:sym typeface="MT Extra" panose="05050102010205020202" pitchFamily="18" charset="2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sym typeface="MT Extra" panose="05050102010205020202" pitchFamily="18" charset="2"/>
              </a:rPr>
              <a:t>h</a:t>
            </a:r>
            <a:r>
              <a:rPr lang="en-US" altLang="en-US" dirty="0">
                <a:solidFill>
                  <a:srgbClr val="FF0000"/>
                </a:solidFill>
                <a:sym typeface="MT Extra" panose="05050102010205020202" pitchFamily="18" charset="2"/>
              </a:rPr>
              <a:t>≥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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log</a:t>
            </a:r>
            <a:r>
              <a:rPr lang="en-US" altLang="en-US" i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altLang="en-US" dirty="0">
                <a:solidFill>
                  <a:srgbClr val="FF0000"/>
                </a:solidFill>
                <a:sym typeface="MT Extra" panose="05050102010205020202" pitchFamily="18" charset="2"/>
              </a:rPr>
              <a:t>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</a:t>
            </a:r>
            <a:r>
              <a:rPr lang="en-US" altLang="en-US" dirty="0">
                <a:sym typeface="Symbol" panose="05050102010706020507" pitchFamily="18" charset="2"/>
              </a:rPr>
              <a:t>   </a:t>
            </a:r>
            <a:r>
              <a:rPr lang="th-TH" altLang="en-US" dirty="0">
                <a:sym typeface="Symbol" panose="05050102010706020507" pitchFamily="18" charset="2"/>
              </a:rPr>
              <a:t>    ถ้าเป็นต้นไม้เต็มกิ่ง(</a:t>
            </a:r>
            <a:r>
              <a:rPr lang="en-US" altLang="en-US" dirty="0">
                <a:sym typeface="Symbol" panose="05050102010706020507" pitchFamily="18" charset="2"/>
              </a:rPr>
              <a:t>full </a:t>
            </a:r>
            <a:r>
              <a:rPr lang="en-US" altLang="en-US" i="1" dirty="0"/>
              <a:t>m</a:t>
            </a:r>
            <a:r>
              <a:rPr lang="en-US" altLang="en-US" dirty="0"/>
              <a:t>-</a:t>
            </a:r>
            <a:r>
              <a:rPr lang="en-US" altLang="en-US" dirty="0" err="1"/>
              <a:t>ary</a:t>
            </a:r>
            <a:r>
              <a:rPr lang="en-US" altLang="en-US" dirty="0"/>
              <a:t>)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และสมดุลความสูง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sym typeface="MT Extra" panose="05050102010205020202" pitchFamily="18" charset="2"/>
              </a:rPr>
              <a:t>h</a:t>
            </a:r>
            <a:r>
              <a:rPr lang="en-US" altLang="en-US" dirty="0">
                <a:solidFill>
                  <a:srgbClr val="FF0000"/>
                </a:solidFill>
                <a:sym typeface="MT Extra" panose="05050102010205020202" pitchFamily="18" charset="2"/>
              </a:rPr>
              <a:t>=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</a:t>
            </a:r>
            <a:r>
              <a:rPr lang="en-US" alt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log</a:t>
            </a:r>
            <a:r>
              <a:rPr lang="en-US" altLang="en-US" i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altLang="en-US" dirty="0">
                <a:solidFill>
                  <a:srgbClr val="FF0000"/>
                </a:solidFill>
                <a:sym typeface="MT Extra" panose="05050102010205020202" pitchFamily="18" charset="2"/>
              </a:rPr>
              <a:t>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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66799" y="4581128"/>
            <a:ext cx="1694789" cy="1363663"/>
            <a:chOff x="720" y="528"/>
            <a:chExt cx="1440" cy="1632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632" y="5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248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2064" y="9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960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536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720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15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1296" y="576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680" y="576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1008" y="100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296" y="1008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008" y="158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3581400" y="4581128"/>
            <a:ext cx="1911350" cy="1482725"/>
            <a:chOff x="2016" y="2208"/>
            <a:chExt cx="1872" cy="1680"/>
          </a:xfrm>
        </p:grpSpPr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2928" y="220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2544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3360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2256" y="32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2832" y="32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2016" y="37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2448" y="37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2592" y="2256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976" y="2256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2304" y="26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2592" y="2688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2064" y="3264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2304" y="326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2976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 flipV="1">
              <a:off x="2976" y="2256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2208" y="37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H="1">
              <a:off x="2256" y="3264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2592" y="37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3600" y="32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2640" y="3264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3456" y="2736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2784" y="37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H="1">
              <a:off x="2832" y="3264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3024" y="37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3"/>
            <p:cNvSpPr>
              <a:spLocks noChangeArrowheads="1"/>
            </p:cNvSpPr>
            <p:nvPr/>
          </p:nvSpPr>
          <p:spPr bwMode="auto">
            <a:xfrm>
              <a:off x="3360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44"/>
            <p:cNvSpPr>
              <a:spLocks noChangeArrowheads="1"/>
            </p:cNvSpPr>
            <p:nvPr/>
          </p:nvSpPr>
          <p:spPr bwMode="auto">
            <a:xfrm>
              <a:off x="3792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3408" y="3312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3648" y="331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7"/>
            <p:cNvSpPr>
              <a:spLocks noChangeArrowheads="1"/>
            </p:cNvSpPr>
            <p:nvPr/>
          </p:nvSpPr>
          <p:spPr bwMode="auto">
            <a:xfrm>
              <a:off x="3552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 flipH="1">
              <a:off x="3600" y="3312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2880" y="3264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0"/>
            <p:cNvSpPr>
              <a:spLocks noChangeArrowheads="1"/>
            </p:cNvSpPr>
            <p:nvPr/>
          </p:nvSpPr>
          <p:spPr bwMode="auto">
            <a:xfrm>
              <a:off x="3216" y="32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3024" y="2688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2"/>
          <p:cNvGrpSpPr>
            <a:grpSpLocks/>
          </p:cNvGrpSpPr>
          <p:nvPr/>
        </p:nvGrpSpPr>
        <p:grpSpPr bwMode="auto">
          <a:xfrm>
            <a:off x="6725021" y="4623492"/>
            <a:ext cx="1785490" cy="1423034"/>
            <a:chOff x="3984" y="2688"/>
            <a:chExt cx="1104" cy="1200"/>
          </a:xfrm>
        </p:grpSpPr>
        <p:sp>
          <p:nvSpPr>
            <p:cNvPr id="53" name="Oval 53"/>
            <p:cNvSpPr>
              <a:spLocks noChangeArrowheads="1"/>
            </p:cNvSpPr>
            <p:nvPr/>
          </p:nvSpPr>
          <p:spPr bwMode="auto">
            <a:xfrm>
              <a:off x="4512" y="26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54"/>
            <p:cNvSpPr>
              <a:spLocks noChangeArrowheads="1"/>
            </p:cNvSpPr>
            <p:nvPr/>
          </p:nvSpPr>
          <p:spPr bwMode="auto">
            <a:xfrm>
              <a:off x="42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5"/>
            <p:cNvSpPr>
              <a:spLocks noChangeArrowheads="1"/>
            </p:cNvSpPr>
            <p:nvPr/>
          </p:nvSpPr>
          <p:spPr bwMode="auto">
            <a:xfrm>
              <a:off x="4800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56"/>
            <p:cNvSpPr>
              <a:spLocks noChangeArrowheads="1"/>
            </p:cNvSpPr>
            <p:nvPr/>
          </p:nvSpPr>
          <p:spPr bwMode="auto">
            <a:xfrm>
              <a:off x="3984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4416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H="1">
              <a:off x="4272" y="273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4560" y="2736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 flipH="1">
              <a:off x="4032" y="3312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>
              <a:off x="4272" y="331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62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63"/>
            <p:cNvSpPr>
              <a:spLocks noChangeArrowheads="1"/>
            </p:cNvSpPr>
            <p:nvPr/>
          </p:nvSpPr>
          <p:spPr bwMode="auto">
            <a:xfrm>
              <a:off x="4176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 flipH="1">
              <a:off x="4224" y="3312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4560" y="278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66"/>
            <p:cNvSpPr>
              <a:spLocks noChangeArrowheads="1"/>
            </p:cNvSpPr>
            <p:nvPr/>
          </p:nvSpPr>
          <p:spPr bwMode="auto">
            <a:xfrm>
              <a:off x="4560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7"/>
            <p:cNvSpPr>
              <a:spLocks noChangeArrowheads="1"/>
            </p:cNvSpPr>
            <p:nvPr/>
          </p:nvSpPr>
          <p:spPr bwMode="auto">
            <a:xfrm>
              <a:off x="4992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 flipH="1">
              <a:off x="4608" y="3312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auto">
            <a:xfrm>
              <a:off x="4848" y="331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70"/>
            <p:cNvSpPr>
              <a:spLocks noChangeArrowheads="1"/>
            </p:cNvSpPr>
            <p:nvPr/>
          </p:nvSpPr>
          <p:spPr bwMode="auto">
            <a:xfrm>
              <a:off x="4752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H="1">
              <a:off x="4800" y="3312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139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การเข้า-ถอดรหัสอย่างง่ายด้วย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การเข้า-ถอดรหัสมี 2 แบบ</a:t>
            </a:r>
          </a:p>
          <a:p>
            <a:pPr lvl="1"/>
            <a:r>
              <a:rPr lang="en-US" b="1" dirty="0" smtClean="0"/>
              <a:t>Fix-length codes</a:t>
            </a:r>
          </a:p>
          <a:p>
            <a:pPr lvl="2"/>
            <a:r>
              <a:rPr lang="th-TH" altLang="en-US" dirty="0" smtClean="0"/>
              <a:t>ตัวอักษรทุกตัวจะมีการเข้ารหัสโดยใช้จำนวน </a:t>
            </a:r>
            <a:r>
              <a:rPr lang="en-US" altLang="en-US" dirty="0" smtClean="0"/>
              <a:t>bit </a:t>
            </a:r>
            <a:r>
              <a:rPr lang="th-TH" altLang="en-US" dirty="0" smtClean="0"/>
              <a:t>ที่เท่ากัน </a:t>
            </a:r>
            <a:r>
              <a:rPr lang="en-US" altLang="en-US" dirty="0" smtClean="0"/>
              <a:t>(w)</a:t>
            </a:r>
            <a:endParaRPr lang="th-TH" altLang="en-US" dirty="0" smtClean="0"/>
          </a:p>
          <a:p>
            <a:pPr lvl="2"/>
            <a:r>
              <a:rPr lang="th-TH" altLang="en-US" dirty="0" smtClean="0"/>
              <a:t>ในการถอดรหัสจะสามารถอ่านข้อมูลขึ้นมาทีละ </a:t>
            </a:r>
            <a:r>
              <a:rPr lang="en-US" altLang="en-US" dirty="0" smtClean="0"/>
              <a:t>w bits </a:t>
            </a:r>
            <a:endParaRPr lang="th-TH" altLang="en-US" dirty="0" smtClean="0"/>
          </a:p>
          <a:p>
            <a:pPr lvl="2"/>
            <a:r>
              <a:rPr lang="th-TH" altLang="en-US" dirty="0" smtClean="0"/>
              <a:t>ตัวอย่าง คือ </a:t>
            </a:r>
            <a:r>
              <a:rPr lang="en-US" altLang="en-US" dirty="0" smtClean="0"/>
              <a:t>ASCII</a:t>
            </a:r>
          </a:p>
          <a:p>
            <a:pPr lvl="1"/>
            <a:r>
              <a:rPr lang="en-US" altLang="en-US" b="1" dirty="0" smtClean="0"/>
              <a:t>Prefix codes</a:t>
            </a:r>
          </a:p>
          <a:p>
            <a:pPr lvl="2"/>
            <a:r>
              <a:rPr lang="th-TH" altLang="en-US" dirty="0" smtClean="0"/>
              <a:t>ไม่มีตัวอักษรใดๆ ที่มีค่าเป็นค่านำหน้าของตัวอักษรอื่น</a:t>
            </a:r>
          </a:p>
          <a:p>
            <a:pPr lvl="2"/>
            <a:r>
              <a:rPr lang="th-TH" altLang="en-US" dirty="0" smtClean="0"/>
              <a:t>ตัวอย่าง คือ </a:t>
            </a:r>
            <a:r>
              <a:rPr lang="en-US" altLang="en-US" dirty="0" smtClean="0"/>
              <a:t>Huffman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ทำไมถึงต้องใช้ </a:t>
            </a:r>
            <a:r>
              <a:rPr lang="en-US" dirty="0" smtClean="0"/>
              <a:t>prefix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300" dirty="0" smtClean="0"/>
              <a:t>สมมุติในการส่งข้อมูลของเรามีตัวอักษรมากสุดคือ </a:t>
            </a:r>
            <a:r>
              <a:rPr lang="en-US" sz="2300" dirty="0" smtClean="0"/>
              <a:t>7 </a:t>
            </a:r>
            <a:r>
              <a:rPr lang="th-TH" sz="2300" dirty="0" smtClean="0"/>
              <a:t>ตัวอักษร</a:t>
            </a:r>
          </a:p>
          <a:p>
            <a:pPr lvl="1"/>
            <a:r>
              <a:rPr lang="en-US" sz="2000" dirty="0" smtClean="0"/>
              <a:t>a, m, n, o, r, s, t </a:t>
            </a:r>
            <a:endParaRPr lang="th-TH" sz="2000" dirty="0" smtClean="0"/>
          </a:p>
          <a:p>
            <a:pPr lvl="1"/>
            <a:r>
              <a:rPr lang="th-TH" sz="2000" dirty="0" smtClean="0"/>
              <a:t>ถ้าใช้ </a:t>
            </a:r>
            <a:r>
              <a:rPr lang="en-US" sz="2000" dirty="0" smtClean="0"/>
              <a:t>fix-length codes </a:t>
            </a:r>
            <a:r>
              <a:rPr lang="th-TH" sz="2000" dirty="0" smtClean="0"/>
              <a:t>จะต้องใช้ </a:t>
            </a:r>
            <a:r>
              <a:rPr lang="en-US" sz="2000" dirty="0" smtClean="0"/>
              <a:t>bit </a:t>
            </a:r>
            <a:r>
              <a:rPr lang="th-TH" sz="2000" dirty="0" smtClean="0"/>
              <a:t>อย่างน้อย 3 ตัวต่อตัวอักษร</a:t>
            </a:r>
          </a:p>
          <a:p>
            <a:pPr lvl="1"/>
            <a:r>
              <a:rPr lang="th-TH" sz="2000" dirty="0" smtClean="0"/>
              <a:t>เช่น </a:t>
            </a:r>
            <a:r>
              <a:rPr lang="en-US" sz="2000" dirty="0" smtClean="0"/>
              <a:t>a = 000,  m = 001, n = 010, o = 011, r = 100, s = 101, t = 110</a:t>
            </a:r>
          </a:p>
          <a:p>
            <a:pPr lvl="1"/>
            <a:r>
              <a:rPr lang="th-TH" sz="2000" dirty="0" smtClean="0"/>
              <a:t>ถ้าต้องการส่งคำว่า </a:t>
            </a:r>
            <a:r>
              <a:rPr lang="en-US" sz="2000" dirty="0" smtClean="0"/>
              <a:t>star </a:t>
            </a:r>
            <a:r>
              <a:rPr lang="th-TH" sz="2000" dirty="0" smtClean="0"/>
              <a:t>จะได้ว่า </a:t>
            </a:r>
            <a:r>
              <a:rPr lang="en-US" sz="2000" dirty="0" smtClean="0"/>
              <a:t>101 110 000 100 (12 bits)</a:t>
            </a:r>
          </a:p>
          <a:p>
            <a:r>
              <a:rPr lang="th-TH" sz="2300" dirty="0" smtClean="0"/>
              <a:t>ในขณะที่ ถ้าเป็นแบบ </a:t>
            </a:r>
            <a:r>
              <a:rPr lang="en-US" sz="2300" dirty="0" smtClean="0"/>
              <a:t>prefix code </a:t>
            </a:r>
            <a:r>
              <a:rPr lang="th-TH" sz="2300" dirty="0" smtClean="0"/>
              <a:t>ขนาดของข้อความจะเล็กลง เช่น กำหนด</a:t>
            </a:r>
            <a:endParaRPr lang="en-US" sz="2300" dirty="0" smtClean="0"/>
          </a:p>
          <a:p>
            <a:pPr lvl="1"/>
            <a:r>
              <a:rPr lang="en-US" sz="2000" dirty="0" smtClean="0"/>
              <a:t>a = 01, m = 10, n = 111, o = 0, r = 11, s = 1, t = 0011</a:t>
            </a:r>
          </a:p>
          <a:p>
            <a:pPr lvl="1"/>
            <a:r>
              <a:rPr lang="th-TH" altLang="en-US" sz="2000" dirty="0" smtClean="0"/>
              <a:t>คำว่า </a:t>
            </a:r>
            <a:r>
              <a:rPr lang="en-US" altLang="en-US" sz="2000" dirty="0" smtClean="0"/>
              <a:t>star </a:t>
            </a:r>
            <a:r>
              <a:rPr lang="th-TH" altLang="en-US" sz="2000" dirty="0" smtClean="0"/>
              <a:t>จะได้ว่า </a:t>
            </a:r>
            <a:r>
              <a:rPr lang="en-US" altLang="en-US" sz="2000" dirty="0" smtClean="0"/>
              <a:t>1 0011 01 11 (9 bits)</a:t>
            </a:r>
          </a:p>
          <a:p>
            <a:r>
              <a:rPr lang="th-TH" altLang="en-US" sz="2300" dirty="0" smtClean="0"/>
              <a:t>แต่ปัญหาของ </a:t>
            </a:r>
            <a:r>
              <a:rPr lang="en-US" altLang="en-US" sz="2300" dirty="0" smtClean="0"/>
              <a:t>prefix code </a:t>
            </a:r>
            <a:r>
              <a:rPr lang="th-TH" altLang="en-US" sz="2300" dirty="0" smtClean="0"/>
              <a:t>ถ้าเราไม่กำหนดค่าให้ถูกต้องดังตัวอย่างด้านบน คนถอดรหัสจะไม่รู้ว่าจะถอดยังไง ซึ่งอาจจะอ่านได้เป็น </a:t>
            </a:r>
            <a:r>
              <a:rPr lang="en-US" altLang="en-US" sz="2300" dirty="0">
                <a:cs typeface="Angsana New" panose="02020603050405020304" pitchFamily="18" charset="-34"/>
              </a:rPr>
              <a:t>10  0  11  0  111 = “</a:t>
            </a:r>
            <a:r>
              <a:rPr lang="en-US" altLang="en-US" sz="2300" dirty="0">
                <a:solidFill>
                  <a:schemeClr val="accent2"/>
                </a:solidFill>
                <a:cs typeface="Angsana New" panose="02020603050405020304" pitchFamily="18" charset="-34"/>
              </a:rPr>
              <a:t>moron</a:t>
            </a:r>
            <a:r>
              <a:rPr lang="en-US" altLang="en-US" sz="2300" dirty="0">
                <a:cs typeface="Angsana New" panose="02020603050405020304" pitchFamily="18" charset="-34"/>
              </a:rPr>
              <a:t>”</a:t>
            </a:r>
            <a:endParaRPr lang="en-US" altLang="en-US" sz="23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Introduction to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/>
              <a:t>ต้นไม้ (</a:t>
            </a:r>
            <a:r>
              <a:rPr lang="en-US" altLang="en-US" sz="2800" i="1" dirty="0"/>
              <a:t>tree</a:t>
            </a:r>
            <a:r>
              <a:rPr lang="th-TH" altLang="en-US" sz="2800" dirty="0"/>
              <a:t>) สามารถใช้จำลองโครงสร้างต่างๆได้ เช่นโครงสร้างของสารประกอบอิ่มตัว โครงสร้างขององค์กร ระบบแฟ้มในคอมพิวเตอร์ เป็นต้น</a:t>
            </a:r>
          </a:p>
          <a:p>
            <a:r>
              <a:rPr lang="th-TH" altLang="en-US" sz="2800" dirty="0"/>
              <a:t>ต้นไม้(</a:t>
            </a:r>
            <a:r>
              <a:rPr lang="en-US" altLang="en-US" sz="2800" i="1" dirty="0"/>
              <a:t>tree</a:t>
            </a:r>
            <a:r>
              <a:rPr lang="th-TH" altLang="en-US" sz="2800" dirty="0"/>
              <a:t>)</a:t>
            </a:r>
            <a:r>
              <a:rPr lang="en-US" altLang="en-US" sz="2800" dirty="0"/>
              <a:t> </a:t>
            </a:r>
            <a:r>
              <a:rPr lang="th-TH" altLang="en-US" sz="2800" dirty="0"/>
              <a:t>คือกราฟเชื่อมต่อแบบไม่มีทิศทาง(</a:t>
            </a:r>
            <a:r>
              <a:rPr lang="en-US" altLang="en-US" sz="2800" dirty="0"/>
              <a:t>connected undirected graph</a:t>
            </a:r>
            <a:r>
              <a:rPr lang="th-TH" altLang="en-US" sz="2800" dirty="0"/>
              <a:t>)</a:t>
            </a:r>
            <a:r>
              <a:rPr lang="en-US" altLang="en-US" sz="2800" dirty="0"/>
              <a:t> </a:t>
            </a:r>
            <a:r>
              <a:rPr lang="th-TH" altLang="en-US" sz="2800" dirty="0"/>
              <a:t>ที่ไม่มีวงจร</a:t>
            </a:r>
            <a:endParaRPr lang="en-US" altLang="en-US" sz="2800" dirty="0"/>
          </a:p>
          <a:p>
            <a:pPr lvl="1"/>
            <a:r>
              <a:rPr lang="en-US" altLang="en-US" sz="2400" b="1" dirty="0"/>
              <a:t>Theorem: </a:t>
            </a:r>
            <a:r>
              <a:rPr lang="th-TH" altLang="en-US" sz="2400" dirty="0"/>
              <a:t>มีทางเดินอย่างง่ายเพียงเส้นทางเดียวระหว่างสองโหนด(จุด)ใดๆ</a:t>
            </a:r>
            <a:endParaRPr lang="en-US" altLang="en-US" sz="2400" dirty="0"/>
          </a:p>
          <a:p>
            <a:r>
              <a:rPr lang="th-TH" altLang="en-US" sz="2800" dirty="0"/>
              <a:t>ป่า(</a:t>
            </a:r>
            <a:r>
              <a:rPr lang="en-US" altLang="en-US" sz="2800" i="1" dirty="0"/>
              <a:t>forest</a:t>
            </a:r>
            <a:r>
              <a:rPr lang="th-TH" altLang="en-US" sz="2800" dirty="0"/>
              <a:t>)คือเซตของต้นไม้ที่ไม่มีโหนด(จุด)ร่วมกัน</a:t>
            </a:r>
            <a:endParaRPr lang="en-US" altLang="en-US" sz="2800" dirty="0"/>
          </a:p>
          <a:p>
            <a:r>
              <a:rPr lang="th-TH" altLang="en-US" sz="2800" dirty="0"/>
              <a:t>จุดใบไม้(</a:t>
            </a:r>
            <a:r>
              <a:rPr lang="en-US" altLang="en-US" sz="2800" i="1" dirty="0"/>
              <a:t>leaf</a:t>
            </a:r>
            <a:r>
              <a:rPr lang="th-TH" altLang="en-US" sz="2800" dirty="0"/>
              <a:t>)</a:t>
            </a:r>
            <a:r>
              <a:rPr lang="en-US" altLang="en-US" sz="2800" dirty="0"/>
              <a:t> </a:t>
            </a:r>
            <a:r>
              <a:rPr lang="th-TH" altLang="en-US" sz="2800" dirty="0"/>
              <a:t>ในต้นไม้หรือป่า เป็นจุดที่เป็น </a:t>
            </a:r>
            <a:r>
              <a:rPr lang="en-US" altLang="en-US" sz="2800" dirty="0"/>
              <a:t>pendant </a:t>
            </a:r>
            <a:r>
              <a:rPr lang="th-TH" altLang="en-US" sz="2800" dirty="0"/>
              <a:t>หรือจุดสันโดษ(</a:t>
            </a:r>
            <a:r>
              <a:rPr lang="en-US" altLang="en-US" sz="2800" dirty="0"/>
              <a:t>isolated</a:t>
            </a:r>
            <a:r>
              <a:rPr lang="th-TH" altLang="en-US" sz="2800" dirty="0"/>
              <a:t>)</a:t>
            </a:r>
            <a:r>
              <a:rPr lang="en-US" altLang="en-US" sz="2800" dirty="0"/>
              <a:t>  </a:t>
            </a:r>
            <a:r>
              <a:rPr lang="th-TH" altLang="en-US" sz="2800" dirty="0"/>
              <a:t>จุดภายใน(</a:t>
            </a:r>
            <a:r>
              <a:rPr lang="en-US" altLang="en-US" sz="2800" i="1" dirty="0"/>
              <a:t>internal</a:t>
            </a:r>
            <a:r>
              <a:rPr lang="th-TH" altLang="en-US" sz="2800" dirty="0" smtClean="0"/>
              <a:t>)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คือ</a:t>
            </a:r>
            <a:r>
              <a:rPr lang="th-TH" altLang="en-US" sz="2800" dirty="0"/>
              <a:t>จุดใดๆที่ไม่ใช่จุดใบ</a:t>
            </a:r>
            <a:r>
              <a:rPr lang="en-US" altLang="en-US" sz="2800" dirty="0"/>
              <a:t> (</a:t>
            </a:r>
            <a:r>
              <a:rPr lang="th-TH" altLang="en-US" sz="2800" dirty="0"/>
              <a:t>ดังนั้นจุดภายในมีดีกรี</a:t>
            </a:r>
            <a:r>
              <a:rPr lang="en-US" altLang="en-US" sz="2800" dirty="0"/>
              <a:t> ≥ ___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97496"/>
            <a:ext cx="8513440" cy="4495800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th-TH" altLang="en-US" sz="2800" dirty="0">
                <a:latin typeface="Angsana New" panose="02020603050405020304" pitchFamily="18" charset="-34"/>
              </a:rPr>
              <a:t>เป็นรหัสที่มีความยาวไม่คงที่และมีน้ำหนักน้อยที่สุดในบรรดา</a:t>
            </a:r>
            <a:r>
              <a:rPr lang="th-TH" altLang="en-US" sz="2800" dirty="0" smtClean="0">
                <a:latin typeface="Angsana New" panose="02020603050405020304" pitchFamily="18" charset="-34"/>
              </a:rPr>
              <a:t>รหัส</a:t>
            </a:r>
            <a:r>
              <a:rPr lang="en-US" altLang="en-US" sz="2800" dirty="0" smtClean="0">
                <a:latin typeface="Angsana New" panose="02020603050405020304" pitchFamily="18" charset="-34"/>
              </a:rPr>
              <a:t> prefix </a:t>
            </a:r>
            <a:r>
              <a:rPr lang="en-US" altLang="en-US" sz="2800" dirty="0">
                <a:latin typeface="Angsana New" panose="02020603050405020304" pitchFamily="18" charset="-34"/>
              </a:rPr>
              <a:t>code</a:t>
            </a:r>
            <a:endParaRPr lang="th-TH" altLang="en-US" sz="2800" dirty="0">
              <a:latin typeface="Angsana New" panose="02020603050405020304" pitchFamily="18" charset="-34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th-TH" altLang="en-US" sz="2800" dirty="0">
                <a:latin typeface="Angsana New" panose="02020603050405020304" pitchFamily="18" charset="-34"/>
              </a:rPr>
              <a:t>ขั้นตอนวิธีของการสร้าง </a:t>
            </a:r>
            <a:r>
              <a:rPr lang="en-US" altLang="en-US" sz="2800" dirty="0">
                <a:latin typeface="Angsana New" panose="02020603050405020304" pitchFamily="18" charset="-34"/>
              </a:rPr>
              <a:t>Huffman code </a:t>
            </a:r>
            <a:r>
              <a:rPr lang="th-TH" altLang="en-US" sz="2800" dirty="0">
                <a:latin typeface="Angsana New" panose="02020603050405020304" pitchFamily="18" charset="-34"/>
              </a:rPr>
              <a:t>โดยใช้</a:t>
            </a:r>
            <a:r>
              <a:rPr lang="th-TH" altLang="en-US" sz="2800" u="sng" dirty="0">
                <a:latin typeface="Angsana New" panose="02020603050405020304" pitchFamily="18" charset="-34"/>
              </a:rPr>
              <a:t>ต้นไม้ทวิภาค</a:t>
            </a:r>
            <a:r>
              <a:rPr lang="th-TH" altLang="en-US" sz="2800" dirty="0">
                <a:latin typeface="Angsana New" panose="02020603050405020304" pitchFamily="18" charset="-34"/>
              </a:rPr>
              <a:t>มีดังนี้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th-TH" altLang="en-US" sz="2800" dirty="0">
                <a:latin typeface="Angsana New" panose="02020603050405020304" pitchFamily="18" charset="-34"/>
              </a:rPr>
              <a:t>1. เขียนตัวอักษรและความถี่กำกับจุดยอดแต่ละจุดแล้วเรียงความถี่จากน้อยไปหามาก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th-TH" altLang="en-US" sz="2800" dirty="0">
                <a:latin typeface="Angsana New" panose="02020603050405020304" pitchFamily="18" charset="-34"/>
              </a:rPr>
              <a:t>2. เชื่อมจุดยอดทางซ้าย 2 จุดกับจุดยอดใหม่ กำกับจุดยอดใหม่ด้วยผลบวกของความถี่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th-TH" altLang="en-US" sz="2800" dirty="0">
                <a:latin typeface="Angsana New" panose="02020603050405020304" pitchFamily="18" charset="-34"/>
              </a:rPr>
              <a:t>3. เรียงความถี่จากน้อยไปหามาก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th-TH" altLang="en-US" sz="2800" dirty="0">
                <a:latin typeface="Angsana New" panose="02020603050405020304" pitchFamily="18" charset="-34"/>
              </a:rPr>
              <a:t>4. ทำขั้นตอนที่2 และ 3 ซ้ำไปเรื่อยๆจนจุดยอดทั้งหมดเชื่อมกันเป็นกราฟต้นไม้ทวิภาค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th-TH" altLang="en-US" sz="2800" dirty="0">
                <a:latin typeface="Angsana New" panose="02020603050405020304" pitchFamily="18" charset="-34"/>
              </a:rPr>
              <a:t>5. ลบความถี่ออก แล้วเขียน 0 </a:t>
            </a:r>
            <a:r>
              <a:rPr lang="th-TH" altLang="en-US" sz="2800" dirty="0" smtClean="0">
                <a:latin typeface="Angsana New" panose="02020603050405020304" pitchFamily="18" charset="-34"/>
              </a:rPr>
              <a:t>กำกับที่ลูกด้านซ้ายและ</a:t>
            </a:r>
            <a:r>
              <a:rPr lang="th-TH" altLang="en-US" sz="2800" dirty="0">
                <a:latin typeface="Angsana New" panose="02020603050405020304" pitchFamily="18" charset="-34"/>
              </a:rPr>
              <a:t>เขียนเลข 1 </a:t>
            </a:r>
            <a:r>
              <a:rPr lang="th-TH" altLang="en-US" sz="2800" dirty="0" smtClean="0">
                <a:latin typeface="Angsana New" panose="02020603050405020304" pitchFamily="18" charset="-34"/>
              </a:rPr>
              <a:t>กำกับลูกด้านขวาผล</a:t>
            </a:r>
            <a:r>
              <a:rPr lang="th-TH" altLang="en-US" sz="2800" dirty="0">
                <a:latin typeface="Angsana New" panose="02020603050405020304" pitchFamily="18" charset="-34"/>
              </a:rPr>
              <a:t>ที่ได้คือ </a:t>
            </a:r>
            <a:r>
              <a:rPr lang="en-US" altLang="en-US" sz="2800" dirty="0">
                <a:latin typeface="Angsana New" panose="02020603050405020304" pitchFamily="18" charset="-34"/>
              </a:rPr>
              <a:t>Huffman tree</a:t>
            </a:r>
            <a:endParaRPr lang="th-TH" altLang="en-US" sz="2800" dirty="0">
              <a:latin typeface="Angsana New" panose="02020603050405020304" pitchFamily="18" charset="-34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08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Huffman tree</a:t>
            </a:r>
            <a:r>
              <a:rPr lang="th-TH" dirty="0" smtClean="0"/>
              <a:t>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400" dirty="0" smtClean="0"/>
              <a:t>จากตัวอย่างที่มีตัวอักษร </a:t>
            </a:r>
            <a:r>
              <a:rPr lang="en-US" sz="2400" dirty="0" smtClean="0"/>
              <a:t>a, </a:t>
            </a:r>
            <a:r>
              <a:rPr lang="en-US" sz="2400" dirty="0"/>
              <a:t>m, n, o, r, s, t </a:t>
            </a:r>
            <a:r>
              <a:rPr lang="th-TH" sz="2400" dirty="0" smtClean="0"/>
              <a:t>จาก </a:t>
            </a:r>
            <a:r>
              <a:rPr lang="en-US" sz="2400" dirty="0" smtClean="0"/>
              <a:t>Huffman code </a:t>
            </a:r>
            <a:r>
              <a:rPr lang="th-TH" sz="2400" dirty="0" smtClean="0"/>
              <a:t>จะต้องกำหนดความถี่ที่จะมีการเรียกใช้ตัวอักษร เพื่อให้ตัวที่ถูกใช้งานบ่อยๆ มีการเข้ารหัสที่สั้นลง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400" dirty="0" smtClean="0"/>
              <a:t>สมมุติกำหนดให้  </a:t>
            </a:r>
            <a:r>
              <a:rPr lang="en-US" sz="2400" dirty="0" smtClean="0"/>
              <a:t>a: 20, m: 5, n: 3, o: 10, r: 12, s: 30, t: 15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400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4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th-TH" sz="24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400" dirty="0" smtClean="0"/>
              <a:t>เรียงลำดับจากความถี่น้อยไปยังความถี่มาก</a:t>
            </a:r>
            <a:endParaRPr lang="th-TH" sz="24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3142104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20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3350" y="31409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51124" y="31409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48778" y="31409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: 12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58124" y="31409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: 15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9951" y="31409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: </a:t>
            </a:r>
            <a:r>
              <a:rPr lang="en-US" dirty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97605" y="31409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: </a:t>
            </a:r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5796" y="49411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13570" y="494003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61344" y="494003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: 10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58998" y="494003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t: 15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68344" y="494003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 30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10171" y="494003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 1</a:t>
            </a:r>
            <a:r>
              <a:rPr lang="en-US" dirty="0"/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07825" y="494003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8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สร้าง </a:t>
            </a:r>
            <a:r>
              <a:rPr lang="en-US" dirty="0"/>
              <a:t>Huffman tree</a:t>
            </a:r>
            <a:r>
              <a:rPr lang="th-TH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76872"/>
            <a:ext cx="8153400" cy="3819128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th-TH" altLang="en-US" sz="2400" dirty="0">
                <a:latin typeface="Angsana New" panose="02020603050405020304" pitchFamily="18" charset="-34"/>
              </a:rPr>
              <a:t>เชื่อมจุดยอดทางซ้าย 2 จุดกับจุดยอดใหม่ กำกับจุดยอดใหม่ด้วยผลบวกของ</a:t>
            </a:r>
            <a:r>
              <a:rPr lang="th-TH" altLang="en-US" sz="2400" dirty="0" smtClean="0">
                <a:latin typeface="Angsana New" panose="02020603050405020304" pitchFamily="18" charset="-34"/>
              </a:rPr>
              <a:t>ความถี่</a:t>
            </a:r>
            <a:endParaRPr lang="en-US" altLang="en-US" sz="2400" dirty="0" smtClean="0">
              <a:latin typeface="Angsana New" panose="02020603050405020304" pitchFamily="18" charset="-34"/>
            </a:endParaRPr>
          </a:p>
          <a:p>
            <a:pPr>
              <a:spcBef>
                <a:spcPct val="10000"/>
              </a:spcBef>
            </a:pPr>
            <a:endParaRPr lang="en-US" altLang="en-US" sz="2400" dirty="0">
              <a:latin typeface="Angsana New" panose="02020603050405020304" pitchFamily="18" charset="-34"/>
            </a:endParaRPr>
          </a:p>
          <a:p>
            <a:pPr>
              <a:spcBef>
                <a:spcPct val="10000"/>
              </a:spcBef>
            </a:pPr>
            <a:endParaRPr lang="en-US" altLang="en-US" sz="2400" dirty="0" smtClean="0">
              <a:latin typeface="Angsana New" panose="02020603050405020304" pitchFamily="18" charset="-34"/>
            </a:endParaRPr>
          </a:p>
          <a:p>
            <a:pPr>
              <a:spcBef>
                <a:spcPct val="10000"/>
              </a:spcBef>
            </a:pPr>
            <a:endParaRPr lang="en-US" altLang="en-US" sz="2400" dirty="0">
              <a:latin typeface="Angsana New" panose="02020603050405020304" pitchFamily="18" charset="-34"/>
            </a:endParaRPr>
          </a:p>
          <a:p>
            <a:pPr>
              <a:spcBef>
                <a:spcPct val="10000"/>
              </a:spcBef>
            </a:pPr>
            <a:endParaRPr lang="en-US" altLang="en-US" sz="2400" dirty="0" smtClean="0">
              <a:latin typeface="Angsana New" panose="02020603050405020304" pitchFamily="18" charset="-34"/>
            </a:endParaRPr>
          </a:p>
          <a:p>
            <a:pPr>
              <a:spcBef>
                <a:spcPct val="10000"/>
              </a:spcBef>
            </a:pPr>
            <a:r>
              <a:rPr lang="th-TH" altLang="en-US" sz="2400" dirty="0" smtClean="0">
                <a:latin typeface="Angsana New" panose="02020603050405020304" pitchFamily="18" charset="-34"/>
              </a:rPr>
              <a:t>เรียงค่าจากน้อยไปมากใหม่</a:t>
            </a:r>
            <a:endParaRPr lang="th-TH" altLang="en-US" sz="2400" dirty="0">
              <a:latin typeface="Angsana New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5796" y="1701944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13570" y="170080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61344" y="170080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: 10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58998" y="170080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t: 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68344" y="170080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 30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10171" y="170080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 1</a:t>
            </a:r>
            <a:r>
              <a:rPr lang="en-US" dirty="0"/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07825" y="170080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20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55576" y="3645024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03350" y="36438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51124" y="36438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: 10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48778" y="36438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t: 15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58124" y="36438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 30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99951" y="36438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 1</a:t>
            </a:r>
            <a:r>
              <a:rPr lang="en-US" dirty="0"/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97605" y="36438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20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547664" y="2780928"/>
            <a:ext cx="720080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20" name="Straight Connector 19"/>
          <p:cNvCxnSpPr>
            <a:stCxn id="18" idx="3"/>
            <a:endCxn id="11" idx="0"/>
          </p:cNvCxnSpPr>
          <p:nvPr/>
        </p:nvCxnSpPr>
        <p:spPr>
          <a:xfrm flipH="1">
            <a:off x="1295636" y="3334092"/>
            <a:ext cx="357481" cy="3109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8" idx="5"/>
            <a:endCxn id="12" idx="0"/>
          </p:cNvCxnSpPr>
          <p:nvPr/>
        </p:nvCxnSpPr>
        <p:spPr>
          <a:xfrm>
            <a:off x="2162291" y="3334092"/>
            <a:ext cx="281119" cy="3097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63986" y="5949280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 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411760" y="5948144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979116" y="5156056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: 10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276770" y="5156056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t: 15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586116" y="5156056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 30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27943" y="5156056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 1</a:t>
            </a:r>
            <a:r>
              <a:rPr lang="en-US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25597" y="5156056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20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056074" y="5085184"/>
            <a:ext cx="720080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31" name="Straight Connector 30"/>
          <p:cNvCxnSpPr>
            <a:stCxn id="30" idx="3"/>
            <a:endCxn id="23" idx="0"/>
          </p:cNvCxnSpPr>
          <p:nvPr/>
        </p:nvCxnSpPr>
        <p:spPr>
          <a:xfrm flipH="1">
            <a:off x="1804046" y="5638348"/>
            <a:ext cx="357481" cy="3109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5"/>
            <a:endCxn id="24" idx="0"/>
          </p:cNvCxnSpPr>
          <p:nvPr/>
        </p:nvCxnSpPr>
        <p:spPr>
          <a:xfrm>
            <a:off x="2670701" y="5638348"/>
            <a:ext cx="281119" cy="3097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2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สร้าง </a:t>
            </a:r>
            <a:r>
              <a:rPr lang="en-US" dirty="0"/>
              <a:t>Huffman tree</a:t>
            </a:r>
            <a:r>
              <a:rPr lang="th-TH" dirty="0"/>
              <a:t> </a:t>
            </a:r>
            <a:r>
              <a:rPr lang="en-US" dirty="0" smtClean="0"/>
              <a:t>(</a:t>
            </a:r>
            <a:r>
              <a:rPr lang="th-TH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dirty="0">
                <a:latin typeface="Angsana New" panose="02020603050405020304" pitchFamily="18" charset="-34"/>
              </a:rPr>
              <a:t>เชื่อมจุดยอดทางซ้าย 2 จุดกับจุดยอดใหม่ กำกับจุดยอดใหม่ด้วยผลบวกของ</a:t>
            </a:r>
            <a:r>
              <a:rPr lang="th-TH" altLang="en-US" sz="2400" dirty="0" smtClean="0">
                <a:latin typeface="Angsana New" panose="02020603050405020304" pitchFamily="18" charset="-34"/>
              </a:rPr>
              <a:t>ความถี่</a:t>
            </a: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th-TH" altLang="en-US" sz="1200" dirty="0">
              <a:latin typeface="Angsana New" panose="02020603050405020304" pitchFamily="18" charset="-34"/>
            </a:endParaRPr>
          </a:p>
          <a:p>
            <a:r>
              <a:rPr lang="th-TH" altLang="en-US" sz="2400" dirty="0">
                <a:latin typeface="Angsana New" panose="02020603050405020304" pitchFamily="18" charset="-34"/>
              </a:rPr>
              <a:t>เรียงค่าจากน้อยไปมากใหม่</a:t>
            </a:r>
          </a:p>
          <a:p>
            <a:endParaRPr lang="en-US" altLang="en-US" sz="2400" dirty="0">
              <a:latin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3573016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3350" y="3571880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0706" y="277979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: 10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68360" y="277979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t: 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77706" y="277979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 30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19533" y="277979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 1</a:t>
            </a:r>
            <a:r>
              <a:rPr lang="en-US" dirty="0"/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17187" y="277979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20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547664" y="2708920"/>
            <a:ext cx="720080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12" name="Straight Connector 11"/>
          <p:cNvCxnSpPr>
            <a:stCxn id="11" idx="3"/>
            <a:endCxn id="4" idx="0"/>
          </p:cNvCxnSpPr>
          <p:nvPr/>
        </p:nvCxnSpPr>
        <p:spPr>
          <a:xfrm flipH="1">
            <a:off x="1295636" y="3262084"/>
            <a:ext cx="357481" cy="3109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1" idx="5"/>
            <a:endCxn id="5" idx="0"/>
          </p:cNvCxnSpPr>
          <p:nvPr/>
        </p:nvCxnSpPr>
        <p:spPr>
          <a:xfrm>
            <a:off x="2162291" y="3262084"/>
            <a:ext cx="281119" cy="3097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089438" y="1951700"/>
            <a:ext cx="720080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cxnSp>
        <p:nvCxnSpPr>
          <p:cNvPr id="16" name="Straight Connector 15"/>
          <p:cNvCxnSpPr>
            <a:stCxn id="14" idx="3"/>
            <a:endCxn id="11" idx="0"/>
          </p:cNvCxnSpPr>
          <p:nvPr/>
        </p:nvCxnSpPr>
        <p:spPr>
          <a:xfrm flipH="1">
            <a:off x="1907704" y="2504864"/>
            <a:ext cx="287187" cy="2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5"/>
            <a:endCxn id="6" idx="0"/>
          </p:cNvCxnSpPr>
          <p:nvPr/>
        </p:nvCxnSpPr>
        <p:spPr>
          <a:xfrm>
            <a:off x="2704065" y="2504864"/>
            <a:ext cx="306701" cy="2749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771800" y="6165304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 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19574" y="616416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486930" y="5372080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: 10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686695" y="460665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t: 15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08583" y="46039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s: 30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537868" y="4606652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r: 1</a:t>
            </a:r>
            <a:r>
              <a:rPr lang="en-US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48064" y="4603988"/>
            <a:ext cx="108012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20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563888" y="5301208"/>
            <a:ext cx="720080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28" name="Straight Connector 27"/>
          <p:cNvCxnSpPr>
            <a:stCxn id="27" idx="3"/>
            <a:endCxn id="20" idx="0"/>
          </p:cNvCxnSpPr>
          <p:nvPr/>
        </p:nvCxnSpPr>
        <p:spPr>
          <a:xfrm flipH="1">
            <a:off x="3311860" y="5854372"/>
            <a:ext cx="357481" cy="3109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5"/>
            <a:endCxn id="21" idx="0"/>
          </p:cNvCxnSpPr>
          <p:nvPr/>
        </p:nvCxnSpPr>
        <p:spPr>
          <a:xfrm>
            <a:off x="4178515" y="5854372"/>
            <a:ext cx="281119" cy="3097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105662" y="4543988"/>
            <a:ext cx="720080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cxnSp>
        <p:nvCxnSpPr>
          <p:cNvPr id="31" name="Straight Connector 30"/>
          <p:cNvCxnSpPr>
            <a:stCxn id="30" idx="3"/>
            <a:endCxn id="27" idx="0"/>
          </p:cNvCxnSpPr>
          <p:nvPr/>
        </p:nvCxnSpPr>
        <p:spPr>
          <a:xfrm flipH="1">
            <a:off x="3923928" y="5097152"/>
            <a:ext cx="287187" cy="2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5"/>
            <a:endCxn id="22" idx="0"/>
          </p:cNvCxnSpPr>
          <p:nvPr/>
        </p:nvCxnSpPr>
        <p:spPr>
          <a:xfrm>
            <a:off x="4720289" y="5097152"/>
            <a:ext cx="306701" cy="2749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93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สร้าง </a:t>
            </a:r>
            <a:r>
              <a:rPr lang="en-US" dirty="0"/>
              <a:t>Huffman tree</a:t>
            </a:r>
            <a:r>
              <a:rPr lang="th-TH" dirty="0"/>
              <a:t> </a:t>
            </a:r>
            <a:r>
              <a:rPr lang="en-US" dirty="0" smtClean="0"/>
              <a:t>(</a:t>
            </a:r>
            <a:r>
              <a:rPr lang="th-TH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dirty="0">
                <a:latin typeface="Angsana New" panose="02020603050405020304" pitchFamily="18" charset="-34"/>
              </a:rPr>
              <a:t>เชื่อมจุดยอดทางซ้าย 2 จุดกับจุดยอดใหม่ กำกับจุดยอดใหม่ด้วยผลบวกของ</a:t>
            </a:r>
            <a:r>
              <a:rPr lang="th-TH" altLang="en-US" sz="2400" dirty="0" smtClean="0">
                <a:latin typeface="Angsana New" panose="02020603050405020304" pitchFamily="18" charset="-34"/>
              </a:rPr>
              <a:t>ความถี่</a:t>
            </a: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en-US" altLang="en-US" sz="1200" dirty="0" smtClean="0">
              <a:latin typeface="Angsana New" panose="02020603050405020304" pitchFamily="18" charset="-34"/>
            </a:endParaRPr>
          </a:p>
          <a:p>
            <a:endParaRPr lang="th-TH" altLang="en-US" sz="1200" dirty="0">
              <a:latin typeface="Angsana New" panose="02020603050405020304" pitchFamily="18" charset="-34"/>
            </a:endParaRPr>
          </a:p>
          <a:p>
            <a:r>
              <a:rPr lang="th-TH" altLang="en-US" sz="2400" dirty="0">
                <a:latin typeface="Angsana New" panose="02020603050405020304" pitchFamily="18" charset="-34"/>
              </a:rPr>
              <a:t>เรียงค่าจากน้อยไปมากใหม่</a:t>
            </a:r>
          </a:p>
          <a:p>
            <a:endParaRPr lang="en-US" altLang="en-US" sz="2400" dirty="0">
              <a:latin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445" y="3955244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n: 3</a:t>
            </a:r>
            <a:endParaRPr lang="en-US" sz="1500" dirty="0"/>
          </a:p>
        </p:txBody>
      </p:sp>
      <p:sp>
        <p:nvSpPr>
          <p:cNvPr id="21" name="Rectangle 20"/>
          <p:cNvSpPr/>
          <p:nvPr/>
        </p:nvSpPr>
        <p:spPr>
          <a:xfrm>
            <a:off x="3939850" y="3954320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</a:t>
            </a:r>
            <a:r>
              <a:rPr lang="en-US" sz="1500" dirty="0" smtClean="0"/>
              <a:t>: 5</a:t>
            </a:r>
            <a:endParaRPr lang="en-US" sz="1500" dirty="0"/>
          </a:p>
        </p:txBody>
      </p:sp>
      <p:sp>
        <p:nvSpPr>
          <p:cNvPr id="22" name="Rectangle 21"/>
          <p:cNvSpPr/>
          <p:nvPr/>
        </p:nvSpPr>
        <p:spPr>
          <a:xfrm>
            <a:off x="4380480" y="3310254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o</a:t>
            </a:r>
            <a:r>
              <a:rPr lang="en-US" sz="1500" dirty="0" smtClean="0"/>
              <a:t>: 10</a:t>
            </a:r>
            <a:endParaRPr lang="en-US" sz="1500" dirty="0"/>
          </a:p>
        </p:txBody>
      </p:sp>
      <p:sp>
        <p:nvSpPr>
          <p:cNvPr id="23" name="Rectangle 22"/>
          <p:cNvSpPr/>
          <p:nvPr/>
        </p:nvSpPr>
        <p:spPr>
          <a:xfrm>
            <a:off x="2982349" y="2687866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t: 15</a:t>
            </a:r>
            <a:endParaRPr lang="en-US" sz="1500" dirty="0"/>
          </a:p>
        </p:txBody>
      </p:sp>
      <p:sp>
        <p:nvSpPr>
          <p:cNvPr id="24" name="Rectangle 23"/>
          <p:cNvSpPr/>
          <p:nvPr/>
        </p:nvSpPr>
        <p:spPr>
          <a:xfrm>
            <a:off x="5795244" y="2685699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s: 30</a:t>
            </a:r>
            <a:endParaRPr lang="en-US" sz="1500" dirty="0"/>
          </a:p>
        </p:txBody>
      </p:sp>
      <p:sp>
        <p:nvSpPr>
          <p:cNvPr id="25" name="Rectangle 24"/>
          <p:cNvSpPr/>
          <p:nvPr/>
        </p:nvSpPr>
        <p:spPr>
          <a:xfrm>
            <a:off x="2090127" y="2687866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r: 1</a:t>
            </a:r>
            <a:r>
              <a:rPr lang="en-US" sz="1500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93941" y="2685699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a: 20</a:t>
            </a:r>
            <a:endParaRPr lang="en-US" sz="1500" dirty="0"/>
          </a:p>
        </p:txBody>
      </p:sp>
      <p:sp>
        <p:nvSpPr>
          <p:cNvPr id="27" name="Oval 26"/>
          <p:cNvSpPr/>
          <p:nvPr/>
        </p:nvSpPr>
        <p:spPr>
          <a:xfrm>
            <a:off x="3663610" y="3252626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28" name="Straight Connector 27"/>
          <p:cNvCxnSpPr>
            <a:stCxn id="27" idx="3"/>
            <a:endCxn id="20" idx="0"/>
          </p:cNvCxnSpPr>
          <p:nvPr/>
        </p:nvCxnSpPr>
        <p:spPr>
          <a:xfrm flipH="1">
            <a:off x="3467876" y="3702417"/>
            <a:ext cx="277633" cy="2528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5"/>
            <a:endCxn id="21" idx="0"/>
          </p:cNvCxnSpPr>
          <p:nvPr/>
        </p:nvCxnSpPr>
        <p:spPr>
          <a:xfrm>
            <a:off x="4140953" y="3702417"/>
            <a:ext cx="218328" cy="251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84373" y="2636912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18</a:t>
            </a:r>
            <a:endParaRPr lang="en-US" sz="1500" dirty="0"/>
          </a:p>
        </p:txBody>
      </p:sp>
      <p:cxnSp>
        <p:nvCxnSpPr>
          <p:cNvPr id="31" name="Straight Connector 30"/>
          <p:cNvCxnSpPr>
            <a:stCxn id="30" idx="3"/>
            <a:endCxn id="27" idx="0"/>
          </p:cNvCxnSpPr>
          <p:nvPr/>
        </p:nvCxnSpPr>
        <p:spPr>
          <a:xfrm flipH="1">
            <a:off x="3943231" y="3086703"/>
            <a:ext cx="223040" cy="1659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5"/>
            <a:endCxn id="22" idx="0"/>
          </p:cNvCxnSpPr>
          <p:nvPr/>
        </p:nvCxnSpPr>
        <p:spPr>
          <a:xfrm>
            <a:off x="4561715" y="3086703"/>
            <a:ext cx="238196" cy="223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702728" y="1988840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27</a:t>
            </a:r>
            <a:endParaRPr lang="en-US" sz="1500" dirty="0"/>
          </a:p>
        </p:txBody>
      </p:sp>
      <p:cxnSp>
        <p:nvCxnSpPr>
          <p:cNvPr id="18" name="Straight Connector 17"/>
          <p:cNvCxnSpPr>
            <a:stCxn id="46" idx="3"/>
            <a:endCxn id="25" idx="0"/>
          </p:cNvCxnSpPr>
          <p:nvPr/>
        </p:nvCxnSpPr>
        <p:spPr>
          <a:xfrm flipH="1">
            <a:off x="2509558" y="2438631"/>
            <a:ext cx="275069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6" idx="5"/>
            <a:endCxn id="23" idx="0"/>
          </p:cNvCxnSpPr>
          <p:nvPr/>
        </p:nvCxnSpPr>
        <p:spPr>
          <a:xfrm>
            <a:off x="3180070" y="2438631"/>
            <a:ext cx="221710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29918" y="6259500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n: 3</a:t>
            </a:r>
            <a:endParaRPr lang="en-US" sz="1500" dirty="0"/>
          </a:p>
        </p:txBody>
      </p:sp>
      <p:sp>
        <p:nvSpPr>
          <p:cNvPr id="50" name="Rectangle 49"/>
          <p:cNvSpPr/>
          <p:nvPr/>
        </p:nvSpPr>
        <p:spPr>
          <a:xfrm>
            <a:off x="2821323" y="6258576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</a:t>
            </a:r>
            <a:r>
              <a:rPr lang="en-US" sz="1500" dirty="0" smtClean="0"/>
              <a:t>: 5</a:t>
            </a:r>
            <a:endParaRPr lang="en-US" sz="1500" dirty="0"/>
          </a:p>
        </p:txBody>
      </p:sp>
      <p:sp>
        <p:nvSpPr>
          <p:cNvPr id="51" name="Rectangle 50"/>
          <p:cNvSpPr/>
          <p:nvPr/>
        </p:nvSpPr>
        <p:spPr>
          <a:xfrm>
            <a:off x="3261953" y="5614510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o</a:t>
            </a:r>
            <a:r>
              <a:rPr lang="en-US" sz="1500" dirty="0" smtClean="0"/>
              <a:t>: 10</a:t>
            </a:r>
            <a:endParaRPr lang="en-US" sz="1500" dirty="0"/>
          </a:p>
        </p:txBody>
      </p:sp>
      <p:sp>
        <p:nvSpPr>
          <p:cNvPr id="52" name="Rectangle 51"/>
          <p:cNvSpPr/>
          <p:nvPr/>
        </p:nvSpPr>
        <p:spPr>
          <a:xfrm>
            <a:off x="5271782" y="5611428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t: 15</a:t>
            </a:r>
            <a:endParaRPr lang="en-US" sz="1500" dirty="0"/>
          </a:p>
        </p:txBody>
      </p:sp>
      <p:sp>
        <p:nvSpPr>
          <p:cNvPr id="53" name="Rectangle 52"/>
          <p:cNvSpPr/>
          <p:nvPr/>
        </p:nvSpPr>
        <p:spPr>
          <a:xfrm>
            <a:off x="6037394" y="4989955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s: 30</a:t>
            </a:r>
            <a:endParaRPr lang="en-US" sz="1500" dirty="0"/>
          </a:p>
        </p:txBody>
      </p:sp>
      <p:sp>
        <p:nvSpPr>
          <p:cNvPr id="54" name="Rectangle 53"/>
          <p:cNvSpPr/>
          <p:nvPr/>
        </p:nvSpPr>
        <p:spPr>
          <a:xfrm>
            <a:off x="4379560" y="5611428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r: 1</a:t>
            </a:r>
            <a:r>
              <a:rPr lang="en-US" sz="1500" dirty="0"/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775414" y="4989955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a: 20</a:t>
            </a:r>
            <a:endParaRPr lang="en-US" sz="1500" dirty="0"/>
          </a:p>
        </p:txBody>
      </p:sp>
      <p:sp>
        <p:nvSpPr>
          <p:cNvPr id="56" name="Oval 55"/>
          <p:cNvSpPr/>
          <p:nvPr/>
        </p:nvSpPr>
        <p:spPr>
          <a:xfrm>
            <a:off x="2545083" y="5556882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57" name="Straight Connector 56"/>
          <p:cNvCxnSpPr>
            <a:stCxn id="56" idx="3"/>
            <a:endCxn id="49" idx="0"/>
          </p:cNvCxnSpPr>
          <p:nvPr/>
        </p:nvCxnSpPr>
        <p:spPr>
          <a:xfrm flipH="1">
            <a:off x="2349349" y="6006673"/>
            <a:ext cx="277633" cy="2528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6" idx="5"/>
            <a:endCxn id="50" idx="0"/>
          </p:cNvCxnSpPr>
          <p:nvPr/>
        </p:nvCxnSpPr>
        <p:spPr>
          <a:xfrm>
            <a:off x="3022426" y="6006673"/>
            <a:ext cx="218328" cy="251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965846" y="4941168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18</a:t>
            </a:r>
            <a:endParaRPr lang="en-US" sz="1500" dirty="0"/>
          </a:p>
        </p:txBody>
      </p:sp>
      <p:cxnSp>
        <p:nvCxnSpPr>
          <p:cNvPr id="60" name="Straight Connector 59"/>
          <p:cNvCxnSpPr>
            <a:stCxn id="59" idx="3"/>
            <a:endCxn id="56" idx="0"/>
          </p:cNvCxnSpPr>
          <p:nvPr/>
        </p:nvCxnSpPr>
        <p:spPr>
          <a:xfrm flipH="1">
            <a:off x="2824704" y="5390959"/>
            <a:ext cx="223040" cy="1659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9" idx="5"/>
            <a:endCxn id="51" idx="0"/>
          </p:cNvCxnSpPr>
          <p:nvPr/>
        </p:nvCxnSpPr>
        <p:spPr>
          <a:xfrm>
            <a:off x="3443188" y="5390959"/>
            <a:ext cx="238196" cy="223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992161" y="4912402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27</a:t>
            </a:r>
            <a:endParaRPr lang="en-US" sz="1500" dirty="0"/>
          </a:p>
        </p:txBody>
      </p:sp>
      <p:cxnSp>
        <p:nvCxnSpPr>
          <p:cNvPr id="63" name="Straight Connector 62"/>
          <p:cNvCxnSpPr>
            <a:stCxn id="62" idx="3"/>
            <a:endCxn id="54" idx="0"/>
          </p:cNvCxnSpPr>
          <p:nvPr/>
        </p:nvCxnSpPr>
        <p:spPr>
          <a:xfrm flipH="1">
            <a:off x="4798991" y="5362193"/>
            <a:ext cx="275069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2" idx="5"/>
            <a:endCxn id="52" idx="0"/>
          </p:cNvCxnSpPr>
          <p:nvPr/>
        </p:nvCxnSpPr>
        <p:spPr>
          <a:xfrm>
            <a:off x="5469503" y="5362193"/>
            <a:ext cx="221710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60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9" grpId="0" animBg="1"/>
      <p:bldP spid="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สร้าง </a:t>
            </a:r>
            <a:r>
              <a:rPr lang="en-US" dirty="0"/>
              <a:t>Huffman tree</a:t>
            </a:r>
            <a:r>
              <a:rPr lang="th-TH" dirty="0"/>
              <a:t>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dirty="0">
                <a:latin typeface="Angsana New" panose="02020603050405020304" pitchFamily="18" charset="-34"/>
              </a:rPr>
              <a:t>เชื่อมจุดยอดทางซ้าย 2 จุดกับจุดยอดใหม่ กำกับจุดยอดใหม่ด้วยผลบวกของ</a:t>
            </a:r>
            <a:r>
              <a:rPr lang="th-TH" altLang="en-US" sz="2400" dirty="0" smtClean="0">
                <a:latin typeface="Angsana New" panose="02020603050405020304" pitchFamily="18" charset="-34"/>
              </a:rPr>
              <a:t>ความถี่</a:t>
            </a: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en-US" altLang="en-US" sz="1200" dirty="0" smtClean="0">
              <a:latin typeface="Angsana New" panose="02020603050405020304" pitchFamily="18" charset="-34"/>
            </a:endParaRPr>
          </a:p>
          <a:p>
            <a:endParaRPr lang="th-TH" altLang="en-US" sz="1200" dirty="0">
              <a:latin typeface="Angsana New" panose="02020603050405020304" pitchFamily="18" charset="-34"/>
            </a:endParaRPr>
          </a:p>
          <a:p>
            <a:r>
              <a:rPr lang="th-TH" altLang="en-US" sz="2400" dirty="0">
                <a:latin typeface="Angsana New" panose="02020603050405020304" pitchFamily="18" charset="-34"/>
              </a:rPr>
              <a:t>เรียงค่าจากน้อยไปมากใหม่</a:t>
            </a:r>
          </a:p>
          <a:p>
            <a:endParaRPr lang="en-US" altLang="en-US" sz="2400" dirty="0">
              <a:latin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907704" y="3955244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n: 3</a:t>
            </a:r>
            <a:endParaRPr lang="en-US" sz="1500" dirty="0"/>
          </a:p>
        </p:txBody>
      </p:sp>
      <p:sp>
        <p:nvSpPr>
          <p:cNvPr id="37" name="Rectangle 36"/>
          <p:cNvSpPr/>
          <p:nvPr/>
        </p:nvSpPr>
        <p:spPr>
          <a:xfrm>
            <a:off x="2799109" y="3954320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</a:t>
            </a:r>
            <a:r>
              <a:rPr lang="en-US" sz="1500" dirty="0" smtClean="0"/>
              <a:t>: 5</a:t>
            </a:r>
            <a:endParaRPr lang="en-US" sz="1500" dirty="0"/>
          </a:p>
        </p:txBody>
      </p:sp>
      <p:sp>
        <p:nvSpPr>
          <p:cNvPr id="38" name="Rectangle 37"/>
          <p:cNvSpPr/>
          <p:nvPr/>
        </p:nvSpPr>
        <p:spPr>
          <a:xfrm>
            <a:off x="3239739" y="3310254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o</a:t>
            </a:r>
            <a:r>
              <a:rPr lang="en-US" sz="1500" dirty="0" smtClean="0"/>
              <a:t>: 10</a:t>
            </a:r>
            <a:endParaRPr lang="en-US" sz="1500" dirty="0"/>
          </a:p>
        </p:txBody>
      </p:sp>
      <p:sp>
        <p:nvSpPr>
          <p:cNvPr id="39" name="Rectangle 38"/>
          <p:cNvSpPr/>
          <p:nvPr/>
        </p:nvSpPr>
        <p:spPr>
          <a:xfrm>
            <a:off x="5249568" y="3307172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t: 15</a:t>
            </a:r>
            <a:endParaRPr lang="en-US" sz="1500" dirty="0"/>
          </a:p>
        </p:txBody>
      </p:sp>
      <p:sp>
        <p:nvSpPr>
          <p:cNvPr id="40" name="Rectangle 39"/>
          <p:cNvSpPr/>
          <p:nvPr/>
        </p:nvSpPr>
        <p:spPr>
          <a:xfrm>
            <a:off x="6015180" y="2685699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s: 30</a:t>
            </a:r>
            <a:endParaRPr lang="en-US" sz="1500" dirty="0"/>
          </a:p>
        </p:txBody>
      </p:sp>
      <p:sp>
        <p:nvSpPr>
          <p:cNvPr id="41" name="Rectangle 40"/>
          <p:cNvSpPr/>
          <p:nvPr/>
        </p:nvSpPr>
        <p:spPr>
          <a:xfrm>
            <a:off x="4357346" y="3307172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r: 1</a:t>
            </a:r>
            <a:r>
              <a:rPr lang="en-US" sz="1500" dirty="0"/>
              <a:t>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753200" y="2685699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a: 20</a:t>
            </a:r>
            <a:endParaRPr lang="en-US" sz="1500" dirty="0"/>
          </a:p>
        </p:txBody>
      </p:sp>
      <p:sp>
        <p:nvSpPr>
          <p:cNvPr id="43" name="Oval 42"/>
          <p:cNvSpPr/>
          <p:nvPr/>
        </p:nvSpPr>
        <p:spPr>
          <a:xfrm>
            <a:off x="2522869" y="3252626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44" name="Straight Connector 43"/>
          <p:cNvCxnSpPr>
            <a:stCxn id="43" idx="3"/>
            <a:endCxn id="36" idx="0"/>
          </p:cNvCxnSpPr>
          <p:nvPr/>
        </p:nvCxnSpPr>
        <p:spPr>
          <a:xfrm flipH="1">
            <a:off x="2327135" y="3702417"/>
            <a:ext cx="277633" cy="2528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3" idx="5"/>
            <a:endCxn id="37" idx="0"/>
          </p:cNvCxnSpPr>
          <p:nvPr/>
        </p:nvCxnSpPr>
        <p:spPr>
          <a:xfrm>
            <a:off x="3000212" y="3702417"/>
            <a:ext cx="218328" cy="251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943632" y="2636912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18</a:t>
            </a:r>
            <a:endParaRPr lang="en-US" sz="1500" dirty="0"/>
          </a:p>
        </p:txBody>
      </p:sp>
      <p:cxnSp>
        <p:nvCxnSpPr>
          <p:cNvPr id="65" name="Straight Connector 64"/>
          <p:cNvCxnSpPr>
            <a:stCxn id="47" idx="3"/>
            <a:endCxn id="43" idx="0"/>
          </p:cNvCxnSpPr>
          <p:nvPr/>
        </p:nvCxnSpPr>
        <p:spPr>
          <a:xfrm flipH="1">
            <a:off x="2802490" y="3086703"/>
            <a:ext cx="223040" cy="1659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7" idx="5"/>
            <a:endCxn id="38" idx="0"/>
          </p:cNvCxnSpPr>
          <p:nvPr/>
        </p:nvCxnSpPr>
        <p:spPr>
          <a:xfrm>
            <a:off x="3420974" y="3086703"/>
            <a:ext cx="238196" cy="223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4969947" y="2608146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27</a:t>
            </a:r>
            <a:endParaRPr lang="en-US" sz="1500" dirty="0"/>
          </a:p>
        </p:txBody>
      </p:sp>
      <p:cxnSp>
        <p:nvCxnSpPr>
          <p:cNvPr id="68" name="Straight Connector 67"/>
          <p:cNvCxnSpPr>
            <a:stCxn id="67" idx="3"/>
            <a:endCxn id="41" idx="0"/>
          </p:cNvCxnSpPr>
          <p:nvPr/>
        </p:nvCxnSpPr>
        <p:spPr>
          <a:xfrm flipH="1">
            <a:off x="4776777" y="3057937"/>
            <a:ext cx="275069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7" idx="5"/>
            <a:endCxn id="39" idx="0"/>
          </p:cNvCxnSpPr>
          <p:nvPr/>
        </p:nvCxnSpPr>
        <p:spPr>
          <a:xfrm>
            <a:off x="5447289" y="3057937"/>
            <a:ext cx="221710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3443188" y="1944041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3</a:t>
            </a:r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5" name="Straight Connector 4"/>
          <p:cNvCxnSpPr>
            <a:stCxn id="70" idx="3"/>
            <a:endCxn id="47" idx="0"/>
          </p:cNvCxnSpPr>
          <p:nvPr/>
        </p:nvCxnSpPr>
        <p:spPr>
          <a:xfrm flipH="1">
            <a:off x="3223253" y="2393832"/>
            <a:ext cx="301834" cy="243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70" idx="5"/>
            <a:endCxn id="42" idx="0"/>
          </p:cNvCxnSpPr>
          <p:nvPr/>
        </p:nvCxnSpPr>
        <p:spPr>
          <a:xfrm>
            <a:off x="3920530" y="2393832"/>
            <a:ext cx="252101" cy="2918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911978" y="637538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n: 3</a:t>
            </a:r>
            <a:endParaRPr lang="en-US" sz="1500" dirty="0"/>
          </a:p>
        </p:txBody>
      </p:sp>
      <p:sp>
        <p:nvSpPr>
          <p:cNvPr id="72" name="Rectangle 71"/>
          <p:cNvSpPr/>
          <p:nvPr/>
        </p:nvSpPr>
        <p:spPr>
          <a:xfrm>
            <a:off x="5803383" y="6374459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</a:t>
            </a:r>
            <a:r>
              <a:rPr lang="en-US" sz="1500" dirty="0" smtClean="0"/>
              <a:t>: 5</a:t>
            </a:r>
            <a:endParaRPr lang="en-US" sz="1500" dirty="0"/>
          </a:p>
        </p:txBody>
      </p:sp>
      <p:sp>
        <p:nvSpPr>
          <p:cNvPr id="73" name="Rectangle 72"/>
          <p:cNvSpPr/>
          <p:nvPr/>
        </p:nvSpPr>
        <p:spPr>
          <a:xfrm>
            <a:off x="6244013" y="573039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o</a:t>
            </a:r>
            <a:r>
              <a:rPr lang="en-US" sz="1500" dirty="0" smtClean="0"/>
              <a:t>: 10</a:t>
            </a:r>
            <a:endParaRPr lang="en-US" sz="1500" dirty="0"/>
          </a:p>
        </p:txBody>
      </p:sp>
      <p:sp>
        <p:nvSpPr>
          <p:cNvPr id="74" name="Rectangle 73"/>
          <p:cNvSpPr/>
          <p:nvPr/>
        </p:nvSpPr>
        <p:spPr>
          <a:xfrm>
            <a:off x="4669242" y="5107372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t: 15</a:t>
            </a:r>
            <a:endParaRPr lang="en-US" sz="1500" dirty="0"/>
          </a:p>
        </p:txBody>
      </p:sp>
      <p:sp>
        <p:nvSpPr>
          <p:cNvPr id="75" name="Rectangle 74"/>
          <p:cNvSpPr/>
          <p:nvPr/>
        </p:nvSpPr>
        <p:spPr>
          <a:xfrm>
            <a:off x="5317314" y="4437112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s: 30</a:t>
            </a:r>
            <a:endParaRPr lang="en-US" sz="1500" dirty="0"/>
          </a:p>
        </p:txBody>
      </p:sp>
      <p:sp>
        <p:nvSpPr>
          <p:cNvPr id="76" name="Rectangle 75"/>
          <p:cNvSpPr/>
          <p:nvPr/>
        </p:nvSpPr>
        <p:spPr>
          <a:xfrm>
            <a:off x="3777020" y="5107372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r: 1</a:t>
            </a:r>
            <a:r>
              <a:rPr lang="en-US" sz="1500" dirty="0"/>
              <a:t>2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757474" y="5105838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a: 20</a:t>
            </a:r>
            <a:endParaRPr lang="en-US" sz="1500" dirty="0"/>
          </a:p>
        </p:txBody>
      </p:sp>
      <p:sp>
        <p:nvSpPr>
          <p:cNvPr id="78" name="Oval 77"/>
          <p:cNvSpPr/>
          <p:nvPr/>
        </p:nvSpPr>
        <p:spPr>
          <a:xfrm>
            <a:off x="5527143" y="5672765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5331409" y="6122556"/>
            <a:ext cx="277633" cy="2528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8" idx="5"/>
            <a:endCxn id="72" idx="0"/>
          </p:cNvCxnSpPr>
          <p:nvPr/>
        </p:nvCxnSpPr>
        <p:spPr>
          <a:xfrm>
            <a:off x="6004486" y="6122556"/>
            <a:ext cx="218328" cy="251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5947906" y="5057051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18</a:t>
            </a:r>
            <a:endParaRPr lang="en-US" sz="1500" dirty="0"/>
          </a:p>
        </p:txBody>
      </p:sp>
      <p:cxnSp>
        <p:nvCxnSpPr>
          <p:cNvPr id="82" name="Straight Connector 81"/>
          <p:cNvCxnSpPr>
            <a:stCxn id="81" idx="3"/>
            <a:endCxn id="78" idx="0"/>
          </p:cNvCxnSpPr>
          <p:nvPr/>
        </p:nvCxnSpPr>
        <p:spPr>
          <a:xfrm flipH="1">
            <a:off x="5806764" y="5506842"/>
            <a:ext cx="223040" cy="1659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1" idx="5"/>
            <a:endCxn id="73" idx="0"/>
          </p:cNvCxnSpPr>
          <p:nvPr/>
        </p:nvCxnSpPr>
        <p:spPr>
          <a:xfrm>
            <a:off x="6425248" y="5506842"/>
            <a:ext cx="238196" cy="223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389621" y="4408346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27</a:t>
            </a:r>
            <a:endParaRPr lang="en-US" sz="1500" dirty="0"/>
          </a:p>
        </p:txBody>
      </p:sp>
      <p:cxnSp>
        <p:nvCxnSpPr>
          <p:cNvPr id="85" name="Straight Connector 84"/>
          <p:cNvCxnSpPr>
            <a:stCxn id="84" idx="3"/>
            <a:endCxn id="76" idx="0"/>
          </p:cNvCxnSpPr>
          <p:nvPr/>
        </p:nvCxnSpPr>
        <p:spPr>
          <a:xfrm flipH="1">
            <a:off x="4196451" y="4858137"/>
            <a:ext cx="275069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4" idx="5"/>
            <a:endCxn id="74" idx="0"/>
          </p:cNvCxnSpPr>
          <p:nvPr/>
        </p:nvCxnSpPr>
        <p:spPr>
          <a:xfrm>
            <a:off x="4866963" y="4858137"/>
            <a:ext cx="221710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447462" y="4364180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3</a:t>
            </a:r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88" name="Straight Connector 87"/>
          <p:cNvCxnSpPr>
            <a:stCxn id="87" idx="3"/>
            <a:endCxn id="81" idx="0"/>
          </p:cNvCxnSpPr>
          <p:nvPr/>
        </p:nvCxnSpPr>
        <p:spPr>
          <a:xfrm flipH="1">
            <a:off x="6227527" y="4813971"/>
            <a:ext cx="301834" cy="243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7" idx="5"/>
            <a:endCxn id="77" idx="0"/>
          </p:cNvCxnSpPr>
          <p:nvPr/>
        </p:nvCxnSpPr>
        <p:spPr>
          <a:xfrm>
            <a:off x="6924804" y="4813971"/>
            <a:ext cx="252101" cy="2918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00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 animBg="1"/>
      <p:bldP spid="67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1" grpId="0" animBg="1"/>
      <p:bldP spid="84" grpId="0" animBg="1"/>
      <p:bldP spid="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สร้าง </a:t>
            </a:r>
            <a:r>
              <a:rPr lang="en-US" dirty="0"/>
              <a:t>Huffman tree</a:t>
            </a:r>
            <a:r>
              <a:rPr lang="th-TH" dirty="0"/>
              <a:t>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dirty="0">
                <a:latin typeface="Angsana New" panose="02020603050405020304" pitchFamily="18" charset="-34"/>
              </a:rPr>
              <a:t>เชื่อมจุดยอดทางซ้าย 2 จุดกับจุดยอดใหม่ กำกับจุดยอดใหม่ด้วยผลบวกของ</a:t>
            </a:r>
            <a:r>
              <a:rPr lang="th-TH" altLang="en-US" sz="2400" dirty="0" smtClean="0">
                <a:latin typeface="Angsana New" panose="02020603050405020304" pitchFamily="18" charset="-34"/>
              </a:rPr>
              <a:t>ความถี่</a:t>
            </a: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en-US" altLang="en-US" sz="1200" dirty="0" smtClean="0">
              <a:latin typeface="Angsana New" panose="02020603050405020304" pitchFamily="18" charset="-34"/>
            </a:endParaRPr>
          </a:p>
          <a:p>
            <a:endParaRPr lang="th-TH" altLang="en-US" sz="1200" dirty="0">
              <a:latin typeface="Angsana New" panose="02020603050405020304" pitchFamily="18" charset="-34"/>
            </a:endParaRPr>
          </a:p>
          <a:p>
            <a:endParaRPr lang="en-US" altLang="en-US" sz="2400" dirty="0" smtClean="0">
              <a:latin typeface="Angsana New" panose="02020603050405020304" pitchFamily="18" charset="-34"/>
            </a:endParaRPr>
          </a:p>
          <a:p>
            <a:endParaRPr lang="en-US" altLang="en-US" sz="2400" dirty="0">
              <a:latin typeface="Angsana New" panose="02020603050405020304" pitchFamily="18" charset="-34"/>
            </a:endParaRPr>
          </a:p>
          <a:p>
            <a:r>
              <a:rPr lang="th-TH" altLang="en-US" sz="2400" dirty="0" smtClean="0">
                <a:latin typeface="Angsana New" panose="02020603050405020304" pitchFamily="18" charset="-34"/>
              </a:rPr>
              <a:t>เรียง</a:t>
            </a:r>
            <a:r>
              <a:rPr lang="th-TH" altLang="en-US" sz="2400" dirty="0">
                <a:latin typeface="Angsana New" panose="02020603050405020304" pitchFamily="18" charset="-34"/>
              </a:rPr>
              <a:t>ค่าจากน้อยไปมากใหม่</a:t>
            </a:r>
          </a:p>
          <a:p>
            <a:endParaRPr lang="en-US" altLang="en-US" sz="2400" dirty="0">
              <a:latin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178566" y="4675324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n: 3</a:t>
            </a:r>
            <a:endParaRPr lang="en-US" sz="1500" dirty="0"/>
          </a:p>
        </p:txBody>
      </p:sp>
      <p:sp>
        <p:nvSpPr>
          <p:cNvPr id="72" name="Rectangle 71"/>
          <p:cNvSpPr/>
          <p:nvPr/>
        </p:nvSpPr>
        <p:spPr>
          <a:xfrm>
            <a:off x="3069971" y="4674400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</a:t>
            </a:r>
            <a:r>
              <a:rPr lang="en-US" sz="1500" dirty="0" smtClean="0"/>
              <a:t>: 5</a:t>
            </a:r>
            <a:endParaRPr lang="en-US" sz="1500" dirty="0"/>
          </a:p>
        </p:txBody>
      </p:sp>
      <p:sp>
        <p:nvSpPr>
          <p:cNvPr id="73" name="Rectangle 72"/>
          <p:cNvSpPr/>
          <p:nvPr/>
        </p:nvSpPr>
        <p:spPr>
          <a:xfrm>
            <a:off x="3510601" y="4030334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o</a:t>
            </a:r>
            <a:r>
              <a:rPr lang="en-US" sz="1500" dirty="0" smtClean="0"/>
              <a:t>: 10</a:t>
            </a:r>
            <a:endParaRPr lang="en-US" sz="1500" dirty="0"/>
          </a:p>
        </p:txBody>
      </p:sp>
      <p:sp>
        <p:nvSpPr>
          <p:cNvPr id="74" name="Rectangle 73"/>
          <p:cNvSpPr/>
          <p:nvPr/>
        </p:nvSpPr>
        <p:spPr>
          <a:xfrm>
            <a:off x="1935830" y="340731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t: 15</a:t>
            </a:r>
            <a:endParaRPr lang="en-US" sz="1500" dirty="0"/>
          </a:p>
        </p:txBody>
      </p:sp>
      <p:sp>
        <p:nvSpPr>
          <p:cNvPr id="75" name="Rectangle 74"/>
          <p:cNvSpPr/>
          <p:nvPr/>
        </p:nvSpPr>
        <p:spPr>
          <a:xfrm>
            <a:off x="2583902" y="273705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s: 30</a:t>
            </a:r>
            <a:endParaRPr lang="en-US" sz="1500" dirty="0"/>
          </a:p>
        </p:txBody>
      </p:sp>
      <p:sp>
        <p:nvSpPr>
          <p:cNvPr id="76" name="Rectangle 75"/>
          <p:cNvSpPr/>
          <p:nvPr/>
        </p:nvSpPr>
        <p:spPr>
          <a:xfrm>
            <a:off x="1043608" y="340731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r: 1</a:t>
            </a:r>
            <a:r>
              <a:rPr lang="en-US" sz="1500" dirty="0"/>
              <a:t>2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24062" y="3405779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a: 20</a:t>
            </a:r>
            <a:endParaRPr lang="en-US" sz="1500" dirty="0"/>
          </a:p>
        </p:txBody>
      </p:sp>
      <p:sp>
        <p:nvSpPr>
          <p:cNvPr id="78" name="Oval 77"/>
          <p:cNvSpPr/>
          <p:nvPr/>
        </p:nvSpPr>
        <p:spPr>
          <a:xfrm>
            <a:off x="2793731" y="3972706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2597997" y="4422497"/>
            <a:ext cx="277633" cy="2528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8" idx="5"/>
            <a:endCxn id="72" idx="0"/>
          </p:cNvCxnSpPr>
          <p:nvPr/>
        </p:nvCxnSpPr>
        <p:spPr>
          <a:xfrm>
            <a:off x="3271074" y="4422497"/>
            <a:ext cx="218328" cy="251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214494" y="3356992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18</a:t>
            </a:r>
            <a:endParaRPr lang="en-US" sz="1500" dirty="0"/>
          </a:p>
        </p:txBody>
      </p:sp>
      <p:cxnSp>
        <p:nvCxnSpPr>
          <p:cNvPr id="82" name="Straight Connector 81"/>
          <p:cNvCxnSpPr>
            <a:stCxn id="81" idx="3"/>
            <a:endCxn id="78" idx="0"/>
          </p:cNvCxnSpPr>
          <p:nvPr/>
        </p:nvCxnSpPr>
        <p:spPr>
          <a:xfrm flipH="1">
            <a:off x="3073352" y="3806783"/>
            <a:ext cx="223040" cy="1659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1" idx="5"/>
            <a:endCxn id="73" idx="0"/>
          </p:cNvCxnSpPr>
          <p:nvPr/>
        </p:nvCxnSpPr>
        <p:spPr>
          <a:xfrm>
            <a:off x="3691836" y="3806783"/>
            <a:ext cx="238196" cy="223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1656209" y="2708287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27</a:t>
            </a:r>
            <a:endParaRPr lang="en-US" sz="1500" dirty="0"/>
          </a:p>
        </p:txBody>
      </p:sp>
      <p:cxnSp>
        <p:nvCxnSpPr>
          <p:cNvPr id="85" name="Straight Connector 84"/>
          <p:cNvCxnSpPr>
            <a:stCxn id="84" idx="3"/>
            <a:endCxn id="76" idx="0"/>
          </p:cNvCxnSpPr>
          <p:nvPr/>
        </p:nvCxnSpPr>
        <p:spPr>
          <a:xfrm flipH="1">
            <a:off x="1463039" y="3158078"/>
            <a:ext cx="275069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4" idx="5"/>
            <a:endCxn id="74" idx="0"/>
          </p:cNvCxnSpPr>
          <p:nvPr/>
        </p:nvCxnSpPr>
        <p:spPr>
          <a:xfrm>
            <a:off x="2133551" y="3158078"/>
            <a:ext cx="221710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714050" y="2664121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3</a:t>
            </a:r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88" name="Straight Connector 87"/>
          <p:cNvCxnSpPr>
            <a:stCxn id="87" idx="3"/>
            <a:endCxn id="81" idx="0"/>
          </p:cNvCxnSpPr>
          <p:nvPr/>
        </p:nvCxnSpPr>
        <p:spPr>
          <a:xfrm flipH="1">
            <a:off x="3494115" y="3113912"/>
            <a:ext cx="301834" cy="243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7" idx="5"/>
            <a:endCxn id="77" idx="0"/>
          </p:cNvCxnSpPr>
          <p:nvPr/>
        </p:nvCxnSpPr>
        <p:spPr>
          <a:xfrm>
            <a:off x="4191392" y="3113912"/>
            <a:ext cx="252101" cy="2918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133551" y="2083248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5</a:t>
            </a:r>
            <a:r>
              <a:rPr lang="en-US" sz="1500" dirty="0" smtClean="0"/>
              <a:t>7</a:t>
            </a:r>
            <a:endParaRPr lang="en-US" sz="1500" dirty="0"/>
          </a:p>
        </p:txBody>
      </p:sp>
      <p:cxnSp>
        <p:nvCxnSpPr>
          <p:cNvPr id="9" name="Straight Connector 8"/>
          <p:cNvCxnSpPr>
            <a:stCxn id="46" idx="3"/>
            <a:endCxn id="84" idx="0"/>
          </p:cNvCxnSpPr>
          <p:nvPr/>
        </p:nvCxnSpPr>
        <p:spPr>
          <a:xfrm flipH="1">
            <a:off x="1935830" y="2533039"/>
            <a:ext cx="279620" cy="175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6" idx="5"/>
            <a:endCxn id="75" idx="0"/>
          </p:cNvCxnSpPr>
          <p:nvPr/>
        </p:nvCxnSpPr>
        <p:spPr>
          <a:xfrm>
            <a:off x="2610893" y="2533039"/>
            <a:ext cx="392440" cy="2040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139952" y="6331508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n: 3</a:t>
            </a:r>
            <a:endParaRPr lang="en-US" sz="1500" dirty="0"/>
          </a:p>
        </p:txBody>
      </p:sp>
      <p:sp>
        <p:nvSpPr>
          <p:cNvPr id="50" name="Rectangle 49"/>
          <p:cNvSpPr/>
          <p:nvPr/>
        </p:nvSpPr>
        <p:spPr>
          <a:xfrm>
            <a:off x="5031357" y="6330584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</a:t>
            </a:r>
            <a:r>
              <a:rPr lang="en-US" sz="1500" dirty="0" smtClean="0"/>
              <a:t>: 5</a:t>
            </a:r>
            <a:endParaRPr lang="en-US" sz="1500" dirty="0"/>
          </a:p>
        </p:txBody>
      </p:sp>
      <p:sp>
        <p:nvSpPr>
          <p:cNvPr id="51" name="Rectangle 50"/>
          <p:cNvSpPr/>
          <p:nvPr/>
        </p:nvSpPr>
        <p:spPr>
          <a:xfrm>
            <a:off x="5471987" y="5686518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o</a:t>
            </a:r>
            <a:r>
              <a:rPr lang="en-US" sz="1500" dirty="0" smtClean="0"/>
              <a:t>: 10</a:t>
            </a:r>
            <a:endParaRPr lang="en-US" sz="1500" dirty="0"/>
          </a:p>
        </p:txBody>
      </p:sp>
      <p:sp>
        <p:nvSpPr>
          <p:cNvPr id="52" name="Rectangle 51"/>
          <p:cNvSpPr/>
          <p:nvPr/>
        </p:nvSpPr>
        <p:spPr>
          <a:xfrm>
            <a:off x="7325378" y="5689916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t: 15</a:t>
            </a:r>
            <a:endParaRPr lang="en-US" sz="1500" dirty="0"/>
          </a:p>
        </p:txBody>
      </p:sp>
      <p:sp>
        <p:nvSpPr>
          <p:cNvPr id="53" name="Rectangle 52"/>
          <p:cNvSpPr/>
          <p:nvPr/>
        </p:nvSpPr>
        <p:spPr>
          <a:xfrm>
            <a:off x="7973450" y="5019656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s: 30</a:t>
            </a:r>
            <a:endParaRPr lang="en-US" sz="1500" dirty="0"/>
          </a:p>
        </p:txBody>
      </p:sp>
      <p:sp>
        <p:nvSpPr>
          <p:cNvPr id="54" name="Rectangle 53"/>
          <p:cNvSpPr/>
          <p:nvPr/>
        </p:nvSpPr>
        <p:spPr>
          <a:xfrm>
            <a:off x="6433156" y="5689916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r: 1</a:t>
            </a:r>
            <a:r>
              <a:rPr lang="en-US" sz="1500" dirty="0"/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985448" y="506196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a: 20</a:t>
            </a:r>
            <a:endParaRPr lang="en-US" sz="1500" dirty="0"/>
          </a:p>
        </p:txBody>
      </p:sp>
      <p:sp>
        <p:nvSpPr>
          <p:cNvPr id="56" name="Oval 55"/>
          <p:cNvSpPr/>
          <p:nvPr/>
        </p:nvSpPr>
        <p:spPr>
          <a:xfrm>
            <a:off x="4755117" y="5628890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4559383" y="6078681"/>
            <a:ext cx="277633" cy="2528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6" idx="5"/>
            <a:endCxn id="50" idx="0"/>
          </p:cNvCxnSpPr>
          <p:nvPr/>
        </p:nvCxnSpPr>
        <p:spPr>
          <a:xfrm>
            <a:off x="5232460" y="6078681"/>
            <a:ext cx="218328" cy="251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175880" y="5013176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18</a:t>
            </a:r>
            <a:endParaRPr lang="en-US" sz="1500" dirty="0"/>
          </a:p>
        </p:txBody>
      </p:sp>
      <p:cxnSp>
        <p:nvCxnSpPr>
          <p:cNvPr id="60" name="Straight Connector 59"/>
          <p:cNvCxnSpPr>
            <a:stCxn id="59" idx="3"/>
            <a:endCxn id="56" idx="0"/>
          </p:cNvCxnSpPr>
          <p:nvPr/>
        </p:nvCxnSpPr>
        <p:spPr>
          <a:xfrm flipH="1">
            <a:off x="5034738" y="5462967"/>
            <a:ext cx="223040" cy="1659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9" idx="5"/>
            <a:endCxn id="51" idx="0"/>
          </p:cNvCxnSpPr>
          <p:nvPr/>
        </p:nvCxnSpPr>
        <p:spPr>
          <a:xfrm>
            <a:off x="5653222" y="5462967"/>
            <a:ext cx="238196" cy="2235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045757" y="4990890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27</a:t>
            </a:r>
            <a:endParaRPr lang="en-US" sz="1500" dirty="0"/>
          </a:p>
        </p:txBody>
      </p:sp>
      <p:cxnSp>
        <p:nvCxnSpPr>
          <p:cNvPr id="63" name="Straight Connector 62"/>
          <p:cNvCxnSpPr>
            <a:stCxn id="62" idx="3"/>
            <a:endCxn id="54" idx="0"/>
          </p:cNvCxnSpPr>
          <p:nvPr/>
        </p:nvCxnSpPr>
        <p:spPr>
          <a:xfrm flipH="1">
            <a:off x="6852587" y="5440681"/>
            <a:ext cx="275069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2" idx="5"/>
            <a:endCxn id="52" idx="0"/>
          </p:cNvCxnSpPr>
          <p:nvPr/>
        </p:nvCxnSpPr>
        <p:spPr>
          <a:xfrm>
            <a:off x="7523099" y="5440681"/>
            <a:ext cx="221710" cy="249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5675436" y="4320305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3</a:t>
            </a:r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91" name="Straight Connector 90"/>
          <p:cNvCxnSpPr>
            <a:stCxn id="90" idx="3"/>
            <a:endCxn id="59" idx="0"/>
          </p:cNvCxnSpPr>
          <p:nvPr/>
        </p:nvCxnSpPr>
        <p:spPr>
          <a:xfrm flipH="1">
            <a:off x="5455501" y="4770096"/>
            <a:ext cx="301834" cy="243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0" idx="5"/>
            <a:endCxn id="55" idx="0"/>
          </p:cNvCxnSpPr>
          <p:nvPr/>
        </p:nvCxnSpPr>
        <p:spPr>
          <a:xfrm>
            <a:off x="6152778" y="4770096"/>
            <a:ext cx="252101" cy="2918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7523099" y="4365851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5</a:t>
            </a:r>
            <a:r>
              <a:rPr lang="en-US" sz="1500" dirty="0" smtClean="0"/>
              <a:t>7</a:t>
            </a:r>
            <a:endParaRPr lang="en-US" sz="1500" dirty="0"/>
          </a:p>
        </p:txBody>
      </p:sp>
      <p:cxnSp>
        <p:nvCxnSpPr>
          <p:cNvPr id="94" name="Straight Connector 93"/>
          <p:cNvCxnSpPr>
            <a:stCxn id="93" idx="3"/>
            <a:endCxn id="62" idx="0"/>
          </p:cNvCxnSpPr>
          <p:nvPr/>
        </p:nvCxnSpPr>
        <p:spPr>
          <a:xfrm flipH="1">
            <a:off x="7325378" y="4815642"/>
            <a:ext cx="279620" cy="175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3" idx="5"/>
            <a:endCxn id="53" idx="0"/>
          </p:cNvCxnSpPr>
          <p:nvPr/>
        </p:nvCxnSpPr>
        <p:spPr>
          <a:xfrm>
            <a:off x="8000441" y="4815642"/>
            <a:ext cx="392440" cy="2040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19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1" grpId="0" animBg="1"/>
      <p:bldP spid="84" grpId="0" animBg="1"/>
      <p:bldP spid="87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9" grpId="0" animBg="1"/>
      <p:bldP spid="62" grpId="0" animBg="1"/>
      <p:bldP spid="90" grpId="0" animBg="1"/>
      <p:bldP spid="9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สร้าง </a:t>
            </a:r>
            <a:r>
              <a:rPr lang="en-US" dirty="0"/>
              <a:t>Huffman tree</a:t>
            </a:r>
            <a:r>
              <a:rPr lang="th-TH" dirty="0"/>
              <a:t>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dirty="0">
                <a:latin typeface="Angsana New" panose="02020603050405020304" pitchFamily="18" charset="-34"/>
              </a:rPr>
              <a:t>เชื่อมจุดยอดทางซ้าย 2 จุดกับจุดยอดใหม่ กำกับจุดยอดใหม่ด้วยผลบวกของ</a:t>
            </a:r>
            <a:r>
              <a:rPr lang="th-TH" altLang="en-US" sz="2400" dirty="0" smtClean="0">
                <a:latin typeface="Angsana New" panose="02020603050405020304" pitchFamily="18" charset="-34"/>
              </a:rPr>
              <a:t>ความถี่</a:t>
            </a: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th-TH" altLang="en-US" sz="2400" dirty="0">
              <a:latin typeface="Angsana New" panose="02020603050405020304" pitchFamily="18" charset="-34"/>
            </a:endParaRPr>
          </a:p>
          <a:p>
            <a:endParaRPr lang="th-TH" altLang="en-US" sz="2400" dirty="0" smtClean="0">
              <a:latin typeface="Angsana New" panose="02020603050405020304" pitchFamily="18" charset="-34"/>
            </a:endParaRPr>
          </a:p>
          <a:p>
            <a:endParaRPr lang="en-US" altLang="en-US" sz="1200" dirty="0" smtClean="0">
              <a:latin typeface="Angsana New" panose="02020603050405020304" pitchFamily="18" charset="-34"/>
            </a:endParaRPr>
          </a:p>
          <a:p>
            <a:endParaRPr lang="th-TH" altLang="en-US" sz="1200" dirty="0">
              <a:latin typeface="Angsana New" panose="02020603050405020304" pitchFamily="18" charset="-34"/>
            </a:endParaRPr>
          </a:p>
          <a:p>
            <a:endParaRPr lang="en-US" altLang="en-US" sz="2400" dirty="0" smtClean="0">
              <a:latin typeface="Angsana New" panose="02020603050405020304" pitchFamily="18" charset="-34"/>
            </a:endParaRPr>
          </a:p>
          <a:p>
            <a:endParaRPr lang="en-US" altLang="en-US" sz="2400" dirty="0">
              <a:latin typeface="Angsana New" panose="02020603050405020304" pitchFamily="18" charset="-34"/>
            </a:endParaRPr>
          </a:p>
          <a:p>
            <a:endParaRPr lang="en-US" altLang="en-US" sz="2400" dirty="0">
              <a:latin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11560" y="576947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n: 3</a:t>
            </a:r>
            <a:endParaRPr lang="en-US" sz="1500" dirty="0"/>
          </a:p>
        </p:txBody>
      </p:sp>
      <p:sp>
        <p:nvSpPr>
          <p:cNvPr id="50" name="Rectangle 49"/>
          <p:cNvSpPr/>
          <p:nvPr/>
        </p:nvSpPr>
        <p:spPr>
          <a:xfrm>
            <a:off x="1907704" y="5747285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</a:t>
            </a:r>
            <a:r>
              <a:rPr lang="en-US" sz="1500" dirty="0" smtClean="0"/>
              <a:t>: 5</a:t>
            </a:r>
            <a:endParaRPr lang="en-US" sz="1500" dirty="0"/>
          </a:p>
        </p:txBody>
      </p:sp>
      <p:sp>
        <p:nvSpPr>
          <p:cNvPr id="51" name="Rectangle 50"/>
          <p:cNvSpPr/>
          <p:nvPr/>
        </p:nvSpPr>
        <p:spPr>
          <a:xfrm>
            <a:off x="2725026" y="473917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o</a:t>
            </a:r>
            <a:r>
              <a:rPr lang="en-US" sz="1500" dirty="0" smtClean="0"/>
              <a:t>: 10</a:t>
            </a:r>
            <a:endParaRPr lang="en-US" sz="1500" dirty="0"/>
          </a:p>
        </p:txBody>
      </p:sp>
      <p:sp>
        <p:nvSpPr>
          <p:cNvPr id="52" name="Rectangle 51"/>
          <p:cNvSpPr/>
          <p:nvPr/>
        </p:nvSpPr>
        <p:spPr>
          <a:xfrm>
            <a:off x="5173298" y="4761361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t: 15</a:t>
            </a:r>
            <a:endParaRPr lang="en-US" sz="1500" dirty="0"/>
          </a:p>
        </p:txBody>
      </p:sp>
      <p:sp>
        <p:nvSpPr>
          <p:cNvPr id="53" name="Rectangle 52"/>
          <p:cNvSpPr/>
          <p:nvPr/>
        </p:nvSpPr>
        <p:spPr>
          <a:xfrm>
            <a:off x="5940152" y="3825257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s: 30</a:t>
            </a:r>
            <a:endParaRPr lang="en-US" sz="1500" dirty="0"/>
          </a:p>
        </p:txBody>
      </p:sp>
      <p:sp>
        <p:nvSpPr>
          <p:cNvPr id="54" name="Rectangle 53"/>
          <p:cNvSpPr/>
          <p:nvPr/>
        </p:nvSpPr>
        <p:spPr>
          <a:xfrm>
            <a:off x="3840868" y="4739173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r: 1</a:t>
            </a:r>
            <a:r>
              <a:rPr lang="en-US" sz="1500" dirty="0"/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393160" y="3803069"/>
            <a:ext cx="838862" cy="409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a: 20</a:t>
            </a:r>
            <a:endParaRPr lang="en-US" sz="1500" dirty="0"/>
          </a:p>
        </p:txBody>
      </p:sp>
      <p:sp>
        <p:nvSpPr>
          <p:cNvPr id="56" name="Oval 55"/>
          <p:cNvSpPr/>
          <p:nvPr/>
        </p:nvSpPr>
        <p:spPr>
          <a:xfrm>
            <a:off x="1492479" y="4644258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57" name="Straight Connector 56"/>
          <p:cNvCxnSpPr>
            <a:stCxn id="56" idx="3"/>
            <a:endCxn id="49" idx="0"/>
          </p:cNvCxnSpPr>
          <p:nvPr/>
        </p:nvCxnSpPr>
        <p:spPr>
          <a:xfrm flipH="1">
            <a:off x="1030991" y="5094049"/>
            <a:ext cx="543387" cy="675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6" idx="5"/>
            <a:endCxn id="50" idx="0"/>
          </p:cNvCxnSpPr>
          <p:nvPr/>
        </p:nvCxnSpPr>
        <p:spPr>
          <a:xfrm>
            <a:off x="1969821" y="5094049"/>
            <a:ext cx="357314" cy="6532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284567" y="3708154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18</a:t>
            </a:r>
            <a:endParaRPr lang="en-US" sz="1500" dirty="0"/>
          </a:p>
        </p:txBody>
      </p:sp>
      <p:cxnSp>
        <p:nvCxnSpPr>
          <p:cNvPr id="60" name="Straight Connector 59"/>
          <p:cNvCxnSpPr>
            <a:stCxn id="59" idx="3"/>
            <a:endCxn id="56" idx="0"/>
          </p:cNvCxnSpPr>
          <p:nvPr/>
        </p:nvCxnSpPr>
        <p:spPr>
          <a:xfrm flipH="1">
            <a:off x="1772100" y="4157945"/>
            <a:ext cx="594366" cy="4863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9" idx="5"/>
            <a:endCxn id="51" idx="0"/>
          </p:cNvCxnSpPr>
          <p:nvPr/>
        </p:nvCxnSpPr>
        <p:spPr>
          <a:xfrm>
            <a:off x="2761909" y="4157945"/>
            <a:ext cx="382548" cy="581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660831" y="3708154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27</a:t>
            </a:r>
            <a:endParaRPr lang="en-US" sz="1500" dirty="0"/>
          </a:p>
        </p:txBody>
      </p:sp>
      <p:cxnSp>
        <p:nvCxnSpPr>
          <p:cNvPr id="63" name="Straight Connector 62"/>
          <p:cNvCxnSpPr>
            <a:stCxn id="62" idx="3"/>
            <a:endCxn id="54" idx="0"/>
          </p:cNvCxnSpPr>
          <p:nvPr/>
        </p:nvCxnSpPr>
        <p:spPr>
          <a:xfrm flipH="1">
            <a:off x="4260299" y="4157945"/>
            <a:ext cx="482431" cy="581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2" idx="5"/>
            <a:endCxn id="52" idx="0"/>
          </p:cNvCxnSpPr>
          <p:nvPr/>
        </p:nvCxnSpPr>
        <p:spPr>
          <a:xfrm>
            <a:off x="5138173" y="4157945"/>
            <a:ext cx="454556" cy="6034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2932639" y="2866965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3</a:t>
            </a:r>
            <a:r>
              <a:rPr lang="en-US" sz="1500" dirty="0" smtClean="0"/>
              <a:t>8</a:t>
            </a:r>
            <a:endParaRPr lang="en-US" sz="1500" dirty="0"/>
          </a:p>
        </p:txBody>
      </p:sp>
      <p:cxnSp>
        <p:nvCxnSpPr>
          <p:cNvPr id="91" name="Straight Connector 90"/>
          <p:cNvCxnSpPr>
            <a:stCxn id="90" idx="3"/>
            <a:endCxn id="59" idx="0"/>
          </p:cNvCxnSpPr>
          <p:nvPr/>
        </p:nvCxnSpPr>
        <p:spPr>
          <a:xfrm flipH="1">
            <a:off x="2564188" y="3316756"/>
            <a:ext cx="450350" cy="3913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0" idx="5"/>
            <a:endCxn id="55" idx="0"/>
          </p:cNvCxnSpPr>
          <p:nvPr/>
        </p:nvCxnSpPr>
        <p:spPr>
          <a:xfrm>
            <a:off x="3409981" y="3316756"/>
            <a:ext cx="402610" cy="4863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5292080" y="2916066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5</a:t>
            </a:r>
            <a:r>
              <a:rPr lang="en-US" sz="1500" dirty="0" smtClean="0"/>
              <a:t>7</a:t>
            </a:r>
            <a:endParaRPr lang="en-US" sz="1500" dirty="0"/>
          </a:p>
        </p:txBody>
      </p:sp>
      <p:cxnSp>
        <p:nvCxnSpPr>
          <p:cNvPr id="94" name="Straight Connector 93"/>
          <p:cNvCxnSpPr>
            <a:stCxn id="93" idx="3"/>
            <a:endCxn id="62" idx="0"/>
          </p:cNvCxnSpPr>
          <p:nvPr/>
        </p:nvCxnSpPr>
        <p:spPr>
          <a:xfrm flipH="1">
            <a:off x="4940452" y="3365857"/>
            <a:ext cx="433527" cy="3422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3" idx="5"/>
            <a:endCxn id="53" idx="0"/>
          </p:cNvCxnSpPr>
          <p:nvPr/>
        </p:nvCxnSpPr>
        <p:spPr>
          <a:xfrm>
            <a:off x="5769422" y="3365857"/>
            <a:ext cx="590161" cy="459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976127" y="2276872"/>
            <a:ext cx="559241" cy="5269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95</a:t>
            </a:r>
            <a:endParaRPr lang="en-US" sz="1500" dirty="0"/>
          </a:p>
        </p:txBody>
      </p:sp>
      <p:cxnSp>
        <p:nvCxnSpPr>
          <p:cNvPr id="5" name="Straight Connector 4"/>
          <p:cNvCxnSpPr>
            <a:stCxn id="48" idx="3"/>
            <a:endCxn id="90" idx="7"/>
          </p:cNvCxnSpPr>
          <p:nvPr/>
        </p:nvCxnSpPr>
        <p:spPr>
          <a:xfrm flipH="1">
            <a:off x="3409981" y="2726663"/>
            <a:ext cx="648045" cy="2174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8" idx="5"/>
            <a:endCxn id="93" idx="1"/>
          </p:cNvCxnSpPr>
          <p:nvPr/>
        </p:nvCxnSpPr>
        <p:spPr>
          <a:xfrm>
            <a:off x="4453469" y="2726663"/>
            <a:ext cx="920510" cy="266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91880" y="24017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0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716016" y="24017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1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58766" y="312180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0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91680" y="405790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0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46598" y="50131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0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0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11960" y="407707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0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74890" y="313681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1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07421" y="404184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1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169739" y="503356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1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44628" y="31831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1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17082" y="406380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1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935" y="2201790"/>
            <a:ext cx="1244251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a = 01</a:t>
            </a:r>
          </a:p>
          <a:p>
            <a:r>
              <a:rPr lang="en-US" sz="2000" dirty="0" smtClean="0">
                <a:latin typeface="+mn-lt"/>
              </a:rPr>
              <a:t>m = 0001</a:t>
            </a:r>
          </a:p>
          <a:p>
            <a:r>
              <a:rPr lang="en-US" sz="2000" dirty="0" smtClean="0">
                <a:latin typeface="+mn-lt"/>
              </a:rPr>
              <a:t>n  = 0000</a:t>
            </a:r>
          </a:p>
          <a:p>
            <a:r>
              <a:rPr lang="en-US" sz="2000" dirty="0" smtClean="0">
                <a:latin typeface="+mn-lt"/>
              </a:rPr>
              <a:t>o  = 001</a:t>
            </a:r>
          </a:p>
          <a:p>
            <a:r>
              <a:rPr lang="en-US" sz="2000" dirty="0" smtClean="0">
                <a:latin typeface="+mn-lt"/>
              </a:rPr>
              <a:t>r   = 100</a:t>
            </a:r>
          </a:p>
          <a:p>
            <a:r>
              <a:rPr lang="en-US" sz="2000" dirty="0" smtClean="0">
                <a:latin typeface="+mn-lt"/>
              </a:rPr>
              <a:t>s   = 11</a:t>
            </a:r>
          </a:p>
          <a:p>
            <a:r>
              <a:rPr lang="en-US" sz="2000" dirty="0" smtClean="0">
                <a:latin typeface="+mn-lt"/>
              </a:rPr>
              <a:t>t    = 101</a:t>
            </a:r>
            <a:endParaRPr lang="en-US" sz="2000" dirty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716016" y="5775647"/>
            <a:ext cx="421381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star  = 11 101 01 100 (10 bits)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642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/>
      <p:bldP spid="65" grpId="0"/>
      <p:bldP spid="66" grpId="0"/>
      <p:bldP spid="67" grpId="0"/>
      <p:bldP spid="68" grpId="0"/>
      <p:bldP spid="69" grpId="0"/>
      <p:bldP spid="70" grpId="0"/>
      <p:bldP spid="96" grpId="0"/>
      <p:bldP spid="97" grpId="0"/>
      <p:bldP spid="98" grpId="0"/>
      <p:bldP spid="99" grpId="0"/>
      <p:bldP spid="100" grpId="0"/>
      <p:bldP spid="13" grpId="0" animBg="1"/>
      <p:bldP spid="1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 smtClean="0"/>
              <a:t>อัลกอริธึม</a:t>
            </a:r>
            <a:r>
              <a:rPr lang="th-TH" altLang="en-US" dirty="0"/>
              <a:t>ในการท่องไปบนต้นไม้(</a:t>
            </a:r>
            <a:r>
              <a:rPr lang="en-US" altLang="en-US" dirty="0"/>
              <a:t>Traversal algorithms)</a:t>
            </a:r>
          </a:p>
          <a:p>
            <a:pPr lvl="2"/>
            <a:r>
              <a:rPr lang="en-US" altLang="en-US" dirty="0"/>
              <a:t>Pre-order traversal </a:t>
            </a:r>
            <a:r>
              <a:rPr lang="en-US" altLang="en-US" dirty="0">
                <a:solidFill>
                  <a:srgbClr val="FF0000"/>
                </a:solidFill>
              </a:rPr>
              <a:t>NLR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(node</a:t>
            </a:r>
            <a:r>
              <a:rPr lang="en-US" altLang="en-US" dirty="0" smtClean="0">
                <a:solidFill>
                  <a:srgbClr val="0000FF"/>
                </a:solidFill>
              </a:rPr>
              <a:t>, left, right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endParaRPr lang="en-US" altLang="en-US" dirty="0"/>
          </a:p>
          <a:p>
            <a:pPr lvl="2"/>
            <a:r>
              <a:rPr lang="en-US" altLang="en-US" dirty="0"/>
              <a:t>In-order traversal </a:t>
            </a:r>
            <a:r>
              <a:rPr lang="en-US" altLang="en-US" dirty="0">
                <a:solidFill>
                  <a:srgbClr val="FF0000"/>
                </a:solidFill>
              </a:rPr>
              <a:t>LNR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(left</a:t>
            </a:r>
            <a:r>
              <a:rPr lang="en-US" altLang="en-US" dirty="0" smtClean="0">
                <a:solidFill>
                  <a:srgbClr val="0000FF"/>
                </a:solidFill>
              </a:rPr>
              <a:t>, node, right</a:t>
            </a:r>
            <a:r>
              <a:rPr lang="en-US" altLang="en-US" dirty="0">
                <a:solidFill>
                  <a:srgbClr val="0000FF"/>
                </a:solidFill>
              </a:rPr>
              <a:t>)</a:t>
            </a:r>
            <a:endParaRPr lang="en-US" altLang="en-US" dirty="0"/>
          </a:p>
          <a:p>
            <a:pPr lvl="2"/>
            <a:r>
              <a:rPr lang="en-US" altLang="en-US" dirty="0"/>
              <a:t>Post-order traversal </a:t>
            </a:r>
            <a:r>
              <a:rPr lang="en-US" altLang="en-US" dirty="0">
                <a:solidFill>
                  <a:srgbClr val="FF0000"/>
                </a:solidFill>
              </a:rPr>
              <a:t>LRN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(left</a:t>
            </a:r>
            <a:r>
              <a:rPr lang="en-US" altLang="en-US" dirty="0" smtClean="0">
                <a:solidFill>
                  <a:srgbClr val="0000FF"/>
                </a:solidFill>
              </a:rPr>
              <a:t>, right</a:t>
            </a:r>
            <a:r>
              <a:rPr lang="en-US" altLang="en-US" dirty="0">
                <a:solidFill>
                  <a:srgbClr val="0000FF"/>
                </a:solidFill>
              </a:rPr>
              <a:t>, node)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 Traversal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/>
              <a:t>Visit root, visit subtrees</a:t>
            </a:r>
            <a:r>
              <a:rPr lang="th-TH" altLang="en-US" sz="3200" dirty="0">
                <a:cs typeface="Angsana New" panose="02020603050405020304" pitchFamily="18" charset="-34"/>
              </a:rPr>
              <a:t> </a:t>
            </a:r>
            <a:r>
              <a:rPr lang="th-TH" altLang="en-US" sz="3200" dirty="0"/>
              <a:t>left to right.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620000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2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>
                <a:cs typeface="+mn-cs"/>
              </a:rPr>
              <a:t>กราฟรูปใดต่อไปนี้เป็นต้นไม้</a:t>
            </a:r>
            <a:endParaRPr lang="en-US" dirty="0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"/>
          <a:stretch/>
        </p:blipFill>
        <p:spPr>
          <a:xfrm>
            <a:off x="395536" y="2132856"/>
            <a:ext cx="8557404" cy="27363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4725144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(1)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8344" y="4725144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(4)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5061" y="4725144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(3)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4725144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(2)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9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Pre-order Traversal </a:t>
            </a:r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6" y="1700808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3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Traversal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Visit </a:t>
            </a: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leftmost </a:t>
            </a:r>
            <a:r>
              <a:rPr lang="en-US" alt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subtree</a:t>
            </a:r>
            <a:r>
              <a:rPr lang="th-TH" alt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alt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visit </a:t>
            </a: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root, </a:t>
            </a:r>
            <a:r>
              <a:rPr lang="th-TH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visit </a:t>
            </a: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other</a:t>
            </a:r>
            <a:r>
              <a:rPr lang="th-TH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subtrees left to right.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8599"/>
            <a:ext cx="8382000" cy="36687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7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Traversal (2)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844824"/>
            <a:ext cx="8835533" cy="42484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2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Post-order Traversal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/>
              <a:t>Visit </a:t>
            </a:r>
            <a:r>
              <a:rPr lang="en-US" altLang="en-US" sz="3200" dirty="0" err="1"/>
              <a:t>subtree</a:t>
            </a:r>
            <a:r>
              <a:rPr lang="th-TH" altLang="en-US" sz="3200" dirty="0"/>
              <a:t> </a:t>
            </a:r>
            <a:r>
              <a:rPr lang="en-US" altLang="en-US" sz="3200" dirty="0"/>
              <a:t>left to right</a:t>
            </a:r>
            <a:r>
              <a:rPr lang="th-TH" altLang="en-US" sz="3200" dirty="0" smtClean="0"/>
              <a:t>,</a:t>
            </a:r>
            <a:r>
              <a:rPr lang="en-US" altLang="en-US" sz="3200" dirty="0" smtClean="0"/>
              <a:t> visit </a:t>
            </a:r>
            <a:r>
              <a:rPr lang="en-US" altLang="en-US" sz="3200" dirty="0"/>
              <a:t>root</a:t>
            </a:r>
            <a:r>
              <a:rPr lang="th-TH" altLang="en-US" sz="3200" dirty="0"/>
              <a:t>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26" y="2564904"/>
            <a:ext cx="8332238" cy="304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7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Post-order Traversal (2)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25" y="1772816"/>
            <a:ext cx="831023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7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Faculty of Informatics, BUU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37CC-B0F8-4A30-9704-EEDCC13C2C2B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995330" name="Rectangle 2" descr="5%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/>
          <a:lstStyle/>
          <a:p>
            <a:r>
              <a:rPr lang="en-US" altLang="en-US"/>
              <a:t>Tree Traversal</a:t>
            </a:r>
            <a:r>
              <a:rPr lang="th-TH" altLang="en-US">
                <a:cs typeface="Angsana New" panose="02020603050405020304" pitchFamily="18" charset="-34"/>
              </a:rPr>
              <a:t> </a:t>
            </a:r>
            <a:r>
              <a:rPr lang="en-US" altLang="en-US">
                <a:cs typeface="Angsana New" panose="02020603050405020304" pitchFamily="18" charset="-34"/>
              </a:rPr>
              <a:t>Shortcut</a:t>
            </a:r>
            <a:endParaRPr lang="th-TH" altLang="en-US" sz="4800">
              <a:latin typeface="Tahom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995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724400" cy="4572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sz="2200"/>
              <a:t>Preorder list is obtained by </a:t>
            </a:r>
          </a:p>
          <a:p>
            <a:pPr lvl="1">
              <a:lnSpc>
                <a:spcPct val="90000"/>
              </a:lnSpc>
            </a:pPr>
            <a:r>
              <a:rPr lang="th-TH" altLang="en-US" sz="1800"/>
              <a:t>listing each vertex the first time this curve passes it.</a:t>
            </a:r>
          </a:p>
          <a:p>
            <a:pPr lvl="1">
              <a:lnSpc>
                <a:spcPct val="90000"/>
              </a:lnSpc>
            </a:pPr>
            <a:r>
              <a:rPr lang="th-TH" altLang="en-US" sz="2000">
                <a:solidFill>
                  <a:schemeClr val="hlink"/>
                </a:solidFill>
              </a:rPr>
              <a:t>Result: a, b, d, h, e, i, j, c, f, g, k.</a:t>
            </a:r>
          </a:p>
          <a:p>
            <a:pPr>
              <a:lnSpc>
                <a:spcPct val="90000"/>
              </a:lnSpc>
            </a:pPr>
            <a:r>
              <a:rPr lang="th-TH" altLang="en-US" sz="2200"/>
              <a:t>Inorderlist is obtained by </a:t>
            </a:r>
          </a:p>
          <a:p>
            <a:pPr lvl="1">
              <a:lnSpc>
                <a:spcPct val="90000"/>
              </a:lnSpc>
            </a:pPr>
            <a:r>
              <a:rPr lang="th-TH" altLang="en-US" sz="1800"/>
              <a:t>listing a leaf the first time the curve passes it and</a:t>
            </a:r>
          </a:p>
          <a:p>
            <a:pPr lvl="1">
              <a:lnSpc>
                <a:spcPct val="90000"/>
              </a:lnSpc>
            </a:pPr>
            <a:r>
              <a:rPr lang="th-TH" altLang="en-US" sz="1800"/>
              <a:t>listing each internal vertex the second time the curve passes it.</a:t>
            </a:r>
          </a:p>
          <a:p>
            <a:pPr lvl="1">
              <a:lnSpc>
                <a:spcPct val="90000"/>
              </a:lnSpc>
            </a:pPr>
            <a:r>
              <a:rPr lang="th-TH" altLang="en-US" sz="2000">
                <a:solidFill>
                  <a:schemeClr val="hlink"/>
                </a:solidFill>
              </a:rPr>
              <a:t>Result: h, d, b, i, e, j, a, f, c, k, g.</a:t>
            </a:r>
          </a:p>
          <a:p>
            <a:pPr>
              <a:lnSpc>
                <a:spcPct val="90000"/>
              </a:lnSpc>
            </a:pPr>
            <a:r>
              <a:rPr lang="th-TH" altLang="en-US" sz="2200"/>
              <a:t>Postorderlist is obtained by</a:t>
            </a:r>
          </a:p>
          <a:p>
            <a:pPr lvl="1">
              <a:lnSpc>
                <a:spcPct val="90000"/>
              </a:lnSpc>
            </a:pPr>
            <a:r>
              <a:rPr lang="th-TH" altLang="en-US" sz="1800"/>
              <a:t>listing a vertex the last time it is passes on the way back up to its parent.</a:t>
            </a:r>
          </a:p>
          <a:p>
            <a:pPr lvl="1">
              <a:lnSpc>
                <a:spcPct val="90000"/>
              </a:lnSpc>
            </a:pPr>
            <a:r>
              <a:rPr lang="th-TH" altLang="en-US" sz="2000">
                <a:solidFill>
                  <a:schemeClr val="hlink"/>
                </a:solidFill>
              </a:rPr>
              <a:t>Result: h, d, i, j, e, b, f, k, g, c, a.</a:t>
            </a:r>
          </a:p>
        </p:txBody>
      </p:sp>
      <p:pic>
        <p:nvPicPr>
          <p:cNvPr id="99533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057400"/>
            <a:ext cx="3886200" cy="29098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4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ngsana New" panose="02020603050405020304" pitchFamily="18" charset="-34"/>
              </a:rPr>
              <a:t>Forest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t="3665" r="1640" b="4100"/>
          <a:stretch/>
        </p:blipFill>
        <p:spPr bwMode="auto">
          <a:xfrm>
            <a:off x="971600" y="3140968"/>
            <a:ext cx="727280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altLang="en-US" sz="2800" dirty="0" smtClean="0"/>
              <a:t>Forest </a:t>
            </a:r>
            <a:r>
              <a:rPr lang="th-TH" altLang="en-US" sz="2800" dirty="0" smtClean="0"/>
              <a:t>คือ </a:t>
            </a:r>
            <a:r>
              <a:rPr lang="en-US" altLang="en-US" sz="2800" dirty="0" smtClean="0"/>
              <a:t>undirected graph </a:t>
            </a:r>
            <a:r>
              <a:rPr lang="th-TH" altLang="en-US" sz="2800" dirty="0" smtClean="0"/>
              <a:t>ที่ไม่มี </a:t>
            </a:r>
            <a:r>
              <a:rPr lang="en-US" altLang="en-US" sz="2800" dirty="0" smtClean="0"/>
              <a:t>circuit</a:t>
            </a:r>
          </a:p>
          <a:p>
            <a:r>
              <a:rPr lang="th-TH" sz="2800" dirty="0" smtClean="0"/>
              <a:t>ข้อแตกต่างของ </a:t>
            </a:r>
            <a:r>
              <a:rPr lang="en-US" sz="2800" dirty="0" smtClean="0"/>
              <a:t>Forest </a:t>
            </a:r>
            <a:r>
              <a:rPr lang="th-TH" sz="2800" dirty="0" smtClean="0"/>
              <a:t>กับ </a:t>
            </a:r>
            <a:r>
              <a:rPr lang="en-US" sz="2800" dirty="0" smtClean="0"/>
              <a:t>Tree </a:t>
            </a:r>
            <a:r>
              <a:rPr lang="th-TH" sz="2800" dirty="0" smtClean="0"/>
              <a:t>คือ คำว่า </a:t>
            </a:r>
            <a:r>
              <a:rPr lang="en-US" sz="2800" dirty="0" smtClean="0"/>
              <a:t>“connected”</a:t>
            </a:r>
            <a:r>
              <a:rPr lang="th-TH" sz="2800" dirty="0" smtClean="0"/>
              <a:t> หมายถึงการมี </a:t>
            </a:r>
            <a:r>
              <a:rPr lang="en-US" sz="2800" dirty="0" smtClean="0"/>
              <a:t>tree </a:t>
            </a:r>
            <a:r>
              <a:rPr lang="th-TH" sz="2800" dirty="0" smtClean="0"/>
              <a:t>หลาย </a:t>
            </a:r>
            <a:r>
              <a:rPr lang="en-US" sz="2800" dirty="0" smtClean="0"/>
              <a:t>tree </a:t>
            </a:r>
            <a:r>
              <a:rPr lang="th-TH" sz="2800" dirty="0" smtClean="0"/>
              <a:t>ที่มีเชื่อมต่อกันจะเรียกว่า </a:t>
            </a:r>
            <a:r>
              <a:rPr lang="en-US" sz="2800" dirty="0" smtClean="0"/>
              <a:t>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th-TH" dirty="0" smtClean="0"/>
              <a:t>ในเคมี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>
                <a:latin typeface="Tahoma" panose="020B0604030504040204" pitchFamily="34" charset="0"/>
              </a:rPr>
              <a:t>ในวิชาเคมี ใช้กราฟแทนโมเลกุล</a:t>
            </a:r>
          </a:p>
          <a:p>
            <a:pPr lvl="1"/>
            <a:r>
              <a:rPr lang="th-TH" altLang="en-US" sz="2400" dirty="0">
                <a:latin typeface="Tahoma" panose="020B0604030504040204" pitchFamily="34" charset="0"/>
              </a:rPr>
              <a:t>จุดยอดของกราฟแทนอะตอม</a:t>
            </a:r>
          </a:p>
          <a:p>
            <a:pPr lvl="1"/>
            <a:r>
              <a:rPr lang="th-TH" altLang="en-US" sz="2400" dirty="0">
                <a:latin typeface="Tahoma" panose="020B0604030504040204" pitchFamily="34" charset="0"/>
              </a:rPr>
              <a:t>แต่ละด้านแทนพันธะ(</a:t>
            </a:r>
            <a:r>
              <a:rPr lang="en-US" altLang="en-US" sz="2400" dirty="0">
                <a:latin typeface="+mj-lt"/>
              </a:rPr>
              <a:t>bond</a:t>
            </a:r>
            <a:r>
              <a:rPr lang="th-TH" altLang="en-US" sz="2400" dirty="0">
                <a:latin typeface="Tahoma" panose="020B0604030504040204" pitchFamily="34" charset="0"/>
              </a:rPr>
              <a:t>) ระหว่างอะตอม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48000"/>
            <a:ext cx="47815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and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/>
          <a:lstStyle/>
          <a:p>
            <a:r>
              <a:rPr lang="th-TH" sz="2400" dirty="0" smtClean="0"/>
              <a:t>ในการประยุกต์หลายๆแบบ จะมี </a:t>
            </a:r>
            <a:r>
              <a:rPr lang="en-US" sz="2400" dirty="0" smtClean="0"/>
              <a:t>vertex </a:t>
            </a:r>
            <a:r>
              <a:rPr lang="th-TH" sz="2400" dirty="0" smtClean="0"/>
              <a:t>เฉพาะของ </a:t>
            </a:r>
            <a:r>
              <a:rPr lang="en-US" sz="2400" dirty="0" smtClean="0"/>
              <a:t>tree </a:t>
            </a:r>
            <a:r>
              <a:rPr lang="th-TH" sz="2400" dirty="0" smtClean="0"/>
              <a:t>ที่ถูกกำหนดให้เป็นราก </a:t>
            </a:r>
            <a:r>
              <a:rPr lang="en-US" sz="2400" dirty="0" smtClean="0"/>
              <a:t>(root)</a:t>
            </a:r>
          </a:p>
          <a:p>
            <a:r>
              <a:rPr lang="th-TH" sz="2400" b="1" dirty="0" smtClean="0"/>
              <a:t>คำนิยาม</a:t>
            </a:r>
            <a:r>
              <a:rPr lang="en-US" sz="2400" b="1" dirty="0" smtClean="0"/>
              <a:t>: </a:t>
            </a:r>
            <a:r>
              <a:rPr lang="th-TH" altLang="en-US" sz="2400" b="1" dirty="0">
                <a:solidFill>
                  <a:schemeClr val="accent2"/>
                </a:solidFill>
              </a:rPr>
              <a:t>ต้นไม้ที่มีราก</a:t>
            </a:r>
            <a:r>
              <a:rPr lang="th-TH" altLang="en-US" sz="2400" dirty="0"/>
              <a:t>(</a:t>
            </a:r>
            <a:r>
              <a:rPr lang="en-US" altLang="en-US" sz="2400" i="1" dirty="0"/>
              <a:t>rooted tree</a:t>
            </a:r>
            <a:r>
              <a:rPr lang="th-TH" altLang="en-US" sz="2400" dirty="0"/>
              <a:t>)</a:t>
            </a:r>
            <a:r>
              <a:rPr lang="en-US" altLang="en-US" sz="2400" dirty="0"/>
              <a:t> </a:t>
            </a:r>
            <a:r>
              <a:rPr lang="th-TH" altLang="en-US" sz="2400" dirty="0"/>
              <a:t>คือ ต้นไม้ที่มีการระบุให้จุดใดจุดหนึ่งเป็นราก(</a:t>
            </a:r>
            <a:r>
              <a:rPr lang="en-US" altLang="en-US" sz="2400" i="1" dirty="0"/>
              <a:t>root</a:t>
            </a:r>
            <a:r>
              <a:rPr lang="th-TH" altLang="en-US" sz="2400" dirty="0"/>
              <a:t>)โดยทุกๆด้านจะมีทิศทางออกจากจุดราก เมื่อกำหนดให้จุดๆ หนึ่งเป็นรากของต้นไม้แล้ว เราสามารถจะกำหนดทางเดินที่เฉพาะเจาะจง(unique) จากรากไปยังจุดยอดอื่น ๆ ในต้นไม้ได้เสมอ </a:t>
            </a:r>
            <a:r>
              <a:rPr lang="th-TH" altLang="en-US" sz="2400" dirty="0" smtClean="0"/>
              <a:t> </a:t>
            </a:r>
            <a:endParaRPr lang="en-US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3"/>
          <a:stretch/>
        </p:blipFill>
        <p:spPr>
          <a:xfrm>
            <a:off x="755576" y="3573016"/>
            <a:ext cx="6423330" cy="288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54208" y="4437112"/>
            <a:ext cx="147027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>
                <a:cs typeface="+mn-cs"/>
              </a:rPr>
              <a:t>ลูกศรไม่จำเป็น</a:t>
            </a:r>
          </a:p>
          <a:p>
            <a:r>
              <a:rPr lang="th-TH" sz="2400" dirty="0" smtClean="0">
                <a:cs typeface="+mn-cs"/>
              </a:rPr>
              <a:t>ต้องเขียนก็ได้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คำศัพท์เกี่ยวกับ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b="1" dirty="0">
                <a:solidFill>
                  <a:srgbClr val="00B050"/>
                </a:solidFill>
              </a:rPr>
              <a:t>พ่อ/แม่ (</a:t>
            </a:r>
            <a:r>
              <a:rPr lang="en-US" altLang="en-US" sz="2400" b="1" dirty="0">
                <a:solidFill>
                  <a:srgbClr val="00B050"/>
                </a:solidFill>
              </a:rPr>
              <a:t>Parent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)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 </a:t>
            </a:r>
            <a:r>
              <a:rPr lang="th-TH" altLang="en-US" sz="2400" dirty="0" smtClean="0"/>
              <a:t>ถ้า </a:t>
            </a:r>
            <a:r>
              <a:rPr lang="en-US" altLang="en-US" sz="2400" dirty="0" smtClean="0"/>
              <a:t>T </a:t>
            </a:r>
            <a:r>
              <a:rPr lang="th-TH" altLang="en-US" sz="2400" dirty="0"/>
              <a:t>เป็นต้นไม้แบบมีราก </a:t>
            </a:r>
            <a:r>
              <a:rPr lang="th-TH" altLang="en-US" sz="2400" dirty="0" smtClean="0"/>
              <a:t>และ </a:t>
            </a:r>
            <a:r>
              <a:rPr lang="en-US" altLang="en-US" sz="2400" dirty="0" smtClean="0"/>
              <a:t>v </a:t>
            </a:r>
            <a:r>
              <a:rPr lang="th-TH" altLang="en-US" sz="2400" dirty="0"/>
              <a:t>เป็นจุด</a:t>
            </a:r>
            <a:r>
              <a:rPr lang="th-TH" altLang="en-US" sz="2400" dirty="0" smtClean="0"/>
              <a:t>ใน </a:t>
            </a:r>
            <a:r>
              <a:rPr lang="en-US" altLang="en-US" sz="2400" dirty="0" smtClean="0"/>
              <a:t>T </a:t>
            </a:r>
            <a:r>
              <a:rPr lang="th-TH" altLang="en-US" sz="2400" dirty="0"/>
              <a:t>ที่ไม่ใช่</a:t>
            </a:r>
            <a:r>
              <a:rPr lang="th-TH" altLang="en-US" sz="2400" dirty="0" smtClean="0"/>
              <a:t>ราก </a:t>
            </a:r>
            <a:r>
              <a:rPr lang="th-TH" altLang="en-US" sz="2400" dirty="0"/>
              <a:t>แล้วพ่อ/แม่ของ</a:t>
            </a:r>
            <a:r>
              <a:rPr lang="th-TH" altLang="en-US" sz="2400" dirty="0" smtClean="0"/>
              <a:t>จุด </a:t>
            </a:r>
            <a:r>
              <a:rPr lang="en-US" altLang="en-US" sz="2400" dirty="0" smtClean="0"/>
              <a:t>v </a:t>
            </a:r>
            <a:r>
              <a:rPr lang="th-TH" altLang="en-US" sz="2400" dirty="0" smtClean="0"/>
              <a:t>คือจุด </a:t>
            </a:r>
            <a:r>
              <a:rPr lang="en-US" altLang="en-US" sz="2400" dirty="0" smtClean="0"/>
              <a:t>u </a:t>
            </a:r>
            <a:r>
              <a:rPr lang="th-TH" altLang="en-US" sz="2400" dirty="0"/>
              <a:t>เมื่อมีทางเดินจาก</a:t>
            </a:r>
            <a:r>
              <a:rPr lang="th-TH" altLang="en-US" sz="2400" dirty="0" smtClean="0"/>
              <a:t>จุด </a:t>
            </a:r>
            <a:r>
              <a:rPr lang="en-US" altLang="en-US" sz="2400" dirty="0" smtClean="0"/>
              <a:t>u </a:t>
            </a:r>
            <a:r>
              <a:rPr lang="th-TH" altLang="en-US" sz="2400" dirty="0"/>
              <a:t>ลงมาหา</a:t>
            </a:r>
            <a:r>
              <a:rPr lang="th-TH" altLang="en-US" sz="2400" dirty="0" smtClean="0"/>
              <a:t>จุด </a:t>
            </a:r>
            <a:r>
              <a:rPr lang="en-US" altLang="en-US" sz="2400" dirty="0" smtClean="0"/>
              <a:t>v </a:t>
            </a:r>
            <a:r>
              <a:rPr lang="th-TH" altLang="en-US" sz="2400" dirty="0"/>
              <a:t>โดย </a:t>
            </a:r>
            <a:r>
              <a:rPr lang="en-US" altLang="en-US" sz="2400" dirty="0" smtClean="0"/>
              <a:t>u </a:t>
            </a:r>
            <a:r>
              <a:rPr lang="th-TH" altLang="en-US" sz="2400" dirty="0" smtClean="0"/>
              <a:t>และ </a:t>
            </a:r>
            <a:r>
              <a:rPr lang="en-US" altLang="en-US" sz="2400" dirty="0"/>
              <a:t>v </a:t>
            </a:r>
            <a:r>
              <a:rPr lang="th-TH" altLang="en-US" sz="2400" dirty="0" smtClean="0"/>
              <a:t>ประชิดกันและ </a:t>
            </a:r>
            <a:r>
              <a:rPr lang="en-US" altLang="en-US" sz="2400" dirty="0" smtClean="0"/>
              <a:t>u </a:t>
            </a:r>
            <a:r>
              <a:rPr lang="th-TH" altLang="en-US" sz="2400" dirty="0"/>
              <a:t>อยู่ใกล้ราก</a:t>
            </a:r>
            <a:r>
              <a:rPr lang="th-TH" altLang="en-US" sz="2400" dirty="0" smtClean="0"/>
              <a:t>มากกว่า </a:t>
            </a:r>
            <a:r>
              <a:rPr lang="en-US" altLang="en-US" sz="2400" dirty="0"/>
              <a:t>v</a:t>
            </a:r>
            <a:endParaRPr lang="th-TH" altLang="en-US" sz="2400" dirty="0"/>
          </a:p>
          <a:p>
            <a:r>
              <a:rPr lang="th-TH" altLang="en-US" sz="2400" b="1" dirty="0">
                <a:solidFill>
                  <a:srgbClr val="00B050"/>
                </a:solidFill>
              </a:rPr>
              <a:t>ลูก (</a:t>
            </a:r>
            <a:r>
              <a:rPr lang="en-US" altLang="en-US" sz="2400" b="1" dirty="0">
                <a:solidFill>
                  <a:srgbClr val="00B050"/>
                </a:solidFill>
              </a:rPr>
              <a:t>Child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)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 </a:t>
            </a:r>
            <a:r>
              <a:rPr lang="th-TH" altLang="en-US" sz="2400" dirty="0" smtClean="0"/>
              <a:t>เมื่อ  </a:t>
            </a:r>
            <a:r>
              <a:rPr lang="en-US" altLang="en-US" sz="2400" dirty="0"/>
              <a:t>u  </a:t>
            </a:r>
            <a:r>
              <a:rPr lang="th-TH" altLang="en-US" sz="2400" dirty="0"/>
              <a:t>เป็นพ่อ/แม่ของ  </a:t>
            </a:r>
            <a:r>
              <a:rPr lang="en-US" altLang="en-US" sz="2400" dirty="0"/>
              <a:t>v  </a:t>
            </a:r>
            <a:r>
              <a:rPr lang="th-TH" altLang="en-US" sz="2400" dirty="0"/>
              <a:t>แล้วเราเรียก  </a:t>
            </a:r>
            <a:r>
              <a:rPr lang="en-US" altLang="en-US" sz="2400" dirty="0"/>
              <a:t>v  </a:t>
            </a:r>
            <a:r>
              <a:rPr lang="th-TH" altLang="en-US" sz="2400" dirty="0"/>
              <a:t>ว่าลูกของ  </a:t>
            </a:r>
            <a:r>
              <a:rPr lang="en-US" altLang="en-US" sz="2400" dirty="0"/>
              <a:t>u </a:t>
            </a:r>
            <a:endParaRPr lang="th-TH" altLang="en-US" sz="2400" dirty="0"/>
          </a:p>
          <a:p>
            <a:r>
              <a:rPr lang="th-TH" altLang="en-US" sz="2400" b="1" dirty="0">
                <a:solidFill>
                  <a:srgbClr val="00B050"/>
                </a:solidFill>
              </a:rPr>
              <a:t>พี่น้องกัน (</a:t>
            </a:r>
            <a:r>
              <a:rPr lang="en-US" altLang="en-US" sz="2400" b="1" dirty="0">
                <a:solidFill>
                  <a:srgbClr val="00B050"/>
                </a:solidFill>
              </a:rPr>
              <a:t>Siblings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)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 </a:t>
            </a:r>
            <a:r>
              <a:rPr lang="th-TH" altLang="en-US" sz="2400" dirty="0" smtClean="0"/>
              <a:t>จุด  2 </a:t>
            </a:r>
            <a:r>
              <a:rPr lang="th-TH" altLang="en-US" sz="2400" dirty="0"/>
              <a:t>จุดหรือมากกว่า 2 จุด  ที่มีพ่อ/แม่เดียวกันเรียกว่าพี่</a:t>
            </a:r>
            <a:r>
              <a:rPr lang="th-TH" altLang="en-US" sz="2400" dirty="0" smtClean="0"/>
              <a:t>น้อง</a:t>
            </a:r>
          </a:p>
          <a:p>
            <a:pPr>
              <a:lnSpc>
                <a:spcPct val="80000"/>
              </a:lnSpc>
            </a:pPr>
            <a:r>
              <a:rPr lang="th-TH" altLang="en-US" sz="2400" b="1" dirty="0">
                <a:solidFill>
                  <a:srgbClr val="00B050"/>
                </a:solidFill>
              </a:rPr>
              <a:t>บรรพบุรุษ (</a:t>
            </a:r>
            <a:r>
              <a:rPr lang="en-US" altLang="en-US" sz="2400" b="1" dirty="0">
                <a:solidFill>
                  <a:srgbClr val="00B050"/>
                </a:solidFill>
              </a:rPr>
              <a:t>Ancestor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) </a:t>
            </a:r>
            <a:r>
              <a:rPr lang="th-TH" altLang="en-US" sz="2400" dirty="0" smtClean="0"/>
              <a:t>บรรพ</a:t>
            </a:r>
            <a:r>
              <a:rPr lang="th-TH" altLang="en-US" sz="2400" dirty="0"/>
              <a:t>บุรุษของจุดใด ๆ ที่ไม่ใช่รากของต้นไม้  คือจุดทุกจุดที่อยู่บนวิถีจากรากจนถึงจุด</a:t>
            </a:r>
            <a:r>
              <a:rPr lang="th-TH" altLang="en-US" sz="2400" dirty="0" smtClean="0"/>
              <a:t>นั้น</a:t>
            </a:r>
          </a:p>
          <a:p>
            <a:pPr>
              <a:lnSpc>
                <a:spcPct val="80000"/>
              </a:lnSpc>
            </a:pPr>
            <a:r>
              <a:rPr lang="th-TH" altLang="en-US" sz="2400" b="1" dirty="0" smtClean="0">
                <a:solidFill>
                  <a:srgbClr val="00B050"/>
                </a:solidFill>
              </a:rPr>
              <a:t>ลูกหลาน </a:t>
            </a:r>
            <a:r>
              <a:rPr lang="th-TH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en-US" sz="2400" b="1" dirty="0">
                <a:solidFill>
                  <a:srgbClr val="00B050"/>
                </a:solidFill>
              </a:rPr>
              <a:t>Descendant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) </a:t>
            </a:r>
            <a:r>
              <a:rPr lang="th-TH" altLang="en-US" sz="2400" dirty="0" smtClean="0"/>
              <a:t>ลูกหลาน</a:t>
            </a:r>
            <a:r>
              <a:rPr lang="th-TH" altLang="en-US" sz="2400" dirty="0"/>
              <a:t>ของจุด  </a:t>
            </a:r>
            <a:r>
              <a:rPr lang="en-US" altLang="en-US" sz="2400" dirty="0"/>
              <a:t>v  </a:t>
            </a:r>
            <a:r>
              <a:rPr lang="th-TH" altLang="en-US" sz="2400" dirty="0"/>
              <a:t>คือ จุดทุก ๆ จุดที่มี  </a:t>
            </a:r>
            <a:r>
              <a:rPr lang="en-US" altLang="en-US" sz="2400" dirty="0"/>
              <a:t>v  </a:t>
            </a:r>
            <a:r>
              <a:rPr lang="th-TH" altLang="en-US" sz="2400" dirty="0"/>
              <a:t>เป็นบรรพบุรุษ</a:t>
            </a:r>
          </a:p>
          <a:p>
            <a:pPr>
              <a:lnSpc>
                <a:spcPct val="80000"/>
              </a:lnSpc>
            </a:pPr>
            <a:r>
              <a:rPr lang="th-TH" altLang="en-US" sz="2400" b="1" dirty="0">
                <a:solidFill>
                  <a:srgbClr val="00B050"/>
                </a:solidFill>
              </a:rPr>
              <a:t>ใบ (</a:t>
            </a:r>
            <a:r>
              <a:rPr lang="en-US" altLang="en-US" sz="2400" b="1" dirty="0">
                <a:solidFill>
                  <a:srgbClr val="00B050"/>
                </a:solidFill>
              </a:rPr>
              <a:t>Leaf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) </a:t>
            </a:r>
            <a:r>
              <a:rPr lang="th-TH" altLang="en-US" sz="2400" dirty="0" smtClean="0"/>
              <a:t>จุด</a:t>
            </a:r>
            <a:r>
              <a:rPr lang="th-TH" altLang="en-US" sz="2400" dirty="0"/>
              <a:t>ใด ๆ ที่ไม่มีลูก  เรียกว่าใบ  </a:t>
            </a:r>
          </a:p>
          <a:p>
            <a:pPr>
              <a:lnSpc>
                <a:spcPct val="80000"/>
              </a:lnSpc>
            </a:pPr>
            <a:r>
              <a:rPr lang="th-TH" altLang="en-US" sz="2400" b="1" dirty="0">
                <a:solidFill>
                  <a:srgbClr val="00B050"/>
                </a:solidFill>
              </a:rPr>
              <a:t>จุดภายใน (</a:t>
            </a:r>
            <a:r>
              <a:rPr lang="en-US" altLang="en-US" sz="2400" b="1" dirty="0">
                <a:solidFill>
                  <a:srgbClr val="00B050"/>
                </a:solidFill>
              </a:rPr>
              <a:t>Internal  vertex</a:t>
            </a:r>
            <a:r>
              <a:rPr lang="th-TH" altLang="en-US" sz="2400" b="1" dirty="0">
                <a:solidFill>
                  <a:srgbClr val="00B050"/>
                </a:solidFill>
              </a:rPr>
              <a:t>/</a:t>
            </a:r>
            <a:r>
              <a:rPr lang="en-US" altLang="en-US" sz="2400" b="1" dirty="0">
                <a:solidFill>
                  <a:srgbClr val="00B050"/>
                </a:solidFill>
              </a:rPr>
              <a:t>nodes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) </a:t>
            </a:r>
            <a:r>
              <a:rPr lang="th-TH" altLang="en-US" sz="2400" dirty="0" smtClean="0"/>
              <a:t>จุด</a:t>
            </a:r>
            <a:r>
              <a:rPr lang="th-TH" altLang="en-US" sz="2400" dirty="0"/>
              <a:t>ทุกจุดที่มีลูก  คือจุดภายในหรือเราอาจกล่าวได้ว่า  จุดภายในคือจุดที่ไม่เป็นใบ</a:t>
            </a:r>
          </a:p>
          <a:p>
            <a:endParaRPr lang="th-TH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4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ตัวอย่าง</a:t>
            </a:r>
            <a:r>
              <a:rPr lang="en-US" altLang="en-US" dirty="0" smtClean="0"/>
              <a:t>: Rooted-Tree Terminology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" t="8246" r="47311" b="6548"/>
          <a:stretch/>
        </p:blipFill>
        <p:spPr>
          <a:xfrm>
            <a:off x="368823" y="1700808"/>
            <a:ext cx="4419201" cy="4680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03" t="8246" r="885" b="84042"/>
          <a:stretch/>
        </p:blipFill>
        <p:spPr>
          <a:xfrm>
            <a:off x="4860032" y="1622528"/>
            <a:ext cx="4112841" cy="4236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91" t="18353" r="1042" b="69850"/>
          <a:stretch/>
        </p:blipFill>
        <p:spPr>
          <a:xfrm>
            <a:off x="4915271" y="2263402"/>
            <a:ext cx="4049217" cy="6480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38" t="30073" r="885" b="60751"/>
          <a:stretch/>
        </p:blipFill>
        <p:spPr>
          <a:xfrm>
            <a:off x="5076056" y="2907362"/>
            <a:ext cx="3913585" cy="504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96" t="37785" r="885" b="47795"/>
          <a:stretch/>
        </p:blipFill>
        <p:spPr>
          <a:xfrm>
            <a:off x="5004048" y="3429000"/>
            <a:ext cx="3993977" cy="7920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86" t="52052" r="885" b="33529"/>
          <a:stretch/>
        </p:blipFill>
        <p:spPr>
          <a:xfrm>
            <a:off x="5156770" y="4237986"/>
            <a:ext cx="3858345" cy="7920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3" t="66318" r="885" b="20573"/>
          <a:stretch/>
        </p:blipFill>
        <p:spPr>
          <a:xfrm>
            <a:off x="5050904" y="5050704"/>
            <a:ext cx="3938737" cy="7200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" t="80343" r="885" b="6548"/>
          <a:stretch/>
        </p:blipFill>
        <p:spPr>
          <a:xfrm>
            <a:off x="611560" y="5808504"/>
            <a:ext cx="837964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r>
              <a:rPr lang="en-US" dirty="0" smtClean="0"/>
              <a:t>: Rooted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>
                <a:cs typeface="+mj-cs"/>
              </a:rPr>
              <a:t>จงหาจุด</a:t>
            </a:r>
            <a:r>
              <a:rPr lang="en-US" altLang="en-US" dirty="0">
                <a:cs typeface="+mj-cs"/>
              </a:rPr>
              <a:t> </a:t>
            </a:r>
            <a:r>
              <a:rPr lang="en-US" altLang="en-US" dirty="0" smtClean="0">
                <a:cs typeface="+mj-cs"/>
              </a:rPr>
              <a:t>parent, children</a:t>
            </a:r>
            <a:r>
              <a:rPr lang="en-US" altLang="en-US" dirty="0">
                <a:cs typeface="+mj-cs"/>
              </a:rPr>
              <a:t>, </a:t>
            </a:r>
            <a:r>
              <a:rPr lang="en-US" altLang="en-US" dirty="0" smtClean="0">
                <a:cs typeface="+mj-cs"/>
              </a:rPr>
              <a:t>siblings, ancestors</a:t>
            </a:r>
            <a:r>
              <a:rPr lang="en-US" altLang="en-US" dirty="0">
                <a:cs typeface="+mj-cs"/>
              </a:rPr>
              <a:t>, </a:t>
            </a:r>
            <a:r>
              <a:rPr lang="th-TH" altLang="en-US" dirty="0">
                <a:cs typeface="+mj-cs"/>
              </a:rPr>
              <a:t>และ</a:t>
            </a:r>
            <a:r>
              <a:rPr lang="en-US" altLang="en-US" dirty="0">
                <a:cs typeface="+mj-cs"/>
              </a:rPr>
              <a:t> </a:t>
            </a:r>
            <a:br>
              <a:rPr lang="en-US" altLang="en-US" dirty="0">
                <a:cs typeface="+mj-cs"/>
              </a:rPr>
            </a:br>
            <a:r>
              <a:rPr lang="en-US" altLang="en-US" dirty="0">
                <a:cs typeface="+mj-cs"/>
              </a:rPr>
              <a:t>descendants </a:t>
            </a:r>
            <a:r>
              <a:rPr lang="th-TH" altLang="en-US" dirty="0" smtClean="0">
                <a:cs typeface="+mj-cs"/>
              </a:rPr>
              <a:t>ของ</a:t>
            </a:r>
            <a:r>
              <a:rPr lang="th-TH" altLang="en-US" dirty="0">
                <a:cs typeface="+mj-cs"/>
              </a:rPr>
              <a:t>โหนด</a:t>
            </a:r>
            <a:r>
              <a:rPr lang="en-US" altLang="en-US" dirty="0">
                <a:cs typeface="+mj-cs"/>
              </a:rPr>
              <a:t> f</a:t>
            </a:r>
          </a:p>
          <a:p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005536" y="4480520"/>
            <a:ext cx="304800" cy="304800"/>
          </a:xfrm>
          <a:prstGeom prst="ellipse">
            <a:avLst/>
          </a:prstGeom>
          <a:solidFill>
            <a:srgbClr val="FFCCCC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a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786336" y="39471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b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919936" y="46329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76936" y="35661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d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100536" y="47853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e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996136" y="55473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f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291536" y="47091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g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157936" y="28041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h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966936" y="51663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i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024336" y="6004520"/>
            <a:ext cx="304800" cy="304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j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319736" y="60045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k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7291536" y="5928320"/>
            <a:ext cx="304800" cy="304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l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7291536" y="379472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m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6300936" y="2727920"/>
            <a:ext cx="304800" cy="304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n</a:t>
            </a: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4014936" y="2651720"/>
            <a:ext cx="304800" cy="304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o</a:t>
            </a: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814536" y="6004520"/>
            <a:ext cx="304800" cy="304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p</a:t>
            </a:r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4091136" y="5090120"/>
            <a:ext cx="304800" cy="304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q</a:t>
            </a: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7291536" y="2804120"/>
            <a:ext cx="304800" cy="304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+mn-lt"/>
              </a:rPr>
              <a:t>r</a:t>
            </a:r>
          </a:p>
        </p:txBody>
      </p:sp>
      <p:cxnSp>
        <p:nvCxnSpPr>
          <p:cNvPr id="22" name="AutoShape 22"/>
          <p:cNvCxnSpPr>
            <a:cxnSpLocks noChangeShapeType="1"/>
            <a:stCxn id="4" idx="1"/>
            <a:endCxn id="5" idx="6"/>
          </p:cNvCxnSpPr>
          <p:nvPr/>
        </p:nvCxnSpPr>
        <p:spPr bwMode="auto">
          <a:xfrm flipH="1" flipV="1">
            <a:off x="4091136" y="4099520"/>
            <a:ext cx="958850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23"/>
          <p:cNvCxnSpPr>
            <a:cxnSpLocks noChangeShapeType="1"/>
            <a:stCxn id="4" idx="6"/>
            <a:endCxn id="6" idx="2"/>
          </p:cNvCxnSpPr>
          <p:nvPr/>
        </p:nvCxnSpPr>
        <p:spPr bwMode="auto">
          <a:xfrm>
            <a:off x="5338911" y="4632920"/>
            <a:ext cx="5810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24"/>
          <p:cNvCxnSpPr>
            <a:cxnSpLocks noChangeShapeType="1"/>
            <a:stCxn id="4" idx="0"/>
            <a:endCxn id="7" idx="4"/>
          </p:cNvCxnSpPr>
          <p:nvPr/>
        </p:nvCxnSpPr>
        <p:spPr bwMode="auto">
          <a:xfrm flipH="1" flipV="1">
            <a:off x="4929336" y="3870920"/>
            <a:ext cx="228600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25"/>
          <p:cNvCxnSpPr>
            <a:cxnSpLocks noChangeShapeType="1"/>
            <a:stCxn id="5" idx="3"/>
            <a:endCxn id="8" idx="7"/>
          </p:cNvCxnSpPr>
          <p:nvPr/>
        </p:nvCxnSpPr>
        <p:spPr bwMode="auto">
          <a:xfrm flipH="1">
            <a:off x="3360886" y="4207470"/>
            <a:ext cx="469900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6"/>
          <p:cNvCxnSpPr>
            <a:cxnSpLocks noChangeShapeType="1"/>
            <a:stCxn id="6" idx="4"/>
            <a:endCxn id="9" idx="0"/>
          </p:cNvCxnSpPr>
          <p:nvPr/>
        </p:nvCxnSpPr>
        <p:spPr bwMode="auto">
          <a:xfrm>
            <a:off x="6072336" y="4937720"/>
            <a:ext cx="762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7"/>
          <p:cNvCxnSpPr>
            <a:cxnSpLocks noChangeShapeType="1"/>
            <a:stCxn id="6" idx="6"/>
            <a:endCxn id="10" idx="2"/>
          </p:cNvCxnSpPr>
          <p:nvPr/>
        </p:nvCxnSpPr>
        <p:spPr bwMode="auto">
          <a:xfrm>
            <a:off x="6224736" y="4785320"/>
            <a:ext cx="1066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28"/>
          <p:cNvCxnSpPr>
            <a:cxnSpLocks noChangeShapeType="1"/>
            <a:stCxn id="7" idx="7"/>
            <a:endCxn id="11" idx="3"/>
          </p:cNvCxnSpPr>
          <p:nvPr/>
        </p:nvCxnSpPr>
        <p:spPr bwMode="auto">
          <a:xfrm flipV="1">
            <a:off x="5037286" y="3064470"/>
            <a:ext cx="1651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29"/>
          <p:cNvCxnSpPr>
            <a:cxnSpLocks noChangeShapeType="1"/>
            <a:stCxn id="8" idx="3"/>
            <a:endCxn id="12" idx="7"/>
          </p:cNvCxnSpPr>
          <p:nvPr/>
        </p:nvCxnSpPr>
        <p:spPr bwMode="auto">
          <a:xfrm flipH="1">
            <a:off x="1227286" y="5045670"/>
            <a:ext cx="191770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30"/>
          <p:cNvCxnSpPr>
            <a:cxnSpLocks noChangeShapeType="1"/>
            <a:stCxn id="8" idx="4"/>
            <a:endCxn id="13" idx="0"/>
          </p:cNvCxnSpPr>
          <p:nvPr/>
        </p:nvCxnSpPr>
        <p:spPr bwMode="auto">
          <a:xfrm flipH="1">
            <a:off x="3176736" y="5090120"/>
            <a:ext cx="762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31"/>
          <p:cNvCxnSpPr>
            <a:cxnSpLocks noChangeShapeType="1"/>
            <a:stCxn id="9" idx="3"/>
            <a:endCxn id="14" idx="6"/>
          </p:cNvCxnSpPr>
          <p:nvPr/>
        </p:nvCxnSpPr>
        <p:spPr bwMode="auto">
          <a:xfrm flipH="1">
            <a:off x="4624536" y="5807670"/>
            <a:ext cx="1416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AutoShape 32"/>
          <p:cNvCxnSpPr>
            <a:cxnSpLocks noChangeShapeType="1"/>
            <a:stCxn id="9" idx="5"/>
            <a:endCxn id="15" idx="1"/>
          </p:cNvCxnSpPr>
          <p:nvPr/>
        </p:nvCxnSpPr>
        <p:spPr bwMode="auto">
          <a:xfrm>
            <a:off x="6256486" y="5807670"/>
            <a:ext cx="107950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33"/>
          <p:cNvCxnSpPr>
            <a:cxnSpLocks noChangeShapeType="1"/>
            <a:stCxn id="14" idx="1"/>
            <a:endCxn id="20" idx="4"/>
          </p:cNvCxnSpPr>
          <p:nvPr/>
        </p:nvCxnSpPr>
        <p:spPr bwMode="auto">
          <a:xfrm flipH="1" flipV="1">
            <a:off x="4243536" y="5394920"/>
            <a:ext cx="1206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34"/>
          <p:cNvCxnSpPr>
            <a:cxnSpLocks noChangeShapeType="1"/>
            <a:stCxn id="10" idx="0"/>
            <a:endCxn id="16" idx="4"/>
          </p:cNvCxnSpPr>
          <p:nvPr/>
        </p:nvCxnSpPr>
        <p:spPr bwMode="auto">
          <a:xfrm flipV="1">
            <a:off x="7443936" y="409952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35"/>
          <p:cNvCxnSpPr>
            <a:cxnSpLocks noChangeShapeType="1"/>
            <a:stCxn id="11" idx="6"/>
            <a:endCxn id="17" idx="2"/>
          </p:cNvCxnSpPr>
          <p:nvPr/>
        </p:nvCxnSpPr>
        <p:spPr bwMode="auto">
          <a:xfrm flipV="1">
            <a:off x="5462736" y="2880320"/>
            <a:ext cx="838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36"/>
          <p:cNvCxnSpPr>
            <a:cxnSpLocks noChangeShapeType="1"/>
            <a:stCxn id="11" idx="2"/>
            <a:endCxn id="18" idx="6"/>
          </p:cNvCxnSpPr>
          <p:nvPr/>
        </p:nvCxnSpPr>
        <p:spPr bwMode="auto">
          <a:xfrm flipH="1" flipV="1">
            <a:off x="4319736" y="2804120"/>
            <a:ext cx="838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37"/>
          <p:cNvCxnSpPr>
            <a:cxnSpLocks noChangeShapeType="1"/>
            <a:stCxn id="16" idx="0"/>
            <a:endCxn id="21" idx="4"/>
          </p:cNvCxnSpPr>
          <p:nvPr/>
        </p:nvCxnSpPr>
        <p:spPr bwMode="auto">
          <a:xfrm flipV="1">
            <a:off x="7443936" y="310892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38"/>
          <p:cNvCxnSpPr>
            <a:cxnSpLocks noChangeShapeType="1"/>
            <a:stCxn id="12" idx="4"/>
            <a:endCxn id="19" idx="0"/>
          </p:cNvCxnSpPr>
          <p:nvPr/>
        </p:nvCxnSpPr>
        <p:spPr bwMode="auto">
          <a:xfrm flipH="1">
            <a:off x="966936" y="5471120"/>
            <a:ext cx="152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5170274" y="4099520"/>
            <a:ext cx="672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>
                <a:solidFill>
                  <a:srgbClr val="FF0000"/>
                </a:solidFill>
                <a:latin typeface="+mn-lt"/>
              </a:rPr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val="9528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23858</TotalTime>
  <Words>2211</Words>
  <Application>Microsoft Office PowerPoint</Application>
  <PresentationFormat>On-screen Show (4:3)</PresentationFormat>
  <Paragraphs>355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Angsana New</vt:lpstr>
      <vt:lpstr>Arial</vt:lpstr>
      <vt:lpstr>Calibri</vt:lpstr>
      <vt:lpstr>FreesiaUPC</vt:lpstr>
      <vt:lpstr>MT Extra</vt:lpstr>
      <vt:lpstr>Symbol</vt:lpstr>
      <vt:lpstr>Tahoma</vt:lpstr>
      <vt:lpstr>Times New Roman</vt:lpstr>
      <vt:lpstr>Tw Cen MT</vt:lpstr>
      <vt:lpstr>Wingdings</vt:lpstr>
      <vt:lpstr>Wingdings 2</vt:lpstr>
      <vt:lpstr>ตรงกลาง</vt:lpstr>
      <vt:lpstr>TREE </vt:lpstr>
      <vt:lpstr>Introduction to Trees</vt:lpstr>
      <vt:lpstr>กราฟรูปใดต่อไปนี้เป็นต้นไม้</vt:lpstr>
      <vt:lpstr>Forest</vt:lpstr>
      <vt:lpstr>Tree ในเคมี</vt:lpstr>
      <vt:lpstr>Trees and Roots</vt:lpstr>
      <vt:lpstr>คำศัพท์เกี่ยวกับ Tree</vt:lpstr>
      <vt:lpstr>ตัวอย่าง: Rooted-Tree Terminology</vt:lpstr>
      <vt:lpstr>แบบฝึกหัด: Rooted Tree</vt:lpstr>
      <vt:lpstr>m-ary trees</vt:lpstr>
      <vt:lpstr>แบบฝึกหัด: ต้นใดเป็นต้นไม้แบบ  m  ภาคเต็มต้น?</vt:lpstr>
      <vt:lpstr>คุณสมบัติของ Tree (1)</vt:lpstr>
      <vt:lpstr>คุณสมบัติของ Tree (2)</vt:lpstr>
      <vt:lpstr>คุณสมบัติของ Tree (3)</vt:lpstr>
      <vt:lpstr>คุณสมบัติของ Tree (4)</vt:lpstr>
      <vt:lpstr>คุณสมบัติของ Tree (5)</vt:lpstr>
      <vt:lpstr>คุณสมบัติของ Tree (6)</vt:lpstr>
      <vt:lpstr>การเข้า-ถอดรหัสอย่างง่ายด้วย Tree</vt:lpstr>
      <vt:lpstr>ทำไมถึงต้องใช้ prefix code</vt:lpstr>
      <vt:lpstr>Huffman Code</vt:lpstr>
      <vt:lpstr>สร้าง Huffman tree (1)</vt:lpstr>
      <vt:lpstr>สร้าง Huffman tree (2)</vt:lpstr>
      <vt:lpstr>สร้าง Huffman tree (3)</vt:lpstr>
      <vt:lpstr>สร้าง Huffman tree (4)</vt:lpstr>
      <vt:lpstr>สร้าง Huffman tree (5)</vt:lpstr>
      <vt:lpstr>สร้าง Huffman tree (6)</vt:lpstr>
      <vt:lpstr>สร้าง Huffman tree (7)</vt:lpstr>
      <vt:lpstr>Tree Traversal</vt:lpstr>
      <vt:lpstr>Pre-order Traversal (1)</vt:lpstr>
      <vt:lpstr>Pre-order Traversal (2)</vt:lpstr>
      <vt:lpstr>In-order Traversal (1)</vt:lpstr>
      <vt:lpstr>In-order Traversal (2)</vt:lpstr>
      <vt:lpstr>Post-order Traversal (1)</vt:lpstr>
      <vt:lpstr>Post-order Traversal (2)</vt:lpstr>
      <vt:lpstr>Tree Traversal Shortcut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815</cp:revision>
  <dcterms:created xsi:type="dcterms:W3CDTF">2010-02-28T04:09:14Z</dcterms:created>
  <dcterms:modified xsi:type="dcterms:W3CDTF">2014-11-17T14:29:37Z</dcterms:modified>
</cp:coreProperties>
</file>