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sldIdLst>
    <p:sldId id="289" r:id="rId2"/>
    <p:sldId id="350" r:id="rId3"/>
    <p:sldId id="351" r:id="rId4"/>
    <p:sldId id="352" r:id="rId5"/>
    <p:sldId id="353" r:id="rId6"/>
    <p:sldId id="355" r:id="rId7"/>
    <p:sldId id="356" r:id="rId8"/>
    <p:sldId id="357" r:id="rId9"/>
    <p:sldId id="358" r:id="rId10"/>
    <p:sldId id="359" r:id="rId11"/>
    <p:sldId id="360" r:id="rId12"/>
    <p:sldId id="361" r:id="rId13"/>
    <p:sldId id="362" r:id="rId14"/>
    <p:sldId id="363" r:id="rId15"/>
    <p:sldId id="364" r:id="rId16"/>
    <p:sldId id="365" r:id="rId17"/>
    <p:sldId id="366" r:id="rId18"/>
    <p:sldId id="367" r:id="rId19"/>
    <p:sldId id="368" r:id="rId20"/>
    <p:sldId id="369" r:id="rId21"/>
    <p:sldId id="370" r:id="rId22"/>
    <p:sldId id="371" r:id="rId23"/>
    <p:sldId id="372" r:id="rId24"/>
    <p:sldId id="373" r:id="rId25"/>
    <p:sldId id="375" r:id="rId26"/>
    <p:sldId id="376" r:id="rId27"/>
    <p:sldId id="377" r:id="rId28"/>
    <p:sldId id="378" r:id="rId29"/>
    <p:sldId id="379" r:id="rId30"/>
    <p:sldId id="380" r:id="rId31"/>
    <p:sldId id="381" r:id="rId32"/>
    <p:sldId id="382" r:id="rId33"/>
    <p:sldId id="383" r:id="rId34"/>
    <p:sldId id="384" r:id="rId35"/>
    <p:sldId id="339" r:id="rId36"/>
  </p:sldIdLst>
  <p:sldSz cx="9144000" cy="6858000" type="screen4x3"/>
  <p:notesSz cx="6858000" cy="91440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76" autoAdjust="0"/>
    <p:restoredTop sz="85996" autoAdjust="0"/>
  </p:normalViewPr>
  <p:slideViewPr>
    <p:cSldViewPr>
      <p:cViewPr varScale="1">
        <p:scale>
          <a:sx n="64" d="100"/>
          <a:sy n="64" d="100"/>
        </p:scale>
        <p:origin x="181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0D09B7-D6C0-4E1E-8406-5EF13498B56D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5515DE-88E9-427E-B3A9-DD447D145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021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/>
          </a:p>
        </p:txBody>
      </p:sp>
      <p:sp>
        <p:nvSpPr>
          <p:cNvPr id="7" name="ตัวยึดวันที่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D8DC8B8-2355-4755-9A3A-C073014D2B5C}" type="datetimeFigureOut">
              <a:rPr lang="th-TH"/>
              <a:pPr>
                <a:defRPr/>
              </a:pPr>
              <a:t>17/11/57</a:t>
            </a:fld>
            <a:endParaRPr lang="th-TH"/>
          </a:p>
        </p:txBody>
      </p:sp>
      <p:sp>
        <p:nvSpPr>
          <p:cNvPr id="10" name="ตัวยึด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1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D095A65-BF80-4D83-9012-E3826CC8250E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80A6B-262C-44A8-9F32-EB4231D55EB7}" type="datetimeFigureOut">
              <a:rPr lang="th-TH"/>
              <a:pPr>
                <a:defRPr/>
              </a:pPr>
              <a:t>17/11/57</a:t>
            </a:fld>
            <a:endParaRPr lang="th-TH"/>
          </a:p>
        </p:txBody>
      </p:sp>
      <p:sp>
        <p:nvSpPr>
          <p:cNvPr id="5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51306-A7F7-4AFE-9D9A-E80F0C565E6A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7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A6A72-A4C9-4C6F-941B-C4C98708FA93}" type="datetimeFigureOut">
              <a:rPr lang="th-TH"/>
              <a:pPr>
                <a:defRPr/>
              </a:pPr>
              <a:t>17/11/57</a:t>
            </a:fld>
            <a:endParaRPr lang="th-TH"/>
          </a:p>
        </p:txBody>
      </p:sp>
      <p:sp>
        <p:nvSpPr>
          <p:cNvPr id="8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4E062-6A2B-42DC-B70B-19762CF29089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" y="6477000"/>
            <a:ext cx="1905000" cy="304800"/>
          </a:xfrm>
        </p:spPr>
        <p:txBody>
          <a:bodyPr/>
          <a:lstStyle>
            <a:lvl1pPr>
              <a:defRPr/>
            </a:lvl1pPr>
          </a:lstStyle>
          <a:p>
            <a:fld id="{52FF79EB-BAB3-4AF3-BFDB-F04E207188E5}" type="datetime1">
              <a:rPr lang="en-US" altLang="en-US"/>
              <a:pPr/>
              <a:t>11/17/2014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14600" y="6477000"/>
            <a:ext cx="41148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Faculty of Informatics, BUU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162800" y="6477000"/>
            <a:ext cx="1905000" cy="304800"/>
          </a:xfrm>
        </p:spPr>
        <p:txBody>
          <a:bodyPr/>
          <a:lstStyle>
            <a:lvl1pPr>
              <a:defRPr/>
            </a:lvl1pPr>
          </a:lstStyle>
          <a:p>
            <a:fld id="{2682D9E7-56AB-4AC2-B738-DDEDF048B0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2853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83F47-5C77-4999-856B-E92BBDFB83A8}" type="datetimeFigureOut">
              <a:rPr lang="th-TH"/>
              <a:pPr>
                <a:defRPr/>
              </a:pPr>
              <a:t>17/11/57</a:t>
            </a:fld>
            <a:endParaRPr lang="th-TH"/>
          </a:p>
        </p:txBody>
      </p:sp>
      <p:sp>
        <p:nvSpPr>
          <p:cNvPr id="5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F8897-54EA-4D1D-A5DE-3F7EE83E7E4A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7" name="ตัวยึด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B246B-8E77-46AA-9795-9BE597A7B6E1}" type="datetimeFigureOut">
              <a:rPr lang="th-TH"/>
              <a:pPr>
                <a:defRPr/>
              </a:pPr>
              <a:t>17/11/57</a:t>
            </a:fld>
            <a:endParaRPr lang="th-TH"/>
          </a:p>
        </p:txBody>
      </p:sp>
      <p:sp>
        <p:nvSpPr>
          <p:cNvPr id="8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0742A99-334E-4C25-AD8F-AEE73D28C9BF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9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วันที่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6B87076-D369-4B2A-B539-14233E4D8E2D}" type="datetimeFigureOut">
              <a:rPr lang="th-TH"/>
              <a:pPr>
                <a:defRPr/>
              </a:pPr>
              <a:t>17/11/57</a:t>
            </a:fld>
            <a:endParaRPr lang="th-TH"/>
          </a:p>
        </p:txBody>
      </p:sp>
      <p:sp>
        <p:nvSpPr>
          <p:cNvPr id="6" name="ตัวยึดหมายเลขภาพนิ่ง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CB881FA-4011-4F25-8558-371FEC77B7A7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7" name="ตัวยึดท้ายกระดาษ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6" name="ตัวยึดข้อความ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5" name="ตัวยึดข้อความ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7" name="ตัวยึดวันที่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30534C1-31F2-4B30-A88C-76D99B423D4E}" type="datetimeFigureOut">
              <a:rPr lang="th-TH"/>
              <a:pPr>
                <a:defRPr/>
              </a:pPr>
              <a:t>17/11/57</a:t>
            </a:fld>
            <a:endParaRPr lang="th-TH"/>
          </a:p>
        </p:txBody>
      </p:sp>
      <p:sp>
        <p:nvSpPr>
          <p:cNvPr id="8" name="ตัวยึดหมายเลขภาพนิ่ง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8F3DF96-20CB-4D3B-A246-45A8AA9C3EAB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9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7A752-DB1D-40A5-9FFF-493A242FEE9A}" type="datetimeFigureOut">
              <a:rPr lang="th-TH"/>
              <a:pPr>
                <a:defRPr/>
              </a:pPr>
              <a:t>17/11/57</a:t>
            </a:fld>
            <a:endParaRPr lang="th-TH"/>
          </a:p>
        </p:txBody>
      </p:sp>
      <p:sp>
        <p:nvSpPr>
          <p:cNvPr id="4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EBEC0-E04D-45D1-8024-5DA19834AF7D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ED79F-3A6D-47EA-934C-009F75A73213}" type="datetimeFigureOut">
              <a:rPr lang="th-TH"/>
              <a:pPr>
                <a:defRPr/>
              </a:pPr>
              <a:t>17/11/57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530E838-CB1C-41D3-99A2-08ACE0AC3CEB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FB93C-59D0-49D9-80C8-98328E2ECD0E}" type="datetimeFigureOut">
              <a:rPr lang="th-TH"/>
              <a:pPr>
                <a:defRPr/>
              </a:pPr>
              <a:t>17/11/57</a:t>
            </a:fld>
            <a:endParaRPr lang="th-TH"/>
          </a:p>
        </p:txBody>
      </p:sp>
      <p:sp>
        <p:nvSpPr>
          <p:cNvPr id="6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9E1B4-BA0F-461A-ABB8-21504553AD41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สี่เหลี่ยมผืนผ้า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h-TH" noProof="0" smtClean="0"/>
              <a:t>คลิกไอคอนเพื่อเพิ่มรูปภาพ</a:t>
            </a:r>
            <a:endParaRPr lang="en-US" noProof="0" dirty="0"/>
          </a:p>
        </p:txBody>
      </p:sp>
      <p:sp>
        <p:nvSpPr>
          <p:cNvPr id="9" name="ตัวยึดวันที่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1EFFEAA-646E-42FA-BDEC-EC6E063F63DA}" type="datetimeFigureOut">
              <a:rPr lang="th-TH"/>
              <a:pPr>
                <a:defRPr/>
              </a:pPr>
              <a:t>17/11/57</a:t>
            </a:fld>
            <a:endParaRPr lang="th-TH"/>
          </a:p>
        </p:txBody>
      </p:sp>
      <p:sp>
        <p:nvSpPr>
          <p:cNvPr id="10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/>
            </a:lvl1pPr>
          </a:lstStyle>
          <a:p>
            <a:pPr>
              <a:defRPr/>
            </a:pPr>
            <a:fld id="{293FC6F6-43A4-4EB2-9E41-FA8370328FB2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11" name="ตัวยึดท้ายกระดาษ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ตัวยึดชื่อเรื่อง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คลิกเพื่อแก้ไขลักษณะชื่อเรื่องต้นแบบ</a:t>
            </a:r>
            <a:endParaRPr lang="en-US" smtClean="0"/>
          </a:p>
        </p:txBody>
      </p:sp>
      <p:sp>
        <p:nvSpPr>
          <p:cNvPr id="1027" name="ตัวยึดข้อความ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smtClean="0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6EA34D-A91D-413B-AB97-EA7302F78146}" type="datetimeFigureOut">
              <a:rPr lang="th-TH"/>
              <a:pPr>
                <a:defRPr/>
              </a:pPr>
              <a:t>17/11/57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6952E8C-38F2-46EF-B481-AFBD4894B562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9" r:id="rId2"/>
    <p:sldLayoutId id="2147483684" r:id="rId3"/>
    <p:sldLayoutId id="2147483685" r:id="rId4"/>
    <p:sldLayoutId id="2147483686" r:id="rId5"/>
    <p:sldLayoutId id="2147483680" r:id="rId6"/>
    <p:sldLayoutId id="2147483687" r:id="rId7"/>
    <p:sldLayoutId id="2147483681" r:id="rId8"/>
    <p:sldLayoutId id="2147483688" r:id="rId9"/>
    <p:sldLayoutId id="2147483682" r:id="rId10"/>
    <p:sldLayoutId id="2147483689" r:id="rId11"/>
    <p:sldLayoutId id="2147483690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9pPr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1537" y="3325728"/>
            <a:ext cx="6534919" cy="18288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b="1" dirty="0" smtClean="0"/>
              <a:t>TREE</a:t>
            </a:r>
            <a:br>
              <a:rPr lang="en-US" altLang="en-US" b="1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030513122 -  Discrete Mathematics</a:t>
            </a:r>
          </a:p>
          <a:p>
            <a:r>
              <a:rPr lang="en-US" dirty="0"/>
              <a:t>Asst. Prof. Dr. Choopan Rattanapoka</a:t>
            </a:r>
            <a:endParaRPr lang="th-TH" dirty="0"/>
          </a:p>
        </p:txBody>
      </p:sp>
      <p:sp>
        <p:nvSpPr>
          <p:cNvPr id="4" name="TextBox 3"/>
          <p:cNvSpPr txBox="1"/>
          <p:nvPr/>
        </p:nvSpPr>
        <p:spPr>
          <a:xfrm>
            <a:off x="5292536" y="5188064"/>
            <a:ext cx="37752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dirty="0" smtClean="0">
                <a:latin typeface="+mn-lt"/>
              </a:rPr>
              <a:t>Credit: </a:t>
            </a:r>
            <a:r>
              <a:rPr lang="en-US" sz="2000" dirty="0" err="1" smtClean="0">
                <a:latin typeface="+mn-lt"/>
              </a:rPr>
              <a:t>Benchaporn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Jantarakongkul</a:t>
            </a:r>
            <a:endParaRPr lang="en-US" sz="2000" dirty="0" smtClean="0">
              <a:latin typeface="+mn-lt"/>
            </a:endParaRPr>
          </a:p>
          <a:p>
            <a:pPr algn="r"/>
            <a:r>
              <a:rPr lang="en-US" sz="2000" dirty="0" err="1" smtClean="0">
                <a:latin typeface="+mn-lt"/>
              </a:rPr>
              <a:t>Burapha</a:t>
            </a:r>
            <a:r>
              <a:rPr lang="en-US" sz="2000" dirty="0" smtClean="0">
                <a:latin typeface="+mn-lt"/>
              </a:rPr>
              <a:t> University</a:t>
            </a:r>
            <a:endParaRPr lang="en-US" sz="2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/>
              <a:t>m</a:t>
            </a:r>
            <a:r>
              <a:rPr lang="en-US" altLang="en-US" dirty="0"/>
              <a:t>-</a:t>
            </a:r>
            <a:r>
              <a:rPr lang="en-US" altLang="en-US" dirty="0" err="1"/>
              <a:t>ary</a:t>
            </a:r>
            <a:r>
              <a:rPr lang="en-US" altLang="en-US" dirty="0"/>
              <a:t>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altLang="en-US" sz="3200" dirty="0"/>
              <a:t>ต้นไม้ที่มีราก จะเรียกว่า</a:t>
            </a:r>
            <a:r>
              <a:rPr lang="en-US" altLang="en-US" sz="3200" dirty="0"/>
              <a:t> </a:t>
            </a:r>
            <a:r>
              <a:rPr lang="en-US" altLang="en-US" sz="3200" i="1" dirty="0"/>
              <a:t>m </a:t>
            </a:r>
            <a:r>
              <a:rPr lang="th-TH" altLang="en-US" sz="3200" dirty="0" smtClean="0"/>
              <a:t>ภาค </a:t>
            </a:r>
            <a:r>
              <a:rPr lang="th-TH" altLang="en-US" sz="3200" i="1" dirty="0" smtClean="0"/>
              <a:t>(</a:t>
            </a:r>
            <a:r>
              <a:rPr lang="en-US" altLang="en-US" sz="3200" i="1" dirty="0"/>
              <a:t>m</a:t>
            </a:r>
            <a:r>
              <a:rPr lang="en-US" altLang="en-US" sz="3200" dirty="0"/>
              <a:t>-</a:t>
            </a:r>
            <a:r>
              <a:rPr lang="en-US" altLang="en-US" sz="3200" dirty="0" err="1"/>
              <a:t>ary</a:t>
            </a:r>
            <a:r>
              <a:rPr lang="en-US" altLang="en-US" sz="3200" dirty="0"/>
              <a:t> tree) </a:t>
            </a:r>
            <a:r>
              <a:rPr lang="th-TH" altLang="en-US" sz="3200" dirty="0"/>
              <a:t>ถ้าทุกๆจุดมีลูก(</a:t>
            </a:r>
            <a:r>
              <a:rPr lang="en-US" altLang="en-US" sz="3200" dirty="0"/>
              <a:t>children</a:t>
            </a:r>
            <a:r>
              <a:rPr lang="th-TH" altLang="en-US" sz="3200" dirty="0"/>
              <a:t>)ไม่มากกว่า</a:t>
            </a:r>
            <a:r>
              <a:rPr lang="en-US" altLang="en-US" sz="3200" dirty="0"/>
              <a:t> </a:t>
            </a:r>
            <a:r>
              <a:rPr lang="en-US" altLang="en-US" sz="3200" i="1" dirty="0"/>
              <a:t>m</a:t>
            </a:r>
            <a:r>
              <a:rPr lang="en-US" altLang="en-US" sz="3200" dirty="0"/>
              <a:t> </a:t>
            </a:r>
            <a:endParaRPr lang="th-TH" altLang="en-US" sz="3200" dirty="0"/>
          </a:p>
          <a:p>
            <a:r>
              <a:rPr lang="th-TH" altLang="en-US" sz="3200" dirty="0" smtClean="0"/>
              <a:t>และจะเรียกว่า</a:t>
            </a:r>
            <a:r>
              <a:rPr lang="th-TH" altLang="en-US" sz="3200" dirty="0"/>
              <a:t>ต้นไม้ </a:t>
            </a:r>
            <a:r>
              <a:rPr lang="en-US" altLang="en-US" sz="3200" i="1" dirty="0"/>
              <a:t>m</a:t>
            </a:r>
            <a:r>
              <a:rPr lang="en-US" altLang="en-US" sz="3200" dirty="0"/>
              <a:t> </a:t>
            </a:r>
            <a:r>
              <a:rPr lang="th-TH" altLang="en-US" sz="3200" dirty="0"/>
              <a:t>ภาคเต็ม</a:t>
            </a:r>
            <a:r>
              <a:rPr lang="th-TH" altLang="en-US" sz="3200" dirty="0" smtClean="0"/>
              <a:t>ต้น (</a:t>
            </a:r>
            <a:r>
              <a:rPr lang="en-US" altLang="en-US" sz="3200" i="1" dirty="0"/>
              <a:t>full</a:t>
            </a:r>
            <a:r>
              <a:rPr lang="th-TH" altLang="en-US" sz="3200" i="1" dirty="0"/>
              <a:t> </a:t>
            </a:r>
            <a:r>
              <a:rPr lang="en-US" altLang="en-US" sz="3200" i="1" dirty="0"/>
              <a:t>m-</a:t>
            </a:r>
            <a:r>
              <a:rPr lang="en-US" altLang="en-US" sz="3200" i="1" dirty="0" err="1"/>
              <a:t>ary</a:t>
            </a:r>
            <a:r>
              <a:rPr lang="en-US" altLang="en-US" sz="3200" i="1" dirty="0"/>
              <a:t> tree</a:t>
            </a:r>
            <a:r>
              <a:rPr lang="th-TH" altLang="en-US" sz="3200" dirty="0"/>
              <a:t>)</a:t>
            </a:r>
            <a:r>
              <a:rPr lang="en-US" altLang="en-US" sz="3200" dirty="0"/>
              <a:t> </a:t>
            </a:r>
            <a:r>
              <a:rPr lang="th-TH" altLang="en-US" sz="3200" dirty="0"/>
              <a:t>ถ้าทุกๆจุดภายในมีลูกเท่ากับ</a:t>
            </a:r>
            <a:r>
              <a:rPr lang="en-US" altLang="en-US" sz="3200" dirty="0"/>
              <a:t> </a:t>
            </a:r>
            <a:r>
              <a:rPr lang="en-US" altLang="en-US" sz="3200" i="1" dirty="0"/>
              <a:t>m</a:t>
            </a:r>
            <a:r>
              <a:rPr lang="en-US" altLang="en-US" sz="3200" dirty="0"/>
              <a:t> </a:t>
            </a:r>
            <a:r>
              <a:rPr lang="th-TH" altLang="en-US" sz="3200" dirty="0"/>
              <a:t>จุด</a:t>
            </a:r>
            <a:endParaRPr lang="en-US" altLang="en-US" sz="3200" dirty="0"/>
          </a:p>
          <a:p>
            <a:r>
              <a:rPr lang="th-TH" altLang="en-US" sz="3200" dirty="0"/>
              <a:t>ต้นไม้</a:t>
            </a:r>
            <a:r>
              <a:rPr lang="en-US" altLang="en-US" sz="3200" dirty="0"/>
              <a:t> </a:t>
            </a:r>
            <a:r>
              <a:rPr lang="en-US" altLang="en-US" sz="3200" dirty="0" smtClean="0"/>
              <a:t>2-ary</a:t>
            </a:r>
            <a:r>
              <a:rPr lang="th-TH" altLang="en-US" sz="3200" dirty="0" smtClean="0"/>
              <a:t> </a:t>
            </a:r>
            <a:r>
              <a:rPr lang="en-US" altLang="en-US" sz="3200" dirty="0" smtClean="0"/>
              <a:t>(</a:t>
            </a:r>
            <a:r>
              <a:rPr lang="th-TH" altLang="en-US" sz="3200" dirty="0"/>
              <a:t>มีลูกไม่เกิน</a:t>
            </a:r>
            <a:r>
              <a:rPr lang="en-US" altLang="en-US" sz="3200" dirty="0"/>
              <a:t> 2 </a:t>
            </a:r>
            <a:r>
              <a:rPr lang="th-TH" altLang="en-US" sz="3200" dirty="0"/>
              <a:t>จุด</a:t>
            </a:r>
            <a:r>
              <a:rPr lang="en-US" altLang="en-US" sz="3200" dirty="0"/>
              <a:t>) </a:t>
            </a:r>
            <a:r>
              <a:rPr lang="th-TH" altLang="en-US" sz="3200" dirty="0"/>
              <a:t>จะเรียกว่าต้นไม้ทวิภาค(</a:t>
            </a:r>
            <a:r>
              <a:rPr lang="en-US" altLang="en-US" sz="3200" i="1" dirty="0"/>
              <a:t>binary tree)</a:t>
            </a: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65209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sz="4000" dirty="0" smtClean="0">
                <a:cs typeface="+mn-cs"/>
              </a:rPr>
              <a:t>แบบฝึกหัด</a:t>
            </a:r>
            <a:r>
              <a:rPr lang="en-US" altLang="en-US" sz="4000" dirty="0" smtClean="0">
                <a:cs typeface="+mn-cs"/>
              </a:rPr>
              <a:t>: </a:t>
            </a:r>
            <a:r>
              <a:rPr lang="th-TH" altLang="en-US" sz="4000" dirty="0" smtClean="0">
                <a:cs typeface="+mn-cs"/>
              </a:rPr>
              <a:t>ต้น</a:t>
            </a:r>
            <a:r>
              <a:rPr lang="th-TH" altLang="en-US" sz="4000" dirty="0">
                <a:cs typeface="+mn-cs"/>
              </a:rPr>
              <a:t>ใดเป็นต้นไม้แบบ  </a:t>
            </a:r>
            <a:r>
              <a:rPr lang="en-US" altLang="en-US" sz="4000" i="1" dirty="0">
                <a:cs typeface="+mn-cs"/>
              </a:rPr>
              <a:t>m</a:t>
            </a:r>
            <a:r>
              <a:rPr lang="en-US" altLang="en-US" sz="4000" dirty="0">
                <a:cs typeface="+mn-cs"/>
              </a:rPr>
              <a:t>  </a:t>
            </a:r>
            <a:r>
              <a:rPr lang="th-TH" altLang="en-US" sz="4000" dirty="0">
                <a:cs typeface="+mn-cs"/>
              </a:rPr>
              <a:t>ภาคเต็มต้น?</a:t>
            </a:r>
            <a:endParaRPr lang="en-US" sz="4000" dirty="0">
              <a:cs typeface="+mn-cs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56792"/>
            <a:ext cx="8010890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516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คุณสมบัติของ </a:t>
            </a:r>
            <a:r>
              <a:rPr lang="en-US" dirty="0" smtClean="0"/>
              <a:t>Tree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altLang="en-US" b="1" dirty="0">
                <a:solidFill>
                  <a:schemeClr val="accent2"/>
                </a:solidFill>
              </a:rPr>
              <a:t>ทฤษฎีบท </a:t>
            </a:r>
            <a:r>
              <a:rPr lang="th-TH" altLang="en-US" b="1" dirty="0" smtClean="0">
                <a:solidFill>
                  <a:schemeClr val="accent2"/>
                </a:solidFill>
              </a:rPr>
              <a:t>1</a:t>
            </a:r>
            <a:r>
              <a:rPr lang="en-US" altLang="en-US" b="1" dirty="0" smtClean="0">
                <a:solidFill>
                  <a:schemeClr val="accent2"/>
                </a:solidFill>
              </a:rPr>
              <a:t>:</a:t>
            </a:r>
            <a:r>
              <a:rPr lang="th-TH" altLang="en-US" b="1" dirty="0" smtClean="0"/>
              <a:t> </a:t>
            </a:r>
            <a:r>
              <a:rPr lang="th-TH" altLang="en-US" dirty="0"/>
              <a:t>ต้นไม้ที่มีทั้งหมด</a:t>
            </a:r>
            <a:r>
              <a:rPr lang="en-US" altLang="en-US" dirty="0"/>
              <a:t> </a:t>
            </a:r>
            <a:r>
              <a:rPr lang="en-US" altLang="en-US" i="1" dirty="0"/>
              <a:t>n</a:t>
            </a:r>
            <a:r>
              <a:rPr lang="en-US" altLang="en-US" dirty="0"/>
              <a:t> </a:t>
            </a:r>
            <a:r>
              <a:rPr lang="th-TH" altLang="en-US" dirty="0"/>
              <a:t>จุด จะมีจำนวนกิ่ง(ด้าน)</a:t>
            </a:r>
            <a:r>
              <a:rPr lang="en-US" altLang="en-US" dirty="0"/>
              <a:t> </a:t>
            </a:r>
            <a:r>
              <a:rPr lang="en-US" altLang="en-US" i="1" dirty="0" smtClean="0">
                <a:solidFill>
                  <a:srgbClr val="FF0000"/>
                </a:solidFill>
              </a:rPr>
              <a:t>e</a:t>
            </a:r>
            <a:r>
              <a:rPr lang="en-US" altLang="en-US" dirty="0" smtClean="0">
                <a:solidFill>
                  <a:srgbClr val="FF0000"/>
                </a:solidFill>
              </a:rPr>
              <a:t> </a:t>
            </a:r>
            <a:r>
              <a:rPr lang="en-US" altLang="en-US" dirty="0">
                <a:solidFill>
                  <a:srgbClr val="FF0000"/>
                </a:solidFill>
              </a:rPr>
              <a:t>=</a:t>
            </a:r>
            <a:r>
              <a:rPr lang="en-US" altLang="en-US" dirty="0"/>
              <a:t> </a:t>
            </a:r>
            <a:r>
              <a:rPr lang="en-US" altLang="en-US" i="1" dirty="0">
                <a:solidFill>
                  <a:srgbClr val="FF0000"/>
                </a:solidFill>
              </a:rPr>
              <a:t>n</a:t>
            </a:r>
            <a:r>
              <a:rPr lang="en-US" altLang="en-US" dirty="0">
                <a:solidFill>
                  <a:srgbClr val="FF0000"/>
                </a:solidFill>
              </a:rPr>
              <a:t>−1</a:t>
            </a:r>
            <a:r>
              <a:rPr lang="en-US" altLang="en-US" dirty="0"/>
              <a:t> </a:t>
            </a:r>
            <a:r>
              <a:rPr lang="th-TH" altLang="en-US" dirty="0"/>
              <a:t>ด้าน</a:t>
            </a:r>
            <a:endParaRPr lang="en-US" altLang="en-US" dirty="0"/>
          </a:p>
          <a:p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915816" y="2636912"/>
            <a:ext cx="2934816" cy="3276600"/>
            <a:chOff x="2784" y="1920"/>
            <a:chExt cx="1440" cy="1632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3696" y="1920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Oval 6"/>
            <p:cNvSpPr>
              <a:spLocks noChangeArrowheads="1"/>
            </p:cNvSpPr>
            <p:nvPr/>
          </p:nvSpPr>
          <p:spPr bwMode="auto">
            <a:xfrm>
              <a:off x="3312" y="2352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Oval 7"/>
            <p:cNvSpPr>
              <a:spLocks noChangeArrowheads="1"/>
            </p:cNvSpPr>
            <p:nvPr/>
          </p:nvSpPr>
          <p:spPr bwMode="auto">
            <a:xfrm>
              <a:off x="4128" y="2352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3024" y="2928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9"/>
            <p:cNvSpPr>
              <a:spLocks noChangeArrowheads="1"/>
            </p:cNvSpPr>
            <p:nvPr/>
          </p:nvSpPr>
          <p:spPr bwMode="auto">
            <a:xfrm>
              <a:off x="3600" y="2928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10"/>
            <p:cNvSpPr>
              <a:spLocks noChangeArrowheads="1"/>
            </p:cNvSpPr>
            <p:nvPr/>
          </p:nvSpPr>
          <p:spPr bwMode="auto">
            <a:xfrm>
              <a:off x="2784" y="3456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Oval 11"/>
            <p:cNvSpPr>
              <a:spLocks noChangeArrowheads="1"/>
            </p:cNvSpPr>
            <p:nvPr/>
          </p:nvSpPr>
          <p:spPr bwMode="auto">
            <a:xfrm>
              <a:off x="3216" y="3456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 flipH="1">
              <a:off x="3360" y="1968"/>
              <a:ext cx="384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>
              <a:off x="3744" y="1968"/>
              <a:ext cx="43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 flipH="1">
              <a:off x="3072" y="2400"/>
              <a:ext cx="288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Line 15"/>
            <p:cNvSpPr>
              <a:spLocks noChangeShapeType="1"/>
            </p:cNvSpPr>
            <p:nvPr/>
          </p:nvSpPr>
          <p:spPr bwMode="auto">
            <a:xfrm>
              <a:off x="3360" y="2400"/>
              <a:ext cx="336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 flipH="1">
              <a:off x="2832" y="2976"/>
              <a:ext cx="24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Line 17"/>
            <p:cNvSpPr>
              <a:spLocks noChangeShapeType="1"/>
            </p:cNvSpPr>
            <p:nvPr/>
          </p:nvSpPr>
          <p:spPr bwMode="auto">
            <a:xfrm>
              <a:off x="3072" y="2976"/>
              <a:ext cx="192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Oval 18"/>
            <p:cNvSpPr>
              <a:spLocks noChangeArrowheads="1"/>
            </p:cNvSpPr>
            <p:nvPr/>
          </p:nvSpPr>
          <p:spPr bwMode="auto">
            <a:xfrm>
              <a:off x="3744" y="2352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 flipH="1" flipV="1">
              <a:off x="3744" y="1968"/>
              <a:ext cx="48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Oval 20"/>
            <p:cNvSpPr>
              <a:spLocks noChangeArrowheads="1"/>
            </p:cNvSpPr>
            <p:nvPr/>
          </p:nvSpPr>
          <p:spPr bwMode="auto">
            <a:xfrm>
              <a:off x="2976" y="3456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 flipH="1">
              <a:off x="3024" y="2976"/>
              <a:ext cx="48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Oval 22"/>
            <p:cNvSpPr>
              <a:spLocks noChangeArrowheads="1"/>
            </p:cNvSpPr>
            <p:nvPr/>
          </p:nvSpPr>
          <p:spPr bwMode="auto">
            <a:xfrm>
              <a:off x="3360" y="3456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Oval 23"/>
            <p:cNvSpPr>
              <a:spLocks noChangeArrowheads="1"/>
            </p:cNvSpPr>
            <p:nvPr/>
          </p:nvSpPr>
          <p:spPr bwMode="auto">
            <a:xfrm>
              <a:off x="3792" y="3456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 flipH="1">
              <a:off x="3408" y="2976"/>
              <a:ext cx="24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25"/>
            <p:cNvSpPr>
              <a:spLocks noChangeShapeType="1"/>
            </p:cNvSpPr>
            <p:nvPr/>
          </p:nvSpPr>
          <p:spPr bwMode="auto">
            <a:xfrm>
              <a:off x="3648" y="2976"/>
              <a:ext cx="192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5328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คุณสมบัติของ </a:t>
            </a:r>
            <a:r>
              <a:rPr lang="en-US" dirty="0" smtClean="0"/>
              <a:t>Tree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altLang="en-US" b="1" dirty="0">
                <a:solidFill>
                  <a:schemeClr val="accent2"/>
                </a:solidFill>
              </a:rPr>
              <a:t>ทฤษฎีบท </a:t>
            </a:r>
            <a:r>
              <a:rPr lang="th-TH" altLang="en-US" b="1" dirty="0" smtClean="0">
                <a:solidFill>
                  <a:schemeClr val="accent2"/>
                </a:solidFill>
              </a:rPr>
              <a:t>2</a:t>
            </a:r>
            <a:r>
              <a:rPr lang="en-US" altLang="en-US" b="1" dirty="0" smtClean="0">
                <a:solidFill>
                  <a:schemeClr val="accent2"/>
                </a:solidFill>
              </a:rPr>
              <a:t>:</a:t>
            </a:r>
            <a:r>
              <a:rPr lang="th-TH" altLang="en-US" dirty="0" smtClean="0"/>
              <a:t> </a:t>
            </a:r>
            <a:r>
              <a:rPr lang="th-TH" altLang="en-US" dirty="0"/>
              <a:t>ต้นไม้ </a:t>
            </a:r>
            <a:r>
              <a:rPr lang="en-US" altLang="en-US" i="1" dirty="0"/>
              <a:t>m</a:t>
            </a:r>
            <a:r>
              <a:rPr lang="th-TH" altLang="en-US" i="1" dirty="0"/>
              <a:t> </a:t>
            </a:r>
            <a:r>
              <a:rPr lang="th-TH" altLang="en-US" dirty="0"/>
              <a:t>ภาคเต็มต้น(</a:t>
            </a:r>
            <a:r>
              <a:rPr lang="en-US" altLang="en-US" dirty="0"/>
              <a:t>full </a:t>
            </a:r>
            <a:r>
              <a:rPr lang="en-US" altLang="en-US" i="1" dirty="0"/>
              <a:t>m</a:t>
            </a:r>
            <a:r>
              <a:rPr lang="en-US" altLang="en-US" dirty="0"/>
              <a:t>-</a:t>
            </a:r>
            <a:r>
              <a:rPr lang="en-US" altLang="en-US" dirty="0" err="1"/>
              <a:t>ary</a:t>
            </a:r>
            <a:r>
              <a:rPr lang="en-US" altLang="en-US" dirty="0"/>
              <a:t> tree</a:t>
            </a:r>
            <a:r>
              <a:rPr lang="th-TH" altLang="en-US" dirty="0"/>
              <a:t>) ที่มีจุดภายในจำนวน</a:t>
            </a:r>
            <a:r>
              <a:rPr lang="en-US" altLang="en-US" dirty="0"/>
              <a:t> </a:t>
            </a:r>
            <a:r>
              <a:rPr lang="en-US" altLang="en-US" i="1" dirty="0" err="1"/>
              <a:t>i</a:t>
            </a:r>
            <a:r>
              <a:rPr lang="en-US" altLang="en-US" dirty="0"/>
              <a:t> </a:t>
            </a:r>
            <a:r>
              <a:rPr lang="th-TH" altLang="en-US" dirty="0"/>
              <a:t>จุด จะมีจำนวนจุดทั้งหมด</a:t>
            </a:r>
            <a:r>
              <a:rPr lang="en-US" altLang="en-US" dirty="0"/>
              <a:t> </a:t>
            </a:r>
            <a:r>
              <a:rPr lang="en-US" altLang="en-US" i="1" dirty="0">
                <a:solidFill>
                  <a:srgbClr val="FF0000"/>
                </a:solidFill>
              </a:rPr>
              <a:t>n</a:t>
            </a:r>
            <a:r>
              <a:rPr lang="en-US" altLang="en-US" dirty="0">
                <a:solidFill>
                  <a:srgbClr val="FF0000"/>
                </a:solidFill>
              </a:rPr>
              <a:t>=</a:t>
            </a:r>
            <a:r>
              <a:rPr lang="en-US" altLang="en-US" i="1" dirty="0">
                <a:solidFill>
                  <a:srgbClr val="FF0000"/>
                </a:solidFill>
              </a:rPr>
              <a:t>mi</a:t>
            </a:r>
            <a:r>
              <a:rPr lang="en-US" altLang="en-US" dirty="0">
                <a:solidFill>
                  <a:srgbClr val="FF0000"/>
                </a:solidFill>
              </a:rPr>
              <a:t>+1</a:t>
            </a:r>
            <a:r>
              <a:rPr lang="en-US" altLang="en-US" dirty="0"/>
              <a:t> </a:t>
            </a:r>
            <a:r>
              <a:rPr lang="th-TH" altLang="en-US" dirty="0"/>
              <a:t>จุด และมีจุดใบ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  <a:sym typeface="MT Extra" panose="05050102010205020202" pitchFamily="18" charset="2"/>
              </a:rPr>
              <a:t>=(</a:t>
            </a:r>
            <a:r>
              <a:rPr lang="en-US" altLang="en-US" i="1" dirty="0">
                <a:solidFill>
                  <a:srgbClr val="FF0000"/>
                </a:solidFill>
                <a:sym typeface="MT Extra" panose="05050102010205020202" pitchFamily="18" charset="2"/>
              </a:rPr>
              <a:t>m</a:t>
            </a:r>
            <a:r>
              <a:rPr lang="en-US" altLang="en-US" dirty="0">
                <a:solidFill>
                  <a:srgbClr val="FF0000"/>
                </a:solidFill>
                <a:sym typeface="MT Extra" panose="05050102010205020202" pitchFamily="18" charset="2"/>
              </a:rPr>
              <a:t>−1)</a:t>
            </a:r>
            <a:r>
              <a:rPr lang="en-US" altLang="en-US" i="1" dirty="0">
                <a:solidFill>
                  <a:srgbClr val="FF0000"/>
                </a:solidFill>
                <a:sym typeface="MT Extra" panose="05050102010205020202" pitchFamily="18" charset="2"/>
              </a:rPr>
              <a:t>i</a:t>
            </a:r>
            <a:r>
              <a:rPr lang="en-US" altLang="en-US" dirty="0">
                <a:solidFill>
                  <a:srgbClr val="FF0000"/>
                </a:solidFill>
                <a:sym typeface="MT Extra" panose="05050102010205020202" pitchFamily="18" charset="2"/>
              </a:rPr>
              <a:t>+1</a:t>
            </a:r>
            <a:r>
              <a:rPr lang="en-US" altLang="en-US" dirty="0">
                <a:sym typeface="MT Extra" panose="05050102010205020202" pitchFamily="18" charset="2"/>
              </a:rPr>
              <a:t> </a:t>
            </a:r>
            <a:r>
              <a:rPr lang="th-TH" altLang="en-US" dirty="0">
                <a:sym typeface="MT Extra" panose="05050102010205020202" pitchFamily="18" charset="2"/>
              </a:rPr>
              <a:t>จุด</a:t>
            </a:r>
            <a:endParaRPr lang="en-US" altLang="en-US" dirty="0">
              <a:sym typeface="MT Extra" panose="05050102010205020202" pitchFamily="18" charset="2"/>
            </a:endParaRPr>
          </a:p>
          <a:p>
            <a:endParaRPr lang="en-US" dirty="0"/>
          </a:p>
        </p:txBody>
      </p:sp>
      <p:grpSp>
        <p:nvGrpSpPr>
          <p:cNvPr id="26" name="Group 4"/>
          <p:cNvGrpSpPr>
            <a:grpSpLocks/>
          </p:cNvGrpSpPr>
          <p:nvPr/>
        </p:nvGrpSpPr>
        <p:grpSpPr bwMode="auto">
          <a:xfrm>
            <a:off x="2699792" y="3068960"/>
            <a:ext cx="3087216" cy="3158480"/>
            <a:chOff x="3072" y="528"/>
            <a:chExt cx="1440" cy="1632"/>
          </a:xfrm>
        </p:grpSpPr>
        <p:sp>
          <p:nvSpPr>
            <p:cNvPr id="27" name="Oval 5"/>
            <p:cNvSpPr>
              <a:spLocks noChangeArrowheads="1"/>
            </p:cNvSpPr>
            <p:nvPr/>
          </p:nvSpPr>
          <p:spPr bwMode="auto">
            <a:xfrm>
              <a:off x="3984" y="528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Oval 6"/>
            <p:cNvSpPr>
              <a:spLocks noChangeArrowheads="1"/>
            </p:cNvSpPr>
            <p:nvPr/>
          </p:nvSpPr>
          <p:spPr bwMode="auto">
            <a:xfrm>
              <a:off x="3600" y="960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Oval 7"/>
            <p:cNvSpPr>
              <a:spLocks noChangeArrowheads="1"/>
            </p:cNvSpPr>
            <p:nvPr/>
          </p:nvSpPr>
          <p:spPr bwMode="auto">
            <a:xfrm>
              <a:off x="4416" y="960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3312" y="1536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Oval 9"/>
            <p:cNvSpPr>
              <a:spLocks noChangeArrowheads="1"/>
            </p:cNvSpPr>
            <p:nvPr/>
          </p:nvSpPr>
          <p:spPr bwMode="auto">
            <a:xfrm>
              <a:off x="3888" y="1536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Oval 10"/>
            <p:cNvSpPr>
              <a:spLocks noChangeArrowheads="1"/>
            </p:cNvSpPr>
            <p:nvPr/>
          </p:nvSpPr>
          <p:spPr bwMode="auto">
            <a:xfrm>
              <a:off x="3072" y="206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Oval 11"/>
            <p:cNvSpPr>
              <a:spLocks noChangeArrowheads="1"/>
            </p:cNvSpPr>
            <p:nvPr/>
          </p:nvSpPr>
          <p:spPr bwMode="auto">
            <a:xfrm>
              <a:off x="3504" y="206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Line 12"/>
            <p:cNvSpPr>
              <a:spLocks noChangeShapeType="1"/>
            </p:cNvSpPr>
            <p:nvPr/>
          </p:nvSpPr>
          <p:spPr bwMode="auto">
            <a:xfrm flipH="1">
              <a:off x="3648" y="576"/>
              <a:ext cx="384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Line 13"/>
            <p:cNvSpPr>
              <a:spLocks noChangeShapeType="1"/>
            </p:cNvSpPr>
            <p:nvPr/>
          </p:nvSpPr>
          <p:spPr bwMode="auto">
            <a:xfrm>
              <a:off x="4032" y="576"/>
              <a:ext cx="43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Line 14"/>
            <p:cNvSpPr>
              <a:spLocks noChangeShapeType="1"/>
            </p:cNvSpPr>
            <p:nvPr/>
          </p:nvSpPr>
          <p:spPr bwMode="auto">
            <a:xfrm flipH="1">
              <a:off x="3360" y="1008"/>
              <a:ext cx="288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Line 15"/>
            <p:cNvSpPr>
              <a:spLocks noChangeShapeType="1"/>
            </p:cNvSpPr>
            <p:nvPr/>
          </p:nvSpPr>
          <p:spPr bwMode="auto">
            <a:xfrm>
              <a:off x="3648" y="1008"/>
              <a:ext cx="336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Line 16"/>
            <p:cNvSpPr>
              <a:spLocks noChangeShapeType="1"/>
            </p:cNvSpPr>
            <p:nvPr/>
          </p:nvSpPr>
          <p:spPr bwMode="auto">
            <a:xfrm flipH="1">
              <a:off x="3120" y="1584"/>
              <a:ext cx="24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Line 17"/>
            <p:cNvSpPr>
              <a:spLocks noChangeShapeType="1"/>
            </p:cNvSpPr>
            <p:nvPr/>
          </p:nvSpPr>
          <p:spPr bwMode="auto">
            <a:xfrm>
              <a:off x="3360" y="1584"/>
              <a:ext cx="192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Oval 18"/>
            <p:cNvSpPr>
              <a:spLocks noChangeArrowheads="1"/>
            </p:cNvSpPr>
            <p:nvPr/>
          </p:nvSpPr>
          <p:spPr bwMode="auto">
            <a:xfrm>
              <a:off x="4032" y="960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Line 19"/>
            <p:cNvSpPr>
              <a:spLocks noChangeShapeType="1"/>
            </p:cNvSpPr>
            <p:nvPr/>
          </p:nvSpPr>
          <p:spPr bwMode="auto">
            <a:xfrm flipH="1" flipV="1">
              <a:off x="4032" y="576"/>
              <a:ext cx="48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Oval 20"/>
            <p:cNvSpPr>
              <a:spLocks noChangeArrowheads="1"/>
            </p:cNvSpPr>
            <p:nvPr/>
          </p:nvSpPr>
          <p:spPr bwMode="auto">
            <a:xfrm>
              <a:off x="3600" y="1488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Oval 21"/>
            <p:cNvSpPr>
              <a:spLocks noChangeArrowheads="1"/>
            </p:cNvSpPr>
            <p:nvPr/>
          </p:nvSpPr>
          <p:spPr bwMode="auto">
            <a:xfrm>
              <a:off x="3264" y="206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Line 22"/>
            <p:cNvSpPr>
              <a:spLocks noChangeShapeType="1"/>
            </p:cNvSpPr>
            <p:nvPr/>
          </p:nvSpPr>
          <p:spPr bwMode="auto">
            <a:xfrm flipH="1">
              <a:off x="3312" y="1584"/>
              <a:ext cx="48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Line 23"/>
            <p:cNvSpPr>
              <a:spLocks noChangeShapeType="1"/>
            </p:cNvSpPr>
            <p:nvPr/>
          </p:nvSpPr>
          <p:spPr bwMode="auto">
            <a:xfrm>
              <a:off x="3648" y="1056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Oval 24"/>
            <p:cNvSpPr>
              <a:spLocks noChangeArrowheads="1"/>
            </p:cNvSpPr>
            <p:nvPr/>
          </p:nvSpPr>
          <p:spPr bwMode="auto">
            <a:xfrm>
              <a:off x="3648" y="206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Oval 25"/>
            <p:cNvSpPr>
              <a:spLocks noChangeArrowheads="1"/>
            </p:cNvSpPr>
            <p:nvPr/>
          </p:nvSpPr>
          <p:spPr bwMode="auto">
            <a:xfrm>
              <a:off x="4080" y="206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Line 26"/>
            <p:cNvSpPr>
              <a:spLocks noChangeShapeType="1"/>
            </p:cNvSpPr>
            <p:nvPr/>
          </p:nvSpPr>
          <p:spPr bwMode="auto">
            <a:xfrm flipH="1">
              <a:off x="3696" y="1584"/>
              <a:ext cx="24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Line 27"/>
            <p:cNvSpPr>
              <a:spLocks noChangeShapeType="1"/>
            </p:cNvSpPr>
            <p:nvPr/>
          </p:nvSpPr>
          <p:spPr bwMode="auto">
            <a:xfrm>
              <a:off x="3936" y="1584"/>
              <a:ext cx="192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Oval 28"/>
            <p:cNvSpPr>
              <a:spLocks noChangeArrowheads="1"/>
            </p:cNvSpPr>
            <p:nvPr/>
          </p:nvSpPr>
          <p:spPr bwMode="auto">
            <a:xfrm>
              <a:off x="3840" y="206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Line 29"/>
            <p:cNvSpPr>
              <a:spLocks noChangeShapeType="1"/>
            </p:cNvSpPr>
            <p:nvPr/>
          </p:nvSpPr>
          <p:spPr bwMode="auto">
            <a:xfrm flipH="1">
              <a:off x="3888" y="1584"/>
              <a:ext cx="48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26897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คุณสมบัติของ </a:t>
            </a:r>
            <a:r>
              <a:rPr lang="en-US" dirty="0"/>
              <a:t>Tree </a:t>
            </a:r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altLang="en-US" sz="3200" b="1" dirty="0">
                <a:solidFill>
                  <a:schemeClr val="accent2"/>
                </a:solidFill>
              </a:rPr>
              <a:t>ทฤษฎีบท </a:t>
            </a:r>
            <a:r>
              <a:rPr lang="th-TH" altLang="en-US" sz="3200" b="1" dirty="0" smtClean="0">
                <a:solidFill>
                  <a:schemeClr val="accent2"/>
                </a:solidFill>
              </a:rPr>
              <a:t>3</a:t>
            </a:r>
            <a:r>
              <a:rPr lang="en-US" altLang="en-US" sz="3200" b="1" dirty="0" smtClean="0">
                <a:solidFill>
                  <a:schemeClr val="accent2"/>
                </a:solidFill>
              </a:rPr>
              <a:t>:</a:t>
            </a:r>
            <a:r>
              <a:rPr lang="th-TH" altLang="en-US" sz="3200" dirty="0" smtClean="0"/>
              <a:t> </a:t>
            </a:r>
            <a:r>
              <a:rPr lang="th-TH" altLang="en-US" sz="3200" dirty="0"/>
              <a:t>ต้นไม้แบบ  </a:t>
            </a:r>
            <a:r>
              <a:rPr lang="en-US" altLang="en-US" sz="3200" i="1" dirty="0"/>
              <a:t>m</a:t>
            </a:r>
            <a:r>
              <a:rPr lang="en-US" altLang="en-US" sz="3200" dirty="0"/>
              <a:t>  </a:t>
            </a:r>
            <a:r>
              <a:rPr lang="th-TH" altLang="en-US" sz="3200" dirty="0"/>
              <a:t>ภาคที่มีจุดทั้งหมด  </a:t>
            </a:r>
            <a:r>
              <a:rPr lang="en-US" altLang="en-US" sz="3200" i="1" dirty="0"/>
              <a:t>n</a:t>
            </a:r>
            <a:r>
              <a:rPr lang="en-US" altLang="en-US" sz="3200" dirty="0"/>
              <a:t>  </a:t>
            </a:r>
            <a:r>
              <a:rPr lang="th-TH" altLang="en-US" sz="3200" dirty="0"/>
              <a:t>จุดและมีจุดภายในจำนวน  </a:t>
            </a:r>
            <a:r>
              <a:rPr lang="en-US" altLang="en-US" sz="3200" i="1" dirty="0" err="1"/>
              <a:t>i</a:t>
            </a:r>
            <a:r>
              <a:rPr lang="en-US" altLang="en-US" sz="3200" dirty="0"/>
              <a:t>  </a:t>
            </a:r>
            <a:r>
              <a:rPr lang="th-TH" altLang="en-US" sz="3200" dirty="0"/>
              <a:t>จุดและมีจุดใบจำนวน </a:t>
            </a:r>
            <a:r>
              <a:rPr lang="en-US" altLang="en-US" sz="3200" dirty="0">
                <a:sym typeface="MT Extra" panose="05050102010205020202" pitchFamily="18" charset="2"/>
              </a:rPr>
              <a:t></a:t>
            </a:r>
            <a:r>
              <a:rPr lang="en-US" altLang="en-US" sz="3200" dirty="0"/>
              <a:t> </a:t>
            </a:r>
            <a:r>
              <a:rPr lang="th-TH" altLang="en-US" sz="3200" dirty="0"/>
              <a:t>จุด จะได้ว่า</a:t>
            </a:r>
          </a:p>
          <a:p>
            <a:pPr lvl="1">
              <a:lnSpc>
                <a:spcPct val="110000"/>
              </a:lnSpc>
            </a:pPr>
            <a:r>
              <a:rPr lang="en-US" altLang="en-US" sz="2800" i="1" dirty="0" err="1"/>
              <a:t>i</a:t>
            </a:r>
            <a:r>
              <a:rPr lang="en-US" altLang="en-US" sz="2800" i="1" dirty="0"/>
              <a:t> </a:t>
            </a:r>
            <a:r>
              <a:rPr lang="th-TH" altLang="en-US" sz="2800" i="1" dirty="0"/>
              <a:t>= (</a:t>
            </a:r>
            <a:r>
              <a:rPr lang="en-US" altLang="en-US" sz="2800" i="1" dirty="0"/>
              <a:t>n-1</a:t>
            </a:r>
            <a:r>
              <a:rPr lang="th-TH" altLang="en-US" sz="2800" i="1" dirty="0"/>
              <a:t>)/</a:t>
            </a:r>
            <a:r>
              <a:rPr lang="en-US" altLang="en-US" sz="2800" i="1" dirty="0"/>
              <a:t>m</a:t>
            </a:r>
            <a:r>
              <a:rPr lang="en-US" altLang="en-US" sz="2800" dirty="0"/>
              <a:t> </a:t>
            </a:r>
            <a:r>
              <a:rPr lang="th-TH" altLang="en-US" sz="2800" dirty="0"/>
              <a:t>และ </a:t>
            </a:r>
            <a:r>
              <a:rPr lang="en-US" altLang="en-US" sz="2800" dirty="0">
                <a:sym typeface="MT Extra" panose="05050102010205020202" pitchFamily="18" charset="2"/>
              </a:rPr>
              <a:t></a:t>
            </a:r>
            <a:r>
              <a:rPr lang="en-US" altLang="en-US" sz="2800" i="1" dirty="0"/>
              <a:t> </a:t>
            </a:r>
            <a:r>
              <a:rPr lang="th-TH" altLang="en-US" sz="2800" i="1" dirty="0"/>
              <a:t>= [(</a:t>
            </a:r>
            <a:r>
              <a:rPr lang="en-US" altLang="en-US" sz="2800" i="1" dirty="0"/>
              <a:t>m-1</a:t>
            </a:r>
            <a:r>
              <a:rPr lang="th-TH" altLang="en-US" sz="2800" i="1" dirty="0"/>
              <a:t>)</a:t>
            </a:r>
            <a:r>
              <a:rPr lang="en-US" altLang="en-US" sz="2800" i="1" dirty="0"/>
              <a:t>n+1</a:t>
            </a:r>
            <a:r>
              <a:rPr lang="th-TH" altLang="en-US" sz="2800" i="1" dirty="0"/>
              <a:t>]/</a:t>
            </a:r>
            <a:r>
              <a:rPr lang="en-US" altLang="en-US" sz="2800" i="1" dirty="0"/>
              <a:t>m</a:t>
            </a:r>
            <a:r>
              <a:rPr lang="en-US" altLang="en-US" sz="2800" dirty="0"/>
              <a:t> </a:t>
            </a:r>
            <a:endParaRPr lang="th-TH" altLang="en-US" sz="2800" dirty="0"/>
          </a:p>
          <a:p>
            <a:pPr lvl="1">
              <a:lnSpc>
                <a:spcPct val="110000"/>
              </a:lnSpc>
            </a:pPr>
            <a:r>
              <a:rPr lang="en-US" altLang="en-US" sz="2800" i="1" dirty="0"/>
              <a:t>n </a:t>
            </a:r>
            <a:r>
              <a:rPr lang="th-TH" altLang="en-US" sz="2800" i="1" dirty="0"/>
              <a:t>= </a:t>
            </a:r>
            <a:r>
              <a:rPr lang="en-US" altLang="en-US" sz="2800" i="1" dirty="0"/>
              <a:t>mi </a:t>
            </a:r>
            <a:r>
              <a:rPr lang="th-TH" altLang="en-US" sz="2800" i="1" dirty="0"/>
              <a:t>+ </a:t>
            </a:r>
            <a:r>
              <a:rPr lang="en-US" altLang="en-US" sz="2800" i="1" dirty="0"/>
              <a:t>1</a:t>
            </a:r>
            <a:r>
              <a:rPr lang="en-US" altLang="en-US" sz="2800" dirty="0"/>
              <a:t> </a:t>
            </a:r>
            <a:r>
              <a:rPr lang="th-TH" altLang="en-US" sz="2800" dirty="0"/>
              <a:t>จุด</a:t>
            </a:r>
            <a:r>
              <a:rPr lang="en-US" altLang="en-US" sz="2800" dirty="0"/>
              <a:t> </a:t>
            </a:r>
            <a:r>
              <a:rPr lang="th-TH" altLang="en-US" sz="2800" dirty="0"/>
              <a:t>และ </a:t>
            </a:r>
            <a:r>
              <a:rPr lang="en-US" altLang="en-US" sz="2800" dirty="0">
                <a:sym typeface="MT Extra" panose="05050102010205020202" pitchFamily="18" charset="2"/>
              </a:rPr>
              <a:t></a:t>
            </a:r>
            <a:r>
              <a:rPr lang="th-TH" altLang="en-US" sz="2800" i="1" dirty="0"/>
              <a:t> = (</a:t>
            </a:r>
            <a:r>
              <a:rPr lang="en-US" altLang="en-US" sz="2800" i="1" dirty="0"/>
              <a:t>m-1</a:t>
            </a:r>
            <a:r>
              <a:rPr lang="th-TH" altLang="en-US" sz="2800" i="1" dirty="0"/>
              <a:t>)</a:t>
            </a:r>
            <a:r>
              <a:rPr lang="en-US" altLang="en-US" sz="2800" i="1" dirty="0" err="1"/>
              <a:t>i</a:t>
            </a:r>
            <a:r>
              <a:rPr lang="en-US" altLang="en-US" sz="2800" i="1" dirty="0"/>
              <a:t> </a:t>
            </a:r>
            <a:r>
              <a:rPr lang="th-TH" altLang="en-US" sz="2800" i="1" dirty="0"/>
              <a:t>+ </a:t>
            </a:r>
            <a:r>
              <a:rPr lang="en-US" altLang="en-US" sz="2800" i="1" dirty="0"/>
              <a:t>1</a:t>
            </a:r>
            <a:r>
              <a:rPr lang="th-TH" altLang="en-US" sz="2800" dirty="0"/>
              <a:t> </a:t>
            </a:r>
          </a:p>
          <a:p>
            <a:pPr lvl="1">
              <a:lnSpc>
                <a:spcPct val="110000"/>
              </a:lnSpc>
            </a:pPr>
            <a:r>
              <a:rPr lang="en-US" altLang="en-US" sz="2800" i="1" dirty="0"/>
              <a:t>n </a:t>
            </a:r>
            <a:r>
              <a:rPr lang="th-TH" altLang="en-US" sz="2800" i="1" dirty="0"/>
              <a:t>= (</a:t>
            </a:r>
            <a:r>
              <a:rPr lang="en-US" altLang="en-US" sz="2800" i="1" dirty="0"/>
              <a:t>m</a:t>
            </a:r>
            <a:r>
              <a:rPr lang="en-US" altLang="en-US" sz="2800" dirty="0">
                <a:sym typeface="MT Extra" panose="05050102010205020202" pitchFamily="18" charset="2"/>
              </a:rPr>
              <a:t></a:t>
            </a:r>
            <a:r>
              <a:rPr lang="en-US" altLang="en-US" sz="2800" i="1" dirty="0"/>
              <a:t> </a:t>
            </a:r>
            <a:r>
              <a:rPr lang="th-TH" altLang="en-US" sz="2800" i="1" dirty="0"/>
              <a:t>- </a:t>
            </a:r>
            <a:r>
              <a:rPr lang="en-US" altLang="en-US" sz="2800" i="1" dirty="0"/>
              <a:t>1</a:t>
            </a:r>
            <a:r>
              <a:rPr lang="th-TH" altLang="en-US" sz="2800" i="1" dirty="0"/>
              <a:t>)/(</a:t>
            </a:r>
            <a:r>
              <a:rPr lang="en-US" altLang="en-US" sz="2800" i="1" dirty="0"/>
              <a:t>m-1</a:t>
            </a:r>
            <a:r>
              <a:rPr lang="th-TH" altLang="en-US" sz="2800" i="1" dirty="0"/>
              <a:t>)</a:t>
            </a:r>
            <a:r>
              <a:rPr lang="th-TH" altLang="en-US" sz="2800" dirty="0"/>
              <a:t> และ </a:t>
            </a:r>
            <a:r>
              <a:rPr lang="en-US" altLang="en-US" sz="2800" i="1" dirty="0" err="1"/>
              <a:t>i</a:t>
            </a:r>
            <a:r>
              <a:rPr lang="en-US" altLang="en-US" sz="2800" i="1" dirty="0"/>
              <a:t> </a:t>
            </a:r>
            <a:r>
              <a:rPr lang="th-TH" altLang="en-US" sz="2800" i="1" dirty="0"/>
              <a:t>= (</a:t>
            </a:r>
            <a:r>
              <a:rPr lang="en-US" altLang="en-US" sz="2800" dirty="0">
                <a:sym typeface="MT Extra" panose="05050102010205020202" pitchFamily="18" charset="2"/>
              </a:rPr>
              <a:t></a:t>
            </a:r>
            <a:r>
              <a:rPr lang="en-US" altLang="en-US" sz="2800" i="1" dirty="0"/>
              <a:t> -1</a:t>
            </a:r>
            <a:r>
              <a:rPr lang="th-TH" altLang="en-US" sz="2800" i="1" dirty="0"/>
              <a:t>)/(</a:t>
            </a:r>
            <a:r>
              <a:rPr lang="en-US" altLang="en-US" sz="2800" i="1" dirty="0"/>
              <a:t>m-1</a:t>
            </a:r>
            <a:r>
              <a:rPr lang="th-TH" altLang="en-US" sz="2800" i="1" dirty="0"/>
              <a:t>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34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คุณสมบัติของ </a:t>
            </a:r>
            <a:r>
              <a:rPr lang="en-US" dirty="0"/>
              <a:t>Tree </a:t>
            </a:r>
            <a:r>
              <a:rPr lang="en-US" dirty="0" smtClean="0"/>
              <a:t>(</a:t>
            </a:r>
            <a:r>
              <a:rPr lang="th-TH" dirty="0" smtClean="0"/>
              <a:t>4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altLang="en-US" sz="3200" b="1" dirty="0">
                <a:cs typeface="+mj-cs"/>
              </a:rPr>
              <a:t>นิยาม</a:t>
            </a:r>
            <a:r>
              <a:rPr lang="en-US" altLang="en-US" sz="3200" b="1" dirty="0">
                <a:cs typeface="+mj-cs"/>
              </a:rPr>
              <a:t>:</a:t>
            </a:r>
            <a:r>
              <a:rPr lang="en-US" altLang="en-US" sz="3200" dirty="0">
                <a:cs typeface="+mj-cs"/>
              </a:rPr>
              <a:t> </a:t>
            </a:r>
            <a:r>
              <a:rPr lang="th-TH" altLang="en-US" sz="3200" b="1" dirty="0">
                <a:solidFill>
                  <a:srgbClr val="0070C0"/>
                </a:solidFill>
                <a:cs typeface="+mj-cs"/>
              </a:rPr>
              <a:t>ระดับ(</a:t>
            </a:r>
            <a:r>
              <a:rPr lang="en-US" altLang="en-US" sz="3200" b="1" i="1" dirty="0">
                <a:solidFill>
                  <a:srgbClr val="0070C0"/>
                </a:solidFill>
                <a:cs typeface="+mj-cs"/>
              </a:rPr>
              <a:t>level</a:t>
            </a:r>
            <a:r>
              <a:rPr lang="th-TH" altLang="en-US" sz="3200" b="1" dirty="0">
                <a:solidFill>
                  <a:srgbClr val="0070C0"/>
                </a:solidFill>
                <a:cs typeface="+mj-cs"/>
              </a:rPr>
              <a:t>)</a:t>
            </a:r>
            <a:r>
              <a:rPr lang="en-US" altLang="en-US" sz="3200" b="1" dirty="0">
                <a:solidFill>
                  <a:srgbClr val="0070C0"/>
                </a:solidFill>
                <a:cs typeface="+mj-cs"/>
              </a:rPr>
              <a:t> </a:t>
            </a:r>
            <a:r>
              <a:rPr lang="th-TH" altLang="en-US" sz="3200" dirty="0">
                <a:cs typeface="+mj-cs"/>
              </a:rPr>
              <a:t>ของจุดคือความยาวของทางเดินอย่างง่ายจากราก(</a:t>
            </a:r>
            <a:r>
              <a:rPr lang="en-US" altLang="en-US" sz="3200" i="1" dirty="0">
                <a:cs typeface="+mj-cs"/>
              </a:rPr>
              <a:t>root</a:t>
            </a:r>
            <a:r>
              <a:rPr lang="th-TH" altLang="en-US" sz="3200" dirty="0">
                <a:cs typeface="+mj-cs"/>
              </a:rPr>
              <a:t>)ไปยังจุดนั้น</a:t>
            </a:r>
            <a:endParaRPr lang="en-US" altLang="en-US" sz="3200" dirty="0">
              <a:cs typeface="+mj-cs"/>
            </a:endParaRPr>
          </a:p>
          <a:p>
            <a:endParaRPr lang="en-US" dirty="0"/>
          </a:p>
        </p:txBody>
      </p:sp>
      <p:grpSp>
        <p:nvGrpSpPr>
          <p:cNvPr id="4" name="Group 35"/>
          <p:cNvGrpSpPr>
            <a:grpSpLocks/>
          </p:cNvGrpSpPr>
          <p:nvPr/>
        </p:nvGrpSpPr>
        <p:grpSpPr bwMode="auto">
          <a:xfrm>
            <a:off x="4446240" y="2998440"/>
            <a:ext cx="2286000" cy="2590800"/>
            <a:chOff x="3072" y="528"/>
            <a:chExt cx="1440" cy="1632"/>
          </a:xfrm>
        </p:grpSpPr>
        <p:sp>
          <p:nvSpPr>
            <p:cNvPr id="5" name="Oval 36"/>
            <p:cNvSpPr>
              <a:spLocks noChangeArrowheads="1"/>
            </p:cNvSpPr>
            <p:nvPr/>
          </p:nvSpPr>
          <p:spPr bwMode="auto">
            <a:xfrm>
              <a:off x="3984" y="528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Oval 37"/>
            <p:cNvSpPr>
              <a:spLocks noChangeArrowheads="1"/>
            </p:cNvSpPr>
            <p:nvPr/>
          </p:nvSpPr>
          <p:spPr bwMode="auto">
            <a:xfrm>
              <a:off x="3600" y="960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Oval 38"/>
            <p:cNvSpPr>
              <a:spLocks noChangeArrowheads="1"/>
            </p:cNvSpPr>
            <p:nvPr/>
          </p:nvSpPr>
          <p:spPr bwMode="auto">
            <a:xfrm>
              <a:off x="4416" y="960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Oval 39"/>
            <p:cNvSpPr>
              <a:spLocks noChangeArrowheads="1"/>
            </p:cNvSpPr>
            <p:nvPr/>
          </p:nvSpPr>
          <p:spPr bwMode="auto">
            <a:xfrm>
              <a:off x="3312" y="1536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40"/>
            <p:cNvSpPr>
              <a:spLocks noChangeArrowheads="1"/>
            </p:cNvSpPr>
            <p:nvPr/>
          </p:nvSpPr>
          <p:spPr bwMode="auto">
            <a:xfrm>
              <a:off x="3888" y="1536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41"/>
            <p:cNvSpPr>
              <a:spLocks noChangeArrowheads="1"/>
            </p:cNvSpPr>
            <p:nvPr/>
          </p:nvSpPr>
          <p:spPr bwMode="auto">
            <a:xfrm>
              <a:off x="3072" y="206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Oval 42"/>
            <p:cNvSpPr>
              <a:spLocks noChangeArrowheads="1"/>
            </p:cNvSpPr>
            <p:nvPr/>
          </p:nvSpPr>
          <p:spPr bwMode="auto">
            <a:xfrm>
              <a:off x="3504" y="206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43"/>
            <p:cNvSpPr>
              <a:spLocks noChangeShapeType="1"/>
            </p:cNvSpPr>
            <p:nvPr/>
          </p:nvSpPr>
          <p:spPr bwMode="auto">
            <a:xfrm flipH="1">
              <a:off x="3648" y="576"/>
              <a:ext cx="384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44"/>
            <p:cNvSpPr>
              <a:spLocks noChangeShapeType="1"/>
            </p:cNvSpPr>
            <p:nvPr/>
          </p:nvSpPr>
          <p:spPr bwMode="auto">
            <a:xfrm>
              <a:off x="4032" y="576"/>
              <a:ext cx="43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45"/>
            <p:cNvSpPr>
              <a:spLocks noChangeShapeType="1"/>
            </p:cNvSpPr>
            <p:nvPr/>
          </p:nvSpPr>
          <p:spPr bwMode="auto">
            <a:xfrm flipH="1">
              <a:off x="3360" y="1008"/>
              <a:ext cx="288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Line 46"/>
            <p:cNvSpPr>
              <a:spLocks noChangeShapeType="1"/>
            </p:cNvSpPr>
            <p:nvPr/>
          </p:nvSpPr>
          <p:spPr bwMode="auto">
            <a:xfrm>
              <a:off x="3648" y="1008"/>
              <a:ext cx="336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Line 47"/>
            <p:cNvSpPr>
              <a:spLocks noChangeShapeType="1"/>
            </p:cNvSpPr>
            <p:nvPr/>
          </p:nvSpPr>
          <p:spPr bwMode="auto">
            <a:xfrm flipH="1">
              <a:off x="3120" y="1584"/>
              <a:ext cx="24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Line 48"/>
            <p:cNvSpPr>
              <a:spLocks noChangeShapeType="1"/>
            </p:cNvSpPr>
            <p:nvPr/>
          </p:nvSpPr>
          <p:spPr bwMode="auto">
            <a:xfrm>
              <a:off x="3360" y="1584"/>
              <a:ext cx="192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Oval 49"/>
            <p:cNvSpPr>
              <a:spLocks noChangeArrowheads="1"/>
            </p:cNvSpPr>
            <p:nvPr/>
          </p:nvSpPr>
          <p:spPr bwMode="auto">
            <a:xfrm>
              <a:off x="4032" y="960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Line 50"/>
            <p:cNvSpPr>
              <a:spLocks noChangeShapeType="1"/>
            </p:cNvSpPr>
            <p:nvPr/>
          </p:nvSpPr>
          <p:spPr bwMode="auto">
            <a:xfrm flipH="1" flipV="1">
              <a:off x="4032" y="576"/>
              <a:ext cx="48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Oval 51"/>
            <p:cNvSpPr>
              <a:spLocks noChangeArrowheads="1"/>
            </p:cNvSpPr>
            <p:nvPr/>
          </p:nvSpPr>
          <p:spPr bwMode="auto">
            <a:xfrm>
              <a:off x="3600" y="1488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Oval 52"/>
            <p:cNvSpPr>
              <a:spLocks noChangeArrowheads="1"/>
            </p:cNvSpPr>
            <p:nvPr/>
          </p:nvSpPr>
          <p:spPr bwMode="auto">
            <a:xfrm>
              <a:off x="3264" y="206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53"/>
            <p:cNvSpPr>
              <a:spLocks noChangeShapeType="1"/>
            </p:cNvSpPr>
            <p:nvPr/>
          </p:nvSpPr>
          <p:spPr bwMode="auto">
            <a:xfrm flipH="1">
              <a:off x="3312" y="1584"/>
              <a:ext cx="48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54"/>
            <p:cNvSpPr>
              <a:spLocks noChangeShapeType="1"/>
            </p:cNvSpPr>
            <p:nvPr/>
          </p:nvSpPr>
          <p:spPr bwMode="auto">
            <a:xfrm>
              <a:off x="3648" y="1056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Oval 55"/>
            <p:cNvSpPr>
              <a:spLocks noChangeArrowheads="1"/>
            </p:cNvSpPr>
            <p:nvPr/>
          </p:nvSpPr>
          <p:spPr bwMode="auto">
            <a:xfrm>
              <a:off x="3648" y="206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Oval 56"/>
            <p:cNvSpPr>
              <a:spLocks noChangeArrowheads="1"/>
            </p:cNvSpPr>
            <p:nvPr/>
          </p:nvSpPr>
          <p:spPr bwMode="auto">
            <a:xfrm>
              <a:off x="4080" y="206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Line 57"/>
            <p:cNvSpPr>
              <a:spLocks noChangeShapeType="1"/>
            </p:cNvSpPr>
            <p:nvPr/>
          </p:nvSpPr>
          <p:spPr bwMode="auto">
            <a:xfrm flipH="1">
              <a:off x="3696" y="1584"/>
              <a:ext cx="24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Line 58"/>
            <p:cNvSpPr>
              <a:spLocks noChangeShapeType="1"/>
            </p:cNvSpPr>
            <p:nvPr/>
          </p:nvSpPr>
          <p:spPr bwMode="auto">
            <a:xfrm>
              <a:off x="3936" y="1584"/>
              <a:ext cx="192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Oval 59"/>
            <p:cNvSpPr>
              <a:spLocks noChangeArrowheads="1"/>
            </p:cNvSpPr>
            <p:nvPr/>
          </p:nvSpPr>
          <p:spPr bwMode="auto">
            <a:xfrm>
              <a:off x="3840" y="206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Line 60"/>
            <p:cNvSpPr>
              <a:spLocks noChangeShapeType="1"/>
            </p:cNvSpPr>
            <p:nvPr/>
          </p:nvSpPr>
          <p:spPr bwMode="auto">
            <a:xfrm flipH="1">
              <a:off x="3888" y="1584"/>
              <a:ext cx="48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" name="Text Box 61"/>
          <p:cNvSpPr txBox="1">
            <a:spLocks noChangeArrowheads="1"/>
          </p:cNvSpPr>
          <p:nvPr/>
        </p:nvSpPr>
        <p:spPr bwMode="auto">
          <a:xfrm>
            <a:off x="2160240" y="3760440"/>
            <a:ext cx="1676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2800">
                <a:solidFill>
                  <a:srgbClr val="FF0000"/>
                </a:solidFill>
              </a:rPr>
              <a:t>level 2</a:t>
            </a:r>
            <a:endParaRPr lang="en-US" altLang="en-US" sz="3200">
              <a:solidFill>
                <a:srgbClr val="FF0000"/>
              </a:solidFill>
            </a:endParaRPr>
          </a:p>
        </p:txBody>
      </p:sp>
      <p:sp>
        <p:nvSpPr>
          <p:cNvPr id="31" name="Line 62"/>
          <p:cNvSpPr>
            <a:spLocks noChangeShapeType="1"/>
          </p:cNvSpPr>
          <p:nvPr/>
        </p:nvSpPr>
        <p:spPr bwMode="auto">
          <a:xfrm>
            <a:off x="3303240" y="4065240"/>
            <a:ext cx="1524000" cy="609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2" name="Group 63"/>
          <p:cNvGrpSpPr>
            <a:grpSpLocks/>
          </p:cNvGrpSpPr>
          <p:nvPr/>
        </p:nvGrpSpPr>
        <p:grpSpPr bwMode="auto">
          <a:xfrm>
            <a:off x="1398240" y="4751040"/>
            <a:ext cx="3048000" cy="762000"/>
            <a:chOff x="1296" y="3216"/>
            <a:chExt cx="1872" cy="432"/>
          </a:xfrm>
        </p:grpSpPr>
        <p:sp>
          <p:nvSpPr>
            <p:cNvPr id="33" name="Text Box 64"/>
            <p:cNvSpPr txBox="1">
              <a:spLocks noChangeArrowheads="1"/>
            </p:cNvSpPr>
            <p:nvPr/>
          </p:nvSpPr>
          <p:spPr bwMode="auto">
            <a:xfrm>
              <a:off x="1296" y="3216"/>
              <a:ext cx="816" cy="2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en-US" sz="2800">
                  <a:solidFill>
                    <a:srgbClr val="FF0000"/>
                  </a:solidFill>
                </a:rPr>
                <a:t>level 3</a:t>
              </a:r>
              <a:endParaRPr lang="en-US" altLang="en-US" sz="3200">
                <a:solidFill>
                  <a:srgbClr val="FF0000"/>
                </a:solidFill>
              </a:endParaRPr>
            </a:p>
          </p:txBody>
        </p:sp>
        <p:sp>
          <p:nvSpPr>
            <p:cNvPr id="34" name="Line 65"/>
            <p:cNvSpPr>
              <a:spLocks noChangeShapeType="1"/>
            </p:cNvSpPr>
            <p:nvPr/>
          </p:nvSpPr>
          <p:spPr bwMode="auto">
            <a:xfrm>
              <a:off x="2016" y="3408"/>
              <a:ext cx="1152" cy="24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040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>
                <a:latin typeface="+mn-lt"/>
              </a:rPr>
              <a:t>คุณสมบัติของ </a:t>
            </a:r>
            <a:r>
              <a:rPr lang="en-US" dirty="0">
                <a:latin typeface="+mn-lt"/>
              </a:rPr>
              <a:t>Tree </a:t>
            </a:r>
            <a:r>
              <a:rPr lang="en-US" dirty="0" smtClean="0">
                <a:latin typeface="+mn-lt"/>
              </a:rPr>
              <a:t>(</a:t>
            </a:r>
            <a:r>
              <a:rPr lang="th-TH" dirty="0" smtClean="0">
                <a:latin typeface="+mn-lt"/>
              </a:rPr>
              <a:t>5</a:t>
            </a:r>
            <a:r>
              <a:rPr lang="en-US" dirty="0" smtClean="0">
                <a:latin typeface="+mn-lt"/>
              </a:rPr>
              <a:t>)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altLang="en-US" sz="3200" b="1" dirty="0">
                <a:solidFill>
                  <a:schemeClr val="accent2"/>
                </a:solidFill>
              </a:rPr>
              <a:t>ความสูง(</a:t>
            </a:r>
            <a:r>
              <a:rPr lang="en-US" altLang="en-US" sz="3200" b="1" i="1" dirty="0">
                <a:solidFill>
                  <a:schemeClr val="accent2"/>
                </a:solidFill>
              </a:rPr>
              <a:t>height</a:t>
            </a:r>
            <a:r>
              <a:rPr lang="th-TH" altLang="en-US" sz="3200" b="1" dirty="0">
                <a:solidFill>
                  <a:schemeClr val="accent2"/>
                </a:solidFill>
              </a:rPr>
              <a:t>)</a:t>
            </a:r>
            <a:r>
              <a:rPr lang="en-US" altLang="en-US" sz="3200" b="1" dirty="0"/>
              <a:t> </a:t>
            </a:r>
            <a:r>
              <a:rPr lang="th-TH" altLang="en-US" sz="3200" dirty="0"/>
              <a:t>ของต้นไม้ คือระดับของจุดที่มากที่สุด</a:t>
            </a:r>
            <a:endParaRPr lang="en-US" altLang="en-US" sz="3200" dirty="0"/>
          </a:p>
          <a:p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0700" y="2286000"/>
            <a:ext cx="5562600" cy="262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4941168"/>
            <a:ext cx="8494633" cy="156966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altLang="en-US" sz="2400" b="1" dirty="0">
                <a:latin typeface="+mn-lt"/>
                <a:cs typeface="+mn-cs"/>
              </a:rPr>
              <a:t>ระดับของราก  (จุด  a)	=  0		</a:t>
            </a:r>
          </a:p>
          <a:p>
            <a:r>
              <a:rPr lang="th-TH" altLang="en-US" sz="2400" b="1" dirty="0">
                <a:latin typeface="+mn-lt"/>
                <a:cs typeface="+mn-cs"/>
              </a:rPr>
              <a:t>ระดับของจุด  b,  j, k		=  1	ระดับของจุด  c,  e,  f,  l	=  2</a:t>
            </a:r>
          </a:p>
          <a:p>
            <a:r>
              <a:rPr lang="th-TH" altLang="en-US" sz="2400" b="1" dirty="0">
                <a:latin typeface="+mn-lt"/>
                <a:cs typeface="+mn-cs"/>
              </a:rPr>
              <a:t>ระดับของจุด  d, g, i, m, n  	=  3	ระดับของจุด  h		=  4	</a:t>
            </a:r>
          </a:p>
          <a:p>
            <a:r>
              <a:rPr lang="th-TH" altLang="en-US" sz="2400" b="1" dirty="0">
                <a:latin typeface="+mn-lt"/>
                <a:cs typeface="+mn-cs"/>
              </a:rPr>
              <a:t>ดังนั้น  </a:t>
            </a:r>
            <a:r>
              <a:rPr lang="th-TH" altLang="en-US" sz="2400" b="1" dirty="0">
                <a:solidFill>
                  <a:schemeClr val="accent2"/>
                </a:solidFill>
                <a:latin typeface="+mn-lt"/>
                <a:cs typeface="+mn-cs"/>
              </a:rPr>
              <a:t>ความสูงของต้นไม้  T	=  </a:t>
            </a:r>
            <a:r>
              <a:rPr lang="th-TH" altLang="en-US" sz="2400" b="1" dirty="0" smtClean="0">
                <a:solidFill>
                  <a:schemeClr val="accent2"/>
                </a:solidFill>
                <a:latin typeface="+mn-lt"/>
                <a:cs typeface="+mn-cs"/>
              </a:rPr>
              <a:t>4</a:t>
            </a:r>
            <a:endParaRPr lang="en-US" sz="2400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896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คุณสมบัติของ </a:t>
            </a:r>
            <a:r>
              <a:rPr lang="en-US" dirty="0"/>
              <a:t>Tree </a:t>
            </a:r>
            <a:r>
              <a:rPr lang="en-US" dirty="0" smtClean="0"/>
              <a:t>(</a:t>
            </a:r>
            <a:r>
              <a:rPr lang="th-TH" dirty="0" smtClean="0"/>
              <a:t>6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altLang="en-US" sz="2800" dirty="0"/>
              <a:t>ต้นไม้ </a:t>
            </a:r>
            <a:r>
              <a:rPr lang="en-US" altLang="en-US" sz="2800" i="1" dirty="0"/>
              <a:t>m</a:t>
            </a:r>
            <a:r>
              <a:rPr lang="en-US" altLang="en-US" sz="2800" dirty="0"/>
              <a:t> </a:t>
            </a:r>
            <a:r>
              <a:rPr lang="th-TH" altLang="en-US" sz="2800" dirty="0"/>
              <a:t>ภาค(</a:t>
            </a:r>
            <a:r>
              <a:rPr lang="en-US" altLang="en-US" sz="2800" i="1" dirty="0"/>
              <a:t>m</a:t>
            </a:r>
            <a:r>
              <a:rPr lang="en-US" altLang="en-US" sz="2800" dirty="0"/>
              <a:t>-</a:t>
            </a:r>
            <a:r>
              <a:rPr lang="en-US" altLang="en-US" sz="2800" dirty="0" err="1"/>
              <a:t>ary</a:t>
            </a:r>
            <a:r>
              <a:rPr lang="th-TH" altLang="en-US" sz="2800" dirty="0"/>
              <a:t> </a:t>
            </a:r>
            <a:r>
              <a:rPr lang="en-US" altLang="en-US" sz="2800" dirty="0"/>
              <a:t>tree)</a:t>
            </a:r>
            <a:r>
              <a:rPr lang="th-TH" altLang="en-US" sz="2800" dirty="0"/>
              <a:t> ที่มีราก</a:t>
            </a:r>
            <a:r>
              <a:rPr lang="en-US" altLang="en-US" sz="2800" dirty="0"/>
              <a:t> </a:t>
            </a:r>
            <a:r>
              <a:rPr lang="th-TH" altLang="en-US" sz="2800" dirty="0"/>
              <a:t>ที่มีความสูง</a:t>
            </a:r>
            <a:r>
              <a:rPr lang="en-US" altLang="en-US" sz="2800" dirty="0"/>
              <a:t> </a:t>
            </a:r>
            <a:r>
              <a:rPr lang="en-US" altLang="en-US" sz="2800" i="1" dirty="0"/>
              <a:t>h</a:t>
            </a:r>
            <a:r>
              <a:rPr lang="en-US" altLang="en-US" sz="2800" dirty="0"/>
              <a:t> </a:t>
            </a:r>
            <a:r>
              <a:rPr lang="th-TH" altLang="en-US" sz="2800" dirty="0"/>
              <a:t>เรียกว่าต้นไม้สมดุล(</a:t>
            </a:r>
            <a:r>
              <a:rPr lang="en-US" altLang="en-US" sz="2800" i="1" dirty="0"/>
              <a:t>balanced</a:t>
            </a:r>
            <a:r>
              <a:rPr lang="th-TH" altLang="en-US" sz="2800" dirty="0"/>
              <a:t>)</a:t>
            </a:r>
            <a:r>
              <a:rPr lang="en-US" altLang="en-US" sz="2800" dirty="0"/>
              <a:t> </a:t>
            </a:r>
            <a:r>
              <a:rPr lang="th-TH" altLang="en-US" sz="2800" dirty="0"/>
              <a:t>ถ้าจุดใบทุกจุดอยู่ที่ระดับ</a:t>
            </a:r>
            <a:r>
              <a:rPr lang="en-US" altLang="en-US" sz="2800" dirty="0"/>
              <a:t> </a:t>
            </a:r>
            <a:r>
              <a:rPr lang="en-US" altLang="en-US" sz="2800" i="1" dirty="0">
                <a:solidFill>
                  <a:srgbClr val="FF0000"/>
                </a:solidFill>
              </a:rPr>
              <a:t>h</a:t>
            </a:r>
            <a:r>
              <a:rPr lang="en-US" altLang="en-US" sz="2800" dirty="0"/>
              <a:t> </a:t>
            </a:r>
            <a:r>
              <a:rPr lang="th-TH" altLang="en-US" sz="2800" dirty="0"/>
              <a:t>หรือ</a:t>
            </a:r>
            <a:r>
              <a:rPr lang="en-US" altLang="en-US" sz="2800" dirty="0"/>
              <a:t> </a:t>
            </a:r>
            <a:r>
              <a:rPr lang="en-US" altLang="en-US" sz="2800" i="1" dirty="0">
                <a:solidFill>
                  <a:srgbClr val="FF0000"/>
                </a:solidFill>
              </a:rPr>
              <a:t>h</a:t>
            </a:r>
            <a:r>
              <a:rPr lang="en-US" altLang="en-US" sz="2800" dirty="0">
                <a:solidFill>
                  <a:srgbClr val="FF0000"/>
                </a:solidFill>
              </a:rPr>
              <a:t>−1</a:t>
            </a:r>
            <a:endParaRPr lang="th-TH" altLang="en-US" sz="2800" b="1" dirty="0"/>
          </a:p>
          <a:p>
            <a:r>
              <a:rPr lang="th-TH" altLang="en-US" sz="2800" b="1" dirty="0"/>
              <a:t>ทฤษฎีบท</a:t>
            </a:r>
            <a:r>
              <a:rPr lang="en-US" altLang="en-US" sz="2800" b="1" dirty="0"/>
              <a:t>: </a:t>
            </a:r>
            <a:r>
              <a:rPr lang="en-US" altLang="en-US" sz="2800" dirty="0"/>
              <a:t> </a:t>
            </a:r>
            <a:r>
              <a:rPr lang="th-TH" altLang="en-US" sz="2800" dirty="0"/>
              <a:t>มีจำนวนใบอย่างมากที่สุด</a:t>
            </a:r>
            <a:r>
              <a:rPr lang="en-US" altLang="en-US" sz="2800" dirty="0"/>
              <a:t> </a:t>
            </a:r>
            <a:r>
              <a:rPr lang="en-US" altLang="en-US" sz="2800" i="1" dirty="0" err="1">
                <a:solidFill>
                  <a:srgbClr val="FF0000"/>
                </a:solidFill>
              </a:rPr>
              <a:t>m</a:t>
            </a:r>
            <a:r>
              <a:rPr lang="en-US" altLang="en-US" sz="2800" i="1" baseline="30000" dirty="0" err="1">
                <a:solidFill>
                  <a:srgbClr val="FF0000"/>
                </a:solidFill>
              </a:rPr>
              <a:t>h</a:t>
            </a:r>
            <a:r>
              <a:rPr lang="en-US" altLang="en-US" sz="2800" dirty="0"/>
              <a:t> </a:t>
            </a:r>
            <a:r>
              <a:rPr lang="th-TH" altLang="en-US" sz="2800" dirty="0"/>
              <a:t>ใบ ในต้นไม้ </a:t>
            </a:r>
            <a:r>
              <a:rPr lang="en-US" altLang="en-US" sz="2800" i="1" dirty="0"/>
              <a:t>m</a:t>
            </a:r>
            <a:r>
              <a:rPr lang="th-TH" altLang="en-US" sz="2800" i="1" dirty="0"/>
              <a:t> </a:t>
            </a:r>
            <a:r>
              <a:rPr lang="th-TH" altLang="en-US" sz="2800" dirty="0"/>
              <a:t>ภาค(</a:t>
            </a:r>
            <a:r>
              <a:rPr lang="en-US" altLang="en-US" sz="2800" i="1" dirty="0"/>
              <a:t>m</a:t>
            </a:r>
            <a:r>
              <a:rPr lang="en-US" altLang="en-US" sz="2800" dirty="0"/>
              <a:t>-</a:t>
            </a:r>
            <a:r>
              <a:rPr lang="en-US" altLang="en-US" sz="2800" dirty="0" err="1"/>
              <a:t>ary</a:t>
            </a:r>
            <a:r>
              <a:rPr lang="en-US" altLang="en-US" sz="2800" dirty="0"/>
              <a:t> tree</a:t>
            </a:r>
            <a:r>
              <a:rPr lang="th-TH" altLang="en-US" sz="2800" dirty="0"/>
              <a:t>)</a:t>
            </a:r>
            <a:r>
              <a:rPr lang="en-US" altLang="en-US" sz="2800" dirty="0"/>
              <a:t> </a:t>
            </a:r>
            <a:r>
              <a:rPr lang="th-TH" altLang="en-US" sz="2800" dirty="0"/>
              <a:t>ที่มีความสูง</a:t>
            </a:r>
            <a:r>
              <a:rPr lang="en-US" altLang="en-US" sz="2800" dirty="0"/>
              <a:t> </a:t>
            </a:r>
            <a:r>
              <a:rPr lang="en-US" altLang="en-US" sz="2800" i="1" dirty="0"/>
              <a:t>h</a:t>
            </a:r>
            <a:endParaRPr lang="en-US" altLang="en-US" sz="2800" dirty="0"/>
          </a:p>
          <a:p>
            <a:pPr lvl="1"/>
            <a:r>
              <a:rPr lang="th-TH" altLang="en-US" b="1" dirty="0"/>
              <a:t>ทฤษฎีบทย่อย</a:t>
            </a:r>
            <a:r>
              <a:rPr lang="en-US" altLang="en-US" b="1" dirty="0"/>
              <a:t> :</a:t>
            </a:r>
            <a:r>
              <a:rPr lang="en-US" altLang="en-US" dirty="0"/>
              <a:t> </a:t>
            </a:r>
            <a:r>
              <a:rPr lang="th-TH" altLang="en-US" dirty="0"/>
              <a:t>ต้นไม้ </a:t>
            </a:r>
            <a:r>
              <a:rPr lang="en-US" altLang="en-US" i="1" dirty="0"/>
              <a:t>m</a:t>
            </a:r>
            <a:r>
              <a:rPr lang="en-US" altLang="en-US" dirty="0"/>
              <a:t>-</a:t>
            </a:r>
            <a:r>
              <a:rPr lang="en-US" altLang="en-US" dirty="0" err="1"/>
              <a:t>ary</a:t>
            </a:r>
            <a:r>
              <a:rPr lang="th-TH" altLang="en-US" dirty="0"/>
              <a:t> ที่มีจุดใบ</a:t>
            </a:r>
            <a:r>
              <a:rPr lang="en-US" altLang="en-US" dirty="0"/>
              <a:t> </a:t>
            </a:r>
            <a:r>
              <a:rPr lang="en-US" altLang="en-US" dirty="0">
                <a:sym typeface="MT Extra" panose="05050102010205020202" pitchFamily="18" charset="2"/>
              </a:rPr>
              <a:t> </a:t>
            </a:r>
            <a:r>
              <a:rPr lang="th-TH" altLang="en-US" dirty="0">
                <a:sym typeface="MT Extra" panose="05050102010205020202" pitchFamily="18" charset="2"/>
              </a:rPr>
              <a:t>ใบมีความสูง</a:t>
            </a:r>
            <a:r>
              <a:rPr lang="en-US" altLang="en-US" dirty="0">
                <a:sym typeface="MT Extra" panose="05050102010205020202" pitchFamily="18" charset="2"/>
              </a:rPr>
              <a:t> </a:t>
            </a:r>
            <a:r>
              <a:rPr lang="en-US" altLang="en-US" i="1" dirty="0">
                <a:solidFill>
                  <a:srgbClr val="FF0000"/>
                </a:solidFill>
                <a:sym typeface="MT Extra" panose="05050102010205020202" pitchFamily="18" charset="2"/>
              </a:rPr>
              <a:t>h</a:t>
            </a:r>
            <a:r>
              <a:rPr lang="en-US" altLang="en-US" dirty="0">
                <a:solidFill>
                  <a:srgbClr val="FF0000"/>
                </a:solidFill>
                <a:sym typeface="MT Extra" panose="05050102010205020202" pitchFamily="18" charset="2"/>
              </a:rPr>
              <a:t>≥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</a:t>
            </a:r>
            <a:r>
              <a:rPr lang="en-US" altLang="en-US" dirty="0" err="1">
                <a:solidFill>
                  <a:srgbClr val="FF0000"/>
                </a:solidFill>
                <a:sym typeface="Symbol" panose="05050102010706020507" pitchFamily="18" charset="2"/>
              </a:rPr>
              <a:t>log</a:t>
            </a:r>
            <a:r>
              <a:rPr lang="en-US" altLang="en-US" i="1" baseline="-25000" dirty="0" err="1">
                <a:solidFill>
                  <a:srgbClr val="FF0000"/>
                </a:solidFill>
                <a:sym typeface="Symbol" panose="05050102010706020507" pitchFamily="18" charset="2"/>
              </a:rPr>
              <a:t>m</a:t>
            </a:r>
            <a:r>
              <a:rPr lang="en-US" altLang="en-US" dirty="0">
                <a:solidFill>
                  <a:srgbClr val="FF0000"/>
                </a:solidFill>
                <a:sym typeface="MT Extra" panose="05050102010205020202" pitchFamily="18" charset="2"/>
              </a:rPr>
              <a:t>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</a:t>
            </a:r>
            <a:r>
              <a:rPr lang="en-US" altLang="en-US" dirty="0">
                <a:sym typeface="Symbol" panose="05050102010706020507" pitchFamily="18" charset="2"/>
              </a:rPr>
              <a:t>   </a:t>
            </a:r>
            <a:r>
              <a:rPr lang="th-TH" altLang="en-US" dirty="0">
                <a:sym typeface="Symbol" panose="05050102010706020507" pitchFamily="18" charset="2"/>
              </a:rPr>
              <a:t>    ถ้าเป็นต้นไม้เต็มกิ่ง(</a:t>
            </a:r>
            <a:r>
              <a:rPr lang="en-US" altLang="en-US" dirty="0">
                <a:sym typeface="Symbol" panose="05050102010706020507" pitchFamily="18" charset="2"/>
              </a:rPr>
              <a:t>full </a:t>
            </a:r>
            <a:r>
              <a:rPr lang="en-US" altLang="en-US" i="1" dirty="0"/>
              <a:t>m</a:t>
            </a:r>
            <a:r>
              <a:rPr lang="en-US" altLang="en-US" dirty="0"/>
              <a:t>-</a:t>
            </a:r>
            <a:r>
              <a:rPr lang="en-US" altLang="en-US" dirty="0" err="1"/>
              <a:t>ary</a:t>
            </a:r>
            <a:r>
              <a:rPr lang="en-US" altLang="en-US" dirty="0"/>
              <a:t>)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th-TH" altLang="en-US" dirty="0">
                <a:sym typeface="Symbol" panose="05050102010706020507" pitchFamily="18" charset="2"/>
              </a:rPr>
              <a:t>และสมดุลความสูง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en-US" altLang="en-US" i="1" dirty="0">
                <a:solidFill>
                  <a:srgbClr val="FF0000"/>
                </a:solidFill>
                <a:sym typeface="MT Extra" panose="05050102010205020202" pitchFamily="18" charset="2"/>
              </a:rPr>
              <a:t>h</a:t>
            </a:r>
            <a:r>
              <a:rPr lang="en-US" altLang="en-US" dirty="0">
                <a:solidFill>
                  <a:srgbClr val="FF0000"/>
                </a:solidFill>
                <a:sym typeface="MT Extra" panose="05050102010205020202" pitchFamily="18" charset="2"/>
              </a:rPr>
              <a:t>=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</a:t>
            </a:r>
            <a:r>
              <a:rPr lang="en-US" altLang="en-US" dirty="0" err="1">
                <a:solidFill>
                  <a:srgbClr val="FF0000"/>
                </a:solidFill>
                <a:sym typeface="Symbol" panose="05050102010706020507" pitchFamily="18" charset="2"/>
              </a:rPr>
              <a:t>log</a:t>
            </a:r>
            <a:r>
              <a:rPr lang="en-US" altLang="en-US" i="1" baseline="-25000" dirty="0" err="1">
                <a:solidFill>
                  <a:srgbClr val="FF0000"/>
                </a:solidFill>
                <a:sym typeface="Symbol" panose="05050102010706020507" pitchFamily="18" charset="2"/>
              </a:rPr>
              <a:t>m</a:t>
            </a:r>
            <a:r>
              <a:rPr lang="en-US" altLang="en-US" dirty="0">
                <a:solidFill>
                  <a:srgbClr val="FF0000"/>
                </a:solidFill>
                <a:sym typeface="MT Extra" panose="05050102010205020202" pitchFamily="18" charset="2"/>
              </a:rPr>
              <a:t>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</a:t>
            </a:r>
          </a:p>
          <a:p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066799" y="4581128"/>
            <a:ext cx="1694789" cy="1363663"/>
            <a:chOff x="720" y="528"/>
            <a:chExt cx="1440" cy="1632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632" y="528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Oval 6"/>
            <p:cNvSpPr>
              <a:spLocks noChangeArrowheads="1"/>
            </p:cNvSpPr>
            <p:nvPr/>
          </p:nvSpPr>
          <p:spPr bwMode="auto">
            <a:xfrm>
              <a:off x="1248" y="960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Oval 7"/>
            <p:cNvSpPr>
              <a:spLocks noChangeArrowheads="1"/>
            </p:cNvSpPr>
            <p:nvPr/>
          </p:nvSpPr>
          <p:spPr bwMode="auto">
            <a:xfrm>
              <a:off x="2064" y="960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960" y="1536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9"/>
            <p:cNvSpPr>
              <a:spLocks noChangeArrowheads="1"/>
            </p:cNvSpPr>
            <p:nvPr/>
          </p:nvSpPr>
          <p:spPr bwMode="auto">
            <a:xfrm>
              <a:off x="1536" y="1536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10"/>
            <p:cNvSpPr>
              <a:spLocks noChangeArrowheads="1"/>
            </p:cNvSpPr>
            <p:nvPr/>
          </p:nvSpPr>
          <p:spPr bwMode="auto">
            <a:xfrm>
              <a:off x="720" y="206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Oval 11"/>
            <p:cNvSpPr>
              <a:spLocks noChangeArrowheads="1"/>
            </p:cNvSpPr>
            <p:nvPr/>
          </p:nvSpPr>
          <p:spPr bwMode="auto">
            <a:xfrm>
              <a:off x="1152" y="206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 flipH="1">
              <a:off x="1296" y="576"/>
              <a:ext cx="384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>
              <a:off x="1680" y="576"/>
              <a:ext cx="43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 flipH="1">
              <a:off x="1008" y="1008"/>
              <a:ext cx="288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Line 15"/>
            <p:cNvSpPr>
              <a:spLocks noChangeShapeType="1"/>
            </p:cNvSpPr>
            <p:nvPr/>
          </p:nvSpPr>
          <p:spPr bwMode="auto">
            <a:xfrm>
              <a:off x="1296" y="1008"/>
              <a:ext cx="336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 flipH="1">
              <a:off x="768" y="1584"/>
              <a:ext cx="24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Line 17"/>
            <p:cNvSpPr>
              <a:spLocks noChangeShapeType="1"/>
            </p:cNvSpPr>
            <p:nvPr/>
          </p:nvSpPr>
          <p:spPr bwMode="auto">
            <a:xfrm>
              <a:off x="1008" y="1584"/>
              <a:ext cx="192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" name="Group 18"/>
          <p:cNvGrpSpPr>
            <a:grpSpLocks/>
          </p:cNvGrpSpPr>
          <p:nvPr/>
        </p:nvGrpSpPr>
        <p:grpSpPr bwMode="auto">
          <a:xfrm>
            <a:off x="3581400" y="4581128"/>
            <a:ext cx="1911350" cy="1482725"/>
            <a:chOff x="2016" y="2208"/>
            <a:chExt cx="1872" cy="1680"/>
          </a:xfrm>
        </p:grpSpPr>
        <p:sp>
          <p:nvSpPr>
            <p:cNvPr id="19" name="Oval 19"/>
            <p:cNvSpPr>
              <a:spLocks noChangeArrowheads="1"/>
            </p:cNvSpPr>
            <p:nvPr/>
          </p:nvSpPr>
          <p:spPr bwMode="auto">
            <a:xfrm>
              <a:off x="2928" y="2208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Oval 20"/>
            <p:cNvSpPr>
              <a:spLocks noChangeArrowheads="1"/>
            </p:cNvSpPr>
            <p:nvPr/>
          </p:nvSpPr>
          <p:spPr bwMode="auto">
            <a:xfrm>
              <a:off x="2544" y="2640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Oval 21"/>
            <p:cNvSpPr>
              <a:spLocks noChangeArrowheads="1"/>
            </p:cNvSpPr>
            <p:nvPr/>
          </p:nvSpPr>
          <p:spPr bwMode="auto">
            <a:xfrm>
              <a:off x="3360" y="2640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Oval 22"/>
            <p:cNvSpPr>
              <a:spLocks noChangeArrowheads="1"/>
            </p:cNvSpPr>
            <p:nvPr/>
          </p:nvSpPr>
          <p:spPr bwMode="auto">
            <a:xfrm>
              <a:off x="2256" y="3216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Oval 23"/>
            <p:cNvSpPr>
              <a:spLocks noChangeArrowheads="1"/>
            </p:cNvSpPr>
            <p:nvPr/>
          </p:nvSpPr>
          <p:spPr bwMode="auto">
            <a:xfrm>
              <a:off x="2832" y="3216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Oval 24"/>
            <p:cNvSpPr>
              <a:spLocks noChangeArrowheads="1"/>
            </p:cNvSpPr>
            <p:nvPr/>
          </p:nvSpPr>
          <p:spPr bwMode="auto">
            <a:xfrm>
              <a:off x="2016" y="374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Oval 25"/>
            <p:cNvSpPr>
              <a:spLocks noChangeArrowheads="1"/>
            </p:cNvSpPr>
            <p:nvPr/>
          </p:nvSpPr>
          <p:spPr bwMode="auto">
            <a:xfrm>
              <a:off x="2448" y="374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Line 26"/>
            <p:cNvSpPr>
              <a:spLocks noChangeShapeType="1"/>
            </p:cNvSpPr>
            <p:nvPr/>
          </p:nvSpPr>
          <p:spPr bwMode="auto">
            <a:xfrm flipH="1">
              <a:off x="2592" y="2256"/>
              <a:ext cx="384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Line 27"/>
            <p:cNvSpPr>
              <a:spLocks noChangeShapeType="1"/>
            </p:cNvSpPr>
            <p:nvPr/>
          </p:nvSpPr>
          <p:spPr bwMode="auto">
            <a:xfrm>
              <a:off x="2976" y="2256"/>
              <a:ext cx="43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8"/>
            <p:cNvSpPr>
              <a:spLocks noChangeShapeType="1"/>
            </p:cNvSpPr>
            <p:nvPr/>
          </p:nvSpPr>
          <p:spPr bwMode="auto">
            <a:xfrm flipH="1">
              <a:off x="2304" y="2688"/>
              <a:ext cx="288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Line 29"/>
            <p:cNvSpPr>
              <a:spLocks noChangeShapeType="1"/>
            </p:cNvSpPr>
            <p:nvPr/>
          </p:nvSpPr>
          <p:spPr bwMode="auto">
            <a:xfrm>
              <a:off x="2592" y="2688"/>
              <a:ext cx="336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Line 30"/>
            <p:cNvSpPr>
              <a:spLocks noChangeShapeType="1"/>
            </p:cNvSpPr>
            <p:nvPr/>
          </p:nvSpPr>
          <p:spPr bwMode="auto">
            <a:xfrm flipH="1">
              <a:off x="2064" y="3264"/>
              <a:ext cx="24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Line 31"/>
            <p:cNvSpPr>
              <a:spLocks noChangeShapeType="1"/>
            </p:cNvSpPr>
            <p:nvPr/>
          </p:nvSpPr>
          <p:spPr bwMode="auto">
            <a:xfrm>
              <a:off x="2304" y="3264"/>
              <a:ext cx="192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Oval 32"/>
            <p:cNvSpPr>
              <a:spLocks noChangeArrowheads="1"/>
            </p:cNvSpPr>
            <p:nvPr/>
          </p:nvSpPr>
          <p:spPr bwMode="auto">
            <a:xfrm>
              <a:off x="2976" y="2640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3"/>
            <p:cNvSpPr>
              <a:spLocks noChangeShapeType="1"/>
            </p:cNvSpPr>
            <p:nvPr/>
          </p:nvSpPr>
          <p:spPr bwMode="auto">
            <a:xfrm flipH="1" flipV="1">
              <a:off x="2976" y="2256"/>
              <a:ext cx="48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Oval 34"/>
            <p:cNvSpPr>
              <a:spLocks noChangeArrowheads="1"/>
            </p:cNvSpPr>
            <p:nvPr/>
          </p:nvSpPr>
          <p:spPr bwMode="auto">
            <a:xfrm>
              <a:off x="2208" y="374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Line 35"/>
            <p:cNvSpPr>
              <a:spLocks noChangeShapeType="1"/>
            </p:cNvSpPr>
            <p:nvPr/>
          </p:nvSpPr>
          <p:spPr bwMode="auto">
            <a:xfrm flipH="1">
              <a:off x="2256" y="3264"/>
              <a:ext cx="48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Oval 36"/>
            <p:cNvSpPr>
              <a:spLocks noChangeArrowheads="1"/>
            </p:cNvSpPr>
            <p:nvPr/>
          </p:nvSpPr>
          <p:spPr bwMode="auto">
            <a:xfrm>
              <a:off x="2592" y="374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Oval 37"/>
            <p:cNvSpPr>
              <a:spLocks noChangeArrowheads="1"/>
            </p:cNvSpPr>
            <p:nvPr/>
          </p:nvSpPr>
          <p:spPr bwMode="auto">
            <a:xfrm>
              <a:off x="3600" y="3216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 flipH="1">
              <a:off x="2640" y="3264"/>
              <a:ext cx="24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3456" y="2736"/>
              <a:ext cx="192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Oval 40"/>
            <p:cNvSpPr>
              <a:spLocks noChangeArrowheads="1"/>
            </p:cNvSpPr>
            <p:nvPr/>
          </p:nvSpPr>
          <p:spPr bwMode="auto">
            <a:xfrm>
              <a:off x="2784" y="374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 flipH="1">
              <a:off x="2832" y="3264"/>
              <a:ext cx="48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Oval 42"/>
            <p:cNvSpPr>
              <a:spLocks noChangeArrowheads="1"/>
            </p:cNvSpPr>
            <p:nvPr/>
          </p:nvSpPr>
          <p:spPr bwMode="auto">
            <a:xfrm>
              <a:off x="3024" y="374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Oval 43"/>
            <p:cNvSpPr>
              <a:spLocks noChangeArrowheads="1"/>
            </p:cNvSpPr>
            <p:nvPr/>
          </p:nvSpPr>
          <p:spPr bwMode="auto">
            <a:xfrm>
              <a:off x="3360" y="3792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Oval 44"/>
            <p:cNvSpPr>
              <a:spLocks noChangeArrowheads="1"/>
            </p:cNvSpPr>
            <p:nvPr/>
          </p:nvSpPr>
          <p:spPr bwMode="auto">
            <a:xfrm>
              <a:off x="3792" y="3792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3408" y="3312"/>
              <a:ext cx="24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>
              <a:off x="3648" y="3312"/>
              <a:ext cx="192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Oval 47"/>
            <p:cNvSpPr>
              <a:spLocks noChangeArrowheads="1"/>
            </p:cNvSpPr>
            <p:nvPr/>
          </p:nvSpPr>
          <p:spPr bwMode="auto">
            <a:xfrm>
              <a:off x="3552" y="3792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Line 48"/>
            <p:cNvSpPr>
              <a:spLocks noChangeShapeType="1"/>
            </p:cNvSpPr>
            <p:nvPr/>
          </p:nvSpPr>
          <p:spPr bwMode="auto">
            <a:xfrm flipH="1">
              <a:off x="3600" y="3312"/>
              <a:ext cx="48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Line 49"/>
            <p:cNvSpPr>
              <a:spLocks noChangeShapeType="1"/>
            </p:cNvSpPr>
            <p:nvPr/>
          </p:nvSpPr>
          <p:spPr bwMode="auto">
            <a:xfrm>
              <a:off x="2880" y="3264"/>
              <a:ext cx="192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Oval 50"/>
            <p:cNvSpPr>
              <a:spLocks noChangeArrowheads="1"/>
            </p:cNvSpPr>
            <p:nvPr/>
          </p:nvSpPr>
          <p:spPr bwMode="auto">
            <a:xfrm>
              <a:off x="3216" y="3216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Line 51"/>
            <p:cNvSpPr>
              <a:spLocks noChangeShapeType="1"/>
            </p:cNvSpPr>
            <p:nvPr/>
          </p:nvSpPr>
          <p:spPr bwMode="auto">
            <a:xfrm>
              <a:off x="3024" y="2688"/>
              <a:ext cx="24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2" name="Group 52"/>
          <p:cNvGrpSpPr>
            <a:grpSpLocks/>
          </p:cNvGrpSpPr>
          <p:nvPr/>
        </p:nvGrpSpPr>
        <p:grpSpPr bwMode="auto">
          <a:xfrm>
            <a:off x="6725021" y="4623492"/>
            <a:ext cx="1785490" cy="1423034"/>
            <a:chOff x="3984" y="2688"/>
            <a:chExt cx="1104" cy="1200"/>
          </a:xfrm>
        </p:grpSpPr>
        <p:sp>
          <p:nvSpPr>
            <p:cNvPr id="53" name="Oval 53"/>
            <p:cNvSpPr>
              <a:spLocks noChangeArrowheads="1"/>
            </p:cNvSpPr>
            <p:nvPr/>
          </p:nvSpPr>
          <p:spPr bwMode="auto">
            <a:xfrm>
              <a:off x="4512" y="2688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Oval 54"/>
            <p:cNvSpPr>
              <a:spLocks noChangeArrowheads="1"/>
            </p:cNvSpPr>
            <p:nvPr/>
          </p:nvSpPr>
          <p:spPr bwMode="auto">
            <a:xfrm>
              <a:off x="4224" y="326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Oval 55"/>
            <p:cNvSpPr>
              <a:spLocks noChangeArrowheads="1"/>
            </p:cNvSpPr>
            <p:nvPr/>
          </p:nvSpPr>
          <p:spPr bwMode="auto">
            <a:xfrm>
              <a:off x="4800" y="326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Oval 56"/>
            <p:cNvSpPr>
              <a:spLocks noChangeArrowheads="1"/>
            </p:cNvSpPr>
            <p:nvPr/>
          </p:nvSpPr>
          <p:spPr bwMode="auto">
            <a:xfrm>
              <a:off x="3984" y="3792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Oval 57"/>
            <p:cNvSpPr>
              <a:spLocks noChangeArrowheads="1"/>
            </p:cNvSpPr>
            <p:nvPr/>
          </p:nvSpPr>
          <p:spPr bwMode="auto">
            <a:xfrm>
              <a:off x="4416" y="3792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Line 58"/>
            <p:cNvSpPr>
              <a:spLocks noChangeShapeType="1"/>
            </p:cNvSpPr>
            <p:nvPr/>
          </p:nvSpPr>
          <p:spPr bwMode="auto">
            <a:xfrm flipH="1">
              <a:off x="4272" y="2736"/>
              <a:ext cx="288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Line 59"/>
            <p:cNvSpPr>
              <a:spLocks noChangeShapeType="1"/>
            </p:cNvSpPr>
            <p:nvPr/>
          </p:nvSpPr>
          <p:spPr bwMode="auto">
            <a:xfrm>
              <a:off x="4560" y="2736"/>
              <a:ext cx="336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Line 60"/>
            <p:cNvSpPr>
              <a:spLocks noChangeShapeType="1"/>
            </p:cNvSpPr>
            <p:nvPr/>
          </p:nvSpPr>
          <p:spPr bwMode="auto">
            <a:xfrm flipH="1">
              <a:off x="4032" y="3312"/>
              <a:ext cx="24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Line 61"/>
            <p:cNvSpPr>
              <a:spLocks noChangeShapeType="1"/>
            </p:cNvSpPr>
            <p:nvPr/>
          </p:nvSpPr>
          <p:spPr bwMode="auto">
            <a:xfrm>
              <a:off x="4272" y="3312"/>
              <a:ext cx="192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Oval 62"/>
            <p:cNvSpPr>
              <a:spLocks noChangeArrowheads="1"/>
            </p:cNvSpPr>
            <p:nvPr/>
          </p:nvSpPr>
          <p:spPr bwMode="auto">
            <a:xfrm>
              <a:off x="4512" y="3216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Oval 63"/>
            <p:cNvSpPr>
              <a:spLocks noChangeArrowheads="1"/>
            </p:cNvSpPr>
            <p:nvPr/>
          </p:nvSpPr>
          <p:spPr bwMode="auto">
            <a:xfrm>
              <a:off x="4176" y="3792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Line 64"/>
            <p:cNvSpPr>
              <a:spLocks noChangeShapeType="1"/>
            </p:cNvSpPr>
            <p:nvPr/>
          </p:nvSpPr>
          <p:spPr bwMode="auto">
            <a:xfrm flipH="1">
              <a:off x="4224" y="3312"/>
              <a:ext cx="48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Line 65"/>
            <p:cNvSpPr>
              <a:spLocks noChangeShapeType="1"/>
            </p:cNvSpPr>
            <p:nvPr/>
          </p:nvSpPr>
          <p:spPr bwMode="auto">
            <a:xfrm>
              <a:off x="4560" y="2784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Oval 66"/>
            <p:cNvSpPr>
              <a:spLocks noChangeArrowheads="1"/>
            </p:cNvSpPr>
            <p:nvPr/>
          </p:nvSpPr>
          <p:spPr bwMode="auto">
            <a:xfrm>
              <a:off x="4560" y="3792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Oval 67"/>
            <p:cNvSpPr>
              <a:spLocks noChangeArrowheads="1"/>
            </p:cNvSpPr>
            <p:nvPr/>
          </p:nvSpPr>
          <p:spPr bwMode="auto">
            <a:xfrm>
              <a:off x="4992" y="3792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Line 68"/>
            <p:cNvSpPr>
              <a:spLocks noChangeShapeType="1"/>
            </p:cNvSpPr>
            <p:nvPr/>
          </p:nvSpPr>
          <p:spPr bwMode="auto">
            <a:xfrm flipH="1">
              <a:off x="4608" y="3312"/>
              <a:ext cx="24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Line 69"/>
            <p:cNvSpPr>
              <a:spLocks noChangeShapeType="1"/>
            </p:cNvSpPr>
            <p:nvPr/>
          </p:nvSpPr>
          <p:spPr bwMode="auto">
            <a:xfrm>
              <a:off x="4848" y="3312"/>
              <a:ext cx="192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Oval 70"/>
            <p:cNvSpPr>
              <a:spLocks noChangeArrowheads="1"/>
            </p:cNvSpPr>
            <p:nvPr/>
          </p:nvSpPr>
          <p:spPr bwMode="auto">
            <a:xfrm>
              <a:off x="4752" y="3792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 flipH="1">
              <a:off x="4800" y="3312"/>
              <a:ext cx="48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91390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การเข้า-ถอดรหัสอย่างง่ายด้วย </a:t>
            </a:r>
            <a:r>
              <a:rPr lang="en-US" dirty="0" smtClean="0"/>
              <a:t>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การเข้า-ถอดรหัสมี 2 แบบ</a:t>
            </a:r>
          </a:p>
          <a:p>
            <a:pPr lvl="1"/>
            <a:r>
              <a:rPr lang="en-US" b="1" dirty="0" smtClean="0"/>
              <a:t>Fix-length codes</a:t>
            </a:r>
          </a:p>
          <a:p>
            <a:pPr lvl="2"/>
            <a:r>
              <a:rPr lang="th-TH" altLang="en-US" dirty="0" smtClean="0"/>
              <a:t>ตัวอักษรทุกตัวจะมีการเข้ารหัสโดยใช้จำนวน </a:t>
            </a:r>
            <a:r>
              <a:rPr lang="en-US" altLang="en-US" dirty="0" smtClean="0"/>
              <a:t>bit </a:t>
            </a:r>
            <a:r>
              <a:rPr lang="th-TH" altLang="en-US" dirty="0" smtClean="0"/>
              <a:t>ที่เท่ากัน </a:t>
            </a:r>
            <a:r>
              <a:rPr lang="en-US" altLang="en-US" dirty="0" smtClean="0"/>
              <a:t>(w)</a:t>
            </a:r>
            <a:endParaRPr lang="th-TH" altLang="en-US" dirty="0" smtClean="0"/>
          </a:p>
          <a:p>
            <a:pPr lvl="2"/>
            <a:r>
              <a:rPr lang="th-TH" altLang="en-US" dirty="0" smtClean="0"/>
              <a:t>ในการถอดรหัสจะสามารถอ่านข้อมูลขึ้นมาทีละ </a:t>
            </a:r>
            <a:r>
              <a:rPr lang="en-US" altLang="en-US" dirty="0" smtClean="0"/>
              <a:t>w bits </a:t>
            </a:r>
            <a:endParaRPr lang="th-TH" altLang="en-US" dirty="0" smtClean="0"/>
          </a:p>
          <a:p>
            <a:pPr lvl="2"/>
            <a:r>
              <a:rPr lang="th-TH" altLang="en-US" dirty="0" smtClean="0"/>
              <a:t>ตัวอย่าง คือ </a:t>
            </a:r>
            <a:r>
              <a:rPr lang="en-US" altLang="en-US" dirty="0" smtClean="0"/>
              <a:t>ASCII</a:t>
            </a:r>
          </a:p>
          <a:p>
            <a:pPr lvl="1"/>
            <a:r>
              <a:rPr lang="en-US" altLang="en-US" b="1" dirty="0" smtClean="0"/>
              <a:t>Prefix codes</a:t>
            </a:r>
          </a:p>
          <a:p>
            <a:pPr lvl="2"/>
            <a:r>
              <a:rPr lang="th-TH" altLang="en-US" dirty="0" smtClean="0"/>
              <a:t>ไม่มีตัวอักษรใดๆ ที่มีค่าเป็นค่านำหน้าของตัวอักษรอื่น</a:t>
            </a:r>
          </a:p>
          <a:p>
            <a:pPr lvl="2"/>
            <a:r>
              <a:rPr lang="th-TH" altLang="en-US" dirty="0" smtClean="0"/>
              <a:t>ตัวอย่าง คือ </a:t>
            </a:r>
            <a:r>
              <a:rPr lang="en-US" altLang="en-US" dirty="0" smtClean="0"/>
              <a:t>Huffman codes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84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ทำไมถึงต้องใช้ </a:t>
            </a:r>
            <a:r>
              <a:rPr lang="en-US" dirty="0" smtClean="0"/>
              <a:t>prefix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sz="2300" dirty="0" smtClean="0"/>
              <a:t>สมมุติในการส่งข้อมูลของเรามีตัวอักษรมากสุดคือ </a:t>
            </a:r>
            <a:r>
              <a:rPr lang="en-US" sz="2300" dirty="0" smtClean="0"/>
              <a:t>7 </a:t>
            </a:r>
            <a:r>
              <a:rPr lang="th-TH" sz="2300" dirty="0" smtClean="0"/>
              <a:t>ตัวอักษร</a:t>
            </a:r>
          </a:p>
          <a:p>
            <a:pPr lvl="1"/>
            <a:r>
              <a:rPr lang="en-US" sz="2000" dirty="0" smtClean="0"/>
              <a:t>a, m, n, o, r, s, t </a:t>
            </a:r>
            <a:endParaRPr lang="th-TH" sz="2000" dirty="0" smtClean="0"/>
          </a:p>
          <a:p>
            <a:pPr lvl="1"/>
            <a:r>
              <a:rPr lang="th-TH" sz="2000" dirty="0" smtClean="0"/>
              <a:t>ถ้าใช้ </a:t>
            </a:r>
            <a:r>
              <a:rPr lang="en-US" sz="2000" dirty="0" smtClean="0"/>
              <a:t>fix-length codes </a:t>
            </a:r>
            <a:r>
              <a:rPr lang="th-TH" sz="2000" dirty="0" smtClean="0"/>
              <a:t>จะต้องใช้ </a:t>
            </a:r>
            <a:r>
              <a:rPr lang="en-US" sz="2000" dirty="0" smtClean="0"/>
              <a:t>bit </a:t>
            </a:r>
            <a:r>
              <a:rPr lang="th-TH" sz="2000" dirty="0" smtClean="0"/>
              <a:t>อย่างน้อย 3 ตัวต่อตัวอักษร</a:t>
            </a:r>
          </a:p>
          <a:p>
            <a:pPr lvl="1"/>
            <a:r>
              <a:rPr lang="th-TH" sz="2000" dirty="0" smtClean="0"/>
              <a:t>เช่น </a:t>
            </a:r>
            <a:r>
              <a:rPr lang="en-US" sz="2000" dirty="0" smtClean="0"/>
              <a:t>a = 000,  m = 001, n = 010, o = 011, r = 100, s = 101, t = 110</a:t>
            </a:r>
          </a:p>
          <a:p>
            <a:pPr lvl="1"/>
            <a:r>
              <a:rPr lang="th-TH" sz="2000" dirty="0" smtClean="0"/>
              <a:t>ถ้าต้องการส่งคำว่า </a:t>
            </a:r>
            <a:r>
              <a:rPr lang="en-US" sz="2000" dirty="0" smtClean="0"/>
              <a:t>star </a:t>
            </a:r>
            <a:r>
              <a:rPr lang="th-TH" sz="2000" dirty="0" smtClean="0"/>
              <a:t>จะได้ว่า </a:t>
            </a:r>
            <a:r>
              <a:rPr lang="en-US" sz="2000" dirty="0" smtClean="0"/>
              <a:t>101 110 000 100 (12 bits)</a:t>
            </a:r>
          </a:p>
          <a:p>
            <a:r>
              <a:rPr lang="th-TH" sz="2300" dirty="0" smtClean="0"/>
              <a:t>ในขณะที่ ถ้าเป็นแบบ </a:t>
            </a:r>
            <a:r>
              <a:rPr lang="en-US" sz="2300" dirty="0" smtClean="0"/>
              <a:t>prefix code </a:t>
            </a:r>
            <a:r>
              <a:rPr lang="th-TH" sz="2300" dirty="0" smtClean="0"/>
              <a:t>ขนาดของข้อความจะเล็กลง เช่น กำหนด</a:t>
            </a:r>
            <a:endParaRPr lang="en-US" sz="2300" dirty="0" smtClean="0"/>
          </a:p>
          <a:p>
            <a:pPr lvl="1"/>
            <a:r>
              <a:rPr lang="en-US" sz="2000" dirty="0" smtClean="0"/>
              <a:t>a = 01, m = 10, n = 111, o = 0, r = 11, s = 1, t = 0011</a:t>
            </a:r>
          </a:p>
          <a:p>
            <a:pPr lvl="1"/>
            <a:r>
              <a:rPr lang="th-TH" altLang="en-US" sz="2000" dirty="0" smtClean="0"/>
              <a:t>คำว่า </a:t>
            </a:r>
            <a:r>
              <a:rPr lang="en-US" altLang="en-US" sz="2000" dirty="0" smtClean="0"/>
              <a:t>star </a:t>
            </a:r>
            <a:r>
              <a:rPr lang="th-TH" altLang="en-US" sz="2000" dirty="0" smtClean="0"/>
              <a:t>จะได้ว่า </a:t>
            </a:r>
            <a:r>
              <a:rPr lang="en-US" altLang="en-US" sz="2000" dirty="0" smtClean="0"/>
              <a:t>1 0011 01 11 (9 bits)</a:t>
            </a:r>
          </a:p>
          <a:p>
            <a:r>
              <a:rPr lang="th-TH" altLang="en-US" sz="2300" dirty="0" smtClean="0"/>
              <a:t>แต่ปัญหาของ </a:t>
            </a:r>
            <a:r>
              <a:rPr lang="en-US" altLang="en-US" sz="2300" dirty="0" smtClean="0"/>
              <a:t>prefix code </a:t>
            </a:r>
            <a:r>
              <a:rPr lang="th-TH" altLang="en-US" sz="2300" dirty="0" smtClean="0"/>
              <a:t>ถ้าเราไม่กำหนดค่าให้ถูกต้องดังตัวอย่างด้านบน คนถอดรหัสจะไม่รู้ว่าจะถอดยังไง ซึ่งอาจจะอ่านได้เป็น </a:t>
            </a:r>
            <a:r>
              <a:rPr lang="en-US" altLang="en-US" sz="2300" dirty="0">
                <a:cs typeface="Angsana New" panose="02020603050405020304" pitchFamily="18" charset="-34"/>
              </a:rPr>
              <a:t>10  0  11  0  111 = “</a:t>
            </a:r>
            <a:r>
              <a:rPr lang="en-US" altLang="en-US" sz="2300" dirty="0">
                <a:solidFill>
                  <a:schemeClr val="accent2"/>
                </a:solidFill>
                <a:cs typeface="Angsana New" panose="02020603050405020304" pitchFamily="18" charset="-34"/>
              </a:rPr>
              <a:t>moron</a:t>
            </a:r>
            <a:r>
              <a:rPr lang="en-US" altLang="en-US" sz="2300" dirty="0">
                <a:cs typeface="Angsana New" panose="02020603050405020304" pitchFamily="18" charset="-34"/>
              </a:rPr>
              <a:t>”</a:t>
            </a:r>
            <a:endParaRPr lang="en-US" altLang="en-US" sz="23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049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Times New Roman" panose="02020603050405020304" pitchFamily="18" charset="0"/>
              </a:rPr>
              <a:t>Introduction to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altLang="en-US" sz="2800" dirty="0"/>
              <a:t>ต้นไม้ (</a:t>
            </a:r>
            <a:r>
              <a:rPr lang="en-US" altLang="en-US" sz="2800" i="1" dirty="0"/>
              <a:t>tree</a:t>
            </a:r>
            <a:r>
              <a:rPr lang="th-TH" altLang="en-US" sz="2800" dirty="0"/>
              <a:t>) สามารถใช้จำลองโครงสร้างต่างๆได้ เช่นโครงสร้างของสารประกอบอิ่มตัว โครงสร้างขององค์กร ระบบแฟ้มในคอมพิวเตอร์ เป็นต้น</a:t>
            </a:r>
          </a:p>
          <a:p>
            <a:r>
              <a:rPr lang="th-TH" altLang="en-US" sz="2800" dirty="0"/>
              <a:t>ต้นไม้(</a:t>
            </a:r>
            <a:r>
              <a:rPr lang="en-US" altLang="en-US" sz="2800" i="1" dirty="0"/>
              <a:t>tree</a:t>
            </a:r>
            <a:r>
              <a:rPr lang="th-TH" altLang="en-US" sz="2800" dirty="0"/>
              <a:t>)</a:t>
            </a:r>
            <a:r>
              <a:rPr lang="en-US" altLang="en-US" sz="2800" dirty="0"/>
              <a:t> </a:t>
            </a:r>
            <a:r>
              <a:rPr lang="th-TH" altLang="en-US" sz="2800" dirty="0"/>
              <a:t>คือกราฟเชื่อมต่อแบบไม่มีทิศทาง(</a:t>
            </a:r>
            <a:r>
              <a:rPr lang="en-US" altLang="en-US" sz="2800" dirty="0"/>
              <a:t>connected undirected graph</a:t>
            </a:r>
            <a:r>
              <a:rPr lang="th-TH" altLang="en-US" sz="2800" dirty="0"/>
              <a:t>)</a:t>
            </a:r>
            <a:r>
              <a:rPr lang="en-US" altLang="en-US" sz="2800" dirty="0"/>
              <a:t> </a:t>
            </a:r>
            <a:r>
              <a:rPr lang="th-TH" altLang="en-US" sz="2800" dirty="0"/>
              <a:t>ที่ไม่มีวงจร</a:t>
            </a:r>
            <a:endParaRPr lang="en-US" altLang="en-US" sz="2800" dirty="0"/>
          </a:p>
          <a:p>
            <a:pPr lvl="1"/>
            <a:r>
              <a:rPr lang="en-US" altLang="en-US" sz="2400" b="1" dirty="0"/>
              <a:t>Theorem: </a:t>
            </a:r>
            <a:r>
              <a:rPr lang="th-TH" altLang="en-US" sz="2400" dirty="0"/>
              <a:t>มีทางเดินอย่างง่ายเพียงเส้นทางเดียวระหว่างสองโหนด(จุด)ใดๆ</a:t>
            </a:r>
            <a:endParaRPr lang="en-US" altLang="en-US" sz="2400" dirty="0"/>
          </a:p>
          <a:p>
            <a:r>
              <a:rPr lang="th-TH" altLang="en-US" sz="2800" dirty="0"/>
              <a:t>ป่า(</a:t>
            </a:r>
            <a:r>
              <a:rPr lang="en-US" altLang="en-US" sz="2800" i="1" dirty="0"/>
              <a:t>forest</a:t>
            </a:r>
            <a:r>
              <a:rPr lang="th-TH" altLang="en-US" sz="2800" dirty="0"/>
              <a:t>)คือเซตของต้นไม้ที่ไม่มีโหนด(จุด)ร่วมกัน</a:t>
            </a:r>
            <a:endParaRPr lang="en-US" altLang="en-US" sz="2800" dirty="0"/>
          </a:p>
          <a:p>
            <a:r>
              <a:rPr lang="th-TH" altLang="en-US" sz="2800" dirty="0"/>
              <a:t>จุดใบไม้(</a:t>
            </a:r>
            <a:r>
              <a:rPr lang="en-US" altLang="en-US" sz="2800" i="1" dirty="0"/>
              <a:t>leaf</a:t>
            </a:r>
            <a:r>
              <a:rPr lang="th-TH" altLang="en-US" sz="2800" dirty="0"/>
              <a:t>)</a:t>
            </a:r>
            <a:r>
              <a:rPr lang="en-US" altLang="en-US" sz="2800" dirty="0"/>
              <a:t> </a:t>
            </a:r>
            <a:r>
              <a:rPr lang="th-TH" altLang="en-US" sz="2800" dirty="0"/>
              <a:t>ในต้นไม้หรือป่า เป็นจุดที่เป็น </a:t>
            </a:r>
            <a:r>
              <a:rPr lang="en-US" altLang="en-US" sz="2800" dirty="0"/>
              <a:t>pendant </a:t>
            </a:r>
            <a:r>
              <a:rPr lang="th-TH" altLang="en-US" sz="2800" dirty="0"/>
              <a:t>หรือจุดสันโดษ(</a:t>
            </a:r>
            <a:r>
              <a:rPr lang="en-US" altLang="en-US" sz="2800" dirty="0"/>
              <a:t>isolated</a:t>
            </a:r>
            <a:r>
              <a:rPr lang="th-TH" altLang="en-US" sz="2800" dirty="0"/>
              <a:t>)</a:t>
            </a:r>
            <a:r>
              <a:rPr lang="en-US" altLang="en-US" sz="2800" dirty="0"/>
              <a:t>  </a:t>
            </a:r>
            <a:r>
              <a:rPr lang="th-TH" altLang="en-US" sz="2800" dirty="0"/>
              <a:t>จุดภายใน(</a:t>
            </a:r>
            <a:r>
              <a:rPr lang="en-US" altLang="en-US" sz="2800" i="1" dirty="0"/>
              <a:t>internal</a:t>
            </a:r>
            <a:r>
              <a:rPr lang="th-TH" altLang="en-US" sz="2800" dirty="0" smtClean="0"/>
              <a:t>)</a:t>
            </a:r>
            <a:r>
              <a:rPr lang="en-US" altLang="en-US" sz="2800" dirty="0" smtClean="0"/>
              <a:t> </a:t>
            </a:r>
            <a:r>
              <a:rPr lang="th-TH" altLang="en-US" sz="2800" dirty="0" smtClean="0"/>
              <a:t>คือ</a:t>
            </a:r>
            <a:r>
              <a:rPr lang="th-TH" altLang="en-US" sz="2800" dirty="0"/>
              <a:t>จุดใดๆที่ไม่ใช่จุดใบ</a:t>
            </a:r>
            <a:r>
              <a:rPr lang="en-US" altLang="en-US" sz="2800" dirty="0"/>
              <a:t> (</a:t>
            </a:r>
            <a:r>
              <a:rPr lang="th-TH" altLang="en-US" sz="2800" dirty="0"/>
              <a:t>ดังนั้นจุดภายในมีดีกรี</a:t>
            </a:r>
            <a:r>
              <a:rPr lang="en-US" altLang="en-US" sz="2800" dirty="0"/>
              <a:t> ≥ ___ 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52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Huffman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597496"/>
            <a:ext cx="8513440" cy="4495800"/>
          </a:xfrm>
        </p:spPr>
        <p:txBody>
          <a:bodyPr/>
          <a:lstStyle/>
          <a:p>
            <a:pPr>
              <a:spcBef>
                <a:spcPct val="10000"/>
              </a:spcBef>
              <a:buFontTx/>
              <a:buNone/>
            </a:pPr>
            <a:r>
              <a:rPr lang="th-TH" altLang="en-US" sz="2800" dirty="0">
                <a:latin typeface="Angsana New" panose="02020603050405020304" pitchFamily="18" charset="-34"/>
              </a:rPr>
              <a:t>เป็นรหัสที่มีความยาวไม่คงที่และมีน้ำหนักน้อยที่สุดในบรรดา</a:t>
            </a:r>
            <a:r>
              <a:rPr lang="th-TH" altLang="en-US" sz="2800" dirty="0" smtClean="0">
                <a:latin typeface="Angsana New" panose="02020603050405020304" pitchFamily="18" charset="-34"/>
              </a:rPr>
              <a:t>รหัส</a:t>
            </a:r>
            <a:r>
              <a:rPr lang="en-US" altLang="en-US" sz="2800" dirty="0" smtClean="0">
                <a:latin typeface="Angsana New" panose="02020603050405020304" pitchFamily="18" charset="-34"/>
              </a:rPr>
              <a:t> prefix </a:t>
            </a:r>
            <a:r>
              <a:rPr lang="en-US" altLang="en-US" sz="2800" dirty="0">
                <a:latin typeface="Angsana New" panose="02020603050405020304" pitchFamily="18" charset="-34"/>
              </a:rPr>
              <a:t>code</a:t>
            </a:r>
            <a:endParaRPr lang="th-TH" altLang="en-US" sz="2800" dirty="0">
              <a:latin typeface="Angsana New" panose="02020603050405020304" pitchFamily="18" charset="-34"/>
            </a:endParaRPr>
          </a:p>
          <a:p>
            <a:pPr>
              <a:spcBef>
                <a:spcPct val="10000"/>
              </a:spcBef>
              <a:buFontTx/>
              <a:buNone/>
            </a:pPr>
            <a:r>
              <a:rPr lang="th-TH" altLang="en-US" sz="2800" dirty="0">
                <a:latin typeface="Angsana New" panose="02020603050405020304" pitchFamily="18" charset="-34"/>
              </a:rPr>
              <a:t>ขั้นตอนวิธีของการสร้าง </a:t>
            </a:r>
            <a:r>
              <a:rPr lang="en-US" altLang="en-US" sz="2800" dirty="0">
                <a:latin typeface="Angsana New" panose="02020603050405020304" pitchFamily="18" charset="-34"/>
              </a:rPr>
              <a:t>Huffman code </a:t>
            </a:r>
            <a:r>
              <a:rPr lang="th-TH" altLang="en-US" sz="2800" dirty="0">
                <a:latin typeface="Angsana New" panose="02020603050405020304" pitchFamily="18" charset="-34"/>
              </a:rPr>
              <a:t>โดยใช้</a:t>
            </a:r>
            <a:r>
              <a:rPr lang="th-TH" altLang="en-US" sz="2800" u="sng" dirty="0">
                <a:latin typeface="Angsana New" panose="02020603050405020304" pitchFamily="18" charset="-34"/>
              </a:rPr>
              <a:t>ต้นไม้ทวิภาค</a:t>
            </a:r>
            <a:r>
              <a:rPr lang="th-TH" altLang="en-US" sz="2800" dirty="0">
                <a:latin typeface="Angsana New" panose="02020603050405020304" pitchFamily="18" charset="-34"/>
              </a:rPr>
              <a:t>มีดังนี้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th-TH" altLang="en-US" sz="2800" dirty="0">
                <a:latin typeface="Angsana New" panose="02020603050405020304" pitchFamily="18" charset="-34"/>
              </a:rPr>
              <a:t>1. เขียนตัวอักษรและความถี่กำกับจุดยอดแต่ละจุดแล้วเรียงความถี่จากน้อยไปหามาก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th-TH" altLang="en-US" sz="2800" dirty="0">
                <a:latin typeface="Angsana New" panose="02020603050405020304" pitchFamily="18" charset="-34"/>
              </a:rPr>
              <a:t>2. เชื่อมจุดยอดทางซ้าย 2 จุดกับจุดยอดใหม่ กำกับจุดยอดใหม่ด้วยผลบวกของความถี่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th-TH" altLang="en-US" sz="2800" dirty="0">
                <a:latin typeface="Angsana New" panose="02020603050405020304" pitchFamily="18" charset="-34"/>
              </a:rPr>
              <a:t>3. เรียงความถี่จากน้อยไปหามาก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th-TH" altLang="en-US" sz="2800" dirty="0">
                <a:latin typeface="Angsana New" panose="02020603050405020304" pitchFamily="18" charset="-34"/>
              </a:rPr>
              <a:t>4. ทำขั้นตอนที่2 และ 3 ซ้ำไปเรื่อยๆจนจุดยอดทั้งหมดเชื่อมกันเป็นกราฟต้นไม้ทวิภาค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th-TH" altLang="en-US" sz="2800" dirty="0">
                <a:latin typeface="Angsana New" panose="02020603050405020304" pitchFamily="18" charset="-34"/>
              </a:rPr>
              <a:t>5. ลบความถี่ออก แล้วเขียน 0 </a:t>
            </a:r>
            <a:r>
              <a:rPr lang="th-TH" altLang="en-US" sz="2800" dirty="0" smtClean="0">
                <a:latin typeface="Angsana New" panose="02020603050405020304" pitchFamily="18" charset="-34"/>
              </a:rPr>
              <a:t>กำกับที่ลูกด้านซ้ายและ</a:t>
            </a:r>
            <a:r>
              <a:rPr lang="th-TH" altLang="en-US" sz="2800" dirty="0">
                <a:latin typeface="Angsana New" panose="02020603050405020304" pitchFamily="18" charset="-34"/>
              </a:rPr>
              <a:t>เขียนเลข 1 </a:t>
            </a:r>
            <a:r>
              <a:rPr lang="th-TH" altLang="en-US" sz="2800" dirty="0" smtClean="0">
                <a:latin typeface="Angsana New" panose="02020603050405020304" pitchFamily="18" charset="-34"/>
              </a:rPr>
              <a:t>กำกับลูกด้านขวาผล</a:t>
            </a:r>
            <a:r>
              <a:rPr lang="th-TH" altLang="en-US" sz="2800" dirty="0">
                <a:latin typeface="Angsana New" panose="02020603050405020304" pitchFamily="18" charset="-34"/>
              </a:rPr>
              <a:t>ที่ได้คือ </a:t>
            </a:r>
            <a:r>
              <a:rPr lang="en-US" altLang="en-US" sz="2800" dirty="0">
                <a:latin typeface="Angsana New" panose="02020603050405020304" pitchFamily="18" charset="-34"/>
              </a:rPr>
              <a:t>Huffman tree</a:t>
            </a:r>
            <a:endParaRPr lang="th-TH" altLang="en-US" sz="2800" dirty="0">
              <a:latin typeface="Angsana New" panose="02020603050405020304" pitchFamily="18" charset="-34"/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6084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สร้าง </a:t>
            </a:r>
            <a:r>
              <a:rPr lang="en-US" dirty="0" smtClean="0"/>
              <a:t>Huffman tree</a:t>
            </a:r>
            <a:r>
              <a:rPr lang="th-TH" dirty="0" smtClean="0"/>
              <a:t> </a:t>
            </a:r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th-TH" sz="2400" dirty="0" smtClean="0"/>
              <a:t>จากตัวอย่างที่มีตัวอักษร </a:t>
            </a:r>
            <a:r>
              <a:rPr lang="en-US" sz="2400" dirty="0" smtClean="0"/>
              <a:t>a, </a:t>
            </a:r>
            <a:r>
              <a:rPr lang="en-US" sz="2400" dirty="0"/>
              <a:t>m, n, o, r, s, t </a:t>
            </a:r>
            <a:r>
              <a:rPr lang="th-TH" sz="2400" dirty="0" smtClean="0"/>
              <a:t>จาก </a:t>
            </a:r>
            <a:r>
              <a:rPr lang="en-US" sz="2400" dirty="0" smtClean="0"/>
              <a:t>Huffman code </a:t>
            </a:r>
            <a:r>
              <a:rPr lang="th-TH" sz="2400" dirty="0" smtClean="0"/>
              <a:t>จะต้องกำหนดความถี่ที่จะมีการเรียกใช้ตัวอักษร เพื่อให้ตัวที่ถูกใช้งานบ่อยๆ มีการเข้ารหัสที่สั้นลง</a:t>
            </a:r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th-TH" sz="2400" dirty="0" smtClean="0"/>
              <a:t>สมมุติกำหนดให้  </a:t>
            </a:r>
            <a:r>
              <a:rPr lang="en-US" sz="2400" dirty="0" smtClean="0"/>
              <a:t>a: 20, m: 5, n: 3, o: 10, r: 12, s: 30, t: 15</a:t>
            </a:r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n-US" sz="2400" dirty="0"/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n-US" sz="2400" dirty="0" smtClean="0"/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th-TH" sz="2400" dirty="0" smtClean="0"/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th-TH" sz="2400" dirty="0" smtClean="0"/>
              <a:t>เรียงลำดับจากความถี่น้อยไปยังความถี่มาก</a:t>
            </a:r>
            <a:endParaRPr lang="th-TH" sz="2400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55576" y="3142104"/>
            <a:ext cx="1080120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a: 20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903350" y="3140968"/>
            <a:ext cx="1080120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</a:t>
            </a:r>
            <a:r>
              <a:rPr lang="en-US" dirty="0" smtClean="0"/>
              <a:t>: 5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051124" y="3140968"/>
            <a:ext cx="1080120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n: 3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348778" y="3140968"/>
            <a:ext cx="1080120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: 12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58124" y="3140968"/>
            <a:ext cx="1080120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</a:t>
            </a:r>
            <a:r>
              <a:rPr lang="en-US" dirty="0" smtClean="0"/>
              <a:t>: 15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199951" y="3140968"/>
            <a:ext cx="1080120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</a:t>
            </a:r>
            <a:r>
              <a:rPr lang="en-US" dirty="0" smtClean="0"/>
              <a:t>: </a:t>
            </a:r>
            <a:r>
              <a:rPr lang="en-US" dirty="0"/>
              <a:t>1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497605" y="3140968"/>
            <a:ext cx="1080120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  <a:r>
              <a:rPr lang="en-US" dirty="0" smtClean="0"/>
              <a:t>: </a:t>
            </a:r>
            <a:r>
              <a:rPr lang="en-US" dirty="0"/>
              <a:t>3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65796" y="4941168"/>
            <a:ext cx="1080120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n: 3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913570" y="4940032"/>
            <a:ext cx="1080120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</a:t>
            </a:r>
            <a:r>
              <a:rPr lang="en-US" dirty="0" smtClean="0"/>
              <a:t>: 5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3061344" y="4940032"/>
            <a:ext cx="1080120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</a:t>
            </a:r>
            <a:r>
              <a:rPr lang="en-US" dirty="0" smtClean="0"/>
              <a:t>: 10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358998" y="4940032"/>
            <a:ext cx="1080120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t: 15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7668344" y="4940032"/>
            <a:ext cx="1080120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s: 30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210171" y="4940032"/>
            <a:ext cx="1080120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r: 1</a:t>
            </a:r>
            <a:r>
              <a:rPr lang="en-US" dirty="0"/>
              <a:t>2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507825" y="4940032"/>
            <a:ext cx="1080120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a: 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587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สร้าง </a:t>
            </a:r>
            <a:r>
              <a:rPr lang="en-US" dirty="0"/>
              <a:t>Huffman tree</a:t>
            </a:r>
            <a:r>
              <a:rPr lang="th-TH" dirty="0"/>
              <a:t>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276872"/>
            <a:ext cx="8153400" cy="3819128"/>
          </a:xfrm>
        </p:spPr>
        <p:txBody>
          <a:bodyPr/>
          <a:lstStyle/>
          <a:p>
            <a:pPr>
              <a:spcBef>
                <a:spcPct val="10000"/>
              </a:spcBef>
            </a:pPr>
            <a:r>
              <a:rPr lang="th-TH" altLang="en-US" sz="2400" dirty="0">
                <a:latin typeface="Angsana New" panose="02020603050405020304" pitchFamily="18" charset="-34"/>
              </a:rPr>
              <a:t>เชื่อมจุดยอดทางซ้าย 2 จุดกับจุดยอดใหม่ กำกับจุดยอดใหม่ด้วยผลบวกของ</a:t>
            </a:r>
            <a:r>
              <a:rPr lang="th-TH" altLang="en-US" sz="2400" dirty="0" smtClean="0">
                <a:latin typeface="Angsana New" panose="02020603050405020304" pitchFamily="18" charset="-34"/>
              </a:rPr>
              <a:t>ความถี่</a:t>
            </a:r>
            <a:endParaRPr lang="en-US" altLang="en-US" sz="2400" dirty="0" smtClean="0">
              <a:latin typeface="Angsana New" panose="02020603050405020304" pitchFamily="18" charset="-34"/>
            </a:endParaRPr>
          </a:p>
          <a:p>
            <a:pPr>
              <a:spcBef>
                <a:spcPct val="10000"/>
              </a:spcBef>
            </a:pPr>
            <a:endParaRPr lang="en-US" altLang="en-US" sz="2400" dirty="0">
              <a:latin typeface="Angsana New" panose="02020603050405020304" pitchFamily="18" charset="-34"/>
            </a:endParaRPr>
          </a:p>
          <a:p>
            <a:pPr>
              <a:spcBef>
                <a:spcPct val="10000"/>
              </a:spcBef>
            </a:pPr>
            <a:endParaRPr lang="en-US" altLang="en-US" sz="2400" dirty="0" smtClean="0">
              <a:latin typeface="Angsana New" panose="02020603050405020304" pitchFamily="18" charset="-34"/>
            </a:endParaRPr>
          </a:p>
          <a:p>
            <a:pPr>
              <a:spcBef>
                <a:spcPct val="10000"/>
              </a:spcBef>
            </a:pPr>
            <a:endParaRPr lang="en-US" altLang="en-US" sz="2400" dirty="0">
              <a:latin typeface="Angsana New" panose="02020603050405020304" pitchFamily="18" charset="-34"/>
            </a:endParaRPr>
          </a:p>
          <a:p>
            <a:pPr>
              <a:spcBef>
                <a:spcPct val="10000"/>
              </a:spcBef>
            </a:pPr>
            <a:endParaRPr lang="en-US" altLang="en-US" sz="2400" dirty="0" smtClean="0">
              <a:latin typeface="Angsana New" panose="02020603050405020304" pitchFamily="18" charset="-34"/>
            </a:endParaRPr>
          </a:p>
          <a:p>
            <a:pPr>
              <a:spcBef>
                <a:spcPct val="10000"/>
              </a:spcBef>
            </a:pPr>
            <a:r>
              <a:rPr lang="th-TH" altLang="en-US" sz="2400" dirty="0" smtClean="0">
                <a:latin typeface="Angsana New" panose="02020603050405020304" pitchFamily="18" charset="-34"/>
              </a:rPr>
              <a:t>เรียงค่าจากน้อยไปมากใหม่</a:t>
            </a:r>
            <a:endParaRPr lang="th-TH" altLang="en-US" sz="2400" dirty="0">
              <a:latin typeface="Angsana New" panose="02020603050405020304" pitchFamily="18" charset="-34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5796" y="1701944"/>
            <a:ext cx="1080120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n: 3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913570" y="1700808"/>
            <a:ext cx="1080120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</a:t>
            </a:r>
            <a:r>
              <a:rPr lang="en-US" dirty="0" smtClean="0"/>
              <a:t>: 5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061344" y="1700808"/>
            <a:ext cx="1080120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</a:t>
            </a:r>
            <a:r>
              <a:rPr lang="en-US" dirty="0" smtClean="0"/>
              <a:t>: 10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358998" y="1700808"/>
            <a:ext cx="1080120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t: 15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68344" y="1700808"/>
            <a:ext cx="1080120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s: 30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210171" y="1700808"/>
            <a:ext cx="1080120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r: 1</a:t>
            </a:r>
            <a:r>
              <a:rPr lang="en-US" dirty="0"/>
              <a:t>2</a:t>
            </a:r>
          </a:p>
        </p:txBody>
      </p:sp>
      <p:sp>
        <p:nvSpPr>
          <p:cNvPr id="10" name="Rectangle 9"/>
          <p:cNvSpPr/>
          <p:nvPr/>
        </p:nvSpPr>
        <p:spPr>
          <a:xfrm>
            <a:off x="6507825" y="1700808"/>
            <a:ext cx="1080120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a: 20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55576" y="3645024"/>
            <a:ext cx="1080120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n: 3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903350" y="3643888"/>
            <a:ext cx="1080120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</a:t>
            </a:r>
            <a:r>
              <a:rPr lang="en-US" dirty="0" smtClean="0"/>
              <a:t>: 5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3051124" y="3643888"/>
            <a:ext cx="1080120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</a:t>
            </a:r>
            <a:r>
              <a:rPr lang="en-US" dirty="0" smtClean="0"/>
              <a:t>: 10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348778" y="3643888"/>
            <a:ext cx="1080120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t: 15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7658124" y="3643888"/>
            <a:ext cx="1080120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s: 30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199951" y="3643888"/>
            <a:ext cx="1080120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r: 1</a:t>
            </a:r>
            <a:r>
              <a:rPr lang="en-US" dirty="0"/>
              <a:t>2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497605" y="3643888"/>
            <a:ext cx="1080120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a: 20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1547664" y="2780928"/>
            <a:ext cx="720080" cy="648072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cxnSp>
        <p:nvCxnSpPr>
          <p:cNvPr id="20" name="Straight Connector 19"/>
          <p:cNvCxnSpPr>
            <a:stCxn id="18" idx="3"/>
            <a:endCxn id="11" idx="0"/>
          </p:cNvCxnSpPr>
          <p:nvPr/>
        </p:nvCxnSpPr>
        <p:spPr>
          <a:xfrm flipH="1">
            <a:off x="1295636" y="3334092"/>
            <a:ext cx="357481" cy="3109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8" idx="5"/>
            <a:endCxn id="12" idx="0"/>
          </p:cNvCxnSpPr>
          <p:nvPr/>
        </p:nvCxnSpPr>
        <p:spPr>
          <a:xfrm>
            <a:off x="2162291" y="3334092"/>
            <a:ext cx="281119" cy="30979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1263986" y="5949280"/>
            <a:ext cx="1080120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n: 3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2411760" y="5948144"/>
            <a:ext cx="1080120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</a:t>
            </a:r>
            <a:r>
              <a:rPr lang="en-US" dirty="0" smtClean="0"/>
              <a:t>: 5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2979116" y="5156056"/>
            <a:ext cx="1080120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</a:t>
            </a:r>
            <a:r>
              <a:rPr lang="en-US" dirty="0" smtClean="0"/>
              <a:t>: 10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5276770" y="5156056"/>
            <a:ext cx="1080120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t: 15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7586116" y="5156056"/>
            <a:ext cx="1080120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s: 30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4127943" y="5156056"/>
            <a:ext cx="1080120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r: 1</a:t>
            </a:r>
            <a:r>
              <a:rPr lang="en-US" dirty="0"/>
              <a:t>2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425597" y="5156056"/>
            <a:ext cx="1080120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a: 20</a:t>
            </a:r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2056074" y="5085184"/>
            <a:ext cx="720080" cy="648072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cxnSp>
        <p:nvCxnSpPr>
          <p:cNvPr id="31" name="Straight Connector 30"/>
          <p:cNvCxnSpPr>
            <a:stCxn id="30" idx="3"/>
            <a:endCxn id="23" idx="0"/>
          </p:cNvCxnSpPr>
          <p:nvPr/>
        </p:nvCxnSpPr>
        <p:spPr>
          <a:xfrm flipH="1">
            <a:off x="1804046" y="5638348"/>
            <a:ext cx="357481" cy="3109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30" idx="5"/>
            <a:endCxn id="24" idx="0"/>
          </p:cNvCxnSpPr>
          <p:nvPr/>
        </p:nvCxnSpPr>
        <p:spPr>
          <a:xfrm>
            <a:off x="2670701" y="5638348"/>
            <a:ext cx="281119" cy="30979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0295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สร้าง </a:t>
            </a:r>
            <a:r>
              <a:rPr lang="en-US" dirty="0"/>
              <a:t>Huffman tree</a:t>
            </a:r>
            <a:r>
              <a:rPr lang="th-TH" dirty="0"/>
              <a:t> </a:t>
            </a:r>
            <a:r>
              <a:rPr lang="en-US" dirty="0" smtClean="0"/>
              <a:t>(</a:t>
            </a:r>
            <a:r>
              <a:rPr lang="th-TH" dirty="0" smtClean="0"/>
              <a:t>3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altLang="en-US" sz="2400" dirty="0">
                <a:latin typeface="Angsana New" panose="02020603050405020304" pitchFamily="18" charset="-34"/>
              </a:rPr>
              <a:t>เชื่อมจุดยอดทางซ้าย 2 จุดกับจุดยอดใหม่ กำกับจุดยอดใหม่ด้วยผลบวกของ</a:t>
            </a:r>
            <a:r>
              <a:rPr lang="th-TH" altLang="en-US" sz="2400" dirty="0" smtClean="0">
                <a:latin typeface="Angsana New" panose="02020603050405020304" pitchFamily="18" charset="-34"/>
              </a:rPr>
              <a:t>ความถี่</a:t>
            </a:r>
          </a:p>
          <a:p>
            <a:endParaRPr lang="th-TH" altLang="en-US" sz="2400" dirty="0">
              <a:latin typeface="Angsana New" panose="02020603050405020304" pitchFamily="18" charset="-34"/>
            </a:endParaRPr>
          </a:p>
          <a:p>
            <a:endParaRPr lang="th-TH" altLang="en-US" sz="2400" dirty="0" smtClean="0">
              <a:latin typeface="Angsana New" panose="02020603050405020304" pitchFamily="18" charset="-34"/>
            </a:endParaRPr>
          </a:p>
          <a:p>
            <a:endParaRPr lang="th-TH" altLang="en-US" sz="2400" dirty="0">
              <a:latin typeface="Angsana New" panose="02020603050405020304" pitchFamily="18" charset="-34"/>
            </a:endParaRPr>
          </a:p>
          <a:p>
            <a:endParaRPr lang="th-TH" altLang="en-US" sz="2400" dirty="0" smtClean="0">
              <a:latin typeface="Angsana New" panose="02020603050405020304" pitchFamily="18" charset="-34"/>
            </a:endParaRPr>
          </a:p>
          <a:p>
            <a:endParaRPr lang="th-TH" altLang="en-US" sz="1200" dirty="0">
              <a:latin typeface="Angsana New" panose="02020603050405020304" pitchFamily="18" charset="-34"/>
            </a:endParaRPr>
          </a:p>
          <a:p>
            <a:r>
              <a:rPr lang="th-TH" altLang="en-US" sz="2400" dirty="0">
                <a:latin typeface="Angsana New" panose="02020603050405020304" pitchFamily="18" charset="-34"/>
              </a:rPr>
              <a:t>เรียงค่าจากน้อยไปมากใหม่</a:t>
            </a:r>
          </a:p>
          <a:p>
            <a:endParaRPr lang="en-US" altLang="en-US" sz="2400" dirty="0">
              <a:latin typeface="Angsana New" panose="02020603050405020304" pitchFamily="18" charset="-34"/>
            </a:endParaRP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55576" y="3573016"/>
            <a:ext cx="1080120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n: 3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903350" y="3571880"/>
            <a:ext cx="1080120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</a:t>
            </a:r>
            <a:r>
              <a:rPr lang="en-US" dirty="0" smtClean="0"/>
              <a:t>: 5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470706" y="2779792"/>
            <a:ext cx="1080120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</a:t>
            </a:r>
            <a:r>
              <a:rPr lang="en-US" dirty="0" smtClean="0"/>
              <a:t>: 10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768360" y="2779792"/>
            <a:ext cx="1080120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t: 15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77706" y="2779792"/>
            <a:ext cx="1080120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s: 30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619533" y="2779792"/>
            <a:ext cx="1080120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r: 1</a:t>
            </a:r>
            <a:r>
              <a:rPr lang="en-US" dirty="0"/>
              <a:t>2</a:t>
            </a:r>
          </a:p>
        </p:txBody>
      </p:sp>
      <p:sp>
        <p:nvSpPr>
          <p:cNvPr id="10" name="Rectangle 9"/>
          <p:cNvSpPr/>
          <p:nvPr/>
        </p:nvSpPr>
        <p:spPr>
          <a:xfrm>
            <a:off x="5917187" y="2779792"/>
            <a:ext cx="1080120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a: 20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1547664" y="2708920"/>
            <a:ext cx="720080" cy="648072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cxnSp>
        <p:nvCxnSpPr>
          <p:cNvPr id="12" name="Straight Connector 11"/>
          <p:cNvCxnSpPr>
            <a:stCxn id="11" idx="3"/>
            <a:endCxn id="4" idx="0"/>
          </p:cNvCxnSpPr>
          <p:nvPr/>
        </p:nvCxnSpPr>
        <p:spPr>
          <a:xfrm flipH="1">
            <a:off x="1295636" y="3262084"/>
            <a:ext cx="357481" cy="3109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11" idx="5"/>
            <a:endCxn id="5" idx="0"/>
          </p:cNvCxnSpPr>
          <p:nvPr/>
        </p:nvCxnSpPr>
        <p:spPr>
          <a:xfrm>
            <a:off x="2162291" y="3262084"/>
            <a:ext cx="281119" cy="30979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2089438" y="1951700"/>
            <a:ext cx="720080" cy="648072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18</a:t>
            </a:r>
            <a:endParaRPr lang="en-US" sz="2000" dirty="0"/>
          </a:p>
        </p:txBody>
      </p:sp>
      <p:cxnSp>
        <p:nvCxnSpPr>
          <p:cNvPr id="16" name="Straight Connector 15"/>
          <p:cNvCxnSpPr>
            <a:stCxn id="14" idx="3"/>
            <a:endCxn id="11" idx="0"/>
          </p:cNvCxnSpPr>
          <p:nvPr/>
        </p:nvCxnSpPr>
        <p:spPr>
          <a:xfrm flipH="1">
            <a:off x="1907704" y="2504864"/>
            <a:ext cx="287187" cy="20405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4" idx="5"/>
            <a:endCxn id="6" idx="0"/>
          </p:cNvCxnSpPr>
          <p:nvPr/>
        </p:nvCxnSpPr>
        <p:spPr>
          <a:xfrm>
            <a:off x="2704065" y="2504864"/>
            <a:ext cx="306701" cy="27492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771800" y="6165304"/>
            <a:ext cx="1080120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n: 3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3919574" y="6164168"/>
            <a:ext cx="1080120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</a:t>
            </a:r>
            <a:r>
              <a:rPr lang="en-US" dirty="0" smtClean="0"/>
              <a:t>: 5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4486930" y="5372080"/>
            <a:ext cx="1080120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</a:t>
            </a:r>
            <a:r>
              <a:rPr lang="en-US" dirty="0" smtClean="0"/>
              <a:t>: 10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2686695" y="4606652"/>
            <a:ext cx="1080120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t: 15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6308583" y="4603988"/>
            <a:ext cx="1080120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s: 30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1537868" y="4606652"/>
            <a:ext cx="1080120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r: 1</a:t>
            </a:r>
            <a:r>
              <a:rPr lang="en-US" dirty="0"/>
              <a:t>2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148064" y="4603988"/>
            <a:ext cx="1080120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a: 20</a:t>
            </a:r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3563888" y="5301208"/>
            <a:ext cx="720080" cy="648072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cxnSp>
        <p:nvCxnSpPr>
          <p:cNvPr id="28" name="Straight Connector 27"/>
          <p:cNvCxnSpPr>
            <a:stCxn id="27" idx="3"/>
            <a:endCxn id="20" idx="0"/>
          </p:cNvCxnSpPr>
          <p:nvPr/>
        </p:nvCxnSpPr>
        <p:spPr>
          <a:xfrm flipH="1">
            <a:off x="3311860" y="5854372"/>
            <a:ext cx="357481" cy="3109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27" idx="5"/>
            <a:endCxn id="21" idx="0"/>
          </p:cNvCxnSpPr>
          <p:nvPr/>
        </p:nvCxnSpPr>
        <p:spPr>
          <a:xfrm>
            <a:off x="4178515" y="5854372"/>
            <a:ext cx="281119" cy="30979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4105662" y="4543988"/>
            <a:ext cx="720080" cy="648072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18</a:t>
            </a:r>
            <a:endParaRPr lang="en-US" sz="2000" dirty="0"/>
          </a:p>
        </p:txBody>
      </p:sp>
      <p:cxnSp>
        <p:nvCxnSpPr>
          <p:cNvPr id="31" name="Straight Connector 30"/>
          <p:cNvCxnSpPr>
            <a:stCxn id="30" idx="3"/>
            <a:endCxn id="27" idx="0"/>
          </p:cNvCxnSpPr>
          <p:nvPr/>
        </p:nvCxnSpPr>
        <p:spPr>
          <a:xfrm flipH="1">
            <a:off x="3923928" y="5097152"/>
            <a:ext cx="287187" cy="20405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30" idx="5"/>
            <a:endCxn id="22" idx="0"/>
          </p:cNvCxnSpPr>
          <p:nvPr/>
        </p:nvCxnSpPr>
        <p:spPr>
          <a:xfrm>
            <a:off x="4720289" y="5097152"/>
            <a:ext cx="306701" cy="27492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2934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4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3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สร้าง </a:t>
            </a:r>
            <a:r>
              <a:rPr lang="en-US" dirty="0"/>
              <a:t>Huffman tree</a:t>
            </a:r>
            <a:r>
              <a:rPr lang="th-TH" dirty="0"/>
              <a:t> </a:t>
            </a:r>
            <a:r>
              <a:rPr lang="en-US" dirty="0" smtClean="0"/>
              <a:t>(</a:t>
            </a:r>
            <a:r>
              <a:rPr lang="th-TH" dirty="0"/>
              <a:t>4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altLang="en-US" sz="2400" dirty="0">
                <a:latin typeface="Angsana New" panose="02020603050405020304" pitchFamily="18" charset="-34"/>
              </a:rPr>
              <a:t>เชื่อมจุดยอดทางซ้าย 2 จุดกับจุดยอดใหม่ กำกับจุดยอดใหม่ด้วยผลบวกของ</a:t>
            </a:r>
            <a:r>
              <a:rPr lang="th-TH" altLang="en-US" sz="2400" dirty="0" smtClean="0">
                <a:latin typeface="Angsana New" panose="02020603050405020304" pitchFamily="18" charset="-34"/>
              </a:rPr>
              <a:t>ความถี่</a:t>
            </a:r>
          </a:p>
          <a:p>
            <a:endParaRPr lang="th-TH" altLang="en-US" sz="2400" dirty="0">
              <a:latin typeface="Angsana New" panose="02020603050405020304" pitchFamily="18" charset="-34"/>
            </a:endParaRPr>
          </a:p>
          <a:p>
            <a:endParaRPr lang="th-TH" altLang="en-US" sz="2400" dirty="0" smtClean="0">
              <a:latin typeface="Angsana New" panose="02020603050405020304" pitchFamily="18" charset="-34"/>
            </a:endParaRPr>
          </a:p>
          <a:p>
            <a:endParaRPr lang="th-TH" altLang="en-US" sz="2400" dirty="0">
              <a:latin typeface="Angsana New" panose="02020603050405020304" pitchFamily="18" charset="-34"/>
            </a:endParaRPr>
          </a:p>
          <a:p>
            <a:endParaRPr lang="th-TH" altLang="en-US" sz="2400" dirty="0" smtClean="0">
              <a:latin typeface="Angsana New" panose="02020603050405020304" pitchFamily="18" charset="-34"/>
            </a:endParaRPr>
          </a:p>
          <a:p>
            <a:endParaRPr lang="en-US" altLang="en-US" sz="1200" dirty="0" smtClean="0">
              <a:latin typeface="Angsana New" panose="02020603050405020304" pitchFamily="18" charset="-34"/>
            </a:endParaRPr>
          </a:p>
          <a:p>
            <a:endParaRPr lang="th-TH" altLang="en-US" sz="1200" dirty="0">
              <a:latin typeface="Angsana New" panose="02020603050405020304" pitchFamily="18" charset="-34"/>
            </a:endParaRPr>
          </a:p>
          <a:p>
            <a:r>
              <a:rPr lang="th-TH" altLang="en-US" sz="2400" dirty="0">
                <a:latin typeface="Angsana New" panose="02020603050405020304" pitchFamily="18" charset="-34"/>
              </a:rPr>
              <a:t>เรียงค่าจากน้อยไปมากใหม่</a:t>
            </a:r>
          </a:p>
          <a:p>
            <a:endParaRPr lang="en-US" altLang="en-US" sz="2400" dirty="0">
              <a:latin typeface="Angsana New" panose="02020603050405020304" pitchFamily="18" charset="-34"/>
            </a:endParaRPr>
          </a:p>
          <a:p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3048445" y="3955244"/>
            <a:ext cx="838862" cy="409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n: 3</a:t>
            </a:r>
            <a:endParaRPr lang="en-US" sz="1500" dirty="0"/>
          </a:p>
        </p:txBody>
      </p:sp>
      <p:sp>
        <p:nvSpPr>
          <p:cNvPr id="21" name="Rectangle 20"/>
          <p:cNvSpPr/>
          <p:nvPr/>
        </p:nvSpPr>
        <p:spPr>
          <a:xfrm>
            <a:off x="3939850" y="3954320"/>
            <a:ext cx="838862" cy="409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/>
              <a:t>m</a:t>
            </a:r>
            <a:r>
              <a:rPr lang="en-US" sz="1500" dirty="0" smtClean="0"/>
              <a:t>: 5</a:t>
            </a:r>
            <a:endParaRPr lang="en-US" sz="1500" dirty="0"/>
          </a:p>
        </p:txBody>
      </p:sp>
      <p:sp>
        <p:nvSpPr>
          <p:cNvPr id="22" name="Rectangle 21"/>
          <p:cNvSpPr/>
          <p:nvPr/>
        </p:nvSpPr>
        <p:spPr>
          <a:xfrm>
            <a:off x="4380480" y="3310254"/>
            <a:ext cx="838862" cy="409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/>
              <a:t>o</a:t>
            </a:r>
            <a:r>
              <a:rPr lang="en-US" sz="1500" dirty="0" smtClean="0"/>
              <a:t>: 10</a:t>
            </a:r>
            <a:endParaRPr lang="en-US" sz="1500" dirty="0"/>
          </a:p>
        </p:txBody>
      </p:sp>
      <p:sp>
        <p:nvSpPr>
          <p:cNvPr id="23" name="Rectangle 22"/>
          <p:cNvSpPr/>
          <p:nvPr/>
        </p:nvSpPr>
        <p:spPr>
          <a:xfrm>
            <a:off x="2982349" y="2687866"/>
            <a:ext cx="838862" cy="409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t: 15</a:t>
            </a:r>
            <a:endParaRPr lang="en-US" sz="1500" dirty="0"/>
          </a:p>
        </p:txBody>
      </p:sp>
      <p:sp>
        <p:nvSpPr>
          <p:cNvPr id="24" name="Rectangle 23"/>
          <p:cNvSpPr/>
          <p:nvPr/>
        </p:nvSpPr>
        <p:spPr>
          <a:xfrm>
            <a:off x="5795244" y="2685699"/>
            <a:ext cx="838862" cy="409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s: 30</a:t>
            </a:r>
            <a:endParaRPr lang="en-US" sz="1500" dirty="0"/>
          </a:p>
        </p:txBody>
      </p:sp>
      <p:sp>
        <p:nvSpPr>
          <p:cNvPr id="25" name="Rectangle 24"/>
          <p:cNvSpPr/>
          <p:nvPr/>
        </p:nvSpPr>
        <p:spPr>
          <a:xfrm>
            <a:off x="2090127" y="2687866"/>
            <a:ext cx="838862" cy="409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r: 1</a:t>
            </a:r>
            <a:r>
              <a:rPr lang="en-US" sz="1500" dirty="0"/>
              <a:t>2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893941" y="2685699"/>
            <a:ext cx="838862" cy="409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a: 20</a:t>
            </a:r>
            <a:endParaRPr lang="en-US" sz="1500" dirty="0"/>
          </a:p>
        </p:txBody>
      </p:sp>
      <p:sp>
        <p:nvSpPr>
          <p:cNvPr id="27" name="Oval 26"/>
          <p:cNvSpPr/>
          <p:nvPr/>
        </p:nvSpPr>
        <p:spPr>
          <a:xfrm>
            <a:off x="3663610" y="3252626"/>
            <a:ext cx="559241" cy="526963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8</a:t>
            </a:r>
            <a:endParaRPr lang="en-US" sz="1500" dirty="0"/>
          </a:p>
        </p:txBody>
      </p:sp>
      <p:cxnSp>
        <p:nvCxnSpPr>
          <p:cNvPr id="28" name="Straight Connector 27"/>
          <p:cNvCxnSpPr>
            <a:stCxn id="27" idx="3"/>
            <a:endCxn id="20" idx="0"/>
          </p:cNvCxnSpPr>
          <p:nvPr/>
        </p:nvCxnSpPr>
        <p:spPr>
          <a:xfrm flipH="1">
            <a:off x="3467876" y="3702417"/>
            <a:ext cx="277633" cy="25282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27" idx="5"/>
            <a:endCxn id="21" idx="0"/>
          </p:cNvCxnSpPr>
          <p:nvPr/>
        </p:nvCxnSpPr>
        <p:spPr>
          <a:xfrm>
            <a:off x="4140953" y="3702417"/>
            <a:ext cx="218328" cy="25190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4084373" y="2636912"/>
            <a:ext cx="559241" cy="526963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18</a:t>
            </a:r>
            <a:endParaRPr lang="en-US" sz="1500" dirty="0"/>
          </a:p>
        </p:txBody>
      </p:sp>
      <p:cxnSp>
        <p:nvCxnSpPr>
          <p:cNvPr id="31" name="Straight Connector 30"/>
          <p:cNvCxnSpPr>
            <a:stCxn id="30" idx="3"/>
            <a:endCxn id="27" idx="0"/>
          </p:cNvCxnSpPr>
          <p:nvPr/>
        </p:nvCxnSpPr>
        <p:spPr>
          <a:xfrm flipH="1">
            <a:off x="3943231" y="3086703"/>
            <a:ext cx="223040" cy="16592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30" idx="5"/>
            <a:endCxn id="22" idx="0"/>
          </p:cNvCxnSpPr>
          <p:nvPr/>
        </p:nvCxnSpPr>
        <p:spPr>
          <a:xfrm>
            <a:off x="4561715" y="3086703"/>
            <a:ext cx="238196" cy="22355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2702728" y="1988840"/>
            <a:ext cx="559241" cy="526963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27</a:t>
            </a:r>
            <a:endParaRPr lang="en-US" sz="1500" dirty="0"/>
          </a:p>
        </p:txBody>
      </p:sp>
      <p:cxnSp>
        <p:nvCxnSpPr>
          <p:cNvPr id="18" name="Straight Connector 17"/>
          <p:cNvCxnSpPr>
            <a:stCxn id="46" idx="3"/>
            <a:endCxn id="25" idx="0"/>
          </p:cNvCxnSpPr>
          <p:nvPr/>
        </p:nvCxnSpPr>
        <p:spPr>
          <a:xfrm flipH="1">
            <a:off x="2509558" y="2438631"/>
            <a:ext cx="275069" cy="24923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46" idx="5"/>
            <a:endCxn id="23" idx="0"/>
          </p:cNvCxnSpPr>
          <p:nvPr/>
        </p:nvCxnSpPr>
        <p:spPr>
          <a:xfrm>
            <a:off x="3180070" y="2438631"/>
            <a:ext cx="221710" cy="24923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1929918" y="6259500"/>
            <a:ext cx="838862" cy="409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n: 3</a:t>
            </a:r>
            <a:endParaRPr lang="en-US" sz="1500" dirty="0"/>
          </a:p>
        </p:txBody>
      </p:sp>
      <p:sp>
        <p:nvSpPr>
          <p:cNvPr id="50" name="Rectangle 49"/>
          <p:cNvSpPr/>
          <p:nvPr/>
        </p:nvSpPr>
        <p:spPr>
          <a:xfrm>
            <a:off x="2821323" y="6258576"/>
            <a:ext cx="838862" cy="409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/>
              <a:t>m</a:t>
            </a:r>
            <a:r>
              <a:rPr lang="en-US" sz="1500" dirty="0" smtClean="0"/>
              <a:t>: 5</a:t>
            </a:r>
            <a:endParaRPr lang="en-US" sz="1500" dirty="0"/>
          </a:p>
        </p:txBody>
      </p:sp>
      <p:sp>
        <p:nvSpPr>
          <p:cNvPr id="51" name="Rectangle 50"/>
          <p:cNvSpPr/>
          <p:nvPr/>
        </p:nvSpPr>
        <p:spPr>
          <a:xfrm>
            <a:off x="3261953" y="5614510"/>
            <a:ext cx="838862" cy="409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/>
              <a:t>o</a:t>
            </a:r>
            <a:r>
              <a:rPr lang="en-US" sz="1500" dirty="0" smtClean="0"/>
              <a:t>: 10</a:t>
            </a:r>
            <a:endParaRPr lang="en-US" sz="1500" dirty="0"/>
          </a:p>
        </p:txBody>
      </p:sp>
      <p:sp>
        <p:nvSpPr>
          <p:cNvPr id="52" name="Rectangle 51"/>
          <p:cNvSpPr/>
          <p:nvPr/>
        </p:nvSpPr>
        <p:spPr>
          <a:xfrm>
            <a:off x="5271782" y="5611428"/>
            <a:ext cx="838862" cy="409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t: 15</a:t>
            </a:r>
            <a:endParaRPr lang="en-US" sz="1500" dirty="0"/>
          </a:p>
        </p:txBody>
      </p:sp>
      <p:sp>
        <p:nvSpPr>
          <p:cNvPr id="53" name="Rectangle 52"/>
          <p:cNvSpPr/>
          <p:nvPr/>
        </p:nvSpPr>
        <p:spPr>
          <a:xfrm>
            <a:off x="6037394" y="4989955"/>
            <a:ext cx="838862" cy="409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s: 30</a:t>
            </a:r>
            <a:endParaRPr lang="en-US" sz="1500" dirty="0"/>
          </a:p>
        </p:txBody>
      </p:sp>
      <p:sp>
        <p:nvSpPr>
          <p:cNvPr id="54" name="Rectangle 53"/>
          <p:cNvSpPr/>
          <p:nvPr/>
        </p:nvSpPr>
        <p:spPr>
          <a:xfrm>
            <a:off x="4379560" y="5611428"/>
            <a:ext cx="838862" cy="409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r: 1</a:t>
            </a:r>
            <a:r>
              <a:rPr lang="en-US" sz="1500" dirty="0"/>
              <a:t>2</a:t>
            </a:r>
          </a:p>
        </p:txBody>
      </p:sp>
      <p:sp>
        <p:nvSpPr>
          <p:cNvPr id="55" name="Rectangle 54"/>
          <p:cNvSpPr/>
          <p:nvPr/>
        </p:nvSpPr>
        <p:spPr>
          <a:xfrm>
            <a:off x="3775414" y="4989955"/>
            <a:ext cx="838862" cy="409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a: 20</a:t>
            </a:r>
            <a:endParaRPr lang="en-US" sz="1500" dirty="0"/>
          </a:p>
        </p:txBody>
      </p:sp>
      <p:sp>
        <p:nvSpPr>
          <p:cNvPr id="56" name="Oval 55"/>
          <p:cNvSpPr/>
          <p:nvPr/>
        </p:nvSpPr>
        <p:spPr>
          <a:xfrm>
            <a:off x="2545083" y="5556882"/>
            <a:ext cx="559241" cy="526963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8</a:t>
            </a:r>
            <a:endParaRPr lang="en-US" sz="1500" dirty="0"/>
          </a:p>
        </p:txBody>
      </p:sp>
      <p:cxnSp>
        <p:nvCxnSpPr>
          <p:cNvPr id="57" name="Straight Connector 56"/>
          <p:cNvCxnSpPr>
            <a:stCxn id="56" idx="3"/>
            <a:endCxn id="49" idx="0"/>
          </p:cNvCxnSpPr>
          <p:nvPr/>
        </p:nvCxnSpPr>
        <p:spPr>
          <a:xfrm flipH="1">
            <a:off x="2349349" y="6006673"/>
            <a:ext cx="277633" cy="25282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56" idx="5"/>
            <a:endCxn id="50" idx="0"/>
          </p:cNvCxnSpPr>
          <p:nvPr/>
        </p:nvCxnSpPr>
        <p:spPr>
          <a:xfrm>
            <a:off x="3022426" y="6006673"/>
            <a:ext cx="218328" cy="25190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2965846" y="4941168"/>
            <a:ext cx="559241" cy="526963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18</a:t>
            </a:r>
            <a:endParaRPr lang="en-US" sz="1500" dirty="0"/>
          </a:p>
        </p:txBody>
      </p:sp>
      <p:cxnSp>
        <p:nvCxnSpPr>
          <p:cNvPr id="60" name="Straight Connector 59"/>
          <p:cNvCxnSpPr>
            <a:stCxn id="59" idx="3"/>
            <a:endCxn id="56" idx="0"/>
          </p:cNvCxnSpPr>
          <p:nvPr/>
        </p:nvCxnSpPr>
        <p:spPr>
          <a:xfrm flipH="1">
            <a:off x="2824704" y="5390959"/>
            <a:ext cx="223040" cy="16592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59" idx="5"/>
            <a:endCxn id="51" idx="0"/>
          </p:cNvCxnSpPr>
          <p:nvPr/>
        </p:nvCxnSpPr>
        <p:spPr>
          <a:xfrm>
            <a:off x="3443188" y="5390959"/>
            <a:ext cx="238196" cy="22355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al 61"/>
          <p:cNvSpPr/>
          <p:nvPr/>
        </p:nvSpPr>
        <p:spPr>
          <a:xfrm>
            <a:off x="4992161" y="4912402"/>
            <a:ext cx="559241" cy="526963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27</a:t>
            </a:r>
            <a:endParaRPr lang="en-US" sz="1500" dirty="0"/>
          </a:p>
        </p:txBody>
      </p:sp>
      <p:cxnSp>
        <p:nvCxnSpPr>
          <p:cNvPr id="63" name="Straight Connector 62"/>
          <p:cNvCxnSpPr>
            <a:stCxn id="62" idx="3"/>
            <a:endCxn id="54" idx="0"/>
          </p:cNvCxnSpPr>
          <p:nvPr/>
        </p:nvCxnSpPr>
        <p:spPr>
          <a:xfrm flipH="1">
            <a:off x="4798991" y="5362193"/>
            <a:ext cx="275069" cy="24923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62" idx="5"/>
            <a:endCxn id="52" idx="0"/>
          </p:cNvCxnSpPr>
          <p:nvPr/>
        </p:nvCxnSpPr>
        <p:spPr>
          <a:xfrm>
            <a:off x="5469503" y="5362193"/>
            <a:ext cx="221710" cy="24923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0603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30" grpId="0" animBg="1"/>
      <p:bldP spid="46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9" grpId="0" animBg="1"/>
      <p:bldP spid="6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สร้าง </a:t>
            </a:r>
            <a:r>
              <a:rPr lang="en-US" dirty="0"/>
              <a:t>Huffman tree</a:t>
            </a:r>
            <a:r>
              <a:rPr lang="th-TH" dirty="0"/>
              <a:t> </a:t>
            </a:r>
            <a:r>
              <a:rPr lang="en-US" dirty="0" smtClean="0"/>
              <a:t>(5)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altLang="en-US" sz="2400" dirty="0">
                <a:latin typeface="Angsana New" panose="02020603050405020304" pitchFamily="18" charset="-34"/>
              </a:rPr>
              <a:t>เชื่อมจุดยอดทางซ้าย 2 จุดกับจุดยอดใหม่ กำกับจุดยอดใหม่ด้วยผลบวกของ</a:t>
            </a:r>
            <a:r>
              <a:rPr lang="th-TH" altLang="en-US" sz="2400" dirty="0" smtClean="0">
                <a:latin typeface="Angsana New" panose="02020603050405020304" pitchFamily="18" charset="-34"/>
              </a:rPr>
              <a:t>ความถี่</a:t>
            </a:r>
          </a:p>
          <a:p>
            <a:endParaRPr lang="th-TH" altLang="en-US" sz="2400" dirty="0">
              <a:latin typeface="Angsana New" panose="02020603050405020304" pitchFamily="18" charset="-34"/>
            </a:endParaRPr>
          </a:p>
          <a:p>
            <a:endParaRPr lang="th-TH" altLang="en-US" sz="2400" dirty="0" smtClean="0">
              <a:latin typeface="Angsana New" panose="02020603050405020304" pitchFamily="18" charset="-34"/>
            </a:endParaRPr>
          </a:p>
          <a:p>
            <a:endParaRPr lang="th-TH" altLang="en-US" sz="2400" dirty="0">
              <a:latin typeface="Angsana New" panose="02020603050405020304" pitchFamily="18" charset="-34"/>
            </a:endParaRPr>
          </a:p>
          <a:p>
            <a:endParaRPr lang="th-TH" altLang="en-US" sz="2400" dirty="0" smtClean="0">
              <a:latin typeface="Angsana New" panose="02020603050405020304" pitchFamily="18" charset="-34"/>
            </a:endParaRPr>
          </a:p>
          <a:p>
            <a:endParaRPr lang="en-US" altLang="en-US" sz="1200" dirty="0" smtClean="0">
              <a:latin typeface="Angsana New" panose="02020603050405020304" pitchFamily="18" charset="-34"/>
            </a:endParaRPr>
          </a:p>
          <a:p>
            <a:endParaRPr lang="th-TH" altLang="en-US" sz="1200" dirty="0">
              <a:latin typeface="Angsana New" panose="02020603050405020304" pitchFamily="18" charset="-34"/>
            </a:endParaRPr>
          </a:p>
          <a:p>
            <a:r>
              <a:rPr lang="th-TH" altLang="en-US" sz="2400" dirty="0">
                <a:latin typeface="Angsana New" panose="02020603050405020304" pitchFamily="18" charset="-34"/>
              </a:rPr>
              <a:t>เรียงค่าจากน้อยไปมากใหม่</a:t>
            </a:r>
          </a:p>
          <a:p>
            <a:endParaRPr lang="en-US" altLang="en-US" sz="2400" dirty="0">
              <a:latin typeface="Angsana New" panose="02020603050405020304" pitchFamily="18" charset="-34"/>
            </a:endParaRPr>
          </a:p>
          <a:p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1907704" y="3955244"/>
            <a:ext cx="838862" cy="409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n: 3</a:t>
            </a:r>
            <a:endParaRPr lang="en-US" sz="1500" dirty="0"/>
          </a:p>
        </p:txBody>
      </p:sp>
      <p:sp>
        <p:nvSpPr>
          <p:cNvPr id="37" name="Rectangle 36"/>
          <p:cNvSpPr/>
          <p:nvPr/>
        </p:nvSpPr>
        <p:spPr>
          <a:xfrm>
            <a:off x="2799109" y="3954320"/>
            <a:ext cx="838862" cy="409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/>
              <a:t>m</a:t>
            </a:r>
            <a:r>
              <a:rPr lang="en-US" sz="1500" dirty="0" smtClean="0"/>
              <a:t>: 5</a:t>
            </a:r>
            <a:endParaRPr lang="en-US" sz="1500" dirty="0"/>
          </a:p>
        </p:txBody>
      </p:sp>
      <p:sp>
        <p:nvSpPr>
          <p:cNvPr id="38" name="Rectangle 37"/>
          <p:cNvSpPr/>
          <p:nvPr/>
        </p:nvSpPr>
        <p:spPr>
          <a:xfrm>
            <a:off x="3239739" y="3310254"/>
            <a:ext cx="838862" cy="409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/>
              <a:t>o</a:t>
            </a:r>
            <a:r>
              <a:rPr lang="en-US" sz="1500" dirty="0" smtClean="0"/>
              <a:t>: 10</a:t>
            </a:r>
            <a:endParaRPr lang="en-US" sz="1500" dirty="0"/>
          </a:p>
        </p:txBody>
      </p:sp>
      <p:sp>
        <p:nvSpPr>
          <p:cNvPr id="39" name="Rectangle 38"/>
          <p:cNvSpPr/>
          <p:nvPr/>
        </p:nvSpPr>
        <p:spPr>
          <a:xfrm>
            <a:off x="5249568" y="3307172"/>
            <a:ext cx="838862" cy="409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t: 15</a:t>
            </a:r>
            <a:endParaRPr lang="en-US" sz="1500" dirty="0"/>
          </a:p>
        </p:txBody>
      </p:sp>
      <p:sp>
        <p:nvSpPr>
          <p:cNvPr id="40" name="Rectangle 39"/>
          <p:cNvSpPr/>
          <p:nvPr/>
        </p:nvSpPr>
        <p:spPr>
          <a:xfrm>
            <a:off x="6015180" y="2685699"/>
            <a:ext cx="838862" cy="409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s: 30</a:t>
            </a:r>
            <a:endParaRPr lang="en-US" sz="1500" dirty="0"/>
          </a:p>
        </p:txBody>
      </p:sp>
      <p:sp>
        <p:nvSpPr>
          <p:cNvPr id="41" name="Rectangle 40"/>
          <p:cNvSpPr/>
          <p:nvPr/>
        </p:nvSpPr>
        <p:spPr>
          <a:xfrm>
            <a:off x="4357346" y="3307172"/>
            <a:ext cx="838862" cy="409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r: 1</a:t>
            </a:r>
            <a:r>
              <a:rPr lang="en-US" sz="1500" dirty="0"/>
              <a:t>2</a:t>
            </a:r>
          </a:p>
        </p:txBody>
      </p:sp>
      <p:sp>
        <p:nvSpPr>
          <p:cNvPr id="42" name="Rectangle 41"/>
          <p:cNvSpPr/>
          <p:nvPr/>
        </p:nvSpPr>
        <p:spPr>
          <a:xfrm>
            <a:off x="3753200" y="2685699"/>
            <a:ext cx="838862" cy="409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a: 20</a:t>
            </a:r>
            <a:endParaRPr lang="en-US" sz="1500" dirty="0"/>
          </a:p>
        </p:txBody>
      </p:sp>
      <p:sp>
        <p:nvSpPr>
          <p:cNvPr id="43" name="Oval 42"/>
          <p:cNvSpPr/>
          <p:nvPr/>
        </p:nvSpPr>
        <p:spPr>
          <a:xfrm>
            <a:off x="2522869" y="3252626"/>
            <a:ext cx="559241" cy="526963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8</a:t>
            </a:r>
            <a:endParaRPr lang="en-US" sz="1500" dirty="0"/>
          </a:p>
        </p:txBody>
      </p:sp>
      <p:cxnSp>
        <p:nvCxnSpPr>
          <p:cNvPr id="44" name="Straight Connector 43"/>
          <p:cNvCxnSpPr>
            <a:stCxn id="43" idx="3"/>
            <a:endCxn id="36" idx="0"/>
          </p:cNvCxnSpPr>
          <p:nvPr/>
        </p:nvCxnSpPr>
        <p:spPr>
          <a:xfrm flipH="1">
            <a:off x="2327135" y="3702417"/>
            <a:ext cx="277633" cy="25282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43" idx="5"/>
            <a:endCxn id="37" idx="0"/>
          </p:cNvCxnSpPr>
          <p:nvPr/>
        </p:nvCxnSpPr>
        <p:spPr>
          <a:xfrm>
            <a:off x="3000212" y="3702417"/>
            <a:ext cx="218328" cy="25190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val 46"/>
          <p:cNvSpPr/>
          <p:nvPr/>
        </p:nvSpPr>
        <p:spPr>
          <a:xfrm>
            <a:off x="2943632" y="2636912"/>
            <a:ext cx="559241" cy="526963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18</a:t>
            </a:r>
            <a:endParaRPr lang="en-US" sz="1500" dirty="0"/>
          </a:p>
        </p:txBody>
      </p:sp>
      <p:cxnSp>
        <p:nvCxnSpPr>
          <p:cNvPr id="65" name="Straight Connector 64"/>
          <p:cNvCxnSpPr>
            <a:stCxn id="47" idx="3"/>
            <a:endCxn id="43" idx="0"/>
          </p:cNvCxnSpPr>
          <p:nvPr/>
        </p:nvCxnSpPr>
        <p:spPr>
          <a:xfrm flipH="1">
            <a:off x="2802490" y="3086703"/>
            <a:ext cx="223040" cy="16592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47" idx="5"/>
            <a:endCxn id="38" idx="0"/>
          </p:cNvCxnSpPr>
          <p:nvPr/>
        </p:nvCxnSpPr>
        <p:spPr>
          <a:xfrm>
            <a:off x="3420974" y="3086703"/>
            <a:ext cx="238196" cy="22355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Oval 66"/>
          <p:cNvSpPr/>
          <p:nvPr/>
        </p:nvSpPr>
        <p:spPr>
          <a:xfrm>
            <a:off x="4969947" y="2608146"/>
            <a:ext cx="559241" cy="526963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27</a:t>
            </a:r>
            <a:endParaRPr lang="en-US" sz="1500" dirty="0"/>
          </a:p>
        </p:txBody>
      </p:sp>
      <p:cxnSp>
        <p:nvCxnSpPr>
          <p:cNvPr id="68" name="Straight Connector 67"/>
          <p:cNvCxnSpPr>
            <a:stCxn id="67" idx="3"/>
            <a:endCxn id="41" idx="0"/>
          </p:cNvCxnSpPr>
          <p:nvPr/>
        </p:nvCxnSpPr>
        <p:spPr>
          <a:xfrm flipH="1">
            <a:off x="4776777" y="3057937"/>
            <a:ext cx="275069" cy="24923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67" idx="5"/>
            <a:endCxn id="39" idx="0"/>
          </p:cNvCxnSpPr>
          <p:nvPr/>
        </p:nvCxnSpPr>
        <p:spPr>
          <a:xfrm>
            <a:off x="5447289" y="3057937"/>
            <a:ext cx="221710" cy="24923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69"/>
          <p:cNvSpPr/>
          <p:nvPr/>
        </p:nvSpPr>
        <p:spPr>
          <a:xfrm>
            <a:off x="3443188" y="1944041"/>
            <a:ext cx="559241" cy="526963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/>
              <a:t>3</a:t>
            </a:r>
            <a:r>
              <a:rPr lang="en-US" sz="1500" dirty="0" smtClean="0"/>
              <a:t>8</a:t>
            </a:r>
            <a:endParaRPr lang="en-US" sz="1500" dirty="0"/>
          </a:p>
        </p:txBody>
      </p:sp>
      <p:cxnSp>
        <p:nvCxnSpPr>
          <p:cNvPr id="5" name="Straight Connector 4"/>
          <p:cNvCxnSpPr>
            <a:stCxn id="70" idx="3"/>
            <a:endCxn id="47" idx="0"/>
          </p:cNvCxnSpPr>
          <p:nvPr/>
        </p:nvCxnSpPr>
        <p:spPr>
          <a:xfrm flipH="1">
            <a:off x="3223253" y="2393832"/>
            <a:ext cx="301834" cy="24308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70" idx="5"/>
            <a:endCxn id="42" idx="0"/>
          </p:cNvCxnSpPr>
          <p:nvPr/>
        </p:nvCxnSpPr>
        <p:spPr>
          <a:xfrm>
            <a:off x="3920530" y="2393832"/>
            <a:ext cx="252101" cy="29186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4911978" y="6375383"/>
            <a:ext cx="838862" cy="409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n: 3</a:t>
            </a:r>
            <a:endParaRPr lang="en-US" sz="1500" dirty="0"/>
          </a:p>
        </p:txBody>
      </p:sp>
      <p:sp>
        <p:nvSpPr>
          <p:cNvPr id="72" name="Rectangle 71"/>
          <p:cNvSpPr/>
          <p:nvPr/>
        </p:nvSpPr>
        <p:spPr>
          <a:xfrm>
            <a:off x="5803383" y="6374459"/>
            <a:ext cx="838862" cy="409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/>
              <a:t>m</a:t>
            </a:r>
            <a:r>
              <a:rPr lang="en-US" sz="1500" dirty="0" smtClean="0"/>
              <a:t>: 5</a:t>
            </a:r>
            <a:endParaRPr lang="en-US" sz="1500" dirty="0"/>
          </a:p>
        </p:txBody>
      </p:sp>
      <p:sp>
        <p:nvSpPr>
          <p:cNvPr id="73" name="Rectangle 72"/>
          <p:cNvSpPr/>
          <p:nvPr/>
        </p:nvSpPr>
        <p:spPr>
          <a:xfrm>
            <a:off x="6244013" y="5730393"/>
            <a:ext cx="838862" cy="409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/>
              <a:t>o</a:t>
            </a:r>
            <a:r>
              <a:rPr lang="en-US" sz="1500" dirty="0" smtClean="0"/>
              <a:t>: 10</a:t>
            </a:r>
            <a:endParaRPr lang="en-US" sz="1500" dirty="0"/>
          </a:p>
        </p:txBody>
      </p:sp>
      <p:sp>
        <p:nvSpPr>
          <p:cNvPr id="74" name="Rectangle 73"/>
          <p:cNvSpPr/>
          <p:nvPr/>
        </p:nvSpPr>
        <p:spPr>
          <a:xfrm>
            <a:off x="4669242" y="5107372"/>
            <a:ext cx="838862" cy="409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t: 15</a:t>
            </a:r>
            <a:endParaRPr lang="en-US" sz="1500" dirty="0"/>
          </a:p>
        </p:txBody>
      </p:sp>
      <p:sp>
        <p:nvSpPr>
          <p:cNvPr id="75" name="Rectangle 74"/>
          <p:cNvSpPr/>
          <p:nvPr/>
        </p:nvSpPr>
        <p:spPr>
          <a:xfrm>
            <a:off x="5317314" y="4437112"/>
            <a:ext cx="838862" cy="409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s: 30</a:t>
            </a:r>
            <a:endParaRPr lang="en-US" sz="1500" dirty="0"/>
          </a:p>
        </p:txBody>
      </p:sp>
      <p:sp>
        <p:nvSpPr>
          <p:cNvPr id="76" name="Rectangle 75"/>
          <p:cNvSpPr/>
          <p:nvPr/>
        </p:nvSpPr>
        <p:spPr>
          <a:xfrm>
            <a:off x="3777020" y="5107372"/>
            <a:ext cx="838862" cy="409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r: 1</a:t>
            </a:r>
            <a:r>
              <a:rPr lang="en-US" sz="1500" dirty="0"/>
              <a:t>2</a:t>
            </a:r>
          </a:p>
        </p:txBody>
      </p:sp>
      <p:sp>
        <p:nvSpPr>
          <p:cNvPr id="77" name="Rectangle 76"/>
          <p:cNvSpPr/>
          <p:nvPr/>
        </p:nvSpPr>
        <p:spPr>
          <a:xfrm>
            <a:off x="6757474" y="5105838"/>
            <a:ext cx="838862" cy="409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a: 20</a:t>
            </a:r>
            <a:endParaRPr lang="en-US" sz="1500" dirty="0"/>
          </a:p>
        </p:txBody>
      </p:sp>
      <p:sp>
        <p:nvSpPr>
          <p:cNvPr id="78" name="Oval 77"/>
          <p:cNvSpPr/>
          <p:nvPr/>
        </p:nvSpPr>
        <p:spPr>
          <a:xfrm>
            <a:off x="5527143" y="5672765"/>
            <a:ext cx="559241" cy="526963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8</a:t>
            </a:r>
            <a:endParaRPr lang="en-US" sz="1500" dirty="0"/>
          </a:p>
        </p:txBody>
      </p:sp>
      <p:cxnSp>
        <p:nvCxnSpPr>
          <p:cNvPr id="79" name="Straight Connector 78"/>
          <p:cNvCxnSpPr/>
          <p:nvPr/>
        </p:nvCxnSpPr>
        <p:spPr>
          <a:xfrm flipH="1">
            <a:off x="5331409" y="6122556"/>
            <a:ext cx="277633" cy="25282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78" idx="5"/>
            <a:endCxn id="72" idx="0"/>
          </p:cNvCxnSpPr>
          <p:nvPr/>
        </p:nvCxnSpPr>
        <p:spPr>
          <a:xfrm>
            <a:off x="6004486" y="6122556"/>
            <a:ext cx="218328" cy="25190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Oval 80"/>
          <p:cNvSpPr/>
          <p:nvPr/>
        </p:nvSpPr>
        <p:spPr>
          <a:xfrm>
            <a:off x="5947906" y="5057051"/>
            <a:ext cx="559241" cy="526963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18</a:t>
            </a:r>
            <a:endParaRPr lang="en-US" sz="1500" dirty="0"/>
          </a:p>
        </p:txBody>
      </p:sp>
      <p:cxnSp>
        <p:nvCxnSpPr>
          <p:cNvPr id="82" name="Straight Connector 81"/>
          <p:cNvCxnSpPr>
            <a:stCxn id="81" idx="3"/>
            <a:endCxn id="78" idx="0"/>
          </p:cNvCxnSpPr>
          <p:nvPr/>
        </p:nvCxnSpPr>
        <p:spPr>
          <a:xfrm flipH="1">
            <a:off x="5806764" y="5506842"/>
            <a:ext cx="223040" cy="16592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81" idx="5"/>
            <a:endCxn id="73" idx="0"/>
          </p:cNvCxnSpPr>
          <p:nvPr/>
        </p:nvCxnSpPr>
        <p:spPr>
          <a:xfrm>
            <a:off x="6425248" y="5506842"/>
            <a:ext cx="238196" cy="22355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Oval 83"/>
          <p:cNvSpPr/>
          <p:nvPr/>
        </p:nvSpPr>
        <p:spPr>
          <a:xfrm>
            <a:off x="4389621" y="4408346"/>
            <a:ext cx="559241" cy="526963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27</a:t>
            </a:r>
            <a:endParaRPr lang="en-US" sz="1500" dirty="0"/>
          </a:p>
        </p:txBody>
      </p:sp>
      <p:cxnSp>
        <p:nvCxnSpPr>
          <p:cNvPr id="85" name="Straight Connector 84"/>
          <p:cNvCxnSpPr>
            <a:stCxn id="84" idx="3"/>
            <a:endCxn id="76" idx="0"/>
          </p:cNvCxnSpPr>
          <p:nvPr/>
        </p:nvCxnSpPr>
        <p:spPr>
          <a:xfrm flipH="1">
            <a:off x="4196451" y="4858137"/>
            <a:ext cx="275069" cy="24923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84" idx="5"/>
            <a:endCxn id="74" idx="0"/>
          </p:cNvCxnSpPr>
          <p:nvPr/>
        </p:nvCxnSpPr>
        <p:spPr>
          <a:xfrm>
            <a:off x="4866963" y="4858137"/>
            <a:ext cx="221710" cy="24923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>
          <a:xfrm>
            <a:off x="6447462" y="4364180"/>
            <a:ext cx="559241" cy="526963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/>
              <a:t>3</a:t>
            </a:r>
            <a:r>
              <a:rPr lang="en-US" sz="1500" dirty="0" smtClean="0"/>
              <a:t>8</a:t>
            </a:r>
            <a:endParaRPr lang="en-US" sz="1500" dirty="0"/>
          </a:p>
        </p:txBody>
      </p:sp>
      <p:cxnSp>
        <p:nvCxnSpPr>
          <p:cNvPr id="88" name="Straight Connector 87"/>
          <p:cNvCxnSpPr>
            <a:stCxn id="87" idx="3"/>
            <a:endCxn id="81" idx="0"/>
          </p:cNvCxnSpPr>
          <p:nvPr/>
        </p:nvCxnSpPr>
        <p:spPr>
          <a:xfrm flipH="1">
            <a:off x="6227527" y="4813971"/>
            <a:ext cx="301834" cy="24308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87" idx="5"/>
            <a:endCxn id="77" idx="0"/>
          </p:cNvCxnSpPr>
          <p:nvPr/>
        </p:nvCxnSpPr>
        <p:spPr>
          <a:xfrm>
            <a:off x="6924804" y="4813971"/>
            <a:ext cx="252101" cy="29186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9008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7" grpId="0" animBg="1"/>
      <p:bldP spid="67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81" grpId="0" animBg="1"/>
      <p:bldP spid="84" grpId="0" animBg="1"/>
      <p:bldP spid="8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สร้าง </a:t>
            </a:r>
            <a:r>
              <a:rPr lang="en-US" dirty="0"/>
              <a:t>Huffman tree</a:t>
            </a:r>
            <a:r>
              <a:rPr lang="th-TH" dirty="0"/>
              <a:t> </a:t>
            </a:r>
            <a:r>
              <a:rPr lang="en-US" dirty="0" smtClean="0"/>
              <a:t>(6)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altLang="en-US" sz="2400" dirty="0">
                <a:latin typeface="Angsana New" panose="02020603050405020304" pitchFamily="18" charset="-34"/>
              </a:rPr>
              <a:t>เชื่อมจุดยอดทางซ้าย 2 จุดกับจุดยอดใหม่ กำกับจุดยอดใหม่ด้วยผลบวกของ</a:t>
            </a:r>
            <a:r>
              <a:rPr lang="th-TH" altLang="en-US" sz="2400" dirty="0" smtClean="0">
                <a:latin typeface="Angsana New" panose="02020603050405020304" pitchFamily="18" charset="-34"/>
              </a:rPr>
              <a:t>ความถี่</a:t>
            </a:r>
          </a:p>
          <a:p>
            <a:endParaRPr lang="th-TH" altLang="en-US" sz="2400" dirty="0">
              <a:latin typeface="Angsana New" panose="02020603050405020304" pitchFamily="18" charset="-34"/>
            </a:endParaRPr>
          </a:p>
          <a:p>
            <a:endParaRPr lang="th-TH" altLang="en-US" sz="2400" dirty="0" smtClean="0">
              <a:latin typeface="Angsana New" panose="02020603050405020304" pitchFamily="18" charset="-34"/>
            </a:endParaRPr>
          </a:p>
          <a:p>
            <a:endParaRPr lang="th-TH" altLang="en-US" sz="2400" dirty="0">
              <a:latin typeface="Angsana New" panose="02020603050405020304" pitchFamily="18" charset="-34"/>
            </a:endParaRPr>
          </a:p>
          <a:p>
            <a:endParaRPr lang="th-TH" altLang="en-US" sz="2400" dirty="0" smtClean="0">
              <a:latin typeface="Angsana New" panose="02020603050405020304" pitchFamily="18" charset="-34"/>
            </a:endParaRPr>
          </a:p>
          <a:p>
            <a:endParaRPr lang="en-US" altLang="en-US" sz="1200" dirty="0" smtClean="0">
              <a:latin typeface="Angsana New" panose="02020603050405020304" pitchFamily="18" charset="-34"/>
            </a:endParaRPr>
          </a:p>
          <a:p>
            <a:endParaRPr lang="th-TH" altLang="en-US" sz="1200" dirty="0">
              <a:latin typeface="Angsana New" panose="02020603050405020304" pitchFamily="18" charset="-34"/>
            </a:endParaRPr>
          </a:p>
          <a:p>
            <a:endParaRPr lang="en-US" altLang="en-US" sz="2400" dirty="0" smtClean="0">
              <a:latin typeface="Angsana New" panose="02020603050405020304" pitchFamily="18" charset="-34"/>
            </a:endParaRPr>
          </a:p>
          <a:p>
            <a:endParaRPr lang="en-US" altLang="en-US" sz="2400" dirty="0">
              <a:latin typeface="Angsana New" panose="02020603050405020304" pitchFamily="18" charset="-34"/>
            </a:endParaRPr>
          </a:p>
          <a:p>
            <a:r>
              <a:rPr lang="th-TH" altLang="en-US" sz="2400" dirty="0" smtClean="0">
                <a:latin typeface="Angsana New" panose="02020603050405020304" pitchFamily="18" charset="-34"/>
              </a:rPr>
              <a:t>เรียง</a:t>
            </a:r>
            <a:r>
              <a:rPr lang="th-TH" altLang="en-US" sz="2400" dirty="0">
                <a:latin typeface="Angsana New" panose="02020603050405020304" pitchFamily="18" charset="-34"/>
              </a:rPr>
              <a:t>ค่าจากน้อยไปมากใหม่</a:t>
            </a:r>
          </a:p>
          <a:p>
            <a:endParaRPr lang="en-US" altLang="en-US" sz="2400" dirty="0">
              <a:latin typeface="Angsana New" panose="02020603050405020304" pitchFamily="18" charset="-34"/>
            </a:endParaRPr>
          </a:p>
          <a:p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2178566" y="4675324"/>
            <a:ext cx="838862" cy="409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n: 3</a:t>
            </a:r>
            <a:endParaRPr lang="en-US" sz="1500" dirty="0"/>
          </a:p>
        </p:txBody>
      </p:sp>
      <p:sp>
        <p:nvSpPr>
          <p:cNvPr id="72" name="Rectangle 71"/>
          <p:cNvSpPr/>
          <p:nvPr/>
        </p:nvSpPr>
        <p:spPr>
          <a:xfrm>
            <a:off x="3069971" y="4674400"/>
            <a:ext cx="838862" cy="409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/>
              <a:t>m</a:t>
            </a:r>
            <a:r>
              <a:rPr lang="en-US" sz="1500" dirty="0" smtClean="0"/>
              <a:t>: 5</a:t>
            </a:r>
            <a:endParaRPr lang="en-US" sz="1500" dirty="0"/>
          </a:p>
        </p:txBody>
      </p:sp>
      <p:sp>
        <p:nvSpPr>
          <p:cNvPr id="73" name="Rectangle 72"/>
          <p:cNvSpPr/>
          <p:nvPr/>
        </p:nvSpPr>
        <p:spPr>
          <a:xfrm>
            <a:off x="3510601" y="4030334"/>
            <a:ext cx="838862" cy="409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/>
              <a:t>o</a:t>
            </a:r>
            <a:r>
              <a:rPr lang="en-US" sz="1500" dirty="0" smtClean="0"/>
              <a:t>: 10</a:t>
            </a:r>
            <a:endParaRPr lang="en-US" sz="1500" dirty="0"/>
          </a:p>
        </p:txBody>
      </p:sp>
      <p:sp>
        <p:nvSpPr>
          <p:cNvPr id="74" name="Rectangle 73"/>
          <p:cNvSpPr/>
          <p:nvPr/>
        </p:nvSpPr>
        <p:spPr>
          <a:xfrm>
            <a:off x="1935830" y="3407313"/>
            <a:ext cx="838862" cy="409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t: 15</a:t>
            </a:r>
            <a:endParaRPr lang="en-US" sz="1500" dirty="0"/>
          </a:p>
        </p:txBody>
      </p:sp>
      <p:sp>
        <p:nvSpPr>
          <p:cNvPr id="75" name="Rectangle 74"/>
          <p:cNvSpPr/>
          <p:nvPr/>
        </p:nvSpPr>
        <p:spPr>
          <a:xfrm>
            <a:off x="2583902" y="2737053"/>
            <a:ext cx="838862" cy="409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s: 30</a:t>
            </a:r>
            <a:endParaRPr lang="en-US" sz="1500" dirty="0"/>
          </a:p>
        </p:txBody>
      </p:sp>
      <p:sp>
        <p:nvSpPr>
          <p:cNvPr id="76" name="Rectangle 75"/>
          <p:cNvSpPr/>
          <p:nvPr/>
        </p:nvSpPr>
        <p:spPr>
          <a:xfrm>
            <a:off x="1043608" y="3407313"/>
            <a:ext cx="838862" cy="409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r: 1</a:t>
            </a:r>
            <a:r>
              <a:rPr lang="en-US" sz="1500" dirty="0"/>
              <a:t>2</a:t>
            </a:r>
          </a:p>
        </p:txBody>
      </p:sp>
      <p:sp>
        <p:nvSpPr>
          <p:cNvPr id="77" name="Rectangle 76"/>
          <p:cNvSpPr/>
          <p:nvPr/>
        </p:nvSpPr>
        <p:spPr>
          <a:xfrm>
            <a:off x="4024062" y="3405779"/>
            <a:ext cx="838862" cy="409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a: 20</a:t>
            </a:r>
            <a:endParaRPr lang="en-US" sz="1500" dirty="0"/>
          </a:p>
        </p:txBody>
      </p:sp>
      <p:sp>
        <p:nvSpPr>
          <p:cNvPr id="78" name="Oval 77"/>
          <p:cNvSpPr/>
          <p:nvPr/>
        </p:nvSpPr>
        <p:spPr>
          <a:xfrm>
            <a:off x="2793731" y="3972706"/>
            <a:ext cx="559241" cy="526963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8</a:t>
            </a:r>
            <a:endParaRPr lang="en-US" sz="1500" dirty="0"/>
          </a:p>
        </p:txBody>
      </p:sp>
      <p:cxnSp>
        <p:nvCxnSpPr>
          <p:cNvPr id="79" name="Straight Connector 78"/>
          <p:cNvCxnSpPr/>
          <p:nvPr/>
        </p:nvCxnSpPr>
        <p:spPr>
          <a:xfrm flipH="1">
            <a:off x="2597997" y="4422497"/>
            <a:ext cx="277633" cy="25282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78" idx="5"/>
            <a:endCxn id="72" idx="0"/>
          </p:cNvCxnSpPr>
          <p:nvPr/>
        </p:nvCxnSpPr>
        <p:spPr>
          <a:xfrm>
            <a:off x="3271074" y="4422497"/>
            <a:ext cx="218328" cy="25190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Oval 80"/>
          <p:cNvSpPr/>
          <p:nvPr/>
        </p:nvSpPr>
        <p:spPr>
          <a:xfrm>
            <a:off x="3214494" y="3356992"/>
            <a:ext cx="559241" cy="526963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18</a:t>
            </a:r>
            <a:endParaRPr lang="en-US" sz="1500" dirty="0"/>
          </a:p>
        </p:txBody>
      </p:sp>
      <p:cxnSp>
        <p:nvCxnSpPr>
          <p:cNvPr id="82" name="Straight Connector 81"/>
          <p:cNvCxnSpPr>
            <a:stCxn id="81" idx="3"/>
            <a:endCxn id="78" idx="0"/>
          </p:cNvCxnSpPr>
          <p:nvPr/>
        </p:nvCxnSpPr>
        <p:spPr>
          <a:xfrm flipH="1">
            <a:off x="3073352" y="3806783"/>
            <a:ext cx="223040" cy="16592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81" idx="5"/>
            <a:endCxn id="73" idx="0"/>
          </p:cNvCxnSpPr>
          <p:nvPr/>
        </p:nvCxnSpPr>
        <p:spPr>
          <a:xfrm>
            <a:off x="3691836" y="3806783"/>
            <a:ext cx="238196" cy="22355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Oval 83"/>
          <p:cNvSpPr/>
          <p:nvPr/>
        </p:nvSpPr>
        <p:spPr>
          <a:xfrm>
            <a:off x="1656209" y="2708287"/>
            <a:ext cx="559241" cy="526963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27</a:t>
            </a:r>
            <a:endParaRPr lang="en-US" sz="1500" dirty="0"/>
          </a:p>
        </p:txBody>
      </p:sp>
      <p:cxnSp>
        <p:nvCxnSpPr>
          <p:cNvPr id="85" name="Straight Connector 84"/>
          <p:cNvCxnSpPr>
            <a:stCxn id="84" idx="3"/>
            <a:endCxn id="76" idx="0"/>
          </p:cNvCxnSpPr>
          <p:nvPr/>
        </p:nvCxnSpPr>
        <p:spPr>
          <a:xfrm flipH="1">
            <a:off x="1463039" y="3158078"/>
            <a:ext cx="275069" cy="24923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84" idx="5"/>
            <a:endCxn id="74" idx="0"/>
          </p:cNvCxnSpPr>
          <p:nvPr/>
        </p:nvCxnSpPr>
        <p:spPr>
          <a:xfrm>
            <a:off x="2133551" y="3158078"/>
            <a:ext cx="221710" cy="24923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>
          <a:xfrm>
            <a:off x="3714050" y="2664121"/>
            <a:ext cx="559241" cy="526963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/>
              <a:t>3</a:t>
            </a:r>
            <a:r>
              <a:rPr lang="en-US" sz="1500" dirty="0" smtClean="0"/>
              <a:t>8</a:t>
            </a:r>
            <a:endParaRPr lang="en-US" sz="1500" dirty="0"/>
          </a:p>
        </p:txBody>
      </p:sp>
      <p:cxnSp>
        <p:nvCxnSpPr>
          <p:cNvPr id="88" name="Straight Connector 87"/>
          <p:cNvCxnSpPr>
            <a:stCxn id="87" idx="3"/>
            <a:endCxn id="81" idx="0"/>
          </p:cNvCxnSpPr>
          <p:nvPr/>
        </p:nvCxnSpPr>
        <p:spPr>
          <a:xfrm flipH="1">
            <a:off x="3494115" y="3113912"/>
            <a:ext cx="301834" cy="24308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87" idx="5"/>
            <a:endCxn id="77" idx="0"/>
          </p:cNvCxnSpPr>
          <p:nvPr/>
        </p:nvCxnSpPr>
        <p:spPr>
          <a:xfrm>
            <a:off x="4191392" y="3113912"/>
            <a:ext cx="252101" cy="29186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2133551" y="2083248"/>
            <a:ext cx="559241" cy="526963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/>
              <a:t>5</a:t>
            </a:r>
            <a:r>
              <a:rPr lang="en-US" sz="1500" dirty="0" smtClean="0"/>
              <a:t>7</a:t>
            </a:r>
            <a:endParaRPr lang="en-US" sz="1500" dirty="0"/>
          </a:p>
        </p:txBody>
      </p:sp>
      <p:cxnSp>
        <p:nvCxnSpPr>
          <p:cNvPr id="9" name="Straight Connector 8"/>
          <p:cNvCxnSpPr>
            <a:stCxn id="46" idx="3"/>
            <a:endCxn id="84" idx="0"/>
          </p:cNvCxnSpPr>
          <p:nvPr/>
        </p:nvCxnSpPr>
        <p:spPr>
          <a:xfrm flipH="1">
            <a:off x="1935830" y="2533039"/>
            <a:ext cx="279620" cy="17524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46" idx="5"/>
            <a:endCxn id="75" idx="0"/>
          </p:cNvCxnSpPr>
          <p:nvPr/>
        </p:nvCxnSpPr>
        <p:spPr>
          <a:xfrm>
            <a:off x="2610893" y="2533039"/>
            <a:ext cx="392440" cy="20401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4139952" y="6331508"/>
            <a:ext cx="838862" cy="409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n: 3</a:t>
            </a:r>
            <a:endParaRPr lang="en-US" sz="1500" dirty="0"/>
          </a:p>
        </p:txBody>
      </p:sp>
      <p:sp>
        <p:nvSpPr>
          <p:cNvPr id="50" name="Rectangle 49"/>
          <p:cNvSpPr/>
          <p:nvPr/>
        </p:nvSpPr>
        <p:spPr>
          <a:xfrm>
            <a:off x="5031357" y="6330584"/>
            <a:ext cx="838862" cy="409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/>
              <a:t>m</a:t>
            </a:r>
            <a:r>
              <a:rPr lang="en-US" sz="1500" dirty="0" smtClean="0"/>
              <a:t>: 5</a:t>
            </a:r>
            <a:endParaRPr lang="en-US" sz="1500" dirty="0"/>
          </a:p>
        </p:txBody>
      </p:sp>
      <p:sp>
        <p:nvSpPr>
          <p:cNvPr id="51" name="Rectangle 50"/>
          <p:cNvSpPr/>
          <p:nvPr/>
        </p:nvSpPr>
        <p:spPr>
          <a:xfrm>
            <a:off x="5471987" y="5686518"/>
            <a:ext cx="838862" cy="409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/>
              <a:t>o</a:t>
            </a:r>
            <a:r>
              <a:rPr lang="en-US" sz="1500" dirty="0" smtClean="0"/>
              <a:t>: 10</a:t>
            </a:r>
            <a:endParaRPr lang="en-US" sz="1500" dirty="0"/>
          </a:p>
        </p:txBody>
      </p:sp>
      <p:sp>
        <p:nvSpPr>
          <p:cNvPr id="52" name="Rectangle 51"/>
          <p:cNvSpPr/>
          <p:nvPr/>
        </p:nvSpPr>
        <p:spPr>
          <a:xfrm>
            <a:off x="7325378" y="5689916"/>
            <a:ext cx="838862" cy="409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t: 15</a:t>
            </a:r>
            <a:endParaRPr lang="en-US" sz="1500" dirty="0"/>
          </a:p>
        </p:txBody>
      </p:sp>
      <p:sp>
        <p:nvSpPr>
          <p:cNvPr id="53" name="Rectangle 52"/>
          <p:cNvSpPr/>
          <p:nvPr/>
        </p:nvSpPr>
        <p:spPr>
          <a:xfrm>
            <a:off x="7973450" y="5019656"/>
            <a:ext cx="838862" cy="409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s: 30</a:t>
            </a:r>
            <a:endParaRPr lang="en-US" sz="1500" dirty="0"/>
          </a:p>
        </p:txBody>
      </p:sp>
      <p:sp>
        <p:nvSpPr>
          <p:cNvPr id="54" name="Rectangle 53"/>
          <p:cNvSpPr/>
          <p:nvPr/>
        </p:nvSpPr>
        <p:spPr>
          <a:xfrm>
            <a:off x="6433156" y="5689916"/>
            <a:ext cx="838862" cy="409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r: 1</a:t>
            </a:r>
            <a:r>
              <a:rPr lang="en-US" sz="1500" dirty="0"/>
              <a:t>2</a:t>
            </a:r>
          </a:p>
        </p:txBody>
      </p:sp>
      <p:sp>
        <p:nvSpPr>
          <p:cNvPr id="55" name="Rectangle 54"/>
          <p:cNvSpPr/>
          <p:nvPr/>
        </p:nvSpPr>
        <p:spPr>
          <a:xfrm>
            <a:off x="5985448" y="5061963"/>
            <a:ext cx="838862" cy="409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a: 20</a:t>
            </a:r>
            <a:endParaRPr lang="en-US" sz="1500" dirty="0"/>
          </a:p>
        </p:txBody>
      </p:sp>
      <p:sp>
        <p:nvSpPr>
          <p:cNvPr id="56" name="Oval 55"/>
          <p:cNvSpPr/>
          <p:nvPr/>
        </p:nvSpPr>
        <p:spPr>
          <a:xfrm>
            <a:off x="4755117" y="5628890"/>
            <a:ext cx="559241" cy="526963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8</a:t>
            </a:r>
            <a:endParaRPr lang="en-US" sz="1500" dirty="0"/>
          </a:p>
        </p:txBody>
      </p:sp>
      <p:cxnSp>
        <p:nvCxnSpPr>
          <p:cNvPr id="57" name="Straight Connector 56"/>
          <p:cNvCxnSpPr/>
          <p:nvPr/>
        </p:nvCxnSpPr>
        <p:spPr>
          <a:xfrm flipH="1">
            <a:off x="4559383" y="6078681"/>
            <a:ext cx="277633" cy="25282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56" idx="5"/>
            <a:endCxn id="50" idx="0"/>
          </p:cNvCxnSpPr>
          <p:nvPr/>
        </p:nvCxnSpPr>
        <p:spPr>
          <a:xfrm>
            <a:off x="5232460" y="6078681"/>
            <a:ext cx="218328" cy="25190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5175880" y="5013176"/>
            <a:ext cx="559241" cy="526963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18</a:t>
            </a:r>
            <a:endParaRPr lang="en-US" sz="1500" dirty="0"/>
          </a:p>
        </p:txBody>
      </p:sp>
      <p:cxnSp>
        <p:nvCxnSpPr>
          <p:cNvPr id="60" name="Straight Connector 59"/>
          <p:cNvCxnSpPr>
            <a:stCxn id="59" idx="3"/>
            <a:endCxn id="56" idx="0"/>
          </p:cNvCxnSpPr>
          <p:nvPr/>
        </p:nvCxnSpPr>
        <p:spPr>
          <a:xfrm flipH="1">
            <a:off x="5034738" y="5462967"/>
            <a:ext cx="223040" cy="16592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59" idx="5"/>
            <a:endCxn id="51" idx="0"/>
          </p:cNvCxnSpPr>
          <p:nvPr/>
        </p:nvCxnSpPr>
        <p:spPr>
          <a:xfrm>
            <a:off x="5653222" y="5462967"/>
            <a:ext cx="238196" cy="22355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al 61"/>
          <p:cNvSpPr/>
          <p:nvPr/>
        </p:nvSpPr>
        <p:spPr>
          <a:xfrm>
            <a:off x="7045757" y="4990890"/>
            <a:ext cx="559241" cy="526963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27</a:t>
            </a:r>
            <a:endParaRPr lang="en-US" sz="1500" dirty="0"/>
          </a:p>
        </p:txBody>
      </p:sp>
      <p:cxnSp>
        <p:nvCxnSpPr>
          <p:cNvPr id="63" name="Straight Connector 62"/>
          <p:cNvCxnSpPr>
            <a:stCxn id="62" idx="3"/>
            <a:endCxn id="54" idx="0"/>
          </p:cNvCxnSpPr>
          <p:nvPr/>
        </p:nvCxnSpPr>
        <p:spPr>
          <a:xfrm flipH="1">
            <a:off x="6852587" y="5440681"/>
            <a:ext cx="275069" cy="24923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62" idx="5"/>
            <a:endCxn id="52" idx="0"/>
          </p:cNvCxnSpPr>
          <p:nvPr/>
        </p:nvCxnSpPr>
        <p:spPr>
          <a:xfrm>
            <a:off x="7523099" y="5440681"/>
            <a:ext cx="221710" cy="24923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Oval 89"/>
          <p:cNvSpPr/>
          <p:nvPr/>
        </p:nvSpPr>
        <p:spPr>
          <a:xfrm>
            <a:off x="5675436" y="4320305"/>
            <a:ext cx="559241" cy="526963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/>
              <a:t>3</a:t>
            </a:r>
            <a:r>
              <a:rPr lang="en-US" sz="1500" dirty="0" smtClean="0"/>
              <a:t>8</a:t>
            </a:r>
            <a:endParaRPr lang="en-US" sz="1500" dirty="0"/>
          </a:p>
        </p:txBody>
      </p:sp>
      <p:cxnSp>
        <p:nvCxnSpPr>
          <p:cNvPr id="91" name="Straight Connector 90"/>
          <p:cNvCxnSpPr>
            <a:stCxn id="90" idx="3"/>
            <a:endCxn id="59" idx="0"/>
          </p:cNvCxnSpPr>
          <p:nvPr/>
        </p:nvCxnSpPr>
        <p:spPr>
          <a:xfrm flipH="1">
            <a:off x="5455501" y="4770096"/>
            <a:ext cx="301834" cy="24308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90" idx="5"/>
            <a:endCxn id="55" idx="0"/>
          </p:cNvCxnSpPr>
          <p:nvPr/>
        </p:nvCxnSpPr>
        <p:spPr>
          <a:xfrm>
            <a:off x="6152778" y="4770096"/>
            <a:ext cx="252101" cy="29186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Oval 92"/>
          <p:cNvSpPr/>
          <p:nvPr/>
        </p:nvSpPr>
        <p:spPr>
          <a:xfrm>
            <a:off x="7523099" y="4365851"/>
            <a:ext cx="559241" cy="526963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/>
              <a:t>5</a:t>
            </a:r>
            <a:r>
              <a:rPr lang="en-US" sz="1500" dirty="0" smtClean="0"/>
              <a:t>7</a:t>
            </a:r>
            <a:endParaRPr lang="en-US" sz="1500" dirty="0"/>
          </a:p>
        </p:txBody>
      </p:sp>
      <p:cxnSp>
        <p:nvCxnSpPr>
          <p:cNvPr id="94" name="Straight Connector 93"/>
          <p:cNvCxnSpPr>
            <a:stCxn id="93" idx="3"/>
            <a:endCxn id="62" idx="0"/>
          </p:cNvCxnSpPr>
          <p:nvPr/>
        </p:nvCxnSpPr>
        <p:spPr>
          <a:xfrm flipH="1">
            <a:off x="7325378" y="4815642"/>
            <a:ext cx="279620" cy="17524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93" idx="5"/>
            <a:endCxn id="53" idx="0"/>
          </p:cNvCxnSpPr>
          <p:nvPr/>
        </p:nvCxnSpPr>
        <p:spPr>
          <a:xfrm>
            <a:off x="8000441" y="4815642"/>
            <a:ext cx="392440" cy="20401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7197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81" grpId="0" animBg="1"/>
      <p:bldP spid="84" grpId="0" animBg="1"/>
      <p:bldP spid="87" grpId="0" animBg="1"/>
      <p:bldP spid="46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9" grpId="0" animBg="1"/>
      <p:bldP spid="62" grpId="0" animBg="1"/>
      <p:bldP spid="90" grpId="0" animBg="1"/>
      <p:bldP spid="9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สร้าง </a:t>
            </a:r>
            <a:r>
              <a:rPr lang="en-US" dirty="0"/>
              <a:t>Huffman tree</a:t>
            </a:r>
            <a:r>
              <a:rPr lang="th-TH" dirty="0"/>
              <a:t> </a:t>
            </a:r>
            <a:r>
              <a:rPr lang="en-US" dirty="0" smtClean="0"/>
              <a:t>(7)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altLang="en-US" sz="2400" dirty="0">
                <a:latin typeface="Angsana New" panose="02020603050405020304" pitchFamily="18" charset="-34"/>
              </a:rPr>
              <a:t>เชื่อมจุดยอดทางซ้าย 2 จุดกับจุดยอดใหม่ กำกับจุดยอดใหม่ด้วยผลบวกของ</a:t>
            </a:r>
            <a:r>
              <a:rPr lang="th-TH" altLang="en-US" sz="2400" dirty="0" smtClean="0">
                <a:latin typeface="Angsana New" panose="02020603050405020304" pitchFamily="18" charset="-34"/>
              </a:rPr>
              <a:t>ความถี่</a:t>
            </a:r>
          </a:p>
          <a:p>
            <a:endParaRPr lang="th-TH" altLang="en-US" sz="2400" dirty="0">
              <a:latin typeface="Angsana New" panose="02020603050405020304" pitchFamily="18" charset="-34"/>
            </a:endParaRPr>
          </a:p>
          <a:p>
            <a:endParaRPr lang="th-TH" altLang="en-US" sz="2400" dirty="0" smtClean="0">
              <a:latin typeface="Angsana New" panose="02020603050405020304" pitchFamily="18" charset="-34"/>
            </a:endParaRPr>
          </a:p>
          <a:p>
            <a:endParaRPr lang="th-TH" altLang="en-US" sz="2400" dirty="0">
              <a:latin typeface="Angsana New" panose="02020603050405020304" pitchFamily="18" charset="-34"/>
            </a:endParaRPr>
          </a:p>
          <a:p>
            <a:endParaRPr lang="th-TH" altLang="en-US" sz="2400" dirty="0" smtClean="0">
              <a:latin typeface="Angsana New" panose="02020603050405020304" pitchFamily="18" charset="-34"/>
            </a:endParaRPr>
          </a:p>
          <a:p>
            <a:endParaRPr lang="en-US" altLang="en-US" sz="1200" dirty="0" smtClean="0">
              <a:latin typeface="Angsana New" panose="02020603050405020304" pitchFamily="18" charset="-34"/>
            </a:endParaRPr>
          </a:p>
          <a:p>
            <a:endParaRPr lang="th-TH" altLang="en-US" sz="1200" dirty="0">
              <a:latin typeface="Angsana New" panose="02020603050405020304" pitchFamily="18" charset="-34"/>
            </a:endParaRPr>
          </a:p>
          <a:p>
            <a:endParaRPr lang="en-US" altLang="en-US" sz="2400" dirty="0" smtClean="0">
              <a:latin typeface="Angsana New" panose="02020603050405020304" pitchFamily="18" charset="-34"/>
            </a:endParaRPr>
          </a:p>
          <a:p>
            <a:endParaRPr lang="en-US" altLang="en-US" sz="2400" dirty="0">
              <a:latin typeface="Angsana New" panose="02020603050405020304" pitchFamily="18" charset="-34"/>
            </a:endParaRPr>
          </a:p>
          <a:p>
            <a:endParaRPr lang="en-US" altLang="en-US" sz="2400" dirty="0">
              <a:latin typeface="Angsana New" panose="02020603050405020304" pitchFamily="18" charset="-34"/>
            </a:endParaRPr>
          </a:p>
          <a:p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611560" y="5769473"/>
            <a:ext cx="838862" cy="409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n: 3</a:t>
            </a:r>
            <a:endParaRPr lang="en-US" sz="1500" dirty="0"/>
          </a:p>
        </p:txBody>
      </p:sp>
      <p:sp>
        <p:nvSpPr>
          <p:cNvPr id="50" name="Rectangle 49"/>
          <p:cNvSpPr/>
          <p:nvPr/>
        </p:nvSpPr>
        <p:spPr>
          <a:xfrm>
            <a:off x="1907704" y="5747285"/>
            <a:ext cx="838862" cy="409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/>
              <a:t>m</a:t>
            </a:r>
            <a:r>
              <a:rPr lang="en-US" sz="1500" dirty="0" smtClean="0"/>
              <a:t>: 5</a:t>
            </a:r>
            <a:endParaRPr lang="en-US" sz="1500" dirty="0"/>
          </a:p>
        </p:txBody>
      </p:sp>
      <p:sp>
        <p:nvSpPr>
          <p:cNvPr id="51" name="Rectangle 50"/>
          <p:cNvSpPr/>
          <p:nvPr/>
        </p:nvSpPr>
        <p:spPr>
          <a:xfrm>
            <a:off x="2725026" y="4739173"/>
            <a:ext cx="838862" cy="409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/>
              <a:t>o</a:t>
            </a:r>
            <a:r>
              <a:rPr lang="en-US" sz="1500" dirty="0" smtClean="0"/>
              <a:t>: 10</a:t>
            </a:r>
            <a:endParaRPr lang="en-US" sz="1500" dirty="0"/>
          </a:p>
        </p:txBody>
      </p:sp>
      <p:sp>
        <p:nvSpPr>
          <p:cNvPr id="52" name="Rectangle 51"/>
          <p:cNvSpPr/>
          <p:nvPr/>
        </p:nvSpPr>
        <p:spPr>
          <a:xfrm>
            <a:off x="5173298" y="4761361"/>
            <a:ext cx="838862" cy="409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t: 15</a:t>
            </a:r>
            <a:endParaRPr lang="en-US" sz="1500" dirty="0"/>
          </a:p>
        </p:txBody>
      </p:sp>
      <p:sp>
        <p:nvSpPr>
          <p:cNvPr id="53" name="Rectangle 52"/>
          <p:cNvSpPr/>
          <p:nvPr/>
        </p:nvSpPr>
        <p:spPr>
          <a:xfrm>
            <a:off x="5940152" y="3825257"/>
            <a:ext cx="838862" cy="409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s: 30</a:t>
            </a:r>
            <a:endParaRPr lang="en-US" sz="1500" dirty="0"/>
          </a:p>
        </p:txBody>
      </p:sp>
      <p:sp>
        <p:nvSpPr>
          <p:cNvPr id="54" name="Rectangle 53"/>
          <p:cNvSpPr/>
          <p:nvPr/>
        </p:nvSpPr>
        <p:spPr>
          <a:xfrm>
            <a:off x="3840868" y="4739173"/>
            <a:ext cx="838862" cy="409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r: 1</a:t>
            </a:r>
            <a:r>
              <a:rPr lang="en-US" sz="1500" dirty="0"/>
              <a:t>2</a:t>
            </a:r>
          </a:p>
        </p:txBody>
      </p:sp>
      <p:sp>
        <p:nvSpPr>
          <p:cNvPr id="55" name="Rectangle 54"/>
          <p:cNvSpPr/>
          <p:nvPr/>
        </p:nvSpPr>
        <p:spPr>
          <a:xfrm>
            <a:off x="3393160" y="3803069"/>
            <a:ext cx="838862" cy="409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a: 20</a:t>
            </a:r>
            <a:endParaRPr lang="en-US" sz="1500" dirty="0"/>
          </a:p>
        </p:txBody>
      </p:sp>
      <p:sp>
        <p:nvSpPr>
          <p:cNvPr id="56" name="Oval 55"/>
          <p:cNvSpPr/>
          <p:nvPr/>
        </p:nvSpPr>
        <p:spPr>
          <a:xfrm>
            <a:off x="1492479" y="4644258"/>
            <a:ext cx="559241" cy="526963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8</a:t>
            </a:r>
            <a:endParaRPr lang="en-US" sz="1500" dirty="0"/>
          </a:p>
        </p:txBody>
      </p:sp>
      <p:cxnSp>
        <p:nvCxnSpPr>
          <p:cNvPr id="57" name="Straight Connector 56"/>
          <p:cNvCxnSpPr>
            <a:stCxn id="56" idx="3"/>
            <a:endCxn id="49" idx="0"/>
          </p:cNvCxnSpPr>
          <p:nvPr/>
        </p:nvCxnSpPr>
        <p:spPr>
          <a:xfrm flipH="1">
            <a:off x="1030991" y="5094049"/>
            <a:ext cx="543387" cy="6754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56" idx="5"/>
            <a:endCxn id="50" idx="0"/>
          </p:cNvCxnSpPr>
          <p:nvPr/>
        </p:nvCxnSpPr>
        <p:spPr>
          <a:xfrm>
            <a:off x="1969821" y="5094049"/>
            <a:ext cx="357314" cy="65323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2284567" y="3708154"/>
            <a:ext cx="559241" cy="526963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18</a:t>
            </a:r>
            <a:endParaRPr lang="en-US" sz="1500" dirty="0"/>
          </a:p>
        </p:txBody>
      </p:sp>
      <p:cxnSp>
        <p:nvCxnSpPr>
          <p:cNvPr id="60" name="Straight Connector 59"/>
          <p:cNvCxnSpPr>
            <a:stCxn id="59" idx="3"/>
            <a:endCxn id="56" idx="0"/>
          </p:cNvCxnSpPr>
          <p:nvPr/>
        </p:nvCxnSpPr>
        <p:spPr>
          <a:xfrm flipH="1">
            <a:off x="1772100" y="4157945"/>
            <a:ext cx="594366" cy="48631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59" idx="5"/>
            <a:endCxn id="51" idx="0"/>
          </p:cNvCxnSpPr>
          <p:nvPr/>
        </p:nvCxnSpPr>
        <p:spPr>
          <a:xfrm>
            <a:off x="2761909" y="4157945"/>
            <a:ext cx="382548" cy="58122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al 61"/>
          <p:cNvSpPr/>
          <p:nvPr/>
        </p:nvSpPr>
        <p:spPr>
          <a:xfrm>
            <a:off x="4660831" y="3708154"/>
            <a:ext cx="559241" cy="526963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27</a:t>
            </a:r>
            <a:endParaRPr lang="en-US" sz="1500" dirty="0"/>
          </a:p>
        </p:txBody>
      </p:sp>
      <p:cxnSp>
        <p:nvCxnSpPr>
          <p:cNvPr id="63" name="Straight Connector 62"/>
          <p:cNvCxnSpPr>
            <a:stCxn id="62" idx="3"/>
            <a:endCxn id="54" idx="0"/>
          </p:cNvCxnSpPr>
          <p:nvPr/>
        </p:nvCxnSpPr>
        <p:spPr>
          <a:xfrm flipH="1">
            <a:off x="4260299" y="4157945"/>
            <a:ext cx="482431" cy="58122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62" idx="5"/>
            <a:endCxn id="52" idx="0"/>
          </p:cNvCxnSpPr>
          <p:nvPr/>
        </p:nvCxnSpPr>
        <p:spPr>
          <a:xfrm>
            <a:off x="5138173" y="4157945"/>
            <a:ext cx="454556" cy="60341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Oval 89"/>
          <p:cNvSpPr/>
          <p:nvPr/>
        </p:nvSpPr>
        <p:spPr>
          <a:xfrm>
            <a:off x="2932639" y="2866965"/>
            <a:ext cx="559241" cy="526963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/>
              <a:t>3</a:t>
            </a:r>
            <a:r>
              <a:rPr lang="en-US" sz="1500" dirty="0" smtClean="0"/>
              <a:t>8</a:t>
            </a:r>
            <a:endParaRPr lang="en-US" sz="1500" dirty="0"/>
          </a:p>
        </p:txBody>
      </p:sp>
      <p:cxnSp>
        <p:nvCxnSpPr>
          <p:cNvPr id="91" name="Straight Connector 90"/>
          <p:cNvCxnSpPr>
            <a:stCxn id="90" idx="3"/>
            <a:endCxn id="59" idx="0"/>
          </p:cNvCxnSpPr>
          <p:nvPr/>
        </p:nvCxnSpPr>
        <p:spPr>
          <a:xfrm flipH="1">
            <a:off x="2564188" y="3316756"/>
            <a:ext cx="450350" cy="39139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90" idx="5"/>
            <a:endCxn id="55" idx="0"/>
          </p:cNvCxnSpPr>
          <p:nvPr/>
        </p:nvCxnSpPr>
        <p:spPr>
          <a:xfrm>
            <a:off x="3409981" y="3316756"/>
            <a:ext cx="402610" cy="48631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Oval 92"/>
          <p:cNvSpPr/>
          <p:nvPr/>
        </p:nvSpPr>
        <p:spPr>
          <a:xfrm>
            <a:off x="5292080" y="2916066"/>
            <a:ext cx="559241" cy="526963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/>
              <a:t>5</a:t>
            </a:r>
            <a:r>
              <a:rPr lang="en-US" sz="1500" dirty="0" smtClean="0"/>
              <a:t>7</a:t>
            </a:r>
            <a:endParaRPr lang="en-US" sz="1500" dirty="0"/>
          </a:p>
        </p:txBody>
      </p:sp>
      <p:cxnSp>
        <p:nvCxnSpPr>
          <p:cNvPr id="94" name="Straight Connector 93"/>
          <p:cNvCxnSpPr>
            <a:stCxn id="93" idx="3"/>
            <a:endCxn id="62" idx="0"/>
          </p:cNvCxnSpPr>
          <p:nvPr/>
        </p:nvCxnSpPr>
        <p:spPr>
          <a:xfrm flipH="1">
            <a:off x="4940452" y="3365857"/>
            <a:ext cx="433527" cy="34229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93" idx="5"/>
            <a:endCxn id="53" idx="0"/>
          </p:cNvCxnSpPr>
          <p:nvPr/>
        </p:nvCxnSpPr>
        <p:spPr>
          <a:xfrm>
            <a:off x="5769422" y="3365857"/>
            <a:ext cx="590161" cy="4594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3976127" y="2276872"/>
            <a:ext cx="559241" cy="526963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95</a:t>
            </a:r>
            <a:endParaRPr lang="en-US" sz="1500" dirty="0"/>
          </a:p>
        </p:txBody>
      </p:sp>
      <p:cxnSp>
        <p:nvCxnSpPr>
          <p:cNvPr id="5" name="Straight Connector 4"/>
          <p:cNvCxnSpPr>
            <a:stCxn id="48" idx="3"/>
            <a:endCxn id="90" idx="7"/>
          </p:cNvCxnSpPr>
          <p:nvPr/>
        </p:nvCxnSpPr>
        <p:spPr>
          <a:xfrm flipH="1">
            <a:off x="3409981" y="2726663"/>
            <a:ext cx="648045" cy="21747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48" idx="5"/>
            <a:endCxn id="93" idx="1"/>
          </p:cNvCxnSpPr>
          <p:nvPr/>
        </p:nvCxnSpPr>
        <p:spPr>
          <a:xfrm>
            <a:off x="4453469" y="2726663"/>
            <a:ext cx="920510" cy="26657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491880" y="240172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+mn-lt"/>
              </a:rPr>
              <a:t>0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716016" y="240172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+mn-lt"/>
              </a:rPr>
              <a:t>1</a:t>
            </a:r>
            <a:endParaRPr lang="en-US" b="1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458766" y="312180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+mn-lt"/>
              </a:rPr>
              <a:t>0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691680" y="4057908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+mn-lt"/>
              </a:rPr>
              <a:t>0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946598" y="5013176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+mn-lt"/>
              </a:rPr>
              <a:t>0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860032" y="312180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+mn-lt"/>
              </a:rPr>
              <a:t>0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4211960" y="4077072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+mn-lt"/>
              </a:rPr>
              <a:t>0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3574890" y="3136817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+mn-lt"/>
              </a:rPr>
              <a:t>1</a:t>
            </a:r>
            <a:endParaRPr lang="en-US" b="1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2907421" y="4041848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+mn-lt"/>
              </a:rPr>
              <a:t>1</a:t>
            </a:r>
            <a:endParaRPr lang="en-US" b="1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2169739" y="5033565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+mn-lt"/>
              </a:rPr>
              <a:t>1</a:t>
            </a:r>
            <a:endParaRPr lang="en-US" b="1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6044628" y="3183100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+mn-lt"/>
              </a:rPr>
              <a:t>1</a:t>
            </a:r>
            <a:endParaRPr lang="en-US" b="1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317082" y="4063808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+mn-lt"/>
              </a:rPr>
              <a:t>1</a:t>
            </a:r>
            <a:endParaRPr lang="en-US" b="1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358935" y="2201790"/>
            <a:ext cx="1244251" cy="224676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dirty="0" smtClean="0">
                <a:latin typeface="+mn-lt"/>
              </a:rPr>
              <a:t>a = 01</a:t>
            </a:r>
          </a:p>
          <a:p>
            <a:r>
              <a:rPr lang="en-US" sz="2000" dirty="0" smtClean="0">
                <a:latin typeface="+mn-lt"/>
              </a:rPr>
              <a:t>m = 0001</a:t>
            </a:r>
          </a:p>
          <a:p>
            <a:r>
              <a:rPr lang="en-US" sz="2000" dirty="0" smtClean="0">
                <a:latin typeface="+mn-lt"/>
              </a:rPr>
              <a:t>n  = 0000</a:t>
            </a:r>
          </a:p>
          <a:p>
            <a:r>
              <a:rPr lang="en-US" sz="2000" dirty="0" smtClean="0">
                <a:latin typeface="+mn-lt"/>
              </a:rPr>
              <a:t>o  = 001</a:t>
            </a:r>
          </a:p>
          <a:p>
            <a:r>
              <a:rPr lang="en-US" sz="2000" dirty="0" smtClean="0">
                <a:latin typeface="+mn-lt"/>
              </a:rPr>
              <a:t>r   = 100</a:t>
            </a:r>
          </a:p>
          <a:p>
            <a:r>
              <a:rPr lang="en-US" sz="2000" dirty="0" smtClean="0">
                <a:latin typeface="+mn-lt"/>
              </a:rPr>
              <a:t>s   = 11</a:t>
            </a:r>
          </a:p>
          <a:p>
            <a:r>
              <a:rPr lang="en-US" sz="2000" dirty="0" smtClean="0">
                <a:latin typeface="+mn-lt"/>
              </a:rPr>
              <a:t>t    = 101</a:t>
            </a:r>
            <a:endParaRPr lang="en-US" sz="2000" dirty="0">
              <a:latin typeface="+mn-lt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4716016" y="5775647"/>
            <a:ext cx="4213818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n-lt"/>
              </a:rPr>
              <a:t>star  = 11 101 01 100 (10 bits)</a:t>
            </a:r>
            <a:endParaRPr lang="en-US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66429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12" grpId="0"/>
      <p:bldP spid="65" grpId="0"/>
      <p:bldP spid="66" grpId="0"/>
      <p:bldP spid="67" grpId="0"/>
      <p:bldP spid="68" grpId="0"/>
      <p:bldP spid="69" grpId="0"/>
      <p:bldP spid="70" grpId="0"/>
      <p:bldP spid="96" grpId="0"/>
      <p:bldP spid="97" grpId="0"/>
      <p:bldP spid="98" grpId="0"/>
      <p:bldP spid="99" grpId="0"/>
      <p:bldP spid="100" grpId="0"/>
      <p:bldP spid="13" grpId="0" animBg="1"/>
      <p:bldP spid="101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 Traversal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altLang="en-US" dirty="0" smtClean="0"/>
              <a:t>อัลกอริธึม</a:t>
            </a:r>
            <a:r>
              <a:rPr lang="th-TH" altLang="en-US" dirty="0"/>
              <a:t>ในการท่องไปบนต้นไม้(</a:t>
            </a:r>
            <a:r>
              <a:rPr lang="en-US" altLang="en-US" dirty="0"/>
              <a:t>Traversal algorithms)</a:t>
            </a:r>
          </a:p>
          <a:p>
            <a:pPr lvl="2"/>
            <a:r>
              <a:rPr lang="en-US" altLang="en-US" dirty="0"/>
              <a:t>Pre-order traversal </a:t>
            </a:r>
            <a:r>
              <a:rPr lang="en-US" altLang="en-US" dirty="0">
                <a:solidFill>
                  <a:srgbClr val="FF0000"/>
                </a:solidFill>
              </a:rPr>
              <a:t>NLR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0000FF"/>
                </a:solidFill>
              </a:rPr>
              <a:t>(node</a:t>
            </a:r>
            <a:r>
              <a:rPr lang="en-US" altLang="en-US" dirty="0" smtClean="0">
                <a:solidFill>
                  <a:srgbClr val="0000FF"/>
                </a:solidFill>
              </a:rPr>
              <a:t>, left, right</a:t>
            </a:r>
            <a:r>
              <a:rPr lang="en-US" altLang="en-US" dirty="0">
                <a:solidFill>
                  <a:srgbClr val="0000FF"/>
                </a:solidFill>
              </a:rPr>
              <a:t>)</a:t>
            </a:r>
            <a:endParaRPr lang="en-US" altLang="en-US" dirty="0"/>
          </a:p>
          <a:p>
            <a:pPr lvl="2"/>
            <a:r>
              <a:rPr lang="en-US" altLang="en-US" dirty="0"/>
              <a:t>In-order traversal </a:t>
            </a:r>
            <a:r>
              <a:rPr lang="en-US" altLang="en-US" dirty="0">
                <a:solidFill>
                  <a:srgbClr val="FF0000"/>
                </a:solidFill>
              </a:rPr>
              <a:t>LNR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0000FF"/>
                </a:solidFill>
              </a:rPr>
              <a:t>(left</a:t>
            </a:r>
            <a:r>
              <a:rPr lang="en-US" altLang="en-US" dirty="0" smtClean="0">
                <a:solidFill>
                  <a:srgbClr val="0000FF"/>
                </a:solidFill>
              </a:rPr>
              <a:t>, node, right</a:t>
            </a:r>
            <a:r>
              <a:rPr lang="en-US" altLang="en-US" dirty="0">
                <a:solidFill>
                  <a:srgbClr val="0000FF"/>
                </a:solidFill>
              </a:rPr>
              <a:t>)</a:t>
            </a:r>
            <a:endParaRPr lang="en-US" altLang="en-US" dirty="0"/>
          </a:p>
          <a:p>
            <a:pPr lvl="2"/>
            <a:r>
              <a:rPr lang="en-US" altLang="en-US" dirty="0"/>
              <a:t>Post-order traversal </a:t>
            </a:r>
            <a:r>
              <a:rPr lang="en-US" altLang="en-US" dirty="0">
                <a:solidFill>
                  <a:srgbClr val="FF0000"/>
                </a:solidFill>
              </a:rPr>
              <a:t>LRN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0000FF"/>
                </a:solidFill>
              </a:rPr>
              <a:t>(left</a:t>
            </a:r>
            <a:r>
              <a:rPr lang="en-US" altLang="en-US" dirty="0" smtClean="0">
                <a:solidFill>
                  <a:srgbClr val="0000FF"/>
                </a:solidFill>
              </a:rPr>
              <a:t>, right</a:t>
            </a:r>
            <a:r>
              <a:rPr lang="en-US" altLang="en-US" dirty="0">
                <a:solidFill>
                  <a:srgbClr val="0000FF"/>
                </a:solidFill>
              </a:rPr>
              <a:t>, node)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149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Pre-order Traversal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altLang="en-US" sz="3200" dirty="0"/>
              <a:t>Visit root, visit subtrees</a:t>
            </a:r>
            <a:r>
              <a:rPr lang="th-TH" altLang="en-US" sz="3200" dirty="0">
                <a:cs typeface="Angsana New" panose="02020603050405020304" pitchFamily="18" charset="-34"/>
              </a:rPr>
              <a:t> </a:t>
            </a:r>
            <a:r>
              <a:rPr lang="th-TH" altLang="en-US" sz="3200" dirty="0"/>
              <a:t>left to right.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438400"/>
            <a:ext cx="7620000" cy="351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526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dirty="0">
                <a:cs typeface="+mn-cs"/>
              </a:rPr>
              <a:t>กราฟรูปใดต่อไปนี้เป็นต้นไม้</a:t>
            </a:r>
            <a:endParaRPr lang="en-US" dirty="0"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65"/>
          <a:stretch/>
        </p:blipFill>
        <p:spPr>
          <a:xfrm>
            <a:off x="395536" y="2132856"/>
            <a:ext cx="8557404" cy="273630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71600" y="4725144"/>
            <a:ext cx="5790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(1)</a:t>
            </a:r>
            <a:endParaRPr lang="en-US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68344" y="4725144"/>
            <a:ext cx="5790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(4)</a:t>
            </a:r>
            <a:endParaRPr lang="en-US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95061" y="4725144"/>
            <a:ext cx="5790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(3)</a:t>
            </a:r>
            <a:endParaRPr lang="en-US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03848" y="4725144"/>
            <a:ext cx="5790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(2)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096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Pre-order Traversal </a:t>
            </a:r>
            <a:r>
              <a:rPr lang="en-US" dirty="0" smtClean="0"/>
              <a:t>(2)</a:t>
            </a:r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256" y="1700808"/>
            <a:ext cx="8077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2378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In-order Traversal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altLang="en-US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Visit </a:t>
            </a:r>
            <a:r>
              <a:rPr lang="en-US" altLang="en-US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leftmost </a:t>
            </a:r>
            <a:r>
              <a:rPr lang="en-US" altLang="en-US" sz="2800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subtree</a:t>
            </a:r>
            <a:r>
              <a:rPr lang="th-TH" alt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,</a:t>
            </a:r>
            <a:r>
              <a:rPr lang="en-US" alt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visit </a:t>
            </a:r>
            <a:r>
              <a:rPr lang="en-US" altLang="en-US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root, </a:t>
            </a:r>
            <a:r>
              <a:rPr lang="th-TH" altLang="en-US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visit </a:t>
            </a:r>
            <a:r>
              <a:rPr lang="en-US" altLang="en-US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other</a:t>
            </a:r>
            <a:r>
              <a:rPr lang="th-TH" altLang="en-US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subtrees left to right.</a:t>
            </a:r>
          </a:p>
          <a:p>
            <a:endParaRPr lang="en-US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568599"/>
            <a:ext cx="8382000" cy="36687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2793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In-order Traversal (2)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512" y="1844824"/>
            <a:ext cx="8835533" cy="42484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424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Post-order Traversal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altLang="en-US" sz="3200" dirty="0"/>
              <a:t>Visit </a:t>
            </a:r>
            <a:r>
              <a:rPr lang="en-US" altLang="en-US" sz="3200" dirty="0" err="1"/>
              <a:t>subtree</a:t>
            </a:r>
            <a:r>
              <a:rPr lang="th-TH" altLang="en-US" sz="3200" dirty="0"/>
              <a:t> </a:t>
            </a:r>
            <a:r>
              <a:rPr lang="en-US" altLang="en-US" sz="3200" dirty="0"/>
              <a:t>left to right</a:t>
            </a:r>
            <a:r>
              <a:rPr lang="th-TH" altLang="en-US" sz="3200" dirty="0" smtClean="0"/>
              <a:t>,</a:t>
            </a:r>
            <a:r>
              <a:rPr lang="en-US" altLang="en-US" sz="3200" dirty="0" smtClean="0"/>
              <a:t> visit </a:t>
            </a:r>
            <a:r>
              <a:rPr lang="en-US" altLang="en-US" sz="3200" dirty="0"/>
              <a:t>root</a:t>
            </a:r>
            <a:r>
              <a:rPr lang="th-TH" altLang="en-US" sz="3200" dirty="0"/>
              <a:t>.</a:t>
            </a:r>
          </a:p>
          <a:p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226" y="2564904"/>
            <a:ext cx="8332238" cy="304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873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Post-order Traversal (2)</a:t>
            </a:r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525" y="1772816"/>
            <a:ext cx="8310234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873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Faculty of Informatics, BUU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637CC-B0F8-4A30-9704-EEDCC13C2C2B}" type="slidenum">
              <a:rPr lang="en-US" altLang="en-US"/>
              <a:pPr/>
              <a:t>35</a:t>
            </a:fld>
            <a:endParaRPr lang="en-US" altLang="en-US"/>
          </a:p>
        </p:txBody>
      </p:sp>
      <p:sp>
        <p:nvSpPr>
          <p:cNvPr id="995330" name="Rectangle 2" descr="5%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ln/>
        </p:spPr>
        <p:txBody>
          <a:bodyPr/>
          <a:lstStyle/>
          <a:p>
            <a:r>
              <a:rPr lang="en-US" altLang="en-US"/>
              <a:t>Tree Traversal</a:t>
            </a:r>
            <a:r>
              <a:rPr lang="th-TH" altLang="en-US">
                <a:cs typeface="Angsana New" panose="02020603050405020304" pitchFamily="18" charset="-34"/>
              </a:rPr>
              <a:t> </a:t>
            </a:r>
            <a:r>
              <a:rPr lang="en-US" altLang="en-US">
                <a:cs typeface="Angsana New" panose="02020603050405020304" pitchFamily="18" charset="-34"/>
              </a:rPr>
              <a:t>Shortcut</a:t>
            </a:r>
            <a:endParaRPr lang="th-TH" altLang="en-US" sz="4800">
              <a:latin typeface="Tahoma" panose="020B0604030504040204" pitchFamily="34" charset="0"/>
              <a:cs typeface="Angsana New" panose="02020603050405020304" pitchFamily="18" charset="-34"/>
            </a:endParaRPr>
          </a:p>
        </p:txBody>
      </p:sp>
      <p:sp>
        <p:nvSpPr>
          <p:cNvPr id="9953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600200"/>
            <a:ext cx="4724400" cy="4572000"/>
          </a:xfrm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th-TH" altLang="en-US" sz="2200"/>
              <a:t>Preorder list is obtained by </a:t>
            </a:r>
          </a:p>
          <a:p>
            <a:pPr lvl="1">
              <a:lnSpc>
                <a:spcPct val="90000"/>
              </a:lnSpc>
            </a:pPr>
            <a:r>
              <a:rPr lang="th-TH" altLang="en-US" sz="1800"/>
              <a:t>listing each vertex the first time this curve passes it.</a:t>
            </a:r>
          </a:p>
          <a:p>
            <a:pPr lvl="1">
              <a:lnSpc>
                <a:spcPct val="90000"/>
              </a:lnSpc>
            </a:pPr>
            <a:r>
              <a:rPr lang="th-TH" altLang="en-US" sz="2000">
                <a:solidFill>
                  <a:schemeClr val="hlink"/>
                </a:solidFill>
              </a:rPr>
              <a:t>Result: a, b, d, h, e, i, j, c, f, g, k.</a:t>
            </a:r>
          </a:p>
          <a:p>
            <a:pPr>
              <a:lnSpc>
                <a:spcPct val="90000"/>
              </a:lnSpc>
            </a:pPr>
            <a:r>
              <a:rPr lang="th-TH" altLang="en-US" sz="2200"/>
              <a:t>Inorderlist is obtained by </a:t>
            </a:r>
          </a:p>
          <a:p>
            <a:pPr lvl="1">
              <a:lnSpc>
                <a:spcPct val="90000"/>
              </a:lnSpc>
            </a:pPr>
            <a:r>
              <a:rPr lang="th-TH" altLang="en-US" sz="1800"/>
              <a:t>listing a leaf the first time the curve passes it and</a:t>
            </a:r>
          </a:p>
          <a:p>
            <a:pPr lvl="1">
              <a:lnSpc>
                <a:spcPct val="90000"/>
              </a:lnSpc>
            </a:pPr>
            <a:r>
              <a:rPr lang="th-TH" altLang="en-US" sz="1800"/>
              <a:t>listing each internal vertex the second time the curve passes it.</a:t>
            </a:r>
          </a:p>
          <a:p>
            <a:pPr lvl="1">
              <a:lnSpc>
                <a:spcPct val="90000"/>
              </a:lnSpc>
            </a:pPr>
            <a:r>
              <a:rPr lang="th-TH" altLang="en-US" sz="2000">
                <a:solidFill>
                  <a:schemeClr val="hlink"/>
                </a:solidFill>
              </a:rPr>
              <a:t>Result: h, d, b, i, e, j, a, f, c, k, g.</a:t>
            </a:r>
          </a:p>
          <a:p>
            <a:pPr>
              <a:lnSpc>
                <a:spcPct val="90000"/>
              </a:lnSpc>
            </a:pPr>
            <a:r>
              <a:rPr lang="th-TH" altLang="en-US" sz="2200"/>
              <a:t>Postorderlist is obtained by</a:t>
            </a:r>
          </a:p>
          <a:p>
            <a:pPr lvl="1">
              <a:lnSpc>
                <a:spcPct val="90000"/>
              </a:lnSpc>
            </a:pPr>
            <a:r>
              <a:rPr lang="th-TH" altLang="en-US" sz="1800"/>
              <a:t>listing a vertex the last time it is passes on the way back up to its parent.</a:t>
            </a:r>
          </a:p>
          <a:p>
            <a:pPr lvl="1">
              <a:lnSpc>
                <a:spcPct val="90000"/>
              </a:lnSpc>
            </a:pPr>
            <a:r>
              <a:rPr lang="th-TH" altLang="en-US" sz="2000">
                <a:solidFill>
                  <a:schemeClr val="hlink"/>
                </a:solidFill>
              </a:rPr>
              <a:t>Result: h, d, i, j, e, b, f, k, g, c, a.</a:t>
            </a:r>
          </a:p>
        </p:txBody>
      </p:sp>
      <p:pic>
        <p:nvPicPr>
          <p:cNvPr id="995332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05400" y="2057400"/>
            <a:ext cx="3886200" cy="290988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145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Angsana New" panose="02020603050405020304" pitchFamily="18" charset="-34"/>
              </a:rPr>
              <a:t>Forest</a:t>
            </a:r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7" t="3665" r="1640" b="4100"/>
          <a:stretch/>
        </p:blipFill>
        <p:spPr bwMode="auto">
          <a:xfrm>
            <a:off x="971600" y="3140968"/>
            <a:ext cx="7272808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r>
              <a:rPr lang="en-US" altLang="en-US" sz="2800" dirty="0" smtClean="0"/>
              <a:t>Forest </a:t>
            </a:r>
            <a:r>
              <a:rPr lang="th-TH" altLang="en-US" sz="2800" dirty="0" smtClean="0"/>
              <a:t>คือ </a:t>
            </a:r>
            <a:r>
              <a:rPr lang="en-US" altLang="en-US" sz="2800" dirty="0" smtClean="0"/>
              <a:t>undirected graph </a:t>
            </a:r>
            <a:r>
              <a:rPr lang="th-TH" altLang="en-US" sz="2800" dirty="0" smtClean="0"/>
              <a:t>ที่ไม่มี </a:t>
            </a:r>
            <a:r>
              <a:rPr lang="en-US" altLang="en-US" sz="2800" dirty="0" smtClean="0"/>
              <a:t>circuit</a:t>
            </a:r>
          </a:p>
          <a:p>
            <a:r>
              <a:rPr lang="th-TH" sz="2800" dirty="0" smtClean="0"/>
              <a:t>ข้อแตกต่างของ </a:t>
            </a:r>
            <a:r>
              <a:rPr lang="en-US" sz="2800" dirty="0" smtClean="0"/>
              <a:t>Forest </a:t>
            </a:r>
            <a:r>
              <a:rPr lang="th-TH" sz="2800" dirty="0" smtClean="0"/>
              <a:t>กับ </a:t>
            </a:r>
            <a:r>
              <a:rPr lang="en-US" sz="2800" dirty="0" smtClean="0"/>
              <a:t>Tree </a:t>
            </a:r>
            <a:r>
              <a:rPr lang="th-TH" sz="2800" dirty="0" smtClean="0"/>
              <a:t>คือ คำว่า </a:t>
            </a:r>
            <a:r>
              <a:rPr lang="en-US" sz="2800" dirty="0" smtClean="0"/>
              <a:t>“connected”</a:t>
            </a:r>
            <a:r>
              <a:rPr lang="th-TH" sz="2800" dirty="0" smtClean="0"/>
              <a:t> หมายถึงการมี </a:t>
            </a:r>
            <a:r>
              <a:rPr lang="en-US" sz="2800" dirty="0" smtClean="0"/>
              <a:t>tree </a:t>
            </a:r>
            <a:r>
              <a:rPr lang="th-TH" sz="2800" dirty="0" smtClean="0"/>
              <a:t>หลาย </a:t>
            </a:r>
            <a:r>
              <a:rPr lang="en-US" sz="2800" dirty="0" smtClean="0"/>
              <a:t>tree </a:t>
            </a:r>
            <a:r>
              <a:rPr lang="th-TH" sz="2800" dirty="0" smtClean="0"/>
              <a:t>ที่มีเชื่อมต่อกันจะเรียกว่า </a:t>
            </a:r>
            <a:r>
              <a:rPr lang="en-US" sz="2800" dirty="0" smtClean="0"/>
              <a:t>Forest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4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 </a:t>
            </a:r>
            <a:r>
              <a:rPr lang="th-TH" dirty="0" smtClean="0"/>
              <a:t>ในเคมี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altLang="en-US" sz="2800" dirty="0">
                <a:latin typeface="Tahoma" panose="020B0604030504040204" pitchFamily="34" charset="0"/>
              </a:rPr>
              <a:t>ในวิชาเคมี ใช้กราฟแทนโมเลกุล</a:t>
            </a:r>
          </a:p>
          <a:p>
            <a:pPr lvl="1"/>
            <a:r>
              <a:rPr lang="th-TH" altLang="en-US" sz="2400" dirty="0">
                <a:latin typeface="Tahoma" panose="020B0604030504040204" pitchFamily="34" charset="0"/>
              </a:rPr>
              <a:t>จุดยอดของกราฟแทนอะตอม</a:t>
            </a:r>
          </a:p>
          <a:p>
            <a:pPr lvl="1"/>
            <a:r>
              <a:rPr lang="th-TH" altLang="en-US" sz="2400" dirty="0">
                <a:latin typeface="Tahoma" panose="020B0604030504040204" pitchFamily="34" charset="0"/>
              </a:rPr>
              <a:t>แต่ละด้านแทนพันธะ(</a:t>
            </a:r>
            <a:r>
              <a:rPr lang="en-US" altLang="en-US" sz="2400" dirty="0">
                <a:latin typeface="+mj-lt"/>
              </a:rPr>
              <a:t>bond</a:t>
            </a:r>
            <a:r>
              <a:rPr lang="th-TH" altLang="en-US" sz="2400" dirty="0">
                <a:latin typeface="Tahoma" panose="020B0604030504040204" pitchFamily="34" charset="0"/>
              </a:rPr>
              <a:t>) ระหว่างอะตอม</a:t>
            </a:r>
          </a:p>
          <a:p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2650" y="3048000"/>
            <a:ext cx="478155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51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Trees and Roots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495800"/>
          </a:xfrm>
        </p:spPr>
        <p:txBody>
          <a:bodyPr/>
          <a:lstStyle/>
          <a:p>
            <a:r>
              <a:rPr lang="th-TH" sz="2400" dirty="0" smtClean="0"/>
              <a:t>ในการประยุกต์หลายๆแบบ จะมี </a:t>
            </a:r>
            <a:r>
              <a:rPr lang="en-US" sz="2400" dirty="0" smtClean="0"/>
              <a:t>vertex </a:t>
            </a:r>
            <a:r>
              <a:rPr lang="th-TH" sz="2400" dirty="0" smtClean="0"/>
              <a:t>เฉพาะของ </a:t>
            </a:r>
            <a:r>
              <a:rPr lang="en-US" sz="2400" dirty="0" smtClean="0"/>
              <a:t>tree </a:t>
            </a:r>
            <a:r>
              <a:rPr lang="th-TH" sz="2400" dirty="0" smtClean="0"/>
              <a:t>ที่ถูกกำหนดให้เป็นราก </a:t>
            </a:r>
            <a:r>
              <a:rPr lang="en-US" sz="2400" dirty="0" smtClean="0"/>
              <a:t>(root)</a:t>
            </a:r>
          </a:p>
          <a:p>
            <a:r>
              <a:rPr lang="th-TH" sz="2400" b="1" dirty="0" smtClean="0"/>
              <a:t>คำนิยาม</a:t>
            </a:r>
            <a:r>
              <a:rPr lang="en-US" sz="2400" b="1" dirty="0" smtClean="0"/>
              <a:t>: </a:t>
            </a:r>
            <a:r>
              <a:rPr lang="th-TH" altLang="en-US" sz="2400" b="1" dirty="0">
                <a:solidFill>
                  <a:schemeClr val="accent2"/>
                </a:solidFill>
              </a:rPr>
              <a:t>ต้นไม้ที่มีราก</a:t>
            </a:r>
            <a:r>
              <a:rPr lang="th-TH" altLang="en-US" sz="2400" dirty="0"/>
              <a:t>(</a:t>
            </a:r>
            <a:r>
              <a:rPr lang="en-US" altLang="en-US" sz="2400" i="1" dirty="0"/>
              <a:t>rooted tree</a:t>
            </a:r>
            <a:r>
              <a:rPr lang="th-TH" altLang="en-US" sz="2400" dirty="0"/>
              <a:t>)</a:t>
            </a:r>
            <a:r>
              <a:rPr lang="en-US" altLang="en-US" sz="2400" dirty="0"/>
              <a:t> </a:t>
            </a:r>
            <a:r>
              <a:rPr lang="th-TH" altLang="en-US" sz="2400" dirty="0"/>
              <a:t>คือ ต้นไม้ที่มีการระบุให้จุดใดจุดหนึ่งเป็นราก(</a:t>
            </a:r>
            <a:r>
              <a:rPr lang="en-US" altLang="en-US" sz="2400" i="1" dirty="0"/>
              <a:t>root</a:t>
            </a:r>
            <a:r>
              <a:rPr lang="th-TH" altLang="en-US" sz="2400" dirty="0"/>
              <a:t>)โดยทุกๆด้านจะมีทิศทางออกจากจุดราก เมื่อกำหนดให้จุดๆ หนึ่งเป็นรากของต้นไม้แล้ว เราสามารถจะกำหนดทางเดินที่เฉพาะเจาะจง(unique) จากรากไปยังจุดยอดอื่น ๆ ในต้นไม้ได้เสมอ </a:t>
            </a:r>
            <a:r>
              <a:rPr lang="th-TH" altLang="en-US" sz="2400" dirty="0" smtClean="0"/>
              <a:t> </a:t>
            </a:r>
            <a:endParaRPr lang="en-US" alt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63"/>
          <a:stretch/>
        </p:blipFill>
        <p:spPr>
          <a:xfrm>
            <a:off x="755576" y="3573016"/>
            <a:ext cx="6423330" cy="288032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354208" y="4437112"/>
            <a:ext cx="1470274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2400" dirty="0" smtClean="0">
                <a:cs typeface="+mn-cs"/>
              </a:rPr>
              <a:t>ลูกศรไม่จำเป็น</a:t>
            </a:r>
          </a:p>
          <a:p>
            <a:r>
              <a:rPr lang="th-TH" sz="2400" dirty="0" smtClean="0">
                <a:cs typeface="+mn-cs"/>
              </a:rPr>
              <a:t>ต้องเขียนก็ได้</a:t>
            </a:r>
            <a:endParaRPr lang="en-US" sz="24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209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คำศัพท์เกี่ยวกับ </a:t>
            </a:r>
            <a:r>
              <a:rPr lang="en-US" dirty="0" smtClean="0"/>
              <a:t>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altLang="en-US" sz="2400" b="1" dirty="0">
                <a:solidFill>
                  <a:srgbClr val="00B050"/>
                </a:solidFill>
              </a:rPr>
              <a:t>พ่อ/แม่ (</a:t>
            </a:r>
            <a:r>
              <a:rPr lang="en-US" altLang="en-US" sz="2400" b="1" dirty="0">
                <a:solidFill>
                  <a:srgbClr val="00B050"/>
                </a:solidFill>
              </a:rPr>
              <a:t>Parent</a:t>
            </a:r>
            <a:r>
              <a:rPr lang="th-TH" altLang="en-US" sz="2400" b="1" dirty="0" smtClean="0">
                <a:solidFill>
                  <a:srgbClr val="00B050"/>
                </a:solidFill>
              </a:rPr>
              <a:t>)</a:t>
            </a:r>
            <a:r>
              <a:rPr lang="en-US" altLang="en-US" sz="2400" b="1" dirty="0" smtClean="0">
                <a:solidFill>
                  <a:srgbClr val="00B050"/>
                </a:solidFill>
              </a:rPr>
              <a:t> </a:t>
            </a:r>
            <a:r>
              <a:rPr lang="th-TH" altLang="en-US" sz="2400" dirty="0" smtClean="0"/>
              <a:t>ถ้า </a:t>
            </a:r>
            <a:r>
              <a:rPr lang="en-US" altLang="en-US" sz="2400" dirty="0" smtClean="0"/>
              <a:t>T </a:t>
            </a:r>
            <a:r>
              <a:rPr lang="th-TH" altLang="en-US" sz="2400" dirty="0"/>
              <a:t>เป็นต้นไม้แบบมีราก </a:t>
            </a:r>
            <a:r>
              <a:rPr lang="th-TH" altLang="en-US" sz="2400" dirty="0" smtClean="0"/>
              <a:t>และ </a:t>
            </a:r>
            <a:r>
              <a:rPr lang="en-US" altLang="en-US" sz="2400" dirty="0" smtClean="0"/>
              <a:t>v </a:t>
            </a:r>
            <a:r>
              <a:rPr lang="th-TH" altLang="en-US" sz="2400" dirty="0"/>
              <a:t>เป็นจุด</a:t>
            </a:r>
            <a:r>
              <a:rPr lang="th-TH" altLang="en-US" sz="2400" dirty="0" smtClean="0"/>
              <a:t>ใน </a:t>
            </a:r>
            <a:r>
              <a:rPr lang="en-US" altLang="en-US" sz="2400" dirty="0" smtClean="0"/>
              <a:t>T </a:t>
            </a:r>
            <a:r>
              <a:rPr lang="th-TH" altLang="en-US" sz="2400" dirty="0"/>
              <a:t>ที่ไม่ใช่</a:t>
            </a:r>
            <a:r>
              <a:rPr lang="th-TH" altLang="en-US" sz="2400" dirty="0" smtClean="0"/>
              <a:t>ราก </a:t>
            </a:r>
            <a:r>
              <a:rPr lang="th-TH" altLang="en-US" sz="2400" dirty="0"/>
              <a:t>แล้วพ่อ/แม่ของ</a:t>
            </a:r>
            <a:r>
              <a:rPr lang="th-TH" altLang="en-US" sz="2400" dirty="0" smtClean="0"/>
              <a:t>จุด </a:t>
            </a:r>
            <a:r>
              <a:rPr lang="en-US" altLang="en-US" sz="2400" dirty="0" smtClean="0"/>
              <a:t>v </a:t>
            </a:r>
            <a:r>
              <a:rPr lang="th-TH" altLang="en-US" sz="2400" dirty="0" smtClean="0"/>
              <a:t>คือจุด </a:t>
            </a:r>
            <a:r>
              <a:rPr lang="en-US" altLang="en-US" sz="2400" dirty="0" smtClean="0"/>
              <a:t>u </a:t>
            </a:r>
            <a:r>
              <a:rPr lang="th-TH" altLang="en-US" sz="2400" dirty="0"/>
              <a:t>เมื่อมีทางเดินจาก</a:t>
            </a:r>
            <a:r>
              <a:rPr lang="th-TH" altLang="en-US" sz="2400" dirty="0" smtClean="0"/>
              <a:t>จุด </a:t>
            </a:r>
            <a:r>
              <a:rPr lang="en-US" altLang="en-US" sz="2400" dirty="0" smtClean="0"/>
              <a:t>u </a:t>
            </a:r>
            <a:r>
              <a:rPr lang="th-TH" altLang="en-US" sz="2400" dirty="0"/>
              <a:t>ลงมาหา</a:t>
            </a:r>
            <a:r>
              <a:rPr lang="th-TH" altLang="en-US" sz="2400" dirty="0" smtClean="0"/>
              <a:t>จุด </a:t>
            </a:r>
            <a:r>
              <a:rPr lang="en-US" altLang="en-US" sz="2400" dirty="0" smtClean="0"/>
              <a:t>v </a:t>
            </a:r>
            <a:r>
              <a:rPr lang="th-TH" altLang="en-US" sz="2400" dirty="0"/>
              <a:t>โดย </a:t>
            </a:r>
            <a:r>
              <a:rPr lang="en-US" altLang="en-US" sz="2400" dirty="0" smtClean="0"/>
              <a:t>u </a:t>
            </a:r>
            <a:r>
              <a:rPr lang="th-TH" altLang="en-US" sz="2400" dirty="0" smtClean="0"/>
              <a:t>และ </a:t>
            </a:r>
            <a:r>
              <a:rPr lang="en-US" altLang="en-US" sz="2400" dirty="0"/>
              <a:t>v </a:t>
            </a:r>
            <a:r>
              <a:rPr lang="th-TH" altLang="en-US" sz="2400" dirty="0" smtClean="0"/>
              <a:t>ประชิดกันและ </a:t>
            </a:r>
            <a:r>
              <a:rPr lang="en-US" altLang="en-US" sz="2400" dirty="0" smtClean="0"/>
              <a:t>u </a:t>
            </a:r>
            <a:r>
              <a:rPr lang="th-TH" altLang="en-US" sz="2400" dirty="0"/>
              <a:t>อยู่ใกล้ราก</a:t>
            </a:r>
            <a:r>
              <a:rPr lang="th-TH" altLang="en-US" sz="2400" dirty="0" smtClean="0"/>
              <a:t>มากกว่า </a:t>
            </a:r>
            <a:r>
              <a:rPr lang="en-US" altLang="en-US" sz="2400" dirty="0"/>
              <a:t>v</a:t>
            </a:r>
            <a:endParaRPr lang="th-TH" altLang="en-US" sz="2400" dirty="0"/>
          </a:p>
          <a:p>
            <a:r>
              <a:rPr lang="th-TH" altLang="en-US" sz="2400" b="1" dirty="0">
                <a:solidFill>
                  <a:srgbClr val="00B050"/>
                </a:solidFill>
              </a:rPr>
              <a:t>ลูก (</a:t>
            </a:r>
            <a:r>
              <a:rPr lang="en-US" altLang="en-US" sz="2400" b="1" dirty="0">
                <a:solidFill>
                  <a:srgbClr val="00B050"/>
                </a:solidFill>
              </a:rPr>
              <a:t>Child</a:t>
            </a:r>
            <a:r>
              <a:rPr lang="th-TH" altLang="en-US" sz="2400" b="1" dirty="0" smtClean="0">
                <a:solidFill>
                  <a:srgbClr val="00B050"/>
                </a:solidFill>
              </a:rPr>
              <a:t>)</a:t>
            </a:r>
            <a:r>
              <a:rPr lang="en-US" altLang="en-US" sz="2400" b="1" dirty="0" smtClean="0">
                <a:solidFill>
                  <a:srgbClr val="00B050"/>
                </a:solidFill>
              </a:rPr>
              <a:t> </a:t>
            </a:r>
            <a:r>
              <a:rPr lang="th-TH" altLang="en-US" sz="2400" dirty="0" smtClean="0"/>
              <a:t>เมื่อ  </a:t>
            </a:r>
            <a:r>
              <a:rPr lang="en-US" altLang="en-US" sz="2400" dirty="0"/>
              <a:t>u  </a:t>
            </a:r>
            <a:r>
              <a:rPr lang="th-TH" altLang="en-US" sz="2400" dirty="0"/>
              <a:t>เป็นพ่อ/แม่ของ  </a:t>
            </a:r>
            <a:r>
              <a:rPr lang="en-US" altLang="en-US" sz="2400" dirty="0"/>
              <a:t>v  </a:t>
            </a:r>
            <a:r>
              <a:rPr lang="th-TH" altLang="en-US" sz="2400" dirty="0"/>
              <a:t>แล้วเราเรียก  </a:t>
            </a:r>
            <a:r>
              <a:rPr lang="en-US" altLang="en-US" sz="2400" dirty="0"/>
              <a:t>v  </a:t>
            </a:r>
            <a:r>
              <a:rPr lang="th-TH" altLang="en-US" sz="2400" dirty="0"/>
              <a:t>ว่าลูกของ  </a:t>
            </a:r>
            <a:r>
              <a:rPr lang="en-US" altLang="en-US" sz="2400" dirty="0"/>
              <a:t>u </a:t>
            </a:r>
            <a:endParaRPr lang="th-TH" altLang="en-US" sz="2400" dirty="0"/>
          </a:p>
          <a:p>
            <a:r>
              <a:rPr lang="th-TH" altLang="en-US" sz="2400" b="1" dirty="0">
                <a:solidFill>
                  <a:srgbClr val="00B050"/>
                </a:solidFill>
              </a:rPr>
              <a:t>พี่น้องกัน (</a:t>
            </a:r>
            <a:r>
              <a:rPr lang="en-US" altLang="en-US" sz="2400" b="1" dirty="0">
                <a:solidFill>
                  <a:srgbClr val="00B050"/>
                </a:solidFill>
              </a:rPr>
              <a:t>Siblings</a:t>
            </a:r>
            <a:r>
              <a:rPr lang="th-TH" altLang="en-US" sz="2400" b="1" dirty="0" smtClean="0">
                <a:solidFill>
                  <a:srgbClr val="00B050"/>
                </a:solidFill>
              </a:rPr>
              <a:t>)</a:t>
            </a:r>
            <a:r>
              <a:rPr lang="en-US" altLang="en-US" sz="2400" b="1" dirty="0" smtClean="0">
                <a:solidFill>
                  <a:srgbClr val="00B050"/>
                </a:solidFill>
              </a:rPr>
              <a:t> </a:t>
            </a:r>
            <a:r>
              <a:rPr lang="th-TH" altLang="en-US" sz="2400" dirty="0" smtClean="0"/>
              <a:t>จุด  2 </a:t>
            </a:r>
            <a:r>
              <a:rPr lang="th-TH" altLang="en-US" sz="2400" dirty="0"/>
              <a:t>จุดหรือมากกว่า 2 จุด  ที่มีพ่อ/แม่เดียวกันเรียกว่าพี่</a:t>
            </a:r>
            <a:r>
              <a:rPr lang="th-TH" altLang="en-US" sz="2400" dirty="0" smtClean="0"/>
              <a:t>น้อง</a:t>
            </a:r>
          </a:p>
          <a:p>
            <a:pPr>
              <a:lnSpc>
                <a:spcPct val="80000"/>
              </a:lnSpc>
            </a:pPr>
            <a:r>
              <a:rPr lang="th-TH" altLang="en-US" sz="2400" b="1" dirty="0">
                <a:solidFill>
                  <a:srgbClr val="00B050"/>
                </a:solidFill>
              </a:rPr>
              <a:t>บรรพบุรุษ (</a:t>
            </a:r>
            <a:r>
              <a:rPr lang="en-US" altLang="en-US" sz="2400" b="1" dirty="0">
                <a:solidFill>
                  <a:srgbClr val="00B050"/>
                </a:solidFill>
              </a:rPr>
              <a:t>Ancestor</a:t>
            </a:r>
            <a:r>
              <a:rPr lang="th-TH" altLang="en-US" sz="2400" b="1" dirty="0" smtClean="0">
                <a:solidFill>
                  <a:srgbClr val="00B050"/>
                </a:solidFill>
              </a:rPr>
              <a:t>) </a:t>
            </a:r>
            <a:r>
              <a:rPr lang="th-TH" altLang="en-US" sz="2400" dirty="0" smtClean="0"/>
              <a:t>บรรพ</a:t>
            </a:r>
            <a:r>
              <a:rPr lang="th-TH" altLang="en-US" sz="2400" dirty="0"/>
              <a:t>บุรุษของจุดใด ๆ ที่ไม่ใช่รากของต้นไม้  คือจุดทุกจุดที่อยู่บนวิถีจากรากจนถึงจุด</a:t>
            </a:r>
            <a:r>
              <a:rPr lang="th-TH" altLang="en-US" sz="2400" dirty="0" smtClean="0"/>
              <a:t>นั้น</a:t>
            </a:r>
          </a:p>
          <a:p>
            <a:pPr>
              <a:lnSpc>
                <a:spcPct val="80000"/>
              </a:lnSpc>
            </a:pPr>
            <a:r>
              <a:rPr lang="th-TH" altLang="en-US" sz="2400" b="1" dirty="0" smtClean="0">
                <a:solidFill>
                  <a:srgbClr val="00B050"/>
                </a:solidFill>
              </a:rPr>
              <a:t>ลูกหลาน </a:t>
            </a:r>
            <a:r>
              <a:rPr lang="th-TH" altLang="en-US" sz="2400" b="1" dirty="0">
                <a:solidFill>
                  <a:srgbClr val="00B050"/>
                </a:solidFill>
              </a:rPr>
              <a:t>(</a:t>
            </a:r>
            <a:r>
              <a:rPr lang="en-US" altLang="en-US" sz="2400" b="1" dirty="0">
                <a:solidFill>
                  <a:srgbClr val="00B050"/>
                </a:solidFill>
              </a:rPr>
              <a:t>Descendant</a:t>
            </a:r>
            <a:r>
              <a:rPr lang="th-TH" altLang="en-US" sz="2400" b="1" dirty="0" smtClean="0">
                <a:solidFill>
                  <a:srgbClr val="00B050"/>
                </a:solidFill>
              </a:rPr>
              <a:t>) </a:t>
            </a:r>
            <a:r>
              <a:rPr lang="th-TH" altLang="en-US" sz="2400" dirty="0" smtClean="0"/>
              <a:t>ลูกหลาน</a:t>
            </a:r>
            <a:r>
              <a:rPr lang="th-TH" altLang="en-US" sz="2400" dirty="0"/>
              <a:t>ของจุด  </a:t>
            </a:r>
            <a:r>
              <a:rPr lang="en-US" altLang="en-US" sz="2400" dirty="0"/>
              <a:t>v  </a:t>
            </a:r>
            <a:r>
              <a:rPr lang="th-TH" altLang="en-US" sz="2400" dirty="0"/>
              <a:t>คือ จุดทุก ๆ จุดที่มี  </a:t>
            </a:r>
            <a:r>
              <a:rPr lang="en-US" altLang="en-US" sz="2400" dirty="0"/>
              <a:t>v  </a:t>
            </a:r>
            <a:r>
              <a:rPr lang="th-TH" altLang="en-US" sz="2400" dirty="0"/>
              <a:t>เป็นบรรพบุรุษ</a:t>
            </a:r>
          </a:p>
          <a:p>
            <a:pPr>
              <a:lnSpc>
                <a:spcPct val="80000"/>
              </a:lnSpc>
            </a:pPr>
            <a:r>
              <a:rPr lang="th-TH" altLang="en-US" sz="2400" b="1" dirty="0">
                <a:solidFill>
                  <a:srgbClr val="00B050"/>
                </a:solidFill>
              </a:rPr>
              <a:t>ใบ (</a:t>
            </a:r>
            <a:r>
              <a:rPr lang="en-US" altLang="en-US" sz="2400" b="1" dirty="0">
                <a:solidFill>
                  <a:srgbClr val="00B050"/>
                </a:solidFill>
              </a:rPr>
              <a:t>Leaf</a:t>
            </a:r>
            <a:r>
              <a:rPr lang="th-TH" altLang="en-US" sz="2400" b="1" dirty="0" smtClean="0">
                <a:solidFill>
                  <a:srgbClr val="00B050"/>
                </a:solidFill>
              </a:rPr>
              <a:t>) </a:t>
            </a:r>
            <a:r>
              <a:rPr lang="th-TH" altLang="en-US" sz="2400" dirty="0" smtClean="0"/>
              <a:t>จุด</a:t>
            </a:r>
            <a:r>
              <a:rPr lang="th-TH" altLang="en-US" sz="2400" dirty="0"/>
              <a:t>ใด ๆ ที่ไม่มีลูก  เรียกว่าใบ  </a:t>
            </a:r>
          </a:p>
          <a:p>
            <a:pPr>
              <a:lnSpc>
                <a:spcPct val="80000"/>
              </a:lnSpc>
            </a:pPr>
            <a:r>
              <a:rPr lang="th-TH" altLang="en-US" sz="2400" b="1" dirty="0">
                <a:solidFill>
                  <a:srgbClr val="00B050"/>
                </a:solidFill>
              </a:rPr>
              <a:t>จุดภายใน (</a:t>
            </a:r>
            <a:r>
              <a:rPr lang="en-US" altLang="en-US" sz="2400" b="1" dirty="0">
                <a:solidFill>
                  <a:srgbClr val="00B050"/>
                </a:solidFill>
              </a:rPr>
              <a:t>Internal  vertex</a:t>
            </a:r>
            <a:r>
              <a:rPr lang="th-TH" altLang="en-US" sz="2400" b="1" dirty="0">
                <a:solidFill>
                  <a:srgbClr val="00B050"/>
                </a:solidFill>
              </a:rPr>
              <a:t>/</a:t>
            </a:r>
            <a:r>
              <a:rPr lang="en-US" altLang="en-US" sz="2400" b="1" dirty="0">
                <a:solidFill>
                  <a:srgbClr val="00B050"/>
                </a:solidFill>
              </a:rPr>
              <a:t>nodes</a:t>
            </a:r>
            <a:r>
              <a:rPr lang="th-TH" altLang="en-US" sz="2400" b="1" dirty="0" smtClean="0">
                <a:solidFill>
                  <a:srgbClr val="00B050"/>
                </a:solidFill>
              </a:rPr>
              <a:t>) </a:t>
            </a:r>
            <a:r>
              <a:rPr lang="th-TH" altLang="en-US" sz="2400" dirty="0" smtClean="0"/>
              <a:t>จุด</a:t>
            </a:r>
            <a:r>
              <a:rPr lang="th-TH" altLang="en-US" sz="2400" dirty="0"/>
              <a:t>ทุกจุดที่มีลูก  คือจุดภายในหรือเราอาจกล่าวได้ว่า  จุดภายในคือจุดที่ไม่เป็นใบ</a:t>
            </a:r>
          </a:p>
          <a:p>
            <a:endParaRPr lang="th-TH" alt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5947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dirty="0" smtClean="0"/>
              <a:t>ตัวอย่าง</a:t>
            </a:r>
            <a:r>
              <a:rPr lang="en-US" altLang="en-US" dirty="0" smtClean="0"/>
              <a:t>: Rooted-Tree Terminology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5" t="8246" r="47311" b="6548"/>
          <a:stretch/>
        </p:blipFill>
        <p:spPr>
          <a:xfrm>
            <a:off x="368823" y="1700808"/>
            <a:ext cx="4419201" cy="46805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03" t="8246" r="885" b="84042"/>
          <a:stretch/>
        </p:blipFill>
        <p:spPr>
          <a:xfrm>
            <a:off x="4860032" y="1622528"/>
            <a:ext cx="4112841" cy="42366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91" t="18353" r="1042" b="69850"/>
          <a:stretch/>
        </p:blipFill>
        <p:spPr>
          <a:xfrm>
            <a:off x="4915271" y="2263402"/>
            <a:ext cx="4049217" cy="64807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238" t="30073" r="885" b="60751"/>
          <a:stretch/>
        </p:blipFill>
        <p:spPr>
          <a:xfrm>
            <a:off x="5076056" y="2907362"/>
            <a:ext cx="3913585" cy="50405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296" t="37785" r="885" b="47795"/>
          <a:stretch/>
        </p:blipFill>
        <p:spPr>
          <a:xfrm>
            <a:off x="5004048" y="3429000"/>
            <a:ext cx="3993977" cy="79208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86" t="52052" r="885" b="33529"/>
          <a:stretch/>
        </p:blipFill>
        <p:spPr>
          <a:xfrm>
            <a:off x="5156770" y="4237986"/>
            <a:ext cx="3858345" cy="79208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943" t="66318" r="885" b="20573"/>
          <a:stretch/>
        </p:blipFill>
        <p:spPr>
          <a:xfrm>
            <a:off x="5050904" y="5050704"/>
            <a:ext cx="3938737" cy="7200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5" t="80343" r="885" b="6548"/>
          <a:stretch/>
        </p:blipFill>
        <p:spPr>
          <a:xfrm>
            <a:off x="611560" y="5808504"/>
            <a:ext cx="8379642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324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แบบฝึกหัด</a:t>
            </a:r>
            <a:r>
              <a:rPr lang="en-US" dirty="0" smtClean="0"/>
              <a:t>: Rooted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altLang="en-US" dirty="0">
                <a:cs typeface="+mj-cs"/>
              </a:rPr>
              <a:t>จงหาจุด</a:t>
            </a:r>
            <a:r>
              <a:rPr lang="en-US" altLang="en-US" dirty="0">
                <a:cs typeface="+mj-cs"/>
              </a:rPr>
              <a:t> </a:t>
            </a:r>
            <a:r>
              <a:rPr lang="en-US" altLang="en-US" dirty="0" smtClean="0">
                <a:cs typeface="+mj-cs"/>
              </a:rPr>
              <a:t>parent, children</a:t>
            </a:r>
            <a:r>
              <a:rPr lang="en-US" altLang="en-US" dirty="0">
                <a:cs typeface="+mj-cs"/>
              </a:rPr>
              <a:t>, </a:t>
            </a:r>
            <a:r>
              <a:rPr lang="en-US" altLang="en-US" dirty="0" smtClean="0">
                <a:cs typeface="+mj-cs"/>
              </a:rPr>
              <a:t>siblings, ancestors</a:t>
            </a:r>
            <a:r>
              <a:rPr lang="en-US" altLang="en-US" dirty="0">
                <a:cs typeface="+mj-cs"/>
              </a:rPr>
              <a:t>, </a:t>
            </a:r>
            <a:r>
              <a:rPr lang="th-TH" altLang="en-US" dirty="0">
                <a:cs typeface="+mj-cs"/>
              </a:rPr>
              <a:t>และ</a:t>
            </a:r>
            <a:r>
              <a:rPr lang="en-US" altLang="en-US" dirty="0">
                <a:cs typeface="+mj-cs"/>
              </a:rPr>
              <a:t> </a:t>
            </a:r>
            <a:br>
              <a:rPr lang="en-US" altLang="en-US" dirty="0">
                <a:cs typeface="+mj-cs"/>
              </a:rPr>
            </a:br>
            <a:r>
              <a:rPr lang="en-US" altLang="en-US" dirty="0">
                <a:cs typeface="+mj-cs"/>
              </a:rPr>
              <a:t>descendants </a:t>
            </a:r>
            <a:r>
              <a:rPr lang="th-TH" altLang="en-US" dirty="0" smtClean="0">
                <a:cs typeface="+mj-cs"/>
              </a:rPr>
              <a:t>ของ</a:t>
            </a:r>
            <a:r>
              <a:rPr lang="th-TH" altLang="en-US" dirty="0">
                <a:cs typeface="+mj-cs"/>
              </a:rPr>
              <a:t>โหนด</a:t>
            </a:r>
            <a:r>
              <a:rPr lang="en-US" altLang="en-US" dirty="0">
                <a:cs typeface="+mj-cs"/>
              </a:rPr>
              <a:t> f</a:t>
            </a:r>
          </a:p>
          <a:p>
            <a:endParaRPr lang="en-US" dirty="0"/>
          </a:p>
        </p:txBody>
      </p:sp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5005536" y="4480520"/>
            <a:ext cx="304800" cy="304800"/>
          </a:xfrm>
          <a:prstGeom prst="ellipse">
            <a:avLst/>
          </a:prstGeom>
          <a:solidFill>
            <a:srgbClr val="FFCCCC"/>
          </a:solidFill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400">
                <a:latin typeface="+mn-lt"/>
              </a:rPr>
              <a:t>a</a:t>
            </a:r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3786336" y="3947120"/>
            <a:ext cx="304800" cy="304800"/>
          </a:xfrm>
          <a:prstGeom prst="ellipse">
            <a:avLst/>
          </a:pr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400">
                <a:latin typeface="+mn-lt"/>
              </a:rPr>
              <a:t>b</a:t>
            </a:r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5919936" y="4632920"/>
            <a:ext cx="304800" cy="304800"/>
          </a:xfrm>
          <a:prstGeom prst="ellipse">
            <a:avLst/>
          </a:pr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400">
                <a:latin typeface="+mn-lt"/>
              </a:rPr>
              <a:t>c</a:t>
            </a:r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4776936" y="3566120"/>
            <a:ext cx="304800" cy="304800"/>
          </a:xfrm>
          <a:prstGeom prst="ellipse">
            <a:avLst/>
          </a:pr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400">
                <a:latin typeface="+mn-lt"/>
              </a:rPr>
              <a:t>d</a:t>
            </a:r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3100536" y="4785320"/>
            <a:ext cx="304800" cy="304800"/>
          </a:xfrm>
          <a:prstGeom prst="ellipse">
            <a:avLst/>
          </a:pr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400">
                <a:latin typeface="+mn-lt"/>
              </a:rPr>
              <a:t>e</a:t>
            </a:r>
          </a:p>
        </p:txBody>
      </p: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5996136" y="5547320"/>
            <a:ext cx="304800" cy="304800"/>
          </a:xfrm>
          <a:prstGeom prst="ellipse">
            <a:avLst/>
          </a:pr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400">
                <a:latin typeface="+mn-lt"/>
              </a:rPr>
              <a:t>f</a:t>
            </a:r>
          </a:p>
        </p:txBody>
      </p:sp>
      <p:sp>
        <p:nvSpPr>
          <p:cNvPr id="10" name="Oval 10"/>
          <p:cNvSpPr>
            <a:spLocks noChangeArrowheads="1"/>
          </p:cNvSpPr>
          <p:nvPr/>
        </p:nvSpPr>
        <p:spPr bwMode="auto">
          <a:xfrm>
            <a:off x="7291536" y="4709120"/>
            <a:ext cx="304800" cy="304800"/>
          </a:xfrm>
          <a:prstGeom prst="ellipse">
            <a:avLst/>
          </a:pr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400">
                <a:latin typeface="+mn-lt"/>
              </a:rPr>
              <a:t>g</a:t>
            </a:r>
          </a:p>
        </p:txBody>
      </p:sp>
      <p:sp>
        <p:nvSpPr>
          <p:cNvPr id="11" name="Oval 11"/>
          <p:cNvSpPr>
            <a:spLocks noChangeArrowheads="1"/>
          </p:cNvSpPr>
          <p:nvPr/>
        </p:nvSpPr>
        <p:spPr bwMode="auto">
          <a:xfrm>
            <a:off x="5157936" y="2804120"/>
            <a:ext cx="304800" cy="304800"/>
          </a:xfrm>
          <a:prstGeom prst="ellipse">
            <a:avLst/>
          </a:pr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400">
                <a:latin typeface="+mn-lt"/>
              </a:rPr>
              <a:t>h</a:t>
            </a:r>
          </a:p>
        </p:txBody>
      </p:sp>
      <p:sp>
        <p:nvSpPr>
          <p:cNvPr id="12" name="Oval 12"/>
          <p:cNvSpPr>
            <a:spLocks noChangeArrowheads="1"/>
          </p:cNvSpPr>
          <p:nvPr/>
        </p:nvSpPr>
        <p:spPr bwMode="auto">
          <a:xfrm>
            <a:off x="966936" y="5166320"/>
            <a:ext cx="304800" cy="304800"/>
          </a:xfrm>
          <a:prstGeom prst="ellipse">
            <a:avLst/>
          </a:pr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400">
                <a:latin typeface="+mn-lt"/>
              </a:rPr>
              <a:t>i</a:t>
            </a:r>
          </a:p>
        </p:txBody>
      </p:sp>
      <p:sp>
        <p:nvSpPr>
          <p:cNvPr id="13" name="Oval 13"/>
          <p:cNvSpPr>
            <a:spLocks noChangeArrowheads="1"/>
          </p:cNvSpPr>
          <p:nvPr/>
        </p:nvSpPr>
        <p:spPr bwMode="auto">
          <a:xfrm>
            <a:off x="3024336" y="6004520"/>
            <a:ext cx="304800" cy="304800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400">
                <a:latin typeface="+mn-lt"/>
              </a:rPr>
              <a:t>j</a:t>
            </a:r>
          </a:p>
        </p:txBody>
      </p:sp>
      <p:sp>
        <p:nvSpPr>
          <p:cNvPr id="14" name="Oval 14"/>
          <p:cNvSpPr>
            <a:spLocks noChangeArrowheads="1"/>
          </p:cNvSpPr>
          <p:nvPr/>
        </p:nvSpPr>
        <p:spPr bwMode="auto">
          <a:xfrm>
            <a:off x="4319736" y="6004520"/>
            <a:ext cx="304800" cy="304800"/>
          </a:xfrm>
          <a:prstGeom prst="ellipse">
            <a:avLst/>
          </a:pr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400">
                <a:latin typeface="+mn-lt"/>
              </a:rPr>
              <a:t>k</a:t>
            </a:r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7291536" y="5928320"/>
            <a:ext cx="304800" cy="304800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400">
                <a:latin typeface="+mn-lt"/>
              </a:rPr>
              <a:t>l</a:t>
            </a:r>
          </a:p>
        </p:txBody>
      </p:sp>
      <p:sp>
        <p:nvSpPr>
          <p:cNvPr id="16" name="Oval 16"/>
          <p:cNvSpPr>
            <a:spLocks noChangeArrowheads="1"/>
          </p:cNvSpPr>
          <p:nvPr/>
        </p:nvSpPr>
        <p:spPr bwMode="auto">
          <a:xfrm>
            <a:off x="7291536" y="3794720"/>
            <a:ext cx="304800" cy="304800"/>
          </a:xfrm>
          <a:prstGeom prst="ellipse">
            <a:avLst/>
          </a:pr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400">
                <a:latin typeface="+mn-lt"/>
              </a:rPr>
              <a:t>m</a:t>
            </a:r>
          </a:p>
        </p:txBody>
      </p:sp>
      <p:sp>
        <p:nvSpPr>
          <p:cNvPr id="17" name="Oval 17"/>
          <p:cNvSpPr>
            <a:spLocks noChangeArrowheads="1"/>
          </p:cNvSpPr>
          <p:nvPr/>
        </p:nvSpPr>
        <p:spPr bwMode="auto">
          <a:xfrm>
            <a:off x="6300936" y="2727920"/>
            <a:ext cx="304800" cy="304800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400">
                <a:latin typeface="+mn-lt"/>
              </a:rPr>
              <a:t>n</a:t>
            </a:r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4014936" y="2651720"/>
            <a:ext cx="304800" cy="304800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400">
                <a:latin typeface="+mn-lt"/>
              </a:rPr>
              <a:t>o</a:t>
            </a:r>
          </a:p>
        </p:txBody>
      </p:sp>
      <p:sp>
        <p:nvSpPr>
          <p:cNvPr id="19" name="Oval 19"/>
          <p:cNvSpPr>
            <a:spLocks noChangeArrowheads="1"/>
          </p:cNvSpPr>
          <p:nvPr/>
        </p:nvSpPr>
        <p:spPr bwMode="auto">
          <a:xfrm>
            <a:off x="814536" y="6004520"/>
            <a:ext cx="304800" cy="304800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400">
                <a:latin typeface="+mn-lt"/>
              </a:rPr>
              <a:t>p</a:t>
            </a:r>
          </a:p>
        </p:txBody>
      </p:sp>
      <p:sp>
        <p:nvSpPr>
          <p:cNvPr id="20" name="Oval 20"/>
          <p:cNvSpPr>
            <a:spLocks noChangeArrowheads="1"/>
          </p:cNvSpPr>
          <p:nvPr/>
        </p:nvSpPr>
        <p:spPr bwMode="auto">
          <a:xfrm>
            <a:off x="4091136" y="5090120"/>
            <a:ext cx="304800" cy="304800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400">
                <a:latin typeface="+mn-lt"/>
              </a:rPr>
              <a:t>q</a:t>
            </a:r>
          </a:p>
        </p:txBody>
      </p:sp>
      <p:sp>
        <p:nvSpPr>
          <p:cNvPr id="21" name="Oval 21"/>
          <p:cNvSpPr>
            <a:spLocks noChangeArrowheads="1"/>
          </p:cNvSpPr>
          <p:nvPr/>
        </p:nvSpPr>
        <p:spPr bwMode="auto">
          <a:xfrm>
            <a:off x="7291536" y="2804120"/>
            <a:ext cx="304800" cy="304800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400">
                <a:latin typeface="+mn-lt"/>
              </a:rPr>
              <a:t>r</a:t>
            </a:r>
          </a:p>
        </p:txBody>
      </p:sp>
      <p:cxnSp>
        <p:nvCxnSpPr>
          <p:cNvPr id="22" name="AutoShape 22"/>
          <p:cNvCxnSpPr>
            <a:cxnSpLocks noChangeShapeType="1"/>
            <a:stCxn id="4" idx="1"/>
            <a:endCxn id="5" idx="6"/>
          </p:cNvCxnSpPr>
          <p:nvPr/>
        </p:nvCxnSpPr>
        <p:spPr bwMode="auto">
          <a:xfrm flipH="1" flipV="1">
            <a:off x="4091136" y="4099520"/>
            <a:ext cx="958850" cy="396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AutoShape 23"/>
          <p:cNvCxnSpPr>
            <a:cxnSpLocks noChangeShapeType="1"/>
            <a:stCxn id="4" idx="6"/>
            <a:endCxn id="6" idx="2"/>
          </p:cNvCxnSpPr>
          <p:nvPr/>
        </p:nvCxnSpPr>
        <p:spPr bwMode="auto">
          <a:xfrm>
            <a:off x="5338911" y="4632920"/>
            <a:ext cx="581025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AutoShape 24"/>
          <p:cNvCxnSpPr>
            <a:cxnSpLocks noChangeShapeType="1"/>
            <a:stCxn id="4" idx="0"/>
            <a:endCxn id="7" idx="4"/>
          </p:cNvCxnSpPr>
          <p:nvPr/>
        </p:nvCxnSpPr>
        <p:spPr bwMode="auto">
          <a:xfrm flipH="1" flipV="1">
            <a:off x="4929336" y="3870920"/>
            <a:ext cx="228600" cy="581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AutoShape 25"/>
          <p:cNvCxnSpPr>
            <a:cxnSpLocks noChangeShapeType="1"/>
            <a:stCxn id="5" idx="3"/>
            <a:endCxn id="8" idx="7"/>
          </p:cNvCxnSpPr>
          <p:nvPr/>
        </p:nvCxnSpPr>
        <p:spPr bwMode="auto">
          <a:xfrm flipH="1">
            <a:off x="3360886" y="4207470"/>
            <a:ext cx="469900" cy="622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AutoShape 26"/>
          <p:cNvCxnSpPr>
            <a:cxnSpLocks noChangeShapeType="1"/>
            <a:stCxn id="6" idx="4"/>
            <a:endCxn id="9" idx="0"/>
          </p:cNvCxnSpPr>
          <p:nvPr/>
        </p:nvCxnSpPr>
        <p:spPr bwMode="auto">
          <a:xfrm>
            <a:off x="6072336" y="4937720"/>
            <a:ext cx="7620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AutoShape 27"/>
          <p:cNvCxnSpPr>
            <a:cxnSpLocks noChangeShapeType="1"/>
            <a:stCxn id="6" idx="6"/>
            <a:endCxn id="10" idx="2"/>
          </p:cNvCxnSpPr>
          <p:nvPr/>
        </p:nvCxnSpPr>
        <p:spPr bwMode="auto">
          <a:xfrm>
            <a:off x="6224736" y="4785320"/>
            <a:ext cx="106680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AutoShape 28"/>
          <p:cNvCxnSpPr>
            <a:cxnSpLocks noChangeShapeType="1"/>
            <a:stCxn id="7" idx="7"/>
            <a:endCxn id="11" idx="3"/>
          </p:cNvCxnSpPr>
          <p:nvPr/>
        </p:nvCxnSpPr>
        <p:spPr bwMode="auto">
          <a:xfrm flipV="1">
            <a:off x="5037286" y="3064470"/>
            <a:ext cx="165100" cy="546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AutoShape 29"/>
          <p:cNvCxnSpPr>
            <a:cxnSpLocks noChangeShapeType="1"/>
            <a:stCxn id="8" idx="3"/>
            <a:endCxn id="12" idx="7"/>
          </p:cNvCxnSpPr>
          <p:nvPr/>
        </p:nvCxnSpPr>
        <p:spPr bwMode="auto">
          <a:xfrm flipH="1">
            <a:off x="1227286" y="5045670"/>
            <a:ext cx="1917700" cy="165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AutoShape 30"/>
          <p:cNvCxnSpPr>
            <a:cxnSpLocks noChangeShapeType="1"/>
            <a:stCxn id="8" idx="4"/>
            <a:endCxn id="13" idx="0"/>
          </p:cNvCxnSpPr>
          <p:nvPr/>
        </p:nvCxnSpPr>
        <p:spPr bwMode="auto">
          <a:xfrm flipH="1">
            <a:off x="3176736" y="5090120"/>
            <a:ext cx="76200" cy="914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AutoShape 31"/>
          <p:cNvCxnSpPr>
            <a:cxnSpLocks noChangeShapeType="1"/>
            <a:stCxn id="9" idx="3"/>
            <a:endCxn id="14" idx="6"/>
          </p:cNvCxnSpPr>
          <p:nvPr/>
        </p:nvCxnSpPr>
        <p:spPr bwMode="auto">
          <a:xfrm flipH="1">
            <a:off x="4624536" y="5807670"/>
            <a:ext cx="1416050" cy="349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AutoShape 32"/>
          <p:cNvCxnSpPr>
            <a:cxnSpLocks noChangeShapeType="1"/>
            <a:stCxn id="9" idx="5"/>
            <a:endCxn id="15" idx="1"/>
          </p:cNvCxnSpPr>
          <p:nvPr/>
        </p:nvCxnSpPr>
        <p:spPr bwMode="auto">
          <a:xfrm>
            <a:off x="6256486" y="5807670"/>
            <a:ext cx="1079500" cy="165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AutoShape 33"/>
          <p:cNvCxnSpPr>
            <a:cxnSpLocks noChangeShapeType="1"/>
            <a:stCxn id="14" idx="1"/>
            <a:endCxn id="20" idx="4"/>
          </p:cNvCxnSpPr>
          <p:nvPr/>
        </p:nvCxnSpPr>
        <p:spPr bwMode="auto">
          <a:xfrm flipH="1" flipV="1">
            <a:off x="4243536" y="5394920"/>
            <a:ext cx="120650" cy="6540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AutoShape 34"/>
          <p:cNvCxnSpPr>
            <a:cxnSpLocks noChangeShapeType="1"/>
            <a:stCxn id="10" idx="0"/>
            <a:endCxn id="16" idx="4"/>
          </p:cNvCxnSpPr>
          <p:nvPr/>
        </p:nvCxnSpPr>
        <p:spPr bwMode="auto">
          <a:xfrm flipV="1">
            <a:off x="7443936" y="4099520"/>
            <a:ext cx="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AutoShape 35"/>
          <p:cNvCxnSpPr>
            <a:cxnSpLocks noChangeShapeType="1"/>
            <a:stCxn id="11" idx="6"/>
            <a:endCxn id="17" idx="2"/>
          </p:cNvCxnSpPr>
          <p:nvPr/>
        </p:nvCxnSpPr>
        <p:spPr bwMode="auto">
          <a:xfrm flipV="1">
            <a:off x="5462736" y="2880320"/>
            <a:ext cx="83820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AutoShape 36"/>
          <p:cNvCxnSpPr>
            <a:cxnSpLocks noChangeShapeType="1"/>
            <a:stCxn id="11" idx="2"/>
            <a:endCxn id="18" idx="6"/>
          </p:cNvCxnSpPr>
          <p:nvPr/>
        </p:nvCxnSpPr>
        <p:spPr bwMode="auto">
          <a:xfrm flipH="1" flipV="1">
            <a:off x="4319736" y="2804120"/>
            <a:ext cx="83820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AutoShape 37"/>
          <p:cNvCxnSpPr>
            <a:cxnSpLocks noChangeShapeType="1"/>
            <a:stCxn id="16" idx="0"/>
            <a:endCxn id="21" idx="4"/>
          </p:cNvCxnSpPr>
          <p:nvPr/>
        </p:nvCxnSpPr>
        <p:spPr bwMode="auto">
          <a:xfrm flipV="1">
            <a:off x="7443936" y="3108920"/>
            <a:ext cx="0" cy="685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AutoShape 38"/>
          <p:cNvCxnSpPr>
            <a:cxnSpLocks noChangeShapeType="1"/>
            <a:stCxn id="12" idx="4"/>
            <a:endCxn id="19" idx="0"/>
          </p:cNvCxnSpPr>
          <p:nvPr/>
        </p:nvCxnSpPr>
        <p:spPr bwMode="auto">
          <a:xfrm flipH="1">
            <a:off x="966936" y="5471120"/>
            <a:ext cx="1524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Text Box 39"/>
          <p:cNvSpPr txBox="1">
            <a:spLocks noChangeArrowheads="1"/>
          </p:cNvSpPr>
          <p:nvPr/>
        </p:nvSpPr>
        <p:spPr bwMode="auto">
          <a:xfrm>
            <a:off x="5170274" y="4099520"/>
            <a:ext cx="6722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400">
                <a:solidFill>
                  <a:srgbClr val="FF0000"/>
                </a:solidFill>
                <a:latin typeface="+mn-lt"/>
              </a:rPr>
              <a:t>root</a:t>
            </a:r>
          </a:p>
        </p:txBody>
      </p:sp>
    </p:spTree>
    <p:extLst>
      <p:ext uri="{BB962C8B-B14F-4D97-AF65-F5344CB8AC3E}">
        <p14:creationId xmlns:p14="http://schemas.microsoft.com/office/powerpoint/2010/main" val="95282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ตรงกลาง">
  <a:themeElements>
    <a:clrScheme name="ตรงกลาง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ตรงกลาง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ตรงกลาง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ตรงกลาง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23858</TotalTime>
  <Words>2211</Words>
  <Application>Microsoft Office PowerPoint</Application>
  <PresentationFormat>On-screen Show (4:3)</PresentationFormat>
  <Paragraphs>355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7" baseType="lpstr">
      <vt:lpstr>Angsana New</vt:lpstr>
      <vt:lpstr>Arial</vt:lpstr>
      <vt:lpstr>Calibri</vt:lpstr>
      <vt:lpstr>FreesiaUPC</vt:lpstr>
      <vt:lpstr>MT Extra</vt:lpstr>
      <vt:lpstr>Symbol</vt:lpstr>
      <vt:lpstr>Tahoma</vt:lpstr>
      <vt:lpstr>Times New Roman</vt:lpstr>
      <vt:lpstr>Tw Cen MT</vt:lpstr>
      <vt:lpstr>Wingdings</vt:lpstr>
      <vt:lpstr>Wingdings 2</vt:lpstr>
      <vt:lpstr>ตรงกลาง</vt:lpstr>
      <vt:lpstr>TREE </vt:lpstr>
      <vt:lpstr>Introduction to Trees</vt:lpstr>
      <vt:lpstr>กราฟรูปใดต่อไปนี้เป็นต้นไม้</vt:lpstr>
      <vt:lpstr>Forest</vt:lpstr>
      <vt:lpstr>Tree ในเคมี</vt:lpstr>
      <vt:lpstr>Trees and Roots</vt:lpstr>
      <vt:lpstr>คำศัพท์เกี่ยวกับ Tree</vt:lpstr>
      <vt:lpstr>ตัวอย่าง: Rooted-Tree Terminology</vt:lpstr>
      <vt:lpstr>แบบฝึกหัด: Rooted Tree</vt:lpstr>
      <vt:lpstr>m-ary trees</vt:lpstr>
      <vt:lpstr>แบบฝึกหัด: ต้นใดเป็นต้นไม้แบบ  m  ภาคเต็มต้น?</vt:lpstr>
      <vt:lpstr>คุณสมบัติของ Tree (1)</vt:lpstr>
      <vt:lpstr>คุณสมบัติของ Tree (2)</vt:lpstr>
      <vt:lpstr>คุณสมบัติของ Tree (3)</vt:lpstr>
      <vt:lpstr>คุณสมบัติของ Tree (4)</vt:lpstr>
      <vt:lpstr>คุณสมบัติของ Tree (5)</vt:lpstr>
      <vt:lpstr>คุณสมบัติของ Tree (6)</vt:lpstr>
      <vt:lpstr>การเข้า-ถอดรหัสอย่างง่ายด้วย Tree</vt:lpstr>
      <vt:lpstr>ทำไมถึงต้องใช้ prefix code</vt:lpstr>
      <vt:lpstr>Huffman Code</vt:lpstr>
      <vt:lpstr>สร้าง Huffman tree (1)</vt:lpstr>
      <vt:lpstr>สร้าง Huffman tree (2)</vt:lpstr>
      <vt:lpstr>สร้าง Huffman tree (3)</vt:lpstr>
      <vt:lpstr>สร้าง Huffman tree (4)</vt:lpstr>
      <vt:lpstr>สร้าง Huffman tree (5)</vt:lpstr>
      <vt:lpstr>สร้าง Huffman tree (6)</vt:lpstr>
      <vt:lpstr>สร้าง Huffman tree (7)</vt:lpstr>
      <vt:lpstr>Tree Traversal</vt:lpstr>
      <vt:lpstr>Pre-order Traversal (1)</vt:lpstr>
      <vt:lpstr>Pre-order Traversal (2)</vt:lpstr>
      <vt:lpstr>In-order Traversal (1)</vt:lpstr>
      <vt:lpstr>In-order Traversal (2)</vt:lpstr>
      <vt:lpstr>Post-order Traversal (1)</vt:lpstr>
      <vt:lpstr>Post-order Traversal (2)</vt:lpstr>
      <vt:lpstr>Tree Traversal Shortcut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AI</dc:title>
  <dc:creator>choopan</dc:creator>
  <cp:lastModifiedBy>Choopan Rattanapoka</cp:lastModifiedBy>
  <cp:revision>815</cp:revision>
  <dcterms:created xsi:type="dcterms:W3CDTF">2010-02-28T04:09:14Z</dcterms:created>
  <dcterms:modified xsi:type="dcterms:W3CDTF">2014-11-17T14:29:37Z</dcterms:modified>
</cp:coreProperties>
</file>