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89" r:id="rId2"/>
    <p:sldId id="294" r:id="rId3"/>
    <p:sldId id="295" r:id="rId4"/>
    <p:sldId id="296" r:id="rId5"/>
    <p:sldId id="297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74" r:id="rId33"/>
    <p:sldId id="376" r:id="rId34"/>
    <p:sldId id="375" r:id="rId35"/>
    <p:sldId id="377" r:id="rId36"/>
    <p:sldId id="378" r:id="rId37"/>
    <p:sldId id="379" r:id="rId38"/>
    <p:sldId id="380" r:id="rId39"/>
    <p:sldId id="381" r:id="rId40"/>
    <p:sldId id="382" r:id="rId41"/>
    <p:sldId id="383" r:id="rId42"/>
    <p:sldId id="384" r:id="rId43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85996" autoAdjust="0"/>
  </p:normalViewPr>
  <p:slideViewPr>
    <p:cSldViewPr>
      <p:cViewPr varScale="1">
        <p:scale>
          <a:sx n="64" d="100"/>
          <a:sy n="64" d="100"/>
        </p:scale>
        <p:origin x="18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:</a:t>
            </a:r>
            <a:r>
              <a:rPr lang="en-US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th-TH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ngsana New" pitchFamily="18" charset="-34"/>
                <a:sym typeface="Symbol" pitchFamily="18" charset="2"/>
              </a:rPr>
              <a:t>จุด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i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 </a:t>
            </a:r>
            <a:r>
              <a:rPr lang="th-TH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ngsana New" pitchFamily="18" charset="-34"/>
                <a:sym typeface="Symbol" pitchFamily="18" charset="2"/>
              </a:rPr>
              <a:t>เป็นจุดสันโดษ และจุด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 a, d </a:t>
            </a:r>
            <a:r>
              <a:rPr lang="th-TH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ngsana New" pitchFamily="18" charset="-34"/>
                <a:sym typeface="Symbol" pitchFamily="18" charset="2"/>
              </a:rPr>
              <a:t>และ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 j </a:t>
            </a:r>
            <a:r>
              <a:rPr lang="th-TH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ngsana New" pitchFamily="18" charset="-34"/>
                <a:sym typeface="Symbol" pitchFamily="18" charset="2"/>
              </a:rPr>
              <a:t>เป็น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 pendant </a:t>
            </a:r>
            <a:r>
              <a:rPr lang="th-TH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ngsana New" pitchFamily="18" charset="-34"/>
                <a:sym typeface="Symbol" pitchFamily="18" charset="2"/>
              </a:rPr>
              <a:t>จุดที่มีดีกรีมากที่สุดคือจุด </a:t>
            </a:r>
            <a:r>
              <a:rPr lang="en-US" altLang="ja-JP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MS PGothic" pitchFamily="34" charset="-128"/>
                <a:cs typeface="Angsana New" pitchFamily="18" charset="-34"/>
                <a:sym typeface="Symbol" pitchFamily="18" charset="2"/>
              </a:rPr>
              <a:t>g </a:t>
            </a:r>
            <a:r>
              <a:rPr lang="th-TH" altLang="ja-JP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ngsana New" pitchFamily="18" charset="-34"/>
                <a:sym typeface="Symbol" pitchFamily="18" charset="2"/>
              </a:rPr>
              <a:t>ซึ่ง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deg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(g) = 5 </a:t>
            </a:r>
            <a:b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</a:br>
            <a:r>
              <a:rPr lang="th-TH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ngsana New" pitchFamily="18" charset="-34"/>
                <a:sym typeface="Symbol" pitchFamily="18" charset="2"/>
              </a:rPr>
              <a:t>กราฟที่กำหนดให้เป็น กราฟเทียม(</a:t>
            </a:r>
            <a:r>
              <a:rPr lang="en-US" dirty="0" err="1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pseudograph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 (</a:t>
            </a:r>
            <a:r>
              <a:rPr lang="th-TH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ngsana New" pitchFamily="18" charset="-34"/>
                <a:sym typeface="Symbol" pitchFamily="18" charset="2"/>
              </a:rPr>
              <a:t>ไม่มีทิศทาง และมีลูปได้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</a:t>
            </a:r>
            <a:endParaRPr lang="en-US" sz="1200" dirty="0" smtClean="0">
              <a:effectLst>
                <a:outerShdw blurRad="38100" dist="38100" dir="2700000" algn="tl">
                  <a:srgbClr val="FFFFFF"/>
                </a:outerShdw>
              </a:effectLst>
              <a:sym typeface="Symbol" pitchFamily="18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17/11/57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537" y="3325728"/>
            <a:ext cx="6534919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b="1" dirty="0" smtClean="0"/>
              <a:t>Graph theory</a:t>
            </a:r>
            <a:br>
              <a:rPr lang="en-US" alt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5292536" y="5188064"/>
            <a:ext cx="37752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latin typeface="+mn-lt"/>
              </a:rPr>
              <a:t>Credit: </a:t>
            </a:r>
            <a:r>
              <a:rPr lang="en-US" sz="2000" dirty="0" err="1" smtClean="0">
                <a:latin typeface="+mn-lt"/>
              </a:rPr>
              <a:t>Benchaporn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Jantarakongkul</a:t>
            </a:r>
            <a:endParaRPr lang="en-US" sz="2000" dirty="0" smtClean="0">
              <a:latin typeface="+mn-lt"/>
            </a:endParaRPr>
          </a:p>
          <a:p>
            <a:pPr algn="r"/>
            <a:r>
              <a:rPr lang="en-US" sz="2000" dirty="0" err="1" smtClean="0">
                <a:latin typeface="+mn-lt"/>
              </a:rPr>
              <a:t>Burapha</a:t>
            </a:r>
            <a:r>
              <a:rPr lang="en-US" sz="2000" dirty="0" smtClean="0">
                <a:latin typeface="+mn-lt"/>
              </a:rPr>
              <a:t> University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Degree of a Vertex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ให้</a:t>
            </a:r>
            <a:r>
              <a:rPr lang="en-US" altLang="en-US" dirty="0"/>
              <a:t> </a:t>
            </a:r>
            <a:r>
              <a:rPr lang="en-US" altLang="en-US" i="1" dirty="0"/>
              <a:t>G</a:t>
            </a:r>
            <a:r>
              <a:rPr lang="en-US" altLang="en-US" dirty="0"/>
              <a:t> </a:t>
            </a:r>
            <a:r>
              <a:rPr lang="th-TH" altLang="en-US" dirty="0"/>
              <a:t>แทนกราฟแบบไม่มีทิศทาง</a:t>
            </a:r>
            <a:r>
              <a:rPr lang="en-US" altLang="en-US" dirty="0"/>
              <a:t>,</a:t>
            </a:r>
            <a:r>
              <a:rPr lang="th-TH" altLang="en-US" dirty="0"/>
              <a:t> จุด</a:t>
            </a:r>
            <a:r>
              <a:rPr lang="en-US" altLang="en-US" dirty="0"/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v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/>
              <a:t> </a:t>
            </a:r>
          </a:p>
          <a:p>
            <a:pPr lvl="1"/>
            <a:r>
              <a:rPr lang="th-TH" altLang="en-US" dirty="0" smtClean="0"/>
              <a:t>ดีกรี (</a:t>
            </a:r>
            <a:r>
              <a:rPr lang="en-US" altLang="en-US" i="1" dirty="0"/>
              <a:t>degree</a:t>
            </a:r>
            <a:r>
              <a:rPr lang="th-TH" altLang="en-US" dirty="0"/>
              <a:t>)</a:t>
            </a:r>
            <a:r>
              <a:rPr lang="en-US" altLang="en-US" dirty="0"/>
              <a:t> </a:t>
            </a:r>
            <a:r>
              <a:rPr lang="th-TH" altLang="en-US" dirty="0"/>
              <a:t>ของ</a:t>
            </a:r>
            <a:r>
              <a:rPr lang="en-US" altLang="en-US" dirty="0"/>
              <a:t> </a:t>
            </a:r>
            <a:r>
              <a:rPr lang="en-US" altLang="en-US" i="1" dirty="0"/>
              <a:t>v </a:t>
            </a:r>
            <a:r>
              <a:rPr lang="th-TH" altLang="en-US" dirty="0"/>
              <a:t>เขียนแทนด้วย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deg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dirty="0"/>
              <a:t>, </a:t>
            </a:r>
            <a:r>
              <a:rPr lang="th-TH" altLang="en-US" dirty="0"/>
              <a:t>คือจำนวนของด้านที่</a:t>
            </a:r>
            <a:r>
              <a:rPr lang="th-TH" altLang="en-US" dirty="0" smtClean="0"/>
              <a:t>ติด </a:t>
            </a:r>
            <a:r>
              <a:rPr lang="en-US" altLang="en-US" sz="2500" dirty="0" smtClean="0"/>
              <a:t>(</a:t>
            </a:r>
            <a:r>
              <a:rPr lang="en-US" altLang="en-US" sz="2500" i="1" dirty="0"/>
              <a:t>incident</a:t>
            </a:r>
            <a:r>
              <a:rPr lang="en-US" altLang="en-US" sz="2500" dirty="0" smtClean="0"/>
              <a:t>)</a:t>
            </a:r>
            <a:r>
              <a:rPr lang="th-TH" altLang="en-US" sz="2500" dirty="0" smtClean="0"/>
              <a:t> </a:t>
            </a:r>
            <a:r>
              <a:rPr lang="th-TH" altLang="en-US" dirty="0" smtClean="0"/>
              <a:t>กับ</a:t>
            </a:r>
            <a:r>
              <a:rPr lang="th-TH" altLang="en-US" dirty="0"/>
              <a:t>จุดนั้น</a:t>
            </a:r>
            <a:r>
              <a:rPr lang="en-US" altLang="en-US" dirty="0"/>
              <a:t> (</a:t>
            </a:r>
            <a:r>
              <a:rPr lang="th-TH" altLang="en-US" dirty="0"/>
              <a:t>ยกเว้นกรณีที่เป็นลูปจะนับสองครั้ง</a:t>
            </a:r>
            <a:r>
              <a:rPr lang="en-US" altLang="en-US" dirty="0"/>
              <a:t>)</a:t>
            </a:r>
          </a:p>
          <a:p>
            <a:pPr lvl="1"/>
            <a:r>
              <a:rPr lang="th-TH" altLang="en-US" dirty="0"/>
              <a:t>จุดที่มีดีกรีเป็น</a:t>
            </a:r>
            <a:r>
              <a:rPr lang="en-US" altLang="en-US" dirty="0"/>
              <a:t> 0 </a:t>
            </a:r>
            <a:r>
              <a:rPr lang="th-TH" altLang="en-US" dirty="0"/>
              <a:t>เรียกว่า </a:t>
            </a:r>
            <a:r>
              <a:rPr lang="th-TH" altLang="en-US" dirty="0" smtClean="0"/>
              <a:t>สันโดษ (</a:t>
            </a:r>
            <a:r>
              <a:rPr lang="en-US" altLang="en-US" i="1" dirty="0"/>
              <a:t>isolated</a:t>
            </a:r>
            <a:r>
              <a:rPr lang="th-TH" altLang="en-US" dirty="0"/>
              <a:t>)</a:t>
            </a:r>
            <a:endParaRPr lang="en-US" altLang="en-US" dirty="0"/>
          </a:p>
          <a:p>
            <a:pPr lvl="1"/>
            <a:r>
              <a:rPr lang="th-TH" altLang="en-US" dirty="0"/>
              <a:t>จุดที่มีดีกรีเป็น</a:t>
            </a:r>
            <a:r>
              <a:rPr lang="en-US" altLang="en-US" dirty="0"/>
              <a:t> 1 </a:t>
            </a:r>
            <a:r>
              <a:rPr lang="th-TH" altLang="en-US" dirty="0"/>
              <a:t>เรียกว่า</a:t>
            </a:r>
            <a:r>
              <a:rPr lang="en-US" altLang="en-US" dirty="0"/>
              <a:t> </a:t>
            </a:r>
            <a:r>
              <a:rPr lang="en-US" altLang="en-US" i="1" dirty="0" smtClean="0"/>
              <a:t>pendant</a:t>
            </a:r>
            <a:endParaRPr lang="th-TH" altLang="en-US" i="1" dirty="0" smtClean="0"/>
          </a:p>
          <a:p>
            <a:r>
              <a:rPr lang="th-TH" b="1" kern="0" dirty="0" smtClean="0">
                <a:sym typeface="Symbol" pitchFamily="18" charset="2"/>
              </a:rPr>
              <a:t>ตัวอย่าง</a:t>
            </a:r>
            <a:r>
              <a:rPr lang="en-US" b="1" kern="0" dirty="0" smtClean="0">
                <a:sym typeface="Symbol" pitchFamily="18" charset="2"/>
              </a:rPr>
              <a:t>:  </a:t>
            </a:r>
            <a:r>
              <a:rPr lang="th-TH" kern="0" dirty="0" smtClean="0">
                <a:sym typeface="Symbol" pitchFamily="18" charset="2"/>
              </a:rPr>
              <a:t>กราฟ</a:t>
            </a:r>
            <a:r>
              <a:rPr lang="th-TH" kern="0" dirty="0">
                <a:sym typeface="Symbol" pitchFamily="18" charset="2"/>
              </a:rPr>
              <a:t>ต่อไปนี้จุดใดเป็นจุดสันโดษ จุดใดเป็น</a:t>
            </a:r>
            <a:r>
              <a:rPr lang="en-US" kern="0" dirty="0">
                <a:sym typeface="Symbol" pitchFamily="18" charset="2"/>
              </a:rPr>
              <a:t> pendant </a:t>
            </a:r>
            <a:r>
              <a:rPr lang="th-TH" kern="0" dirty="0">
                <a:sym typeface="Symbol" pitchFamily="18" charset="2"/>
              </a:rPr>
              <a:t>และจุดใดมีดีกรีมากที่สุด และกราฟที่กำหนดให้เป็นกราฟชนิดใด</a:t>
            </a:r>
            <a:r>
              <a:rPr lang="en-US" kern="0" dirty="0">
                <a:sym typeface="Symbol" pitchFamily="18" charset="2"/>
              </a:rPr>
              <a:t>?</a:t>
            </a:r>
          </a:p>
          <a:p>
            <a:endParaRPr lang="en-US" altLang="en-US" dirty="0"/>
          </a:p>
          <a:p>
            <a:endParaRPr lang="en-US" dirty="0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619672" y="4725144"/>
            <a:ext cx="5695528" cy="1800200"/>
            <a:chOff x="528" y="1440"/>
            <a:chExt cx="3936" cy="1406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3106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4258" y="18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3552" y="268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1166" y="217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3490" y="177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734" y="275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cxnSp>
          <p:nvCxnSpPr>
            <p:cNvPr id="11" name="AutoShape 11"/>
            <p:cNvCxnSpPr>
              <a:cxnSpLocks noChangeShapeType="1"/>
              <a:stCxn id="9" idx="4"/>
              <a:endCxn id="5" idx="1"/>
            </p:cNvCxnSpPr>
            <p:nvPr/>
          </p:nvCxnSpPr>
          <p:spPr bwMode="auto">
            <a:xfrm flipH="1">
              <a:off x="3120" y="1872"/>
              <a:ext cx="418" cy="494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12"/>
            <p:cNvCxnSpPr>
              <a:cxnSpLocks noChangeShapeType="1"/>
              <a:stCxn id="5" idx="7"/>
              <a:endCxn id="6" idx="3"/>
            </p:cNvCxnSpPr>
            <p:nvPr/>
          </p:nvCxnSpPr>
          <p:spPr bwMode="auto">
            <a:xfrm flipV="1">
              <a:off x="3188" y="1906"/>
              <a:ext cx="1084" cy="460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3"/>
            <p:cNvCxnSpPr>
              <a:cxnSpLocks noChangeShapeType="1"/>
              <a:stCxn id="5" idx="4"/>
              <a:endCxn id="7" idx="2"/>
            </p:cNvCxnSpPr>
            <p:nvPr/>
          </p:nvCxnSpPr>
          <p:spPr bwMode="auto">
            <a:xfrm>
              <a:off x="3154" y="2448"/>
              <a:ext cx="398" cy="28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4"/>
            <p:cNvCxnSpPr>
              <a:cxnSpLocks noChangeShapeType="1"/>
            </p:cNvCxnSpPr>
            <p:nvPr/>
          </p:nvCxnSpPr>
          <p:spPr bwMode="auto">
            <a:xfrm flipV="1">
              <a:off x="816" y="2268"/>
              <a:ext cx="364" cy="50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5"/>
            <p:cNvCxnSpPr>
              <a:cxnSpLocks noChangeShapeType="1"/>
              <a:stCxn id="5" idx="1"/>
              <a:endCxn id="5" idx="3"/>
            </p:cNvCxnSpPr>
            <p:nvPr/>
          </p:nvCxnSpPr>
          <p:spPr bwMode="auto">
            <a:xfrm rot="5400000" flipV="1">
              <a:off x="3087" y="2399"/>
              <a:ext cx="68" cy="1"/>
            </a:xfrm>
            <a:prstGeom prst="curvedConnector5">
              <a:avLst>
                <a:gd name="adj1" fmla="val -232352"/>
                <a:gd name="adj2" fmla="val -22600009"/>
                <a:gd name="adj3" fmla="val 332352"/>
              </a:avLst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6"/>
            <p:cNvCxnSpPr>
              <a:cxnSpLocks noChangeShapeType="1"/>
              <a:stCxn id="9" idx="6"/>
              <a:endCxn id="6" idx="2"/>
            </p:cNvCxnSpPr>
            <p:nvPr/>
          </p:nvCxnSpPr>
          <p:spPr bwMode="auto">
            <a:xfrm>
              <a:off x="3586" y="1824"/>
              <a:ext cx="672" cy="4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1934" y="198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18" name="AutoShape 18"/>
            <p:cNvSpPr>
              <a:spLocks noChangeArrowheads="1"/>
            </p:cNvSpPr>
            <p:nvPr/>
          </p:nvSpPr>
          <p:spPr bwMode="auto">
            <a:xfrm>
              <a:off x="1502" y="255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cxnSp>
          <p:nvCxnSpPr>
            <p:cNvPr id="19" name="AutoShape 19"/>
            <p:cNvCxnSpPr>
              <a:cxnSpLocks noChangeShapeType="1"/>
              <a:stCxn id="18" idx="7"/>
              <a:endCxn id="17" idx="3"/>
            </p:cNvCxnSpPr>
            <p:nvPr/>
          </p:nvCxnSpPr>
          <p:spPr bwMode="auto">
            <a:xfrm flipV="1">
              <a:off x="1584" y="2064"/>
              <a:ext cx="364" cy="50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20"/>
            <p:cNvCxnSpPr>
              <a:cxnSpLocks noChangeShapeType="1"/>
              <a:stCxn id="10" idx="6"/>
              <a:endCxn id="18" idx="2"/>
            </p:cNvCxnSpPr>
            <p:nvPr/>
          </p:nvCxnSpPr>
          <p:spPr bwMode="auto">
            <a:xfrm flipV="1">
              <a:off x="830" y="2606"/>
              <a:ext cx="672" cy="19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AutoShape 21"/>
            <p:cNvSpPr>
              <a:spLocks noChangeArrowheads="1"/>
            </p:cNvSpPr>
            <p:nvPr/>
          </p:nvSpPr>
          <p:spPr bwMode="auto">
            <a:xfrm>
              <a:off x="2160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22" name="AutoShape 22"/>
            <p:cNvSpPr>
              <a:spLocks noChangeArrowheads="1"/>
            </p:cNvSpPr>
            <p:nvPr/>
          </p:nvSpPr>
          <p:spPr bwMode="auto">
            <a:xfrm>
              <a:off x="2544" y="192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cxnSp>
          <p:nvCxnSpPr>
            <p:cNvPr id="23" name="AutoShape 23"/>
            <p:cNvCxnSpPr>
              <a:cxnSpLocks noChangeShapeType="1"/>
              <a:stCxn id="22" idx="2"/>
              <a:endCxn id="22" idx="6"/>
            </p:cNvCxnSpPr>
            <p:nvPr/>
          </p:nvCxnSpPr>
          <p:spPr bwMode="auto">
            <a:xfrm rot="10800000" flipH="1" flipV="1">
              <a:off x="2544" y="1968"/>
              <a:ext cx="96" cy="1"/>
            </a:xfrm>
            <a:prstGeom prst="curvedConnector5">
              <a:avLst>
                <a:gd name="adj1" fmla="val -150000"/>
                <a:gd name="adj2" fmla="val -19200009"/>
                <a:gd name="adj3" fmla="val 250000"/>
              </a:avLst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960" y="1872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a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528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b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1584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</a:t>
              </a:r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auto">
            <a:xfrm>
              <a:off x="2016" y="168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d</a:t>
              </a:r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3456" y="144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f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4224" y="148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h</a:t>
              </a: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3264" y="220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g</a:t>
              </a:r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j</a:t>
              </a: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2304" y="244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i</a:t>
              </a:r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2496" y="192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171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คำถามอีกนิด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317504"/>
            <a:ext cx="8153400" cy="1847800"/>
          </a:xfrm>
        </p:spPr>
        <p:txBody>
          <a:bodyPr/>
          <a:lstStyle/>
          <a:p>
            <a:r>
              <a:rPr lang="th-TH" dirty="0" smtClean="0"/>
              <a:t>จ</a:t>
            </a:r>
            <a:r>
              <a:rPr lang="th-TH" sz="3200" kern="0" dirty="0" smtClean="0">
                <a:sym typeface="Symbol" pitchFamily="18" charset="2"/>
              </a:rPr>
              <a:t>ากกราฟเดิม จงหา</a:t>
            </a:r>
            <a:r>
              <a:rPr lang="th-TH" sz="3200" kern="0" dirty="0">
                <a:sym typeface="Symbol" pitchFamily="18" charset="2"/>
              </a:rPr>
              <a:t>จำนวนด้านทั้งหมด และผลรวมของดีกรีของทุกจุดในกราฟว่าเท่ากับ</a:t>
            </a:r>
            <a:r>
              <a:rPr lang="th-TH" sz="3200" kern="0" dirty="0" smtClean="0">
                <a:sym typeface="Symbol" pitchFamily="18" charset="2"/>
              </a:rPr>
              <a:t>เท่าไร</a:t>
            </a:r>
            <a:endParaRPr lang="th-TH" sz="3200" kern="0" dirty="0">
              <a:sym typeface="Symbol" pitchFamily="18" charset="2"/>
            </a:endParaRPr>
          </a:p>
          <a:p>
            <a:endParaRPr lang="en-US" dirty="0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115616" y="1628800"/>
            <a:ext cx="6248400" cy="2232025"/>
            <a:chOff x="528" y="1440"/>
            <a:chExt cx="3936" cy="1406"/>
          </a:xfrm>
        </p:grpSpPr>
        <p:sp>
          <p:nvSpPr>
            <p:cNvPr id="5" name="AutoShape 36"/>
            <p:cNvSpPr>
              <a:spLocks noChangeArrowheads="1"/>
            </p:cNvSpPr>
            <p:nvPr/>
          </p:nvSpPr>
          <p:spPr bwMode="auto">
            <a:xfrm>
              <a:off x="3106" y="23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6" name="AutoShape 37"/>
            <p:cNvSpPr>
              <a:spLocks noChangeArrowheads="1"/>
            </p:cNvSpPr>
            <p:nvPr/>
          </p:nvSpPr>
          <p:spPr bwMode="auto">
            <a:xfrm>
              <a:off x="4258" y="18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7" name="AutoShape 38"/>
            <p:cNvSpPr>
              <a:spLocks noChangeArrowheads="1"/>
            </p:cNvSpPr>
            <p:nvPr/>
          </p:nvSpPr>
          <p:spPr bwMode="auto">
            <a:xfrm>
              <a:off x="3552" y="268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8" name="AutoShape 39"/>
            <p:cNvSpPr>
              <a:spLocks noChangeArrowheads="1"/>
            </p:cNvSpPr>
            <p:nvPr/>
          </p:nvSpPr>
          <p:spPr bwMode="auto">
            <a:xfrm>
              <a:off x="1166" y="217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9" name="AutoShape 40"/>
            <p:cNvSpPr>
              <a:spLocks noChangeArrowheads="1"/>
            </p:cNvSpPr>
            <p:nvPr/>
          </p:nvSpPr>
          <p:spPr bwMode="auto">
            <a:xfrm>
              <a:off x="3490" y="177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10" name="AutoShape 41"/>
            <p:cNvSpPr>
              <a:spLocks noChangeArrowheads="1"/>
            </p:cNvSpPr>
            <p:nvPr/>
          </p:nvSpPr>
          <p:spPr bwMode="auto">
            <a:xfrm>
              <a:off x="734" y="275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cxnSp>
          <p:nvCxnSpPr>
            <p:cNvPr id="11" name="AutoShape 42"/>
            <p:cNvCxnSpPr>
              <a:cxnSpLocks noChangeShapeType="1"/>
              <a:stCxn id="9" idx="4"/>
              <a:endCxn id="5" idx="1"/>
            </p:cNvCxnSpPr>
            <p:nvPr/>
          </p:nvCxnSpPr>
          <p:spPr bwMode="auto">
            <a:xfrm flipH="1">
              <a:off x="3120" y="1872"/>
              <a:ext cx="418" cy="494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43"/>
            <p:cNvCxnSpPr>
              <a:cxnSpLocks noChangeShapeType="1"/>
              <a:stCxn id="5" idx="7"/>
              <a:endCxn id="6" idx="3"/>
            </p:cNvCxnSpPr>
            <p:nvPr/>
          </p:nvCxnSpPr>
          <p:spPr bwMode="auto">
            <a:xfrm flipV="1">
              <a:off x="3188" y="1906"/>
              <a:ext cx="1084" cy="460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44"/>
            <p:cNvCxnSpPr>
              <a:cxnSpLocks noChangeShapeType="1"/>
              <a:stCxn id="5" idx="4"/>
              <a:endCxn id="7" idx="2"/>
            </p:cNvCxnSpPr>
            <p:nvPr/>
          </p:nvCxnSpPr>
          <p:spPr bwMode="auto">
            <a:xfrm>
              <a:off x="3154" y="2448"/>
              <a:ext cx="398" cy="28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45"/>
            <p:cNvCxnSpPr>
              <a:cxnSpLocks noChangeShapeType="1"/>
            </p:cNvCxnSpPr>
            <p:nvPr/>
          </p:nvCxnSpPr>
          <p:spPr bwMode="auto">
            <a:xfrm flipV="1">
              <a:off x="816" y="2268"/>
              <a:ext cx="364" cy="50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46"/>
            <p:cNvCxnSpPr>
              <a:cxnSpLocks noChangeShapeType="1"/>
              <a:stCxn id="5" idx="1"/>
              <a:endCxn id="5" idx="3"/>
            </p:cNvCxnSpPr>
            <p:nvPr/>
          </p:nvCxnSpPr>
          <p:spPr bwMode="auto">
            <a:xfrm rot="5400000" flipV="1">
              <a:off x="3087" y="2399"/>
              <a:ext cx="68" cy="1"/>
            </a:xfrm>
            <a:prstGeom prst="curvedConnector5">
              <a:avLst>
                <a:gd name="adj1" fmla="val -232352"/>
                <a:gd name="adj2" fmla="val -22600009"/>
                <a:gd name="adj3" fmla="val 332352"/>
              </a:avLst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47"/>
            <p:cNvCxnSpPr>
              <a:cxnSpLocks noChangeShapeType="1"/>
              <a:stCxn id="9" idx="6"/>
              <a:endCxn id="6" idx="2"/>
            </p:cNvCxnSpPr>
            <p:nvPr/>
          </p:nvCxnSpPr>
          <p:spPr bwMode="auto">
            <a:xfrm>
              <a:off x="3586" y="1824"/>
              <a:ext cx="672" cy="4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AutoShape 48"/>
            <p:cNvSpPr>
              <a:spLocks noChangeArrowheads="1"/>
            </p:cNvSpPr>
            <p:nvPr/>
          </p:nvSpPr>
          <p:spPr bwMode="auto">
            <a:xfrm>
              <a:off x="1934" y="198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18" name="AutoShape 49"/>
            <p:cNvSpPr>
              <a:spLocks noChangeArrowheads="1"/>
            </p:cNvSpPr>
            <p:nvPr/>
          </p:nvSpPr>
          <p:spPr bwMode="auto">
            <a:xfrm>
              <a:off x="1502" y="255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cxnSp>
          <p:nvCxnSpPr>
            <p:cNvPr id="19" name="AutoShape 50"/>
            <p:cNvCxnSpPr>
              <a:cxnSpLocks noChangeShapeType="1"/>
              <a:stCxn id="18" idx="7"/>
              <a:endCxn id="17" idx="3"/>
            </p:cNvCxnSpPr>
            <p:nvPr/>
          </p:nvCxnSpPr>
          <p:spPr bwMode="auto">
            <a:xfrm flipV="1">
              <a:off x="1584" y="2064"/>
              <a:ext cx="364" cy="50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51"/>
            <p:cNvCxnSpPr>
              <a:cxnSpLocks noChangeShapeType="1"/>
              <a:stCxn id="10" idx="6"/>
              <a:endCxn id="18" idx="2"/>
            </p:cNvCxnSpPr>
            <p:nvPr/>
          </p:nvCxnSpPr>
          <p:spPr bwMode="auto">
            <a:xfrm flipV="1">
              <a:off x="830" y="2606"/>
              <a:ext cx="672" cy="19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AutoShape 52"/>
            <p:cNvSpPr>
              <a:spLocks noChangeArrowheads="1"/>
            </p:cNvSpPr>
            <p:nvPr/>
          </p:nvSpPr>
          <p:spPr bwMode="auto">
            <a:xfrm>
              <a:off x="2160" y="259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22" name="AutoShape 53"/>
            <p:cNvSpPr>
              <a:spLocks noChangeArrowheads="1"/>
            </p:cNvSpPr>
            <p:nvPr/>
          </p:nvSpPr>
          <p:spPr bwMode="auto">
            <a:xfrm>
              <a:off x="2544" y="192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cxnSp>
          <p:nvCxnSpPr>
            <p:cNvPr id="23" name="AutoShape 54"/>
            <p:cNvCxnSpPr>
              <a:cxnSpLocks noChangeShapeType="1"/>
              <a:stCxn id="22" idx="2"/>
              <a:endCxn id="22" idx="6"/>
            </p:cNvCxnSpPr>
            <p:nvPr/>
          </p:nvCxnSpPr>
          <p:spPr bwMode="auto">
            <a:xfrm rot="10800000" flipH="1" flipV="1">
              <a:off x="2544" y="1968"/>
              <a:ext cx="96" cy="1"/>
            </a:xfrm>
            <a:prstGeom prst="curvedConnector5">
              <a:avLst>
                <a:gd name="adj1" fmla="val -150000"/>
                <a:gd name="adj2" fmla="val -19200009"/>
                <a:gd name="adj3" fmla="val 250000"/>
              </a:avLst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 Box 55"/>
            <p:cNvSpPr txBox="1">
              <a:spLocks noChangeArrowheads="1"/>
            </p:cNvSpPr>
            <p:nvPr/>
          </p:nvSpPr>
          <p:spPr bwMode="auto">
            <a:xfrm>
              <a:off x="960" y="1872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a</a:t>
              </a:r>
            </a:p>
          </p:txBody>
        </p:sp>
        <p:sp>
          <p:nvSpPr>
            <p:cNvPr id="25" name="Text Box 56"/>
            <p:cNvSpPr txBox="1">
              <a:spLocks noChangeArrowheads="1"/>
            </p:cNvSpPr>
            <p:nvPr/>
          </p:nvSpPr>
          <p:spPr bwMode="auto">
            <a:xfrm>
              <a:off x="528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b</a:t>
              </a:r>
            </a:p>
          </p:txBody>
        </p:sp>
        <p:sp>
          <p:nvSpPr>
            <p:cNvPr id="26" name="Text Box 57"/>
            <p:cNvSpPr txBox="1">
              <a:spLocks noChangeArrowheads="1"/>
            </p:cNvSpPr>
            <p:nvPr/>
          </p:nvSpPr>
          <p:spPr bwMode="auto">
            <a:xfrm>
              <a:off x="1584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</a:t>
              </a:r>
            </a:p>
          </p:txBody>
        </p:sp>
        <p:sp>
          <p:nvSpPr>
            <p:cNvPr id="27" name="Text Box 58"/>
            <p:cNvSpPr txBox="1">
              <a:spLocks noChangeArrowheads="1"/>
            </p:cNvSpPr>
            <p:nvPr/>
          </p:nvSpPr>
          <p:spPr bwMode="auto">
            <a:xfrm>
              <a:off x="2016" y="168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d</a:t>
              </a:r>
            </a:p>
          </p:txBody>
        </p:sp>
        <p:sp>
          <p:nvSpPr>
            <p:cNvPr id="28" name="Text Box 59"/>
            <p:cNvSpPr txBox="1">
              <a:spLocks noChangeArrowheads="1"/>
            </p:cNvSpPr>
            <p:nvPr/>
          </p:nvSpPr>
          <p:spPr bwMode="auto">
            <a:xfrm>
              <a:off x="3456" y="144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f</a:t>
              </a:r>
            </a:p>
          </p:txBody>
        </p:sp>
        <p:sp>
          <p:nvSpPr>
            <p:cNvPr id="29" name="Text Box 60"/>
            <p:cNvSpPr txBox="1">
              <a:spLocks noChangeArrowheads="1"/>
            </p:cNvSpPr>
            <p:nvPr/>
          </p:nvSpPr>
          <p:spPr bwMode="auto">
            <a:xfrm>
              <a:off x="4224" y="148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h</a:t>
              </a:r>
            </a:p>
          </p:txBody>
        </p:sp>
        <p:sp>
          <p:nvSpPr>
            <p:cNvPr id="30" name="Text Box 61"/>
            <p:cNvSpPr txBox="1">
              <a:spLocks noChangeArrowheads="1"/>
            </p:cNvSpPr>
            <p:nvPr/>
          </p:nvSpPr>
          <p:spPr bwMode="auto">
            <a:xfrm>
              <a:off x="3264" y="220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g</a:t>
              </a:r>
            </a:p>
          </p:txBody>
        </p:sp>
        <p:sp>
          <p:nvSpPr>
            <p:cNvPr id="31" name="Text Box 62"/>
            <p:cNvSpPr txBox="1">
              <a:spLocks noChangeArrowheads="1"/>
            </p:cNvSpPr>
            <p:nvPr/>
          </p:nvSpPr>
          <p:spPr bwMode="auto">
            <a:xfrm>
              <a:off x="3648" y="249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j</a:t>
              </a:r>
            </a:p>
          </p:txBody>
        </p:sp>
        <p:sp>
          <p:nvSpPr>
            <p:cNvPr id="32" name="Text Box 63"/>
            <p:cNvSpPr txBox="1">
              <a:spLocks noChangeArrowheads="1"/>
            </p:cNvSpPr>
            <p:nvPr/>
          </p:nvSpPr>
          <p:spPr bwMode="auto">
            <a:xfrm>
              <a:off x="2304" y="244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i</a:t>
              </a:r>
            </a:p>
          </p:txBody>
        </p:sp>
        <p:sp>
          <p:nvSpPr>
            <p:cNvPr id="33" name="Text Box 64"/>
            <p:cNvSpPr txBox="1">
              <a:spLocks noChangeArrowheads="1"/>
            </p:cNvSpPr>
            <p:nvPr/>
          </p:nvSpPr>
          <p:spPr bwMode="auto">
            <a:xfrm>
              <a:off x="2496" y="192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206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Handshaking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sz="3200" dirty="0"/>
              <a:t>ให้</a:t>
            </a:r>
            <a:r>
              <a:rPr lang="en-US" altLang="en-US" sz="3200" dirty="0"/>
              <a:t> </a:t>
            </a:r>
            <a:r>
              <a:rPr lang="en-US" altLang="en-US" sz="3200" i="1" dirty="0"/>
              <a:t>G</a:t>
            </a:r>
            <a:r>
              <a:rPr lang="en-US" altLang="en-US" sz="3200" dirty="0"/>
              <a:t> </a:t>
            </a:r>
            <a:r>
              <a:rPr lang="th-TH" altLang="en-US" sz="3200" dirty="0"/>
              <a:t>แทนกราฟแบบไม่มีทิศทาง ด้วยเซตของจุด</a:t>
            </a:r>
            <a:r>
              <a:rPr lang="en-US" altLang="en-US" sz="3200" dirty="0"/>
              <a:t> </a:t>
            </a:r>
            <a:r>
              <a:rPr lang="en-US" altLang="en-US" sz="3200" i="1" dirty="0"/>
              <a:t>V</a:t>
            </a:r>
            <a:r>
              <a:rPr lang="en-US" altLang="en-US" sz="3200" dirty="0"/>
              <a:t> </a:t>
            </a:r>
            <a:r>
              <a:rPr lang="th-TH" altLang="en-US" sz="3200" dirty="0"/>
              <a:t>และเซตของด้าน</a:t>
            </a:r>
            <a:r>
              <a:rPr lang="en-US" altLang="en-US" sz="3200" dirty="0"/>
              <a:t> </a:t>
            </a:r>
            <a:r>
              <a:rPr lang="en-US" altLang="en-US" sz="3200" i="1" dirty="0"/>
              <a:t>E </a:t>
            </a:r>
            <a:r>
              <a:rPr lang="th-TH" altLang="en-US" sz="3200" i="1" dirty="0"/>
              <a:t>ดังนั้น</a:t>
            </a:r>
            <a:endParaRPr lang="en-US" altLang="en-US" sz="3200" dirty="0"/>
          </a:p>
          <a:p>
            <a:pPr>
              <a:lnSpc>
                <a:spcPct val="90000"/>
              </a:lnSpc>
            </a:pPr>
            <a:endParaRPr lang="en-US" altLang="en-US" sz="3200" dirty="0"/>
          </a:p>
          <a:p>
            <a:pPr>
              <a:lnSpc>
                <a:spcPct val="90000"/>
              </a:lnSpc>
            </a:pPr>
            <a:endParaRPr lang="en-US" altLang="en-US" sz="3200" dirty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th-TH" altLang="en-US" sz="3200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sz="3200" dirty="0" smtClean="0">
                <a:sym typeface="Symbol" panose="05050102010706020507" pitchFamily="18" charset="2"/>
              </a:rPr>
              <a:t>: </a:t>
            </a:r>
            <a:r>
              <a:rPr lang="th-TH" altLang="en-US" sz="3200" dirty="0" smtClean="0">
                <a:sym typeface="Symbol" panose="05050102010706020507" pitchFamily="18" charset="2"/>
              </a:rPr>
              <a:t>กราฟ</a:t>
            </a:r>
            <a:r>
              <a:rPr lang="th-TH" altLang="en-US" sz="3200" dirty="0">
                <a:sym typeface="Symbol" panose="05050102010706020507" pitchFamily="18" charset="2"/>
              </a:rPr>
              <a:t>ที่มีทั้งหมด </a:t>
            </a:r>
            <a:r>
              <a:rPr lang="en-US" altLang="en-US" sz="3200" dirty="0">
                <a:sym typeface="Symbol" panose="05050102010706020507" pitchFamily="18" charset="2"/>
              </a:rPr>
              <a:t>10</a:t>
            </a:r>
            <a:r>
              <a:rPr lang="th-TH" altLang="en-US" sz="3200" dirty="0">
                <a:sym typeface="Symbol" panose="05050102010706020507" pitchFamily="18" charset="2"/>
              </a:rPr>
              <a:t> จุด แต่ละจุดมีดีกรี </a:t>
            </a:r>
            <a:r>
              <a:rPr lang="en-US" altLang="en-US" sz="3200" dirty="0">
                <a:sym typeface="Symbol" panose="05050102010706020507" pitchFamily="18" charset="2"/>
              </a:rPr>
              <a:t>6</a:t>
            </a:r>
            <a:r>
              <a:rPr lang="th-TH" altLang="en-US" sz="3200" dirty="0">
                <a:sym typeface="Symbol" panose="05050102010706020507" pitchFamily="18" charset="2"/>
              </a:rPr>
              <a:t> จะมีจำนวนด้านทั้งหมด</a:t>
            </a:r>
            <a:r>
              <a:rPr lang="th-TH" altLang="en-US" sz="3200" dirty="0" smtClean="0">
                <a:sym typeface="Symbol" panose="05050102010706020507" pitchFamily="18" charset="2"/>
              </a:rPr>
              <a:t>เท่าไร</a:t>
            </a:r>
            <a:r>
              <a:rPr lang="en-US" altLang="en-US" sz="3200" dirty="0" smtClean="0">
                <a:sym typeface="Symbol" panose="05050102010706020507" pitchFamily="18" charset="2"/>
              </a:rPr>
              <a:t> ?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th-TH" altLang="en-US" sz="2800" dirty="0" smtClean="0">
                <a:sym typeface="Symbol" panose="05050102010706020507" pitchFamily="18" charset="2"/>
              </a:rPr>
              <a:t>ผลรวม</a:t>
            </a:r>
            <a:r>
              <a:rPr lang="th-TH" altLang="en-US" sz="2800" dirty="0">
                <a:sym typeface="Symbol" panose="05050102010706020507" pitchFamily="18" charset="2"/>
              </a:rPr>
              <a:t>ของดีกรีของจุดทั้งหมดเท่ากับ</a:t>
            </a:r>
            <a:r>
              <a:rPr lang="en-US" altLang="en-US" sz="2800" dirty="0">
                <a:sym typeface="Symbol" panose="05050102010706020507" pitchFamily="18" charset="2"/>
              </a:rPr>
              <a:t> 610 = 60 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th-TH" altLang="en-US" sz="2800" dirty="0" smtClean="0">
                <a:sym typeface="Symbol" panose="05050102010706020507" pitchFamily="18" charset="2"/>
              </a:rPr>
              <a:t>จาก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Handshaking Theorem </a:t>
            </a:r>
            <a:r>
              <a:rPr lang="th-TH" altLang="en-US" sz="2800" dirty="0">
                <a:sym typeface="Symbol" panose="05050102010706020507" pitchFamily="18" charset="2"/>
              </a:rPr>
              <a:t>จะได้ว่า</a:t>
            </a:r>
            <a:r>
              <a:rPr lang="en-US" altLang="en-US" sz="2800" dirty="0">
                <a:sym typeface="Symbol" panose="05050102010706020507" pitchFamily="18" charset="2"/>
              </a:rPr>
              <a:t> 2e = 60 </a:t>
            </a:r>
            <a:endParaRPr lang="en-US" altLang="en-US" sz="2800" dirty="0" smtClean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th-TH" altLang="en-US" sz="2800" dirty="0" smtClean="0">
                <a:sym typeface="Symbol" panose="05050102010706020507" pitchFamily="18" charset="2"/>
              </a:rPr>
              <a:t>ดังนั้น </a:t>
            </a:r>
            <a:r>
              <a:rPr lang="th-TH" altLang="en-US" sz="2800" dirty="0">
                <a:sym typeface="Symbol" panose="05050102010706020507" pitchFamily="18" charset="2"/>
              </a:rPr>
              <a:t>กราฟนี้มีจำนวนด้าน</a:t>
            </a:r>
            <a:r>
              <a:rPr lang="en-US" altLang="en-US" sz="2800" dirty="0">
                <a:sym typeface="Symbol" panose="05050102010706020507" pitchFamily="18" charset="2"/>
              </a:rPr>
              <a:t> 30 </a:t>
            </a:r>
            <a:r>
              <a:rPr lang="th-TH" altLang="en-US" sz="2800" dirty="0">
                <a:sym typeface="Symbol" panose="05050102010706020507" pitchFamily="18" charset="2"/>
              </a:rPr>
              <a:t>ด้าน</a:t>
            </a:r>
            <a:endParaRPr lang="en-US" altLang="en-US" sz="2800" dirty="0">
              <a:sym typeface="Symbol" panose="05050102010706020507" pitchFamily="18" charset="2"/>
            </a:endParaRPr>
          </a:p>
          <a:p>
            <a:endParaRPr lang="en-US" sz="3200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021388"/>
              </p:ext>
            </p:extLst>
          </p:nvPr>
        </p:nvGraphicFramePr>
        <p:xfrm>
          <a:off x="2843808" y="2510408"/>
          <a:ext cx="3352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3" imgW="1002960" imgH="342720" progId="Equation.3">
                  <p:embed/>
                </p:oleObj>
              </mc:Choice>
              <mc:Fallback>
                <p:oleObj name="Equation" r:id="rId3" imgW="10029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510408"/>
                        <a:ext cx="3352800" cy="990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6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Directed Degree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69504"/>
            <a:ext cx="8496944" cy="4495800"/>
          </a:xfrm>
        </p:spPr>
        <p:txBody>
          <a:bodyPr/>
          <a:lstStyle/>
          <a:p>
            <a:r>
              <a:rPr lang="th-TH" altLang="en-US" sz="2800" dirty="0"/>
              <a:t>ให้</a:t>
            </a:r>
            <a:r>
              <a:rPr lang="en-US" altLang="en-US" sz="2800" dirty="0"/>
              <a:t> </a:t>
            </a:r>
            <a:r>
              <a:rPr lang="en-US" altLang="en-US" sz="2800" i="1" dirty="0"/>
              <a:t>G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เป็นกราฟที่มีทิศทาง</a:t>
            </a:r>
            <a:r>
              <a:rPr lang="en-US" altLang="en-US" sz="2800" dirty="0"/>
              <a:t>, </a:t>
            </a:r>
            <a:r>
              <a:rPr lang="en-US" altLang="en-US" sz="2800" i="1" dirty="0"/>
              <a:t>v</a:t>
            </a:r>
            <a:r>
              <a:rPr lang="en-US" altLang="en-US" sz="2800" dirty="0"/>
              <a:t> </a:t>
            </a:r>
            <a:r>
              <a:rPr lang="th-TH" altLang="en-US" sz="2800" dirty="0"/>
              <a:t>เป็นจุดในกราฟ</a:t>
            </a:r>
            <a:r>
              <a:rPr lang="en-US" altLang="en-US" sz="2800" dirty="0"/>
              <a:t> </a:t>
            </a:r>
            <a:r>
              <a:rPr lang="en-US" altLang="en-US" sz="2800" i="1" dirty="0"/>
              <a:t>G</a:t>
            </a:r>
            <a:endParaRPr lang="en-US" altLang="en-US" sz="2800" dirty="0"/>
          </a:p>
          <a:p>
            <a:pPr lvl="1"/>
            <a:r>
              <a:rPr lang="th-TH" altLang="en-US" dirty="0"/>
              <a:t>ดีกรีเข้า(</a:t>
            </a:r>
            <a:r>
              <a:rPr lang="en-US" altLang="en-US" i="1" dirty="0"/>
              <a:t>in-degree</a:t>
            </a:r>
            <a:r>
              <a:rPr lang="th-TH" altLang="en-US" dirty="0"/>
              <a:t>)</a:t>
            </a:r>
            <a:r>
              <a:rPr lang="en-US" altLang="en-US" dirty="0"/>
              <a:t> </a:t>
            </a:r>
            <a:r>
              <a:rPr lang="th-TH" altLang="en-US" dirty="0"/>
              <a:t>ของ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, </a:t>
            </a:r>
            <a:r>
              <a:rPr lang="en-US" altLang="en-US" dirty="0" err="1">
                <a:solidFill>
                  <a:srgbClr val="FF0000"/>
                </a:solidFill>
              </a:rPr>
              <a:t>deg</a:t>
            </a:r>
            <a:r>
              <a:rPr lang="en-US" alt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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th-TH" altLang="en-US" dirty="0">
                <a:sym typeface="Symbol" panose="05050102010706020507" pitchFamily="18" charset="2"/>
              </a:rPr>
              <a:t>คือจำนวนของด้านที่เข้าไปยัง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v</a:t>
            </a:r>
            <a:endParaRPr lang="en-US" altLang="en-US" dirty="0">
              <a:sym typeface="Symbol" panose="05050102010706020507" pitchFamily="18" charset="2"/>
            </a:endParaRPr>
          </a:p>
          <a:p>
            <a:pPr lvl="1"/>
            <a:r>
              <a:rPr lang="th-TH" altLang="en-US" dirty="0"/>
              <a:t>ดีกรีออก(</a:t>
            </a:r>
            <a:r>
              <a:rPr lang="en-US" altLang="en-US" i="1" dirty="0"/>
              <a:t>out-degree</a:t>
            </a:r>
            <a:r>
              <a:rPr lang="th-TH" altLang="en-US" dirty="0"/>
              <a:t>)</a:t>
            </a:r>
            <a:r>
              <a:rPr lang="en-US" altLang="en-US" dirty="0"/>
              <a:t> </a:t>
            </a:r>
            <a:r>
              <a:rPr lang="th-TH" altLang="en-US" dirty="0"/>
              <a:t>ของ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, </a:t>
            </a:r>
            <a:r>
              <a:rPr lang="en-US" altLang="en-US" dirty="0" err="1">
                <a:solidFill>
                  <a:srgbClr val="FF0000"/>
                </a:solidFill>
              </a:rPr>
              <a:t>deg</a:t>
            </a:r>
            <a:r>
              <a:rPr lang="en-US" alt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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th-TH" altLang="en-US" dirty="0">
                <a:sym typeface="Symbol" panose="05050102010706020507" pitchFamily="18" charset="2"/>
              </a:rPr>
              <a:t>คือจำนวนของด้านที่ออกมาจาก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v</a:t>
            </a:r>
            <a:endParaRPr lang="en-US" altLang="en-US" dirty="0">
              <a:sym typeface="Symbol" panose="05050102010706020507" pitchFamily="18" charset="2"/>
            </a:endParaRPr>
          </a:p>
          <a:p>
            <a:pPr lvl="1"/>
            <a:r>
              <a:rPr lang="th-TH" altLang="en-US" dirty="0">
                <a:sym typeface="Symbol" panose="05050102010706020507" pitchFamily="18" charset="2"/>
              </a:rPr>
              <a:t>ดีกรี(</a:t>
            </a:r>
            <a:r>
              <a:rPr lang="en-US" altLang="en-US" i="1" dirty="0">
                <a:sym typeface="Symbol" panose="05050102010706020507" pitchFamily="18" charset="2"/>
              </a:rPr>
              <a:t>degree</a:t>
            </a:r>
            <a:r>
              <a:rPr lang="th-TH" altLang="en-US" dirty="0">
                <a:sym typeface="Symbol" panose="05050102010706020507" pitchFamily="18" charset="2"/>
              </a:rPr>
              <a:t>)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ของ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v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deg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):</a:t>
            </a:r>
            <a:r>
              <a:rPr lang="en-US" altLang="en-US" dirty="0" err="1">
                <a:solidFill>
                  <a:srgbClr val="FF0000"/>
                </a:solidFill>
              </a:rPr>
              <a:t>deg</a:t>
            </a:r>
            <a:r>
              <a:rPr lang="en-US" alt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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)+</a:t>
            </a:r>
            <a:r>
              <a:rPr lang="en-US" altLang="en-US" dirty="0" err="1">
                <a:solidFill>
                  <a:srgbClr val="FF0000"/>
                </a:solidFill>
              </a:rPr>
              <a:t>deg</a:t>
            </a:r>
            <a:r>
              <a:rPr lang="en-US" altLang="en-US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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th-TH" altLang="en-US" dirty="0">
                <a:sym typeface="Symbol" panose="05050102010706020507" pitchFamily="18" charset="2"/>
              </a:rPr>
              <a:t>คือผลรวมของดีกรีเข้าและดีกรีออกของ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v</a:t>
            </a:r>
          </a:p>
          <a:p>
            <a:r>
              <a:rPr lang="en-US" altLang="en-US" sz="2800" dirty="0"/>
              <a:t>Directed Handshaking Theorem </a:t>
            </a:r>
            <a:r>
              <a:rPr lang="th-TH" altLang="en-US" sz="2800" dirty="0"/>
              <a:t>ให้</a:t>
            </a:r>
            <a:r>
              <a:rPr lang="en-US" altLang="en-US" sz="2800" dirty="0"/>
              <a:t> </a:t>
            </a:r>
            <a:r>
              <a:rPr lang="en-US" altLang="en-US" sz="2800" i="1" dirty="0"/>
              <a:t>G</a:t>
            </a:r>
            <a:r>
              <a:rPr lang="en-US" altLang="en-US" sz="2800" dirty="0"/>
              <a:t> </a:t>
            </a:r>
            <a:r>
              <a:rPr lang="th-TH" altLang="en-US" sz="2800" dirty="0"/>
              <a:t>แทนกราฟแบบมีทิศทางซึ่งมีจุดแทนด้วยเซต</a:t>
            </a:r>
            <a:r>
              <a:rPr lang="en-US" altLang="en-US" sz="2800" dirty="0"/>
              <a:t> </a:t>
            </a:r>
            <a:r>
              <a:rPr lang="en-US" altLang="en-US" sz="2800" i="1" dirty="0"/>
              <a:t>V</a:t>
            </a:r>
            <a:r>
              <a:rPr lang="en-US" altLang="en-US" sz="2800" dirty="0"/>
              <a:t> </a:t>
            </a:r>
            <a:r>
              <a:rPr lang="th-TH" altLang="en-US" sz="2800" dirty="0"/>
              <a:t>และด้านแทนด้วยเซต</a:t>
            </a:r>
            <a:r>
              <a:rPr lang="en-US" altLang="en-US" sz="2800" dirty="0"/>
              <a:t> </a:t>
            </a:r>
            <a:r>
              <a:rPr lang="en-US" altLang="en-US" sz="2800" i="1" dirty="0"/>
              <a:t>E </a:t>
            </a:r>
            <a:r>
              <a:rPr lang="th-TH" altLang="en-US" sz="2800" i="1" dirty="0"/>
              <a:t>ดังนั้น</a:t>
            </a:r>
            <a:r>
              <a:rPr lang="en-US" altLang="en-US" sz="2800" dirty="0"/>
              <a:t>:</a:t>
            </a:r>
          </a:p>
          <a:p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200930"/>
              </p:ext>
            </p:extLst>
          </p:nvPr>
        </p:nvGraphicFramePr>
        <p:xfrm>
          <a:off x="1784176" y="5046563"/>
          <a:ext cx="61722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3" imgW="2654280" imgH="419040" progId="Equation.3">
                  <p:embed/>
                </p:oleObj>
              </mc:Choice>
              <mc:Fallback>
                <p:oleObj name="Equation" r:id="rId3" imgW="2654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176" y="5046563"/>
                        <a:ext cx="6172200" cy="974725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303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Directed Graph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5800" y="1745704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th-TH" sz="3200" kern="0" dirty="0" smtClean="0">
                <a:sym typeface="Symbol" pitchFamily="18" charset="2"/>
              </a:rPr>
              <a:t>จงหาดีกรีเข้าและดีกรีออกของจุด</a:t>
            </a:r>
            <a:r>
              <a:rPr lang="en-US" sz="3200" kern="0" dirty="0" smtClean="0">
                <a:sym typeface="Symbol" pitchFamily="18" charset="2"/>
              </a:rPr>
              <a:t> </a:t>
            </a:r>
            <a:r>
              <a:rPr lang="en-US" sz="3200" i="1" kern="0" dirty="0" smtClean="0">
                <a:solidFill>
                  <a:schemeClr val="accent2"/>
                </a:solidFill>
                <a:sym typeface="Symbol" pitchFamily="18" charset="2"/>
              </a:rPr>
              <a:t>a, b, c, d </a:t>
            </a:r>
            <a:r>
              <a:rPr lang="th-TH" sz="3200" kern="0" dirty="0" smtClean="0">
                <a:sym typeface="Symbol" pitchFamily="18" charset="2"/>
              </a:rPr>
              <a:t>ในกราฟต่อไปนี้</a:t>
            </a:r>
            <a:r>
              <a:rPr lang="en-US" sz="3200" kern="0" dirty="0" smtClean="0">
                <a:sym typeface="Symbol" pitchFamily="18" charset="2"/>
              </a:rPr>
              <a:t>:</a:t>
            </a:r>
            <a:endParaRPr lang="th-TH" sz="3200" kern="0" dirty="0">
              <a:sym typeface="Symbol" pitchFamily="18" charset="2"/>
            </a:endParaRP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936032" y="2785120"/>
            <a:ext cx="3352800" cy="2652713"/>
            <a:chOff x="1920" y="2208"/>
            <a:chExt cx="2112" cy="1671"/>
          </a:xfrm>
        </p:grpSpPr>
        <p:cxnSp>
          <p:nvCxnSpPr>
            <p:cNvPr id="6" name="AutoShape 5"/>
            <p:cNvCxnSpPr>
              <a:cxnSpLocks noChangeShapeType="1"/>
              <a:stCxn id="23" idx="6"/>
              <a:endCxn id="21" idx="2"/>
            </p:cNvCxnSpPr>
            <p:nvPr/>
          </p:nvCxnSpPr>
          <p:spPr bwMode="auto">
            <a:xfrm>
              <a:off x="2256" y="2400"/>
              <a:ext cx="1440" cy="0"/>
            </a:xfrm>
            <a:prstGeom prst="straightConnector1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AutoShape 6"/>
            <p:cNvCxnSpPr>
              <a:cxnSpLocks noChangeShapeType="1"/>
              <a:stCxn id="23" idx="4"/>
              <a:endCxn id="17" idx="0"/>
            </p:cNvCxnSpPr>
            <p:nvPr/>
          </p:nvCxnSpPr>
          <p:spPr bwMode="auto">
            <a:xfrm>
              <a:off x="2208" y="2448"/>
              <a:ext cx="0" cy="1248"/>
            </a:xfrm>
            <a:prstGeom prst="straightConnector1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AutoShape 7"/>
            <p:cNvCxnSpPr>
              <a:cxnSpLocks noChangeShapeType="1"/>
              <a:stCxn id="21" idx="3"/>
              <a:endCxn id="17" idx="6"/>
            </p:cNvCxnSpPr>
            <p:nvPr/>
          </p:nvCxnSpPr>
          <p:spPr bwMode="auto">
            <a:xfrm rot="5400000">
              <a:off x="2328" y="2362"/>
              <a:ext cx="1310" cy="145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AutoShape 8"/>
            <p:cNvCxnSpPr>
              <a:cxnSpLocks noChangeShapeType="1"/>
              <a:stCxn id="19" idx="1"/>
              <a:endCxn id="23" idx="5"/>
            </p:cNvCxnSpPr>
            <p:nvPr/>
          </p:nvCxnSpPr>
          <p:spPr bwMode="auto">
            <a:xfrm flipH="1" flipV="1">
              <a:off x="2242" y="2434"/>
              <a:ext cx="1468" cy="1276"/>
            </a:xfrm>
            <a:prstGeom prst="straightConnector1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9"/>
            <p:cNvCxnSpPr>
              <a:cxnSpLocks noChangeShapeType="1"/>
              <a:stCxn id="19" idx="0"/>
              <a:endCxn id="21" idx="4"/>
            </p:cNvCxnSpPr>
            <p:nvPr/>
          </p:nvCxnSpPr>
          <p:spPr bwMode="auto">
            <a:xfrm flipV="1">
              <a:off x="3744" y="2448"/>
              <a:ext cx="0" cy="1248"/>
            </a:xfrm>
            <a:prstGeom prst="straightConnector1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10"/>
            <p:cNvCxnSpPr>
              <a:cxnSpLocks noChangeShapeType="1"/>
              <a:stCxn id="17" idx="7"/>
              <a:endCxn id="21" idx="2"/>
            </p:cNvCxnSpPr>
            <p:nvPr/>
          </p:nvCxnSpPr>
          <p:spPr bwMode="auto">
            <a:xfrm rot="-5400000">
              <a:off x="2314" y="2328"/>
              <a:ext cx="1310" cy="145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1920" y="2208"/>
              <a:ext cx="336" cy="327"/>
              <a:chOff x="1632" y="1392"/>
              <a:chExt cx="336" cy="327"/>
            </a:xfrm>
          </p:grpSpPr>
          <p:sp>
            <p:nvSpPr>
              <p:cNvPr id="23" name="AutoShape 12"/>
              <p:cNvSpPr>
                <a:spLocks noChangeArrowheads="1"/>
              </p:cNvSpPr>
              <p:nvPr/>
            </p:nvSpPr>
            <p:spPr bwMode="auto">
              <a:xfrm>
                <a:off x="1872" y="153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h-TH" altLang="en-US"/>
              </a:p>
            </p:txBody>
          </p:sp>
          <p:sp>
            <p:nvSpPr>
              <p:cNvPr id="24" name="Text Box 13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US" sz="28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a</a:t>
                </a:r>
              </a:p>
            </p:txBody>
          </p:sp>
        </p:grpSp>
        <p:cxnSp>
          <p:nvCxnSpPr>
            <p:cNvPr id="13" name="AutoShape 14"/>
            <p:cNvCxnSpPr>
              <a:cxnSpLocks noChangeShapeType="1"/>
            </p:cNvCxnSpPr>
            <p:nvPr/>
          </p:nvCxnSpPr>
          <p:spPr bwMode="auto">
            <a:xfrm flipH="1" flipV="1">
              <a:off x="3744" y="2352"/>
              <a:ext cx="48" cy="48"/>
            </a:xfrm>
            <a:prstGeom prst="curvedConnector4">
              <a:avLst>
                <a:gd name="adj1" fmla="val -339583"/>
                <a:gd name="adj2" fmla="val 50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3696" y="2352"/>
              <a:ext cx="336" cy="327"/>
              <a:chOff x="3408" y="1536"/>
              <a:chExt cx="336" cy="327"/>
            </a:xfrm>
          </p:grpSpPr>
          <p:sp>
            <p:nvSpPr>
              <p:cNvPr id="21" name="AutoShape 16"/>
              <p:cNvSpPr>
                <a:spLocks noChangeArrowheads="1"/>
              </p:cNvSpPr>
              <p:nvPr/>
            </p:nvSpPr>
            <p:spPr bwMode="auto">
              <a:xfrm>
                <a:off x="3408" y="153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h-TH" altLang="en-US"/>
              </a:p>
            </p:txBody>
          </p:sp>
          <p:sp>
            <p:nvSpPr>
              <p:cNvPr id="22" name="Text Box 17"/>
              <p:cNvSpPr txBox="1">
                <a:spLocks noChangeArrowheads="1"/>
              </p:cNvSpPr>
              <p:nvPr/>
            </p:nvSpPr>
            <p:spPr bwMode="auto">
              <a:xfrm>
                <a:off x="3504" y="1536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US" sz="28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b</a:t>
                </a:r>
              </a:p>
            </p:txBody>
          </p:sp>
        </p:grp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3696" y="3552"/>
              <a:ext cx="336" cy="327"/>
              <a:chOff x="3408" y="2736"/>
              <a:chExt cx="336" cy="327"/>
            </a:xfrm>
          </p:grpSpPr>
          <p:sp>
            <p:nvSpPr>
              <p:cNvPr id="19" name="AutoShape 19"/>
              <p:cNvSpPr>
                <a:spLocks noChangeArrowheads="1"/>
              </p:cNvSpPr>
              <p:nvPr/>
            </p:nvSpPr>
            <p:spPr bwMode="auto">
              <a:xfrm>
                <a:off x="3408" y="2880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h-TH" altLang="en-US"/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>
                <a:off x="3504" y="2736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US" sz="28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c</a:t>
                </a:r>
              </a:p>
            </p:txBody>
          </p:sp>
        </p:grpSp>
        <p:grpSp>
          <p:nvGrpSpPr>
            <p:cNvPr id="16" name="Group 21"/>
            <p:cNvGrpSpPr>
              <a:grpSpLocks/>
            </p:cNvGrpSpPr>
            <p:nvPr/>
          </p:nvGrpSpPr>
          <p:grpSpPr bwMode="auto">
            <a:xfrm>
              <a:off x="1920" y="3552"/>
              <a:ext cx="336" cy="327"/>
              <a:chOff x="1632" y="2736"/>
              <a:chExt cx="336" cy="327"/>
            </a:xfrm>
          </p:grpSpPr>
          <p:sp>
            <p:nvSpPr>
              <p:cNvPr id="17" name="AutoShape 22"/>
              <p:cNvSpPr>
                <a:spLocks noChangeArrowheads="1"/>
              </p:cNvSpPr>
              <p:nvPr/>
            </p:nvSpPr>
            <p:spPr bwMode="auto">
              <a:xfrm>
                <a:off x="1872" y="2880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l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endParaRPr lang="th-TH" altLang="en-US"/>
              </a:p>
            </p:txBody>
          </p:sp>
          <p:sp>
            <p:nvSpPr>
              <p:cNvPr id="18" name="Text Box 23"/>
              <p:cNvSpPr txBox="1">
                <a:spLocks noChangeArrowheads="1"/>
              </p:cNvSpPr>
              <p:nvPr/>
            </p:nvSpPr>
            <p:spPr bwMode="auto">
              <a:xfrm>
                <a:off x="1632" y="2736"/>
                <a:ext cx="240" cy="32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US" sz="28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d</a:t>
                </a:r>
              </a:p>
            </p:txBody>
          </p:sp>
        </p:grpSp>
      </p:grp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02432" y="2636912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deg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-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a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 = 1</a:t>
            </a:r>
          </a:p>
          <a:p>
            <a:pPr algn="l"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deg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+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a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 = 2</a:t>
            </a:r>
            <a:endParaRPr lang="en-US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403032" y="2564904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deg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-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b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 = 4</a:t>
            </a:r>
          </a:p>
          <a:p>
            <a:pPr algn="l"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deg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+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b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 = 2</a:t>
            </a:r>
            <a:endParaRPr lang="en-US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971600" y="4738464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deg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-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 = 2</a:t>
            </a:r>
          </a:p>
          <a:p>
            <a:pPr algn="l"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deg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+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 = 1</a:t>
            </a:r>
            <a:endParaRPr lang="en-US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288832" y="469012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deg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-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c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 = 0</a:t>
            </a:r>
          </a:p>
          <a:p>
            <a:pPr algn="l">
              <a:spcAft>
                <a:spcPct val="2000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deg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+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(</a:t>
            </a: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c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) = 2</a:t>
            </a:r>
            <a:endParaRPr lang="en-US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856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 autoUpdateAnimBg="0"/>
      <p:bldP spid="26" grpId="0" build="p" autoUpdateAnimBg="0"/>
      <p:bldP spid="27" grpId="0" build="p" autoUpdateAnimBg="0"/>
      <p:bldP spid="2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Special Graph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600" dirty="0"/>
              <a:t>รูปแบบพิเศษของกราฟแบบไม่มีทิศทาง</a:t>
            </a:r>
            <a:r>
              <a:rPr lang="en-US" altLang="en-US" sz="3600" dirty="0"/>
              <a:t>:</a:t>
            </a:r>
          </a:p>
          <a:p>
            <a:pPr lvl="1"/>
            <a:r>
              <a:rPr lang="en-US" altLang="en-US" sz="3200" dirty="0"/>
              <a:t>Complete graphs </a:t>
            </a:r>
            <a:r>
              <a:rPr lang="en-US" altLang="en-US" sz="3200" dirty="0">
                <a:solidFill>
                  <a:srgbClr val="FF0000"/>
                </a:solidFill>
              </a:rPr>
              <a:t>K</a:t>
            </a:r>
            <a:r>
              <a:rPr lang="en-US" altLang="en-US" sz="3200" i="1" baseline="-25000" dirty="0">
                <a:solidFill>
                  <a:srgbClr val="FF0000"/>
                </a:solidFill>
              </a:rPr>
              <a:t>n</a:t>
            </a:r>
            <a:endParaRPr lang="en-US" altLang="en-US" sz="3200" dirty="0">
              <a:solidFill>
                <a:srgbClr val="FF0000"/>
              </a:solidFill>
            </a:endParaRPr>
          </a:p>
          <a:p>
            <a:pPr lvl="1"/>
            <a:r>
              <a:rPr lang="en-US" altLang="en-US" sz="3200" dirty="0"/>
              <a:t>Cycles </a:t>
            </a:r>
            <a:r>
              <a:rPr lang="en-US" altLang="en-US" sz="3200" dirty="0">
                <a:solidFill>
                  <a:srgbClr val="FF0000"/>
                </a:solidFill>
              </a:rPr>
              <a:t>C</a:t>
            </a:r>
            <a:r>
              <a:rPr lang="en-US" altLang="en-US" sz="3200" i="1" baseline="-25000" dirty="0">
                <a:solidFill>
                  <a:srgbClr val="FF0000"/>
                </a:solidFill>
              </a:rPr>
              <a:t>n</a:t>
            </a:r>
            <a:endParaRPr lang="en-US" altLang="en-US" sz="3200" dirty="0">
              <a:solidFill>
                <a:srgbClr val="FF0000"/>
              </a:solidFill>
            </a:endParaRPr>
          </a:p>
          <a:p>
            <a:pPr lvl="1"/>
            <a:r>
              <a:rPr lang="en-US" altLang="en-US" sz="3200" dirty="0"/>
              <a:t>Wheels </a:t>
            </a:r>
            <a:r>
              <a:rPr lang="en-US" altLang="en-US" sz="3200" dirty="0" err="1">
                <a:solidFill>
                  <a:srgbClr val="FF0000"/>
                </a:solidFill>
              </a:rPr>
              <a:t>W</a:t>
            </a:r>
            <a:r>
              <a:rPr lang="en-US" altLang="en-US" sz="3200" i="1" baseline="-25000" dirty="0" err="1">
                <a:solidFill>
                  <a:srgbClr val="FF0000"/>
                </a:solidFill>
              </a:rPr>
              <a:t>n</a:t>
            </a:r>
            <a:endParaRPr lang="en-US" altLang="en-US" sz="3200" dirty="0">
              <a:solidFill>
                <a:srgbClr val="FF0000"/>
              </a:solidFill>
            </a:endParaRPr>
          </a:p>
          <a:p>
            <a:pPr lvl="1"/>
            <a:r>
              <a:rPr lang="en-US" altLang="en-US" sz="3200" i="1" dirty="0"/>
              <a:t>n</a:t>
            </a:r>
            <a:r>
              <a:rPr lang="en-US" altLang="en-US" sz="3200" dirty="0"/>
              <a:t>-Cubes </a:t>
            </a:r>
            <a:r>
              <a:rPr lang="en-US" altLang="en-US" sz="3200" dirty="0" err="1">
                <a:solidFill>
                  <a:srgbClr val="FF0000"/>
                </a:solidFill>
              </a:rPr>
              <a:t>Q</a:t>
            </a:r>
            <a:r>
              <a:rPr lang="en-US" altLang="en-US" sz="3200" i="1" baseline="-25000" dirty="0" err="1">
                <a:solidFill>
                  <a:srgbClr val="FF0000"/>
                </a:solidFill>
              </a:rPr>
              <a:t>n</a:t>
            </a:r>
            <a:endParaRPr lang="en-US" altLang="en-US" sz="3200" dirty="0">
              <a:solidFill>
                <a:srgbClr val="FF0000"/>
              </a:solidFill>
            </a:endParaRPr>
          </a:p>
          <a:p>
            <a:pPr lvl="1"/>
            <a:r>
              <a:rPr lang="en-US" altLang="en-US" sz="3200" dirty="0"/>
              <a:t>Bipartite graphs</a:t>
            </a:r>
          </a:p>
          <a:p>
            <a:pPr lvl="1"/>
            <a:r>
              <a:rPr lang="en-US" altLang="en-US" sz="3200" dirty="0"/>
              <a:t>Complete bipartite graphs </a:t>
            </a:r>
            <a:r>
              <a:rPr lang="en-US" altLang="en-US" sz="3200" dirty="0" err="1">
                <a:solidFill>
                  <a:srgbClr val="FF0000"/>
                </a:solidFill>
              </a:rPr>
              <a:t>K</a:t>
            </a:r>
            <a:r>
              <a:rPr lang="en-US" altLang="en-US" sz="3200" i="1" baseline="-25000" dirty="0" err="1">
                <a:solidFill>
                  <a:srgbClr val="FF0000"/>
                </a:solidFill>
              </a:rPr>
              <a:t>m</a:t>
            </a:r>
            <a:r>
              <a:rPr lang="en-US" altLang="en-US" sz="3200" baseline="-25000" dirty="0" err="1">
                <a:solidFill>
                  <a:srgbClr val="FF0000"/>
                </a:solidFill>
              </a:rPr>
              <a:t>,</a:t>
            </a:r>
            <a:r>
              <a:rPr lang="en-US" altLang="en-US" sz="3200" i="1" baseline="-25000" dirty="0" err="1">
                <a:solidFill>
                  <a:srgbClr val="FF0000"/>
                </a:solidFill>
              </a:rPr>
              <a:t>n</a:t>
            </a:r>
            <a:endParaRPr lang="en-US" altLang="en-US" sz="3200" dirty="0">
              <a:solidFill>
                <a:srgbClr val="FF0000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265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Complete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สำหรับจำนวนนับใดๆ</a:t>
            </a:r>
            <a:r>
              <a:rPr lang="en-US" altLang="en-US" dirty="0"/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n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b="1" dirty="0" err="1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/>
              <a:t>, </a:t>
            </a:r>
            <a:r>
              <a:rPr lang="th-TH" altLang="en-US" dirty="0">
                <a:solidFill>
                  <a:schemeClr val="accent2"/>
                </a:solidFill>
              </a:rPr>
              <a:t>กราฟสมบูรณ์</a:t>
            </a:r>
            <a:r>
              <a:rPr lang="th-TH" altLang="en-US" dirty="0"/>
              <a:t>(</a:t>
            </a:r>
            <a:r>
              <a:rPr lang="en-US" altLang="en-US" i="1" dirty="0"/>
              <a:t>complete graph</a:t>
            </a:r>
            <a:r>
              <a:rPr lang="th-TH" altLang="en-US" dirty="0"/>
              <a:t>)</a:t>
            </a:r>
            <a:r>
              <a:rPr lang="en-US" altLang="en-US" dirty="0"/>
              <a:t>  </a:t>
            </a:r>
            <a:r>
              <a:rPr lang="en-US" altLang="en-US" dirty="0" smtClean="0"/>
              <a:t>    </a:t>
            </a:r>
            <a:r>
              <a:rPr lang="th-TH" altLang="en-US" dirty="0" smtClean="0"/>
              <a:t>ที่</a:t>
            </a:r>
            <a:r>
              <a:rPr lang="th-TH" altLang="en-US" dirty="0"/>
              <a:t>มี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th-TH" altLang="en-US" dirty="0"/>
              <a:t>จุด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FF0000"/>
                </a:solidFill>
              </a:rPr>
              <a:t>K</a:t>
            </a:r>
            <a:r>
              <a:rPr lang="en-US" altLang="en-US" i="1" baseline="-25000" dirty="0">
                <a:solidFill>
                  <a:srgbClr val="FF0000"/>
                </a:solidFill>
              </a:rPr>
              <a:t>n</a:t>
            </a:r>
            <a:r>
              <a:rPr lang="en-US" altLang="en-US" dirty="0"/>
              <a:t>, </a:t>
            </a:r>
            <a:r>
              <a:rPr lang="th-TH" altLang="en-US" dirty="0"/>
              <a:t>คือกราฟอย่างง่ายที่มี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th-TH" altLang="en-US" dirty="0"/>
              <a:t>จุด ซึ่งแต่ละจุดประชิดกับทุกๆจุดที่เหลือ</a:t>
            </a:r>
            <a:r>
              <a:rPr lang="en-US" altLang="en-US" dirty="0"/>
              <a:t>: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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: 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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{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}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</a:p>
          <a:p>
            <a:endParaRPr lang="en-US" altLang="en-US" i="1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endParaRPr lang="en-US" altLang="en-US" i="1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endParaRPr lang="en-US" altLang="en-US" i="1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endParaRPr lang="th-TH" altLang="en-US" i="1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altLang="en-US" sz="1500" i="1" dirty="0" smtClean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th-TH" altLang="en-US" dirty="0" smtClean="0">
                <a:sym typeface="Symbol" panose="05050102010706020507" pitchFamily="18" charset="2"/>
              </a:rPr>
              <a:t>สังเกตว่า </a:t>
            </a:r>
            <a:r>
              <a:rPr lang="en-US" altLang="en-US" dirty="0" smtClean="0">
                <a:sym typeface="Symbol" panose="05050102010706020507" pitchFamily="18" charset="2"/>
              </a:rPr>
              <a:t>K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n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มี                            ด้าน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169840" y="3475335"/>
            <a:ext cx="282575" cy="693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2901677" y="3480097"/>
            <a:ext cx="334963" cy="539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3193777" y="3481685"/>
            <a:ext cx="482600" cy="687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876277" y="4019847"/>
            <a:ext cx="796925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4124052" y="3376910"/>
            <a:ext cx="617538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4278040" y="4186535"/>
            <a:ext cx="528637" cy="52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4111352" y="3543597"/>
            <a:ext cx="153988" cy="733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4278040" y="3402310"/>
            <a:ext cx="463550" cy="849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149452" y="3556297"/>
            <a:ext cx="669925" cy="630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5282927" y="3324522"/>
            <a:ext cx="438150" cy="38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5270227" y="3568997"/>
            <a:ext cx="977900" cy="18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5257527" y="3697585"/>
            <a:ext cx="925513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270227" y="3710285"/>
            <a:ext cx="450850" cy="619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5706790" y="3324522"/>
            <a:ext cx="541337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706790" y="3324522"/>
            <a:ext cx="463550" cy="785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721077" y="3324522"/>
            <a:ext cx="0" cy="1004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6210027" y="3556297"/>
            <a:ext cx="63500" cy="541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H="1">
            <a:off x="5721077" y="3530897"/>
            <a:ext cx="527050" cy="811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5706790" y="4097635"/>
            <a:ext cx="490537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7021240" y="3324522"/>
            <a:ext cx="461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7021240" y="3337222"/>
            <a:ext cx="939800" cy="38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033940" y="3324522"/>
            <a:ext cx="746125" cy="785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7033940" y="3324522"/>
            <a:ext cx="204787" cy="1004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H="1">
            <a:off x="6865665" y="3337222"/>
            <a:ext cx="155575" cy="528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7483202" y="3311822"/>
            <a:ext cx="450850" cy="398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7497490" y="3337222"/>
            <a:ext cx="282575" cy="760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 flipH="1">
            <a:off x="7253015" y="3324522"/>
            <a:ext cx="244475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H="1">
            <a:off x="6878365" y="3324522"/>
            <a:ext cx="604837" cy="541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 flipH="1">
            <a:off x="7780065" y="3710285"/>
            <a:ext cx="166687" cy="374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7253015" y="3710285"/>
            <a:ext cx="693737" cy="606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>
            <a:off x="6878365" y="3697585"/>
            <a:ext cx="1082675" cy="168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H="1">
            <a:off x="7238727" y="4097635"/>
            <a:ext cx="541338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H="1" flipV="1">
            <a:off x="6852965" y="3865860"/>
            <a:ext cx="952500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auto">
          <a:xfrm flipH="1" flipV="1">
            <a:off x="6865665" y="3878560"/>
            <a:ext cx="373062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1331640" y="416431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i="1"/>
              <a:t>K</a:t>
            </a:r>
            <a:r>
              <a:rPr lang="en-US" altLang="en-US" baseline="-25000"/>
              <a:t>1</a:t>
            </a:r>
            <a:endParaRPr lang="en-US" altLang="en-US" i="1"/>
          </a:p>
        </p:txBody>
      </p:sp>
      <p:sp>
        <p:nvSpPr>
          <p:cNvPr id="39" name="Text Box 39"/>
          <p:cNvSpPr txBox="1">
            <a:spLocks noChangeArrowheads="1"/>
          </p:cNvSpPr>
          <p:nvPr/>
        </p:nvSpPr>
        <p:spPr bwMode="auto">
          <a:xfrm>
            <a:off x="1998390" y="426591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i="1"/>
              <a:t>K</a:t>
            </a:r>
            <a:r>
              <a:rPr lang="en-US" altLang="en-US" baseline="-25000"/>
              <a:t>2</a:t>
            </a:r>
            <a:endParaRPr lang="en-US" altLang="en-US" i="1"/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2988990" y="4238922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i="1"/>
              <a:t>K</a:t>
            </a:r>
            <a:r>
              <a:rPr lang="en-US" altLang="en-US" baseline="-25000"/>
              <a:t>3</a:t>
            </a:r>
            <a:endParaRPr lang="en-US" altLang="en-US" i="1"/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4322490" y="4210347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i="1"/>
              <a:t>K</a:t>
            </a:r>
            <a:r>
              <a:rPr lang="en-US" altLang="en-US" baseline="-25000"/>
              <a:t>4</a:t>
            </a:r>
            <a:endParaRPr lang="en-US" altLang="en-US" i="1"/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5597252" y="4388147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i="1"/>
              <a:t>K</a:t>
            </a:r>
            <a:r>
              <a:rPr lang="en-US" altLang="en-US" baseline="-25000"/>
              <a:t>5</a:t>
            </a:r>
            <a:endParaRPr lang="en-US" altLang="en-US" i="1"/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7165702" y="441196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i="1"/>
              <a:t>K</a:t>
            </a:r>
            <a:r>
              <a:rPr lang="en-US" altLang="en-US" baseline="-25000"/>
              <a:t>6</a:t>
            </a:r>
            <a:endParaRPr lang="en-US" altLang="en-US" i="1"/>
          </a:p>
        </p:txBody>
      </p:sp>
      <p:sp>
        <p:nvSpPr>
          <p:cNvPr id="44" name="Oval 46"/>
          <p:cNvSpPr>
            <a:spLocks noChangeArrowheads="1"/>
          </p:cNvSpPr>
          <p:nvPr/>
        </p:nvSpPr>
        <p:spPr bwMode="auto">
          <a:xfrm>
            <a:off x="1453877" y="388014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5" name="Oval 47"/>
          <p:cNvSpPr>
            <a:spLocks noChangeArrowheads="1"/>
          </p:cNvSpPr>
          <p:nvPr/>
        </p:nvSpPr>
        <p:spPr bwMode="auto">
          <a:xfrm>
            <a:off x="2076177" y="34070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6" name="Oval 48"/>
          <p:cNvSpPr>
            <a:spLocks noChangeArrowheads="1"/>
          </p:cNvSpPr>
          <p:nvPr/>
        </p:nvSpPr>
        <p:spPr bwMode="auto">
          <a:xfrm>
            <a:off x="2380977" y="40928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7" name="Oval 49"/>
          <p:cNvSpPr>
            <a:spLocks noChangeArrowheads="1"/>
          </p:cNvSpPr>
          <p:nvPr/>
        </p:nvSpPr>
        <p:spPr bwMode="auto">
          <a:xfrm>
            <a:off x="3142977" y="34070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8" name="Oval 50"/>
          <p:cNvSpPr>
            <a:spLocks noChangeArrowheads="1"/>
          </p:cNvSpPr>
          <p:nvPr/>
        </p:nvSpPr>
        <p:spPr bwMode="auto">
          <a:xfrm>
            <a:off x="2838177" y="39404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9" name="Oval 51"/>
          <p:cNvSpPr>
            <a:spLocks noChangeArrowheads="1"/>
          </p:cNvSpPr>
          <p:nvPr/>
        </p:nvSpPr>
        <p:spPr bwMode="auto">
          <a:xfrm>
            <a:off x="3600177" y="40928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0" name="Oval 52"/>
          <p:cNvSpPr>
            <a:spLocks noChangeArrowheads="1"/>
          </p:cNvSpPr>
          <p:nvPr/>
        </p:nvSpPr>
        <p:spPr bwMode="auto">
          <a:xfrm>
            <a:off x="4057377" y="34832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1" name="Oval 53"/>
          <p:cNvSpPr>
            <a:spLocks noChangeArrowheads="1"/>
          </p:cNvSpPr>
          <p:nvPr/>
        </p:nvSpPr>
        <p:spPr bwMode="auto">
          <a:xfrm>
            <a:off x="4209777" y="41690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2" name="Oval 54"/>
          <p:cNvSpPr>
            <a:spLocks noChangeArrowheads="1"/>
          </p:cNvSpPr>
          <p:nvPr/>
        </p:nvSpPr>
        <p:spPr bwMode="auto">
          <a:xfrm>
            <a:off x="5657577" y="32546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3" name="Oval 55"/>
          <p:cNvSpPr>
            <a:spLocks noChangeArrowheads="1"/>
          </p:cNvSpPr>
          <p:nvPr/>
        </p:nvSpPr>
        <p:spPr bwMode="auto">
          <a:xfrm>
            <a:off x="5200377" y="36356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4" name="Oval 56"/>
          <p:cNvSpPr>
            <a:spLocks noChangeArrowheads="1"/>
          </p:cNvSpPr>
          <p:nvPr/>
        </p:nvSpPr>
        <p:spPr bwMode="auto">
          <a:xfrm>
            <a:off x="6114777" y="40166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5" name="Oval 57"/>
          <p:cNvSpPr>
            <a:spLocks noChangeArrowheads="1"/>
          </p:cNvSpPr>
          <p:nvPr/>
        </p:nvSpPr>
        <p:spPr bwMode="auto">
          <a:xfrm>
            <a:off x="6190977" y="34832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6" name="Oval 58"/>
          <p:cNvSpPr>
            <a:spLocks noChangeArrowheads="1"/>
          </p:cNvSpPr>
          <p:nvPr/>
        </p:nvSpPr>
        <p:spPr bwMode="auto">
          <a:xfrm>
            <a:off x="5657577" y="42452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7" name="Oval 59"/>
          <p:cNvSpPr>
            <a:spLocks noChangeArrowheads="1"/>
          </p:cNvSpPr>
          <p:nvPr/>
        </p:nvSpPr>
        <p:spPr bwMode="auto">
          <a:xfrm>
            <a:off x="6952977" y="32546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8" name="Oval 60"/>
          <p:cNvSpPr>
            <a:spLocks noChangeArrowheads="1"/>
          </p:cNvSpPr>
          <p:nvPr/>
        </p:nvSpPr>
        <p:spPr bwMode="auto">
          <a:xfrm>
            <a:off x="6800577" y="37880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9" name="Oval 61"/>
          <p:cNvSpPr>
            <a:spLocks noChangeArrowheads="1"/>
          </p:cNvSpPr>
          <p:nvPr/>
        </p:nvSpPr>
        <p:spPr bwMode="auto">
          <a:xfrm>
            <a:off x="7410177" y="32546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0" name="Oval 62"/>
          <p:cNvSpPr>
            <a:spLocks noChangeArrowheads="1"/>
          </p:cNvSpPr>
          <p:nvPr/>
        </p:nvSpPr>
        <p:spPr bwMode="auto">
          <a:xfrm>
            <a:off x="7867377" y="36356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1" name="Oval 63"/>
          <p:cNvSpPr>
            <a:spLocks noChangeArrowheads="1"/>
          </p:cNvSpPr>
          <p:nvPr/>
        </p:nvSpPr>
        <p:spPr bwMode="auto">
          <a:xfrm>
            <a:off x="7181577" y="42452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2" name="Oval 64"/>
          <p:cNvSpPr>
            <a:spLocks noChangeArrowheads="1"/>
          </p:cNvSpPr>
          <p:nvPr/>
        </p:nvSpPr>
        <p:spPr bwMode="auto">
          <a:xfrm>
            <a:off x="7714977" y="40166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3" name="Line 65"/>
          <p:cNvSpPr>
            <a:spLocks noChangeShapeType="1"/>
          </p:cNvSpPr>
          <p:nvPr/>
        </p:nvSpPr>
        <p:spPr bwMode="auto">
          <a:xfrm>
            <a:off x="4728890" y="3415010"/>
            <a:ext cx="103187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" name="Oval 66"/>
          <p:cNvSpPr>
            <a:spLocks noChangeArrowheads="1"/>
          </p:cNvSpPr>
          <p:nvPr/>
        </p:nvSpPr>
        <p:spPr bwMode="auto">
          <a:xfrm>
            <a:off x="4743177" y="40928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5" name="Oval 67"/>
          <p:cNvSpPr>
            <a:spLocks noChangeArrowheads="1"/>
          </p:cNvSpPr>
          <p:nvPr/>
        </p:nvSpPr>
        <p:spPr bwMode="auto">
          <a:xfrm>
            <a:off x="4666977" y="33308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graphicFrame>
        <p:nvGraphicFramePr>
          <p:cNvPr id="67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953419"/>
              </p:ext>
            </p:extLst>
          </p:nvPr>
        </p:nvGraphicFramePr>
        <p:xfrm>
          <a:off x="2769049" y="5247681"/>
          <a:ext cx="1960312" cy="872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3" imgW="952200" imgH="444240" progId="Equation.3">
                  <p:embed/>
                </p:oleObj>
              </mc:Choice>
              <mc:Fallback>
                <p:oleObj name="Equation" r:id="rId3" imgW="952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9049" y="5247681"/>
                        <a:ext cx="1960312" cy="8721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739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สำหรับจำนวนนับ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3</a:t>
            </a:r>
            <a:r>
              <a:rPr lang="en-US" altLang="en-US" dirty="0"/>
              <a:t>, </a:t>
            </a:r>
            <a:r>
              <a:rPr lang="th-TH" altLang="en-US" dirty="0">
                <a:solidFill>
                  <a:schemeClr val="accent2"/>
                </a:solidFill>
              </a:rPr>
              <a:t>วงจรหรือวัฏจักร</a:t>
            </a:r>
            <a:r>
              <a:rPr lang="th-TH" altLang="en-US" dirty="0"/>
              <a:t>(</a:t>
            </a:r>
            <a:r>
              <a:rPr lang="en-US" altLang="en-US" i="1" dirty="0"/>
              <a:t>cycle</a:t>
            </a:r>
            <a:r>
              <a:rPr lang="th-TH" altLang="en-US" dirty="0"/>
              <a:t>)ที่มี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th-TH" altLang="en-US" dirty="0"/>
              <a:t>จุด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rgbClr val="FF0000"/>
                </a:solidFill>
              </a:rPr>
              <a:t>C</a:t>
            </a:r>
            <a:r>
              <a:rPr lang="en-US" altLang="en-US" i="1" baseline="-25000" dirty="0">
                <a:solidFill>
                  <a:srgbClr val="FF0000"/>
                </a:solidFill>
              </a:rPr>
              <a:t>n</a:t>
            </a:r>
            <a:r>
              <a:rPr lang="en-US" altLang="en-US" dirty="0"/>
              <a:t>, </a:t>
            </a:r>
            <a:r>
              <a:rPr lang="th-TH" altLang="en-US" dirty="0"/>
              <a:t>คือกราฟอย่างง่ายซึ่ง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dirty="0">
                <a:solidFill>
                  <a:srgbClr val="FF0000"/>
                </a:solidFill>
              </a:rPr>
              <a:t>={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,… ,</a:t>
            </a:r>
            <a:r>
              <a:rPr lang="en-US" altLang="en-US" i="1" dirty="0" err="1">
                <a:solidFill>
                  <a:srgbClr val="FF0000"/>
                </a:solidFill>
              </a:rPr>
              <a:t>v</a:t>
            </a:r>
            <a:r>
              <a:rPr lang="en-US" altLang="en-US" i="1" baseline="-25000" dirty="0" err="1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}</a:t>
            </a:r>
            <a:r>
              <a:rPr lang="en-US" altLang="en-US" dirty="0"/>
              <a:t> </a:t>
            </a:r>
            <a:r>
              <a:rPr lang="th-TH" altLang="en-US" dirty="0"/>
              <a:t>และ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r>
              <a:rPr lang="en-US" altLang="en-US" dirty="0">
                <a:solidFill>
                  <a:srgbClr val="FF0000"/>
                </a:solidFill>
              </a:rPr>
              <a:t>={{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},{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3</a:t>
            </a:r>
            <a:r>
              <a:rPr lang="en-US" altLang="en-US" dirty="0">
                <a:solidFill>
                  <a:srgbClr val="FF0000"/>
                </a:solidFill>
              </a:rPr>
              <a:t>},…,{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i="1" baseline="-25000" dirty="0">
                <a:solidFill>
                  <a:srgbClr val="FF0000"/>
                </a:solidFill>
              </a:rPr>
              <a:t>n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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i="1" baseline="-25000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},{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i="1" baseline="-25000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}}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496392" y="3487167"/>
            <a:ext cx="528638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1561480" y="3731642"/>
            <a:ext cx="463550" cy="347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523380" y="3461767"/>
            <a:ext cx="25400" cy="630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783855" y="3539555"/>
            <a:ext cx="566737" cy="217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3144217" y="3757042"/>
            <a:ext cx="193675" cy="528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 flipV="1">
            <a:off x="2552080" y="4066605"/>
            <a:ext cx="579437" cy="206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2552080" y="3525267"/>
            <a:ext cx="257175" cy="528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3826842" y="3436367"/>
            <a:ext cx="219075" cy="527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033217" y="3436367"/>
            <a:ext cx="463550" cy="8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4496767" y="3525267"/>
            <a:ext cx="103188" cy="463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801442" y="3963417"/>
            <a:ext cx="334963" cy="347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>
            <a:off x="4123705" y="3988817"/>
            <a:ext cx="449262" cy="322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5061917" y="3449067"/>
            <a:ext cx="361950" cy="30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5423867" y="3449067"/>
            <a:ext cx="320675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757242" y="3744342"/>
            <a:ext cx="0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H="1">
            <a:off x="5461967" y="4182492"/>
            <a:ext cx="282575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5049217" y="3744342"/>
            <a:ext cx="90488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5127005" y="4182492"/>
            <a:ext cx="334962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 flipV="1">
            <a:off x="6208092" y="3796730"/>
            <a:ext cx="65088" cy="411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6195392" y="3512567"/>
            <a:ext cx="309563" cy="29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6477967" y="3474467"/>
            <a:ext cx="271463" cy="206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6774830" y="3655442"/>
            <a:ext cx="38100" cy="38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H="1">
            <a:off x="6709742" y="4041205"/>
            <a:ext cx="115888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6285880" y="4195192"/>
            <a:ext cx="166687" cy="29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V="1">
            <a:off x="6465267" y="4376167"/>
            <a:ext cx="244475" cy="141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1420192" y="4160267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  <a:r>
              <a:rPr lang="en-US" altLang="en-US" baseline="-25000"/>
              <a:t>3</a:t>
            </a:r>
            <a:endParaRPr lang="en-US" altLang="en-US" i="1"/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2482230" y="426980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  <a:r>
              <a:rPr lang="en-US" altLang="en-US" baseline="-25000"/>
              <a:t>4</a:t>
            </a:r>
            <a:endParaRPr lang="en-US" altLang="en-US" i="1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909392" y="4382517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  <a:r>
              <a:rPr lang="en-US" altLang="en-US" baseline="-25000"/>
              <a:t>5</a:t>
            </a:r>
            <a:endParaRPr lang="en-US" altLang="en-US" i="1"/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5182567" y="4471417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  <a:r>
              <a:rPr lang="en-US" altLang="en-US" baseline="-25000"/>
              <a:t>6</a:t>
            </a:r>
            <a:endParaRPr lang="en-US" altLang="en-US" i="1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6262067" y="4598417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  <a:r>
              <a:rPr lang="en-US" altLang="en-US" baseline="-25000"/>
              <a:t>7</a:t>
            </a:r>
            <a:endParaRPr lang="en-US" altLang="en-US" i="1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 flipV="1">
            <a:off x="7159005" y="3782442"/>
            <a:ext cx="65087" cy="411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V="1">
            <a:off x="7146305" y="3498280"/>
            <a:ext cx="309562" cy="296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>
            <a:off x="7428880" y="3460180"/>
            <a:ext cx="425450" cy="115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auto">
          <a:xfrm>
            <a:off x="7816230" y="3539555"/>
            <a:ext cx="192087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 flipH="1">
            <a:off x="8006730" y="3793555"/>
            <a:ext cx="26987" cy="398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>
            <a:off x="7236792" y="4180905"/>
            <a:ext cx="166688" cy="296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 flipV="1">
            <a:off x="7763842" y="4245992"/>
            <a:ext cx="231775" cy="24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 flipV="1">
            <a:off x="7387605" y="4476180"/>
            <a:ext cx="398462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7289180" y="4519042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  <a:r>
              <a:rPr lang="en-US" altLang="en-US" baseline="-25000"/>
              <a:t>8</a:t>
            </a:r>
            <a:endParaRPr lang="en-US" altLang="en-US" i="1"/>
          </a:p>
        </p:txBody>
      </p:sp>
      <p:sp>
        <p:nvSpPr>
          <p:cNvPr id="43" name="Oval 43"/>
          <p:cNvSpPr>
            <a:spLocks noChangeArrowheads="1"/>
          </p:cNvSpPr>
          <p:nvPr/>
        </p:nvSpPr>
        <p:spPr bwMode="auto">
          <a:xfrm>
            <a:off x="1440830" y="339826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4" name="Oval 44"/>
          <p:cNvSpPr>
            <a:spLocks noChangeArrowheads="1"/>
          </p:cNvSpPr>
          <p:nvPr/>
        </p:nvSpPr>
        <p:spPr bwMode="auto">
          <a:xfrm>
            <a:off x="1952005" y="365226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5" name="Oval 45"/>
          <p:cNvSpPr>
            <a:spLocks noChangeArrowheads="1"/>
          </p:cNvSpPr>
          <p:nvPr/>
        </p:nvSpPr>
        <p:spPr bwMode="auto">
          <a:xfrm>
            <a:off x="1485280" y="400945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6" name="Oval 46"/>
          <p:cNvSpPr>
            <a:spLocks noChangeArrowheads="1"/>
          </p:cNvSpPr>
          <p:nvPr/>
        </p:nvSpPr>
        <p:spPr bwMode="auto">
          <a:xfrm>
            <a:off x="2731467" y="345541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7" name="Oval 47"/>
          <p:cNvSpPr>
            <a:spLocks noChangeArrowheads="1"/>
          </p:cNvSpPr>
          <p:nvPr/>
        </p:nvSpPr>
        <p:spPr bwMode="auto">
          <a:xfrm>
            <a:off x="3258517" y="368401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8" name="Oval 48"/>
          <p:cNvSpPr>
            <a:spLocks noChangeArrowheads="1"/>
          </p:cNvSpPr>
          <p:nvPr/>
        </p:nvSpPr>
        <p:spPr bwMode="auto">
          <a:xfrm>
            <a:off x="2483817" y="399199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9" name="Oval 49"/>
          <p:cNvSpPr>
            <a:spLocks noChangeArrowheads="1"/>
          </p:cNvSpPr>
          <p:nvPr/>
        </p:nvSpPr>
        <p:spPr bwMode="auto">
          <a:xfrm>
            <a:off x="3060080" y="419519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0" name="Oval 50"/>
          <p:cNvSpPr>
            <a:spLocks noChangeArrowheads="1"/>
          </p:cNvSpPr>
          <p:nvPr/>
        </p:nvSpPr>
        <p:spPr bwMode="auto">
          <a:xfrm>
            <a:off x="3972892" y="335699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1" name="Oval 51"/>
          <p:cNvSpPr>
            <a:spLocks noChangeArrowheads="1"/>
          </p:cNvSpPr>
          <p:nvPr/>
        </p:nvSpPr>
        <p:spPr bwMode="auto">
          <a:xfrm>
            <a:off x="3750642" y="388245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2" name="Oval 52"/>
          <p:cNvSpPr>
            <a:spLocks noChangeArrowheads="1"/>
          </p:cNvSpPr>
          <p:nvPr/>
        </p:nvSpPr>
        <p:spPr bwMode="auto">
          <a:xfrm>
            <a:off x="4057030" y="4228530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3" name="Oval 53"/>
          <p:cNvSpPr>
            <a:spLocks noChangeArrowheads="1"/>
          </p:cNvSpPr>
          <p:nvPr/>
        </p:nvSpPr>
        <p:spPr bwMode="auto">
          <a:xfrm>
            <a:off x="4518992" y="3917380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4" name="Oval 54"/>
          <p:cNvSpPr>
            <a:spLocks noChangeArrowheads="1"/>
          </p:cNvSpPr>
          <p:nvPr/>
        </p:nvSpPr>
        <p:spPr bwMode="auto">
          <a:xfrm>
            <a:off x="4426917" y="345065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5" name="Oval 55"/>
          <p:cNvSpPr>
            <a:spLocks noChangeArrowheads="1"/>
          </p:cNvSpPr>
          <p:nvPr/>
        </p:nvSpPr>
        <p:spPr bwMode="auto">
          <a:xfrm>
            <a:off x="5069855" y="4120580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6" name="Oval 56"/>
          <p:cNvSpPr>
            <a:spLocks noChangeArrowheads="1"/>
          </p:cNvSpPr>
          <p:nvPr/>
        </p:nvSpPr>
        <p:spPr bwMode="auto">
          <a:xfrm>
            <a:off x="4992067" y="368084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7" name="Oval 57"/>
          <p:cNvSpPr>
            <a:spLocks noChangeArrowheads="1"/>
          </p:cNvSpPr>
          <p:nvPr/>
        </p:nvSpPr>
        <p:spPr bwMode="auto">
          <a:xfrm>
            <a:off x="5350842" y="337286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8" name="Oval 58"/>
          <p:cNvSpPr>
            <a:spLocks noChangeArrowheads="1"/>
          </p:cNvSpPr>
          <p:nvPr/>
        </p:nvSpPr>
        <p:spPr bwMode="auto">
          <a:xfrm>
            <a:off x="5684217" y="366655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9" name="Oval 59"/>
          <p:cNvSpPr>
            <a:spLocks noChangeArrowheads="1"/>
          </p:cNvSpPr>
          <p:nvPr/>
        </p:nvSpPr>
        <p:spPr bwMode="auto">
          <a:xfrm>
            <a:off x="5681042" y="4088830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0" name="Oval 60"/>
          <p:cNvSpPr>
            <a:spLocks noChangeArrowheads="1"/>
          </p:cNvSpPr>
          <p:nvPr/>
        </p:nvSpPr>
        <p:spPr bwMode="auto">
          <a:xfrm>
            <a:off x="5384180" y="433171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1" name="Oval 61"/>
          <p:cNvSpPr>
            <a:spLocks noChangeArrowheads="1"/>
          </p:cNvSpPr>
          <p:nvPr/>
        </p:nvSpPr>
        <p:spPr bwMode="auto">
          <a:xfrm>
            <a:off x="6127130" y="372370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2" name="Oval 62"/>
          <p:cNvSpPr>
            <a:spLocks noChangeArrowheads="1"/>
          </p:cNvSpPr>
          <p:nvPr/>
        </p:nvSpPr>
        <p:spPr bwMode="auto">
          <a:xfrm>
            <a:off x="6420817" y="341255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3" name="Oval 63"/>
          <p:cNvSpPr>
            <a:spLocks noChangeArrowheads="1"/>
          </p:cNvSpPr>
          <p:nvPr/>
        </p:nvSpPr>
        <p:spPr bwMode="auto">
          <a:xfrm>
            <a:off x="6690692" y="359194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4" name="Oval 64"/>
          <p:cNvSpPr>
            <a:spLocks noChangeArrowheads="1"/>
          </p:cNvSpPr>
          <p:nvPr/>
        </p:nvSpPr>
        <p:spPr bwMode="auto">
          <a:xfrm>
            <a:off x="6738317" y="396341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5" name="Oval 65"/>
          <p:cNvSpPr>
            <a:spLocks noChangeArrowheads="1"/>
          </p:cNvSpPr>
          <p:nvPr/>
        </p:nvSpPr>
        <p:spPr bwMode="auto">
          <a:xfrm>
            <a:off x="6635130" y="429520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6" name="Oval 66"/>
          <p:cNvSpPr>
            <a:spLocks noChangeArrowheads="1"/>
          </p:cNvSpPr>
          <p:nvPr/>
        </p:nvSpPr>
        <p:spPr bwMode="auto">
          <a:xfrm>
            <a:off x="6220792" y="4126930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7" name="Oval 67"/>
          <p:cNvSpPr>
            <a:spLocks noChangeArrowheads="1"/>
          </p:cNvSpPr>
          <p:nvPr/>
        </p:nvSpPr>
        <p:spPr bwMode="auto">
          <a:xfrm>
            <a:off x="6385892" y="443331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8" name="Oval 68"/>
          <p:cNvSpPr>
            <a:spLocks noChangeArrowheads="1"/>
          </p:cNvSpPr>
          <p:nvPr/>
        </p:nvSpPr>
        <p:spPr bwMode="auto">
          <a:xfrm>
            <a:off x="7078042" y="370941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9" name="Oval 69"/>
          <p:cNvSpPr>
            <a:spLocks noChangeArrowheads="1"/>
          </p:cNvSpPr>
          <p:nvPr/>
        </p:nvSpPr>
        <p:spPr bwMode="auto">
          <a:xfrm>
            <a:off x="7371730" y="339826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0" name="Oval 70"/>
          <p:cNvSpPr>
            <a:spLocks noChangeArrowheads="1"/>
          </p:cNvSpPr>
          <p:nvPr/>
        </p:nvSpPr>
        <p:spPr bwMode="auto">
          <a:xfrm>
            <a:off x="7744792" y="347605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1" name="Oval 71"/>
          <p:cNvSpPr>
            <a:spLocks noChangeArrowheads="1"/>
          </p:cNvSpPr>
          <p:nvPr/>
        </p:nvSpPr>
        <p:spPr bwMode="auto">
          <a:xfrm>
            <a:off x="7947992" y="375545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2" name="Oval 72"/>
          <p:cNvSpPr>
            <a:spLocks noChangeArrowheads="1"/>
          </p:cNvSpPr>
          <p:nvPr/>
        </p:nvSpPr>
        <p:spPr bwMode="auto">
          <a:xfrm>
            <a:off x="7714630" y="4422205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3" name="Oval 73"/>
          <p:cNvSpPr>
            <a:spLocks noChangeArrowheads="1"/>
          </p:cNvSpPr>
          <p:nvPr/>
        </p:nvSpPr>
        <p:spPr bwMode="auto">
          <a:xfrm>
            <a:off x="7171705" y="411264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4" name="Oval 74"/>
          <p:cNvSpPr>
            <a:spLocks noChangeArrowheads="1"/>
          </p:cNvSpPr>
          <p:nvPr/>
        </p:nvSpPr>
        <p:spPr bwMode="auto">
          <a:xfrm>
            <a:off x="7336805" y="4419030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5" name="Oval 75"/>
          <p:cNvSpPr>
            <a:spLocks noChangeArrowheads="1"/>
          </p:cNvSpPr>
          <p:nvPr/>
        </p:nvSpPr>
        <p:spPr bwMode="auto">
          <a:xfrm>
            <a:off x="7944817" y="4139630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6" name="Text Box 76"/>
          <p:cNvSpPr txBox="1">
            <a:spLocks noChangeArrowheads="1"/>
          </p:cNvSpPr>
          <p:nvPr/>
        </p:nvSpPr>
        <p:spPr bwMode="auto">
          <a:xfrm>
            <a:off x="2117381" y="5220489"/>
            <a:ext cx="43268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th-TH" altLang="en-US" sz="3200" dirty="0">
                <a:cs typeface="+mn-cs"/>
              </a:rPr>
              <a:t>มีจำนวนด้านทั้งหมดกี่ด้านใน</a:t>
            </a:r>
            <a:r>
              <a:rPr lang="en-US" altLang="en-US" sz="3200" dirty="0">
                <a:cs typeface="+mn-cs"/>
              </a:rPr>
              <a:t> </a:t>
            </a:r>
            <a:r>
              <a:rPr lang="en-US" altLang="en-US" sz="3200" dirty="0">
                <a:solidFill>
                  <a:srgbClr val="FF0000"/>
                </a:solidFill>
                <a:cs typeface="+mn-cs"/>
              </a:rPr>
              <a:t>C</a:t>
            </a:r>
            <a:r>
              <a:rPr lang="en-US" altLang="en-US" sz="3200" i="1" baseline="-25000" dirty="0">
                <a:solidFill>
                  <a:srgbClr val="FF0000"/>
                </a:solidFill>
                <a:cs typeface="+mn-cs"/>
              </a:rPr>
              <a:t>n</a:t>
            </a:r>
            <a:r>
              <a:rPr lang="en-US" altLang="en-US" sz="3200" dirty="0">
                <a:cs typeface="+mn-cs"/>
              </a:rPr>
              <a:t>?</a:t>
            </a:r>
            <a:r>
              <a:rPr lang="en-US" altLang="en-US" sz="3200" i="1" dirty="0"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832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Wheels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สำหรับจำนวนนับ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3</a:t>
            </a:r>
            <a:r>
              <a:rPr lang="en-US" altLang="en-US" dirty="0"/>
              <a:t>, </a:t>
            </a:r>
            <a:r>
              <a:rPr lang="th-TH" altLang="en-US" dirty="0">
                <a:solidFill>
                  <a:schemeClr val="accent2"/>
                </a:solidFill>
              </a:rPr>
              <a:t>วงล้อ</a:t>
            </a:r>
            <a:r>
              <a:rPr lang="th-TH" altLang="en-US" dirty="0"/>
              <a:t>(</a:t>
            </a:r>
            <a:r>
              <a:rPr lang="en-US" altLang="en-US" i="1" dirty="0"/>
              <a:t>wheel</a:t>
            </a:r>
            <a:r>
              <a:rPr lang="th-TH" altLang="en-US" dirty="0"/>
              <a:t>)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W</a:t>
            </a:r>
            <a:r>
              <a:rPr lang="en-US" altLang="en-US" i="1" baseline="-25000" dirty="0" err="1">
                <a:solidFill>
                  <a:srgbClr val="FF0000"/>
                </a:solidFill>
              </a:rPr>
              <a:t>n</a:t>
            </a:r>
            <a:r>
              <a:rPr lang="en-US" altLang="en-US" dirty="0"/>
              <a:t>, </a:t>
            </a:r>
            <a:r>
              <a:rPr lang="th-TH" altLang="en-US" dirty="0"/>
              <a:t>คือกราฟอย่างง่ายที่ประกอบด้วยวงจร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C</a:t>
            </a:r>
            <a:r>
              <a:rPr lang="en-US" altLang="en-US" i="1" baseline="-25000" dirty="0">
                <a:solidFill>
                  <a:srgbClr val="FF0000"/>
                </a:solidFill>
              </a:rPr>
              <a:t>n</a:t>
            </a:r>
            <a:r>
              <a:rPr lang="en-US" altLang="en-US" dirty="0"/>
              <a:t> </a:t>
            </a:r>
            <a:r>
              <a:rPr lang="th-TH" altLang="en-US" dirty="0"/>
              <a:t>และจุดหนึ่งจุด</a:t>
            </a:r>
            <a:r>
              <a:rPr lang="en-US" altLang="en-US" dirty="0"/>
              <a:t> </a:t>
            </a:r>
            <a:r>
              <a:rPr lang="en-US" altLang="en-US" i="1" dirty="0" err="1"/>
              <a:t>v</a:t>
            </a:r>
            <a:r>
              <a:rPr lang="en-US" altLang="en-US" baseline="-25000" dirty="0" err="1"/>
              <a:t>hub</a:t>
            </a:r>
            <a:r>
              <a:rPr lang="en-US" altLang="en-US" dirty="0"/>
              <a:t> </a:t>
            </a:r>
            <a:r>
              <a:rPr lang="th-TH" altLang="en-US" dirty="0"/>
              <a:t>และด้านอีก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th-TH" altLang="en-US" dirty="0"/>
              <a:t>ด้าน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{{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hub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}, {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hub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},…,{</a:t>
            </a:r>
            <a:r>
              <a:rPr lang="en-US" altLang="en-US" i="1" dirty="0" err="1">
                <a:solidFill>
                  <a:srgbClr val="FF0000"/>
                </a:solidFill>
              </a:rPr>
              <a:t>v</a:t>
            </a:r>
            <a:r>
              <a:rPr lang="en-US" altLang="en-US" baseline="-25000" dirty="0" err="1">
                <a:solidFill>
                  <a:srgbClr val="FF0000"/>
                </a:solidFill>
              </a:rPr>
              <a:t>hub</a:t>
            </a:r>
            <a:r>
              <a:rPr lang="en-US" altLang="en-US" dirty="0" err="1">
                <a:solidFill>
                  <a:srgbClr val="FF0000"/>
                </a:solidFill>
              </a:rPr>
              <a:t>,</a:t>
            </a:r>
            <a:r>
              <a:rPr lang="en-US" altLang="en-US" i="1" dirty="0" err="1">
                <a:solidFill>
                  <a:srgbClr val="FF0000"/>
                </a:solidFill>
              </a:rPr>
              <a:t>v</a:t>
            </a:r>
            <a:r>
              <a:rPr lang="en-US" altLang="en-US" i="1" baseline="-25000" dirty="0" err="1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}}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H="1" flipV="1">
            <a:off x="2857500" y="3827909"/>
            <a:ext cx="192088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412875" y="3415159"/>
            <a:ext cx="528638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1477963" y="3659634"/>
            <a:ext cx="463550" cy="347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439863" y="3389759"/>
            <a:ext cx="25400" cy="630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700338" y="3467547"/>
            <a:ext cx="566737" cy="217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3060700" y="3685034"/>
            <a:ext cx="193675" cy="528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2468563" y="3994597"/>
            <a:ext cx="579437" cy="206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2468563" y="3453259"/>
            <a:ext cx="257175" cy="528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3743325" y="3364359"/>
            <a:ext cx="219075" cy="527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949700" y="3364359"/>
            <a:ext cx="463550" cy="8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4413250" y="3453259"/>
            <a:ext cx="103188" cy="463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3717925" y="3891409"/>
            <a:ext cx="334963" cy="347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4040188" y="3916809"/>
            <a:ext cx="449262" cy="322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4978400" y="3377059"/>
            <a:ext cx="361950" cy="30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340350" y="3377059"/>
            <a:ext cx="320675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673725" y="3672334"/>
            <a:ext cx="0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5378450" y="4110484"/>
            <a:ext cx="282575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4965700" y="3672334"/>
            <a:ext cx="90488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043488" y="4110484"/>
            <a:ext cx="334962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H="1" flipV="1">
            <a:off x="6124575" y="3724722"/>
            <a:ext cx="65088" cy="411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V="1">
            <a:off x="6111875" y="3440559"/>
            <a:ext cx="309563" cy="29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6394450" y="3402459"/>
            <a:ext cx="271463" cy="206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6691313" y="3583434"/>
            <a:ext cx="38100" cy="38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H="1">
            <a:off x="6626225" y="3969197"/>
            <a:ext cx="115888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6202363" y="4123184"/>
            <a:ext cx="166687" cy="29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V="1">
            <a:off x="6381750" y="4304159"/>
            <a:ext cx="244475" cy="141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1295400" y="4088259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W</a:t>
            </a:r>
            <a:r>
              <a:rPr lang="en-US" altLang="en-US" baseline="-25000"/>
              <a:t>3</a:t>
            </a:r>
            <a:endParaRPr lang="en-US" altLang="en-US" i="1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357438" y="4197797"/>
            <a:ext cx="573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W</a:t>
            </a:r>
            <a:r>
              <a:rPr lang="en-US" altLang="en-US" baseline="-25000"/>
              <a:t>4</a:t>
            </a:r>
            <a:endParaRPr lang="en-US" altLang="en-US" i="1"/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3784600" y="4310509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W</a:t>
            </a:r>
            <a:r>
              <a:rPr lang="en-US" altLang="en-US" baseline="-25000"/>
              <a:t>5</a:t>
            </a:r>
            <a:endParaRPr lang="en-US" altLang="en-US" i="1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5057775" y="4399409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W</a:t>
            </a:r>
            <a:r>
              <a:rPr lang="en-US" altLang="en-US" baseline="-25000"/>
              <a:t>6</a:t>
            </a:r>
            <a:endParaRPr lang="en-US" altLang="en-US" i="1"/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6137275" y="4526409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W</a:t>
            </a:r>
            <a:r>
              <a:rPr lang="en-US" altLang="en-US" baseline="-25000"/>
              <a:t>7</a:t>
            </a:r>
            <a:endParaRPr lang="en-US" altLang="en-US" i="1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 flipH="1" flipV="1">
            <a:off x="7075488" y="3710434"/>
            <a:ext cx="65087" cy="411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7062788" y="3426272"/>
            <a:ext cx="309562" cy="296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auto">
          <a:xfrm>
            <a:off x="7345363" y="3388172"/>
            <a:ext cx="425450" cy="115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>
            <a:off x="7732713" y="3467547"/>
            <a:ext cx="192087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 flipH="1">
            <a:off x="7923213" y="3721547"/>
            <a:ext cx="26987" cy="398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7153275" y="4108897"/>
            <a:ext cx="166688" cy="296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 flipV="1">
            <a:off x="7680325" y="4173984"/>
            <a:ext cx="231775" cy="24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" name="Line 42"/>
          <p:cNvSpPr>
            <a:spLocks noChangeShapeType="1"/>
          </p:cNvSpPr>
          <p:nvPr/>
        </p:nvSpPr>
        <p:spPr bwMode="auto">
          <a:xfrm flipV="1">
            <a:off x="7304088" y="4404172"/>
            <a:ext cx="398462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7164388" y="4447034"/>
            <a:ext cx="573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W</a:t>
            </a:r>
            <a:r>
              <a:rPr lang="en-US" altLang="en-US" baseline="-25000"/>
              <a:t>8</a:t>
            </a:r>
            <a:endParaRPr lang="en-US" altLang="en-US" i="1"/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2317249" y="5229200"/>
            <a:ext cx="44149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th-TH" altLang="en-US" sz="3200" dirty="0">
                <a:cs typeface="+mn-cs"/>
              </a:rPr>
              <a:t>มีจำนวนด้านทั้งหมดกี่ด้านใน</a:t>
            </a:r>
            <a:r>
              <a:rPr lang="en-US" altLang="en-US" dirty="0">
                <a:cs typeface="+mn-cs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cs typeface="+mn-cs"/>
              </a:rPr>
              <a:t>W</a:t>
            </a:r>
            <a:r>
              <a:rPr lang="en-US" altLang="en-US" sz="3200" i="1" baseline="-25000" dirty="0" err="1">
                <a:solidFill>
                  <a:srgbClr val="FF0000"/>
                </a:solidFill>
                <a:cs typeface="+mn-cs"/>
              </a:rPr>
              <a:t>n</a:t>
            </a:r>
            <a:r>
              <a:rPr lang="en-US" altLang="en-US" sz="3200" dirty="0">
                <a:cs typeface="+mn-cs"/>
              </a:rPr>
              <a:t>?</a:t>
            </a:r>
            <a:r>
              <a:rPr lang="en-US" altLang="en-US" sz="3200" i="1" dirty="0">
                <a:cs typeface="+mn-cs"/>
              </a:rPr>
              <a:t> </a:t>
            </a:r>
          </a:p>
        </p:txBody>
      </p:sp>
      <p:sp>
        <p:nvSpPr>
          <p:cNvPr id="45" name="Line 45"/>
          <p:cNvSpPr>
            <a:spLocks noChangeShapeType="1"/>
          </p:cNvSpPr>
          <p:nvPr/>
        </p:nvSpPr>
        <p:spPr bwMode="auto">
          <a:xfrm>
            <a:off x="1428750" y="3377059"/>
            <a:ext cx="192088" cy="309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Line 46"/>
          <p:cNvSpPr>
            <a:spLocks noChangeShapeType="1"/>
          </p:cNvSpPr>
          <p:nvPr/>
        </p:nvSpPr>
        <p:spPr bwMode="auto">
          <a:xfrm flipV="1">
            <a:off x="1620838" y="3646934"/>
            <a:ext cx="309562" cy="52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1466850" y="3699322"/>
            <a:ext cx="153988" cy="322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2701925" y="3429447"/>
            <a:ext cx="141288" cy="398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 flipV="1">
            <a:off x="2470150" y="3815209"/>
            <a:ext cx="373063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" name="Line 50"/>
          <p:cNvSpPr>
            <a:spLocks noChangeShapeType="1"/>
          </p:cNvSpPr>
          <p:nvPr/>
        </p:nvSpPr>
        <p:spPr bwMode="auto">
          <a:xfrm flipV="1">
            <a:off x="4029075" y="3750122"/>
            <a:ext cx="88900" cy="488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Line 51"/>
          <p:cNvSpPr>
            <a:spLocks noChangeShapeType="1"/>
          </p:cNvSpPr>
          <p:nvPr/>
        </p:nvSpPr>
        <p:spPr bwMode="auto">
          <a:xfrm flipH="1" flipV="1">
            <a:off x="3951288" y="3351659"/>
            <a:ext cx="153987" cy="398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" name="Line 52"/>
          <p:cNvSpPr>
            <a:spLocks noChangeShapeType="1"/>
          </p:cNvSpPr>
          <p:nvPr/>
        </p:nvSpPr>
        <p:spPr bwMode="auto">
          <a:xfrm flipV="1">
            <a:off x="4105275" y="3442147"/>
            <a:ext cx="296863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" name="Line 53"/>
          <p:cNvSpPr>
            <a:spLocks noChangeShapeType="1"/>
          </p:cNvSpPr>
          <p:nvPr/>
        </p:nvSpPr>
        <p:spPr bwMode="auto">
          <a:xfrm flipV="1">
            <a:off x="2843213" y="3686622"/>
            <a:ext cx="412750" cy="128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4" name="Line 54"/>
          <p:cNvSpPr>
            <a:spLocks noChangeShapeType="1"/>
          </p:cNvSpPr>
          <p:nvPr/>
        </p:nvSpPr>
        <p:spPr bwMode="auto">
          <a:xfrm flipH="1" flipV="1">
            <a:off x="5341938" y="3905697"/>
            <a:ext cx="12700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5" name="Line 55"/>
          <p:cNvSpPr>
            <a:spLocks noChangeShapeType="1"/>
          </p:cNvSpPr>
          <p:nvPr/>
        </p:nvSpPr>
        <p:spPr bwMode="auto">
          <a:xfrm flipV="1">
            <a:off x="5032375" y="3878709"/>
            <a:ext cx="233363" cy="258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" name="Line 56"/>
          <p:cNvSpPr>
            <a:spLocks noChangeShapeType="1"/>
          </p:cNvSpPr>
          <p:nvPr/>
        </p:nvSpPr>
        <p:spPr bwMode="auto">
          <a:xfrm>
            <a:off x="4981575" y="3673922"/>
            <a:ext cx="282575" cy="153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" name="Line 57"/>
          <p:cNvSpPr>
            <a:spLocks noChangeShapeType="1"/>
          </p:cNvSpPr>
          <p:nvPr/>
        </p:nvSpPr>
        <p:spPr bwMode="auto">
          <a:xfrm flipV="1">
            <a:off x="5329238" y="3351659"/>
            <a:ext cx="12700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" name="Line 58"/>
          <p:cNvSpPr>
            <a:spLocks noChangeShapeType="1"/>
          </p:cNvSpPr>
          <p:nvPr/>
        </p:nvSpPr>
        <p:spPr bwMode="auto">
          <a:xfrm flipV="1">
            <a:off x="5354638" y="3673922"/>
            <a:ext cx="307975" cy="153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auto">
          <a:xfrm>
            <a:off x="5367338" y="3866009"/>
            <a:ext cx="307975" cy="219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" name="Line 60"/>
          <p:cNvSpPr>
            <a:spLocks noChangeShapeType="1"/>
          </p:cNvSpPr>
          <p:nvPr/>
        </p:nvSpPr>
        <p:spPr bwMode="auto">
          <a:xfrm flipH="1">
            <a:off x="6370638" y="3878709"/>
            <a:ext cx="90487" cy="592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" name="Line 61"/>
          <p:cNvSpPr>
            <a:spLocks noChangeShapeType="1"/>
          </p:cNvSpPr>
          <p:nvPr/>
        </p:nvSpPr>
        <p:spPr bwMode="auto">
          <a:xfrm flipV="1">
            <a:off x="6216650" y="3880297"/>
            <a:ext cx="193675" cy="257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6100763" y="3737422"/>
            <a:ext cx="282575" cy="7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>
            <a:off x="6410325" y="3402459"/>
            <a:ext cx="25400" cy="374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 flipV="1">
            <a:off x="6511925" y="3583434"/>
            <a:ext cx="168275" cy="206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auto">
          <a:xfrm>
            <a:off x="6524625" y="3853309"/>
            <a:ext cx="206375" cy="115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 flipH="1" flipV="1">
            <a:off x="6499225" y="3878709"/>
            <a:ext cx="130175" cy="425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7" name="Line 67"/>
          <p:cNvSpPr>
            <a:spLocks noChangeShapeType="1"/>
          </p:cNvSpPr>
          <p:nvPr/>
        </p:nvSpPr>
        <p:spPr bwMode="auto">
          <a:xfrm flipV="1">
            <a:off x="7297738" y="3954909"/>
            <a:ext cx="18097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" name="Line 68"/>
          <p:cNvSpPr>
            <a:spLocks noChangeShapeType="1"/>
          </p:cNvSpPr>
          <p:nvPr/>
        </p:nvSpPr>
        <p:spPr bwMode="auto">
          <a:xfrm flipV="1">
            <a:off x="7156450" y="3929509"/>
            <a:ext cx="269875" cy="18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" name="Line 69"/>
          <p:cNvSpPr>
            <a:spLocks noChangeShapeType="1"/>
          </p:cNvSpPr>
          <p:nvPr/>
        </p:nvSpPr>
        <p:spPr bwMode="auto">
          <a:xfrm>
            <a:off x="7053263" y="3712022"/>
            <a:ext cx="412750" cy="166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0" name="Line 70"/>
          <p:cNvSpPr>
            <a:spLocks noChangeShapeType="1"/>
          </p:cNvSpPr>
          <p:nvPr/>
        </p:nvSpPr>
        <p:spPr bwMode="auto">
          <a:xfrm>
            <a:off x="7362825" y="3402459"/>
            <a:ext cx="103188" cy="43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" name="Line 71"/>
          <p:cNvSpPr>
            <a:spLocks noChangeShapeType="1"/>
          </p:cNvSpPr>
          <p:nvPr/>
        </p:nvSpPr>
        <p:spPr bwMode="auto">
          <a:xfrm flipH="1">
            <a:off x="7529513" y="3467547"/>
            <a:ext cx="193675" cy="38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2" name="Line 72"/>
          <p:cNvSpPr>
            <a:spLocks noChangeShapeType="1"/>
          </p:cNvSpPr>
          <p:nvPr/>
        </p:nvSpPr>
        <p:spPr bwMode="auto">
          <a:xfrm flipH="1">
            <a:off x="7580313" y="3762822"/>
            <a:ext cx="361950" cy="103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" name="Line 73"/>
          <p:cNvSpPr>
            <a:spLocks noChangeShapeType="1"/>
          </p:cNvSpPr>
          <p:nvPr/>
        </p:nvSpPr>
        <p:spPr bwMode="auto">
          <a:xfrm flipH="1" flipV="1">
            <a:off x="7554913" y="3904109"/>
            <a:ext cx="400050" cy="233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" name="Line 74"/>
          <p:cNvSpPr>
            <a:spLocks noChangeShapeType="1"/>
          </p:cNvSpPr>
          <p:nvPr/>
        </p:nvSpPr>
        <p:spPr bwMode="auto">
          <a:xfrm flipH="1" flipV="1">
            <a:off x="7529513" y="3967609"/>
            <a:ext cx="180975" cy="452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5" name="Oval 75"/>
          <p:cNvSpPr>
            <a:spLocks noChangeArrowheads="1"/>
          </p:cNvSpPr>
          <p:nvPr/>
        </p:nvSpPr>
        <p:spPr bwMode="auto">
          <a:xfrm>
            <a:off x="1357313" y="332625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6" name="Oval 76"/>
          <p:cNvSpPr>
            <a:spLocks noChangeArrowheads="1"/>
          </p:cNvSpPr>
          <p:nvPr/>
        </p:nvSpPr>
        <p:spPr bwMode="auto">
          <a:xfrm>
            <a:off x="1868488" y="358025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7" name="Oval 77"/>
          <p:cNvSpPr>
            <a:spLocks noChangeArrowheads="1"/>
          </p:cNvSpPr>
          <p:nvPr/>
        </p:nvSpPr>
        <p:spPr bwMode="auto">
          <a:xfrm>
            <a:off x="1401763" y="393744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8" name="Oval 78"/>
          <p:cNvSpPr>
            <a:spLocks noChangeArrowheads="1"/>
          </p:cNvSpPr>
          <p:nvPr/>
        </p:nvSpPr>
        <p:spPr bwMode="auto">
          <a:xfrm>
            <a:off x="1544638" y="36294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9" name="Oval 79"/>
          <p:cNvSpPr>
            <a:spLocks noChangeArrowheads="1"/>
          </p:cNvSpPr>
          <p:nvPr/>
        </p:nvSpPr>
        <p:spPr bwMode="auto">
          <a:xfrm>
            <a:off x="2647950" y="338340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0" name="Oval 80"/>
          <p:cNvSpPr>
            <a:spLocks noChangeArrowheads="1"/>
          </p:cNvSpPr>
          <p:nvPr/>
        </p:nvSpPr>
        <p:spPr bwMode="auto">
          <a:xfrm>
            <a:off x="3175000" y="361200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1" name="Oval 81"/>
          <p:cNvSpPr>
            <a:spLocks noChangeArrowheads="1"/>
          </p:cNvSpPr>
          <p:nvPr/>
        </p:nvSpPr>
        <p:spPr bwMode="auto">
          <a:xfrm>
            <a:off x="2400300" y="3919984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2" name="Oval 82"/>
          <p:cNvSpPr>
            <a:spLocks noChangeArrowheads="1"/>
          </p:cNvSpPr>
          <p:nvPr/>
        </p:nvSpPr>
        <p:spPr bwMode="auto">
          <a:xfrm>
            <a:off x="3889375" y="3284984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3" name="Oval 83"/>
          <p:cNvSpPr>
            <a:spLocks noChangeArrowheads="1"/>
          </p:cNvSpPr>
          <p:nvPr/>
        </p:nvSpPr>
        <p:spPr bwMode="auto">
          <a:xfrm>
            <a:off x="3973513" y="415652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4" name="Oval 84"/>
          <p:cNvSpPr>
            <a:spLocks noChangeArrowheads="1"/>
          </p:cNvSpPr>
          <p:nvPr/>
        </p:nvSpPr>
        <p:spPr bwMode="auto">
          <a:xfrm>
            <a:off x="4343400" y="337864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5" name="Line 85"/>
          <p:cNvSpPr>
            <a:spLocks noChangeShapeType="1"/>
          </p:cNvSpPr>
          <p:nvPr/>
        </p:nvSpPr>
        <p:spPr bwMode="auto">
          <a:xfrm flipV="1">
            <a:off x="3719513" y="3762822"/>
            <a:ext cx="385762" cy="115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" name="Line 86"/>
          <p:cNvSpPr>
            <a:spLocks noChangeShapeType="1"/>
          </p:cNvSpPr>
          <p:nvPr/>
        </p:nvSpPr>
        <p:spPr bwMode="auto">
          <a:xfrm>
            <a:off x="4117975" y="3750122"/>
            <a:ext cx="400050" cy="180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" name="Oval 87"/>
          <p:cNvSpPr>
            <a:spLocks noChangeArrowheads="1"/>
          </p:cNvSpPr>
          <p:nvPr/>
        </p:nvSpPr>
        <p:spPr bwMode="auto">
          <a:xfrm>
            <a:off x="3667125" y="381044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8" name="Oval 88"/>
          <p:cNvSpPr>
            <a:spLocks noChangeArrowheads="1"/>
          </p:cNvSpPr>
          <p:nvPr/>
        </p:nvSpPr>
        <p:spPr bwMode="auto">
          <a:xfrm>
            <a:off x="4038600" y="368979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9" name="Oval 89"/>
          <p:cNvSpPr>
            <a:spLocks noChangeArrowheads="1"/>
          </p:cNvSpPr>
          <p:nvPr/>
        </p:nvSpPr>
        <p:spPr bwMode="auto">
          <a:xfrm>
            <a:off x="4435475" y="38453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0" name="Oval 90"/>
          <p:cNvSpPr>
            <a:spLocks noChangeArrowheads="1"/>
          </p:cNvSpPr>
          <p:nvPr/>
        </p:nvSpPr>
        <p:spPr bwMode="auto">
          <a:xfrm>
            <a:off x="4986338" y="40485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1" name="Oval 91"/>
          <p:cNvSpPr>
            <a:spLocks noChangeArrowheads="1"/>
          </p:cNvSpPr>
          <p:nvPr/>
        </p:nvSpPr>
        <p:spPr bwMode="auto">
          <a:xfrm>
            <a:off x="4908550" y="3608834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2" name="Oval 92"/>
          <p:cNvSpPr>
            <a:spLocks noChangeArrowheads="1"/>
          </p:cNvSpPr>
          <p:nvPr/>
        </p:nvSpPr>
        <p:spPr bwMode="auto">
          <a:xfrm>
            <a:off x="5267325" y="330085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3" name="Oval 93"/>
          <p:cNvSpPr>
            <a:spLocks noChangeArrowheads="1"/>
          </p:cNvSpPr>
          <p:nvPr/>
        </p:nvSpPr>
        <p:spPr bwMode="auto">
          <a:xfrm>
            <a:off x="5600700" y="359454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4" name="Oval 94"/>
          <p:cNvSpPr>
            <a:spLocks noChangeArrowheads="1"/>
          </p:cNvSpPr>
          <p:nvPr/>
        </p:nvSpPr>
        <p:spPr bwMode="auto">
          <a:xfrm>
            <a:off x="5597525" y="401682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5" name="Oval 95"/>
          <p:cNvSpPr>
            <a:spLocks noChangeArrowheads="1"/>
          </p:cNvSpPr>
          <p:nvPr/>
        </p:nvSpPr>
        <p:spPr bwMode="auto">
          <a:xfrm>
            <a:off x="5300663" y="425970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6" name="Oval 96"/>
          <p:cNvSpPr>
            <a:spLocks noChangeArrowheads="1"/>
          </p:cNvSpPr>
          <p:nvPr/>
        </p:nvSpPr>
        <p:spPr bwMode="auto">
          <a:xfrm>
            <a:off x="5245100" y="377710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7" name="Oval 97"/>
          <p:cNvSpPr>
            <a:spLocks noChangeArrowheads="1"/>
          </p:cNvSpPr>
          <p:nvPr/>
        </p:nvSpPr>
        <p:spPr bwMode="auto">
          <a:xfrm>
            <a:off x="6043613" y="365169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8" name="Oval 98"/>
          <p:cNvSpPr>
            <a:spLocks noChangeArrowheads="1"/>
          </p:cNvSpPr>
          <p:nvPr/>
        </p:nvSpPr>
        <p:spPr bwMode="auto">
          <a:xfrm>
            <a:off x="6337300" y="334054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9" name="Oval 99"/>
          <p:cNvSpPr>
            <a:spLocks noChangeArrowheads="1"/>
          </p:cNvSpPr>
          <p:nvPr/>
        </p:nvSpPr>
        <p:spPr bwMode="auto">
          <a:xfrm>
            <a:off x="6607175" y="3519934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0" name="Oval 100"/>
          <p:cNvSpPr>
            <a:spLocks noChangeArrowheads="1"/>
          </p:cNvSpPr>
          <p:nvPr/>
        </p:nvSpPr>
        <p:spPr bwMode="auto">
          <a:xfrm>
            <a:off x="6654800" y="389140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1" name="Oval 101"/>
          <p:cNvSpPr>
            <a:spLocks noChangeArrowheads="1"/>
          </p:cNvSpPr>
          <p:nvPr/>
        </p:nvSpPr>
        <p:spPr bwMode="auto">
          <a:xfrm>
            <a:off x="6551613" y="422319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2" name="Oval 102"/>
          <p:cNvSpPr>
            <a:spLocks noChangeArrowheads="1"/>
          </p:cNvSpPr>
          <p:nvPr/>
        </p:nvSpPr>
        <p:spPr bwMode="auto">
          <a:xfrm>
            <a:off x="6137275" y="405492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3" name="Oval 103"/>
          <p:cNvSpPr>
            <a:spLocks noChangeArrowheads="1"/>
          </p:cNvSpPr>
          <p:nvPr/>
        </p:nvSpPr>
        <p:spPr bwMode="auto">
          <a:xfrm>
            <a:off x="6302375" y="436130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4" name="Oval 104"/>
          <p:cNvSpPr>
            <a:spLocks noChangeArrowheads="1"/>
          </p:cNvSpPr>
          <p:nvPr/>
        </p:nvSpPr>
        <p:spPr bwMode="auto">
          <a:xfrm>
            <a:off x="6376988" y="376282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5" name="Oval 105"/>
          <p:cNvSpPr>
            <a:spLocks noChangeArrowheads="1"/>
          </p:cNvSpPr>
          <p:nvPr/>
        </p:nvSpPr>
        <p:spPr bwMode="auto">
          <a:xfrm>
            <a:off x="6994525" y="363740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6" name="Oval 106"/>
          <p:cNvSpPr>
            <a:spLocks noChangeArrowheads="1"/>
          </p:cNvSpPr>
          <p:nvPr/>
        </p:nvSpPr>
        <p:spPr bwMode="auto">
          <a:xfrm>
            <a:off x="7288213" y="3326259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7" name="Oval 107"/>
          <p:cNvSpPr>
            <a:spLocks noChangeArrowheads="1"/>
          </p:cNvSpPr>
          <p:nvPr/>
        </p:nvSpPr>
        <p:spPr bwMode="auto">
          <a:xfrm>
            <a:off x="7661275" y="340404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8" name="Oval 108"/>
          <p:cNvSpPr>
            <a:spLocks noChangeArrowheads="1"/>
          </p:cNvSpPr>
          <p:nvPr/>
        </p:nvSpPr>
        <p:spPr bwMode="auto">
          <a:xfrm>
            <a:off x="7864475" y="368344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9" name="Oval 109"/>
          <p:cNvSpPr>
            <a:spLocks noChangeArrowheads="1"/>
          </p:cNvSpPr>
          <p:nvPr/>
        </p:nvSpPr>
        <p:spPr bwMode="auto">
          <a:xfrm>
            <a:off x="7631113" y="4350197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0" name="Oval 110"/>
          <p:cNvSpPr>
            <a:spLocks noChangeArrowheads="1"/>
          </p:cNvSpPr>
          <p:nvPr/>
        </p:nvSpPr>
        <p:spPr bwMode="auto">
          <a:xfrm>
            <a:off x="7088188" y="4040634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1" name="Oval 111"/>
          <p:cNvSpPr>
            <a:spLocks noChangeArrowheads="1"/>
          </p:cNvSpPr>
          <p:nvPr/>
        </p:nvSpPr>
        <p:spPr bwMode="auto">
          <a:xfrm>
            <a:off x="7253288" y="434702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2" name="Oval 112"/>
          <p:cNvSpPr>
            <a:spLocks noChangeArrowheads="1"/>
          </p:cNvSpPr>
          <p:nvPr/>
        </p:nvSpPr>
        <p:spPr bwMode="auto">
          <a:xfrm>
            <a:off x="7861300" y="406762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3" name="Oval 113"/>
          <p:cNvSpPr>
            <a:spLocks noChangeArrowheads="1"/>
          </p:cNvSpPr>
          <p:nvPr/>
        </p:nvSpPr>
        <p:spPr bwMode="auto">
          <a:xfrm>
            <a:off x="7418388" y="382632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4" name="Line 114"/>
          <p:cNvSpPr>
            <a:spLocks noChangeShapeType="1"/>
          </p:cNvSpPr>
          <p:nvPr/>
        </p:nvSpPr>
        <p:spPr bwMode="auto">
          <a:xfrm>
            <a:off x="2879725" y="3826322"/>
            <a:ext cx="141288" cy="398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" name="Oval 115"/>
          <p:cNvSpPr>
            <a:spLocks noChangeArrowheads="1"/>
          </p:cNvSpPr>
          <p:nvPr/>
        </p:nvSpPr>
        <p:spPr bwMode="auto">
          <a:xfrm>
            <a:off x="2976563" y="4123184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6" name="Oval 116"/>
          <p:cNvSpPr>
            <a:spLocks noChangeArrowheads="1"/>
          </p:cNvSpPr>
          <p:nvPr/>
        </p:nvSpPr>
        <p:spPr bwMode="auto">
          <a:xfrm>
            <a:off x="2778125" y="3756472"/>
            <a:ext cx="1524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5814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Bipartite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b="1" dirty="0"/>
              <a:t>นิยาม</a:t>
            </a:r>
            <a:r>
              <a:rPr lang="en-US" altLang="en-US" b="1" dirty="0"/>
              <a:t>:</a:t>
            </a:r>
            <a:r>
              <a:rPr lang="en-US" altLang="en-US" dirty="0"/>
              <a:t> </a:t>
            </a:r>
            <a:r>
              <a:rPr lang="th-TH" altLang="en-US" dirty="0"/>
              <a:t>กราฟ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G</a:t>
            </a:r>
            <a:r>
              <a:rPr lang="en-US" altLang="en-US" dirty="0">
                <a:solidFill>
                  <a:srgbClr val="FF0000"/>
                </a:solidFill>
              </a:rPr>
              <a:t>=(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dirty="0"/>
              <a:t> </a:t>
            </a:r>
            <a:r>
              <a:rPr lang="th-TH" altLang="en-US" dirty="0"/>
              <a:t>เป็น</a:t>
            </a:r>
            <a:r>
              <a:rPr lang="th-TH" altLang="en-US" dirty="0">
                <a:solidFill>
                  <a:schemeClr val="accent2"/>
                </a:solidFill>
              </a:rPr>
              <a:t>กราฟสองส่วน</a:t>
            </a:r>
            <a:r>
              <a:rPr lang="th-TH" altLang="en-US" dirty="0"/>
              <a:t>(</a:t>
            </a:r>
            <a:r>
              <a:rPr lang="en-US" altLang="en-US" i="1" dirty="0"/>
              <a:t>bipartite</a:t>
            </a:r>
            <a:r>
              <a:rPr lang="th-TH" altLang="en-US" dirty="0"/>
              <a:t>)   ก็ต่อเมื่อ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lvl="1"/>
            <a:r>
              <a:rPr lang="en-US" altLang="en-US" i="1" dirty="0" smtClean="0">
                <a:solidFill>
                  <a:srgbClr val="FF0000"/>
                </a:solidFill>
              </a:rPr>
              <a:t>V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= 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1 </a:t>
            </a:r>
            <a:r>
              <a:rPr lang="en-US" altLang="en-US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</a:t>
            </a:r>
            <a:r>
              <a:rPr lang="en-US" altLang="en-US" baseline="-25000" dirty="0">
                <a:solidFill>
                  <a:srgbClr val="FF0000"/>
                </a:solidFill>
              </a:rPr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/>
              <a:t> </a:t>
            </a:r>
            <a:r>
              <a:rPr lang="th-TH" altLang="en-US" dirty="0"/>
              <a:t>โดยที่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∩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=</a:t>
            </a:r>
            <a:r>
              <a:rPr lang="en-US" altLang="en-US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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และ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lvl="1"/>
            <a:r>
              <a:rPr lang="en-US" altLang="en-US" dirty="0" smtClean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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: 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: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={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}</a:t>
            </a:r>
            <a:endParaRPr lang="en-US" altLang="en-US" dirty="0">
              <a:sym typeface="Symbol" panose="05050102010706020507" pitchFamily="18" charset="2"/>
            </a:endParaRPr>
          </a:p>
          <a:p>
            <a:r>
              <a:rPr lang="th-TH" altLang="en-US" dirty="0">
                <a:sym typeface="Symbol" panose="05050102010706020507" pitchFamily="18" charset="2"/>
              </a:rPr>
              <a:t>กราฟสามารถแบ่งจุดออกเป็นสองเซตได้ </a:t>
            </a:r>
          </a:p>
          <a:p>
            <a:pPr>
              <a:buFontTx/>
              <a:buNone/>
            </a:pPr>
            <a:r>
              <a:rPr lang="th-TH" altLang="en-US" dirty="0">
                <a:sym typeface="Symbol" panose="05050102010706020507" pitchFamily="18" charset="2"/>
              </a:rPr>
              <a:t>โดยอาจมีเส้นเชื่อมเกิดขึ้นระหว่างจุดในเซตทั้งสอง </a:t>
            </a:r>
          </a:p>
          <a:p>
            <a:pPr>
              <a:buFontTx/>
              <a:buNone/>
            </a:pPr>
            <a:r>
              <a:rPr lang="th-TH" altLang="en-US" dirty="0">
                <a:sym typeface="Symbol" panose="05050102010706020507" pitchFamily="18" charset="2"/>
              </a:rPr>
              <a:t>และไม่มีเส้นเชื่อมระหว่างจุดที่อยู่ในเซตเดียวกัน</a:t>
            </a:r>
            <a:r>
              <a:rPr lang="en-US" altLang="en-US" dirty="0">
                <a:sym typeface="Symbol" panose="05050102010706020507" pitchFamily="18" charset="2"/>
              </a:rPr>
              <a:t/>
            </a:r>
            <a:br>
              <a:rPr lang="en-US" altLang="en-US" dirty="0">
                <a:sym typeface="Symbol" panose="05050102010706020507" pitchFamily="18" charset="2"/>
              </a:rPr>
            </a:br>
            <a:endParaRPr lang="en-US" alt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  <p:sp>
        <p:nvSpPr>
          <p:cNvPr id="4" name="Oval 23"/>
          <p:cNvSpPr>
            <a:spLocks noChangeArrowheads="1"/>
          </p:cNvSpPr>
          <p:nvPr/>
        </p:nvSpPr>
        <p:spPr bwMode="auto">
          <a:xfrm>
            <a:off x="7358608" y="3212976"/>
            <a:ext cx="609600" cy="1905000"/>
          </a:xfrm>
          <a:prstGeom prst="ellipse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" name="Oval 22"/>
          <p:cNvSpPr>
            <a:spLocks noChangeArrowheads="1"/>
          </p:cNvSpPr>
          <p:nvPr/>
        </p:nvSpPr>
        <p:spPr bwMode="auto">
          <a:xfrm>
            <a:off x="6444208" y="3212976"/>
            <a:ext cx="609600" cy="1905000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672808" y="34415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672808" y="37463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672808" y="40511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672808" y="43559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672808" y="46607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7587208" y="34415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7587208" y="37463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7587208" y="40511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7587208" y="43559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7587208" y="4660776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825208" y="3517776"/>
            <a:ext cx="7620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825208" y="3822576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6825208" y="4127376"/>
            <a:ext cx="762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6825208" y="4127376"/>
            <a:ext cx="762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6825208" y="3517776"/>
            <a:ext cx="762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6825208" y="4432176"/>
            <a:ext cx="7620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6528346" y="5033839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/>
              <a:t>V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7472908" y="5025901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/>
              <a:t>V</a:t>
            </a:r>
            <a:r>
              <a:rPr lang="en-US" altLang="en-US" baseline="-25000"/>
              <a:t>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Simple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dirty="0"/>
              <a:t>กราฟเป็นโครงสร้างที่นิยามขึ้นเพื่อใช้ประโยชน์ในการแทนความสัมพันธ์และแสดงภาพให้เข้าใจปัญหาหนึ่งๆได้ชัดเจนขึ้น สามารถประยุกต์ใช้ในการแก้ปัญหาเครือข่าย การออกแบบวงจร การวางแผนการเดินทาง การจัดตารางเวลา ฯลฯ</a:t>
            </a:r>
            <a:endParaRPr lang="en-US" altLang="en-US" sz="2800" i="1" dirty="0"/>
          </a:p>
          <a:p>
            <a:pPr>
              <a:lnSpc>
                <a:spcPct val="90000"/>
              </a:lnSpc>
            </a:pPr>
            <a:r>
              <a:rPr lang="th-TH" altLang="en-US" sz="2800" b="1" dirty="0">
                <a:solidFill>
                  <a:schemeClr val="accent4">
                    <a:lumMod val="50000"/>
                  </a:schemeClr>
                </a:solidFill>
              </a:rPr>
              <a:t>กราฟอย่างง่ายหรือกราฟเชิงเดียว(</a:t>
            </a:r>
            <a:r>
              <a:rPr lang="en-US" altLang="en-US" sz="2800" b="1" i="1" dirty="0">
                <a:solidFill>
                  <a:schemeClr val="accent4">
                    <a:lumMod val="50000"/>
                  </a:schemeClr>
                </a:solidFill>
              </a:rPr>
              <a:t>simple graph</a:t>
            </a:r>
            <a:r>
              <a:rPr lang="th-TH" altLang="en-US" sz="2800" b="1" dirty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th-TH" altLang="en-US" sz="2800" dirty="0"/>
              <a:t>แทนความสัมพันธ์   </a:t>
            </a:r>
            <a:r>
              <a:rPr lang="th-TH" altLang="en-US" sz="2800" dirty="0" smtClean="0"/>
              <a:t>ที่</a:t>
            </a:r>
            <a:r>
              <a:rPr lang="th-TH" altLang="en-US" sz="2800" dirty="0"/>
              <a:t>มีคุณสมบัติสมมาตร(</a:t>
            </a:r>
            <a:r>
              <a:rPr lang="en-US" altLang="en-US" sz="2800" dirty="0"/>
              <a:t>symmetric), </a:t>
            </a:r>
            <a:r>
              <a:rPr lang="th-TH" altLang="en-US" sz="2800" dirty="0" smtClean="0"/>
              <a:t>และ</a:t>
            </a:r>
            <a:r>
              <a:rPr lang="th-TH" altLang="en-US" sz="2800" dirty="0"/>
              <a:t>ไม่สะท้อน(</a:t>
            </a:r>
            <a:r>
              <a:rPr lang="en-US" altLang="en-US" sz="2800" dirty="0" err="1"/>
              <a:t>irreflexive</a:t>
            </a:r>
            <a:r>
              <a:rPr lang="th-TH" altLang="en-US" sz="2800" dirty="0"/>
              <a:t>)</a:t>
            </a:r>
            <a:r>
              <a:rPr lang="en-US" altLang="en-US" sz="2800" dirty="0"/>
              <a:t> </a:t>
            </a:r>
            <a:endParaRPr lang="en-US" altLang="en-US" sz="2800" dirty="0" smtClean="0"/>
          </a:p>
          <a:p>
            <a:pPr>
              <a:lnSpc>
                <a:spcPct val="90000"/>
              </a:lnSpc>
            </a:pPr>
            <a:r>
              <a:rPr lang="th-TH" altLang="en-US" sz="2800" dirty="0" smtClean="0"/>
              <a:t>กราฟ</a:t>
            </a:r>
            <a:r>
              <a:rPr lang="th-TH" altLang="en-US" sz="2800" dirty="0"/>
              <a:t>อย่างง่าย	</a:t>
            </a:r>
            <a:r>
              <a:rPr lang="en-US" altLang="en-US" sz="2800" i="1" dirty="0">
                <a:solidFill>
                  <a:srgbClr val="FF0000"/>
                </a:solidFill>
              </a:rPr>
              <a:t>G</a:t>
            </a:r>
            <a:r>
              <a:rPr lang="en-US" altLang="en-US" sz="2800" dirty="0">
                <a:solidFill>
                  <a:srgbClr val="FF0000"/>
                </a:solidFill>
              </a:rPr>
              <a:t>=(</a:t>
            </a:r>
            <a:r>
              <a:rPr lang="en-US" altLang="en-US" sz="2800" i="1" dirty="0">
                <a:solidFill>
                  <a:srgbClr val="FF0000"/>
                </a:solidFill>
              </a:rPr>
              <a:t>V</a:t>
            </a:r>
            <a:r>
              <a:rPr lang="en-US" altLang="en-US" sz="2800" dirty="0">
                <a:solidFill>
                  <a:srgbClr val="FF0000"/>
                </a:solidFill>
              </a:rPr>
              <a:t>,</a:t>
            </a:r>
            <a:r>
              <a:rPr lang="en-US" altLang="en-US" sz="2800" i="1" dirty="0">
                <a:solidFill>
                  <a:srgbClr val="FF0000"/>
                </a:solidFill>
              </a:rPr>
              <a:t>E</a:t>
            </a:r>
            <a:r>
              <a:rPr lang="en-US" altLang="en-US" sz="2800" dirty="0">
                <a:solidFill>
                  <a:srgbClr val="FF0000"/>
                </a:solidFill>
              </a:rPr>
              <a:t>)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th-TH" altLang="en-US" sz="2800" dirty="0"/>
              <a:t>ประกอบด้วย</a:t>
            </a:r>
            <a:r>
              <a:rPr lang="en-US" altLang="en-US" sz="2800" dirty="0"/>
              <a:t>:</a:t>
            </a:r>
          </a:p>
          <a:p>
            <a:pPr lvl="1">
              <a:lnSpc>
                <a:spcPct val="90000"/>
              </a:lnSpc>
            </a:pPr>
            <a:r>
              <a:rPr lang="th-TH" altLang="en-US" dirty="0"/>
              <a:t>เซตของจุด(</a:t>
            </a:r>
            <a:r>
              <a:rPr lang="en-US" altLang="en-US" i="1" dirty="0"/>
              <a:t>vertices</a:t>
            </a:r>
            <a:r>
              <a:rPr lang="th-TH" altLang="en-US" dirty="0"/>
              <a:t>)แทนด้วย </a:t>
            </a:r>
            <a:r>
              <a:rPr lang="en-US" altLang="en-US" i="1" dirty="0"/>
              <a:t>V</a:t>
            </a:r>
            <a:r>
              <a:rPr lang="en-US" alt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th-TH" altLang="en-US" dirty="0"/>
              <a:t>เซตของด้าน(</a:t>
            </a:r>
            <a:r>
              <a:rPr lang="en-US" altLang="en-US" i="1" dirty="0"/>
              <a:t>edges</a:t>
            </a:r>
            <a:r>
              <a:rPr lang="th-TH" altLang="en-US" dirty="0"/>
              <a:t>)แทนด้วย</a:t>
            </a:r>
            <a:r>
              <a:rPr lang="en-US" altLang="en-US" dirty="0"/>
              <a:t> </a:t>
            </a:r>
            <a:r>
              <a:rPr lang="en-US" altLang="en-US" i="1" dirty="0"/>
              <a:t>E</a:t>
            </a:r>
            <a:r>
              <a:rPr lang="en-US" altLang="en-US" dirty="0"/>
              <a:t> : </a:t>
            </a:r>
            <a:r>
              <a:rPr lang="th-TH" altLang="en-US" dirty="0"/>
              <a:t>ได้แก่เซตของคู่สมาชิกที่ต่างกัน</a:t>
            </a:r>
            <a:r>
              <a:rPr lang="en-US" altLang="en-US" dirty="0"/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u</a:t>
            </a:r>
            <a:r>
              <a:rPr lang="en-US" altLang="en-US" dirty="0" err="1">
                <a:solidFill>
                  <a:srgbClr val="FF0000"/>
                </a:solidFill>
              </a:rPr>
              <a:t>,</a:t>
            </a:r>
            <a:r>
              <a:rPr lang="en-US" altLang="en-US" i="1" dirty="0" err="1">
                <a:solidFill>
                  <a:srgbClr val="FF0000"/>
                </a:solidFill>
              </a:rPr>
              <a:t>v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endParaRPr lang="en-US" alt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508104" y="4374232"/>
            <a:ext cx="2209800" cy="1143000"/>
          </a:xfrm>
          <a:prstGeom prst="rect">
            <a:avLst/>
          </a:prstGeom>
          <a:solidFill>
            <a:schemeClr val="bg1"/>
          </a:solidFill>
          <a:ln w="635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5736704" y="46028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5736704" y="52124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6422504" y="52124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651104" y="46790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7184504" y="51362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7260704" y="45266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6117704" y="48314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6879704" y="49076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6803504" y="52124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7413104" y="4831432"/>
            <a:ext cx="152400" cy="152400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V="1">
            <a:off x="5889104" y="4602832"/>
            <a:ext cx="1371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V="1">
            <a:off x="5889104" y="4907632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V="1">
            <a:off x="6270104" y="4755232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5889104" y="4726657"/>
            <a:ext cx="228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flipV="1">
            <a:off x="5889104" y="528863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flipV="1">
            <a:off x="5812904" y="47552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270104" y="4907632"/>
            <a:ext cx="609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V="1">
            <a:off x="6955904" y="4907632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 flipV="1">
            <a:off x="6574904" y="4831432"/>
            <a:ext cx="152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6803504" y="4755232"/>
            <a:ext cx="609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V="1">
            <a:off x="6803504" y="4602832"/>
            <a:ext cx="457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232004" y="4974307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574904" y="5288632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V="1">
            <a:off x="6955904" y="5212432"/>
            <a:ext cx="228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6879704" y="5060032"/>
            <a:ext cx="76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 flipV="1">
            <a:off x="7032104" y="4679032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V="1">
            <a:off x="7336904" y="4983832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H="1" flipV="1">
            <a:off x="7336904" y="4679032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5889104" y="4755232"/>
            <a:ext cx="776288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Bipartite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ตัวอย่าง </a:t>
            </a:r>
            <a:r>
              <a:rPr lang="en-US" altLang="en-US" sz="28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1: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กราฟ</a:t>
            </a:r>
            <a:r>
              <a:rPr lang="en-US" altLang="en-US" sz="2800" dirty="0">
                <a:sym typeface="Symbol" panose="05050102010706020507" pitchFamily="18" charset="2"/>
              </a:rPr>
              <a:t> C</a:t>
            </a:r>
            <a:r>
              <a:rPr lang="en-US" altLang="en-US" sz="2800" baseline="-25000" dirty="0">
                <a:sym typeface="Symbol" panose="05050102010706020507" pitchFamily="18" charset="2"/>
              </a:rPr>
              <a:t>3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เป็นกราฟสองส่วน(</a:t>
            </a:r>
            <a:r>
              <a:rPr lang="en-US" altLang="en-US" sz="2800" dirty="0">
                <a:sym typeface="Symbol" panose="05050102010706020507" pitchFamily="18" charset="2"/>
              </a:rPr>
              <a:t>bipartite</a:t>
            </a:r>
            <a:r>
              <a:rPr lang="th-TH" altLang="en-US" sz="2800" dirty="0">
                <a:sym typeface="Symbol" panose="05050102010706020507" pitchFamily="18" charset="2"/>
              </a:rPr>
              <a:t>)หรือไม่</a:t>
            </a:r>
            <a:r>
              <a:rPr lang="en-US" altLang="en-US" sz="2800" dirty="0" smtClean="0">
                <a:sym typeface="Symbol" panose="05050102010706020507" pitchFamily="18" charset="2"/>
              </a:rPr>
              <a:t>?</a:t>
            </a:r>
          </a:p>
          <a:p>
            <a:endParaRPr lang="en-US" altLang="en-US" sz="2800" dirty="0">
              <a:solidFill>
                <a:srgbClr val="66FF33"/>
              </a:solidFill>
              <a:sym typeface="Symbol" panose="05050102010706020507" pitchFamily="18" charset="2"/>
            </a:endParaRPr>
          </a:p>
          <a:p>
            <a:endParaRPr lang="en-US" altLang="en-US" sz="2800" dirty="0" smtClean="0">
              <a:solidFill>
                <a:srgbClr val="66FF33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altLang="en-US" sz="2800" dirty="0">
              <a:solidFill>
                <a:srgbClr val="66FF33"/>
              </a:solidFill>
              <a:sym typeface="Symbol" panose="05050102010706020507" pitchFamily="18" charset="2"/>
            </a:endParaRPr>
          </a:p>
          <a:p>
            <a:r>
              <a:rPr lang="th-TH" altLang="en-US" sz="28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ตัวอย่าง </a:t>
            </a:r>
            <a:r>
              <a:rPr lang="en-US" altLang="en-US" sz="2800" b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2:</a:t>
            </a:r>
            <a:r>
              <a:rPr lang="en-US" altLang="en-US" sz="2800" dirty="0" smtClean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กราฟ</a:t>
            </a:r>
            <a:r>
              <a:rPr lang="en-US" altLang="en-US" sz="2800" dirty="0">
                <a:sym typeface="Symbol" panose="05050102010706020507" pitchFamily="18" charset="2"/>
              </a:rPr>
              <a:t> C</a:t>
            </a:r>
            <a:r>
              <a:rPr lang="en-US" altLang="en-US" sz="2800" baseline="-25000" dirty="0">
                <a:sym typeface="Symbol" panose="05050102010706020507" pitchFamily="18" charset="2"/>
              </a:rPr>
              <a:t>6</a:t>
            </a:r>
            <a:r>
              <a:rPr lang="en-US" altLang="en-US" sz="2800" dirty="0"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เป็นกราฟสองส่วน(</a:t>
            </a:r>
            <a:r>
              <a:rPr lang="en-US" altLang="en-US" sz="2800" dirty="0">
                <a:sym typeface="Symbol" panose="05050102010706020507" pitchFamily="18" charset="2"/>
              </a:rPr>
              <a:t>bipartite</a:t>
            </a:r>
            <a:r>
              <a:rPr lang="th-TH" altLang="en-US" sz="2800" dirty="0">
                <a:sym typeface="Symbol" panose="05050102010706020507" pitchFamily="18" charset="2"/>
              </a:rPr>
              <a:t>)หรือไม่</a:t>
            </a:r>
            <a:r>
              <a:rPr lang="en-US" altLang="en-US" sz="2800" dirty="0">
                <a:sym typeface="Symbol" panose="05050102010706020507" pitchFamily="18" charset="2"/>
              </a:rPr>
              <a:t>?</a:t>
            </a:r>
          </a:p>
          <a:p>
            <a:endParaRPr lang="en-US" altLang="en-US" sz="2800" dirty="0">
              <a:solidFill>
                <a:srgbClr val="66FF33"/>
              </a:solidFill>
              <a:sym typeface="Symbol" panose="05050102010706020507" pitchFamily="18" charset="2"/>
            </a:endParaRPr>
          </a:p>
          <a:p>
            <a:endParaRPr lang="en-US" sz="28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3353544" y="1916832"/>
            <a:ext cx="2514600" cy="1433513"/>
            <a:chOff x="96" y="960"/>
            <a:chExt cx="1584" cy="903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384" y="1056"/>
              <a:ext cx="864" cy="768"/>
              <a:chOff x="302" y="2366"/>
              <a:chExt cx="864" cy="768"/>
            </a:xfrm>
          </p:grpSpPr>
          <p:sp>
            <p:nvSpPr>
              <p:cNvPr id="9" name="AutoShape 7"/>
              <p:cNvSpPr>
                <a:spLocks noChangeArrowheads="1"/>
              </p:cNvSpPr>
              <p:nvPr/>
            </p:nvSpPr>
            <p:spPr bwMode="auto">
              <a:xfrm>
                <a:off x="302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>
                <a:off x="1070" y="3038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utoShape 9"/>
              <p:cNvSpPr>
                <a:spLocks noChangeArrowheads="1"/>
              </p:cNvSpPr>
              <p:nvPr/>
            </p:nvSpPr>
            <p:spPr bwMode="auto">
              <a:xfrm>
                <a:off x="686" y="2366"/>
                <a:ext cx="96" cy="96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2" name="AutoShape 10"/>
              <p:cNvCxnSpPr>
                <a:cxnSpLocks noChangeShapeType="1"/>
                <a:stCxn id="9" idx="7"/>
                <a:endCxn id="11" idx="3"/>
              </p:cNvCxnSpPr>
              <p:nvPr/>
            </p:nvCxnSpPr>
            <p:spPr bwMode="auto">
              <a:xfrm flipV="1">
                <a:off x="384" y="2448"/>
                <a:ext cx="316" cy="604"/>
              </a:xfrm>
              <a:prstGeom prst="straightConnector1">
                <a:avLst/>
              </a:prstGeom>
              <a:noFill/>
              <a:ln w="25400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AutoShape 11"/>
              <p:cNvCxnSpPr>
                <a:cxnSpLocks noChangeShapeType="1"/>
                <a:stCxn id="9" idx="6"/>
                <a:endCxn id="10" idx="2"/>
              </p:cNvCxnSpPr>
              <p:nvPr/>
            </p:nvCxnSpPr>
            <p:spPr bwMode="auto">
              <a:xfrm>
                <a:off x="398" y="3086"/>
                <a:ext cx="672" cy="0"/>
              </a:xfrm>
              <a:prstGeom prst="straightConnector1">
                <a:avLst/>
              </a:prstGeom>
              <a:noFill/>
              <a:ln w="25400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AutoShape 12"/>
              <p:cNvCxnSpPr>
                <a:cxnSpLocks noChangeShapeType="1"/>
                <a:stCxn id="10" idx="1"/>
                <a:endCxn id="11" idx="5"/>
              </p:cNvCxnSpPr>
              <p:nvPr/>
            </p:nvCxnSpPr>
            <p:spPr bwMode="auto">
              <a:xfrm flipH="1" flipV="1">
                <a:off x="768" y="2448"/>
                <a:ext cx="316" cy="604"/>
              </a:xfrm>
              <a:prstGeom prst="straightConnector1">
                <a:avLst/>
              </a:prstGeom>
              <a:noFill/>
              <a:ln w="25400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912" y="960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66FF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v</a:t>
              </a:r>
              <a:r>
                <a:rPr lang="en-US" altLang="en-US" sz="2800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96" y="1488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66FF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v</a:t>
              </a:r>
              <a:r>
                <a:rPr lang="en-US" altLang="en-US" sz="2800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1248" y="1536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66FF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v</a:t>
              </a:r>
              <a:r>
                <a:rPr lang="en-US" altLang="en-US" sz="2800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3</a:t>
              </a:r>
            </a:p>
          </p:txBody>
        </p: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3340968" y="3933056"/>
            <a:ext cx="2743200" cy="2119313"/>
            <a:chOff x="96" y="2544"/>
            <a:chExt cx="1728" cy="1335"/>
          </a:xfrm>
        </p:grpSpPr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392" y="3072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66FF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v</a:t>
              </a:r>
              <a:r>
                <a:rPr lang="en-US" altLang="en-US" sz="2800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5</a:t>
              </a:r>
            </a:p>
          </p:txBody>
        </p:sp>
        <p:grpSp>
          <p:nvGrpSpPr>
            <p:cNvPr id="17" name="Group 20"/>
            <p:cNvGrpSpPr>
              <a:grpSpLocks/>
            </p:cNvGrpSpPr>
            <p:nvPr/>
          </p:nvGrpSpPr>
          <p:grpSpPr bwMode="auto">
            <a:xfrm>
              <a:off x="96" y="2544"/>
              <a:ext cx="1488" cy="1335"/>
              <a:chOff x="96" y="2544"/>
              <a:chExt cx="1488" cy="1335"/>
            </a:xfrm>
          </p:grpSpPr>
          <p:sp>
            <p:nvSpPr>
              <p:cNvPr id="18" name="Text Box 21"/>
              <p:cNvSpPr txBox="1">
                <a:spLocks noChangeArrowheads="1"/>
              </p:cNvSpPr>
              <p:nvPr/>
            </p:nvSpPr>
            <p:spPr bwMode="auto">
              <a:xfrm>
                <a:off x="240" y="2544"/>
                <a:ext cx="43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28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v</a:t>
                </a:r>
                <a:r>
                  <a:rPr lang="en-US" altLang="en-US" sz="2800" baseline="-250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1</a:t>
                </a:r>
              </a:p>
            </p:txBody>
          </p: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36" y="2736"/>
                <a:ext cx="1008" cy="960"/>
                <a:chOff x="4368" y="2160"/>
                <a:chExt cx="1008" cy="960"/>
              </a:xfrm>
            </p:grpSpPr>
            <p:sp>
              <p:nvSpPr>
                <p:cNvPr id="24" name="AutoShape 23"/>
                <p:cNvSpPr>
                  <a:spLocks noChangeArrowheads="1"/>
                </p:cNvSpPr>
                <p:nvPr/>
              </p:nvSpPr>
              <p:spPr bwMode="auto">
                <a:xfrm>
                  <a:off x="4608" y="3024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AutoShape 24"/>
                <p:cNvSpPr>
                  <a:spLocks noChangeArrowheads="1"/>
                </p:cNvSpPr>
                <p:nvPr/>
              </p:nvSpPr>
              <p:spPr bwMode="auto">
                <a:xfrm>
                  <a:off x="5040" y="3024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AutoShape 25"/>
                <p:cNvSpPr>
                  <a:spLocks noChangeArrowheads="1"/>
                </p:cNvSpPr>
                <p:nvPr/>
              </p:nvSpPr>
              <p:spPr bwMode="auto">
                <a:xfrm>
                  <a:off x="4368" y="2592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AutoShape 26"/>
                <p:cNvSpPr>
                  <a:spLocks noChangeArrowheads="1"/>
                </p:cNvSpPr>
                <p:nvPr/>
              </p:nvSpPr>
              <p:spPr bwMode="auto">
                <a:xfrm>
                  <a:off x="5280" y="2592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AutoShape 27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29" name="AutoShape 28"/>
                <p:cNvCxnSpPr>
                  <a:cxnSpLocks noChangeShapeType="1"/>
                  <a:stCxn id="26" idx="4"/>
                  <a:endCxn id="24" idx="1"/>
                </p:cNvCxnSpPr>
                <p:nvPr/>
              </p:nvCxnSpPr>
              <p:spPr bwMode="auto">
                <a:xfrm>
                  <a:off x="4416" y="2688"/>
                  <a:ext cx="206" cy="350"/>
                </a:xfrm>
                <a:prstGeom prst="straightConnector1">
                  <a:avLst/>
                </a:prstGeom>
                <a:noFill/>
                <a:ln w="25400">
                  <a:solidFill>
                    <a:srgbClr val="00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0" name="AutoShape 29"/>
                <p:cNvCxnSpPr>
                  <a:cxnSpLocks noChangeShapeType="1"/>
                  <a:stCxn id="24" idx="6"/>
                  <a:endCxn id="25" idx="2"/>
                </p:cNvCxnSpPr>
                <p:nvPr/>
              </p:nvCxnSpPr>
              <p:spPr bwMode="auto">
                <a:xfrm>
                  <a:off x="4704" y="3072"/>
                  <a:ext cx="336" cy="0"/>
                </a:xfrm>
                <a:prstGeom prst="straightConnector1">
                  <a:avLst/>
                </a:prstGeom>
                <a:noFill/>
                <a:ln w="25400">
                  <a:solidFill>
                    <a:srgbClr val="00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1" name="AutoShape 30"/>
                <p:cNvCxnSpPr>
                  <a:cxnSpLocks noChangeShapeType="1"/>
                  <a:stCxn id="25" idx="7"/>
                  <a:endCxn id="27" idx="4"/>
                </p:cNvCxnSpPr>
                <p:nvPr/>
              </p:nvCxnSpPr>
              <p:spPr bwMode="auto">
                <a:xfrm flipV="1">
                  <a:off x="5122" y="2688"/>
                  <a:ext cx="206" cy="350"/>
                </a:xfrm>
                <a:prstGeom prst="straightConnector1">
                  <a:avLst/>
                </a:prstGeom>
                <a:noFill/>
                <a:ln w="25400">
                  <a:solidFill>
                    <a:srgbClr val="00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2" name="AutoShape 31"/>
                <p:cNvCxnSpPr>
                  <a:cxnSpLocks noChangeShapeType="1"/>
                  <a:stCxn id="27" idx="0"/>
                  <a:endCxn id="34" idx="5"/>
                </p:cNvCxnSpPr>
                <p:nvPr/>
              </p:nvCxnSpPr>
              <p:spPr bwMode="auto">
                <a:xfrm flipH="1" flipV="1">
                  <a:off x="5122" y="2242"/>
                  <a:ext cx="206" cy="350"/>
                </a:xfrm>
                <a:prstGeom prst="straightConnector1">
                  <a:avLst/>
                </a:prstGeom>
                <a:noFill/>
                <a:ln w="25400">
                  <a:solidFill>
                    <a:srgbClr val="00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3" name="AutoShape 32"/>
                <p:cNvCxnSpPr>
                  <a:cxnSpLocks noChangeShapeType="1"/>
                  <a:stCxn id="26" idx="0"/>
                  <a:endCxn id="28" idx="3"/>
                </p:cNvCxnSpPr>
                <p:nvPr/>
              </p:nvCxnSpPr>
              <p:spPr bwMode="auto">
                <a:xfrm flipV="1">
                  <a:off x="4416" y="2242"/>
                  <a:ext cx="206" cy="350"/>
                </a:xfrm>
                <a:prstGeom prst="straightConnector1">
                  <a:avLst/>
                </a:prstGeom>
                <a:noFill/>
                <a:ln w="25400">
                  <a:solidFill>
                    <a:srgbClr val="00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34" name="AutoShape 33"/>
                <p:cNvSpPr>
                  <a:spLocks noChangeArrowheads="1"/>
                </p:cNvSpPr>
                <p:nvPr/>
              </p:nvSpPr>
              <p:spPr bwMode="auto">
                <a:xfrm>
                  <a:off x="5040" y="2160"/>
                  <a:ext cx="96" cy="96"/>
                </a:xfrm>
                <a:prstGeom prst="flowChartConnector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35" name="AutoShape 34"/>
                <p:cNvCxnSpPr>
                  <a:cxnSpLocks noChangeShapeType="1"/>
                  <a:stCxn id="28" idx="6"/>
                  <a:endCxn id="34" idx="2"/>
                </p:cNvCxnSpPr>
                <p:nvPr/>
              </p:nvCxnSpPr>
              <p:spPr bwMode="auto">
                <a:xfrm>
                  <a:off x="4704" y="2208"/>
                  <a:ext cx="336" cy="0"/>
                </a:xfrm>
                <a:prstGeom prst="straightConnector1">
                  <a:avLst/>
                </a:prstGeom>
                <a:noFill/>
                <a:ln w="25400">
                  <a:solidFill>
                    <a:srgbClr val="00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20" name="Text Box 35"/>
              <p:cNvSpPr txBox="1">
                <a:spLocks noChangeArrowheads="1"/>
              </p:cNvSpPr>
              <p:nvPr/>
            </p:nvSpPr>
            <p:spPr bwMode="auto">
              <a:xfrm>
                <a:off x="96" y="3024"/>
                <a:ext cx="43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28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v</a:t>
                </a:r>
                <a:r>
                  <a:rPr lang="en-US" altLang="en-US" sz="2800" baseline="-250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2</a:t>
                </a:r>
              </a:p>
            </p:txBody>
          </p:sp>
          <p:sp>
            <p:nvSpPr>
              <p:cNvPr id="21" name="Text Box 36"/>
              <p:cNvSpPr txBox="1">
                <a:spLocks noChangeArrowheads="1"/>
              </p:cNvSpPr>
              <p:nvPr/>
            </p:nvSpPr>
            <p:spPr bwMode="auto">
              <a:xfrm>
                <a:off x="288" y="3504"/>
                <a:ext cx="43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28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v</a:t>
                </a:r>
                <a:r>
                  <a:rPr lang="en-US" altLang="en-US" sz="2800" baseline="-250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22" name="Text Box 37"/>
              <p:cNvSpPr txBox="1">
                <a:spLocks noChangeArrowheads="1"/>
              </p:cNvSpPr>
              <p:nvPr/>
            </p:nvSpPr>
            <p:spPr bwMode="auto">
              <a:xfrm>
                <a:off x="1104" y="3552"/>
                <a:ext cx="43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28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v</a:t>
                </a:r>
                <a:r>
                  <a:rPr lang="en-US" altLang="en-US" sz="2800" baseline="-250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4</a:t>
                </a:r>
              </a:p>
            </p:txBody>
          </p:sp>
          <p:sp>
            <p:nvSpPr>
              <p:cNvPr id="23" name="Text Box 38"/>
              <p:cNvSpPr txBox="1">
                <a:spLocks noChangeArrowheads="1"/>
              </p:cNvSpPr>
              <p:nvPr/>
            </p:nvSpPr>
            <p:spPr bwMode="auto">
              <a:xfrm>
                <a:off x="1152" y="2640"/>
                <a:ext cx="43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66FF33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28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v</a:t>
                </a:r>
                <a:r>
                  <a:rPr lang="en-US" altLang="en-US" sz="2800" baseline="-250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6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05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Complete Bipartite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568952" cy="4495800"/>
          </a:xfrm>
        </p:spPr>
        <p:txBody>
          <a:bodyPr/>
          <a:lstStyle/>
          <a:p>
            <a:r>
              <a:rPr lang="th-TH" altLang="en-US" dirty="0"/>
              <a:t>สำหรับ</a:t>
            </a:r>
            <a:r>
              <a:rPr lang="en-US" altLang="en-US" dirty="0"/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m</a:t>
            </a:r>
            <a:r>
              <a:rPr lang="en-US" altLang="en-US" dirty="0" err="1">
                <a:solidFill>
                  <a:srgbClr val="FF0000"/>
                </a:solidFill>
              </a:rPr>
              <a:t>,</a:t>
            </a:r>
            <a:r>
              <a:rPr lang="en-US" altLang="en-US" i="1" dirty="0" err="1">
                <a:solidFill>
                  <a:srgbClr val="FF0000"/>
                </a:solidFill>
              </a:rPr>
              <a:t>n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b="1" dirty="0" err="1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th-TH" altLang="en-US" dirty="0">
                <a:sym typeface="Symbol" panose="05050102010706020507" pitchFamily="18" charset="2"/>
              </a:rPr>
              <a:t>กราฟสองส่วนสมบูรณ์(</a:t>
            </a:r>
            <a:r>
              <a:rPr lang="en-US" altLang="en-US" i="1" dirty="0">
                <a:sym typeface="Symbol" panose="05050102010706020507" pitchFamily="18" charset="2"/>
              </a:rPr>
              <a:t>complete bipartite graph</a:t>
            </a:r>
            <a:r>
              <a:rPr lang="th-TH" altLang="en-US" dirty="0">
                <a:sym typeface="Symbol" panose="05050102010706020507" pitchFamily="18" charset="2"/>
              </a:rPr>
              <a:t>)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</a:t>
            </a:r>
            <a:r>
              <a:rPr lang="en-US" altLang="en-US" i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r>
              <a:rPr lang="en-US" altLang="en-US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i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คือกราฟสองส่วนซึ่ง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 =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| =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th-TH" altLang="en-US" dirty="0">
                <a:sym typeface="Symbol" panose="05050102010706020507" pitchFamily="18" charset="2"/>
              </a:rPr>
              <a:t>และ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endParaRPr lang="en-US" altLang="en-US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  E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= {{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}|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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}</a:t>
            </a:r>
            <a:endParaRPr lang="en-US" altLang="en-US" dirty="0">
              <a:sym typeface="Symbol" panose="05050102010706020507" pitchFamily="18" charset="2"/>
            </a:endParaRPr>
          </a:p>
          <a:p>
            <a:pPr lvl="1"/>
            <a:r>
              <a:rPr lang="th-TH" altLang="en-US" dirty="0">
                <a:sym typeface="Symbol" panose="05050102010706020507" pitchFamily="18" charset="2"/>
              </a:rPr>
              <a:t>นั่นคือมี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m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จุดในเซตด้านซ้าย และ</a:t>
            </a:r>
          </a:p>
          <a:p>
            <a:pPr lvl="1">
              <a:buFontTx/>
              <a:buNone/>
            </a:pPr>
            <a:r>
              <a:rPr lang="th-TH" altLang="en-US" dirty="0">
                <a:sym typeface="Symbol" panose="05050102010706020507" pitchFamily="18" charset="2"/>
              </a:rPr>
              <a:t>	</a:t>
            </a:r>
            <a:r>
              <a:rPr lang="en-US" altLang="en-US" i="1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จุดในเซตด้านขวา และ</a:t>
            </a:r>
          </a:p>
          <a:p>
            <a:pPr lvl="1">
              <a:buFontTx/>
              <a:buNone/>
            </a:pPr>
            <a:r>
              <a:rPr lang="th-TH" altLang="en-US" dirty="0">
                <a:sym typeface="Symbol" panose="05050102010706020507" pitchFamily="18" charset="2"/>
              </a:rPr>
              <a:t>	ทุกจุดในเซตด้านซ้ายมีเส้นเชื่อม</a:t>
            </a:r>
          </a:p>
          <a:p>
            <a:pPr lvl="1">
              <a:buFontTx/>
              <a:buNone/>
            </a:pPr>
            <a:r>
              <a:rPr lang="th-TH" altLang="en-US" dirty="0">
                <a:sym typeface="Symbol" panose="05050102010706020507" pitchFamily="18" charset="2"/>
              </a:rPr>
              <a:t>	ไปยังทุกจุดในเซตด้านขวา</a:t>
            </a:r>
            <a:endParaRPr lang="en-US" alt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6444208" y="2924944"/>
            <a:ext cx="1656184" cy="2232248"/>
            <a:chOff x="6444208" y="3140968"/>
            <a:chExt cx="1066800" cy="1295400"/>
          </a:xfrm>
        </p:grpSpPr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6444208" y="336956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6444208" y="367436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6444208" y="397916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6444208" y="428396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7358608" y="367436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7358608" y="397916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7358608" y="428396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6596608" y="3750568"/>
              <a:ext cx="7620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6596608" y="3445768"/>
              <a:ext cx="7620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 flipV="1">
              <a:off x="6596608" y="3750568"/>
              <a:ext cx="76200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6596608" y="3750568"/>
              <a:ext cx="76200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6596608" y="3445768"/>
              <a:ext cx="76200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6596608" y="4055368"/>
              <a:ext cx="7620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>
              <a:off x="6596608" y="3445768"/>
              <a:ext cx="762000" cy="914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6596608" y="3750568"/>
              <a:ext cx="762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 flipV="1">
              <a:off x="6596608" y="3750568"/>
              <a:ext cx="7620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6596608" y="4055368"/>
              <a:ext cx="762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6596608" y="4360168"/>
              <a:ext cx="762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 flipV="1">
              <a:off x="6596608" y="4055368"/>
              <a:ext cx="762000" cy="304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27"/>
            <p:cNvSpPr txBox="1">
              <a:spLocks noChangeArrowheads="1"/>
            </p:cNvSpPr>
            <p:nvPr/>
          </p:nvSpPr>
          <p:spPr bwMode="auto">
            <a:xfrm>
              <a:off x="6825208" y="3140968"/>
              <a:ext cx="6588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K</a:t>
              </a:r>
              <a:r>
                <a:rPr lang="en-US" altLang="en-US" baseline="-25000"/>
                <a:t>4,3</a:t>
              </a:r>
              <a:endParaRPr lang="en-US" altLang="en-US"/>
            </a:p>
          </p:txBody>
        </p:sp>
      </p:grp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4355976" y="5376887"/>
            <a:ext cx="4410072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altLang="en-US" dirty="0" err="1">
                <a:cs typeface="+mn-cs"/>
              </a:rPr>
              <a:t>K</a:t>
            </a:r>
            <a:r>
              <a:rPr lang="en-US" altLang="en-US" i="1" baseline="-25000" dirty="0" err="1">
                <a:cs typeface="+mn-cs"/>
              </a:rPr>
              <a:t>m</a:t>
            </a:r>
            <a:r>
              <a:rPr lang="en-US" altLang="en-US" baseline="-25000" dirty="0" err="1">
                <a:cs typeface="+mn-cs"/>
              </a:rPr>
              <a:t>,</a:t>
            </a:r>
            <a:r>
              <a:rPr lang="en-US" altLang="en-US" i="1" baseline="-25000" dirty="0" err="1">
                <a:cs typeface="+mn-cs"/>
              </a:rPr>
              <a:t>n</a:t>
            </a:r>
            <a:r>
              <a:rPr lang="en-US" altLang="en-US" dirty="0">
                <a:cs typeface="+mn-cs"/>
              </a:rPr>
              <a:t> </a:t>
            </a:r>
            <a:r>
              <a:rPr lang="th-TH" altLang="en-US" dirty="0">
                <a:cs typeface="+mn-cs"/>
              </a:rPr>
              <a:t>มี</a:t>
            </a:r>
            <a:r>
              <a:rPr lang="en-US" altLang="en-US" dirty="0">
                <a:cs typeface="+mn-cs"/>
              </a:rPr>
              <a:t> _____ </a:t>
            </a:r>
            <a:r>
              <a:rPr lang="th-TH" altLang="en-US" dirty="0" smtClean="0">
                <a:cs typeface="+mn-cs"/>
              </a:rPr>
              <a:t>จุด</a:t>
            </a:r>
            <a:r>
              <a:rPr lang="en-US" altLang="en-US" dirty="0" smtClean="0">
                <a:cs typeface="+mn-cs"/>
              </a:rPr>
              <a:t> </a:t>
            </a:r>
            <a:r>
              <a:rPr lang="th-TH" altLang="en-US" dirty="0" smtClean="0">
                <a:cs typeface="+mn-cs"/>
              </a:rPr>
              <a:t>และ</a:t>
            </a:r>
            <a:r>
              <a:rPr lang="en-US" altLang="en-US" dirty="0" smtClean="0">
                <a:cs typeface="+mn-cs"/>
              </a:rPr>
              <a:t> </a:t>
            </a:r>
            <a:r>
              <a:rPr lang="en-US" altLang="en-US" dirty="0">
                <a:cs typeface="+mn-cs"/>
              </a:rPr>
              <a:t>_____ </a:t>
            </a:r>
            <a:r>
              <a:rPr lang="th-TH" altLang="en-US" dirty="0">
                <a:cs typeface="+mn-cs"/>
              </a:rPr>
              <a:t>ด้าน</a:t>
            </a:r>
            <a:endParaRPr lang="en-US" alt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52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กราฟ</a:t>
            </a:r>
            <a:r>
              <a:rPr lang="th-TH" altLang="en-US" dirty="0" smtClean="0"/>
              <a:t>ย่อย</a:t>
            </a:r>
            <a:r>
              <a:rPr lang="en-US" altLang="en-US" dirty="0" smtClean="0"/>
              <a:t> </a:t>
            </a:r>
            <a:r>
              <a:rPr lang="th-TH" altLang="en-US" dirty="0" smtClean="0"/>
              <a:t>(</a:t>
            </a:r>
            <a:r>
              <a:rPr lang="en-US" altLang="en-US" dirty="0" err="1"/>
              <a:t>subgraph</a:t>
            </a:r>
            <a:r>
              <a:rPr lang="th-TH" altLang="en-US" dirty="0"/>
              <a:t>)</a:t>
            </a:r>
            <a:r>
              <a:rPr lang="en-US" altLang="en-US" dirty="0"/>
              <a:t> </a:t>
            </a:r>
            <a:r>
              <a:rPr lang="th-TH" altLang="en-US" dirty="0"/>
              <a:t>ของกราฟ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G</a:t>
            </a:r>
            <a:r>
              <a:rPr lang="en-US" altLang="en-US" dirty="0">
                <a:solidFill>
                  <a:srgbClr val="FF0000"/>
                </a:solidFill>
              </a:rPr>
              <a:t>=(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dirty="0"/>
              <a:t> </a:t>
            </a:r>
            <a:r>
              <a:rPr lang="th-TH" altLang="en-US" dirty="0"/>
              <a:t>คือกราฟ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H</a:t>
            </a:r>
            <a:r>
              <a:rPr lang="en-US" altLang="en-US" dirty="0">
                <a:solidFill>
                  <a:srgbClr val="FF0000"/>
                </a:solidFill>
              </a:rPr>
              <a:t>=(</a:t>
            </a:r>
            <a:r>
              <a:rPr lang="en-US" altLang="en-US" i="1" dirty="0">
                <a:solidFill>
                  <a:srgbClr val="FF0000"/>
                </a:solidFill>
              </a:rPr>
              <a:t>W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dirty="0"/>
              <a:t> </a:t>
            </a:r>
            <a:r>
              <a:rPr lang="th-TH" altLang="en-US" dirty="0"/>
              <a:t>โดยที่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W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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dirty="0"/>
              <a:t> </a:t>
            </a:r>
            <a:r>
              <a:rPr lang="th-TH" altLang="en-US" dirty="0"/>
              <a:t>และ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F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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endParaRPr lang="en-US" altLang="en-US" dirty="0"/>
          </a:p>
          <a:p>
            <a:endParaRPr lang="en-US" dirty="0"/>
          </a:p>
        </p:txBody>
      </p:sp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1461790" y="2780928"/>
            <a:ext cx="6278562" cy="1663700"/>
            <a:chOff x="749" y="1968"/>
            <a:chExt cx="4339" cy="1341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749" y="2065"/>
              <a:ext cx="151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749" y="2714"/>
              <a:ext cx="151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430" y="2714"/>
              <a:ext cx="152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658" y="2146"/>
              <a:ext cx="151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187" y="2633"/>
              <a:ext cx="152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2263" y="1984"/>
              <a:ext cx="152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128" y="2308"/>
              <a:ext cx="151" cy="163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85" y="2389"/>
              <a:ext cx="151" cy="163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809" y="2714"/>
              <a:ext cx="151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415" y="2308"/>
              <a:ext cx="151" cy="163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900" y="2065"/>
              <a:ext cx="1363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900" y="2389"/>
              <a:ext cx="228" cy="4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1279" y="2227"/>
              <a:ext cx="379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900" y="2227"/>
              <a:ext cx="228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900" y="2795"/>
              <a:ext cx="5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825" y="2227"/>
              <a:ext cx="0" cy="4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1279" y="2389"/>
              <a:ext cx="606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1960" y="2389"/>
              <a:ext cx="455" cy="4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1582" y="2292"/>
              <a:ext cx="115" cy="5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1809" y="2227"/>
              <a:ext cx="606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1809" y="2065"/>
              <a:ext cx="454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1251" y="2471"/>
              <a:ext cx="227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1582" y="2795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1960" y="2714"/>
              <a:ext cx="227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1885" y="2552"/>
              <a:ext cx="75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2036" y="2146"/>
              <a:ext cx="303" cy="3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2339" y="2471"/>
              <a:ext cx="15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H="1" flipV="1">
              <a:off x="2339" y="2146"/>
              <a:ext cx="151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900" y="2227"/>
              <a:ext cx="772" cy="5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3271" y="2049"/>
              <a:ext cx="151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3271" y="2698"/>
              <a:ext cx="151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3952" y="2698"/>
              <a:ext cx="152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4180" y="2130"/>
              <a:ext cx="151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4785" y="1968"/>
              <a:ext cx="152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3650" y="2292"/>
              <a:ext cx="151" cy="163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4331" y="2698"/>
              <a:ext cx="151" cy="162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4937" y="2292"/>
              <a:ext cx="151" cy="163"/>
            </a:xfrm>
            <a:prstGeom prst="ellipse">
              <a:avLst/>
            </a:prstGeom>
            <a:solidFill>
              <a:srgbClr val="96969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V="1">
              <a:off x="3422" y="2049"/>
              <a:ext cx="1363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 flipV="1">
              <a:off x="3422" y="2373"/>
              <a:ext cx="228" cy="4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V="1">
              <a:off x="3801" y="2211"/>
              <a:ext cx="379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 flipV="1">
              <a:off x="3422" y="2779"/>
              <a:ext cx="5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V="1">
              <a:off x="3347" y="2211"/>
              <a:ext cx="0" cy="4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 flipV="1">
              <a:off x="4482" y="2373"/>
              <a:ext cx="455" cy="4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V="1">
              <a:off x="4104" y="2292"/>
              <a:ext cx="115" cy="4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>
              <a:off x="4331" y="2211"/>
              <a:ext cx="606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V="1">
              <a:off x="4331" y="2049"/>
              <a:ext cx="454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>
              <a:off x="3773" y="2455"/>
              <a:ext cx="227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>
              <a:off x="4104" y="2779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 flipH="1" flipV="1">
              <a:off x="4861" y="2130"/>
              <a:ext cx="151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4" name="AutoShape 53"/>
            <p:cNvSpPr>
              <a:spLocks noChangeArrowheads="1"/>
            </p:cNvSpPr>
            <p:nvPr/>
          </p:nvSpPr>
          <p:spPr bwMode="auto">
            <a:xfrm>
              <a:off x="2701" y="2330"/>
              <a:ext cx="601" cy="32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5" name="Text Box 54"/>
            <p:cNvSpPr txBox="1">
              <a:spLocks noChangeArrowheads="1"/>
            </p:cNvSpPr>
            <p:nvPr/>
          </p:nvSpPr>
          <p:spPr bwMode="auto">
            <a:xfrm>
              <a:off x="1408" y="2842"/>
              <a:ext cx="331" cy="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 sz="3200" i="1"/>
                <a:t>G</a:t>
              </a:r>
              <a:endParaRPr lang="en-US" altLang="en-US" i="1"/>
            </a:p>
          </p:txBody>
        </p:sp>
        <p:sp>
          <p:nvSpPr>
            <p:cNvPr id="56" name="Text Box 55"/>
            <p:cNvSpPr txBox="1">
              <a:spLocks noChangeArrowheads="1"/>
            </p:cNvSpPr>
            <p:nvPr/>
          </p:nvSpPr>
          <p:spPr bwMode="auto">
            <a:xfrm>
              <a:off x="3962" y="2793"/>
              <a:ext cx="331" cy="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en-US" sz="3200" i="1"/>
                <a:t>H</a:t>
              </a:r>
              <a:endParaRPr lang="en-US" altLang="en-US" i="1"/>
            </a:p>
          </p:txBody>
        </p: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2863552" y="4076328"/>
            <a:ext cx="1676400" cy="1600200"/>
            <a:chOff x="4224" y="2112"/>
            <a:chExt cx="1056" cy="1008"/>
          </a:xfrm>
        </p:grpSpPr>
        <p:sp>
          <p:nvSpPr>
            <p:cNvPr id="58" name="AutoShape 57"/>
            <p:cNvSpPr>
              <a:spLocks noChangeArrowheads="1"/>
            </p:cNvSpPr>
            <p:nvPr/>
          </p:nvSpPr>
          <p:spPr bwMode="auto">
            <a:xfrm>
              <a:off x="4416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AutoShape 58"/>
            <p:cNvSpPr>
              <a:spLocks noChangeArrowheads="1"/>
            </p:cNvSpPr>
            <p:nvPr/>
          </p:nvSpPr>
          <p:spPr bwMode="auto">
            <a:xfrm>
              <a:off x="4992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AutoShape 59"/>
            <p:cNvSpPr>
              <a:spLocks noChangeArrowheads="1"/>
            </p:cNvSpPr>
            <p:nvPr/>
          </p:nvSpPr>
          <p:spPr bwMode="auto">
            <a:xfrm>
              <a:off x="422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AutoShape 60"/>
            <p:cNvSpPr>
              <a:spLocks noChangeArrowheads="1"/>
            </p:cNvSpPr>
            <p:nvPr/>
          </p:nvSpPr>
          <p:spPr bwMode="auto">
            <a:xfrm>
              <a:off x="5184" y="249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61"/>
            <p:cNvSpPr>
              <a:spLocks noChangeArrowheads="1"/>
            </p:cNvSpPr>
            <p:nvPr/>
          </p:nvSpPr>
          <p:spPr bwMode="auto">
            <a:xfrm>
              <a:off x="4704" y="211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3" name="AutoShape 62"/>
            <p:cNvCxnSpPr>
              <a:cxnSpLocks noChangeShapeType="1"/>
              <a:stCxn id="60" idx="4"/>
              <a:endCxn id="58" idx="1"/>
            </p:cNvCxnSpPr>
            <p:nvPr/>
          </p:nvCxnSpPr>
          <p:spPr bwMode="auto">
            <a:xfrm>
              <a:off x="4272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AutoShape 63"/>
            <p:cNvCxnSpPr>
              <a:cxnSpLocks noChangeShapeType="1"/>
              <a:stCxn id="58" idx="6"/>
              <a:endCxn id="59" idx="2"/>
            </p:cNvCxnSpPr>
            <p:nvPr/>
          </p:nvCxnSpPr>
          <p:spPr bwMode="auto">
            <a:xfrm>
              <a:off x="4512" y="3072"/>
              <a:ext cx="480" cy="0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AutoShape 64"/>
            <p:cNvCxnSpPr>
              <a:cxnSpLocks noChangeShapeType="1"/>
              <a:stCxn id="59" idx="7"/>
              <a:endCxn id="61" idx="4"/>
            </p:cNvCxnSpPr>
            <p:nvPr/>
          </p:nvCxnSpPr>
          <p:spPr bwMode="auto">
            <a:xfrm flipV="1">
              <a:off x="5074" y="2592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AutoShape 65"/>
            <p:cNvCxnSpPr>
              <a:cxnSpLocks noChangeShapeType="1"/>
              <a:stCxn id="61" idx="1"/>
              <a:endCxn id="62" idx="5"/>
            </p:cNvCxnSpPr>
            <p:nvPr/>
          </p:nvCxnSpPr>
          <p:spPr bwMode="auto">
            <a:xfrm flipH="1" flipV="1">
              <a:off x="478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66"/>
            <p:cNvCxnSpPr>
              <a:cxnSpLocks noChangeShapeType="1"/>
              <a:stCxn id="60" idx="7"/>
              <a:endCxn id="62" idx="3"/>
            </p:cNvCxnSpPr>
            <p:nvPr/>
          </p:nvCxnSpPr>
          <p:spPr bwMode="auto">
            <a:xfrm flipV="1">
              <a:off x="4306" y="2194"/>
              <a:ext cx="412" cy="316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AutoShape 67"/>
            <p:cNvCxnSpPr>
              <a:cxnSpLocks noChangeShapeType="1"/>
              <a:stCxn id="62" idx="4"/>
              <a:endCxn id="58" idx="0"/>
            </p:cNvCxnSpPr>
            <p:nvPr/>
          </p:nvCxnSpPr>
          <p:spPr bwMode="auto">
            <a:xfrm flipH="1">
              <a:off x="4464" y="2208"/>
              <a:ext cx="288" cy="816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AutoShape 68"/>
            <p:cNvCxnSpPr>
              <a:cxnSpLocks noChangeShapeType="1"/>
              <a:stCxn id="62" idx="4"/>
              <a:endCxn id="59" idx="1"/>
            </p:cNvCxnSpPr>
            <p:nvPr/>
          </p:nvCxnSpPr>
          <p:spPr bwMode="auto">
            <a:xfrm>
              <a:off x="4752" y="2208"/>
              <a:ext cx="254" cy="830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AutoShape 69"/>
            <p:cNvCxnSpPr>
              <a:cxnSpLocks noChangeShapeType="1"/>
              <a:stCxn id="60" idx="6"/>
              <a:endCxn id="61" idx="2"/>
            </p:cNvCxnSpPr>
            <p:nvPr/>
          </p:nvCxnSpPr>
          <p:spPr bwMode="auto">
            <a:xfrm>
              <a:off x="4320" y="2544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AutoShape 70"/>
            <p:cNvCxnSpPr>
              <a:cxnSpLocks noChangeShapeType="1"/>
              <a:stCxn id="60" idx="5"/>
              <a:endCxn id="59" idx="1"/>
            </p:cNvCxnSpPr>
            <p:nvPr/>
          </p:nvCxnSpPr>
          <p:spPr bwMode="auto">
            <a:xfrm>
              <a:off x="4306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AutoShape 71"/>
            <p:cNvCxnSpPr>
              <a:cxnSpLocks noChangeShapeType="1"/>
              <a:stCxn id="58" idx="7"/>
              <a:endCxn id="61" idx="3"/>
            </p:cNvCxnSpPr>
            <p:nvPr/>
          </p:nvCxnSpPr>
          <p:spPr bwMode="auto">
            <a:xfrm flipV="1">
              <a:off x="4498" y="2578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3" name="Group 73"/>
          <p:cNvGrpSpPr>
            <a:grpSpLocks/>
          </p:cNvGrpSpPr>
          <p:nvPr/>
        </p:nvGrpSpPr>
        <p:grpSpPr bwMode="auto">
          <a:xfrm>
            <a:off x="5759152" y="4685928"/>
            <a:ext cx="1676400" cy="990600"/>
            <a:chOff x="3600" y="2544"/>
            <a:chExt cx="1056" cy="624"/>
          </a:xfrm>
        </p:grpSpPr>
        <p:sp>
          <p:nvSpPr>
            <p:cNvPr id="74" name="AutoShape 74"/>
            <p:cNvSpPr>
              <a:spLocks noChangeArrowheads="1"/>
            </p:cNvSpPr>
            <p:nvPr/>
          </p:nvSpPr>
          <p:spPr bwMode="auto">
            <a:xfrm>
              <a:off x="3792" y="307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AutoShape 75"/>
            <p:cNvSpPr>
              <a:spLocks noChangeArrowheads="1"/>
            </p:cNvSpPr>
            <p:nvPr/>
          </p:nvSpPr>
          <p:spPr bwMode="auto">
            <a:xfrm>
              <a:off x="4368" y="307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3600" y="254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4560" y="254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8" name="AutoShape 78"/>
            <p:cNvCxnSpPr>
              <a:cxnSpLocks noChangeShapeType="1"/>
              <a:stCxn id="76" idx="4"/>
              <a:endCxn id="74" idx="1"/>
            </p:cNvCxnSpPr>
            <p:nvPr/>
          </p:nvCxnSpPr>
          <p:spPr bwMode="auto">
            <a:xfrm>
              <a:off x="3648" y="2640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AutoShape 79"/>
            <p:cNvCxnSpPr>
              <a:cxnSpLocks noChangeShapeType="1"/>
              <a:stCxn id="74" idx="6"/>
              <a:endCxn id="75" idx="2"/>
            </p:cNvCxnSpPr>
            <p:nvPr/>
          </p:nvCxnSpPr>
          <p:spPr bwMode="auto">
            <a:xfrm>
              <a:off x="3888" y="3120"/>
              <a:ext cx="480" cy="0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80"/>
            <p:cNvCxnSpPr>
              <a:cxnSpLocks noChangeShapeType="1"/>
              <a:stCxn id="75" idx="7"/>
              <a:endCxn id="77" idx="4"/>
            </p:cNvCxnSpPr>
            <p:nvPr/>
          </p:nvCxnSpPr>
          <p:spPr bwMode="auto">
            <a:xfrm flipV="1">
              <a:off x="4450" y="2640"/>
              <a:ext cx="158" cy="446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81"/>
            <p:cNvCxnSpPr>
              <a:cxnSpLocks noChangeShapeType="1"/>
              <a:stCxn id="76" idx="6"/>
              <a:endCxn id="77" idx="2"/>
            </p:cNvCxnSpPr>
            <p:nvPr/>
          </p:nvCxnSpPr>
          <p:spPr bwMode="auto">
            <a:xfrm>
              <a:off x="3696" y="2592"/>
              <a:ext cx="864" cy="0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AutoShape 82"/>
            <p:cNvCxnSpPr>
              <a:cxnSpLocks noChangeShapeType="1"/>
              <a:stCxn id="74" idx="7"/>
              <a:endCxn id="77" idx="3"/>
            </p:cNvCxnSpPr>
            <p:nvPr/>
          </p:nvCxnSpPr>
          <p:spPr bwMode="auto">
            <a:xfrm flipV="1">
              <a:off x="3874" y="2626"/>
              <a:ext cx="700" cy="460"/>
            </a:xfrm>
            <a:prstGeom prst="straightConnector1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3" name="Text Box 72"/>
          <p:cNvSpPr txBox="1">
            <a:spLocks noChangeArrowheads="1"/>
          </p:cNvSpPr>
          <p:nvPr/>
        </p:nvSpPr>
        <p:spPr bwMode="auto">
          <a:xfrm>
            <a:off x="3352800" y="5661248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66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K</a:t>
            </a:r>
            <a:r>
              <a:rPr lang="en-US" altLang="en-US" sz="2800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4" name="Text Box 83"/>
          <p:cNvSpPr txBox="1">
            <a:spLocks noChangeArrowheads="1"/>
          </p:cNvSpPr>
          <p:nvPr/>
        </p:nvSpPr>
        <p:spPr bwMode="auto">
          <a:xfrm>
            <a:off x="5562600" y="5661248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66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th-TH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  <a:cs typeface="Angsana New" panose="02020603050405020304" pitchFamily="18" charset="-34"/>
              </a:rPr>
              <a:t>กราฟย่อยของ</a:t>
            </a:r>
            <a:r>
              <a:rPr lang="en-US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K</a:t>
            </a:r>
            <a:r>
              <a:rPr lang="en-US" alt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4176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utoUpdateAnimBg="0"/>
      <p:bldP spid="8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การรวม(</a:t>
            </a:r>
            <a:r>
              <a:rPr lang="en-US" altLang="en-US" i="1" dirty="0"/>
              <a:t>union</a:t>
            </a:r>
            <a:r>
              <a:rPr lang="th-TH" altLang="en-US" dirty="0"/>
              <a:t>)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G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 </a:t>
            </a:r>
            <a:r>
              <a:rPr lang="en-US" altLang="en-US" i="1" dirty="0" smtClean="0">
                <a:solidFill>
                  <a:srgbClr val="FF0000"/>
                </a:solidFill>
              </a:rPr>
              <a:t>G</a:t>
            </a:r>
            <a:r>
              <a:rPr lang="en-US" alt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altLang="en-US" dirty="0" smtClean="0"/>
              <a:t> </a:t>
            </a:r>
            <a:r>
              <a:rPr lang="th-TH" altLang="en-US" dirty="0"/>
              <a:t>ของกราฟอย่างง่าย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G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=(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dirty="0"/>
              <a:t> </a:t>
            </a:r>
            <a:r>
              <a:rPr lang="th-TH" altLang="en-US" dirty="0"/>
              <a:t>และ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G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=(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dirty="0"/>
              <a:t> </a:t>
            </a:r>
            <a:r>
              <a:rPr lang="th-TH" altLang="en-US" dirty="0"/>
              <a:t>คือกราฟอย่างง่าย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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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endParaRPr lang="en-US" altLang="en-US" dirty="0"/>
          </a:p>
          <a:p>
            <a:endParaRPr lang="en-US" dirty="0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2388071" y="2970411"/>
            <a:ext cx="1354138" cy="1482725"/>
            <a:chOff x="1152" y="2426"/>
            <a:chExt cx="853" cy="934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200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536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872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200" y="30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536" y="30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152" y="2426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a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479" y="244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b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804" y="2448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c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152" y="307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d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1484" y="303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e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296" y="27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48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296" y="30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15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632" y="27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1632" y="2784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" name="Group 95"/>
          <p:cNvGrpSpPr>
            <a:grpSpLocks/>
          </p:cNvGrpSpPr>
          <p:nvPr/>
        </p:nvGrpSpPr>
        <p:grpSpPr bwMode="auto">
          <a:xfrm>
            <a:off x="5882159" y="2900561"/>
            <a:ext cx="1354137" cy="1511300"/>
            <a:chOff x="3371" y="2078"/>
            <a:chExt cx="853" cy="952"/>
          </a:xfrm>
        </p:grpSpPr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3419" y="23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3755" y="23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4091" y="233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3419" y="266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4080" y="269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3371" y="2078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a</a:t>
              </a: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3698" y="210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b</a:t>
              </a:r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4023" y="2100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c</a:t>
              </a: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3371" y="272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d</a:t>
              </a:r>
            </a:p>
          </p:txBody>
        </p:sp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4023" y="2742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f</a:t>
              </a: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3515" y="23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3515" y="2406"/>
              <a:ext cx="229" cy="3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3851" y="23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3840" y="240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" name="Text Box 37"/>
          <p:cNvSpPr txBox="1">
            <a:spLocks noChangeArrowheads="1"/>
          </p:cNvSpPr>
          <p:nvPr/>
        </p:nvSpPr>
        <p:spPr bwMode="auto">
          <a:xfrm>
            <a:off x="4340696" y="2852936"/>
            <a:ext cx="965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8000" b="1">
                <a:latin typeface="Symbol" panose="05050102010706020507" pitchFamily="18" charset="2"/>
                <a:sym typeface="Symbol" panose="05050102010706020507" pitchFamily="18" charset="2"/>
              </a:rPr>
              <a:t></a:t>
            </a:r>
          </a:p>
        </p:txBody>
      </p:sp>
      <p:grpSp>
        <p:nvGrpSpPr>
          <p:cNvPr id="37" name="Group 92"/>
          <p:cNvGrpSpPr>
            <a:grpSpLocks/>
          </p:cNvGrpSpPr>
          <p:nvPr/>
        </p:nvGrpSpPr>
        <p:grpSpPr bwMode="auto">
          <a:xfrm>
            <a:off x="4112096" y="4630936"/>
            <a:ext cx="1354138" cy="1495425"/>
            <a:chOff x="2267" y="2954"/>
            <a:chExt cx="853" cy="942"/>
          </a:xfrm>
        </p:grpSpPr>
        <p:sp>
          <p:nvSpPr>
            <p:cNvPr id="38" name="Oval 41"/>
            <p:cNvSpPr>
              <a:spLocks noChangeArrowheads="1"/>
            </p:cNvSpPr>
            <p:nvPr/>
          </p:nvSpPr>
          <p:spPr bwMode="auto">
            <a:xfrm>
              <a:off x="2315" y="32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2651" y="32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2987" y="32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2315" y="35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2651" y="355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46"/>
            <p:cNvSpPr txBox="1">
              <a:spLocks noChangeArrowheads="1"/>
            </p:cNvSpPr>
            <p:nvPr/>
          </p:nvSpPr>
          <p:spPr bwMode="auto">
            <a:xfrm>
              <a:off x="2267" y="295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a</a:t>
              </a:r>
            </a:p>
          </p:txBody>
        </p:sp>
        <p:sp>
          <p:nvSpPr>
            <p:cNvPr id="44" name="Text Box 47"/>
            <p:cNvSpPr txBox="1">
              <a:spLocks noChangeArrowheads="1"/>
            </p:cNvSpPr>
            <p:nvPr/>
          </p:nvSpPr>
          <p:spPr bwMode="auto">
            <a:xfrm>
              <a:off x="2594" y="297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b</a:t>
              </a:r>
            </a:p>
          </p:txBody>
        </p:sp>
        <p:sp>
          <p:nvSpPr>
            <p:cNvPr id="45" name="Text Box 48"/>
            <p:cNvSpPr txBox="1">
              <a:spLocks noChangeArrowheads="1"/>
            </p:cNvSpPr>
            <p:nvPr/>
          </p:nvSpPr>
          <p:spPr bwMode="auto">
            <a:xfrm>
              <a:off x="2919" y="2976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c</a:t>
              </a:r>
            </a:p>
          </p:txBody>
        </p:sp>
        <p:sp>
          <p:nvSpPr>
            <p:cNvPr id="46" name="Text Box 49"/>
            <p:cNvSpPr txBox="1">
              <a:spLocks noChangeArrowheads="1"/>
            </p:cNvSpPr>
            <p:nvPr/>
          </p:nvSpPr>
          <p:spPr bwMode="auto">
            <a:xfrm>
              <a:off x="2267" y="358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d</a:t>
              </a:r>
            </a:p>
          </p:txBody>
        </p:sp>
        <p:sp>
          <p:nvSpPr>
            <p:cNvPr id="47" name="Text Box 50"/>
            <p:cNvSpPr txBox="1">
              <a:spLocks noChangeArrowheads="1"/>
            </p:cNvSpPr>
            <p:nvPr/>
          </p:nvSpPr>
          <p:spPr bwMode="auto">
            <a:xfrm>
              <a:off x="2599" y="3562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e</a:t>
              </a:r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>
              <a:off x="2411" y="326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52"/>
            <p:cNvSpPr>
              <a:spLocks noChangeShapeType="1"/>
            </p:cNvSpPr>
            <p:nvPr/>
          </p:nvSpPr>
          <p:spPr bwMode="auto">
            <a:xfrm>
              <a:off x="2363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53"/>
            <p:cNvSpPr>
              <a:spLocks noChangeShapeType="1"/>
            </p:cNvSpPr>
            <p:nvPr/>
          </p:nvSpPr>
          <p:spPr bwMode="auto">
            <a:xfrm>
              <a:off x="2411" y="360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54"/>
            <p:cNvSpPr>
              <a:spLocks noChangeShapeType="1"/>
            </p:cNvSpPr>
            <p:nvPr/>
          </p:nvSpPr>
          <p:spPr bwMode="auto">
            <a:xfrm>
              <a:off x="2699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>
              <a:off x="2747" y="326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56"/>
            <p:cNvSpPr>
              <a:spLocks noChangeShapeType="1"/>
            </p:cNvSpPr>
            <p:nvPr/>
          </p:nvSpPr>
          <p:spPr bwMode="auto">
            <a:xfrm flipV="1">
              <a:off x="2747" y="3312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Oval 88"/>
            <p:cNvSpPr>
              <a:spLocks noChangeArrowheads="1"/>
            </p:cNvSpPr>
            <p:nvPr/>
          </p:nvSpPr>
          <p:spPr bwMode="auto">
            <a:xfrm>
              <a:off x="2981" y="35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Text Box 89"/>
            <p:cNvSpPr txBox="1">
              <a:spLocks noChangeArrowheads="1"/>
            </p:cNvSpPr>
            <p:nvPr/>
          </p:nvSpPr>
          <p:spPr bwMode="auto">
            <a:xfrm>
              <a:off x="2924" y="3608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/>
                <a:t>f</a:t>
              </a:r>
            </a:p>
          </p:txBody>
        </p:sp>
        <p:sp>
          <p:nvSpPr>
            <p:cNvPr id="56" name="Line 91"/>
            <p:cNvSpPr>
              <a:spLocks noChangeShapeType="1"/>
            </p:cNvSpPr>
            <p:nvPr/>
          </p:nvSpPr>
          <p:spPr bwMode="auto">
            <a:xfrm flipV="1">
              <a:off x="2384" y="329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90"/>
            <p:cNvSpPr>
              <a:spLocks noChangeShapeType="1"/>
            </p:cNvSpPr>
            <p:nvPr/>
          </p:nvSpPr>
          <p:spPr bwMode="auto">
            <a:xfrm>
              <a:off x="2749" y="3280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AutoShape 94"/>
          <p:cNvSpPr>
            <a:spLocks noChangeArrowheads="1"/>
          </p:cNvSpPr>
          <p:nvPr/>
        </p:nvSpPr>
        <p:spPr bwMode="auto">
          <a:xfrm>
            <a:off x="4645496" y="4427736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5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3.7037E-6 L 0.19062 -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5 0.00926 L -0.19445 0.0092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925" indent="-358775">
              <a:lnSpc>
                <a:spcPct val="80000"/>
              </a:lnSpc>
            </a:pPr>
            <a:r>
              <a:rPr lang="th-TH" altLang="en-US" sz="3200" b="1" dirty="0"/>
              <a:t>วิถี</a:t>
            </a:r>
            <a:r>
              <a:rPr lang="th-TH" altLang="en-US" sz="3200" dirty="0"/>
              <a:t>(</a:t>
            </a:r>
            <a:r>
              <a:rPr lang="en-US" altLang="en-US" sz="3200" i="1" dirty="0">
                <a:solidFill>
                  <a:schemeClr val="accent2"/>
                </a:solidFill>
              </a:rPr>
              <a:t>path</a:t>
            </a:r>
            <a:r>
              <a:rPr lang="th-TH" altLang="en-US" sz="3200" dirty="0"/>
              <a:t>)ที่มีความยาว </a:t>
            </a:r>
            <a:r>
              <a:rPr lang="en-US" altLang="en-US" sz="3200" i="1" dirty="0"/>
              <a:t>n </a:t>
            </a:r>
            <a:r>
              <a:rPr lang="th-TH" altLang="en-US" sz="3200" i="1" dirty="0"/>
              <a:t>จากจุด </a:t>
            </a:r>
            <a:r>
              <a:rPr lang="en-US" altLang="en-US" sz="3200" i="1" dirty="0"/>
              <a:t>u </a:t>
            </a:r>
            <a:r>
              <a:rPr lang="th-TH" altLang="en-US" sz="3200" i="1" dirty="0"/>
              <a:t>ไปยังจุด</a:t>
            </a:r>
            <a:r>
              <a:rPr lang="en-US" altLang="en-US" sz="3200" i="1" dirty="0"/>
              <a:t> v</a:t>
            </a:r>
            <a:r>
              <a:rPr lang="en-US" altLang="en-US" sz="3200" dirty="0"/>
              <a:t> </a:t>
            </a:r>
            <a:r>
              <a:rPr lang="th-TH" altLang="en-US" sz="3200" dirty="0"/>
              <a:t>คือชุดลำดับของด้านที่ประชิดกับจุด </a:t>
            </a:r>
            <a:r>
              <a:rPr lang="en-US" altLang="en-US" sz="3200" i="1" dirty="0"/>
              <a:t>u </a:t>
            </a:r>
            <a:r>
              <a:rPr lang="th-TH" altLang="en-US" sz="3200" i="1" dirty="0"/>
              <a:t>ไปยังจุด</a:t>
            </a:r>
            <a:r>
              <a:rPr lang="en-US" altLang="en-US" sz="3200" dirty="0"/>
              <a:t> </a:t>
            </a:r>
            <a:r>
              <a:rPr lang="en-US" altLang="en-US" sz="3200" i="1" dirty="0"/>
              <a:t>v</a:t>
            </a:r>
            <a:endParaRPr lang="en-US" altLang="en-US" sz="3200" dirty="0"/>
          </a:p>
          <a:p>
            <a:pPr marL="34925" indent="-358775">
              <a:lnSpc>
                <a:spcPct val="80000"/>
              </a:lnSpc>
            </a:pPr>
            <a:r>
              <a:rPr lang="th-TH" altLang="en-US" sz="3200" dirty="0"/>
              <a:t>วิถีใดๆจะเรียกว่า</a:t>
            </a:r>
            <a:r>
              <a:rPr lang="th-TH" altLang="en-US" sz="3200" b="1" dirty="0"/>
              <a:t>วงจรหรือวัฏจักร</a:t>
            </a:r>
            <a:r>
              <a:rPr lang="th-TH" altLang="en-US" sz="3200" dirty="0"/>
              <a:t>(</a:t>
            </a:r>
            <a:r>
              <a:rPr lang="en-US" altLang="en-US" sz="3200" i="1" dirty="0">
                <a:solidFill>
                  <a:schemeClr val="accent2"/>
                </a:solidFill>
              </a:rPr>
              <a:t>circuit</a:t>
            </a:r>
            <a:r>
              <a:rPr lang="th-TH" altLang="en-US" sz="3200" dirty="0"/>
              <a:t>)</a:t>
            </a:r>
            <a:r>
              <a:rPr lang="en-US" altLang="en-US" sz="3200" dirty="0"/>
              <a:t> </a:t>
            </a:r>
            <a:r>
              <a:rPr lang="th-TH" altLang="en-US" sz="3200" dirty="0"/>
              <a:t>ถ้า</a:t>
            </a:r>
            <a:r>
              <a:rPr lang="en-US" altLang="en-US" sz="3200" dirty="0"/>
              <a:t> </a:t>
            </a:r>
            <a:r>
              <a:rPr lang="en-US" altLang="en-US" sz="3200" i="1" dirty="0">
                <a:solidFill>
                  <a:srgbClr val="FF0000"/>
                </a:solidFill>
              </a:rPr>
              <a:t>u=v</a:t>
            </a:r>
            <a:endParaRPr lang="en-US" altLang="en-US" sz="3200" dirty="0"/>
          </a:p>
          <a:p>
            <a:pPr marL="34925" indent="-358775">
              <a:lnSpc>
                <a:spcPct val="80000"/>
              </a:lnSpc>
            </a:pPr>
            <a:r>
              <a:rPr lang="th-TH" altLang="en-US" sz="3200" dirty="0"/>
              <a:t>สำหรับกราฟใดๆจะเรียกกราฟนั้นว่า กราฟเชื่อมโยง(</a:t>
            </a:r>
            <a:r>
              <a:rPr lang="en-US" altLang="en-US" sz="3200" i="1" dirty="0"/>
              <a:t>connected</a:t>
            </a:r>
            <a:r>
              <a:rPr lang="th-TH" altLang="en-US" sz="3200" dirty="0"/>
              <a:t>)</a:t>
            </a:r>
            <a:r>
              <a:rPr lang="en-US" altLang="en-US" sz="3200" dirty="0"/>
              <a:t> </a:t>
            </a:r>
            <a:r>
              <a:rPr lang="th-TH" altLang="en-US" sz="3200" dirty="0"/>
              <a:t>ก็ต่อเมื่อ มีวิถีอย่างน้อยหนึ่งวิถีระหว่างทุกคู่จุดในกราฟนั้นๆ</a:t>
            </a:r>
            <a:endParaRPr lang="en-US" altLang="en-US" sz="3200" dirty="0"/>
          </a:p>
          <a:p>
            <a:endParaRPr lang="en-US" dirty="0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429000" y="3861048"/>
            <a:ext cx="2514600" cy="2271713"/>
            <a:chOff x="576" y="2400"/>
            <a:chExt cx="1584" cy="1431"/>
          </a:xfrm>
        </p:grpSpPr>
        <p:sp>
          <p:nvSpPr>
            <p:cNvPr id="5" name="AutoShape 39"/>
            <p:cNvSpPr>
              <a:spLocks noChangeArrowheads="1"/>
            </p:cNvSpPr>
            <p:nvPr/>
          </p:nvSpPr>
          <p:spPr bwMode="auto">
            <a:xfrm>
              <a:off x="1344" y="326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6" name="Text Box 40"/>
            <p:cNvSpPr txBox="1">
              <a:spLocks noChangeArrowheads="1"/>
            </p:cNvSpPr>
            <p:nvPr/>
          </p:nvSpPr>
          <p:spPr bwMode="auto">
            <a:xfrm>
              <a:off x="1344" y="3360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d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7" name="AutoShape 41"/>
            <p:cNvSpPr>
              <a:spLocks noChangeArrowheads="1"/>
            </p:cNvSpPr>
            <p:nvPr/>
          </p:nvSpPr>
          <p:spPr bwMode="auto">
            <a:xfrm>
              <a:off x="768" y="345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8" name="AutoShape 42"/>
            <p:cNvSpPr>
              <a:spLocks noChangeArrowheads="1"/>
            </p:cNvSpPr>
            <p:nvPr/>
          </p:nvSpPr>
          <p:spPr bwMode="auto">
            <a:xfrm>
              <a:off x="816" y="292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9" name="AutoShape 43"/>
            <p:cNvSpPr>
              <a:spLocks noChangeArrowheads="1"/>
            </p:cNvSpPr>
            <p:nvPr/>
          </p:nvSpPr>
          <p:spPr bwMode="auto">
            <a:xfrm>
              <a:off x="1776" y="321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10" name="AutoShape 44"/>
            <p:cNvSpPr>
              <a:spLocks noChangeArrowheads="1"/>
            </p:cNvSpPr>
            <p:nvPr/>
          </p:nvSpPr>
          <p:spPr bwMode="auto">
            <a:xfrm>
              <a:off x="1296" y="2736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11" name="Text Box 45"/>
            <p:cNvSpPr txBox="1">
              <a:spLocks noChangeArrowheads="1"/>
            </p:cNvSpPr>
            <p:nvPr/>
          </p:nvSpPr>
          <p:spPr bwMode="auto">
            <a:xfrm>
              <a:off x="1200" y="2400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a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2" name="Text Box 46"/>
            <p:cNvSpPr txBox="1">
              <a:spLocks noChangeArrowheads="1"/>
            </p:cNvSpPr>
            <p:nvPr/>
          </p:nvSpPr>
          <p:spPr bwMode="auto">
            <a:xfrm>
              <a:off x="624" y="2640"/>
              <a:ext cx="19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b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3" name="Text Box 47"/>
            <p:cNvSpPr txBox="1">
              <a:spLocks noChangeArrowheads="1"/>
            </p:cNvSpPr>
            <p:nvPr/>
          </p:nvSpPr>
          <p:spPr bwMode="auto">
            <a:xfrm>
              <a:off x="576" y="3504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4" name="Text Box 48"/>
            <p:cNvSpPr txBox="1">
              <a:spLocks noChangeArrowheads="1"/>
            </p:cNvSpPr>
            <p:nvPr/>
          </p:nvSpPr>
          <p:spPr bwMode="auto">
            <a:xfrm>
              <a:off x="1776" y="2928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e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cxnSp>
          <p:nvCxnSpPr>
            <p:cNvPr id="15" name="AutoShape 49"/>
            <p:cNvCxnSpPr>
              <a:cxnSpLocks noChangeShapeType="1"/>
              <a:stCxn id="5" idx="2"/>
              <a:endCxn id="7" idx="6"/>
            </p:cNvCxnSpPr>
            <p:nvPr/>
          </p:nvCxnSpPr>
          <p:spPr bwMode="auto">
            <a:xfrm flipH="1">
              <a:off x="864" y="3312"/>
              <a:ext cx="480" cy="19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50"/>
            <p:cNvCxnSpPr>
              <a:cxnSpLocks noChangeShapeType="1"/>
              <a:stCxn id="7" idx="0"/>
              <a:endCxn id="8" idx="4"/>
            </p:cNvCxnSpPr>
            <p:nvPr/>
          </p:nvCxnSpPr>
          <p:spPr bwMode="auto">
            <a:xfrm flipV="1">
              <a:off x="816" y="3024"/>
              <a:ext cx="48" cy="43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51"/>
            <p:cNvCxnSpPr>
              <a:cxnSpLocks noChangeShapeType="1"/>
              <a:stCxn id="10" idx="5"/>
              <a:endCxn id="9" idx="1"/>
            </p:cNvCxnSpPr>
            <p:nvPr/>
          </p:nvCxnSpPr>
          <p:spPr bwMode="auto">
            <a:xfrm>
              <a:off x="1378" y="2818"/>
              <a:ext cx="412" cy="41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52"/>
            <p:cNvCxnSpPr>
              <a:cxnSpLocks noChangeShapeType="1"/>
              <a:stCxn id="8" idx="5"/>
              <a:endCxn id="5" idx="1"/>
            </p:cNvCxnSpPr>
            <p:nvPr/>
          </p:nvCxnSpPr>
          <p:spPr bwMode="auto">
            <a:xfrm>
              <a:off x="898" y="3010"/>
              <a:ext cx="460" cy="26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53"/>
            <p:cNvCxnSpPr>
              <a:cxnSpLocks noChangeShapeType="1"/>
              <a:stCxn id="5" idx="0"/>
              <a:endCxn id="10" idx="4"/>
            </p:cNvCxnSpPr>
            <p:nvPr/>
          </p:nvCxnSpPr>
          <p:spPr bwMode="auto">
            <a:xfrm flipH="1" flipV="1">
              <a:off x="1344" y="2832"/>
              <a:ext cx="48" cy="43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" name="Rectangle 54"/>
          <p:cNvSpPr>
            <a:spLocks noChangeArrowheads="1"/>
          </p:cNvSpPr>
          <p:nvPr/>
        </p:nvSpPr>
        <p:spPr bwMode="auto">
          <a:xfrm>
            <a:off x="4191000" y="5918448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US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Yes</a:t>
            </a:r>
            <a:endParaRPr lang="en-US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  <p:grpSp>
        <p:nvGrpSpPr>
          <p:cNvPr id="21" name="Group 55"/>
          <p:cNvGrpSpPr>
            <a:grpSpLocks/>
          </p:cNvGrpSpPr>
          <p:nvPr/>
        </p:nvGrpSpPr>
        <p:grpSpPr bwMode="auto">
          <a:xfrm>
            <a:off x="5943600" y="3937248"/>
            <a:ext cx="3048000" cy="2119313"/>
            <a:chOff x="3072" y="2352"/>
            <a:chExt cx="1920" cy="1335"/>
          </a:xfrm>
        </p:grpSpPr>
        <p:sp>
          <p:nvSpPr>
            <p:cNvPr id="22" name="AutoShape 56"/>
            <p:cNvSpPr>
              <a:spLocks noChangeArrowheads="1"/>
            </p:cNvSpPr>
            <p:nvPr/>
          </p:nvSpPr>
          <p:spPr bwMode="auto">
            <a:xfrm>
              <a:off x="4080" y="302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23" name="Text Box 57"/>
            <p:cNvSpPr txBox="1">
              <a:spLocks noChangeArrowheads="1"/>
            </p:cNvSpPr>
            <p:nvPr/>
          </p:nvSpPr>
          <p:spPr bwMode="auto">
            <a:xfrm>
              <a:off x="4176" y="2976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d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24" name="AutoShape 58"/>
            <p:cNvSpPr>
              <a:spLocks noChangeArrowheads="1"/>
            </p:cNvSpPr>
            <p:nvPr/>
          </p:nvSpPr>
          <p:spPr bwMode="auto">
            <a:xfrm>
              <a:off x="3264" y="316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25" name="AutoShape 59"/>
            <p:cNvSpPr>
              <a:spLocks noChangeArrowheads="1"/>
            </p:cNvSpPr>
            <p:nvPr/>
          </p:nvSpPr>
          <p:spPr bwMode="auto">
            <a:xfrm>
              <a:off x="3312" y="264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26" name="AutoShape 60"/>
            <p:cNvSpPr>
              <a:spLocks noChangeArrowheads="1"/>
            </p:cNvSpPr>
            <p:nvPr/>
          </p:nvSpPr>
          <p:spPr bwMode="auto">
            <a:xfrm>
              <a:off x="4608" y="316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27" name="AutoShape 61"/>
            <p:cNvSpPr>
              <a:spLocks noChangeArrowheads="1"/>
            </p:cNvSpPr>
            <p:nvPr/>
          </p:nvSpPr>
          <p:spPr bwMode="auto">
            <a:xfrm>
              <a:off x="3840" y="2544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28" name="Text Box 62"/>
            <p:cNvSpPr txBox="1">
              <a:spLocks noChangeArrowheads="1"/>
            </p:cNvSpPr>
            <p:nvPr/>
          </p:nvSpPr>
          <p:spPr bwMode="auto">
            <a:xfrm>
              <a:off x="4032" y="2352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a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29" name="Text Box 63"/>
            <p:cNvSpPr txBox="1">
              <a:spLocks noChangeArrowheads="1"/>
            </p:cNvSpPr>
            <p:nvPr/>
          </p:nvSpPr>
          <p:spPr bwMode="auto">
            <a:xfrm>
              <a:off x="3120" y="2352"/>
              <a:ext cx="19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b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30" name="Text Box 64"/>
            <p:cNvSpPr txBox="1">
              <a:spLocks noChangeArrowheads="1"/>
            </p:cNvSpPr>
            <p:nvPr/>
          </p:nvSpPr>
          <p:spPr bwMode="auto">
            <a:xfrm>
              <a:off x="3072" y="3216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31" name="Text Box 65"/>
            <p:cNvSpPr txBox="1">
              <a:spLocks noChangeArrowheads="1"/>
            </p:cNvSpPr>
            <p:nvPr/>
          </p:nvSpPr>
          <p:spPr bwMode="auto">
            <a:xfrm>
              <a:off x="4608" y="2880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e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cxnSp>
          <p:nvCxnSpPr>
            <p:cNvPr id="32" name="AutoShape 66"/>
            <p:cNvCxnSpPr>
              <a:cxnSpLocks noChangeShapeType="1"/>
              <a:stCxn id="22" idx="2"/>
              <a:endCxn id="24" idx="6"/>
            </p:cNvCxnSpPr>
            <p:nvPr/>
          </p:nvCxnSpPr>
          <p:spPr bwMode="auto">
            <a:xfrm flipH="1">
              <a:off x="3360" y="3072"/>
              <a:ext cx="720" cy="144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67"/>
            <p:cNvCxnSpPr>
              <a:cxnSpLocks noChangeShapeType="1"/>
              <a:stCxn id="24" idx="0"/>
              <a:endCxn id="25" idx="4"/>
            </p:cNvCxnSpPr>
            <p:nvPr/>
          </p:nvCxnSpPr>
          <p:spPr bwMode="auto">
            <a:xfrm flipV="1">
              <a:off x="3312" y="2736"/>
              <a:ext cx="48" cy="43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68"/>
            <p:cNvCxnSpPr>
              <a:cxnSpLocks noChangeShapeType="1"/>
              <a:stCxn id="27" idx="5"/>
              <a:endCxn id="26" idx="1"/>
            </p:cNvCxnSpPr>
            <p:nvPr/>
          </p:nvCxnSpPr>
          <p:spPr bwMode="auto">
            <a:xfrm>
              <a:off x="3922" y="2626"/>
              <a:ext cx="700" cy="556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69"/>
            <p:cNvCxnSpPr>
              <a:cxnSpLocks noChangeShapeType="1"/>
              <a:stCxn id="25" idx="5"/>
              <a:endCxn id="22" idx="1"/>
            </p:cNvCxnSpPr>
            <p:nvPr/>
          </p:nvCxnSpPr>
          <p:spPr bwMode="auto">
            <a:xfrm>
              <a:off x="3394" y="2722"/>
              <a:ext cx="700" cy="316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AutoShape 70"/>
            <p:cNvSpPr>
              <a:spLocks noChangeArrowheads="1"/>
            </p:cNvSpPr>
            <p:nvPr/>
          </p:nvSpPr>
          <p:spPr bwMode="auto">
            <a:xfrm>
              <a:off x="3696" y="336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cxnSp>
          <p:nvCxnSpPr>
            <p:cNvPr id="37" name="AutoShape 71"/>
            <p:cNvCxnSpPr>
              <a:cxnSpLocks noChangeShapeType="1"/>
              <a:stCxn id="36" idx="0"/>
              <a:endCxn id="27" idx="4"/>
            </p:cNvCxnSpPr>
            <p:nvPr/>
          </p:nvCxnSpPr>
          <p:spPr bwMode="auto">
            <a:xfrm flipV="1">
              <a:off x="3744" y="2640"/>
              <a:ext cx="144" cy="720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AutoShape 72"/>
            <p:cNvCxnSpPr>
              <a:cxnSpLocks noChangeShapeType="1"/>
              <a:stCxn id="36" idx="6"/>
              <a:endCxn id="26" idx="2"/>
            </p:cNvCxnSpPr>
            <p:nvPr/>
          </p:nvCxnSpPr>
          <p:spPr bwMode="auto">
            <a:xfrm flipV="1">
              <a:off x="3792" y="3216"/>
              <a:ext cx="816" cy="19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 Box 73"/>
            <p:cNvSpPr txBox="1">
              <a:spLocks noChangeArrowheads="1"/>
            </p:cNvSpPr>
            <p:nvPr/>
          </p:nvSpPr>
          <p:spPr bwMode="auto">
            <a:xfrm>
              <a:off x="3504" y="3360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f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</p:grpSp>
      <p:sp>
        <p:nvSpPr>
          <p:cNvPr id="40" name="Rectangle 74"/>
          <p:cNvSpPr>
            <a:spLocks noChangeArrowheads="1"/>
          </p:cNvSpPr>
          <p:nvPr/>
        </p:nvSpPr>
        <p:spPr bwMode="auto">
          <a:xfrm>
            <a:off x="6934200" y="5918448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No</a:t>
            </a:r>
          </a:p>
        </p:txBody>
      </p:sp>
      <p:grpSp>
        <p:nvGrpSpPr>
          <p:cNvPr id="41" name="Group 22"/>
          <p:cNvGrpSpPr>
            <a:grpSpLocks/>
          </p:cNvGrpSpPr>
          <p:nvPr/>
        </p:nvGrpSpPr>
        <p:grpSpPr bwMode="auto">
          <a:xfrm>
            <a:off x="304800" y="4013448"/>
            <a:ext cx="3048000" cy="1890713"/>
            <a:chOff x="2976" y="864"/>
            <a:chExt cx="1920" cy="1191"/>
          </a:xfrm>
        </p:grpSpPr>
        <p:sp>
          <p:nvSpPr>
            <p:cNvPr id="42" name="AutoShape 23"/>
            <p:cNvSpPr>
              <a:spLocks noChangeArrowheads="1"/>
            </p:cNvSpPr>
            <p:nvPr/>
          </p:nvSpPr>
          <p:spPr bwMode="auto">
            <a:xfrm>
              <a:off x="3744" y="1488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43" name="Text Box 24"/>
            <p:cNvSpPr txBox="1">
              <a:spLocks noChangeArrowheads="1"/>
            </p:cNvSpPr>
            <p:nvPr/>
          </p:nvSpPr>
          <p:spPr bwMode="auto">
            <a:xfrm>
              <a:off x="3744" y="1584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d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44" name="AutoShape 25"/>
            <p:cNvSpPr>
              <a:spLocks noChangeArrowheads="1"/>
            </p:cNvSpPr>
            <p:nvPr/>
          </p:nvSpPr>
          <p:spPr bwMode="auto">
            <a:xfrm>
              <a:off x="3168" y="168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45" name="AutoShape 26"/>
            <p:cNvSpPr>
              <a:spLocks noChangeArrowheads="1"/>
            </p:cNvSpPr>
            <p:nvPr/>
          </p:nvSpPr>
          <p:spPr bwMode="auto">
            <a:xfrm>
              <a:off x="3216" y="1152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46" name="AutoShape 27"/>
            <p:cNvSpPr>
              <a:spLocks noChangeArrowheads="1"/>
            </p:cNvSpPr>
            <p:nvPr/>
          </p:nvSpPr>
          <p:spPr bwMode="auto">
            <a:xfrm>
              <a:off x="4512" y="168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47" name="AutoShape 28"/>
            <p:cNvSpPr>
              <a:spLocks noChangeArrowheads="1"/>
            </p:cNvSpPr>
            <p:nvPr/>
          </p:nvSpPr>
          <p:spPr bwMode="auto">
            <a:xfrm>
              <a:off x="4032" y="1200"/>
              <a:ext cx="96" cy="96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th-TH" altLang="en-US"/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3936" y="864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a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49" name="Text Box 30"/>
            <p:cNvSpPr txBox="1">
              <a:spLocks noChangeArrowheads="1"/>
            </p:cNvSpPr>
            <p:nvPr/>
          </p:nvSpPr>
          <p:spPr bwMode="auto">
            <a:xfrm>
              <a:off x="3024" y="864"/>
              <a:ext cx="19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b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50" name="Text Box 31"/>
            <p:cNvSpPr txBox="1">
              <a:spLocks noChangeArrowheads="1"/>
            </p:cNvSpPr>
            <p:nvPr/>
          </p:nvSpPr>
          <p:spPr bwMode="auto">
            <a:xfrm>
              <a:off x="2976" y="1728"/>
              <a:ext cx="24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51" name="Text Box 32"/>
            <p:cNvSpPr txBox="1">
              <a:spLocks noChangeArrowheads="1"/>
            </p:cNvSpPr>
            <p:nvPr/>
          </p:nvSpPr>
          <p:spPr bwMode="auto">
            <a:xfrm>
              <a:off x="4512" y="1392"/>
              <a:ext cx="384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e</a:t>
              </a:r>
              <a:endParaRPr lang="en-US" sz="2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cxnSp>
          <p:nvCxnSpPr>
            <p:cNvPr id="52" name="AutoShape 33"/>
            <p:cNvCxnSpPr>
              <a:cxnSpLocks noChangeShapeType="1"/>
              <a:stCxn id="42" idx="2"/>
              <a:endCxn id="44" idx="6"/>
            </p:cNvCxnSpPr>
            <p:nvPr/>
          </p:nvCxnSpPr>
          <p:spPr bwMode="auto">
            <a:xfrm flipH="1">
              <a:off x="3264" y="1536"/>
              <a:ext cx="480" cy="19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AutoShape 34"/>
            <p:cNvCxnSpPr>
              <a:cxnSpLocks noChangeShapeType="1"/>
              <a:stCxn id="44" idx="0"/>
              <a:endCxn id="45" idx="4"/>
            </p:cNvCxnSpPr>
            <p:nvPr/>
          </p:nvCxnSpPr>
          <p:spPr bwMode="auto">
            <a:xfrm flipV="1">
              <a:off x="3216" y="1248"/>
              <a:ext cx="48" cy="43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AutoShape 35"/>
            <p:cNvCxnSpPr>
              <a:cxnSpLocks noChangeShapeType="1"/>
              <a:stCxn id="47" idx="5"/>
              <a:endCxn id="46" idx="1"/>
            </p:cNvCxnSpPr>
            <p:nvPr/>
          </p:nvCxnSpPr>
          <p:spPr bwMode="auto">
            <a:xfrm>
              <a:off x="4114" y="1282"/>
              <a:ext cx="412" cy="412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AutoShape 36"/>
            <p:cNvCxnSpPr>
              <a:cxnSpLocks noChangeShapeType="1"/>
              <a:stCxn id="45" idx="5"/>
              <a:endCxn id="42" idx="1"/>
            </p:cNvCxnSpPr>
            <p:nvPr/>
          </p:nvCxnSpPr>
          <p:spPr bwMode="auto">
            <a:xfrm>
              <a:off x="3298" y="1234"/>
              <a:ext cx="460" cy="268"/>
            </a:xfrm>
            <a:prstGeom prst="straightConnector1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6" name="Rectangle 37"/>
          <p:cNvSpPr>
            <a:spLocks noChangeArrowheads="1"/>
          </p:cNvSpPr>
          <p:nvPr/>
        </p:nvSpPr>
        <p:spPr bwMode="auto">
          <a:xfrm>
            <a:off x="1219200" y="5918448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91041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40" grpId="0" autoUpdateAnimBg="0"/>
      <p:bldP spid="5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Euler circuit &amp; Euler path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b="1" dirty="0" smtClean="0">
                <a:solidFill>
                  <a:srgbClr val="002060"/>
                </a:solidFill>
              </a:rPr>
              <a:t>วิถี</a:t>
            </a:r>
            <a:r>
              <a:rPr lang="th-TH" altLang="en-US" sz="3200" b="1" dirty="0">
                <a:solidFill>
                  <a:srgbClr val="002060"/>
                </a:solidFill>
              </a:rPr>
              <a:t>ออย</a:t>
            </a:r>
            <a:r>
              <a:rPr lang="th-TH" altLang="en-US" sz="3200" b="1" dirty="0" smtClean="0">
                <a:solidFill>
                  <a:srgbClr val="002060"/>
                </a:solidFill>
              </a:rPr>
              <a:t>เลอร์</a:t>
            </a:r>
            <a:r>
              <a:rPr lang="en-US" altLang="en-US" sz="3200" b="1" dirty="0" smtClean="0">
                <a:solidFill>
                  <a:schemeClr val="accent2"/>
                </a:solidFill>
              </a:rPr>
              <a:t> </a:t>
            </a:r>
            <a:r>
              <a:rPr lang="th-TH" altLang="en-US" sz="3200" dirty="0" smtClean="0"/>
              <a:t>(</a:t>
            </a:r>
            <a:r>
              <a:rPr lang="en-US" altLang="en-US" sz="3600" dirty="0"/>
              <a:t>Euler path</a:t>
            </a:r>
            <a:r>
              <a:rPr lang="en-US" altLang="en-US" sz="3200" dirty="0"/>
              <a:t>)</a:t>
            </a:r>
            <a:r>
              <a:rPr lang="en-US" altLang="en-US" sz="3200" i="1" dirty="0"/>
              <a:t> </a:t>
            </a:r>
            <a:r>
              <a:rPr lang="th-TH" altLang="en-US" sz="3200" dirty="0"/>
              <a:t>ในกราฟ</a:t>
            </a:r>
            <a:r>
              <a:rPr lang="en-US" altLang="en-US" sz="3200" dirty="0"/>
              <a:t>  </a:t>
            </a:r>
            <a:r>
              <a:rPr lang="th-TH" altLang="en-US" sz="3200" dirty="0"/>
              <a:t>คือทางเดินที่ผ่านเส้นทุกเส้นของกราฟเพียงครั้ง</a:t>
            </a:r>
            <a:r>
              <a:rPr lang="th-TH" altLang="en-US" sz="3200" dirty="0" smtClean="0"/>
              <a:t>เดียว</a:t>
            </a:r>
            <a:endParaRPr lang="en-US" altLang="en-US" sz="3200" dirty="0" smtClean="0"/>
          </a:p>
          <a:p>
            <a:r>
              <a:rPr lang="th-TH" altLang="en-US" sz="3200" b="1" dirty="0" smtClean="0">
                <a:solidFill>
                  <a:srgbClr val="002060"/>
                </a:solidFill>
              </a:rPr>
              <a:t>วงจรออยเลอร์ </a:t>
            </a:r>
            <a:r>
              <a:rPr lang="en-US" altLang="en-US" sz="3200" dirty="0" smtClean="0"/>
              <a:t>(Euler circuit) </a:t>
            </a:r>
            <a:r>
              <a:rPr lang="th-TH" altLang="en-US" sz="3200" dirty="0" smtClean="0"/>
              <a:t>ในกราฟ คือวงจรที่ผ่านเส้นทุกเส้นของกราฟเพียงครั้งเดียว</a:t>
            </a:r>
          </a:p>
        </p:txBody>
      </p:sp>
    </p:spTree>
    <p:extLst>
      <p:ext uri="{BB962C8B-B14F-4D97-AF65-F5344CB8AC3E}">
        <p14:creationId xmlns:p14="http://schemas.microsoft.com/office/powerpoint/2010/main" val="389456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Euler path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85" y="1772816"/>
            <a:ext cx="7705725" cy="4495800"/>
          </a:xfrm>
        </p:spPr>
      </p:pic>
    </p:spTree>
    <p:extLst>
      <p:ext uri="{BB962C8B-B14F-4D97-AF65-F5344CB8AC3E}">
        <p14:creationId xmlns:p14="http://schemas.microsoft.com/office/powerpoint/2010/main" val="35932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 </a:t>
            </a:r>
            <a:r>
              <a:rPr lang="en-US" dirty="0"/>
              <a:t>: </a:t>
            </a:r>
            <a:r>
              <a:rPr lang="en-US" dirty="0" smtClean="0"/>
              <a:t>Euler circuit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824" y="1600200"/>
            <a:ext cx="7393301" cy="4495800"/>
          </a:xfrm>
        </p:spPr>
      </p:pic>
      <p:sp>
        <p:nvSpPr>
          <p:cNvPr id="6" name="Freeform 5"/>
          <p:cNvSpPr/>
          <p:nvPr/>
        </p:nvSpPr>
        <p:spPr>
          <a:xfrm>
            <a:off x="2821513" y="2977420"/>
            <a:ext cx="1015969" cy="780162"/>
          </a:xfrm>
          <a:custGeom>
            <a:avLst/>
            <a:gdLst>
              <a:gd name="connsiteX0" fmla="*/ 1015969 w 1015969"/>
              <a:gd name="connsiteY0" fmla="*/ 725150 h 780162"/>
              <a:gd name="connsiteX1" fmla="*/ 296441 w 1015969"/>
              <a:gd name="connsiteY1" fmla="*/ 710160 h 780162"/>
              <a:gd name="connsiteX2" fmla="*/ 26618 w 1015969"/>
              <a:gd name="connsiteY2" fmla="*/ 35603 h 780162"/>
              <a:gd name="connsiteX3" fmla="*/ 11628 w 1015969"/>
              <a:gd name="connsiteY3" fmla="*/ 95564 h 780162"/>
              <a:gd name="connsiteX4" fmla="*/ 41608 w 1015969"/>
              <a:gd name="connsiteY4" fmla="*/ 110554 h 780162"/>
              <a:gd name="connsiteX5" fmla="*/ 41608 w 1015969"/>
              <a:gd name="connsiteY5" fmla="*/ 80573 h 78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5969" h="780162">
                <a:moveTo>
                  <a:pt x="1015969" y="725150"/>
                </a:moveTo>
                <a:cubicBezTo>
                  <a:pt x="738651" y="775117"/>
                  <a:pt x="461333" y="825085"/>
                  <a:pt x="296441" y="710160"/>
                </a:cubicBezTo>
                <a:cubicBezTo>
                  <a:pt x="131549" y="595235"/>
                  <a:pt x="74087" y="138036"/>
                  <a:pt x="26618" y="35603"/>
                </a:cubicBezTo>
                <a:cubicBezTo>
                  <a:pt x="-20851" y="-66830"/>
                  <a:pt x="9130" y="83072"/>
                  <a:pt x="11628" y="95564"/>
                </a:cubicBezTo>
                <a:cubicBezTo>
                  <a:pt x="14126" y="108056"/>
                  <a:pt x="36611" y="113052"/>
                  <a:pt x="41608" y="110554"/>
                </a:cubicBezTo>
                <a:cubicBezTo>
                  <a:pt x="46605" y="108056"/>
                  <a:pt x="44106" y="94314"/>
                  <a:pt x="41608" y="80573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6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การตรวจสอบ </a:t>
            </a:r>
            <a:r>
              <a:rPr lang="en-US" dirty="0" smtClean="0"/>
              <a:t>Euler path </a:t>
            </a:r>
            <a:r>
              <a:rPr lang="th-TH" dirty="0" smtClean="0"/>
              <a:t>และ </a:t>
            </a:r>
            <a:r>
              <a:rPr lang="en-US" dirty="0" smtClean="0"/>
              <a:t>Euler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z="2400" b="1" dirty="0">
                <a:cs typeface="+mj-cs"/>
              </a:rPr>
              <a:t>Theorem:</a:t>
            </a:r>
            <a:r>
              <a:rPr lang="en-US" altLang="en-US" sz="2400" dirty="0">
                <a:cs typeface="+mj-cs"/>
              </a:rPr>
              <a:t> </a:t>
            </a:r>
            <a:r>
              <a:rPr lang="th-TH" altLang="en-US" sz="2800" dirty="0">
                <a:cs typeface="+mj-cs"/>
              </a:rPr>
              <a:t>กราฟหลายเชิงที่</a:t>
            </a:r>
            <a:r>
              <a:rPr lang="th-TH" altLang="en-US" sz="2800" dirty="0" smtClean="0">
                <a:cs typeface="+mj-cs"/>
              </a:rPr>
              <a:t>เชื่อมต่อ</a:t>
            </a:r>
            <a:r>
              <a:rPr lang="en-US" altLang="en-US" sz="2800" dirty="0" smtClean="0">
                <a:cs typeface="+mj-cs"/>
              </a:rPr>
              <a:t> </a:t>
            </a:r>
            <a:r>
              <a:rPr lang="th-TH" altLang="en-US" sz="2800" dirty="0">
                <a:cs typeface="+mj-cs"/>
              </a:rPr>
              <a:t>จะมี</a:t>
            </a:r>
            <a:r>
              <a:rPr lang="th-TH" altLang="en-US" sz="2800" b="1" dirty="0">
                <a:solidFill>
                  <a:srgbClr val="00B050"/>
                </a:solidFill>
                <a:cs typeface="+mj-cs"/>
              </a:rPr>
              <a:t>วงจรออยเลอร์ </a:t>
            </a:r>
            <a:r>
              <a:rPr lang="th-TH" altLang="en-US" sz="2800" dirty="0">
                <a:cs typeface="+mj-cs"/>
              </a:rPr>
              <a:t>ก็ต่อเมื่อ แต่ละจุดมี</a:t>
            </a:r>
            <a:r>
              <a:rPr lang="th-TH" altLang="en-US" sz="2800" b="1" dirty="0">
                <a:solidFill>
                  <a:srgbClr val="00B050"/>
                </a:solidFill>
                <a:cs typeface="+mj-cs"/>
              </a:rPr>
              <a:t>ดีกรีเป็นคู่</a:t>
            </a:r>
            <a:endParaRPr lang="en-US" altLang="en-US" sz="2800" b="1" dirty="0">
              <a:solidFill>
                <a:srgbClr val="00B050"/>
              </a:solidFill>
              <a:cs typeface="+mj-cs"/>
            </a:endParaRPr>
          </a:p>
          <a:p>
            <a:r>
              <a:rPr lang="en-US" altLang="en-US" sz="2400" b="1" dirty="0">
                <a:cs typeface="+mj-cs"/>
              </a:rPr>
              <a:t>Theorem:</a:t>
            </a:r>
            <a:r>
              <a:rPr lang="en-US" altLang="en-US" sz="2400" dirty="0">
                <a:cs typeface="+mj-cs"/>
              </a:rPr>
              <a:t> </a:t>
            </a:r>
            <a:r>
              <a:rPr lang="th-TH" altLang="en-US" sz="2800" dirty="0">
                <a:cs typeface="+mj-cs"/>
              </a:rPr>
              <a:t>กราฟหลายเชิงที่เชื่อมต่อ จะมี</a:t>
            </a:r>
            <a:r>
              <a:rPr lang="th-TH" altLang="en-US" sz="2800" b="1" dirty="0">
                <a:solidFill>
                  <a:srgbClr val="0070C0"/>
                </a:solidFill>
                <a:cs typeface="+mj-cs"/>
              </a:rPr>
              <a:t>ทางเดินออยเลอร์</a:t>
            </a:r>
            <a:r>
              <a:rPr lang="en-US" altLang="en-US" sz="2800" b="1" dirty="0">
                <a:solidFill>
                  <a:srgbClr val="0070C0"/>
                </a:solidFill>
                <a:cs typeface="+mj-cs"/>
              </a:rPr>
              <a:t> </a:t>
            </a:r>
            <a:r>
              <a:rPr lang="en-US" altLang="en-US" sz="2800" dirty="0">
                <a:cs typeface="+mj-cs"/>
              </a:rPr>
              <a:t>(</a:t>
            </a:r>
            <a:r>
              <a:rPr lang="th-TH" altLang="en-US" sz="2800" dirty="0">
                <a:cs typeface="+mj-cs"/>
              </a:rPr>
              <a:t>แต่ไม่มีวงจรออยเลอร์</a:t>
            </a:r>
            <a:r>
              <a:rPr lang="en-US" altLang="en-US" sz="2800" dirty="0">
                <a:cs typeface="+mj-cs"/>
              </a:rPr>
              <a:t>) </a:t>
            </a:r>
            <a:r>
              <a:rPr lang="th-TH" altLang="en-US" sz="2800" dirty="0">
                <a:cs typeface="+mj-cs"/>
              </a:rPr>
              <a:t>ก็ต่อเมื่อกราฟนั้นมีเพียง</a:t>
            </a:r>
            <a:r>
              <a:rPr lang="en-US" altLang="en-US" sz="2800" dirty="0">
                <a:cs typeface="+mj-cs"/>
              </a:rPr>
              <a:t> </a:t>
            </a:r>
            <a:r>
              <a:rPr lang="en-US" altLang="en-US" sz="2800" b="1" dirty="0">
                <a:solidFill>
                  <a:srgbClr val="0070C0"/>
                </a:solidFill>
                <a:cs typeface="+mj-cs"/>
              </a:rPr>
              <a:t>2 </a:t>
            </a:r>
            <a:r>
              <a:rPr lang="th-TH" altLang="en-US" sz="2800" b="1" dirty="0">
                <a:solidFill>
                  <a:srgbClr val="0070C0"/>
                </a:solidFill>
                <a:cs typeface="+mj-cs"/>
              </a:rPr>
              <a:t>จุดเท่านั้นที่มีดีกรีเป็นคี่</a:t>
            </a:r>
            <a:endParaRPr lang="en-US" altLang="en-US" sz="2800" b="1" dirty="0">
              <a:solidFill>
                <a:srgbClr val="0070C0"/>
              </a:solidFill>
              <a:cs typeface="+mj-cs"/>
            </a:endParaRPr>
          </a:p>
          <a:p>
            <a:pPr lvl="1">
              <a:lnSpc>
                <a:spcPct val="90000"/>
              </a:lnSpc>
            </a:pPr>
            <a:r>
              <a:rPr lang="th-TH" altLang="en-US" sz="2400" dirty="0">
                <a:cs typeface="+mj-cs"/>
              </a:rPr>
              <a:t>จุดหนึ่งคือจุดเริ่มต้น</a:t>
            </a:r>
            <a:r>
              <a:rPr lang="en-US" altLang="en-US" sz="2400" dirty="0">
                <a:cs typeface="+mj-cs"/>
              </a:rPr>
              <a:t>, </a:t>
            </a:r>
            <a:r>
              <a:rPr lang="th-TH" altLang="en-US" sz="2400" dirty="0">
                <a:cs typeface="+mj-cs"/>
              </a:rPr>
              <a:t>และอีกจุดหนึ่งคือ</a:t>
            </a:r>
            <a:r>
              <a:rPr lang="th-TH" altLang="en-US" sz="2400" dirty="0" smtClean="0">
                <a:cs typeface="+mj-cs"/>
              </a:rPr>
              <a:t>จุดสิ้นสุด</a:t>
            </a:r>
            <a:endParaRPr lang="en-US" altLang="en-US" sz="2400" dirty="0" smtClean="0">
              <a:cs typeface="+mj-cs"/>
            </a:endParaRPr>
          </a:p>
          <a:p>
            <a:pPr>
              <a:lnSpc>
                <a:spcPct val="90000"/>
              </a:lnSpc>
            </a:pPr>
            <a:r>
              <a:rPr lang="en-US" altLang="en-US" sz="2700" b="1" dirty="0"/>
              <a:t>Bridges of </a:t>
            </a:r>
            <a:r>
              <a:rPr lang="en-US" altLang="en-US" sz="2700" b="1" dirty="0" err="1"/>
              <a:t>K</a:t>
            </a:r>
            <a:r>
              <a:rPr lang="en-US" altLang="en-US" sz="2700" b="1" dirty="0" err="1">
                <a:cs typeface="Times New Roman" panose="02020603050405020304" pitchFamily="18" charset="0"/>
              </a:rPr>
              <a:t>önigsberg</a:t>
            </a:r>
            <a:r>
              <a:rPr lang="en-US" altLang="en-US" sz="2700" b="1" dirty="0">
                <a:cs typeface="Times New Roman" panose="02020603050405020304" pitchFamily="18" charset="0"/>
              </a:rPr>
              <a:t> </a:t>
            </a:r>
            <a:r>
              <a:rPr lang="en-US" altLang="en-US" sz="2700" b="1" dirty="0" smtClean="0">
                <a:cs typeface="Times New Roman" panose="02020603050405020304" pitchFamily="18" charset="0"/>
              </a:rPr>
              <a:t>Problem</a:t>
            </a:r>
          </a:p>
          <a:p>
            <a:pPr lvl="1">
              <a:lnSpc>
                <a:spcPct val="90000"/>
              </a:lnSpc>
            </a:pPr>
            <a:r>
              <a:rPr lang="th-TH" altLang="en-US" sz="2500" dirty="0"/>
              <a:t>เราสามารถเดินผ่านเมืองแต่ละเมือง</a:t>
            </a:r>
            <a:r>
              <a:rPr lang="th-TH" altLang="ja-JP" sz="2500" dirty="0"/>
              <a:t>(</a:t>
            </a:r>
            <a:r>
              <a:rPr lang="en-US" altLang="ja-JP" sz="2500" dirty="0">
                <a:ea typeface="MS PGothic" panose="020B0600070205080204" pitchFamily="34" charset="-128"/>
              </a:rPr>
              <a:t>A,B,C,D)</a:t>
            </a:r>
            <a:r>
              <a:rPr lang="th-TH" altLang="en-US" sz="2500" dirty="0"/>
              <a:t> โดยการข้ามสะพานจนครบทุกสะพานเพียงครั้งเดียว และกลับมาสิ้นสุดที่จุดเริ่มต้นได้หรือไม่</a:t>
            </a:r>
            <a:r>
              <a:rPr lang="en-US" altLang="en-US" sz="2500" dirty="0"/>
              <a:t>?</a:t>
            </a:r>
          </a:p>
          <a:p>
            <a:pPr>
              <a:lnSpc>
                <a:spcPct val="90000"/>
              </a:lnSpc>
            </a:pPr>
            <a:endParaRPr lang="en-US" altLang="en-US" sz="2700" b="1" dirty="0" smtClean="0">
              <a:cs typeface="+mj-cs"/>
            </a:endParaRPr>
          </a:p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915816" y="5068391"/>
            <a:ext cx="3371180" cy="1600969"/>
            <a:chOff x="838200" y="3159125"/>
            <a:chExt cx="4584700" cy="2374900"/>
          </a:xfrm>
        </p:grpSpPr>
        <p:pic>
          <p:nvPicPr>
            <p:cNvPr id="6" name="Picture 5" descr="konigsber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3159125"/>
              <a:ext cx="4584700" cy="2374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3429001" y="3159125"/>
              <a:ext cx="484405" cy="5935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/>
                <a:t>A</a:t>
              </a:r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2362200" y="4073525"/>
              <a:ext cx="484405" cy="5935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/>
                <a:t>B</a:t>
              </a:r>
              <a:endParaRPr lang="en-US" altLang="en-US" dirty="0"/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3489325" y="4911725"/>
              <a:ext cx="504024" cy="5935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/>
                <a:t>C</a:t>
              </a: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4860925" y="3962400"/>
              <a:ext cx="504024" cy="5935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/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433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z="3200" b="1" dirty="0"/>
              <a:t>Bridge :</a:t>
            </a:r>
            <a:r>
              <a:rPr lang="en-US" altLang="en-US" sz="3200" dirty="0"/>
              <a:t> </a:t>
            </a:r>
            <a:r>
              <a:rPr lang="th-TH" altLang="en-US" sz="3200" dirty="0"/>
              <a:t>การที่ตัดเส้นทางหนึ่งออกจากกราฟแล้วจะทำให้กราฟที่เชื่อมต่อกัน ขาดออกจากกัน จะเรียกเส้นทางนั้นว่า </a:t>
            </a:r>
            <a:r>
              <a:rPr lang="en-US" altLang="en-US" sz="3200" dirty="0"/>
              <a:t>Bridge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352" y="2564904"/>
            <a:ext cx="4080864" cy="390298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275856" y="4869160"/>
            <a:ext cx="576064" cy="1440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88804" y="5013176"/>
            <a:ext cx="819300" cy="93610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200530" y="2996952"/>
            <a:ext cx="360040" cy="4320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4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Multigraphs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h-TH" kern="0" dirty="0"/>
              <a:t>คล้ายกับกราฟอย่างง่าย แต่อาจมีเส้นเชื่อมระหว่างจุดได้มากกว่าหนึ่งเส้น</a:t>
            </a:r>
            <a:endParaRPr lang="en-US" kern="0" dirty="0"/>
          </a:p>
          <a:p>
            <a:pPr>
              <a:defRPr/>
            </a:pPr>
            <a:r>
              <a:rPr lang="th-TH" b="1" kern="0" dirty="0">
                <a:solidFill>
                  <a:schemeClr val="accent4">
                    <a:lumMod val="50000"/>
                  </a:schemeClr>
                </a:solidFill>
              </a:rPr>
              <a:t>กราฟหลาย</a:t>
            </a:r>
            <a:r>
              <a:rPr lang="th-TH" b="1" kern="0" dirty="0" smtClean="0">
                <a:solidFill>
                  <a:schemeClr val="accent4">
                    <a:lumMod val="50000"/>
                  </a:schemeClr>
                </a:solidFill>
              </a:rPr>
              <a:t>เส้น</a:t>
            </a:r>
            <a:r>
              <a:rPr lang="en-US" b="1" kern="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th-TH" b="1" kern="0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b="1" i="1" kern="0" dirty="0" err="1">
                <a:solidFill>
                  <a:schemeClr val="accent4">
                    <a:lumMod val="50000"/>
                  </a:schemeClr>
                </a:solidFill>
              </a:rPr>
              <a:t>multigraph</a:t>
            </a:r>
            <a:r>
              <a:rPr lang="th-TH" b="1" kern="0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en-US" b="1" kern="0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en-US" kern="0" dirty="0" smtClean="0"/>
              <a:t> </a:t>
            </a:r>
            <a:r>
              <a:rPr lang="en-US" i="1" kern="0" dirty="0">
                <a:solidFill>
                  <a:srgbClr val="FF0000"/>
                </a:solidFill>
              </a:rPr>
              <a:t>G</a:t>
            </a:r>
            <a:r>
              <a:rPr lang="en-US" kern="0" dirty="0">
                <a:solidFill>
                  <a:srgbClr val="FF0000"/>
                </a:solidFill>
              </a:rPr>
              <a:t>=(</a:t>
            </a:r>
            <a:r>
              <a:rPr lang="en-US" i="1" kern="0" dirty="0">
                <a:solidFill>
                  <a:srgbClr val="FF0000"/>
                </a:solidFill>
              </a:rPr>
              <a:t>V</a:t>
            </a:r>
            <a:r>
              <a:rPr lang="en-US" kern="0" dirty="0">
                <a:solidFill>
                  <a:srgbClr val="FF0000"/>
                </a:solidFill>
              </a:rPr>
              <a:t>, </a:t>
            </a:r>
            <a:r>
              <a:rPr lang="en-US" i="1" kern="0" dirty="0">
                <a:solidFill>
                  <a:srgbClr val="FF0000"/>
                </a:solidFill>
              </a:rPr>
              <a:t>E</a:t>
            </a:r>
            <a:r>
              <a:rPr lang="en-US" kern="0" dirty="0">
                <a:solidFill>
                  <a:srgbClr val="FF0000"/>
                </a:solidFill>
              </a:rPr>
              <a:t>, </a:t>
            </a:r>
            <a:r>
              <a:rPr lang="en-US" i="1" kern="0" dirty="0">
                <a:solidFill>
                  <a:srgbClr val="FF0000"/>
                </a:solidFill>
              </a:rPr>
              <a:t>f </a:t>
            </a:r>
            <a:r>
              <a:rPr lang="en-US" kern="0" dirty="0">
                <a:solidFill>
                  <a:srgbClr val="FF0000"/>
                </a:solidFill>
              </a:rPr>
              <a:t>)</a:t>
            </a:r>
            <a:r>
              <a:rPr lang="en-US" kern="0" dirty="0"/>
              <a:t> </a:t>
            </a:r>
            <a:r>
              <a:rPr lang="th-TH" kern="0" dirty="0"/>
              <a:t>ประกอบด้วยเซตของจุด</a:t>
            </a:r>
            <a:r>
              <a:rPr lang="en-US" kern="0" dirty="0"/>
              <a:t> </a:t>
            </a:r>
            <a:r>
              <a:rPr lang="en-US" i="1" kern="0" dirty="0"/>
              <a:t>V</a:t>
            </a:r>
            <a:r>
              <a:rPr lang="en-US" kern="0" dirty="0"/>
              <a:t> ,</a:t>
            </a:r>
            <a:r>
              <a:rPr lang="th-TH" kern="0" dirty="0"/>
              <a:t>เซตของด้าน</a:t>
            </a:r>
            <a:r>
              <a:rPr lang="en-US" kern="0" dirty="0"/>
              <a:t> </a:t>
            </a:r>
            <a:r>
              <a:rPr lang="en-US" i="1" kern="0" dirty="0"/>
              <a:t>E</a:t>
            </a:r>
            <a:r>
              <a:rPr lang="en-US" kern="0" dirty="0"/>
              <a:t> </a:t>
            </a:r>
            <a:r>
              <a:rPr lang="th-TH" kern="0" dirty="0"/>
              <a:t>และ</a:t>
            </a:r>
            <a:r>
              <a:rPr lang="th-TH" kern="0" dirty="0" smtClean="0"/>
              <a:t>ฟังก์ชั่น</a:t>
            </a:r>
            <a:r>
              <a:rPr lang="en-US" kern="0" dirty="0" smtClean="0"/>
              <a:t> </a:t>
            </a:r>
            <a:r>
              <a:rPr lang="en-US" i="1" kern="0" dirty="0" smtClean="0">
                <a:solidFill>
                  <a:srgbClr val="FF0000"/>
                </a:solidFill>
              </a:rPr>
              <a:t>f</a:t>
            </a:r>
            <a:r>
              <a:rPr lang="en-US" kern="0" dirty="0" smtClean="0">
                <a:solidFill>
                  <a:srgbClr val="FF0000"/>
                </a:solidFill>
              </a:rPr>
              <a:t>:</a:t>
            </a:r>
            <a:r>
              <a:rPr lang="en-US" i="1" kern="0" dirty="0" smtClean="0">
                <a:solidFill>
                  <a:srgbClr val="FF0000"/>
                </a:solidFill>
              </a:rPr>
              <a:t>E</a:t>
            </a:r>
            <a:r>
              <a:rPr lang="en-US" kern="0" dirty="0" smtClean="0">
                <a:solidFill>
                  <a:srgbClr val="FF0000"/>
                </a:solidFill>
                <a:sym typeface="Symbol" pitchFamily="18" charset="2"/>
              </a:rPr>
              <a:t>{{</a:t>
            </a:r>
            <a:r>
              <a:rPr lang="en-US" i="1" kern="0" dirty="0" smtClean="0">
                <a:solidFill>
                  <a:srgbClr val="FF0000"/>
                </a:solidFill>
                <a:sym typeface="Symbol" pitchFamily="18" charset="2"/>
              </a:rPr>
              <a:t>u</a:t>
            </a:r>
            <a:r>
              <a:rPr lang="en-US" kern="0" dirty="0" smtClean="0">
                <a:solidFill>
                  <a:srgbClr val="FF0000"/>
                </a:solidFill>
                <a:sym typeface="Symbol" pitchFamily="18" charset="2"/>
              </a:rPr>
              <a:t>,</a:t>
            </a:r>
            <a:r>
              <a:rPr lang="en-US" i="1" kern="0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kern="0" dirty="0" smtClean="0">
                <a:solidFill>
                  <a:srgbClr val="FF0000"/>
                </a:solidFill>
                <a:sym typeface="Symbol" pitchFamily="18" charset="2"/>
              </a:rPr>
              <a:t>}|</a:t>
            </a:r>
            <a:r>
              <a:rPr lang="en-US" i="1" kern="0" dirty="0" smtClean="0">
                <a:solidFill>
                  <a:srgbClr val="FF0000"/>
                </a:solidFill>
                <a:sym typeface="Symbol" pitchFamily="18" charset="2"/>
              </a:rPr>
              <a:t>u</a:t>
            </a:r>
            <a:r>
              <a:rPr lang="en-US" kern="0" dirty="0" smtClean="0">
                <a:solidFill>
                  <a:srgbClr val="FF0000"/>
                </a:solidFill>
                <a:sym typeface="Symbol" pitchFamily="18" charset="2"/>
              </a:rPr>
              <a:t>,</a:t>
            </a:r>
            <a:r>
              <a:rPr lang="en-US" i="1" kern="0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kern="0" dirty="0" smtClean="0">
                <a:solidFill>
                  <a:srgbClr val="FF0000"/>
                </a:solidFill>
                <a:sym typeface="Symbol" pitchFamily="18" charset="2"/>
              </a:rPr>
              <a:t></a:t>
            </a:r>
            <a:r>
              <a:rPr lang="en-US" i="1" kern="0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kern="0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kern="0" dirty="0">
                <a:solidFill>
                  <a:srgbClr val="FF0000"/>
                </a:solidFill>
                <a:sym typeface="Symbol" pitchFamily="18" charset="2"/>
              </a:rPr>
              <a:t> </a:t>
            </a:r>
            <a:r>
              <a:rPr lang="en-US" i="1" kern="0" dirty="0" err="1">
                <a:solidFill>
                  <a:srgbClr val="FF0000"/>
                </a:solidFill>
                <a:sym typeface="Symbol" pitchFamily="18" charset="2"/>
              </a:rPr>
              <a:t>u</a:t>
            </a:r>
            <a:r>
              <a:rPr lang="en-US" kern="0" dirty="0" err="1">
                <a:solidFill>
                  <a:srgbClr val="FF0000"/>
                </a:solidFill>
                <a:sym typeface="Symbol" pitchFamily="18" charset="2"/>
              </a:rPr>
              <a:t></a:t>
            </a:r>
            <a:r>
              <a:rPr lang="en-US" i="1" kern="0" dirty="0" err="1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kern="0" dirty="0" smtClean="0">
                <a:solidFill>
                  <a:srgbClr val="FF0000"/>
                </a:solidFill>
                <a:sym typeface="Symbol" pitchFamily="18" charset="2"/>
              </a:rPr>
              <a:t>}</a:t>
            </a:r>
            <a:endParaRPr lang="th-TH" kern="0" dirty="0">
              <a:solidFill>
                <a:schemeClr val="accent2"/>
              </a:solidFill>
              <a:sym typeface="Symbol" pitchFamily="18" charset="2"/>
            </a:endParaRPr>
          </a:p>
          <a:p>
            <a:pPr marL="360000">
              <a:spcBef>
                <a:spcPts val="1200"/>
              </a:spcBef>
              <a:defRPr/>
            </a:pPr>
            <a:r>
              <a:rPr lang="th-TH" b="1" kern="0" dirty="0" smtClean="0">
                <a:sym typeface="Symbol" pitchFamily="18" charset="2"/>
              </a:rPr>
              <a:t>ตัวอย่าง</a:t>
            </a:r>
            <a:r>
              <a:rPr lang="en-US" b="1" kern="0" dirty="0" smtClean="0">
                <a:sym typeface="Symbol" pitchFamily="18" charset="2"/>
              </a:rPr>
              <a:t>:</a:t>
            </a:r>
            <a:r>
              <a:rPr lang="th-TH" kern="0" dirty="0" smtClean="0">
                <a:sym typeface="Symbol" pitchFamily="18" charset="2"/>
              </a:rPr>
              <a:t> จุด</a:t>
            </a:r>
            <a:r>
              <a:rPr lang="th-TH" kern="0" dirty="0">
                <a:sym typeface="Symbol" pitchFamily="18" charset="2"/>
              </a:rPr>
              <a:t>แทน</a:t>
            </a:r>
            <a:r>
              <a:rPr lang="th-TH" kern="0" dirty="0" smtClean="0">
                <a:sym typeface="Symbol" pitchFamily="18" charset="2"/>
              </a:rPr>
              <a:t>เมืองและ</a:t>
            </a:r>
            <a:r>
              <a:rPr lang="th-TH" kern="0" dirty="0">
                <a:sym typeface="Symbol" pitchFamily="18" charset="2"/>
              </a:rPr>
              <a:t>ด้านแทนทางด่วนเชื่อมเมือง</a:t>
            </a:r>
            <a:r>
              <a:rPr lang="th-TH" kern="0" dirty="0" smtClean="0">
                <a:sym typeface="Symbol" pitchFamily="18" charset="2"/>
              </a:rPr>
              <a:t>ต่างๆ</a:t>
            </a:r>
            <a:endParaRPr lang="en-US" kern="0" dirty="0" smtClean="0">
              <a:sym typeface="Symbol" pitchFamily="18" charset="2"/>
            </a:endParaRPr>
          </a:p>
          <a:p>
            <a:pPr marL="818787" lvl="1" indent="-457200">
              <a:spcBef>
                <a:spcPts val="1200"/>
              </a:spcBef>
              <a:defRPr/>
            </a:pPr>
            <a:r>
              <a:rPr lang="th-TH" altLang="en-US" sz="2800" dirty="0">
                <a:latin typeface="Angsana New" panose="02020603050405020304" pitchFamily="18" charset="-34"/>
              </a:rPr>
              <a:t>ด้าน</a:t>
            </a:r>
            <a:r>
              <a:rPr lang="en-US" altLang="en-US" sz="2800" dirty="0">
                <a:latin typeface="Angsana New" panose="02020603050405020304" pitchFamily="18" charset="-34"/>
              </a:rPr>
              <a:t> </a:t>
            </a:r>
            <a:r>
              <a:rPr lang="en-US" altLang="en-US" sz="2800" i="1" dirty="0">
                <a:solidFill>
                  <a:srgbClr val="FF0000"/>
                </a:solidFill>
                <a:latin typeface="Angsana New" panose="02020603050405020304" pitchFamily="18" charset="-34"/>
              </a:rPr>
              <a:t>e</a:t>
            </a:r>
            <a:r>
              <a:rPr lang="en-US" altLang="en-US" sz="2800" i="1" baseline="-25000" dirty="0">
                <a:solidFill>
                  <a:srgbClr val="FF0000"/>
                </a:solidFill>
                <a:latin typeface="Angsana New" panose="02020603050405020304" pitchFamily="18" charset="-34"/>
              </a:rPr>
              <a:t>1</a:t>
            </a:r>
            <a:r>
              <a:rPr lang="en-US" altLang="en-US" sz="2800" dirty="0">
                <a:latin typeface="Angsana New" panose="02020603050405020304" pitchFamily="18" charset="-34"/>
              </a:rPr>
              <a:t> </a:t>
            </a:r>
            <a:r>
              <a:rPr lang="th-TH" altLang="en-US" sz="2800" dirty="0">
                <a:latin typeface="Angsana New" panose="02020603050405020304" pitchFamily="18" charset="-34"/>
              </a:rPr>
              <a:t>และ</a:t>
            </a:r>
            <a:r>
              <a:rPr lang="en-US" altLang="en-US" sz="2800" dirty="0">
                <a:latin typeface="Angsana New" panose="02020603050405020304" pitchFamily="18" charset="-34"/>
              </a:rPr>
              <a:t> </a:t>
            </a:r>
            <a:r>
              <a:rPr lang="en-US" altLang="en-US" sz="2800" i="1" dirty="0">
                <a:solidFill>
                  <a:srgbClr val="FF0000"/>
                </a:solidFill>
                <a:latin typeface="Angsana New" panose="02020603050405020304" pitchFamily="18" charset="-34"/>
              </a:rPr>
              <a:t>e</a:t>
            </a:r>
            <a:r>
              <a:rPr lang="en-US" altLang="en-US" sz="2800" i="1" baseline="-25000" dirty="0">
                <a:solidFill>
                  <a:srgbClr val="FF0000"/>
                </a:solidFill>
                <a:latin typeface="Angsana New" panose="02020603050405020304" pitchFamily="18" charset="-34"/>
              </a:rPr>
              <a:t>2</a:t>
            </a:r>
            <a:r>
              <a:rPr lang="en-US" altLang="en-US" sz="2800" dirty="0">
                <a:solidFill>
                  <a:srgbClr val="FF0000"/>
                </a:solidFill>
                <a:latin typeface="Angsana New" panose="02020603050405020304" pitchFamily="18" charset="-34"/>
              </a:rPr>
              <a:t> </a:t>
            </a:r>
            <a:r>
              <a:rPr lang="th-TH" altLang="en-US" sz="2800" dirty="0">
                <a:latin typeface="Angsana New" panose="02020603050405020304" pitchFamily="18" charset="-34"/>
              </a:rPr>
              <a:t>จะเรียกว่าด้านซ้อน(</a:t>
            </a:r>
            <a:r>
              <a:rPr lang="en-US" altLang="en-US" sz="2800" dirty="0">
                <a:solidFill>
                  <a:srgbClr val="F41A44"/>
                </a:solidFill>
                <a:latin typeface="Angsana New" panose="02020603050405020304" pitchFamily="18" charset="-34"/>
              </a:rPr>
              <a:t>multiple</a:t>
            </a:r>
            <a:r>
              <a:rPr lang="en-US" altLang="en-US" sz="2800" i="1" dirty="0" smtClean="0">
                <a:latin typeface="Angsana New" panose="02020603050405020304" pitchFamily="18" charset="-34"/>
              </a:rPr>
              <a:t>) </a:t>
            </a:r>
            <a:r>
              <a:rPr lang="th-TH" altLang="en-US" sz="2800" dirty="0" smtClean="0">
                <a:latin typeface="Angsana New" panose="02020603050405020304" pitchFamily="18" charset="-34"/>
              </a:rPr>
              <a:t>หรือ</a:t>
            </a:r>
            <a:r>
              <a:rPr lang="en-US" altLang="en-US" sz="2800" dirty="0" smtClean="0">
                <a:latin typeface="Angsana New" panose="02020603050405020304" pitchFamily="18" charset="-34"/>
              </a:rPr>
              <a:t> </a:t>
            </a:r>
            <a:r>
              <a:rPr lang="en-US" altLang="en-US" sz="2800" dirty="0">
                <a:solidFill>
                  <a:srgbClr val="F41A44"/>
                </a:solidFill>
                <a:latin typeface="Angsana New" panose="02020603050405020304" pitchFamily="18" charset="-34"/>
              </a:rPr>
              <a:t>parallel</a:t>
            </a:r>
            <a:r>
              <a:rPr lang="en-US" altLang="en-US" sz="2800" dirty="0">
                <a:latin typeface="Angsana New" panose="02020603050405020304" pitchFamily="18" charset="-34"/>
              </a:rPr>
              <a:t> </a:t>
            </a:r>
            <a:r>
              <a:rPr lang="th-TH" altLang="en-US" sz="2800" dirty="0">
                <a:latin typeface="Angsana New" panose="02020603050405020304" pitchFamily="18" charset="-34"/>
              </a:rPr>
              <a:t>ถ้า</a:t>
            </a:r>
            <a:r>
              <a:rPr lang="en-US" altLang="en-US" sz="2800" dirty="0">
                <a:latin typeface="Angsana New" panose="02020603050405020304" pitchFamily="18" charset="-34"/>
              </a:rPr>
              <a:t> </a:t>
            </a:r>
            <a:r>
              <a:rPr lang="en-US" altLang="en-US" sz="2800" i="1" dirty="0">
                <a:latin typeface="Angsana New" panose="02020603050405020304" pitchFamily="18" charset="-34"/>
              </a:rPr>
              <a:t>f</a:t>
            </a:r>
            <a:r>
              <a:rPr lang="en-US" altLang="en-US" sz="2800" dirty="0">
                <a:latin typeface="Angsana New" panose="02020603050405020304" pitchFamily="18" charset="-34"/>
              </a:rPr>
              <a:t>(</a:t>
            </a:r>
            <a:r>
              <a:rPr lang="en-US" altLang="en-US" sz="2800" i="1" dirty="0">
                <a:solidFill>
                  <a:srgbClr val="FF0000"/>
                </a:solidFill>
                <a:latin typeface="Angsana New" panose="02020603050405020304" pitchFamily="18" charset="-34"/>
              </a:rPr>
              <a:t>e</a:t>
            </a:r>
            <a:r>
              <a:rPr lang="en-US" altLang="en-US" sz="2800" i="1" baseline="-25000" dirty="0">
                <a:solidFill>
                  <a:srgbClr val="FF0000"/>
                </a:solidFill>
                <a:latin typeface="Angsana New" panose="02020603050405020304" pitchFamily="18" charset="-34"/>
              </a:rPr>
              <a:t>1</a:t>
            </a:r>
            <a:r>
              <a:rPr lang="en-US" altLang="en-US" sz="2800" dirty="0" smtClean="0">
                <a:latin typeface="Angsana New" panose="02020603050405020304" pitchFamily="18" charset="-34"/>
              </a:rPr>
              <a:t>) = </a:t>
            </a:r>
            <a:r>
              <a:rPr lang="en-US" altLang="en-US" sz="2800" i="1" dirty="0" smtClean="0">
                <a:latin typeface="Angsana New" panose="02020603050405020304" pitchFamily="18" charset="-34"/>
              </a:rPr>
              <a:t>f</a:t>
            </a:r>
            <a:r>
              <a:rPr lang="en-US" altLang="en-US" sz="2800" dirty="0" smtClean="0">
                <a:latin typeface="Angsana New" panose="02020603050405020304" pitchFamily="18" charset="-34"/>
              </a:rPr>
              <a:t>(</a:t>
            </a:r>
            <a:r>
              <a:rPr lang="en-US" altLang="en-US" sz="2800" i="1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e</a:t>
            </a:r>
            <a:r>
              <a:rPr lang="en-US" altLang="en-US" sz="2800" i="1" baseline="-250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2</a:t>
            </a:r>
            <a:r>
              <a:rPr lang="en-US" altLang="en-US" sz="2800" dirty="0">
                <a:latin typeface="Angsana New" panose="02020603050405020304" pitchFamily="18" charset="-34"/>
              </a:rPr>
              <a:t>)</a:t>
            </a:r>
          </a:p>
          <a:p>
            <a:pPr marL="360000">
              <a:spcBef>
                <a:spcPts val="1200"/>
              </a:spcBef>
              <a:defRPr/>
            </a:pPr>
            <a:endParaRPr lang="en-US" kern="0" dirty="0">
              <a:sym typeface="Symbol" pitchFamily="18" charset="2"/>
            </a:endParaRPr>
          </a:p>
          <a:p>
            <a:endParaRPr lang="en-US" dirty="0"/>
          </a:p>
        </p:txBody>
      </p:sp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4395192" y="5932512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B6B6E446-F216-46EB-BE26-872371ABD871}" type="slidenum">
              <a:rPr lang="en-US" altLang="en-US" sz="1400">
                <a:solidFill>
                  <a:schemeClr val="bg1"/>
                </a:solidFill>
              </a:rPr>
              <a:pPr algn="r"/>
              <a:t>3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3504605" y="4681562"/>
            <a:ext cx="914400" cy="390525"/>
          </a:xfrm>
          <a:custGeom>
            <a:avLst/>
            <a:gdLst>
              <a:gd name="T0" fmla="*/ 0 w 576"/>
              <a:gd name="T1" fmla="*/ 246 h 246"/>
              <a:gd name="T2" fmla="*/ 219 w 576"/>
              <a:gd name="T3" fmla="*/ 19 h 246"/>
              <a:gd name="T4" fmla="*/ 576 w 576"/>
              <a:gd name="T5" fmla="*/ 132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246">
                <a:moveTo>
                  <a:pt x="0" y="246"/>
                </a:moveTo>
                <a:cubicBezTo>
                  <a:pt x="61" y="142"/>
                  <a:pt x="123" y="38"/>
                  <a:pt x="219" y="19"/>
                </a:cubicBezTo>
                <a:cubicBezTo>
                  <a:pt x="315" y="0"/>
                  <a:pt x="445" y="66"/>
                  <a:pt x="576" y="13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3517305" y="4943500"/>
            <a:ext cx="914400" cy="306387"/>
          </a:xfrm>
          <a:custGeom>
            <a:avLst/>
            <a:gdLst>
              <a:gd name="T0" fmla="*/ 0 w 576"/>
              <a:gd name="T1" fmla="*/ 89 h 193"/>
              <a:gd name="T2" fmla="*/ 316 w 576"/>
              <a:gd name="T3" fmla="*/ 178 h 193"/>
              <a:gd name="T4" fmla="*/ 576 w 576"/>
              <a:gd name="T5" fmla="*/ 0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193">
                <a:moveTo>
                  <a:pt x="0" y="89"/>
                </a:moveTo>
                <a:cubicBezTo>
                  <a:pt x="110" y="141"/>
                  <a:pt x="220" y="193"/>
                  <a:pt x="316" y="178"/>
                </a:cubicBezTo>
                <a:cubicBezTo>
                  <a:pt x="412" y="163"/>
                  <a:pt x="494" y="81"/>
                  <a:pt x="576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3633192" y="5799162"/>
            <a:ext cx="1249363" cy="187325"/>
          </a:xfrm>
          <a:custGeom>
            <a:avLst/>
            <a:gdLst>
              <a:gd name="T0" fmla="*/ 0 w 787"/>
              <a:gd name="T1" fmla="*/ 118 h 118"/>
              <a:gd name="T2" fmla="*/ 308 w 787"/>
              <a:gd name="T3" fmla="*/ 4 h 118"/>
              <a:gd name="T4" fmla="*/ 787 w 787"/>
              <a:gd name="T5" fmla="*/ 93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87" h="118">
                <a:moveTo>
                  <a:pt x="0" y="118"/>
                </a:moveTo>
                <a:cubicBezTo>
                  <a:pt x="88" y="63"/>
                  <a:pt x="177" y="8"/>
                  <a:pt x="308" y="4"/>
                </a:cubicBezTo>
                <a:cubicBezTo>
                  <a:pt x="439" y="0"/>
                  <a:pt x="613" y="46"/>
                  <a:pt x="787" y="9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726980" y="4460900"/>
            <a:ext cx="11811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/>
              <a:t>Parallel</a:t>
            </a:r>
            <a:br>
              <a:rPr lang="en-US" altLang="en-US" i="1"/>
            </a:br>
            <a:r>
              <a:rPr lang="en-US" altLang="en-US" i="1"/>
              <a:t>edges</a:t>
            </a:r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4457105" y="4878412"/>
            <a:ext cx="452437" cy="1068388"/>
          </a:xfrm>
          <a:custGeom>
            <a:avLst/>
            <a:gdLst>
              <a:gd name="T0" fmla="*/ 0 w 285"/>
              <a:gd name="T1" fmla="*/ 0 h 673"/>
              <a:gd name="T2" fmla="*/ 251 w 285"/>
              <a:gd name="T3" fmla="*/ 292 h 673"/>
              <a:gd name="T4" fmla="*/ 203 w 285"/>
              <a:gd name="T5" fmla="*/ 673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5" h="673">
                <a:moveTo>
                  <a:pt x="0" y="0"/>
                </a:moveTo>
                <a:cubicBezTo>
                  <a:pt x="108" y="90"/>
                  <a:pt x="217" y="180"/>
                  <a:pt x="251" y="292"/>
                </a:cubicBezTo>
                <a:cubicBezTo>
                  <a:pt x="285" y="404"/>
                  <a:pt x="244" y="538"/>
                  <a:pt x="203" y="67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71292" y="5959500"/>
            <a:ext cx="1108075" cy="182562"/>
          </a:xfrm>
          <a:custGeom>
            <a:avLst/>
            <a:gdLst>
              <a:gd name="T0" fmla="*/ 0 w 698"/>
              <a:gd name="T1" fmla="*/ 0 h 115"/>
              <a:gd name="T2" fmla="*/ 317 w 698"/>
              <a:gd name="T3" fmla="*/ 114 h 115"/>
              <a:gd name="T4" fmla="*/ 698 w 698"/>
              <a:gd name="T5" fmla="*/ 8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98" h="115">
                <a:moveTo>
                  <a:pt x="0" y="0"/>
                </a:moveTo>
                <a:cubicBezTo>
                  <a:pt x="100" y="56"/>
                  <a:pt x="201" y="113"/>
                  <a:pt x="317" y="114"/>
                </a:cubicBezTo>
                <a:cubicBezTo>
                  <a:pt x="433" y="115"/>
                  <a:pt x="565" y="61"/>
                  <a:pt x="698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671292" y="5946800"/>
            <a:ext cx="1146175" cy="39687"/>
          </a:xfrm>
          <a:custGeom>
            <a:avLst/>
            <a:gdLst>
              <a:gd name="T0" fmla="*/ 0 w 722"/>
              <a:gd name="T1" fmla="*/ 25 h 25"/>
              <a:gd name="T2" fmla="*/ 341 w 722"/>
              <a:gd name="T3" fmla="*/ 0 h 25"/>
              <a:gd name="T4" fmla="*/ 722 w 722"/>
              <a:gd name="T5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2" h="25">
                <a:moveTo>
                  <a:pt x="0" y="25"/>
                </a:moveTo>
                <a:cubicBezTo>
                  <a:pt x="110" y="12"/>
                  <a:pt x="221" y="0"/>
                  <a:pt x="341" y="0"/>
                </a:cubicBezTo>
                <a:cubicBezTo>
                  <a:pt x="461" y="0"/>
                  <a:pt x="591" y="12"/>
                  <a:pt x="722" y="25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3455392" y="5110187"/>
            <a:ext cx="1298575" cy="798513"/>
          </a:xfrm>
          <a:custGeom>
            <a:avLst/>
            <a:gdLst>
              <a:gd name="T0" fmla="*/ 7 w 818"/>
              <a:gd name="T1" fmla="*/ 0 h 503"/>
              <a:gd name="T2" fmla="*/ 88 w 818"/>
              <a:gd name="T3" fmla="*/ 203 h 503"/>
              <a:gd name="T4" fmla="*/ 534 w 818"/>
              <a:gd name="T5" fmla="*/ 227 h 503"/>
              <a:gd name="T6" fmla="*/ 818 w 818"/>
              <a:gd name="T7" fmla="*/ 503 h 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8" h="503">
                <a:moveTo>
                  <a:pt x="7" y="0"/>
                </a:moveTo>
                <a:cubicBezTo>
                  <a:pt x="3" y="82"/>
                  <a:pt x="0" y="165"/>
                  <a:pt x="88" y="203"/>
                </a:cubicBezTo>
                <a:cubicBezTo>
                  <a:pt x="176" y="241"/>
                  <a:pt x="412" y="177"/>
                  <a:pt x="534" y="227"/>
                </a:cubicBezTo>
                <a:cubicBezTo>
                  <a:pt x="656" y="277"/>
                  <a:pt x="737" y="390"/>
                  <a:pt x="818" y="50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3404592" y="4987950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4304705" y="4792687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4661892" y="5821387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3542705" y="5861075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4161830" y="4421212"/>
            <a:ext cx="668337" cy="252413"/>
          </a:xfrm>
          <a:custGeom>
            <a:avLst/>
            <a:gdLst>
              <a:gd name="T0" fmla="*/ 421 w 421"/>
              <a:gd name="T1" fmla="*/ 126 h 159"/>
              <a:gd name="T2" fmla="*/ 202 w 421"/>
              <a:gd name="T3" fmla="*/ 5 h 159"/>
              <a:gd name="T4" fmla="*/ 0 w 421"/>
              <a:gd name="T5" fmla="*/ 159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1" h="159">
                <a:moveTo>
                  <a:pt x="421" y="126"/>
                </a:moveTo>
                <a:cubicBezTo>
                  <a:pt x="346" y="63"/>
                  <a:pt x="272" y="0"/>
                  <a:pt x="202" y="5"/>
                </a:cubicBezTo>
                <a:cubicBezTo>
                  <a:pt x="132" y="10"/>
                  <a:pt x="66" y="84"/>
                  <a:pt x="0" y="15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4212630" y="4853012"/>
            <a:ext cx="566737" cy="442913"/>
          </a:xfrm>
          <a:custGeom>
            <a:avLst/>
            <a:gdLst>
              <a:gd name="T0" fmla="*/ 357 w 357"/>
              <a:gd name="T1" fmla="*/ 0 h 279"/>
              <a:gd name="T2" fmla="*/ 211 w 357"/>
              <a:gd name="T3" fmla="*/ 243 h 279"/>
              <a:gd name="T4" fmla="*/ 0 w 357"/>
              <a:gd name="T5" fmla="*/ 219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7" h="279">
                <a:moveTo>
                  <a:pt x="357" y="0"/>
                </a:moveTo>
                <a:cubicBezTo>
                  <a:pt x="313" y="103"/>
                  <a:pt x="270" y="207"/>
                  <a:pt x="211" y="243"/>
                </a:cubicBezTo>
                <a:cubicBezTo>
                  <a:pt x="152" y="279"/>
                  <a:pt x="76" y="249"/>
                  <a:pt x="0" y="21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การหา </a:t>
            </a:r>
            <a:r>
              <a:rPr lang="en-US" dirty="0" smtClean="0"/>
              <a:t>Euler path </a:t>
            </a:r>
            <a:r>
              <a:rPr lang="th-TH" dirty="0" smtClean="0"/>
              <a:t>หรือ </a:t>
            </a:r>
            <a:r>
              <a:rPr lang="en-US" dirty="0" smtClean="0"/>
              <a:t>Euler circuit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ใช้หลัก </a:t>
            </a:r>
            <a:r>
              <a:rPr lang="en-US" dirty="0" smtClean="0"/>
              <a:t>“Don’t burn your bridges”</a:t>
            </a:r>
          </a:p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จงหา </a:t>
            </a:r>
            <a:r>
              <a:rPr lang="en-US" dirty="0" smtClean="0"/>
              <a:t>Euler path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92896"/>
            <a:ext cx="2088232" cy="18074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792" y="2517819"/>
            <a:ext cx="2161328" cy="178253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131840" y="3316836"/>
            <a:ext cx="35895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532866"/>
            <a:ext cx="2065784" cy="1767492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5864660" y="3316836"/>
            <a:ext cx="35895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509120"/>
            <a:ext cx="2108646" cy="171634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31602" y="6243722"/>
            <a:ext cx="192823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Euler path : FE</a:t>
            </a:r>
            <a:endParaRPr lang="en-US" sz="1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09" y="4509120"/>
            <a:ext cx="1931293" cy="161217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725233" y="6225460"/>
            <a:ext cx="192823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Euler path : FEA</a:t>
            </a:r>
            <a:endParaRPr lang="en-US" sz="18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192" y="4490397"/>
            <a:ext cx="1961800" cy="169178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532202" y="6237312"/>
            <a:ext cx="192823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Euler path : FEAC</a:t>
            </a:r>
            <a:endParaRPr lang="en-US" sz="1800" dirty="0"/>
          </a:p>
        </p:txBody>
      </p:sp>
      <p:sp>
        <p:nvSpPr>
          <p:cNvPr id="15" name="Right Arrow 14"/>
          <p:cNvSpPr/>
          <p:nvPr/>
        </p:nvSpPr>
        <p:spPr>
          <a:xfrm>
            <a:off x="3145572" y="5257892"/>
            <a:ext cx="35895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5864660" y="5315207"/>
            <a:ext cx="35895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8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การหา </a:t>
            </a:r>
            <a:r>
              <a:rPr lang="en-US" dirty="0"/>
              <a:t>Euler path </a:t>
            </a:r>
            <a:r>
              <a:rPr lang="th-TH" dirty="0"/>
              <a:t>หรือ </a:t>
            </a:r>
            <a:r>
              <a:rPr lang="en-US" dirty="0"/>
              <a:t>Euler circuit </a:t>
            </a:r>
            <a:r>
              <a:rPr lang="en-US" dirty="0" smtClean="0"/>
              <a:t>(2)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530371"/>
            <a:ext cx="1961800" cy="169178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0658" y="3277286"/>
            <a:ext cx="192823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Euler path : FEAC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5652120" y="2060848"/>
            <a:ext cx="3096344" cy="5183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on’t burn your bridges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322" y="1538893"/>
            <a:ext cx="1998538" cy="17062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405636" y="3277286"/>
            <a:ext cx="192823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Euler path : FEACB</a:t>
            </a:r>
            <a:endParaRPr lang="en-US" sz="1800" dirty="0"/>
          </a:p>
        </p:txBody>
      </p:sp>
      <p:sp>
        <p:nvSpPr>
          <p:cNvPr id="10" name="Right Arrow 9"/>
          <p:cNvSpPr/>
          <p:nvPr/>
        </p:nvSpPr>
        <p:spPr>
          <a:xfrm>
            <a:off x="2843808" y="2204864"/>
            <a:ext cx="432048" cy="3743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59" y="4009234"/>
            <a:ext cx="1970929" cy="172402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42336" y="5784304"/>
            <a:ext cx="211344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Euler path : FEACBD</a:t>
            </a:r>
            <a:endParaRPr lang="en-US" sz="18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890" y="3945597"/>
            <a:ext cx="2021222" cy="178765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393711" y="5784304"/>
            <a:ext cx="2186401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Euler path : FEACBDC</a:t>
            </a:r>
            <a:endParaRPr lang="en-US" sz="1800" dirty="0"/>
          </a:p>
        </p:txBody>
      </p:sp>
      <p:sp>
        <p:nvSpPr>
          <p:cNvPr id="15" name="Right Arrow 14"/>
          <p:cNvSpPr/>
          <p:nvPr/>
        </p:nvSpPr>
        <p:spPr>
          <a:xfrm>
            <a:off x="2843808" y="4839426"/>
            <a:ext cx="432048" cy="3743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6"/>
          <p:cNvSpPr txBox="1">
            <a:spLocks/>
          </p:cNvSpPr>
          <p:nvPr/>
        </p:nvSpPr>
        <p:spPr bwMode="auto">
          <a:xfrm>
            <a:off x="5863146" y="4352892"/>
            <a:ext cx="2885318" cy="10203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Euler Path :</a:t>
            </a:r>
          </a:p>
          <a:p>
            <a:pPr marL="0" indent="0">
              <a:buFont typeface="Wingdings" pitchFamily="2" charset="2"/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FEACBDCFDBA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71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Hamilton circuit</a:t>
            </a:r>
            <a:r>
              <a:rPr lang="th-TH" altLang="en-US" dirty="0" smtClean="0"/>
              <a:t> </a:t>
            </a:r>
            <a:r>
              <a:rPr lang="en-US" altLang="en-US" dirty="0" smtClean="0"/>
              <a:t>&amp;</a:t>
            </a:r>
            <a:r>
              <a:rPr lang="th-TH" altLang="en-US" dirty="0" smtClean="0"/>
              <a:t> </a:t>
            </a:r>
            <a:r>
              <a:rPr lang="en-US" altLang="en-US" dirty="0" smtClean="0"/>
              <a:t>Hamilton </a:t>
            </a:r>
            <a:r>
              <a:rPr lang="en-US" altLang="en-US" dirty="0"/>
              <a:t>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b="1" dirty="0">
                <a:solidFill>
                  <a:srgbClr val="002060"/>
                </a:solidFill>
              </a:rPr>
              <a:t>วิถีแฮมิลตัน</a:t>
            </a:r>
            <a:r>
              <a:rPr lang="th-TH" altLang="en-US" dirty="0">
                <a:solidFill>
                  <a:srgbClr val="002060"/>
                </a:solidFill>
              </a:rPr>
              <a:t> </a:t>
            </a:r>
            <a:r>
              <a:rPr lang="th-TH" altLang="en-US" dirty="0"/>
              <a:t>(Hamilton path) ของกราฟ  คือวิถีที่บรรจุจุดทุกจุดของกราฟ โดยการท่องไปยังแต่ละจุดเพียงครั้งเดียว</a:t>
            </a:r>
          </a:p>
          <a:p>
            <a:pPr>
              <a:lnSpc>
                <a:spcPct val="90000"/>
              </a:lnSpc>
            </a:pPr>
            <a:r>
              <a:rPr lang="th-TH" altLang="en-US" b="1" dirty="0">
                <a:solidFill>
                  <a:srgbClr val="002060"/>
                </a:solidFill>
              </a:rPr>
              <a:t>วงจรแฮมิลตัน</a:t>
            </a:r>
            <a:r>
              <a:rPr lang="th-TH" altLang="en-US" dirty="0">
                <a:solidFill>
                  <a:srgbClr val="002060"/>
                </a:solidFill>
              </a:rPr>
              <a:t> </a:t>
            </a:r>
            <a:r>
              <a:rPr lang="th-TH" altLang="en-US" dirty="0"/>
              <a:t>(Hamilton c</a:t>
            </a:r>
            <a:r>
              <a:rPr lang="en-US" altLang="en-US" dirty="0" err="1"/>
              <a:t>ircuit</a:t>
            </a:r>
            <a:r>
              <a:rPr lang="th-TH" altLang="en-US" dirty="0"/>
              <a:t>) ของกราฟ  คือ วงจรที่ประกอบด้วยจุดทุกจุดของกราฟ โดยการท่องไปยังแต่ละจุดเพียงครั้งเดียว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4018136" cy="1820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01446" y="5354052"/>
            <a:ext cx="47628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en-US" dirty="0">
                <a:cs typeface="+mn-cs"/>
              </a:rPr>
              <a:t>กราฟนี้</a:t>
            </a:r>
            <a:r>
              <a:rPr lang="th-TH" altLang="en-US" u="sng" dirty="0">
                <a:cs typeface="+mn-cs"/>
              </a:rPr>
              <a:t>ไม่มี</a:t>
            </a:r>
            <a:r>
              <a:rPr lang="th-TH" altLang="en-US" dirty="0">
                <a:cs typeface="+mn-cs"/>
              </a:rPr>
              <a:t>วิถีออยเลอร์และ</a:t>
            </a:r>
            <a:r>
              <a:rPr lang="th-TH" altLang="en-US" u="sng" dirty="0">
                <a:cs typeface="+mn-cs"/>
              </a:rPr>
              <a:t>ไม่มี</a:t>
            </a:r>
            <a:r>
              <a:rPr lang="th-TH" altLang="en-US" dirty="0">
                <a:cs typeface="+mn-cs"/>
              </a:rPr>
              <a:t>วงจรแฮมิลตัน</a:t>
            </a:r>
          </a:p>
        </p:txBody>
      </p:sp>
    </p:spTree>
    <p:extLst>
      <p:ext uri="{BB962C8B-B14F-4D97-AF65-F5344CB8AC3E}">
        <p14:creationId xmlns:p14="http://schemas.microsoft.com/office/powerpoint/2010/main" val="103240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Hamilton c</a:t>
            </a:r>
            <a:r>
              <a:rPr lang="en-US" altLang="en-US" dirty="0" err="1" smtClean="0"/>
              <a:t>ircuit</a:t>
            </a:r>
            <a:r>
              <a:rPr lang="th-TH" altLang="en-US" dirty="0" smtClean="0"/>
              <a:t> </a:t>
            </a:r>
            <a:r>
              <a:rPr lang="en-US" alt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ให้ G เป็นกราฟที่มีตัวแทนเชิงกราฟดังรูป (ก) จะเห็นได้ว่าเราสามารถกำหนดหมายเลขให้กับจุดดังรูป (ข) โดยการอันดับปกติของจุด จะได้ว่า G เป็นกราฟแฮมิลตัน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68960"/>
            <a:ext cx="5849271" cy="286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7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Hamiltonian </a:t>
            </a:r>
            <a:r>
              <a:rPr lang="en-US" altLang="en-US" dirty="0" smtClean="0"/>
              <a:t>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 smtClean="0"/>
              <a:t>ไม่มีหลักการแน่นอนว่ากราฟจะเป็น </a:t>
            </a:r>
            <a:r>
              <a:rPr lang="en-US" altLang="en-US" dirty="0" smtClean="0"/>
              <a:t>Hamilton </a:t>
            </a:r>
            <a:r>
              <a:rPr lang="th-TH" altLang="en-US" dirty="0" smtClean="0"/>
              <a:t>หรือไม่มีแต่เพียงทฤษฎีหยาบๆ เท่านั้น</a:t>
            </a:r>
          </a:p>
          <a:p>
            <a:r>
              <a:rPr lang="en-US" altLang="en-US" b="1" dirty="0" smtClean="0"/>
              <a:t>Dirac’s </a:t>
            </a:r>
            <a:r>
              <a:rPr lang="en-US" altLang="en-US" b="1" dirty="0"/>
              <a:t>theorem</a:t>
            </a:r>
            <a:r>
              <a:rPr lang="en-US" altLang="en-US" dirty="0"/>
              <a:t>:  </a:t>
            </a:r>
            <a:r>
              <a:rPr lang="th-TH" altLang="en-US" dirty="0"/>
              <a:t>ถ้ากราฟ</a:t>
            </a:r>
            <a:r>
              <a:rPr lang="en-US" altLang="en-US" dirty="0"/>
              <a:t> </a:t>
            </a:r>
            <a:r>
              <a:rPr lang="en-US" altLang="en-US" i="1" dirty="0"/>
              <a:t>G</a:t>
            </a:r>
            <a:r>
              <a:rPr lang="en-US" altLang="en-US" dirty="0"/>
              <a:t> </a:t>
            </a:r>
            <a:r>
              <a:rPr lang="th-TH" altLang="en-US" dirty="0"/>
              <a:t>เป็นกราฟอย่างง่ายที่เชื่อมโยง(</a:t>
            </a:r>
            <a:r>
              <a:rPr lang="en-US" altLang="en-US" dirty="0"/>
              <a:t>connected, simple</a:t>
            </a:r>
            <a:r>
              <a:rPr lang="en-US" altLang="en-US" dirty="0" smtClean="0"/>
              <a:t>)</a:t>
            </a:r>
            <a:r>
              <a:rPr lang="th-TH" altLang="en-US" dirty="0" smtClean="0"/>
              <a:t> ที่</a:t>
            </a:r>
            <a:r>
              <a:rPr lang="th-TH" altLang="en-US" dirty="0"/>
              <a:t>มีจำนวนจุด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3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จุด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endParaRPr lang="th-TH" altLang="en-US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th-TH" altLang="en-US" dirty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   และ</a:t>
            </a:r>
            <a:r>
              <a:rPr lang="th-TH" altLang="en-US" dirty="0">
                <a:sym typeface="Symbol" panose="05050102010706020507" pitchFamily="18" charset="2"/>
              </a:rPr>
              <a:t>ทุกจุด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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deg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</a:t>
            </a:r>
            <a:r>
              <a:rPr lang="th-TH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/2</a:t>
            </a:r>
            <a:r>
              <a:rPr lang="en-US" altLang="en-US" dirty="0">
                <a:sym typeface="Symbol" panose="05050102010706020507" pitchFamily="18" charset="2"/>
              </a:rPr>
              <a:t>, </a:t>
            </a:r>
            <a:r>
              <a:rPr lang="th-TH" altLang="en-US" dirty="0">
                <a:sym typeface="Symbol" panose="05050102010706020507" pitchFamily="18" charset="2"/>
              </a:rPr>
              <a:t>แล้วกราฟ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G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มีวงจรแฮมิลตัน</a:t>
            </a:r>
          </a:p>
          <a:p>
            <a:r>
              <a:rPr lang="en-US" altLang="en-US" b="1" dirty="0">
                <a:sym typeface="Symbol" panose="05050102010706020507" pitchFamily="18" charset="2"/>
              </a:rPr>
              <a:t>Ore’s corollary: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ถ้ากราฟ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G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เป็นกราฟอย่างง่ายที่เชื่อมโยง ที่มีจำนวนจุด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≥3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จุด และ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deg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)+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deg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)≥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สำหรับทุกๆคู่ </a:t>
            </a:r>
            <a:endParaRPr lang="th-TH" altLang="en-US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th-TH" altLang="en-US" dirty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   จุด</a:t>
            </a:r>
            <a:r>
              <a:rPr lang="en-US" altLang="en-US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dirty="0" err="1"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US" altLang="en-US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v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ที่ไม่ใช่จุดที่ประชิด</a:t>
            </a:r>
            <a:r>
              <a:rPr lang="th-TH" altLang="en-US" dirty="0" smtClean="0">
                <a:sym typeface="Symbol" panose="05050102010706020507" pitchFamily="18" charset="2"/>
              </a:rPr>
              <a:t>กัน</a:t>
            </a:r>
            <a:r>
              <a:rPr lang="en-US" altLang="en-US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th-TH" altLang="en-US" dirty="0">
                <a:sym typeface="Symbol" panose="05050102010706020507" pitchFamily="18" charset="2"/>
              </a:rPr>
              <a:t>แล้ว กราฟ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มีวงจรแฮมิลตัน</a:t>
            </a:r>
            <a:endParaRPr lang="en-US" altLang="en-US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Hamilton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จงแสดงว่ากราฟ G ที่มีตัวแทนเชิงกราฟดังรูป เป็นกราฟแฮมิล</a:t>
            </a:r>
            <a:r>
              <a:rPr lang="th-TH" alt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ตัน</a:t>
            </a:r>
            <a:endParaRPr lang="en-US" altLang="en-US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en-US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en-US" altLang="en-US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en-US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/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 = ?</a:t>
            </a:r>
          </a:p>
          <a:p>
            <a:pPr lvl="1"/>
            <a:r>
              <a:rPr lang="en-US" alt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deg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(v</a:t>
            </a:r>
            <a:r>
              <a:rPr lang="en-US" altLang="en-US" sz="2400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 = ?</a:t>
            </a:r>
          </a:p>
          <a:p>
            <a:pPr lvl="1"/>
            <a:r>
              <a:rPr lang="en-US" alt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deg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(v</a:t>
            </a:r>
            <a:r>
              <a:rPr lang="en-US" altLang="en-US" sz="2400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 </a:t>
            </a:r>
            <a:r>
              <a:rPr lang="en-US" altLang="en-US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= ?</a:t>
            </a:r>
          </a:p>
          <a:p>
            <a:pPr lvl="1"/>
            <a:r>
              <a:rPr lang="en-US" alt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deg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(v</a:t>
            </a:r>
            <a:r>
              <a:rPr lang="en-US" altLang="en-US" sz="2400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 </a:t>
            </a:r>
            <a:r>
              <a:rPr lang="en-US" altLang="en-US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= ?</a:t>
            </a:r>
          </a:p>
          <a:p>
            <a:pPr lvl="1"/>
            <a:r>
              <a:rPr lang="en-US" alt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deg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(v</a:t>
            </a:r>
            <a:r>
              <a:rPr lang="en-US" altLang="en-US" sz="2400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 </a:t>
            </a:r>
            <a:r>
              <a:rPr lang="en-US" altLang="en-US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= ?</a:t>
            </a:r>
          </a:p>
          <a:p>
            <a:pPr lvl="1"/>
            <a:r>
              <a:rPr lang="en-US" alt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deg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(v</a:t>
            </a:r>
            <a:r>
              <a:rPr lang="en-US" altLang="en-US" sz="2400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  <a:r>
              <a:rPr lang="en-US" alt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 </a:t>
            </a:r>
            <a:r>
              <a:rPr lang="en-US" altLang="en-US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= ?</a:t>
            </a:r>
          </a:p>
          <a:p>
            <a:pPr lvl="1"/>
            <a:endParaRPr lang="en-US" altLang="en-US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/>
            <a:endParaRPr lang="th-TH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endParaRPr lang="th-TH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82738"/>
            <a:ext cx="3672408" cy="231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22730" y="1897668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v</a:t>
            </a:r>
            <a:r>
              <a:rPr lang="en-US" baseline="-25000" dirty="0" smtClean="0">
                <a:latin typeface="+mn-lt"/>
              </a:rPr>
              <a:t>1</a:t>
            </a:r>
            <a:endParaRPr lang="en-US" baseline="-250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1897668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v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31042" y="270892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v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77212" y="384810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v</a:t>
            </a:r>
            <a:r>
              <a:rPr lang="en-US" baseline="-25000" dirty="0" smtClean="0">
                <a:latin typeface="+mn-lt"/>
              </a:rPr>
              <a:t>4</a:t>
            </a:r>
            <a:endParaRPr lang="en-US" baseline="-250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3299" y="3861812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v</a:t>
            </a:r>
            <a:r>
              <a:rPr lang="en-US" baseline="-25000" dirty="0" smtClean="0">
                <a:latin typeface="+mn-lt"/>
              </a:rPr>
              <a:t>5</a:t>
            </a:r>
            <a:endParaRPr lang="en-US" baseline="-2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145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Planar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b="1" dirty="0"/>
              <a:t>บทนิยาม </a:t>
            </a:r>
            <a:r>
              <a:rPr lang="th-TH" altLang="en-US" sz="2800" dirty="0"/>
              <a:t>จะเรียกกราฟ G ว่า </a:t>
            </a:r>
            <a:r>
              <a:rPr lang="th-TH" altLang="en-US" sz="2800" i="1" dirty="0"/>
              <a:t>กราฟเชิงระนาบ </a:t>
            </a:r>
            <a:r>
              <a:rPr lang="th-TH" altLang="en-US" sz="2800" dirty="0"/>
              <a:t>(planar graph) ถ้าสามารถวาดตัวแทนเชิงกราฟของกราฟ G ลงบนระนาบได้โดยที่ไม่มีเส้นคู่ใดของกราฟตัดกัน</a:t>
            </a:r>
          </a:p>
          <a:p>
            <a:r>
              <a:rPr lang="th-TH" altLang="en-US" sz="2800" dirty="0"/>
              <a:t>ในรูปข้างล่างแสดงตัวอย่างของทรงหลายหน้าและกราฟเชิงระนาบที่สมนัยกัน</a:t>
            </a:r>
          </a:p>
          <a:p>
            <a:endParaRPr lang="en-US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04" y="3381647"/>
            <a:ext cx="4347444" cy="227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733256"/>
            <a:ext cx="7264502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2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Planar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kern="0" dirty="0">
                <a:latin typeface="Angsana New" pitchFamily="18" charset="-34"/>
                <a:cs typeface="+mj-cs"/>
              </a:rPr>
              <a:t>ปัญหาบ้าน 3 หลัง และ </a:t>
            </a:r>
            <a:r>
              <a:rPr lang="th-TH" sz="2800" kern="0" dirty="0" smtClean="0">
                <a:latin typeface="Angsana New" pitchFamily="18" charset="-34"/>
                <a:cs typeface="+mj-cs"/>
              </a:rPr>
              <a:t>สาธารณูปโภค</a:t>
            </a:r>
            <a:r>
              <a:rPr lang="en-US" sz="2800" kern="0" dirty="0" smtClean="0">
                <a:latin typeface="Angsana New" pitchFamily="18" charset="-34"/>
                <a:cs typeface="+mj-cs"/>
              </a:rPr>
              <a:t> </a:t>
            </a:r>
            <a:r>
              <a:rPr lang="th-TH" sz="2800" kern="0" dirty="0" smtClean="0">
                <a:latin typeface="Angsana New" pitchFamily="18" charset="-34"/>
                <a:cs typeface="+mj-cs"/>
              </a:rPr>
              <a:t>3 </a:t>
            </a:r>
            <a:r>
              <a:rPr lang="th-TH" sz="2800" kern="0" dirty="0">
                <a:latin typeface="Angsana New" pitchFamily="18" charset="-34"/>
                <a:cs typeface="+mj-cs"/>
              </a:rPr>
              <a:t>ชนิด เป็นสถานการณ์ซึ่งสามารถจำลองในรูปตัวแทนเชิงกราฟ ปัญหาคือ มีบ้าน 3 หลัง โดยที่แต่ละหลังมีการเชื่อมต่อสาธารณูปโภค 3 ชนิด ได้แก่ น้ำ ไฟฟ้า และโทรศัพท์ การเชื่อมต่อเป็นแบบเดินท่อใต้ดิน คำถามคือ เป็นไปได้หรือไม่ ที่จะทำการเชื่อมต่อโดยท่อใต้ดินจะไม่ไขว้ทับกัน ซึ่งปัญหานี้สามารถแสดงโดยใช้ตัวแทนเชิงกราฟดังรูป</a:t>
            </a:r>
          </a:p>
          <a:p>
            <a:endParaRPr lang="en-US" dirty="0">
              <a:cs typeface="+mj-cs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113" y="3903663"/>
            <a:ext cx="381000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0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Coloring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h-TH" sz="2800" kern="0" dirty="0">
                <a:latin typeface="Angsana New" pitchFamily="18" charset="-34"/>
              </a:rPr>
              <a:t>การให้สีกราฟ(</a:t>
            </a:r>
            <a:r>
              <a:rPr lang="en-US" sz="2800" kern="0" dirty="0">
                <a:latin typeface="Angsana New" pitchFamily="18" charset="-34"/>
              </a:rPr>
              <a:t>graph coloring</a:t>
            </a:r>
            <a:r>
              <a:rPr lang="th-TH" sz="2800" kern="0" dirty="0">
                <a:latin typeface="Angsana New" pitchFamily="18" charset="-34"/>
              </a:rPr>
              <a:t>)  คือการกำหนดสีให้กับจุดต่างๆ ในกราฟรูปหนึ่งโดยไม่ให้สองจุดใดๆที่อยู่บนเส้นเชื่อมเดียวกัน มีสีเหมือนกัน</a:t>
            </a:r>
          </a:p>
          <a:p>
            <a:pPr marL="324000">
              <a:spcBef>
                <a:spcPts val="0"/>
              </a:spcBef>
              <a:defRPr/>
            </a:pPr>
            <a:r>
              <a:rPr lang="en-US" sz="2800" kern="0" dirty="0">
                <a:latin typeface="Angsana New" pitchFamily="18" charset="-34"/>
              </a:rPr>
              <a:t>Chromatic number </a:t>
            </a:r>
            <a:r>
              <a:rPr lang="th-TH" sz="2800" kern="0" dirty="0">
                <a:latin typeface="Angsana New" pitchFamily="18" charset="-34"/>
              </a:rPr>
              <a:t>ของกราฟคือจำนวนสีที่น้อยที่สุดที่ใช้ในการให้สีกราฟนั้น</a:t>
            </a:r>
          </a:p>
          <a:p>
            <a:pPr marL="324000">
              <a:spcBef>
                <a:spcPts val="0"/>
              </a:spcBef>
              <a:defRPr/>
            </a:pPr>
            <a:endParaRPr lang="th-TH" sz="2800" kern="0" dirty="0">
              <a:latin typeface="Angsana New" pitchFamily="18" charset="-34"/>
            </a:endParaRPr>
          </a:p>
          <a:p>
            <a:pPr marL="4912" indent="0">
              <a:spcBef>
                <a:spcPts val="0"/>
              </a:spcBef>
              <a:buNone/>
              <a:defRPr/>
            </a:pPr>
            <a:endParaRPr lang="en-US" sz="2800" kern="0" dirty="0" smtClean="0">
              <a:latin typeface="Angsana New" pitchFamily="18" charset="-34"/>
            </a:endParaRPr>
          </a:p>
          <a:p>
            <a:pPr marL="4912" indent="0">
              <a:spcBef>
                <a:spcPts val="0"/>
              </a:spcBef>
              <a:buNone/>
              <a:defRPr/>
            </a:pPr>
            <a:endParaRPr lang="en-US" sz="2800" kern="0" dirty="0">
              <a:latin typeface="Angsana New" pitchFamily="18" charset="-34"/>
            </a:endParaRPr>
          </a:p>
          <a:p>
            <a:pPr marL="4912" indent="0">
              <a:spcBef>
                <a:spcPts val="0"/>
              </a:spcBef>
              <a:buNone/>
              <a:defRPr/>
            </a:pPr>
            <a:endParaRPr lang="th-TH" sz="2800" kern="0" dirty="0">
              <a:latin typeface="Angsana New" pitchFamily="18" charset="-34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th-TH" sz="2800" kern="0" dirty="0">
                <a:latin typeface="Angsana New" pitchFamily="18" charset="-34"/>
              </a:rPr>
              <a:t> กราฟ </a:t>
            </a:r>
            <a:r>
              <a:rPr lang="en-US" sz="2800" kern="0" dirty="0">
                <a:latin typeface="Angsana New" pitchFamily="18" charset="-34"/>
              </a:rPr>
              <a:t>C</a:t>
            </a:r>
            <a:r>
              <a:rPr lang="en-US" sz="2800" kern="0" baseline="-25000" dirty="0">
                <a:latin typeface="Angsana New" pitchFamily="18" charset="-34"/>
              </a:rPr>
              <a:t>5 </a:t>
            </a:r>
            <a:r>
              <a:rPr lang="th-TH" sz="2800" kern="0" dirty="0">
                <a:latin typeface="Angsana New" pitchFamily="18" charset="-34"/>
              </a:rPr>
              <a:t>มีจำนวน </a:t>
            </a:r>
            <a:r>
              <a:rPr lang="en-US" sz="2800" kern="0" dirty="0">
                <a:latin typeface="Angsana New" pitchFamily="18" charset="-34"/>
              </a:rPr>
              <a:t>Chromatic number </a:t>
            </a:r>
            <a:r>
              <a:rPr lang="th-TH" sz="2800" kern="0" dirty="0">
                <a:latin typeface="Angsana New" pitchFamily="18" charset="-34"/>
              </a:rPr>
              <a:t>เป็น </a:t>
            </a:r>
            <a:r>
              <a:rPr lang="en-US" sz="2800" kern="0" dirty="0">
                <a:latin typeface="Angsana New" pitchFamily="18" charset="-34"/>
              </a:rPr>
              <a:t>3</a:t>
            </a:r>
            <a:endParaRPr lang="th-TH" sz="2800" kern="0" dirty="0">
              <a:latin typeface="Angsana New" pitchFamily="18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2800" kern="0" dirty="0">
                <a:latin typeface="Angsana New" pitchFamily="18" charset="-34"/>
              </a:rPr>
              <a:t>กราฟ </a:t>
            </a:r>
            <a:r>
              <a:rPr lang="en-US" sz="2800" kern="0" dirty="0">
                <a:latin typeface="Angsana New" pitchFamily="18" charset="-34"/>
              </a:rPr>
              <a:t>C</a:t>
            </a:r>
            <a:r>
              <a:rPr lang="en-US" sz="2800" kern="0" baseline="-25000" dirty="0">
                <a:latin typeface="Angsana New" pitchFamily="18" charset="-34"/>
              </a:rPr>
              <a:t>4</a:t>
            </a:r>
            <a:r>
              <a:rPr lang="en-US" sz="2800" kern="0" dirty="0">
                <a:latin typeface="Angsana New" pitchFamily="18" charset="-34"/>
              </a:rPr>
              <a:t> ,C</a:t>
            </a:r>
            <a:r>
              <a:rPr lang="en-US" sz="2800" kern="0" baseline="-25000" dirty="0">
                <a:latin typeface="Angsana New" pitchFamily="18" charset="-34"/>
              </a:rPr>
              <a:t>6</a:t>
            </a:r>
            <a:r>
              <a:rPr lang="en-US" sz="2800" kern="0" dirty="0">
                <a:latin typeface="Angsana New" pitchFamily="18" charset="-34"/>
              </a:rPr>
              <a:t> </a:t>
            </a:r>
            <a:r>
              <a:rPr lang="th-TH" sz="2800" kern="0" dirty="0">
                <a:latin typeface="Angsana New" pitchFamily="18" charset="-34"/>
              </a:rPr>
              <a:t>มีจำนวน </a:t>
            </a:r>
            <a:r>
              <a:rPr lang="en-US" sz="2800" kern="0" dirty="0">
                <a:latin typeface="Angsana New" pitchFamily="18" charset="-34"/>
              </a:rPr>
              <a:t>Chromatic number </a:t>
            </a:r>
            <a:r>
              <a:rPr lang="th-TH" sz="2800" kern="0" dirty="0">
                <a:latin typeface="Angsana New" pitchFamily="18" charset="-34"/>
              </a:rPr>
              <a:t>เป็น </a:t>
            </a:r>
            <a:r>
              <a:rPr lang="en-US" sz="2800" kern="0" dirty="0">
                <a:latin typeface="Angsana New" pitchFamily="18" charset="-34"/>
              </a:rPr>
              <a:t>2</a:t>
            </a:r>
            <a:endParaRPr lang="th-TH" sz="2800" kern="0" dirty="0">
              <a:latin typeface="Angsana New" pitchFamily="18" charset="-34"/>
            </a:endParaRPr>
          </a:p>
          <a:p>
            <a:pPr>
              <a:lnSpc>
                <a:spcPct val="90000"/>
              </a:lnSpc>
              <a:defRPr/>
            </a:pPr>
            <a:r>
              <a:rPr lang="th-TH" sz="2800" b="1" kern="0" dirty="0">
                <a:solidFill>
                  <a:srgbClr val="0000FF"/>
                </a:solidFill>
                <a:latin typeface="Angsana New" pitchFamily="18" charset="-34"/>
              </a:rPr>
              <a:t>สรุป</a:t>
            </a:r>
            <a:r>
              <a:rPr lang="th-TH" sz="2800" b="1" kern="0" dirty="0">
                <a:latin typeface="Angsana New" pitchFamily="18" charset="-34"/>
              </a:rPr>
              <a:t> </a:t>
            </a:r>
            <a:r>
              <a:rPr lang="th-TH" sz="2800" kern="0" dirty="0">
                <a:latin typeface="Angsana New" pitchFamily="18" charset="-34"/>
              </a:rPr>
              <a:t>กราฟ </a:t>
            </a:r>
            <a:r>
              <a:rPr lang="en-US" sz="2800" kern="0" dirty="0">
                <a:latin typeface="Angsana New" pitchFamily="18" charset="-34"/>
              </a:rPr>
              <a:t>Cycle </a:t>
            </a:r>
            <a:r>
              <a:rPr lang="en-US" sz="2800" b="1" kern="0" dirty="0">
                <a:solidFill>
                  <a:schemeClr val="accent2"/>
                </a:solidFill>
                <a:latin typeface="Angsana New" pitchFamily="18" charset="-34"/>
              </a:rPr>
              <a:t>C</a:t>
            </a:r>
            <a:r>
              <a:rPr lang="en-US" sz="2800" b="1" kern="0" baseline="-25000" dirty="0">
                <a:solidFill>
                  <a:schemeClr val="accent2"/>
                </a:solidFill>
                <a:latin typeface="Angsana New" pitchFamily="18" charset="-34"/>
              </a:rPr>
              <a:t>n </a:t>
            </a:r>
            <a:r>
              <a:rPr lang="th-TH" sz="2800" kern="0" dirty="0">
                <a:latin typeface="Angsana New" pitchFamily="18" charset="-34"/>
              </a:rPr>
              <a:t>มีจำนวน </a:t>
            </a:r>
            <a:r>
              <a:rPr lang="en-US" sz="2800" kern="0" dirty="0">
                <a:latin typeface="Angsana New" pitchFamily="18" charset="-34"/>
              </a:rPr>
              <a:t>Chromatic number </a:t>
            </a:r>
            <a:r>
              <a:rPr lang="th-TH" sz="2800" kern="0" dirty="0">
                <a:latin typeface="Angsana New" pitchFamily="18" charset="-34"/>
              </a:rPr>
              <a:t>เป็น </a:t>
            </a:r>
            <a:r>
              <a:rPr lang="en-US" sz="2800" kern="0" dirty="0">
                <a:latin typeface="Angsana New" pitchFamily="18" charset="-34"/>
              </a:rPr>
              <a:t>3 </a:t>
            </a:r>
            <a:r>
              <a:rPr lang="th-TH" sz="2800" kern="0" dirty="0">
                <a:latin typeface="Angsana New" pitchFamily="18" charset="-34"/>
              </a:rPr>
              <a:t>เมื่อ </a:t>
            </a:r>
            <a:r>
              <a:rPr lang="en-US" sz="2800" kern="0" dirty="0">
                <a:latin typeface="Angsana New" pitchFamily="18" charset="-34"/>
              </a:rPr>
              <a:t>n </a:t>
            </a:r>
            <a:r>
              <a:rPr lang="th-TH" sz="2800" kern="0" dirty="0">
                <a:latin typeface="Angsana New" pitchFamily="18" charset="-34"/>
              </a:rPr>
              <a:t>เป็นจำนวนคี่ และมีจำนวน </a:t>
            </a:r>
            <a:r>
              <a:rPr lang="en-US" sz="2800" kern="0" dirty="0">
                <a:latin typeface="Angsana New" pitchFamily="18" charset="-34"/>
              </a:rPr>
              <a:t>Chromatic number </a:t>
            </a:r>
            <a:r>
              <a:rPr lang="th-TH" sz="2800" kern="0" dirty="0">
                <a:latin typeface="Angsana New" pitchFamily="18" charset="-34"/>
              </a:rPr>
              <a:t>เป็น </a:t>
            </a:r>
            <a:r>
              <a:rPr lang="en-US" sz="2800" kern="0" dirty="0">
                <a:latin typeface="Angsana New" pitchFamily="18" charset="-34"/>
              </a:rPr>
              <a:t>2 </a:t>
            </a:r>
            <a:r>
              <a:rPr lang="th-TH" sz="2800" kern="0" dirty="0">
                <a:latin typeface="Angsana New" pitchFamily="18" charset="-34"/>
              </a:rPr>
              <a:t>เมื่อ </a:t>
            </a:r>
            <a:r>
              <a:rPr lang="en-US" sz="2800" kern="0" dirty="0">
                <a:latin typeface="Angsana New" pitchFamily="18" charset="-34"/>
              </a:rPr>
              <a:t>n </a:t>
            </a:r>
            <a:r>
              <a:rPr lang="th-TH" sz="2800" kern="0" dirty="0">
                <a:latin typeface="Angsana New" pitchFamily="18" charset="-34"/>
              </a:rPr>
              <a:t>เป็นจำนวนคู่</a:t>
            </a:r>
          </a:p>
          <a:p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3723928" y="3096965"/>
            <a:ext cx="152400" cy="152400"/>
          </a:xfrm>
          <a:prstGeom prst="ellipse">
            <a:avLst/>
          </a:prstGeom>
          <a:solidFill>
            <a:srgbClr val="33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647728" y="3630365"/>
            <a:ext cx="152400" cy="1524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4181128" y="3935165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562128" y="3554165"/>
            <a:ext cx="152400" cy="152400"/>
          </a:xfrm>
          <a:prstGeom prst="ellipse">
            <a:avLst/>
          </a:prstGeom>
          <a:solidFill>
            <a:srgbClr val="33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4333528" y="3020765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 flipV="1">
            <a:off x="3876328" y="3096965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>
            <a:off x="4485928" y="3173165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V="1">
            <a:off x="4333528" y="370656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3800128" y="3782765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H="1">
            <a:off x="3723928" y="3249365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3952528" y="4163765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ahoma" panose="020B0604030504040204" pitchFamily="34" charset="0"/>
              </a:rPr>
              <a:t>C</a:t>
            </a:r>
            <a:r>
              <a:rPr lang="en-US" altLang="en-US" baseline="-25000">
                <a:latin typeface="Tahoma" panose="020B0604030504040204" pitchFamily="34" charset="0"/>
              </a:rPr>
              <a:t>5</a:t>
            </a:r>
          </a:p>
        </p:txBody>
      </p:sp>
      <p:sp>
        <p:nvSpPr>
          <p:cNvPr id="15" name="Oval 37"/>
          <p:cNvSpPr>
            <a:spLocks noChangeArrowheads="1"/>
          </p:cNvSpPr>
          <p:nvPr/>
        </p:nvSpPr>
        <p:spPr bwMode="auto">
          <a:xfrm>
            <a:off x="2123728" y="3096965"/>
            <a:ext cx="152400" cy="152400"/>
          </a:xfrm>
          <a:prstGeom prst="ellipse">
            <a:avLst/>
          </a:prstGeom>
          <a:solidFill>
            <a:srgbClr val="33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6" name="Oval 38"/>
          <p:cNvSpPr>
            <a:spLocks noChangeArrowheads="1"/>
          </p:cNvSpPr>
          <p:nvPr/>
        </p:nvSpPr>
        <p:spPr bwMode="auto">
          <a:xfrm>
            <a:off x="2733328" y="3096965"/>
            <a:ext cx="152400" cy="1524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7" name="Oval 39"/>
          <p:cNvSpPr>
            <a:spLocks noChangeArrowheads="1"/>
          </p:cNvSpPr>
          <p:nvPr/>
        </p:nvSpPr>
        <p:spPr bwMode="auto">
          <a:xfrm>
            <a:off x="2123728" y="3630365"/>
            <a:ext cx="152400" cy="1524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8" name="Oval 40"/>
          <p:cNvSpPr>
            <a:spLocks noChangeArrowheads="1"/>
          </p:cNvSpPr>
          <p:nvPr/>
        </p:nvSpPr>
        <p:spPr bwMode="auto">
          <a:xfrm>
            <a:off x="2733328" y="3630365"/>
            <a:ext cx="152400" cy="152400"/>
          </a:xfrm>
          <a:prstGeom prst="ellipse">
            <a:avLst/>
          </a:prstGeom>
          <a:solidFill>
            <a:srgbClr val="33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9" name="Line 41"/>
          <p:cNvSpPr>
            <a:spLocks noChangeShapeType="1"/>
          </p:cNvSpPr>
          <p:nvPr/>
        </p:nvSpPr>
        <p:spPr bwMode="auto">
          <a:xfrm>
            <a:off x="2276128" y="317316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42"/>
          <p:cNvSpPr>
            <a:spLocks noChangeShapeType="1"/>
          </p:cNvSpPr>
          <p:nvPr/>
        </p:nvSpPr>
        <p:spPr bwMode="auto">
          <a:xfrm>
            <a:off x="2276128" y="370656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43"/>
          <p:cNvSpPr>
            <a:spLocks noChangeShapeType="1"/>
          </p:cNvSpPr>
          <p:nvPr/>
        </p:nvSpPr>
        <p:spPr bwMode="auto">
          <a:xfrm>
            <a:off x="2809528" y="32493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2199928" y="324936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45"/>
          <p:cNvSpPr>
            <a:spLocks noChangeArrowheads="1"/>
          </p:cNvSpPr>
          <p:nvPr/>
        </p:nvSpPr>
        <p:spPr bwMode="auto">
          <a:xfrm>
            <a:off x="2352328" y="4163765"/>
            <a:ext cx="2286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ahoma" panose="020B0604030504040204" pitchFamily="34" charset="0"/>
              </a:rPr>
              <a:t>C</a:t>
            </a:r>
            <a:r>
              <a:rPr lang="en-US" altLang="en-US" baseline="-25000"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5628928" y="2996952"/>
            <a:ext cx="152400" cy="152400"/>
          </a:xfrm>
          <a:prstGeom prst="ellipse">
            <a:avLst/>
          </a:prstGeom>
          <a:solidFill>
            <a:srgbClr val="33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5413028" y="3438277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>
              <a:solidFill>
                <a:srgbClr val="00B0F0"/>
              </a:solidFill>
            </a:endParaRPr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6209953" y="3935165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27" name="Oval 7"/>
          <p:cNvSpPr>
            <a:spLocks noChangeArrowheads="1"/>
          </p:cNvSpPr>
          <p:nvPr/>
        </p:nvSpPr>
        <p:spPr bwMode="auto">
          <a:xfrm>
            <a:off x="6543328" y="3477965"/>
            <a:ext cx="152400" cy="152400"/>
          </a:xfrm>
          <a:prstGeom prst="ellipse">
            <a:avLst/>
          </a:prstGeom>
          <a:solidFill>
            <a:srgbClr val="33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>
              <a:solidFill>
                <a:srgbClr val="00B0F0"/>
              </a:solidFill>
            </a:endParaRPr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6238528" y="3020765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>
            <a:off x="5781328" y="3050927"/>
            <a:ext cx="457200" cy="46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>
            <a:off x="6367116" y="3109665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0"/>
          <p:cNvSpPr>
            <a:spLocks noChangeShapeType="1"/>
          </p:cNvSpPr>
          <p:nvPr/>
        </p:nvSpPr>
        <p:spPr bwMode="auto">
          <a:xfrm flipV="1">
            <a:off x="6314728" y="363036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22"/>
          <p:cNvSpPr>
            <a:spLocks noChangeShapeType="1"/>
          </p:cNvSpPr>
          <p:nvPr/>
        </p:nvSpPr>
        <p:spPr bwMode="auto">
          <a:xfrm flipH="1">
            <a:off x="5524153" y="3120777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5857528" y="4139952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ahoma" panose="020B0604030504040204" pitchFamily="34" charset="0"/>
              </a:rPr>
              <a:t>C</a:t>
            </a:r>
            <a:r>
              <a:rPr lang="en-US" altLang="en-US" baseline="-25000">
                <a:latin typeface="Tahoma" panose="020B0604030504040204" pitchFamily="34" charset="0"/>
              </a:rPr>
              <a:t>6</a:t>
            </a:r>
          </a:p>
        </p:txBody>
      </p:sp>
      <p:sp>
        <p:nvSpPr>
          <p:cNvPr id="34" name="Oval 5"/>
          <p:cNvSpPr>
            <a:spLocks noChangeArrowheads="1"/>
          </p:cNvSpPr>
          <p:nvPr/>
        </p:nvSpPr>
        <p:spPr bwMode="auto">
          <a:xfrm>
            <a:off x="5652741" y="3898652"/>
            <a:ext cx="152400" cy="152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>
            <a:off x="5781328" y="4011365"/>
            <a:ext cx="457200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9"/>
          <p:cNvSpPr>
            <a:spLocks noChangeShapeType="1"/>
          </p:cNvSpPr>
          <p:nvPr/>
        </p:nvSpPr>
        <p:spPr bwMode="auto">
          <a:xfrm>
            <a:off x="5489228" y="3554165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Coloring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kern="0" dirty="0">
                <a:latin typeface="Angsana New" pitchFamily="18" charset="-34"/>
              </a:rPr>
              <a:t>การระบายสีกราฟสมบูรณ์ </a:t>
            </a:r>
            <a:r>
              <a:rPr lang="en-US" b="1" kern="0" dirty="0" err="1">
                <a:solidFill>
                  <a:schemeClr val="accent2"/>
                </a:solidFill>
                <a:latin typeface="Angsana New" pitchFamily="18" charset="-34"/>
              </a:rPr>
              <a:t>K</a:t>
            </a:r>
            <a:r>
              <a:rPr lang="en-US" b="1" kern="0" baseline="-25000" dirty="0" err="1">
                <a:solidFill>
                  <a:schemeClr val="accent2"/>
                </a:solidFill>
                <a:latin typeface="Angsana New" pitchFamily="18" charset="-34"/>
              </a:rPr>
              <a:t>n</a:t>
            </a:r>
            <a:r>
              <a:rPr lang="en-US" b="1" kern="0" baseline="-25000" dirty="0">
                <a:solidFill>
                  <a:schemeClr val="accent2"/>
                </a:solidFill>
                <a:latin typeface="Angsana New" pitchFamily="18" charset="-34"/>
              </a:rPr>
              <a:t> </a:t>
            </a:r>
            <a:r>
              <a:rPr lang="th-TH" kern="0" dirty="0">
                <a:latin typeface="Angsana New" pitchFamily="18" charset="-34"/>
              </a:rPr>
              <a:t>จะใช้จำนวนสีที่ระบาย </a:t>
            </a:r>
            <a:r>
              <a:rPr lang="en-US" b="1" kern="0" dirty="0">
                <a:solidFill>
                  <a:schemeClr val="accent2"/>
                </a:solidFill>
                <a:latin typeface="Angsana New" pitchFamily="18" charset="-34"/>
              </a:rPr>
              <a:t>n</a:t>
            </a:r>
            <a:r>
              <a:rPr lang="en-US" kern="0" dirty="0">
                <a:latin typeface="Angsana New" pitchFamily="18" charset="-34"/>
              </a:rPr>
              <a:t> </a:t>
            </a:r>
            <a:r>
              <a:rPr lang="th-TH" kern="0" dirty="0">
                <a:latin typeface="Angsana New" pitchFamily="18" charset="-34"/>
              </a:rPr>
              <a:t>สี </a:t>
            </a:r>
            <a:endParaRPr lang="en-US" kern="0" dirty="0" smtClean="0">
              <a:latin typeface="Angsana New" pitchFamily="18" charset="-34"/>
            </a:endParaRPr>
          </a:p>
          <a:p>
            <a:r>
              <a:rPr lang="th-TH" kern="0" dirty="0" smtClean="0">
                <a:latin typeface="Angsana New" pitchFamily="18" charset="-34"/>
              </a:rPr>
              <a:t>กราฟ</a:t>
            </a:r>
            <a:r>
              <a:rPr lang="th-TH" kern="0" dirty="0">
                <a:latin typeface="Angsana New" pitchFamily="18" charset="-34"/>
              </a:rPr>
              <a:t>สมบูรณ์แบบสองส่วน </a:t>
            </a:r>
            <a:r>
              <a:rPr lang="en-US" b="1" kern="0" dirty="0">
                <a:solidFill>
                  <a:schemeClr val="accent2"/>
                </a:solidFill>
                <a:latin typeface="Angsana New" pitchFamily="18" charset="-34"/>
              </a:rPr>
              <a:t>K </a:t>
            </a:r>
            <a:r>
              <a:rPr lang="en-US" b="1" kern="0" baseline="-25000" dirty="0">
                <a:solidFill>
                  <a:schemeClr val="accent2"/>
                </a:solidFill>
                <a:latin typeface="Angsana New" pitchFamily="18" charset="-34"/>
              </a:rPr>
              <a:t>m, n</a:t>
            </a:r>
            <a:r>
              <a:rPr lang="en-US" b="1" kern="0" dirty="0">
                <a:solidFill>
                  <a:schemeClr val="accent2"/>
                </a:solidFill>
                <a:latin typeface="Angsana New" pitchFamily="18" charset="-34"/>
              </a:rPr>
              <a:t> </a:t>
            </a:r>
            <a:r>
              <a:rPr lang="th-TH" kern="0" dirty="0">
                <a:latin typeface="Angsana New" pitchFamily="18" charset="-34"/>
              </a:rPr>
              <a:t>จำนวน </a:t>
            </a:r>
            <a:r>
              <a:rPr lang="en-US" kern="0" dirty="0">
                <a:latin typeface="Angsana New" pitchFamily="18" charset="-34"/>
              </a:rPr>
              <a:t>Chromatic number</a:t>
            </a:r>
            <a:r>
              <a:rPr lang="th-TH" kern="0" dirty="0">
                <a:latin typeface="Angsana New" pitchFamily="18" charset="-34"/>
              </a:rPr>
              <a:t>คือ</a:t>
            </a:r>
            <a:r>
              <a:rPr lang="th-TH" b="1" kern="0" dirty="0">
                <a:solidFill>
                  <a:schemeClr val="accent2"/>
                </a:solidFill>
                <a:latin typeface="Angsana New" pitchFamily="18" charset="-34"/>
              </a:rPr>
              <a:t> </a:t>
            </a:r>
            <a:r>
              <a:rPr lang="en-US" b="1" kern="0" dirty="0">
                <a:solidFill>
                  <a:schemeClr val="accent2"/>
                </a:solidFill>
                <a:latin typeface="Angsana New" pitchFamily="18" charset="-34"/>
              </a:rPr>
              <a:t>2</a:t>
            </a:r>
            <a:endParaRPr lang="th-TH" b="1" kern="0" dirty="0">
              <a:solidFill>
                <a:schemeClr val="accent2"/>
              </a:solidFill>
              <a:latin typeface="Angsana New" pitchFamily="18" charset="-34"/>
            </a:endParaRP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3122613"/>
            <a:ext cx="3352800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013" y="3211513"/>
            <a:ext cx="4124325" cy="169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42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Pseudographs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dirty="0"/>
              <a:t>คล้ายกับกราฟหลายเส้น แต่อาจมีด้านที่เชื่อมเข้าหาตัวเองได้</a:t>
            </a:r>
            <a:r>
              <a:rPr lang="en-US" altLang="en-US" dirty="0"/>
              <a:t>  </a:t>
            </a:r>
            <a:endParaRPr lang="en-US" alt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 smtClean="0">
                <a:solidFill>
                  <a:schemeClr val="accent2"/>
                </a:solidFill>
              </a:rPr>
              <a:t>  (</a:t>
            </a:r>
            <a:r>
              <a:rPr lang="en-US" altLang="en-US" i="1" dirty="0">
                <a:solidFill>
                  <a:schemeClr val="accent2"/>
                </a:solidFill>
              </a:rPr>
              <a:t>R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th-TH" altLang="en-US" dirty="0">
                <a:solidFill>
                  <a:schemeClr val="accent2"/>
                </a:solidFill>
              </a:rPr>
              <a:t>มีคุณสมบัติสะท้อนได้</a:t>
            </a:r>
            <a:r>
              <a:rPr lang="en-US" altLang="en-US" dirty="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h-TH" altLang="en-US" b="1" dirty="0">
                <a:solidFill>
                  <a:schemeClr val="accent4">
                    <a:lumMod val="50000"/>
                  </a:schemeClr>
                </a:solidFill>
              </a:rPr>
              <a:t>กราฟ</a:t>
            </a:r>
            <a:r>
              <a:rPr lang="th-TH" altLang="en-US" b="1" dirty="0" smtClean="0">
                <a:solidFill>
                  <a:schemeClr val="accent4">
                    <a:lumMod val="50000"/>
                  </a:schemeClr>
                </a:solidFill>
              </a:rPr>
              <a:t>เทียม</a:t>
            </a:r>
            <a:r>
              <a:rPr lang="en-US" altLang="en-US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th-TH" altLang="en-US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altLang="en-US" b="1" i="1" dirty="0" err="1">
                <a:solidFill>
                  <a:schemeClr val="accent4">
                    <a:lumMod val="50000"/>
                  </a:schemeClr>
                </a:solidFill>
              </a:rPr>
              <a:t>pseudograph</a:t>
            </a:r>
            <a:r>
              <a:rPr lang="th-TH" altLang="en-US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en-US" altLang="en-US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en-US" altLang="en-US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G</a:t>
            </a:r>
            <a:r>
              <a:rPr lang="en-US" altLang="en-US" dirty="0">
                <a:solidFill>
                  <a:srgbClr val="FF0000"/>
                </a:solidFill>
              </a:rPr>
              <a:t>=(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i="1" dirty="0" smtClean="0">
                <a:solidFill>
                  <a:srgbClr val="FF0000"/>
                </a:solidFill>
              </a:rPr>
              <a:t>f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en-US" altLang="en-US" dirty="0" smtClean="0"/>
              <a:t> </a:t>
            </a:r>
            <a:r>
              <a:rPr lang="th-TH" altLang="en-US" dirty="0"/>
              <a:t>โดย</a:t>
            </a:r>
            <a:r>
              <a:rPr lang="th-TH" altLang="en-US" dirty="0" smtClean="0"/>
              <a:t>ที</a:t>
            </a:r>
            <a:r>
              <a:rPr lang="th-TH" altLang="en-US" dirty="0"/>
              <a:t>่</a:t>
            </a:r>
            <a:r>
              <a:rPr lang="en-US" altLang="en-US" i="1" dirty="0" smtClean="0">
                <a:solidFill>
                  <a:srgbClr val="FF0000"/>
                </a:solidFill>
              </a:rPr>
              <a:t>f</a:t>
            </a:r>
            <a:r>
              <a:rPr lang="en-US" altLang="en-US" dirty="0" smtClean="0">
                <a:solidFill>
                  <a:srgbClr val="FF0000"/>
                </a:solidFill>
              </a:rPr>
              <a:t>:</a:t>
            </a:r>
            <a:r>
              <a:rPr lang="en-US" altLang="en-US" i="1" dirty="0" smtClean="0">
                <a:solidFill>
                  <a:srgbClr val="FF0000"/>
                </a:solidFill>
              </a:rPr>
              <a:t>E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{{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}|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}</a:t>
            </a:r>
            <a:r>
              <a:rPr lang="en-US" altLang="en-US" dirty="0" smtClean="0">
                <a:sym typeface="Symbol" panose="05050102010706020507" pitchFamily="18" charset="2"/>
              </a:rPr>
              <a:t>  </a:t>
            </a:r>
            <a:r>
              <a:rPr lang="th-TH" altLang="en-US" dirty="0">
                <a:sym typeface="Symbol" panose="05050102010706020507" pitchFamily="18" charset="2"/>
              </a:rPr>
              <a:t>ด้าน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เป็น</a:t>
            </a:r>
            <a:r>
              <a:rPr lang="th-TH" altLang="en-US" dirty="0" smtClean="0">
                <a:sym typeface="Symbol" panose="05050102010706020507" pitchFamily="18" charset="2"/>
              </a:rPr>
              <a:t>ลูป ถ้า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f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)={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alt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}={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}</a:t>
            </a:r>
            <a:endParaRPr lang="en-US" altLang="en-US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th-TH" altLang="en-US" b="1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b="1" dirty="0" smtClean="0">
                <a:sym typeface="Symbol" panose="05050102010706020507" pitchFamily="18" charset="2"/>
              </a:rPr>
              <a:t>:</a:t>
            </a:r>
            <a:r>
              <a:rPr lang="th-TH" altLang="en-US" dirty="0" smtClean="0">
                <a:sym typeface="Symbol" panose="05050102010706020507" pitchFamily="18" charset="2"/>
              </a:rPr>
              <a:t> จุดแทนที่ตั้งแค้มป์ และด้านแทนเส้นทางเดินเขาผ่านป่าเพื่อกลับไปยังจุดตั้งแค้มป์</a:t>
            </a:r>
            <a:endParaRPr lang="en-US" alt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775720" y="4799955"/>
            <a:ext cx="914400" cy="390525"/>
          </a:xfrm>
          <a:custGeom>
            <a:avLst/>
            <a:gdLst>
              <a:gd name="T0" fmla="*/ 0 w 576"/>
              <a:gd name="T1" fmla="*/ 2147483647 h 246"/>
              <a:gd name="T2" fmla="*/ 2147483647 w 576"/>
              <a:gd name="T3" fmla="*/ 2147483647 h 246"/>
              <a:gd name="T4" fmla="*/ 2147483647 w 576"/>
              <a:gd name="T5" fmla="*/ 2147483647 h 246"/>
              <a:gd name="T6" fmla="*/ 0 60000 65536"/>
              <a:gd name="T7" fmla="*/ 0 60000 65536"/>
              <a:gd name="T8" fmla="*/ 0 60000 65536"/>
              <a:gd name="T9" fmla="*/ 0 w 576"/>
              <a:gd name="T10" fmla="*/ 0 h 246"/>
              <a:gd name="T11" fmla="*/ 576 w 576"/>
              <a:gd name="T12" fmla="*/ 246 h 2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46">
                <a:moveTo>
                  <a:pt x="0" y="246"/>
                </a:moveTo>
                <a:cubicBezTo>
                  <a:pt x="61" y="142"/>
                  <a:pt x="123" y="38"/>
                  <a:pt x="219" y="19"/>
                </a:cubicBezTo>
                <a:cubicBezTo>
                  <a:pt x="315" y="0"/>
                  <a:pt x="445" y="66"/>
                  <a:pt x="576" y="13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3788420" y="5061893"/>
            <a:ext cx="914400" cy="306387"/>
          </a:xfrm>
          <a:custGeom>
            <a:avLst/>
            <a:gdLst>
              <a:gd name="T0" fmla="*/ 0 w 576"/>
              <a:gd name="T1" fmla="*/ 2147483647 h 193"/>
              <a:gd name="T2" fmla="*/ 2147483647 w 576"/>
              <a:gd name="T3" fmla="*/ 2147483647 h 193"/>
              <a:gd name="T4" fmla="*/ 2147483647 w 576"/>
              <a:gd name="T5" fmla="*/ 0 h 193"/>
              <a:gd name="T6" fmla="*/ 0 60000 65536"/>
              <a:gd name="T7" fmla="*/ 0 60000 65536"/>
              <a:gd name="T8" fmla="*/ 0 60000 65536"/>
              <a:gd name="T9" fmla="*/ 0 w 576"/>
              <a:gd name="T10" fmla="*/ 0 h 193"/>
              <a:gd name="T11" fmla="*/ 576 w 576"/>
              <a:gd name="T12" fmla="*/ 193 h 1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193">
                <a:moveTo>
                  <a:pt x="0" y="89"/>
                </a:moveTo>
                <a:cubicBezTo>
                  <a:pt x="110" y="141"/>
                  <a:pt x="220" y="193"/>
                  <a:pt x="316" y="178"/>
                </a:cubicBezTo>
                <a:cubicBezTo>
                  <a:pt x="412" y="163"/>
                  <a:pt x="494" y="81"/>
                  <a:pt x="57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904308" y="5917555"/>
            <a:ext cx="1249362" cy="187325"/>
          </a:xfrm>
          <a:custGeom>
            <a:avLst/>
            <a:gdLst>
              <a:gd name="T0" fmla="*/ 0 w 787"/>
              <a:gd name="T1" fmla="*/ 2147483647 h 118"/>
              <a:gd name="T2" fmla="*/ 2147483647 w 787"/>
              <a:gd name="T3" fmla="*/ 2147483647 h 118"/>
              <a:gd name="T4" fmla="*/ 2147483647 w 787"/>
              <a:gd name="T5" fmla="*/ 2147483647 h 118"/>
              <a:gd name="T6" fmla="*/ 0 60000 65536"/>
              <a:gd name="T7" fmla="*/ 0 60000 65536"/>
              <a:gd name="T8" fmla="*/ 0 60000 65536"/>
              <a:gd name="T9" fmla="*/ 0 w 787"/>
              <a:gd name="T10" fmla="*/ 0 h 118"/>
              <a:gd name="T11" fmla="*/ 787 w 787"/>
              <a:gd name="T12" fmla="*/ 118 h 1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7" h="118">
                <a:moveTo>
                  <a:pt x="0" y="118"/>
                </a:moveTo>
                <a:cubicBezTo>
                  <a:pt x="88" y="63"/>
                  <a:pt x="177" y="8"/>
                  <a:pt x="308" y="4"/>
                </a:cubicBezTo>
                <a:cubicBezTo>
                  <a:pt x="439" y="0"/>
                  <a:pt x="613" y="46"/>
                  <a:pt x="787" y="9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4728220" y="4996805"/>
            <a:ext cx="452438" cy="1068388"/>
          </a:xfrm>
          <a:custGeom>
            <a:avLst/>
            <a:gdLst>
              <a:gd name="T0" fmla="*/ 0 w 285"/>
              <a:gd name="T1" fmla="*/ 0 h 673"/>
              <a:gd name="T2" fmla="*/ 2147483647 w 285"/>
              <a:gd name="T3" fmla="*/ 2147483647 h 673"/>
              <a:gd name="T4" fmla="*/ 2147483647 w 285"/>
              <a:gd name="T5" fmla="*/ 2147483647 h 673"/>
              <a:gd name="T6" fmla="*/ 0 60000 65536"/>
              <a:gd name="T7" fmla="*/ 0 60000 65536"/>
              <a:gd name="T8" fmla="*/ 0 60000 65536"/>
              <a:gd name="T9" fmla="*/ 0 w 285"/>
              <a:gd name="T10" fmla="*/ 0 h 673"/>
              <a:gd name="T11" fmla="*/ 285 w 285"/>
              <a:gd name="T12" fmla="*/ 673 h 6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" h="673">
                <a:moveTo>
                  <a:pt x="0" y="0"/>
                </a:moveTo>
                <a:cubicBezTo>
                  <a:pt x="108" y="90"/>
                  <a:pt x="217" y="180"/>
                  <a:pt x="251" y="292"/>
                </a:cubicBezTo>
                <a:cubicBezTo>
                  <a:pt x="285" y="404"/>
                  <a:pt x="244" y="538"/>
                  <a:pt x="203" y="67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3942408" y="6077893"/>
            <a:ext cx="1108075" cy="182562"/>
          </a:xfrm>
          <a:custGeom>
            <a:avLst/>
            <a:gdLst>
              <a:gd name="T0" fmla="*/ 0 w 698"/>
              <a:gd name="T1" fmla="*/ 0 h 115"/>
              <a:gd name="T2" fmla="*/ 2147483647 w 698"/>
              <a:gd name="T3" fmla="*/ 2147483647 h 115"/>
              <a:gd name="T4" fmla="*/ 2147483647 w 698"/>
              <a:gd name="T5" fmla="*/ 2147483647 h 115"/>
              <a:gd name="T6" fmla="*/ 0 60000 65536"/>
              <a:gd name="T7" fmla="*/ 0 60000 65536"/>
              <a:gd name="T8" fmla="*/ 0 60000 65536"/>
              <a:gd name="T9" fmla="*/ 0 w 698"/>
              <a:gd name="T10" fmla="*/ 0 h 115"/>
              <a:gd name="T11" fmla="*/ 698 w 698"/>
              <a:gd name="T12" fmla="*/ 115 h 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8" h="115">
                <a:moveTo>
                  <a:pt x="0" y="0"/>
                </a:moveTo>
                <a:cubicBezTo>
                  <a:pt x="100" y="56"/>
                  <a:pt x="201" y="113"/>
                  <a:pt x="317" y="114"/>
                </a:cubicBezTo>
                <a:cubicBezTo>
                  <a:pt x="433" y="115"/>
                  <a:pt x="565" y="61"/>
                  <a:pt x="698" y="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3942408" y="6065193"/>
            <a:ext cx="1146175" cy="39687"/>
          </a:xfrm>
          <a:custGeom>
            <a:avLst/>
            <a:gdLst>
              <a:gd name="T0" fmla="*/ 0 w 722"/>
              <a:gd name="T1" fmla="*/ 2147483647 h 25"/>
              <a:gd name="T2" fmla="*/ 2147483647 w 722"/>
              <a:gd name="T3" fmla="*/ 0 h 25"/>
              <a:gd name="T4" fmla="*/ 2147483647 w 722"/>
              <a:gd name="T5" fmla="*/ 2147483647 h 25"/>
              <a:gd name="T6" fmla="*/ 0 60000 65536"/>
              <a:gd name="T7" fmla="*/ 0 60000 65536"/>
              <a:gd name="T8" fmla="*/ 0 60000 65536"/>
              <a:gd name="T9" fmla="*/ 0 w 722"/>
              <a:gd name="T10" fmla="*/ 0 h 25"/>
              <a:gd name="T11" fmla="*/ 722 w 722"/>
              <a:gd name="T12" fmla="*/ 25 h 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2" h="25">
                <a:moveTo>
                  <a:pt x="0" y="25"/>
                </a:moveTo>
                <a:cubicBezTo>
                  <a:pt x="110" y="12"/>
                  <a:pt x="221" y="0"/>
                  <a:pt x="341" y="0"/>
                </a:cubicBezTo>
                <a:cubicBezTo>
                  <a:pt x="461" y="0"/>
                  <a:pt x="591" y="12"/>
                  <a:pt x="722" y="25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3726508" y="5228580"/>
            <a:ext cx="1298575" cy="798513"/>
          </a:xfrm>
          <a:custGeom>
            <a:avLst/>
            <a:gdLst>
              <a:gd name="T0" fmla="*/ 2147483647 w 818"/>
              <a:gd name="T1" fmla="*/ 0 h 503"/>
              <a:gd name="T2" fmla="*/ 2147483647 w 818"/>
              <a:gd name="T3" fmla="*/ 2147483647 h 503"/>
              <a:gd name="T4" fmla="*/ 2147483647 w 818"/>
              <a:gd name="T5" fmla="*/ 2147483647 h 503"/>
              <a:gd name="T6" fmla="*/ 2147483647 w 818"/>
              <a:gd name="T7" fmla="*/ 2147483647 h 503"/>
              <a:gd name="T8" fmla="*/ 0 60000 65536"/>
              <a:gd name="T9" fmla="*/ 0 60000 65536"/>
              <a:gd name="T10" fmla="*/ 0 60000 65536"/>
              <a:gd name="T11" fmla="*/ 0 60000 65536"/>
              <a:gd name="T12" fmla="*/ 0 w 818"/>
              <a:gd name="T13" fmla="*/ 0 h 503"/>
              <a:gd name="T14" fmla="*/ 818 w 818"/>
              <a:gd name="T15" fmla="*/ 503 h 5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8" h="503">
                <a:moveTo>
                  <a:pt x="7" y="0"/>
                </a:moveTo>
                <a:cubicBezTo>
                  <a:pt x="3" y="82"/>
                  <a:pt x="0" y="165"/>
                  <a:pt x="88" y="203"/>
                </a:cubicBezTo>
                <a:cubicBezTo>
                  <a:pt x="176" y="241"/>
                  <a:pt x="412" y="177"/>
                  <a:pt x="534" y="227"/>
                </a:cubicBezTo>
                <a:cubicBezTo>
                  <a:pt x="656" y="277"/>
                  <a:pt x="737" y="390"/>
                  <a:pt x="818" y="50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3675708" y="5106343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4933008" y="5939780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4628208" y="4612630"/>
            <a:ext cx="496887" cy="395288"/>
          </a:xfrm>
          <a:custGeom>
            <a:avLst/>
            <a:gdLst>
              <a:gd name="T0" fmla="*/ 2147483647 w 313"/>
              <a:gd name="T1" fmla="*/ 2147483647 h 249"/>
              <a:gd name="T2" fmla="*/ 2147483647 w 313"/>
              <a:gd name="T3" fmla="*/ 2147483647 h 249"/>
              <a:gd name="T4" fmla="*/ 2147483647 w 313"/>
              <a:gd name="T5" fmla="*/ 2147483647 h 249"/>
              <a:gd name="T6" fmla="*/ 2147483647 w 313"/>
              <a:gd name="T7" fmla="*/ 2147483647 h 249"/>
              <a:gd name="T8" fmla="*/ 2147483647 w 313"/>
              <a:gd name="T9" fmla="*/ 2147483647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3"/>
              <a:gd name="T16" fmla="*/ 0 h 249"/>
              <a:gd name="T17" fmla="*/ 313 w 313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3" h="249">
                <a:moveTo>
                  <a:pt x="31" y="234"/>
                </a:moveTo>
                <a:cubicBezTo>
                  <a:pt x="0" y="219"/>
                  <a:pt x="48" y="84"/>
                  <a:pt x="87" y="48"/>
                </a:cubicBezTo>
                <a:cubicBezTo>
                  <a:pt x="126" y="12"/>
                  <a:pt x="235" y="0"/>
                  <a:pt x="266" y="15"/>
                </a:cubicBezTo>
                <a:cubicBezTo>
                  <a:pt x="297" y="30"/>
                  <a:pt x="313" y="95"/>
                  <a:pt x="274" y="137"/>
                </a:cubicBezTo>
                <a:cubicBezTo>
                  <a:pt x="235" y="179"/>
                  <a:pt x="62" y="249"/>
                  <a:pt x="31" y="234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3256608" y="5763568"/>
            <a:ext cx="665162" cy="609600"/>
          </a:xfrm>
          <a:custGeom>
            <a:avLst/>
            <a:gdLst>
              <a:gd name="T0" fmla="*/ 2147483647 w 419"/>
              <a:gd name="T1" fmla="*/ 2147483647 h 384"/>
              <a:gd name="T2" fmla="*/ 2147483647 w 419"/>
              <a:gd name="T3" fmla="*/ 2147483647 h 384"/>
              <a:gd name="T4" fmla="*/ 2147483647 w 419"/>
              <a:gd name="T5" fmla="*/ 2147483647 h 384"/>
              <a:gd name="T6" fmla="*/ 2147483647 w 419"/>
              <a:gd name="T7" fmla="*/ 2147483647 h 384"/>
              <a:gd name="T8" fmla="*/ 2147483647 w 419"/>
              <a:gd name="T9" fmla="*/ 2147483647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9"/>
              <a:gd name="T16" fmla="*/ 0 h 384"/>
              <a:gd name="T17" fmla="*/ 419 w 419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9" h="384">
                <a:moveTo>
                  <a:pt x="416" y="190"/>
                </a:moveTo>
                <a:cubicBezTo>
                  <a:pt x="419" y="131"/>
                  <a:pt x="307" y="24"/>
                  <a:pt x="238" y="12"/>
                </a:cubicBezTo>
                <a:cubicBezTo>
                  <a:pt x="169" y="0"/>
                  <a:pt x="6" y="58"/>
                  <a:pt x="3" y="117"/>
                </a:cubicBezTo>
                <a:cubicBezTo>
                  <a:pt x="0" y="176"/>
                  <a:pt x="153" y="354"/>
                  <a:pt x="222" y="369"/>
                </a:cubicBezTo>
                <a:cubicBezTo>
                  <a:pt x="291" y="384"/>
                  <a:pt x="413" y="249"/>
                  <a:pt x="416" y="19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4575820" y="4911080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3813820" y="5979468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83768" y="5763568"/>
            <a:ext cx="648072" cy="153987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180658" y="4799955"/>
            <a:ext cx="759494" cy="0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8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4-color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400" dirty="0" smtClean="0">
                <a:latin typeface="+mj-lt"/>
              </a:rPr>
              <a:t>Chromatic number ของแผนที่</a:t>
            </a:r>
            <a:r>
              <a:rPr lang="en-US" altLang="en-US" sz="2400" dirty="0" smtClean="0">
                <a:latin typeface="+mj-lt"/>
              </a:rPr>
              <a:t> </a:t>
            </a:r>
            <a:r>
              <a:rPr lang="th-TH" altLang="en-US" sz="2400" dirty="0" smtClean="0">
                <a:latin typeface="+mj-lt"/>
              </a:rPr>
              <a:t>(planar graph) ≤4</a:t>
            </a:r>
          </a:p>
          <a:p>
            <a:r>
              <a:rPr lang="en-US" altLang="en-US" sz="2400" b="1" dirty="0" smtClean="0">
                <a:latin typeface="+mj-lt"/>
              </a:rPr>
              <a:t>The Four color theorem:</a:t>
            </a:r>
            <a:r>
              <a:rPr lang="en-US" altLang="en-US" sz="2400" dirty="0" smtClean="0">
                <a:latin typeface="+mj-lt"/>
              </a:rPr>
              <a:t> chromatic number </a:t>
            </a:r>
            <a:r>
              <a:rPr lang="th-TH" altLang="en-US" sz="2400" dirty="0" smtClean="0">
                <a:latin typeface="+mj-lt"/>
              </a:rPr>
              <a:t>ของกราฟเชิงระนาบจะมีค่าไม่มากกว่า</a:t>
            </a:r>
            <a:r>
              <a:rPr lang="en-US" altLang="en-US" sz="2400" dirty="0" smtClean="0">
                <a:latin typeface="+mj-lt"/>
              </a:rPr>
              <a:t> 4</a:t>
            </a:r>
          </a:p>
          <a:p>
            <a:r>
              <a:rPr lang="th-TH" altLang="en-US" sz="2400" b="1" dirty="0" smtClean="0">
                <a:solidFill>
                  <a:schemeClr val="accent2"/>
                </a:solidFill>
                <a:latin typeface="+mj-lt"/>
              </a:rPr>
              <a:t>ตัวอย่าง</a:t>
            </a:r>
            <a:r>
              <a:rPr lang="en-US" altLang="en-US" sz="2400" b="1" dirty="0" smtClean="0">
                <a:solidFill>
                  <a:schemeClr val="accent2"/>
                </a:solidFill>
                <a:latin typeface="+mj-lt"/>
              </a:rPr>
              <a:t>: </a:t>
            </a:r>
            <a:r>
              <a:rPr lang="th-TH" altLang="en-US" sz="2400" dirty="0">
                <a:solidFill>
                  <a:schemeClr val="accent2"/>
                </a:solidFill>
                <a:latin typeface="+mj-lt"/>
              </a:rPr>
              <a:t>กราฟ </a:t>
            </a:r>
            <a:r>
              <a:rPr lang="en-US" altLang="en-US" sz="2400" dirty="0">
                <a:solidFill>
                  <a:schemeClr val="accent2"/>
                </a:solidFill>
                <a:latin typeface="+mj-lt"/>
              </a:rPr>
              <a:t>G1 </a:t>
            </a:r>
            <a:r>
              <a:rPr lang="th-TH" altLang="en-US" sz="2400" dirty="0">
                <a:solidFill>
                  <a:schemeClr val="accent2"/>
                </a:solidFill>
                <a:latin typeface="+mj-lt"/>
              </a:rPr>
              <a:t>มี </a:t>
            </a:r>
            <a:r>
              <a:rPr lang="en-US" altLang="en-US" sz="2400" dirty="0">
                <a:solidFill>
                  <a:schemeClr val="accent2"/>
                </a:solidFill>
                <a:latin typeface="+mj-lt"/>
              </a:rPr>
              <a:t>chromatic number = 3, </a:t>
            </a:r>
            <a:r>
              <a:rPr lang="th-TH" altLang="en-US" sz="2400" dirty="0">
                <a:solidFill>
                  <a:schemeClr val="accent2"/>
                </a:solidFill>
                <a:latin typeface="+mj-lt"/>
              </a:rPr>
              <a:t>กราฟ </a:t>
            </a:r>
            <a:r>
              <a:rPr lang="en-US" altLang="en-US" sz="2400" dirty="0">
                <a:solidFill>
                  <a:schemeClr val="accent2"/>
                </a:solidFill>
                <a:latin typeface="+mj-lt"/>
              </a:rPr>
              <a:t>G2 </a:t>
            </a:r>
            <a:r>
              <a:rPr lang="th-TH" altLang="en-US" sz="2400" dirty="0">
                <a:solidFill>
                  <a:schemeClr val="accent2"/>
                </a:solidFill>
                <a:latin typeface="+mj-lt"/>
              </a:rPr>
              <a:t>มี </a:t>
            </a:r>
            <a:r>
              <a:rPr lang="en-US" altLang="en-US" sz="2400" dirty="0">
                <a:solidFill>
                  <a:schemeClr val="accent2"/>
                </a:solidFill>
                <a:latin typeface="+mj-lt"/>
              </a:rPr>
              <a:t>chromatic number = 4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286000" y="4470648"/>
            <a:ext cx="152400" cy="15240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3429000" y="4470648"/>
            <a:ext cx="152400" cy="152400"/>
          </a:xfrm>
          <a:prstGeom prst="ellipse">
            <a:avLst/>
          </a:prstGeom>
          <a:solidFill>
            <a:srgbClr val="33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286000" y="5385048"/>
            <a:ext cx="152400" cy="152400"/>
          </a:xfrm>
          <a:prstGeom prst="ellipse">
            <a:avLst/>
          </a:prstGeom>
          <a:solidFill>
            <a:srgbClr val="33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429000" y="5385048"/>
            <a:ext cx="152400" cy="15240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038600" y="4927848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1676400" y="4927848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5867400" y="4470648"/>
            <a:ext cx="152400" cy="15240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5257800" y="4927848"/>
            <a:ext cx="152400" cy="1524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6781800" y="5461248"/>
            <a:ext cx="152400" cy="152400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5867400" y="5461248"/>
            <a:ext cx="152400" cy="152400"/>
          </a:xfrm>
          <a:prstGeom prst="ellipse">
            <a:avLst/>
          </a:prstGeom>
          <a:solidFill>
            <a:srgbClr val="33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6705600" y="4470648"/>
            <a:ext cx="152400" cy="152400"/>
          </a:xfrm>
          <a:prstGeom prst="ellipse">
            <a:avLst/>
          </a:prstGeom>
          <a:solidFill>
            <a:srgbClr val="33CC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7391400" y="4927848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2819400" y="4927848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6324600" y="5004048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438400" y="462304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2971800" y="462304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2971800" y="500404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V="1">
            <a:off x="2438400" y="508024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2362200" y="462304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2438400" y="454684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3505200" y="462304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2438400" y="546124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 flipV="1">
            <a:off x="1828800" y="462304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1828800" y="508024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3581400" y="454684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 flipV="1">
            <a:off x="3581400" y="508024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6019800" y="4623048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6477000" y="4623048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6477000" y="5156448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 flipV="1">
            <a:off x="6019800" y="5156448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6019800" y="454684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6019800" y="553744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5943600" y="462304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>
            <a:off x="6781800" y="462304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5410200" y="462304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5410200" y="508024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858000" y="4623048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 flipV="1">
            <a:off x="6934200" y="508024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42"/>
          <p:cNvSpPr>
            <a:spLocks/>
          </p:cNvSpPr>
          <p:nvPr/>
        </p:nvSpPr>
        <p:spPr bwMode="auto">
          <a:xfrm>
            <a:off x="5334000" y="3861048"/>
            <a:ext cx="2124075" cy="1066800"/>
          </a:xfrm>
          <a:custGeom>
            <a:avLst/>
            <a:gdLst>
              <a:gd name="T0" fmla="*/ 0 w 1338"/>
              <a:gd name="T1" fmla="*/ 2028394367 h 555"/>
              <a:gd name="T2" fmla="*/ 68043425 w 1338"/>
              <a:gd name="T3" fmla="*/ 1803016628 h 555"/>
              <a:gd name="T4" fmla="*/ 239414062 w 1338"/>
              <a:gd name="T5" fmla="*/ 1027128524 h 555"/>
              <a:gd name="T6" fmla="*/ 428426605 w 1338"/>
              <a:gd name="T7" fmla="*/ 801751025 h 555"/>
              <a:gd name="T8" fmla="*/ 650200274 w 1338"/>
              <a:gd name="T9" fmla="*/ 550511086 h 555"/>
              <a:gd name="T10" fmla="*/ 803930543 w 1338"/>
              <a:gd name="T11" fmla="*/ 373164674 h 555"/>
              <a:gd name="T12" fmla="*/ 904735367 w 1338"/>
              <a:gd name="T13" fmla="*/ 273408346 h 555"/>
              <a:gd name="T14" fmla="*/ 957659422 w 1338"/>
              <a:gd name="T15" fmla="*/ 199514638 h 555"/>
              <a:gd name="T16" fmla="*/ 1058465636 w 1338"/>
              <a:gd name="T17" fmla="*/ 147787355 h 555"/>
              <a:gd name="T18" fmla="*/ 1297881186 w 1338"/>
              <a:gd name="T19" fmla="*/ 0 h 555"/>
              <a:gd name="T20" fmla="*/ 2147483647 w 1338"/>
              <a:gd name="T21" fmla="*/ 25862688 h 555"/>
              <a:gd name="T22" fmla="*/ 2147483647 w 1338"/>
              <a:gd name="T23" fmla="*/ 125620961 h 555"/>
              <a:gd name="T24" fmla="*/ 2147483647 w 1338"/>
              <a:gd name="T25" fmla="*/ 325133707 h 555"/>
              <a:gd name="T26" fmla="*/ 2147483647 w 1338"/>
              <a:gd name="T27" fmla="*/ 399027354 h 555"/>
              <a:gd name="T28" fmla="*/ 2147483647 w 1338"/>
              <a:gd name="T29" fmla="*/ 424891957 h 555"/>
              <a:gd name="T30" fmla="*/ 2147483647 w 1338"/>
              <a:gd name="T31" fmla="*/ 576373766 h 555"/>
              <a:gd name="T32" fmla="*/ 2147483647 w 1338"/>
              <a:gd name="T33" fmla="*/ 801751025 h 555"/>
              <a:gd name="T34" fmla="*/ 2147483647 w 1338"/>
              <a:gd name="T35" fmla="*/ 1252505783 h 555"/>
              <a:gd name="T36" fmla="*/ 2147483647 w 1338"/>
              <a:gd name="T37" fmla="*/ 1599807656 h 555"/>
              <a:gd name="T38" fmla="*/ 2147483647 w 1338"/>
              <a:gd name="T39" fmla="*/ 1902774878 h 555"/>
              <a:gd name="T40" fmla="*/ 2147483647 w 1338"/>
              <a:gd name="T41" fmla="*/ 2050562654 h 55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338"/>
              <a:gd name="T64" fmla="*/ 0 h 555"/>
              <a:gd name="T65" fmla="*/ 1338 w 1338"/>
              <a:gd name="T66" fmla="*/ 555 h 55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338" h="555">
                <a:moveTo>
                  <a:pt x="0" y="549"/>
                </a:moveTo>
                <a:cubicBezTo>
                  <a:pt x="14" y="528"/>
                  <a:pt x="19" y="511"/>
                  <a:pt x="27" y="488"/>
                </a:cubicBezTo>
                <a:cubicBezTo>
                  <a:pt x="32" y="427"/>
                  <a:pt x="35" y="317"/>
                  <a:pt x="95" y="278"/>
                </a:cubicBezTo>
                <a:cubicBezTo>
                  <a:pt x="115" y="248"/>
                  <a:pt x="135" y="227"/>
                  <a:pt x="170" y="217"/>
                </a:cubicBezTo>
                <a:cubicBezTo>
                  <a:pt x="203" y="191"/>
                  <a:pt x="219" y="168"/>
                  <a:pt x="258" y="149"/>
                </a:cubicBezTo>
                <a:cubicBezTo>
                  <a:pt x="276" y="121"/>
                  <a:pt x="293" y="120"/>
                  <a:pt x="319" y="101"/>
                </a:cubicBezTo>
                <a:cubicBezTo>
                  <a:pt x="363" y="70"/>
                  <a:pt x="316" y="89"/>
                  <a:pt x="359" y="74"/>
                </a:cubicBezTo>
                <a:cubicBezTo>
                  <a:pt x="366" y="67"/>
                  <a:pt x="372" y="59"/>
                  <a:pt x="380" y="54"/>
                </a:cubicBezTo>
                <a:cubicBezTo>
                  <a:pt x="392" y="47"/>
                  <a:pt x="420" y="40"/>
                  <a:pt x="420" y="40"/>
                </a:cubicBezTo>
                <a:cubicBezTo>
                  <a:pt x="448" y="14"/>
                  <a:pt x="480" y="12"/>
                  <a:pt x="515" y="0"/>
                </a:cubicBezTo>
                <a:cubicBezTo>
                  <a:pt x="680" y="2"/>
                  <a:pt x="845" y="3"/>
                  <a:pt x="1010" y="7"/>
                </a:cubicBezTo>
                <a:cubicBezTo>
                  <a:pt x="1041" y="8"/>
                  <a:pt x="1098" y="34"/>
                  <a:pt x="1098" y="34"/>
                </a:cubicBezTo>
                <a:cubicBezTo>
                  <a:pt x="1117" y="53"/>
                  <a:pt x="1130" y="72"/>
                  <a:pt x="1152" y="88"/>
                </a:cubicBezTo>
                <a:cubicBezTo>
                  <a:pt x="1157" y="95"/>
                  <a:pt x="1159" y="104"/>
                  <a:pt x="1166" y="108"/>
                </a:cubicBezTo>
                <a:cubicBezTo>
                  <a:pt x="1174" y="113"/>
                  <a:pt x="1186" y="109"/>
                  <a:pt x="1193" y="115"/>
                </a:cubicBezTo>
                <a:cubicBezTo>
                  <a:pt x="1205" y="126"/>
                  <a:pt x="1211" y="142"/>
                  <a:pt x="1220" y="156"/>
                </a:cubicBezTo>
                <a:cubicBezTo>
                  <a:pt x="1232" y="174"/>
                  <a:pt x="1240" y="217"/>
                  <a:pt x="1240" y="217"/>
                </a:cubicBezTo>
                <a:cubicBezTo>
                  <a:pt x="1244" y="266"/>
                  <a:pt x="1234" y="311"/>
                  <a:pt x="1274" y="339"/>
                </a:cubicBezTo>
                <a:cubicBezTo>
                  <a:pt x="1307" y="434"/>
                  <a:pt x="1269" y="316"/>
                  <a:pt x="1294" y="433"/>
                </a:cubicBezTo>
                <a:cubicBezTo>
                  <a:pt x="1302" y="469"/>
                  <a:pt x="1329" y="487"/>
                  <a:pt x="1335" y="515"/>
                </a:cubicBezTo>
                <a:cubicBezTo>
                  <a:pt x="1338" y="528"/>
                  <a:pt x="1335" y="542"/>
                  <a:pt x="1335" y="55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2667000" y="5613648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ahoma" panose="020B0604030504040204" pitchFamily="34" charset="0"/>
              </a:rPr>
              <a:t>G1</a:t>
            </a:r>
            <a:endParaRPr lang="en-US" altLang="en-US" baseline="-25000">
              <a:latin typeface="Tahoma" panose="020B0604030504040204" pitchFamily="34" charset="0"/>
            </a:endParaRPr>
          </a:p>
        </p:txBody>
      </p:sp>
      <p:sp>
        <p:nvSpPr>
          <p:cNvPr id="46" name="Rectangle 44"/>
          <p:cNvSpPr>
            <a:spLocks noChangeArrowheads="1"/>
          </p:cNvSpPr>
          <p:nvPr/>
        </p:nvSpPr>
        <p:spPr bwMode="auto">
          <a:xfrm>
            <a:off x="6248400" y="5613648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ahoma" panose="020B0604030504040204" pitchFamily="34" charset="0"/>
              </a:rPr>
              <a:t>G2</a:t>
            </a:r>
            <a:endParaRPr lang="en-US" altLang="en-US" baseline="-250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4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การประยุกต์ใช้  </a:t>
            </a:r>
            <a:r>
              <a:rPr lang="en-US" dirty="0" smtClean="0"/>
              <a:t>Graph Coloring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h-TH" sz="2700" b="1" kern="0" dirty="0" smtClean="0">
                <a:latin typeface="Angsana New" pitchFamily="18" charset="-34"/>
              </a:rPr>
              <a:t>ตัวอย่าง</a:t>
            </a:r>
            <a:r>
              <a:rPr lang="en-US" sz="2700" b="1" kern="0" dirty="0" smtClean="0">
                <a:latin typeface="Angsana New" pitchFamily="18" charset="-34"/>
              </a:rPr>
              <a:t>:</a:t>
            </a:r>
            <a:r>
              <a:rPr lang="th-TH" sz="2800" kern="0" dirty="0">
                <a:latin typeface="Angsana New" pitchFamily="18" charset="-34"/>
              </a:rPr>
              <a:t>กรรมการจัดตารางสอบของ</a:t>
            </a:r>
            <a:r>
              <a:rPr lang="th-TH" sz="2800" kern="0" dirty="0" smtClean="0">
                <a:latin typeface="Angsana New" pitchFamily="18" charset="-34"/>
              </a:rPr>
              <a:t>ภาควิชา </a:t>
            </a:r>
            <a:r>
              <a:rPr lang="th-TH" sz="2800" kern="0" dirty="0">
                <a:latin typeface="Angsana New" pitchFamily="18" charset="-34"/>
              </a:rPr>
              <a:t>ต้องทำการกำหนดเวลาสอบให้กับวิชาจำนวน 7 วิชา (ซึ่งแทนด้วยตัวเลข </a:t>
            </a:r>
            <a:r>
              <a:rPr lang="en-US" sz="2800" kern="0" dirty="0">
                <a:latin typeface="Angsana New" pitchFamily="18" charset="-34"/>
              </a:rPr>
              <a:t>1, 2,…,7) </a:t>
            </a:r>
            <a:r>
              <a:rPr lang="th-TH" sz="2800" kern="0" dirty="0">
                <a:latin typeface="Angsana New" pitchFamily="18" charset="-34"/>
              </a:rPr>
              <a:t>โดยมีบางคู่วิชาซึ่งไม่สามารถจัดสอบพร้อมกันได้ เนื่องจากมีนักเรียนลงทะเบียนเรียนวิชาเหล่านั้นควบคู่กัน</a:t>
            </a:r>
            <a:r>
              <a:rPr lang="th-TH" sz="2800" kern="0" dirty="0" smtClean="0">
                <a:latin typeface="Angsana New" pitchFamily="18" charset="-34"/>
              </a:rPr>
              <a:t>เช่น</a:t>
            </a:r>
            <a:endParaRPr lang="en-US" sz="2800" kern="0" dirty="0" smtClean="0">
              <a:latin typeface="Angsana New" pitchFamily="18" charset="-34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400" kern="0" dirty="0">
                <a:cs typeface="Angsana New" pitchFamily="18" charset="-34"/>
              </a:rPr>
              <a:t>1-2, 1-3, 1-4, 1-7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kern="0" dirty="0">
                <a:cs typeface="Angsana New" pitchFamily="18" charset="-34"/>
              </a:rPr>
              <a:t>2-3</a:t>
            </a:r>
            <a:r>
              <a:rPr lang="en-US" sz="2400" kern="0" dirty="0" smtClean="0">
                <a:cs typeface="Angsana New" pitchFamily="18" charset="-34"/>
              </a:rPr>
              <a:t>, 2-4, 2-5, 2-7</a:t>
            </a:r>
            <a:endParaRPr lang="en-US" sz="2400" kern="0" dirty="0">
              <a:cs typeface="Angsana New" pitchFamily="18" charset="-34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400" kern="0" dirty="0">
                <a:cs typeface="Angsana New" pitchFamily="18" charset="-34"/>
              </a:rPr>
              <a:t>3-4</a:t>
            </a:r>
            <a:r>
              <a:rPr lang="en-US" sz="2400" kern="0" dirty="0" smtClean="0">
                <a:cs typeface="Angsana New" pitchFamily="18" charset="-34"/>
              </a:rPr>
              <a:t>, 3-6, 3-7</a:t>
            </a:r>
            <a:endParaRPr lang="en-US" sz="2400" kern="0" dirty="0">
              <a:cs typeface="Angsana New" pitchFamily="18" charset="-34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400" kern="0" dirty="0">
                <a:cs typeface="Angsana New" pitchFamily="18" charset="-34"/>
              </a:rPr>
              <a:t>4-5</a:t>
            </a:r>
            <a:r>
              <a:rPr lang="en-US" sz="2400" kern="0" dirty="0" smtClean="0">
                <a:cs typeface="Angsana New" pitchFamily="18" charset="-34"/>
              </a:rPr>
              <a:t>, 4-6</a:t>
            </a:r>
            <a:endParaRPr lang="en-US" sz="2400" kern="0" dirty="0">
              <a:cs typeface="Angsana New" pitchFamily="18" charset="-34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400" kern="0" dirty="0">
                <a:cs typeface="Angsana New" pitchFamily="18" charset="-34"/>
              </a:rPr>
              <a:t>5-6</a:t>
            </a:r>
            <a:r>
              <a:rPr lang="en-US" sz="2400" kern="0" dirty="0" smtClean="0">
                <a:cs typeface="Angsana New" pitchFamily="18" charset="-34"/>
              </a:rPr>
              <a:t>, 5-7</a:t>
            </a:r>
            <a:endParaRPr lang="en-US" sz="2400" kern="0" dirty="0">
              <a:cs typeface="Angsana New" pitchFamily="18" charset="-34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400" kern="0" dirty="0">
                <a:cs typeface="Angsana New" pitchFamily="18" charset="-34"/>
              </a:rPr>
              <a:t>6-7</a:t>
            </a:r>
            <a:endParaRPr lang="th-TH" sz="2400" kern="0" dirty="0">
              <a:cs typeface="Angsana New" pitchFamily="18" charset="-34"/>
            </a:endParaRPr>
          </a:p>
          <a:p>
            <a:pPr>
              <a:defRPr/>
            </a:pPr>
            <a:endParaRPr lang="th-TH" sz="2800" kern="0" dirty="0">
              <a:latin typeface="Angsana New" pitchFamily="18" charset="-34"/>
            </a:endParaRPr>
          </a:p>
          <a:p>
            <a:pPr>
              <a:defRPr/>
            </a:pPr>
            <a:endParaRPr lang="th-TH" sz="2700" b="1" kern="0" dirty="0">
              <a:latin typeface="Angsana New" pitchFamily="18" charset="-34"/>
            </a:endParaRP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580112" y="3140968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7812360" y="4005064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7740352" y="5301208"/>
            <a:ext cx="432048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6156176" y="6021288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4788024" y="5229200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6</a:t>
            </a:r>
          </a:p>
        </p:txBody>
      </p:sp>
      <p:sp>
        <p:nvSpPr>
          <p:cNvPr id="9" name="Oval 8"/>
          <p:cNvSpPr/>
          <p:nvPr/>
        </p:nvSpPr>
        <p:spPr>
          <a:xfrm>
            <a:off x="4644008" y="4005064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7</a:t>
            </a:r>
          </a:p>
        </p:txBody>
      </p:sp>
      <p:sp>
        <p:nvSpPr>
          <p:cNvPr id="10" name="Oval 9"/>
          <p:cNvSpPr/>
          <p:nvPr/>
        </p:nvSpPr>
        <p:spPr>
          <a:xfrm>
            <a:off x="6876256" y="3140968"/>
            <a:ext cx="432048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2</a:t>
            </a:r>
          </a:p>
        </p:txBody>
      </p:sp>
      <p:cxnSp>
        <p:nvCxnSpPr>
          <p:cNvPr id="12" name="Straight Connector 11"/>
          <p:cNvCxnSpPr>
            <a:stCxn id="4" idx="6"/>
            <a:endCxn id="10" idx="2"/>
          </p:cNvCxnSpPr>
          <p:nvPr/>
        </p:nvCxnSpPr>
        <p:spPr>
          <a:xfrm>
            <a:off x="6012160" y="3356992"/>
            <a:ext cx="8640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6"/>
            <a:endCxn id="5" idx="2"/>
          </p:cNvCxnSpPr>
          <p:nvPr/>
        </p:nvCxnSpPr>
        <p:spPr>
          <a:xfrm>
            <a:off x="6012160" y="3356992"/>
            <a:ext cx="1800200" cy="864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6"/>
            <a:endCxn id="6" idx="2"/>
          </p:cNvCxnSpPr>
          <p:nvPr/>
        </p:nvCxnSpPr>
        <p:spPr>
          <a:xfrm>
            <a:off x="6012160" y="3356992"/>
            <a:ext cx="1728192" cy="21602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 flipH="1">
            <a:off x="4932040" y="3356992"/>
            <a:ext cx="648072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6"/>
            <a:endCxn id="5" idx="1"/>
          </p:cNvCxnSpPr>
          <p:nvPr/>
        </p:nvCxnSpPr>
        <p:spPr>
          <a:xfrm>
            <a:off x="7308304" y="3356992"/>
            <a:ext cx="567328" cy="7113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4"/>
            <a:endCxn id="6" idx="0"/>
          </p:cNvCxnSpPr>
          <p:nvPr/>
        </p:nvCxnSpPr>
        <p:spPr>
          <a:xfrm>
            <a:off x="7092280" y="3573016"/>
            <a:ext cx="864096" cy="17281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7" idx="0"/>
          </p:cNvCxnSpPr>
          <p:nvPr/>
        </p:nvCxnSpPr>
        <p:spPr>
          <a:xfrm flipH="1">
            <a:off x="6372200" y="3573016"/>
            <a:ext cx="720080" cy="24482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9" idx="6"/>
          </p:cNvCxnSpPr>
          <p:nvPr/>
        </p:nvCxnSpPr>
        <p:spPr>
          <a:xfrm flipH="1">
            <a:off x="5076056" y="3573016"/>
            <a:ext cx="2016224" cy="6480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" idx="4"/>
            <a:endCxn id="6" idx="0"/>
          </p:cNvCxnSpPr>
          <p:nvPr/>
        </p:nvCxnSpPr>
        <p:spPr>
          <a:xfrm flipH="1">
            <a:off x="7956376" y="4437112"/>
            <a:ext cx="72008" cy="864096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3"/>
          </p:cNvCxnSpPr>
          <p:nvPr/>
        </p:nvCxnSpPr>
        <p:spPr>
          <a:xfrm flipH="1">
            <a:off x="5220072" y="4373840"/>
            <a:ext cx="2655560" cy="927368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" idx="2"/>
          </p:cNvCxnSpPr>
          <p:nvPr/>
        </p:nvCxnSpPr>
        <p:spPr>
          <a:xfrm flipH="1">
            <a:off x="5076056" y="4221088"/>
            <a:ext cx="2736304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6" idx="3"/>
          </p:cNvCxnSpPr>
          <p:nvPr/>
        </p:nvCxnSpPr>
        <p:spPr>
          <a:xfrm flipH="1">
            <a:off x="6588224" y="5669984"/>
            <a:ext cx="1215400" cy="5673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6" idx="2"/>
            <a:endCxn id="8" idx="6"/>
          </p:cNvCxnSpPr>
          <p:nvPr/>
        </p:nvCxnSpPr>
        <p:spPr>
          <a:xfrm flipH="1" flipV="1">
            <a:off x="5220072" y="5445224"/>
            <a:ext cx="2520280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7" idx="1"/>
            <a:endCxn id="8" idx="5"/>
          </p:cNvCxnSpPr>
          <p:nvPr/>
        </p:nvCxnSpPr>
        <p:spPr>
          <a:xfrm flipH="1" flipV="1">
            <a:off x="5156800" y="5597976"/>
            <a:ext cx="1062648" cy="48658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9" idx="5"/>
          </p:cNvCxnSpPr>
          <p:nvPr/>
        </p:nvCxnSpPr>
        <p:spPr>
          <a:xfrm flipH="1" flipV="1">
            <a:off x="5012784" y="4373840"/>
            <a:ext cx="1359416" cy="16474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8" idx="0"/>
            <a:endCxn id="9" idx="4"/>
          </p:cNvCxnSpPr>
          <p:nvPr/>
        </p:nvCxnSpPr>
        <p:spPr>
          <a:xfrm flipH="1" flipV="1">
            <a:off x="4860032" y="4437112"/>
            <a:ext cx="144016" cy="7920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580112" y="3140968"/>
            <a:ext cx="43204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6" name="Oval 45"/>
          <p:cNvSpPr/>
          <p:nvPr/>
        </p:nvSpPr>
        <p:spPr>
          <a:xfrm>
            <a:off x="6876256" y="3140968"/>
            <a:ext cx="432048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47" name="Oval 46"/>
          <p:cNvSpPr/>
          <p:nvPr/>
        </p:nvSpPr>
        <p:spPr>
          <a:xfrm>
            <a:off x="7812360" y="4005064"/>
            <a:ext cx="432048" cy="43204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48" name="Oval 47"/>
          <p:cNvSpPr/>
          <p:nvPr/>
        </p:nvSpPr>
        <p:spPr>
          <a:xfrm>
            <a:off x="6156176" y="6021288"/>
            <a:ext cx="432048" cy="43204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5</a:t>
            </a:r>
          </a:p>
        </p:txBody>
      </p:sp>
      <p:sp>
        <p:nvSpPr>
          <p:cNvPr id="49" name="Oval 48"/>
          <p:cNvSpPr/>
          <p:nvPr/>
        </p:nvSpPr>
        <p:spPr>
          <a:xfrm>
            <a:off x="4788024" y="5229200"/>
            <a:ext cx="432048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6</a:t>
            </a:r>
          </a:p>
        </p:txBody>
      </p:sp>
      <p:sp>
        <p:nvSpPr>
          <p:cNvPr id="50" name="Oval 49"/>
          <p:cNvSpPr/>
          <p:nvPr/>
        </p:nvSpPr>
        <p:spPr>
          <a:xfrm>
            <a:off x="4644008" y="4005064"/>
            <a:ext cx="432048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61843" y="4763760"/>
            <a:ext cx="2127505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dirty="0" smtClean="0">
                <a:latin typeface="+mn-lt"/>
                <a:cs typeface="+mn-cs"/>
              </a:rPr>
              <a:t>สอบ 4 ช่วงเวลา</a:t>
            </a:r>
          </a:p>
          <a:p>
            <a:r>
              <a:rPr lang="th-TH" sz="2400" dirty="0" smtClean="0">
                <a:latin typeface="+mn-lt"/>
                <a:cs typeface="+mn-cs"/>
              </a:rPr>
              <a:t>ช่วงที่ 1 สอบวิชา </a:t>
            </a:r>
            <a:r>
              <a:rPr lang="th-TH" sz="2400" dirty="0">
                <a:latin typeface="+mn-lt"/>
                <a:cs typeface="+mn-cs"/>
              </a:rPr>
              <a:t>1</a:t>
            </a:r>
            <a:r>
              <a:rPr lang="en-US" sz="2400" dirty="0" smtClean="0">
                <a:latin typeface="+mn-lt"/>
                <a:cs typeface="+mn-cs"/>
              </a:rPr>
              <a:t>, </a:t>
            </a:r>
            <a:r>
              <a:rPr lang="th-TH" sz="2400" dirty="0">
                <a:latin typeface="+mn-lt"/>
                <a:cs typeface="+mn-cs"/>
              </a:rPr>
              <a:t>6</a:t>
            </a:r>
            <a:endParaRPr lang="en-US" sz="2400" dirty="0" smtClean="0">
              <a:latin typeface="+mn-lt"/>
              <a:cs typeface="+mn-cs"/>
            </a:endParaRPr>
          </a:p>
          <a:p>
            <a:r>
              <a:rPr lang="th-TH" sz="2400" dirty="0" smtClean="0">
                <a:latin typeface="+mn-lt"/>
                <a:cs typeface="+mn-cs"/>
              </a:rPr>
              <a:t>ช่วงที่ 2 สอบวิชา 2</a:t>
            </a:r>
          </a:p>
          <a:p>
            <a:r>
              <a:rPr lang="th-TH" sz="2400" dirty="0" smtClean="0">
                <a:latin typeface="+mn-lt"/>
                <a:cs typeface="+mn-cs"/>
              </a:rPr>
              <a:t>ช่วงที่ 3 สอบวิชา 3</a:t>
            </a:r>
            <a:r>
              <a:rPr lang="en-US" sz="2400" dirty="0" smtClean="0">
                <a:latin typeface="+mn-lt"/>
                <a:cs typeface="+mn-cs"/>
              </a:rPr>
              <a:t>, </a:t>
            </a:r>
            <a:r>
              <a:rPr lang="th-TH" sz="2400" dirty="0" smtClean="0">
                <a:latin typeface="+mn-lt"/>
                <a:cs typeface="+mn-cs"/>
              </a:rPr>
              <a:t>5</a:t>
            </a:r>
            <a:endParaRPr lang="en-US" sz="2400" dirty="0" smtClean="0">
              <a:latin typeface="+mn-lt"/>
              <a:cs typeface="+mn-cs"/>
            </a:endParaRPr>
          </a:p>
          <a:p>
            <a:r>
              <a:rPr lang="th-TH" sz="2400" dirty="0" smtClean="0">
                <a:latin typeface="+mn-lt"/>
                <a:cs typeface="+mn-cs"/>
              </a:rPr>
              <a:t>ช่วงที่ 4 ส</a:t>
            </a:r>
            <a:r>
              <a:rPr lang="th-TH" sz="2400" dirty="0">
                <a:latin typeface="+mn-lt"/>
                <a:cs typeface="+mn-cs"/>
              </a:rPr>
              <a:t>อ</a:t>
            </a:r>
            <a:r>
              <a:rPr lang="th-TH" sz="2400" dirty="0" smtClean="0">
                <a:latin typeface="+mn-lt"/>
                <a:cs typeface="+mn-cs"/>
              </a:rPr>
              <a:t>บวิชา 4</a:t>
            </a:r>
            <a:r>
              <a:rPr lang="en-US" sz="2400" dirty="0" smtClean="0">
                <a:latin typeface="+mn-lt"/>
                <a:cs typeface="+mn-cs"/>
              </a:rPr>
              <a:t>,</a:t>
            </a:r>
            <a:r>
              <a:rPr lang="th-TH" sz="2400" dirty="0" smtClean="0">
                <a:latin typeface="+mn-lt"/>
                <a:cs typeface="+mn-cs"/>
              </a:rPr>
              <a:t> 7</a:t>
            </a:r>
            <a:endParaRPr lang="en-US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330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จงหา </a:t>
            </a:r>
            <a:r>
              <a:rPr lang="en-US" sz="2400" dirty="0" smtClean="0"/>
              <a:t>Euler circuit </a:t>
            </a:r>
            <a:r>
              <a:rPr lang="th-TH" sz="2400" dirty="0" smtClean="0"/>
              <a:t>ของกราฟต่อไปนี้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th-TH" sz="2400" kern="0" dirty="0" smtClean="0">
                <a:latin typeface="Angsana New" pitchFamily="18" charset="-34"/>
              </a:rPr>
              <a:t>จงกำหนดช่วงเวลาและวิชาสอบ</a:t>
            </a:r>
            <a:r>
              <a:rPr lang="th-TH" sz="2400" kern="0" dirty="0">
                <a:latin typeface="Angsana New" pitchFamily="18" charset="-34"/>
              </a:rPr>
              <a:t>ให้กับวิชาจำนวน </a:t>
            </a:r>
            <a:r>
              <a:rPr lang="en-US" sz="2400" kern="0" dirty="0" smtClean="0">
                <a:latin typeface="Angsana New" pitchFamily="18" charset="-34"/>
              </a:rPr>
              <a:t>5</a:t>
            </a:r>
            <a:r>
              <a:rPr lang="th-TH" sz="2400" kern="0" dirty="0" smtClean="0">
                <a:latin typeface="Angsana New" pitchFamily="18" charset="-34"/>
              </a:rPr>
              <a:t> </a:t>
            </a:r>
            <a:r>
              <a:rPr lang="th-TH" sz="2400" kern="0" dirty="0">
                <a:latin typeface="Angsana New" pitchFamily="18" charset="-34"/>
              </a:rPr>
              <a:t>วิชา (ซึ่งแทนด้วยตัวเลข </a:t>
            </a:r>
            <a:r>
              <a:rPr lang="en-US" sz="2400" kern="0" dirty="0">
                <a:latin typeface="Angsana New" pitchFamily="18" charset="-34"/>
              </a:rPr>
              <a:t>1, 2</a:t>
            </a:r>
            <a:r>
              <a:rPr lang="en-US" sz="2400" kern="0" dirty="0" smtClean="0">
                <a:latin typeface="Angsana New" pitchFamily="18" charset="-34"/>
              </a:rPr>
              <a:t>,…,5) </a:t>
            </a:r>
            <a:r>
              <a:rPr lang="th-TH" sz="2400" kern="0" dirty="0">
                <a:latin typeface="Angsana New" pitchFamily="18" charset="-34"/>
              </a:rPr>
              <a:t>โดยมีบางคู่วิชาซึ่งไม่สามารถจัดสอบพร้อม</a:t>
            </a:r>
            <a:r>
              <a:rPr lang="th-TH" sz="2400" kern="0" dirty="0" smtClean="0">
                <a:latin typeface="Angsana New" pitchFamily="18" charset="-34"/>
              </a:rPr>
              <a:t>กันคือ </a:t>
            </a:r>
            <a:r>
              <a:rPr lang="en-US" sz="2400" kern="0" dirty="0" smtClean="0">
                <a:latin typeface="Angsana New" pitchFamily="18" charset="-34"/>
              </a:rPr>
              <a:t>(</a:t>
            </a:r>
            <a:r>
              <a:rPr lang="th-TH" sz="2400" kern="0" dirty="0" smtClean="0">
                <a:latin typeface="Angsana New" pitchFamily="18" charset="-34"/>
              </a:rPr>
              <a:t>ให้มีแค่ 3 ช่วงเวลาเท่านั้น</a:t>
            </a:r>
            <a:r>
              <a:rPr lang="en-US" sz="2400" kern="0" dirty="0" smtClean="0">
                <a:latin typeface="Angsana New" pitchFamily="18" charset="-34"/>
              </a:rPr>
              <a:t>)</a:t>
            </a:r>
            <a:endParaRPr lang="th-TH" sz="2400" kern="0" dirty="0" smtClean="0">
              <a:latin typeface="Angsana New" pitchFamily="18" charset="-34"/>
            </a:endParaRPr>
          </a:p>
          <a:p>
            <a:pPr lvl="1"/>
            <a:r>
              <a:rPr lang="en-US" sz="2000" kern="0" dirty="0" smtClean="0"/>
              <a:t>1-2, 1-3, 1-4, 1-5</a:t>
            </a:r>
          </a:p>
          <a:p>
            <a:pPr lvl="1"/>
            <a:r>
              <a:rPr lang="en-US" sz="2000" kern="0" dirty="0" smtClean="0"/>
              <a:t>2-3, 2-5</a:t>
            </a:r>
          </a:p>
          <a:p>
            <a:pPr lvl="1"/>
            <a:r>
              <a:rPr lang="en-US" sz="2000" kern="0" dirty="0" smtClean="0"/>
              <a:t>3-4</a:t>
            </a:r>
            <a:endParaRPr lang="en-US" sz="2000" kern="0" dirty="0"/>
          </a:p>
          <a:p>
            <a:endParaRPr lang="en-US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123729" y="1916832"/>
            <a:ext cx="3600399" cy="2349568"/>
            <a:chOff x="2123729" y="1844824"/>
            <a:chExt cx="3852122" cy="26376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3729" y="2146814"/>
              <a:ext cx="3777422" cy="2068379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2976394" y="185091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a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14418" y="1844825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b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49908" y="1844824"/>
              <a:ext cx="303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n-lt"/>
                </a:rPr>
                <a:t>c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23729" y="2702099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d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13755" y="271933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e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30978" y="2719338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f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39182" y="2685068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n-lt"/>
                </a:rPr>
                <a:t>g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58594" y="2702099"/>
              <a:ext cx="3193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h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23336" y="2702098"/>
              <a:ext cx="2519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+mn-lt"/>
                </a:rPr>
                <a:t>i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23859" y="2730852"/>
              <a:ext cx="2519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j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67030" y="3976831"/>
              <a:ext cx="3193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k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83216" y="4020759"/>
              <a:ext cx="2519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l</a:t>
              </a:r>
              <a:endParaRPr lang="en-US" sz="24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38112" y="3976831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n-lt"/>
                </a:rPr>
                <a:t>m</a:t>
              </a:r>
              <a:endParaRPr lang="en-US" sz="24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019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Directed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ใช้แทนความสัมพันธ์ทวินาม</a:t>
            </a:r>
            <a:r>
              <a:rPr lang="en-US" altLang="en-US" dirty="0"/>
              <a:t> </a:t>
            </a:r>
            <a:r>
              <a:rPr lang="en-US" altLang="en-US" i="1" dirty="0"/>
              <a:t>R </a:t>
            </a:r>
            <a:r>
              <a:rPr lang="th-TH" altLang="en-US" i="1" dirty="0"/>
              <a:t>ซึ่งอาจไม่มีคุณสมบัติสมมาตร</a:t>
            </a:r>
            <a:endParaRPr lang="en-US" altLang="en-US" dirty="0"/>
          </a:p>
          <a:p>
            <a:r>
              <a:rPr lang="th-TH" altLang="en-US" b="1" dirty="0">
                <a:solidFill>
                  <a:schemeClr val="accent4">
                    <a:lumMod val="50000"/>
                  </a:schemeClr>
                </a:solidFill>
              </a:rPr>
              <a:t>กราฟแบบมีทิศทาง(</a:t>
            </a:r>
            <a:r>
              <a:rPr lang="en-US" altLang="en-US" b="1" dirty="0">
                <a:solidFill>
                  <a:schemeClr val="accent4">
                    <a:lumMod val="50000"/>
                  </a:schemeClr>
                </a:solidFill>
              </a:rPr>
              <a:t>directed graph</a:t>
            </a:r>
            <a:r>
              <a:rPr lang="th-TH" altLang="en-US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en-US" altLang="en-US" b="1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en-US" altLang="en-US" dirty="0" smtClean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V</a:t>
            </a:r>
            <a:r>
              <a:rPr lang="en-US" altLang="en-US" dirty="0"/>
              <a:t>,</a:t>
            </a:r>
            <a:r>
              <a:rPr lang="en-US" altLang="en-US" i="1" dirty="0"/>
              <a:t>E</a:t>
            </a:r>
            <a:r>
              <a:rPr lang="en-US" altLang="en-US" dirty="0"/>
              <a:t>) </a:t>
            </a:r>
            <a:r>
              <a:rPr lang="th-TH" altLang="en-US" dirty="0"/>
              <a:t>ประกอบด้วยเซตของจุด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 </a:t>
            </a:r>
            <a:r>
              <a:rPr lang="th-TH" altLang="en-US" dirty="0"/>
              <a:t>และความสัมพันธ์ทวินาม</a:t>
            </a:r>
            <a:r>
              <a:rPr lang="en-US" altLang="en-US" dirty="0"/>
              <a:t> </a:t>
            </a:r>
            <a:r>
              <a:rPr lang="en-US" altLang="en-US" i="1" dirty="0"/>
              <a:t>E</a:t>
            </a:r>
            <a:r>
              <a:rPr lang="en-US" altLang="en-US" dirty="0"/>
              <a:t> </a:t>
            </a:r>
            <a:r>
              <a:rPr lang="th-TH" altLang="en-US" dirty="0"/>
              <a:t>บนเซต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endParaRPr lang="en-US" altLang="en-US" dirty="0"/>
          </a:p>
          <a:p>
            <a:r>
              <a:rPr lang="th-TH" altLang="en-US" b="1" dirty="0" smtClean="0"/>
              <a:t>ตัวอย่าง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 = </a:t>
            </a:r>
            <a:r>
              <a:rPr lang="th-TH" altLang="en-US" dirty="0"/>
              <a:t>เซตของประชากร</a:t>
            </a:r>
            <a:r>
              <a:rPr lang="en-US" altLang="en-US" dirty="0" smtClean="0"/>
              <a:t>, </a:t>
            </a:r>
            <a:r>
              <a:rPr lang="en-US" altLang="en-US" i="1" dirty="0" smtClean="0">
                <a:solidFill>
                  <a:srgbClr val="FF0000"/>
                </a:solidFill>
              </a:rPr>
              <a:t>E </a:t>
            </a:r>
            <a:r>
              <a:rPr lang="en-US" altLang="en-US" dirty="0" smtClean="0">
                <a:solidFill>
                  <a:srgbClr val="FF0000"/>
                </a:solidFill>
              </a:rPr>
              <a:t>= {(</a:t>
            </a:r>
            <a:r>
              <a:rPr lang="en-US" altLang="en-US" i="1" dirty="0" err="1">
                <a:solidFill>
                  <a:srgbClr val="FF0000"/>
                </a:solidFill>
              </a:rPr>
              <a:t>x</a:t>
            </a:r>
            <a:r>
              <a:rPr lang="en-US" altLang="en-US" dirty="0" err="1">
                <a:solidFill>
                  <a:srgbClr val="FF0000"/>
                </a:solidFill>
              </a:rPr>
              <a:t>,</a:t>
            </a:r>
            <a:r>
              <a:rPr lang="en-US" altLang="en-US" i="1" dirty="0" err="1">
                <a:solidFill>
                  <a:srgbClr val="FF0000"/>
                </a:solidFill>
              </a:rPr>
              <a:t>y</a:t>
            </a:r>
            <a:r>
              <a:rPr lang="en-US" altLang="en-US" dirty="0">
                <a:solidFill>
                  <a:srgbClr val="FF0000"/>
                </a:solidFill>
              </a:rPr>
              <a:t>) | 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th-TH" altLang="en-US" dirty="0">
                <a:solidFill>
                  <a:srgbClr val="FF0000"/>
                </a:solidFill>
              </a:rPr>
              <a:t>รัก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y</a:t>
            </a:r>
            <a:r>
              <a:rPr lang="en-US" altLang="en-US" dirty="0">
                <a:solidFill>
                  <a:srgbClr val="FF0000"/>
                </a:solidFill>
              </a:rPr>
              <a:t>}</a:t>
            </a:r>
          </a:p>
          <a:p>
            <a:endParaRPr lang="en-US" dirty="0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419872" y="4077072"/>
            <a:ext cx="836612" cy="390525"/>
          </a:xfrm>
          <a:custGeom>
            <a:avLst/>
            <a:gdLst>
              <a:gd name="T0" fmla="*/ 0 w 576"/>
              <a:gd name="T1" fmla="*/ 2147483647 h 246"/>
              <a:gd name="T2" fmla="*/ 2147483647 w 576"/>
              <a:gd name="T3" fmla="*/ 2147483647 h 246"/>
              <a:gd name="T4" fmla="*/ 2147483647 w 576"/>
              <a:gd name="T5" fmla="*/ 2147483647 h 246"/>
              <a:gd name="T6" fmla="*/ 0 60000 65536"/>
              <a:gd name="T7" fmla="*/ 0 60000 65536"/>
              <a:gd name="T8" fmla="*/ 0 60000 65536"/>
              <a:gd name="T9" fmla="*/ 0 w 576"/>
              <a:gd name="T10" fmla="*/ 0 h 246"/>
              <a:gd name="T11" fmla="*/ 576 w 576"/>
              <a:gd name="T12" fmla="*/ 246 h 2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46">
                <a:moveTo>
                  <a:pt x="0" y="246"/>
                </a:moveTo>
                <a:cubicBezTo>
                  <a:pt x="61" y="142"/>
                  <a:pt x="123" y="38"/>
                  <a:pt x="219" y="19"/>
                </a:cubicBezTo>
                <a:cubicBezTo>
                  <a:pt x="315" y="0"/>
                  <a:pt x="445" y="66"/>
                  <a:pt x="576" y="13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4332684" y="4400922"/>
            <a:ext cx="517525" cy="850900"/>
          </a:xfrm>
          <a:custGeom>
            <a:avLst/>
            <a:gdLst>
              <a:gd name="T0" fmla="*/ 0 w 285"/>
              <a:gd name="T1" fmla="*/ 0 h 673"/>
              <a:gd name="T2" fmla="*/ 2147483647 w 285"/>
              <a:gd name="T3" fmla="*/ 2147483647 h 673"/>
              <a:gd name="T4" fmla="*/ 2147483647 w 285"/>
              <a:gd name="T5" fmla="*/ 2147483647 h 673"/>
              <a:gd name="T6" fmla="*/ 0 60000 65536"/>
              <a:gd name="T7" fmla="*/ 0 60000 65536"/>
              <a:gd name="T8" fmla="*/ 0 60000 65536"/>
              <a:gd name="T9" fmla="*/ 0 w 285"/>
              <a:gd name="T10" fmla="*/ 0 h 673"/>
              <a:gd name="T11" fmla="*/ 285 w 285"/>
              <a:gd name="T12" fmla="*/ 673 h 6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" h="673">
                <a:moveTo>
                  <a:pt x="0" y="0"/>
                </a:moveTo>
                <a:cubicBezTo>
                  <a:pt x="108" y="90"/>
                  <a:pt x="217" y="180"/>
                  <a:pt x="251" y="292"/>
                </a:cubicBezTo>
                <a:cubicBezTo>
                  <a:pt x="285" y="404"/>
                  <a:pt x="244" y="538"/>
                  <a:pt x="203" y="67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586559" y="5369297"/>
            <a:ext cx="1004888" cy="168275"/>
          </a:xfrm>
          <a:custGeom>
            <a:avLst/>
            <a:gdLst>
              <a:gd name="T0" fmla="*/ 0 w 698"/>
              <a:gd name="T1" fmla="*/ 0 h 115"/>
              <a:gd name="T2" fmla="*/ 2147483647 w 698"/>
              <a:gd name="T3" fmla="*/ 2147483647 h 115"/>
              <a:gd name="T4" fmla="*/ 2147483647 w 698"/>
              <a:gd name="T5" fmla="*/ 2147483647 h 115"/>
              <a:gd name="T6" fmla="*/ 0 60000 65536"/>
              <a:gd name="T7" fmla="*/ 0 60000 65536"/>
              <a:gd name="T8" fmla="*/ 0 60000 65536"/>
              <a:gd name="T9" fmla="*/ 0 w 698"/>
              <a:gd name="T10" fmla="*/ 0 h 115"/>
              <a:gd name="T11" fmla="*/ 698 w 698"/>
              <a:gd name="T12" fmla="*/ 115 h 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8" h="115">
                <a:moveTo>
                  <a:pt x="0" y="0"/>
                </a:moveTo>
                <a:cubicBezTo>
                  <a:pt x="100" y="56"/>
                  <a:pt x="201" y="113"/>
                  <a:pt x="317" y="114"/>
                </a:cubicBezTo>
                <a:cubicBezTo>
                  <a:pt x="433" y="115"/>
                  <a:pt x="565" y="61"/>
                  <a:pt x="698" y="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3370659" y="4505697"/>
            <a:ext cx="1246188" cy="733425"/>
          </a:xfrm>
          <a:custGeom>
            <a:avLst/>
            <a:gdLst>
              <a:gd name="T0" fmla="*/ 2147483647 w 818"/>
              <a:gd name="T1" fmla="*/ 0 h 503"/>
              <a:gd name="T2" fmla="*/ 2147483647 w 818"/>
              <a:gd name="T3" fmla="*/ 2147483647 h 503"/>
              <a:gd name="T4" fmla="*/ 2147483647 w 818"/>
              <a:gd name="T5" fmla="*/ 2147483647 h 503"/>
              <a:gd name="T6" fmla="*/ 2147483647 w 818"/>
              <a:gd name="T7" fmla="*/ 2147483647 h 503"/>
              <a:gd name="T8" fmla="*/ 0 60000 65536"/>
              <a:gd name="T9" fmla="*/ 0 60000 65536"/>
              <a:gd name="T10" fmla="*/ 0 60000 65536"/>
              <a:gd name="T11" fmla="*/ 0 60000 65536"/>
              <a:gd name="T12" fmla="*/ 0 w 818"/>
              <a:gd name="T13" fmla="*/ 0 h 503"/>
              <a:gd name="T14" fmla="*/ 818 w 818"/>
              <a:gd name="T15" fmla="*/ 503 h 5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8" h="503">
                <a:moveTo>
                  <a:pt x="7" y="0"/>
                </a:moveTo>
                <a:cubicBezTo>
                  <a:pt x="3" y="82"/>
                  <a:pt x="0" y="165"/>
                  <a:pt x="88" y="203"/>
                </a:cubicBezTo>
                <a:cubicBezTo>
                  <a:pt x="176" y="241"/>
                  <a:pt x="412" y="177"/>
                  <a:pt x="534" y="227"/>
                </a:cubicBezTo>
                <a:cubicBezTo>
                  <a:pt x="656" y="277"/>
                  <a:pt x="737" y="390"/>
                  <a:pt x="818" y="50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319859" y="4383460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4577159" y="5216897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4219972" y="4188197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3457972" y="5256585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4315222" y="3784972"/>
            <a:ext cx="538162" cy="488950"/>
          </a:xfrm>
          <a:custGeom>
            <a:avLst/>
            <a:gdLst>
              <a:gd name="T0" fmla="*/ 2147483647 w 339"/>
              <a:gd name="T1" fmla="*/ 2147483647 h 308"/>
              <a:gd name="T2" fmla="*/ 2147483647 w 339"/>
              <a:gd name="T3" fmla="*/ 2147483647 h 308"/>
              <a:gd name="T4" fmla="*/ 2147483647 w 339"/>
              <a:gd name="T5" fmla="*/ 2147483647 h 308"/>
              <a:gd name="T6" fmla="*/ 2147483647 w 339"/>
              <a:gd name="T7" fmla="*/ 2147483647 h 308"/>
              <a:gd name="T8" fmla="*/ 2147483647 w 339"/>
              <a:gd name="T9" fmla="*/ 2147483647 h 3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"/>
              <a:gd name="T16" fmla="*/ 0 h 308"/>
              <a:gd name="T17" fmla="*/ 339 w 339"/>
              <a:gd name="T18" fmla="*/ 308 h 3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" h="308">
                <a:moveTo>
                  <a:pt x="69" y="308"/>
                </a:moveTo>
                <a:cubicBezTo>
                  <a:pt x="185" y="276"/>
                  <a:pt x="301" y="244"/>
                  <a:pt x="320" y="195"/>
                </a:cubicBezTo>
                <a:cubicBezTo>
                  <a:pt x="339" y="146"/>
                  <a:pt x="231" y="32"/>
                  <a:pt x="182" y="16"/>
                </a:cubicBezTo>
                <a:cubicBezTo>
                  <a:pt x="133" y="0"/>
                  <a:pt x="56" y="57"/>
                  <a:pt x="28" y="98"/>
                </a:cubicBezTo>
                <a:cubicBezTo>
                  <a:pt x="0" y="139"/>
                  <a:pt x="6" y="199"/>
                  <a:pt x="12" y="26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3440509" y="5002585"/>
            <a:ext cx="430213" cy="379412"/>
          </a:xfrm>
          <a:custGeom>
            <a:avLst/>
            <a:gdLst>
              <a:gd name="T0" fmla="*/ 2147483647 w 271"/>
              <a:gd name="T1" fmla="*/ 2147483647 h 239"/>
              <a:gd name="T2" fmla="*/ 2147483647 w 271"/>
              <a:gd name="T3" fmla="*/ 2147483647 h 239"/>
              <a:gd name="T4" fmla="*/ 2147483647 w 271"/>
              <a:gd name="T5" fmla="*/ 2147483647 h 239"/>
              <a:gd name="T6" fmla="*/ 2147483647 w 271"/>
              <a:gd name="T7" fmla="*/ 2147483647 h 239"/>
              <a:gd name="T8" fmla="*/ 2147483647 w 271"/>
              <a:gd name="T9" fmla="*/ 2147483647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1"/>
              <a:gd name="T16" fmla="*/ 0 h 239"/>
              <a:gd name="T17" fmla="*/ 271 w 271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1" h="239">
                <a:moveTo>
                  <a:pt x="149" y="239"/>
                </a:moveTo>
                <a:cubicBezTo>
                  <a:pt x="202" y="220"/>
                  <a:pt x="255" y="202"/>
                  <a:pt x="263" y="166"/>
                </a:cubicBezTo>
                <a:cubicBezTo>
                  <a:pt x="271" y="130"/>
                  <a:pt x="237" y="40"/>
                  <a:pt x="198" y="20"/>
                </a:cubicBezTo>
                <a:cubicBezTo>
                  <a:pt x="159" y="0"/>
                  <a:pt x="56" y="17"/>
                  <a:pt x="28" y="44"/>
                </a:cubicBezTo>
                <a:cubicBezTo>
                  <a:pt x="0" y="71"/>
                  <a:pt x="14" y="126"/>
                  <a:pt x="28" y="18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4437459" y="4364410"/>
            <a:ext cx="642938" cy="1139825"/>
          </a:xfrm>
          <a:custGeom>
            <a:avLst/>
            <a:gdLst>
              <a:gd name="T0" fmla="*/ 2147483647 w 405"/>
              <a:gd name="T1" fmla="*/ 2147483647 h 758"/>
              <a:gd name="T2" fmla="*/ 2147483647 w 405"/>
              <a:gd name="T3" fmla="*/ 2147483647 h 758"/>
              <a:gd name="T4" fmla="*/ 2147483647 w 405"/>
              <a:gd name="T5" fmla="*/ 2147483647 h 758"/>
              <a:gd name="T6" fmla="*/ 2147483647 w 405"/>
              <a:gd name="T7" fmla="*/ 2147483647 h 758"/>
              <a:gd name="T8" fmla="*/ 0 w 405"/>
              <a:gd name="T9" fmla="*/ 0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5"/>
              <a:gd name="T16" fmla="*/ 0 h 758"/>
              <a:gd name="T17" fmla="*/ 405 w 405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5" h="758">
                <a:moveTo>
                  <a:pt x="219" y="672"/>
                </a:moveTo>
                <a:cubicBezTo>
                  <a:pt x="269" y="715"/>
                  <a:pt x="320" y="758"/>
                  <a:pt x="348" y="697"/>
                </a:cubicBezTo>
                <a:cubicBezTo>
                  <a:pt x="376" y="636"/>
                  <a:pt x="405" y="413"/>
                  <a:pt x="389" y="308"/>
                </a:cubicBezTo>
                <a:cubicBezTo>
                  <a:pt x="373" y="203"/>
                  <a:pt x="316" y="115"/>
                  <a:pt x="251" y="64"/>
                </a:cubicBezTo>
                <a:cubicBezTo>
                  <a:pt x="186" y="13"/>
                  <a:pt x="93" y="6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7600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Directed </a:t>
            </a:r>
            <a:r>
              <a:rPr lang="en-US" altLang="en-US" dirty="0" err="1"/>
              <a:t>Multigraphs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dirty="0"/>
              <a:t>คล้ายกราฟแบบมีทิศทาง แต่อาจมีเส้นเชื่อมจากจุดหนึ่งไปยังอีกจุดหนึ่งได้มากกว่าหนึ่งเส้น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th-TH" altLang="en-US" b="1" dirty="0">
                <a:solidFill>
                  <a:schemeClr val="accent4">
                    <a:lumMod val="50000"/>
                  </a:schemeClr>
                </a:solidFill>
              </a:rPr>
              <a:t>กราฟหลายเส้นแบบมี</a:t>
            </a:r>
            <a:r>
              <a:rPr lang="th-TH" altLang="en-US" b="1" dirty="0" smtClean="0">
                <a:solidFill>
                  <a:schemeClr val="accent4">
                    <a:lumMod val="50000"/>
                  </a:schemeClr>
                </a:solidFill>
              </a:rPr>
              <a:t>ทิศทาง</a:t>
            </a:r>
            <a:r>
              <a:rPr lang="en-US" altLang="en-US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th-TH" altLang="en-US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altLang="en-US" b="1" dirty="0">
                <a:solidFill>
                  <a:schemeClr val="accent4">
                    <a:lumMod val="50000"/>
                  </a:schemeClr>
                </a:solidFill>
              </a:rPr>
              <a:t>directed </a:t>
            </a:r>
            <a:r>
              <a:rPr lang="en-US" altLang="en-US" b="1" dirty="0" err="1">
                <a:solidFill>
                  <a:schemeClr val="accent4">
                    <a:lumMod val="50000"/>
                  </a:schemeClr>
                </a:solidFill>
              </a:rPr>
              <a:t>multigraph</a:t>
            </a:r>
            <a:r>
              <a:rPr lang="th-TH" altLang="en-US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en-US" altLang="en-US" b="1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en-US" altLang="en-US" dirty="0" smtClean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i="1" dirty="0" smtClean="0">
                <a:solidFill>
                  <a:srgbClr val="FF0000"/>
                </a:solidFill>
              </a:rPr>
              <a:t>  G</a:t>
            </a:r>
            <a:r>
              <a:rPr lang="en-US" altLang="en-US" dirty="0">
                <a:solidFill>
                  <a:srgbClr val="FF0000"/>
                </a:solidFill>
              </a:rPr>
              <a:t>=(</a:t>
            </a:r>
            <a:r>
              <a:rPr lang="en-US" altLang="en-US" i="1" dirty="0">
                <a:solidFill>
                  <a:srgbClr val="FF0000"/>
                </a:solidFill>
              </a:rPr>
              <a:t>V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i="1" dirty="0">
                <a:solidFill>
                  <a:srgbClr val="FF0000"/>
                </a:solidFill>
              </a:rPr>
              <a:t>E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i="1" dirty="0" smtClean="0">
                <a:solidFill>
                  <a:srgbClr val="FF0000"/>
                </a:solidFill>
              </a:rPr>
              <a:t>f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en-US" altLang="en-US" dirty="0" smtClean="0"/>
              <a:t> </a:t>
            </a:r>
            <a:r>
              <a:rPr lang="th-TH" altLang="en-US" dirty="0"/>
              <a:t>ประกอบด้วยเซตของจุด</a:t>
            </a:r>
            <a:r>
              <a:rPr lang="en-US" altLang="en-US" dirty="0"/>
              <a:t> </a:t>
            </a:r>
            <a:r>
              <a:rPr lang="en-US" altLang="en-US" i="1" dirty="0" smtClean="0"/>
              <a:t>V,</a:t>
            </a:r>
            <a:r>
              <a:rPr lang="en-US" altLang="en-US" dirty="0" smtClean="0"/>
              <a:t> </a:t>
            </a:r>
            <a:r>
              <a:rPr lang="th-TH" altLang="en-US" dirty="0"/>
              <a:t>เซตของด้าน</a:t>
            </a:r>
            <a:r>
              <a:rPr lang="en-US" altLang="en-US" dirty="0"/>
              <a:t> </a:t>
            </a:r>
            <a:r>
              <a:rPr lang="en-US" altLang="en-US" i="1" dirty="0"/>
              <a:t>E</a:t>
            </a:r>
            <a:r>
              <a:rPr lang="en-US" altLang="en-US" dirty="0"/>
              <a:t> </a:t>
            </a:r>
            <a:r>
              <a:rPr lang="th-TH" altLang="en-US" dirty="0"/>
              <a:t>และฟังก์ชั่น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i="1" dirty="0" smtClean="0">
                <a:solidFill>
                  <a:srgbClr val="FF0000"/>
                </a:solidFill>
              </a:rPr>
              <a:t>  f</a:t>
            </a:r>
            <a:r>
              <a:rPr lang="en-US" altLang="en-US" dirty="0" smtClean="0">
                <a:solidFill>
                  <a:srgbClr val="FF0000"/>
                </a:solidFill>
              </a:rPr>
              <a:t>:</a:t>
            </a:r>
            <a:r>
              <a:rPr lang="en-US" altLang="en-US" i="1" dirty="0" smtClean="0">
                <a:solidFill>
                  <a:srgbClr val="FF0000"/>
                </a:solidFill>
              </a:rPr>
              <a:t>E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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endParaRPr lang="en-US" altLang="en-US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th-TH" altLang="en-US" b="1" dirty="0" smtClean="0"/>
              <a:t>ตัวอย่าง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  <a:r>
              <a:rPr lang="en-US" altLang="en-US" dirty="0"/>
              <a:t>V=</a:t>
            </a:r>
            <a:r>
              <a:rPr lang="th-TH" altLang="en-US" dirty="0"/>
              <a:t>เว็บเพจ</a:t>
            </a:r>
            <a:r>
              <a:rPr lang="en-US" altLang="en-US" dirty="0" smtClean="0"/>
              <a:t>, E</a:t>
            </a:r>
            <a:r>
              <a:rPr lang="en-US" altLang="en-US" dirty="0"/>
              <a:t>=</a:t>
            </a:r>
            <a:r>
              <a:rPr lang="th-TH" altLang="en-US" dirty="0"/>
              <a:t>ไฮเปอร์ลิงค์</a:t>
            </a:r>
            <a:r>
              <a:rPr lang="en-US" altLang="en-US" dirty="0"/>
              <a:t> WWW </a:t>
            </a:r>
            <a:r>
              <a:rPr lang="th-TH" altLang="en-US" dirty="0"/>
              <a:t>แทนได้ด้วย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th-TH" altLang="en-US" dirty="0" smtClean="0"/>
              <a:t>กราฟ</a:t>
            </a:r>
            <a:r>
              <a:rPr lang="th-TH" altLang="en-US" dirty="0"/>
              <a:t>หลายเส้นแบบมีทิศทาง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4355976" y="4653136"/>
            <a:ext cx="836612" cy="390525"/>
          </a:xfrm>
          <a:custGeom>
            <a:avLst/>
            <a:gdLst>
              <a:gd name="T0" fmla="*/ 0 w 576"/>
              <a:gd name="T1" fmla="*/ 2147483647 h 246"/>
              <a:gd name="T2" fmla="*/ 2147483647 w 576"/>
              <a:gd name="T3" fmla="*/ 2147483647 h 246"/>
              <a:gd name="T4" fmla="*/ 2147483647 w 576"/>
              <a:gd name="T5" fmla="*/ 2147483647 h 246"/>
              <a:gd name="T6" fmla="*/ 0 60000 65536"/>
              <a:gd name="T7" fmla="*/ 0 60000 65536"/>
              <a:gd name="T8" fmla="*/ 0 60000 65536"/>
              <a:gd name="T9" fmla="*/ 0 w 576"/>
              <a:gd name="T10" fmla="*/ 0 h 246"/>
              <a:gd name="T11" fmla="*/ 576 w 576"/>
              <a:gd name="T12" fmla="*/ 246 h 2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46">
                <a:moveTo>
                  <a:pt x="0" y="246"/>
                </a:moveTo>
                <a:cubicBezTo>
                  <a:pt x="61" y="142"/>
                  <a:pt x="123" y="38"/>
                  <a:pt x="219" y="19"/>
                </a:cubicBezTo>
                <a:cubicBezTo>
                  <a:pt x="315" y="0"/>
                  <a:pt x="445" y="66"/>
                  <a:pt x="576" y="13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268788" y="4976986"/>
            <a:ext cx="517525" cy="850900"/>
          </a:xfrm>
          <a:custGeom>
            <a:avLst/>
            <a:gdLst>
              <a:gd name="T0" fmla="*/ 0 w 285"/>
              <a:gd name="T1" fmla="*/ 0 h 673"/>
              <a:gd name="T2" fmla="*/ 2147483647 w 285"/>
              <a:gd name="T3" fmla="*/ 2147483647 h 673"/>
              <a:gd name="T4" fmla="*/ 2147483647 w 285"/>
              <a:gd name="T5" fmla="*/ 2147483647 h 673"/>
              <a:gd name="T6" fmla="*/ 0 60000 65536"/>
              <a:gd name="T7" fmla="*/ 0 60000 65536"/>
              <a:gd name="T8" fmla="*/ 0 60000 65536"/>
              <a:gd name="T9" fmla="*/ 0 w 285"/>
              <a:gd name="T10" fmla="*/ 0 h 673"/>
              <a:gd name="T11" fmla="*/ 285 w 285"/>
              <a:gd name="T12" fmla="*/ 673 h 6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" h="673">
                <a:moveTo>
                  <a:pt x="0" y="0"/>
                </a:moveTo>
                <a:cubicBezTo>
                  <a:pt x="108" y="90"/>
                  <a:pt x="217" y="180"/>
                  <a:pt x="251" y="292"/>
                </a:cubicBezTo>
                <a:cubicBezTo>
                  <a:pt x="285" y="404"/>
                  <a:pt x="244" y="538"/>
                  <a:pt x="203" y="67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4522663" y="5945361"/>
            <a:ext cx="1004888" cy="271463"/>
          </a:xfrm>
          <a:custGeom>
            <a:avLst/>
            <a:gdLst>
              <a:gd name="T0" fmla="*/ 0 w 698"/>
              <a:gd name="T1" fmla="*/ 0 h 115"/>
              <a:gd name="T2" fmla="*/ 2147483647 w 698"/>
              <a:gd name="T3" fmla="*/ 2147483647 h 115"/>
              <a:gd name="T4" fmla="*/ 2147483647 w 698"/>
              <a:gd name="T5" fmla="*/ 2147483647 h 115"/>
              <a:gd name="T6" fmla="*/ 0 60000 65536"/>
              <a:gd name="T7" fmla="*/ 0 60000 65536"/>
              <a:gd name="T8" fmla="*/ 0 60000 65536"/>
              <a:gd name="T9" fmla="*/ 0 w 698"/>
              <a:gd name="T10" fmla="*/ 0 h 115"/>
              <a:gd name="T11" fmla="*/ 698 w 698"/>
              <a:gd name="T12" fmla="*/ 115 h 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8" h="115">
                <a:moveTo>
                  <a:pt x="0" y="0"/>
                </a:moveTo>
                <a:cubicBezTo>
                  <a:pt x="100" y="56"/>
                  <a:pt x="201" y="113"/>
                  <a:pt x="317" y="114"/>
                </a:cubicBezTo>
                <a:cubicBezTo>
                  <a:pt x="433" y="115"/>
                  <a:pt x="565" y="61"/>
                  <a:pt x="698" y="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4306763" y="5081761"/>
            <a:ext cx="1246188" cy="733425"/>
          </a:xfrm>
          <a:custGeom>
            <a:avLst/>
            <a:gdLst>
              <a:gd name="T0" fmla="*/ 2147483647 w 818"/>
              <a:gd name="T1" fmla="*/ 0 h 503"/>
              <a:gd name="T2" fmla="*/ 2147483647 w 818"/>
              <a:gd name="T3" fmla="*/ 2147483647 h 503"/>
              <a:gd name="T4" fmla="*/ 2147483647 w 818"/>
              <a:gd name="T5" fmla="*/ 2147483647 h 503"/>
              <a:gd name="T6" fmla="*/ 2147483647 w 818"/>
              <a:gd name="T7" fmla="*/ 2147483647 h 503"/>
              <a:gd name="T8" fmla="*/ 0 60000 65536"/>
              <a:gd name="T9" fmla="*/ 0 60000 65536"/>
              <a:gd name="T10" fmla="*/ 0 60000 65536"/>
              <a:gd name="T11" fmla="*/ 0 60000 65536"/>
              <a:gd name="T12" fmla="*/ 0 w 818"/>
              <a:gd name="T13" fmla="*/ 0 h 503"/>
              <a:gd name="T14" fmla="*/ 818 w 818"/>
              <a:gd name="T15" fmla="*/ 503 h 5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8" h="503">
                <a:moveTo>
                  <a:pt x="7" y="0"/>
                </a:moveTo>
                <a:cubicBezTo>
                  <a:pt x="3" y="82"/>
                  <a:pt x="0" y="165"/>
                  <a:pt x="88" y="203"/>
                </a:cubicBezTo>
                <a:cubicBezTo>
                  <a:pt x="176" y="241"/>
                  <a:pt x="412" y="177"/>
                  <a:pt x="534" y="227"/>
                </a:cubicBezTo>
                <a:cubicBezTo>
                  <a:pt x="656" y="277"/>
                  <a:pt x="737" y="390"/>
                  <a:pt x="818" y="50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4255963" y="4959524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5513263" y="5792961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5156076" y="4764261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4394076" y="5832649"/>
            <a:ext cx="228600" cy="228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5251326" y="4361036"/>
            <a:ext cx="538162" cy="488950"/>
          </a:xfrm>
          <a:custGeom>
            <a:avLst/>
            <a:gdLst>
              <a:gd name="T0" fmla="*/ 2147483647 w 339"/>
              <a:gd name="T1" fmla="*/ 2147483647 h 308"/>
              <a:gd name="T2" fmla="*/ 2147483647 w 339"/>
              <a:gd name="T3" fmla="*/ 2147483647 h 308"/>
              <a:gd name="T4" fmla="*/ 2147483647 w 339"/>
              <a:gd name="T5" fmla="*/ 2147483647 h 308"/>
              <a:gd name="T6" fmla="*/ 2147483647 w 339"/>
              <a:gd name="T7" fmla="*/ 2147483647 h 308"/>
              <a:gd name="T8" fmla="*/ 2147483647 w 339"/>
              <a:gd name="T9" fmla="*/ 2147483647 h 3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"/>
              <a:gd name="T16" fmla="*/ 0 h 308"/>
              <a:gd name="T17" fmla="*/ 339 w 339"/>
              <a:gd name="T18" fmla="*/ 308 h 3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" h="308">
                <a:moveTo>
                  <a:pt x="69" y="308"/>
                </a:moveTo>
                <a:cubicBezTo>
                  <a:pt x="185" y="276"/>
                  <a:pt x="301" y="244"/>
                  <a:pt x="320" y="195"/>
                </a:cubicBezTo>
                <a:cubicBezTo>
                  <a:pt x="339" y="146"/>
                  <a:pt x="231" y="32"/>
                  <a:pt x="182" y="16"/>
                </a:cubicBezTo>
                <a:cubicBezTo>
                  <a:pt x="133" y="0"/>
                  <a:pt x="56" y="57"/>
                  <a:pt x="28" y="98"/>
                </a:cubicBezTo>
                <a:cubicBezTo>
                  <a:pt x="0" y="139"/>
                  <a:pt x="6" y="199"/>
                  <a:pt x="12" y="26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4376613" y="5578649"/>
            <a:ext cx="430213" cy="379412"/>
          </a:xfrm>
          <a:custGeom>
            <a:avLst/>
            <a:gdLst>
              <a:gd name="T0" fmla="*/ 2147483647 w 271"/>
              <a:gd name="T1" fmla="*/ 2147483647 h 239"/>
              <a:gd name="T2" fmla="*/ 2147483647 w 271"/>
              <a:gd name="T3" fmla="*/ 2147483647 h 239"/>
              <a:gd name="T4" fmla="*/ 2147483647 w 271"/>
              <a:gd name="T5" fmla="*/ 2147483647 h 239"/>
              <a:gd name="T6" fmla="*/ 2147483647 w 271"/>
              <a:gd name="T7" fmla="*/ 2147483647 h 239"/>
              <a:gd name="T8" fmla="*/ 2147483647 w 271"/>
              <a:gd name="T9" fmla="*/ 2147483647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1"/>
              <a:gd name="T16" fmla="*/ 0 h 239"/>
              <a:gd name="T17" fmla="*/ 271 w 271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1" h="239">
                <a:moveTo>
                  <a:pt x="149" y="239"/>
                </a:moveTo>
                <a:cubicBezTo>
                  <a:pt x="202" y="220"/>
                  <a:pt x="255" y="202"/>
                  <a:pt x="263" y="166"/>
                </a:cubicBezTo>
                <a:cubicBezTo>
                  <a:pt x="271" y="130"/>
                  <a:pt x="237" y="40"/>
                  <a:pt x="198" y="20"/>
                </a:cubicBezTo>
                <a:cubicBezTo>
                  <a:pt x="159" y="0"/>
                  <a:pt x="56" y="17"/>
                  <a:pt x="28" y="44"/>
                </a:cubicBezTo>
                <a:cubicBezTo>
                  <a:pt x="0" y="71"/>
                  <a:pt x="14" y="126"/>
                  <a:pt x="28" y="18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5373563" y="4940474"/>
            <a:ext cx="642938" cy="1139825"/>
          </a:xfrm>
          <a:custGeom>
            <a:avLst/>
            <a:gdLst>
              <a:gd name="T0" fmla="*/ 2147483647 w 405"/>
              <a:gd name="T1" fmla="*/ 2147483647 h 758"/>
              <a:gd name="T2" fmla="*/ 2147483647 w 405"/>
              <a:gd name="T3" fmla="*/ 2147483647 h 758"/>
              <a:gd name="T4" fmla="*/ 2147483647 w 405"/>
              <a:gd name="T5" fmla="*/ 2147483647 h 758"/>
              <a:gd name="T6" fmla="*/ 2147483647 w 405"/>
              <a:gd name="T7" fmla="*/ 2147483647 h 758"/>
              <a:gd name="T8" fmla="*/ 0 w 405"/>
              <a:gd name="T9" fmla="*/ 0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5"/>
              <a:gd name="T16" fmla="*/ 0 h 758"/>
              <a:gd name="T17" fmla="*/ 405 w 405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5" h="758">
                <a:moveTo>
                  <a:pt x="219" y="672"/>
                </a:moveTo>
                <a:cubicBezTo>
                  <a:pt x="269" y="715"/>
                  <a:pt x="320" y="758"/>
                  <a:pt x="348" y="697"/>
                </a:cubicBezTo>
                <a:cubicBezTo>
                  <a:pt x="376" y="636"/>
                  <a:pt x="405" y="413"/>
                  <a:pt x="389" y="308"/>
                </a:cubicBezTo>
                <a:cubicBezTo>
                  <a:pt x="373" y="203"/>
                  <a:pt x="316" y="115"/>
                  <a:pt x="251" y="64"/>
                </a:cubicBezTo>
                <a:cubicBezTo>
                  <a:pt x="186" y="13"/>
                  <a:pt x="93" y="6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4459163" y="4953174"/>
            <a:ext cx="746125" cy="246062"/>
          </a:xfrm>
          <a:custGeom>
            <a:avLst/>
            <a:gdLst>
              <a:gd name="T0" fmla="*/ 0 w 470"/>
              <a:gd name="T1" fmla="*/ 2147483647 h 155"/>
              <a:gd name="T2" fmla="*/ 2147483647 w 470"/>
              <a:gd name="T3" fmla="*/ 2147483647 h 155"/>
              <a:gd name="T4" fmla="*/ 2147483647 w 470"/>
              <a:gd name="T5" fmla="*/ 2147483647 h 155"/>
              <a:gd name="T6" fmla="*/ 2147483647 w 470"/>
              <a:gd name="T7" fmla="*/ 0 h 155"/>
              <a:gd name="T8" fmla="*/ 0 60000 65536"/>
              <a:gd name="T9" fmla="*/ 0 60000 65536"/>
              <a:gd name="T10" fmla="*/ 0 60000 65536"/>
              <a:gd name="T11" fmla="*/ 0 60000 65536"/>
              <a:gd name="T12" fmla="*/ 0 w 470"/>
              <a:gd name="T13" fmla="*/ 0 h 155"/>
              <a:gd name="T14" fmla="*/ 470 w 470"/>
              <a:gd name="T15" fmla="*/ 155 h 1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0" h="155">
                <a:moveTo>
                  <a:pt x="0" y="106"/>
                </a:moveTo>
                <a:cubicBezTo>
                  <a:pt x="47" y="130"/>
                  <a:pt x="95" y="155"/>
                  <a:pt x="162" y="154"/>
                </a:cubicBezTo>
                <a:cubicBezTo>
                  <a:pt x="229" y="153"/>
                  <a:pt x="354" y="123"/>
                  <a:pt x="405" y="97"/>
                </a:cubicBezTo>
                <a:cubicBezTo>
                  <a:pt x="456" y="71"/>
                  <a:pt x="463" y="35"/>
                  <a:pt x="47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4600451" y="5842174"/>
            <a:ext cx="914400" cy="169862"/>
          </a:xfrm>
          <a:custGeom>
            <a:avLst/>
            <a:gdLst>
              <a:gd name="T0" fmla="*/ 0 w 576"/>
              <a:gd name="T1" fmla="*/ 2147483647 h 107"/>
              <a:gd name="T2" fmla="*/ 2147483647 w 576"/>
              <a:gd name="T3" fmla="*/ 2147483647 h 107"/>
              <a:gd name="T4" fmla="*/ 2147483647 w 576"/>
              <a:gd name="T5" fmla="*/ 2147483647 h 107"/>
              <a:gd name="T6" fmla="*/ 2147483647 w 576"/>
              <a:gd name="T7" fmla="*/ 0 h 107"/>
              <a:gd name="T8" fmla="*/ 2147483647 w 576"/>
              <a:gd name="T9" fmla="*/ 2147483647 h 1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107"/>
              <a:gd name="T17" fmla="*/ 576 w 576"/>
              <a:gd name="T18" fmla="*/ 107 h 1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107">
                <a:moveTo>
                  <a:pt x="0" y="81"/>
                </a:moveTo>
                <a:cubicBezTo>
                  <a:pt x="55" y="94"/>
                  <a:pt x="111" y="107"/>
                  <a:pt x="154" y="97"/>
                </a:cubicBezTo>
                <a:cubicBezTo>
                  <a:pt x="197" y="87"/>
                  <a:pt x="213" y="40"/>
                  <a:pt x="260" y="24"/>
                </a:cubicBezTo>
                <a:cubicBezTo>
                  <a:pt x="307" y="8"/>
                  <a:pt x="385" y="0"/>
                  <a:pt x="438" y="0"/>
                </a:cubicBezTo>
                <a:cubicBezTo>
                  <a:pt x="491" y="0"/>
                  <a:pt x="533" y="12"/>
                  <a:pt x="576" y="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4027363" y="5945361"/>
            <a:ext cx="469900" cy="282575"/>
          </a:xfrm>
          <a:custGeom>
            <a:avLst/>
            <a:gdLst>
              <a:gd name="T0" fmla="*/ 2147483647 w 296"/>
              <a:gd name="T1" fmla="*/ 2147483647 h 178"/>
              <a:gd name="T2" fmla="*/ 2147483647 w 296"/>
              <a:gd name="T3" fmla="*/ 2147483647 h 178"/>
              <a:gd name="T4" fmla="*/ 2147483647 w 296"/>
              <a:gd name="T5" fmla="*/ 2147483647 h 178"/>
              <a:gd name="T6" fmla="*/ 2147483647 w 296"/>
              <a:gd name="T7" fmla="*/ 2147483647 h 178"/>
              <a:gd name="T8" fmla="*/ 2147483647 w 296"/>
              <a:gd name="T9" fmla="*/ 2147483647 h 178"/>
              <a:gd name="T10" fmla="*/ 2147483647 w 296"/>
              <a:gd name="T11" fmla="*/ 2147483647 h 17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6"/>
              <a:gd name="T19" fmla="*/ 0 h 178"/>
              <a:gd name="T20" fmla="*/ 296 w 296"/>
              <a:gd name="T21" fmla="*/ 178 h 17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6" h="178">
                <a:moveTo>
                  <a:pt x="296" y="64"/>
                </a:moveTo>
                <a:cubicBezTo>
                  <a:pt x="293" y="100"/>
                  <a:pt x="291" y="137"/>
                  <a:pt x="256" y="153"/>
                </a:cubicBezTo>
                <a:cubicBezTo>
                  <a:pt x="221" y="169"/>
                  <a:pt x="127" y="178"/>
                  <a:pt x="85" y="162"/>
                </a:cubicBezTo>
                <a:cubicBezTo>
                  <a:pt x="43" y="146"/>
                  <a:pt x="0" y="82"/>
                  <a:pt x="4" y="56"/>
                </a:cubicBezTo>
                <a:cubicBezTo>
                  <a:pt x="8" y="30"/>
                  <a:pt x="71" y="16"/>
                  <a:pt x="110" y="8"/>
                </a:cubicBezTo>
                <a:cubicBezTo>
                  <a:pt x="149" y="0"/>
                  <a:pt x="194" y="4"/>
                  <a:pt x="240" y="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1600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สรุปประเภทของ </a:t>
            </a:r>
            <a:r>
              <a:rPr lang="en-US" dirty="0" smtClean="0"/>
              <a:t>Graph</a:t>
            </a: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229527"/>
              </p:ext>
            </p:extLst>
          </p:nvPr>
        </p:nvGraphicFramePr>
        <p:xfrm>
          <a:off x="179512" y="1954652"/>
          <a:ext cx="8840529" cy="3346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Document" r:id="rId3" imgW="5416560" imgH="2507400" progId="Word.Document.8">
                  <p:embed/>
                </p:oleObj>
              </mc:Choice>
              <mc:Fallback>
                <p:oleObj name="Document" r:id="rId3" imgW="5416560" imgH="2507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954652"/>
                        <a:ext cx="8840529" cy="33465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08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Graph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600" dirty="0"/>
              <a:t>ให้</a:t>
            </a:r>
            <a:r>
              <a:rPr lang="en-US" altLang="en-US" sz="3600" dirty="0"/>
              <a:t> </a:t>
            </a:r>
            <a:r>
              <a:rPr lang="en-US" altLang="en-US" sz="3600" i="1" dirty="0"/>
              <a:t>G</a:t>
            </a:r>
            <a:r>
              <a:rPr lang="en-US" altLang="en-US" sz="3600" dirty="0"/>
              <a:t> </a:t>
            </a:r>
            <a:r>
              <a:rPr lang="th-TH" altLang="en-US" sz="3600" dirty="0"/>
              <a:t>แทนกราฟแบบไม่มีทิศทางซึ่งมีด้านแทนด้วยเซต</a:t>
            </a:r>
            <a:r>
              <a:rPr lang="en-US" altLang="en-US" sz="3600" dirty="0"/>
              <a:t> </a:t>
            </a:r>
            <a:r>
              <a:rPr lang="en-US" altLang="en-US" sz="3600" i="1" dirty="0"/>
              <a:t>E </a:t>
            </a:r>
            <a:r>
              <a:rPr lang="th-TH" altLang="en-US" sz="3600" dirty="0"/>
              <a:t>ให้</a:t>
            </a:r>
            <a:r>
              <a:rPr lang="en-US" altLang="en-US" sz="3600" dirty="0"/>
              <a:t> </a:t>
            </a:r>
            <a:r>
              <a:rPr lang="en-US" altLang="en-US" sz="3600" i="1" dirty="0" err="1">
                <a:solidFill>
                  <a:srgbClr val="FF0000"/>
                </a:solidFill>
              </a:rPr>
              <a:t>e</a:t>
            </a:r>
            <a:r>
              <a:rPr lang="en-US" altLang="en-US" sz="3600" dirty="0" err="1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3600" i="1" dirty="0" err="1">
                <a:solidFill>
                  <a:srgbClr val="FF0000"/>
                </a:solidFill>
                <a:sym typeface="Symbol" panose="05050102010706020507" pitchFamily="18" charset="2"/>
              </a:rPr>
              <a:t>E</a:t>
            </a:r>
            <a:r>
              <a:rPr lang="en-US" altLang="en-US" sz="3600" dirty="0">
                <a:sym typeface="Symbol" panose="05050102010706020507" pitchFamily="18" charset="2"/>
              </a:rPr>
              <a:t> </a:t>
            </a:r>
            <a:r>
              <a:rPr lang="th-TH" altLang="en-US" sz="3600" dirty="0">
                <a:sym typeface="Symbol" panose="05050102010706020507" pitchFamily="18" charset="2"/>
              </a:rPr>
              <a:t>แทนคู่</a:t>
            </a:r>
            <a:r>
              <a:rPr lang="en-US" altLang="en-US" sz="3600" dirty="0">
                <a:sym typeface="Symbol" panose="05050102010706020507" pitchFamily="18" charset="2"/>
              </a:rPr>
              <a:t> </a:t>
            </a:r>
            <a:r>
              <a:rPr lang="en-US" altLang="en-US" sz="3600" dirty="0">
                <a:solidFill>
                  <a:srgbClr val="FF0000"/>
                </a:solidFill>
                <a:sym typeface="Symbol" panose="05050102010706020507" pitchFamily="18" charset="2"/>
              </a:rPr>
              <a:t>{</a:t>
            </a:r>
            <a:r>
              <a:rPr lang="en-US" altLang="en-US" sz="3600" i="1" dirty="0" err="1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altLang="en-US" sz="3600" dirty="0" err="1">
                <a:solidFill>
                  <a:srgbClr val="FF0000"/>
                </a:solidFill>
                <a:sym typeface="Symbol" panose="05050102010706020507" pitchFamily="18" charset="2"/>
              </a:rPr>
              <a:t>,</a:t>
            </a:r>
            <a:r>
              <a:rPr lang="en-US" altLang="en-US" sz="3600" i="1" dirty="0" err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altLang="en-US" sz="3600" dirty="0">
                <a:solidFill>
                  <a:srgbClr val="FF0000"/>
                </a:solidFill>
                <a:sym typeface="Symbol" panose="05050102010706020507" pitchFamily="18" charset="2"/>
              </a:rPr>
              <a:t>}</a:t>
            </a:r>
            <a:r>
              <a:rPr lang="en-US" altLang="en-US" sz="3600" dirty="0">
                <a:sym typeface="Symbol" panose="05050102010706020507" pitchFamily="18" charset="2"/>
              </a:rPr>
              <a:t> </a:t>
            </a:r>
            <a:r>
              <a:rPr lang="th-TH" altLang="en-US" sz="3600" dirty="0">
                <a:sym typeface="Symbol" panose="05050102010706020507" pitchFamily="18" charset="2"/>
              </a:rPr>
              <a:t>ดังนั้น เรากล่าวได้ว่า</a:t>
            </a:r>
            <a:r>
              <a:rPr lang="en-US" altLang="en-US" sz="3600" dirty="0">
                <a:sym typeface="Symbol" panose="05050102010706020507" pitchFamily="18" charset="2"/>
              </a:rPr>
              <a:t>:</a:t>
            </a:r>
            <a:endParaRPr lang="en-US" altLang="en-US" sz="3600" dirty="0"/>
          </a:p>
          <a:p>
            <a:pPr marL="552450" lvl="1" indent="-231775"/>
            <a:r>
              <a:rPr lang="en-US" altLang="en-US" sz="3200" i="1" dirty="0"/>
              <a:t>u</a:t>
            </a:r>
            <a:r>
              <a:rPr lang="en-US" altLang="en-US" sz="3200" dirty="0"/>
              <a:t>, </a:t>
            </a:r>
            <a:r>
              <a:rPr lang="en-US" altLang="en-US" sz="3200" i="1" dirty="0"/>
              <a:t>v</a:t>
            </a:r>
            <a:r>
              <a:rPr lang="en-US" altLang="en-US" sz="3200" dirty="0"/>
              <a:t> </a:t>
            </a:r>
            <a:r>
              <a:rPr lang="th-TH" altLang="en-US" sz="3200" dirty="0"/>
              <a:t>ประชิดกัน(</a:t>
            </a:r>
            <a:r>
              <a:rPr lang="en-US" altLang="en-US" sz="3200" i="1" dirty="0">
                <a:solidFill>
                  <a:srgbClr val="0070C0"/>
                </a:solidFill>
              </a:rPr>
              <a:t>adjacent</a:t>
            </a:r>
            <a:r>
              <a:rPr lang="th-TH" altLang="en-US" sz="3200" dirty="0"/>
              <a:t>)</a:t>
            </a:r>
            <a:r>
              <a:rPr lang="en-US" altLang="en-US" sz="3200" dirty="0"/>
              <a:t> </a:t>
            </a:r>
            <a:r>
              <a:rPr lang="th-TH" altLang="en-US" sz="3200" dirty="0"/>
              <a:t>เป็นเพื่อนบ้านกัน(</a:t>
            </a:r>
            <a:r>
              <a:rPr lang="en-US" altLang="en-US" sz="3200" i="1" dirty="0">
                <a:solidFill>
                  <a:srgbClr val="0070C0"/>
                </a:solidFill>
              </a:rPr>
              <a:t>neighbors</a:t>
            </a:r>
            <a:r>
              <a:rPr lang="th-TH" altLang="en-US" sz="3200" dirty="0"/>
              <a:t>)</a:t>
            </a:r>
            <a:r>
              <a:rPr lang="en-US" altLang="en-US" sz="3200" dirty="0"/>
              <a:t> </a:t>
            </a:r>
            <a:r>
              <a:rPr lang="th-TH" altLang="en-US" sz="3200" dirty="0"/>
              <a:t>เชื่อมถึงกัน(</a:t>
            </a:r>
            <a:r>
              <a:rPr lang="en-US" altLang="en-US" sz="3200" i="1" dirty="0">
                <a:solidFill>
                  <a:srgbClr val="0070C0"/>
                </a:solidFill>
              </a:rPr>
              <a:t>connected</a:t>
            </a:r>
            <a:r>
              <a:rPr lang="th-TH" altLang="en-US" sz="3200" dirty="0"/>
              <a:t>)</a:t>
            </a:r>
            <a:endParaRPr lang="en-US" altLang="en-US" sz="3200" dirty="0"/>
          </a:p>
          <a:p>
            <a:pPr marL="552450" lvl="1" indent="-231775"/>
            <a:r>
              <a:rPr lang="th-TH" altLang="en-US" sz="3200" dirty="0"/>
              <a:t>ด้าน</a:t>
            </a:r>
            <a:r>
              <a:rPr lang="en-US" altLang="en-US" sz="3200" dirty="0"/>
              <a:t> </a:t>
            </a:r>
            <a:r>
              <a:rPr lang="en-US" altLang="en-US" sz="3200" i="1" dirty="0"/>
              <a:t>e</a:t>
            </a:r>
            <a:r>
              <a:rPr lang="en-US" altLang="en-US" sz="3200" dirty="0"/>
              <a:t> </a:t>
            </a:r>
            <a:r>
              <a:rPr lang="th-TH" altLang="en-US" sz="3200" dirty="0"/>
              <a:t>เป็นด้านที่ติดกัน(</a:t>
            </a:r>
            <a:r>
              <a:rPr lang="en-US" altLang="en-US" sz="3200" i="1" dirty="0">
                <a:solidFill>
                  <a:srgbClr val="0070C0"/>
                </a:solidFill>
              </a:rPr>
              <a:t>incident</a:t>
            </a:r>
            <a:r>
              <a:rPr lang="th-TH" altLang="en-US" sz="3200" dirty="0"/>
              <a:t>) หรือตกกระทบกับจุด</a:t>
            </a:r>
            <a:r>
              <a:rPr lang="en-US" altLang="en-US" sz="3200" dirty="0"/>
              <a:t> </a:t>
            </a:r>
            <a:r>
              <a:rPr lang="en-US" altLang="en-US" sz="3200" i="1" dirty="0"/>
              <a:t>u</a:t>
            </a:r>
            <a:r>
              <a:rPr lang="en-US" altLang="en-US" sz="3200" dirty="0"/>
              <a:t> </a:t>
            </a:r>
            <a:r>
              <a:rPr lang="th-TH" altLang="en-US" sz="3200" dirty="0"/>
              <a:t>และจุด</a:t>
            </a:r>
            <a:r>
              <a:rPr lang="en-US" altLang="en-US" sz="3200" dirty="0"/>
              <a:t> </a:t>
            </a:r>
            <a:r>
              <a:rPr lang="en-US" altLang="en-US" sz="3200" i="1" dirty="0"/>
              <a:t>v</a:t>
            </a:r>
            <a:endParaRPr lang="en-US" altLang="en-US" sz="3200" dirty="0"/>
          </a:p>
          <a:p>
            <a:pPr marL="552450" lvl="1" indent="-231775"/>
            <a:r>
              <a:rPr lang="th-TH" altLang="en-US" sz="3200" dirty="0"/>
              <a:t>ด้าน</a:t>
            </a:r>
            <a:r>
              <a:rPr lang="en-US" altLang="en-US" sz="3200" dirty="0"/>
              <a:t> </a:t>
            </a:r>
            <a:r>
              <a:rPr lang="en-US" altLang="en-US" sz="3200" i="1" dirty="0"/>
              <a:t>e</a:t>
            </a:r>
            <a:r>
              <a:rPr lang="en-US" altLang="en-US" sz="3200" dirty="0"/>
              <a:t> </a:t>
            </a:r>
            <a:r>
              <a:rPr lang="th-TH" altLang="en-US" sz="3200" dirty="0"/>
              <a:t>เชื่อม(</a:t>
            </a:r>
            <a:r>
              <a:rPr lang="en-US" altLang="en-US" sz="3200" i="1" dirty="0">
                <a:solidFill>
                  <a:srgbClr val="0070C0"/>
                </a:solidFill>
              </a:rPr>
              <a:t>connects</a:t>
            </a:r>
            <a:r>
              <a:rPr lang="en-US" altLang="en-US" sz="3200" dirty="0"/>
              <a:t>) </a:t>
            </a:r>
            <a:r>
              <a:rPr lang="en-US" altLang="en-US" sz="3200" i="1" dirty="0"/>
              <a:t>u</a:t>
            </a:r>
            <a:r>
              <a:rPr lang="en-US" altLang="en-US" sz="3200" dirty="0"/>
              <a:t> </a:t>
            </a:r>
            <a:r>
              <a:rPr lang="th-TH" altLang="en-US" sz="3200" dirty="0"/>
              <a:t>และ</a:t>
            </a:r>
            <a:r>
              <a:rPr lang="en-US" altLang="en-US" sz="3200" dirty="0"/>
              <a:t> </a:t>
            </a:r>
            <a:r>
              <a:rPr lang="en-US" altLang="en-US" sz="3200" i="1" dirty="0"/>
              <a:t>v </a:t>
            </a:r>
            <a:r>
              <a:rPr lang="th-TH" altLang="en-US" sz="3200" i="1" dirty="0"/>
              <a:t>ถึงกัน</a:t>
            </a:r>
            <a:endParaRPr lang="en-US" altLang="en-US" sz="3200" dirty="0"/>
          </a:p>
          <a:p>
            <a:pPr marL="552450" lvl="1" indent="-231775"/>
            <a:r>
              <a:rPr lang="th-TH" altLang="en-US" sz="3200" dirty="0"/>
              <a:t>จุด</a:t>
            </a:r>
            <a:r>
              <a:rPr lang="en-US" altLang="en-US" sz="3200" dirty="0"/>
              <a:t> </a:t>
            </a:r>
            <a:r>
              <a:rPr lang="en-US" altLang="en-US" sz="3200" i="1" dirty="0"/>
              <a:t>u</a:t>
            </a:r>
            <a:r>
              <a:rPr lang="en-US" altLang="en-US" sz="3200" dirty="0"/>
              <a:t> </a:t>
            </a:r>
            <a:r>
              <a:rPr lang="th-TH" altLang="en-US" sz="3200" dirty="0"/>
              <a:t>และจุด</a:t>
            </a:r>
            <a:r>
              <a:rPr lang="en-US" altLang="en-US" sz="3200" dirty="0"/>
              <a:t> </a:t>
            </a:r>
            <a:r>
              <a:rPr lang="en-US" altLang="en-US" sz="3200" i="1" dirty="0"/>
              <a:t>v</a:t>
            </a:r>
            <a:r>
              <a:rPr lang="en-US" altLang="en-US" sz="3200" dirty="0"/>
              <a:t> </a:t>
            </a:r>
            <a:r>
              <a:rPr lang="th-TH" altLang="en-US" sz="3200" dirty="0"/>
              <a:t>เป็นจุดปลาย(</a:t>
            </a:r>
            <a:r>
              <a:rPr lang="en-US" altLang="en-US" sz="3200" i="1" dirty="0">
                <a:solidFill>
                  <a:srgbClr val="0070C0"/>
                </a:solidFill>
              </a:rPr>
              <a:t>endpoints</a:t>
            </a:r>
            <a:r>
              <a:rPr lang="th-TH" altLang="en-US" sz="3200" dirty="0"/>
              <a:t>)</a:t>
            </a:r>
            <a:r>
              <a:rPr lang="en-US" altLang="en-US" sz="3200" dirty="0"/>
              <a:t> </a:t>
            </a:r>
            <a:r>
              <a:rPr lang="th-TH" altLang="en-US" sz="3200" dirty="0"/>
              <a:t>ของด้าน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913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1132384" y="338693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437184" y="498713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884984" y="3691731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5018584" y="3158331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009184" y="247253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914184" y="270113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152184" y="376793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th-TH" alt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827584" y="2853531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latin typeface="Comic Sans MS" panose="030F0702030302020204" pitchFamily="66" charset="0"/>
              </a:rPr>
              <a:t>a</a:t>
            </a: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808784" y="315833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284784" y="506333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942384" y="338693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856784" y="201533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999784" y="399653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837984" y="216773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1208584" y="3539331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1513384" y="3767931"/>
            <a:ext cx="1447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 flipV="1">
            <a:off x="2961184" y="3234531"/>
            <a:ext cx="2057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 flipV="1">
            <a:off x="5094784" y="2548731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31"/>
          <p:cNvSpPr>
            <a:spLocks noChangeShapeType="1"/>
          </p:cNvSpPr>
          <p:nvPr/>
        </p:nvSpPr>
        <p:spPr bwMode="auto">
          <a:xfrm>
            <a:off x="6085384" y="2548731"/>
            <a:ext cx="1905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34"/>
          <p:cNvSpPr>
            <a:spLocks noChangeShapeType="1"/>
          </p:cNvSpPr>
          <p:nvPr/>
        </p:nvSpPr>
        <p:spPr bwMode="auto">
          <a:xfrm>
            <a:off x="5094784" y="3234531"/>
            <a:ext cx="2133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37"/>
          <p:cNvSpPr>
            <a:spLocks noChangeShapeType="1"/>
          </p:cNvSpPr>
          <p:nvPr/>
        </p:nvSpPr>
        <p:spPr bwMode="auto">
          <a:xfrm flipV="1">
            <a:off x="7228384" y="2777331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40"/>
          <p:cNvSpPr>
            <a:spLocks noChangeShapeType="1"/>
          </p:cNvSpPr>
          <p:nvPr/>
        </p:nvSpPr>
        <p:spPr bwMode="auto">
          <a:xfrm flipV="1">
            <a:off x="5094784" y="2777331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44"/>
          <p:cNvSpPr>
            <a:spLocks noChangeShapeType="1"/>
          </p:cNvSpPr>
          <p:nvPr/>
        </p:nvSpPr>
        <p:spPr bwMode="auto">
          <a:xfrm>
            <a:off x="1208584" y="3488531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49"/>
          <p:cNvSpPr txBox="1">
            <a:spLocks noChangeArrowheads="1"/>
          </p:cNvSpPr>
          <p:nvPr/>
        </p:nvSpPr>
        <p:spPr bwMode="auto">
          <a:xfrm>
            <a:off x="2808784" y="4910931"/>
            <a:ext cx="160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Adjacent</a:t>
            </a:r>
            <a:br>
              <a:rPr lang="en-US" altLang="en-US"/>
            </a:br>
            <a:r>
              <a:rPr lang="en-US" altLang="en-US"/>
              <a:t>Vertices</a:t>
            </a:r>
          </a:p>
        </p:txBody>
      </p:sp>
      <p:sp>
        <p:nvSpPr>
          <p:cNvPr id="28" name="Line 50"/>
          <p:cNvSpPr>
            <a:spLocks noChangeShapeType="1"/>
          </p:cNvSpPr>
          <p:nvPr/>
        </p:nvSpPr>
        <p:spPr bwMode="auto">
          <a:xfrm flipH="1" flipV="1">
            <a:off x="3037384" y="3920331"/>
            <a:ext cx="304800" cy="990600"/>
          </a:xfrm>
          <a:prstGeom prst="line">
            <a:avLst/>
          </a:prstGeom>
          <a:noFill/>
          <a:ln w="9525">
            <a:solidFill>
              <a:srgbClr val="F41A4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51"/>
          <p:cNvSpPr>
            <a:spLocks noChangeShapeType="1"/>
          </p:cNvSpPr>
          <p:nvPr/>
        </p:nvSpPr>
        <p:spPr bwMode="auto">
          <a:xfrm flipV="1">
            <a:off x="3342184" y="3310731"/>
            <a:ext cx="1676400" cy="1600200"/>
          </a:xfrm>
          <a:prstGeom prst="line">
            <a:avLst/>
          </a:prstGeom>
          <a:noFill/>
          <a:ln w="9525">
            <a:solidFill>
              <a:srgbClr val="F41A4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52"/>
          <p:cNvSpPr txBox="1">
            <a:spLocks noChangeArrowheads="1"/>
          </p:cNvSpPr>
          <p:nvPr/>
        </p:nvSpPr>
        <p:spPr bwMode="auto">
          <a:xfrm>
            <a:off x="2808784" y="1862931"/>
            <a:ext cx="2286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Edge incident</a:t>
            </a:r>
            <a:br>
              <a:rPr lang="en-US" altLang="en-US"/>
            </a:br>
            <a:r>
              <a:rPr lang="en-US" altLang="en-US"/>
              <a:t>with </a:t>
            </a:r>
            <a:r>
              <a:rPr lang="en-US" altLang="en-US" i="1"/>
              <a:t>b,d</a:t>
            </a:r>
            <a:endParaRPr lang="en-US" altLang="en-US"/>
          </a:p>
        </p:txBody>
      </p:sp>
      <p:sp>
        <p:nvSpPr>
          <p:cNvPr id="31" name="Line 53"/>
          <p:cNvSpPr>
            <a:spLocks noChangeShapeType="1"/>
          </p:cNvSpPr>
          <p:nvPr/>
        </p:nvSpPr>
        <p:spPr bwMode="auto">
          <a:xfrm>
            <a:off x="3494584" y="2624931"/>
            <a:ext cx="381000" cy="838200"/>
          </a:xfrm>
          <a:prstGeom prst="line">
            <a:avLst/>
          </a:prstGeom>
          <a:noFill/>
          <a:ln w="9525">
            <a:solidFill>
              <a:srgbClr val="F41A44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23620</TotalTime>
  <Words>2591</Words>
  <Application>Microsoft Office PowerPoint</Application>
  <PresentationFormat>On-screen Show (4:3)</PresentationFormat>
  <Paragraphs>368</Paragraphs>
  <Slides>42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9" baseType="lpstr">
      <vt:lpstr>ＭＳ Ｐゴシック</vt:lpstr>
      <vt:lpstr>ＭＳ Ｐゴシック</vt:lpstr>
      <vt:lpstr>Angsana New</vt:lpstr>
      <vt:lpstr>Arial</vt:lpstr>
      <vt:lpstr>Calibri</vt:lpstr>
      <vt:lpstr>Comic Sans MS</vt:lpstr>
      <vt:lpstr>FreesiaUPC</vt:lpstr>
      <vt:lpstr>HGPｺﾞｼｯｸE</vt:lpstr>
      <vt:lpstr>Symbol</vt:lpstr>
      <vt:lpstr>Tahoma</vt:lpstr>
      <vt:lpstr>Times New Roman</vt:lpstr>
      <vt:lpstr>Tw Cen MT</vt:lpstr>
      <vt:lpstr>Wingdings</vt:lpstr>
      <vt:lpstr>Wingdings 2</vt:lpstr>
      <vt:lpstr>ตรงกลาง</vt:lpstr>
      <vt:lpstr>Document</vt:lpstr>
      <vt:lpstr>Equation</vt:lpstr>
      <vt:lpstr>Graph theory </vt:lpstr>
      <vt:lpstr>Simple Graphs</vt:lpstr>
      <vt:lpstr>Multigraphs</vt:lpstr>
      <vt:lpstr>Pseudographs</vt:lpstr>
      <vt:lpstr>Directed Graphs</vt:lpstr>
      <vt:lpstr>Directed Multigraphs</vt:lpstr>
      <vt:lpstr>สรุปประเภทของ Graph</vt:lpstr>
      <vt:lpstr>Graph Terminology</vt:lpstr>
      <vt:lpstr>ตัวอย่าง</vt:lpstr>
      <vt:lpstr>Degree of a Vertex</vt:lpstr>
      <vt:lpstr>คำถามอีกนิด</vt:lpstr>
      <vt:lpstr>Handshaking Theorem</vt:lpstr>
      <vt:lpstr>Directed Degree</vt:lpstr>
      <vt:lpstr>ตัวอย่าง: Directed Graph</vt:lpstr>
      <vt:lpstr>Special Graph Structures</vt:lpstr>
      <vt:lpstr>Complete Graphs</vt:lpstr>
      <vt:lpstr>Cycles</vt:lpstr>
      <vt:lpstr>Wheels</vt:lpstr>
      <vt:lpstr>Bipartite Graphs</vt:lpstr>
      <vt:lpstr>ตัวอย่าง: Bipartite Graphs</vt:lpstr>
      <vt:lpstr>Complete Bipartite Graphs</vt:lpstr>
      <vt:lpstr>Subgraphs</vt:lpstr>
      <vt:lpstr>Graph Union</vt:lpstr>
      <vt:lpstr>Connectivity</vt:lpstr>
      <vt:lpstr>Euler circuit &amp; Euler path </vt:lpstr>
      <vt:lpstr>ตัวอย่าง : Euler path</vt:lpstr>
      <vt:lpstr>ตัวอย่าง : Euler circuit</vt:lpstr>
      <vt:lpstr>การตรวจสอบ Euler path และ Euler circuit</vt:lpstr>
      <vt:lpstr>Bridge</vt:lpstr>
      <vt:lpstr>การหา Euler path หรือ Euler circuit (1)</vt:lpstr>
      <vt:lpstr>การหา Euler path หรือ Euler circuit (2)</vt:lpstr>
      <vt:lpstr>Hamilton circuit &amp; Hamilton path</vt:lpstr>
      <vt:lpstr>Hamilton circuit (1)</vt:lpstr>
      <vt:lpstr>Hamiltonian Theorems</vt:lpstr>
      <vt:lpstr>ตัวอย่าง : Hamilton circuits</vt:lpstr>
      <vt:lpstr>Planar Graph</vt:lpstr>
      <vt:lpstr>ตัวอย่าง: Planar Graph</vt:lpstr>
      <vt:lpstr>Graph Coloring (1)</vt:lpstr>
      <vt:lpstr>Graph Coloring (2)</vt:lpstr>
      <vt:lpstr>The 4-color theorem</vt:lpstr>
      <vt:lpstr>การประยุกต์ใช้  Graph Coloring</vt:lpstr>
      <vt:lpstr>แบบฝึกหัด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813</cp:revision>
  <dcterms:created xsi:type="dcterms:W3CDTF">2010-02-28T04:09:14Z</dcterms:created>
  <dcterms:modified xsi:type="dcterms:W3CDTF">2014-11-17T12:52:49Z</dcterms:modified>
</cp:coreProperties>
</file>