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89" r:id="rId2"/>
    <p:sldId id="525" r:id="rId3"/>
    <p:sldId id="526" r:id="rId4"/>
    <p:sldId id="527" r:id="rId5"/>
    <p:sldId id="528" r:id="rId6"/>
    <p:sldId id="529" r:id="rId7"/>
    <p:sldId id="530" r:id="rId8"/>
    <p:sldId id="531" r:id="rId9"/>
    <p:sldId id="539" r:id="rId10"/>
    <p:sldId id="540" r:id="rId11"/>
    <p:sldId id="541" r:id="rId12"/>
    <p:sldId id="532" r:id="rId13"/>
    <p:sldId id="534" r:id="rId14"/>
    <p:sldId id="533" r:id="rId15"/>
    <p:sldId id="535" r:id="rId16"/>
    <p:sldId id="536" r:id="rId17"/>
    <p:sldId id="537" r:id="rId18"/>
    <p:sldId id="538" r:id="rId19"/>
    <p:sldId id="520" r:id="rId20"/>
    <p:sldId id="521" r:id="rId21"/>
    <p:sldId id="542" r:id="rId22"/>
    <p:sldId id="543" r:id="rId23"/>
    <p:sldId id="544" r:id="rId24"/>
    <p:sldId id="545" r:id="rId25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76" autoAdjust="0"/>
    <p:restoredTop sz="85996" autoAdjust="0"/>
  </p:normalViewPr>
  <p:slideViewPr>
    <p:cSldViewPr>
      <p:cViewPr varScale="1">
        <p:scale>
          <a:sx n="64" d="100"/>
          <a:sy n="64" d="100"/>
        </p:scale>
        <p:origin x="12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D09B7-D6C0-4E1E-8406-5EF13498B56D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515DE-88E9-427E-B3A9-DD447D145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2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Y,n,y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515DE-88E9-427E-B3A9-DD447D1453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06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2000" indent="-293688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1575" indent="-233363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9888" indent="-2349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06613" indent="-233363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3813" indent="-233363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1013" indent="-233363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78213" indent="-233363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35413" indent="-233363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D6C8779-0AC3-4B70-8070-80CC27CB4815}" type="slidenum">
              <a:rPr lang="en-US" altLang="en-US" sz="1300"/>
              <a:pPr/>
              <a:t>20</a:t>
            </a:fld>
            <a:endParaRPr lang="en-US" altLang="en-US" sz="130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Instructor can solve the puzzle interactively by dragging the disks around.</a:t>
            </a:r>
          </a:p>
        </p:txBody>
      </p:sp>
    </p:spTree>
    <p:extLst>
      <p:ext uri="{BB962C8B-B14F-4D97-AF65-F5344CB8AC3E}">
        <p14:creationId xmlns:p14="http://schemas.microsoft.com/office/powerpoint/2010/main" val="3411615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7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8DC8B8-2355-4755-9A3A-C073014D2B5C}" type="datetimeFigureOut">
              <a:rPr lang="th-TH"/>
              <a:pPr>
                <a:defRPr/>
              </a:pPr>
              <a:t>02/11/57</a:t>
            </a:fld>
            <a:endParaRPr lang="th-TH"/>
          </a:p>
        </p:txBody>
      </p:sp>
      <p:sp>
        <p:nvSpPr>
          <p:cNvPr id="10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095A65-BF80-4D83-9012-E3826CC8250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0A6B-262C-44A8-9F32-EB4231D55EB7}" type="datetimeFigureOut">
              <a:rPr lang="th-TH"/>
              <a:pPr>
                <a:defRPr/>
              </a:pPr>
              <a:t>02/11/57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51306-A7F7-4AFE-9D9A-E80F0C565E6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6A72-A4C9-4C6F-941B-C4C98708FA93}" type="datetimeFigureOut">
              <a:rPr lang="th-TH"/>
              <a:pPr>
                <a:defRPr/>
              </a:pPr>
              <a:t>02/11/57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4E062-6A2B-42DC-B70B-19762CF290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83F47-5C77-4999-856B-E92BBDFB83A8}" type="datetimeFigureOut">
              <a:rPr lang="th-TH"/>
              <a:pPr>
                <a:defRPr/>
              </a:pPr>
              <a:t>02/11/57</a:t>
            </a:fld>
            <a:endParaRPr lang="th-TH"/>
          </a:p>
        </p:txBody>
      </p:sp>
      <p:sp>
        <p:nvSpPr>
          <p:cNvPr id="5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8897-54EA-4D1D-A5DE-3F7EE83E7E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7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B246B-8E77-46AA-9795-9BE597A7B6E1}" type="datetimeFigureOut">
              <a:rPr lang="th-TH"/>
              <a:pPr>
                <a:defRPr/>
              </a:pPr>
              <a:t>02/11/57</a:t>
            </a:fld>
            <a:endParaRPr lang="th-TH"/>
          </a:p>
        </p:txBody>
      </p:sp>
      <p:sp>
        <p:nvSpPr>
          <p:cNvPr id="8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742A99-334E-4C25-AD8F-AEE73D28C9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B87076-D369-4B2A-B539-14233E4D8E2D}" type="datetimeFigureOut">
              <a:rPr lang="th-TH"/>
              <a:pPr>
                <a:defRPr/>
              </a:pPr>
              <a:t>02/11/57</a:t>
            </a:fld>
            <a:endParaRPr lang="th-TH"/>
          </a:p>
        </p:txBody>
      </p:sp>
      <p:sp>
        <p:nvSpPr>
          <p:cNvPr id="6" name="ตัวยึดหมายเลขภาพนิ่ง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B881FA-4011-4F25-8558-371FEC77B7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7" name="ตัวยึดท้ายกระดา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30534C1-31F2-4B30-A88C-76D99B423D4E}" type="datetimeFigureOut">
              <a:rPr lang="th-TH"/>
              <a:pPr>
                <a:defRPr/>
              </a:pPr>
              <a:t>02/11/57</a:t>
            </a:fld>
            <a:endParaRPr lang="th-TH"/>
          </a:p>
        </p:txBody>
      </p:sp>
      <p:sp>
        <p:nvSpPr>
          <p:cNvPr id="8" name="ตัวยึดหมายเลขภาพนิ่ง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F3DF96-20CB-4D3B-A246-45A8AA9C3EA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9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7A752-DB1D-40A5-9FFF-493A242FEE9A}" type="datetimeFigureOut">
              <a:rPr lang="th-TH"/>
              <a:pPr>
                <a:defRPr/>
              </a:pPr>
              <a:t>02/11/57</a:t>
            </a:fld>
            <a:endParaRPr lang="th-TH"/>
          </a:p>
        </p:txBody>
      </p:sp>
      <p:sp>
        <p:nvSpPr>
          <p:cNvPr id="4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EBEC0-E04D-45D1-8024-5DA19834AF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D79F-3A6D-47EA-934C-009F75A73213}" type="datetimeFigureOut">
              <a:rPr lang="th-TH"/>
              <a:pPr>
                <a:defRPr/>
              </a:pPr>
              <a:t>02/11/57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30E838-CB1C-41D3-99A2-08ACE0AC3CE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B93C-59D0-49D9-80C8-98328E2ECD0E}" type="datetimeFigureOut">
              <a:rPr lang="th-TH"/>
              <a:pPr>
                <a:defRPr/>
              </a:pPr>
              <a:t>02/11/57</a:t>
            </a:fld>
            <a:endParaRPr lang="th-TH"/>
          </a:p>
        </p:txBody>
      </p:sp>
      <p:sp>
        <p:nvSpPr>
          <p:cNvPr id="6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9E1B4-BA0F-461A-ABB8-21504553AD4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9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EFFEAA-646E-42FA-BDEC-EC6E063F63DA}" type="datetimeFigureOut">
              <a:rPr lang="th-TH"/>
              <a:pPr>
                <a:defRPr/>
              </a:pPr>
              <a:t>02/11/57</a:t>
            </a:fld>
            <a:endParaRPr lang="th-TH"/>
          </a:p>
        </p:txBody>
      </p:sp>
      <p:sp>
        <p:nvSpPr>
          <p:cNvPr id="10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3FC6F6-43A4-4EB2-9E41-FA8370328FB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sp>
        <p:nvSpPr>
          <p:cNvPr id="11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ตัวยึดข้อความ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EA34D-A91D-413B-AB97-EA7302F78146}" type="datetimeFigureOut">
              <a:rPr lang="th-TH"/>
              <a:pPr>
                <a:defRPr/>
              </a:pPr>
              <a:t>02/11/57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52E8C-38F2-46EF-B481-AFBD4894B5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1537" y="3325728"/>
            <a:ext cx="6534919" cy="1828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b="1" dirty="0"/>
              <a:t>Recursion and </a:t>
            </a:r>
            <a:br>
              <a:rPr lang="en-US" altLang="en-US" b="1" dirty="0"/>
            </a:br>
            <a:r>
              <a:rPr lang="en-US" altLang="en-US" b="1" dirty="0"/>
              <a:t>Recurrence Relations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030513122 -  Discrete Mathematics</a:t>
            </a:r>
          </a:p>
          <a:p>
            <a:r>
              <a:rPr lang="en-US" dirty="0"/>
              <a:t>Asst. Prof. Dr. Choopan Rattanapoka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5292536" y="5188064"/>
            <a:ext cx="37752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latin typeface="+mn-lt"/>
              </a:rPr>
              <a:t>Credit: </a:t>
            </a:r>
            <a:r>
              <a:rPr lang="en-US" sz="2000" dirty="0" err="1" smtClean="0">
                <a:latin typeface="+mn-lt"/>
              </a:rPr>
              <a:t>Benchaporn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Jantarakongkul</a:t>
            </a:r>
            <a:endParaRPr lang="en-US" sz="2000" dirty="0" smtClean="0">
              <a:latin typeface="+mn-lt"/>
            </a:endParaRPr>
          </a:p>
          <a:p>
            <a:pPr algn="r"/>
            <a:r>
              <a:rPr lang="en-US" sz="2000" dirty="0" err="1" smtClean="0">
                <a:latin typeface="+mn-lt"/>
              </a:rPr>
              <a:t>Burapha</a:t>
            </a:r>
            <a:r>
              <a:rPr lang="en-US" sz="2000" dirty="0" smtClean="0">
                <a:latin typeface="+mn-lt"/>
              </a:rPr>
              <a:t> University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ปัญหาของ </a:t>
            </a:r>
            <a:r>
              <a:rPr lang="en-US" dirty="0"/>
              <a:t>Fibonacci </a:t>
            </a:r>
            <a:r>
              <a:rPr lang="en-US" dirty="0" smtClean="0"/>
              <a:t>(2)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006842"/>
            <a:ext cx="936104" cy="70207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115616" y="1600200"/>
            <a:ext cx="0" cy="499715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84168" y="1600200"/>
            <a:ext cx="0" cy="499715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9512" y="1599183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dirty="0" smtClean="0">
                <a:cs typeface="+mn-cs"/>
              </a:rPr>
              <a:t>เดือนที่</a:t>
            </a:r>
            <a:endParaRPr lang="en-US" sz="2400" dirty="0"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87707" y="1599183"/>
            <a:ext cx="1574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dirty="0" smtClean="0">
                <a:cs typeface="+mn-cs"/>
              </a:rPr>
              <a:t>กระต่ายบนเกาะ</a:t>
            </a:r>
            <a:endParaRPr lang="en-US" sz="2400" dirty="0"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57970" y="1599183"/>
            <a:ext cx="1574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dirty="0" smtClean="0">
                <a:cs typeface="+mn-cs"/>
              </a:rPr>
              <a:t>กระต่ายเกิดใหม่</a:t>
            </a:r>
            <a:endParaRPr lang="en-US" sz="2400" dirty="0"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9846" y="2236802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  <a:cs typeface="+mn-cs"/>
              </a:rPr>
              <a:t>1</a:t>
            </a:r>
            <a:endParaRPr lang="en-US" sz="2000" dirty="0">
              <a:latin typeface="+mn-lt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79512" y="2708920"/>
            <a:ext cx="88569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79512" y="2060848"/>
            <a:ext cx="88569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415" y="2762669"/>
            <a:ext cx="936104" cy="70207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487205"/>
            <a:ext cx="936104" cy="702078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>
            <a:off x="179512" y="3509751"/>
            <a:ext cx="88569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47001" y="2961307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  <a:cs typeface="+mn-cs"/>
              </a:rPr>
              <a:t>2</a:t>
            </a:r>
            <a:endParaRPr lang="en-US" sz="2000" dirty="0">
              <a:latin typeface="+mn-lt"/>
              <a:cs typeface="+mn-cs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690" y="3573016"/>
            <a:ext cx="971054" cy="60690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00" y="4284925"/>
            <a:ext cx="936104" cy="702078"/>
          </a:xfrm>
          <a:prstGeom prst="rect">
            <a:avLst/>
          </a:prstGeom>
        </p:spPr>
      </p:pic>
      <p:cxnSp>
        <p:nvCxnSpPr>
          <p:cNvPr id="26" name="Straight Connector 25"/>
          <p:cNvCxnSpPr/>
          <p:nvPr/>
        </p:nvCxnSpPr>
        <p:spPr>
          <a:xfrm>
            <a:off x="179512" y="4301839"/>
            <a:ext cx="88569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47001" y="3753395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  <a:cs typeface="+mn-cs"/>
              </a:rPr>
              <a:t>3</a:t>
            </a:r>
            <a:endParaRPr lang="en-US" sz="2000" dirty="0">
              <a:latin typeface="+mn-lt"/>
              <a:cs typeface="+mn-cs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380094"/>
            <a:ext cx="971054" cy="60690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339" y="4340205"/>
            <a:ext cx="936104" cy="702078"/>
          </a:xfrm>
          <a:prstGeom prst="rect">
            <a:avLst/>
          </a:prstGeom>
        </p:spPr>
      </p:pic>
      <p:cxnSp>
        <p:nvCxnSpPr>
          <p:cNvPr id="30" name="Straight Connector 29"/>
          <p:cNvCxnSpPr/>
          <p:nvPr/>
        </p:nvCxnSpPr>
        <p:spPr>
          <a:xfrm>
            <a:off x="133685" y="5042283"/>
            <a:ext cx="88569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4220" y="4505672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  <a:cs typeface="+mn-cs"/>
              </a:rPr>
              <a:t>4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277" y="5114290"/>
            <a:ext cx="971054" cy="606909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825" y="5119324"/>
            <a:ext cx="971054" cy="60690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367" y="5093927"/>
            <a:ext cx="936104" cy="70207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864" y="5080648"/>
            <a:ext cx="936104" cy="70207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387" y="5103186"/>
            <a:ext cx="936104" cy="702078"/>
          </a:xfrm>
          <a:prstGeom prst="rect">
            <a:avLst/>
          </a:prstGeom>
        </p:spPr>
      </p:pic>
      <p:cxnSp>
        <p:nvCxnSpPr>
          <p:cNvPr id="38" name="Straight Connector 37"/>
          <p:cNvCxnSpPr/>
          <p:nvPr/>
        </p:nvCxnSpPr>
        <p:spPr>
          <a:xfrm>
            <a:off x="179512" y="5805264"/>
            <a:ext cx="88569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6476" y="5275777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  <a:cs typeface="+mn-cs"/>
              </a:rPr>
              <a:t>5</a:t>
            </a:r>
            <a:endParaRPr lang="en-US" sz="2000" dirty="0">
              <a:latin typeface="+mn-lt"/>
              <a:cs typeface="+mn-cs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5913401"/>
            <a:ext cx="971054" cy="60690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18435"/>
            <a:ext cx="971054" cy="606909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5900434"/>
            <a:ext cx="971054" cy="606909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5877272"/>
            <a:ext cx="936104" cy="702078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855084"/>
            <a:ext cx="936104" cy="70207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447" y="5910586"/>
            <a:ext cx="936104" cy="70207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970" y="5933124"/>
            <a:ext cx="936104" cy="702078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2568" y="5895274"/>
            <a:ext cx="936104" cy="702078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436476" y="612020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n-lt"/>
                <a:cs typeface="+mn-cs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9058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/>
      <p:bldP spid="31" grpId="0"/>
      <p:bldP spid="39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/>
              <a:t>แบบฝึกหัดที่ </a:t>
            </a:r>
            <a:r>
              <a:rPr lang="en-US" altLang="en-US" dirty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5000"/>
              </a:spcBef>
            </a:pPr>
            <a:r>
              <a:rPr lang="th-TH" sz="2800" dirty="0"/>
              <a:t>จงเขียนนิยามแบบเรียกซ้ำของอนุกรมไฟโบแนซซี (</a:t>
            </a:r>
            <a:r>
              <a:rPr lang="en-US" sz="2800" i="1" dirty="0"/>
              <a:t>Fibonacci series</a:t>
            </a:r>
            <a:r>
              <a:rPr lang="th-TH" sz="2800" i="1" dirty="0"/>
              <a:t>)</a:t>
            </a:r>
            <a:r>
              <a:rPr lang="en-US" sz="2800" dirty="0"/>
              <a:t> </a:t>
            </a:r>
            <a:r>
              <a:rPr lang="th-TH" sz="2800" dirty="0"/>
              <a:t>ซึ่งมีลำดับตัวอย่างดังนี้ </a:t>
            </a:r>
            <a:r>
              <a:rPr lang="en-US" sz="2800" dirty="0"/>
              <a:t>:</a:t>
            </a:r>
          </a:p>
          <a:p>
            <a:pPr marL="0" indent="0">
              <a:spcBef>
                <a:spcPct val="5000"/>
              </a:spcBef>
              <a:buNone/>
            </a:pPr>
            <a:r>
              <a:rPr lang="en-US" sz="2800" dirty="0"/>
              <a:t>	0, 1, 1, 2, 3, 5, 8, 13, 21, 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51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Recursive Euclid’s Algorithm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9512" y="1556792"/>
            <a:ext cx="6552728" cy="309634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fontAlgn="base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US" sz="2800" b="1" dirty="0" smtClean="0"/>
              <a:t>procedure </a:t>
            </a:r>
            <a:r>
              <a:rPr lang="en-US" sz="2800" i="1" dirty="0" err="1" smtClean="0"/>
              <a:t>gcd</a:t>
            </a:r>
            <a:r>
              <a:rPr lang="en-US" sz="2800" dirty="0" smtClean="0"/>
              <a:t>(</a:t>
            </a:r>
            <a:r>
              <a:rPr lang="en-US" sz="2800" i="1" dirty="0" smtClean="0"/>
              <a:t>a</a:t>
            </a:r>
            <a:r>
              <a:rPr lang="en-US" sz="2800" dirty="0" smtClean="0"/>
              <a:t>, </a:t>
            </a:r>
            <a:r>
              <a:rPr lang="en-US" sz="2800" i="1" dirty="0" smtClean="0"/>
              <a:t>b</a:t>
            </a:r>
            <a:r>
              <a:rPr lang="en-US" sz="2800" dirty="0" smtClean="0"/>
              <a:t>: positive integers)</a:t>
            </a:r>
          </a:p>
          <a:p>
            <a:pPr>
              <a:buFontTx/>
              <a:buNone/>
              <a:defRPr/>
            </a:pPr>
            <a:r>
              <a:rPr lang="en-US" sz="2800" b="1" dirty="0" smtClean="0"/>
              <a:t>	while</a:t>
            </a:r>
            <a:r>
              <a:rPr lang="en-US" sz="2800" dirty="0" smtClean="0"/>
              <a:t> </a:t>
            </a:r>
            <a:r>
              <a:rPr lang="en-US" sz="2800" i="1" dirty="0" smtClean="0"/>
              <a:t>b </a:t>
            </a:r>
            <a:r>
              <a:rPr lang="en-US" sz="2800" dirty="0" smtClean="0">
                <a:sym typeface="Symbol" pitchFamily="18" charset="2"/>
              </a:rPr>
              <a:t> 0 </a:t>
            </a:r>
          </a:p>
          <a:p>
            <a:pPr>
              <a:buFontTx/>
              <a:buNone/>
              <a:defRPr/>
            </a:pPr>
            <a:r>
              <a:rPr lang="en-US" sz="2800" dirty="0" smtClean="0">
                <a:sym typeface="Symbol" pitchFamily="18" charset="2"/>
              </a:rPr>
              <a:t>		</a:t>
            </a:r>
            <a:r>
              <a:rPr lang="en-US" sz="2800" b="1" dirty="0" smtClean="0">
                <a:sym typeface="Symbol" pitchFamily="18" charset="2"/>
              </a:rPr>
              <a:t>begin</a:t>
            </a:r>
          </a:p>
          <a:p>
            <a:pPr>
              <a:buFontTx/>
              <a:buNone/>
              <a:defRPr/>
            </a:pPr>
            <a:r>
              <a:rPr lang="en-US" sz="2800" dirty="0" smtClean="0">
                <a:sym typeface="Symbol" pitchFamily="18" charset="2"/>
              </a:rPr>
              <a:t>			</a:t>
            </a:r>
            <a:r>
              <a:rPr lang="en-US" sz="2800" i="1" dirty="0" smtClean="0">
                <a:sym typeface="Symbol" pitchFamily="18" charset="2"/>
              </a:rPr>
              <a:t>r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≔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i="1" dirty="0" smtClean="0">
                <a:sym typeface="Symbol" pitchFamily="18" charset="2"/>
              </a:rPr>
              <a:t>a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b="1" dirty="0" smtClean="0">
                <a:sym typeface="Symbol" pitchFamily="18" charset="2"/>
              </a:rPr>
              <a:t>mod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i="1" dirty="0" smtClean="0">
                <a:sym typeface="Symbol" pitchFamily="18" charset="2"/>
              </a:rPr>
              <a:t>b</a:t>
            </a:r>
            <a:r>
              <a:rPr lang="en-US" sz="2800" dirty="0" smtClean="0">
                <a:sym typeface="Symbol" pitchFamily="18" charset="2"/>
              </a:rPr>
              <a:t>;   </a:t>
            </a:r>
            <a:r>
              <a:rPr lang="en-US" sz="2800" i="1" dirty="0" smtClean="0">
                <a:sym typeface="Symbol" pitchFamily="18" charset="2"/>
              </a:rPr>
              <a:t>a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≔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i="1" dirty="0" smtClean="0">
                <a:sym typeface="Symbol" pitchFamily="18" charset="2"/>
              </a:rPr>
              <a:t>b</a:t>
            </a:r>
            <a:r>
              <a:rPr lang="en-US" sz="2800" dirty="0" smtClean="0">
                <a:sym typeface="Symbol" pitchFamily="18" charset="2"/>
              </a:rPr>
              <a:t>;</a:t>
            </a:r>
            <a:r>
              <a:rPr lang="en-US" sz="2800" i="1" dirty="0" smtClean="0">
                <a:sym typeface="Symbol" pitchFamily="18" charset="2"/>
              </a:rPr>
              <a:t>    b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≔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i="1" dirty="0" smtClean="0">
                <a:sym typeface="Symbol" pitchFamily="18" charset="2"/>
              </a:rPr>
              <a:t>r</a:t>
            </a:r>
            <a:r>
              <a:rPr lang="en-US" sz="2800" dirty="0" smtClean="0">
                <a:sym typeface="Symbol" pitchFamily="18" charset="2"/>
              </a:rPr>
              <a:t>;  </a:t>
            </a:r>
          </a:p>
          <a:p>
            <a:pPr>
              <a:buFontTx/>
              <a:buNone/>
              <a:defRPr/>
            </a:pPr>
            <a:r>
              <a:rPr lang="en-US" sz="2800" dirty="0" smtClean="0">
                <a:sym typeface="Symbol" pitchFamily="18" charset="2"/>
              </a:rPr>
              <a:t>		</a:t>
            </a:r>
            <a:r>
              <a:rPr lang="en-US" sz="2800" b="1" dirty="0" smtClean="0">
                <a:sym typeface="Symbol" pitchFamily="18" charset="2"/>
              </a:rPr>
              <a:t>end</a:t>
            </a:r>
          </a:p>
          <a:p>
            <a:pPr>
              <a:buFontTx/>
              <a:buNone/>
              <a:defRPr/>
            </a:pPr>
            <a:r>
              <a:rPr lang="en-US" sz="2800" b="1" dirty="0" smtClean="0">
                <a:sym typeface="Symbol" pitchFamily="18" charset="2"/>
              </a:rPr>
              <a:t>	return </a:t>
            </a:r>
            <a:r>
              <a:rPr lang="en-US" sz="2800" i="1" dirty="0" smtClean="0">
                <a:sym typeface="Symbol" pitchFamily="18" charset="2"/>
              </a:rPr>
              <a:t>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60240" y="4797152"/>
            <a:ext cx="6476256" cy="1800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fontAlgn="base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ct val="10000"/>
              </a:spcAft>
              <a:buFontTx/>
              <a:buNone/>
            </a:pPr>
            <a:r>
              <a:rPr lang="en-US" altLang="en-US" sz="3200" b="1" dirty="0"/>
              <a:t>procedure</a:t>
            </a:r>
            <a:r>
              <a:rPr lang="en-US" altLang="en-US" sz="3200" dirty="0"/>
              <a:t> </a:t>
            </a:r>
            <a:r>
              <a:rPr lang="en-US" altLang="en-US" sz="3200" i="1" dirty="0" err="1" smtClean="0"/>
              <a:t>gcd</a:t>
            </a:r>
            <a:r>
              <a:rPr lang="en-US" altLang="en-US" sz="3200" dirty="0" smtClean="0"/>
              <a:t>(</a:t>
            </a:r>
            <a:r>
              <a:rPr lang="en-US" altLang="en-US" sz="3200" i="1" dirty="0" smtClean="0"/>
              <a:t>a</a:t>
            </a:r>
            <a:r>
              <a:rPr lang="en-US" altLang="en-US" sz="3200" dirty="0" smtClean="0"/>
              <a:t>, </a:t>
            </a:r>
            <a:r>
              <a:rPr lang="en-US" altLang="en-US" sz="3200" i="1" dirty="0" smtClean="0"/>
              <a:t>b: </a:t>
            </a:r>
            <a:r>
              <a:rPr lang="en-US" altLang="en-US" sz="3200" dirty="0" smtClean="0"/>
              <a:t>positive integers</a:t>
            </a:r>
            <a:r>
              <a:rPr lang="en-US" altLang="en-US" sz="3200" dirty="0" smtClean="0">
                <a:sym typeface="Symbol" panose="05050102010706020507" pitchFamily="18" charset="2"/>
              </a:rPr>
              <a:t>)</a:t>
            </a:r>
            <a:r>
              <a:rPr lang="en-US" altLang="en-US" sz="3200" dirty="0">
                <a:sym typeface="Symbol" panose="05050102010706020507" pitchFamily="18" charset="2"/>
              </a:rPr>
              <a:t/>
            </a:r>
            <a:br>
              <a:rPr lang="en-US" altLang="en-US" sz="3200" dirty="0">
                <a:sym typeface="Symbol" panose="05050102010706020507" pitchFamily="18" charset="2"/>
              </a:rPr>
            </a:br>
            <a:r>
              <a:rPr lang="en-US" altLang="en-US" sz="3200" b="1" dirty="0">
                <a:sym typeface="Symbol" panose="05050102010706020507" pitchFamily="18" charset="2"/>
              </a:rPr>
              <a:t>if</a:t>
            </a:r>
            <a:r>
              <a:rPr lang="en-US" altLang="en-US" sz="3200" dirty="0">
                <a:sym typeface="Symbol" panose="05050102010706020507" pitchFamily="18" charset="2"/>
              </a:rPr>
              <a:t> </a:t>
            </a:r>
            <a:r>
              <a:rPr lang="en-US" altLang="en-US" sz="3200" i="1" dirty="0">
                <a:sym typeface="Symbol" panose="05050102010706020507" pitchFamily="18" charset="2"/>
              </a:rPr>
              <a:t>b</a:t>
            </a:r>
            <a:r>
              <a:rPr lang="en-US" altLang="en-US" sz="3200" dirty="0">
                <a:sym typeface="Symbol" panose="05050102010706020507" pitchFamily="18" charset="2"/>
              </a:rPr>
              <a:t> = 0 </a:t>
            </a:r>
            <a:r>
              <a:rPr lang="en-US" altLang="en-US" sz="3200" b="1" dirty="0">
                <a:sym typeface="Symbol" panose="05050102010706020507" pitchFamily="18" charset="2"/>
              </a:rPr>
              <a:t>then</a:t>
            </a:r>
            <a:r>
              <a:rPr lang="en-US" altLang="en-US" sz="3200" dirty="0">
                <a:sym typeface="Symbol" panose="05050102010706020507" pitchFamily="18" charset="2"/>
              </a:rPr>
              <a:t> </a:t>
            </a:r>
            <a:r>
              <a:rPr lang="en-US" altLang="en-US" sz="3200" b="1" dirty="0">
                <a:sym typeface="Symbol" panose="05050102010706020507" pitchFamily="18" charset="2"/>
              </a:rPr>
              <a:t>return </a:t>
            </a:r>
            <a:r>
              <a:rPr lang="en-US" altLang="en-US" sz="3200" i="1" dirty="0">
                <a:sym typeface="Symbol" panose="05050102010706020507" pitchFamily="18" charset="2"/>
              </a:rPr>
              <a:t>a</a:t>
            </a:r>
            <a:br>
              <a:rPr lang="en-US" altLang="en-US" sz="3200" i="1" dirty="0">
                <a:sym typeface="Symbol" panose="05050102010706020507" pitchFamily="18" charset="2"/>
              </a:rPr>
            </a:br>
            <a:r>
              <a:rPr lang="en-US" altLang="en-US" sz="3200" b="1" dirty="0">
                <a:sym typeface="Symbol" panose="05050102010706020507" pitchFamily="18" charset="2"/>
              </a:rPr>
              <a:t>else return</a:t>
            </a:r>
            <a:r>
              <a:rPr lang="en-US" altLang="en-US" sz="3200" dirty="0">
                <a:sym typeface="Symbol" panose="05050102010706020507" pitchFamily="18" charset="2"/>
              </a:rPr>
              <a:t> </a:t>
            </a:r>
            <a:r>
              <a:rPr lang="en-US" altLang="en-US" sz="3200" i="1" dirty="0" err="1">
                <a:sym typeface="Symbol" panose="05050102010706020507" pitchFamily="18" charset="2"/>
              </a:rPr>
              <a:t>gcd</a:t>
            </a:r>
            <a:r>
              <a:rPr lang="en-US" altLang="en-US" sz="3200" dirty="0">
                <a:sym typeface="Symbol" panose="05050102010706020507" pitchFamily="18" charset="2"/>
              </a:rPr>
              <a:t>(</a:t>
            </a:r>
            <a:r>
              <a:rPr lang="en-US" altLang="en-US" sz="3200" i="1" dirty="0" err="1">
                <a:sym typeface="Symbol" panose="05050102010706020507" pitchFamily="18" charset="2"/>
              </a:rPr>
              <a:t>b</a:t>
            </a:r>
            <a:r>
              <a:rPr lang="en-US" altLang="en-US" sz="3200" dirty="0" err="1">
                <a:sym typeface="Symbol" panose="05050102010706020507" pitchFamily="18" charset="2"/>
              </a:rPr>
              <a:t>,</a:t>
            </a:r>
            <a:r>
              <a:rPr lang="en-US" altLang="en-US" sz="3200" i="1" dirty="0" err="1">
                <a:sym typeface="Symbol" panose="05050102010706020507" pitchFamily="18" charset="2"/>
              </a:rPr>
              <a:t>a</a:t>
            </a:r>
            <a:r>
              <a:rPr lang="en-US" altLang="en-US" sz="3200" dirty="0">
                <a:sym typeface="Symbol" panose="05050102010706020507" pitchFamily="18" charset="2"/>
              </a:rPr>
              <a:t> </a:t>
            </a:r>
            <a:r>
              <a:rPr lang="en-US" altLang="en-US" sz="3200" b="1" dirty="0">
                <a:sym typeface="Symbol" panose="05050102010706020507" pitchFamily="18" charset="2"/>
              </a:rPr>
              <a:t>mod</a:t>
            </a:r>
            <a:r>
              <a:rPr lang="en-US" altLang="en-US" sz="3200" dirty="0">
                <a:sym typeface="Symbol" panose="05050102010706020507" pitchFamily="18" charset="2"/>
              </a:rPr>
              <a:t> </a:t>
            </a:r>
            <a:r>
              <a:rPr lang="en-US" altLang="en-US" sz="3200" i="1" dirty="0">
                <a:sym typeface="Symbol" panose="05050102010706020507" pitchFamily="18" charset="2"/>
              </a:rPr>
              <a:t>b</a:t>
            </a:r>
            <a:r>
              <a:rPr lang="en-US" altLang="en-US" sz="3200" dirty="0">
                <a:sym typeface="Symbol" panose="05050102010706020507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013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Fibonacci Algorithm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2648" y="1556792"/>
            <a:ext cx="8153400" cy="511256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fontAlgn="base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A5AB81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sym typeface="Symbol" pitchFamily="18" charset="2"/>
              </a:rPr>
              <a:t>procedure </a:t>
            </a:r>
            <a:r>
              <a:rPr lang="en-US" sz="2400" dirty="0" err="1" smtClean="0">
                <a:sym typeface="Symbol" pitchFamily="18" charset="2"/>
              </a:rPr>
              <a:t>iterative_fibo</a:t>
            </a:r>
            <a:r>
              <a:rPr lang="en-US" sz="2400" dirty="0" smtClean="0">
                <a:sym typeface="Symbol" pitchFamily="18" charset="2"/>
              </a:rPr>
              <a:t>(n: nonnegative integer)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sym typeface="Symbol" pitchFamily="18" charset="2"/>
              </a:rPr>
              <a:t>     if</a:t>
            </a:r>
            <a:r>
              <a:rPr lang="en-US" sz="2400" dirty="0" smtClean="0">
                <a:sym typeface="Symbol" pitchFamily="18" charset="2"/>
              </a:rPr>
              <a:t>  n = 0 </a:t>
            </a:r>
            <a:r>
              <a:rPr lang="en-US" sz="2400" b="1" dirty="0" smtClean="0">
                <a:sym typeface="Symbol" pitchFamily="18" charset="2"/>
              </a:rPr>
              <a:t>then</a:t>
            </a:r>
            <a:r>
              <a:rPr lang="en-US" sz="2400" b="1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y := 0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sym typeface="Symbol" pitchFamily="18" charset="2"/>
              </a:rPr>
              <a:t>     else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sym typeface="Symbol" pitchFamily="18" charset="2"/>
              </a:rPr>
              <a:t>     begin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solidFill>
                  <a:srgbClr val="00FFFF"/>
                </a:solidFill>
                <a:sym typeface="Symbol" pitchFamily="18" charset="2"/>
              </a:rPr>
              <a:t>	 </a:t>
            </a:r>
            <a:r>
              <a:rPr lang="en-US" sz="2400" dirty="0" smtClean="0">
                <a:sym typeface="Symbol" pitchFamily="18" charset="2"/>
              </a:rPr>
              <a:t>x := 0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sym typeface="Symbol" pitchFamily="18" charset="2"/>
              </a:rPr>
              <a:t>	 y := 1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solidFill>
                  <a:srgbClr val="00FFFF"/>
                </a:solidFill>
                <a:sym typeface="Symbol" pitchFamily="18" charset="2"/>
              </a:rPr>
              <a:t>	 </a:t>
            </a:r>
            <a:r>
              <a:rPr lang="en-US" sz="2400" b="1" dirty="0" smtClean="0">
                <a:sym typeface="Symbol" pitchFamily="18" charset="2"/>
              </a:rPr>
              <a:t>for</a:t>
            </a:r>
            <a:r>
              <a:rPr lang="en-US" sz="2400" b="1" dirty="0" smtClean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i</a:t>
            </a:r>
            <a:r>
              <a:rPr lang="en-US" sz="2400" dirty="0" smtClean="0">
                <a:sym typeface="Symbol" pitchFamily="18" charset="2"/>
              </a:rPr>
              <a:t> := 1 </a:t>
            </a:r>
            <a:r>
              <a:rPr lang="en-US" sz="2400" b="1" dirty="0" smtClean="0">
                <a:sym typeface="Symbol" pitchFamily="18" charset="2"/>
              </a:rPr>
              <a:t>to</a:t>
            </a:r>
            <a:r>
              <a:rPr lang="en-US" sz="2400" dirty="0" smtClean="0">
                <a:sym typeface="Symbol" pitchFamily="18" charset="2"/>
              </a:rPr>
              <a:t> n-1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sym typeface="Symbol" pitchFamily="18" charset="2"/>
              </a:rPr>
              <a:t>	 </a:t>
            </a:r>
            <a:r>
              <a:rPr lang="en-US" sz="2400" b="1" dirty="0" smtClean="0">
                <a:sym typeface="Symbol" pitchFamily="18" charset="2"/>
              </a:rPr>
              <a:t>begin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sym typeface="Symbol" pitchFamily="18" charset="2"/>
              </a:rPr>
              <a:t>		z := x + y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sym typeface="Symbol" pitchFamily="18" charset="2"/>
              </a:rPr>
              <a:t>		x : = y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sym typeface="Symbol" pitchFamily="18" charset="2"/>
              </a:rPr>
              <a:t>		y := z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sym typeface="Symbol" pitchFamily="18" charset="2"/>
              </a:rPr>
              <a:t>	 </a:t>
            </a:r>
            <a:r>
              <a:rPr lang="en-US" sz="2400" b="1" dirty="0" smtClean="0">
                <a:sym typeface="Symbol" pitchFamily="18" charset="2"/>
              </a:rPr>
              <a:t>end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sz="2400" b="1" dirty="0" smtClean="0">
                <a:sym typeface="Symbol" pitchFamily="18" charset="2"/>
              </a:rPr>
              <a:t>     end</a:t>
            </a:r>
            <a:r>
              <a:rPr lang="en-US" sz="2400" dirty="0" smtClean="0">
                <a:sym typeface="Symbol" pitchFamily="18" charset="2"/>
              </a:rPr>
              <a:t>   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{y is the n-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th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Fibonacci number}</a:t>
            </a:r>
            <a:endParaRPr lang="en-US" sz="2400" dirty="0" smtClean="0">
              <a:solidFill>
                <a:schemeClr val="accent2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6293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Recursive Fibonacci Algorithm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28625" y="1611957"/>
            <a:ext cx="7015783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None/>
              <a:defRPr/>
            </a:pPr>
            <a:r>
              <a:rPr lang="en-US" b="1" dirty="0">
                <a:sym typeface="Symbol" pitchFamily="18" charset="2"/>
              </a:rPr>
              <a:t>procedure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fibo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: nonnegative integer)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ym typeface="Symbol" pitchFamily="18" charset="2"/>
              </a:rPr>
              <a:t>      if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n  1 </a:t>
            </a:r>
            <a:r>
              <a:rPr lang="en-US" b="1" dirty="0">
                <a:sym typeface="Symbol" pitchFamily="18" charset="2"/>
              </a:rPr>
              <a:t>then</a:t>
            </a:r>
            <a:r>
              <a:rPr lang="en-US" b="1" dirty="0">
                <a:solidFill>
                  <a:srgbClr val="00FFFF"/>
                </a:solidFill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  </a:t>
            </a:r>
            <a:r>
              <a:rPr lang="en-US" b="1" dirty="0" smtClean="0">
                <a:sym typeface="Symbol" pitchFamily="18" charset="2"/>
              </a:rPr>
              <a:t>return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i="1" dirty="0">
                <a:sym typeface="Symbol" pitchFamily="18" charset="2"/>
              </a:rPr>
              <a:t>n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ym typeface="Symbol" pitchFamily="18" charset="2"/>
              </a:rPr>
              <a:t>      else</a:t>
            </a:r>
            <a:r>
              <a:rPr lang="en-US" dirty="0" smtClean="0">
                <a:sym typeface="Symbol" pitchFamily="18" charset="2"/>
              </a:rPr>
              <a:t>   </a:t>
            </a:r>
            <a:r>
              <a:rPr lang="en-US" b="1" dirty="0" smtClean="0">
                <a:sym typeface="Symbol" pitchFamily="18" charset="2"/>
              </a:rPr>
              <a:t>return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fibo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 – 1) + </a:t>
            </a:r>
            <a:r>
              <a:rPr lang="en-US" dirty="0" err="1">
                <a:sym typeface="Symbol" pitchFamily="18" charset="2"/>
              </a:rPr>
              <a:t>fibo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 – 2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282280"/>
            <a:ext cx="8153400" cy="288302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en-US" sz="2800" dirty="0">
                <a:sym typeface="Symbol" panose="05050102010706020507" pitchFamily="18" charset="2"/>
              </a:rPr>
              <a:t>สังเกตว่าอัลกอริธึมแบบเรียกซ้ำจะทำให้เขียนโปรแกรมได้สั้นกว่า</a:t>
            </a:r>
            <a:r>
              <a:rPr lang="th-TH" altLang="en-US" sz="2800" dirty="0">
                <a:cs typeface="Angsana New" panose="02020603050405020304" pitchFamily="18" charset="-34"/>
                <a:sym typeface="Symbol" panose="05050102010706020507" pitchFamily="18" charset="2"/>
              </a:rPr>
              <a:t> </a:t>
            </a:r>
            <a:r>
              <a:rPr lang="th-TH" altLang="en-US" sz="2800" dirty="0">
                <a:sym typeface="Symbol" panose="05050102010706020507" pitchFamily="18" charset="2"/>
              </a:rPr>
              <a:t>ง่ายกว่าและง่ายต่อการทำความเข้าใจมากกว่า</a:t>
            </a:r>
            <a:endParaRPr lang="th-TH" altLang="en-US" sz="2800" dirty="0">
              <a:cs typeface="Angsana New" panose="02020603050405020304" pitchFamily="18" charset="-34"/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th-TH" altLang="en-US" sz="2800" dirty="0">
                <a:sym typeface="Symbol" panose="05050102010706020507" pitchFamily="18" charset="2"/>
              </a:rPr>
              <a:t>แต่การเขียนโปรแกรมแบบเรียกซ้ำจะใช้พื้นที่ในหน่วยความจำที่เรียกว่าสแตก</a:t>
            </a:r>
            <a:r>
              <a:rPr lang="en-US" altLang="en-US" sz="2800" dirty="0">
                <a:sym typeface="Symbol" panose="05050102010706020507" pitchFamily="18" charset="2"/>
              </a:rPr>
              <a:t>(stack)</a:t>
            </a:r>
            <a:r>
              <a:rPr lang="th-TH" altLang="en-US" sz="2800" dirty="0">
                <a:sym typeface="Symbol" panose="05050102010706020507" pitchFamily="18" charset="2"/>
              </a:rPr>
              <a:t>มากกว่าการเขียนโปรแกรมแบบวนลูป</a:t>
            </a:r>
            <a:endParaRPr lang="en-US" altLang="en-US" sz="2800" dirty="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th-TH" altLang="en-US" sz="2800" dirty="0">
                <a:sym typeface="Symbol" panose="05050102010706020507" pitchFamily="18" charset="2"/>
              </a:rPr>
              <a:t>สำหรับอัลกอริธึมแบบเรียกซ้ำ</a:t>
            </a:r>
            <a:r>
              <a:rPr lang="en-US" altLang="ja-JP" sz="2800" dirty="0">
                <a:ea typeface="MS PGothic" panose="020B0600070205080204" pitchFamily="34" charset="-128"/>
                <a:cs typeface="Angsana New" panose="02020603050405020304" pitchFamily="18" charset="-34"/>
                <a:sym typeface="Symbol" panose="05050102010706020507" pitchFamily="18" charset="2"/>
              </a:rPr>
              <a:t>(Recursive)</a:t>
            </a:r>
            <a:r>
              <a:rPr lang="th-TH" altLang="en-US" sz="2800" dirty="0">
                <a:sym typeface="Symbol" panose="05050102010706020507" pitchFamily="18" charset="2"/>
              </a:rPr>
              <a:t>ใดๆ จะมีอัลกอริธึมแบบวนลูป</a:t>
            </a:r>
            <a:r>
              <a:rPr lang="en-US" altLang="ja-JP" sz="2800" dirty="0">
                <a:ea typeface="MS PGothic" panose="020B0600070205080204" pitchFamily="34" charset="-128"/>
                <a:sym typeface="Symbol" panose="05050102010706020507" pitchFamily="18" charset="2"/>
              </a:rPr>
              <a:t>(Iterative)</a:t>
            </a:r>
            <a:r>
              <a:rPr lang="th-TH" altLang="en-US" sz="2800" dirty="0">
                <a:sym typeface="Symbol" panose="05050102010706020507" pitchFamily="18" charset="2"/>
              </a:rPr>
              <a:t>ที่สมมูล(ให้ผลลัพธ์ที่เหมือนกัน)กันเสมอ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th-TH" altLang="en-US" sz="2800" dirty="0">
                <a:sym typeface="Symbol" panose="05050102010706020507" pitchFamily="18" charset="2"/>
              </a:rPr>
              <a:t>อย่างไรก็ตาม อัลกอริธึมแบบวนลูปมักจะมีประสิทธิภาพมากกว่าในแง่ของการใช้พื้นที่และเวลาที่น้อยกว่าอัลกอริธึมแบบเรียกซ้ำ</a:t>
            </a:r>
            <a:endParaRPr lang="en-US" altLang="en-US" sz="2800" dirty="0">
              <a:sym typeface="Symbol" panose="05050102010706020507" pitchFamily="18" charset="2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856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Recurrence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800" dirty="0"/>
              <a:t>ความสัมพันธ์เวียนเกิด(</a:t>
            </a:r>
            <a:r>
              <a:rPr lang="en-US" altLang="en-US" sz="2800" i="1" dirty="0"/>
              <a:t>recurrence relation</a:t>
            </a:r>
            <a:r>
              <a:rPr lang="th-TH" altLang="en-US" sz="2800" dirty="0"/>
              <a:t>)</a:t>
            </a:r>
            <a:r>
              <a:rPr lang="en-US" altLang="en-US" sz="2800" dirty="0"/>
              <a:t> </a:t>
            </a:r>
            <a:r>
              <a:rPr lang="th-TH" altLang="en-US" sz="2800" dirty="0"/>
              <a:t>ของลำดับ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FF0000"/>
                </a:solidFill>
              </a:rPr>
              <a:t>{</a:t>
            </a:r>
            <a:r>
              <a:rPr lang="en-US" altLang="en-US" sz="2800" i="1" dirty="0">
                <a:solidFill>
                  <a:srgbClr val="FF0000"/>
                </a:solidFill>
              </a:rPr>
              <a:t>a</a:t>
            </a:r>
            <a:r>
              <a:rPr lang="en-US" altLang="en-US" sz="2800" i="1" baseline="-25000" dirty="0">
                <a:solidFill>
                  <a:srgbClr val="FF0000"/>
                </a:solidFill>
              </a:rPr>
              <a:t>n</a:t>
            </a:r>
            <a:r>
              <a:rPr lang="en-US" altLang="en-US" sz="2800" dirty="0">
                <a:solidFill>
                  <a:srgbClr val="FF0000"/>
                </a:solidFill>
              </a:rPr>
              <a:t>}</a:t>
            </a:r>
            <a:r>
              <a:rPr lang="en-US" altLang="en-US" sz="2800" dirty="0"/>
              <a:t> </a:t>
            </a:r>
            <a:r>
              <a:rPr lang="th-TH" altLang="en-US" sz="2800" dirty="0"/>
              <a:t>คือสมการที่แสดง</a:t>
            </a:r>
            <a:r>
              <a:rPr lang="en-US" altLang="en-US" sz="2800" dirty="0"/>
              <a:t> </a:t>
            </a:r>
            <a:r>
              <a:rPr lang="en-US" altLang="en-US" sz="2800" i="1" dirty="0">
                <a:solidFill>
                  <a:srgbClr val="FF0000"/>
                </a:solidFill>
              </a:rPr>
              <a:t>a</a:t>
            </a:r>
            <a:r>
              <a:rPr lang="en-US" altLang="en-US" sz="2800" i="1" baseline="-25000" dirty="0">
                <a:solidFill>
                  <a:srgbClr val="FF0000"/>
                </a:solidFill>
              </a:rPr>
              <a:t>n</a:t>
            </a:r>
            <a:r>
              <a:rPr lang="en-US" altLang="en-US" sz="2800" dirty="0"/>
              <a:t> </a:t>
            </a:r>
            <a:r>
              <a:rPr lang="th-TH" altLang="en-US" sz="2800" dirty="0"/>
              <a:t>ในรูปของสมาชิกก่อนหน้า</a:t>
            </a:r>
            <a:r>
              <a:rPr lang="en-US" altLang="en-US" sz="2800" dirty="0"/>
              <a:t> </a:t>
            </a:r>
            <a:r>
              <a:rPr lang="en-US" altLang="en-US" sz="2800" i="1" dirty="0">
                <a:solidFill>
                  <a:srgbClr val="FF0000"/>
                </a:solidFill>
              </a:rPr>
              <a:t>a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0</a:t>
            </a:r>
            <a:r>
              <a:rPr lang="en-US" altLang="en-US" sz="2800" dirty="0">
                <a:solidFill>
                  <a:srgbClr val="FF0000"/>
                </a:solidFill>
              </a:rPr>
              <a:t>, …, </a:t>
            </a:r>
            <a:r>
              <a:rPr lang="en-US" altLang="en-US" sz="2800" i="1" dirty="0">
                <a:solidFill>
                  <a:srgbClr val="FF0000"/>
                </a:solidFill>
              </a:rPr>
              <a:t>a</a:t>
            </a:r>
            <a:r>
              <a:rPr lang="en-US" altLang="en-US" sz="2800" i="1" baseline="-25000" dirty="0">
                <a:solidFill>
                  <a:srgbClr val="FF0000"/>
                </a:solidFill>
              </a:rPr>
              <a:t>n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−1</a:t>
            </a:r>
            <a:r>
              <a:rPr lang="en-US" altLang="en-US" sz="2800" dirty="0"/>
              <a:t> </a:t>
            </a:r>
            <a:r>
              <a:rPr lang="th-TH" altLang="en-US" sz="2800" dirty="0"/>
              <a:t>ของลำดับนั้นๆ</a:t>
            </a:r>
            <a:r>
              <a:rPr lang="en-US" altLang="en-US" sz="2800" dirty="0"/>
              <a:t> </a:t>
            </a:r>
            <a:r>
              <a:rPr lang="th-TH" altLang="en-US" sz="2800" dirty="0"/>
              <a:t>สำหรับทุกค่า</a:t>
            </a:r>
            <a:r>
              <a:rPr lang="en-US" altLang="en-US" sz="2800" dirty="0"/>
              <a:t> </a:t>
            </a:r>
            <a:r>
              <a:rPr lang="en-US" altLang="en-US" sz="2800" i="1" dirty="0">
                <a:solidFill>
                  <a:srgbClr val="FF0000"/>
                </a:solidFill>
              </a:rPr>
              <a:t>n</a:t>
            </a:r>
            <a:r>
              <a:rPr lang="en-US" altLang="en-US" sz="2800" dirty="0">
                <a:solidFill>
                  <a:srgbClr val="FF0000"/>
                </a:solidFill>
              </a:rPr>
              <a:t>≥</a:t>
            </a:r>
            <a:r>
              <a:rPr lang="en-US" altLang="en-US" sz="2800" i="1" dirty="0">
                <a:solidFill>
                  <a:srgbClr val="FF0000"/>
                </a:solidFill>
              </a:rPr>
              <a:t>n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0</a:t>
            </a:r>
            <a:endParaRPr lang="en-US" altLang="en-US" sz="2800" dirty="0"/>
          </a:p>
          <a:p>
            <a:pPr lvl="1"/>
            <a:r>
              <a:rPr lang="th-TH" altLang="en-US" sz="2400" i="1" dirty="0"/>
              <a:t>จะเห็นว่า ความสัมพันธ์เวียนเกิดนั้นนิยามได้เช่นเดียวกับ การนิยามแบบเรียกซ้ำ</a:t>
            </a:r>
            <a:r>
              <a:rPr lang="en-US" altLang="en-US" sz="2400" i="1" dirty="0"/>
              <a:t> </a:t>
            </a:r>
            <a:r>
              <a:rPr lang="th-TH" altLang="en-US" sz="2400" i="1" dirty="0"/>
              <a:t>แตกต่างกันที่ไม่มีกรณีพื้นฐาน</a:t>
            </a:r>
            <a:r>
              <a:rPr lang="th-TH" altLang="en-US" sz="2400" dirty="0"/>
              <a:t>(</a:t>
            </a:r>
            <a:r>
              <a:rPr lang="en-US" altLang="en-US" sz="2400" dirty="0"/>
              <a:t>base cases)</a:t>
            </a:r>
          </a:p>
          <a:p>
            <a:r>
              <a:rPr lang="th-TH" altLang="en-US" sz="2800" dirty="0"/>
              <a:t>เราสามารถใช้ ลำดับใดๆที่ไม่อยู่ในรูปของการเรียกซ้ำ เป็นผลเฉลยของความสัมพันธ์เวียนเกิดที่กำหนดได้ หากลำดับดังกล่าวสอดคล้องกับนิยามของการเวียนเกิด</a:t>
            </a:r>
            <a:endParaRPr lang="en-US" altLang="en-US" sz="2800" dirty="0"/>
          </a:p>
          <a:p>
            <a:pPr lvl="1"/>
            <a:r>
              <a:rPr lang="th-TH" altLang="en-US" sz="2400" dirty="0"/>
              <a:t>ความสัมพันธ์เวียนเกิดหนึ่งๆ อาจมีผลเฉลยได้มากกว่าหนึ่งผลเฉลย</a:t>
            </a:r>
            <a:endParaRPr lang="en-US" alt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8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: </a:t>
            </a:r>
            <a:r>
              <a:rPr lang="en-US" altLang="en-US" dirty="0"/>
              <a:t>Recurrence Relation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h-TH" sz="3600" dirty="0"/>
              <a:t>พิจารณาความสัมพันธ์เวียนเกิด</a:t>
            </a:r>
            <a:endParaRPr lang="en-US" sz="3600" dirty="0"/>
          </a:p>
          <a:p>
            <a:pPr>
              <a:buFontTx/>
              <a:buNone/>
              <a:defRPr/>
            </a:pPr>
            <a:r>
              <a:rPr lang="en-US" sz="3600" dirty="0"/>
              <a:t>		</a:t>
            </a:r>
            <a:r>
              <a:rPr lang="en-US" sz="3600" i="1" dirty="0">
                <a:solidFill>
                  <a:srgbClr val="FF0000"/>
                </a:solidFill>
              </a:rPr>
              <a:t>a</a:t>
            </a:r>
            <a:r>
              <a:rPr lang="en-US" sz="3600" i="1" baseline="-25000" dirty="0">
                <a:solidFill>
                  <a:srgbClr val="FF0000"/>
                </a:solidFill>
              </a:rPr>
              <a:t>n</a:t>
            </a:r>
            <a:r>
              <a:rPr lang="en-US" sz="3600" dirty="0">
                <a:solidFill>
                  <a:srgbClr val="FF0000"/>
                </a:solidFill>
              </a:rPr>
              <a:t> = 2</a:t>
            </a:r>
            <a:r>
              <a:rPr lang="en-US" sz="3600" i="1" dirty="0">
                <a:solidFill>
                  <a:srgbClr val="FF0000"/>
                </a:solidFill>
              </a:rPr>
              <a:t>a</a:t>
            </a:r>
            <a:r>
              <a:rPr lang="en-US" sz="3600" i="1" baseline="-25000" dirty="0">
                <a:solidFill>
                  <a:srgbClr val="FF0000"/>
                </a:solidFill>
              </a:rPr>
              <a:t>n</a:t>
            </a:r>
            <a:r>
              <a:rPr lang="en-US" sz="3600" baseline="-25000" dirty="0">
                <a:solidFill>
                  <a:srgbClr val="FF0000"/>
                </a:solidFill>
              </a:rPr>
              <a:t>−1</a:t>
            </a:r>
            <a:r>
              <a:rPr lang="en-US" sz="3600" dirty="0">
                <a:solidFill>
                  <a:srgbClr val="FF0000"/>
                </a:solidFill>
              </a:rPr>
              <a:t> − </a:t>
            </a:r>
            <a:r>
              <a:rPr lang="en-US" sz="3600" i="1" dirty="0">
                <a:solidFill>
                  <a:srgbClr val="FF0000"/>
                </a:solidFill>
              </a:rPr>
              <a:t>a</a:t>
            </a:r>
            <a:r>
              <a:rPr lang="en-US" sz="3600" i="1" baseline="-25000" dirty="0">
                <a:solidFill>
                  <a:srgbClr val="FF0000"/>
                </a:solidFill>
              </a:rPr>
              <a:t>n</a:t>
            </a:r>
            <a:r>
              <a:rPr lang="en-US" sz="3600" baseline="-25000" dirty="0">
                <a:solidFill>
                  <a:srgbClr val="FF0000"/>
                </a:solidFill>
              </a:rPr>
              <a:t>−2</a:t>
            </a:r>
            <a:r>
              <a:rPr lang="en-US" sz="3600" dirty="0">
                <a:solidFill>
                  <a:srgbClr val="FF0000"/>
                </a:solidFill>
              </a:rPr>
              <a:t>  (</a:t>
            </a:r>
            <a:r>
              <a:rPr lang="en-US" sz="3600" i="1" dirty="0">
                <a:solidFill>
                  <a:srgbClr val="FF0000"/>
                </a:solidFill>
              </a:rPr>
              <a:t>n</a:t>
            </a:r>
            <a:r>
              <a:rPr lang="en-US" sz="3600" dirty="0">
                <a:solidFill>
                  <a:srgbClr val="FF0000"/>
                </a:solidFill>
              </a:rPr>
              <a:t>≥2)</a:t>
            </a:r>
            <a:endParaRPr lang="en-US" sz="3600" dirty="0"/>
          </a:p>
          <a:p>
            <a:pPr>
              <a:defRPr/>
            </a:pPr>
            <a:r>
              <a:rPr lang="th-TH" sz="3600" dirty="0"/>
              <a:t>ลำดับต่อไปนี้เป็นผลเฉลยของความสัมพันธ์ข้างต้นหรือไม่</a:t>
            </a:r>
            <a:r>
              <a:rPr lang="en-US" sz="3600" dirty="0"/>
              <a:t>?</a:t>
            </a:r>
            <a:br>
              <a:rPr lang="en-US" sz="3600" dirty="0"/>
            </a:br>
            <a:r>
              <a:rPr lang="en-US" sz="3600" dirty="0"/>
              <a:t>	</a:t>
            </a:r>
            <a:r>
              <a:rPr lang="en-US" sz="3600" i="1" dirty="0">
                <a:solidFill>
                  <a:srgbClr val="FF0000"/>
                </a:solidFill>
              </a:rPr>
              <a:t>a</a:t>
            </a:r>
            <a:r>
              <a:rPr lang="en-US" sz="3600" i="1" baseline="-25000" dirty="0">
                <a:solidFill>
                  <a:srgbClr val="FF0000"/>
                </a:solidFill>
              </a:rPr>
              <a:t>n</a:t>
            </a:r>
            <a:r>
              <a:rPr lang="en-US" sz="3600" dirty="0">
                <a:solidFill>
                  <a:srgbClr val="FF0000"/>
                </a:solidFill>
              </a:rPr>
              <a:t> = 3</a:t>
            </a:r>
            <a:r>
              <a:rPr lang="en-US" sz="3600" i="1" dirty="0">
                <a:solidFill>
                  <a:srgbClr val="FF0000"/>
                </a:solidFill>
              </a:rPr>
              <a:t>n</a:t>
            </a:r>
            <a:r>
              <a:rPr lang="en-US" sz="3600" dirty="0">
                <a:solidFill>
                  <a:srgbClr val="FF0000"/>
                </a:solidFill>
              </a:rPr>
              <a:t/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	</a:t>
            </a:r>
            <a:r>
              <a:rPr lang="en-US" sz="3600" i="1" dirty="0">
                <a:solidFill>
                  <a:srgbClr val="FF0000"/>
                </a:solidFill>
              </a:rPr>
              <a:t>a</a:t>
            </a:r>
            <a:r>
              <a:rPr lang="en-US" sz="3600" i="1" baseline="-25000" dirty="0">
                <a:solidFill>
                  <a:srgbClr val="FF0000"/>
                </a:solidFill>
              </a:rPr>
              <a:t>n</a:t>
            </a:r>
            <a:r>
              <a:rPr lang="en-US" sz="3600" dirty="0">
                <a:solidFill>
                  <a:srgbClr val="FF0000"/>
                </a:solidFill>
              </a:rPr>
              <a:t> = 2</a:t>
            </a:r>
            <a:r>
              <a:rPr lang="en-US" sz="3600" i="1" baseline="30000" dirty="0">
                <a:solidFill>
                  <a:srgbClr val="FF0000"/>
                </a:solidFill>
              </a:rPr>
              <a:t>n</a:t>
            </a:r>
            <a:endParaRPr lang="en-US" sz="3600" dirty="0">
              <a:solidFill>
                <a:srgbClr val="FF0000"/>
              </a:solidFill>
            </a:endParaRPr>
          </a:p>
          <a:p>
            <a:pPr>
              <a:buFontTx/>
              <a:buNone/>
              <a:defRPr/>
            </a:pPr>
            <a:r>
              <a:rPr lang="en-US" sz="3600" dirty="0">
                <a:solidFill>
                  <a:srgbClr val="FF0000"/>
                </a:solidFill>
              </a:rPr>
              <a:t>		</a:t>
            </a:r>
            <a:r>
              <a:rPr lang="en-US" sz="3600" i="1" dirty="0">
                <a:solidFill>
                  <a:srgbClr val="FF0000"/>
                </a:solidFill>
              </a:rPr>
              <a:t>a</a:t>
            </a:r>
            <a:r>
              <a:rPr lang="en-US" sz="3600" i="1" baseline="-25000" dirty="0">
                <a:solidFill>
                  <a:srgbClr val="FF0000"/>
                </a:solidFill>
              </a:rPr>
              <a:t>n</a:t>
            </a:r>
            <a:r>
              <a:rPr lang="en-US" sz="3600" dirty="0">
                <a:solidFill>
                  <a:srgbClr val="FF0000"/>
                </a:solidFill>
              </a:rPr>
              <a:t> = 5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3006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dirty="0" smtClean="0"/>
              <a:t>การใช้ประโยชน์จาก </a:t>
            </a:r>
            <a:r>
              <a:rPr lang="en-US" altLang="en-US" sz="4000" dirty="0" smtClean="0"/>
              <a:t>Recurrence Relation (1)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2800" dirty="0">
                <a:sym typeface="Symbol" panose="05050102010706020507" pitchFamily="18" charset="2"/>
              </a:rPr>
              <a:t>นายภักดี ฝากเงิน </a:t>
            </a:r>
            <a:r>
              <a:rPr lang="en-US" altLang="en-US" sz="2800" dirty="0">
                <a:sym typeface="Symbol" panose="05050102010706020507" pitchFamily="18" charset="2"/>
              </a:rPr>
              <a:t>10,000 </a:t>
            </a:r>
            <a:r>
              <a:rPr lang="th-TH" altLang="en-US" sz="2800" dirty="0">
                <a:sym typeface="Symbol" panose="05050102010706020507" pitchFamily="18" charset="2"/>
              </a:rPr>
              <a:t>บาทไว้ในบัญชีออมทรัพย์ ที่ให้ดอกเบี้ย </a:t>
            </a:r>
            <a:r>
              <a:rPr lang="en-US" altLang="en-US" sz="2800" dirty="0">
                <a:sym typeface="Symbol" panose="05050102010706020507" pitchFamily="18" charset="2"/>
              </a:rPr>
              <a:t>5% </a:t>
            </a:r>
            <a:r>
              <a:rPr lang="th-TH" altLang="en-US" sz="2800" dirty="0">
                <a:sym typeface="Symbol" panose="05050102010706020507" pitchFamily="18" charset="2"/>
              </a:rPr>
              <a:t>ต่อปี สะสมไว้เป็นเงินฝากต่อไปทุกปี เมื่อเวลาผ่านไป </a:t>
            </a:r>
            <a:r>
              <a:rPr lang="en-US" altLang="en-US" sz="2800" dirty="0">
                <a:sym typeface="Symbol" panose="05050102010706020507" pitchFamily="18" charset="2"/>
              </a:rPr>
              <a:t>30 </a:t>
            </a:r>
            <a:r>
              <a:rPr lang="th-TH" altLang="en-US" sz="2800" dirty="0">
                <a:sym typeface="Symbol" panose="05050102010706020507" pitchFamily="18" charset="2"/>
              </a:rPr>
              <a:t> ปีเงินในบัญชีเงินฝากของนายภักดีจะเป็นเท่าไร</a:t>
            </a:r>
            <a:r>
              <a:rPr lang="en-US" altLang="en-US" sz="2800" dirty="0">
                <a:sym typeface="Symbol" panose="05050102010706020507" pitchFamily="18" charset="2"/>
              </a:rPr>
              <a:t>?</a:t>
            </a:r>
          </a:p>
          <a:p>
            <a:r>
              <a:rPr lang="th-TH" b="1" dirty="0" smtClean="0"/>
              <a:t>วิธีทำ</a:t>
            </a:r>
            <a:endParaRPr lang="en-US" b="1" dirty="0" smtClean="0"/>
          </a:p>
          <a:p>
            <a:pPr marL="320675" lvl="1" indent="0"/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ให้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P</a:t>
            </a:r>
            <a:r>
              <a:rPr lang="en-US" altLang="en-US" baseline="-25000" dirty="0"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แทนจำนวนเงินในบัญชีหลังจากเวลาผ่านไป </a:t>
            </a:r>
            <a:r>
              <a:rPr lang="en-US" altLang="en-US" dirty="0">
                <a:sym typeface="Symbol" panose="05050102010706020507" pitchFamily="18" charset="2"/>
              </a:rPr>
              <a:t> n </a:t>
            </a:r>
            <a:r>
              <a:rPr lang="th-TH" altLang="en-US" dirty="0">
                <a:sym typeface="Symbol" panose="05050102010706020507" pitchFamily="18" charset="2"/>
              </a:rPr>
              <a:t>ปี</a:t>
            </a:r>
            <a:endParaRPr lang="en-US" altLang="en-US" dirty="0">
              <a:sym typeface="Symbol" panose="05050102010706020507" pitchFamily="18" charset="2"/>
            </a:endParaRPr>
          </a:p>
          <a:p>
            <a:pPr marL="320675" lvl="1" indent="0"/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จง</a:t>
            </a:r>
            <a:r>
              <a:rPr lang="th-TH" altLang="en-US" dirty="0">
                <a:sym typeface="Symbol" panose="05050102010706020507" pitchFamily="18" charset="2"/>
              </a:rPr>
              <a:t>เขียน </a:t>
            </a:r>
            <a:r>
              <a:rPr lang="en-US" altLang="en-US" dirty="0">
                <a:sym typeface="Symbol" panose="05050102010706020507" pitchFamily="18" charset="2"/>
              </a:rPr>
              <a:t>P</a:t>
            </a:r>
            <a:r>
              <a:rPr lang="en-US" altLang="en-US" baseline="-25000" dirty="0">
                <a:sym typeface="Symbol" panose="05050102010706020507" pitchFamily="18" charset="2"/>
              </a:rPr>
              <a:t>n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ในรูปของ </a:t>
            </a:r>
            <a:r>
              <a:rPr lang="en-US" altLang="en-US" dirty="0">
                <a:sym typeface="Symbol" panose="05050102010706020507" pitchFamily="18" charset="2"/>
              </a:rPr>
              <a:t>P</a:t>
            </a:r>
            <a:r>
              <a:rPr lang="en-US" altLang="en-US" baseline="-25000" dirty="0">
                <a:sym typeface="Symbol" panose="05050102010706020507" pitchFamily="18" charset="2"/>
              </a:rPr>
              <a:t>n-1</a:t>
            </a:r>
            <a:r>
              <a:rPr lang="en-US" altLang="en-US" dirty="0" smtClean="0">
                <a:sym typeface="Symbol" panose="05050102010706020507" pitchFamily="18" charset="2"/>
              </a:rPr>
              <a:t>?</a:t>
            </a:r>
          </a:p>
          <a:p>
            <a:pPr marL="320675" lvl="1" indent="0"/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P</a:t>
            </a:r>
            <a:r>
              <a:rPr lang="en-US" altLang="en-US" baseline="-25000" dirty="0">
                <a:sym typeface="Symbol" panose="05050102010706020507" pitchFamily="18" charset="2"/>
              </a:rPr>
              <a:t>n </a:t>
            </a:r>
            <a:r>
              <a:rPr lang="en-US" altLang="en-US" dirty="0" smtClean="0">
                <a:sym typeface="Symbol" panose="05050102010706020507" pitchFamily="18" charset="2"/>
              </a:rPr>
              <a:t> = </a:t>
            </a:r>
            <a:r>
              <a:rPr lang="en-US" altLang="en-US" dirty="0">
                <a:sym typeface="Symbol" panose="05050102010706020507" pitchFamily="18" charset="2"/>
              </a:rPr>
              <a:t>P</a:t>
            </a:r>
            <a:r>
              <a:rPr lang="en-US" altLang="en-US" baseline="-25000" dirty="0">
                <a:sym typeface="Symbol" panose="05050102010706020507" pitchFamily="18" charset="2"/>
              </a:rPr>
              <a:t>n-1</a:t>
            </a:r>
            <a:r>
              <a:rPr lang="en-US" altLang="en-US" dirty="0" smtClean="0">
                <a:sym typeface="Symbol" panose="05050102010706020507" pitchFamily="18" charset="2"/>
              </a:rPr>
              <a:t> + (0.05 x P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n-1</a:t>
            </a:r>
            <a:r>
              <a:rPr lang="en-US" altLang="en-US" dirty="0" smtClean="0">
                <a:sym typeface="Symbol" panose="05050102010706020507" pitchFamily="18" charset="2"/>
              </a:rPr>
              <a:t>) = 1.05 x P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n-1</a:t>
            </a:r>
          </a:p>
          <a:p>
            <a:pPr marL="595312" lvl="2" indent="0"/>
            <a:r>
              <a:rPr lang="en-US" altLang="en-US" dirty="0" smtClean="0">
                <a:sym typeface="Symbol" panose="05050102010706020507" pitchFamily="18" charset="2"/>
              </a:rPr>
              <a:t> P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1 </a:t>
            </a:r>
            <a:r>
              <a:rPr lang="en-US" altLang="en-US" dirty="0">
                <a:sym typeface="Symbol" panose="05050102010706020507" pitchFamily="18" charset="2"/>
              </a:rPr>
              <a:t>= </a:t>
            </a:r>
            <a:r>
              <a:rPr lang="en-US" altLang="en-US" dirty="0" smtClean="0">
                <a:sym typeface="Symbol" panose="05050102010706020507" pitchFamily="18" charset="2"/>
              </a:rPr>
              <a:t>(1.05)P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0</a:t>
            </a:r>
          </a:p>
          <a:p>
            <a:pPr marL="595312" lvl="2" indent="0"/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P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2 </a:t>
            </a:r>
            <a:r>
              <a:rPr lang="en-US" altLang="en-US" dirty="0">
                <a:sym typeface="Symbol" panose="05050102010706020507" pitchFamily="18" charset="2"/>
              </a:rPr>
              <a:t>= (</a:t>
            </a:r>
            <a:r>
              <a:rPr lang="en-US" altLang="en-US" dirty="0" smtClean="0">
                <a:sym typeface="Symbol" panose="05050102010706020507" pitchFamily="18" charset="2"/>
              </a:rPr>
              <a:t>1.05)P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1  </a:t>
            </a:r>
            <a:r>
              <a:rPr lang="en-US" altLang="en-US" dirty="0" smtClean="0">
                <a:sym typeface="Symbol" panose="05050102010706020507" pitchFamily="18" charset="2"/>
              </a:rPr>
              <a:t>= (1.05)</a:t>
            </a:r>
            <a:r>
              <a:rPr lang="en-US" altLang="en-US" baseline="30000" dirty="0" smtClean="0">
                <a:sym typeface="Symbol" panose="05050102010706020507" pitchFamily="18" charset="2"/>
              </a:rPr>
              <a:t>2</a:t>
            </a:r>
            <a:r>
              <a:rPr lang="en-US" altLang="en-US" dirty="0" smtClean="0">
                <a:sym typeface="Symbol" panose="05050102010706020507" pitchFamily="18" charset="2"/>
              </a:rPr>
              <a:t> P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0</a:t>
            </a:r>
            <a:endParaRPr lang="en-US" altLang="en-US" baseline="-25000" dirty="0">
              <a:sym typeface="Symbol" panose="05050102010706020507" pitchFamily="18" charset="2"/>
            </a:endParaRPr>
          </a:p>
          <a:p>
            <a:pPr marL="595312" lvl="2" indent="0"/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dirty="0" smtClean="0">
                <a:sym typeface="Symbol" panose="05050102010706020507" pitchFamily="18" charset="2"/>
              </a:rPr>
              <a:t>P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3 </a:t>
            </a:r>
            <a:r>
              <a:rPr lang="en-US" altLang="en-US" dirty="0">
                <a:sym typeface="Symbol" panose="05050102010706020507" pitchFamily="18" charset="2"/>
              </a:rPr>
              <a:t>= (</a:t>
            </a:r>
            <a:r>
              <a:rPr lang="en-US" altLang="en-US" dirty="0" smtClean="0">
                <a:sym typeface="Symbol" panose="05050102010706020507" pitchFamily="18" charset="2"/>
              </a:rPr>
              <a:t>1.05)P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2  </a:t>
            </a:r>
            <a:r>
              <a:rPr lang="en-US" altLang="en-US" dirty="0" smtClean="0">
                <a:sym typeface="Symbol" panose="05050102010706020507" pitchFamily="18" charset="2"/>
              </a:rPr>
              <a:t>= (1.05)</a:t>
            </a:r>
            <a:r>
              <a:rPr lang="en-US" altLang="en-US" baseline="30000" dirty="0" smtClean="0">
                <a:sym typeface="Symbol" panose="05050102010706020507" pitchFamily="18" charset="2"/>
              </a:rPr>
              <a:t>3</a:t>
            </a:r>
            <a:r>
              <a:rPr lang="en-US" altLang="en-US" dirty="0" smtClean="0">
                <a:sym typeface="Symbol" panose="05050102010706020507" pitchFamily="18" charset="2"/>
              </a:rPr>
              <a:t> P</a:t>
            </a:r>
            <a:r>
              <a:rPr lang="en-US" altLang="en-US" baseline="-25000" dirty="0" smtClean="0">
                <a:sym typeface="Symbol" panose="05050102010706020507" pitchFamily="18" charset="2"/>
              </a:rPr>
              <a:t>0</a:t>
            </a:r>
          </a:p>
          <a:p>
            <a:pPr marL="320675" lvl="1" indent="0"/>
            <a:r>
              <a:rPr lang="en-US" altLang="en-US" b="1" dirty="0" smtClean="0">
                <a:sym typeface="Symbol" panose="05050102010706020507" pitchFamily="18" charset="2"/>
              </a:rPr>
              <a:t>P</a:t>
            </a:r>
            <a:r>
              <a:rPr lang="en-US" altLang="en-US" b="1" baseline="-25000" dirty="0" smtClean="0">
                <a:sym typeface="Symbol" panose="05050102010706020507" pitchFamily="18" charset="2"/>
              </a:rPr>
              <a:t>n</a:t>
            </a:r>
            <a:r>
              <a:rPr lang="en-US" altLang="en-US" b="1" dirty="0" smtClean="0">
                <a:sym typeface="Symbol" panose="05050102010706020507" pitchFamily="18" charset="2"/>
              </a:rPr>
              <a:t> = (1.05)</a:t>
            </a:r>
            <a:r>
              <a:rPr lang="en-US" altLang="en-US" b="1" baseline="30000" dirty="0" smtClean="0">
                <a:sym typeface="Symbol" panose="05050102010706020507" pitchFamily="18" charset="2"/>
              </a:rPr>
              <a:t>n</a:t>
            </a:r>
            <a:r>
              <a:rPr lang="en-US" altLang="en-US" b="1" dirty="0" smtClean="0">
                <a:sym typeface="Symbol" panose="05050102010706020507" pitchFamily="18" charset="2"/>
              </a:rPr>
              <a:t> P</a:t>
            </a:r>
            <a:r>
              <a:rPr lang="en-US" altLang="en-US" b="1" baseline="-25000" dirty="0" smtClean="0">
                <a:sym typeface="Symbol" panose="05050102010706020507" pitchFamily="18" charset="2"/>
              </a:rPr>
              <a:t>0</a:t>
            </a:r>
            <a:endParaRPr lang="en-US" altLang="en-US" b="1" baseline="-25000" dirty="0">
              <a:sym typeface="Symbol" panose="05050102010706020507" pitchFamily="18" charset="2"/>
            </a:endParaRPr>
          </a:p>
          <a:p>
            <a:pPr marL="595312" lvl="2" indent="0"/>
            <a:endParaRPr lang="en-US" altLang="en-US" baseline="-25000" dirty="0">
              <a:sym typeface="Symbol" panose="05050102010706020507" pitchFamily="18" charset="2"/>
            </a:endParaRPr>
          </a:p>
          <a:p>
            <a:pPr marL="320675" lvl="1" indent="0"/>
            <a:endParaRPr lang="en-US" altLang="en-US" dirty="0">
              <a:sym typeface="Symbol" panose="05050102010706020507" pitchFamily="18" charset="2"/>
            </a:endParaRPr>
          </a:p>
          <a:p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5325015"/>
            <a:ext cx="388843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altLang="en-US" sz="2400" dirty="0">
                <a:latin typeface="+mn-lt"/>
                <a:cs typeface="+mn-cs"/>
                <a:sym typeface="Symbol" panose="05050102010706020507" pitchFamily="18" charset="2"/>
              </a:rPr>
              <a:t>จะเห็นว่า ได้สูตรสำหรับคำนวณค่า</a:t>
            </a:r>
            <a:r>
              <a:rPr lang="en-US" altLang="en-US" sz="2400" dirty="0">
                <a:latin typeface="+mn-lt"/>
                <a:cs typeface="+mn-cs"/>
                <a:sym typeface="Symbol" panose="05050102010706020507" pitchFamily="18" charset="2"/>
              </a:rPr>
              <a:t> P</a:t>
            </a:r>
            <a:r>
              <a:rPr lang="en-US" altLang="en-US" sz="2400" baseline="-25000" dirty="0">
                <a:latin typeface="+mn-lt"/>
                <a:cs typeface="+mn-cs"/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latin typeface="+mn-lt"/>
                <a:cs typeface="+mn-cs"/>
                <a:sym typeface="Symbol" panose="05050102010706020507" pitchFamily="18" charset="2"/>
              </a:rPr>
              <a:t> </a:t>
            </a:r>
            <a:r>
              <a:rPr lang="th-TH" altLang="en-US" sz="2400" dirty="0">
                <a:latin typeface="+mn-lt"/>
                <a:cs typeface="+mn-cs"/>
                <a:sym typeface="Symbol" panose="05050102010706020507" pitchFamily="18" charset="2"/>
              </a:rPr>
              <a:t>สำหรับจำนวนนับ</a:t>
            </a:r>
            <a:r>
              <a:rPr lang="en-US" altLang="en-US" sz="2400" dirty="0">
                <a:latin typeface="+mn-lt"/>
                <a:cs typeface="+mn-cs"/>
                <a:sym typeface="Symbol" panose="05050102010706020507" pitchFamily="18" charset="2"/>
              </a:rPr>
              <a:t> n </a:t>
            </a:r>
            <a:r>
              <a:rPr lang="th-TH" altLang="en-US" sz="2400" dirty="0">
                <a:latin typeface="+mn-lt"/>
                <a:cs typeface="+mn-cs"/>
                <a:sym typeface="Symbol" panose="05050102010706020507" pitchFamily="18" charset="2"/>
              </a:rPr>
              <a:t>ใดๆได้ โดยไม่จำเป็นต้องทำการคำนวณเรียกซ้ำหลาย</a:t>
            </a:r>
            <a:r>
              <a:rPr lang="th-TH" altLang="en-US" sz="2400" dirty="0" smtClean="0">
                <a:latin typeface="+mn-lt"/>
                <a:cs typeface="+mn-cs"/>
                <a:sym typeface="Symbol" panose="05050102010706020507" pitchFamily="18" charset="2"/>
              </a:rPr>
              <a:t>ครั้ง</a:t>
            </a:r>
            <a:endParaRPr lang="en-US" altLang="en-US" sz="2400" dirty="0">
              <a:latin typeface="+mn-lt"/>
              <a:cs typeface="+mn-cs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6103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dirty="0"/>
              <a:t>การใช้ประโยชน์จาก </a:t>
            </a:r>
            <a:r>
              <a:rPr lang="en-US" altLang="en-US" sz="4000" dirty="0"/>
              <a:t>Recurrence Relation </a:t>
            </a:r>
            <a:r>
              <a:rPr lang="en-US" altLang="en-US" sz="4000" dirty="0" smtClean="0"/>
              <a:t>(2)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/>
            <a:r>
              <a:rPr lang="en-US" altLang="en-US" sz="3200" dirty="0" smtClean="0">
                <a:sym typeface="Symbol" panose="05050102010706020507" pitchFamily="18" charset="2"/>
              </a:rPr>
              <a:t> </a:t>
            </a:r>
            <a:r>
              <a:rPr lang="th-TH" altLang="en-US" sz="3200" dirty="0" smtClean="0">
                <a:sym typeface="Symbol" panose="05050102010706020507" pitchFamily="18" charset="2"/>
              </a:rPr>
              <a:t>เมื่อได้ความสัมพันธ์เวียนเกิด</a:t>
            </a:r>
          </a:p>
          <a:p>
            <a:pPr marL="0" lvl="1" indent="0" algn="ctr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altLang="en-US" sz="3600" b="1" dirty="0">
                <a:sym typeface="Symbol" panose="05050102010706020507" pitchFamily="18" charset="2"/>
              </a:rPr>
              <a:t>P</a:t>
            </a:r>
            <a:r>
              <a:rPr lang="en-US" altLang="en-US" sz="3600" b="1" baseline="-25000" dirty="0">
                <a:sym typeface="Symbol" panose="05050102010706020507" pitchFamily="18" charset="2"/>
              </a:rPr>
              <a:t>n</a:t>
            </a:r>
            <a:r>
              <a:rPr lang="en-US" altLang="en-US" sz="3600" b="1" dirty="0">
                <a:sym typeface="Symbol" panose="05050102010706020507" pitchFamily="18" charset="2"/>
              </a:rPr>
              <a:t> = (1.05)</a:t>
            </a:r>
            <a:r>
              <a:rPr lang="en-US" altLang="en-US" sz="3600" b="1" baseline="30000" dirty="0">
                <a:sym typeface="Symbol" panose="05050102010706020507" pitchFamily="18" charset="2"/>
              </a:rPr>
              <a:t>n</a:t>
            </a:r>
            <a:r>
              <a:rPr lang="en-US" altLang="en-US" sz="3600" b="1" dirty="0">
                <a:sym typeface="Symbol" panose="05050102010706020507" pitchFamily="18" charset="2"/>
              </a:rPr>
              <a:t> </a:t>
            </a:r>
            <a:r>
              <a:rPr lang="en-US" altLang="en-US" sz="3600" b="1" dirty="0" smtClean="0">
                <a:sym typeface="Symbol" panose="05050102010706020507" pitchFamily="18" charset="2"/>
              </a:rPr>
              <a:t>P</a:t>
            </a:r>
            <a:r>
              <a:rPr lang="en-US" altLang="en-US" sz="3600" b="1" baseline="-25000" dirty="0" smtClean="0">
                <a:sym typeface="Symbol" panose="05050102010706020507" pitchFamily="18" charset="2"/>
              </a:rPr>
              <a:t>0</a:t>
            </a:r>
            <a:endParaRPr lang="en-US" altLang="en-US" sz="3200" dirty="0" smtClean="0">
              <a:sym typeface="Symbol" panose="05050102010706020507" pitchFamily="18" charset="2"/>
            </a:endParaRPr>
          </a:p>
          <a:p>
            <a:pPr marL="0" indent="0"/>
            <a:r>
              <a:rPr lang="th-TH" altLang="en-US" sz="3200" dirty="0" smtClean="0">
                <a:sym typeface="Symbol" panose="05050102010706020507" pitchFamily="18" charset="2"/>
              </a:rPr>
              <a:t>จึง</a:t>
            </a:r>
            <a:r>
              <a:rPr lang="th-TH" altLang="en-US" sz="3200" dirty="0">
                <a:sym typeface="Symbol" panose="05050102010706020507" pitchFamily="18" charset="2"/>
              </a:rPr>
              <a:t>สามารถใช้สูตรที่หาได้คำนวณหา</a:t>
            </a:r>
            <a:r>
              <a:rPr lang="en-US" altLang="en-US" sz="3200" dirty="0">
                <a:sym typeface="Symbol" panose="05050102010706020507" pitchFamily="18" charset="2"/>
              </a:rPr>
              <a:t> P</a:t>
            </a:r>
            <a:r>
              <a:rPr lang="en-US" altLang="en-US" sz="3200" baseline="-25000" dirty="0">
                <a:sym typeface="Symbol" panose="05050102010706020507" pitchFamily="18" charset="2"/>
              </a:rPr>
              <a:t>30</a:t>
            </a:r>
            <a:r>
              <a:rPr lang="en-US" altLang="en-US" sz="3200" dirty="0">
                <a:sym typeface="Symbol" panose="05050102010706020507" pitchFamily="18" charset="2"/>
              </a:rPr>
              <a:t> </a:t>
            </a:r>
            <a:r>
              <a:rPr lang="th-TH" altLang="en-US" sz="3200" dirty="0">
                <a:sym typeface="Symbol" panose="05050102010706020507" pitchFamily="18" charset="2"/>
              </a:rPr>
              <a:t>ภายใต้เงื่อนไขเริ่มต้น</a:t>
            </a:r>
            <a:r>
              <a:rPr lang="en-US" altLang="en-US" sz="3200" dirty="0">
                <a:sym typeface="Symbol" panose="05050102010706020507" pitchFamily="18" charset="2"/>
              </a:rPr>
              <a:t> </a:t>
            </a:r>
          </a:p>
          <a:p>
            <a:pPr marL="0" indent="0">
              <a:buFontTx/>
              <a:buNone/>
            </a:pPr>
            <a:r>
              <a:rPr lang="th-TH" altLang="en-US" sz="3200" dirty="0" smtClean="0">
                <a:sym typeface="Symbol" panose="05050102010706020507" pitchFamily="18" charset="2"/>
              </a:rPr>
              <a:t>	</a:t>
            </a:r>
            <a:r>
              <a:rPr lang="en-US" altLang="en-US" sz="3200" dirty="0" smtClean="0">
                <a:sym typeface="Symbol" panose="05050102010706020507" pitchFamily="18" charset="2"/>
              </a:rPr>
              <a:t>P</a:t>
            </a:r>
            <a:r>
              <a:rPr lang="en-US" altLang="en-US" sz="3200" baseline="-25000" dirty="0" smtClean="0">
                <a:sym typeface="Symbol" panose="05050102010706020507" pitchFamily="18" charset="2"/>
              </a:rPr>
              <a:t>0</a:t>
            </a:r>
            <a:r>
              <a:rPr lang="en-US" altLang="en-US" sz="3200" dirty="0" smtClean="0">
                <a:sym typeface="Symbol" panose="05050102010706020507" pitchFamily="18" charset="2"/>
              </a:rPr>
              <a:t> </a:t>
            </a:r>
            <a:r>
              <a:rPr lang="en-US" altLang="en-US" sz="3200" dirty="0">
                <a:sym typeface="Symbol" panose="05050102010706020507" pitchFamily="18" charset="2"/>
              </a:rPr>
              <a:t>= </a:t>
            </a:r>
            <a:r>
              <a:rPr lang="en-US" altLang="en-US" sz="3200" dirty="0" smtClean="0">
                <a:sym typeface="Symbol" panose="05050102010706020507" pitchFamily="18" charset="2"/>
              </a:rPr>
              <a:t>10,000</a:t>
            </a:r>
            <a:endParaRPr lang="en-US" altLang="en-US" sz="3200" dirty="0">
              <a:sym typeface="Symbol" panose="05050102010706020507" pitchFamily="18" charset="2"/>
            </a:endParaRPr>
          </a:p>
          <a:p>
            <a:pPr marL="0" indent="0">
              <a:buFontTx/>
              <a:buNone/>
            </a:pPr>
            <a:r>
              <a:rPr lang="th-TH" altLang="en-US" sz="3200" dirty="0" smtClean="0">
                <a:sym typeface="Symbol" panose="05050102010706020507" pitchFamily="18" charset="2"/>
              </a:rPr>
              <a:t>	</a:t>
            </a:r>
            <a:r>
              <a:rPr lang="en-US" altLang="en-US" sz="3200" dirty="0" smtClean="0">
                <a:sym typeface="Symbol" panose="05050102010706020507" pitchFamily="18" charset="2"/>
              </a:rPr>
              <a:t>P</a:t>
            </a:r>
            <a:r>
              <a:rPr lang="en-US" altLang="en-US" sz="3200" baseline="-25000" dirty="0" smtClean="0">
                <a:sym typeface="Symbol" panose="05050102010706020507" pitchFamily="18" charset="2"/>
              </a:rPr>
              <a:t>30</a:t>
            </a:r>
            <a:r>
              <a:rPr lang="en-US" altLang="en-US" sz="3200" dirty="0" smtClean="0">
                <a:sym typeface="Symbol" panose="05050102010706020507" pitchFamily="18" charset="2"/>
              </a:rPr>
              <a:t> </a:t>
            </a:r>
            <a:r>
              <a:rPr lang="en-US" altLang="en-US" sz="3200" dirty="0">
                <a:sym typeface="Symbol" panose="05050102010706020507" pitchFamily="18" charset="2"/>
              </a:rPr>
              <a:t>= (1.05)</a:t>
            </a:r>
            <a:r>
              <a:rPr lang="en-US" altLang="en-US" sz="3200" baseline="30000" dirty="0">
                <a:sym typeface="Symbol" panose="05050102010706020507" pitchFamily="18" charset="2"/>
              </a:rPr>
              <a:t>30</a:t>
            </a:r>
            <a:r>
              <a:rPr lang="en-US" altLang="en-US" sz="3200" dirty="0">
                <a:sym typeface="Symbol" panose="05050102010706020507" pitchFamily="18" charset="2"/>
              </a:rPr>
              <a:t>10,000 = </a:t>
            </a:r>
            <a:r>
              <a:rPr lang="en-US" altLang="en-US" sz="3200" dirty="0" smtClean="0">
                <a:sym typeface="Symbol" panose="05050102010706020507" pitchFamily="18" charset="2"/>
              </a:rPr>
              <a:t>43,219.42</a:t>
            </a:r>
            <a:endParaRPr lang="th-TH" altLang="en-US" sz="3200" dirty="0" smtClean="0">
              <a:sym typeface="Symbol" panose="05050102010706020507" pitchFamily="18" charset="2"/>
            </a:endParaRPr>
          </a:p>
          <a:p>
            <a:pPr marL="0" indent="0">
              <a:buFontTx/>
              <a:buNone/>
            </a:pPr>
            <a:endParaRPr lang="en-US" altLang="en-US" sz="3200" dirty="0">
              <a:sym typeface="Symbol" panose="05050102010706020507" pitchFamily="18" charset="2"/>
            </a:endParaRPr>
          </a:p>
          <a:p>
            <a:r>
              <a:rPr lang="th-TH" altLang="en-US" sz="3200" dirty="0" smtClean="0">
                <a:sym typeface="Symbol" panose="05050102010706020507" pitchFamily="18" charset="2"/>
              </a:rPr>
              <a:t>ดังนั้น</a:t>
            </a:r>
            <a:r>
              <a:rPr lang="th-TH" altLang="en-US" sz="3200" dirty="0">
                <a:sym typeface="Symbol" panose="05050102010706020507" pitchFamily="18" charset="2"/>
              </a:rPr>
              <a:t>เมื่อผ่านไป</a:t>
            </a:r>
            <a:r>
              <a:rPr lang="en-US" altLang="en-US" sz="3200" dirty="0">
                <a:sym typeface="Symbol" panose="05050102010706020507" pitchFamily="18" charset="2"/>
              </a:rPr>
              <a:t> 30 </a:t>
            </a:r>
            <a:r>
              <a:rPr lang="th-TH" altLang="en-US" sz="3200" dirty="0">
                <a:sym typeface="Symbol" panose="05050102010706020507" pitchFamily="18" charset="2"/>
              </a:rPr>
              <a:t>ปี เงินฝากในบัญชีจะมีเงินทั้งหมด </a:t>
            </a:r>
            <a:r>
              <a:rPr lang="en-US" altLang="en-US" sz="3200" dirty="0">
                <a:sym typeface="Symbol" panose="05050102010706020507" pitchFamily="18" charset="2"/>
              </a:rPr>
              <a:t>43,219.42</a:t>
            </a:r>
            <a:r>
              <a:rPr lang="th-TH" altLang="en-US" sz="3200" dirty="0">
                <a:sym typeface="Symbol" panose="05050102010706020507" pitchFamily="18" charset="2"/>
              </a:rPr>
              <a:t> บาท</a:t>
            </a:r>
            <a:endParaRPr lang="en-US" altLang="en-US" sz="3200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32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th-TH" altLang="en-US" dirty="0" smtClean="0"/>
              <a:t>ตัวอย่าง</a:t>
            </a:r>
            <a:r>
              <a:rPr lang="en-US" altLang="en-US" dirty="0" smtClean="0"/>
              <a:t>: Tower </a:t>
            </a:r>
            <a:r>
              <a:rPr lang="en-US" altLang="en-US" dirty="0" smtClean="0"/>
              <a:t>of </a:t>
            </a:r>
            <a:r>
              <a:rPr lang="en-US" altLang="en-US" dirty="0" smtClean="0"/>
              <a:t>Hanoi (1)</a:t>
            </a:r>
            <a:endParaRPr lang="th-TH" altLang="en-US" dirty="0" smtClean="0"/>
          </a:p>
        </p:txBody>
      </p:sp>
      <p:sp>
        <p:nvSpPr>
          <p:cNvPr id="112643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en-US" dirty="0" smtClean="0">
                <a:latin typeface="+mj-lt"/>
              </a:rPr>
              <a:t>นิยายปรัมปราเกี่ยวกับหอคอยแห่งฮานอยเล่าว่า ถ้าท่านสามารถย้ายแผ่นทองคำจำนวน </a:t>
            </a:r>
            <a:r>
              <a:rPr lang="en-US" altLang="en-US" dirty="0" smtClean="0">
                <a:latin typeface="+mj-lt"/>
              </a:rPr>
              <a:t>64 </a:t>
            </a:r>
            <a:r>
              <a:rPr lang="th-TH" altLang="en-US" dirty="0" smtClean="0">
                <a:latin typeface="+mj-lt"/>
              </a:rPr>
              <a:t>แผ่นที่เรียงอยู่ที่เสาต้นหนึ่งโดยมีแผ่นทองคำขนาดใหญ่อยู่ด้านล่าง และมีแผ่นทองคำที่เล็กกว่าอยู่ด้านบน ไปเรียงไปยังเสาอีกต้นหนึ่งได้ในลักษณะเดียวกัน โดยให้เคลื่อนย้ายได้ที่แผ่นและห้ามแผ่นทองคำที่ใหญ่กว่าอยู่บนแผ่นทองคำที่เล็กกว่า การเคลื่อนย้ายแผ่นทองคำ </a:t>
            </a:r>
            <a:r>
              <a:rPr lang="en-US" altLang="en-US" dirty="0" smtClean="0">
                <a:latin typeface="+mj-lt"/>
              </a:rPr>
              <a:t>1 </a:t>
            </a:r>
            <a:r>
              <a:rPr lang="th-TH" altLang="en-US" dirty="0" smtClean="0">
                <a:latin typeface="+mj-lt"/>
              </a:rPr>
              <a:t>แผ่นจะใช้เวลาประมาณ </a:t>
            </a:r>
            <a:r>
              <a:rPr lang="en-US" altLang="en-US" dirty="0" smtClean="0">
                <a:latin typeface="+mj-lt"/>
              </a:rPr>
              <a:t>1 </a:t>
            </a:r>
            <a:r>
              <a:rPr lang="th-TH" altLang="en-US" dirty="0" smtClean="0">
                <a:latin typeface="+mj-lt"/>
              </a:rPr>
              <a:t>วินาที ถ้าทำสำเร็จจะสามารถครองโลกได้ ถามว่าท่านจะต้องใช้เวลาอย่างน้อยเท่าไร จึงจะสามารถครองโลกได้</a:t>
            </a:r>
            <a:endParaRPr lang="th-TH" altLang="en-US" dirty="0" smtClean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274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Recursive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h-TH" sz="3200" b="1" dirty="0">
                <a:solidFill>
                  <a:schemeClr val="accent2"/>
                </a:solidFill>
                <a:sym typeface="Symbol" pitchFamily="18" charset="2"/>
              </a:rPr>
              <a:t>การเรียกซ้ำ(</a:t>
            </a:r>
            <a:r>
              <a:rPr lang="en-US" sz="3200" i="1" dirty="0">
                <a:solidFill>
                  <a:schemeClr val="accent2"/>
                </a:solidFill>
                <a:sym typeface="Symbol" pitchFamily="18" charset="2"/>
              </a:rPr>
              <a:t>Recursion</a:t>
            </a:r>
            <a:r>
              <a:rPr lang="th-TH" sz="3200" b="1" dirty="0">
                <a:solidFill>
                  <a:schemeClr val="accent2"/>
                </a:solidFill>
                <a:sym typeface="Symbol" pitchFamily="18" charset="2"/>
              </a:rPr>
              <a:t>)</a:t>
            </a:r>
            <a:r>
              <a:rPr lang="en-US" sz="3200" dirty="0">
                <a:sym typeface="Symbol" pitchFamily="18" charset="2"/>
              </a:rPr>
              <a:t> </a:t>
            </a:r>
            <a:r>
              <a:rPr lang="th-TH" sz="3200" dirty="0" smtClean="0">
                <a:sym typeface="Symbol" pitchFamily="18" charset="2"/>
              </a:rPr>
              <a:t>เป็นการนิยามฟังก์ชัน ฟังก์ชัน</a:t>
            </a:r>
            <a:r>
              <a:rPr lang="th-TH" sz="3200" dirty="0">
                <a:sym typeface="Symbol" pitchFamily="18" charset="2"/>
              </a:rPr>
              <a:t>ข้อความ เซต หรือโครงสร้างอื่นๆ</a:t>
            </a:r>
            <a:r>
              <a:rPr lang="en-US" sz="3200" dirty="0">
                <a:sym typeface="Symbol" pitchFamily="18" charset="2"/>
              </a:rPr>
              <a:t> </a:t>
            </a:r>
            <a:r>
              <a:rPr lang="th-TH" sz="3200" dirty="0">
                <a:sym typeface="Symbol" pitchFamily="18" charset="2"/>
              </a:rPr>
              <a:t>บนโดเมนหรือเอกภพสัมพัทธ์ใดๆในรูปของสมาชิกที่มีขนาดเล็กกว่า</a:t>
            </a:r>
            <a:endParaRPr lang="en-US" sz="3200" dirty="0">
              <a:sym typeface="Symbol" pitchFamily="18" charset="2"/>
            </a:endParaRPr>
          </a:p>
          <a:p>
            <a:pPr>
              <a:defRPr/>
            </a:pPr>
            <a:r>
              <a:rPr lang="th-TH" sz="3200" b="1" i="1" dirty="0">
                <a:solidFill>
                  <a:schemeClr val="accent2"/>
                </a:solidFill>
              </a:rPr>
              <a:t>การเรียกซ้ำ</a:t>
            </a:r>
            <a:r>
              <a:rPr lang="en-US" sz="3200" b="1" dirty="0"/>
              <a:t> </a:t>
            </a:r>
            <a:r>
              <a:rPr lang="th-TH" sz="3200" dirty="0"/>
              <a:t>เป็นรูปแบบทั่วไปในการนิยามวัตถุใดๆ ในรูปของตัวมันเอง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52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dirty="0" smtClean="0"/>
              <a:t>ตัวอย่าง</a:t>
            </a:r>
            <a:r>
              <a:rPr lang="en-US" altLang="en-US" dirty="0" smtClean="0"/>
              <a:t>: Tower </a:t>
            </a:r>
            <a:r>
              <a:rPr lang="en-US" altLang="en-US" dirty="0" smtClean="0"/>
              <a:t>of Hanoi </a:t>
            </a:r>
            <a:r>
              <a:rPr lang="en-US" altLang="en-US" dirty="0" smtClean="0"/>
              <a:t>(2)</a:t>
            </a:r>
            <a:endParaRPr lang="en-US" altLang="en-US" dirty="0" smtClean="0"/>
          </a:p>
        </p:txBody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h-TH" dirty="0" smtClean="0"/>
              <a:t>ปัญหา</a:t>
            </a:r>
            <a:r>
              <a:rPr lang="en-US" dirty="0" smtClean="0"/>
              <a:t>: </a:t>
            </a:r>
            <a:r>
              <a:rPr lang="th-TH" dirty="0" smtClean="0"/>
              <a:t>ย้ายแผ่นดิสก์จากหลักที่ </a:t>
            </a:r>
            <a:r>
              <a:rPr lang="en-US" dirty="0" smtClean="0"/>
              <a:t>1 </a:t>
            </a:r>
            <a:r>
              <a:rPr lang="th-TH" dirty="0" smtClean="0"/>
              <a:t>ไปยังหลักที่</a:t>
            </a:r>
            <a:r>
              <a:rPr lang="en-US" dirty="0" smtClean="0"/>
              <a:t> 2</a:t>
            </a:r>
          </a:p>
          <a:p>
            <a:pPr lvl="1">
              <a:defRPr/>
            </a:pPr>
            <a:r>
              <a:rPr lang="th-TH" dirty="0" smtClean="0"/>
              <a:t>กฎ</a:t>
            </a:r>
            <a:r>
              <a:rPr lang="en-US" dirty="0" smtClean="0"/>
              <a:t>: (a) </a:t>
            </a:r>
            <a:r>
              <a:rPr lang="th-TH" dirty="0" smtClean="0"/>
              <a:t>แต่ละครั้งย้ายได้เพียงแผ่นเดียว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(b) </a:t>
            </a:r>
            <a:r>
              <a:rPr lang="th-TH" dirty="0" smtClean="0"/>
              <a:t>แผ่นดิสก์ที่ใหญ่กว่าจะอยู่บนแผ่นที่เล็กกว่าไม่ได้</a:t>
            </a:r>
            <a:endParaRPr lang="en-US" dirty="0" smtClean="0"/>
          </a:p>
        </p:txBody>
      </p:sp>
      <p:sp>
        <p:nvSpPr>
          <p:cNvPr id="838661" name="AutoShape 5"/>
          <p:cNvSpPr>
            <a:spLocks noChangeArrowheads="1"/>
          </p:cNvSpPr>
          <p:nvPr/>
        </p:nvSpPr>
        <p:spPr bwMode="auto">
          <a:xfrm>
            <a:off x="990600" y="5638800"/>
            <a:ext cx="2362200" cy="4572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th-TH" altLang="en-US"/>
          </a:p>
        </p:txBody>
      </p:sp>
      <p:sp>
        <p:nvSpPr>
          <p:cNvPr id="838663" name="AutoShape 7"/>
          <p:cNvSpPr>
            <a:spLocks noChangeArrowheads="1"/>
          </p:cNvSpPr>
          <p:nvPr/>
        </p:nvSpPr>
        <p:spPr bwMode="auto">
          <a:xfrm>
            <a:off x="1219200" y="5257800"/>
            <a:ext cx="1905000" cy="4572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th-TH" altLang="en-US"/>
          </a:p>
        </p:txBody>
      </p:sp>
      <p:sp>
        <p:nvSpPr>
          <p:cNvPr id="838664" name="AutoShape 8"/>
          <p:cNvSpPr>
            <a:spLocks noChangeArrowheads="1"/>
          </p:cNvSpPr>
          <p:nvPr/>
        </p:nvSpPr>
        <p:spPr bwMode="auto">
          <a:xfrm>
            <a:off x="1447800" y="4876800"/>
            <a:ext cx="1447800" cy="4572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th-TH" altLang="en-US"/>
          </a:p>
        </p:txBody>
      </p:sp>
      <p:sp>
        <p:nvSpPr>
          <p:cNvPr id="838665" name="AutoShape 9"/>
          <p:cNvSpPr>
            <a:spLocks noChangeArrowheads="1"/>
          </p:cNvSpPr>
          <p:nvPr/>
        </p:nvSpPr>
        <p:spPr bwMode="auto">
          <a:xfrm>
            <a:off x="1676400" y="4495800"/>
            <a:ext cx="990600" cy="4572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th-TH" altLang="en-US"/>
          </a:p>
        </p:txBody>
      </p:sp>
      <p:sp>
        <p:nvSpPr>
          <p:cNvPr id="838662" name="AutoShape 6"/>
          <p:cNvSpPr>
            <a:spLocks noChangeArrowheads="1"/>
          </p:cNvSpPr>
          <p:nvPr/>
        </p:nvSpPr>
        <p:spPr bwMode="auto">
          <a:xfrm>
            <a:off x="1905000" y="4114800"/>
            <a:ext cx="533400" cy="4572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th-TH" altLang="en-US"/>
          </a:p>
        </p:txBody>
      </p:sp>
      <p:sp>
        <p:nvSpPr>
          <p:cNvPr id="23562" name="Text Box 11"/>
          <p:cNvSpPr txBox="1">
            <a:spLocks noChangeArrowheads="1"/>
          </p:cNvSpPr>
          <p:nvPr/>
        </p:nvSpPr>
        <p:spPr bwMode="auto">
          <a:xfrm>
            <a:off x="990600" y="6096000"/>
            <a:ext cx="23622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th-TH" altLang="en-US" dirty="0">
                <a:cs typeface="+mn-cs"/>
              </a:rPr>
              <a:t>หลัก #1</a:t>
            </a:r>
          </a:p>
        </p:txBody>
      </p:sp>
      <p:sp>
        <p:nvSpPr>
          <p:cNvPr id="23563" name="Text Box 12"/>
          <p:cNvSpPr txBox="1">
            <a:spLocks noChangeArrowheads="1"/>
          </p:cNvSpPr>
          <p:nvPr/>
        </p:nvSpPr>
        <p:spPr bwMode="auto">
          <a:xfrm>
            <a:off x="3505200" y="6096000"/>
            <a:ext cx="23622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th-TH" altLang="en-US" dirty="0">
                <a:cs typeface="+mn-cs"/>
              </a:rPr>
              <a:t>หลัก #2</a:t>
            </a:r>
          </a:p>
        </p:txBody>
      </p:sp>
      <p:sp>
        <p:nvSpPr>
          <p:cNvPr id="23564" name="Text Box 13"/>
          <p:cNvSpPr txBox="1">
            <a:spLocks noChangeArrowheads="1"/>
          </p:cNvSpPr>
          <p:nvPr/>
        </p:nvSpPr>
        <p:spPr bwMode="auto">
          <a:xfrm>
            <a:off x="6019800" y="6096000"/>
            <a:ext cx="23622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th-TH" altLang="en-US" dirty="0">
                <a:cs typeface="+mn-cs"/>
              </a:rPr>
              <a:t>หลัก #3</a:t>
            </a:r>
          </a:p>
        </p:txBody>
      </p:sp>
    </p:spTree>
    <p:extLst>
      <p:ext uri="{BB962C8B-B14F-4D97-AF65-F5344CB8AC3E}">
        <p14:creationId xmlns:p14="http://schemas.microsoft.com/office/powerpoint/2010/main" val="38397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69 C 0.01406 -0.01967 0.04028 -0.15231 0.08507 -0.11435 C 0.12986 -0.07639 0.23021 0.15579 0.2684 0.22686 " pathEditMode="relative" rAng="0" ptsTypes="aaa">
                                      <p:cBhvr>
                                        <p:cTn id="6" dur="500" fill="hold"/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20" y="379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C 0.10764 -0.07454 0.21546 -0.14885 0.30782 -0.12014 C 0.40018 -0.09144 0.47709 0.0405 0.554 0.17268 " pathEditMode="relative" ptsTypes="aaA">
                                      <p:cBhvr>
                                        <p:cTn id="9" dur="500" fill="hold"/>
                                        <p:tgtEl>
                                          <p:spTgt spid="8386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84 0.22686 C 0.31319 0.08496 0.35799 -0.05694 0.40556 -0.06597 C 0.45313 -0.075 0.5033 0.04838 0.55365 0.172 " pathEditMode="relative" ptsTypes="aaA">
                                      <p:cBhvr>
                                        <p:cTn id="12" dur="500" fill="hold"/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8.14815E-6 C 0.06927 -0.07569 0.13854 -0.15138 0.18333 -0.13333 C 0.22812 -0.11527 0.24826 -0.00347 0.26857 0.10857 " pathEditMode="relative" ptsTypes="aaA">
                                      <p:cBhvr>
                                        <p:cTn id="15" dur="500" fill="hold"/>
                                        <p:tgtEl>
                                          <p:spTgt spid="8386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365 0.172 C 0.45938 0.07755 0.36528 -0.01666 0.27326 -0.02661 C 0.18125 -0.03657 0.09149 0.03774 0.00174 0.11204 " pathEditMode="relative" ptsTypes="aaA">
                                      <p:cBhvr>
                                        <p:cTn id="18" dur="500" fill="hold"/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4 0.17268 C 0.51546 0.05671 0.47709 -0.05903 0.42935 -0.06898 C 0.3816 -0.07894 0.32466 0.0169 0.26771 0.11273 " pathEditMode="relative" ptsTypes="aaA">
                                      <p:cBhvr>
                                        <p:cTn id="21" dur="500" fill="hold"/>
                                        <p:tgtEl>
                                          <p:spTgt spid="8386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11204 C 0.05122 0.02685 0.1007 -0.05833 0.14479 -0.05926 C 0.18889 -0.06018 0.22761 0.02315 0.26632 0.10671 " pathEditMode="relative" ptsTypes="aaA">
                                      <p:cBhvr>
                                        <p:cTn id="24" dur="500" fill="hold"/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C 0.08803 -0.14189 0.17605 -0.28379 0.26858 -0.27453 C 0.36112 -0.26527 0.45799 -0.10463 0.55487 0.05602 " pathEditMode="relative" ptsTypes="aaA">
                                      <p:cBhvr>
                                        <p:cTn id="27" dur="500" fill="hold"/>
                                        <p:tgtEl>
                                          <p:spTgt spid="8386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632 0.10672 C 0.3217 0.03264 0.37726 -0.0412 0.42518 -0.03055 C 0.47309 -0.0199 0.51337 0.07547 0.55365 0.17084 " pathEditMode="relative" ptsTypes="aaA">
                                      <p:cBhvr>
                                        <p:cTn id="30" dur="500" fill="hold"/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771 0.11273 C 0.22865 0.02153 0.18976 -0.06968 0.14514 -0.07037 C 0.10052 -0.07107 0.05035 0.01875 0.00018 0.10879 " pathEditMode="relative" ptsTypes="aaA">
                                      <p:cBhvr>
                                        <p:cTn id="33" dur="500" fill="hold"/>
                                        <p:tgtEl>
                                          <p:spTgt spid="8386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365 0.17199 C 0.38906 0.05579 0.23108 -0.09004 0.13889 -0.1 C 0.0467 -0.10995 0.02951 0.06783 0.00069 0.11181 " pathEditMode="relative" rAng="0" ptsTypes="aaa">
                                      <p:cBhvr>
                                        <p:cTn id="36" dur="500" fill="hold"/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656" y="-140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84 0.11575 C 0.32222 -0.03032 0.37622 -0.17638 0.42413 -0.18495 C 0.47205 -0.19351 0.51372 -0.06435 0.55556 0.06482 " pathEditMode="relative" ptsTypes="aaA">
                                      <p:cBhvr>
                                        <p:cTn id="39" dur="500" fill="hold"/>
                                        <p:tgtEl>
                                          <p:spTgt spid="8386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0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11204 C 0.05399 0.00788 0.10625 -0.09606 0.15069 -0.07638 C 0.19514 -0.05671 0.23177 0.08704 0.2684 0.23079 " pathEditMode="relative" ptsTypes="aaA">
                                      <p:cBhvr>
                                        <p:cTn id="42" dur="500" fill="hold"/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4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1088 C 0.10278 -0.02662 0.20503 -0.1632 0.29722 -0.17083 C 0.38941 -0.17847 0.50017 0.01412 0.55365 0.06273 " pathEditMode="relative" rAng="0" ptsTypes="aaa">
                                      <p:cBhvr>
                                        <p:cTn id="45" dur="500" fill="hold"/>
                                        <p:tgtEl>
                                          <p:spTgt spid="8386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74" y="-1437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7" presetID="0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84 0.22685 C 0.36267 0.08635 0.45694 -0.05393 0.50469 -0.08032 C 0.55243 -0.10671 0.55347 -0.01898 0.55469 0.06875 " pathEditMode="relative" ptsTypes="aaA">
                                      <p:cBhvr>
                                        <p:cTn id="48" dur="500" fill="hold"/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81481E-6 C -0.01563 -0.06736 -0.03108 -0.13472 0.03715 -0.15833 C 0.10538 -0.18194 0.35243 -0.11435 0.40972 -0.1412 C 0.46701 -0.16806 0.40521 -0.29977 0.38125 -0.31898 C 0.35729 -0.33819 0.28507 -0.3088 0.26562 -0.25625 C 0.24618 -0.2037 0.25538 -0.10393 0.26458 -0.00393 " pathEditMode="relative" ptsTypes="aaaaaA">
                                      <p:cBhvr>
                                        <p:cTn id="51" dur="1000" fill="hold"/>
                                        <p:tgtEl>
                                          <p:spTgt spid="8386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3" presetID="0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469 0.06875 C 0.36042 -0.02454 0.16615 -0.11782 0.07326 -0.0919 C -0.01962 -0.06597 -0.01094 0.07917 -0.00226 0.22431 " pathEditMode="relative" ptsTypes="aaA">
                                      <p:cBhvr>
                                        <p:cTn id="54" dur="500" fill="hold"/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6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365 0.06273 C 0.44132 -0.04537 0.32899 -0.14283 0.28108 -0.13472 C 0.23316 -0.12662 0.26944 0.05995 0.26649 0.11111 " pathEditMode="relative" rAng="0" ptsTypes="aaa">
                                      <p:cBhvr>
                                        <p:cTn id="57" dur="500" fill="hold"/>
                                        <p:tgtEl>
                                          <p:spTgt spid="8386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24" y="-787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9" presetID="0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0.22431 C 0.07778 0.09861 0.15833 -0.01574 0.20278 -0.03588 C 0.24722 -0.05602 0.25156 0.07477 0.26441 0.10394 " pathEditMode="relative" rAng="0" ptsTypes="aaa">
                                      <p:cBhvr>
                                        <p:cTn id="60" dur="500" fill="hold"/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33" y="-1402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2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365 0.06089 C 0.45226 -0.06805 0.35104 -0.19675 0.25851 -0.18749 C 0.16597 -0.17823 0.08229 -0.03124 -0.00139 0.11575 " pathEditMode="relative" ptsTypes="aaA">
                                      <p:cBhvr>
                                        <p:cTn id="63" dur="500" fill="hold"/>
                                        <p:tgtEl>
                                          <p:spTgt spid="8386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65" presetID="0" presetClass="path" presetSubtype="0" accel="50000" decel="5000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632 0.10672 C 0.34201 0.00232 0.41788 -0.10185 0.46632 -0.09212 C 0.51476 -0.0824 0.53559 0.04144 0.5566 0.16552 " pathEditMode="relative" ptsTypes="aaA">
                                      <p:cBhvr>
                                        <p:cTn id="66" dur="500" fill="hold"/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68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77 0.11273 C 0.15607 0.00486 0.04461 -0.10278 0.02048 -0.13958 C -0.00365 -0.17639 0.12708 -0.15046 0.12343 -0.1081 C 0.11979 -0.06574 0.05885 0.02407 -0.00191 0.11412 " pathEditMode="relative" ptsTypes="aaaA">
                                      <p:cBhvr>
                                        <p:cTn id="69" dur="500" fill="hold"/>
                                        <p:tgtEl>
                                          <p:spTgt spid="8386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71" presetID="0" presetClass="path" presetSubtype="0" accel="50000" decel="5000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365 0.17199 C 0.45313 0.09468 0.35261 0.01736 0.26042 0.00718 C 0.16823 -0.00301 0.08438 0.0537 0.0007 0.11042 " pathEditMode="relative" ptsTypes="aaA">
                                      <p:cBhvr>
                                        <p:cTn id="72" dur="500" fill="hold"/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4 0.06158 C 0.59722 -0.00648 0.64063 -0.07454 0.61788 -0.12801 C 0.59514 -0.18148 0.47657 -0.28032 0.41788 -0.2588 C 0.3592 -0.23727 0.3125 -0.11805 0.2658 0.00139 " pathEditMode="relative" ptsTypes="aaaA">
                                      <p:cBhvr>
                                        <p:cTn id="75" dur="500" fill="hold"/>
                                        <p:tgtEl>
                                          <p:spTgt spid="8386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77" presetID="0" presetClass="path" presetSubtype="0" accel="50000" decel="5000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11204 C 0.06649 -0.02986 0.13142 -0.18171 0.17535 -0.18217 C 0.21927 -0.18264 0.2467 0.04861 0.26545 0.10926 " pathEditMode="relative" rAng="0" ptsTypes="aaa">
                                      <p:cBhvr>
                                        <p:cTn id="78" dur="500" fill="hold"/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77" y="-1474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80" presetID="0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1088 C 0.00226 -0.03773 0.00434 -0.18402 0.07187 -0.24305 C 0.13941 -0.30208 0.32483 -0.31273 0.40521 -0.2456 C 0.48559 -0.17847 0.51979 -0.00949 0.55417 0.15973 " pathEditMode="relative" ptsTypes="aaaA">
                                      <p:cBhvr>
                                        <p:cTn id="81" dur="500" fill="hold"/>
                                        <p:tgtEl>
                                          <p:spTgt spid="8386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83" presetID="0" presetClass="path" presetSubtype="0" accel="50000" decel="5000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354 0.10139 C 0.28681 0.0669 0.35538 -0.11944 0.40365 -0.10764 C 0.45191 -0.09583 0.5026 0.0426 0.55365 0.17223 " pathEditMode="relative" rAng="0" ptsTypes="aaa">
                                      <p:cBhvr>
                                        <p:cTn id="84" dur="500" fill="hold"/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97" y="-75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86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0.1132 C 0.00625 -0.00879 0.01493 -0.13078 0.04965 -0.17685 C 0.08438 -0.22291 0.17014 -0.19143 0.20642 -0.1625 C 0.24271 -0.13356 0.25469 -0.03634 0.26736 -0.00324 " pathEditMode="relative" rAng="0" ptsTypes="aaaa">
                                      <p:cBhvr>
                                        <p:cTn id="87" dur="500" fill="hold"/>
                                        <p:tgtEl>
                                          <p:spTgt spid="8386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72" y="-168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89" presetID="0" presetClass="path" presetSubtype="0" accel="50000" decel="5000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365 0.172 C 0.54931 0.00973 0.54514 -0.15254 0.45538 -0.21226 C 0.36597 -0.27199 0.09271 -0.25949 0.01632 -0.18611 C -0.06007 -0.11273 -0.03125 0.05764 -0.00226 0.22825 " pathEditMode="relative" ptsTypes="aaaA">
                                      <p:cBhvr>
                                        <p:cTn id="90" dur="500" fill="hold"/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92" presetID="0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54 0.17269 C 0.5875 0.03334 0.62118 -0.10602 0.58733 -0.15671 C 0.55348 -0.20741 0.40486 -0.15787 0.35104 -0.13171 C 0.29723 -0.10555 0.27865 -0.02176 0.26389 0.00023 " pathEditMode="relative" ptsTypes="aaaA">
                                      <p:cBhvr>
                                        <p:cTn id="93" dur="500" fill="hold"/>
                                        <p:tgtEl>
                                          <p:spTgt spid="8386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95" presetID="0" presetClass="path" presetSubtype="0" accel="50000" decel="50000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0.22431 C -0.04757 0.12176 -0.09271 0.01945 -0.09236 -0.06064 C -0.09201 -0.14074 -0.07031 -0.21597 -0.00017 -0.25671 C 0.06997 -0.29745 0.2276 -0.31898 0.32813 -0.30509 C 0.42865 -0.2912 0.57431 -0.22245 0.60278 -0.17314 C 0.63125 -0.12384 0.53542 -0.00949 0.49878 -0.00972 C 0.46215 -0.00995 0.43194 -0.13518 0.38316 -0.1743 C 0.33438 -0.21342 0.24948 -0.26666 0.20556 -0.2449 C 0.16163 -0.22314 0.15052 -0.06574 0.11944 -0.04375 C 0.08837 -0.02176 0.02431 -0.08125 0.01944 -0.11296 C 0.01458 -0.14467 0.04896 -0.22754 0.08993 -0.23449 C 0.1309 -0.24143 0.23594 -0.19375 0.26545 -0.15486 C 0.29497 -0.11597 0.26632 -0.03379 0.26649 -0.00185 " pathEditMode="relative" rAng="0" ptsTypes="aaaaaaaaaaaaa">
                                      <p:cBhvr>
                                        <p:cTn id="96" dur="2000" fill="hold"/>
                                        <p:tgtEl>
                                          <p:spTgt spid="8386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53" y="-2717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8661" grpId="0" animBg="1"/>
      <p:bldP spid="838663" grpId="0" animBg="1"/>
      <p:bldP spid="838663" grpId="1" animBg="1"/>
      <p:bldP spid="838664" grpId="0" animBg="1"/>
      <p:bldP spid="838664" grpId="1" animBg="1"/>
      <p:bldP spid="838664" grpId="2" animBg="1"/>
      <p:bldP spid="838664" grpId="3" animBg="1"/>
      <p:bldP spid="838665" grpId="0" animBg="1"/>
      <p:bldP spid="838665" grpId="1" animBg="1"/>
      <p:bldP spid="838665" grpId="2" animBg="1"/>
      <p:bldP spid="838665" grpId="3" animBg="1"/>
      <p:bldP spid="838665" grpId="4" animBg="1"/>
      <p:bldP spid="838665" grpId="5" animBg="1"/>
      <p:bldP spid="838665" grpId="6" animBg="1"/>
      <p:bldP spid="838665" grpId="7" animBg="1"/>
      <p:bldP spid="838662" grpId="0" animBg="1"/>
      <p:bldP spid="838662" grpId="1" animBg="1"/>
      <p:bldP spid="838662" grpId="2" animBg="1"/>
      <p:bldP spid="838662" grpId="3" animBg="1"/>
      <p:bldP spid="838662" grpId="4" animBg="1"/>
      <p:bldP spid="838662" grpId="5" animBg="1"/>
      <p:bldP spid="838662" grpId="6" animBg="1"/>
      <p:bldP spid="838662" grpId="7" animBg="1"/>
      <p:bldP spid="838662" grpId="8" animBg="1"/>
      <p:bldP spid="838662" grpId="9" animBg="1"/>
      <p:bldP spid="838662" grpId="10" animBg="1"/>
      <p:bldP spid="838662" grpId="11" animBg="1"/>
      <p:bldP spid="838662" grpId="12" animBg="1"/>
      <p:bldP spid="838662" grpId="13" animBg="1"/>
      <p:bldP spid="838662" grpId="14" animBg="1"/>
      <p:bldP spid="838662" grpId="15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Hanoi </a:t>
            </a:r>
            <a:r>
              <a:rPr lang="en-US" altLang="en-US" dirty="0" smtClean="0"/>
              <a:t>Recursion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/>
              <a:t>ให้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H</a:t>
            </a:r>
            <a:r>
              <a:rPr lang="en-US" altLang="en-US" i="1" baseline="-25000" dirty="0">
                <a:solidFill>
                  <a:srgbClr val="FF0000"/>
                </a:solidFill>
              </a:rPr>
              <a:t>n</a:t>
            </a:r>
            <a:r>
              <a:rPr lang="en-US" altLang="en-US" i="1" baseline="-25000" dirty="0"/>
              <a:t> </a:t>
            </a:r>
            <a:r>
              <a:rPr lang="en-US" altLang="en-US" dirty="0"/>
              <a:t>= </a:t>
            </a:r>
            <a:r>
              <a:rPr lang="th-TH" altLang="en-US" dirty="0"/>
              <a:t>จำนวนครั้งของการย้ายแผ่นดิสก์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th-TH" altLang="en-US" dirty="0" smtClean="0"/>
              <a:t>แผ่น</a:t>
            </a:r>
          </a:p>
          <a:p>
            <a:pPr marL="0" indent="0">
              <a:buNone/>
            </a:pPr>
            <a:endParaRPr lang="en-US" altLang="en-US" sz="1000" dirty="0"/>
          </a:p>
          <a:p>
            <a:pPr>
              <a:buFontTx/>
              <a:buNone/>
            </a:pPr>
            <a:r>
              <a:rPr lang="th-TH" altLang="en-US" b="1" dirty="0"/>
              <a:t>วิธีการย้าย</a:t>
            </a:r>
            <a:r>
              <a:rPr lang="th-TH" altLang="en-US" b="1" dirty="0" smtClean="0"/>
              <a:t>แผ่นทองคำ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r>
              <a:rPr lang="th-TH" altLang="en-US" dirty="0">
                <a:latin typeface="Angsana New" panose="02020603050405020304" pitchFamily="18" charset="-34"/>
              </a:rPr>
              <a:t>ย้าย</a:t>
            </a:r>
            <a:r>
              <a:rPr lang="th-TH" altLang="en-US" dirty="0" smtClean="0">
                <a:latin typeface="Angsana New" panose="02020603050405020304" pitchFamily="18" charset="-34"/>
              </a:rPr>
              <a:t>แผ่นทองคำ</a:t>
            </a:r>
            <a:r>
              <a:rPr lang="th-TH" altLang="en-US" sz="2800" dirty="0" smtClean="0"/>
              <a:t> </a:t>
            </a:r>
            <a:r>
              <a:rPr lang="en-US" altLang="en-US" sz="2800" i="1" dirty="0">
                <a:solidFill>
                  <a:srgbClr val="FF0000"/>
                </a:solidFill>
              </a:rPr>
              <a:t>n</a:t>
            </a:r>
            <a:r>
              <a:rPr lang="en-US" altLang="en-US" sz="2800" dirty="0">
                <a:solidFill>
                  <a:srgbClr val="FF0000"/>
                </a:solidFill>
              </a:rPr>
              <a:t>−1</a:t>
            </a:r>
            <a:r>
              <a:rPr lang="en-US" altLang="en-US" sz="2800" dirty="0"/>
              <a:t> </a:t>
            </a:r>
            <a:r>
              <a:rPr lang="th-TH" altLang="en-US" sz="2800" dirty="0">
                <a:latin typeface="Angsana New" panose="02020603050405020304" pitchFamily="18" charset="-34"/>
              </a:rPr>
              <a:t>แผ่นที่อยู่ด้านบนไปยังหลักอื่นๆ</a:t>
            </a:r>
            <a:r>
              <a:rPr lang="en-US" altLang="en-US" sz="2800" dirty="0">
                <a:latin typeface="Angsana New" panose="02020603050405020304" pitchFamily="18" charset="-34"/>
              </a:rPr>
              <a:t> </a:t>
            </a:r>
            <a:endParaRPr lang="th-TH" altLang="en-US" sz="2800" dirty="0" smtClean="0">
              <a:latin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th-TH" altLang="en-US" sz="2800" dirty="0" smtClean="0">
                <a:latin typeface="Angsana New" panose="02020603050405020304" pitchFamily="18" charset="-34"/>
              </a:rPr>
              <a:t>    </a:t>
            </a:r>
            <a:r>
              <a:rPr lang="en-US" altLang="en-US" sz="2800" b="1" dirty="0" smtClean="0">
                <a:solidFill>
                  <a:srgbClr val="0070C0"/>
                </a:solidFill>
                <a:latin typeface="Angsana New" panose="02020603050405020304" pitchFamily="18" charset="-34"/>
              </a:rPr>
              <a:t>(</a:t>
            </a:r>
            <a:r>
              <a:rPr lang="th-TH" altLang="en-US" sz="2800" b="1" dirty="0">
                <a:solidFill>
                  <a:srgbClr val="0070C0"/>
                </a:solidFill>
                <a:latin typeface="Angsana New" panose="02020603050405020304" pitchFamily="18" charset="-34"/>
              </a:rPr>
              <a:t>มีการย้ายแผ่น</a:t>
            </a:r>
            <a:r>
              <a:rPr lang="en-US" altLang="en-US" sz="2800" b="1" dirty="0">
                <a:solidFill>
                  <a:srgbClr val="0070C0"/>
                </a:solidFill>
              </a:rPr>
              <a:t> H</a:t>
            </a:r>
            <a:r>
              <a:rPr lang="en-US" altLang="en-US" sz="2800" b="1" baseline="-25000" dirty="0">
                <a:solidFill>
                  <a:srgbClr val="0070C0"/>
                </a:solidFill>
              </a:rPr>
              <a:t>n−1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  <a:r>
              <a:rPr lang="th-TH" altLang="en-US" sz="2800" b="1" dirty="0">
                <a:solidFill>
                  <a:srgbClr val="0070C0"/>
                </a:solidFill>
                <a:latin typeface="Angsana New" panose="02020603050405020304" pitchFamily="18" charset="-34"/>
              </a:rPr>
              <a:t>ครั้ง</a:t>
            </a:r>
            <a:r>
              <a:rPr lang="en-US" altLang="en-US" sz="2800" b="1" dirty="0">
                <a:solidFill>
                  <a:srgbClr val="0070C0"/>
                </a:solidFill>
                <a:latin typeface="Angsana New" panose="02020603050405020304" pitchFamily="18" charset="-34"/>
              </a:rPr>
              <a:t>)</a:t>
            </a:r>
          </a:p>
          <a:p>
            <a:r>
              <a:rPr lang="th-TH" altLang="en-US" dirty="0">
                <a:latin typeface="Angsana New" panose="02020603050405020304" pitchFamily="18" charset="-34"/>
              </a:rPr>
              <a:t>ย้าย</a:t>
            </a:r>
            <a:r>
              <a:rPr lang="th-TH" altLang="en-US" dirty="0" smtClean="0">
                <a:latin typeface="Angsana New" panose="02020603050405020304" pitchFamily="18" charset="-34"/>
              </a:rPr>
              <a:t>แผ่นทองคำที่อ</a:t>
            </a:r>
            <a:r>
              <a:rPr lang="th-TH" altLang="en-US" dirty="0">
                <a:latin typeface="Angsana New" panose="02020603050405020304" pitchFamily="18" charset="-34"/>
              </a:rPr>
              <a:t>ยู่</a:t>
            </a:r>
            <a:r>
              <a:rPr lang="th-TH" altLang="en-US" dirty="0" smtClean="0">
                <a:latin typeface="Angsana New" panose="02020603050405020304" pitchFamily="18" charset="-34"/>
              </a:rPr>
              <a:t>ด้านล่าง </a:t>
            </a:r>
            <a:r>
              <a:rPr lang="en-US" altLang="en-US" b="1" dirty="0" smtClean="0">
                <a:solidFill>
                  <a:srgbClr val="0070C0"/>
                </a:solidFill>
                <a:latin typeface="Angsana New" panose="02020603050405020304" pitchFamily="18" charset="-34"/>
              </a:rPr>
              <a:t>(</a:t>
            </a:r>
            <a:r>
              <a:rPr lang="th-TH" altLang="en-US" b="1" dirty="0">
                <a:solidFill>
                  <a:srgbClr val="0070C0"/>
                </a:solidFill>
                <a:latin typeface="Angsana New" panose="02020603050405020304" pitchFamily="18" charset="-34"/>
              </a:rPr>
              <a:t>ย้าย </a:t>
            </a:r>
            <a:r>
              <a:rPr lang="en-US" altLang="en-US" b="1" dirty="0">
                <a:solidFill>
                  <a:srgbClr val="0070C0"/>
                </a:solidFill>
                <a:latin typeface="Angsana New" panose="02020603050405020304" pitchFamily="18" charset="-34"/>
              </a:rPr>
              <a:t>1 </a:t>
            </a:r>
            <a:r>
              <a:rPr lang="th-TH" altLang="en-US" b="1" dirty="0">
                <a:solidFill>
                  <a:srgbClr val="0070C0"/>
                </a:solidFill>
                <a:latin typeface="Angsana New" panose="02020603050405020304" pitchFamily="18" charset="-34"/>
              </a:rPr>
              <a:t>ครั้ง</a:t>
            </a:r>
            <a:r>
              <a:rPr lang="en-US" altLang="en-US" b="1" dirty="0">
                <a:solidFill>
                  <a:srgbClr val="0070C0"/>
                </a:solidFill>
                <a:latin typeface="Angsana New" panose="02020603050405020304" pitchFamily="18" charset="-34"/>
              </a:rPr>
              <a:t>)</a:t>
            </a:r>
          </a:p>
          <a:p>
            <a:r>
              <a:rPr lang="th-TH" altLang="en-US" dirty="0">
                <a:latin typeface="Angsana New" panose="02020603050405020304" pitchFamily="18" charset="-34"/>
              </a:rPr>
              <a:t>ย้าย</a:t>
            </a:r>
            <a:r>
              <a:rPr lang="th-TH" altLang="en-US" dirty="0" smtClean="0">
                <a:latin typeface="Angsana New" panose="02020603050405020304" pitchFamily="18" charset="-34"/>
              </a:rPr>
              <a:t>แผ่นทองคำ</a:t>
            </a:r>
            <a:r>
              <a:rPr lang="th-TH" altLang="en-US" sz="2800" dirty="0" smtClean="0"/>
              <a:t> </a:t>
            </a:r>
            <a:r>
              <a:rPr lang="en-US" altLang="en-US" sz="2800" i="1" dirty="0">
                <a:solidFill>
                  <a:srgbClr val="FF0000"/>
                </a:solidFill>
              </a:rPr>
              <a:t>n</a:t>
            </a:r>
            <a:r>
              <a:rPr lang="en-US" altLang="en-US" sz="2800" dirty="0">
                <a:solidFill>
                  <a:srgbClr val="FF0000"/>
                </a:solidFill>
              </a:rPr>
              <a:t>−1</a:t>
            </a:r>
            <a:r>
              <a:rPr lang="en-US" altLang="en-US" sz="2800" dirty="0"/>
              <a:t> </a:t>
            </a:r>
            <a:r>
              <a:rPr lang="th-TH" altLang="en-US" dirty="0">
                <a:latin typeface="Angsana New" panose="02020603050405020304" pitchFamily="18" charset="-34"/>
              </a:rPr>
              <a:t>แผ่นที่อยู่ด้านบน(ที่ย้ายไปไว้ยังหลักอื่น)ไปไว้บนแผ่นที่อยู่ด้านล่าง</a:t>
            </a:r>
            <a:r>
              <a:rPr lang="en-US" altLang="en-US" dirty="0">
                <a:latin typeface="Angsana New" panose="02020603050405020304" pitchFamily="18" charset="-34"/>
              </a:rPr>
              <a:t> </a:t>
            </a:r>
            <a:r>
              <a:rPr lang="en-US" altLang="en-US" b="1" dirty="0">
                <a:solidFill>
                  <a:srgbClr val="0070C0"/>
                </a:solidFill>
                <a:latin typeface="Angsana New" panose="02020603050405020304" pitchFamily="18" charset="-34"/>
              </a:rPr>
              <a:t>(</a:t>
            </a:r>
            <a:r>
              <a:rPr lang="th-TH" altLang="en-US" b="1" dirty="0">
                <a:solidFill>
                  <a:srgbClr val="0070C0"/>
                </a:solidFill>
                <a:latin typeface="Angsana New" panose="02020603050405020304" pitchFamily="18" charset="-34"/>
              </a:rPr>
              <a:t>มีการย้ายแผ่น</a:t>
            </a:r>
            <a:r>
              <a:rPr lang="th-TH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en-US" sz="2800" b="1" dirty="0">
                <a:solidFill>
                  <a:srgbClr val="0070C0"/>
                </a:solidFill>
              </a:rPr>
              <a:t>H</a:t>
            </a:r>
            <a:r>
              <a:rPr lang="en-US" altLang="en-US" sz="2800" b="1" baseline="-25000" dirty="0">
                <a:solidFill>
                  <a:srgbClr val="0070C0"/>
                </a:solidFill>
              </a:rPr>
              <a:t>n−1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  <a:r>
              <a:rPr lang="th-TH" altLang="en-US" b="1" dirty="0">
                <a:solidFill>
                  <a:srgbClr val="0070C0"/>
                </a:solidFill>
                <a:latin typeface="Angsana New" panose="02020603050405020304" pitchFamily="18" charset="-34"/>
              </a:rPr>
              <a:t>ครั้ง</a:t>
            </a:r>
            <a:r>
              <a:rPr lang="en-US" altLang="en-US" b="1" dirty="0" smtClean="0">
                <a:solidFill>
                  <a:srgbClr val="0070C0"/>
                </a:solidFill>
                <a:latin typeface="Angsana New" panose="02020603050405020304" pitchFamily="18" charset="-34"/>
              </a:rPr>
              <a:t>)</a:t>
            </a:r>
          </a:p>
          <a:p>
            <a:pPr marL="0" indent="0">
              <a:buNone/>
            </a:pPr>
            <a:endParaRPr lang="en-US" altLang="en-US" sz="1000" b="1" dirty="0">
              <a:solidFill>
                <a:srgbClr val="0070C0"/>
              </a:solidFill>
              <a:latin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th-TH" altLang="en-US" b="1" dirty="0" smtClean="0"/>
              <a:t>ฟังก์ชันเวียนเกิดคือ</a:t>
            </a:r>
            <a:r>
              <a:rPr lang="en-US" altLang="en-US" b="1" dirty="0" smtClean="0"/>
              <a:t>:</a:t>
            </a:r>
            <a:r>
              <a:rPr lang="en-US" altLang="en-US" dirty="0" smtClean="0"/>
              <a:t>      </a:t>
            </a:r>
            <a:r>
              <a:rPr lang="en-US" altLang="en-US" i="1" dirty="0">
                <a:solidFill>
                  <a:srgbClr val="FF0000"/>
                </a:solidFill>
              </a:rPr>
              <a:t>H</a:t>
            </a:r>
            <a:r>
              <a:rPr lang="en-US" altLang="en-US" i="1" baseline="-25000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 = 2</a:t>
            </a:r>
            <a:r>
              <a:rPr lang="en-US" altLang="en-US" i="1" dirty="0">
                <a:solidFill>
                  <a:srgbClr val="FF0000"/>
                </a:solidFill>
              </a:rPr>
              <a:t>H</a:t>
            </a:r>
            <a:r>
              <a:rPr lang="en-US" altLang="en-US" i="1" baseline="-25000" dirty="0">
                <a:solidFill>
                  <a:srgbClr val="FF0000"/>
                </a:solidFill>
              </a:rPr>
              <a:t>n</a:t>
            </a:r>
            <a:r>
              <a:rPr lang="en-US" altLang="en-US" baseline="-25000" dirty="0">
                <a:solidFill>
                  <a:srgbClr val="FF0000"/>
                </a:solidFill>
              </a:rPr>
              <a:t>−1</a:t>
            </a:r>
            <a:r>
              <a:rPr lang="en-US" altLang="en-US" dirty="0">
                <a:solidFill>
                  <a:srgbClr val="FF0000"/>
                </a:solidFill>
              </a:rPr>
              <a:t> + 1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2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Hanoi </a:t>
            </a:r>
            <a:r>
              <a:rPr lang="en-US" altLang="en-US" dirty="0" smtClean="0"/>
              <a:t>Recurrence Relation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97152"/>
              </a:xfrm>
            </p:spPr>
            <p:txBody>
              <a:bodyPr/>
              <a:lstStyle/>
              <a:p>
                <a:r>
                  <a:rPr lang="th-TH" altLang="en-US" b="1" dirty="0" smtClean="0"/>
                  <a:t>สังเกตว่า</a:t>
                </a:r>
                <a:r>
                  <a:rPr lang="en-US" altLang="en-US" b="1" dirty="0"/>
                  <a:t>:</a:t>
                </a:r>
                <a:r>
                  <a:rPr lang="en-US" altLang="en-US" dirty="0"/>
                  <a:t>      </a:t>
                </a:r>
                <a:r>
                  <a:rPr lang="en-US" altLang="en-US" i="1" dirty="0">
                    <a:solidFill>
                      <a:srgbClr val="FF0000"/>
                    </a:solidFill>
                  </a:rPr>
                  <a:t>H</a:t>
                </a:r>
                <a:r>
                  <a:rPr lang="en-US" altLang="en-US" i="1" baseline="-25000" dirty="0">
                    <a:solidFill>
                      <a:srgbClr val="FF0000"/>
                    </a:solidFill>
                  </a:rPr>
                  <a:t>n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 = 2</a:t>
                </a:r>
                <a:r>
                  <a:rPr lang="en-US" altLang="en-US" i="1" dirty="0">
                    <a:solidFill>
                      <a:srgbClr val="FF0000"/>
                    </a:solidFill>
                  </a:rPr>
                  <a:t>H</a:t>
                </a:r>
                <a:r>
                  <a:rPr lang="en-US" altLang="en-US" i="1" baseline="-25000" dirty="0">
                    <a:solidFill>
                      <a:srgbClr val="FF0000"/>
                    </a:solidFill>
                  </a:rPr>
                  <a:t>n</a:t>
                </a:r>
                <a:r>
                  <a:rPr lang="en-US" altLang="en-US" baseline="-25000" dirty="0">
                    <a:solidFill>
                      <a:srgbClr val="FF0000"/>
                    </a:solidFill>
                  </a:rPr>
                  <a:t>−1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 + </a:t>
                </a:r>
                <a:r>
                  <a:rPr lang="en-US" altLang="en-US" dirty="0" smtClean="0">
                    <a:solidFill>
                      <a:srgbClr val="FF0000"/>
                    </a:solidFill>
                  </a:rPr>
                  <a:t>1</a:t>
                </a:r>
                <a:endParaRPr lang="th-TH" altLang="en-US" dirty="0" smtClean="0">
                  <a:latin typeface="Angsana New" panose="02020603050405020304" pitchFamily="18" charset="-34"/>
                </a:endParaRPr>
              </a:p>
              <a:p>
                <a:pPr lvl="1"/>
                <a:r>
                  <a:rPr lang="th-TH" altLang="en-US" dirty="0" smtClean="0">
                    <a:latin typeface="Angsana New" panose="02020603050405020304" pitchFamily="18" charset="-34"/>
                  </a:rPr>
                  <a:t>จำนวน</a:t>
                </a:r>
                <a:r>
                  <a:rPr lang="th-TH" altLang="en-US" dirty="0">
                    <a:latin typeface="Angsana New" panose="02020603050405020304" pitchFamily="18" charset="-34"/>
                  </a:rPr>
                  <a:t>ครั้งของการย้าย</a:t>
                </a:r>
                <a:r>
                  <a:rPr lang="th-TH" altLang="en-US" dirty="0" smtClean="0">
                    <a:latin typeface="Angsana New" panose="02020603050405020304" pitchFamily="18" charset="-34"/>
                  </a:rPr>
                  <a:t>แผ่นทองคำสามารถ</a:t>
                </a:r>
                <a:r>
                  <a:rPr lang="th-TH" altLang="en-US" dirty="0">
                    <a:latin typeface="Angsana New" panose="02020603050405020304" pitchFamily="18" charset="-34"/>
                  </a:rPr>
                  <a:t>อธิบายได้ด้วยความสัมพันธ์เวียน</a:t>
                </a:r>
                <a:r>
                  <a:rPr lang="th-TH" altLang="en-US" dirty="0" smtClean="0">
                    <a:latin typeface="Angsana New" panose="02020603050405020304" pitchFamily="18" charset="-34"/>
                  </a:rPr>
                  <a:t>เกิด</a:t>
                </a:r>
              </a:p>
              <a:p>
                <a:pPr>
                  <a:buFontTx/>
                  <a:buNone/>
                  <a:defRPr/>
                </a:pPr>
                <a:r>
                  <a:rPr lang="th-TH" sz="2000" i="1" dirty="0" smtClean="0"/>
                  <a:t>	</a:t>
                </a:r>
                <a:r>
                  <a:rPr lang="en-US" sz="2000" i="1" dirty="0" smtClean="0"/>
                  <a:t>H</a:t>
                </a:r>
                <a:r>
                  <a:rPr lang="en-US" sz="2000" i="1" baseline="-25000" dirty="0" smtClean="0"/>
                  <a:t>n</a:t>
                </a:r>
                <a:r>
                  <a:rPr lang="en-US" sz="2000" dirty="0" smtClean="0"/>
                  <a:t> </a:t>
                </a:r>
                <a:r>
                  <a:rPr lang="th-TH" sz="2000" dirty="0" smtClean="0"/>
                  <a:t>	</a:t>
                </a:r>
                <a:r>
                  <a:rPr lang="en-US" sz="2000" dirty="0" smtClean="0"/>
                  <a:t>= </a:t>
                </a:r>
                <a:r>
                  <a:rPr lang="en-US" sz="2000" dirty="0"/>
                  <a:t>2 </a:t>
                </a:r>
                <a:r>
                  <a:rPr lang="en-US" sz="2000" i="1" dirty="0"/>
                  <a:t>H</a:t>
                </a:r>
                <a:r>
                  <a:rPr lang="en-US" sz="2000" i="1" baseline="-25000" dirty="0"/>
                  <a:t>n</a:t>
                </a:r>
                <a:r>
                  <a:rPr lang="en-US" sz="2000" baseline="-25000" dirty="0">
                    <a:cs typeface="Times New Roman" pitchFamily="18" charset="0"/>
                  </a:rPr>
                  <a:t>−1</a:t>
                </a:r>
                <a:r>
                  <a:rPr lang="en-US" sz="2000" dirty="0">
                    <a:cs typeface="Times New Roman" pitchFamily="18" charset="0"/>
                  </a:rPr>
                  <a:t> + 1</a:t>
                </a:r>
              </a:p>
              <a:p>
                <a:pPr>
                  <a:buFontTx/>
                  <a:buNone/>
                  <a:defRPr/>
                </a:pPr>
                <a:r>
                  <a:rPr lang="en-US" sz="2000" dirty="0">
                    <a:cs typeface="Times New Roman" pitchFamily="18" charset="0"/>
                  </a:rPr>
                  <a:t>	</a:t>
                </a:r>
                <a:r>
                  <a:rPr lang="th-TH" sz="2000" dirty="0" smtClean="0"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cs typeface="Times New Roman" pitchFamily="18" charset="0"/>
                  </a:rPr>
                  <a:t>= </a:t>
                </a:r>
                <a:r>
                  <a:rPr lang="en-US" sz="2000" dirty="0"/>
                  <a:t>2 (2 </a:t>
                </a:r>
                <a:r>
                  <a:rPr lang="en-US" sz="2000" i="1" dirty="0"/>
                  <a:t>H</a:t>
                </a:r>
                <a:r>
                  <a:rPr lang="en-US" sz="2000" i="1" baseline="-25000" dirty="0"/>
                  <a:t>n</a:t>
                </a:r>
                <a:r>
                  <a:rPr lang="en-US" sz="2000" baseline="-25000" dirty="0">
                    <a:cs typeface="Times New Roman" pitchFamily="18" charset="0"/>
                  </a:rPr>
                  <a:t>−2</a:t>
                </a:r>
                <a:r>
                  <a:rPr lang="en-US" sz="2000" dirty="0">
                    <a:cs typeface="Times New Roman" pitchFamily="18" charset="0"/>
                  </a:rPr>
                  <a:t> + 1) + 1 	</a:t>
                </a:r>
                <a:r>
                  <a:rPr lang="th-TH" sz="2000" dirty="0" smtClean="0"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cs typeface="Times New Roman" pitchFamily="18" charset="0"/>
                  </a:rPr>
                  <a:t>= </a:t>
                </a:r>
                <a:r>
                  <a:rPr lang="en-US" sz="2000" dirty="0">
                    <a:cs typeface="Times New Roman" pitchFamily="18" charset="0"/>
                  </a:rPr>
                  <a:t>2</a:t>
                </a:r>
                <a:r>
                  <a:rPr lang="en-US" sz="2000" baseline="30000" dirty="0">
                    <a:cs typeface="Times New Roman" pitchFamily="18" charset="0"/>
                  </a:rPr>
                  <a:t>2 </a:t>
                </a:r>
                <a:r>
                  <a:rPr lang="en-US" sz="2000" i="1" dirty="0"/>
                  <a:t>H</a:t>
                </a:r>
                <a:r>
                  <a:rPr lang="en-US" sz="2000" i="1" baseline="-25000" dirty="0"/>
                  <a:t>n</a:t>
                </a:r>
                <a:r>
                  <a:rPr lang="en-US" sz="2000" baseline="-25000" dirty="0">
                    <a:cs typeface="Times New Roman" pitchFamily="18" charset="0"/>
                  </a:rPr>
                  <a:t>−2</a:t>
                </a:r>
                <a:r>
                  <a:rPr lang="en-US" sz="2000" dirty="0">
                    <a:cs typeface="Times New Roman" pitchFamily="18" charset="0"/>
                  </a:rPr>
                  <a:t> + 2 + 1</a:t>
                </a:r>
              </a:p>
              <a:p>
                <a:pPr>
                  <a:buFontTx/>
                  <a:buNone/>
                  <a:defRPr/>
                </a:pPr>
                <a:r>
                  <a:rPr lang="en-US" sz="2000" dirty="0">
                    <a:cs typeface="Times New Roman" pitchFamily="18" charset="0"/>
                  </a:rPr>
                  <a:t>	 </a:t>
                </a:r>
                <a:r>
                  <a:rPr lang="th-TH" sz="2000" dirty="0" smtClean="0"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cs typeface="Times New Roman" pitchFamily="18" charset="0"/>
                  </a:rPr>
                  <a:t>= </a:t>
                </a:r>
                <a:r>
                  <a:rPr lang="en-US" sz="2000" dirty="0">
                    <a:cs typeface="Times New Roman" pitchFamily="18" charset="0"/>
                  </a:rPr>
                  <a:t>2</a:t>
                </a:r>
                <a:r>
                  <a:rPr lang="en-US" sz="2000" baseline="30000" dirty="0">
                    <a:cs typeface="Times New Roman" pitchFamily="18" charset="0"/>
                  </a:rPr>
                  <a:t>2</a:t>
                </a:r>
                <a:r>
                  <a:rPr lang="en-US" sz="2000" dirty="0">
                    <a:cs typeface="Times New Roman" pitchFamily="18" charset="0"/>
                  </a:rPr>
                  <a:t>(2 </a:t>
                </a:r>
                <a:r>
                  <a:rPr lang="en-US" sz="2000" i="1" dirty="0"/>
                  <a:t>H</a:t>
                </a:r>
                <a:r>
                  <a:rPr lang="en-US" sz="2000" i="1" baseline="-25000" dirty="0"/>
                  <a:t>n</a:t>
                </a:r>
                <a:r>
                  <a:rPr lang="en-US" sz="2000" baseline="-25000" dirty="0">
                    <a:cs typeface="Times New Roman" pitchFamily="18" charset="0"/>
                  </a:rPr>
                  <a:t>−3</a:t>
                </a:r>
                <a:r>
                  <a:rPr lang="en-US" sz="2000" dirty="0">
                    <a:cs typeface="Times New Roman" pitchFamily="18" charset="0"/>
                  </a:rPr>
                  <a:t> + 1) + 2 + 1	= 2</a:t>
                </a:r>
                <a:r>
                  <a:rPr lang="en-US" sz="2000" baseline="30000" dirty="0">
                    <a:cs typeface="Times New Roman" pitchFamily="18" charset="0"/>
                  </a:rPr>
                  <a:t>3</a:t>
                </a:r>
                <a:r>
                  <a:rPr lang="en-US" sz="2000" dirty="0">
                    <a:cs typeface="Times New Roman" pitchFamily="18" charset="0"/>
                  </a:rPr>
                  <a:t> </a:t>
                </a:r>
                <a:r>
                  <a:rPr lang="en-US" sz="2000" i="1" dirty="0"/>
                  <a:t>H</a:t>
                </a:r>
                <a:r>
                  <a:rPr lang="en-US" sz="2000" i="1" baseline="-25000" dirty="0"/>
                  <a:t>n</a:t>
                </a:r>
                <a:r>
                  <a:rPr lang="en-US" sz="2000" baseline="-25000" dirty="0">
                    <a:cs typeface="Times New Roman" pitchFamily="18" charset="0"/>
                  </a:rPr>
                  <a:t>−3</a:t>
                </a:r>
                <a:r>
                  <a:rPr lang="en-US" sz="2000" dirty="0">
                    <a:cs typeface="Times New Roman" pitchFamily="18" charset="0"/>
                  </a:rPr>
                  <a:t> + 2</a:t>
                </a:r>
                <a:r>
                  <a:rPr lang="en-US" sz="2000" baseline="30000" dirty="0">
                    <a:cs typeface="Times New Roman" pitchFamily="18" charset="0"/>
                  </a:rPr>
                  <a:t>2</a:t>
                </a:r>
                <a:r>
                  <a:rPr lang="en-US" sz="2000" dirty="0">
                    <a:cs typeface="Times New Roman" pitchFamily="18" charset="0"/>
                  </a:rPr>
                  <a:t> + 2 + 1</a:t>
                </a:r>
              </a:p>
              <a:p>
                <a:pPr>
                  <a:buFontTx/>
                  <a:buNone/>
                  <a:defRPr/>
                </a:pPr>
                <a:r>
                  <a:rPr lang="en-US" sz="2000" dirty="0">
                    <a:cs typeface="Times New Roman" pitchFamily="18" charset="0"/>
                  </a:rPr>
                  <a:t>	 </a:t>
                </a:r>
                <a:r>
                  <a:rPr lang="th-TH" sz="2000" dirty="0" smtClean="0"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cs typeface="Times New Roman" pitchFamily="18" charset="0"/>
                  </a:rPr>
                  <a:t>…</a:t>
                </a:r>
                <a:endParaRPr lang="en-US" sz="2000" dirty="0">
                  <a:cs typeface="Times New Roman" pitchFamily="18" charset="0"/>
                </a:endParaRPr>
              </a:p>
              <a:p>
                <a:pPr>
                  <a:buFontTx/>
                  <a:buNone/>
                  <a:defRPr/>
                </a:pPr>
                <a:r>
                  <a:rPr lang="en-US" sz="2000" dirty="0">
                    <a:cs typeface="Times New Roman" pitchFamily="18" charset="0"/>
                  </a:rPr>
                  <a:t>	 </a:t>
                </a:r>
                <a:r>
                  <a:rPr lang="th-TH" sz="2000" dirty="0" smtClean="0"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cs typeface="Times New Roman" pitchFamily="18" charset="0"/>
                  </a:rPr>
                  <a:t>= </a:t>
                </a:r>
                <a:r>
                  <a:rPr lang="en-US" sz="2000" dirty="0">
                    <a:cs typeface="Times New Roman" pitchFamily="18" charset="0"/>
                  </a:rPr>
                  <a:t>2</a:t>
                </a:r>
                <a:r>
                  <a:rPr lang="en-US" sz="2000" i="1" baseline="30000" dirty="0">
                    <a:cs typeface="Times New Roman" pitchFamily="18" charset="0"/>
                  </a:rPr>
                  <a:t>n</a:t>
                </a:r>
                <a:r>
                  <a:rPr lang="en-US" sz="2000" baseline="30000" dirty="0">
                    <a:cs typeface="Times New Roman" pitchFamily="18" charset="0"/>
                  </a:rPr>
                  <a:t>−1</a:t>
                </a:r>
                <a:r>
                  <a:rPr lang="en-US" sz="2000" dirty="0">
                    <a:cs typeface="Times New Roman" pitchFamily="18" charset="0"/>
                  </a:rPr>
                  <a:t> </a:t>
                </a:r>
                <a:r>
                  <a:rPr lang="en-US" sz="2000" i="1" dirty="0">
                    <a:cs typeface="Times New Roman" pitchFamily="18" charset="0"/>
                  </a:rPr>
                  <a:t>H</a:t>
                </a:r>
                <a:r>
                  <a:rPr lang="en-US" sz="2000" baseline="-25000" dirty="0">
                    <a:cs typeface="Times New Roman" pitchFamily="18" charset="0"/>
                  </a:rPr>
                  <a:t>1</a:t>
                </a:r>
                <a:r>
                  <a:rPr lang="en-US" sz="2000" dirty="0">
                    <a:cs typeface="Times New Roman" pitchFamily="18" charset="0"/>
                  </a:rPr>
                  <a:t> + 2</a:t>
                </a:r>
                <a:r>
                  <a:rPr lang="en-US" sz="2000" i="1" baseline="30000" dirty="0">
                    <a:cs typeface="Times New Roman" pitchFamily="18" charset="0"/>
                  </a:rPr>
                  <a:t>n</a:t>
                </a:r>
                <a:r>
                  <a:rPr lang="en-US" sz="2000" baseline="30000" dirty="0">
                    <a:cs typeface="Times New Roman" pitchFamily="18" charset="0"/>
                  </a:rPr>
                  <a:t>−2</a:t>
                </a:r>
                <a:r>
                  <a:rPr lang="en-US" sz="2000" dirty="0">
                    <a:cs typeface="Times New Roman" pitchFamily="18" charset="0"/>
                  </a:rPr>
                  <a:t> + … + 2 + </a:t>
                </a:r>
                <a:r>
                  <a:rPr lang="en-US" sz="2000" dirty="0" smtClean="0">
                    <a:cs typeface="Times New Roman" pitchFamily="18" charset="0"/>
                  </a:rPr>
                  <a:t>1</a:t>
                </a:r>
                <a:r>
                  <a:rPr lang="th-TH" sz="2000" dirty="0" smtClean="0"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solidFill>
                      <a:srgbClr val="FF0000"/>
                    </a:solidFill>
                    <a:cs typeface="Times New Roman" pitchFamily="18" charset="0"/>
                  </a:rPr>
                  <a:t>H</a:t>
                </a:r>
                <a:r>
                  <a:rPr lang="en-US" sz="2000" baseline="-25000" dirty="0" smtClean="0">
                    <a:solidFill>
                      <a:srgbClr val="FF0000"/>
                    </a:solidFill>
                    <a:cs typeface="Times New Roman" pitchFamily="18" charset="0"/>
                  </a:rPr>
                  <a:t>1</a:t>
                </a:r>
                <a:r>
                  <a:rPr lang="en-US" sz="2000" dirty="0" smtClean="0">
                    <a:solidFill>
                      <a:srgbClr val="FF0000"/>
                    </a:solidFill>
                    <a:cs typeface="Times New Roman" pitchFamily="18" charset="0"/>
                  </a:rPr>
                  <a:t> = 1</a:t>
                </a:r>
                <a:r>
                  <a:rPr lang="en-US" sz="2000" dirty="0" smtClean="0">
                    <a:cs typeface="Times New Roman" pitchFamily="18" charset="0"/>
                  </a:rPr>
                  <a:t> </a:t>
                </a:r>
                <a:endParaRPr lang="en-US" sz="2000" dirty="0">
                  <a:cs typeface="Times New Roman" pitchFamily="18" charset="0"/>
                </a:endParaRPr>
              </a:p>
              <a:p>
                <a:pPr>
                  <a:buFontTx/>
                  <a:buNone/>
                  <a:defRPr/>
                </a:pPr>
                <a:r>
                  <a:rPr lang="en-US" sz="2000" dirty="0">
                    <a:cs typeface="Times New Roman" pitchFamily="18" charset="0"/>
                  </a:rPr>
                  <a:t>	 </a:t>
                </a:r>
                <a:r>
                  <a:rPr lang="th-TH" sz="2000" dirty="0" smtClean="0"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cs typeface="Times New Roman" pitchFamily="18" charset="0"/>
                  </a:rPr>
                  <a:t>= </a:t>
                </a:r>
                <a:r>
                  <a:rPr lang="en-US" sz="2000" dirty="0">
                    <a:cs typeface="Times New Roman" pitchFamily="18" charset="0"/>
                  </a:rPr>
                  <a:t>2</a:t>
                </a:r>
                <a:r>
                  <a:rPr lang="en-US" sz="2000" i="1" baseline="30000" dirty="0">
                    <a:cs typeface="Times New Roman" pitchFamily="18" charset="0"/>
                  </a:rPr>
                  <a:t>n</a:t>
                </a:r>
                <a:r>
                  <a:rPr lang="en-US" sz="2000" baseline="30000" dirty="0">
                    <a:cs typeface="Times New Roman" pitchFamily="18" charset="0"/>
                  </a:rPr>
                  <a:t>−1</a:t>
                </a:r>
                <a:r>
                  <a:rPr lang="en-US" sz="2000" dirty="0">
                    <a:cs typeface="Times New Roman" pitchFamily="18" charset="0"/>
                  </a:rPr>
                  <a:t> + 2</a:t>
                </a:r>
                <a:r>
                  <a:rPr lang="en-US" sz="2000" i="1" baseline="30000" dirty="0">
                    <a:cs typeface="Times New Roman" pitchFamily="18" charset="0"/>
                  </a:rPr>
                  <a:t>n</a:t>
                </a:r>
                <a:r>
                  <a:rPr lang="en-US" sz="2000" baseline="30000" dirty="0">
                    <a:cs typeface="Times New Roman" pitchFamily="18" charset="0"/>
                  </a:rPr>
                  <a:t>−2</a:t>
                </a:r>
                <a:r>
                  <a:rPr lang="en-US" sz="2000" dirty="0">
                    <a:cs typeface="Times New Roman" pitchFamily="18" charset="0"/>
                  </a:rPr>
                  <a:t> + … + 2 + </a:t>
                </a:r>
                <a:r>
                  <a:rPr lang="en-US" sz="2000" dirty="0" smtClean="0">
                    <a:cs typeface="Times New Roman" pitchFamily="18" charset="0"/>
                  </a:rPr>
                  <a:t>1</a:t>
                </a:r>
              </a:p>
              <a:p>
                <a:pPr>
                  <a:buFontTx/>
                  <a:buNone/>
                  <a:defRPr/>
                </a:pPr>
                <a:r>
                  <a:rPr lang="en-US" sz="2000" dirty="0" smtClean="0">
                    <a:cs typeface="Times New Roman" pitchFamily="18" charset="0"/>
                  </a:rPr>
                  <a:t>  		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0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𝑖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sup>
                      <m:e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endParaRPr lang="en-US" altLang="en-US" sz="2400" dirty="0" smtClean="0">
                  <a:latin typeface="Angsana New" panose="02020603050405020304" pitchFamily="18" charset="-34"/>
                </a:endParaRPr>
              </a:p>
              <a:p>
                <a:pPr>
                  <a:buFontTx/>
                  <a:buNone/>
                  <a:defRPr/>
                </a:pPr>
                <a:endParaRPr lang="en-US" altLang="en-US" sz="2400" dirty="0" smtClean="0">
                  <a:latin typeface="Angsana New" panose="02020603050405020304" pitchFamily="18" charset="-34"/>
                </a:endParaRPr>
              </a:p>
              <a:p>
                <a:pPr>
                  <a:defRPr/>
                </a:pPr>
                <a:r>
                  <a:rPr lang="th-TH" altLang="en-US" sz="2800" dirty="0" smtClean="0">
                    <a:latin typeface="Angsana New" panose="02020603050405020304" pitchFamily="18" charset="-34"/>
                  </a:rPr>
                  <a:t>เพราะฉะนั้นความสัมพันธ์เวียนเกิดของ </a:t>
                </a:r>
                <a:r>
                  <a:rPr lang="en-US" altLang="en-US" sz="2800" dirty="0" smtClean="0">
                    <a:latin typeface="Angsana New" panose="02020603050405020304" pitchFamily="18" charset="-34"/>
                  </a:rPr>
                  <a:t>Tower of Hanoi </a:t>
                </a:r>
                <a:r>
                  <a:rPr lang="th-TH" altLang="en-US" sz="2800" dirty="0" smtClean="0">
                    <a:latin typeface="Angsana New" panose="02020603050405020304" pitchFamily="18" charset="-34"/>
                  </a:rPr>
                  <a:t>คือ</a:t>
                </a:r>
                <a:r>
                  <a:rPr lang="en-US" altLang="en-US" sz="2800" dirty="0" smtClean="0">
                    <a:latin typeface="Angsana New" panose="02020603050405020304" pitchFamily="18" charset="-34"/>
                  </a:rPr>
                  <a:t>  </a:t>
                </a:r>
                <a:r>
                  <a:rPr lang="en-US" altLang="en-US" sz="2800" dirty="0" smtClean="0"/>
                  <a:t>2</a:t>
                </a:r>
                <a:r>
                  <a:rPr lang="en-US" altLang="en-US" sz="2800" baseline="30000" dirty="0" smtClean="0"/>
                  <a:t>n</a:t>
                </a:r>
                <a:r>
                  <a:rPr lang="en-US" altLang="en-US" sz="2800" dirty="0" smtClean="0"/>
                  <a:t> - 1</a:t>
                </a:r>
                <a:endParaRPr lang="en-US" altLang="en-US" sz="28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97152"/>
              </a:xfrm>
              <a:blipFill rotWithShape="0">
                <a:blip r:embed="rId2"/>
                <a:stretch>
                  <a:fillRect l="-449" t="-1954" r="-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220072" y="4581128"/>
                <a:ext cx="3473968" cy="1224136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𝑎𝑟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box>
                        <m:box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4581128"/>
                <a:ext cx="3473968" cy="1224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765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คำตอบของ </a:t>
            </a:r>
            <a:r>
              <a:rPr lang="en-US" dirty="0" smtClean="0"/>
              <a:t>Tower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dirty="0" smtClean="0"/>
              <a:t>มีแผ่นทองคำที่ต้องย้ายจำนวน </a:t>
            </a:r>
            <a:r>
              <a:rPr lang="en-US" altLang="en-US" dirty="0"/>
              <a:t>64 </a:t>
            </a:r>
            <a:r>
              <a:rPr lang="th-TH" altLang="en-US" dirty="0" smtClean="0"/>
              <a:t>แผ่น</a:t>
            </a:r>
          </a:p>
          <a:p>
            <a:r>
              <a:rPr lang="en-US" dirty="0" smtClean="0"/>
              <a:t>Recurrence Relation </a:t>
            </a:r>
            <a:r>
              <a:rPr lang="th-TH" dirty="0" smtClean="0"/>
              <a:t>คือ </a:t>
            </a:r>
            <a:r>
              <a:rPr lang="en-US" dirty="0" smtClean="0"/>
              <a:t>H</a:t>
            </a:r>
            <a:r>
              <a:rPr lang="en-US" baseline="-25000" dirty="0" smtClean="0"/>
              <a:t>n</a:t>
            </a:r>
            <a:r>
              <a:rPr lang="en-US" dirty="0" smtClean="0"/>
              <a:t> = 2</a:t>
            </a:r>
            <a:r>
              <a:rPr lang="en-US" baseline="30000" dirty="0" smtClean="0"/>
              <a:t>n</a:t>
            </a:r>
            <a:r>
              <a:rPr lang="en-US" dirty="0" smtClean="0"/>
              <a:t> – 1</a:t>
            </a:r>
          </a:p>
          <a:p>
            <a:r>
              <a:rPr lang="th-TH" dirty="0" smtClean="0"/>
              <a:t>แทนค่าจะได้ว่า</a:t>
            </a:r>
          </a:p>
          <a:p>
            <a:pPr lvl="1"/>
            <a:r>
              <a:rPr lang="th-TH" dirty="0" smtClean="0"/>
              <a:t>จำนวนครั้งที่ต้องย้ายแผ่นทองคำคือ </a:t>
            </a:r>
            <a:r>
              <a:rPr lang="en-US" dirty="0" smtClean="0"/>
              <a:t>H</a:t>
            </a:r>
            <a:r>
              <a:rPr lang="en-US" baseline="-25000" dirty="0" smtClean="0"/>
              <a:t>64</a:t>
            </a:r>
            <a:r>
              <a:rPr lang="en-US" dirty="0" smtClean="0"/>
              <a:t> = 2</a:t>
            </a:r>
            <a:r>
              <a:rPr lang="en-US" baseline="30000" dirty="0" smtClean="0"/>
              <a:t>64</a:t>
            </a:r>
            <a:r>
              <a:rPr lang="en-US" dirty="0" smtClean="0"/>
              <a:t> – 1</a:t>
            </a:r>
          </a:p>
          <a:p>
            <a:pPr lvl="1"/>
            <a:r>
              <a:rPr lang="en-US" dirty="0"/>
              <a:t>H</a:t>
            </a:r>
            <a:r>
              <a:rPr lang="en-US" baseline="-25000" dirty="0"/>
              <a:t>64</a:t>
            </a:r>
            <a:r>
              <a:rPr lang="en-US" dirty="0"/>
              <a:t> = 2</a:t>
            </a:r>
            <a:r>
              <a:rPr lang="en-US" baseline="30000" dirty="0"/>
              <a:t>64</a:t>
            </a:r>
            <a:r>
              <a:rPr lang="en-US" dirty="0"/>
              <a:t> – </a:t>
            </a:r>
            <a:r>
              <a:rPr lang="en-US" dirty="0" smtClean="0"/>
              <a:t>1 = </a:t>
            </a:r>
            <a:r>
              <a:rPr lang="en-US" altLang="en-US" dirty="0" smtClean="0"/>
              <a:t>18,446,774,073,709,551,615</a:t>
            </a:r>
          </a:p>
          <a:p>
            <a:r>
              <a:rPr lang="th-TH" dirty="0" smtClean="0"/>
              <a:t>การย้าย </a:t>
            </a:r>
            <a:r>
              <a:rPr lang="en-US" dirty="0" smtClean="0"/>
              <a:t>1 </a:t>
            </a:r>
            <a:r>
              <a:rPr lang="th-TH" dirty="0" smtClean="0"/>
              <a:t>ครั้งในเวลา </a:t>
            </a:r>
            <a:r>
              <a:rPr lang="en-US" dirty="0" smtClean="0"/>
              <a:t>1</a:t>
            </a:r>
            <a:r>
              <a:rPr lang="th-TH" dirty="0" smtClean="0"/>
              <a:t> วินาที  </a:t>
            </a:r>
            <a:endParaRPr lang="en-US" dirty="0"/>
          </a:p>
          <a:p>
            <a:r>
              <a:rPr lang="en-US" dirty="0" smtClean="0"/>
              <a:t>1 </a:t>
            </a:r>
            <a:r>
              <a:rPr lang="th-TH" dirty="0" smtClean="0"/>
              <a:t>ปีมีประมาณ </a:t>
            </a:r>
            <a:r>
              <a:rPr lang="en-US" dirty="0" smtClean="0"/>
              <a:t>60 x 60 x 24 x 356 = 30,758,400 </a:t>
            </a:r>
            <a:r>
              <a:rPr lang="th-TH" dirty="0" smtClean="0"/>
              <a:t>วินาที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sz="3200" dirty="0" smtClean="0"/>
              <a:t>ดังนั้นต้องใช้เวลาในการ</a:t>
            </a:r>
            <a:r>
              <a:rPr lang="th-TH" sz="3200" dirty="0"/>
              <a:t>ย้ายประมาณ </a:t>
            </a:r>
            <a:r>
              <a:rPr lang="th-TH" sz="3200" b="1" dirty="0" smtClean="0">
                <a:solidFill>
                  <a:srgbClr val="FF0000"/>
                </a:solidFill>
              </a:rPr>
              <a:t>599</a:t>
            </a:r>
            <a:r>
              <a:rPr lang="en-US" sz="3200" b="1" dirty="0" smtClean="0">
                <a:solidFill>
                  <a:srgbClr val="FF0000"/>
                </a:solidFill>
              </a:rPr>
              <a:t>,</a:t>
            </a:r>
            <a:r>
              <a:rPr lang="th-TH" sz="3200" b="1" dirty="0" smtClean="0">
                <a:solidFill>
                  <a:srgbClr val="FF0000"/>
                </a:solidFill>
              </a:rPr>
              <a:t>731</a:t>
            </a:r>
            <a:r>
              <a:rPr lang="en-US" sz="3200" b="1" dirty="0" smtClean="0">
                <a:solidFill>
                  <a:srgbClr val="FF0000"/>
                </a:solidFill>
              </a:rPr>
              <a:t>,</a:t>
            </a:r>
            <a:r>
              <a:rPr lang="th-TH" sz="3200" b="1" dirty="0" smtClean="0">
                <a:solidFill>
                  <a:srgbClr val="FF0000"/>
                </a:solidFill>
              </a:rPr>
              <a:t>262</a:t>
            </a:r>
            <a:r>
              <a:rPr lang="en-US" sz="3200" b="1" dirty="0" smtClean="0">
                <a:solidFill>
                  <a:srgbClr val="FF0000"/>
                </a:solidFill>
              </a:rPr>
              <a:t>,</a:t>
            </a:r>
            <a:r>
              <a:rPr lang="th-TH" sz="3200" b="1" dirty="0" smtClean="0">
                <a:solidFill>
                  <a:srgbClr val="FF0000"/>
                </a:solidFill>
              </a:rPr>
              <a:t>800 </a:t>
            </a:r>
            <a:r>
              <a:rPr lang="th-TH" sz="3200" dirty="0" smtClean="0"/>
              <a:t>ปี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0581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แบบฝึกหัดทำส่ง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จงเขียน </a:t>
            </a:r>
            <a:r>
              <a:rPr lang="en-US" dirty="0" smtClean="0"/>
              <a:t>pseudo-code </a:t>
            </a:r>
            <a:r>
              <a:rPr lang="th-TH" dirty="0" smtClean="0"/>
              <a:t>ของในการหา </a:t>
            </a:r>
            <a:r>
              <a:rPr lang="en-US" dirty="0"/>
              <a:t>F</a:t>
            </a:r>
            <a:r>
              <a:rPr lang="en-US" dirty="0" smtClean="0"/>
              <a:t>actorial </a:t>
            </a:r>
            <a:r>
              <a:rPr lang="th-TH" dirty="0" smtClean="0"/>
              <a:t>ในรูปแบบของฟังก์ชันเวียนเกิด</a:t>
            </a:r>
          </a:p>
          <a:p>
            <a:r>
              <a:rPr lang="th-TH" dirty="0"/>
              <a:t>จงเขียน </a:t>
            </a:r>
            <a:r>
              <a:rPr lang="en-US" dirty="0"/>
              <a:t>pseudo-code </a:t>
            </a:r>
            <a:r>
              <a:rPr lang="th-TH" dirty="0"/>
              <a:t>ของในการหา </a:t>
            </a:r>
            <a:r>
              <a:rPr lang="en-US" dirty="0" smtClean="0"/>
              <a:t>Summation </a:t>
            </a:r>
            <a:r>
              <a:rPr lang="th-TH" dirty="0"/>
              <a:t>ในรูปแบบของฟังก์ชันเวียนเกิด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63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Recursively Defined </a:t>
            </a:r>
            <a:r>
              <a:rPr lang="en-US" altLang="en-US" dirty="0" smtClean="0"/>
              <a:t>Functions</a:t>
            </a:r>
            <a:r>
              <a:rPr lang="th-TH" altLang="en-US" dirty="0" smtClean="0"/>
              <a:t> </a:t>
            </a:r>
            <a:r>
              <a:rPr lang="en-US" alt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en-US" sz="3600" b="1" dirty="0" smtClean="0">
                <a:sym typeface="Symbol" panose="05050102010706020507" pitchFamily="18" charset="2"/>
              </a:rPr>
              <a:t>ตัวอย่าง</a:t>
            </a:r>
            <a:endParaRPr lang="en-US" altLang="en-US" sz="3600" i="1" dirty="0"/>
          </a:p>
          <a:p>
            <a:pPr>
              <a:lnSpc>
                <a:spcPct val="105000"/>
              </a:lnSpc>
              <a:spcBef>
                <a:spcPct val="15000"/>
              </a:spcBef>
              <a:spcAft>
                <a:spcPct val="10000"/>
              </a:spcAft>
            </a:pPr>
            <a:r>
              <a:rPr lang="th-TH" altLang="en-US" sz="3600" dirty="0">
                <a:sym typeface="Symbol" panose="05050102010706020507" pitchFamily="18" charset="2"/>
              </a:rPr>
              <a:t>ลำดับ</a:t>
            </a:r>
            <a:r>
              <a:rPr lang="en-US" altLang="en-US" sz="3600" dirty="0">
                <a:sym typeface="Symbol" panose="05050102010706020507" pitchFamily="18" charset="2"/>
              </a:rPr>
              <a:t> {</a:t>
            </a:r>
            <a:r>
              <a:rPr lang="en-US" altLang="en-US" sz="3600" i="1" dirty="0">
                <a:sym typeface="Symbol" panose="05050102010706020507" pitchFamily="18" charset="2"/>
              </a:rPr>
              <a:t>a</a:t>
            </a:r>
            <a:r>
              <a:rPr lang="en-US" altLang="en-US" sz="3600" i="1" baseline="-25000" dirty="0">
                <a:sym typeface="Symbol" panose="05050102010706020507" pitchFamily="18" charset="2"/>
              </a:rPr>
              <a:t>n</a:t>
            </a:r>
            <a:r>
              <a:rPr lang="en-US" altLang="en-US" sz="3600" dirty="0">
                <a:sym typeface="Symbol" panose="05050102010706020507" pitchFamily="18" charset="2"/>
              </a:rPr>
              <a:t>} </a:t>
            </a:r>
            <a:r>
              <a:rPr lang="th-TH" altLang="en-US" sz="3600" dirty="0">
                <a:sym typeface="Symbol" panose="05050102010706020507" pitchFamily="18" charset="2"/>
              </a:rPr>
              <a:t>ของยกกำลังสอง </a:t>
            </a:r>
            <a:r>
              <a:rPr lang="en-US" altLang="en-US" sz="3600" dirty="0">
                <a:sym typeface="Symbol" panose="05050102010706020507" pitchFamily="18" charset="2"/>
              </a:rPr>
              <a:t>1,2,4,8,… </a:t>
            </a:r>
            <a:r>
              <a:rPr lang="th-TH" altLang="en-US" sz="3600" dirty="0">
                <a:sym typeface="Symbol" panose="05050102010706020507" pitchFamily="18" charset="2"/>
              </a:rPr>
              <a:t>นิยามโดย</a:t>
            </a:r>
            <a:endParaRPr lang="en-US" altLang="en-US" sz="3600" dirty="0">
              <a:sym typeface="Symbol" panose="05050102010706020507" pitchFamily="18" charset="2"/>
            </a:endParaRPr>
          </a:p>
          <a:p>
            <a:pPr>
              <a:lnSpc>
                <a:spcPct val="105000"/>
              </a:lnSpc>
              <a:spcBef>
                <a:spcPct val="15000"/>
              </a:spcBef>
              <a:spcAft>
                <a:spcPct val="10000"/>
              </a:spcAft>
              <a:buFontTx/>
              <a:buNone/>
            </a:pPr>
            <a:r>
              <a:rPr lang="en-US" altLang="en-US" sz="3600" i="1" dirty="0">
                <a:solidFill>
                  <a:schemeClr val="accent2"/>
                </a:solidFill>
                <a:sym typeface="Symbol" panose="05050102010706020507" pitchFamily="18" charset="2"/>
              </a:rPr>
              <a:t>	a</a:t>
            </a:r>
            <a:r>
              <a:rPr lang="en-US" altLang="en-US" sz="3600" i="1" baseline="-25000" dirty="0">
                <a:solidFill>
                  <a:schemeClr val="accent2"/>
                </a:solidFill>
                <a:sym typeface="Symbol" panose="05050102010706020507" pitchFamily="18" charset="2"/>
              </a:rPr>
              <a:t>n</a:t>
            </a:r>
            <a:r>
              <a:rPr lang="en-US" altLang="en-US" sz="3600" i="1" dirty="0">
                <a:solidFill>
                  <a:schemeClr val="accent2"/>
                </a:solidFill>
                <a:sym typeface="Symbol" panose="05050102010706020507" pitchFamily="18" charset="2"/>
              </a:rPr>
              <a:t> = 2</a:t>
            </a:r>
            <a:r>
              <a:rPr lang="en-US" altLang="en-US" sz="3600" i="1" baseline="30000" dirty="0">
                <a:solidFill>
                  <a:schemeClr val="accent2"/>
                </a:solidFill>
                <a:sym typeface="Symbol" panose="05050102010706020507" pitchFamily="18" charset="2"/>
              </a:rPr>
              <a:t>n</a:t>
            </a:r>
            <a:r>
              <a:rPr lang="en-US" altLang="en-US" sz="3600" dirty="0">
                <a:solidFill>
                  <a:schemeClr val="accent2"/>
                </a:solidFill>
                <a:sym typeface="Symbol" panose="05050102010706020507" pitchFamily="18" charset="2"/>
              </a:rPr>
              <a:t>     </a:t>
            </a:r>
            <a:r>
              <a:rPr lang="th-TH" altLang="en-US" sz="3600" dirty="0">
                <a:solidFill>
                  <a:schemeClr val="accent2"/>
                </a:solidFill>
                <a:sym typeface="Symbol" panose="05050102010706020507" pitchFamily="18" charset="2"/>
              </a:rPr>
              <a:t>เมื่อ</a:t>
            </a:r>
            <a:r>
              <a:rPr lang="en-US" altLang="en-US" sz="3600" dirty="0">
                <a:solidFill>
                  <a:schemeClr val="accent2"/>
                </a:solidFill>
                <a:sym typeface="Symbol" panose="05050102010706020507" pitchFamily="18" charset="2"/>
              </a:rPr>
              <a:t>  </a:t>
            </a:r>
            <a:r>
              <a:rPr lang="en-US" altLang="en-US" sz="3600" i="1" dirty="0">
                <a:solidFill>
                  <a:schemeClr val="accent2"/>
                </a:solidFill>
                <a:sym typeface="Symbol" panose="05050102010706020507" pitchFamily="18" charset="2"/>
              </a:rPr>
              <a:t>n</a:t>
            </a:r>
            <a:r>
              <a:rPr lang="en-US" altLang="en-US" sz="3600" dirty="0">
                <a:solidFill>
                  <a:schemeClr val="accent2"/>
                </a:solidFill>
                <a:sym typeface="Symbol" panose="05050102010706020507" pitchFamily="18" charset="2"/>
              </a:rPr>
              <a:t> = 0, 1, 2, … </a:t>
            </a:r>
          </a:p>
          <a:p>
            <a:pPr>
              <a:lnSpc>
                <a:spcPct val="90000"/>
              </a:lnSpc>
            </a:pPr>
            <a:endParaRPr lang="en-US" altLang="en-US" sz="2000" dirty="0">
              <a:solidFill>
                <a:schemeClr val="accent2"/>
              </a:solidFill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th-TH" altLang="en-US" sz="3600" dirty="0">
                <a:sym typeface="Symbol" panose="05050102010706020507" pitchFamily="18" charset="2"/>
              </a:rPr>
              <a:t>และ สามารถนิยามแบบเรียกซ้ำได้ดังนี้</a:t>
            </a:r>
            <a:r>
              <a:rPr lang="en-US" altLang="en-US" sz="3600" dirty="0">
                <a:sym typeface="Symbol" panose="05050102010706020507" pitchFamily="18" charset="2"/>
              </a:rPr>
              <a:t>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3200" i="1" dirty="0">
                <a:sym typeface="Symbol" panose="05050102010706020507" pitchFamily="18" charset="2"/>
              </a:rPr>
              <a:t>a</a:t>
            </a:r>
            <a:r>
              <a:rPr lang="en-US" altLang="en-US" sz="3200" i="1" baseline="-25000" dirty="0">
                <a:sym typeface="Symbol" panose="05050102010706020507" pitchFamily="18" charset="2"/>
              </a:rPr>
              <a:t>0</a:t>
            </a:r>
            <a:r>
              <a:rPr lang="en-US" altLang="en-US" sz="3200" i="1" dirty="0">
                <a:sym typeface="Symbol" panose="05050102010706020507" pitchFamily="18" charset="2"/>
              </a:rPr>
              <a:t> = 1</a:t>
            </a:r>
          </a:p>
          <a:p>
            <a:pPr lvl="1">
              <a:lnSpc>
                <a:spcPct val="105000"/>
              </a:lnSpc>
              <a:buFontTx/>
              <a:buNone/>
            </a:pPr>
            <a:r>
              <a:rPr lang="en-US" altLang="en-US" sz="3200" i="1" dirty="0">
                <a:sym typeface="Symbol" panose="05050102010706020507" pitchFamily="18" charset="2"/>
              </a:rPr>
              <a:t>a</a:t>
            </a:r>
            <a:r>
              <a:rPr lang="en-US" altLang="en-US" sz="3200" i="1" baseline="-25000" dirty="0">
                <a:sym typeface="Symbol" panose="05050102010706020507" pitchFamily="18" charset="2"/>
              </a:rPr>
              <a:t>n</a:t>
            </a:r>
            <a:r>
              <a:rPr lang="en-US" altLang="en-US" sz="3200" i="1" dirty="0">
                <a:sym typeface="Symbol" panose="05050102010706020507" pitchFamily="18" charset="2"/>
              </a:rPr>
              <a:t> = 2a</a:t>
            </a:r>
            <a:r>
              <a:rPr lang="en-US" altLang="en-US" sz="3200" i="1" baseline="-25000" dirty="0">
                <a:sym typeface="Symbol" panose="05050102010706020507" pitchFamily="18" charset="2"/>
              </a:rPr>
              <a:t>n-1</a:t>
            </a:r>
            <a:r>
              <a:rPr lang="en-US" altLang="en-US" sz="3200" baseline="-25000" dirty="0">
                <a:sym typeface="Symbol" panose="05050102010706020507" pitchFamily="18" charset="2"/>
              </a:rPr>
              <a:t>     </a:t>
            </a:r>
            <a:r>
              <a:rPr lang="th-TH" altLang="en-US" sz="3200" dirty="0">
                <a:sym typeface="Symbol" panose="05050102010706020507" pitchFamily="18" charset="2"/>
              </a:rPr>
              <a:t>เมื่อ</a:t>
            </a:r>
            <a:r>
              <a:rPr lang="en-US" altLang="en-US" sz="3200" dirty="0">
                <a:sym typeface="Symbol" panose="05050102010706020507" pitchFamily="18" charset="2"/>
              </a:rPr>
              <a:t> </a:t>
            </a:r>
            <a:r>
              <a:rPr lang="en-US" altLang="en-US" sz="3200" i="1" dirty="0">
                <a:sym typeface="Symbol" panose="05050102010706020507" pitchFamily="18" charset="2"/>
              </a:rPr>
              <a:t>n</a:t>
            </a:r>
            <a:r>
              <a:rPr lang="en-US" altLang="en-US" sz="3200" dirty="0">
                <a:sym typeface="Symbol" panose="05050102010706020507" pitchFamily="18" charset="2"/>
              </a:rPr>
              <a:t> = 0, 1, 2, </a:t>
            </a:r>
            <a:r>
              <a:rPr lang="en-US" altLang="en-US" sz="3200" dirty="0" smtClean="0">
                <a:sym typeface="Symbol" panose="05050102010706020507" pitchFamily="18" charset="2"/>
              </a:rPr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9956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Recursively Defined </a:t>
            </a:r>
            <a:r>
              <a:rPr lang="en-US" altLang="en-US" dirty="0" smtClean="0"/>
              <a:t>Functions</a:t>
            </a:r>
            <a:r>
              <a:rPr lang="th-TH" altLang="en-US" dirty="0" smtClean="0"/>
              <a:t> </a:t>
            </a:r>
            <a:r>
              <a:rPr lang="en-US" alt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200" dirty="0">
                <a:sym typeface="Symbol" panose="05050102010706020507" pitchFamily="18" charset="2"/>
              </a:rPr>
              <a:t>เราสามารถใช้วิธีต่อไปนี้ ในการนิยามฟังก์ชั่นใดๆที่มีโดเมนเป็นจำนวนนับ</a:t>
            </a:r>
            <a:r>
              <a:rPr lang="en-US" altLang="en-US" sz="3200" dirty="0">
                <a:sym typeface="Symbol" panose="05050102010706020507" pitchFamily="18" charset="2"/>
              </a:rPr>
              <a:t>:</a:t>
            </a:r>
          </a:p>
          <a:p>
            <a:pPr lvl="1">
              <a:lnSpc>
                <a:spcPct val="105000"/>
              </a:lnSpc>
              <a:spcBef>
                <a:spcPct val="30000"/>
              </a:spcBef>
            </a:pPr>
            <a:r>
              <a:rPr lang="th-TH" altLang="en-US" b="1" u="sng" dirty="0">
                <a:sym typeface="Symbol" panose="05050102010706020507" pitchFamily="18" charset="2"/>
              </a:rPr>
              <a:t>ขั้นพื้นฐาน</a:t>
            </a:r>
            <a:r>
              <a:rPr lang="th-TH" altLang="en-US" b="1" dirty="0">
                <a:sym typeface="Symbol" panose="05050102010706020507" pitchFamily="18" charset="2"/>
              </a:rPr>
              <a:t>(</a:t>
            </a:r>
            <a:r>
              <a:rPr lang="en-US" altLang="en-US" b="1" dirty="0">
                <a:sym typeface="Symbol" panose="05050102010706020507" pitchFamily="18" charset="2"/>
              </a:rPr>
              <a:t>Base case</a:t>
            </a:r>
            <a:r>
              <a:rPr lang="th-TH" altLang="en-US" b="1" dirty="0">
                <a:sym typeface="Symbol" panose="05050102010706020507" pitchFamily="18" charset="2"/>
              </a:rPr>
              <a:t>)</a:t>
            </a:r>
            <a:r>
              <a:rPr lang="en-US" altLang="en-US" b="1" dirty="0">
                <a:sym typeface="Symbol" panose="05050102010706020507" pitchFamily="18" charset="2"/>
              </a:rPr>
              <a:t>:</a:t>
            </a:r>
            <a:r>
              <a:rPr lang="th-TH" altLang="en-US" dirty="0">
                <a:solidFill>
                  <a:schemeClr val="accent2"/>
                </a:solidFill>
                <a:sym typeface="Symbol" panose="05050102010706020507" pitchFamily="18" charset="2"/>
              </a:rPr>
              <a:t> 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กำหนดค่าของฟังก์ชั่นเมื่อ </a:t>
            </a:r>
            <a:r>
              <a:rPr lang="en-US" altLang="en-US" dirty="0">
                <a:sym typeface="Symbol" panose="05050102010706020507" pitchFamily="18" charset="2"/>
              </a:rPr>
              <a:t>pre-image </a:t>
            </a:r>
            <a:r>
              <a:rPr lang="th-TH" altLang="en-US" dirty="0">
                <a:sym typeface="Symbol" panose="05050102010706020507" pitchFamily="18" charset="2"/>
              </a:rPr>
              <a:t>เป็น</a:t>
            </a:r>
            <a:r>
              <a:rPr lang="th-TH" altLang="en-US" dirty="0" smtClean="0">
                <a:sym typeface="Symbol" panose="05050102010706020507" pitchFamily="18" charset="2"/>
              </a:rPr>
              <a:t>ศูนย์</a:t>
            </a:r>
            <a:r>
              <a:rPr lang="en-US" altLang="en-US" dirty="0" smtClean="0">
                <a:sym typeface="Symbol" panose="05050102010706020507" pitchFamily="18" charset="2"/>
              </a:rPr>
              <a:t> </a:t>
            </a:r>
            <a:r>
              <a:rPr lang="th-TH" altLang="en-US" dirty="0" smtClean="0">
                <a:sym typeface="Symbol" panose="05050102010706020507" pitchFamily="18" charset="2"/>
              </a:rPr>
              <a:t>(</a:t>
            </a:r>
            <a:r>
              <a:rPr lang="th-TH" altLang="en-US" dirty="0">
                <a:sym typeface="Symbol" panose="05050102010706020507" pitchFamily="18" charset="2"/>
              </a:rPr>
              <a:t>หาว่าค่า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en-US" altLang="en-US" i="1" dirty="0">
                <a:sym typeface="Symbol" panose="05050102010706020507" pitchFamily="18" charset="2"/>
              </a:rPr>
              <a:t>f</a:t>
            </a:r>
            <a:r>
              <a:rPr lang="en-US" altLang="en-US" dirty="0">
                <a:sym typeface="Symbol" panose="05050102010706020507" pitchFamily="18" charset="2"/>
              </a:rPr>
              <a:t>(0)=?</a:t>
            </a:r>
            <a:r>
              <a:rPr lang="th-TH" altLang="en-US" dirty="0">
                <a:sym typeface="Symbol" panose="05050102010706020507" pitchFamily="18" charset="2"/>
              </a:rPr>
              <a:t>)</a:t>
            </a:r>
            <a:endParaRPr lang="en-US" altLang="en-US" dirty="0">
              <a:sym typeface="Symbol" panose="05050102010706020507" pitchFamily="18" charset="2"/>
            </a:endParaRPr>
          </a:p>
          <a:p>
            <a:pPr lvl="1">
              <a:lnSpc>
                <a:spcPct val="105000"/>
              </a:lnSpc>
              <a:spcBef>
                <a:spcPct val="30000"/>
              </a:spcBef>
            </a:pPr>
            <a:r>
              <a:rPr lang="th-TH" altLang="en-US" b="1" u="sng" dirty="0">
                <a:sym typeface="Symbol" panose="05050102010706020507" pitchFamily="18" charset="2"/>
              </a:rPr>
              <a:t>ขั้นเรียกซ้ำ</a:t>
            </a:r>
            <a:r>
              <a:rPr lang="th-TH" altLang="en-US" b="1" dirty="0">
                <a:sym typeface="Symbol" panose="05050102010706020507" pitchFamily="18" charset="2"/>
              </a:rPr>
              <a:t>(</a:t>
            </a:r>
            <a:r>
              <a:rPr lang="en-US" altLang="en-US" b="1" dirty="0">
                <a:sym typeface="Symbol" panose="05050102010706020507" pitchFamily="18" charset="2"/>
              </a:rPr>
              <a:t>Recursion</a:t>
            </a:r>
            <a:r>
              <a:rPr lang="th-TH" altLang="en-US" b="1" dirty="0">
                <a:sym typeface="Symbol" panose="05050102010706020507" pitchFamily="18" charset="2"/>
              </a:rPr>
              <a:t>)</a:t>
            </a:r>
            <a:r>
              <a:rPr lang="en-US" altLang="en-US" b="1" dirty="0">
                <a:sym typeface="Symbol" panose="05050102010706020507" pitchFamily="18" charset="2"/>
              </a:rPr>
              <a:t>:</a:t>
            </a:r>
            <a:r>
              <a:rPr lang="en-US" altLang="en-US" dirty="0">
                <a:sym typeface="Symbol" panose="05050102010706020507" pitchFamily="18" charset="2"/>
              </a:rPr>
              <a:t> </a:t>
            </a:r>
            <a:r>
              <a:rPr lang="th-TH" altLang="en-US" dirty="0">
                <a:sym typeface="Symbol" panose="05050102010706020507" pitchFamily="18" charset="2"/>
              </a:rPr>
              <a:t>สร้างกฎสำหรับหาค่าฟังก์ชั่นเมื่อ </a:t>
            </a:r>
            <a:r>
              <a:rPr lang="en-US" altLang="en-US" dirty="0">
                <a:sym typeface="Symbol" panose="05050102010706020507" pitchFamily="18" charset="2"/>
              </a:rPr>
              <a:t>pre-image </a:t>
            </a:r>
            <a:r>
              <a:rPr lang="th-TH" altLang="en-US" dirty="0">
                <a:sym typeface="Symbol" panose="05050102010706020507" pitchFamily="18" charset="2"/>
              </a:rPr>
              <a:t>เป็นจำนวนเต็มใดๆ จากค่าของฟังก์ชั่นที่มีค่า</a:t>
            </a:r>
            <a:r>
              <a:rPr lang="en-US" altLang="en-US" dirty="0">
                <a:sym typeface="Symbol" panose="05050102010706020507" pitchFamily="18" charset="2"/>
              </a:rPr>
              <a:t> pre-image </a:t>
            </a:r>
            <a:r>
              <a:rPr lang="th-TH" altLang="en-US" dirty="0">
                <a:sym typeface="Symbol" panose="05050102010706020507" pitchFamily="18" charset="2"/>
              </a:rPr>
              <a:t>เป็นจำนวนเต็มที่น้อยกว่า</a:t>
            </a:r>
            <a:endParaRPr lang="en-US" altLang="en-US" dirty="0">
              <a:sym typeface="Symbol" panose="05050102010706020507" pitchFamily="18" charset="2"/>
            </a:endParaRPr>
          </a:p>
          <a:p>
            <a:r>
              <a:rPr lang="th-TH" altLang="en-US" sz="3200" dirty="0">
                <a:sym typeface="Symbol" panose="05050102010706020507" pitchFamily="18" charset="2"/>
              </a:rPr>
              <a:t>การนิยามดังกล่าวข้างต้น เรียกว่า การเรียกซ้ำ(</a:t>
            </a:r>
            <a:r>
              <a:rPr lang="en-US" altLang="en-US" sz="2800" b="1" dirty="0">
                <a:solidFill>
                  <a:schemeClr val="accent2"/>
                </a:solidFill>
                <a:sym typeface="Symbol" panose="05050102010706020507" pitchFamily="18" charset="2"/>
              </a:rPr>
              <a:t>recursive</a:t>
            </a:r>
            <a:r>
              <a:rPr lang="th-TH" altLang="en-US" sz="3200" dirty="0">
                <a:sym typeface="Symbol" panose="05050102010706020507" pitchFamily="18" charset="2"/>
              </a:rPr>
              <a:t>) หรือการนิยามเชิงอุปนัย(</a:t>
            </a:r>
            <a:r>
              <a:rPr lang="en-US" altLang="en-US" sz="2800" b="1" dirty="0">
                <a:solidFill>
                  <a:schemeClr val="accent2"/>
                </a:solidFill>
                <a:sym typeface="Symbol" panose="05050102010706020507" pitchFamily="18" charset="2"/>
              </a:rPr>
              <a:t>inductive definition</a:t>
            </a:r>
            <a:r>
              <a:rPr lang="th-TH" altLang="en-US" sz="3200" dirty="0">
                <a:sym typeface="Symbol" panose="05050102010706020507" pitchFamily="18" charset="2"/>
              </a:rPr>
              <a:t>)</a:t>
            </a:r>
            <a:endParaRPr lang="en-US" altLang="en-US" sz="3200" dirty="0">
              <a:solidFill>
                <a:schemeClr val="accent2"/>
              </a:solidFill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5576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z="4000" dirty="0" smtClean="0"/>
              <a:t>ตัวอย่าง </a:t>
            </a:r>
            <a:r>
              <a:rPr lang="en-US" altLang="en-US" sz="4000" dirty="0" smtClean="0"/>
              <a:t>: Recursively </a:t>
            </a:r>
            <a:r>
              <a:rPr lang="en-US" altLang="en-US" sz="4000" dirty="0"/>
              <a:t>Defined </a:t>
            </a:r>
            <a:r>
              <a:rPr lang="en-US" altLang="en-US" sz="4000" dirty="0" smtClean="0"/>
              <a:t>Functions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ถ้ากำหนดฟังก์ชันการเรียกซ้ำ</a:t>
            </a:r>
          </a:p>
          <a:p>
            <a:pPr marL="0" indent="0">
              <a:spcBef>
                <a:spcPct val="5000"/>
              </a:spcBef>
              <a:buFontTx/>
              <a:buNone/>
            </a:pPr>
            <a:r>
              <a:rPr lang="th-TH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	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f(0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= 3</a:t>
            </a:r>
          </a:p>
          <a:p>
            <a:pPr marL="0" indent="0">
              <a:spcBef>
                <a:spcPct val="5000"/>
              </a:spcBef>
              <a:buFontTx/>
              <a:buNone/>
            </a:pPr>
            <a:r>
              <a:rPr lang="th-TH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	</a:t>
            </a:r>
            <a:r>
              <a:rPr lang="en-US" alt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f(n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) = 2f(n-1) + 3</a:t>
            </a:r>
          </a:p>
          <a:p>
            <a:r>
              <a:rPr lang="th-TH" dirty="0" smtClean="0"/>
              <a:t>ดังนั้นจะสามารถหาได้ </a:t>
            </a:r>
            <a:r>
              <a:rPr lang="en-US" dirty="0" smtClean="0"/>
              <a:t>f(n) </a:t>
            </a:r>
            <a:r>
              <a:rPr lang="th-TH" dirty="0" smtClean="0"/>
              <a:t>ต่างๆ ได้ว่า</a:t>
            </a:r>
          </a:p>
          <a:p>
            <a:pPr lvl="1"/>
            <a:r>
              <a:rPr lang="en-US" dirty="0" smtClean="0"/>
              <a:t>f(0)  = 3</a:t>
            </a:r>
          </a:p>
          <a:p>
            <a:pPr lvl="1"/>
            <a:r>
              <a:rPr lang="en-US" dirty="0" smtClean="0"/>
              <a:t>f(1)  = 2 x f(0) + 3 = 2 x 3 + 3 = 9</a:t>
            </a:r>
          </a:p>
          <a:p>
            <a:pPr lvl="1"/>
            <a:r>
              <a:rPr lang="en-US" dirty="0" smtClean="0"/>
              <a:t>f(2)  = 2 x f(1) + 3 = 2 x 9 + 3 = 21</a:t>
            </a:r>
          </a:p>
          <a:p>
            <a:pPr lvl="1"/>
            <a:r>
              <a:rPr lang="en-US" dirty="0" smtClean="0"/>
              <a:t>f(3)  = 2 x f(2) + 3 = 2 x 21 + 3 = 45</a:t>
            </a:r>
          </a:p>
          <a:p>
            <a:r>
              <a:rPr lang="th-TH" dirty="0" smtClean="0"/>
              <a:t>จงหา </a:t>
            </a:r>
            <a:r>
              <a:rPr lang="en-US" dirty="0" smtClean="0"/>
              <a:t>f(4), f(5) </a:t>
            </a:r>
            <a:r>
              <a:rPr lang="th-TH" dirty="0" smtClean="0"/>
              <a:t>และ </a:t>
            </a:r>
            <a:r>
              <a:rPr lang="en-US" dirty="0" smtClean="0"/>
              <a:t>f(6)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2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Recursive definition of 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200" dirty="0"/>
              <a:t>กำหนดนิยามเชิงอุปนัย(แบบเรียกซ้ำ) ของฟังก์ชั่นแฟคทอเรียล </a:t>
            </a:r>
            <a:r>
              <a:rPr lang="th-TH" altLang="en-US" sz="3200" dirty="0" smtClean="0"/>
              <a:t>ดังนี้</a:t>
            </a:r>
            <a:endParaRPr lang="en-US" altLang="en-US" sz="3200" dirty="0" smtClean="0"/>
          </a:p>
          <a:p>
            <a:pPr marL="0" indent="0">
              <a:buNone/>
            </a:pP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/>
              <a:t>	</a:t>
            </a:r>
            <a:r>
              <a:rPr lang="en-US" altLang="en-US" sz="2800" i="1" dirty="0"/>
              <a:t>F</a:t>
            </a:r>
            <a:r>
              <a:rPr lang="en-US" altLang="en-US" sz="2800" dirty="0"/>
              <a:t>(</a:t>
            </a:r>
            <a:r>
              <a:rPr lang="en-US" altLang="en-US" sz="2800" i="1" dirty="0"/>
              <a:t>n</a:t>
            </a:r>
            <a:r>
              <a:rPr lang="en-US" altLang="en-US" sz="2800" dirty="0"/>
              <a:t>) :</a:t>
            </a:r>
            <a:r>
              <a:rPr lang="en-US" altLang="en-US" sz="2800" dirty="0">
                <a:cs typeface="Times New Roman" panose="02020603050405020304" pitchFamily="18" charset="0"/>
              </a:rPr>
              <a:t>≡</a:t>
            </a:r>
            <a:r>
              <a:rPr lang="en-US" altLang="en-US" sz="2800" dirty="0"/>
              <a:t> </a:t>
            </a:r>
            <a:r>
              <a:rPr lang="en-US" altLang="en-US" sz="2800" i="1" dirty="0"/>
              <a:t>n</a:t>
            </a:r>
            <a:r>
              <a:rPr lang="en-US" altLang="en-US" sz="2800" dirty="0"/>
              <a:t>!  :</a:t>
            </a:r>
            <a:r>
              <a:rPr lang="en-US" altLang="en-US" sz="2800" dirty="0">
                <a:cs typeface="Times New Roman" panose="02020603050405020304" pitchFamily="18" charset="0"/>
              </a:rPr>
              <a:t>≡ 	      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  </a:t>
            </a:r>
            <a:r>
              <a:rPr lang="en-US" altLang="en-US" sz="2800" i="1" dirty="0" smtClean="0">
                <a:cs typeface="Times New Roman" panose="02020603050405020304" pitchFamily="18" charset="0"/>
              </a:rPr>
              <a:t>=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1</a:t>
            </a:r>
            <a:r>
              <a:rPr lang="en-US" altLang="en-US" sz="2800" dirty="0">
                <a:sym typeface="Symbol" panose="05050102010706020507" pitchFamily="18" charset="2"/>
              </a:rPr>
              <a:t></a:t>
            </a:r>
            <a:r>
              <a:rPr lang="en-US" altLang="en-US" sz="2800" dirty="0"/>
              <a:t>2</a:t>
            </a:r>
            <a:r>
              <a:rPr lang="en-US" altLang="en-US" sz="2800" dirty="0">
                <a:sym typeface="Symbol" panose="05050102010706020507" pitchFamily="18" charset="2"/>
              </a:rPr>
              <a:t>…</a:t>
            </a:r>
            <a:r>
              <a:rPr lang="en-US" altLang="en-US" sz="2800" i="1" dirty="0" smtClean="0">
                <a:sym typeface="Symbol" panose="05050102010706020507" pitchFamily="18" charset="2"/>
              </a:rPr>
              <a:t>n</a:t>
            </a:r>
          </a:p>
          <a:p>
            <a:pPr marL="0" indent="0">
              <a:buNone/>
            </a:pPr>
            <a:endParaRPr lang="en-US" altLang="en-US" sz="1500" i="1" dirty="0">
              <a:sym typeface="Symbol" panose="05050102010706020507" pitchFamily="18" charset="2"/>
            </a:endParaRPr>
          </a:p>
          <a:p>
            <a:pPr lvl="1">
              <a:spcBef>
                <a:spcPct val="50000"/>
              </a:spcBef>
            </a:pPr>
            <a:r>
              <a:rPr lang="en-US" altLang="en-US" sz="2400" dirty="0">
                <a:sym typeface="Symbol" panose="05050102010706020507" pitchFamily="18" charset="2"/>
              </a:rPr>
              <a:t>Base case:  </a:t>
            </a:r>
            <a:r>
              <a:rPr lang="en-US" altLang="en-US" sz="2400" dirty="0" smtClean="0">
                <a:sym typeface="Symbol" panose="05050102010706020507" pitchFamily="18" charset="2"/>
              </a:rPr>
              <a:t>     </a:t>
            </a:r>
            <a:r>
              <a:rPr lang="en-US" altLang="en-US" sz="2400" i="1" dirty="0" smtClean="0">
                <a:sym typeface="Symbol" panose="05050102010706020507" pitchFamily="18" charset="2"/>
              </a:rPr>
              <a:t>F</a:t>
            </a:r>
            <a:r>
              <a:rPr lang="en-US" altLang="en-US" sz="2400" dirty="0" smtClean="0">
                <a:sym typeface="Symbol" panose="05050102010706020507" pitchFamily="18" charset="2"/>
              </a:rPr>
              <a:t>(0</a:t>
            </a:r>
            <a:r>
              <a:rPr lang="en-US" altLang="en-US" sz="2400" dirty="0">
                <a:sym typeface="Symbol" panose="05050102010706020507" pitchFamily="18" charset="2"/>
              </a:rPr>
              <a:t>) </a:t>
            </a:r>
            <a:r>
              <a:rPr lang="en-US" altLang="en-US" sz="2400" dirty="0"/>
              <a:t>:</a:t>
            </a:r>
            <a:r>
              <a:rPr lang="en-US" altLang="en-US" sz="2400" dirty="0">
                <a:cs typeface="Times New Roman" panose="02020603050405020304" pitchFamily="18" charset="0"/>
              </a:rPr>
              <a:t>≡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 smtClean="0">
                <a:sym typeface="Symbol" panose="05050102010706020507" pitchFamily="18" charset="2"/>
              </a:rPr>
              <a:t> ?</a:t>
            </a:r>
            <a:r>
              <a:rPr lang="en-US" altLang="en-US" sz="2400" dirty="0">
                <a:sym typeface="Symbol" panose="05050102010706020507" pitchFamily="18" charset="2"/>
              </a:rPr>
              <a:t>	</a:t>
            </a:r>
          </a:p>
          <a:p>
            <a:pPr lvl="1">
              <a:spcBef>
                <a:spcPct val="30000"/>
              </a:spcBef>
            </a:pPr>
            <a:r>
              <a:rPr lang="en-US" altLang="en-US" sz="2400" dirty="0">
                <a:sym typeface="Symbol" panose="05050102010706020507" pitchFamily="18" charset="2"/>
              </a:rPr>
              <a:t>Recursive part: </a:t>
            </a:r>
            <a:r>
              <a:rPr lang="en-US" altLang="en-US" sz="2400" i="1" dirty="0">
                <a:sym typeface="Symbol" panose="05050102010706020507" pitchFamily="18" charset="2"/>
              </a:rPr>
              <a:t>F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ym typeface="Symbol" panose="05050102010706020507" pitchFamily="18" charset="2"/>
              </a:rPr>
              <a:t>) = </a:t>
            </a:r>
            <a:r>
              <a:rPr lang="en-US" altLang="en-US" sz="2400" dirty="0" smtClean="0">
                <a:sym typeface="Symbol" panose="05050102010706020507" pitchFamily="18" charset="2"/>
              </a:rPr>
              <a:t>?</a:t>
            </a:r>
            <a:endParaRPr lang="en-US" altLang="en-US" sz="2400" dirty="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sz="2800" i="1" dirty="0">
                <a:sym typeface="Symbol" panose="05050102010706020507" pitchFamily="18" charset="2"/>
              </a:rPr>
              <a:t>F</a:t>
            </a:r>
            <a:r>
              <a:rPr lang="en-US" altLang="en-US" sz="2800" dirty="0">
                <a:sym typeface="Symbol" panose="05050102010706020507" pitchFamily="18" charset="2"/>
              </a:rPr>
              <a:t>(0) = </a:t>
            </a:r>
            <a:r>
              <a:rPr lang="en-US" altLang="en-US" sz="2800" dirty="0" smtClean="0">
                <a:sym typeface="Symbol" panose="05050102010706020507" pitchFamily="18" charset="2"/>
              </a:rPr>
              <a:t>?</a:t>
            </a:r>
            <a:endParaRPr lang="en-US" altLang="en-US" sz="2800" dirty="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sz="2800" i="1" dirty="0">
                <a:sym typeface="Symbol" panose="05050102010706020507" pitchFamily="18" charset="2"/>
              </a:rPr>
              <a:t>F</a:t>
            </a:r>
            <a:r>
              <a:rPr lang="en-US" altLang="en-US" sz="2800" dirty="0">
                <a:sym typeface="Symbol" panose="05050102010706020507" pitchFamily="18" charset="2"/>
              </a:rPr>
              <a:t>(1) = </a:t>
            </a:r>
            <a:r>
              <a:rPr lang="en-US" altLang="en-US" sz="2800" dirty="0" smtClean="0">
                <a:sym typeface="Symbol" panose="05050102010706020507" pitchFamily="18" charset="2"/>
              </a:rPr>
              <a:t>?</a:t>
            </a:r>
            <a:endParaRPr lang="en-US" altLang="en-US" sz="2800" dirty="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sz="2800" i="1" dirty="0">
                <a:sym typeface="Symbol" panose="05050102010706020507" pitchFamily="18" charset="2"/>
              </a:rPr>
              <a:t>F</a:t>
            </a:r>
            <a:r>
              <a:rPr lang="en-US" altLang="en-US" sz="2800" dirty="0">
                <a:sym typeface="Symbol" panose="05050102010706020507" pitchFamily="18" charset="2"/>
              </a:rPr>
              <a:t>(2) = </a:t>
            </a:r>
            <a:r>
              <a:rPr lang="en-US" altLang="en-US" sz="2800" dirty="0" smtClean="0">
                <a:sym typeface="Symbol" panose="05050102010706020507" pitchFamily="18" charset="2"/>
              </a:rPr>
              <a:t>?</a:t>
            </a:r>
            <a:endParaRPr lang="en-US" altLang="en-US" sz="2800" dirty="0"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sz="2800" i="1" dirty="0">
                <a:sym typeface="Symbol" panose="05050102010706020507" pitchFamily="18" charset="2"/>
              </a:rPr>
              <a:t>F</a:t>
            </a:r>
            <a:r>
              <a:rPr lang="en-US" altLang="en-US" sz="2800" dirty="0">
                <a:sym typeface="Symbol" panose="05050102010706020507" pitchFamily="18" charset="2"/>
              </a:rPr>
              <a:t>(3) = </a:t>
            </a:r>
            <a:r>
              <a:rPr lang="en-US" altLang="en-US" sz="2800" dirty="0" smtClean="0">
                <a:sym typeface="Symbol" panose="05050102010706020507" pitchFamily="18" charset="2"/>
              </a:rPr>
              <a:t>?</a:t>
            </a:r>
            <a:endParaRPr lang="en-US" altLang="en-US" sz="28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altLang="en-US" sz="2800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945914"/>
              </p:ext>
            </p:extLst>
          </p:nvPr>
        </p:nvGraphicFramePr>
        <p:xfrm>
          <a:off x="3491880" y="2492896"/>
          <a:ext cx="5588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291960" imgH="431640" progId="Equation.3">
                  <p:embed/>
                </p:oleObj>
              </mc:Choice>
              <mc:Fallback>
                <p:oleObj name="Equation" r:id="rId3" imgW="291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492896"/>
                        <a:ext cx="5588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034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แบบฝึกหัดที่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th-TH" altLang="en-US" sz="3600" dirty="0">
                <a:latin typeface="Angsana New" panose="02020603050405020304" pitchFamily="18" charset="-34"/>
              </a:rPr>
              <a:t>จงเขียนนิยามแบบเรียกซ้ำ</a:t>
            </a:r>
            <a:r>
              <a:rPr lang="th-TH" altLang="en-US" sz="3600" dirty="0" smtClean="0">
                <a:latin typeface="Angsana New" panose="02020603050405020304" pitchFamily="18" charset="-34"/>
              </a:rPr>
              <a:t>ของ</a:t>
            </a:r>
            <a:r>
              <a:rPr lang="en-US" altLang="en-US" sz="3600" dirty="0" smtClean="0">
                <a:latin typeface="Angsana New" panose="02020603050405020304" pitchFamily="18" charset="-34"/>
              </a:rPr>
              <a:t>  </a:t>
            </a:r>
            <a:r>
              <a:rPr lang="en-US" altLang="en-US" sz="3600" i="1" dirty="0" err="1">
                <a:latin typeface="Angsana New" panose="02020603050405020304" pitchFamily="18" charset="-34"/>
              </a:rPr>
              <a:t>i</a:t>
            </a:r>
            <a:r>
              <a:rPr lang="en-US" altLang="en-US" sz="3600" dirty="0" err="1">
                <a:latin typeface="Angsana New" panose="02020603050405020304" pitchFamily="18" charset="-34"/>
              </a:rPr>
              <a:t>+</a:t>
            </a:r>
            <a:r>
              <a:rPr lang="en-US" altLang="en-US" sz="3600" i="1" dirty="0" err="1">
                <a:latin typeface="Angsana New" panose="02020603050405020304" pitchFamily="18" charset="-34"/>
              </a:rPr>
              <a:t>n</a:t>
            </a:r>
            <a:r>
              <a:rPr lang="en-US" altLang="en-US" sz="3600" dirty="0">
                <a:latin typeface="Angsana New" panose="02020603050405020304" pitchFamily="18" charset="-34"/>
              </a:rPr>
              <a:t>  (</a:t>
            </a:r>
            <a:r>
              <a:rPr lang="en-US" altLang="en-US" sz="3600" i="1" dirty="0" err="1">
                <a:latin typeface="Angsana New" panose="02020603050405020304" pitchFamily="18" charset="-34"/>
              </a:rPr>
              <a:t>i</a:t>
            </a:r>
            <a:r>
              <a:rPr lang="en-US" altLang="en-US" sz="3600" dirty="0">
                <a:latin typeface="Angsana New" panose="02020603050405020304" pitchFamily="18" charset="-34"/>
              </a:rPr>
              <a:t> </a:t>
            </a:r>
            <a:r>
              <a:rPr lang="th-TH" altLang="en-US" sz="3600" dirty="0">
                <a:latin typeface="Angsana New" panose="02020603050405020304" pitchFamily="18" charset="-34"/>
              </a:rPr>
              <a:t>เป็นจำนวนเต็ม</a:t>
            </a:r>
            <a:r>
              <a:rPr lang="en-US" altLang="en-US" sz="3600" dirty="0">
                <a:latin typeface="Angsana New" panose="02020603050405020304" pitchFamily="18" charset="-34"/>
              </a:rPr>
              <a:t>, </a:t>
            </a:r>
            <a:r>
              <a:rPr lang="en-US" altLang="en-US" sz="3600" i="1" dirty="0">
                <a:latin typeface="Angsana New" panose="02020603050405020304" pitchFamily="18" charset="-34"/>
              </a:rPr>
              <a:t>n</a:t>
            </a:r>
            <a:r>
              <a:rPr lang="en-US" altLang="en-US" sz="3600" dirty="0">
                <a:latin typeface="Angsana New" panose="02020603050405020304" pitchFamily="18" charset="-34"/>
              </a:rPr>
              <a:t> </a:t>
            </a:r>
            <a:r>
              <a:rPr lang="th-TH" altLang="en-US" sz="3600" dirty="0">
                <a:latin typeface="Angsana New" panose="02020603050405020304" pitchFamily="18" charset="-34"/>
              </a:rPr>
              <a:t>เป็นจำนวนนับ</a:t>
            </a:r>
            <a:r>
              <a:rPr lang="en-US" altLang="en-US" sz="3600" dirty="0">
                <a:latin typeface="Angsana New" panose="02020603050405020304" pitchFamily="18" charset="-34"/>
              </a:rPr>
              <a:t>) </a:t>
            </a:r>
            <a:r>
              <a:rPr lang="th-TH" altLang="en-US" sz="3600" dirty="0">
                <a:latin typeface="Angsana New" panose="02020603050405020304" pitchFamily="18" charset="-34"/>
              </a:rPr>
              <a:t>โดยใช้รูปแบบ </a:t>
            </a:r>
            <a:r>
              <a:rPr lang="en-US" altLang="en-US" sz="3600" i="1" dirty="0">
                <a:latin typeface="Angsana New" panose="02020603050405020304" pitchFamily="18" charset="-34"/>
              </a:rPr>
              <a:t>s</a:t>
            </a:r>
            <a:r>
              <a:rPr lang="en-US" altLang="en-US" sz="3600" dirty="0">
                <a:latin typeface="Angsana New" panose="02020603050405020304" pitchFamily="18" charset="-34"/>
              </a:rPr>
              <a:t>(</a:t>
            </a:r>
            <a:r>
              <a:rPr lang="en-US" altLang="en-US" sz="3600" i="1" dirty="0" err="1">
                <a:latin typeface="Angsana New" panose="02020603050405020304" pitchFamily="18" charset="-34"/>
              </a:rPr>
              <a:t>i</a:t>
            </a:r>
            <a:r>
              <a:rPr lang="en-US" altLang="en-US" sz="3600" dirty="0">
                <a:latin typeface="Angsana New" panose="02020603050405020304" pitchFamily="18" charset="-34"/>
              </a:rPr>
              <a:t>) = </a:t>
            </a:r>
            <a:r>
              <a:rPr lang="en-US" altLang="en-US" sz="3600" i="1" dirty="0" smtClean="0">
                <a:latin typeface="Angsana New" panose="02020603050405020304" pitchFamily="18" charset="-34"/>
              </a:rPr>
              <a:t>i</a:t>
            </a:r>
            <a:r>
              <a:rPr lang="en-US" altLang="en-US" sz="3600" dirty="0" smtClean="0">
                <a:latin typeface="Angsana New" panose="02020603050405020304" pitchFamily="18" charset="-34"/>
              </a:rPr>
              <a:t>+1</a:t>
            </a:r>
          </a:p>
          <a:p>
            <a:pPr lvl="1">
              <a:lnSpc>
                <a:spcPct val="90000"/>
              </a:lnSpc>
            </a:pPr>
            <a:r>
              <a:rPr lang="th-TH" altLang="en-US" sz="2800" dirty="0"/>
              <a:t>ชุดลำดับของ </a:t>
            </a:r>
            <a:r>
              <a:rPr lang="en-US" altLang="en-US" sz="2800" i="1" dirty="0" err="1"/>
              <a:t>i</a:t>
            </a:r>
            <a:r>
              <a:rPr lang="en-US" altLang="en-US" sz="2800" dirty="0" err="1"/>
              <a:t>+</a:t>
            </a:r>
            <a:r>
              <a:rPr lang="en-US" altLang="en-US" sz="2800" i="1" dirty="0" err="1"/>
              <a:t>n</a:t>
            </a:r>
            <a:r>
              <a:rPr lang="th-TH" altLang="en-US" sz="2800" dirty="0"/>
              <a:t>  </a:t>
            </a:r>
            <a:r>
              <a:rPr lang="th-TH" altLang="en-US" sz="2800" dirty="0" smtClean="0"/>
              <a:t>ได้แก่</a:t>
            </a:r>
            <a:r>
              <a:rPr lang="en-US" altLang="en-US" sz="2800" dirty="0" smtClean="0"/>
              <a:t>  </a:t>
            </a:r>
            <a:r>
              <a:rPr lang="th-TH" altLang="en-US" sz="2800" dirty="0" smtClean="0"/>
              <a:t> </a:t>
            </a:r>
            <a:r>
              <a:rPr lang="en-US" altLang="en-US" sz="2800" i="1" dirty="0"/>
              <a:t>i+0, </a:t>
            </a:r>
            <a:r>
              <a:rPr lang="en-US" altLang="en-US" sz="2800" i="1" dirty="0" smtClean="0"/>
              <a:t>  i+1</a:t>
            </a:r>
            <a:r>
              <a:rPr lang="en-US" altLang="en-US" sz="2800" i="1" dirty="0"/>
              <a:t>, </a:t>
            </a:r>
            <a:r>
              <a:rPr lang="en-US" altLang="en-US" sz="2800" i="1" dirty="0" smtClean="0"/>
              <a:t>  i+2</a:t>
            </a:r>
            <a:r>
              <a:rPr lang="en-US" altLang="en-US" sz="2800" i="1" dirty="0"/>
              <a:t>, </a:t>
            </a:r>
            <a:r>
              <a:rPr lang="en-US" altLang="en-US" sz="2800" i="1" dirty="0" smtClean="0"/>
              <a:t>  i+3</a:t>
            </a:r>
            <a:r>
              <a:rPr lang="en-US" altLang="en-US" sz="2800" i="1" dirty="0"/>
              <a:t>,…</a:t>
            </a:r>
            <a:endParaRPr lang="th-TH" altLang="en-US" sz="2800" i="1" dirty="0"/>
          </a:p>
          <a:p>
            <a:pPr>
              <a:lnSpc>
                <a:spcPct val="90000"/>
              </a:lnSpc>
            </a:pPr>
            <a:r>
              <a:rPr lang="th-TH" altLang="en-US" sz="3200" dirty="0" smtClean="0"/>
              <a:t>จงหา</a:t>
            </a:r>
            <a:r>
              <a:rPr lang="th-TH" altLang="en-US" sz="3200" i="1" dirty="0" smtClean="0"/>
              <a:t> </a:t>
            </a:r>
            <a:r>
              <a:rPr lang="en-US" altLang="en-US" sz="3200" i="1" dirty="0" smtClean="0"/>
              <a:t>Base </a:t>
            </a:r>
            <a:r>
              <a:rPr lang="en-US" altLang="en-US" sz="3200" i="1" dirty="0"/>
              <a:t>case </a:t>
            </a:r>
            <a:r>
              <a:rPr lang="th-TH" altLang="en-US" sz="3200" dirty="0"/>
              <a:t>คือ </a:t>
            </a:r>
            <a:r>
              <a:rPr lang="en-US" altLang="en-US" sz="3200" dirty="0"/>
              <a:t>S(0) = ?</a:t>
            </a:r>
            <a:endParaRPr lang="th-TH" altLang="en-US" sz="3200" dirty="0"/>
          </a:p>
          <a:p>
            <a:pPr>
              <a:lnSpc>
                <a:spcPct val="90000"/>
              </a:lnSpc>
            </a:pPr>
            <a:r>
              <a:rPr lang="th-TH" altLang="en-US" sz="3200" dirty="0" smtClean="0"/>
              <a:t>จงหา</a:t>
            </a:r>
            <a:r>
              <a:rPr lang="th-TH" altLang="en-US" sz="3200" i="1" dirty="0" smtClean="0"/>
              <a:t> </a:t>
            </a:r>
            <a:r>
              <a:rPr lang="en-US" altLang="en-US" sz="3200" i="1" dirty="0" smtClean="0"/>
              <a:t>Recursive </a:t>
            </a:r>
            <a:r>
              <a:rPr lang="en-US" altLang="en-US" sz="3200" i="1" dirty="0"/>
              <a:t>part </a:t>
            </a:r>
            <a:r>
              <a:rPr lang="th-TH" altLang="en-US" sz="3200" dirty="0"/>
              <a:t>คือ </a:t>
            </a:r>
            <a:r>
              <a:rPr lang="en-US" altLang="en-US" sz="3200" dirty="0"/>
              <a:t>S(n) = </a:t>
            </a:r>
            <a:r>
              <a:rPr lang="en-US" altLang="en-US" sz="3200" dirty="0" smtClean="0"/>
              <a:t>?</a:t>
            </a:r>
            <a:endParaRPr lang="en-US" altLang="en-US" sz="3200" baseline="-25000" dirty="0"/>
          </a:p>
          <a:p>
            <a:pPr>
              <a:lnSpc>
                <a:spcPct val="90000"/>
              </a:lnSpc>
            </a:pPr>
            <a:r>
              <a:rPr lang="th-TH" altLang="en-US" sz="3200" dirty="0"/>
              <a:t>จะได้ว่า </a:t>
            </a:r>
            <a:endParaRPr lang="en-US" altLang="en-US" sz="3200" dirty="0" smtClean="0"/>
          </a:p>
          <a:p>
            <a:pPr lvl="1">
              <a:lnSpc>
                <a:spcPct val="90000"/>
              </a:lnSpc>
            </a:pPr>
            <a:r>
              <a:rPr lang="en-US" altLang="en-US" sz="2800" i="1" dirty="0" smtClean="0"/>
              <a:t>S(0</a:t>
            </a:r>
            <a:r>
              <a:rPr lang="en-US" altLang="en-US" sz="2800" i="1" dirty="0"/>
              <a:t>) = </a:t>
            </a:r>
            <a:r>
              <a:rPr lang="en-US" altLang="en-US" sz="2800" i="1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altLang="en-US" sz="2800" i="1" dirty="0" smtClean="0"/>
              <a:t>S(1</a:t>
            </a:r>
            <a:r>
              <a:rPr lang="en-US" altLang="en-US" sz="2800" i="1" dirty="0"/>
              <a:t>) = </a:t>
            </a:r>
            <a:r>
              <a:rPr lang="en-US" altLang="en-US" sz="2800" i="1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altLang="en-US" sz="2800" i="1" dirty="0" smtClean="0"/>
              <a:t>S(2</a:t>
            </a:r>
            <a:r>
              <a:rPr lang="en-US" altLang="en-US" sz="2800" i="1" dirty="0"/>
              <a:t>) = </a:t>
            </a:r>
            <a:r>
              <a:rPr lang="en-US" altLang="en-US" sz="2800" i="1" dirty="0" smtClean="0"/>
              <a:t>?</a:t>
            </a:r>
            <a:endParaRPr lang="th-TH" altLang="en-US" sz="2800" i="1" dirty="0"/>
          </a:p>
          <a:p>
            <a:pPr>
              <a:lnSpc>
                <a:spcPct val="90000"/>
              </a:lnSpc>
              <a:buFontTx/>
              <a:buNone/>
            </a:pPr>
            <a:r>
              <a:rPr lang="th-TH" altLang="en-US" sz="3200" i="1" dirty="0"/>
              <a:t>		</a:t>
            </a:r>
            <a:endParaRPr lang="en-US" altLang="en-US" sz="3600" i="1" dirty="0">
              <a:latin typeface="Angsana New" panose="02020603050405020304" pitchFamily="18" charset="-34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6976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en-US" sz="4000" dirty="0" smtClean="0"/>
              <a:t>แบบฝึกหัดที่ </a:t>
            </a:r>
            <a:r>
              <a:rPr lang="en-US" altLang="en-US" sz="4000" dirty="0" smtClean="0"/>
              <a:t>2</a:t>
            </a:r>
            <a:endParaRPr 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th-TH" altLang="en-US" sz="3200" dirty="0">
                    <a:sym typeface="Symbol" panose="05050102010706020507" pitchFamily="18" charset="2"/>
                  </a:rPr>
                  <a:t>จงเขียน</a:t>
                </a:r>
                <a:r>
                  <a:rPr lang="th-TH" altLang="en-US" sz="3200" dirty="0">
                    <a:latin typeface="Angsana New" panose="02020603050405020304" pitchFamily="18" charset="-34"/>
                  </a:rPr>
                  <a:t>นิยามแบบเรียกซ้ำของ</a:t>
                </a:r>
                <a:r>
                  <a:rPr lang="en-US" altLang="en-US" sz="3200" dirty="0">
                    <a:latin typeface="Angsana New" panose="02020603050405020304" pitchFamily="18" charset="-34"/>
                  </a:rPr>
                  <a:t> </a:t>
                </a:r>
                <a:r>
                  <a:rPr lang="en-US" altLang="en-US" sz="3200" dirty="0" smtClean="0">
                    <a:latin typeface="Angsana New" panose="02020603050405020304" pitchFamily="18" charset="-34"/>
                  </a:rPr>
                  <a:t>Summation</a:t>
                </a:r>
                <a:r>
                  <a:rPr lang="th-TH" altLang="en-US" sz="3200" dirty="0" smtClean="0">
                    <a:latin typeface="Angsana New" panose="02020603050405020304" pitchFamily="18" charset="-34"/>
                  </a:rPr>
                  <a:t> โดยมีนิยาม</a:t>
                </a:r>
                <a:r>
                  <a:rPr lang="th-TH" altLang="en-US" sz="3200" dirty="0" smtClean="0">
                    <a:solidFill>
                      <a:schemeClr val="tx1"/>
                    </a:solidFill>
                  </a:rPr>
                  <a:t>ดังนี้</a:t>
                </a:r>
                <a:r>
                  <a:rPr lang="en-US" altLang="en-US" sz="3200" dirty="0">
                    <a:solidFill>
                      <a:schemeClr val="tx1"/>
                    </a:solidFill>
                  </a:rPr>
                  <a:t/>
                </a:r>
                <a:br>
                  <a:rPr lang="en-US" altLang="en-US" sz="3200" dirty="0">
                    <a:solidFill>
                      <a:schemeClr val="tx1"/>
                    </a:solidFill>
                  </a:rPr>
                </a:br>
                <a:r>
                  <a:rPr lang="en-US" altLang="en-US" sz="3200" dirty="0">
                    <a:solidFill>
                      <a:schemeClr val="tx1"/>
                    </a:solidFill>
                  </a:rPr>
                  <a:t>	</a:t>
                </a:r>
                <a:r>
                  <a:rPr lang="en-US" altLang="en-US" sz="3200" i="1" dirty="0" smtClean="0">
                    <a:solidFill>
                      <a:schemeClr val="tx1"/>
                    </a:solidFill>
                  </a:rPr>
                  <a:t>f</a:t>
                </a:r>
                <a:r>
                  <a:rPr lang="en-US" altLang="en-US" sz="3200" dirty="0" smtClean="0">
                    <a:solidFill>
                      <a:schemeClr val="tx1"/>
                    </a:solidFill>
                  </a:rPr>
                  <a:t>(</a:t>
                </a:r>
                <a:r>
                  <a:rPr lang="en-US" altLang="en-US" sz="3200" i="1" dirty="0" smtClean="0">
                    <a:solidFill>
                      <a:schemeClr val="tx1"/>
                    </a:solidFill>
                  </a:rPr>
                  <a:t>n</a:t>
                </a:r>
                <a:r>
                  <a:rPr lang="en-US" altLang="en-US" sz="3200" dirty="0">
                    <a:solidFill>
                      <a:schemeClr val="tx1"/>
                    </a:solidFill>
                  </a:rPr>
                  <a:t>) :≡ </a:t>
                </a:r>
                <a:r>
                  <a:rPr lang="en-US" altLang="en-US" sz="3200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en-US" alt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alt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nary>
                  </m:oMath>
                </a14:m>
                <a:r>
                  <a:rPr lang="en-US" altLang="en-US" sz="32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altLang="en-US" sz="3200" i="1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altLang="en-US" sz="3200" dirty="0" smtClean="0">
                    <a:solidFill>
                      <a:schemeClr val="tx1"/>
                    </a:solidFill>
                  </a:rPr>
                  <a:t> 0 + 1</a:t>
                </a:r>
                <a:r>
                  <a:rPr lang="en-US" altLang="en-US" sz="3200" dirty="0" smtClean="0">
                    <a:solidFill>
                      <a:schemeClr val="tx1"/>
                    </a:solidFill>
                    <a:sym typeface="Symbol" panose="05050102010706020507" pitchFamily="18" charset="2"/>
                  </a:rPr>
                  <a:t> + </a:t>
                </a:r>
                <a:r>
                  <a:rPr lang="en-US" altLang="en-US" sz="320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altLang="en-US" sz="3200" dirty="0" smtClean="0">
                    <a:solidFill>
                      <a:schemeClr val="tx1"/>
                    </a:solidFill>
                    <a:sym typeface="Symbol" panose="05050102010706020507" pitchFamily="18" charset="2"/>
                  </a:rPr>
                  <a:t> + … + </a:t>
                </a:r>
                <a:r>
                  <a:rPr lang="en-US" altLang="en-US" sz="3200" i="1" dirty="0" smtClean="0">
                    <a:solidFill>
                      <a:schemeClr val="tx1"/>
                    </a:solidFill>
                    <a:sym typeface="Symbol" panose="05050102010706020507" pitchFamily="18" charset="2"/>
                  </a:rPr>
                  <a:t>n</a:t>
                </a:r>
              </a:p>
              <a:p>
                <a:pPr marL="0" indent="0">
                  <a:buNone/>
                </a:pPr>
                <a:endParaRPr lang="th-TH" altLang="en-US" sz="3200" i="1" dirty="0" smtClean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altLang="en-US" sz="3200" i="1" dirty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  <a:p>
                <a:pPr marL="0" indent="0">
                  <a:spcBef>
                    <a:spcPct val="5000"/>
                  </a:spcBef>
                  <a:buNone/>
                </a:pPr>
                <a:r>
                  <a:rPr lang="en-US" sz="3200" dirty="0"/>
                  <a:t/>
                </a:r>
                <a:br>
                  <a:rPr lang="en-US" sz="3200" dirty="0"/>
                </a:br>
                <a:endParaRPr lang="en-US" altLang="en-US" sz="3200" dirty="0" smtClean="0">
                  <a:solidFill>
                    <a:schemeClr val="tx1"/>
                  </a:solidFill>
                  <a:sym typeface="Symbol" panose="05050102010706020507" pitchFamily="18" charset="2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598" t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602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ปัญหาของ </a:t>
            </a:r>
            <a:r>
              <a:rPr lang="en-US" dirty="0" smtClean="0"/>
              <a:t>Fibonacci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altLang="en-US" sz="3200" dirty="0" smtClean="0">
                <a:cs typeface="+mj-cs"/>
              </a:rPr>
              <a:t>ฟังก์ชันเวียดเกิดที่เป็นที่รู้จักอันหนึ่งในกลุ่มนักคณิตศาสตร์ คือ ปัญหาของ </a:t>
            </a:r>
            <a:r>
              <a:rPr lang="en-US" altLang="en-US" sz="3200" dirty="0" smtClean="0">
                <a:cs typeface="+mj-cs"/>
              </a:rPr>
              <a:t>Leonardo </a:t>
            </a:r>
            <a:r>
              <a:rPr lang="en-US" altLang="en-US" sz="3200" dirty="0" err="1" smtClean="0">
                <a:cs typeface="+mj-cs"/>
              </a:rPr>
              <a:t>Bonacci</a:t>
            </a:r>
            <a:r>
              <a:rPr lang="en-US" altLang="en-US" sz="3200" dirty="0" smtClean="0">
                <a:cs typeface="+mj-cs"/>
              </a:rPr>
              <a:t> </a:t>
            </a:r>
            <a:r>
              <a:rPr lang="th-TH" altLang="en-US" sz="3200" dirty="0" smtClean="0">
                <a:cs typeface="+mj-cs"/>
              </a:rPr>
              <a:t>ซึ่งรู้จักกันในชื่อ </a:t>
            </a:r>
            <a:r>
              <a:rPr lang="en-US" altLang="en-US" sz="3200" dirty="0" smtClean="0">
                <a:cs typeface="+mj-cs"/>
              </a:rPr>
              <a:t>Fibonacci </a:t>
            </a:r>
            <a:r>
              <a:rPr lang="th-TH" altLang="en-US" sz="3200" dirty="0" smtClean="0">
                <a:cs typeface="+mj-cs"/>
              </a:rPr>
              <a:t>โดย </a:t>
            </a:r>
            <a:r>
              <a:rPr lang="en-US" altLang="en-US" sz="3200" dirty="0" smtClean="0">
                <a:cs typeface="+mj-cs"/>
              </a:rPr>
              <a:t>Fibonacci </a:t>
            </a:r>
            <a:r>
              <a:rPr lang="th-TH" altLang="en-US" sz="3200" dirty="0" smtClean="0">
                <a:cs typeface="+mj-cs"/>
              </a:rPr>
              <a:t>ได้ตั้งปัญหาไว้ดังนี้</a:t>
            </a:r>
          </a:p>
          <a:p>
            <a:pPr marL="0" indent="0">
              <a:buNone/>
            </a:pPr>
            <a:endParaRPr lang="th-TH" altLang="en-US" sz="1000" dirty="0" smtClean="0">
              <a:solidFill>
                <a:srgbClr val="0070C0"/>
              </a:solidFill>
              <a:cs typeface="+mj-cs"/>
            </a:endParaRPr>
          </a:p>
          <a:p>
            <a:pPr marL="0" indent="0" algn="thaiDist">
              <a:buNone/>
            </a:pPr>
            <a:r>
              <a:rPr lang="th-TH" altLang="en-US" sz="3200" dirty="0">
                <a:solidFill>
                  <a:srgbClr val="0070C0"/>
                </a:solidFill>
                <a:cs typeface="+mj-cs"/>
              </a:rPr>
              <a:t>	</a:t>
            </a:r>
            <a:r>
              <a:rPr lang="th-TH" altLang="en-US" sz="3200" dirty="0" smtClean="0">
                <a:solidFill>
                  <a:srgbClr val="0070C0"/>
                </a:solidFill>
                <a:cs typeface="+mj-cs"/>
              </a:rPr>
              <a:t>กระต่ายแรกเกิดเพศผู้และเพศเมียคู่หนึ่ง ถูกนำไปปล่อยไว้ที่เกาะแห่งหนึ่ง อยากทราบว่าจะมีกระต่ายทั้งหมดกี่คู่ เมื่อเวลาผ่านไป </a:t>
            </a:r>
            <a:r>
              <a:rPr lang="en-US" altLang="en-US" sz="3200" dirty="0" smtClean="0">
                <a:solidFill>
                  <a:srgbClr val="0070C0"/>
                </a:solidFill>
                <a:cs typeface="+mj-cs"/>
              </a:rPr>
              <a:t>n </a:t>
            </a:r>
            <a:r>
              <a:rPr lang="th-TH" altLang="en-US" sz="3200" dirty="0" smtClean="0">
                <a:solidFill>
                  <a:srgbClr val="0070C0"/>
                </a:solidFill>
                <a:cs typeface="+mj-cs"/>
              </a:rPr>
              <a:t>เดือน โดยมีข้อสมมุติว่า เมื่อกระต่ายทั้งสองมีอายุครบ </a:t>
            </a:r>
            <a:r>
              <a:rPr lang="en-US" altLang="en-US" sz="3200" dirty="0" smtClean="0">
                <a:solidFill>
                  <a:srgbClr val="0070C0"/>
                </a:solidFill>
                <a:cs typeface="+mj-cs"/>
              </a:rPr>
              <a:t>2 </a:t>
            </a:r>
            <a:r>
              <a:rPr lang="th-TH" altLang="en-US" sz="3200" dirty="0" smtClean="0">
                <a:solidFill>
                  <a:srgbClr val="0070C0"/>
                </a:solidFill>
                <a:cs typeface="+mj-cs"/>
              </a:rPr>
              <a:t>เดือน จึงจะสามารถให้กำเนิดกระต่ายเพศผู้และเพศเมียอีก </a:t>
            </a:r>
            <a:r>
              <a:rPr lang="en-US" altLang="en-US" sz="3200" dirty="0" smtClean="0">
                <a:solidFill>
                  <a:srgbClr val="0070C0"/>
                </a:solidFill>
                <a:cs typeface="+mj-cs"/>
              </a:rPr>
              <a:t>1 </a:t>
            </a:r>
            <a:r>
              <a:rPr lang="th-TH" altLang="en-US" sz="3200" dirty="0" smtClean="0">
                <a:solidFill>
                  <a:srgbClr val="0070C0"/>
                </a:solidFill>
                <a:cs typeface="+mj-cs"/>
              </a:rPr>
              <a:t>คู่ และเมื่อจุดเริ่มต้นบนเกาะนั้นไม่มีกระต่ายอยู่แลย</a:t>
            </a:r>
            <a:endParaRPr lang="en-US" altLang="en-US" sz="3200" dirty="0">
              <a:solidFill>
                <a:srgbClr val="0070C0"/>
              </a:solidFill>
              <a:cs typeface="+mj-cs"/>
            </a:endParaRPr>
          </a:p>
          <a:p>
            <a:pPr>
              <a:buFontTx/>
              <a:buNone/>
            </a:pPr>
            <a:r>
              <a:rPr lang="en-US" altLang="en-US" sz="3200" dirty="0">
                <a:cs typeface="+mj-cs"/>
              </a:rPr>
              <a:t>   </a:t>
            </a: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8424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ตรงกลาง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22275</TotalTime>
  <Words>1283</Words>
  <Application>Microsoft Office PowerPoint</Application>
  <PresentationFormat>On-screen Show (4:3)</PresentationFormat>
  <Paragraphs>182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8" baseType="lpstr">
      <vt:lpstr>Arial Unicode MS</vt:lpstr>
      <vt:lpstr>MS PGothic</vt:lpstr>
      <vt:lpstr>Angsana New</vt:lpstr>
      <vt:lpstr>Arial</vt:lpstr>
      <vt:lpstr>Calibri</vt:lpstr>
      <vt:lpstr>Cambria Math</vt:lpstr>
      <vt:lpstr>FreesiaUPC</vt:lpstr>
      <vt:lpstr>Symbol</vt:lpstr>
      <vt:lpstr>Times New Roman</vt:lpstr>
      <vt:lpstr>Tw Cen MT</vt:lpstr>
      <vt:lpstr>Wingdings</vt:lpstr>
      <vt:lpstr>Wingdings 2</vt:lpstr>
      <vt:lpstr>ตรงกลาง</vt:lpstr>
      <vt:lpstr>Microsoft Equation 3.0</vt:lpstr>
      <vt:lpstr>Recursion and  Recurrence Relations </vt:lpstr>
      <vt:lpstr>Recursive Definitions</vt:lpstr>
      <vt:lpstr>Recursively Defined Functions (1)</vt:lpstr>
      <vt:lpstr>Recursively Defined Functions (1)</vt:lpstr>
      <vt:lpstr>ตัวอย่าง : Recursively Defined Functions</vt:lpstr>
      <vt:lpstr>Recursive definition of Factorial</vt:lpstr>
      <vt:lpstr>แบบฝึกหัดที่ 1</vt:lpstr>
      <vt:lpstr>แบบฝึกหัดที่ 2</vt:lpstr>
      <vt:lpstr>ปัญหาของ Fibonacci (1)</vt:lpstr>
      <vt:lpstr>ปัญหาของ Fibonacci (2)</vt:lpstr>
      <vt:lpstr>แบบฝึกหัดที่ 3</vt:lpstr>
      <vt:lpstr>Recursive Euclid’s Algorithm</vt:lpstr>
      <vt:lpstr>Iterative Fibonacci Algorithm</vt:lpstr>
      <vt:lpstr>Recursive Fibonacci Algorithm</vt:lpstr>
      <vt:lpstr>Recurrence Relations</vt:lpstr>
      <vt:lpstr>ตัวอย่าง: Recurrence Relation </vt:lpstr>
      <vt:lpstr>การใช้ประโยชน์จาก Recurrence Relation (1) </vt:lpstr>
      <vt:lpstr>การใช้ประโยชน์จาก Recurrence Relation (2) </vt:lpstr>
      <vt:lpstr>ตัวอย่าง: Tower of Hanoi (1)</vt:lpstr>
      <vt:lpstr>ตัวอย่าง: Tower of Hanoi (2)</vt:lpstr>
      <vt:lpstr>Hanoi Recursion Function</vt:lpstr>
      <vt:lpstr>Hanoi Recurrence Relation</vt:lpstr>
      <vt:lpstr>คำตอบของ Tower of Hanoi</vt:lpstr>
      <vt:lpstr>แบบฝึกหัดทำส่ง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806</cp:revision>
  <dcterms:created xsi:type="dcterms:W3CDTF">2010-02-28T04:09:14Z</dcterms:created>
  <dcterms:modified xsi:type="dcterms:W3CDTF">2014-11-02T07:23:06Z</dcterms:modified>
</cp:coreProperties>
</file>