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89" r:id="rId2"/>
    <p:sldId id="442" r:id="rId3"/>
    <p:sldId id="443" r:id="rId4"/>
    <p:sldId id="444" r:id="rId5"/>
    <p:sldId id="445" r:id="rId6"/>
    <p:sldId id="452" r:id="rId7"/>
    <p:sldId id="446" r:id="rId8"/>
    <p:sldId id="447" r:id="rId9"/>
    <p:sldId id="448" r:id="rId10"/>
    <p:sldId id="449" r:id="rId11"/>
    <p:sldId id="451" r:id="rId12"/>
    <p:sldId id="450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78" r:id="rId21"/>
    <p:sldId id="479" r:id="rId22"/>
    <p:sldId id="480" r:id="rId23"/>
    <p:sldId id="481" r:id="rId24"/>
    <p:sldId id="483" r:id="rId25"/>
    <p:sldId id="482" r:id="rId26"/>
    <p:sldId id="484" r:id="rId27"/>
    <p:sldId id="485" r:id="rId28"/>
    <p:sldId id="486" r:id="rId29"/>
    <p:sldId id="487" r:id="rId30"/>
    <p:sldId id="488" r:id="rId31"/>
    <p:sldId id="489" r:id="rId32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23/10/57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537" y="3325728"/>
            <a:ext cx="5166767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COMBINATORICS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5292536" y="5188064"/>
            <a:ext cx="3775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+mn-lt"/>
              </a:rPr>
              <a:t>Credit: </a:t>
            </a:r>
            <a:r>
              <a:rPr lang="en-US" sz="2000" dirty="0" err="1" smtClean="0">
                <a:latin typeface="+mn-lt"/>
              </a:rPr>
              <a:t>Benchaporn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Jantarakongkul</a:t>
            </a:r>
            <a:endParaRPr lang="en-US" sz="2000" dirty="0" smtClean="0">
              <a:latin typeface="+mn-lt"/>
            </a:endParaRPr>
          </a:p>
          <a:p>
            <a:pPr algn="r"/>
            <a:r>
              <a:rPr lang="en-US" sz="2000" dirty="0" err="1" smtClean="0">
                <a:latin typeface="+mn-lt"/>
              </a:rPr>
              <a:t>Burapha</a:t>
            </a:r>
            <a:r>
              <a:rPr lang="en-US" sz="2000" dirty="0" smtClean="0">
                <a:latin typeface="+mn-lt"/>
              </a:rPr>
              <a:t> University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</a:t>
            </a:r>
            <a:r>
              <a:rPr lang="en-US" dirty="0"/>
              <a:t>: IP Address</a:t>
            </a:r>
            <a:r>
              <a:rPr lang="th-TH" dirty="0"/>
              <a:t> </a:t>
            </a:r>
            <a:r>
              <a:rPr lang="en-US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5800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IP: Class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2 </a:t>
            </a:r>
            <a:r>
              <a:rPr lang="th-TH" sz="2000" dirty="0" smtClean="0"/>
              <a:t>บิต</a:t>
            </a:r>
            <a:r>
              <a:rPr lang="th-TH" sz="2000" dirty="0"/>
              <a:t>แรกจะเป็น </a:t>
            </a:r>
            <a:r>
              <a:rPr lang="en-US" sz="2000" dirty="0" smtClean="0"/>
              <a:t>10</a:t>
            </a:r>
            <a:endParaRPr lang="th-TH" sz="2000" dirty="0"/>
          </a:p>
          <a:p>
            <a:pPr lvl="1"/>
            <a:r>
              <a:rPr lang="th-TH" sz="2000" dirty="0"/>
              <a:t>จะมี </a:t>
            </a:r>
            <a:r>
              <a:rPr lang="en-US" sz="2000" dirty="0"/>
              <a:t>network id </a:t>
            </a:r>
            <a:r>
              <a:rPr lang="th-TH" sz="2000" dirty="0"/>
              <a:t>จำนวน </a:t>
            </a:r>
            <a:r>
              <a:rPr lang="en-US" sz="2000" dirty="0" smtClean="0"/>
              <a:t>16 </a:t>
            </a:r>
            <a:r>
              <a:rPr lang="en-US" sz="2000" dirty="0"/>
              <a:t>bits</a:t>
            </a:r>
          </a:p>
          <a:p>
            <a:pPr lvl="1"/>
            <a:r>
              <a:rPr lang="th-TH" sz="2000" dirty="0"/>
              <a:t>จะมี </a:t>
            </a:r>
            <a:r>
              <a:rPr lang="en-US" sz="2000" dirty="0"/>
              <a:t>host id </a:t>
            </a:r>
            <a:r>
              <a:rPr lang="th-TH" sz="2000" dirty="0"/>
              <a:t>จำนวน </a:t>
            </a:r>
            <a:r>
              <a:rPr lang="en-US" sz="2000" dirty="0"/>
              <a:t>24 bits</a:t>
            </a:r>
          </a:p>
          <a:p>
            <a:pPr lvl="1"/>
            <a:r>
              <a:rPr lang="th-TH" sz="2000" dirty="0"/>
              <a:t>รูปแบบคือ </a:t>
            </a:r>
            <a:r>
              <a:rPr lang="en-US" sz="2000" b="1" dirty="0" smtClean="0">
                <a:solidFill>
                  <a:srgbClr val="FF0000"/>
                </a:solidFill>
              </a:rPr>
              <a:t>10</a:t>
            </a:r>
            <a:r>
              <a:rPr lang="en-US" sz="2000" b="1" dirty="0" smtClean="0">
                <a:solidFill>
                  <a:srgbClr val="0070C0"/>
                </a:solidFill>
              </a:rPr>
              <a:t>NNNNNN</a:t>
            </a:r>
            <a:r>
              <a:rPr lang="en-US" sz="2000" dirty="0" smtClean="0"/>
              <a:t> </a:t>
            </a:r>
            <a:r>
              <a:rPr lang="en-US" sz="2000" dirty="0"/>
              <a:t>. </a:t>
            </a:r>
            <a:r>
              <a:rPr lang="en-US" sz="2000" b="1" dirty="0" smtClean="0">
                <a:solidFill>
                  <a:srgbClr val="0070C0"/>
                </a:solidFill>
              </a:rPr>
              <a:t>NNNNNNNN</a:t>
            </a:r>
            <a:r>
              <a:rPr lang="en-US" sz="2000" dirty="0" smtClean="0"/>
              <a:t> 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00B050"/>
                </a:solidFill>
              </a:rPr>
              <a:t>HHHHHHHH</a:t>
            </a:r>
            <a:r>
              <a:rPr lang="en-US" sz="2000" dirty="0"/>
              <a:t> . </a:t>
            </a:r>
            <a:r>
              <a:rPr lang="en-US" sz="2000" dirty="0">
                <a:solidFill>
                  <a:srgbClr val="00B050"/>
                </a:solidFill>
              </a:rPr>
              <a:t>HHHHHHHH</a:t>
            </a:r>
          </a:p>
          <a:p>
            <a:pPr lvl="1"/>
            <a:r>
              <a:rPr lang="th-TH" sz="2000" b="1" dirty="0"/>
              <a:t>ขั้นตอนที่ 1 </a:t>
            </a:r>
            <a:r>
              <a:rPr lang="th-TH" sz="2000" dirty="0"/>
              <a:t>หาจำนวน </a:t>
            </a:r>
            <a:r>
              <a:rPr lang="en-US" sz="2000" dirty="0">
                <a:solidFill>
                  <a:srgbClr val="0070C0"/>
                </a:solidFill>
              </a:rPr>
              <a:t>network</a:t>
            </a:r>
            <a:r>
              <a:rPr lang="th-TH" sz="2000" dirty="0"/>
              <a:t> ของ </a:t>
            </a:r>
            <a:r>
              <a:rPr lang="en-US" sz="2000" dirty="0"/>
              <a:t>Class </a:t>
            </a:r>
            <a:r>
              <a:rPr lang="en-US" sz="2000" dirty="0" smtClean="0"/>
              <a:t>B: 2</a:t>
            </a:r>
            <a:r>
              <a:rPr lang="en-US" sz="2000" baseline="30000" dirty="0" smtClean="0"/>
              <a:t>14 </a:t>
            </a:r>
            <a:r>
              <a:rPr lang="en-US" sz="2000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16,384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th-TH" sz="2000" dirty="0"/>
              <a:t>มี </a:t>
            </a:r>
            <a:r>
              <a:rPr lang="en-US" sz="2000" dirty="0" smtClean="0"/>
              <a:t>14</a:t>
            </a:r>
            <a:r>
              <a:rPr lang="th-TH" sz="2000" dirty="0" smtClean="0"/>
              <a:t> บิต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th-TH" sz="2000" b="1" dirty="0"/>
              <a:t>ขั้นตอนที่ 2 </a:t>
            </a:r>
            <a:r>
              <a:rPr lang="th-TH" sz="2000" dirty="0"/>
              <a:t>หาจำนวน </a:t>
            </a:r>
            <a:r>
              <a:rPr lang="en-US" sz="2000" dirty="0">
                <a:solidFill>
                  <a:srgbClr val="00B050"/>
                </a:solidFill>
              </a:rPr>
              <a:t>host</a:t>
            </a:r>
            <a:r>
              <a:rPr lang="en-US" sz="2000" dirty="0"/>
              <a:t> </a:t>
            </a:r>
            <a:r>
              <a:rPr lang="th-TH" sz="2000" dirty="0"/>
              <a:t>ของแต่ละ </a:t>
            </a:r>
            <a:r>
              <a:rPr lang="en-US" sz="2000" dirty="0"/>
              <a:t>network : 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 </a:t>
            </a:r>
            <a:r>
              <a:rPr lang="en-US" sz="2000" dirty="0"/>
              <a:t>– 2 = </a:t>
            </a:r>
            <a:r>
              <a:rPr lang="en-US" sz="2000" b="1" dirty="0" smtClean="0">
                <a:solidFill>
                  <a:srgbClr val="00B050"/>
                </a:solidFill>
              </a:rPr>
              <a:t>65,534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th-TH" sz="2000" dirty="0"/>
              <a:t>มี </a:t>
            </a:r>
            <a:r>
              <a:rPr lang="en-US" sz="2000" dirty="0" smtClean="0"/>
              <a:t>16</a:t>
            </a:r>
            <a:r>
              <a:rPr lang="th-TH" sz="2000" dirty="0" smtClean="0"/>
              <a:t> </a:t>
            </a:r>
            <a:r>
              <a:rPr lang="th-TH" sz="2000" dirty="0"/>
              <a:t>บิต ใช้ไม่ได้ 2 เลข</a:t>
            </a:r>
            <a:r>
              <a:rPr lang="en-US" sz="2000" dirty="0"/>
              <a:t>)</a:t>
            </a:r>
          </a:p>
          <a:p>
            <a:pPr lvl="1"/>
            <a:r>
              <a:rPr lang="th-TH" sz="2000" dirty="0"/>
              <a:t>เพราะฉะนั้น </a:t>
            </a:r>
            <a:r>
              <a:rPr lang="en-US" sz="2000" dirty="0"/>
              <a:t>Class </a:t>
            </a:r>
            <a:r>
              <a:rPr lang="en-US" sz="2000" dirty="0" smtClean="0"/>
              <a:t>B </a:t>
            </a:r>
            <a:r>
              <a:rPr lang="th-TH" sz="2000" dirty="0"/>
              <a:t>มีหมายเลขไอพีที่ใช้ได้ทั้งหมด </a:t>
            </a:r>
            <a:r>
              <a:rPr lang="en-US" sz="2000" dirty="0"/>
              <a:t>= </a:t>
            </a:r>
            <a:r>
              <a:rPr lang="en-US" sz="2000" b="1" dirty="0">
                <a:solidFill>
                  <a:srgbClr val="0070C0"/>
                </a:solidFill>
              </a:rPr>
              <a:t>16,384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/>
              <a:t>x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65,534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/>
              <a:t>=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1,073,709,056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</a:t>
            </a:r>
            <a:r>
              <a:rPr lang="en-US" dirty="0"/>
              <a:t>: IP Address</a:t>
            </a:r>
            <a:r>
              <a:rPr lang="th-TH" dirty="0"/>
              <a:t>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5800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IP: Class C</a:t>
            </a:r>
          </a:p>
          <a:p>
            <a:pPr lvl="1"/>
            <a:r>
              <a:rPr lang="en-US" sz="2000" dirty="0"/>
              <a:t>3</a:t>
            </a:r>
            <a:r>
              <a:rPr lang="en-US" sz="2000" dirty="0" smtClean="0"/>
              <a:t> </a:t>
            </a:r>
            <a:r>
              <a:rPr lang="th-TH" sz="2000" dirty="0" smtClean="0"/>
              <a:t>บิต</a:t>
            </a:r>
            <a:r>
              <a:rPr lang="th-TH" sz="2000" dirty="0"/>
              <a:t>แรกจะเป็น </a:t>
            </a:r>
            <a:r>
              <a:rPr lang="en-US" sz="2000" dirty="0" smtClean="0"/>
              <a:t>110</a:t>
            </a:r>
            <a:endParaRPr lang="th-TH" sz="2000" dirty="0"/>
          </a:p>
          <a:p>
            <a:pPr lvl="1"/>
            <a:r>
              <a:rPr lang="th-TH" sz="2000" dirty="0"/>
              <a:t>จะมี </a:t>
            </a:r>
            <a:r>
              <a:rPr lang="en-US" sz="2000" dirty="0"/>
              <a:t>network id </a:t>
            </a:r>
            <a:r>
              <a:rPr lang="th-TH" sz="2000" dirty="0"/>
              <a:t>จำนวน </a:t>
            </a:r>
            <a:r>
              <a:rPr lang="en-US" sz="2000" dirty="0" smtClean="0"/>
              <a:t>24 </a:t>
            </a:r>
            <a:r>
              <a:rPr lang="en-US" sz="2000" dirty="0"/>
              <a:t>bits</a:t>
            </a:r>
          </a:p>
          <a:p>
            <a:pPr lvl="1"/>
            <a:r>
              <a:rPr lang="th-TH" sz="2000" dirty="0"/>
              <a:t>จะมี </a:t>
            </a:r>
            <a:r>
              <a:rPr lang="en-US" sz="2000" dirty="0"/>
              <a:t>host id </a:t>
            </a:r>
            <a:r>
              <a:rPr lang="th-TH" sz="2000" dirty="0"/>
              <a:t>จำนวน </a:t>
            </a:r>
            <a:r>
              <a:rPr lang="en-US" sz="2000" dirty="0"/>
              <a:t>8</a:t>
            </a:r>
            <a:r>
              <a:rPr lang="en-US" sz="2000" dirty="0" smtClean="0"/>
              <a:t> </a:t>
            </a:r>
            <a:r>
              <a:rPr lang="en-US" sz="2000" dirty="0"/>
              <a:t>bits</a:t>
            </a:r>
          </a:p>
          <a:p>
            <a:pPr lvl="1"/>
            <a:r>
              <a:rPr lang="th-TH" sz="2000" dirty="0"/>
              <a:t>รูปแบบคือ </a:t>
            </a:r>
            <a:r>
              <a:rPr lang="en-US" sz="2000" b="1" dirty="0" smtClean="0">
                <a:solidFill>
                  <a:srgbClr val="FF0000"/>
                </a:solidFill>
              </a:rPr>
              <a:t>110</a:t>
            </a:r>
            <a:r>
              <a:rPr lang="en-US" sz="2000" b="1" dirty="0" smtClean="0">
                <a:solidFill>
                  <a:srgbClr val="0070C0"/>
                </a:solidFill>
              </a:rPr>
              <a:t>NNNNN</a:t>
            </a:r>
            <a:r>
              <a:rPr lang="en-US" sz="2000" dirty="0" smtClean="0"/>
              <a:t> </a:t>
            </a:r>
            <a:r>
              <a:rPr lang="en-US" sz="2000" dirty="0"/>
              <a:t>. </a:t>
            </a:r>
            <a:r>
              <a:rPr lang="en-US" sz="2000" b="1" dirty="0" smtClean="0">
                <a:solidFill>
                  <a:srgbClr val="0070C0"/>
                </a:solidFill>
              </a:rPr>
              <a:t>NNNNNNNN</a:t>
            </a:r>
            <a:r>
              <a:rPr lang="en-US" sz="2000" dirty="0" smtClean="0"/>
              <a:t> </a:t>
            </a:r>
            <a:r>
              <a:rPr lang="en-US" sz="2000" dirty="0"/>
              <a:t>. </a:t>
            </a:r>
            <a:r>
              <a:rPr lang="en-US" sz="2000" b="1" dirty="0">
                <a:solidFill>
                  <a:srgbClr val="0070C0"/>
                </a:solidFill>
              </a:rPr>
              <a:t>NNNNNNNN</a:t>
            </a:r>
            <a:r>
              <a:rPr lang="en-US" sz="2000" dirty="0" smtClean="0"/>
              <a:t> 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00B050"/>
                </a:solidFill>
              </a:rPr>
              <a:t>HHHHHHHH</a:t>
            </a:r>
          </a:p>
          <a:p>
            <a:pPr lvl="1"/>
            <a:r>
              <a:rPr lang="th-TH" sz="2000" b="1" dirty="0"/>
              <a:t>ขั้นตอนที่ 1 </a:t>
            </a:r>
            <a:r>
              <a:rPr lang="th-TH" sz="2000" dirty="0"/>
              <a:t>หาจำนวน </a:t>
            </a:r>
            <a:r>
              <a:rPr lang="en-US" sz="2000" dirty="0">
                <a:solidFill>
                  <a:srgbClr val="0070C0"/>
                </a:solidFill>
              </a:rPr>
              <a:t>network</a:t>
            </a:r>
            <a:r>
              <a:rPr lang="th-TH" sz="2000" dirty="0"/>
              <a:t> ของ </a:t>
            </a:r>
            <a:r>
              <a:rPr lang="en-US" sz="2000" dirty="0"/>
              <a:t>Class C</a:t>
            </a:r>
            <a:r>
              <a:rPr lang="en-US" sz="2000" dirty="0" smtClean="0"/>
              <a:t>: 2</a:t>
            </a:r>
            <a:r>
              <a:rPr lang="en-US" sz="2000" baseline="30000" dirty="0" smtClean="0"/>
              <a:t>21 </a:t>
            </a:r>
            <a:r>
              <a:rPr lang="en-US" sz="2000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2,097,152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th-TH" sz="2000" dirty="0"/>
              <a:t>มี </a:t>
            </a:r>
            <a:r>
              <a:rPr lang="en-US" sz="2000" dirty="0" smtClean="0"/>
              <a:t>21</a:t>
            </a:r>
            <a:r>
              <a:rPr lang="th-TH" sz="2000" dirty="0" smtClean="0"/>
              <a:t> บิต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th-TH" sz="2000" b="1" dirty="0"/>
              <a:t>ขั้นตอนที่ 2 </a:t>
            </a:r>
            <a:r>
              <a:rPr lang="th-TH" sz="2000" dirty="0"/>
              <a:t>หาจำนวน </a:t>
            </a:r>
            <a:r>
              <a:rPr lang="en-US" sz="2000" dirty="0">
                <a:solidFill>
                  <a:srgbClr val="00B050"/>
                </a:solidFill>
              </a:rPr>
              <a:t>host</a:t>
            </a:r>
            <a:r>
              <a:rPr lang="en-US" sz="2000" dirty="0"/>
              <a:t> </a:t>
            </a:r>
            <a:r>
              <a:rPr lang="th-TH" sz="2000" dirty="0"/>
              <a:t>ของแต่ละ </a:t>
            </a:r>
            <a:r>
              <a:rPr lang="en-US" sz="2000" dirty="0"/>
              <a:t>network : 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 </a:t>
            </a:r>
            <a:r>
              <a:rPr lang="en-US" sz="2000" dirty="0"/>
              <a:t>– 2 = </a:t>
            </a:r>
            <a:r>
              <a:rPr lang="en-US" sz="2000" b="1" dirty="0" smtClean="0">
                <a:solidFill>
                  <a:srgbClr val="00B050"/>
                </a:solidFill>
              </a:rPr>
              <a:t>256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th-TH" sz="2000" dirty="0"/>
              <a:t>มี </a:t>
            </a:r>
            <a:r>
              <a:rPr lang="en-US" sz="2000" dirty="0" smtClean="0"/>
              <a:t>8</a:t>
            </a:r>
            <a:r>
              <a:rPr lang="th-TH" sz="2000" dirty="0" smtClean="0"/>
              <a:t> </a:t>
            </a:r>
            <a:r>
              <a:rPr lang="th-TH" sz="2000" dirty="0"/>
              <a:t>บิต ใช้ไม่ได้ 2 เลข</a:t>
            </a:r>
            <a:r>
              <a:rPr lang="en-US" sz="2000" dirty="0"/>
              <a:t>)</a:t>
            </a:r>
          </a:p>
          <a:p>
            <a:pPr lvl="1"/>
            <a:r>
              <a:rPr lang="th-TH" sz="2000" dirty="0"/>
              <a:t>เพราะฉะนั้น </a:t>
            </a:r>
            <a:r>
              <a:rPr lang="en-US" sz="2000" dirty="0"/>
              <a:t>Class </a:t>
            </a:r>
            <a:r>
              <a:rPr lang="en-US" sz="2000" dirty="0" smtClean="0"/>
              <a:t>B </a:t>
            </a:r>
            <a:r>
              <a:rPr lang="th-TH" sz="2000" dirty="0"/>
              <a:t>มีหมายเลขไอพีที่ใช้ได้ทั้งหมด </a:t>
            </a:r>
            <a:r>
              <a:rPr lang="en-US" sz="2000" dirty="0"/>
              <a:t>= </a:t>
            </a:r>
            <a:r>
              <a:rPr lang="en-US" sz="2000" b="1" dirty="0">
                <a:solidFill>
                  <a:srgbClr val="0070C0"/>
                </a:solidFill>
              </a:rPr>
              <a:t>2,097,152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/>
              <a:t>x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256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/>
              <a:t>=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532,676,608</a:t>
            </a:r>
          </a:p>
          <a:p>
            <a:r>
              <a:rPr lang="th-TH" sz="2300" dirty="0" smtClean="0"/>
              <a:t>เพราะฉะนั้นจำนวนหมายเลข </a:t>
            </a:r>
            <a:r>
              <a:rPr lang="en-US" sz="2300" dirty="0" smtClean="0"/>
              <a:t>IP </a:t>
            </a:r>
            <a:r>
              <a:rPr lang="th-TH" sz="2300" dirty="0" smtClean="0"/>
              <a:t>ของ </a:t>
            </a:r>
            <a:r>
              <a:rPr lang="en-US" sz="2300" dirty="0" smtClean="0"/>
              <a:t>class A, B </a:t>
            </a:r>
            <a:r>
              <a:rPr lang="th-TH" sz="2300" dirty="0" smtClean="0"/>
              <a:t>และ </a:t>
            </a:r>
            <a:r>
              <a:rPr lang="en-US" sz="2300" dirty="0" smtClean="0"/>
              <a:t>C </a:t>
            </a:r>
            <a:r>
              <a:rPr lang="th-TH" sz="2300" dirty="0" smtClean="0"/>
              <a:t>รวมกัน คือ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2,130,706,178</a:t>
            </a:r>
            <a:r>
              <a:rPr lang="th-TH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+</a:t>
            </a:r>
            <a:r>
              <a:rPr lang="en-US" sz="2000" dirty="0" smtClean="0">
                <a:solidFill>
                  <a:srgbClr val="FF0000"/>
                </a:solidFill>
              </a:rPr>
              <a:t> 1,073,709,056 </a:t>
            </a:r>
            <a:r>
              <a:rPr lang="en-US" sz="2000" dirty="0" smtClean="0"/>
              <a:t>+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532,676,608</a:t>
            </a:r>
          </a:p>
          <a:p>
            <a:pPr lvl="1"/>
            <a:r>
              <a:rPr lang="en-US" sz="2000" dirty="0" smtClean="0"/>
              <a:t>= 3,737,091,842  </a:t>
            </a:r>
            <a:endParaRPr lang="en-US" sz="2000" dirty="0"/>
          </a:p>
          <a:p>
            <a:pPr lvl="1"/>
            <a:endParaRPr lang="en-US" sz="2000" dirty="0">
              <a:solidFill>
                <a:srgbClr val="FF0000"/>
              </a:solidFill>
            </a:endParaRPr>
          </a:p>
          <a:p>
            <a:pPr lvl="1"/>
            <a:endParaRPr lang="th-TH" sz="2000" dirty="0" smtClean="0">
              <a:solidFill>
                <a:srgbClr val="FF0000"/>
              </a:solidFill>
            </a:endParaRPr>
          </a:p>
          <a:p>
            <a:pPr lvl="1"/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Inclusion-Exclusion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24936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dirty="0"/>
              <a:t>สมมติ</a:t>
            </a:r>
            <a:r>
              <a:rPr lang="th-TH" altLang="en-US" dirty="0" smtClean="0"/>
              <a:t>ว่า</a:t>
            </a:r>
          </a:p>
          <a:p>
            <a:pPr lvl="1">
              <a:lnSpc>
                <a:spcPct val="90000"/>
              </a:lnSpc>
            </a:pPr>
            <a:r>
              <a:rPr lang="th-TH" altLang="en-US" dirty="0" smtClean="0"/>
              <a:t>มี</a:t>
            </a:r>
            <a:r>
              <a:rPr lang="th-TH" altLang="en-US" dirty="0"/>
              <a:t>จำนวนวิธีที่จะทำงานที่ </a:t>
            </a:r>
            <a:r>
              <a:rPr lang="en-US" altLang="en-US" dirty="0" smtClean="0"/>
              <a:t>1</a:t>
            </a:r>
            <a:r>
              <a:rPr lang="th-TH" altLang="en-US" dirty="0" smtClean="0"/>
              <a:t> อยู่ </a:t>
            </a:r>
            <a:r>
              <a:rPr lang="en-US" altLang="en-US" b="1" i="1" dirty="0" smtClean="0"/>
              <a:t>m</a:t>
            </a:r>
            <a:r>
              <a:rPr lang="en-US" altLang="en-US" dirty="0" smtClean="0"/>
              <a:t> </a:t>
            </a:r>
            <a:r>
              <a:rPr lang="th-TH" altLang="en-US" dirty="0" smtClean="0"/>
              <a:t>วิธี</a:t>
            </a:r>
          </a:p>
          <a:p>
            <a:pPr lvl="1">
              <a:lnSpc>
                <a:spcPct val="90000"/>
              </a:lnSpc>
            </a:pPr>
            <a:r>
              <a:rPr lang="th-TH" altLang="en-US" dirty="0" smtClean="0"/>
              <a:t>มีจำนวนวิธีที่จะทำงานที่ 2 อยู่  </a:t>
            </a:r>
            <a:r>
              <a:rPr lang="en-US" altLang="en-US" b="1" i="1" dirty="0" smtClean="0"/>
              <a:t>n</a:t>
            </a:r>
            <a:r>
              <a:rPr lang="en-US" altLang="en-US" dirty="0" smtClean="0"/>
              <a:t> </a:t>
            </a:r>
            <a:r>
              <a:rPr lang="th-TH" altLang="en-US" dirty="0" smtClean="0"/>
              <a:t>วิธี</a:t>
            </a:r>
          </a:p>
          <a:p>
            <a:pPr lvl="1">
              <a:lnSpc>
                <a:spcPct val="90000"/>
              </a:lnSpc>
            </a:pPr>
            <a:r>
              <a:rPr lang="th-TH" altLang="en-US" dirty="0" smtClean="0"/>
              <a:t>และมีจำนวนวิธีที่ทำงานที่ 1 ซ้ำกับจำนวนวิธีที่ทำงานที่ 2  อยู่ </a:t>
            </a:r>
            <a:r>
              <a:rPr lang="en-US" altLang="en-US" b="1" i="1" dirty="0" smtClean="0"/>
              <a:t>k</a:t>
            </a:r>
            <a:r>
              <a:rPr lang="en-US" altLang="en-US" dirty="0" smtClean="0"/>
              <a:t> </a:t>
            </a:r>
            <a:r>
              <a:rPr lang="th-TH" altLang="en-US" dirty="0" smtClean="0"/>
              <a:t>วิธี โดย </a:t>
            </a:r>
            <a:r>
              <a:rPr lang="en-US" altLang="en-US" i="1" dirty="0" err="1" smtClean="0">
                <a:solidFill>
                  <a:srgbClr val="FF0000"/>
                </a:solidFill>
              </a:rPr>
              <a:t>k</a:t>
            </a:r>
            <a:r>
              <a:rPr lang="en-US" altLang="en-US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</a:t>
            </a:r>
            <a:r>
              <a:rPr lang="en-US" alt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th-TH" altLang="en-US" dirty="0"/>
              <a:t>ดังนั้นจำนวนวิธีที่จะทำงานที่ </a:t>
            </a:r>
            <a:r>
              <a:rPr lang="en-US" altLang="en-US" dirty="0"/>
              <a:t>1 </a:t>
            </a:r>
            <a:r>
              <a:rPr lang="th-TH" altLang="en-US" dirty="0"/>
              <a:t>หรืองานที่</a:t>
            </a:r>
            <a:r>
              <a:rPr lang="en-US" altLang="en-US" dirty="0"/>
              <a:t> 2</a:t>
            </a:r>
            <a:r>
              <a:rPr lang="th-TH" altLang="en-US" dirty="0"/>
              <a:t> เท่ากับ </a:t>
            </a:r>
            <a:r>
              <a:rPr lang="en-US" altLang="en-US" i="1" dirty="0" smtClean="0">
                <a:solidFill>
                  <a:srgbClr val="FF0000"/>
                </a:solidFill>
              </a:rPr>
              <a:t>m</a:t>
            </a:r>
            <a:r>
              <a:rPr lang="th-TH" altLang="en-US" i="1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</a:t>
            </a:r>
            <a:r>
              <a:rPr lang="th-TH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th-TH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th-TH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endParaRPr lang="en-US" altLang="en-US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th-TH" altLang="en-US" dirty="0">
                <a:sym typeface="Symbol" panose="05050102010706020507" pitchFamily="18" charset="2"/>
              </a:rPr>
              <a:t>จากทฤษฎีเซต</a:t>
            </a:r>
            <a:r>
              <a:rPr lang="en-US" altLang="en-US" dirty="0">
                <a:sym typeface="Symbol" panose="05050102010706020507" pitchFamily="18" charset="2"/>
              </a:rPr>
              <a:t>: </a:t>
            </a:r>
            <a:r>
              <a:rPr lang="th-TH" altLang="en-US" dirty="0">
                <a:sym typeface="Symbol" panose="05050102010706020507" pitchFamily="18" charset="2"/>
              </a:rPr>
              <a:t>ถ้าเซต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และเซต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B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มีสมาชิกร่วมกัน ดังนั้น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|=|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||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||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  <a:endParaRPr lang="en-US" altLang="en-US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th-TH" altLang="en-US" dirty="0">
                <a:sym typeface="Symbol" panose="05050102010706020507" pitchFamily="18" charset="2"/>
              </a:rPr>
              <a:t>ถ้าเซต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และเซต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B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ไม่มีสมาชิกร่วมกัน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|=|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|+|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  <a:endParaRPr lang="en-US" alt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Inclusion-Exclusion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141168"/>
          </a:xfrm>
        </p:spPr>
        <p:txBody>
          <a:bodyPr/>
          <a:lstStyle/>
          <a:p>
            <a:r>
              <a:rPr lang="th-TH" sz="2200" dirty="0" smtClean="0"/>
              <a:t>จงหาจำนวน </a:t>
            </a:r>
            <a:r>
              <a:rPr lang="en-US" sz="2200" dirty="0" smtClean="0"/>
              <a:t>bit string (</a:t>
            </a:r>
            <a:r>
              <a:rPr lang="th-TH" sz="2200" dirty="0" smtClean="0"/>
              <a:t>0</a:t>
            </a:r>
            <a:r>
              <a:rPr lang="en-US" sz="2200" dirty="0" smtClean="0"/>
              <a:t>, </a:t>
            </a:r>
            <a:r>
              <a:rPr lang="th-TH" sz="2200" dirty="0" smtClean="0"/>
              <a:t>1</a:t>
            </a:r>
            <a:r>
              <a:rPr lang="en-US" sz="2200" dirty="0" smtClean="0"/>
              <a:t>) </a:t>
            </a:r>
            <a:r>
              <a:rPr lang="th-TH" sz="2200" dirty="0" smtClean="0"/>
              <a:t>ที่ยาว 8 ตำแหน่ง ที่เริ่มต้นด้วยเลย 1 หรือ ลงท้ายด้วยเลข 00 ว่ามีกี่ตัว</a:t>
            </a:r>
            <a:endParaRPr lang="en-US" sz="2200" dirty="0" smtClean="0"/>
          </a:p>
          <a:p>
            <a:r>
              <a:rPr lang="th-TH" sz="2200" b="1" dirty="0" smtClean="0"/>
              <a:t>คิดกรณีที่ 1</a:t>
            </a:r>
            <a:r>
              <a:rPr lang="en-US" sz="2200" b="1" dirty="0" smtClean="0"/>
              <a:t>:</a:t>
            </a:r>
            <a:r>
              <a:rPr lang="th-TH" sz="2200" b="1" dirty="0" smtClean="0"/>
              <a:t> </a:t>
            </a:r>
            <a:r>
              <a:rPr lang="th-TH" sz="2200" dirty="0" smtClean="0"/>
              <a:t>จำนวน </a:t>
            </a:r>
            <a:r>
              <a:rPr lang="en-US" sz="2200" dirty="0" smtClean="0"/>
              <a:t>bit string </a:t>
            </a:r>
            <a:r>
              <a:rPr lang="th-TH" sz="2200" dirty="0" smtClean="0"/>
              <a:t>ที่ขึ้นต้นด้วย 1</a:t>
            </a:r>
          </a:p>
          <a:p>
            <a:pPr lvl="1"/>
            <a:r>
              <a:rPr lang="en-US" sz="2200" b="1" dirty="0" smtClean="0">
                <a:solidFill>
                  <a:srgbClr val="FF0000"/>
                </a:solidFill>
              </a:rPr>
              <a:t>1</a:t>
            </a:r>
            <a:r>
              <a:rPr lang="th-TH" sz="2200" dirty="0" smtClean="0"/>
              <a:t> </a:t>
            </a:r>
            <a:r>
              <a:rPr lang="en-US" sz="2200" dirty="0" smtClean="0"/>
              <a:t>x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endParaRPr lang="en-US" sz="2200" dirty="0" smtClean="0"/>
          </a:p>
          <a:p>
            <a:pPr lvl="1"/>
            <a:r>
              <a:rPr lang="en-US" sz="2200" dirty="0" smtClean="0"/>
              <a:t>1 x 2</a:t>
            </a:r>
            <a:r>
              <a:rPr lang="en-US" sz="2200" baseline="30000" dirty="0" smtClean="0"/>
              <a:t>7</a:t>
            </a:r>
            <a:r>
              <a:rPr lang="en-US" sz="2200" dirty="0" smtClean="0"/>
              <a:t> = 128 </a:t>
            </a:r>
            <a:r>
              <a:rPr lang="th-TH" sz="2200" dirty="0" smtClean="0"/>
              <a:t>ตัว</a:t>
            </a:r>
            <a:endParaRPr lang="en-US" sz="2200" dirty="0" smtClean="0"/>
          </a:p>
          <a:p>
            <a:r>
              <a:rPr lang="th-TH" sz="2200" b="1" dirty="0" smtClean="0"/>
              <a:t>คิดกรณีที่ 2 </a:t>
            </a:r>
            <a:r>
              <a:rPr lang="en-US" sz="2200" b="1" dirty="0" smtClean="0"/>
              <a:t>:</a:t>
            </a:r>
            <a:r>
              <a:rPr lang="en-US" sz="2200" dirty="0" smtClean="0"/>
              <a:t> </a:t>
            </a:r>
            <a:r>
              <a:rPr lang="th-TH" sz="2200" dirty="0" smtClean="0"/>
              <a:t>จำนวน </a:t>
            </a:r>
            <a:r>
              <a:rPr lang="en-US" sz="2200" dirty="0" smtClean="0"/>
              <a:t>bit string </a:t>
            </a:r>
            <a:r>
              <a:rPr lang="th-TH" sz="2200" dirty="0" smtClean="0"/>
              <a:t>ที่ลงท้ายด้วย 00</a:t>
            </a:r>
          </a:p>
          <a:p>
            <a:pPr lvl="1"/>
            <a:r>
              <a:rPr lang="en-US" sz="2200" dirty="0" smtClean="0"/>
              <a:t>x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0 0</a:t>
            </a:r>
          </a:p>
          <a:p>
            <a:pPr lvl="1"/>
            <a:r>
              <a:rPr lang="en-US" sz="2200" dirty="0" smtClean="0"/>
              <a:t>2</a:t>
            </a:r>
            <a:r>
              <a:rPr lang="en-US" sz="2200" baseline="30000" dirty="0" smtClean="0"/>
              <a:t>6</a:t>
            </a:r>
            <a:r>
              <a:rPr lang="en-US" sz="2200" dirty="0" smtClean="0"/>
              <a:t> x 1 x 1 = 64 </a:t>
            </a:r>
            <a:r>
              <a:rPr lang="th-TH" sz="2200" dirty="0" smtClean="0"/>
              <a:t>ตัว</a:t>
            </a:r>
          </a:p>
          <a:p>
            <a:r>
              <a:rPr lang="th-TH" sz="2200" dirty="0" smtClean="0"/>
              <a:t>รวมทั้งหมดคือมี 128 + 64 </a:t>
            </a:r>
            <a:r>
              <a:rPr lang="en-US" sz="2200" dirty="0" smtClean="0"/>
              <a:t>= </a:t>
            </a:r>
            <a:r>
              <a:rPr lang="th-TH" sz="2200" dirty="0" smtClean="0"/>
              <a:t>192 ตัว </a:t>
            </a:r>
            <a:r>
              <a:rPr lang="en-US" sz="2200" dirty="0" smtClean="0"/>
              <a:t>(</a:t>
            </a:r>
            <a:r>
              <a:rPr lang="th-TH" sz="2200" dirty="0" smtClean="0"/>
              <a:t>แต่ผิด </a:t>
            </a:r>
            <a:r>
              <a:rPr lang="en-US" sz="2200" dirty="0" smtClean="0"/>
              <a:t>!! </a:t>
            </a:r>
            <a:r>
              <a:rPr lang="th-TH" sz="2200" dirty="0" smtClean="0"/>
              <a:t>เพราะในกรณีที่ 1 ก็มี </a:t>
            </a:r>
            <a:r>
              <a:rPr lang="en-US" sz="2200" dirty="0" smtClean="0"/>
              <a:t>bit string </a:t>
            </a:r>
            <a:r>
              <a:rPr lang="th-TH" sz="2200" dirty="0" smtClean="0"/>
              <a:t>ที่ลงท้ายด้วย 00 รวมไปด้วย และในกรณีที่ 2 ก็มี </a:t>
            </a:r>
            <a:r>
              <a:rPr lang="en-US" sz="2200" dirty="0" smtClean="0"/>
              <a:t>bit string </a:t>
            </a:r>
            <a:r>
              <a:rPr lang="th-TH" sz="2200" dirty="0" smtClean="0"/>
              <a:t>ที่ขึ้นต้นด้วย 1 รวมไปด้วย</a:t>
            </a:r>
            <a:r>
              <a:rPr lang="en-US" sz="2200" dirty="0" smtClean="0"/>
              <a:t>)</a:t>
            </a:r>
            <a:r>
              <a:rPr lang="th-TH" sz="2200" dirty="0" smtClean="0"/>
              <a:t> จึงต้องหาจำนวน </a:t>
            </a:r>
            <a:r>
              <a:rPr lang="en-US" sz="2200" dirty="0" smtClean="0"/>
              <a:t>bit string </a:t>
            </a:r>
            <a:r>
              <a:rPr lang="th-TH" sz="2200" dirty="0" smtClean="0"/>
              <a:t>ที่ร่วมกันระหว่างกรณีที่ 1 และ 2</a:t>
            </a:r>
          </a:p>
          <a:p>
            <a:r>
              <a:rPr lang="th-TH" sz="2200" b="1" dirty="0" smtClean="0"/>
              <a:t>กรณีร่วม </a:t>
            </a:r>
            <a:r>
              <a:rPr lang="en-US" sz="2200" b="1" dirty="0" smtClean="0"/>
              <a:t>: </a:t>
            </a:r>
            <a:r>
              <a:rPr lang="en-US" sz="2200" b="1" dirty="0" smtClean="0">
                <a:solidFill>
                  <a:srgbClr val="FF0000"/>
                </a:solidFill>
              </a:rPr>
              <a:t>1</a:t>
            </a:r>
            <a:r>
              <a:rPr lang="en-US" sz="2200" b="1" dirty="0" smtClean="0"/>
              <a:t> </a:t>
            </a:r>
            <a:r>
              <a:rPr lang="en-US" sz="2200" dirty="0" smtClean="0"/>
              <a:t>x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dirty="0" err="1" smtClean="0"/>
              <a:t>x</a:t>
            </a:r>
            <a:r>
              <a:rPr lang="en-US" sz="2200" dirty="0" smtClean="0"/>
              <a:t> </a:t>
            </a:r>
            <a:r>
              <a:rPr lang="en-US" sz="2200" b="1" dirty="0">
                <a:solidFill>
                  <a:srgbClr val="FF0000"/>
                </a:solidFill>
              </a:rPr>
              <a:t>0</a:t>
            </a:r>
            <a:r>
              <a:rPr lang="en-US" sz="2200" b="1" dirty="0" smtClean="0">
                <a:solidFill>
                  <a:srgbClr val="FF0000"/>
                </a:solidFill>
              </a:rPr>
              <a:t> 0</a:t>
            </a:r>
            <a:r>
              <a:rPr lang="en-US" sz="2200" b="1" dirty="0" smtClean="0"/>
              <a:t> </a:t>
            </a:r>
            <a:r>
              <a:rPr lang="en-US" sz="2200" dirty="0" smtClean="0"/>
              <a:t>= 1 x 2</a:t>
            </a:r>
            <a:r>
              <a:rPr lang="en-US" sz="2200" baseline="30000" dirty="0" smtClean="0"/>
              <a:t>5</a:t>
            </a:r>
            <a:r>
              <a:rPr lang="en-US" sz="2200" dirty="0" smtClean="0"/>
              <a:t> x 1 x 1 = 32</a:t>
            </a:r>
          </a:p>
          <a:p>
            <a:r>
              <a:rPr lang="th-TH" sz="2200" dirty="0" smtClean="0"/>
              <a:t>ดังนั้นคำตอบคือ 192 – 32 </a:t>
            </a:r>
            <a:r>
              <a:rPr lang="en-US" sz="2200" dirty="0" smtClean="0"/>
              <a:t>=</a:t>
            </a:r>
            <a:r>
              <a:rPr lang="th-TH" sz="2200" dirty="0" smtClean="0"/>
              <a:t> </a:t>
            </a:r>
            <a:r>
              <a:rPr lang="th-TH" sz="2200" b="1" dirty="0" smtClean="0">
                <a:solidFill>
                  <a:srgbClr val="0070C0"/>
                </a:solidFill>
              </a:rPr>
              <a:t>160</a:t>
            </a:r>
          </a:p>
        </p:txBody>
      </p:sp>
    </p:spTree>
    <p:extLst>
      <p:ext uri="{BB962C8B-B14F-4D97-AF65-F5344CB8AC3E}">
        <p14:creationId xmlns:p14="http://schemas.microsoft.com/office/powerpoint/2010/main" val="5511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Pigeonhole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/>
              <a:t>ถ้า มีวัตถุ</a:t>
            </a:r>
            <a:r>
              <a:rPr lang="en-US" altLang="en-US" sz="2800" dirty="0"/>
              <a:t> ≥</a:t>
            </a:r>
            <a:r>
              <a:rPr lang="en-US" altLang="en-US" sz="2800" i="1" dirty="0"/>
              <a:t>k</a:t>
            </a:r>
            <a:r>
              <a:rPr lang="en-US" altLang="en-US" sz="2800" dirty="0"/>
              <a:t>+1 </a:t>
            </a:r>
            <a:r>
              <a:rPr lang="th-TH" altLang="en-US" sz="2800" dirty="0"/>
              <a:t>ชิ้น นำไปเก็บในกล่อง</a:t>
            </a:r>
            <a:r>
              <a:rPr lang="en-US" altLang="en-US" sz="2800" dirty="0"/>
              <a:t> </a:t>
            </a:r>
            <a:r>
              <a:rPr lang="en-US" altLang="en-US" sz="2800" i="1" dirty="0"/>
              <a:t>k</a:t>
            </a:r>
            <a:r>
              <a:rPr lang="en-US" altLang="en-US" sz="2800" dirty="0"/>
              <a:t> </a:t>
            </a:r>
            <a:r>
              <a:rPr lang="th-TH" altLang="en-US" sz="2800" dirty="0"/>
              <a:t>กล่อง ดังนั้น จะต้องมีกล่องอย่างน้อยหนึ่งกล่องที่มีวัตถุเก็บอยู่</a:t>
            </a:r>
            <a:r>
              <a:rPr lang="en-US" altLang="en-US" sz="2800" dirty="0"/>
              <a:t> ≥2 </a:t>
            </a:r>
            <a:r>
              <a:rPr lang="th-TH" altLang="en-US" sz="2800" dirty="0">
                <a:latin typeface="Angsana New" panose="02020603050405020304" pitchFamily="18" charset="-34"/>
              </a:rPr>
              <a:t>ชิ้น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th-TH" altLang="en-US" sz="2800" dirty="0"/>
              <a:t>หากเขียนในรูปของฟังก์ชั่น</a:t>
            </a:r>
            <a:r>
              <a:rPr lang="en-US" altLang="en-US" sz="2800" dirty="0"/>
              <a:t>: </a:t>
            </a:r>
          </a:p>
          <a:p>
            <a:pPr marL="914400" lvl="1"/>
            <a:r>
              <a:rPr lang="th-TH" altLang="en-US" sz="3200" dirty="0">
                <a:latin typeface="Angsana New" panose="02020603050405020304" pitchFamily="18" charset="-34"/>
              </a:rPr>
              <a:t>ถ้า </a:t>
            </a:r>
            <a:r>
              <a:rPr lang="en-US" altLang="en-US" sz="3200" i="1" dirty="0">
                <a:latin typeface="Angsana New" panose="02020603050405020304" pitchFamily="18" charset="-34"/>
              </a:rPr>
              <a:t>f</a:t>
            </a:r>
            <a:r>
              <a:rPr lang="en-US" altLang="en-US" sz="3200" dirty="0">
                <a:latin typeface="Angsana New" panose="02020603050405020304" pitchFamily="18" charset="-34"/>
              </a:rPr>
              <a:t>:</a:t>
            </a:r>
            <a:r>
              <a:rPr lang="en-US" altLang="en-US" sz="3200" i="1" dirty="0">
                <a:latin typeface="Angsana New" panose="02020603050405020304" pitchFamily="18" charset="-34"/>
              </a:rPr>
              <a:t>A</a:t>
            </a:r>
            <a:r>
              <a:rPr lang="en-US" altLang="en-US" sz="3200" dirty="0">
                <a:latin typeface="Angsana New" panose="02020603050405020304" pitchFamily="18" charset="-34"/>
              </a:rPr>
              <a:t>→</a:t>
            </a:r>
            <a:r>
              <a:rPr lang="en-US" altLang="en-US" sz="3200" i="1" dirty="0">
                <a:latin typeface="Angsana New" panose="02020603050405020304" pitchFamily="18" charset="-34"/>
              </a:rPr>
              <a:t>B</a:t>
            </a:r>
            <a:r>
              <a:rPr lang="en-US" altLang="en-US" sz="3200" dirty="0">
                <a:latin typeface="Angsana New" panose="02020603050405020304" pitchFamily="18" charset="-34"/>
              </a:rPr>
              <a:t> </a:t>
            </a:r>
            <a:r>
              <a:rPr lang="th-TH" altLang="en-US" sz="3200" dirty="0">
                <a:latin typeface="Angsana New" panose="02020603050405020304" pitchFamily="18" charset="-34"/>
              </a:rPr>
              <a:t>และ</a:t>
            </a:r>
            <a:r>
              <a:rPr lang="en-US" altLang="en-US" sz="3200" dirty="0">
                <a:latin typeface="Angsana New" panose="02020603050405020304" pitchFamily="18" charset="-34"/>
              </a:rPr>
              <a:t> |</a:t>
            </a:r>
            <a:r>
              <a:rPr lang="en-US" altLang="en-US" sz="3200" i="1" dirty="0">
                <a:latin typeface="Angsana New" panose="02020603050405020304" pitchFamily="18" charset="-34"/>
              </a:rPr>
              <a:t>A</a:t>
            </a:r>
            <a:r>
              <a:rPr lang="en-US" altLang="en-US" sz="3200" dirty="0">
                <a:latin typeface="Angsana New" panose="02020603050405020304" pitchFamily="18" charset="-34"/>
              </a:rPr>
              <a:t>|≥|</a:t>
            </a:r>
            <a:r>
              <a:rPr lang="en-US" altLang="en-US" sz="3200" i="1" dirty="0">
                <a:latin typeface="Angsana New" panose="02020603050405020304" pitchFamily="18" charset="-34"/>
              </a:rPr>
              <a:t>B</a:t>
            </a:r>
            <a:r>
              <a:rPr lang="en-US" altLang="en-US" sz="3200" dirty="0">
                <a:latin typeface="Angsana New" panose="02020603050405020304" pitchFamily="18" charset="-34"/>
              </a:rPr>
              <a:t>|+1, </a:t>
            </a:r>
            <a:r>
              <a:rPr lang="th-TH" altLang="en-US" sz="3200" dirty="0">
                <a:latin typeface="Angsana New" panose="02020603050405020304" pitchFamily="18" charset="-34"/>
              </a:rPr>
              <a:t>ดังนั้นสมาชิกบางตัวของ</a:t>
            </a:r>
            <a:r>
              <a:rPr lang="en-US" altLang="en-US" sz="3200" dirty="0">
                <a:latin typeface="Angsana New" panose="02020603050405020304" pitchFamily="18" charset="-34"/>
              </a:rPr>
              <a:t> </a:t>
            </a:r>
            <a:r>
              <a:rPr lang="en-US" altLang="en-US" sz="3200" i="1" dirty="0">
                <a:latin typeface="Angsana New" panose="02020603050405020304" pitchFamily="18" charset="-34"/>
              </a:rPr>
              <a:t>B</a:t>
            </a:r>
            <a:r>
              <a:rPr lang="en-US" altLang="en-US" sz="3200" dirty="0">
                <a:latin typeface="Angsana New" panose="02020603050405020304" pitchFamily="18" charset="-34"/>
              </a:rPr>
              <a:t> </a:t>
            </a:r>
            <a:r>
              <a:rPr lang="th-TH" altLang="en-US" sz="3200" dirty="0">
                <a:latin typeface="Angsana New" panose="02020603050405020304" pitchFamily="18" charset="-34"/>
              </a:rPr>
              <a:t>มี </a:t>
            </a:r>
            <a:r>
              <a:rPr lang="en-US" altLang="en-US" sz="3200" dirty="0">
                <a:latin typeface="Angsana New" panose="02020603050405020304" pitchFamily="18" charset="-34"/>
              </a:rPr>
              <a:t>pre-images ≥2 </a:t>
            </a:r>
            <a:r>
              <a:rPr lang="th-TH" altLang="en-US" sz="3200" dirty="0">
                <a:latin typeface="Angsana New" panose="02020603050405020304" pitchFamily="18" charset="-34"/>
              </a:rPr>
              <a:t>ภายใต้ฟังก์ชั่น</a:t>
            </a:r>
            <a:r>
              <a:rPr lang="en-US" altLang="en-US" sz="3200" dirty="0">
                <a:latin typeface="Angsana New" panose="02020603050405020304" pitchFamily="18" charset="-34"/>
              </a:rPr>
              <a:t> </a:t>
            </a:r>
            <a:r>
              <a:rPr lang="en-US" altLang="en-US" sz="3200" i="1" dirty="0">
                <a:latin typeface="Angsana New" panose="02020603050405020304" pitchFamily="18" charset="-34"/>
              </a:rPr>
              <a:t>f</a:t>
            </a:r>
            <a:r>
              <a:rPr lang="th-TH" altLang="en-US" sz="3200" i="1" dirty="0">
                <a:latin typeface="Angsana New" panose="02020603050405020304" pitchFamily="18" charset="-34"/>
              </a:rPr>
              <a:t> หรือกล่าวได้ว่า ฟังก์ชั่น</a:t>
            </a:r>
            <a:r>
              <a:rPr lang="en-US" altLang="en-US" sz="3200" dirty="0">
                <a:latin typeface="Angsana New" panose="02020603050405020304" pitchFamily="18" charset="-34"/>
              </a:rPr>
              <a:t> </a:t>
            </a:r>
            <a:r>
              <a:rPr lang="en-US" altLang="en-US" sz="3200" i="1" dirty="0">
                <a:latin typeface="Angsana New" panose="02020603050405020304" pitchFamily="18" charset="-34"/>
              </a:rPr>
              <a:t>f</a:t>
            </a:r>
            <a:r>
              <a:rPr lang="en-US" altLang="en-US" sz="3200" dirty="0">
                <a:latin typeface="Angsana New" panose="02020603050405020304" pitchFamily="18" charset="-34"/>
              </a:rPr>
              <a:t> </a:t>
            </a:r>
            <a:r>
              <a:rPr lang="th-TH" altLang="en-US" sz="3200" dirty="0">
                <a:latin typeface="Angsana New" panose="02020603050405020304" pitchFamily="18" charset="-34"/>
              </a:rPr>
              <a:t>ไม่เป็นฟังก์ชั่น</a:t>
            </a:r>
            <a:r>
              <a:rPr lang="en-US" altLang="en-US" sz="3200" dirty="0">
                <a:latin typeface="Angsana New" panose="02020603050405020304" pitchFamily="18" charset="-34"/>
              </a:rPr>
              <a:t> 1-1</a:t>
            </a:r>
          </a:p>
          <a:p>
            <a:pPr>
              <a:spcBef>
                <a:spcPct val="0"/>
              </a:spcBef>
            </a:pPr>
            <a:r>
              <a:rPr lang="en-US" altLang="en-US" sz="2800" b="1" dirty="0">
                <a:solidFill>
                  <a:schemeClr val="accent2"/>
                </a:solidFill>
                <a:sym typeface="Symbol" panose="05050102010706020507" pitchFamily="18" charset="2"/>
              </a:rPr>
              <a:t>Example :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ถ้ามีผู้เล่นซ็อคเกอร์ </a:t>
            </a:r>
            <a:r>
              <a:rPr lang="en-US" altLang="en-US" sz="2800" dirty="0">
                <a:sym typeface="Symbol" panose="05050102010706020507" pitchFamily="18" charset="2"/>
              </a:rPr>
              <a:t>11 </a:t>
            </a:r>
            <a:r>
              <a:rPr lang="th-TH" altLang="en-US" sz="2800" dirty="0">
                <a:sym typeface="Symbol" panose="05050102010706020507" pitchFamily="18" charset="2"/>
              </a:rPr>
              <a:t>คนในทีมที่ชนะทีมคู่ต่อสู้ด้วยแต้ม</a:t>
            </a:r>
            <a:r>
              <a:rPr lang="en-US" altLang="en-US" sz="2800" dirty="0">
                <a:sym typeface="Symbol" panose="05050102010706020507" pitchFamily="18" charset="2"/>
              </a:rPr>
              <a:t> 12-0, </a:t>
            </a:r>
            <a:r>
              <a:rPr lang="th-TH" altLang="en-US" sz="2800" dirty="0">
                <a:sym typeface="Symbol" panose="05050102010706020507" pitchFamily="18" charset="2"/>
              </a:rPr>
              <a:t>ดังนั้น จะต้องมีผู้เล่นอย่างน้อยหนึ่งคนที่ทำแต้มได้อย่างน้อยสองแต้ม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en-US" sz="16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b="1" dirty="0">
                <a:solidFill>
                  <a:schemeClr val="accent2"/>
                </a:solidFill>
                <a:sym typeface="Symbol" panose="05050102010706020507" pitchFamily="18" charset="2"/>
              </a:rPr>
              <a:t>Example :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ถ้านิสิตมีวิชาเรียน </a:t>
            </a:r>
            <a:r>
              <a:rPr lang="en-US" altLang="en-US" sz="2800" dirty="0">
                <a:sym typeface="Symbol" panose="05050102010706020507" pitchFamily="18" charset="2"/>
              </a:rPr>
              <a:t>6 </a:t>
            </a:r>
            <a:r>
              <a:rPr lang="th-TH" altLang="en-US" sz="2800" dirty="0">
                <a:sym typeface="Symbol" panose="05050102010706020507" pitchFamily="18" charset="2"/>
              </a:rPr>
              <a:t>วิชา ตั้งแต่วันจันทร์ถึงวันศุกร์ ดังนั้น จะต้องมีอย่างน้อยหนึ่งวันที่นิสิตมีเรียนอย่างน้อยสองวิชา</a:t>
            </a:r>
            <a:endParaRPr lang="en-US" altLang="en-US" sz="2800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Generalized Pigeonhole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ถ้ามีวัตถุ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/>
              <a:t>ชิ้นถูกกำหนดให้นำไปเก็บในที่เก็บ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th-TH" altLang="en-US" dirty="0"/>
              <a:t>ตำแหน่ง ดังนั้นจะต้องมีอย่างน้อยหนึ่งตำแหน่งที่มีวัตถุเก็บอยู่อย่างน้อย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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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ชิ้น</a:t>
            </a:r>
            <a:endParaRPr lang="en-US" altLang="en-US" dirty="0">
              <a:sym typeface="Symbol" panose="05050102010706020507" pitchFamily="18" charset="2"/>
            </a:endParaRPr>
          </a:p>
          <a:p>
            <a:r>
              <a:rPr lang="th-TH" altLang="en-US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b="1" dirty="0" smtClean="0">
                <a:sym typeface="Symbol" panose="05050102010706020507" pitchFamily="18" charset="2"/>
              </a:rPr>
              <a:t> 1:</a:t>
            </a:r>
            <a:r>
              <a:rPr lang="th-TH" altLang="en-US" i="1" dirty="0" smtClean="0">
                <a:sym typeface="Symbol" panose="05050102010706020507" pitchFamily="18" charset="2"/>
              </a:rPr>
              <a:t>  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=280 </a:t>
            </a:r>
            <a:r>
              <a:rPr lang="th-TH" altLang="en-US" dirty="0">
                <a:sym typeface="Symbol" panose="05050102010706020507" pitchFamily="18" charset="2"/>
              </a:rPr>
              <a:t>แทนจำนวนนิสิตในห้องเรียน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หนึ่งปี</a:t>
            </a:r>
            <a:r>
              <a:rPr lang="th-TH" altLang="en-US" dirty="0" smtClean="0">
                <a:sym typeface="Symbol" panose="05050102010706020507" pitchFamily="18" charset="2"/>
              </a:rPr>
              <a:t>มีจำนวน</a:t>
            </a:r>
            <a:r>
              <a:rPr lang="th-TH" altLang="en-US" dirty="0">
                <a:sym typeface="Symbol" panose="05050102010706020507" pitchFamily="18" charset="2"/>
              </a:rPr>
              <a:t>สัปดาห์ </a:t>
            </a:r>
            <a:r>
              <a:rPr lang="en-US" altLang="en-US" i="1" dirty="0">
                <a:sym typeface="Symbol" panose="05050102010706020507" pitchFamily="18" charset="2"/>
              </a:rPr>
              <a:t>k</a:t>
            </a:r>
            <a:r>
              <a:rPr lang="en-US" altLang="en-US" dirty="0">
                <a:sym typeface="Symbol" panose="05050102010706020507" pitchFamily="18" charset="2"/>
              </a:rPr>
              <a:t>=52 </a:t>
            </a:r>
            <a:r>
              <a:rPr lang="th-TH" altLang="en-US" dirty="0">
                <a:sym typeface="Symbol" panose="05050102010706020507" pitchFamily="18" charset="2"/>
              </a:rPr>
              <a:t>สัปดาห์</a:t>
            </a:r>
          </a:p>
          <a:p>
            <a:pPr lvl="1"/>
            <a:r>
              <a:rPr lang="th-TH" altLang="en-US" dirty="0">
                <a:sym typeface="Symbol" panose="05050102010706020507" pitchFamily="18" charset="2"/>
              </a:rPr>
              <a:t>ดังนั้น ต้องมีนิสิตในห้องอย่างน้อย</a:t>
            </a:r>
            <a:r>
              <a:rPr lang="en-US" altLang="en-US" dirty="0">
                <a:sym typeface="Symbol" panose="05050102010706020507" pitchFamily="18" charset="2"/>
              </a:rPr>
              <a:t> 280/52= 5.38=6 </a:t>
            </a:r>
            <a:r>
              <a:rPr lang="th-TH" altLang="en-US" dirty="0">
                <a:sym typeface="Symbol" panose="05050102010706020507" pitchFamily="18" charset="2"/>
              </a:rPr>
              <a:t>คน ที่เกิดในสัปดาห์</a:t>
            </a:r>
            <a:r>
              <a:rPr lang="th-TH" altLang="en-US" dirty="0" smtClean="0">
                <a:sym typeface="Symbol" panose="05050102010706020507" pitchFamily="18" charset="2"/>
              </a:rPr>
              <a:t>เดียวกัน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defRPr/>
            </a:pPr>
            <a:r>
              <a:rPr lang="th-TH" sz="2800" b="1" dirty="0" smtClean="0"/>
              <a:t>ตัวอย่าง </a:t>
            </a:r>
            <a:r>
              <a:rPr lang="en-US" sz="2800" b="1" dirty="0" smtClean="0"/>
              <a:t>2:</a:t>
            </a:r>
            <a:r>
              <a:rPr lang="en-US" sz="2800" dirty="0" smtClean="0"/>
              <a:t> </a:t>
            </a:r>
            <a:r>
              <a:rPr lang="th-TH" sz="2800" dirty="0" smtClean="0"/>
              <a:t>กำหนดให้มี</a:t>
            </a:r>
            <a:r>
              <a:rPr lang="th-TH" sz="2800" dirty="0"/>
              <a:t>นิสิต</a:t>
            </a:r>
            <a:r>
              <a:rPr lang="en-US" sz="2800" dirty="0"/>
              <a:t> 280 </a:t>
            </a:r>
            <a:r>
              <a:rPr lang="th-TH" sz="2800" dirty="0"/>
              <a:t>คนใน</a:t>
            </a:r>
            <a:r>
              <a:rPr lang="th-TH" sz="2800" dirty="0" smtClean="0"/>
              <a:t>ห้องเรียน</a:t>
            </a:r>
            <a:r>
              <a:rPr lang="en-US" sz="2800" dirty="0" smtClean="0"/>
              <a:t> </a:t>
            </a:r>
            <a:r>
              <a:rPr lang="th-TH" dirty="0" smtClean="0"/>
              <a:t>โดย</a:t>
            </a:r>
            <a:r>
              <a:rPr lang="th-TH" dirty="0"/>
              <a:t>ที่เราไม่ทราบวันเกิดของนิสิตแต่ละคน อยากทราบว่าจะมี นิสิตอย่างน้อยกี่คนที่เกิดเดือนเดียวกัน</a:t>
            </a:r>
            <a:r>
              <a:rPr lang="en-US" dirty="0"/>
              <a:t>?</a:t>
            </a:r>
          </a:p>
          <a:p>
            <a:pPr marL="593725" lvl="2" indent="-319088">
              <a:lnSpc>
                <a:spcPct val="90000"/>
              </a:lnSpc>
              <a:spcBef>
                <a:spcPts val="700"/>
              </a:spcBef>
              <a:buSzPct val="60000"/>
              <a:buFont typeface="Wingdings" pitchFamily="2" charset="2"/>
              <a:buChar char=""/>
              <a:defRPr/>
            </a:pPr>
            <a:r>
              <a:rPr lang="th-TH" altLang="en-US" sz="2600" dirty="0">
                <a:sym typeface="Symbol" panose="05050102010706020507" pitchFamily="18" charset="2"/>
              </a:rPr>
              <a:t>ดังนั้น ต้องมีนิสิตในห้องอย่างน้อย</a:t>
            </a:r>
            <a:r>
              <a:rPr lang="en-US" altLang="en-US" sz="2600" dirty="0">
                <a:sym typeface="Symbol" panose="05050102010706020507" pitchFamily="18" charset="2"/>
              </a:rPr>
              <a:t> </a:t>
            </a:r>
            <a:r>
              <a:rPr lang="en-US" altLang="en-US" sz="2600" dirty="0" smtClean="0">
                <a:sym typeface="Symbol" panose="05050102010706020507" pitchFamily="18" charset="2"/>
              </a:rPr>
              <a:t>280/12</a:t>
            </a:r>
            <a:r>
              <a:rPr lang="en-US" altLang="en-US" sz="2600" dirty="0">
                <a:sym typeface="Symbol" panose="05050102010706020507" pitchFamily="18" charset="2"/>
              </a:rPr>
              <a:t>= </a:t>
            </a:r>
            <a:r>
              <a:rPr lang="en-US" altLang="en-US" sz="2600" dirty="0" smtClean="0">
                <a:sym typeface="Symbol" panose="05050102010706020507" pitchFamily="18" charset="2"/>
              </a:rPr>
              <a:t>23.3= 24 </a:t>
            </a:r>
            <a:r>
              <a:rPr lang="th-TH" altLang="en-US" sz="2600" dirty="0">
                <a:sym typeface="Symbol" panose="05050102010706020507" pitchFamily="18" charset="2"/>
              </a:rPr>
              <a:t>คน ที่เกิดในสัปดาห์เดียวกัน</a:t>
            </a:r>
            <a:endParaRPr lang="en-US" altLang="en-US" sz="26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 lvl="1"/>
            <a:endParaRPr lang="en-US" alt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การจัดลำดับ </a:t>
            </a:r>
            <a:r>
              <a:rPr lang="en-US" dirty="0" smtClean="0"/>
              <a:t>(Permutation)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 smtClean="0"/>
              <a:t>การ</a:t>
            </a:r>
            <a:r>
              <a:rPr lang="th-TH" altLang="en-US" sz="3200" dirty="0"/>
              <a:t>จัดลำดับหรือเรียงลำดับของบางสิ่งหรือทุกสิ่งจากจำนวน</a:t>
            </a:r>
            <a:r>
              <a:rPr lang="th-TH" altLang="en-US" sz="3200" dirty="0" smtClean="0"/>
              <a:t>สิ่งของทั้งหมด </a:t>
            </a:r>
            <a:r>
              <a:rPr lang="th-TH" altLang="en-US" sz="3200" dirty="0"/>
              <a:t>โดยคำนึงถึงลำดับที่</a:t>
            </a:r>
            <a:endParaRPr lang="th-TH" altLang="en-US" sz="3200" u="sng" dirty="0"/>
          </a:p>
          <a:p>
            <a:r>
              <a:rPr lang="th-TH" altLang="en-US" sz="3200" u="sng" dirty="0"/>
              <a:t>ทฤษฎีบท</a:t>
            </a:r>
            <a:r>
              <a:rPr lang="th-TH" altLang="en-US" sz="3200" dirty="0"/>
              <a:t> จำนวนวิธีจัดลำดับของ </a:t>
            </a:r>
            <a:r>
              <a:rPr lang="en-US" altLang="en-US" sz="3200" dirty="0"/>
              <a:t>n </a:t>
            </a:r>
            <a:r>
              <a:rPr lang="th-TH" altLang="en-US" sz="3200" dirty="0"/>
              <a:t>สิ่งซึ่งแตกต่างกันทั้งหมด นำมาจัดทีละ </a:t>
            </a:r>
            <a:r>
              <a:rPr lang="en-US" altLang="en-US" sz="3200" dirty="0" smtClean="0"/>
              <a:t>n</a:t>
            </a:r>
            <a:r>
              <a:rPr lang="th-TH" altLang="en-US" sz="3200" dirty="0" smtClean="0"/>
              <a:t> สิ่ง </a:t>
            </a:r>
            <a:r>
              <a:rPr lang="th-TH" altLang="en-US" sz="3200" dirty="0"/>
              <a:t>คือ </a:t>
            </a:r>
            <a:r>
              <a:rPr lang="en-US" altLang="en-US" sz="3200" dirty="0"/>
              <a:t>n! </a:t>
            </a:r>
            <a:r>
              <a:rPr lang="th-TH" altLang="en-US" sz="3200" dirty="0"/>
              <a:t>โดย </a:t>
            </a:r>
            <a:endParaRPr lang="en-US" altLang="en-US" sz="3200" dirty="0"/>
          </a:p>
          <a:p>
            <a:pPr algn="ctr">
              <a:buFontTx/>
              <a:buNone/>
            </a:pPr>
            <a:r>
              <a:rPr lang="en-US" altLang="en-US" sz="3200" dirty="0"/>
              <a:t>	n! = n </a:t>
            </a:r>
            <a:r>
              <a:rPr lang="en-US" altLang="en-US" sz="3200" dirty="0">
                <a:sym typeface="Symbol" panose="05050102010706020507" pitchFamily="18" charset="2"/>
              </a:rPr>
              <a:t></a:t>
            </a:r>
            <a:r>
              <a:rPr lang="en-US" altLang="en-US" sz="3200" dirty="0"/>
              <a:t>  (n - 1) </a:t>
            </a:r>
            <a:r>
              <a:rPr lang="en-US" altLang="en-US" sz="3200" dirty="0">
                <a:sym typeface="Symbol" panose="05050102010706020507" pitchFamily="18" charset="2"/>
              </a:rPr>
              <a:t></a:t>
            </a:r>
            <a:r>
              <a:rPr lang="en-US" altLang="en-US" sz="3200" dirty="0"/>
              <a:t> (n - 2) …   3 </a:t>
            </a:r>
            <a:r>
              <a:rPr lang="en-US" altLang="en-US" sz="3200" dirty="0">
                <a:sym typeface="Symbol" panose="05050102010706020507" pitchFamily="18" charset="2"/>
              </a:rPr>
              <a:t></a:t>
            </a:r>
            <a:r>
              <a:rPr lang="en-US" altLang="en-US" sz="3200" dirty="0"/>
              <a:t> 2 </a:t>
            </a:r>
            <a:r>
              <a:rPr lang="en-US" altLang="en-US" sz="3200" dirty="0">
                <a:sym typeface="Symbol" panose="05050102010706020507" pitchFamily="18" charset="2"/>
              </a:rPr>
              <a:t></a:t>
            </a:r>
            <a:r>
              <a:rPr lang="en-US" altLang="en-US" sz="3200" dirty="0"/>
              <a:t> 1</a:t>
            </a:r>
          </a:p>
          <a:p>
            <a:r>
              <a:rPr lang="th-TH" altLang="en-US" sz="3200" u="sng" dirty="0"/>
              <a:t>ตัวอย่าง</a:t>
            </a:r>
            <a:r>
              <a:rPr lang="th-TH" altLang="en-US" sz="3200" dirty="0"/>
              <a:t> มีตัวอักษร </a:t>
            </a:r>
            <a:r>
              <a:rPr lang="en-US" altLang="en-US" sz="3200" dirty="0"/>
              <a:t>3</a:t>
            </a:r>
            <a:r>
              <a:rPr lang="th-TH" altLang="en-US" sz="3200" dirty="0"/>
              <a:t> ตัว </a:t>
            </a:r>
            <a:r>
              <a:rPr lang="en-US" altLang="en-US" sz="3200" dirty="0"/>
              <a:t>a, b, c </a:t>
            </a:r>
            <a:r>
              <a:rPr lang="th-TH" altLang="en-US" sz="3200" dirty="0"/>
              <a:t>จัดคราวละ </a:t>
            </a:r>
            <a:r>
              <a:rPr lang="en-US" altLang="en-US" sz="3200" dirty="0"/>
              <a:t>3</a:t>
            </a:r>
            <a:r>
              <a:rPr lang="th-TH" altLang="en-US" sz="3200" dirty="0"/>
              <a:t> ตัว จงหาว่าจะมีวิธีจัดลำดับอักษรเหล่านี้ได้กี่วิธี</a:t>
            </a:r>
            <a:endParaRPr lang="en-US" altLang="en-US" sz="3200" dirty="0"/>
          </a:p>
          <a:p>
            <a:pPr algn="ctr">
              <a:buFontTx/>
              <a:buNone/>
            </a:pPr>
            <a:r>
              <a:rPr lang="en-US" altLang="en-US" sz="3200" dirty="0"/>
              <a:t>	3! = 3 </a:t>
            </a:r>
            <a:r>
              <a:rPr lang="en-US" altLang="en-US" sz="3200" dirty="0">
                <a:sym typeface="Symbol" panose="05050102010706020507" pitchFamily="18" charset="2"/>
              </a:rPr>
              <a:t></a:t>
            </a:r>
            <a:r>
              <a:rPr lang="en-US" altLang="en-US" sz="3200" dirty="0"/>
              <a:t> 2 </a:t>
            </a:r>
            <a:r>
              <a:rPr lang="en-US" altLang="en-US" sz="3200" dirty="0">
                <a:sym typeface="Symbol" panose="05050102010706020507" pitchFamily="18" charset="2"/>
              </a:rPr>
              <a:t></a:t>
            </a:r>
            <a:r>
              <a:rPr lang="en-US" altLang="en-US" sz="3200" dirty="0"/>
              <a:t> 1</a:t>
            </a:r>
            <a:r>
              <a:rPr lang="th-TH" altLang="en-US" sz="3200" dirty="0"/>
              <a:t> </a:t>
            </a:r>
            <a:r>
              <a:rPr lang="en-US" altLang="en-US" sz="3200" dirty="0"/>
              <a:t>=</a:t>
            </a:r>
            <a:r>
              <a:rPr lang="th-TH" altLang="en-US" sz="3200" dirty="0"/>
              <a:t> </a:t>
            </a:r>
            <a:r>
              <a:rPr lang="en-US" altLang="en-US" sz="3200" dirty="0"/>
              <a:t>6 </a:t>
            </a:r>
            <a:r>
              <a:rPr lang="th-TH" altLang="en-US" sz="3200" dirty="0"/>
              <a:t>วิธี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th-TH" altLang="en-US" sz="3200" u="sng" dirty="0"/>
              <a:t>ทฤษฎีบท</a:t>
            </a:r>
            <a:r>
              <a:rPr lang="th-TH" altLang="en-US" sz="3200" dirty="0"/>
              <a:t> จำนวนวิธีจัดลำดับของ </a:t>
            </a:r>
            <a:r>
              <a:rPr lang="en-US" altLang="en-US" sz="3200" dirty="0"/>
              <a:t>n </a:t>
            </a:r>
            <a:r>
              <a:rPr lang="th-TH" altLang="en-US" sz="3200" dirty="0"/>
              <a:t>สิ่ง ซึ่ง</a:t>
            </a:r>
            <a:r>
              <a:rPr lang="th-TH" altLang="en-US" sz="3200" b="1" dirty="0">
                <a:solidFill>
                  <a:srgbClr val="FF0000"/>
                </a:solidFill>
              </a:rPr>
              <a:t>แตกต่างกัน </a:t>
            </a:r>
            <a:r>
              <a:rPr lang="th-TH" altLang="en-US" sz="3200" dirty="0"/>
              <a:t>โดยจัดทีละ </a:t>
            </a:r>
            <a:r>
              <a:rPr lang="en-US" altLang="en-US" sz="3200" dirty="0"/>
              <a:t>r </a:t>
            </a:r>
            <a:r>
              <a:rPr lang="th-TH" altLang="en-US" sz="3200" dirty="0"/>
              <a:t>สิ่ง เมื่อ </a:t>
            </a:r>
            <a:r>
              <a:rPr lang="en-US" altLang="en-US" sz="3200" dirty="0"/>
              <a:t>r &lt; n </a:t>
            </a:r>
            <a:r>
              <a:rPr lang="th-TH" altLang="en-US" sz="3200" dirty="0"/>
              <a:t> แทนด้วยสัญลักษณ์ </a:t>
            </a:r>
            <a:r>
              <a:rPr lang="en-US" altLang="en-US" sz="3200" dirty="0" err="1"/>
              <a:t>nPr</a:t>
            </a:r>
            <a:r>
              <a:rPr lang="en-US" altLang="en-US" sz="3200" dirty="0"/>
              <a:t> </a:t>
            </a:r>
            <a:r>
              <a:rPr lang="th-TH" altLang="en-US" sz="3200" dirty="0"/>
              <a:t>หรือ </a:t>
            </a:r>
            <a:r>
              <a:rPr lang="en-US" altLang="en-US" sz="3200" dirty="0"/>
              <a:t>P(n , r) </a:t>
            </a:r>
            <a:endParaRPr lang="th-TH" altLang="en-US" sz="3200" dirty="0"/>
          </a:p>
          <a:p>
            <a:pPr algn="ctr">
              <a:lnSpc>
                <a:spcPct val="105000"/>
              </a:lnSpc>
              <a:buFontTx/>
              <a:buNone/>
            </a:pPr>
            <a:r>
              <a:rPr lang="en-US" altLang="en-US" sz="2400" i="1" dirty="0">
                <a:solidFill>
                  <a:srgbClr val="FF0000"/>
                </a:solidFill>
              </a:rPr>
              <a:t>	</a:t>
            </a:r>
            <a:r>
              <a:rPr lang="en-US" altLang="en-US" sz="2800" b="1" i="1" dirty="0"/>
              <a:t>P</a:t>
            </a:r>
            <a:r>
              <a:rPr lang="en-US" altLang="en-US" sz="2800" b="1" dirty="0"/>
              <a:t>(</a:t>
            </a:r>
            <a:r>
              <a:rPr lang="en-US" altLang="en-US" sz="2800" b="1" i="1" dirty="0"/>
              <a:t>n</a:t>
            </a:r>
            <a:r>
              <a:rPr lang="en-US" altLang="en-US" sz="2800" b="1" dirty="0"/>
              <a:t>, </a:t>
            </a:r>
            <a:r>
              <a:rPr lang="en-US" altLang="en-US" sz="2800" b="1" i="1" dirty="0"/>
              <a:t>r</a:t>
            </a:r>
            <a:r>
              <a:rPr lang="en-US" altLang="en-US" sz="2800" b="1" dirty="0"/>
              <a:t>) = </a:t>
            </a:r>
            <a:r>
              <a:rPr lang="en-US" altLang="en-US" sz="2800" b="1" i="1" dirty="0" smtClean="0"/>
              <a:t>n</a:t>
            </a:r>
            <a:r>
              <a:rPr lang="en-US" altLang="en-US" sz="2800" b="1" dirty="0" smtClean="0"/>
              <a:t>(</a:t>
            </a:r>
            <a:r>
              <a:rPr lang="en-US" altLang="en-US" sz="2800" b="1" i="1" dirty="0" smtClean="0"/>
              <a:t>n</a:t>
            </a:r>
            <a:r>
              <a:rPr lang="en-US" altLang="en-US" sz="2800" b="1" dirty="0" smtClean="0"/>
              <a:t>−1)…(</a:t>
            </a:r>
            <a:r>
              <a:rPr lang="en-US" altLang="en-US" sz="2800" b="1" i="1" dirty="0" smtClean="0"/>
              <a:t>n</a:t>
            </a:r>
            <a:r>
              <a:rPr lang="en-US" altLang="en-US" sz="2800" b="1" dirty="0" smtClean="0"/>
              <a:t>−</a:t>
            </a:r>
            <a:r>
              <a:rPr lang="en-US" altLang="en-US" sz="2800" b="1" i="1" dirty="0" smtClean="0"/>
              <a:t>r</a:t>
            </a:r>
            <a:r>
              <a:rPr lang="en-US" altLang="en-US" sz="2800" b="1" dirty="0" smtClean="0"/>
              <a:t>+1) = </a:t>
            </a:r>
            <a:r>
              <a:rPr lang="en-US" altLang="en-US" sz="2800" b="1" i="1" dirty="0"/>
              <a:t>n</a:t>
            </a:r>
            <a:r>
              <a:rPr lang="en-US" altLang="en-US" sz="2800" b="1" dirty="0"/>
              <a:t>!/(</a:t>
            </a:r>
            <a:r>
              <a:rPr lang="en-US" altLang="en-US" sz="2800" b="1" i="1" dirty="0"/>
              <a:t>n</a:t>
            </a:r>
            <a:r>
              <a:rPr lang="en-US" altLang="en-US" sz="2800" b="1" dirty="0"/>
              <a:t>−</a:t>
            </a:r>
            <a:r>
              <a:rPr lang="en-US" altLang="en-US" sz="2800" b="1" i="1" dirty="0"/>
              <a:t>r</a:t>
            </a:r>
            <a:r>
              <a:rPr lang="en-US" altLang="en-US" sz="2800" b="1" dirty="0"/>
              <a:t>)!</a:t>
            </a:r>
          </a:p>
          <a:p>
            <a:pPr>
              <a:lnSpc>
                <a:spcPct val="105000"/>
              </a:lnSpc>
              <a:spcBef>
                <a:spcPct val="0"/>
              </a:spcBef>
            </a:pPr>
            <a:endParaRPr lang="en-US" altLang="en-US" sz="700" i="1" dirty="0">
              <a:sym typeface="Symbol" panose="05050102010706020507" pitchFamily="18" charset="2"/>
            </a:endParaRPr>
          </a:p>
          <a:p>
            <a:pPr>
              <a:lnSpc>
                <a:spcPct val="105000"/>
              </a:lnSpc>
              <a:spcBef>
                <a:spcPct val="0"/>
              </a:spcBef>
            </a:pPr>
            <a:r>
              <a:rPr lang="th-TH" altLang="en-US" sz="3200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3200" b="1" dirty="0" smtClean="0">
                <a:sym typeface="Symbol" panose="05050102010706020507" pitchFamily="18" charset="2"/>
              </a:rPr>
              <a:t> :</a:t>
            </a:r>
            <a:r>
              <a:rPr lang="en-US" altLang="en-US" sz="32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  </a:t>
            </a:r>
          </a:p>
          <a:p>
            <a:pPr lvl="1">
              <a:lnSpc>
                <a:spcPct val="105000"/>
              </a:lnSpc>
              <a:spcBef>
                <a:spcPct val="0"/>
              </a:spcBef>
            </a:pPr>
            <a:r>
              <a:rPr lang="en-US" altLang="en-US" dirty="0" smtClean="0">
                <a:sym typeface="Symbol" panose="05050102010706020507" pitchFamily="18" charset="2"/>
              </a:rPr>
              <a:t>P(8</a:t>
            </a:r>
            <a:r>
              <a:rPr lang="en-US" altLang="en-US" dirty="0">
                <a:sym typeface="Symbol" panose="05050102010706020507" pitchFamily="18" charset="2"/>
              </a:rPr>
              <a:t>, 3) = </a:t>
            </a:r>
            <a:r>
              <a:rPr lang="en-US" altLang="en-US" dirty="0" smtClean="0">
                <a:sym typeface="Symbol" panose="05050102010706020507" pitchFamily="18" charset="2"/>
              </a:rPr>
              <a:t>8! / (8 – 3)!   </a:t>
            </a:r>
          </a:p>
          <a:p>
            <a:pPr marL="366713" lvl="1" indent="0">
              <a:lnSpc>
                <a:spcPct val="105000"/>
              </a:lnSpc>
              <a:spcBef>
                <a:spcPct val="0"/>
              </a:spcBef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              = 8!/5!</a:t>
            </a:r>
            <a:endParaRPr lang="en-US" altLang="en-US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>
                <a:sym typeface="Symbol" panose="05050102010706020507" pitchFamily="18" charset="2"/>
              </a:rPr>
              <a:t>	       </a:t>
            </a:r>
            <a:r>
              <a:rPr lang="en-US" altLang="en-US" sz="2600" dirty="0" smtClean="0">
                <a:sym typeface="Symbol" panose="05050102010706020507" pitchFamily="18" charset="2"/>
              </a:rPr>
              <a:t>       = </a:t>
            </a:r>
            <a:r>
              <a:rPr lang="en-US" altLang="en-US" sz="2600" dirty="0">
                <a:sym typeface="Symbol" panose="05050102010706020507" pitchFamily="18" charset="2"/>
              </a:rPr>
              <a:t>(87654321)/(54321</a:t>
            </a:r>
            <a:r>
              <a:rPr lang="en-US" altLang="en-US" sz="2600" dirty="0" smtClean="0">
                <a:sym typeface="Symbol" panose="05050102010706020507" pitchFamily="18" charset="2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smtClean="0">
                <a:sym typeface="Symbol" panose="05050102010706020507" pitchFamily="18" charset="2"/>
              </a:rPr>
              <a:t>                =  336</a:t>
            </a:r>
            <a:endParaRPr lang="en-US" altLang="en-US" sz="2600" dirty="0">
              <a:solidFill>
                <a:srgbClr val="80008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h-TH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8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568952" cy="4495800"/>
          </a:xfrm>
        </p:spPr>
        <p:txBody>
          <a:bodyPr/>
          <a:lstStyle/>
          <a:p>
            <a:r>
              <a:rPr lang="th-TH" altLang="en-US" sz="2800" dirty="0"/>
              <a:t>ผู้ก่อการร้ายคนหนึ่งวาง</a:t>
            </a:r>
            <a:r>
              <a:rPr lang="th-TH" altLang="en-US" sz="2800" dirty="0" smtClean="0"/>
              <a:t>ระเบิดไว้</a:t>
            </a:r>
            <a:r>
              <a:rPr lang="th-TH" altLang="en-US" sz="2800" dirty="0"/>
              <a:t>กลางเมือง </a:t>
            </a:r>
            <a:r>
              <a:rPr lang="th-TH" altLang="en-US" sz="2800" dirty="0" smtClean="0"/>
              <a:t>และผู้กู้ระเบิดได้รับ</a:t>
            </a:r>
            <a:r>
              <a:rPr lang="th-TH" altLang="en-US" sz="2800" dirty="0"/>
              <a:t>มอบหมายได้ตัดสายไฟเพื่อตัดวงจรการทำงานของระเบิดนี้ โดยมีสายไฟทั้งหมด 10 </a:t>
            </a:r>
            <a:r>
              <a:rPr lang="th-TH" altLang="en-US" sz="2800" dirty="0" smtClean="0"/>
              <a:t>เส้น ผู้</a:t>
            </a:r>
            <a:r>
              <a:rPr lang="th-TH" altLang="en-US" sz="2800" dirty="0"/>
              <a:t>กู้ระเบิด</a:t>
            </a:r>
            <a:r>
              <a:rPr lang="th-TH" altLang="en-US" sz="2800" dirty="0" smtClean="0"/>
              <a:t>จะต้อง</a:t>
            </a:r>
            <a:r>
              <a:rPr lang="th-TH" altLang="en-US" sz="2800" dirty="0"/>
              <a:t>ตัดสายไฟ 3 เส้น </a:t>
            </a:r>
            <a:r>
              <a:rPr lang="th-TH" altLang="en-US" sz="2800" dirty="0" smtClean="0"/>
              <a:t>ถ้า</a:t>
            </a:r>
            <a:r>
              <a:rPr lang="th-TH" altLang="en-US" sz="2800" dirty="0"/>
              <a:t>ผู้กู้ระเบิด</a:t>
            </a:r>
            <a:r>
              <a:rPr lang="th-TH" altLang="en-US" sz="2800" dirty="0" smtClean="0"/>
              <a:t>ตัด</a:t>
            </a:r>
            <a:r>
              <a:rPr lang="th-TH" altLang="en-US" sz="2800" dirty="0"/>
              <a:t>สายไฟได้ถูกต้องตามลำดับทั้ง 3 เส้น ระเบิดจะหยุดทำงาน  หากตัดผิดเส้นหรือผิดลำดับ ระเบิดจะทำงาน</a:t>
            </a:r>
            <a:r>
              <a:rPr lang="th-TH" altLang="en-US" sz="2800" dirty="0" smtClean="0"/>
              <a:t>ทันที ผู้</a:t>
            </a:r>
            <a:r>
              <a:rPr lang="th-TH" altLang="en-US" sz="2800" dirty="0"/>
              <a:t>กู้ระเบิด</a:t>
            </a:r>
            <a:r>
              <a:rPr lang="th-TH" altLang="en-US" sz="2800" dirty="0" smtClean="0"/>
              <a:t>มี</a:t>
            </a:r>
            <a:r>
              <a:rPr lang="th-TH" altLang="en-US" sz="2800" dirty="0"/>
              <a:t>โอกาสที่จะรอดตายเท่าไร</a:t>
            </a:r>
            <a:r>
              <a:rPr lang="th-TH" altLang="en-US" sz="2800" dirty="0" smtClean="0"/>
              <a:t>?</a:t>
            </a:r>
            <a:endParaRPr lang="en-US" altLang="en-US" sz="2800" dirty="0" smtClean="0"/>
          </a:p>
          <a:p>
            <a:pPr marL="0" indent="0">
              <a:buNone/>
            </a:pPr>
            <a:endParaRPr lang="th-TH" altLang="en-US" sz="2800" dirty="0" smtClean="0"/>
          </a:p>
          <a:p>
            <a:r>
              <a:rPr lang="th-TH" altLang="en-US" sz="2800" dirty="0" smtClean="0"/>
              <a:t>ถ้า</a:t>
            </a:r>
            <a:r>
              <a:rPr lang="th-TH" altLang="en-US" sz="2800" dirty="0"/>
              <a:t>มีคำว่า </a:t>
            </a:r>
            <a:r>
              <a:rPr lang="en-US" altLang="en-US" sz="2800" dirty="0"/>
              <a:t>BYTES </a:t>
            </a:r>
            <a:endParaRPr lang="en-US" altLang="en-US" sz="2800" dirty="0" smtClean="0"/>
          </a:p>
          <a:p>
            <a:pPr lvl="1"/>
            <a:r>
              <a:rPr lang="th-TH" altLang="en-US" sz="2800" dirty="0" smtClean="0"/>
              <a:t>จง</a:t>
            </a:r>
            <a:r>
              <a:rPr lang="th-TH" altLang="en-US" sz="2800" dirty="0"/>
              <a:t>หาจำนวนวิธีที่จะจัดอักษร </a:t>
            </a:r>
            <a:r>
              <a:rPr lang="en-US" altLang="en-US" sz="2800" dirty="0"/>
              <a:t>3</a:t>
            </a:r>
            <a:r>
              <a:rPr lang="th-TH" altLang="en-US" sz="2800" dirty="0"/>
              <a:t> ตัว จากคำ</a:t>
            </a:r>
            <a:r>
              <a:rPr lang="th-TH" altLang="en-US" sz="2800" dirty="0" smtClean="0"/>
              <a:t>นี้</a:t>
            </a:r>
            <a:endParaRPr lang="en-US" altLang="en-US" sz="2800" dirty="0" smtClean="0"/>
          </a:p>
          <a:p>
            <a:pPr lvl="1"/>
            <a:r>
              <a:rPr lang="th-TH" altLang="en-US" sz="2800" dirty="0" smtClean="0"/>
              <a:t>จง</a:t>
            </a:r>
            <a:r>
              <a:rPr lang="th-TH" altLang="en-US" sz="2800" dirty="0"/>
              <a:t>หาจำนวนวิธีที่จะจัดอักษร </a:t>
            </a:r>
            <a:r>
              <a:rPr lang="en-US" altLang="en-US" sz="2800" dirty="0"/>
              <a:t>3</a:t>
            </a:r>
            <a:r>
              <a:rPr lang="th-TH" altLang="en-US" sz="2800" dirty="0"/>
              <a:t> ตัว จากคำนี้ โดยกำหนดว่าต้องขึ้นต้นด้วย </a:t>
            </a:r>
            <a:r>
              <a:rPr lang="en-US" altLang="en-US" sz="2800" dirty="0"/>
              <a:t>B</a:t>
            </a:r>
            <a:endParaRPr lang="th-TH" altLang="en-US" sz="2800" u="sng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386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 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u="sng" dirty="0"/>
              <a:t>ทฤษฎีบท</a:t>
            </a:r>
            <a:r>
              <a:rPr lang="th-TH" altLang="en-US" dirty="0"/>
              <a:t> จำนวนวิธีในการจัดลำดับของ </a:t>
            </a:r>
            <a:r>
              <a:rPr lang="en-US" altLang="en-US" dirty="0"/>
              <a:t>r </a:t>
            </a:r>
            <a:r>
              <a:rPr lang="th-TH" altLang="en-US" dirty="0"/>
              <a:t>สิ่ง จากทั้งหมด </a:t>
            </a:r>
            <a:r>
              <a:rPr lang="en-US" altLang="en-US" dirty="0"/>
              <a:t>n </a:t>
            </a:r>
            <a:r>
              <a:rPr lang="th-TH" altLang="en-US" dirty="0"/>
              <a:t>สิ่งโดยอนุญาตให้ของ</a:t>
            </a:r>
            <a:r>
              <a:rPr lang="th-TH" altLang="en-US" dirty="0">
                <a:solidFill>
                  <a:srgbClr val="FF0000"/>
                </a:solidFill>
              </a:rPr>
              <a:t>ซ้ำกันได้ </a:t>
            </a:r>
            <a:r>
              <a:rPr lang="th-TH" altLang="en-US" dirty="0"/>
              <a:t>คือ </a:t>
            </a:r>
            <a:r>
              <a:rPr lang="en-US" altLang="en-US" dirty="0"/>
              <a:t>n </a:t>
            </a:r>
            <a:r>
              <a:rPr lang="en-US" altLang="en-US" baseline="30000" dirty="0"/>
              <a:t>r</a:t>
            </a:r>
            <a:endParaRPr lang="th-TH" altLang="en-US" baseline="30000" dirty="0"/>
          </a:p>
          <a:p>
            <a:pPr>
              <a:lnSpc>
                <a:spcPct val="90000"/>
              </a:lnSpc>
            </a:pPr>
            <a:r>
              <a:rPr lang="th-TH" altLang="en-US" u="sng" dirty="0"/>
              <a:t>ทฤษฎีบท</a:t>
            </a:r>
            <a:r>
              <a:rPr lang="th-TH" altLang="en-US" dirty="0"/>
              <a:t> จำนวนวิธีจัดของ</a:t>
            </a:r>
            <a:r>
              <a:rPr lang="en-US" altLang="en-US" dirty="0"/>
              <a:t>n </a:t>
            </a:r>
            <a:r>
              <a:rPr lang="th-TH" altLang="en-US" dirty="0"/>
              <a:t>สิ่ง ซึ่งแตกต่างกันทั้งหมด</a:t>
            </a:r>
            <a:r>
              <a:rPr lang="th-TH" altLang="en-US" dirty="0">
                <a:solidFill>
                  <a:srgbClr val="FF0000"/>
                </a:solidFill>
              </a:rPr>
              <a:t>เป็นวงกลม </a:t>
            </a:r>
            <a:r>
              <a:rPr lang="th-TH" altLang="en-US" dirty="0"/>
              <a:t>คือ </a:t>
            </a:r>
            <a:endParaRPr lang="en-US" alt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(</a:t>
            </a:r>
            <a:r>
              <a:rPr lang="en-US" altLang="en-US" dirty="0"/>
              <a:t>n - 1</a:t>
            </a:r>
            <a:r>
              <a:rPr lang="en-US" altLang="en-US" dirty="0" smtClean="0"/>
              <a:t>)!</a:t>
            </a:r>
          </a:p>
          <a:p>
            <a:pPr marL="0" indent="0">
              <a:lnSpc>
                <a:spcPct val="90000"/>
              </a:lnSpc>
              <a:buNone/>
            </a:pPr>
            <a:endParaRPr lang="th-TH" altLang="en-US" u="sng" dirty="0"/>
          </a:p>
          <a:p>
            <a:pPr>
              <a:lnSpc>
                <a:spcPct val="90000"/>
              </a:lnSpc>
            </a:pPr>
            <a:r>
              <a:rPr lang="th-TH" altLang="en-US" b="1" u="sng" dirty="0"/>
              <a:t>ตัวอย่าง</a:t>
            </a:r>
            <a:r>
              <a:rPr lang="th-TH" altLang="en-US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 smtClean="0"/>
              <a:t>	</a:t>
            </a:r>
            <a:r>
              <a:rPr lang="th-TH" altLang="en-US" dirty="0" smtClean="0"/>
              <a:t>ก</a:t>
            </a:r>
            <a:r>
              <a:rPr lang="en-US" altLang="en-US" dirty="0"/>
              <a:t>) </a:t>
            </a:r>
            <a:r>
              <a:rPr lang="th-TH" altLang="en-US" dirty="0"/>
              <a:t>จงหาจำนวนวิธีที่จะจัดหญิง </a:t>
            </a:r>
            <a:r>
              <a:rPr lang="en-US" altLang="en-US" dirty="0"/>
              <a:t>4</a:t>
            </a:r>
            <a:r>
              <a:rPr lang="th-TH" altLang="en-US" dirty="0"/>
              <a:t> คน และชาย </a:t>
            </a:r>
            <a:r>
              <a:rPr lang="en-US" altLang="en-US" dirty="0"/>
              <a:t>4</a:t>
            </a:r>
            <a:r>
              <a:rPr lang="th-TH" altLang="en-US" dirty="0"/>
              <a:t> คน ให้นั่งรอบโต๊ะกลม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 smtClean="0"/>
              <a:t>	</a:t>
            </a:r>
            <a:r>
              <a:rPr lang="th-TH" altLang="en-US" dirty="0" smtClean="0"/>
              <a:t>ข</a:t>
            </a:r>
            <a:r>
              <a:rPr lang="en-US" altLang="en-US" dirty="0"/>
              <a:t>) </a:t>
            </a:r>
            <a:r>
              <a:rPr lang="th-TH" altLang="en-US" dirty="0"/>
              <a:t>จากข้อ ก) มีกี่วิธีที่ชายและหญิงจะนั่งสลับที่กัน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Combinatorics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dirty="0"/>
              <a:t>เป็นการศึกษาเกี่ยวกับจำนวนวิธีที่แตกต่างกันในการเรียงของ หรือเลือกของหลายสิ่ง</a:t>
            </a:r>
          </a:p>
          <a:p>
            <a:pPr>
              <a:lnSpc>
                <a:spcPct val="90000"/>
              </a:lnSpc>
            </a:pPr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th-TH" altLang="en-US" dirty="0" smtClean="0"/>
              <a:t>ใน</a:t>
            </a:r>
            <a:r>
              <a:rPr lang="th-TH" altLang="en-US" dirty="0"/>
              <a:t>การประกวดเรียงความมีผู้เข้าร่วม 100 </a:t>
            </a:r>
            <a:r>
              <a:rPr lang="th-TH" altLang="en-US" dirty="0" smtClean="0"/>
              <a:t>คน</a:t>
            </a:r>
            <a:r>
              <a:rPr lang="en-US" altLang="en-US" dirty="0" smtClean="0"/>
              <a:t> </a:t>
            </a:r>
            <a:r>
              <a:rPr lang="th-TH" altLang="en-US" dirty="0" smtClean="0"/>
              <a:t>ผู้</a:t>
            </a:r>
            <a:r>
              <a:rPr lang="th-TH" altLang="en-US" dirty="0"/>
              <a:t>ชนะ 10 อันดับแรก จะมีได้กี่แบบ?</a:t>
            </a:r>
          </a:p>
          <a:p>
            <a:pPr lvl="1">
              <a:lnSpc>
                <a:spcPct val="90000"/>
              </a:lnSpc>
            </a:pPr>
            <a:r>
              <a:rPr lang="th-TH" altLang="en-US" dirty="0"/>
              <a:t>ถ้ากำหนดรหัสผ่านความยาว 6-8 ตัวประกอบด้วย ตัวอักษรภาษาอังกฤษและ/หรือ </a:t>
            </a:r>
            <a:r>
              <a:rPr lang="th-TH" altLang="en-US" dirty="0" smtClean="0"/>
              <a:t>ตัวเลขจะ</a:t>
            </a:r>
            <a:r>
              <a:rPr lang="th-TH" altLang="en-US" dirty="0"/>
              <a:t>มีรหัสผ่านที่แตกต่างกันได้กี่แบบ?</a:t>
            </a:r>
          </a:p>
        </p:txBody>
      </p:sp>
    </p:spTree>
    <p:extLst>
      <p:ext uri="{BB962C8B-B14F-4D97-AF65-F5344CB8AC3E}">
        <p14:creationId xmlns:p14="http://schemas.microsoft.com/office/powerpoint/2010/main" val="15518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การจัดลำดับสิ่งของ </a:t>
            </a:r>
            <a:r>
              <a:rPr lang="en-US" dirty="0" smtClean="0"/>
              <a:t>n </a:t>
            </a:r>
            <a:r>
              <a:rPr lang="th-TH" dirty="0" smtClean="0"/>
              <a:t>สิ่งที่ไม่แตกต่างกันทั้งหมด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u="sng" dirty="0"/>
              <a:t>ทฤษฎีบท</a:t>
            </a:r>
            <a:r>
              <a:rPr lang="th-TH" altLang="en-US" sz="3200" dirty="0"/>
              <a:t> การจัดลำดับของ </a:t>
            </a:r>
            <a:r>
              <a:rPr lang="en-US" altLang="en-US" sz="3200" dirty="0"/>
              <a:t>n </a:t>
            </a:r>
            <a:r>
              <a:rPr lang="th-TH" altLang="en-US" sz="3200" dirty="0"/>
              <a:t>สิ่ง ซึ่งมี </a:t>
            </a:r>
            <a:r>
              <a:rPr lang="en-US" altLang="en-US" sz="3200" dirty="0"/>
              <a:t>n</a:t>
            </a:r>
            <a:r>
              <a:rPr lang="en-US" altLang="en-US" sz="3200" baseline="-25000" dirty="0"/>
              <a:t>1</a:t>
            </a:r>
            <a:r>
              <a:rPr lang="th-TH" altLang="en-US" sz="3200" dirty="0"/>
              <a:t> สิ่งที่เหมือนกัน</a:t>
            </a:r>
            <a:r>
              <a:rPr lang="en-US" altLang="en-US" sz="3200" dirty="0"/>
              <a:t>, n</a:t>
            </a:r>
            <a:r>
              <a:rPr lang="en-US" altLang="en-US" sz="3200" baseline="-25000" dirty="0"/>
              <a:t>2</a:t>
            </a:r>
            <a:r>
              <a:rPr lang="th-TH" altLang="en-US" sz="3200" baseline="-25000" dirty="0"/>
              <a:t> </a:t>
            </a:r>
            <a:r>
              <a:rPr lang="th-TH" altLang="en-US" sz="3200" dirty="0"/>
              <a:t>สิ่งที่เหมือนกัน</a:t>
            </a:r>
            <a:r>
              <a:rPr lang="en-US" altLang="en-US" sz="3200" dirty="0"/>
              <a:t>, …. ,</a:t>
            </a:r>
            <a:r>
              <a:rPr lang="en-US" altLang="en-US" sz="3200" dirty="0" err="1"/>
              <a:t>n</a:t>
            </a:r>
            <a:r>
              <a:rPr lang="en-US" altLang="en-US" sz="3200" baseline="-25000" dirty="0" err="1"/>
              <a:t>k</a:t>
            </a:r>
            <a:r>
              <a:rPr lang="en-US" altLang="en-US" sz="3200" dirty="0"/>
              <a:t> </a:t>
            </a:r>
            <a:r>
              <a:rPr lang="th-TH" altLang="en-US" sz="3200" dirty="0"/>
              <a:t>สิ่งที่เหมือนกัน จะได้จำนวนวิธีจัดเท่ากับ  </a:t>
            </a:r>
            <a:r>
              <a:rPr lang="en-US" altLang="en-US" sz="3200" i="1" dirty="0">
                <a:solidFill>
                  <a:srgbClr val="FF0000"/>
                </a:solidFill>
              </a:rPr>
              <a:t>n!/n</a:t>
            </a:r>
            <a:r>
              <a:rPr lang="en-US" altLang="en-US" sz="3200" i="1" baseline="-25000" dirty="0">
                <a:solidFill>
                  <a:srgbClr val="FF0000"/>
                </a:solidFill>
              </a:rPr>
              <a:t>1</a:t>
            </a:r>
            <a:r>
              <a:rPr lang="en-US" altLang="en-US" sz="3200" i="1" dirty="0">
                <a:solidFill>
                  <a:srgbClr val="FF0000"/>
                </a:solidFill>
              </a:rPr>
              <a:t>!n</a:t>
            </a:r>
            <a:r>
              <a:rPr lang="en-US" altLang="en-US" sz="3200" i="1" baseline="-25000" dirty="0">
                <a:solidFill>
                  <a:srgbClr val="FF0000"/>
                </a:solidFill>
              </a:rPr>
              <a:t>2</a:t>
            </a:r>
            <a:r>
              <a:rPr lang="en-US" altLang="en-US" sz="3200" i="1" dirty="0">
                <a:solidFill>
                  <a:srgbClr val="FF0000"/>
                </a:solidFill>
              </a:rPr>
              <a:t>!n</a:t>
            </a:r>
            <a:r>
              <a:rPr lang="en-US" altLang="en-US" sz="3200" i="1" baseline="-25000" dirty="0">
                <a:solidFill>
                  <a:srgbClr val="FF0000"/>
                </a:solidFill>
              </a:rPr>
              <a:t>3</a:t>
            </a:r>
            <a:r>
              <a:rPr lang="en-US" altLang="en-US" sz="3200" i="1" dirty="0">
                <a:solidFill>
                  <a:srgbClr val="FF0000"/>
                </a:solidFill>
              </a:rPr>
              <a:t>!...</a:t>
            </a:r>
            <a:r>
              <a:rPr lang="en-US" altLang="en-US" sz="3200" i="1" dirty="0" err="1">
                <a:solidFill>
                  <a:srgbClr val="FF0000"/>
                </a:solidFill>
              </a:rPr>
              <a:t>n</a:t>
            </a:r>
            <a:r>
              <a:rPr lang="en-US" altLang="en-US" sz="3200" i="1" baseline="-25000" dirty="0" err="1">
                <a:solidFill>
                  <a:srgbClr val="FF0000"/>
                </a:solidFill>
              </a:rPr>
              <a:t>k</a:t>
            </a:r>
            <a:r>
              <a:rPr lang="en-US" altLang="en-US" sz="3200" i="1" dirty="0">
                <a:solidFill>
                  <a:srgbClr val="FF0000"/>
                </a:solidFill>
              </a:rPr>
              <a:t>!</a:t>
            </a:r>
            <a:endParaRPr lang="th-TH" altLang="en-US" sz="3200" i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th-TH" altLang="en-US" sz="3200" u="sng" dirty="0"/>
              <a:t>ตัวอย่าง</a:t>
            </a:r>
            <a:r>
              <a:rPr lang="th-TH" altLang="en-US" sz="3200" dirty="0"/>
              <a:t>  จากคำว่า </a:t>
            </a:r>
            <a:r>
              <a:rPr lang="en-US" altLang="en-US" sz="3200" dirty="0"/>
              <a:t>INTELLIGENCE</a:t>
            </a:r>
            <a:endParaRPr lang="th-TH" altLang="en-US" sz="3200" dirty="0"/>
          </a:p>
          <a:p>
            <a:r>
              <a:rPr lang="th-TH" altLang="en-US" sz="3200" dirty="0"/>
              <a:t>สามารถจัดคำๆนี้ได้เป็นคำต่างๆที่แตกต่างกันได้กี่วิธี</a:t>
            </a:r>
          </a:p>
          <a:p>
            <a:r>
              <a:rPr lang="th-TH" altLang="en-US" sz="3200" dirty="0"/>
              <a:t>สามารถจัดคำๆนี้ได้เป็นคำต่างๆที่แตกต่างกันได้กี่วิธี โดยให้เริ่มต้นด้วยตัว </a:t>
            </a:r>
            <a:r>
              <a:rPr lang="en-US" altLang="en-US" sz="3200" dirty="0"/>
              <a:t>T </a:t>
            </a:r>
            <a:r>
              <a:rPr lang="th-TH" altLang="en-US" sz="3200" dirty="0"/>
              <a:t>และลงท้ายด้วยตัว </a:t>
            </a:r>
            <a:r>
              <a:rPr lang="en-US" altLang="en-US" sz="3200" dirty="0"/>
              <a:t>G</a:t>
            </a:r>
            <a:endParaRPr lang="th-TH" altLang="en-US" sz="3200" dirty="0"/>
          </a:p>
          <a:p>
            <a:r>
              <a:rPr lang="th-TH" altLang="en-US" sz="3200" dirty="0"/>
              <a:t>สามารถจัดคำๆนี้ได้เป็นคำต่างๆที่แตกต่างกันได้กี่วิธี โดยให้มี</a:t>
            </a:r>
            <a:r>
              <a:rPr lang="en-US" altLang="en-US" sz="3200" dirty="0"/>
              <a:t> INT </a:t>
            </a:r>
            <a:r>
              <a:rPr lang="th-TH" altLang="en-US" sz="3200" dirty="0"/>
              <a:t>อยู่ติดกันตามลำดับ และ </a:t>
            </a:r>
            <a:r>
              <a:rPr lang="en-US" altLang="en-US" sz="3200" dirty="0"/>
              <a:t>IG </a:t>
            </a:r>
            <a:r>
              <a:rPr lang="th-TH" altLang="en-US" sz="3200" dirty="0"/>
              <a:t>อยู่ติดกันตามลำดับ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7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การจัดหมู่ </a:t>
            </a:r>
            <a:r>
              <a:rPr lang="en-US" dirty="0" smtClean="0"/>
              <a:t>(Combination)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การจัดหมู่ของ ทีละ </a:t>
            </a:r>
            <a:r>
              <a:rPr lang="en-US" altLang="en-US" sz="2800" dirty="0">
                <a:sym typeface="Symbol" panose="05050102010706020507" pitchFamily="18" charset="2"/>
              </a:rPr>
              <a:t>r </a:t>
            </a:r>
            <a:r>
              <a:rPr lang="th-TH" altLang="en-US" sz="2800" dirty="0" smtClean="0">
                <a:sym typeface="Symbol" panose="05050102010706020507" pitchFamily="18" charset="2"/>
              </a:rPr>
              <a:t>สิ่ง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sz="2800" b="1" dirty="0">
                <a:solidFill>
                  <a:srgbClr val="FF0000"/>
                </a:solidFill>
                <a:sym typeface="Symbol" panose="05050102010706020507" pitchFamily="18" charset="2"/>
              </a:rPr>
              <a:t>r-combination</a:t>
            </a:r>
            <a:r>
              <a:rPr lang="th-TH" alt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ของ</a:t>
            </a:r>
            <a:r>
              <a:rPr lang="th-TH" altLang="en-US" sz="2800" dirty="0">
                <a:sym typeface="Symbol" panose="05050102010706020507" pitchFamily="18" charset="2"/>
              </a:rPr>
              <a:t>สมาชิกของเซต คือการเลือกสมาชิก </a:t>
            </a:r>
            <a:r>
              <a:rPr lang="en-US" altLang="en-US" sz="2800" dirty="0">
                <a:sym typeface="Symbol" panose="05050102010706020507" pitchFamily="18" charset="2"/>
              </a:rPr>
              <a:t>r </a:t>
            </a:r>
            <a:r>
              <a:rPr lang="th-TH" altLang="en-US" sz="2800" dirty="0">
                <a:sym typeface="Symbol" panose="05050102010706020507" pitchFamily="18" charset="2"/>
              </a:rPr>
              <a:t>ตัวแบบไม่คำนึงถึงลำดับจากเซตนั้น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ดังนั้น การจัดหมู่ของ </a:t>
            </a:r>
            <a:r>
              <a:rPr lang="en-US" altLang="en-US" sz="2800" dirty="0">
                <a:sym typeface="Symbol" panose="05050102010706020507" pitchFamily="18" charset="2"/>
              </a:rPr>
              <a:t>r </a:t>
            </a:r>
            <a:r>
              <a:rPr lang="th-TH" altLang="en-US" sz="2800" dirty="0">
                <a:sym typeface="Symbol" panose="05050102010706020507" pitchFamily="18" charset="2"/>
              </a:rPr>
              <a:t>สิ่ง เป็นเซตย่อยที่มีสมาชิก </a:t>
            </a:r>
            <a:r>
              <a:rPr lang="en-US" altLang="en-US" sz="2800" dirty="0">
                <a:sym typeface="Symbol" panose="05050102010706020507" pitchFamily="18" charset="2"/>
              </a:rPr>
              <a:t>r </a:t>
            </a:r>
            <a:r>
              <a:rPr lang="th-TH" altLang="en-US" sz="2800" dirty="0">
                <a:sym typeface="Symbol" panose="05050102010706020507" pitchFamily="18" charset="2"/>
              </a:rPr>
              <a:t>ตัวของเซตนั้น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endParaRPr lang="en-US" altLang="en-US" sz="28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h-TH" altLang="en-US" sz="2800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b="1" dirty="0" smtClean="0">
                <a:sym typeface="Symbol" panose="05050102010706020507" pitchFamily="18" charset="2"/>
              </a:rPr>
              <a:t>: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กำหนดให้</a:t>
            </a:r>
            <a:r>
              <a:rPr lang="en-US" altLang="en-US" sz="2800" dirty="0">
                <a:sym typeface="Symbol" panose="05050102010706020507" pitchFamily="18" charset="2"/>
              </a:rPr>
              <a:t> S = {1, 2, 3, 4}</a:t>
            </a:r>
          </a:p>
          <a:p>
            <a:pPr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ดังนั้น</a:t>
            </a:r>
            <a:r>
              <a:rPr lang="en-US" altLang="en-US" sz="2800" dirty="0">
                <a:sym typeface="Symbol" panose="05050102010706020507" pitchFamily="18" charset="2"/>
              </a:rPr>
              <a:t> {1, 3, 4} </a:t>
            </a:r>
            <a:r>
              <a:rPr lang="th-TH" altLang="en-US" sz="2800" dirty="0">
                <a:sym typeface="Symbol" panose="05050102010706020507" pitchFamily="18" charset="2"/>
              </a:rPr>
              <a:t>เป็นการจัดหมู่ของ</a:t>
            </a:r>
            <a:r>
              <a:rPr lang="en-US" altLang="en-US" sz="2800" dirty="0">
                <a:sym typeface="Symbol" panose="05050102010706020507" pitchFamily="18" charset="2"/>
              </a:rPr>
              <a:t> 3</a:t>
            </a:r>
            <a:r>
              <a:rPr lang="th-TH" altLang="en-US" sz="2800" dirty="0">
                <a:sym typeface="Symbol" panose="05050102010706020507" pitchFamily="18" charset="2"/>
              </a:rPr>
              <a:t> สิ่ง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จากเซต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S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จำนวนวิธีการจัดหมู่ของ  </a:t>
            </a:r>
            <a:r>
              <a:rPr lang="en-US" altLang="en-US" sz="2800" dirty="0">
                <a:sym typeface="Symbol" panose="05050102010706020507" pitchFamily="18" charset="2"/>
              </a:rPr>
              <a:t>r</a:t>
            </a:r>
            <a:r>
              <a:rPr lang="th-TH" altLang="en-US" sz="2800" dirty="0">
                <a:sym typeface="Symbol" panose="05050102010706020507" pitchFamily="18" charset="2"/>
              </a:rPr>
              <a:t> สิ่ง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ของเซตที่มีสมาชิกต่างกัน </a:t>
            </a:r>
            <a:r>
              <a:rPr lang="en-US" altLang="en-US" sz="2800" dirty="0">
                <a:sym typeface="Symbol" panose="05050102010706020507" pitchFamily="18" charset="2"/>
              </a:rPr>
              <a:t>n </a:t>
            </a:r>
            <a:r>
              <a:rPr lang="th-TH" altLang="en-US" sz="2800" dirty="0">
                <a:sym typeface="Symbol" panose="05050102010706020507" pitchFamily="18" charset="2"/>
              </a:rPr>
              <a:t>ตัว แทนด้วยสัญลักษณ์</a:t>
            </a:r>
            <a:r>
              <a:rPr lang="en-US" altLang="en-US" sz="2800" dirty="0">
                <a:sym typeface="Symbol" panose="05050102010706020507" pitchFamily="18" charset="2"/>
              </a:rPr>
              <a:t> C(n, r</a:t>
            </a:r>
            <a:r>
              <a:rPr lang="en-US" altLang="en-US" sz="2800" dirty="0" smtClean="0">
                <a:sym typeface="Symbol" panose="05050102010706020507" pitchFamily="18" charset="2"/>
              </a:rPr>
              <a:t>)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800" b="1" dirty="0">
                <a:solidFill>
                  <a:schemeClr val="accent2"/>
                </a:solidFill>
                <a:sym typeface="Symbol" panose="05050102010706020507" pitchFamily="18" charset="2"/>
              </a:rPr>
              <a:t>เช่น </a:t>
            </a:r>
            <a:r>
              <a:rPr lang="en-US" altLang="en-US" sz="2800" b="1" dirty="0">
                <a:solidFill>
                  <a:schemeClr val="accent2"/>
                </a:solidFill>
                <a:sym typeface="Symbol" panose="05050102010706020507" pitchFamily="18" charset="2"/>
              </a:rPr>
              <a:t>:</a:t>
            </a:r>
            <a:r>
              <a:rPr lang="en-US" altLang="en-US" sz="2800" dirty="0">
                <a:sym typeface="Symbol" panose="05050102010706020507" pitchFamily="18" charset="2"/>
              </a:rPr>
              <a:t> C(4, 2) = 6 </a:t>
            </a:r>
            <a:r>
              <a:rPr lang="th-TH" altLang="en-US" sz="2800" dirty="0">
                <a:sym typeface="Symbol" panose="05050102010706020507" pitchFamily="18" charset="2"/>
              </a:rPr>
              <a:t>เพราะ การจัดหมู่ของ</a:t>
            </a:r>
            <a:r>
              <a:rPr lang="en-US" altLang="en-US" sz="2800" dirty="0">
                <a:sym typeface="Symbol" panose="05050102010706020507" pitchFamily="18" charset="2"/>
              </a:rPr>
              <a:t> 2</a:t>
            </a:r>
            <a:r>
              <a:rPr lang="th-TH" altLang="en-US" sz="2800" dirty="0">
                <a:sym typeface="Symbol" panose="05050102010706020507" pitchFamily="18" charset="2"/>
              </a:rPr>
              <a:t> สิ่ง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ของเซต </a:t>
            </a:r>
            <a:r>
              <a:rPr lang="en-US" altLang="en-US" sz="2800" dirty="0">
                <a:sym typeface="Symbol" panose="05050102010706020507" pitchFamily="18" charset="2"/>
              </a:rPr>
              <a:t>{1, 2, 3, 4} </a:t>
            </a:r>
            <a:r>
              <a:rPr lang="th-TH" altLang="en-US" sz="2800" dirty="0">
                <a:sym typeface="Symbol" panose="05050102010706020507" pitchFamily="18" charset="2"/>
              </a:rPr>
              <a:t>คือ</a:t>
            </a:r>
            <a:r>
              <a:rPr lang="en-US" altLang="en-US" sz="2800" dirty="0">
                <a:sym typeface="Symbol" panose="05050102010706020507" pitchFamily="18" charset="2"/>
              </a:rPr>
              <a:t>  {1, 2}, {1, 3}, {1, 4}, {2, 3}, {2, 4}, {3, 4}</a:t>
            </a:r>
            <a:endParaRPr lang="th-TH" altLang="en-US" sz="2800" dirty="0">
              <a:sym typeface="Symbol" panose="05050102010706020507" pitchFamily="18" charset="2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69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สูตรการหาจำนวนวิธีการจัดหมู่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การเลือกสิ่งของ </a:t>
            </a:r>
            <a:r>
              <a:rPr lang="en-US" dirty="0" smtClean="0"/>
              <a:t>r </a:t>
            </a:r>
            <a:r>
              <a:rPr lang="th-TH" dirty="0" smtClean="0"/>
              <a:t>สิ่งจาก </a:t>
            </a:r>
            <a:r>
              <a:rPr lang="en-US" dirty="0" smtClean="0"/>
              <a:t>n </a:t>
            </a:r>
            <a:r>
              <a:rPr lang="th-TH" dirty="0" smtClean="0"/>
              <a:t>สิ่งมาจัดหมู่จะสามารถคำนวณได้ดังนี้</a:t>
            </a:r>
          </a:p>
          <a:p>
            <a:endParaRPr lang="th-TH" dirty="0"/>
          </a:p>
          <a:p>
            <a:endParaRPr lang="th-TH" dirty="0" smtClean="0"/>
          </a:p>
          <a:p>
            <a:pPr>
              <a:spcBef>
                <a:spcPct val="0"/>
              </a:spcBef>
            </a:pPr>
            <a:endParaRPr lang="en-US" altLang="en-US" sz="2800" b="1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800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b="1" dirty="0" smtClean="0">
                <a:sym typeface="Symbol" panose="05050102010706020507" pitchFamily="18" charset="2"/>
              </a:rPr>
              <a:t> 1</a:t>
            </a:r>
            <a:r>
              <a:rPr lang="en-US" altLang="ja-JP" sz="2800" dirty="0" smtClean="0">
                <a:ea typeface="MS PGothic" panose="020B0600070205080204" pitchFamily="34" charset="-128"/>
                <a:sym typeface="Symbol" panose="05050102010706020507" pitchFamily="18" charset="2"/>
              </a:rPr>
              <a:t>: </a:t>
            </a:r>
            <a:r>
              <a:rPr lang="th-TH" altLang="en-US" sz="2800" dirty="0">
                <a:sym typeface="Symbol" panose="05050102010706020507" pitchFamily="18" charset="2"/>
              </a:rPr>
              <a:t>มีกี่วิธีที่จะเลือกคน </a:t>
            </a:r>
            <a:r>
              <a:rPr lang="en-US" altLang="en-US" sz="2800" dirty="0">
                <a:sym typeface="Symbol" panose="05050102010706020507" pitchFamily="18" charset="2"/>
              </a:rPr>
              <a:t>3 </a:t>
            </a:r>
            <a:r>
              <a:rPr lang="th-TH" altLang="en-US" sz="2800" dirty="0">
                <a:sym typeface="Symbol" panose="05050102010706020507" pitchFamily="18" charset="2"/>
              </a:rPr>
              <a:t>คนจากกลุ่มคน</a:t>
            </a:r>
            <a:r>
              <a:rPr lang="en-US" altLang="en-US" sz="2800" dirty="0">
                <a:sym typeface="Symbol" panose="05050102010706020507" pitchFamily="18" charset="2"/>
              </a:rPr>
              <a:t> 6</a:t>
            </a:r>
            <a:r>
              <a:rPr lang="th-TH" altLang="en-US" sz="2800" dirty="0">
                <a:sym typeface="Symbol" panose="05050102010706020507" pitchFamily="18" charset="2"/>
              </a:rPr>
              <a:t> คน</a:t>
            </a:r>
            <a:r>
              <a:rPr lang="en-US" altLang="en-US" sz="2800" dirty="0" smtClean="0">
                <a:sym typeface="Symbol" panose="05050102010706020507" pitchFamily="18" charset="2"/>
              </a:rPr>
              <a:t>?</a:t>
            </a:r>
          </a:p>
          <a:p>
            <a:pPr lvl="1">
              <a:spcBef>
                <a:spcPct val="0"/>
              </a:spcBef>
            </a:pPr>
            <a:r>
              <a:rPr lang="en-US" altLang="en-US" sz="2500" dirty="0" smtClean="0">
                <a:sym typeface="Symbol" panose="05050102010706020507" pitchFamily="18" charset="2"/>
              </a:rPr>
              <a:t>C(6, </a:t>
            </a:r>
            <a:r>
              <a:rPr lang="en-US" altLang="en-US" sz="2500" dirty="0">
                <a:sym typeface="Symbol" panose="05050102010706020507" pitchFamily="18" charset="2"/>
              </a:rPr>
              <a:t>3) = 6!/(3!3!) = 720/(66) = 720/36 = 20</a:t>
            </a:r>
            <a:r>
              <a:rPr lang="th-TH" altLang="en-US" sz="2500" dirty="0">
                <a:sym typeface="Symbol" panose="05050102010706020507" pitchFamily="18" charset="2"/>
              </a:rPr>
              <a:t> </a:t>
            </a:r>
            <a:r>
              <a:rPr lang="th-TH" altLang="en-US" sz="2500" dirty="0" smtClean="0">
                <a:sym typeface="Symbol" panose="05050102010706020507" pitchFamily="18" charset="2"/>
              </a:rPr>
              <a:t>วิธี</a:t>
            </a:r>
            <a:endParaRPr lang="en-US" altLang="en-US" sz="2500" dirty="0" smtClean="0">
              <a:sym typeface="Symbol" panose="05050102010706020507" pitchFamily="18" charset="2"/>
            </a:endParaRPr>
          </a:p>
          <a:p>
            <a:pPr lvl="1">
              <a:spcBef>
                <a:spcPct val="0"/>
              </a:spcBef>
            </a:pPr>
            <a:endParaRPr lang="en-US" altLang="en-US" sz="2500" dirty="0" smtClean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700" b="1" dirty="0" smtClean="0">
                <a:sym typeface="Symbol" panose="05050102010706020507" pitchFamily="18" charset="2"/>
              </a:rPr>
              <a:t>ตัวอย่าง </a:t>
            </a:r>
            <a:r>
              <a:rPr lang="en-US" altLang="en-US" sz="2700" b="1" dirty="0" smtClean="0">
                <a:sym typeface="Symbol" panose="05050102010706020507" pitchFamily="18" charset="2"/>
              </a:rPr>
              <a:t>2:</a:t>
            </a:r>
            <a:r>
              <a:rPr lang="en-US" altLang="en-US" sz="2700" dirty="0" smtClean="0">
                <a:sym typeface="Symbol" panose="05050102010706020507" pitchFamily="18" charset="2"/>
              </a:rPr>
              <a:t> </a:t>
            </a:r>
            <a:r>
              <a:rPr lang="th-TH" sz="2800" dirty="0"/>
              <a:t>การเลือกไพ่ </a:t>
            </a:r>
            <a:r>
              <a:rPr lang="en-US" sz="2800" dirty="0"/>
              <a:t>7</a:t>
            </a:r>
            <a:r>
              <a:rPr lang="th-TH" sz="2800" dirty="0"/>
              <a:t> ใบ จากสำรับไพ่ที่มีทั้งหมด</a:t>
            </a:r>
            <a:r>
              <a:rPr lang="en-US" sz="2800" dirty="0"/>
              <a:t> 52</a:t>
            </a:r>
            <a:r>
              <a:rPr lang="th-TH" sz="2800" dirty="0"/>
              <a:t> ใบ จะมีผลลัพธ์ได้กี่แบบ(เมื่อไม่สนใจลำดับของไพ่ที่หยิบได้</a:t>
            </a:r>
            <a:r>
              <a:rPr lang="th-TH" sz="2800" dirty="0" smtClean="0"/>
              <a:t>)</a:t>
            </a:r>
            <a:endParaRPr lang="en-US" sz="2800" dirty="0" smtClean="0"/>
          </a:p>
          <a:p>
            <a:pPr lvl="1">
              <a:spcBef>
                <a:spcPct val="0"/>
              </a:spcBef>
            </a:pPr>
            <a:r>
              <a:rPr lang="en-US" sz="2500" dirty="0" smtClean="0"/>
              <a:t>C(52, 7) = 52!/(7!</a:t>
            </a:r>
            <a:r>
              <a:rPr lang="en-US" altLang="en-US" sz="2500" dirty="0">
                <a:sym typeface="Symbol" panose="05050102010706020507" pitchFamily="18" charset="2"/>
              </a:rPr>
              <a:t> </a:t>
            </a:r>
            <a:r>
              <a:rPr lang="en-US" altLang="en-US" sz="2500" dirty="0" smtClean="0">
                <a:sym typeface="Symbol" panose="05050102010706020507" pitchFamily="18" charset="2"/>
              </a:rPr>
              <a:t>45!) = 133,784,560 </a:t>
            </a:r>
            <a:r>
              <a:rPr lang="th-TH" altLang="en-US" sz="2500" dirty="0" smtClean="0">
                <a:sym typeface="Symbol" panose="05050102010706020507" pitchFamily="18" charset="2"/>
              </a:rPr>
              <a:t>วิธี</a:t>
            </a:r>
            <a:endParaRPr lang="en-US" sz="2500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398896"/>
              </p:ext>
            </p:extLst>
          </p:nvPr>
        </p:nvGraphicFramePr>
        <p:xfrm>
          <a:off x="2555776" y="2132856"/>
          <a:ext cx="3519487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676160" imgH="495000" progId="Equation.3">
                  <p:embed/>
                </p:oleObj>
              </mc:Choice>
              <mc:Fallback>
                <p:oleObj name="Equation" r:id="rId3" imgW="1676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132856"/>
                        <a:ext cx="3519487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8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th-TH" altLang="en-US" sz="3200" dirty="0" smtClean="0">
                <a:sym typeface="Symbol" panose="05050102010706020507" pitchFamily="18" charset="2"/>
              </a:rPr>
              <a:t>ชมรม</a:t>
            </a:r>
            <a:r>
              <a:rPr lang="th-TH" altLang="en-US" sz="3200" dirty="0">
                <a:sym typeface="Symbol" panose="05050102010706020507" pitchFamily="18" charset="2"/>
              </a:rPr>
              <a:t>ซ็อคเกอร์มีสมาชิกผู้หญิง </a:t>
            </a:r>
            <a:r>
              <a:rPr lang="en-US" altLang="en-US" sz="3200" dirty="0">
                <a:sym typeface="Symbol" panose="05050102010706020507" pitchFamily="18" charset="2"/>
              </a:rPr>
              <a:t>8 </a:t>
            </a:r>
            <a:r>
              <a:rPr lang="th-TH" altLang="en-US" sz="3200" dirty="0">
                <a:sym typeface="Symbol" panose="05050102010706020507" pitchFamily="18" charset="2"/>
              </a:rPr>
              <a:t>คน และผู้ชาย </a:t>
            </a:r>
            <a:r>
              <a:rPr lang="en-US" altLang="en-US" sz="3200" dirty="0">
                <a:sym typeface="Symbol" panose="05050102010706020507" pitchFamily="18" charset="2"/>
              </a:rPr>
              <a:t>7 </a:t>
            </a:r>
            <a:r>
              <a:rPr lang="th-TH" altLang="en-US" sz="3200" dirty="0">
                <a:sym typeface="Symbol" panose="05050102010706020507" pitchFamily="18" charset="2"/>
              </a:rPr>
              <a:t>คน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th-TH" altLang="en-US" sz="3200" dirty="0">
                <a:sym typeface="Symbol" panose="05050102010706020507" pitchFamily="18" charset="2"/>
              </a:rPr>
              <a:t>การแข่งขันวันนี้โค้ชต้องการให้สมาชิกผู้หญิง</a:t>
            </a:r>
            <a:r>
              <a:rPr lang="en-US" altLang="en-US" sz="3200" dirty="0">
                <a:sym typeface="Symbol" panose="05050102010706020507" pitchFamily="18" charset="2"/>
              </a:rPr>
              <a:t> 6 </a:t>
            </a:r>
            <a:r>
              <a:rPr lang="th-TH" altLang="en-US" sz="3200" dirty="0">
                <a:sym typeface="Symbol" panose="05050102010706020507" pitchFamily="18" charset="2"/>
              </a:rPr>
              <a:t>คนและผู้ชาย</a:t>
            </a:r>
            <a:r>
              <a:rPr lang="en-US" altLang="en-US" sz="3200" dirty="0">
                <a:sym typeface="Symbol" panose="05050102010706020507" pitchFamily="18" charset="2"/>
              </a:rPr>
              <a:t> 5 </a:t>
            </a:r>
            <a:r>
              <a:rPr lang="th-TH" altLang="en-US" sz="3200" dirty="0">
                <a:sym typeface="Symbol" panose="05050102010706020507" pitchFamily="18" charset="2"/>
              </a:rPr>
              <a:t>คนลงเล่นในสนาม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th-TH" altLang="en-US" sz="3200" dirty="0">
                <a:sym typeface="Symbol" panose="05050102010706020507" pitchFamily="18" charset="2"/>
              </a:rPr>
              <a:t>อยากทราบว่าโค้ชสามารถจัดทีมลงแข่งได้กี่แบบ</a:t>
            </a:r>
            <a:r>
              <a:rPr lang="en-US" altLang="en-US" sz="3200" dirty="0">
                <a:sym typeface="Symbol" panose="05050102010706020507" pitchFamily="18" charset="2"/>
              </a:rPr>
              <a:t>?</a:t>
            </a:r>
          </a:p>
          <a:p>
            <a:pPr lvl="1">
              <a:spcBef>
                <a:spcPct val="0"/>
              </a:spcBef>
            </a:pPr>
            <a:r>
              <a:rPr lang="th-TH" altLang="en-US" dirty="0" smtClean="0">
                <a:sym typeface="Symbol" panose="05050102010706020507" pitchFamily="18" charset="2"/>
              </a:rPr>
              <a:t>จำนวนวิธีในการเลือกสมาชิกผู้หญิง  </a:t>
            </a:r>
            <a:r>
              <a:rPr lang="en-US" altLang="en-US" dirty="0" smtClean="0">
                <a:sym typeface="Symbol" panose="05050102010706020507" pitchFamily="18" charset="2"/>
              </a:rPr>
              <a:t>C(8, 6) </a:t>
            </a:r>
          </a:p>
          <a:p>
            <a:pPr marL="366713" lvl="1" indent="0">
              <a:spcBef>
                <a:spcPct val="0"/>
              </a:spcBef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  <a:r>
              <a:rPr lang="en-US" altLang="en-US" dirty="0" smtClean="0">
                <a:sym typeface="Symbol" panose="05050102010706020507" pitchFamily="18" charset="2"/>
              </a:rPr>
              <a:t>			    = 8!/(6! </a:t>
            </a:r>
            <a:r>
              <a:rPr lang="en-US" altLang="en-US" sz="2800" dirty="0">
                <a:sym typeface="Symbol" panose="05050102010706020507" pitchFamily="18" charset="2"/>
              </a:rPr>
              <a:t> </a:t>
            </a:r>
            <a:r>
              <a:rPr lang="en-US" altLang="en-US" dirty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!)</a:t>
            </a:r>
          </a:p>
          <a:p>
            <a:pPr marL="366713" lvl="1" indent="0">
              <a:spcBef>
                <a:spcPct val="0"/>
              </a:spcBef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  <a:r>
              <a:rPr lang="en-US" altLang="en-US" dirty="0" smtClean="0">
                <a:sym typeface="Symbol" panose="05050102010706020507" pitchFamily="18" charset="2"/>
              </a:rPr>
              <a:t>			    = </a:t>
            </a:r>
            <a:r>
              <a:rPr lang="en-US" altLang="en-US" b="1" dirty="0" smtClean="0">
                <a:solidFill>
                  <a:srgbClr val="00B050"/>
                </a:solidFill>
                <a:sym typeface="Symbol" panose="05050102010706020507" pitchFamily="18" charset="2"/>
              </a:rPr>
              <a:t>28</a:t>
            </a:r>
          </a:p>
          <a:p>
            <a:pPr lvl="1">
              <a:spcBef>
                <a:spcPct val="0"/>
              </a:spcBef>
            </a:pPr>
            <a:r>
              <a:rPr lang="th-TH" altLang="en-US" dirty="0">
                <a:sym typeface="Symbol" panose="05050102010706020507" pitchFamily="18" charset="2"/>
              </a:rPr>
              <a:t>จำนวนวิธีในการเลือกสมาชิก</a:t>
            </a:r>
            <a:r>
              <a:rPr lang="th-TH" altLang="en-US" dirty="0" smtClean="0">
                <a:sym typeface="Symbol" panose="05050102010706020507" pitchFamily="18" charset="2"/>
              </a:rPr>
              <a:t>ผู้ชาย   </a:t>
            </a:r>
            <a:r>
              <a:rPr lang="en-US" altLang="en-US" dirty="0" smtClean="0">
                <a:sym typeface="Symbol" panose="05050102010706020507" pitchFamily="18" charset="2"/>
              </a:rPr>
              <a:t>C(7, 5) </a:t>
            </a:r>
          </a:p>
          <a:p>
            <a:pPr marL="366713" lvl="1" indent="0">
              <a:spcBef>
                <a:spcPct val="0"/>
              </a:spcBef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  <a:r>
              <a:rPr lang="en-US" altLang="en-US" dirty="0" smtClean="0">
                <a:sym typeface="Symbol" panose="05050102010706020507" pitchFamily="18" charset="2"/>
              </a:rPr>
              <a:t>			    = 7!/(5! </a:t>
            </a:r>
            <a:r>
              <a:rPr lang="en-US" altLang="en-US" sz="2800" dirty="0">
                <a:sym typeface="Symbol" panose="05050102010706020507" pitchFamily="18" charset="2"/>
              </a:rPr>
              <a:t> </a:t>
            </a:r>
            <a:r>
              <a:rPr lang="en-US" altLang="en-US" dirty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!)</a:t>
            </a:r>
          </a:p>
          <a:p>
            <a:pPr marL="366713" lvl="1" indent="0">
              <a:spcBef>
                <a:spcPct val="0"/>
              </a:spcBef>
              <a:buNone/>
            </a:pPr>
            <a:r>
              <a:rPr lang="en-US" altLang="en-US" dirty="0">
                <a:sym typeface="Symbol" panose="05050102010706020507" pitchFamily="18" charset="2"/>
              </a:rPr>
              <a:t>	</a:t>
            </a:r>
            <a:r>
              <a:rPr lang="en-US" altLang="en-US" dirty="0" smtClean="0">
                <a:sym typeface="Symbol" panose="05050102010706020507" pitchFamily="18" charset="2"/>
              </a:rPr>
              <a:t>			    = </a:t>
            </a:r>
            <a:r>
              <a:rPr lang="en-US" altLang="en-US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21</a:t>
            </a:r>
          </a:p>
          <a:p>
            <a:pPr lvl="1">
              <a:spcBef>
                <a:spcPct val="0"/>
              </a:spcBef>
            </a:pPr>
            <a:r>
              <a:rPr lang="th-TH" altLang="en-US" dirty="0" smtClean="0">
                <a:sym typeface="Symbol" panose="05050102010706020507" pitchFamily="18" charset="2"/>
              </a:rPr>
              <a:t>ดังนั้นสามารถมีวิธีการจัดทีม          </a:t>
            </a:r>
            <a:r>
              <a:rPr lang="en-US" altLang="en-US" dirty="0" smtClean="0">
                <a:sym typeface="Symbol" panose="05050102010706020507" pitchFamily="18" charset="2"/>
              </a:rPr>
              <a:t>= </a:t>
            </a:r>
            <a:r>
              <a:rPr lang="en-US" alt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28</a:t>
            </a:r>
            <a:r>
              <a:rPr lang="en-US" altLang="en-US" dirty="0" smtClean="0">
                <a:sym typeface="Symbol" panose="05050102010706020507" pitchFamily="18" charset="2"/>
              </a:rPr>
              <a:t> * </a:t>
            </a:r>
            <a:r>
              <a:rPr lang="en-US" altLang="en-US" dirty="0" smtClean="0">
                <a:solidFill>
                  <a:srgbClr val="0070C0"/>
                </a:solidFill>
                <a:sym typeface="Symbol" panose="05050102010706020507" pitchFamily="18" charset="2"/>
              </a:rPr>
              <a:t>21</a:t>
            </a:r>
            <a:r>
              <a:rPr lang="en-US" altLang="en-US" dirty="0" smtClean="0">
                <a:sym typeface="Symbol" panose="05050102010706020507" pitchFamily="18" charset="2"/>
              </a:rPr>
              <a:t> =  </a:t>
            </a:r>
            <a:r>
              <a:rPr lang="en-US" altLang="en-US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588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วิธี</a:t>
            </a:r>
            <a:endParaRPr lang="th-TH" altLang="en-US" dirty="0">
              <a:sym typeface="Symbol" panose="05050102010706020507" pitchFamily="18" charset="2"/>
            </a:endParaRPr>
          </a:p>
          <a:p>
            <a:pPr lvl="1">
              <a:spcBef>
                <a:spcPct val="0"/>
              </a:spcBef>
            </a:pPr>
            <a:endParaRPr lang="th-TH" alt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1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คุณสมบัติของ </a:t>
            </a:r>
            <a:r>
              <a:rPr lang="en-US" dirty="0" smtClean="0"/>
              <a:t>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z="3200" dirty="0" smtClean="0">
                <a:sym typeface="Symbol" panose="05050102010706020507" pitchFamily="18" charset="2"/>
              </a:rPr>
              <a:t>C(n </a:t>
            </a:r>
            <a:r>
              <a:rPr lang="en-US" altLang="en-US" sz="3200" dirty="0">
                <a:sym typeface="Symbol" panose="05050102010706020507" pitchFamily="18" charset="2"/>
              </a:rPr>
              <a:t>+ 1, r) = C(n, r – 1) + C(n, r</a:t>
            </a:r>
            <a:r>
              <a:rPr lang="en-US" altLang="en-US" sz="3200" dirty="0" smtClean="0">
                <a:sym typeface="Symbol" panose="05050102010706020507" pitchFamily="18" charset="2"/>
              </a:rPr>
              <a:t>)</a:t>
            </a:r>
          </a:p>
          <a:p>
            <a:r>
              <a:rPr lang="th-TH" altLang="en-US" sz="3200" b="1" dirty="0" smtClean="0">
                <a:sym typeface="Symbol" panose="05050102010706020507" pitchFamily="18" charset="2"/>
              </a:rPr>
              <a:t>พิสูจน์</a:t>
            </a:r>
            <a:r>
              <a:rPr lang="en-US" altLang="en-US" sz="3200" b="1" dirty="0" smtClean="0">
                <a:sym typeface="Symbol" panose="05050102010706020507" pitchFamily="18" charset="2"/>
              </a:rPr>
              <a:t> :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C(n </a:t>
            </a:r>
            <a:r>
              <a:rPr lang="en-US" altLang="en-US" dirty="0">
                <a:sym typeface="Symbol" panose="05050102010706020507" pitchFamily="18" charset="2"/>
              </a:rPr>
              <a:t>+ 1, r</a:t>
            </a:r>
            <a:r>
              <a:rPr lang="en-US" altLang="en-US" dirty="0" smtClean="0">
                <a:sym typeface="Symbol" panose="05050102010706020507" pitchFamily="18" charset="2"/>
              </a:rPr>
              <a:t>)  =  (n+1)! / (r! </a:t>
            </a:r>
            <a:r>
              <a:rPr lang="en-US" altLang="en-US" dirty="0">
                <a:sym typeface="Symbol" panose="05050102010706020507" pitchFamily="18" charset="2"/>
              </a:rPr>
              <a:t> </a:t>
            </a:r>
            <a:r>
              <a:rPr lang="en-US" altLang="en-US" dirty="0" smtClean="0">
                <a:sym typeface="Symbol" panose="05050102010706020507" pitchFamily="18" charset="2"/>
              </a:rPr>
              <a:t>(n+1-r)!)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C(n, r – 1)   =  n! / ((r – 1)! </a:t>
            </a:r>
            <a:r>
              <a:rPr lang="en-US" altLang="en-US" dirty="0">
                <a:sym typeface="Symbol" panose="05050102010706020507" pitchFamily="18" charset="2"/>
              </a:rPr>
              <a:t> (</a:t>
            </a:r>
            <a:r>
              <a:rPr lang="en-US" altLang="en-US" dirty="0" smtClean="0">
                <a:sym typeface="Symbol" panose="05050102010706020507" pitchFamily="18" charset="2"/>
              </a:rPr>
              <a:t>n-r+1)!)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C(n, r) = n! / (r! </a:t>
            </a:r>
            <a:r>
              <a:rPr lang="en-US" altLang="en-US" dirty="0">
                <a:sym typeface="Symbol" panose="05050102010706020507" pitchFamily="18" charset="2"/>
              </a:rPr>
              <a:t> (</a:t>
            </a:r>
            <a:r>
              <a:rPr lang="en-US" altLang="en-US" dirty="0" smtClean="0">
                <a:sym typeface="Symbol" panose="05050102010706020507" pitchFamily="18" charset="2"/>
              </a:rPr>
              <a:t>n-r)!)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C(n, r – 1</a:t>
            </a:r>
            <a:r>
              <a:rPr lang="en-US" altLang="en-US" dirty="0" smtClean="0">
                <a:sym typeface="Symbol" panose="05050102010706020507" pitchFamily="18" charset="2"/>
              </a:rPr>
              <a:t>) + </a:t>
            </a:r>
            <a:r>
              <a:rPr lang="en-US" altLang="en-US" dirty="0">
                <a:sym typeface="Symbol" panose="05050102010706020507" pitchFamily="18" charset="2"/>
              </a:rPr>
              <a:t>C(n, r</a:t>
            </a:r>
            <a:r>
              <a:rPr lang="en-US" altLang="en-US" dirty="0" smtClean="0">
                <a:sym typeface="Symbol" panose="05050102010706020507" pitchFamily="18" charset="2"/>
              </a:rPr>
              <a:t>) </a:t>
            </a:r>
          </a:p>
          <a:p>
            <a:pPr marL="366713" lvl="1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            =  [n! / ((</a:t>
            </a:r>
            <a:r>
              <a:rPr lang="en-US" altLang="en-US" dirty="0">
                <a:sym typeface="Symbol" panose="05050102010706020507" pitchFamily="18" charset="2"/>
              </a:rPr>
              <a:t>r – 1)!  (n-r+1</a:t>
            </a:r>
            <a:r>
              <a:rPr lang="en-US" altLang="en-US" dirty="0" smtClean="0">
                <a:sym typeface="Symbol" panose="05050102010706020507" pitchFamily="18" charset="2"/>
              </a:rPr>
              <a:t>)!)] + [n</a:t>
            </a:r>
            <a:r>
              <a:rPr lang="en-US" altLang="en-US" dirty="0">
                <a:sym typeface="Symbol" panose="05050102010706020507" pitchFamily="18" charset="2"/>
              </a:rPr>
              <a:t>! / (r!  (n-r</a:t>
            </a:r>
            <a:r>
              <a:rPr lang="en-US" altLang="en-US" dirty="0" smtClean="0">
                <a:sym typeface="Symbol" panose="05050102010706020507" pitchFamily="18" charset="2"/>
              </a:rPr>
              <a:t>)!)]</a:t>
            </a:r>
            <a:endParaRPr lang="en-US" altLang="en-US" dirty="0">
              <a:sym typeface="Symbol" panose="05050102010706020507" pitchFamily="18" charset="2"/>
            </a:endParaRPr>
          </a:p>
          <a:p>
            <a:pPr marL="366713" lvl="1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            =  [(</a:t>
            </a:r>
            <a:r>
              <a:rPr lang="en-US" altLang="en-US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r </a:t>
            </a:r>
            <a:r>
              <a:rPr lang="en-US" altLang="en-US" dirty="0" smtClean="0">
                <a:sym typeface="Symbol" panose="05050102010706020507" pitchFamily="18" charset="2"/>
              </a:rPr>
              <a:t> n!) + (</a:t>
            </a:r>
            <a:r>
              <a:rPr lang="en-US" altLang="en-US" b="1" dirty="0" smtClean="0">
                <a:solidFill>
                  <a:srgbClr val="00B050"/>
                </a:solidFill>
                <a:sym typeface="Symbol" panose="05050102010706020507" pitchFamily="18" charset="2"/>
              </a:rPr>
              <a:t>n-r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 n</a:t>
            </a:r>
            <a:r>
              <a:rPr lang="en-US" altLang="en-US" dirty="0" smtClean="0">
                <a:sym typeface="Symbol" panose="05050102010706020507" pitchFamily="18" charset="2"/>
              </a:rPr>
              <a:t>!)] /</a:t>
            </a:r>
            <a:r>
              <a:rPr lang="en-US" altLang="en-US" dirty="0">
                <a:sym typeface="Symbol" panose="05050102010706020507" pitchFamily="18" charset="2"/>
              </a:rPr>
              <a:t>(r!  (n+1-r</a:t>
            </a:r>
            <a:r>
              <a:rPr lang="en-US" altLang="en-US" dirty="0" smtClean="0">
                <a:sym typeface="Symbol" panose="05050102010706020507" pitchFamily="18" charset="2"/>
              </a:rPr>
              <a:t>)!)</a:t>
            </a:r>
          </a:p>
          <a:p>
            <a:pPr marL="366713" lvl="1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             = (n </a:t>
            </a:r>
            <a:r>
              <a:rPr lang="en-US" altLang="en-US" dirty="0">
                <a:sym typeface="Symbol" panose="05050102010706020507" pitchFamily="18" charset="2"/>
              </a:rPr>
              <a:t> n</a:t>
            </a:r>
            <a:r>
              <a:rPr lang="en-US" altLang="en-US" dirty="0" smtClean="0">
                <a:sym typeface="Symbol" panose="05050102010706020507" pitchFamily="18" charset="2"/>
              </a:rPr>
              <a:t>!)</a:t>
            </a:r>
            <a:r>
              <a:rPr lang="en-US" altLang="en-US" dirty="0">
                <a:sym typeface="Symbol" panose="05050102010706020507" pitchFamily="18" charset="2"/>
              </a:rPr>
              <a:t> /(r!  (n+1-r</a:t>
            </a:r>
            <a:r>
              <a:rPr lang="en-US" altLang="en-US" dirty="0" smtClean="0">
                <a:sym typeface="Symbol" panose="05050102010706020507" pitchFamily="18" charset="2"/>
              </a:rPr>
              <a:t>)!) = </a:t>
            </a:r>
            <a:r>
              <a:rPr lang="en-US" altLang="en-US" dirty="0">
                <a:sym typeface="Symbol" panose="05050102010706020507" pitchFamily="18" charset="2"/>
              </a:rPr>
              <a:t>(n+1)! / (r!  (n+1-r)!)</a:t>
            </a:r>
          </a:p>
          <a:p>
            <a:pPr marL="366713" lvl="1" indent="0"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 lvl="1"/>
            <a:endParaRPr lang="en-US" altLang="en-US" dirty="0">
              <a:sym typeface="Symbol" panose="05050102010706020507" pitchFamily="18" charset="2"/>
            </a:endParaRPr>
          </a:p>
          <a:p>
            <a:pPr lvl="1"/>
            <a:endParaRPr lang="en-US" alt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sz="3200" b="1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Pascal’s Triangle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836613"/>
          </a:xfrm>
        </p:spPr>
        <p:txBody>
          <a:bodyPr/>
          <a:lstStyle/>
          <a:p>
            <a:r>
              <a:rPr lang="th-TH" altLang="en-US" sz="2800" dirty="0"/>
              <a:t>เลขแต่ละตัวเกิดจากการบวกเลข 2 ตัวที่อยู่เหนือขึ้นไปหนึ่งระดับและเยื้องไปด้านซ้ายและด้านขวาของเลข</a:t>
            </a:r>
            <a:r>
              <a:rPr lang="th-TH" altLang="en-US" sz="2800" dirty="0" smtClean="0"/>
              <a:t>นั้นๆ</a:t>
            </a:r>
            <a:endParaRPr lang="th-TH" altLang="en-US" sz="2800" dirty="0"/>
          </a:p>
          <a:p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62400" y="25487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581400" y="31583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343400" y="31583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00400" y="37679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962400" y="37679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2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724400" y="37679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819400" y="44537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581400" y="44537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3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343400" y="44537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3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105400" y="44537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438400" y="51395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200400" y="51395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4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962400" y="51395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6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4724400" y="51395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4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486400" y="5139581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981200" y="5749181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  <a:cs typeface="+mn-cs"/>
              </a:rPr>
              <a:t>1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667000" y="5749181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  <a:cs typeface="+mn-cs"/>
              </a:rPr>
              <a:t>5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3429000" y="5749181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  <a:cs typeface="+mn-cs"/>
              </a:rPr>
              <a:t>10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4191000" y="5749181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  <a:cs typeface="+mn-cs"/>
              </a:rPr>
              <a:t>10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105400" y="5749181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  <a:cs typeface="+mn-cs"/>
              </a:rPr>
              <a:t>5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5867400" y="5749181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+mn-lt"/>
                <a:cs typeface="+mn-cs"/>
              </a:rPr>
              <a:t>1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600200" y="62206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2286000" y="6220668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3124200" y="62206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3886200" y="62206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4724400" y="6220668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5486400" y="6220668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6172200" y="6222256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latin typeface="+mn-lt"/>
                <a:cs typeface="+mn-cs"/>
              </a:rPr>
              <a:t>…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00800" y="2550368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en-US" sz="2800">
                <a:solidFill>
                  <a:schemeClr val="accent2"/>
                </a:solidFill>
                <a:latin typeface="+mn-lt"/>
                <a:cs typeface="+mn-cs"/>
              </a:rPr>
              <a:t>แถวที่ 0</a:t>
            </a:r>
            <a:endParaRPr lang="en-US" altLang="en-US" sz="28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400800" y="3174256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en-US" sz="2800" dirty="0">
                <a:solidFill>
                  <a:schemeClr val="accent2"/>
                </a:solidFill>
                <a:latin typeface="+mn-lt"/>
                <a:cs typeface="+mn-cs"/>
              </a:rPr>
              <a:t>แถวที่ 1</a:t>
            </a:r>
            <a:endParaRPr lang="en-US" altLang="en-US" sz="28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00800" y="3783856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en-US" sz="2800" dirty="0">
                <a:solidFill>
                  <a:schemeClr val="accent2"/>
                </a:solidFill>
                <a:latin typeface="+mn-lt"/>
                <a:cs typeface="+mn-cs"/>
              </a:rPr>
              <a:t>แถวที่ 2</a:t>
            </a:r>
            <a:endParaRPr lang="en-US" altLang="en-US" sz="28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400800" y="4453781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en-US" sz="2800" dirty="0">
                <a:solidFill>
                  <a:schemeClr val="accent2"/>
                </a:solidFill>
                <a:latin typeface="+mn-lt"/>
                <a:cs typeface="+mn-cs"/>
              </a:rPr>
              <a:t>แถวที่ 3</a:t>
            </a:r>
            <a:endParaRPr lang="en-US" altLang="en-US" sz="28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00800" y="5123706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en-US" sz="2800" dirty="0">
                <a:solidFill>
                  <a:schemeClr val="accent2"/>
                </a:solidFill>
                <a:latin typeface="+mn-lt"/>
                <a:cs typeface="+mn-cs"/>
              </a:rPr>
              <a:t>แถวที่ 4</a:t>
            </a:r>
            <a:endParaRPr lang="en-US" altLang="en-US" sz="28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400800" y="5765056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en-US" sz="2800" dirty="0">
                <a:solidFill>
                  <a:schemeClr val="accent2"/>
                </a:solidFill>
                <a:latin typeface="+mn-lt"/>
                <a:cs typeface="+mn-cs"/>
              </a:rPr>
              <a:t>แถวที่ 5</a:t>
            </a:r>
            <a:endParaRPr lang="en-US" altLang="en-US" sz="28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49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Pascal’s Triangle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/>
              <a:t>เนื่องจาก </a:t>
            </a:r>
            <a:r>
              <a:rPr lang="en-US" altLang="en-US" sz="3200" dirty="0">
                <a:sym typeface="Symbol" panose="05050102010706020507" pitchFamily="18" charset="2"/>
              </a:rPr>
              <a:t>C(n + 1, r) = C(n, r – 1) + C(n, r) </a:t>
            </a:r>
            <a:r>
              <a:rPr lang="th-TH" altLang="en-US" sz="3200" dirty="0">
                <a:sym typeface="Symbol" panose="05050102010706020507" pitchFamily="18" charset="2"/>
              </a:rPr>
              <a:t>และ</a:t>
            </a:r>
            <a:r>
              <a:rPr lang="en-US" altLang="en-US" sz="3200" dirty="0">
                <a:sym typeface="Symbol" panose="05050102010706020507" pitchFamily="18" charset="2"/>
              </a:rPr>
              <a:t/>
            </a:r>
            <a:br>
              <a:rPr lang="en-US" altLang="en-US" sz="3200" dirty="0">
                <a:sym typeface="Symbol" panose="05050102010706020507" pitchFamily="18" charset="2"/>
              </a:rPr>
            </a:br>
            <a:r>
              <a:rPr lang="en-US" altLang="en-US" sz="3200" dirty="0">
                <a:sym typeface="Symbol" panose="05050102010706020507" pitchFamily="18" charset="2"/>
              </a:rPr>
              <a:t>C(0, 0) = 1, </a:t>
            </a:r>
            <a:r>
              <a:rPr lang="th-TH" altLang="en-US" sz="3200" dirty="0">
                <a:sym typeface="Symbol" panose="05050102010706020507" pitchFamily="18" charset="2"/>
              </a:rPr>
              <a:t>จึงสามารถใช้สามเหลี่ยมของปาสคาล ช่วยในการคำนวณหา</a:t>
            </a:r>
            <a:r>
              <a:rPr lang="en-US" altLang="en-US" sz="3200" dirty="0">
                <a:sym typeface="Symbol" panose="05050102010706020507" pitchFamily="18" charset="2"/>
              </a:rPr>
              <a:t> C(n, r)</a:t>
            </a:r>
            <a:r>
              <a:rPr lang="th-TH" altLang="en-US" sz="3200" dirty="0">
                <a:sym typeface="Symbol" panose="05050102010706020507" pitchFamily="18" charset="2"/>
              </a:rPr>
              <a:t> </a:t>
            </a:r>
            <a:r>
              <a:rPr lang="th-TH" altLang="en-US" sz="3200" dirty="0" smtClean="0">
                <a:sym typeface="Symbol" panose="05050102010706020507" pitchFamily="18" charset="2"/>
              </a:rPr>
              <a:t> </a:t>
            </a:r>
            <a:endParaRPr lang="en-US" altLang="en-US" sz="3200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10000" y="37101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C(0, 0)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71800" y="42435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C(1, 0)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48200" y="42435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C(1, 1)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133600" y="47769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C(2, 0)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810000" y="47769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C(2, 1) = </a:t>
            </a:r>
            <a:r>
              <a:rPr lang="en-US" sz="2400">
                <a:latin typeface="+mn-lt"/>
              </a:rPr>
              <a:t>2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486400" y="47769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C(2, 2)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295400" y="53103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C(3, 0)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971800" y="53103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C(3, 1) = </a:t>
            </a:r>
            <a:r>
              <a:rPr lang="en-US" sz="2400">
                <a:latin typeface="+mn-lt"/>
              </a:rPr>
              <a:t>3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648200" y="53103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C(3, 2) = </a:t>
            </a:r>
            <a:r>
              <a:rPr lang="en-US" sz="2400">
                <a:latin typeface="+mn-lt"/>
              </a:rPr>
              <a:t>3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324600" y="53103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C(3, 3)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57200" y="58437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C(4, 0)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133600" y="58437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C(4, 1) = </a:t>
            </a:r>
            <a:r>
              <a:rPr lang="en-US" sz="2400">
                <a:latin typeface="+mn-lt"/>
              </a:rPr>
              <a:t>4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810000" y="58437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C(4, 2) = </a:t>
            </a:r>
            <a:r>
              <a:rPr lang="en-US" sz="2400">
                <a:latin typeface="+mn-lt"/>
              </a:rPr>
              <a:t>6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486400" y="58437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C(4, 3) = </a:t>
            </a:r>
            <a:r>
              <a:rPr lang="en-US" sz="2400">
                <a:latin typeface="+mn-lt"/>
              </a:rPr>
              <a:t>4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162800" y="584373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chemeClr val="accent2"/>
                </a:solidFill>
                <a:latin typeface="+mn-lt"/>
              </a:rPr>
              <a:t>C(4, 4) = </a:t>
            </a:r>
            <a:r>
              <a:rPr lang="en-US" sz="2400">
                <a:latin typeface="+mn-lt"/>
              </a:rPr>
              <a:t>1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304800" y="3557736"/>
            <a:ext cx="0" cy="28956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304800" y="3557736"/>
            <a:ext cx="8229600" cy="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343400" y="3100536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  <a:latin typeface="+mn-lt"/>
              </a:rPr>
              <a:t>r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304800" y="4548336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  <a:latin typeface="+mn-lt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10694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สัมประสิทธิ์ทวินาม(</a:t>
            </a:r>
            <a:r>
              <a:rPr lang="en-US" altLang="en-US" dirty="0"/>
              <a:t>Binomial Coefficients</a:t>
            </a:r>
            <a:r>
              <a:rPr lang="th-TH" altLang="en-US" sz="48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th-TH" altLang="en-US" sz="3000" dirty="0"/>
              <a:t>นิพจน์ที่อยู่ในรูปแบบ </a:t>
            </a:r>
            <a:r>
              <a:rPr lang="en-US" altLang="en-US" sz="3000" dirty="0"/>
              <a:t>C(n, r) </a:t>
            </a:r>
            <a:r>
              <a:rPr lang="th-TH" altLang="en-US" sz="3000" dirty="0"/>
              <a:t>เรียกว่าสัมประสิทธิ์ทวิ</a:t>
            </a:r>
            <a:r>
              <a:rPr lang="th-TH" altLang="en-US" sz="3000" dirty="0" smtClean="0"/>
              <a:t>นาม</a:t>
            </a:r>
            <a:r>
              <a:rPr lang="en-US" altLang="en-US" sz="3000" dirty="0" smtClean="0"/>
              <a:t> </a:t>
            </a:r>
            <a:r>
              <a:rPr lang="th-TH" altLang="en-US" sz="3000" b="1" dirty="0" smtClean="0">
                <a:solidFill>
                  <a:srgbClr val="0070C0"/>
                </a:solidFill>
              </a:rPr>
              <a:t>(</a:t>
            </a:r>
            <a:r>
              <a:rPr lang="en-US" altLang="en-US" sz="3000" b="1" dirty="0">
                <a:solidFill>
                  <a:srgbClr val="0070C0"/>
                </a:solidFill>
              </a:rPr>
              <a:t>binomial coefficients</a:t>
            </a:r>
            <a:r>
              <a:rPr lang="th-TH" altLang="en-US" sz="3000" b="1" dirty="0">
                <a:solidFill>
                  <a:srgbClr val="0070C0"/>
                </a:solidFill>
              </a:rPr>
              <a:t>)</a:t>
            </a:r>
            <a:endParaRPr lang="en-US" altLang="en-US" sz="3000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</a:pPr>
            <a:r>
              <a:rPr lang="th-TH" altLang="en-US" sz="3000" dirty="0"/>
              <a:t>นิพจน์ทวิ</a:t>
            </a:r>
            <a:r>
              <a:rPr lang="th-TH" altLang="en-US" sz="3000" dirty="0" smtClean="0"/>
              <a:t>นาม</a:t>
            </a:r>
            <a:r>
              <a:rPr lang="en-US" altLang="en-US" sz="3000" dirty="0" smtClean="0"/>
              <a:t> </a:t>
            </a:r>
            <a:r>
              <a:rPr lang="th-TH" altLang="en-US" sz="3000" b="1" dirty="0" smtClean="0">
                <a:solidFill>
                  <a:srgbClr val="0070C0"/>
                </a:solidFill>
              </a:rPr>
              <a:t>(</a:t>
            </a:r>
            <a:r>
              <a:rPr lang="en-US" altLang="en-US" sz="3000" b="1" dirty="0">
                <a:solidFill>
                  <a:srgbClr val="0070C0"/>
                </a:solidFill>
              </a:rPr>
              <a:t>binomial expression</a:t>
            </a:r>
            <a:r>
              <a:rPr lang="th-TH" altLang="en-US" sz="3000" b="1" dirty="0">
                <a:solidFill>
                  <a:srgbClr val="0070C0"/>
                </a:solidFill>
              </a:rPr>
              <a:t>)</a:t>
            </a:r>
            <a:r>
              <a:rPr lang="en-US" altLang="en-US" sz="3000" dirty="0">
                <a:solidFill>
                  <a:srgbClr val="0070C0"/>
                </a:solidFill>
              </a:rPr>
              <a:t> </a:t>
            </a:r>
            <a:r>
              <a:rPr lang="th-TH" altLang="en-US" sz="3000" dirty="0">
                <a:solidFill>
                  <a:srgbClr val="0070C0"/>
                </a:solidFill>
              </a:rPr>
              <a:t> </a:t>
            </a:r>
            <a:r>
              <a:rPr lang="th-TH" altLang="en-US" sz="3000" dirty="0"/>
              <a:t>คือผลรวมของเทอมสองเทอม เช่น</a:t>
            </a:r>
            <a:r>
              <a:rPr lang="en-US" altLang="en-US" sz="3000" dirty="0"/>
              <a:t> </a:t>
            </a:r>
            <a:r>
              <a:rPr lang="en-US" altLang="en-US" sz="3000" dirty="0" smtClean="0"/>
              <a:t>(</a:t>
            </a:r>
            <a:r>
              <a:rPr lang="en-US" altLang="en-US" sz="3000" dirty="0"/>
              <a:t>a + b)</a:t>
            </a:r>
          </a:p>
          <a:p>
            <a:pPr marL="0" indent="0">
              <a:lnSpc>
                <a:spcPct val="90000"/>
              </a:lnSpc>
            </a:pPr>
            <a:r>
              <a:rPr lang="th-TH" altLang="en-US" sz="3000" dirty="0"/>
              <a:t>ตัวอย่าง เช่น </a:t>
            </a:r>
            <a:r>
              <a:rPr lang="en-US" altLang="en-US" sz="3000" dirty="0"/>
              <a:t>(a + b)</a:t>
            </a:r>
            <a:r>
              <a:rPr lang="en-US" altLang="en-US" sz="3000" baseline="30000" dirty="0"/>
              <a:t>2 </a:t>
            </a:r>
            <a:r>
              <a:rPr lang="en-US" altLang="en-US" sz="3000" dirty="0"/>
              <a:t>= (a + b)(a + b)</a:t>
            </a:r>
          </a:p>
          <a:p>
            <a:pPr marL="0" indent="0">
              <a:lnSpc>
                <a:spcPct val="90000"/>
              </a:lnSpc>
            </a:pPr>
            <a:r>
              <a:rPr lang="th-TH" altLang="en-US" sz="3000" dirty="0"/>
              <a:t>เมื่อกระจายนิพจน์ดังกล่าว </a:t>
            </a:r>
            <a:r>
              <a:rPr lang="en-US" altLang="en-US" sz="3000" dirty="0"/>
              <a:t>, </a:t>
            </a:r>
            <a:r>
              <a:rPr lang="th-TH" altLang="en-US" sz="3000" dirty="0"/>
              <a:t>เราจะต้องทำการคูณแต่ละเทอมในตัวประกอบแรกเข้ากับแต่ละเทอมในตัวประกอบที่สอง ดังนี้</a:t>
            </a:r>
            <a:r>
              <a:rPr lang="en-US" altLang="en-US" sz="3000" dirty="0"/>
              <a:t>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3000" dirty="0"/>
              <a:t>	(a + b)</a:t>
            </a:r>
            <a:r>
              <a:rPr lang="en-US" altLang="en-US" sz="3000" baseline="30000" dirty="0"/>
              <a:t>2</a:t>
            </a:r>
            <a:r>
              <a:rPr lang="en-US" altLang="en-US" sz="3000" dirty="0"/>
              <a:t> = </a:t>
            </a:r>
            <a:r>
              <a:rPr lang="en-US" altLang="en-US" sz="3000" dirty="0" err="1"/>
              <a:t>a·a</a:t>
            </a:r>
            <a:r>
              <a:rPr lang="en-US" altLang="en-US" sz="3000" dirty="0"/>
              <a:t> + </a:t>
            </a:r>
            <a:r>
              <a:rPr lang="en-US" altLang="en-US" sz="3000" dirty="0" err="1"/>
              <a:t>a·b</a:t>
            </a:r>
            <a:r>
              <a:rPr lang="en-US" altLang="en-US" sz="3000" dirty="0"/>
              <a:t> + </a:t>
            </a:r>
            <a:r>
              <a:rPr lang="en-US" altLang="en-US" sz="3000" dirty="0" err="1"/>
              <a:t>b·a</a:t>
            </a:r>
            <a:r>
              <a:rPr lang="en-US" altLang="en-US" sz="3000" dirty="0"/>
              <a:t> + </a:t>
            </a:r>
            <a:r>
              <a:rPr lang="en-US" altLang="en-US" sz="3000" dirty="0" err="1"/>
              <a:t>b·b</a:t>
            </a:r>
            <a:endParaRPr lang="en-US" altLang="en-US" sz="3000" dirty="0"/>
          </a:p>
          <a:p>
            <a:pPr marL="0" indent="0">
              <a:lnSpc>
                <a:spcPct val="90000"/>
              </a:lnSpc>
            </a:pPr>
            <a:r>
              <a:rPr lang="th-TH" altLang="en-US" sz="3000" dirty="0"/>
              <a:t>เมื่อรวมเทอมที่เหมือนกัน จะได้ว่า</a:t>
            </a:r>
            <a:r>
              <a:rPr lang="en-US" altLang="en-US" sz="3000" dirty="0"/>
              <a:t>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3000" dirty="0"/>
              <a:t>	(a + b)</a:t>
            </a:r>
            <a:r>
              <a:rPr lang="en-US" altLang="en-US" sz="3000" baseline="30000" dirty="0"/>
              <a:t>2</a:t>
            </a:r>
            <a:r>
              <a:rPr lang="en-US" altLang="en-US" sz="3000" dirty="0"/>
              <a:t> = a</a:t>
            </a:r>
            <a:r>
              <a:rPr lang="en-US" altLang="en-US" sz="3000" baseline="30000" dirty="0"/>
              <a:t>2</a:t>
            </a:r>
            <a:r>
              <a:rPr lang="en-US" altLang="en-US" sz="3000" dirty="0"/>
              <a:t> + 2ab + b</a:t>
            </a:r>
            <a:r>
              <a:rPr lang="en-US" altLang="en-US" sz="3000" baseline="30000" dirty="0"/>
              <a:t>2</a:t>
            </a:r>
            <a:endParaRPr lang="en-US" altLang="en-US" sz="3000" dirty="0">
              <a:sym typeface="Symbol" panose="05050102010706020507" pitchFamily="18" charset="2"/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658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สัมประสิทธิ์ทวินาม(</a:t>
            </a:r>
            <a:r>
              <a:rPr lang="en-US" altLang="en-US" dirty="0"/>
              <a:t>Binomial Coefficients</a:t>
            </a:r>
            <a:r>
              <a:rPr lang="th-TH" altLang="en-US" sz="48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en-US" altLang="en-US" sz="2800" dirty="0" smtClean="0"/>
              <a:t> </a:t>
            </a:r>
            <a:r>
              <a:rPr lang="th-TH" altLang="en-US" sz="2800" dirty="0" smtClean="0"/>
              <a:t>สำหรับ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(a + b)</a:t>
            </a:r>
            <a:r>
              <a:rPr lang="en-US" altLang="en-US" sz="2800" baseline="30000" dirty="0"/>
              <a:t>3 </a:t>
            </a:r>
            <a:r>
              <a:rPr lang="en-US" altLang="en-US" sz="2800" dirty="0"/>
              <a:t>= (a + b)(a + b)(a + b) </a:t>
            </a:r>
            <a:r>
              <a:rPr lang="th-TH" altLang="en-US" sz="2800" dirty="0"/>
              <a:t>จะได้ว่า</a:t>
            </a:r>
            <a:endParaRPr lang="en-US" altLang="en-US" sz="2800" dirty="0"/>
          </a:p>
          <a:p>
            <a:pPr marL="0" indent="0"/>
            <a:r>
              <a:rPr lang="en-US" altLang="en-US" sz="2800" dirty="0" smtClean="0"/>
              <a:t> (</a:t>
            </a:r>
            <a:r>
              <a:rPr lang="en-US" altLang="en-US" sz="2800" dirty="0"/>
              <a:t>a + b)</a:t>
            </a:r>
            <a:r>
              <a:rPr lang="en-US" altLang="en-US" sz="2800" baseline="30000" dirty="0"/>
              <a:t>3 </a:t>
            </a:r>
            <a:r>
              <a:rPr lang="en-US" altLang="en-US" sz="2800" dirty="0"/>
              <a:t>= </a:t>
            </a:r>
            <a:r>
              <a:rPr lang="en-US" altLang="en-US" sz="2800" dirty="0" err="1"/>
              <a:t>aaa</a:t>
            </a:r>
            <a:r>
              <a:rPr lang="en-US" altLang="en-US" sz="2800" dirty="0"/>
              <a:t> + </a:t>
            </a:r>
            <a:r>
              <a:rPr lang="en-US" altLang="en-US" sz="2800" dirty="0" err="1"/>
              <a:t>aab</a:t>
            </a:r>
            <a:r>
              <a:rPr lang="en-US" altLang="en-US" sz="2800" dirty="0"/>
              <a:t> + aba + </a:t>
            </a:r>
            <a:r>
              <a:rPr lang="en-US" altLang="en-US" sz="2800" dirty="0" err="1"/>
              <a:t>abb</a:t>
            </a:r>
            <a:r>
              <a:rPr lang="en-US" altLang="en-US" sz="2800" dirty="0"/>
              <a:t> + baa + </a:t>
            </a:r>
            <a:r>
              <a:rPr lang="en-US" altLang="en-US" sz="2800" dirty="0" err="1"/>
              <a:t>bab</a:t>
            </a:r>
            <a:r>
              <a:rPr lang="en-US" altLang="en-US" sz="2800" dirty="0"/>
              <a:t> + </a:t>
            </a:r>
            <a:r>
              <a:rPr lang="en-US" altLang="en-US" sz="2800" dirty="0" smtClean="0"/>
              <a:t>  </a:t>
            </a:r>
          </a:p>
          <a:p>
            <a:pPr marL="0" indent="0">
              <a:buNone/>
            </a:pPr>
            <a:r>
              <a:rPr lang="en-US" altLang="en-US" sz="2800" dirty="0" smtClean="0"/>
              <a:t>                   </a:t>
            </a:r>
            <a:r>
              <a:rPr lang="en-US" altLang="en-US" sz="2800" dirty="0" err="1" smtClean="0"/>
              <a:t>bba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+ </a:t>
            </a:r>
            <a:r>
              <a:rPr lang="en-US" altLang="en-US" sz="2800" dirty="0" err="1"/>
              <a:t>bbb</a:t>
            </a:r>
            <a:endParaRPr lang="en-US" altLang="en-US" sz="2800" dirty="0"/>
          </a:p>
          <a:p>
            <a:pPr marL="0" indent="0"/>
            <a:r>
              <a:rPr lang="en-US" altLang="en-US" sz="2800" dirty="0" smtClean="0"/>
              <a:t> (</a:t>
            </a:r>
            <a:r>
              <a:rPr lang="en-US" altLang="en-US" sz="2800" dirty="0"/>
              <a:t>a + b)</a:t>
            </a:r>
            <a:r>
              <a:rPr lang="en-US" altLang="en-US" sz="2800" baseline="30000" dirty="0"/>
              <a:t>3 </a:t>
            </a:r>
            <a:r>
              <a:rPr lang="en-US" altLang="en-US" sz="2800" dirty="0"/>
              <a:t>= a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+ 3a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b + 3ab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b</a:t>
            </a:r>
            <a:r>
              <a:rPr lang="en-US" altLang="en-US" sz="2800" baseline="30000" dirty="0"/>
              <a:t>3</a:t>
            </a:r>
          </a:p>
          <a:p>
            <a:pPr marL="0" indent="0"/>
            <a:r>
              <a:rPr lang="en-US" altLang="en-US" sz="2800" dirty="0" smtClean="0"/>
              <a:t> </a:t>
            </a:r>
            <a:r>
              <a:rPr lang="th-TH" altLang="en-US" sz="2800" dirty="0" smtClean="0"/>
              <a:t>มี </a:t>
            </a:r>
            <a:r>
              <a:rPr lang="en-US" altLang="en-US" sz="2800" dirty="0"/>
              <a:t>a</a:t>
            </a:r>
            <a:r>
              <a:rPr lang="en-US" altLang="en-US" sz="2800" baseline="30000" dirty="0"/>
              <a:t>3</a:t>
            </a:r>
            <a:r>
              <a:rPr lang="th-TH" altLang="en-US" sz="2800" dirty="0"/>
              <a:t> เพียงเทอมเดียว เพราะมีความเป็นไปได้เพียงทางเดียวที่จะสร้างมันขึ้นมา</a:t>
            </a:r>
            <a:r>
              <a:rPr lang="en-US" altLang="en-US" sz="2800" dirty="0"/>
              <a:t> : </a:t>
            </a:r>
            <a:r>
              <a:rPr lang="th-TH" altLang="en-US" sz="2800" dirty="0"/>
              <a:t>เลือก </a:t>
            </a:r>
            <a:r>
              <a:rPr lang="en-US" altLang="en-US" sz="2800" b="1" dirty="0">
                <a:solidFill>
                  <a:schemeClr val="accent2"/>
                </a:solidFill>
              </a:rPr>
              <a:t>a</a:t>
            </a:r>
            <a:r>
              <a:rPr lang="th-TH" altLang="en-US" sz="2800" dirty="0"/>
              <a:t> (ไม่เลือก</a:t>
            </a:r>
            <a:r>
              <a:rPr lang="en-US" altLang="en-US" sz="2800" dirty="0"/>
              <a:t> </a:t>
            </a:r>
            <a:r>
              <a:rPr lang="en-US" altLang="en-US" sz="2800" b="1" dirty="0">
                <a:solidFill>
                  <a:schemeClr val="accent2"/>
                </a:solidFill>
              </a:rPr>
              <a:t>b)</a:t>
            </a:r>
            <a:r>
              <a:rPr lang="en-US" altLang="en-US" sz="2800" dirty="0"/>
              <a:t> </a:t>
            </a:r>
            <a:r>
              <a:rPr lang="th-TH" altLang="en-US" sz="2800" dirty="0"/>
              <a:t>จากตัวประกอบสามตัวประกอบ</a:t>
            </a:r>
            <a:r>
              <a:rPr lang="en-US" altLang="en-US" sz="2800" dirty="0"/>
              <a:t>: C(3, 0) = 1</a:t>
            </a:r>
          </a:p>
          <a:p>
            <a:pPr marL="0" indent="0"/>
            <a:r>
              <a:rPr lang="en-US" altLang="en-US" sz="2800" dirty="0" smtClean="0"/>
              <a:t> </a:t>
            </a:r>
            <a:r>
              <a:rPr lang="th-TH" altLang="en-US" sz="2800" dirty="0" smtClean="0"/>
              <a:t>มี </a:t>
            </a:r>
            <a:r>
              <a:rPr lang="en-US" altLang="en-US" sz="2800" dirty="0"/>
              <a:t>a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b</a:t>
            </a:r>
            <a:r>
              <a:rPr lang="th-TH" altLang="en-US" sz="2800" dirty="0"/>
              <a:t> สามชุด เพราะมีความเป็นไปได้สามทางที่จะเลือก</a:t>
            </a:r>
            <a:r>
              <a:rPr lang="en-US" altLang="en-US" sz="2800" dirty="0"/>
              <a:t> </a:t>
            </a:r>
            <a:r>
              <a:rPr lang="en-US" altLang="en-US" sz="2800" b="1" dirty="0">
                <a:solidFill>
                  <a:schemeClr val="accent2"/>
                </a:solidFill>
              </a:rPr>
              <a:t>b</a:t>
            </a:r>
            <a:r>
              <a:rPr lang="en-US" altLang="en-US" sz="2800" dirty="0"/>
              <a:t> </a:t>
            </a:r>
            <a:r>
              <a:rPr lang="th-TH" altLang="en-US" sz="2800" dirty="0"/>
              <a:t>หนึ่งตัวจากทั้งหมดสามตัวประกอบ</a:t>
            </a:r>
            <a:r>
              <a:rPr lang="en-US" altLang="en-US" sz="2800" dirty="0"/>
              <a:t>: C(3, 1) = 3</a:t>
            </a:r>
          </a:p>
          <a:p>
            <a:pPr marL="0" indent="0"/>
            <a:r>
              <a:rPr lang="en-US" altLang="en-US" sz="2800" dirty="0" smtClean="0"/>
              <a:t> </a:t>
            </a:r>
            <a:r>
              <a:rPr lang="th-TH" altLang="en-US" sz="2800" dirty="0" smtClean="0"/>
              <a:t>ใน</a:t>
            </a:r>
            <a:r>
              <a:rPr lang="th-TH" altLang="en-US" sz="2800" dirty="0"/>
              <a:t>ทำนองเดียวกัน</a:t>
            </a:r>
            <a:r>
              <a:rPr lang="en-US" altLang="en-US" sz="2800" dirty="0"/>
              <a:t>, </a:t>
            </a:r>
            <a:r>
              <a:rPr lang="th-TH" altLang="en-US" sz="2800" dirty="0"/>
              <a:t>มีเทอม </a:t>
            </a:r>
            <a:r>
              <a:rPr lang="en-US" altLang="en-US" sz="2800" dirty="0"/>
              <a:t>ab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</a:t>
            </a:r>
            <a:r>
              <a:rPr lang="th-TH" altLang="en-US" sz="2800" dirty="0"/>
              <a:t>สามชุด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   (</a:t>
            </a:r>
            <a:r>
              <a:rPr lang="en-US" altLang="en-US" sz="2800" dirty="0"/>
              <a:t>C(3, 2) = 3) </a:t>
            </a:r>
            <a:r>
              <a:rPr lang="th-TH" altLang="en-US" sz="2800" dirty="0"/>
              <a:t>และมี </a:t>
            </a:r>
            <a:r>
              <a:rPr lang="en-US" altLang="en-US" sz="2800" dirty="0"/>
              <a:t>b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</a:t>
            </a:r>
            <a:r>
              <a:rPr lang="th-TH" altLang="en-US" sz="2800" dirty="0"/>
              <a:t>ชุดเดียว </a:t>
            </a:r>
            <a:r>
              <a:rPr lang="en-US" altLang="en-US" sz="2800" dirty="0"/>
              <a:t>(C(3, 3) = 1)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96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สัมประสิทธิ์ทวินาม(</a:t>
            </a:r>
            <a:r>
              <a:rPr lang="en-US" altLang="en-US" dirty="0"/>
              <a:t>Binomial Coefficients</a:t>
            </a:r>
            <a:r>
              <a:rPr lang="th-TH" altLang="en-US" sz="48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/>
              <a:t>สามารถสรุปเป็น</a:t>
            </a:r>
            <a:r>
              <a:rPr lang="th-TH" altLang="en-US" sz="3200" dirty="0" smtClean="0"/>
              <a:t>สูตร</a:t>
            </a:r>
            <a:r>
              <a:rPr lang="en-US" altLang="en-US" sz="3200" dirty="0" smtClean="0"/>
              <a:t> </a:t>
            </a:r>
            <a:r>
              <a:rPr lang="th-TH" altLang="en-US" sz="3200" dirty="0" smtClean="0"/>
              <a:t>ตาม </a:t>
            </a:r>
            <a:r>
              <a:rPr lang="en-US" altLang="en-US" sz="3200" dirty="0" smtClean="0"/>
              <a:t>Binomial Theorem </a:t>
            </a:r>
            <a:r>
              <a:rPr lang="th-TH" altLang="en-US" sz="3200" dirty="0" smtClean="0"/>
              <a:t>ได้ดังนี้</a:t>
            </a:r>
            <a:endParaRPr lang="en-US" altLang="en-US" sz="3200" dirty="0" smtClean="0"/>
          </a:p>
          <a:p>
            <a:pPr marL="0" indent="0">
              <a:buNone/>
            </a:pPr>
            <a:endParaRPr lang="en-US" altLang="en-US" sz="3200" dirty="0"/>
          </a:p>
          <a:p>
            <a:pPr marL="0" indent="0">
              <a:buNone/>
            </a:pPr>
            <a:endParaRPr lang="en-US" altLang="en-US" sz="3200" dirty="0" smtClean="0"/>
          </a:p>
          <a:p>
            <a:pPr marL="0" indent="0">
              <a:buNone/>
            </a:pPr>
            <a:endParaRPr lang="th-TH" altLang="en-US" sz="1000" dirty="0" smtClean="0"/>
          </a:p>
          <a:p>
            <a:r>
              <a:rPr lang="th-TH" altLang="en-US" sz="3200" dirty="0" smtClean="0"/>
              <a:t>ด้วย</a:t>
            </a:r>
            <a:r>
              <a:rPr lang="th-TH" altLang="en-US" sz="3200" dirty="0"/>
              <a:t>สามเหลี่ยมของปาสคาล สูตรนี้ช่วยให้สามารถกระจายยกกำลังของนิพจน์ทวินามได้ง่าย</a:t>
            </a:r>
            <a:r>
              <a:rPr lang="th-TH" altLang="en-US" sz="3200" dirty="0" smtClean="0"/>
              <a:t>ขึ้นฃ</a:t>
            </a:r>
          </a:p>
          <a:p>
            <a:r>
              <a:rPr lang="th-TH" altLang="en-US" sz="3200" b="1" dirty="0" smtClean="0"/>
              <a:t>ตัวอย่าง</a:t>
            </a:r>
            <a:r>
              <a:rPr lang="en-US" altLang="en-US" sz="3200" b="1" dirty="0" smtClean="0"/>
              <a:t>: </a:t>
            </a:r>
            <a:r>
              <a:rPr lang="en-US" altLang="en-US" sz="3200" dirty="0" smtClean="0"/>
              <a:t> </a:t>
            </a:r>
            <a:r>
              <a:rPr lang="th-TH" altLang="en-US" sz="3200" dirty="0"/>
              <a:t>แถวที่ 4 ในสามเหลี่ยมของปาสคาล</a:t>
            </a:r>
            <a:r>
              <a:rPr lang="th-TH" altLang="en-US" sz="3200" dirty="0" smtClean="0"/>
              <a:t>คือ</a:t>
            </a:r>
            <a:endParaRPr lang="en-US" altLang="en-US" sz="3200" dirty="0" smtClean="0"/>
          </a:p>
          <a:p>
            <a:pPr lvl="1"/>
            <a:r>
              <a:rPr lang="en-US" altLang="en-US" sz="3200" dirty="0" smtClean="0"/>
              <a:t>(1 </a:t>
            </a:r>
            <a:r>
              <a:rPr lang="en-US" altLang="en-US" sz="3200" dirty="0"/>
              <a:t>– 4 – 6 – 4 – 1) </a:t>
            </a:r>
            <a:r>
              <a:rPr lang="th-TH" altLang="en-US" sz="3200" dirty="0"/>
              <a:t>ช่วยให้เราคำนวณ </a:t>
            </a:r>
            <a:r>
              <a:rPr lang="en-US" altLang="en-US" sz="3200" dirty="0"/>
              <a:t>(a + </a:t>
            </a:r>
            <a:r>
              <a:rPr lang="en-US" altLang="en-US" sz="3200" dirty="0" smtClean="0"/>
              <a:t>b)</a:t>
            </a:r>
            <a:r>
              <a:rPr lang="en-US" altLang="en-US" sz="3200" baseline="30000" dirty="0" smtClean="0"/>
              <a:t>4</a:t>
            </a:r>
            <a:endParaRPr lang="en-US" altLang="en-US" sz="3200" dirty="0" smtClean="0"/>
          </a:p>
          <a:p>
            <a:pPr lvl="1"/>
            <a:r>
              <a:rPr lang="en-US" altLang="en-US" sz="3200" dirty="0" smtClean="0"/>
              <a:t>(a </a:t>
            </a:r>
            <a:r>
              <a:rPr lang="en-US" altLang="en-US" sz="3200" dirty="0"/>
              <a:t>+ b)</a:t>
            </a:r>
            <a:r>
              <a:rPr lang="en-US" altLang="en-US" sz="3200" baseline="30000" dirty="0"/>
              <a:t>4</a:t>
            </a:r>
            <a:r>
              <a:rPr lang="en-US" altLang="en-US" sz="3200" dirty="0"/>
              <a:t> = a</a:t>
            </a:r>
            <a:r>
              <a:rPr lang="en-US" altLang="en-US" sz="3200" baseline="30000" dirty="0"/>
              <a:t>4</a:t>
            </a:r>
            <a:r>
              <a:rPr lang="en-US" altLang="en-US" sz="3200" dirty="0"/>
              <a:t> + 4a</a:t>
            </a:r>
            <a:r>
              <a:rPr lang="en-US" altLang="en-US" sz="3200" baseline="30000" dirty="0"/>
              <a:t>3</a:t>
            </a:r>
            <a:r>
              <a:rPr lang="en-US" altLang="en-US" sz="3200" dirty="0"/>
              <a:t>b + 6a</a:t>
            </a:r>
            <a:r>
              <a:rPr lang="en-US" altLang="en-US" sz="3200" baseline="30000" dirty="0"/>
              <a:t>2</a:t>
            </a:r>
            <a:r>
              <a:rPr lang="en-US" altLang="en-US" sz="3200" dirty="0"/>
              <a:t>b</a:t>
            </a:r>
            <a:r>
              <a:rPr lang="en-US" altLang="en-US" sz="3200" baseline="30000" dirty="0"/>
              <a:t>2</a:t>
            </a:r>
            <a:r>
              <a:rPr lang="en-US" altLang="en-US" sz="3200" dirty="0"/>
              <a:t> + 4ab</a:t>
            </a:r>
            <a:r>
              <a:rPr lang="en-US" altLang="en-US" sz="3200" baseline="30000" dirty="0"/>
              <a:t>3</a:t>
            </a:r>
            <a:r>
              <a:rPr lang="en-US" altLang="en-US" sz="3200" dirty="0"/>
              <a:t> + b</a:t>
            </a:r>
            <a:r>
              <a:rPr lang="en-US" altLang="en-US" sz="3200" baseline="30000" dirty="0"/>
              <a:t>4</a:t>
            </a:r>
            <a:r>
              <a:rPr lang="en-US" altLang="en-US" sz="3200" dirty="0"/>
              <a:t> </a:t>
            </a:r>
          </a:p>
          <a:p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54708"/>
              </p:ext>
            </p:extLst>
          </p:nvPr>
        </p:nvGraphicFramePr>
        <p:xfrm>
          <a:off x="2528664" y="2276872"/>
          <a:ext cx="44196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1714320" imgH="444240" progId="Equation.3">
                  <p:embed/>
                </p:oleObj>
              </mc:Choice>
              <mc:Fallback>
                <p:oleObj name="Equation" r:id="rId3" imgW="1714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664" y="2276872"/>
                        <a:ext cx="44196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893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and Product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600" dirty="0">
                <a:solidFill>
                  <a:schemeClr val="accent2"/>
                </a:solidFill>
              </a:rPr>
              <a:t>กฎการบวก</a:t>
            </a:r>
            <a:r>
              <a:rPr lang="en-US" altLang="en-US" sz="2400" dirty="0">
                <a:solidFill>
                  <a:schemeClr val="accent2"/>
                </a:solidFill>
              </a:rPr>
              <a:t>(Sum Rule)</a:t>
            </a:r>
            <a:r>
              <a:rPr lang="en-US" altLang="en-US" sz="2000" dirty="0"/>
              <a:t> </a:t>
            </a:r>
            <a:r>
              <a:rPr lang="en-US" altLang="en-US" sz="2800" dirty="0"/>
              <a:t>: </a:t>
            </a:r>
            <a:r>
              <a:rPr lang="th-TH" altLang="en-US" sz="2800" dirty="0"/>
              <a:t>งานอย่างที่ </a:t>
            </a:r>
            <a:r>
              <a:rPr lang="en-US" altLang="en-US" sz="2800" dirty="0"/>
              <a:t>1</a:t>
            </a:r>
            <a:r>
              <a:rPr lang="th-TH" altLang="en-US" sz="2800" dirty="0"/>
              <a:t> มีวิธีทำได้ </a:t>
            </a:r>
            <a:r>
              <a:rPr lang="en-US" altLang="en-US" sz="2800" dirty="0"/>
              <a:t>n</a:t>
            </a:r>
            <a:r>
              <a:rPr lang="en-US" altLang="en-US" sz="2800" baseline="-25000" dirty="0"/>
              <a:t>1</a:t>
            </a:r>
            <a:r>
              <a:rPr lang="th-TH" altLang="en-US" sz="2800" dirty="0"/>
              <a:t> วิธี งานอย่างที่ </a:t>
            </a:r>
            <a:r>
              <a:rPr lang="en-US" altLang="en-US" sz="2800" dirty="0"/>
              <a:t>2</a:t>
            </a:r>
            <a:r>
              <a:rPr lang="th-TH" altLang="en-US" sz="2800" dirty="0"/>
              <a:t> มีวิธีทำได้ </a:t>
            </a:r>
            <a:r>
              <a:rPr lang="en-US" altLang="en-US" sz="2800" dirty="0"/>
              <a:t>n</a:t>
            </a:r>
            <a:r>
              <a:rPr lang="en-US" altLang="en-US" sz="2800" baseline="-25000" dirty="0"/>
              <a:t>2</a:t>
            </a:r>
            <a:r>
              <a:rPr lang="th-TH" altLang="en-US" sz="2800" dirty="0"/>
              <a:t> วิธี </a:t>
            </a:r>
            <a:r>
              <a:rPr lang="en-US" altLang="en-US" sz="2800" dirty="0"/>
              <a:t>… </a:t>
            </a:r>
            <a:r>
              <a:rPr lang="th-TH" altLang="en-US" sz="2800" dirty="0"/>
              <a:t>งานอย่างที่ </a:t>
            </a:r>
            <a:r>
              <a:rPr lang="en-US" altLang="en-US" sz="2800" dirty="0"/>
              <a:t>k </a:t>
            </a:r>
            <a:r>
              <a:rPr lang="th-TH" altLang="en-US" sz="2800" dirty="0"/>
              <a:t>มีวิธีทำได้ </a:t>
            </a:r>
            <a:r>
              <a:rPr lang="en-US" altLang="en-US" sz="2800" dirty="0" err="1"/>
              <a:t>n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 </a:t>
            </a:r>
            <a:r>
              <a:rPr lang="th-TH" altLang="en-US" sz="2800" dirty="0"/>
              <a:t>วิธี ถ้าต้องการเลือกทำงานอย่างใดอย่างหนึ่งเพียง </a:t>
            </a:r>
            <a:r>
              <a:rPr lang="en-US" altLang="en-US" sz="2800" dirty="0"/>
              <a:t>1</a:t>
            </a:r>
            <a:r>
              <a:rPr lang="th-TH" altLang="en-US" sz="2800" dirty="0"/>
              <a:t> งานเท่านั้น จำนวนวิธีที่จะเลือกทำงานชิ้นนั้นเท่ากับ </a:t>
            </a:r>
            <a:r>
              <a:rPr lang="en-US" altLang="en-US" sz="2800" dirty="0">
                <a:solidFill>
                  <a:srgbClr val="FF0000"/>
                </a:solidFill>
              </a:rPr>
              <a:t>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800" dirty="0">
                <a:solidFill>
                  <a:srgbClr val="FF0000"/>
                </a:solidFill>
              </a:rPr>
              <a:t> + 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800" dirty="0">
                <a:solidFill>
                  <a:srgbClr val="FF0000"/>
                </a:solidFill>
              </a:rPr>
              <a:t> + … + </a:t>
            </a:r>
            <a:r>
              <a:rPr lang="en-US" altLang="en-US" sz="2800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k</a:t>
            </a:r>
            <a:r>
              <a:rPr lang="en-US" altLang="en-US" sz="2800" dirty="0"/>
              <a:t> </a:t>
            </a:r>
            <a:r>
              <a:rPr lang="th-TH" altLang="en-US" sz="2800" dirty="0"/>
              <a:t>วิธี</a:t>
            </a:r>
            <a:r>
              <a:rPr lang="en-US" altLang="en-US" sz="2800" dirty="0"/>
              <a:t> </a:t>
            </a:r>
          </a:p>
          <a:p>
            <a:r>
              <a:rPr lang="th-TH" altLang="en-US" sz="3600" dirty="0">
                <a:solidFill>
                  <a:schemeClr val="accent2"/>
                </a:solidFill>
              </a:rPr>
              <a:t>กฎการคูณ</a:t>
            </a:r>
            <a:r>
              <a:rPr lang="en-US" altLang="en-US" sz="2400" dirty="0">
                <a:solidFill>
                  <a:schemeClr val="accent2"/>
                </a:solidFill>
              </a:rPr>
              <a:t>(Product Rule):</a:t>
            </a:r>
            <a:r>
              <a:rPr lang="en-US" altLang="en-US" sz="2800" dirty="0"/>
              <a:t> </a:t>
            </a:r>
            <a:r>
              <a:rPr lang="th-TH" altLang="en-US" sz="2800" dirty="0"/>
              <a:t>ถ้างานอย่างหนึ่งมีวิธีเลือกทำได้</a:t>
            </a:r>
            <a:r>
              <a:rPr lang="en-US" altLang="en-US" sz="2800" dirty="0"/>
              <a:t> n</a:t>
            </a:r>
            <a:r>
              <a:rPr lang="en-US" altLang="en-US" sz="2800" baseline="-25000" dirty="0"/>
              <a:t>1</a:t>
            </a:r>
            <a:r>
              <a:rPr lang="th-TH" altLang="en-US" sz="2800" dirty="0"/>
              <a:t> วิธี ใน </a:t>
            </a:r>
            <a:r>
              <a:rPr lang="en-US" altLang="en-US" sz="2800" dirty="0"/>
              <a:t>1</a:t>
            </a:r>
            <a:r>
              <a:rPr lang="th-TH" altLang="en-US" sz="2800" dirty="0"/>
              <a:t> วิธีที่เลือกทำงานอย่างแรก มีวิธีเลือกทำงานอย่างที่ </a:t>
            </a:r>
            <a:r>
              <a:rPr lang="en-US" altLang="en-US" sz="2800" dirty="0"/>
              <a:t>2</a:t>
            </a:r>
            <a:r>
              <a:rPr lang="th-TH" altLang="en-US" sz="2800" dirty="0"/>
              <a:t> ได้ </a:t>
            </a:r>
            <a:r>
              <a:rPr lang="en-US" altLang="en-US" sz="2800" dirty="0"/>
              <a:t>n</a:t>
            </a:r>
            <a:r>
              <a:rPr lang="en-US" altLang="en-US" sz="2800" baseline="-25000" dirty="0"/>
              <a:t>2</a:t>
            </a:r>
            <a:r>
              <a:rPr lang="th-TH" altLang="en-US" sz="2800" dirty="0"/>
              <a:t> วิธี และในแต่ละวิธีที่เลือกทำงานอย่างแรกและอย่างที่ </a:t>
            </a:r>
            <a:r>
              <a:rPr lang="en-US" altLang="en-US" sz="2800" dirty="0"/>
              <a:t>2</a:t>
            </a:r>
            <a:r>
              <a:rPr lang="th-TH" altLang="en-US" sz="2800" dirty="0"/>
              <a:t> มีวิธีเลือกทำงานอย่างที่ </a:t>
            </a:r>
            <a:r>
              <a:rPr lang="en-US" altLang="en-US" sz="2800" dirty="0"/>
              <a:t>3</a:t>
            </a:r>
            <a:r>
              <a:rPr lang="th-TH" altLang="en-US" sz="2800" dirty="0"/>
              <a:t> ได้ </a:t>
            </a:r>
            <a:r>
              <a:rPr lang="en-US" altLang="en-US" sz="2800" dirty="0"/>
              <a:t>n</a:t>
            </a:r>
            <a:r>
              <a:rPr lang="en-US" altLang="en-US" sz="2800" baseline="-25000" dirty="0"/>
              <a:t>3</a:t>
            </a:r>
            <a:r>
              <a:rPr lang="th-TH" altLang="en-US" sz="2800" dirty="0"/>
              <a:t> วิธี </a:t>
            </a:r>
            <a:r>
              <a:rPr lang="en-US" altLang="en-US" sz="2800" dirty="0"/>
              <a:t>… </a:t>
            </a:r>
            <a:r>
              <a:rPr lang="th-TH" altLang="en-US" sz="2800" dirty="0"/>
              <a:t>จำนวนวิธีทั้งหมดที่จะเลือกทำงาน </a:t>
            </a:r>
            <a:r>
              <a:rPr lang="en-US" altLang="en-US" sz="2800" dirty="0"/>
              <a:t>k </a:t>
            </a:r>
            <a:r>
              <a:rPr lang="th-TH" altLang="en-US" sz="2800" dirty="0"/>
              <a:t>อย่างเท่ากับ </a:t>
            </a: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	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en-US" altLang="en-US" sz="2800" dirty="0">
                <a:solidFill>
                  <a:srgbClr val="FF0000"/>
                </a:solidFill>
              </a:rPr>
              <a:t> 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en-US" altLang="en-US" sz="2800" dirty="0">
                <a:solidFill>
                  <a:srgbClr val="FF0000"/>
                </a:solidFill>
              </a:rPr>
              <a:t> 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3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en-US" altLang="en-US" sz="2800" dirty="0">
                <a:solidFill>
                  <a:srgbClr val="FF0000"/>
                </a:solidFill>
              </a:rPr>
              <a:t> …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k</a:t>
            </a:r>
            <a:r>
              <a:rPr lang="en-US" altLang="en-US" sz="2800" dirty="0"/>
              <a:t> </a:t>
            </a:r>
            <a:r>
              <a:rPr lang="th-TH" altLang="en-US" sz="2800" dirty="0"/>
              <a:t>วิธี</a:t>
            </a:r>
            <a:endParaRPr lang="en-US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78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</a:t>
            </a:r>
            <a:r>
              <a:rPr lang="th-TH" dirty="0" smtClean="0"/>
              <a:t>ทำส่ง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h-TH" altLang="en-US" sz="2800" dirty="0" smtClean="0"/>
              <a:t>มี</a:t>
            </a:r>
            <a:r>
              <a:rPr lang="th-TH" altLang="en-US" sz="2800" dirty="0"/>
              <a:t>ข้อสอบอยู่ </a:t>
            </a:r>
            <a:r>
              <a:rPr lang="en-US" altLang="en-US" sz="2800" dirty="0"/>
              <a:t>10</a:t>
            </a:r>
            <a:r>
              <a:rPr lang="th-TH" altLang="en-US" sz="2800" dirty="0"/>
              <a:t> ข้อ ต้องการแจกให้นักศึกษา </a:t>
            </a:r>
            <a:r>
              <a:rPr lang="en-US" altLang="en-US" sz="2800" dirty="0"/>
              <a:t>8</a:t>
            </a:r>
            <a:r>
              <a:rPr lang="th-TH" altLang="en-US" sz="2800" dirty="0"/>
              <a:t> คน เพื่อทำคนละ</a:t>
            </a:r>
            <a:r>
              <a:rPr lang="en-US" altLang="en-US" sz="2800" dirty="0"/>
              <a:t>1</a:t>
            </a:r>
            <a:r>
              <a:rPr lang="th-TH" altLang="en-US" sz="2800" dirty="0"/>
              <a:t> ข้อ จะมีวิธีแจกอย่างไร เพื่อให้</a:t>
            </a:r>
          </a:p>
          <a:p>
            <a:pPr lvl="2"/>
            <a:r>
              <a:rPr lang="th-TH" altLang="en-US" sz="2600" dirty="0"/>
              <a:t>นักศึกษาแต่ละคนได้ข้อสอบไม่ซ้ำกัน</a:t>
            </a:r>
          </a:p>
          <a:p>
            <a:pPr lvl="2"/>
            <a:r>
              <a:rPr lang="th-TH" altLang="en-US" sz="2600" dirty="0"/>
              <a:t>นักศึกษาแต่ละคนทำข้อสอบข้อเดียวกัน</a:t>
            </a:r>
            <a:r>
              <a:rPr lang="th-TH" altLang="en-US" sz="2600" dirty="0" smtClean="0"/>
              <a:t>ได้</a:t>
            </a:r>
            <a:endParaRPr lang="en-US" alt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th-TH" sz="2800" dirty="0" smtClean="0"/>
              <a:t>จากคำว่า </a:t>
            </a:r>
            <a:r>
              <a:rPr lang="en-US" sz="2800" dirty="0" smtClean="0"/>
              <a:t>“</a:t>
            </a:r>
            <a:r>
              <a:rPr lang="en-US" sz="2800" dirty="0" err="1" smtClean="0"/>
              <a:t>helloworld</a:t>
            </a:r>
            <a:r>
              <a:rPr lang="en-US" sz="2800" dirty="0" smtClean="0"/>
              <a:t>”</a:t>
            </a:r>
          </a:p>
          <a:p>
            <a:pPr lvl="2"/>
            <a:r>
              <a:rPr lang="th-TH" altLang="en-US" sz="2600" dirty="0"/>
              <a:t>สามารถจัดคำๆนี้ได้เป็นคำต่างๆที่แตกต่างกันได้กี่วิธี</a:t>
            </a:r>
          </a:p>
          <a:p>
            <a:pPr lvl="2"/>
            <a:r>
              <a:rPr lang="th-TH" altLang="en-US" sz="2600" dirty="0"/>
              <a:t>สามารถจัดคำๆนี้ได้เป็นคำต่างๆที่แตกต่างกันได้กี่วิธี โดยให้เริ่มต้นด้วยตัว </a:t>
            </a:r>
            <a:r>
              <a:rPr lang="en-US" altLang="en-US" sz="2600" dirty="0" smtClean="0"/>
              <a:t>l </a:t>
            </a:r>
            <a:r>
              <a:rPr lang="th-TH" altLang="en-US" sz="2600" dirty="0"/>
              <a:t>และลงท้ายด้วยตัว </a:t>
            </a:r>
            <a:r>
              <a:rPr lang="en-US" altLang="en-US" sz="2600" dirty="0" smtClean="0"/>
              <a:t>o</a:t>
            </a:r>
            <a:endParaRPr lang="th-TH" altLang="en-US" sz="2600" dirty="0"/>
          </a:p>
          <a:p>
            <a:pPr lvl="2"/>
            <a:r>
              <a:rPr lang="th-TH" altLang="en-US" sz="2600" dirty="0"/>
              <a:t>สามารถจัดคำๆนี้ได้เป็นคำต่างๆที่แตกต่างกันได้กี่วิธี โดยให้มี</a:t>
            </a:r>
            <a:r>
              <a:rPr lang="en-US" altLang="en-US" sz="2600" dirty="0"/>
              <a:t> </a:t>
            </a:r>
            <a:r>
              <a:rPr lang="en-US" altLang="en-US" sz="2600" dirty="0" smtClean="0"/>
              <a:t>el </a:t>
            </a:r>
            <a:r>
              <a:rPr lang="th-TH" altLang="en-US" sz="2600" dirty="0"/>
              <a:t>อยู่ติดกันตามลำดับ 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rd</a:t>
            </a:r>
            <a:r>
              <a:rPr lang="en-US" altLang="en-US" sz="2600" dirty="0" smtClean="0"/>
              <a:t> </a:t>
            </a:r>
            <a:r>
              <a:rPr lang="th-TH" altLang="en-US" sz="2600" dirty="0"/>
              <a:t>อยู่ติดกัน</a:t>
            </a:r>
            <a:r>
              <a:rPr lang="th-TH" altLang="en-US" sz="2600" dirty="0" smtClean="0"/>
              <a:t>ตามลำดับ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และ </a:t>
            </a:r>
            <a:r>
              <a:rPr lang="en-US" altLang="en-US" sz="2600" dirty="0" err="1" smtClean="0"/>
              <a:t>heo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อยู่ติดกันตามลำดับ</a:t>
            </a:r>
            <a:endParaRPr lang="th-TH" altLang="en-US" sz="2600" dirty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endParaRPr lang="th-TH" altLang="en-US" sz="2800" dirty="0"/>
          </a:p>
          <a:p>
            <a:endParaRPr lang="th-TH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46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 </a:t>
            </a:r>
            <a:r>
              <a:rPr lang="en-US" dirty="0"/>
              <a:t>(</a:t>
            </a:r>
            <a:r>
              <a:rPr lang="th-TH" dirty="0"/>
              <a:t>ทำส่ง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th-TH" dirty="0" smtClean="0"/>
              <a:t>ถ้านักศึกษาต้องการลงทะเบียนโดยต้องเลือกเรียนวิชาเลือกแขนง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th-TH" dirty="0" smtClean="0"/>
              <a:t>วิชา และ วิชาเลือกเสรี </a:t>
            </a:r>
            <a:r>
              <a:rPr lang="en-US" dirty="0" smtClean="0"/>
              <a:t>2 </a:t>
            </a:r>
            <a:r>
              <a:rPr lang="th-TH" dirty="0" smtClean="0"/>
              <a:t>วิชา  ซึ่งในภาคการศึกษานี้มีวิชาเลือกแขนงทั้งหมดที่สามารถเลือกได้ </a:t>
            </a:r>
            <a:r>
              <a:rPr lang="en-US" dirty="0" smtClean="0"/>
              <a:t>10 </a:t>
            </a:r>
            <a:r>
              <a:rPr lang="th-TH" dirty="0" smtClean="0"/>
              <a:t>วิชา และ วิชาเลือกเสรีที่สามารถเลือกได้ </a:t>
            </a:r>
            <a:r>
              <a:rPr lang="en-US" dirty="0" smtClean="0"/>
              <a:t>8 </a:t>
            </a:r>
            <a:r>
              <a:rPr lang="th-TH" dirty="0" smtClean="0"/>
              <a:t>วิชา จงหาจำนวนวิธีที่นักศึกษาสามารถเลือกลงทะเบียนวิชาต่างๆ ได้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th-TH" dirty="0" smtClean="0"/>
              <a:t>จงกระจายนิพจน์ </a:t>
            </a:r>
            <a:r>
              <a:rPr lang="en-US" dirty="0" smtClean="0"/>
              <a:t>(a + b)</a:t>
            </a:r>
            <a:r>
              <a:rPr lang="en-US" baseline="30000" dirty="0" smtClean="0"/>
              <a:t>6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14396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Sum </a:t>
            </a:r>
            <a:r>
              <a:rPr lang="en-US" dirty="0"/>
              <a:t>and Product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th-TH" altLang="en-US" sz="2400" b="1" dirty="0" smtClean="0"/>
              <a:t>ตัวอย่าง</a:t>
            </a:r>
            <a:r>
              <a:rPr lang="en-US" altLang="en-US" sz="2400" b="1" dirty="0" smtClean="0"/>
              <a:t>:</a:t>
            </a:r>
            <a:r>
              <a:rPr lang="en-US" altLang="en-US" sz="2400" dirty="0" smtClean="0"/>
              <a:t> Sum Rule</a:t>
            </a:r>
            <a:endParaRPr lang="th-TH" altLang="en-US" sz="24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400" dirty="0">
                <a:sym typeface="Symbol" panose="05050102010706020507" pitchFamily="18" charset="2"/>
              </a:rPr>
              <a:t>ภาควิชาวิทยาการคอมพิวเตอร์จะแจกคอมพิวเตอร์ 1 เครื่องฟรีแก่นิสิตหรืออาจารย์ </a:t>
            </a:r>
            <a:r>
              <a:rPr lang="th-TH" altLang="en-US" sz="2400" dirty="0" smtClean="0">
                <a:sym typeface="Symbol" panose="05050102010706020507" pitchFamily="18" charset="2"/>
              </a:rPr>
              <a:t>ภาควิชา</a:t>
            </a:r>
            <a:r>
              <a:rPr lang="th-TH" altLang="en-US" sz="2400" dirty="0">
                <a:sym typeface="Symbol" panose="05050102010706020507" pitchFamily="18" charset="2"/>
              </a:rPr>
              <a:t>มีวิธีแจกทั้งหมดได้กี่แบบ, ถ้ามีนิสิต 530 คน และ อาจารย์ 15 คน?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h-TH" alt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วิธีทำ</a:t>
            </a:r>
            <a:r>
              <a:rPr lang="en-US" alt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:</a:t>
            </a:r>
            <a:r>
              <a:rPr lang="en-US" altLang="en-US" sz="2400" b="1" dirty="0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th-TH" altLang="en-US" sz="2400" dirty="0">
                <a:sym typeface="Symbol" panose="05050102010706020507" pitchFamily="18" charset="2"/>
              </a:rPr>
              <a:t>จำนวนวิธีทั้งหมดเท่ากับ 530 + 15 = 545 วิธี</a:t>
            </a:r>
          </a:p>
          <a:p>
            <a:pPr>
              <a:spcBef>
                <a:spcPct val="1500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15000"/>
              </a:spcBef>
              <a:buFontTx/>
              <a:buNone/>
            </a:pPr>
            <a:r>
              <a:rPr lang="th-TH" altLang="en-US" sz="2400" b="1" dirty="0" smtClean="0"/>
              <a:t>ตัวอย่าง</a:t>
            </a:r>
            <a:r>
              <a:rPr lang="en-US" altLang="en-US" sz="2400" b="1" dirty="0" smtClean="0"/>
              <a:t>:</a:t>
            </a:r>
            <a:r>
              <a:rPr lang="en-US" altLang="en-US" sz="2400" dirty="0" smtClean="0"/>
              <a:t> Product Rule</a:t>
            </a:r>
            <a:endParaRPr lang="en-US" altLang="en-US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400" dirty="0">
                <a:sym typeface="Symbol" panose="05050102010706020507" pitchFamily="18" charset="2"/>
              </a:rPr>
              <a:t>เลขทะเบียนรถที่มีแต่ตัวอักษรภาษาอังกฤษสามตัว มีทั้งหมดกี่เลขทะเบียน</a:t>
            </a:r>
            <a:r>
              <a:rPr lang="en-US" altLang="en-US" sz="2400" dirty="0">
                <a:sym typeface="Symbol" panose="05050102010706020507" pitchFamily="18" charset="2"/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h-TH" alt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วิธีทำ</a:t>
            </a:r>
            <a:r>
              <a:rPr lang="en-US" alt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: </a:t>
            </a:r>
            <a:r>
              <a:rPr lang="th-TH" altLang="en-US" sz="2400" dirty="0">
                <a:sym typeface="Symbol" panose="05050102010706020507" pitchFamily="18" charset="2"/>
              </a:rPr>
              <a:t>ตัวอักษรตำแหน่งแรกเป็นได้ </a:t>
            </a:r>
            <a:r>
              <a:rPr lang="en-US" altLang="en-US" sz="2400" dirty="0">
                <a:sym typeface="Symbol" panose="05050102010706020507" pitchFamily="18" charset="2"/>
              </a:rPr>
              <a:t>26 </a:t>
            </a:r>
            <a:r>
              <a:rPr lang="th-TH" altLang="en-US" sz="2400" dirty="0">
                <a:sym typeface="Symbol" panose="05050102010706020507" pitchFamily="18" charset="2"/>
              </a:rPr>
              <a:t>แบบ ตัวอักษรตำแหน่งที่สองเป็นได้</a:t>
            </a:r>
            <a:r>
              <a:rPr lang="en-US" altLang="en-US" sz="2400" dirty="0">
                <a:sym typeface="Symbol" panose="05050102010706020507" pitchFamily="18" charset="2"/>
              </a:rPr>
              <a:t> 26</a:t>
            </a:r>
            <a:r>
              <a:rPr lang="th-TH" altLang="en-US" sz="2400" dirty="0">
                <a:sym typeface="Symbol" panose="05050102010706020507" pitchFamily="18" charset="2"/>
              </a:rPr>
              <a:t> แบบ และตัวอักษรตำแหน่งที่สามเป็นได้</a:t>
            </a:r>
            <a:r>
              <a:rPr lang="en-US" altLang="en-US" sz="2400" dirty="0">
                <a:sym typeface="Symbol" panose="05050102010706020507" pitchFamily="18" charset="2"/>
              </a:rPr>
              <a:t> 26 </a:t>
            </a:r>
            <a:r>
              <a:rPr lang="th-TH" altLang="en-US" sz="2400" dirty="0">
                <a:sym typeface="Symbol" panose="05050102010706020507" pitchFamily="18" charset="2"/>
              </a:rPr>
              <a:t>แบบ</a:t>
            </a:r>
            <a:endParaRPr lang="en-US" altLang="en-US" sz="24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</a:pPr>
            <a:r>
              <a:rPr lang="th-TH" altLang="en-US" sz="2400" dirty="0" smtClean="0">
                <a:sym typeface="Symbol" panose="05050102010706020507" pitchFamily="18" charset="2"/>
              </a:rPr>
              <a:t>ดังนั้น </a:t>
            </a:r>
            <a:r>
              <a:rPr lang="th-TH" altLang="en-US" sz="2400" dirty="0">
                <a:sym typeface="Symbol" panose="05050102010706020507" pitchFamily="18" charset="2"/>
              </a:rPr>
              <a:t>มีเลขทะเบียนที่แตกต่างกันได้ทั้งหมด </a:t>
            </a:r>
            <a:r>
              <a:rPr lang="en-US" altLang="en-US" sz="2400" dirty="0">
                <a:sym typeface="Symbol" panose="05050102010706020507" pitchFamily="18" charset="2"/>
              </a:rPr>
              <a:t>262626 = 17</a:t>
            </a:r>
            <a:r>
              <a:rPr lang="th-TH" altLang="en-US" sz="2400" dirty="0">
                <a:sym typeface="Symbol" panose="05050102010706020507" pitchFamily="18" charset="2"/>
              </a:rPr>
              <a:t>,</a:t>
            </a:r>
            <a:r>
              <a:rPr lang="en-US" altLang="en-US" sz="2400" dirty="0">
                <a:sym typeface="Symbol" panose="05050102010706020507" pitchFamily="18" charset="2"/>
              </a:rPr>
              <a:t>576 </a:t>
            </a:r>
            <a:r>
              <a:rPr lang="th-TH" altLang="en-US" sz="2400" dirty="0">
                <a:sym typeface="Symbol" panose="05050102010706020507" pitchFamily="18" charset="2"/>
              </a:rPr>
              <a:t>เลขทะเบียน</a:t>
            </a:r>
            <a:endParaRPr lang="en-US" altLang="en-US" sz="2400" dirty="0">
              <a:sym typeface="Symbol" panose="05050102010706020507" pitchFamily="18" charset="2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72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Product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กำหนดตัวเลข </a:t>
            </a:r>
            <a:r>
              <a:rPr lang="th-TH" altLang="ja-JP" dirty="0"/>
              <a:t>0,1,2,3,4,5 ต้องการสร้างชุดตัวเลขจากตัวเลขที่กำหนด 3 ตัว โดยชุดตัวเลขที่สร้างจะต้องไม่ขึ้นต้นด้วยเลข 1 และตัวเลขที่ปรากฏในแต่ละชุดจะต้องไม่ซ้ำกัน จงหาจำนวนเลขชุดที่เป็นไปได้ทั้งหมด</a:t>
            </a:r>
          </a:p>
          <a:p>
            <a:pPr lvl="1"/>
            <a:r>
              <a:rPr lang="th-TH" altLang="ja-JP" dirty="0"/>
              <a:t>วิธีที่จะเลือกตัวเลขสำหรับ</a:t>
            </a:r>
            <a:r>
              <a:rPr lang="th-TH" altLang="ja-JP" dirty="0">
                <a:solidFill>
                  <a:schemeClr val="accent2"/>
                </a:solidFill>
              </a:rPr>
              <a:t>ตำแหน่งแรก(ซ้ายสุด)</a:t>
            </a:r>
            <a:r>
              <a:rPr lang="th-TH" altLang="ja-JP" dirty="0"/>
              <a:t>คือ </a:t>
            </a:r>
            <a:r>
              <a:rPr lang="th-TH" altLang="ja-JP" b="1" dirty="0">
                <a:solidFill>
                  <a:srgbClr val="FF0000"/>
                </a:solidFill>
              </a:rPr>
              <a:t>5</a:t>
            </a:r>
            <a:r>
              <a:rPr lang="th-TH" altLang="ja-JP" dirty="0"/>
              <a:t> ตัว (เลข 0,2,3,4,5)</a:t>
            </a:r>
          </a:p>
          <a:p>
            <a:pPr lvl="1"/>
            <a:r>
              <a:rPr lang="th-TH" altLang="ja-JP" dirty="0"/>
              <a:t>วิธีที่จะเลือกตัวเลขสำหรับ</a:t>
            </a:r>
            <a:r>
              <a:rPr lang="th-TH" altLang="ja-JP" dirty="0">
                <a:solidFill>
                  <a:schemeClr val="accent2"/>
                </a:solidFill>
              </a:rPr>
              <a:t>ตำแหน่งที่สอง</a:t>
            </a:r>
            <a:r>
              <a:rPr lang="th-TH" altLang="ja-JP" dirty="0"/>
              <a:t>คือ </a:t>
            </a:r>
            <a:r>
              <a:rPr lang="th-TH" altLang="ja-JP" b="1" dirty="0">
                <a:solidFill>
                  <a:srgbClr val="FF0000"/>
                </a:solidFill>
              </a:rPr>
              <a:t>5</a:t>
            </a:r>
            <a:r>
              <a:rPr lang="th-TH" altLang="ja-JP" dirty="0"/>
              <a:t> ตัว เนื่องจากเราใช้ตัวเลขไปแล้ว 1 ตัว</a:t>
            </a:r>
          </a:p>
          <a:p>
            <a:pPr lvl="1"/>
            <a:r>
              <a:rPr lang="th-TH" altLang="ja-JP" dirty="0"/>
              <a:t>วิธีที่จะเลือกตัวเลขสำหรับ</a:t>
            </a:r>
            <a:r>
              <a:rPr lang="th-TH" altLang="ja-JP" dirty="0">
                <a:solidFill>
                  <a:schemeClr val="accent2"/>
                </a:solidFill>
              </a:rPr>
              <a:t>ตำแหน่งที่สาม</a:t>
            </a:r>
            <a:r>
              <a:rPr lang="th-TH" altLang="ja-JP" dirty="0"/>
              <a:t>คือ </a:t>
            </a:r>
            <a:r>
              <a:rPr lang="th-TH" altLang="ja-JP" b="1" dirty="0">
                <a:solidFill>
                  <a:srgbClr val="FF0000"/>
                </a:solidFill>
              </a:rPr>
              <a:t>4</a:t>
            </a:r>
            <a:r>
              <a:rPr lang="th-TH" altLang="ja-JP" dirty="0"/>
              <a:t> ตัว</a:t>
            </a:r>
          </a:p>
          <a:p>
            <a:pPr lvl="1"/>
            <a:r>
              <a:rPr lang="th-TH" altLang="en-US" dirty="0"/>
              <a:t>ดังนั้น</a:t>
            </a:r>
            <a:r>
              <a:rPr lang="th-TH" altLang="ja-JP" dirty="0"/>
              <a:t>จำนวนเลขชุดที่เป็นไปได้ทั้งหมด คือ </a:t>
            </a:r>
            <a:r>
              <a:rPr lang="en-US" altLang="ja-JP" sz="2100" dirty="0">
                <a:ea typeface="MS PGothic" panose="020B0600070205080204" pitchFamily="34" charset="-128"/>
              </a:rPr>
              <a:t>5</a:t>
            </a:r>
            <a:r>
              <a:rPr lang="th-TH" altLang="ja-JP" sz="2100" dirty="0"/>
              <a:t> </a:t>
            </a:r>
            <a:r>
              <a:rPr lang="en-US" altLang="en-US" sz="2100" dirty="0">
                <a:sym typeface="Symbol" panose="05050102010706020507" pitchFamily="18" charset="2"/>
              </a:rPr>
              <a:t></a:t>
            </a:r>
            <a:r>
              <a:rPr lang="th-TH" altLang="ja-JP" sz="2100" dirty="0"/>
              <a:t> </a:t>
            </a:r>
            <a:r>
              <a:rPr lang="en-US" altLang="ja-JP" sz="2100" dirty="0">
                <a:ea typeface="MS PGothic" panose="020B0600070205080204" pitchFamily="34" charset="-128"/>
              </a:rPr>
              <a:t>5</a:t>
            </a:r>
            <a:r>
              <a:rPr lang="th-TH" altLang="ja-JP" sz="2100" dirty="0"/>
              <a:t> </a:t>
            </a:r>
            <a:r>
              <a:rPr lang="en-US" altLang="en-US" sz="2100" dirty="0">
                <a:sym typeface="Symbol" panose="05050102010706020507" pitchFamily="18" charset="2"/>
              </a:rPr>
              <a:t></a:t>
            </a:r>
            <a:r>
              <a:rPr lang="th-TH" altLang="ja-JP" sz="2100" dirty="0"/>
              <a:t> </a:t>
            </a:r>
            <a:r>
              <a:rPr lang="en-US" altLang="ja-JP" sz="2100" dirty="0">
                <a:ea typeface="MS PGothic" panose="020B0600070205080204" pitchFamily="34" charset="-128"/>
              </a:rPr>
              <a:t>4 = 100</a:t>
            </a:r>
            <a:endParaRPr lang="th-TH" alt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3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Theoretic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/>
              <a:t>ถ้า</a:t>
            </a:r>
            <a:r>
              <a:rPr lang="en-US" altLang="en-US" sz="2800" dirty="0"/>
              <a:t> </a:t>
            </a:r>
            <a:r>
              <a:rPr lang="en-US" altLang="en-US" sz="2800" i="1" dirty="0"/>
              <a:t>A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เป็นเซตของวิธีที่จะทำงาน</a:t>
            </a:r>
            <a:r>
              <a:rPr lang="en-US" altLang="en-US" sz="2800" dirty="0"/>
              <a:t> 1, </a:t>
            </a:r>
            <a:r>
              <a:rPr lang="th-TH" altLang="en-US" sz="2800" dirty="0"/>
              <a:t>และ</a:t>
            </a:r>
            <a:r>
              <a:rPr lang="en-US" altLang="en-US" sz="2800" dirty="0"/>
              <a:t> </a:t>
            </a:r>
            <a:r>
              <a:rPr lang="en-US" altLang="en-US" sz="2800" i="1" dirty="0"/>
              <a:t>B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เป็นเซตของวิธีที่จะทำงาน</a:t>
            </a:r>
            <a:r>
              <a:rPr lang="en-US" altLang="en-US" sz="2800" dirty="0"/>
              <a:t> 2</a:t>
            </a:r>
            <a:r>
              <a:rPr lang="th-TH" altLang="en-US" sz="2800" dirty="0"/>
              <a:t> และถ้า</a:t>
            </a:r>
            <a:r>
              <a:rPr lang="en-US" altLang="en-US" sz="2800" dirty="0"/>
              <a:t> </a:t>
            </a:r>
            <a:r>
              <a:rPr lang="en-US" altLang="en-US" sz="2800" i="1" dirty="0"/>
              <a:t>A</a:t>
            </a:r>
            <a:r>
              <a:rPr lang="en-US" altLang="en-US" sz="2800" dirty="0"/>
              <a:t> </a:t>
            </a:r>
            <a:r>
              <a:rPr lang="th-TH" altLang="en-US" sz="2800" dirty="0"/>
              <a:t>และ</a:t>
            </a:r>
            <a:r>
              <a:rPr lang="en-US" altLang="en-US" sz="2800" dirty="0"/>
              <a:t> </a:t>
            </a:r>
            <a:r>
              <a:rPr lang="en-US" altLang="en-US" sz="2800" i="1" dirty="0"/>
              <a:t>B</a:t>
            </a:r>
            <a:r>
              <a:rPr lang="en-US" altLang="en-US" sz="2800" dirty="0"/>
              <a:t> </a:t>
            </a:r>
            <a:r>
              <a:rPr lang="th-TH" altLang="en-US" sz="2800" b="1" dirty="0">
                <a:solidFill>
                  <a:srgbClr val="FF0000"/>
                </a:solidFill>
              </a:rPr>
              <a:t>ไม่มีสมาชิกร่วม</a:t>
            </a:r>
            <a:r>
              <a:rPr lang="th-TH" altLang="en-US" sz="2800" dirty="0"/>
              <a:t>(</a:t>
            </a:r>
            <a:r>
              <a:rPr lang="en-US" altLang="en-US" sz="2800" dirty="0"/>
              <a:t>disjoint</a:t>
            </a:r>
            <a:r>
              <a:rPr lang="th-TH" altLang="en-US" sz="2800" dirty="0"/>
              <a:t>) ดังนั้น</a:t>
            </a:r>
            <a:r>
              <a:rPr lang="en-US" altLang="en-US" sz="2800" dirty="0" smtClean="0"/>
              <a:t>:</a:t>
            </a:r>
          </a:p>
          <a:p>
            <a:pPr marL="0" indent="0">
              <a:buNone/>
            </a:pP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th-TH" altLang="en-US" dirty="0"/>
              <a:t>วิธีที่จะทำงาน </a:t>
            </a:r>
            <a:r>
              <a:rPr lang="en-US" altLang="en-US" dirty="0"/>
              <a:t>1 </a:t>
            </a:r>
            <a:r>
              <a:rPr lang="th-TH" altLang="en-US" b="1" u="sng" dirty="0"/>
              <a:t>หรือ</a:t>
            </a:r>
            <a:r>
              <a:rPr lang="en-US" altLang="en-US" dirty="0"/>
              <a:t> </a:t>
            </a:r>
            <a:r>
              <a:rPr lang="th-TH" altLang="en-US" dirty="0"/>
              <a:t>งาน </a:t>
            </a:r>
            <a:r>
              <a:rPr lang="en-US" altLang="en-US" dirty="0"/>
              <a:t>2 </a:t>
            </a:r>
            <a:r>
              <a:rPr lang="th-TH" altLang="en-US" dirty="0"/>
              <a:t>คือ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และ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|</a:t>
            </a:r>
            <a:r>
              <a:rPr lang="en-US" altLang="en-US" i="1" dirty="0">
                <a:solidFill>
                  <a:srgbClr val="FF0000"/>
                </a:solidFill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|=|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|+|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800080"/>
                </a:solidFill>
                <a:sym typeface="Symbol" panose="05050102010706020507" pitchFamily="18" charset="2"/>
              </a:rPr>
              <a:t>	   (</a:t>
            </a:r>
            <a:r>
              <a:rPr lang="th-TH" altLang="en-US" sz="2800" dirty="0">
                <a:solidFill>
                  <a:srgbClr val="800080"/>
                </a:solidFill>
                <a:sym typeface="Symbol" panose="05050102010706020507" pitchFamily="18" charset="2"/>
              </a:rPr>
              <a:t>จำนวนวิธีที่จะเลือกสมาชิกใดๆจากเซตใดเซตหนึ่ง</a:t>
            </a:r>
            <a:r>
              <a:rPr lang="en-US" altLang="en-US" sz="2800" dirty="0" smtClean="0">
                <a:solidFill>
                  <a:srgbClr val="800080"/>
                </a:solidFill>
                <a:sym typeface="Symbol" panose="05050102010706020507" pitchFamily="18" charset="2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rgbClr val="800080"/>
              </a:solidFill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th-TH" altLang="en-US" dirty="0">
                <a:sym typeface="Symbol" panose="05050102010706020507" pitchFamily="18" charset="2"/>
              </a:rPr>
              <a:t>วิธีที่จะทำงาน </a:t>
            </a:r>
            <a:r>
              <a:rPr lang="en-US" altLang="en-US" dirty="0">
                <a:sym typeface="Symbol" panose="05050102010706020507" pitchFamily="18" charset="2"/>
              </a:rPr>
              <a:t>1 </a:t>
            </a:r>
            <a:r>
              <a:rPr lang="th-TH" altLang="en-US" b="1" u="sng" dirty="0">
                <a:sym typeface="Symbol" panose="05050102010706020507" pitchFamily="18" charset="2"/>
              </a:rPr>
              <a:t>และ</a:t>
            </a:r>
            <a:r>
              <a:rPr lang="en-US" altLang="en-US" dirty="0">
                <a:sym typeface="Symbol" panose="05050102010706020507" pitchFamily="18" charset="2"/>
              </a:rPr>
              <a:t> 2 </a:t>
            </a:r>
            <a:r>
              <a:rPr lang="th-TH" altLang="en-US" dirty="0">
                <a:sym typeface="Symbol" panose="05050102010706020507" pitchFamily="18" charset="2"/>
              </a:rPr>
              <a:t>แทนด้วย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และ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|A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B|=|A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|·|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800080"/>
                </a:solidFill>
                <a:sym typeface="Symbol" panose="05050102010706020507" pitchFamily="18" charset="2"/>
              </a:rPr>
              <a:t>       (</a:t>
            </a:r>
            <a:r>
              <a:rPr lang="th-TH" altLang="en-US" sz="2800" dirty="0">
                <a:solidFill>
                  <a:srgbClr val="800080"/>
                </a:solidFill>
                <a:sym typeface="Symbol" panose="05050102010706020507" pitchFamily="18" charset="2"/>
              </a:rPr>
              <a:t>จำนวนวิธีที่จะเลือกสมาชิกหนึ่งๆจากทั้งสองเซต</a:t>
            </a:r>
            <a:r>
              <a:rPr lang="en-US" altLang="en-US" sz="2800" dirty="0">
                <a:solidFill>
                  <a:srgbClr val="800080"/>
                </a:solidFill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h-TH" sz="2800" dirty="0"/>
              <a:t>ถ้าเราสามารถเดินทางจากเมือง</a:t>
            </a:r>
            <a:r>
              <a:rPr lang="en-US" sz="2800" dirty="0"/>
              <a:t> A </a:t>
            </a:r>
            <a:r>
              <a:rPr lang="th-TH" sz="2800" dirty="0"/>
              <a:t>ไปเมือง </a:t>
            </a:r>
            <a:r>
              <a:rPr lang="en-US" sz="2800" dirty="0"/>
              <a:t>B </a:t>
            </a:r>
            <a:r>
              <a:rPr lang="th-TH" sz="2800" dirty="0"/>
              <a:t>ได้ทั้งทาง</a:t>
            </a:r>
            <a:r>
              <a:rPr lang="th-TH" sz="2800" dirty="0" smtClean="0"/>
              <a:t>บกหรือทาง</a:t>
            </a:r>
            <a:r>
              <a:rPr lang="th-TH" sz="2800" dirty="0"/>
              <a:t>อากาศ โดยทางบกมี </a:t>
            </a:r>
            <a:r>
              <a:rPr lang="en-US" sz="2800" dirty="0"/>
              <a:t>2 </a:t>
            </a:r>
            <a:r>
              <a:rPr lang="th-TH" sz="2800" dirty="0"/>
              <a:t>เส้นทาง ทางอากาศมีเส้นทางเดียว จงหาจำนวนเส้นทางทั้งหมดในการเดินทางจากเมือง</a:t>
            </a:r>
            <a:r>
              <a:rPr lang="en-US" sz="2800" dirty="0"/>
              <a:t> A </a:t>
            </a:r>
            <a:r>
              <a:rPr lang="th-TH" sz="2800" dirty="0"/>
              <a:t>ไปยังเมือง </a:t>
            </a:r>
            <a:r>
              <a:rPr lang="en-US" sz="2800" dirty="0"/>
              <a:t>B</a:t>
            </a:r>
          </a:p>
          <a:p>
            <a:pPr lvl="1">
              <a:defRPr/>
            </a:pPr>
            <a:r>
              <a:rPr lang="th-TH" dirty="0">
                <a:solidFill>
                  <a:srgbClr val="0070C0"/>
                </a:solidFill>
              </a:rPr>
              <a:t>จำนวนเส้นทางในการเดินทางจากเมือง</a:t>
            </a:r>
            <a:r>
              <a:rPr lang="en-US" dirty="0">
                <a:solidFill>
                  <a:srgbClr val="0070C0"/>
                </a:solidFill>
              </a:rPr>
              <a:t> A </a:t>
            </a:r>
            <a:r>
              <a:rPr lang="th-TH" dirty="0">
                <a:solidFill>
                  <a:srgbClr val="0070C0"/>
                </a:solidFill>
              </a:rPr>
              <a:t>ไปยังเมือง </a:t>
            </a:r>
            <a:r>
              <a:rPr lang="en-US" dirty="0">
                <a:solidFill>
                  <a:srgbClr val="0070C0"/>
                </a:solidFill>
              </a:rPr>
              <a:t>B </a:t>
            </a:r>
            <a:r>
              <a:rPr lang="th-TH" dirty="0">
                <a:solidFill>
                  <a:srgbClr val="0070C0"/>
                </a:solidFill>
              </a:rPr>
              <a:t>เท่ากับ </a:t>
            </a:r>
            <a:r>
              <a:rPr lang="en-US" dirty="0" smtClean="0">
                <a:solidFill>
                  <a:srgbClr val="0070C0"/>
                </a:solidFill>
              </a:rPr>
              <a:t>2+1=3</a:t>
            </a:r>
          </a:p>
          <a:p>
            <a:pPr marL="366713" lvl="1" indent="0">
              <a:buNone/>
              <a:defRPr/>
            </a:pPr>
            <a:endParaRPr lang="th-TH" sz="25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th-TH" sz="2800" dirty="0"/>
              <a:t>จากตัวอย่างข้างบน หากต้องการเดินทางจากเมือง </a:t>
            </a:r>
            <a:r>
              <a:rPr lang="en-US" sz="2800" dirty="0"/>
              <a:t>A </a:t>
            </a:r>
            <a:r>
              <a:rPr lang="th-TH" sz="2800" dirty="0"/>
              <a:t>ไปยังเมือง </a:t>
            </a:r>
            <a:r>
              <a:rPr lang="en-US" sz="2800" dirty="0"/>
              <a:t>C </a:t>
            </a:r>
            <a:r>
              <a:rPr lang="th-TH" sz="2800" dirty="0"/>
              <a:t>ซึ่งจะต้องผ่านเมือง </a:t>
            </a:r>
            <a:r>
              <a:rPr lang="en-US" sz="2800" dirty="0"/>
              <a:t>B </a:t>
            </a:r>
            <a:r>
              <a:rPr lang="th-TH" sz="2800" dirty="0"/>
              <a:t>ถ้าทราบว่ามี </a:t>
            </a:r>
            <a:r>
              <a:rPr lang="en-US" sz="2800" dirty="0"/>
              <a:t>4 </a:t>
            </a:r>
            <a:r>
              <a:rPr lang="th-TH" sz="2800" dirty="0"/>
              <a:t>เส้นทางจากเมือง </a:t>
            </a:r>
            <a:r>
              <a:rPr lang="en-US" sz="2800" dirty="0"/>
              <a:t>B </a:t>
            </a:r>
            <a:r>
              <a:rPr lang="th-TH" sz="2800" dirty="0"/>
              <a:t>ไปเมือง</a:t>
            </a:r>
            <a:r>
              <a:rPr lang="en-US" sz="2800" dirty="0"/>
              <a:t> C</a:t>
            </a:r>
            <a:r>
              <a:rPr lang="th-TH" sz="2800" dirty="0"/>
              <a:t> จงหาจำนวนเส้นทางทั้งหมดในการเดินทางจากเมือง</a:t>
            </a:r>
            <a:r>
              <a:rPr lang="en-US" sz="2800" dirty="0"/>
              <a:t> A </a:t>
            </a:r>
            <a:r>
              <a:rPr lang="th-TH" sz="2800" dirty="0"/>
              <a:t>ไปยังเมือง </a:t>
            </a:r>
            <a:r>
              <a:rPr lang="en-US" sz="2800" dirty="0"/>
              <a:t>C</a:t>
            </a:r>
          </a:p>
          <a:p>
            <a:pPr lvl="1">
              <a:defRPr/>
            </a:pPr>
            <a:r>
              <a:rPr lang="th-TH" dirty="0">
                <a:solidFill>
                  <a:srgbClr val="0070C0"/>
                </a:solidFill>
              </a:rPr>
              <a:t>จำนวนเส้นทางในการเดินทางจากเมือง</a:t>
            </a:r>
            <a:r>
              <a:rPr lang="en-US" dirty="0">
                <a:solidFill>
                  <a:srgbClr val="0070C0"/>
                </a:solidFill>
              </a:rPr>
              <a:t> A </a:t>
            </a:r>
            <a:r>
              <a:rPr lang="th-TH" dirty="0">
                <a:solidFill>
                  <a:srgbClr val="0070C0"/>
                </a:solidFill>
              </a:rPr>
              <a:t>ไปยังเมือง </a:t>
            </a:r>
            <a:r>
              <a:rPr lang="en-US" dirty="0">
                <a:solidFill>
                  <a:srgbClr val="0070C0"/>
                </a:solidFill>
              </a:rPr>
              <a:t>C </a:t>
            </a:r>
            <a:r>
              <a:rPr lang="th-TH" dirty="0">
                <a:solidFill>
                  <a:srgbClr val="0070C0"/>
                </a:solidFill>
              </a:rPr>
              <a:t>เท่ากับ </a:t>
            </a:r>
            <a:r>
              <a:rPr lang="en-US" dirty="0">
                <a:solidFill>
                  <a:srgbClr val="0070C0"/>
                </a:solidFill>
              </a:rPr>
              <a:t>3∙4=12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475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IP Address</a:t>
            </a:r>
            <a:r>
              <a:rPr lang="th-TH" dirty="0" smtClean="0"/>
              <a:t>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Internet Protocol version 4</a:t>
            </a:r>
          </a:p>
          <a:p>
            <a:pPr lvl="1"/>
            <a:r>
              <a:rPr lang="th-TH" dirty="0" smtClean="0"/>
              <a:t>มีขนาด 32 </a:t>
            </a:r>
            <a:r>
              <a:rPr lang="en-US" dirty="0" smtClean="0"/>
              <a:t>bits </a:t>
            </a:r>
            <a:r>
              <a:rPr lang="th-TH" dirty="0" smtClean="0"/>
              <a:t>เรียงกันในรูปแบบที่เรียกว่า </a:t>
            </a:r>
            <a:r>
              <a:rPr lang="en-US" dirty="0" smtClean="0"/>
              <a:t>dotted decimal </a:t>
            </a:r>
            <a:r>
              <a:rPr lang="th-TH" dirty="0" smtClean="0"/>
              <a:t>โดยแบ่งของเป็น 4 ชุด ชุดละ 8 </a:t>
            </a:r>
            <a:r>
              <a:rPr lang="en-US" dirty="0" smtClean="0"/>
              <a:t>bits</a:t>
            </a:r>
          </a:p>
          <a:p>
            <a:pPr lvl="2"/>
            <a:r>
              <a:rPr lang="en-US" dirty="0" err="1" smtClean="0"/>
              <a:t>aaaaaaaa</a:t>
            </a:r>
            <a:r>
              <a:rPr lang="en-US" dirty="0" smtClean="0"/>
              <a:t> </a:t>
            </a:r>
            <a:r>
              <a:rPr lang="en-US" b="1" dirty="0" smtClean="0"/>
              <a:t>. </a:t>
            </a:r>
            <a:r>
              <a:rPr lang="en-US" dirty="0" err="1" smtClean="0"/>
              <a:t>bbbbbbbb</a:t>
            </a:r>
            <a:r>
              <a:rPr lang="en-US" dirty="0" smtClean="0"/>
              <a:t> . </a:t>
            </a:r>
            <a:r>
              <a:rPr lang="en-US" dirty="0" err="1" smtClean="0"/>
              <a:t>cccccccc</a:t>
            </a:r>
            <a:r>
              <a:rPr lang="en-US" dirty="0" smtClean="0"/>
              <a:t> 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ddddddd</a:t>
            </a:r>
            <a:r>
              <a:rPr lang="en-US" dirty="0" smtClean="0"/>
              <a:t>  </a:t>
            </a:r>
            <a:endParaRPr lang="th-TH" dirty="0" smtClean="0"/>
          </a:p>
          <a:p>
            <a:pPr lvl="2"/>
            <a:r>
              <a:rPr lang="th-TH" dirty="0" smtClean="0"/>
              <a:t>เพื่อใช้จดจำง่ายจึงใช้เลขฐาน 10 เช่น 202.44.32.14</a:t>
            </a:r>
          </a:p>
          <a:p>
            <a:pPr lvl="1"/>
            <a:r>
              <a:rPr lang="th-TH" dirty="0" smtClean="0"/>
              <a:t>มีการแบ่งประเภทของหมายเลข </a:t>
            </a:r>
            <a:r>
              <a:rPr lang="en-US" dirty="0" smtClean="0"/>
              <a:t>IP </a:t>
            </a:r>
            <a:r>
              <a:rPr lang="th-TH" dirty="0" smtClean="0"/>
              <a:t>ออกเป็น </a:t>
            </a:r>
            <a:r>
              <a:rPr lang="en-US" dirty="0" smtClean="0"/>
              <a:t>class</a:t>
            </a:r>
          </a:p>
          <a:p>
            <a:pPr lvl="2"/>
            <a:r>
              <a:rPr lang="en-US" dirty="0" smtClean="0"/>
              <a:t>Class A </a:t>
            </a:r>
            <a:r>
              <a:rPr lang="th-TH" dirty="0" smtClean="0"/>
              <a:t>ตัวเลขชุดแรกของหมายเลขไอพีจะอยู่ในช่วง 1 - 127</a:t>
            </a:r>
            <a:endParaRPr lang="en-US" dirty="0" smtClean="0"/>
          </a:p>
          <a:p>
            <a:pPr lvl="2"/>
            <a:r>
              <a:rPr lang="en-US" dirty="0" smtClean="0"/>
              <a:t>Class B</a:t>
            </a:r>
            <a:r>
              <a:rPr lang="th-TH" dirty="0" smtClean="0"/>
              <a:t>  ตัวเลข</a:t>
            </a:r>
            <a:r>
              <a:rPr lang="th-TH" dirty="0"/>
              <a:t>ชุดแรกของหมายเลขไอพีจะอยู่ในช่วง 1 - </a:t>
            </a:r>
            <a:r>
              <a:rPr lang="th-TH" dirty="0" smtClean="0"/>
              <a:t>191</a:t>
            </a:r>
            <a:endParaRPr lang="en-US" dirty="0" smtClean="0"/>
          </a:p>
          <a:p>
            <a:pPr lvl="2"/>
            <a:r>
              <a:rPr lang="en-US" dirty="0" smtClean="0"/>
              <a:t>Class C</a:t>
            </a:r>
            <a:r>
              <a:rPr lang="th-TH" dirty="0" smtClean="0"/>
              <a:t> </a:t>
            </a:r>
            <a:r>
              <a:rPr lang="th-TH" dirty="0"/>
              <a:t>ตัวเลขชุดแรกของหมายเลขไอพีจะอยู่ในช่วง </a:t>
            </a:r>
            <a:r>
              <a:rPr lang="th-TH" dirty="0" smtClean="0"/>
              <a:t>192 </a:t>
            </a:r>
            <a:r>
              <a:rPr lang="th-TH" dirty="0"/>
              <a:t>- </a:t>
            </a:r>
            <a:r>
              <a:rPr lang="th-TH" dirty="0" smtClean="0"/>
              <a:t>223</a:t>
            </a:r>
            <a:endParaRPr lang="en-US" dirty="0" smtClean="0"/>
          </a:p>
          <a:p>
            <a:pPr lvl="2"/>
            <a:r>
              <a:rPr lang="en-US" dirty="0" smtClean="0"/>
              <a:t>Class D</a:t>
            </a:r>
            <a:r>
              <a:rPr lang="th-TH" dirty="0" smtClean="0"/>
              <a:t> </a:t>
            </a:r>
            <a:r>
              <a:rPr lang="th-TH" dirty="0"/>
              <a:t>ตัวเลขชุดแรกของหมายเลขไอพีจะอยู่ในช่วง </a:t>
            </a:r>
            <a:r>
              <a:rPr lang="th-TH" dirty="0" smtClean="0"/>
              <a:t>224- 239 </a:t>
            </a:r>
            <a:r>
              <a:rPr lang="en-US" dirty="0" smtClean="0"/>
              <a:t>(Multicast)</a:t>
            </a:r>
          </a:p>
          <a:p>
            <a:pPr lvl="2"/>
            <a:r>
              <a:rPr lang="en-US" dirty="0" smtClean="0"/>
              <a:t>Class E</a:t>
            </a:r>
            <a:r>
              <a:rPr lang="th-TH" dirty="0" smtClean="0"/>
              <a:t> </a:t>
            </a:r>
            <a:r>
              <a:rPr lang="th-TH" dirty="0"/>
              <a:t>ตัวเลขชุดแรกของหมายเลขไอพีจะอยู่ในช่วง </a:t>
            </a:r>
            <a:r>
              <a:rPr lang="th-TH" dirty="0" smtClean="0"/>
              <a:t>240 – 255</a:t>
            </a:r>
            <a:r>
              <a:rPr lang="en-US" dirty="0" smtClean="0"/>
              <a:t> (Experiment)</a:t>
            </a:r>
            <a:endParaRPr lang="en-US" dirty="0"/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9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</a:t>
            </a:r>
            <a:r>
              <a:rPr lang="en-US" dirty="0"/>
              <a:t>: IP Address</a:t>
            </a:r>
            <a:r>
              <a:rPr lang="th-TH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4" cy="4495800"/>
          </a:xfrm>
        </p:spPr>
        <p:txBody>
          <a:bodyPr/>
          <a:lstStyle/>
          <a:p>
            <a:r>
              <a:rPr lang="th-TH" sz="2400" b="1" dirty="0" smtClean="0"/>
              <a:t>ข้อมูลเพิ่มเติม </a:t>
            </a:r>
            <a:r>
              <a:rPr lang="en-US" sz="2400" b="1" dirty="0" smtClean="0"/>
              <a:t>:</a:t>
            </a:r>
            <a:r>
              <a:rPr lang="en-US" sz="2400" dirty="0" smtClean="0"/>
              <a:t>  </a:t>
            </a:r>
          </a:p>
          <a:p>
            <a:pPr lvl="1"/>
            <a:r>
              <a:rPr lang="th-TH" sz="2100" dirty="0" smtClean="0"/>
              <a:t>หมายเลขไอพีแรกของแต่ละกลุ่ม </a:t>
            </a:r>
            <a:r>
              <a:rPr lang="en-US" sz="2100" dirty="0" smtClean="0"/>
              <a:t>network </a:t>
            </a:r>
            <a:r>
              <a:rPr lang="th-TH" sz="2100" dirty="0" smtClean="0"/>
              <a:t>จะถูกจองไว้เป็นหมายเลข </a:t>
            </a:r>
            <a:r>
              <a:rPr lang="en-US" sz="2100" dirty="0" smtClean="0"/>
              <a:t>network</a:t>
            </a:r>
            <a:r>
              <a:rPr lang="th-TH" sz="2100" dirty="0" smtClean="0"/>
              <a:t> </a:t>
            </a:r>
            <a:r>
              <a:rPr lang="en-US" sz="2100" dirty="0" smtClean="0"/>
              <a:t>id </a:t>
            </a:r>
            <a:r>
              <a:rPr lang="th-TH" sz="2100" dirty="0" smtClean="0"/>
              <a:t>ของกลุ่ม และหมายเลขไอพีสุดท้ายของแต่ละกลุ่มจะถูกจองไว้สำหรับเป็น </a:t>
            </a:r>
            <a:r>
              <a:rPr lang="en-US" sz="2100" dirty="0" smtClean="0"/>
              <a:t>broadcast IP</a:t>
            </a:r>
          </a:p>
          <a:p>
            <a:r>
              <a:rPr lang="th-TH" sz="2400" dirty="0" smtClean="0"/>
              <a:t>จง</a:t>
            </a:r>
            <a:r>
              <a:rPr lang="th-TH" sz="2400" dirty="0"/>
              <a:t>หาจำนวนหมายเลขไอพีที่สามารถใช้งานได้ทั้งหมด ใน </a:t>
            </a:r>
            <a:r>
              <a:rPr lang="en-US" sz="2400" dirty="0"/>
              <a:t>class A, B </a:t>
            </a:r>
            <a:r>
              <a:rPr lang="th-TH" sz="2400" dirty="0"/>
              <a:t>และ </a:t>
            </a:r>
            <a:r>
              <a:rPr lang="en-US" sz="2400" dirty="0"/>
              <a:t>C </a:t>
            </a:r>
            <a:r>
              <a:rPr lang="th-TH" sz="2400" dirty="0"/>
              <a:t>รวมกัน</a:t>
            </a:r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IP: Class A</a:t>
            </a:r>
          </a:p>
          <a:p>
            <a:pPr lvl="1"/>
            <a:r>
              <a:rPr lang="th-TH" sz="2000" dirty="0" smtClean="0"/>
              <a:t>บิตแรกจะเป็น 0</a:t>
            </a:r>
          </a:p>
          <a:p>
            <a:pPr lvl="1"/>
            <a:r>
              <a:rPr lang="th-TH" sz="2000" dirty="0" smtClean="0"/>
              <a:t>จะมี </a:t>
            </a:r>
            <a:r>
              <a:rPr lang="en-US" sz="2000" dirty="0" smtClean="0"/>
              <a:t>network id </a:t>
            </a:r>
            <a:r>
              <a:rPr lang="th-TH" sz="2000" dirty="0" smtClean="0"/>
              <a:t>จำนวน </a:t>
            </a:r>
            <a:r>
              <a:rPr lang="en-US" sz="2000" dirty="0" smtClean="0"/>
              <a:t>8 bits</a:t>
            </a:r>
          </a:p>
          <a:p>
            <a:pPr lvl="1"/>
            <a:r>
              <a:rPr lang="th-TH" sz="2000" dirty="0" smtClean="0"/>
              <a:t>จะมี </a:t>
            </a:r>
            <a:r>
              <a:rPr lang="en-US" sz="2000" dirty="0" smtClean="0"/>
              <a:t>host id </a:t>
            </a:r>
            <a:r>
              <a:rPr lang="th-TH" sz="2000" dirty="0" smtClean="0"/>
              <a:t>จำนวน </a:t>
            </a:r>
            <a:r>
              <a:rPr lang="en-US" sz="2000" dirty="0" smtClean="0"/>
              <a:t>24 bits</a:t>
            </a:r>
          </a:p>
          <a:p>
            <a:pPr lvl="1"/>
            <a:r>
              <a:rPr lang="th-TH" sz="2000" dirty="0" smtClean="0"/>
              <a:t>รูปแบบคือ </a:t>
            </a:r>
            <a:r>
              <a:rPr lang="en-US" sz="2000" b="1" dirty="0" smtClean="0">
                <a:solidFill>
                  <a:srgbClr val="FF0000"/>
                </a:solidFill>
              </a:rPr>
              <a:t>0</a:t>
            </a:r>
            <a:r>
              <a:rPr lang="en-US" sz="2000" b="1" dirty="0" smtClean="0">
                <a:solidFill>
                  <a:srgbClr val="0070C0"/>
                </a:solidFill>
              </a:rPr>
              <a:t>NNNNNNN</a:t>
            </a:r>
            <a:r>
              <a:rPr lang="en-US" sz="2000" dirty="0" smtClean="0"/>
              <a:t> . </a:t>
            </a:r>
            <a:r>
              <a:rPr lang="en-US" sz="2000" dirty="0" smtClean="0">
                <a:solidFill>
                  <a:srgbClr val="00B050"/>
                </a:solidFill>
              </a:rPr>
              <a:t>HHHHHHHH</a:t>
            </a:r>
            <a:r>
              <a:rPr lang="en-US" sz="2000" dirty="0" smtClean="0"/>
              <a:t> . </a:t>
            </a:r>
            <a:r>
              <a:rPr lang="en-US" sz="2000" dirty="0" smtClean="0">
                <a:solidFill>
                  <a:srgbClr val="00B050"/>
                </a:solidFill>
              </a:rPr>
              <a:t>HHHHHHHH</a:t>
            </a:r>
            <a:r>
              <a:rPr lang="en-US" sz="2000" dirty="0" smtClean="0"/>
              <a:t> . </a:t>
            </a:r>
            <a:r>
              <a:rPr lang="en-US" sz="2000" dirty="0" smtClean="0">
                <a:solidFill>
                  <a:srgbClr val="00B050"/>
                </a:solidFill>
              </a:rPr>
              <a:t>HHHHHHHH</a:t>
            </a:r>
          </a:p>
          <a:p>
            <a:pPr lvl="1"/>
            <a:r>
              <a:rPr lang="th-TH" sz="2000" b="1" dirty="0" smtClean="0"/>
              <a:t>ขั้นตอนที่ 1 </a:t>
            </a:r>
            <a:r>
              <a:rPr lang="th-TH" sz="2000" dirty="0" smtClean="0"/>
              <a:t>หาจำนวน </a:t>
            </a:r>
            <a:r>
              <a:rPr lang="en-US" sz="2000" dirty="0" smtClean="0">
                <a:solidFill>
                  <a:srgbClr val="0070C0"/>
                </a:solidFill>
              </a:rPr>
              <a:t>network</a:t>
            </a:r>
            <a:r>
              <a:rPr lang="th-TH" sz="2000" dirty="0" smtClean="0"/>
              <a:t> ของ </a:t>
            </a:r>
            <a:r>
              <a:rPr lang="en-US" sz="2000" dirty="0" smtClean="0"/>
              <a:t>Class A: 2</a:t>
            </a:r>
            <a:r>
              <a:rPr lang="en-US" sz="2000" baseline="30000" dirty="0" smtClean="0"/>
              <a:t>7  </a:t>
            </a:r>
            <a:r>
              <a:rPr lang="en-US" sz="2000" dirty="0" smtClean="0"/>
              <a:t>- 1 = </a:t>
            </a:r>
            <a:r>
              <a:rPr lang="en-US" sz="2000" b="1" dirty="0" smtClean="0">
                <a:solidFill>
                  <a:srgbClr val="0070C0"/>
                </a:solidFill>
              </a:rPr>
              <a:t>127</a:t>
            </a:r>
            <a:r>
              <a:rPr lang="en-US" sz="2000" dirty="0" smtClean="0"/>
              <a:t> (</a:t>
            </a:r>
            <a:r>
              <a:rPr lang="th-TH" sz="2000" dirty="0" smtClean="0"/>
              <a:t>มี 7 บิต </a:t>
            </a:r>
            <a:r>
              <a:rPr lang="en-US" sz="2000" dirty="0" smtClean="0"/>
              <a:t>, 0</a:t>
            </a:r>
            <a:r>
              <a:rPr lang="th-TH" sz="2000" dirty="0" smtClean="0"/>
              <a:t> ไม่ได้ใช้</a:t>
            </a:r>
            <a:r>
              <a:rPr lang="en-US" sz="2000" dirty="0" smtClean="0"/>
              <a:t>)</a:t>
            </a:r>
          </a:p>
          <a:p>
            <a:pPr lvl="1"/>
            <a:r>
              <a:rPr lang="th-TH" sz="2000" b="1" dirty="0" smtClean="0"/>
              <a:t>ขั้นตอนที่ 2 </a:t>
            </a:r>
            <a:r>
              <a:rPr lang="th-TH" sz="2000" dirty="0" smtClean="0"/>
              <a:t>หาจำนวน </a:t>
            </a:r>
            <a:r>
              <a:rPr lang="en-US" sz="2000" dirty="0" smtClean="0">
                <a:solidFill>
                  <a:srgbClr val="00B050"/>
                </a:solidFill>
              </a:rPr>
              <a:t>host</a:t>
            </a:r>
            <a:r>
              <a:rPr lang="en-US" sz="2000" dirty="0" smtClean="0"/>
              <a:t> </a:t>
            </a:r>
            <a:r>
              <a:rPr lang="th-TH" sz="2000" dirty="0" smtClean="0"/>
              <a:t>ของแต่ละ </a:t>
            </a:r>
            <a:r>
              <a:rPr lang="en-US" sz="2000" dirty="0" smtClean="0"/>
              <a:t>network :  2</a:t>
            </a:r>
            <a:r>
              <a:rPr lang="en-US" sz="2000" baseline="30000" dirty="0" smtClean="0"/>
              <a:t>24</a:t>
            </a:r>
            <a:r>
              <a:rPr lang="en-US" sz="2000" dirty="0" smtClean="0"/>
              <a:t> – 2 = </a:t>
            </a:r>
            <a:r>
              <a:rPr lang="en-US" sz="2000" b="1" dirty="0" smtClean="0">
                <a:solidFill>
                  <a:srgbClr val="00B050"/>
                </a:solidFill>
              </a:rPr>
              <a:t>16777214</a:t>
            </a:r>
            <a:r>
              <a:rPr lang="en-US" sz="2000" dirty="0" smtClean="0"/>
              <a:t> (</a:t>
            </a:r>
            <a:r>
              <a:rPr lang="th-TH" sz="2000" dirty="0" smtClean="0"/>
              <a:t>มี 24 บิต ใช้ไม่ได้ 2 เลข</a:t>
            </a:r>
            <a:r>
              <a:rPr lang="en-US" sz="2000" dirty="0" smtClean="0"/>
              <a:t>)</a:t>
            </a:r>
          </a:p>
          <a:p>
            <a:pPr lvl="1"/>
            <a:r>
              <a:rPr lang="th-TH" sz="2000" dirty="0" smtClean="0"/>
              <a:t>เพราะฉะนั้น </a:t>
            </a:r>
            <a:r>
              <a:rPr lang="en-US" sz="2000" dirty="0" smtClean="0"/>
              <a:t>Class A </a:t>
            </a:r>
            <a:r>
              <a:rPr lang="th-TH" sz="2000" dirty="0" smtClean="0"/>
              <a:t>มีหมายเลขไอพีที่ใช้ได้ทั้งหมด 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0070C0"/>
                </a:solidFill>
              </a:rPr>
              <a:t>127 </a:t>
            </a:r>
            <a:r>
              <a:rPr lang="en-US" sz="2000" dirty="0" smtClean="0"/>
              <a:t>x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16777214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2,130,706,178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22080</TotalTime>
  <Words>3279</Words>
  <Application>Microsoft Office PowerPoint</Application>
  <PresentationFormat>On-screen Show (4:3)</PresentationFormat>
  <Paragraphs>290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4" baseType="lpstr">
      <vt:lpstr>MS PGothic</vt:lpstr>
      <vt:lpstr>Angsana New</vt:lpstr>
      <vt:lpstr>Arial</vt:lpstr>
      <vt:lpstr>Calibri</vt:lpstr>
      <vt:lpstr>FreesiaUPC</vt:lpstr>
      <vt:lpstr>HGPｺﾞｼｯｸE</vt:lpstr>
      <vt:lpstr>Symbol</vt:lpstr>
      <vt:lpstr>Tw Cen MT</vt:lpstr>
      <vt:lpstr>Wingdings</vt:lpstr>
      <vt:lpstr>Wingdings 2</vt:lpstr>
      <vt:lpstr>ตรงกลาง</vt:lpstr>
      <vt:lpstr>Microsoft Equation 3.0</vt:lpstr>
      <vt:lpstr>Equation</vt:lpstr>
      <vt:lpstr>COMBINATORICS </vt:lpstr>
      <vt:lpstr>Combinatorics</vt:lpstr>
      <vt:lpstr>Sum and Product Rules</vt:lpstr>
      <vt:lpstr>ตัวอย่าง: Sum and Product Rules</vt:lpstr>
      <vt:lpstr>ตัวอย่าง: Product Rule</vt:lpstr>
      <vt:lpstr>Set Theoretic Version</vt:lpstr>
      <vt:lpstr>ตัวอย่าง</vt:lpstr>
      <vt:lpstr>ตัวอย่าง: IP Address (1)</vt:lpstr>
      <vt:lpstr>ตัวอย่าง: IP Address (2)</vt:lpstr>
      <vt:lpstr>ตัวอย่าง: IP Address (2)</vt:lpstr>
      <vt:lpstr>ตัวอย่าง: IP Address (3)</vt:lpstr>
      <vt:lpstr>Inclusion-Exclusion Principle</vt:lpstr>
      <vt:lpstr>Inclusion-Exclusion Example</vt:lpstr>
      <vt:lpstr>Pigeonhole Principle</vt:lpstr>
      <vt:lpstr>Generalized Pigeonhole Principle</vt:lpstr>
      <vt:lpstr>การจัดลำดับ (Permutation)</vt:lpstr>
      <vt:lpstr>Permutation</vt:lpstr>
      <vt:lpstr>แบบฝึกหัด</vt:lpstr>
      <vt:lpstr>Permutation (ต่อ)</vt:lpstr>
      <vt:lpstr>การจัดลำดับสิ่งของ n สิ่งที่ไม่แตกต่างกันทั้งหมด</vt:lpstr>
      <vt:lpstr>การจัดหมู่ (Combination)</vt:lpstr>
      <vt:lpstr>สูตรการหาจำนวนวิธีการจัดหมู่</vt:lpstr>
      <vt:lpstr>ตัวอย่าง: Combination</vt:lpstr>
      <vt:lpstr>คุณสมบัติของ Combination</vt:lpstr>
      <vt:lpstr>Pascal’s Triangle (1)</vt:lpstr>
      <vt:lpstr>Pascal’s Triangle (2)</vt:lpstr>
      <vt:lpstr>สัมประสิทธิ์ทวินาม(Binomial Coefficients)</vt:lpstr>
      <vt:lpstr>สัมประสิทธิ์ทวินาม(Binomial Coefficients)</vt:lpstr>
      <vt:lpstr>สัมประสิทธิ์ทวินาม(Binomial Coefficients)</vt:lpstr>
      <vt:lpstr>แบบฝึกหัด (ทำส่ง)</vt:lpstr>
      <vt:lpstr>แบบฝึกหัด (ทำส่ง)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803</cp:revision>
  <dcterms:created xsi:type="dcterms:W3CDTF">2010-02-28T04:09:14Z</dcterms:created>
  <dcterms:modified xsi:type="dcterms:W3CDTF">2014-10-23T03:21:31Z</dcterms:modified>
</cp:coreProperties>
</file>