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89" r:id="rId2"/>
    <p:sldId id="403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7" r:id="rId12"/>
    <p:sldId id="413" r:id="rId13"/>
    <p:sldId id="414" r:id="rId14"/>
    <p:sldId id="415" r:id="rId15"/>
    <p:sldId id="416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34" r:id="rId24"/>
    <p:sldId id="432" r:id="rId25"/>
    <p:sldId id="433" r:id="rId26"/>
    <p:sldId id="435" r:id="rId27"/>
    <p:sldId id="436" r:id="rId28"/>
    <p:sldId id="437" r:id="rId29"/>
    <p:sldId id="438" r:id="rId30"/>
    <p:sldId id="439" r:id="rId31"/>
    <p:sldId id="440" r:id="rId32"/>
    <p:sldId id="412" r:id="rId33"/>
    <p:sldId id="441" r:id="rId3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85996" autoAdjust="0"/>
  </p:normalViewPr>
  <p:slideViewPr>
    <p:cSldViewPr>
      <p:cViewPr varScale="1">
        <p:scale>
          <a:sx n="52" d="100"/>
          <a:sy n="52" d="100"/>
        </p:scale>
        <p:origin x="84" y="3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22/10/57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537" y="3325728"/>
            <a:ext cx="5166767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Number theory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292536" y="5188064"/>
            <a:ext cx="3775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Credit: </a:t>
            </a:r>
            <a:r>
              <a:rPr lang="en-US" sz="2000" dirty="0" err="1" smtClean="0">
                <a:latin typeface="+mn-lt"/>
              </a:rPr>
              <a:t>Benchaporn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Jantarakongkul</a:t>
            </a:r>
            <a:endParaRPr lang="en-US" sz="2000" dirty="0" smtClean="0">
              <a:latin typeface="+mn-lt"/>
            </a:endParaRPr>
          </a:p>
          <a:p>
            <a:pPr algn="r"/>
            <a:r>
              <a:rPr lang="en-US" sz="2000" dirty="0" err="1" smtClean="0">
                <a:latin typeface="+mn-lt"/>
              </a:rPr>
              <a:t>Burapha</a:t>
            </a:r>
            <a:r>
              <a:rPr lang="en-US" sz="2000" dirty="0" smtClean="0">
                <a:latin typeface="+mn-lt"/>
              </a:rPr>
              <a:t> University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ปรับปรุงอัลกอริทึมในการหาจำนวนเฉพาะ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h-TH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5876701"/>
              </p:ext>
            </p:extLst>
          </p:nvPr>
        </p:nvGraphicFramePr>
        <p:xfrm>
          <a:off x="612775" y="1556792"/>
          <a:ext cx="8153400" cy="370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656430"/>
              </p:ext>
            </p:extLst>
          </p:nvPr>
        </p:nvGraphicFramePr>
        <p:xfrm>
          <a:off x="612648" y="1988840"/>
          <a:ext cx="8153400" cy="370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901496"/>
              </p:ext>
            </p:extLst>
          </p:nvPr>
        </p:nvGraphicFramePr>
        <p:xfrm>
          <a:off x="611560" y="2420888"/>
          <a:ext cx="8153400" cy="370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  <a:gridCol w="4076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852936"/>
            <a:ext cx="5328592" cy="1963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63"/>
          <a:stretch/>
        </p:blipFill>
        <p:spPr>
          <a:xfrm>
            <a:off x="4499993" y="5229200"/>
            <a:ext cx="3960440" cy="1255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4987042"/>
            <a:ext cx="3384376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dirty="0" smtClean="0">
                <a:latin typeface="+mj-lt"/>
                <a:cs typeface="+mn-cs"/>
              </a:rPr>
              <a:t>ทดสอบด้วย</a:t>
            </a:r>
            <a:r>
              <a:rPr lang="en-US" sz="1800" dirty="0" smtClean="0">
                <a:latin typeface="+mj-lt"/>
                <a:cs typeface="+mn-cs"/>
              </a:rPr>
              <a:t> n </a:t>
            </a:r>
            <a:r>
              <a:rPr lang="en-US" sz="1800" dirty="0">
                <a:latin typeface="+mj-lt"/>
                <a:cs typeface="+mn-cs"/>
              </a:rPr>
              <a:t>= </a:t>
            </a:r>
            <a:r>
              <a:rPr lang="en-US" sz="1800" dirty="0" smtClean="0">
                <a:latin typeface="+mj-lt"/>
                <a:cs typeface="+mn-cs"/>
              </a:rPr>
              <a:t>1073676287</a:t>
            </a:r>
          </a:p>
          <a:p>
            <a:r>
              <a:rPr lang="th-TH" sz="1800" dirty="0" smtClean="0">
                <a:latin typeface="+mj-lt"/>
                <a:cs typeface="+mn-cs"/>
              </a:rPr>
              <a:t>บนเครื่อง</a:t>
            </a:r>
          </a:p>
          <a:p>
            <a:r>
              <a:rPr lang="en-US" sz="1800" dirty="0" smtClean="0">
                <a:latin typeface="+mj-lt"/>
                <a:cs typeface="+mn-cs"/>
              </a:rPr>
              <a:t>Core-i5 @2.40 GHz</a:t>
            </a:r>
          </a:p>
          <a:p>
            <a:r>
              <a:rPr lang="en-US" sz="1800" dirty="0" smtClean="0">
                <a:latin typeface="+mj-lt"/>
                <a:cs typeface="+mn-cs"/>
              </a:rPr>
              <a:t>Ram:</a:t>
            </a:r>
            <a:r>
              <a:rPr lang="th-TH" sz="1800" dirty="0" smtClean="0">
                <a:latin typeface="+mj-lt"/>
                <a:cs typeface="+mn-cs"/>
              </a:rPr>
              <a:t> </a:t>
            </a:r>
            <a:r>
              <a:rPr lang="en-US" sz="1800" dirty="0" smtClean="0">
                <a:latin typeface="+mj-lt"/>
                <a:cs typeface="+mn-cs"/>
              </a:rPr>
              <a:t>8 GB</a:t>
            </a:r>
          </a:p>
          <a:p>
            <a:r>
              <a:rPr lang="en-US" sz="1800" dirty="0" smtClean="0">
                <a:latin typeface="+mj-lt"/>
                <a:cs typeface="+mn-cs"/>
              </a:rPr>
              <a:t>Windows 7 64 bit</a:t>
            </a:r>
          </a:p>
          <a:p>
            <a:r>
              <a:rPr lang="en-US" sz="1800" dirty="0" smtClean="0">
                <a:latin typeface="+mj-lt"/>
                <a:cs typeface="+mn-cs"/>
              </a:rPr>
              <a:t>Java SE version 1.7.0_60</a:t>
            </a:r>
            <a:endParaRPr lang="en-US" sz="1800" dirty="0"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08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การแยกตัวประกอบ </a:t>
            </a:r>
            <a:r>
              <a:rPr lang="en-US" dirty="0" smtClean="0"/>
              <a:t>(Prime Factorization)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จำนวนเต็มบวกทุกตัวสามารถแยกตัวประกอบ และเขียนในรูปผลคูณของชุดจำนวนเฉพาะที่เรียกจากจำนวนเฉพาะที่มีค่าน้อยไปมากได้เพียงแบบเดียวเท่านั้น</a:t>
            </a:r>
          </a:p>
          <a:p>
            <a:r>
              <a:rPr lang="th-TH" b="1" dirty="0" smtClean="0"/>
              <a:t>ตัวอย่าง 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1 = 1</a:t>
            </a:r>
          </a:p>
          <a:p>
            <a:pPr lvl="1"/>
            <a:r>
              <a:rPr lang="en-US" dirty="0" smtClean="0"/>
              <a:t>2 = 2</a:t>
            </a:r>
          </a:p>
          <a:p>
            <a:pPr lvl="1"/>
            <a:r>
              <a:rPr lang="en-US" dirty="0" smtClean="0"/>
              <a:t>4 = 2 x 2 </a:t>
            </a:r>
          </a:p>
          <a:p>
            <a:pPr lvl="1"/>
            <a:r>
              <a:rPr lang="en-US" dirty="0" smtClean="0"/>
              <a:t>100 = 2 x 2 x 5 x 5 = 2</a:t>
            </a:r>
            <a:r>
              <a:rPr lang="en-US" baseline="30000" dirty="0" smtClean="0"/>
              <a:t>2</a:t>
            </a:r>
            <a:r>
              <a:rPr lang="en-US" dirty="0" smtClean="0"/>
              <a:t> x 5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2000 = 2 x 2 x 2 x 2 x 5 x 5 x 5 = 2</a:t>
            </a:r>
            <a:r>
              <a:rPr lang="en-US" baseline="30000" dirty="0" smtClean="0"/>
              <a:t>4</a:t>
            </a:r>
            <a:r>
              <a:rPr lang="en-US" dirty="0" smtClean="0"/>
              <a:t> x 5</a:t>
            </a:r>
            <a:r>
              <a:rPr lang="en-US" baseline="30000" dirty="0" smtClean="0"/>
              <a:t>3</a:t>
            </a:r>
          </a:p>
          <a:p>
            <a:r>
              <a:rPr lang="th-TH" dirty="0" smtClean="0"/>
              <a:t>จงหาตัวประกอบของ 12</a:t>
            </a:r>
            <a:r>
              <a:rPr lang="th-TH" dirty="0"/>
              <a:t>4</a:t>
            </a:r>
            <a:r>
              <a:rPr lang="th-TH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การหาร </a:t>
            </a:r>
            <a:r>
              <a:rPr lang="en-US" dirty="0" smtClean="0"/>
              <a:t>(The Division)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400" b="1" dirty="0">
                <a:sym typeface="Symbol" panose="05050102010706020507" pitchFamily="18" charset="2"/>
              </a:rPr>
              <a:t>Theorem: </a:t>
            </a:r>
            <a:r>
              <a:rPr lang="th-TH" altLang="en-US" sz="2400" dirty="0">
                <a:sym typeface="Symbol" panose="05050102010706020507" pitchFamily="18" charset="2"/>
              </a:rPr>
              <a:t>สำหรับจำนวนเต็มใดๆ </a:t>
            </a:r>
            <a:r>
              <a:rPr lang="th-TH" altLang="en-US" sz="2400" i="1" dirty="0">
                <a:sym typeface="Symbol" panose="05050102010706020507" pitchFamily="18" charset="2"/>
              </a:rPr>
              <a:t>ตัวตั้ง(</a:t>
            </a:r>
            <a:r>
              <a:rPr lang="en-US" altLang="en-US" sz="2400" i="1" dirty="0">
                <a:sym typeface="Symbol" panose="05050102010706020507" pitchFamily="18" charset="2"/>
              </a:rPr>
              <a:t>dividend</a:t>
            </a:r>
            <a:r>
              <a:rPr lang="th-TH" altLang="en-US" sz="2400" i="1" dirty="0">
                <a:sym typeface="Symbol" panose="05050102010706020507" pitchFamily="18" charset="2"/>
              </a:rPr>
              <a:t>)</a:t>
            </a:r>
            <a:r>
              <a:rPr lang="en-US" altLang="en-US" sz="2400" i="1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และ</a:t>
            </a:r>
            <a:r>
              <a:rPr lang="th-TH" altLang="en-US" sz="2400" i="1" dirty="0">
                <a:sym typeface="Symbol" panose="05050102010706020507" pitchFamily="18" charset="2"/>
              </a:rPr>
              <a:t>ตัวหาร(</a:t>
            </a:r>
            <a:r>
              <a:rPr lang="en-US" altLang="en-US" sz="2400" i="1" dirty="0">
                <a:sym typeface="Symbol" panose="05050102010706020507" pitchFamily="18" charset="2"/>
              </a:rPr>
              <a:t>divisor</a:t>
            </a:r>
            <a:r>
              <a:rPr lang="th-TH" altLang="en-US" sz="2400" i="1" dirty="0">
                <a:sym typeface="Symbol" panose="05050102010706020507" pitchFamily="18" charset="2"/>
              </a:rPr>
              <a:t>)</a:t>
            </a:r>
            <a:r>
              <a:rPr lang="en-US" altLang="en-US" sz="2400" i="1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≠0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  <a:r>
              <a:rPr lang="th-TH" altLang="en-US" sz="2400" dirty="0">
                <a:sym typeface="Symbol" panose="05050102010706020507" pitchFamily="18" charset="2"/>
              </a:rPr>
              <a:t>มีจำนวนเต็มเพียงค่าเดียวที่เป็น</a:t>
            </a:r>
            <a:r>
              <a:rPr lang="th-TH" altLang="en-US" sz="2400" i="1" dirty="0">
                <a:sym typeface="Symbol" panose="05050102010706020507" pitchFamily="18" charset="2"/>
              </a:rPr>
              <a:t>ผลหาร(</a:t>
            </a:r>
            <a:r>
              <a:rPr lang="en-US" altLang="en-US" sz="2400" i="1" dirty="0">
                <a:sym typeface="Symbol" panose="05050102010706020507" pitchFamily="18" charset="2"/>
              </a:rPr>
              <a:t>quotient</a:t>
            </a:r>
            <a:r>
              <a:rPr lang="th-TH" altLang="en-US" sz="2400" i="1" dirty="0">
                <a:sym typeface="Symbol" panose="05050102010706020507" pitchFamily="18" charset="2"/>
              </a:rPr>
              <a:t>)</a:t>
            </a:r>
            <a:r>
              <a:rPr lang="en-US" altLang="en-US" sz="2400" i="1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q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และ </a:t>
            </a:r>
            <a:r>
              <a:rPr lang="th-TH" altLang="en-US" sz="2400" i="1" dirty="0">
                <a:sym typeface="Symbol" panose="05050102010706020507" pitchFamily="18" charset="2"/>
              </a:rPr>
              <a:t>เศษ(</a:t>
            </a:r>
            <a:r>
              <a:rPr lang="en-US" altLang="en-US" sz="2400" i="1" dirty="0">
                <a:sym typeface="Symbol" panose="05050102010706020507" pitchFamily="18" charset="2"/>
              </a:rPr>
              <a:t>remainder</a:t>
            </a:r>
            <a:r>
              <a:rPr lang="th-TH" altLang="en-US" sz="2400" i="1" dirty="0">
                <a:sym typeface="Symbol" panose="05050102010706020507" pitchFamily="18" charset="2"/>
              </a:rPr>
              <a:t>)</a:t>
            </a:r>
            <a:r>
              <a:rPr lang="en-US" altLang="en-US" sz="2400" i="1" dirty="0">
                <a:sym typeface="Symbol" panose="05050102010706020507" pitchFamily="18" charset="2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cs typeface="Angsana New" panose="02020603050405020304" pitchFamily="18" charset="-34"/>
                <a:sym typeface="Symbol" panose="05050102010706020507" pitchFamily="18" charset="2"/>
              </a:rPr>
              <a:t>  </a:t>
            </a:r>
            <a:r>
              <a:rPr lang="th-TH" altLang="en-US" sz="2400" dirty="0">
                <a:sym typeface="Symbol" panose="05050102010706020507" pitchFamily="18" charset="2"/>
              </a:rPr>
              <a:t>โดยที่ 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en-US" altLang="en-US" sz="2400" i="1" dirty="0" err="1">
                <a:solidFill>
                  <a:srgbClr val="FF0000"/>
                </a:solidFill>
                <a:sym typeface="Symbol" panose="05050102010706020507" pitchFamily="18" charset="2"/>
              </a:rPr>
              <a:t>dq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+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และ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0 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r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&lt; |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d|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th-TH" altLang="en-US" sz="2400" dirty="0">
                <a:sym typeface="Symbol" panose="05050102010706020507" pitchFamily="18" charset="2"/>
              </a:rPr>
              <a:t>จากทฤษฎีข้างบน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en-US" altLang="en-US" sz="2400" dirty="0">
                <a:sym typeface="Symbol" panose="05050102010706020507" pitchFamily="18" charset="2"/>
              </a:rPr>
              <a:t>  </a:t>
            </a:r>
            <a:r>
              <a:rPr lang="en-US" altLang="en-US" sz="2400" b="1" i="1" dirty="0">
                <a:solidFill>
                  <a:srgbClr val="008000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เรียกว่า ตัวหาร(</a:t>
            </a:r>
            <a:r>
              <a:rPr lang="en-US" altLang="en-US" sz="2400" dirty="0">
                <a:sym typeface="Symbol" panose="05050102010706020507" pitchFamily="18" charset="2"/>
              </a:rPr>
              <a:t>divisor</a:t>
            </a:r>
            <a:r>
              <a:rPr lang="th-TH" altLang="en-US" sz="2400" dirty="0"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en-US" altLang="en-US" sz="2400" dirty="0">
                <a:sym typeface="Symbol" panose="05050102010706020507" pitchFamily="18" charset="2"/>
              </a:rPr>
              <a:t>  </a:t>
            </a:r>
            <a:r>
              <a:rPr lang="en-US" altLang="en-US" sz="2400" b="1" i="1" dirty="0">
                <a:solidFill>
                  <a:srgbClr val="008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เรียกว่า ตัวตั้ง(</a:t>
            </a:r>
            <a:r>
              <a:rPr lang="en-US" altLang="en-US" sz="2400" dirty="0">
                <a:sym typeface="Symbol" panose="05050102010706020507" pitchFamily="18" charset="2"/>
              </a:rPr>
              <a:t>dividend</a:t>
            </a:r>
            <a:r>
              <a:rPr lang="th-TH" altLang="en-US" sz="2400" dirty="0"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en-US" altLang="en-US" sz="2400" dirty="0">
                <a:sym typeface="Symbol" panose="05050102010706020507" pitchFamily="18" charset="2"/>
              </a:rPr>
              <a:t>  </a:t>
            </a:r>
            <a:r>
              <a:rPr lang="en-US" altLang="en-US" sz="2400" b="1" i="1" dirty="0">
                <a:solidFill>
                  <a:srgbClr val="008000"/>
                </a:solidFill>
                <a:sym typeface="Symbol" panose="05050102010706020507" pitchFamily="18" charset="2"/>
              </a:rPr>
              <a:t>q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เรียกว่า ผลหาร(</a:t>
            </a:r>
            <a:r>
              <a:rPr lang="en-US" altLang="en-US" sz="2400" dirty="0">
                <a:sym typeface="Symbol" panose="05050102010706020507" pitchFamily="18" charset="2"/>
              </a:rPr>
              <a:t>quotient</a:t>
            </a:r>
            <a:r>
              <a:rPr lang="th-TH" altLang="en-US" sz="2400" dirty="0"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  <a:r>
              <a:rPr lang="th-TH" altLang="en-US" sz="2400" dirty="0">
                <a:sym typeface="Symbol" panose="05050102010706020507" pitchFamily="18" charset="2"/>
              </a:rPr>
              <a:t>และ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en-US" altLang="en-US" sz="2400" dirty="0">
                <a:sym typeface="Symbol" panose="05050102010706020507" pitchFamily="18" charset="2"/>
              </a:rPr>
              <a:t>  </a:t>
            </a:r>
            <a:r>
              <a:rPr lang="en-US" altLang="en-US" sz="2400" b="1" i="1" dirty="0">
                <a:solidFill>
                  <a:srgbClr val="00800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เรียกว่า เศษ</a:t>
            </a:r>
            <a:r>
              <a:rPr lang="th-TH" altLang="en-US" sz="2400" dirty="0">
                <a:cs typeface="Angsana New" panose="02020603050405020304" pitchFamily="18" charset="-34"/>
                <a:sym typeface="Symbol" panose="05050102010706020507" pitchFamily="18" charset="2"/>
              </a:rPr>
              <a:t>เหลือ</a:t>
            </a:r>
            <a:r>
              <a:rPr lang="th-TH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dirty="0">
                <a:sym typeface="Symbol" panose="05050102010706020507" pitchFamily="18" charset="2"/>
              </a:rPr>
              <a:t>remainder</a:t>
            </a:r>
            <a:r>
              <a:rPr lang="th-TH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การหารยาว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2322649"/>
            <a:ext cx="5543528" cy="366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117 = 31·3 + 24</a:t>
            </a:r>
          </a:p>
          <a:p>
            <a:pPr>
              <a:buFontTx/>
              <a:buNone/>
              <a:defRPr/>
            </a:pPr>
            <a:r>
              <a:rPr lang="en-US" i="1" dirty="0" smtClean="0"/>
              <a:t>a </a:t>
            </a:r>
            <a:r>
              <a:rPr lang="en-US" dirty="0" smtClean="0"/>
              <a:t>= </a:t>
            </a:r>
            <a:r>
              <a:rPr lang="en-US" i="1" dirty="0" err="1" smtClean="0"/>
              <a:t>dq</a:t>
            </a:r>
            <a:r>
              <a:rPr lang="en-US" i="1" dirty="0" smtClean="0"/>
              <a:t> </a:t>
            </a:r>
            <a:r>
              <a:rPr lang="en-US" dirty="0" smtClean="0"/>
              <a:t>+</a:t>
            </a:r>
            <a:r>
              <a:rPr lang="en-US" i="1" dirty="0" smtClean="0"/>
              <a:t> r</a:t>
            </a:r>
            <a:endParaRPr lang="en-US" dirty="0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245588"/>
              </p:ext>
            </p:extLst>
          </p:nvPr>
        </p:nvGraphicFramePr>
        <p:xfrm>
          <a:off x="3749675" y="1971254"/>
          <a:ext cx="1355725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469800" imgH="431640" progId="Equation.3">
                  <p:embed/>
                </p:oleObj>
              </mc:Choice>
              <mc:Fallback>
                <p:oleObj name="Equation" r:id="rId3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1971254"/>
                        <a:ext cx="1355725" cy="124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150939"/>
              </p:ext>
            </p:extLst>
          </p:nvPr>
        </p:nvGraphicFramePr>
        <p:xfrm>
          <a:off x="4443413" y="2944391"/>
          <a:ext cx="6604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228600" imgH="393480" progId="Equation.3">
                  <p:embed/>
                </p:oleObj>
              </mc:Choice>
              <mc:Fallback>
                <p:oleObj name="Equation" r:id="rId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2944391"/>
                        <a:ext cx="66040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6"/>
          <p:cNvSpPr>
            <a:spLocks/>
          </p:cNvSpPr>
          <p:nvPr/>
        </p:nvSpPr>
        <p:spPr bwMode="auto">
          <a:xfrm>
            <a:off x="5638800" y="1772816"/>
            <a:ext cx="1600200" cy="914400"/>
          </a:xfrm>
          <a:prstGeom prst="callout1">
            <a:avLst>
              <a:gd name="adj1" fmla="val 12500"/>
              <a:gd name="adj2" fmla="val -4764"/>
              <a:gd name="adj3" fmla="val 50000"/>
              <a:gd name="adj4" fmla="val -34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>
                <a:latin typeface="Tahom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h-TH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2400" b="1" i="1" dirty="0">
                <a:latin typeface="Tahoma" panose="020B0604030504040204" pitchFamily="34" charset="0"/>
                <a:cs typeface="Times New Roman" panose="02020603050405020304" pitchFamily="18" charset="0"/>
              </a:rPr>
              <a:t>quotient</a:t>
            </a:r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5638800" y="3296816"/>
            <a:ext cx="1828800" cy="914400"/>
          </a:xfrm>
          <a:prstGeom prst="callout1">
            <a:avLst>
              <a:gd name="adj1" fmla="val 12500"/>
              <a:gd name="adj2" fmla="val -4167"/>
              <a:gd name="adj3" fmla="val 50000"/>
              <a:gd name="adj4" fmla="val -2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>
                <a:latin typeface="Tahom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h-TH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2400" b="1" i="1" dirty="0">
                <a:latin typeface="Tahoma" panose="020B0604030504040204" pitchFamily="34" charset="0"/>
                <a:cs typeface="Times New Roman" panose="02020603050405020304" pitchFamily="18" charset="0"/>
              </a:rPr>
              <a:t>remainder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1600200" y="2230016"/>
            <a:ext cx="1600200" cy="914400"/>
          </a:xfrm>
          <a:prstGeom prst="callout1">
            <a:avLst>
              <a:gd name="adj1" fmla="val 12500"/>
              <a:gd name="adj2" fmla="val 104764"/>
              <a:gd name="adj3" fmla="val 54690"/>
              <a:gd name="adj4" fmla="val 134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th-TH" altLang="en-US" sz="2400" i="1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2400" b="1" i="1" dirty="0">
                <a:latin typeface="Tahoma" panose="020B0604030504040204" pitchFamily="34" charset="0"/>
                <a:cs typeface="Times New Roman" panose="02020603050405020304" pitchFamily="18" charset="0"/>
              </a:rPr>
              <a:t>divisor</a:t>
            </a:r>
          </a:p>
        </p:txBody>
      </p:sp>
      <p:sp>
        <p:nvSpPr>
          <p:cNvPr id="11" name="AutoShape 9"/>
          <p:cNvSpPr>
            <a:spLocks/>
          </p:cNvSpPr>
          <p:nvPr/>
        </p:nvSpPr>
        <p:spPr bwMode="auto">
          <a:xfrm>
            <a:off x="1981200" y="3417466"/>
            <a:ext cx="1600200" cy="914400"/>
          </a:xfrm>
          <a:prstGeom prst="callout1">
            <a:avLst>
              <a:gd name="adj1" fmla="val 12500"/>
              <a:gd name="adj2" fmla="val 104764"/>
              <a:gd name="adj3" fmla="val -50347"/>
              <a:gd name="adj4" fmla="val 161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>
                <a:latin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h-TH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2400" b="1" i="1" dirty="0">
                <a:latin typeface="Tahoma" panose="020B0604030504040204" pitchFamily="34" charset="0"/>
                <a:cs typeface="Times New Roman" panose="02020603050405020304" pitchFamily="18" charset="0"/>
              </a:rPr>
              <a:t>dividend</a:t>
            </a:r>
          </a:p>
        </p:txBody>
      </p:sp>
    </p:spTree>
    <p:extLst>
      <p:ext uri="{BB962C8B-B14F-4D97-AF65-F5344CB8AC3E}">
        <p14:creationId xmlns:p14="http://schemas.microsoft.com/office/powerpoint/2010/main" val="12156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การหารยาว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76064" y="255456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-11 = 3·(-4) +</a:t>
            </a:r>
            <a:r>
              <a:rPr lang="en-US" altLang="en-US" dirty="0" smtClean="0">
                <a:latin typeface="+mj-lt"/>
                <a:cs typeface="+mj-cs"/>
              </a:rPr>
              <a:t>1 </a:t>
            </a:r>
            <a:r>
              <a:rPr lang="th-TH" altLang="en-US" dirty="0" smtClean="0">
                <a:latin typeface="+mj-lt"/>
                <a:cs typeface="+mj-cs"/>
              </a:rPr>
              <a:t> </a:t>
            </a:r>
            <a:r>
              <a:rPr lang="th-TH" altLang="en-US" dirty="0" smtClean="0">
                <a:solidFill>
                  <a:srgbClr val="FF3300"/>
                </a:solidFill>
                <a:latin typeface="+mj-lt"/>
                <a:cs typeface="+mj-cs"/>
                <a:sym typeface="Symbol" panose="05050102010706020507" pitchFamily="18" charset="2"/>
              </a:rPr>
              <a:t>ข้อสังเกต</a:t>
            </a:r>
            <a:r>
              <a:rPr lang="en-US" altLang="en-US" dirty="0" smtClean="0">
                <a:solidFill>
                  <a:srgbClr val="FF3300"/>
                </a:solidFill>
                <a:latin typeface="+mj-lt"/>
                <a:cs typeface="+mj-cs"/>
                <a:sym typeface="Symbol" panose="05050102010706020507" pitchFamily="18" charset="2"/>
              </a:rPr>
              <a:t>: </a:t>
            </a:r>
            <a:r>
              <a:rPr lang="th-TH" altLang="en-US" dirty="0" smtClean="0">
                <a:solidFill>
                  <a:schemeClr val="accent2"/>
                </a:solidFill>
                <a:latin typeface="+mj-lt"/>
                <a:cs typeface="+mj-cs"/>
                <a:sym typeface="Symbol" panose="05050102010706020507" pitchFamily="18" charset="2"/>
              </a:rPr>
              <a:t>เศษเหลือจะเป็นจำนวนลบไม่ได้</a:t>
            </a:r>
            <a:endParaRPr lang="en-US" altLang="en-US" dirty="0" smtClean="0">
              <a:latin typeface="+mj-lt"/>
              <a:cs typeface="+mj-cs"/>
            </a:endParaRPr>
          </a:p>
          <a:p>
            <a:pPr>
              <a:buFontTx/>
              <a:buNone/>
            </a:pPr>
            <a:r>
              <a:rPr lang="en-US" altLang="en-US" i="1" dirty="0" smtClean="0"/>
              <a:t>a </a:t>
            </a:r>
            <a:r>
              <a:rPr lang="en-US" altLang="en-US" dirty="0" smtClean="0"/>
              <a:t>= </a:t>
            </a:r>
            <a:r>
              <a:rPr lang="en-US" altLang="en-US" i="1" dirty="0" err="1" smtClean="0"/>
              <a:t>dq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+</a:t>
            </a:r>
            <a:r>
              <a:rPr lang="en-US" altLang="en-US" i="1" dirty="0" smtClean="0"/>
              <a:t> r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594362"/>
              </p:ext>
            </p:extLst>
          </p:nvPr>
        </p:nvGraphicFramePr>
        <p:xfrm>
          <a:off x="3822700" y="1772692"/>
          <a:ext cx="120808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419040" imgH="419040" progId="Equation.3">
                  <p:embed/>
                </p:oleObj>
              </mc:Choice>
              <mc:Fallback>
                <p:oleObj name="Equation" r:id="rId3" imgW="419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1772692"/>
                        <a:ext cx="1208088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552378"/>
              </p:ext>
            </p:extLst>
          </p:nvPr>
        </p:nvGraphicFramePr>
        <p:xfrm>
          <a:off x="4191000" y="2674392"/>
          <a:ext cx="915988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317160" imgH="431640" progId="Equation.3">
                  <p:embed/>
                </p:oleObj>
              </mc:Choice>
              <mc:Fallback>
                <p:oleObj name="Equation" r:id="rId5" imgW="317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74392"/>
                        <a:ext cx="915988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6"/>
          <p:cNvSpPr>
            <a:spLocks/>
          </p:cNvSpPr>
          <p:nvPr/>
        </p:nvSpPr>
        <p:spPr bwMode="auto">
          <a:xfrm>
            <a:off x="5638800" y="1556792"/>
            <a:ext cx="1600200" cy="914400"/>
          </a:xfrm>
          <a:prstGeom prst="callout1">
            <a:avLst>
              <a:gd name="adj1" fmla="val 12500"/>
              <a:gd name="adj2" fmla="val -4764"/>
              <a:gd name="adj3" fmla="val 50000"/>
              <a:gd name="adj4" fmla="val -34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>
                <a:latin typeface="Tahom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the </a:t>
            </a:r>
            <a:r>
              <a:rPr lang="en-US" altLang="en-US" sz="2400" b="1" i="1" dirty="0">
                <a:latin typeface="Tahoma" panose="020B0604030504040204" pitchFamily="34" charset="0"/>
                <a:cs typeface="Times New Roman" panose="02020603050405020304" pitchFamily="18" charset="0"/>
              </a:rPr>
              <a:t>quotient</a:t>
            </a:r>
          </a:p>
        </p:txBody>
      </p:sp>
      <p:sp>
        <p:nvSpPr>
          <p:cNvPr id="11" name="AutoShape 7"/>
          <p:cNvSpPr>
            <a:spLocks/>
          </p:cNvSpPr>
          <p:nvPr/>
        </p:nvSpPr>
        <p:spPr bwMode="auto">
          <a:xfrm>
            <a:off x="5638800" y="3080792"/>
            <a:ext cx="1828800" cy="914400"/>
          </a:xfrm>
          <a:prstGeom prst="callout1">
            <a:avLst>
              <a:gd name="adj1" fmla="val 12500"/>
              <a:gd name="adj2" fmla="val -4167"/>
              <a:gd name="adj3" fmla="val 50000"/>
              <a:gd name="adj4" fmla="val -2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>
                <a:latin typeface="Tahom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the </a:t>
            </a:r>
            <a:r>
              <a:rPr lang="en-US" altLang="en-US" sz="2400" b="1" i="1" dirty="0">
                <a:latin typeface="Tahoma" panose="020B0604030504040204" pitchFamily="34" charset="0"/>
                <a:cs typeface="Times New Roman" panose="02020603050405020304" pitchFamily="18" charset="0"/>
              </a:rPr>
              <a:t>remainder</a:t>
            </a:r>
          </a:p>
        </p:txBody>
      </p:sp>
      <p:sp>
        <p:nvSpPr>
          <p:cNvPr id="12" name="AutoShape 8"/>
          <p:cNvSpPr>
            <a:spLocks/>
          </p:cNvSpPr>
          <p:nvPr/>
        </p:nvSpPr>
        <p:spPr bwMode="auto">
          <a:xfrm>
            <a:off x="1600200" y="2013992"/>
            <a:ext cx="1600200" cy="914400"/>
          </a:xfrm>
          <a:prstGeom prst="callout1">
            <a:avLst>
              <a:gd name="adj1" fmla="val 12500"/>
              <a:gd name="adj2" fmla="val 104764"/>
              <a:gd name="adj3" fmla="val 54690"/>
              <a:gd name="adj4" fmla="val 134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>
                <a:latin typeface="Tahom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the </a:t>
            </a:r>
            <a:r>
              <a:rPr lang="en-US" altLang="en-US" sz="2400" b="1" i="1" dirty="0">
                <a:latin typeface="Tahoma" panose="020B0604030504040204" pitchFamily="34" charset="0"/>
                <a:cs typeface="Times New Roman" panose="02020603050405020304" pitchFamily="18" charset="0"/>
              </a:rPr>
              <a:t>divisor</a:t>
            </a:r>
          </a:p>
        </p:txBody>
      </p:sp>
      <p:sp>
        <p:nvSpPr>
          <p:cNvPr id="13" name="AutoShape 9"/>
          <p:cNvSpPr>
            <a:spLocks/>
          </p:cNvSpPr>
          <p:nvPr/>
        </p:nvSpPr>
        <p:spPr bwMode="auto">
          <a:xfrm>
            <a:off x="1981200" y="3201442"/>
            <a:ext cx="1600200" cy="914400"/>
          </a:xfrm>
          <a:prstGeom prst="callout1">
            <a:avLst>
              <a:gd name="adj1" fmla="val 12500"/>
              <a:gd name="adj2" fmla="val 104764"/>
              <a:gd name="adj3" fmla="val -50347"/>
              <a:gd name="adj4" fmla="val 161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>
                <a:latin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the </a:t>
            </a:r>
            <a:r>
              <a:rPr lang="en-US" altLang="en-US" sz="2400" b="1" i="1" dirty="0">
                <a:latin typeface="Tahoma" panose="020B0604030504040204" pitchFamily="34" charset="0"/>
                <a:cs typeface="Times New Roman" panose="02020603050405020304" pitchFamily="18" charset="0"/>
              </a:rPr>
              <a:t>dividend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667250" y="3061742"/>
            <a:ext cx="4111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 sz="5400">
                <a:cs typeface="Angsana New" panose="02020603050405020304" pitchFamily="18" charset="-3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75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ตัวหารร่วมมาก </a:t>
            </a:r>
            <a:r>
              <a:rPr lang="en-US" sz="4000" dirty="0" smtClean="0"/>
              <a:t>(Greatest Common Divisor)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h-TH" sz="2400" dirty="0"/>
              <a:t>ตัวหารร่วมมาก(ห.ร.ม.) หรือ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/>
              <a:t>) </a:t>
            </a:r>
            <a:r>
              <a:rPr lang="th-TH" sz="2400" dirty="0"/>
              <a:t>ของจำนวนเต็ม </a:t>
            </a:r>
            <a:r>
              <a:rPr lang="en-US" sz="2400" i="1" dirty="0"/>
              <a:t>a</a:t>
            </a:r>
            <a:r>
              <a:rPr lang="en-US" sz="2400" dirty="0"/>
              <a:t>,</a:t>
            </a:r>
            <a:r>
              <a:rPr lang="th-TH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(</a:t>
            </a:r>
            <a:r>
              <a:rPr lang="th-TH" sz="2400" dirty="0"/>
              <a:t>โดยทั้งสองจำนวนไม่เป็น</a:t>
            </a:r>
            <a:r>
              <a:rPr lang="en-US" sz="2400" dirty="0"/>
              <a:t> 0) </a:t>
            </a:r>
            <a:r>
              <a:rPr lang="th-TH" sz="2400" dirty="0"/>
              <a:t>คือจำนวนเต็มบวกที่มากที่สุด</a:t>
            </a:r>
            <a:r>
              <a:rPr lang="en-US" sz="2400" dirty="0"/>
              <a:t> </a:t>
            </a:r>
            <a:r>
              <a:rPr lang="en-US" sz="2400" i="1" dirty="0"/>
              <a:t>d</a:t>
            </a:r>
            <a:r>
              <a:rPr lang="en-US" sz="2400" dirty="0"/>
              <a:t> </a:t>
            </a:r>
            <a:r>
              <a:rPr lang="th-TH" sz="2400" dirty="0"/>
              <a:t>ที่เป็นตัวหารที่มีค่ามากที่สุดที่หาร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th-TH" sz="2400" dirty="0"/>
              <a:t>และ </a:t>
            </a:r>
            <a:r>
              <a:rPr lang="en-US" sz="2400" i="1" dirty="0"/>
              <a:t>b</a:t>
            </a:r>
            <a:r>
              <a:rPr lang="th-TH" sz="2400" i="1" dirty="0"/>
              <a:t> </a:t>
            </a:r>
            <a:r>
              <a:rPr lang="th-TH" sz="2400" dirty="0"/>
              <a:t>ได้ลงตัว</a:t>
            </a:r>
            <a:endParaRPr lang="en-US" sz="2400" dirty="0"/>
          </a:p>
          <a:p>
            <a:pPr lvl="1">
              <a:buFontTx/>
              <a:buNone/>
              <a:defRPr/>
            </a:pP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 = </a:t>
            </a:r>
            <a:r>
              <a:rPr lang="en-US" sz="2800" dirty="0" err="1">
                <a:solidFill>
                  <a:srgbClr val="FF0000"/>
                </a:solidFill>
              </a:rPr>
              <a:t>gcd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i="1" dirty="0" err="1">
                <a:solidFill>
                  <a:srgbClr val="FF0000"/>
                </a:solidFill>
              </a:rPr>
              <a:t>a</a:t>
            </a:r>
            <a:r>
              <a:rPr lang="en-US" sz="2800" dirty="0" err="1">
                <a:solidFill>
                  <a:srgbClr val="FF0000"/>
                </a:solidFill>
              </a:rPr>
              <a:t>,</a:t>
            </a:r>
            <a:r>
              <a:rPr lang="en-US" sz="2800" i="1" dirty="0" err="1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) =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max(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d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d</a:t>
            </a:r>
            <a:r>
              <a:rPr lang="en-US" sz="2800" dirty="0" err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|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|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) 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/>
            </a:r>
            <a:br>
              <a:rPr lang="en-US" sz="280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</a:b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d</a:t>
            </a:r>
            <a:r>
              <a:rPr lang="en-US" sz="2800" dirty="0" err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|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|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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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800" b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|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 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|</a:t>
            </a:r>
            <a:r>
              <a:rPr lang="en-US" sz="2800" i="1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) → 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d ≥ </a:t>
            </a:r>
            <a:r>
              <a:rPr lang="en-US" sz="2800" i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e</a:t>
            </a:r>
          </a:p>
          <a:p>
            <a:pPr lvl="1">
              <a:buFontTx/>
              <a:buNone/>
              <a:defRPr/>
            </a:pPr>
            <a:endParaRPr lang="en-US" sz="2800" dirty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r>
              <a:rPr lang="th-TH" sz="2400" b="1" dirty="0" smtClean="0"/>
              <a:t>ตัวอย่าง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gcd</a:t>
            </a:r>
            <a:r>
              <a:rPr lang="en-US" sz="2400" dirty="0" smtClean="0"/>
              <a:t>(24,36)=?</a:t>
            </a:r>
          </a:p>
          <a:p>
            <a:pPr lvl="1">
              <a:defRPr/>
            </a:pPr>
            <a:r>
              <a:rPr lang="th-TH" sz="2500" dirty="0" smtClean="0"/>
              <a:t>จำนวนที่หาร 24 ลงตัว ได้แก่ </a:t>
            </a:r>
            <a:r>
              <a:rPr lang="en-US" sz="2500" dirty="0" smtClean="0"/>
              <a:t>1, 2, 3, 4, 6, 8, 12, 24</a:t>
            </a:r>
          </a:p>
          <a:p>
            <a:pPr lvl="1">
              <a:defRPr/>
            </a:pPr>
            <a:r>
              <a:rPr lang="th-TH" sz="2500" dirty="0" smtClean="0"/>
              <a:t>จำนวนที่หาร 36 ลงตัว ได้แก่ </a:t>
            </a:r>
            <a:r>
              <a:rPr lang="en-US" sz="2500" dirty="0" smtClean="0"/>
              <a:t>1, 2, 3, 4, 6, 9, 12, 18, 36</a:t>
            </a:r>
          </a:p>
          <a:p>
            <a:pPr lvl="1">
              <a:defRPr/>
            </a:pPr>
            <a:r>
              <a:rPr lang="th-TH" sz="2500" dirty="0" smtClean="0"/>
              <a:t>ตัวหารร่วม คือ </a:t>
            </a:r>
            <a:r>
              <a:rPr lang="en-US" sz="2500" dirty="0" smtClean="0"/>
              <a:t>1, 2, 3, 4, 6, 12</a:t>
            </a:r>
          </a:p>
          <a:p>
            <a:pPr lvl="1">
              <a:defRPr/>
            </a:pPr>
            <a:r>
              <a:rPr lang="th-TH" sz="2500" dirty="0" smtClean="0"/>
              <a:t>เพราะฉะนั้นตัวหารรว่มที่มากที่สุดคือ </a:t>
            </a:r>
            <a:r>
              <a:rPr lang="en-US" sz="2500" b="1" dirty="0" smtClean="0">
                <a:solidFill>
                  <a:srgbClr val="00B050"/>
                </a:solidFill>
              </a:rPr>
              <a:t>12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shortcut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th-TH" sz="2700" dirty="0" smtClean="0"/>
              <a:t>ถ้าจำนวนเต็มบวกแต่ละจำนวนเขียนแทนตัว </a:t>
            </a:r>
            <a:r>
              <a:rPr lang="en-US" sz="2700" dirty="0" smtClean="0"/>
              <a:t>Prime Factorization </a:t>
            </a:r>
            <a:r>
              <a:rPr lang="th-TH" sz="2700" dirty="0" smtClean="0"/>
              <a:t>ได้ด้วย</a:t>
            </a:r>
          </a:p>
          <a:p>
            <a:endParaRPr lang="th-TH" dirty="0" smtClean="0"/>
          </a:p>
          <a:p>
            <a:r>
              <a:rPr lang="th-TH" sz="2700" dirty="0" smtClean="0"/>
              <a:t>ดังนั้น </a:t>
            </a:r>
            <a:r>
              <a:rPr lang="en-US" sz="2700" dirty="0" smtClean="0"/>
              <a:t>GCD </a:t>
            </a:r>
            <a:r>
              <a:rPr lang="th-TH" sz="2700" dirty="0" smtClean="0"/>
              <a:t>ของจำนวนทั้งสองจะหาได้จากสมการ</a:t>
            </a:r>
            <a:endParaRPr lang="en-US" sz="2700" dirty="0" smtClean="0"/>
          </a:p>
          <a:p>
            <a:pPr marL="0" indent="0">
              <a:buNone/>
            </a:pPr>
            <a:endParaRPr lang="th-TH" sz="2700" dirty="0" smtClean="0"/>
          </a:p>
          <a:p>
            <a:endParaRPr lang="th-TH" dirty="0"/>
          </a:p>
          <a:p>
            <a:r>
              <a:rPr lang="th-TH" sz="2700" b="1" dirty="0" smtClean="0"/>
              <a:t>ตัวอย่าง </a:t>
            </a:r>
            <a:r>
              <a:rPr lang="en-US" sz="2700" b="1" dirty="0" smtClean="0"/>
              <a:t>: </a:t>
            </a:r>
            <a:r>
              <a:rPr lang="th-TH" sz="2700" dirty="0" smtClean="0"/>
              <a:t>จงหา </a:t>
            </a:r>
            <a:r>
              <a:rPr lang="en-US" sz="2700" dirty="0" smtClean="0"/>
              <a:t>GCD </a:t>
            </a:r>
            <a:r>
              <a:rPr lang="th-TH" sz="2700" dirty="0" smtClean="0"/>
              <a:t>ของ </a:t>
            </a:r>
            <a:r>
              <a:rPr lang="en-US" sz="2700" dirty="0" smtClean="0"/>
              <a:t>84 </a:t>
            </a:r>
            <a:r>
              <a:rPr lang="th-TH" sz="2700" dirty="0" smtClean="0"/>
              <a:t>และ </a:t>
            </a:r>
            <a:r>
              <a:rPr lang="en-US" sz="2700" dirty="0" smtClean="0"/>
              <a:t>96</a:t>
            </a:r>
          </a:p>
          <a:p>
            <a:pPr lvl="1"/>
            <a:r>
              <a:rPr lang="en-US" sz="2400" dirty="0" smtClean="0"/>
              <a:t>84 </a:t>
            </a:r>
            <a:r>
              <a:rPr lang="th-TH" sz="2400" dirty="0" smtClean="0"/>
              <a:t>แยกตัวประกอบได้เป็น </a:t>
            </a:r>
            <a:r>
              <a:rPr lang="en-US" sz="2400" dirty="0" smtClean="0"/>
              <a:t>2 x 2 x 3 x 7 =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x 3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x 7</a:t>
            </a:r>
            <a:r>
              <a:rPr lang="en-US" sz="2400" baseline="30000" dirty="0" smtClean="0"/>
              <a:t>1</a:t>
            </a:r>
          </a:p>
          <a:p>
            <a:pPr lvl="1"/>
            <a:r>
              <a:rPr lang="en-US" sz="2400" dirty="0" smtClean="0"/>
              <a:t>96 </a:t>
            </a:r>
            <a:r>
              <a:rPr lang="th-TH" sz="2400" dirty="0" smtClean="0"/>
              <a:t>แยกตัวประกอบได้เป็น </a:t>
            </a:r>
            <a:r>
              <a:rPr lang="en-US" sz="2400" dirty="0" smtClean="0"/>
              <a:t>2 x 2 x 2 x 2 x 2 x 3 = 2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x 3</a:t>
            </a:r>
            <a:r>
              <a:rPr lang="en-US" sz="2400" baseline="30000" dirty="0" smtClean="0"/>
              <a:t>1</a:t>
            </a:r>
          </a:p>
          <a:p>
            <a:pPr lvl="1"/>
            <a:r>
              <a:rPr lang="en-US" sz="2400" dirty="0" smtClean="0"/>
              <a:t>GCD (84, 96) = 2</a:t>
            </a:r>
            <a:r>
              <a:rPr lang="en-US" sz="2400" baseline="30000" dirty="0" smtClean="0"/>
              <a:t>min(2,5)</a:t>
            </a:r>
            <a:r>
              <a:rPr lang="en-US" sz="2400" dirty="0" smtClean="0"/>
              <a:t> x 3</a:t>
            </a:r>
            <a:r>
              <a:rPr lang="en-US" sz="2400" baseline="30000" dirty="0" smtClean="0"/>
              <a:t>min(1,1) </a:t>
            </a:r>
            <a:r>
              <a:rPr lang="en-US" sz="2400" dirty="0" smtClean="0"/>
              <a:t>x 7</a:t>
            </a:r>
            <a:r>
              <a:rPr lang="en-US" sz="2400" baseline="30000" dirty="0" smtClean="0"/>
              <a:t>min(1,0)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x 3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= 12</a:t>
            </a:r>
            <a:endParaRPr lang="en-US" sz="2400" dirty="0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367437"/>
              </p:ext>
            </p:extLst>
          </p:nvPr>
        </p:nvGraphicFramePr>
        <p:xfrm>
          <a:off x="1109737" y="3070746"/>
          <a:ext cx="72786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2450880" imgH="241200" progId="Equation.3">
                  <p:embed/>
                </p:oleObj>
              </mc:Choice>
              <mc:Fallback>
                <p:oleObj name="Equation" r:id="rId3" imgW="2450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37" y="3070746"/>
                        <a:ext cx="72786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054174" y="3068960"/>
            <a:ext cx="73152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875040"/>
              </p:ext>
            </p:extLst>
          </p:nvPr>
        </p:nvGraphicFramePr>
        <p:xfrm>
          <a:off x="1547664" y="1963812"/>
          <a:ext cx="28194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054080" imgH="241200" progId="Equation.3">
                  <p:embed/>
                </p:oleObj>
              </mc:Choice>
              <mc:Fallback>
                <p:oleObj name="Equation" r:id="rId5" imgW="1054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963812"/>
                        <a:ext cx="28194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878532"/>
              </p:ext>
            </p:extLst>
          </p:nvPr>
        </p:nvGraphicFramePr>
        <p:xfrm>
          <a:off x="5205264" y="1982862"/>
          <a:ext cx="27828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1028520" imgH="241200" progId="Equation.3">
                  <p:embed/>
                </p:oleObj>
              </mc:Choice>
              <mc:Fallback>
                <p:oleObj name="Equation" r:id="rId7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264" y="1982862"/>
                        <a:ext cx="278288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2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ตัวคูณร่วมน้อย </a:t>
            </a:r>
            <a:r>
              <a:rPr lang="en-US" dirty="0" smtClean="0"/>
              <a:t>(Least Common Multiple)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>
                <a:solidFill>
                  <a:srgbClr val="FF0000"/>
                </a:solidFill>
              </a:rPr>
              <a:t>ค.ร.น. </a:t>
            </a:r>
            <a:r>
              <a:rPr lang="th-TH" altLang="en-US" sz="2800" dirty="0"/>
              <a:t>หรือ</a:t>
            </a:r>
            <a:r>
              <a:rPr lang="th-TH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lcm(</a:t>
            </a:r>
            <a:r>
              <a:rPr lang="en-US" altLang="en-US" sz="2800" i="1" dirty="0">
                <a:solidFill>
                  <a:srgbClr val="FF0000"/>
                </a:solidFill>
              </a:rPr>
              <a:t>a</a:t>
            </a:r>
            <a:r>
              <a:rPr lang="en-US" altLang="en-US" sz="2800" dirty="0" smtClean="0">
                <a:solidFill>
                  <a:srgbClr val="FF0000"/>
                </a:solidFill>
              </a:rPr>
              <a:t>,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b</a:t>
            </a:r>
            <a:r>
              <a:rPr lang="en-US" altLang="en-US" sz="2800" dirty="0">
                <a:solidFill>
                  <a:srgbClr val="FF0000"/>
                </a:solidFill>
              </a:rPr>
              <a:t>)</a:t>
            </a:r>
            <a:r>
              <a:rPr lang="en-US" altLang="en-US" sz="2800" dirty="0"/>
              <a:t> </a:t>
            </a:r>
            <a:r>
              <a:rPr lang="th-TH" altLang="en-US" sz="2800" dirty="0"/>
              <a:t>ของจำนวนเต็มบวก </a:t>
            </a:r>
            <a:r>
              <a:rPr lang="en-US" altLang="en-US" sz="2800" i="1" dirty="0"/>
              <a:t>a</a:t>
            </a:r>
            <a:r>
              <a:rPr lang="en-US" altLang="en-US" sz="2800" dirty="0"/>
              <a:t>, </a:t>
            </a:r>
            <a:r>
              <a:rPr lang="en-US" altLang="en-US" sz="2800" i="1" dirty="0"/>
              <a:t>b</a:t>
            </a:r>
            <a:r>
              <a:rPr lang="en-US" altLang="en-US" sz="2800" dirty="0"/>
              <a:t>, </a:t>
            </a:r>
            <a:r>
              <a:rPr lang="th-TH" altLang="en-US" sz="2800" dirty="0"/>
              <a:t>คือจำนวนเต็มบวกที่เล็กที่สุดที่เป็น</a:t>
            </a:r>
            <a:r>
              <a:rPr lang="th-TH" altLang="en-US" sz="2800" dirty="0">
                <a:cs typeface="Angsana New" panose="02020603050405020304" pitchFamily="18" charset="-34"/>
              </a:rPr>
              <a:t>พหุ</a:t>
            </a:r>
            <a:r>
              <a:rPr lang="th-TH" altLang="en-US" sz="2800" dirty="0"/>
              <a:t>คูณของทั้ง</a:t>
            </a:r>
            <a:r>
              <a:rPr lang="en-US" altLang="en-US" sz="2800" dirty="0"/>
              <a:t> </a:t>
            </a:r>
            <a:r>
              <a:rPr lang="en-US" altLang="en-US" sz="2800" i="1" dirty="0"/>
              <a:t>a</a:t>
            </a:r>
            <a:r>
              <a:rPr lang="en-US" altLang="en-US" sz="2800" dirty="0"/>
              <a:t> </a:t>
            </a:r>
            <a:r>
              <a:rPr lang="th-TH" altLang="en-US" sz="2800" dirty="0"/>
              <a:t>และ </a:t>
            </a:r>
            <a:r>
              <a:rPr lang="en-US" altLang="en-US" sz="2800" i="1" dirty="0"/>
              <a:t>b</a:t>
            </a:r>
            <a:r>
              <a:rPr lang="en-US" altLang="en-US" sz="2800" dirty="0"/>
              <a:t>  </a:t>
            </a:r>
            <a:r>
              <a:rPr lang="th-TH" altLang="en-US" sz="2800" dirty="0"/>
              <a:t>เช่น</a:t>
            </a:r>
            <a:r>
              <a:rPr lang="en-US" altLang="en-US" sz="2800" dirty="0">
                <a:solidFill>
                  <a:schemeClr val="accent2"/>
                </a:solidFill>
              </a:rPr>
              <a:t> lcm(6,10)=30</a:t>
            </a:r>
          </a:p>
          <a:p>
            <a:pPr lvl="1">
              <a:buFontTx/>
              <a:buNone/>
            </a:pPr>
            <a:r>
              <a:rPr lang="en-US" altLang="en-US" sz="2400" i="1" dirty="0"/>
              <a:t>	</a:t>
            </a:r>
            <a:r>
              <a:rPr lang="en-US" altLang="en-US" sz="2400" i="1" dirty="0">
                <a:solidFill>
                  <a:srgbClr val="FF0000"/>
                </a:solidFill>
              </a:rPr>
              <a:t>m</a:t>
            </a:r>
            <a:r>
              <a:rPr lang="en-US" altLang="en-US" sz="2400" dirty="0">
                <a:solidFill>
                  <a:srgbClr val="FF0000"/>
                </a:solidFill>
              </a:rPr>
              <a:t> = lcm(</a:t>
            </a:r>
            <a:r>
              <a:rPr lang="en-US" altLang="en-US" sz="2400" i="1" dirty="0" err="1">
                <a:solidFill>
                  <a:srgbClr val="FF0000"/>
                </a:solidFill>
              </a:rPr>
              <a:t>a</a:t>
            </a:r>
            <a:r>
              <a:rPr lang="en-US" altLang="en-US" sz="2400" dirty="0" err="1">
                <a:solidFill>
                  <a:srgbClr val="FF0000"/>
                </a:solidFill>
              </a:rPr>
              <a:t>,</a:t>
            </a:r>
            <a:r>
              <a:rPr lang="en-US" altLang="en-US" sz="2400" i="1" dirty="0" err="1">
                <a:solidFill>
                  <a:srgbClr val="FF0000"/>
                </a:solidFill>
              </a:rPr>
              <a:t>b</a:t>
            </a:r>
            <a:r>
              <a:rPr lang="en-US" altLang="en-US" sz="2400" dirty="0">
                <a:solidFill>
                  <a:srgbClr val="FF0000"/>
                </a:solidFill>
              </a:rPr>
              <a:t>) = min(</a:t>
            </a:r>
            <a:r>
              <a:rPr lang="en-US" altLang="en-US" sz="2400" i="1" dirty="0">
                <a:solidFill>
                  <a:srgbClr val="FF0000"/>
                </a:solidFill>
              </a:rPr>
              <a:t>m</a:t>
            </a:r>
            <a:r>
              <a:rPr lang="en-US" altLang="en-US" sz="2400" dirty="0">
                <a:solidFill>
                  <a:srgbClr val="FF0000"/>
                </a:solidFill>
              </a:rPr>
              <a:t>: </a:t>
            </a:r>
            <a:r>
              <a:rPr lang="en-US" altLang="en-US" sz="2400" i="1" dirty="0" err="1">
                <a:solidFill>
                  <a:srgbClr val="FF0000"/>
                </a:solidFill>
              </a:rPr>
              <a:t>a</a:t>
            </a:r>
            <a:r>
              <a:rPr lang="en-US" altLang="en-US" sz="2400" dirty="0" err="1">
                <a:solidFill>
                  <a:srgbClr val="FF0000"/>
                </a:solidFill>
              </a:rPr>
              <a:t>|</a:t>
            </a:r>
            <a:r>
              <a:rPr lang="en-US" altLang="en-US" sz="2400" i="1" dirty="0" err="1">
                <a:solidFill>
                  <a:srgbClr val="FF0000"/>
                </a:solidFill>
              </a:rPr>
              <a:t>m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	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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: (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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→ (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 ≤ 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th-TH" altLang="en-US" sz="2800" dirty="0"/>
              <a:t>ถ้า</a:t>
            </a:r>
            <a:r>
              <a:rPr lang="en-US" altLang="en-US" sz="2800" dirty="0"/>
              <a:t> prime factorizations </a:t>
            </a:r>
            <a:r>
              <a:rPr lang="th-TH" altLang="en-US" sz="2800" dirty="0"/>
              <a:t>ของจำนวนเต็มสองจำนวนเขียนแทน</a:t>
            </a:r>
            <a:r>
              <a:rPr lang="th-TH" altLang="en-US" sz="2800" dirty="0" smtClean="0"/>
              <a:t>ด้วย</a:t>
            </a:r>
            <a:endParaRPr lang="en-US" altLang="en-US" sz="2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 </a:t>
            </a:r>
            <a:r>
              <a:rPr lang="en-US" altLang="en-US" sz="2800" dirty="0" smtClean="0"/>
              <a:t>  </a:t>
            </a:r>
            <a:r>
              <a:rPr lang="th-TH" altLang="en-US" sz="2800" dirty="0" smtClean="0"/>
              <a:t>ดังนั้น </a:t>
            </a:r>
            <a:r>
              <a:rPr lang="en-US" altLang="en-US" sz="2800" dirty="0"/>
              <a:t>LCM </a:t>
            </a:r>
            <a:r>
              <a:rPr lang="th-TH" altLang="en-US" sz="2800" dirty="0"/>
              <a:t>หาได้</a:t>
            </a:r>
            <a:r>
              <a:rPr lang="th-TH" altLang="en-US" sz="2800" dirty="0" smtClean="0"/>
              <a:t>โดย</a:t>
            </a:r>
            <a:endParaRPr lang="en-US" altLang="en-US" sz="2800" dirty="0" smtClean="0"/>
          </a:p>
          <a:p>
            <a:pPr marL="0" indent="0">
              <a:spcBef>
                <a:spcPts val="1200"/>
              </a:spcBef>
              <a:buNone/>
            </a:pPr>
            <a:endParaRPr lang="en-US" sz="2800" dirty="0"/>
          </a:p>
          <a:p>
            <a:pPr>
              <a:spcBef>
                <a:spcPts val="1200"/>
              </a:spcBef>
            </a:pPr>
            <a:endParaRPr lang="en-US" sz="1000" dirty="0" smtClean="0"/>
          </a:p>
          <a:p>
            <a:pPr>
              <a:spcBef>
                <a:spcPts val="1200"/>
              </a:spcBef>
            </a:pPr>
            <a:r>
              <a:rPr lang="th-TH" sz="2800" dirty="0" smtClean="0"/>
              <a:t>จงหา </a:t>
            </a:r>
            <a:r>
              <a:rPr lang="en-US" sz="2800" dirty="0" smtClean="0"/>
              <a:t>lcm </a:t>
            </a:r>
            <a:r>
              <a:rPr lang="th-TH" sz="2800" dirty="0" smtClean="0"/>
              <a:t>ของ </a:t>
            </a:r>
            <a:r>
              <a:rPr lang="th-TH" sz="2800" dirty="0"/>
              <a:t>9</a:t>
            </a:r>
            <a:r>
              <a:rPr lang="th-TH" sz="2800" dirty="0" smtClean="0"/>
              <a:t> และ 21 </a:t>
            </a:r>
            <a:r>
              <a:rPr lang="en-US" sz="2800" dirty="0" smtClean="0"/>
              <a:t>?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152023"/>
              </p:ext>
            </p:extLst>
          </p:nvPr>
        </p:nvGraphicFramePr>
        <p:xfrm>
          <a:off x="1572344" y="3822378"/>
          <a:ext cx="26670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054080" imgH="241200" progId="Equation.3">
                  <p:embed/>
                </p:oleObj>
              </mc:Choice>
              <mc:Fallback>
                <p:oleObj name="Equation" r:id="rId3" imgW="1054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344" y="3822378"/>
                        <a:ext cx="26670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719294"/>
              </p:ext>
            </p:extLst>
          </p:nvPr>
        </p:nvGraphicFramePr>
        <p:xfrm>
          <a:off x="4925144" y="3789040"/>
          <a:ext cx="27432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028520" imgH="241200" progId="Equation.3">
                  <p:embed/>
                </p:oleObj>
              </mc:Choice>
              <mc:Fallback>
                <p:oleObj name="Equation" r:id="rId5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144" y="3789040"/>
                        <a:ext cx="27432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543060"/>
              </p:ext>
            </p:extLst>
          </p:nvPr>
        </p:nvGraphicFramePr>
        <p:xfrm>
          <a:off x="1432768" y="5017368"/>
          <a:ext cx="64516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2514600" imgH="241200" progId="Equation.3">
                  <p:embed/>
                </p:oleObj>
              </mc:Choice>
              <mc:Fallback>
                <p:oleObj name="Equation" r:id="rId7" imgW="2514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768" y="5017368"/>
                        <a:ext cx="64516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307355" y="4941168"/>
            <a:ext cx="6553200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3798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ความสัมพันธ์ของ </a:t>
            </a:r>
            <a:r>
              <a:rPr lang="en-US" dirty="0" smtClean="0"/>
              <a:t>GCD </a:t>
            </a:r>
            <a:r>
              <a:rPr lang="th-TH" dirty="0" smtClean="0"/>
              <a:t>และ </a:t>
            </a:r>
            <a:r>
              <a:rPr lang="en-US" dirty="0" smtClean="0"/>
              <a:t>LCM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Theorem : </a:t>
            </a:r>
            <a:r>
              <a:rPr lang="en-US" dirty="0" smtClean="0"/>
              <a:t>a x b = </a:t>
            </a:r>
            <a:r>
              <a:rPr lang="en-US" dirty="0" err="1" smtClean="0"/>
              <a:t>gcd</a:t>
            </a:r>
            <a:r>
              <a:rPr lang="en-US" dirty="0" smtClean="0"/>
              <a:t>(a, b) x lcm(a, b)</a:t>
            </a:r>
          </a:p>
          <a:p>
            <a:r>
              <a:rPr lang="th-TH" b="1" dirty="0" smtClean="0"/>
              <a:t>ตัวอย่าง 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a  = 60  =   2</a:t>
            </a:r>
            <a:r>
              <a:rPr lang="en-US" baseline="30000" dirty="0" smtClean="0"/>
              <a:t>2 </a:t>
            </a:r>
            <a:r>
              <a:rPr lang="en-US" dirty="0" smtClean="0"/>
              <a:t>    3</a:t>
            </a:r>
            <a:r>
              <a:rPr lang="en-US" baseline="30000" dirty="0" smtClean="0"/>
              <a:t>1</a:t>
            </a:r>
            <a:r>
              <a:rPr lang="en-US" dirty="0" smtClean="0"/>
              <a:t>      5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b  = 54  =   2</a:t>
            </a:r>
            <a:r>
              <a:rPr lang="en-US" baseline="30000" dirty="0" smtClean="0"/>
              <a:t>1</a:t>
            </a:r>
            <a:r>
              <a:rPr lang="en-US" dirty="0" smtClean="0"/>
              <a:t>     3</a:t>
            </a:r>
            <a:r>
              <a:rPr lang="en-US" baseline="30000" dirty="0" smtClean="0"/>
              <a:t>3</a:t>
            </a:r>
            <a:r>
              <a:rPr lang="en-US" dirty="0" smtClean="0"/>
              <a:t>     5</a:t>
            </a:r>
            <a:r>
              <a:rPr lang="en-US" baseline="30000" dirty="0" smtClean="0"/>
              <a:t>0</a:t>
            </a:r>
          </a:p>
          <a:p>
            <a:pPr marL="366713" lvl="1" indent="0">
              <a:buNone/>
            </a:pPr>
            <a:endParaRPr lang="en-US" baseline="30000" dirty="0" smtClean="0"/>
          </a:p>
          <a:p>
            <a:pPr lvl="1"/>
            <a:r>
              <a:rPr lang="en-US" dirty="0" err="1" smtClean="0"/>
              <a:t>gcd</a:t>
            </a:r>
            <a:r>
              <a:rPr lang="en-US" dirty="0" smtClean="0"/>
              <a:t>(a, b) = 2</a:t>
            </a:r>
            <a:r>
              <a:rPr lang="en-US" baseline="30000" dirty="0" smtClean="0"/>
              <a:t>1  </a:t>
            </a:r>
            <a:r>
              <a:rPr lang="en-US" dirty="0" smtClean="0"/>
              <a:t>3</a:t>
            </a:r>
            <a:r>
              <a:rPr lang="en-US" baseline="30000" dirty="0" smtClean="0"/>
              <a:t>1  </a:t>
            </a:r>
            <a:r>
              <a:rPr lang="en-US" dirty="0" smtClean="0"/>
              <a:t>5</a:t>
            </a:r>
            <a:r>
              <a:rPr lang="en-US" baseline="30000" dirty="0" smtClean="0"/>
              <a:t>0  </a:t>
            </a:r>
            <a:r>
              <a:rPr lang="en-US" dirty="0" smtClean="0"/>
              <a:t>= 6</a:t>
            </a:r>
          </a:p>
          <a:p>
            <a:pPr lvl="1"/>
            <a:r>
              <a:rPr lang="en-US" dirty="0" smtClean="0"/>
              <a:t>lcm(a, b)  =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baseline="30000" dirty="0" smtClean="0"/>
              <a:t>2  </a:t>
            </a:r>
            <a:r>
              <a:rPr lang="en-US" dirty="0" smtClean="0"/>
              <a:t>3</a:t>
            </a:r>
            <a:r>
              <a:rPr lang="en-US" baseline="30000" dirty="0" smtClean="0"/>
              <a:t>3  </a:t>
            </a:r>
            <a:r>
              <a:rPr lang="en-US" dirty="0" smtClean="0"/>
              <a:t>5</a:t>
            </a:r>
            <a:r>
              <a:rPr lang="en-US" baseline="30000" dirty="0" smtClean="0"/>
              <a:t>1  </a:t>
            </a:r>
            <a:r>
              <a:rPr lang="en-US" dirty="0" smtClean="0"/>
              <a:t>= 540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x b = 60 x 54 = </a:t>
            </a:r>
            <a:r>
              <a:rPr lang="en-US" dirty="0" err="1" smtClean="0"/>
              <a:t>gcd</a:t>
            </a:r>
            <a:r>
              <a:rPr lang="en-US" dirty="0" smtClean="0"/>
              <a:t>(a, b) x lcm(a, b) = 6 x 540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150493"/>
            <a:ext cx="432048" cy="432048"/>
          </a:xfrm>
          <a:prstGeom prst="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07904" y="2636912"/>
            <a:ext cx="432048" cy="432048"/>
          </a:xfrm>
          <a:prstGeom prst="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9992" y="3140968"/>
            <a:ext cx="432048" cy="432048"/>
          </a:xfrm>
          <a:prstGeom prst="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2636912"/>
            <a:ext cx="43204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07904" y="3140968"/>
            <a:ext cx="43204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9992" y="2636912"/>
            <a:ext cx="43204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uiExpand="1" animBg="1"/>
      <p:bldP spid="6" grpId="0" uiExpand="1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800" b="1" dirty="0"/>
              <a:t>mod </a:t>
            </a:r>
            <a:r>
              <a:rPr lang="th-TH" altLang="en-US" sz="2800" dirty="0"/>
              <a:t>เป็นตัวดำเนินการกับจำนวนเต็มเพื่อหาเศษที่เหลือจากการหาร</a:t>
            </a:r>
            <a:endParaRPr lang="en-US" altLang="en-US" sz="2800" dirty="0"/>
          </a:p>
          <a:p>
            <a:r>
              <a:rPr lang="th-TH" altLang="en-US" sz="2800" dirty="0"/>
              <a:t>กำหนดให้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a</a:t>
            </a:r>
            <a:r>
              <a:rPr lang="en-US" altLang="en-US" sz="2800" dirty="0" smtClean="0">
                <a:solidFill>
                  <a:srgbClr val="FF0000"/>
                </a:solidFill>
              </a:rPr>
              <a:t>, </a:t>
            </a:r>
            <a:r>
              <a:rPr lang="en-US" altLang="en-US" sz="2800" i="1" dirty="0" err="1" smtClean="0">
                <a:solidFill>
                  <a:srgbClr val="FF0000"/>
                </a:solidFill>
              </a:rPr>
              <a:t>d</a:t>
            </a:r>
            <a:r>
              <a:rPr lang="en-US" altLang="en-US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โดย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d&gt;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ym typeface="Symbol" panose="05050102010706020507" pitchFamily="18" charset="2"/>
              </a:rPr>
              <a:t>  </a:t>
            </a:r>
            <a:r>
              <a:rPr lang="th-TH" altLang="en-US" sz="2800" dirty="0">
                <a:sym typeface="Symbol" panose="05050102010706020507" pitchFamily="18" charset="2"/>
              </a:rPr>
              <a:t>ดังนั้น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sym typeface="Symbol" panose="05050102010706020507" pitchFamily="18" charset="2"/>
              </a:rPr>
              <a:t>mod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แทนเศษ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ที่เหลือจากการหารตัวตั้ง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ด้วยตัวหาร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endParaRPr lang="en-US" altLang="en-US" sz="28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th-TH" altLang="en-US" sz="2800" dirty="0">
                <a:sym typeface="Symbol" panose="05050102010706020507" pitchFamily="18" charset="2"/>
              </a:rPr>
              <a:t>สามารถคำนวณค่า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sym typeface="Symbol" panose="05050102010706020507" pitchFamily="18" charset="2"/>
              </a:rPr>
              <a:t>mod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ได้โดย</a:t>
            </a:r>
            <a:r>
              <a:rPr lang="en-US" altLang="en-US" sz="2800" dirty="0">
                <a:sym typeface="Symbol" panose="05050102010706020507" pitchFamily="18" charset="2"/>
              </a:rPr>
              <a:t>: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 </a:t>
            </a:r>
            <a:r>
              <a:rPr lang="en-US" altLang="en-US" sz="28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th-TH" altLang="en-US" sz="28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 dirty="0" smtClean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·</a:t>
            </a:r>
            <a:r>
              <a:rPr lang="th-TH" altLang="en-US" sz="2800" i="1" dirty="0" smtClean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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/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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endParaRPr lang="th-TH" altLang="en-US" sz="2800" dirty="0">
              <a:sym typeface="Symbol" panose="05050102010706020507" pitchFamily="18" charset="2"/>
            </a:endParaRPr>
          </a:p>
          <a:p>
            <a:r>
              <a:rPr lang="th-TH" altLang="en-US" sz="2800" dirty="0">
                <a:sym typeface="Symbol" panose="05050102010706020507" pitchFamily="18" charset="2"/>
              </a:rPr>
              <a:t>ในภาษา</a:t>
            </a:r>
            <a:r>
              <a:rPr lang="en-US" altLang="en-US" sz="2800" dirty="0">
                <a:sym typeface="Symbol" panose="05050102010706020507" pitchFamily="18" charset="2"/>
              </a:rPr>
              <a:t> C/C++/Java ,</a:t>
            </a:r>
            <a:r>
              <a:rPr lang="th-TH" altLang="en-US" sz="2800" dirty="0">
                <a:sym typeface="Symbol" panose="05050102010706020507" pitchFamily="18" charset="2"/>
              </a:rPr>
              <a:t>ใช้เครื่องหมาย</a:t>
            </a:r>
            <a:r>
              <a:rPr lang="en-US" altLang="en-US" sz="2800" dirty="0">
                <a:sym typeface="Symbol" panose="05050102010706020507" pitchFamily="18" charset="2"/>
              </a:rPr>
              <a:t> “</a:t>
            </a:r>
            <a:r>
              <a:rPr lang="en-US" altLang="en-US" sz="2800" dirty="0">
                <a:latin typeface="Courier New" panose="02070309020205020404" pitchFamily="49" charset="0"/>
                <a:sym typeface="Symbol" panose="05050102010706020507" pitchFamily="18" charset="2"/>
              </a:rPr>
              <a:t>%</a:t>
            </a:r>
            <a:r>
              <a:rPr lang="en-US" altLang="en-US" sz="2800" dirty="0">
                <a:sym typeface="Symbol" panose="05050102010706020507" pitchFamily="18" charset="2"/>
              </a:rPr>
              <a:t>” </a:t>
            </a:r>
            <a:r>
              <a:rPr lang="th-TH" altLang="en-US" sz="2800" dirty="0">
                <a:sym typeface="Symbol" panose="05050102010706020507" pitchFamily="18" charset="2"/>
              </a:rPr>
              <a:t>แทนการ</a:t>
            </a:r>
            <a:r>
              <a:rPr lang="en-US" altLang="en-US" sz="2800" dirty="0">
                <a:sym typeface="Symbol" panose="05050102010706020507" pitchFamily="18" charset="2"/>
              </a:rPr>
              <a:t> mod</a:t>
            </a:r>
            <a:endParaRPr lang="th-TH" altLang="en-US" sz="2800" dirty="0">
              <a:sym typeface="Symbol" panose="05050102010706020507" pitchFamily="18" charset="2"/>
            </a:endParaRPr>
          </a:p>
          <a:p>
            <a:r>
              <a:rPr lang="th-TH" altLang="en-US" sz="2800" dirty="0"/>
              <a:t>ผลจากการใช้</a:t>
            </a:r>
            <a:r>
              <a:rPr lang="en-US" altLang="en-US" sz="2800" dirty="0"/>
              <a:t> “%”</a:t>
            </a:r>
            <a:r>
              <a:rPr lang="th-TH" altLang="en-US" sz="2800" dirty="0"/>
              <a:t> </a:t>
            </a:r>
            <a:r>
              <a:rPr lang="th-TH" altLang="en-US" sz="2800" dirty="0" smtClean="0"/>
              <a:t>ในภาษาโปรแกรมจะได้</a:t>
            </a:r>
            <a:r>
              <a:rPr lang="th-TH" altLang="en-US" sz="2800" dirty="0"/>
              <a:t>ผลลัพธ์ที่</a:t>
            </a:r>
            <a:r>
              <a:rPr lang="th-TH" altLang="en-US" sz="2800" dirty="0" smtClean="0"/>
              <a:t>เป็นบวก</a:t>
            </a:r>
            <a:r>
              <a:rPr lang="th-TH" altLang="en-US" sz="2800" dirty="0"/>
              <a:t>หรือลบก็ได้ แต่ในทฤษฎีจำนวนเราสนใจเศษที่เป็นบวกเท่านั้น เช่น</a:t>
            </a:r>
            <a:endParaRPr lang="en-US" altLang="en-US" sz="2800" dirty="0"/>
          </a:p>
          <a:p>
            <a:pPr>
              <a:buFontTx/>
              <a:buNone/>
            </a:pPr>
            <a:r>
              <a:rPr lang="th-TH" altLang="en-US" sz="2800" dirty="0"/>
              <a:t>	</a:t>
            </a:r>
            <a:r>
              <a:rPr lang="en-US" altLang="en-US" sz="2800" dirty="0"/>
              <a:t>-10 </a:t>
            </a:r>
            <a:r>
              <a:rPr lang="en-US" altLang="en-US" sz="2800" b="1" dirty="0"/>
              <a:t>mod </a:t>
            </a:r>
            <a:r>
              <a:rPr lang="en-US" altLang="en-US" sz="2800" dirty="0"/>
              <a:t>3 = 2</a:t>
            </a:r>
            <a:r>
              <a:rPr lang="th-TH" altLang="en-US" sz="2800" dirty="0"/>
              <a:t> แต่ใน </a:t>
            </a:r>
            <a:r>
              <a:rPr lang="th-TH" altLang="en-US" sz="2800" dirty="0" smtClean="0"/>
              <a:t>ภาษาโปรแกรมจะได้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–10%3 = -1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221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ทฤษฎีจำนวน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ทฤษฎี</a:t>
            </a:r>
            <a:r>
              <a:rPr lang="th-TH" dirty="0" smtClean="0"/>
              <a:t>จำนวน เป็นหัวข้อเกี่ยวกับคุณสมบัติของจำนวนเต็ม ซึ่งมีบทบาทในการนำไปประยุกต์ใช้กับ </a:t>
            </a:r>
            <a:r>
              <a:rPr lang="en-US" dirty="0" smtClean="0"/>
              <a:t>algorithm</a:t>
            </a:r>
            <a:r>
              <a:rPr lang="th-TH" dirty="0" smtClean="0"/>
              <a:t> ที่สำคัญต่างๆ เช่น</a:t>
            </a:r>
          </a:p>
          <a:p>
            <a:pPr lvl="1"/>
            <a:r>
              <a:rPr lang="en-US" dirty="0" smtClean="0"/>
              <a:t>Hash function</a:t>
            </a:r>
          </a:p>
          <a:p>
            <a:pPr lvl="1"/>
            <a:r>
              <a:rPr lang="en-US" dirty="0" smtClean="0"/>
              <a:t>Cryptography</a:t>
            </a:r>
          </a:p>
          <a:p>
            <a:pPr marL="366713" lvl="1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649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ตัวอย่างการหาค่า </a:t>
            </a:r>
            <a:r>
              <a:rPr lang="en-US" dirty="0" smtClean="0"/>
              <a:t>mod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816571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AutoNum type="arabicPeriod"/>
            </a:pPr>
            <a:endParaRPr lang="th-TH" alt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dirty="0" smtClean="0"/>
              <a:t>113 </a:t>
            </a:r>
            <a:r>
              <a:rPr lang="en-US" altLang="en-US" b="1" dirty="0" smtClean="0"/>
              <a:t>mod </a:t>
            </a:r>
            <a:r>
              <a:rPr lang="en-US" altLang="en-US" dirty="0" smtClean="0"/>
              <a:t>24: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alt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endParaRPr lang="en-US" alt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dirty="0" smtClean="0"/>
              <a:t>-29 </a:t>
            </a:r>
            <a:r>
              <a:rPr lang="en-US" altLang="en-US" b="1" dirty="0" smtClean="0"/>
              <a:t>mod </a:t>
            </a:r>
            <a:r>
              <a:rPr lang="en-US" altLang="en-US" dirty="0" smtClean="0"/>
              <a:t>7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921599"/>
              </p:ext>
            </p:extLst>
          </p:nvPr>
        </p:nvGraphicFramePr>
        <p:xfrm>
          <a:off x="4932363" y="1740371"/>
          <a:ext cx="139223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482400" imgH="419040" progId="Equation.3">
                  <p:embed/>
                </p:oleObj>
              </mc:Choice>
              <mc:Fallback>
                <p:oleObj name="Equation" r:id="rId3" imgW="482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740371"/>
                        <a:ext cx="1392237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799033"/>
              </p:ext>
            </p:extLst>
          </p:nvPr>
        </p:nvGraphicFramePr>
        <p:xfrm>
          <a:off x="5662613" y="2696046"/>
          <a:ext cx="6223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215640" imgH="393480" progId="Equation.3">
                  <p:embed/>
                </p:oleObj>
              </mc:Choice>
              <mc:Fallback>
                <p:oleObj name="Equation" r:id="rId5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2696046"/>
                        <a:ext cx="62230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014788" y="2846859"/>
            <a:ext cx="1673225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114622"/>
              </p:ext>
            </p:extLst>
          </p:nvPr>
        </p:nvGraphicFramePr>
        <p:xfrm>
          <a:off x="4968875" y="3873971"/>
          <a:ext cx="1319213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457200" imgH="431640" progId="Equation.3">
                  <p:embed/>
                </p:oleObj>
              </mc:Choice>
              <mc:Fallback>
                <p:oleObj name="Equation" r:id="rId7" imgW="45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3873971"/>
                        <a:ext cx="1319213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228372"/>
              </p:ext>
            </p:extLst>
          </p:nvPr>
        </p:nvGraphicFramePr>
        <p:xfrm>
          <a:off x="5372100" y="4843934"/>
          <a:ext cx="952500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330120" imgH="431640" progId="Equation.3">
                  <p:embed/>
                </p:oleObj>
              </mc:Choice>
              <mc:Fallback>
                <p:oleObj name="Equation" r:id="rId9" imgW="330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4843934"/>
                        <a:ext cx="952500" cy="124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352800" y="4340696"/>
            <a:ext cx="2590800" cy="128587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687990"/>
              </p:ext>
            </p:extLst>
          </p:nvPr>
        </p:nvGraphicFramePr>
        <p:xfrm>
          <a:off x="5959475" y="5472584"/>
          <a:ext cx="365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75" y="5472584"/>
                        <a:ext cx="3651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3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Congruence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495800"/>
          </a:xfrm>
        </p:spPr>
        <p:txBody>
          <a:bodyPr/>
          <a:lstStyle/>
          <a:p>
            <a:pPr>
              <a:defRPr/>
            </a:pPr>
            <a:r>
              <a:rPr lang="th-TH" sz="2000" dirty="0">
                <a:sym typeface="Symbol" pitchFamily="18" charset="2"/>
              </a:rPr>
              <a:t>กำหนดให้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  <a:sym typeface="Symbol" pitchFamily="18" charset="2"/>
              </a:rPr>
              <a:t>b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 </a:t>
            </a:r>
            <a:r>
              <a:rPr lang="en-US" sz="2000" b="1" dirty="0" smtClean="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 </a:t>
            </a:r>
            <a:r>
              <a:rPr lang="en-US" sz="2000" b="1" dirty="0" smtClean="0">
                <a:solidFill>
                  <a:srgbClr val="FF0000"/>
                </a:solidFill>
              </a:rPr>
              <a:t>Z</a:t>
            </a:r>
            <a:r>
              <a:rPr lang="en-US" sz="2000" baseline="30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/>
              <a:t> </a:t>
            </a:r>
            <a:r>
              <a:rPr lang="th-TH" sz="2000" dirty="0" smtClean="0"/>
              <a:t>โดย</a:t>
            </a:r>
            <a:r>
              <a:rPr lang="th-TH" sz="2000" dirty="0"/>
              <a:t>ที่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Z</a:t>
            </a:r>
            <a:r>
              <a:rPr lang="en-US" sz="2000" baseline="30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= {</a:t>
            </a:r>
            <a:r>
              <a:rPr lang="en-US" sz="2000" i="1" dirty="0" smtClean="0">
                <a:solidFill>
                  <a:srgbClr val="FF0000"/>
                </a:solidFill>
              </a:rPr>
              <a:t>n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sz="2000" b="1" dirty="0">
                <a:solidFill>
                  <a:srgbClr val="FF0000"/>
                </a:solidFill>
                <a:sym typeface="Symbol" pitchFamily="18" charset="2"/>
              </a:rPr>
              <a:t>Z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|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&gt;0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} = </a:t>
            </a:r>
            <a:r>
              <a:rPr lang="en-US" sz="2000" b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−{0}</a:t>
            </a:r>
            <a:r>
              <a:rPr lang="en-US" sz="2000" dirty="0">
                <a:sym typeface="Symbol" pitchFamily="18" charset="2"/>
              </a:rPr>
              <a:t> (</a:t>
            </a:r>
            <a:r>
              <a:rPr lang="th-TH" sz="2000" dirty="0">
                <a:sym typeface="Symbol" pitchFamily="18" charset="2"/>
              </a:rPr>
              <a:t>จำนวนเต็มบวก</a:t>
            </a:r>
            <a:r>
              <a:rPr lang="en-US" sz="2000" dirty="0">
                <a:sym typeface="Symbol" pitchFamily="18" charset="2"/>
              </a:rPr>
              <a:t>)</a:t>
            </a:r>
            <a:endParaRPr lang="en-US" sz="2000" dirty="0"/>
          </a:p>
          <a:p>
            <a:pPr>
              <a:defRPr/>
            </a:pPr>
            <a:r>
              <a:rPr lang="th-TH" sz="2000" dirty="0"/>
              <a:t>ดังนั้น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a</a:t>
            </a:r>
            <a:r>
              <a:rPr lang="en-US" sz="2000" dirty="0"/>
              <a:t> </a:t>
            </a:r>
            <a:r>
              <a:rPr lang="th-TH" sz="2000" i="1" dirty="0"/>
              <a:t>คอนกรูเอนซ์(</a:t>
            </a:r>
            <a:r>
              <a:rPr lang="en-US" sz="2000" i="1" dirty="0"/>
              <a:t>congruent</a:t>
            </a:r>
            <a:r>
              <a:rPr lang="th-TH" sz="2000" i="1" dirty="0"/>
              <a:t>)</a:t>
            </a:r>
            <a:r>
              <a:rPr lang="en-US" sz="2000" i="1" dirty="0"/>
              <a:t> </a:t>
            </a:r>
            <a:r>
              <a:rPr lang="th-TH" sz="2000" i="1" dirty="0"/>
              <a:t>กับ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b</a:t>
            </a:r>
            <a:r>
              <a:rPr lang="en-US" sz="2000" i="1" dirty="0"/>
              <a:t> </a:t>
            </a:r>
            <a:r>
              <a:rPr lang="th-TH" sz="2000" i="1" dirty="0"/>
              <a:t>มอดุโล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dirty="0"/>
              <a:t>, </a:t>
            </a:r>
            <a:r>
              <a:rPr lang="th-TH" sz="2000" dirty="0"/>
              <a:t>เขียนได้ว่า</a:t>
            </a:r>
            <a:r>
              <a:rPr lang="en-US" sz="2000" dirty="0"/>
              <a:t> “</a:t>
            </a:r>
            <a:r>
              <a:rPr lang="en-US" sz="2000" i="1" dirty="0" err="1">
                <a:solidFill>
                  <a:srgbClr val="FF0000"/>
                </a:solidFill>
              </a:rPr>
              <a:t>a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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>”</a:t>
            </a:r>
            <a:endParaRPr lang="en-US" sz="2000" dirty="0" smtClean="0"/>
          </a:p>
          <a:p>
            <a:pPr marL="0" indent="0"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th-TH" sz="2000" dirty="0" smtClean="0"/>
              <a:t>ก็</a:t>
            </a:r>
            <a:r>
              <a:rPr lang="th-TH" sz="2000" dirty="0"/>
              <a:t>ต่อเมื่อ</a:t>
            </a:r>
            <a:r>
              <a:rPr lang="en-US" sz="2000" dirty="0"/>
              <a:t>  </a:t>
            </a:r>
            <a:r>
              <a:rPr lang="en-US" sz="2000" i="1" dirty="0">
                <a:solidFill>
                  <a:srgbClr val="FF0000"/>
                </a:solidFill>
              </a:rPr>
              <a:t>m </a:t>
            </a:r>
            <a:r>
              <a:rPr lang="en-US" sz="2000" dirty="0">
                <a:solidFill>
                  <a:srgbClr val="FF0000"/>
                </a:solidFill>
              </a:rPr>
              <a:t>| </a:t>
            </a:r>
            <a:r>
              <a:rPr lang="en-US" sz="2000" i="1" dirty="0" err="1">
                <a:solidFill>
                  <a:srgbClr val="FF0000"/>
                </a:solidFill>
              </a:rPr>
              <a:t>a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000" i="1" dirty="0">
                <a:sym typeface="Symbol" pitchFamily="18" charset="2"/>
              </a:rPr>
              <a:t>  </a:t>
            </a:r>
            <a:r>
              <a:rPr lang="th-TH" sz="2000" i="1" dirty="0">
                <a:sym typeface="Symbol" pitchFamily="18" charset="2"/>
              </a:rPr>
              <a:t>เรียก </a:t>
            </a:r>
            <a:r>
              <a:rPr lang="en-US" sz="2000" i="1" dirty="0">
                <a:solidFill>
                  <a:srgbClr val="FF0000"/>
                </a:solidFill>
              </a:rPr>
              <a:t>m </a:t>
            </a:r>
            <a:r>
              <a:rPr lang="th-TH" sz="2000" i="1" dirty="0">
                <a:sym typeface="Symbol" pitchFamily="18" charset="2"/>
              </a:rPr>
              <a:t>ว่า มอดุลัส</a:t>
            </a:r>
            <a:endParaRPr lang="en-US" sz="2000" dirty="0">
              <a:sym typeface="Symbol" pitchFamily="18" charset="2"/>
            </a:endParaRPr>
          </a:p>
          <a:p>
            <a:pPr>
              <a:defRPr/>
            </a:pPr>
            <a:r>
              <a:rPr lang="th-TH" sz="2000" dirty="0">
                <a:sym typeface="Symbol" pitchFamily="18" charset="2"/>
              </a:rPr>
              <a:t>หรือเขียนได้ว่า</a:t>
            </a:r>
            <a:r>
              <a:rPr lang="en-US" sz="2000" dirty="0">
                <a:sym typeface="Symbol" pitchFamily="18" charset="2"/>
              </a:rPr>
              <a:t>: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) mod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0</a:t>
            </a:r>
          </a:p>
          <a:p>
            <a:pPr>
              <a:defRPr/>
            </a:pPr>
            <a:r>
              <a:rPr lang="th-TH" sz="2000" b="1" u="sng" dirty="0" smtClean="0">
                <a:sym typeface="Symbol" pitchFamily="18" charset="2"/>
              </a:rPr>
              <a:t>ข้อสังเกต</a:t>
            </a:r>
            <a:endParaRPr lang="en-US" sz="2000" b="1" u="sng" dirty="0" smtClean="0"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th-TH" sz="24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1.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/>
              <a:t>a</a:t>
            </a:r>
            <a:r>
              <a:rPr lang="en-US" sz="2000" dirty="0" err="1">
                <a:sym typeface="Symbol" pitchFamily="18" charset="2"/>
              </a:rPr>
              <a:t></a:t>
            </a:r>
            <a:r>
              <a:rPr lang="en-US" sz="2000" i="1" dirty="0" err="1">
                <a:sym typeface="Symbol" pitchFamily="18" charset="2"/>
              </a:rPr>
              <a:t>b</a:t>
            </a:r>
            <a:r>
              <a:rPr lang="en-US" sz="2000" dirty="0">
                <a:sym typeface="Symbol" pitchFamily="18" charset="2"/>
              </a:rPr>
              <a:t> (mod </a:t>
            </a:r>
            <a:r>
              <a:rPr lang="en-US" sz="2000" i="1" dirty="0">
                <a:sym typeface="Symbol" pitchFamily="18" charset="2"/>
              </a:rPr>
              <a:t>m</a:t>
            </a:r>
            <a:r>
              <a:rPr lang="en-US" sz="2000" dirty="0">
                <a:sym typeface="Symbol" pitchFamily="18" charset="2"/>
              </a:rPr>
              <a:t>)</a:t>
            </a:r>
            <a:r>
              <a:rPr lang="en-US" sz="2000" dirty="0"/>
              <a:t> </a:t>
            </a:r>
            <a:r>
              <a:rPr lang="th-TH" sz="2000" dirty="0"/>
              <a:t>ก็ต่อเมื่อ</a:t>
            </a:r>
            <a:r>
              <a:rPr lang="en-US" sz="2000" dirty="0"/>
              <a:t> </a:t>
            </a:r>
            <a:r>
              <a:rPr lang="en-US" sz="2000" i="1" dirty="0"/>
              <a:t>a mod m = b mod m</a:t>
            </a:r>
          </a:p>
          <a:p>
            <a:pPr>
              <a:buFontTx/>
              <a:buNone/>
              <a:defRPr/>
            </a:pPr>
            <a:r>
              <a:rPr lang="en-US" sz="2000" i="1" dirty="0"/>
              <a:t>	</a:t>
            </a:r>
            <a:r>
              <a:rPr lang="en-US" sz="2000" dirty="0"/>
              <a:t>2.</a:t>
            </a:r>
            <a:r>
              <a:rPr lang="en-US" sz="2400" dirty="0"/>
              <a:t> </a:t>
            </a:r>
            <a:r>
              <a:rPr lang="en-US" sz="2000" i="1" dirty="0" err="1"/>
              <a:t>a</a:t>
            </a:r>
            <a:r>
              <a:rPr lang="en-US" sz="2000" dirty="0" err="1">
                <a:sym typeface="Symbol" pitchFamily="18" charset="2"/>
              </a:rPr>
              <a:t></a:t>
            </a:r>
            <a:r>
              <a:rPr lang="en-US" sz="2000" i="1" dirty="0" err="1">
                <a:sym typeface="Symbol" pitchFamily="18" charset="2"/>
              </a:rPr>
              <a:t>b</a:t>
            </a:r>
            <a:r>
              <a:rPr lang="en-US" sz="2000" dirty="0">
                <a:sym typeface="Symbol" pitchFamily="18" charset="2"/>
              </a:rPr>
              <a:t> (mod </a:t>
            </a:r>
            <a:r>
              <a:rPr lang="en-US" sz="2000" i="1" dirty="0">
                <a:sym typeface="Symbol" pitchFamily="18" charset="2"/>
              </a:rPr>
              <a:t>m</a:t>
            </a:r>
            <a:r>
              <a:rPr lang="en-US" sz="2000" dirty="0">
                <a:sym typeface="Symbol" pitchFamily="18" charset="2"/>
              </a:rPr>
              <a:t>)</a:t>
            </a:r>
            <a:r>
              <a:rPr lang="en-US" sz="2000" dirty="0"/>
              <a:t> </a:t>
            </a:r>
            <a:r>
              <a:rPr lang="th-TH" sz="2000" dirty="0"/>
              <a:t>ก็ต่อเมื่อมีจำนวนเต็ม</a:t>
            </a:r>
            <a:r>
              <a:rPr lang="en-US" sz="2000" dirty="0"/>
              <a:t> 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  <a:r>
              <a:rPr lang="th-TH" sz="2000" dirty="0"/>
              <a:t>ซึ่งทำให้</a:t>
            </a:r>
            <a:r>
              <a:rPr lang="en-US" sz="2000" dirty="0"/>
              <a:t> </a:t>
            </a:r>
            <a:r>
              <a:rPr lang="en-US" sz="2000" i="1" dirty="0"/>
              <a:t>a= </a:t>
            </a:r>
            <a:r>
              <a:rPr lang="en-US" sz="2000" i="1" dirty="0" smtClean="0"/>
              <a:t>b </a:t>
            </a:r>
            <a:r>
              <a:rPr lang="en-US" sz="2400" i="1" dirty="0" smtClean="0"/>
              <a:t>+ km</a:t>
            </a:r>
          </a:p>
          <a:p>
            <a:pPr>
              <a:defRPr/>
            </a:pPr>
            <a:r>
              <a:rPr lang="th-TH" sz="2000" b="1" dirty="0" smtClean="0"/>
              <a:t>คำถาม </a:t>
            </a:r>
            <a:r>
              <a:rPr lang="en-US" sz="2000" b="1" dirty="0" smtClean="0"/>
              <a:t>: </a:t>
            </a:r>
            <a:r>
              <a:rPr lang="th-TH" sz="2000" dirty="0" smtClean="0"/>
              <a:t>ข้อใดต่อไปนี้เป็นจริง</a:t>
            </a:r>
            <a:endParaRPr lang="en-US" sz="2000" dirty="0" smtClean="0"/>
          </a:p>
          <a:p>
            <a:pPr marL="930275" lvl="1" indent="-609600">
              <a:buFont typeface="Wingdings" pitchFamily="2" charset="2"/>
              <a:buAutoNum type="arabicPeriod"/>
              <a:defRPr/>
            </a:pPr>
            <a:r>
              <a:rPr lang="en-US" sz="2000" dirty="0"/>
              <a:t>3 </a:t>
            </a:r>
            <a:r>
              <a:rPr lang="en-US" sz="2000" dirty="0">
                <a:sym typeface="Symbol" pitchFamily="18" charset="2"/>
              </a:rPr>
              <a:t> 3 (mod 17)</a:t>
            </a:r>
          </a:p>
          <a:p>
            <a:pPr marL="930275" lvl="1" indent="-609600">
              <a:buFont typeface="Wingdings" pitchFamily="2" charset="2"/>
              <a:buAutoNum type="arabicPeriod"/>
              <a:defRPr/>
            </a:pPr>
            <a:r>
              <a:rPr lang="en-US" sz="2000" dirty="0"/>
              <a:t>3 </a:t>
            </a:r>
            <a:r>
              <a:rPr lang="en-US" sz="2000" dirty="0">
                <a:sym typeface="Symbol" pitchFamily="18" charset="2"/>
              </a:rPr>
              <a:t> -3 (mod 17)</a:t>
            </a:r>
          </a:p>
          <a:p>
            <a:pPr marL="930275" lvl="1" indent="-609600">
              <a:buFont typeface="Wingdings" pitchFamily="2" charset="2"/>
              <a:buAutoNum type="arabicPeriod"/>
              <a:defRPr/>
            </a:pPr>
            <a:r>
              <a:rPr lang="en-US" sz="2000" dirty="0"/>
              <a:t>172 </a:t>
            </a:r>
            <a:r>
              <a:rPr lang="en-US" sz="2000" dirty="0">
                <a:sym typeface="Symbol" pitchFamily="18" charset="2"/>
              </a:rPr>
              <a:t> 177 (mod 5)</a:t>
            </a:r>
          </a:p>
          <a:p>
            <a:pPr marL="930275" lvl="1" indent="-609600">
              <a:buFont typeface="Wingdings" pitchFamily="2" charset="2"/>
              <a:buAutoNum type="arabicPeriod"/>
              <a:defRPr/>
            </a:pPr>
            <a:r>
              <a:rPr lang="en-US" sz="2000" dirty="0"/>
              <a:t>-13 </a:t>
            </a:r>
            <a:r>
              <a:rPr lang="en-US" sz="2000" dirty="0">
                <a:sym typeface="Symbol" pitchFamily="18" charset="2"/>
              </a:rPr>
              <a:t> 13 (mod 26)</a:t>
            </a:r>
          </a:p>
          <a:p>
            <a:pPr>
              <a:defRPr/>
            </a:pP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20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Spiral Visualization of </a:t>
            </a:r>
            <a:r>
              <a:rPr lang="en-US" b="1" dirty="0" smtClean="0"/>
              <a:t>mod</a:t>
            </a:r>
            <a:endParaRPr lang="en-US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mtClean="0"/>
              <a:t> </a:t>
            </a:r>
          </a:p>
        </p:txBody>
      </p:sp>
      <p:pic>
        <p:nvPicPr>
          <p:cNvPr id="5" name="Picture 10" descr="spi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0" y="286953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4573240" y="279333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4573240" y="3555330"/>
            <a:ext cx="1295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4573240" y="4241130"/>
            <a:ext cx="1066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H="1">
            <a:off x="3658840" y="4241130"/>
            <a:ext cx="914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 flipV="1">
            <a:off x="3125440" y="3783930"/>
            <a:ext cx="1447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973040" y="5307930"/>
            <a:ext cx="93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≡ 3</a:t>
            </a:r>
            <a:b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(mod 5)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411440" y="5231730"/>
            <a:ext cx="93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≡ 2</a:t>
            </a:r>
            <a:b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(mod 5)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792440" y="2945730"/>
            <a:ext cx="93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≡ 1</a:t>
            </a:r>
            <a:b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(mod 5)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166840" y="2031330"/>
            <a:ext cx="93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≡ 0</a:t>
            </a:r>
            <a:b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(mod 5)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2261840" y="3447380"/>
            <a:ext cx="93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≡ 4</a:t>
            </a:r>
            <a:b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(mod 5)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497040" y="382838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649440" y="405698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4525615" y="427605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4192240" y="424748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4049365" y="386013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4497040" y="351723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944715" y="389823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735165" y="451735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3982690" y="446973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3763615" y="374583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497040" y="3202905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5201890" y="37839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887565" y="475548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706465" y="46983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3382615" y="36315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4506565" y="29076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5487640" y="36315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5106640" y="50031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3506440" y="49269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3068290" y="35172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4573240" y="25647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5792440" y="34791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5335240" y="523173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39" name="Oval 47"/>
          <p:cNvSpPr>
            <a:spLocks noChangeArrowheads="1"/>
          </p:cNvSpPr>
          <p:nvPr/>
        </p:nvSpPr>
        <p:spPr bwMode="auto">
          <a:xfrm>
            <a:off x="4525615" y="404110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0" name="Oval 48"/>
          <p:cNvSpPr>
            <a:spLocks noChangeArrowheads="1"/>
          </p:cNvSpPr>
          <p:nvPr/>
        </p:nvSpPr>
        <p:spPr bwMode="auto">
          <a:xfrm>
            <a:off x="4668490" y="412683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1" name="Oval 49"/>
          <p:cNvSpPr>
            <a:spLocks noChangeArrowheads="1"/>
          </p:cNvSpPr>
          <p:nvPr/>
        </p:nvSpPr>
        <p:spPr bwMode="auto">
          <a:xfrm>
            <a:off x="4639915" y="430780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2" name="Oval 50"/>
          <p:cNvSpPr>
            <a:spLocks noChangeArrowheads="1"/>
          </p:cNvSpPr>
          <p:nvPr/>
        </p:nvSpPr>
        <p:spPr bwMode="auto">
          <a:xfrm>
            <a:off x="4411315" y="434590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3" name="Oval 51"/>
          <p:cNvSpPr>
            <a:spLocks noChangeArrowheads="1"/>
          </p:cNvSpPr>
          <p:nvPr/>
        </p:nvSpPr>
        <p:spPr bwMode="auto">
          <a:xfrm>
            <a:off x="4239865" y="410778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4" name="Oval 52"/>
          <p:cNvSpPr>
            <a:spLocks noChangeArrowheads="1"/>
          </p:cNvSpPr>
          <p:nvPr/>
        </p:nvSpPr>
        <p:spPr bwMode="auto">
          <a:xfrm>
            <a:off x="4535140" y="374583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5" name="Oval 53"/>
          <p:cNvSpPr>
            <a:spLocks noChangeArrowheads="1"/>
          </p:cNvSpPr>
          <p:nvPr/>
        </p:nvSpPr>
        <p:spPr bwMode="auto">
          <a:xfrm>
            <a:off x="4935190" y="398395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6" name="Oval 54"/>
          <p:cNvSpPr>
            <a:spLocks noChangeArrowheads="1"/>
          </p:cNvSpPr>
          <p:nvPr/>
        </p:nvSpPr>
        <p:spPr bwMode="auto">
          <a:xfrm>
            <a:off x="4849465" y="450783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7" name="Oval 55"/>
          <p:cNvSpPr>
            <a:spLocks noChangeArrowheads="1"/>
          </p:cNvSpPr>
          <p:nvPr/>
        </p:nvSpPr>
        <p:spPr bwMode="auto">
          <a:xfrm>
            <a:off x="4220815" y="458403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8" name="Oval 56"/>
          <p:cNvSpPr>
            <a:spLocks noChangeArrowheads="1"/>
          </p:cNvSpPr>
          <p:nvPr/>
        </p:nvSpPr>
        <p:spPr bwMode="auto">
          <a:xfrm>
            <a:off x="3935065" y="400300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49" name="Oval 57"/>
          <p:cNvSpPr>
            <a:spLocks noChangeArrowheads="1"/>
          </p:cNvSpPr>
          <p:nvPr/>
        </p:nvSpPr>
        <p:spPr bwMode="auto">
          <a:xfrm>
            <a:off x="4535140" y="344103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0" name="Oval 58"/>
          <p:cNvSpPr>
            <a:spLocks noChangeArrowheads="1"/>
          </p:cNvSpPr>
          <p:nvPr/>
        </p:nvSpPr>
        <p:spPr bwMode="auto">
          <a:xfrm>
            <a:off x="5201890" y="384108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1" name="Oval 59"/>
          <p:cNvSpPr>
            <a:spLocks noChangeArrowheads="1"/>
          </p:cNvSpPr>
          <p:nvPr/>
        </p:nvSpPr>
        <p:spPr bwMode="auto">
          <a:xfrm>
            <a:off x="5068540" y="472690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2" name="Oval 60"/>
          <p:cNvSpPr>
            <a:spLocks noChangeArrowheads="1"/>
          </p:cNvSpPr>
          <p:nvPr/>
        </p:nvSpPr>
        <p:spPr bwMode="auto">
          <a:xfrm>
            <a:off x="4030315" y="483168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3" name="Oval 61"/>
          <p:cNvSpPr>
            <a:spLocks noChangeArrowheads="1"/>
          </p:cNvSpPr>
          <p:nvPr/>
        </p:nvSpPr>
        <p:spPr bwMode="auto">
          <a:xfrm>
            <a:off x="3630265" y="390775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4" name="Oval 62"/>
          <p:cNvSpPr>
            <a:spLocks noChangeArrowheads="1"/>
          </p:cNvSpPr>
          <p:nvPr/>
        </p:nvSpPr>
        <p:spPr bwMode="auto">
          <a:xfrm>
            <a:off x="4535140" y="284095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5" name="Oval 63"/>
          <p:cNvSpPr>
            <a:spLocks noChangeArrowheads="1"/>
          </p:cNvSpPr>
          <p:nvPr/>
        </p:nvSpPr>
        <p:spPr bwMode="auto">
          <a:xfrm>
            <a:off x="4535140" y="312670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6" name="Oval 64"/>
          <p:cNvSpPr>
            <a:spLocks noChangeArrowheads="1"/>
          </p:cNvSpPr>
          <p:nvPr/>
        </p:nvSpPr>
        <p:spPr bwMode="auto">
          <a:xfrm>
            <a:off x="5478115" y="369820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7" name="Oval 65"/>
          <p:cNvSpPr>
            <a:spLocks noChangeArrowheads="1"/>
          </p:cNvSpPr>
          <p:nvPr/>
        </p:nvSpPr>
        <p:spPr bwMode="auto">
          <a:xfrm>
            <a:off x="5278090" y="494598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8" name="Oval 66"/>
          <p:cNvSpPr>
            <a:spLocks noChangeArrowheads="1"/>
          </p:cNvSpPr>
          <p:nvPr/>
        </p:nvSpPr>
        <p:spPr bwMode="auto">
          <a:xfrm>
            <a:off x="3839815" y="506980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59" name="Oval 67"/>
          <p:cNvSpPr>
            <a:spLocks noChangeArrowheads="1"/>
          </p:cNvSpPr>
          <p:nvPr/>
        </p:nvSpPr>
        <p:spPr bwMode="auto">
          <a:xfrm>
            <a:off x="3344515" y="382203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60" name="Oval 68"/>
          <p:cNvSpPr>
            <a:spLocks noChangeArrowheads="1"/>
          </p:cNvSpPr>
          <p:nvPr/>
        </p:nvSpPr>
        <p:spPr bwMode="auto">
          <a:xfrm>
            <a:off x="5754340" y="356485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61" name="Oval 69"/>
          <p:cNvSpPr>
            <a:spLocks noChangeArrowheads="1"/>
          </p:cNvSpPr>
          <p:nvPr/>
        </p:nvSpPr>
        <p:spPr bwMode="auto">
          <a:xfrm>
            <a:off x="5506690" y="516505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h-TH" altLang="en-US"/>
          </a:p>
        </p:txBody>
      </p:sp>
      <p:sp>
        <p:nvSpPr>
          <p:cNvPr id="62" name="Text Box 70"/>
          <p:cNvSpPr txBox="1">
            <a:spLocks noChangeArrowheads="1"/>
          </p:cNvSpPr>
          <p:nvPr/>
        </p:nvSpPr>
        <p:spPr bwMode="auto">
          <a:xfrm>
            <a:off x="581026" y="1619250"/>
            <a:ext cx="3047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h-TH" altLang="en-US" sz="2400" dirty="0">
                <a:latin typeface="+mn-lt"/>
                <a:cs typeface="+mn-cs"/>
              </a:rPr>
              <a:t>ตัวอย่าง แสดง</a:t>
            </a:r>
            <a:r>
              <a:rPr lang="th-TH" altLang="en-US" sz="2400" dirty="0" smtClean="0">
                <a:latin typeface="+mn-lt"/>
                <a:cs typeface="+mn-cs"/>
              </a:rPr>
              <a:t>การ</a:t>
            </a:r>
            <a:r>
              <a:rPr lang="en-US" altLang="en-US" sz="2400" dirty="0" smtClean="0">
                <a:latin typeface="+mn-lt"/>
                <a:cs typeface="+mn-cs"/>
              </a:rPr>
              <a:t> modulo 5</a:t>
            </a:r>
            <a:endParaRPr lang="en-US" altLang="en-US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5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ทฤษฎีที่น่าสนใจเกี่ยวกับ </a:t>
            </a:r>
            <a:r>
              <a:rPr lang="en-US" sz="4000" dirty="0" smtClean="0"/>
              <a:t>Modular Congruence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ym typeface="Symbol" pitchFamily="18" charset="2"/>
              </a:rPr>
              <a:t>Theorem:</a:t>
            </a:r>
            <a:r>
              <a:rPr lang="en-US" sz="2800" dirty="0">
                <a:sym typeface="Symbol" pitchFamily="18" charset="2"/>
              </a:rPr>
              <a:t>  </a:t>
            </a:r>
            <a:r>
              <a:rPr lang="th-TH" sz="2800" dirty="0">
                <a:sym typeface="Symbol" pitchFamily="18" charset="2"/>
              </a:rPr>
              <a:t>กำหนดให้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sz="2800" dirty="0" err="1">
                <a:solidFill>
                  <a:srgbClr val="FF0000"/>
                </a:solidFill>
                <a:sym typeface="Symbol" pitchFamily="18" charset="2"/>
              </a:rPr>
              <a:t>,</a:t>
            </a:r>
            <a:r>
              <a:rPr lang="en-US" sz="2800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800" dirty="0" err="1">
                <a:solidFill>
                  <a:srgbClr val="FF0000"/>
                </a:solidFill>
                <a:sym typeface="Symbol" pitchFamily="18" charset="2"/>
              </a:rPr>
              <a:t>,</a:t>
            </a:r>
            <a:r>
              <a:rPr lang="en-US" sz="2800" i="1" dirty="0" err="1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sz="2800" dirty="0" err="1">
                <a:solidFill>
                  <a:srgbClr val="FF0000"/>
                </a:solidFill>
                <a:sym typeface="Symbol" pitchFamily="18" charset="2"/>
              </a:rPr>
              <a:t>,</a:t>
            </a:r>
            <a:r>
              <a:rPr lang="en-US" sz="2800" i="1" dirty="0" err="1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sz="2800" dirty="0" err="1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sz="2800" b="1" dirty="0" err="1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sym typeface="Symbol" pitchFamily="18" charset="2"/>
              </a:rPr>
              <a:t>m,n</a:t>
            </a:r>
            <a:r>
              <a:rPr lang="en-US" sz="2800" dirty="0" err="1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sz="2800" b="1" dirty="0" err="1">
                <a:solidFill>
                  <a:srgbClr val="FF0000"/>
                </a:solidFill>
              </a:rPr>
              <a:t>Z</a:t>
            </a:r>
            <a:r>
              <a:rPr lang="en-US" sz="2800" baseline="300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 </a:t>
            </a:r>
          </a:p>
          <a:p>
            <a:pPr lvl="1">
              <a:buFontTx/>
              <a:buNone/>
              <a:defRPr/>
            </a:pPr>
            <a:r>
              <a:rPr lang="en-US" sz="2500" dirty="0"/>
              <a:t>1. </a:t>
            </a:r>
            <a:r>
              <a:rPr lang="th-TH" sz="2500" dirty="0"/>
              <a:t>ถ้า </a:t>
            </a:r>
            <a:r>
              <a:rPr lang="en-US" sz="2500" i="1" dirty="0" err="1">
                <a:solidFill>
                  <a:srgbClr val="FF0000"/>
                </a:solidFill>
              </a:rPr>
              <a:t>a</a:t>
            </a:r>
            <a:r>
              <a:rPr lang="en-US" sz="2500" dirty="0" err="1">
                <a:solidFill>
                  <a:srgbClr val="FF0000"/>
                </a:solidFill>
                <a:sym typeface="Symbol" pitchFamily="18" charset="2"/>
              </a:rPr>
              <a:t></a:t>
            </a:r>
            <a:r>
              <a:rPr lang="en-US" sz="2500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sz="250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500" dirty="0">
                <a:sym typeface="Symbol" pitchFamily="18" charset="2"/>
              </a:rPr>
              <a:t> </a:t>
            </a:r>
            <a:r>
              <a:rPr lang="th-TH" sz="2500" dirty="0">
                <a:sym typeface="Symbol" pitchFamily="18" charset="2"/>
              </a:rPr>
              <a:t>และ</a:t>
            </a:r>
            <a:r>
              <a:rPr lang="en-US" sz="2500" dirty="0">
                <a:sym typeface="Symbol" pitchFamily="18" charset="2"/>
              </a:rPr>
              <a:t> </a:t>
            </a:r>
            <a:r>
              <a:rPr lang="en-US" sz="2500" i="1" dirty="0" err="1">
                <a:solidFill>
                  <a:srgbClr val="FF0000"/>
                </a:solidFill>
              </a:rPr>
              <a:t>c</a:t>
            </a:r>
            <a:r>
              <a:rPr lang="en-US" sz="2500" dirty="0" err="1">
                <a:solidFill>
                  <a:srgbClr val="FF0000"/>
                </a:solidFill>
                <a:sym typeface="Symbol" pitchFamily="18" charset="2"/>
              </a:rPr>
              <a:t></a:t>
            </a:r>
            <a:r>
              <a:rPr lang="en-US" sz="2500" i="1" dirty="0" err="1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sz="250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500" dirty="0">
                <a:sym typeface="Symbol" pitchFamily="18" charset="2"/>
              </a:rPr>
              <a:t>, </a:t>
            </a:r>
            <a:r>
              <a:rPr lang="th-TH" sz="2500" dirty="0">
                <a:sym typeface="Symbol" pitchFamily="18" charset="2"/>
              </a:rPr>
              <a:t>ดังนั้น</a:t>
            </a:r>
            <a:r>
              <a:rPr lang="en-US" sz="2500" dirty="0">
                <a:sym typeface="Symbol" pitchFamily="18" charset="2"/>
              </a:rPr>
              <a:t>:</a:t>
            </a:r>
          </a:p>
          <a:p>
            <a:pPr lvl="2">
              <a:buFontTx/>
              <a:buNone/>
              <a:defRPr/>
            </a:pPr>
            <a:r>
              <a:rPr lang="en-US" sz="2100" i="1" dirty="0">
                <a:cs typeface="Times New Roman" pitchFamily="18" charset="0"/>
              </a:rPr>
              <a:t>▪  </a:t>
            </a:r>
            <a:r>
              <a:rPr lang="en-US" i="1" dirty="0" err="1">
                <a:solidFill>
                  <a:srgbClr val="FF0000"/>
                </a:solidFill>
              </a:rPr>
              <a:t>a+c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 </a:t>
            </a:r>
            <a:r>
              <a:rPr lang="en-US" i="1" dirty="0" err="1">
                <a:solidFill>
                  <a:srgbClr val="FF0000"/>
                </a:solidFill>
                <a:sym typeface="Symbol" pitchFamily="18" charset="2"/>
              </a:rPr>
              <a:t>b+d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, </a:t>
            </a:r>
            <a:r>
              <a:rPr lang="th-TH" dirty="0">
                <a:sym typeface="Symbol" pitchFamily="18" charset="2"/>
              </a:rPr>
              <a:t>และ</a:t>
            </a:r>
            <a:endParaRPr lang="en-US" dirty="0">
              <a:sym typeface="Symbol" pitchFamily="18" charset="2"/>
            </a:endParaRPr>
          </a:p>
          <a:p>
            <a:pPr lvl="2">
              <a:buFontTx/>
              <a:buNone/>
              <a:defRPr/>
            </a:pPr>
            <a:r>
              <a:rPr lang="en-US" i="1" dirty="0">
                <a:cs typeface="Times New Roman" pitchFamily="18" charset="0"/>
              </a:rPr>
              <a:t>▪</a:t>
            </a:r>
            <a:r>
              <a:rPr lang="en-US" i="1" dirty="0"/>
              <a:t>  </a:t>
            </a:r>
            <a:r>
              <a:rPr lang="en-US" i="1" dirty="0">
                <a:solidFill>
                  <a:srgbClr val="FF0000"/>
                </a:solidFill>
              </a:rPr>
              <a:t>ac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 </a:t>
            </a:r>
            <a:r>
              <a:rPr lang="en-US" i="1" dirty="0" err="1">
                <a:solidFill>
                  <a:srgbClr val="FF0000"/>
                </a:solidFill>
                <a:sym typeface="Symbol" pitchFamily="18" charset="2"/>
              </a:rPr>
              <a:t>bd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>
              <a:buFontTx/>
              <a:buNone/>
              <a:defRPr/>
            </a:pPr>
            <a:r>
              <a:rPr lang="en-US" dirty="0">
                <a:sym typeface="Symbol" pitchFamily="18" charset="2"/>
              </a:rPr>
              <a:t>2.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th-TH" dirty="0"/>
              <a:t>ถ้า</a:t>
            </a:r>
            <a:r>
              <a:rPr lang="en-US" sz="2500" dirty="0"/>
              <a:t> </a:t>
            </a:r>
            <a:r>
              <a:rPr lang="en-US" sz="2500" i="1" dirty="0" err="1">
                <a:solidFill>
                  <a:srgbClr val="FF0000"/>
                </a:solidFill>
              </a:rPr>
              <a:t>a</a:t>
            </a:r>
            <a:r>
              <a:rPr lang="en-US" sz="2500" dirty="0" err="1">
                <a:solidFill>
                  <a:srgbClr val="FF0000"/>
                </a:solidFill>
                <a:sym typeface="Symbol" pitchFamily="18" charset="2"/>
              </a:rPr>
              <a:t></a:t>
            </a:r>
            <a:r>
              <a:rPr lang="en-US" sz="2500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sz="250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500" dirty="0">
                <a:sym typeface="Symbol" pitchFamily="18" charset="2"/>
              </a:rPr>
              <a:t> </a:t>
            </a:r>
            <a:r>
              <a:rPr lang="th-TH" sz="2500" dirty="0">
                <a:sym typeface="Symbol" pitchFamily="18" charset="2"/>
              </a:rPr>
              <a:t>และ</a:t>
            </a:r>
            <a:r>
              <a:rPr lang="en-US" sz="2500" dirty="0">
                <a:sym typeface="Symbol" pitchFamily="18" charset="2"/>
              </a:rPr>
              <a:t> </a:t>
            </a:r>
            <a:r>
              <a:rPr lang="en-US" sz="2500" i="1" dirty="0" err="1">
                <a:solidFill>
                  <a:srgbClr val="FF0000"/>
                </a:solidFill>
              </a:rPr>
              <a:t>b</a:t>
            </a:r>
            <a:r>
              <a:rPr lang="en-US" sz="2500" dirty="0" err="1">
                <a:solidFill>
                  <a:srgbClr val="FF0000"/>
                </a:solidFill>
                <a:sym typeface="Symbol" pitchFamily="18" charset="2"/>
              </a:rPr>
              <a:t></a:t>
            </a:r>
            <a:r>
              <a:rPr lang="en-US" sz="2500" i="1" dirty="0" err="1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sz="250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500" dirty="0">
                <a:sym typeface="Symbol" pitchFamily="18" charset="2"/>
              </a:rPr>
              <a:t>, </a:t>
            </a:r>
            <a:r>
              <a:rPr lang="th-TH" sz="2500" dirty="0">
                <a:sym typeface="Symbol" pitchFamily="18" charset="2"/>
              </a:rPr>
              <a:t>ดังนั้น</a:t>
            </a:r>
            <a:r>
              <a:rPr lang="en-US" sz="2500" dirty="0">
                <a:sym typeface="Symbol" pitchFamily="18" charset="2"/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 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>
              <a:buFontTx/>
              <a:buNone/>
              <a:defRPr/>
            </a:pPr>
            <a:r>
              <a:rPr lang="en-US" dirty="0">
                <a:sym typeface="Symbol" pitchFamily="18" charset="2"/>
              </a:rPr>
              <a:t>3. </a:t>
            </a:r>
            <a:r>
              <a:rPr lang="th-TH" dirty="0"/>
              <a:t>ถ้า</a:t>
            </a:r>
            <a:r>
              <a:rPr lang="en-US" sz="2500" dirty="0"/>
              <a:t> </a:t>
            </a:r>
            <a:r>
              <a:rPr lang="en-US" sz="2500" i="1" dirty="0" err="1">
                <a:solidFill>
                  <a:srgbClr val="FF0000"/>
                </a:solidFill>
              </a:rPr>
              <a:t>a</a:t>
            </a:r>
            <a:r>
              <a:rPr lang="en-US" sz="2500" dirty="0" err="1">
                <a:solidFill>
                  <a:srgbClr val="FF0000"/>
                </a:solidFill>
                <a:sym typeface="Symbol" pitchFamily="18" charset="2"/>
              </a:rPr>
              <a:t></a:t>
            </a:r>
            <a:r>
              <a:rPr lang="en-US" sz="2500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sz="250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500" dirty="0">
                <a:sym typeface="Symbol" pitchFamily="18" charset="2"/>
              </a:rPr>
              <a:t> </a:t>
            </a:r>
            <a:r>
              <a:rPr lang="th-TH" sz="2500" dirty="0">
                <a:sym typeface="Symbol" pitchFamily="18" charset="2"/>
              </a:rPr>
              <a:t>ดังนั้น</a:t>
            </a:r>
            <a:r>
              <a:rPr lang="en-US" sz="2500" dirty="0">
                <a:sym typeface="Symbol" pitchFamily="18" charset="2"/>
              </a:rPr>
              <a:t> </a:t>
            </a:r>
            <a:r>
              <a:rPr lang="en-US" sz="2500" i="1" dirty="0" err="1">
                <a:solidFill>
                  <a:srgbClr val="FF0000"/>
                </a:solidFill>
              </a:rPr>
              <a:t>a</a:t>
            </a:r>
            <a:r>
              <a:rPr lang="en-US" sz="2500" i="1" baseline="30000" dirty="0" err="1">
                <a:solidFill>
                  <a:srgbClr val="FF0000"/>
                </a:solidFill>
              </a:rPr>
              <a:t>n</a:t>
            </a:r>
            <a:r>
              <a:rPr lang="en-US" sz="2500" dirty="0" err="1">
                <a:solidFill>
                  <a:srgbClr val="FF0000"/>
                </a:solidFill>
                <a:sym typeface="Symbol" pitchFamily="18" charset="2"/>
              </a:rPr>
              <a:t></a:t>
            </a:r>
            <a:r>
              <a:rPr lang="en-US" sz="2500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500" i="1" baseline="30000" dirty="0" err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 (mod </a:t>
            </a:r>
            <a:r>
              <a:rPr lang="en-US" sz="250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5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500" dirty="0">
                <a:sym typeface="Symbol" pitchFamily="18" charset="2"/>
              </a:rPr>
              <a:t> </a:t>
            </a:r>
            <a:endParaRPr lang="en-US" sz="2500" dirty="0" smtClean="0">
              <a:sym typeface="Symbol" pitchFamily="18" charset="2"/>
            </a:endParaRPr>
          </a:p>
          <a:p>
            <a:pPr>
              <a:defRPr/>
            </a:pPr>
            <a:r>
              <a:rPr lang="th-TH" sz="2800" b="1" dirty="0" smtClean="0">
                <a:sym typeface="Symbol" pitchFamily="18" charset="2"/>
              </a:rPr>
              <a:t>คำถาม</a:t>
            </a:r>
            <a:r>
              <a:rPr lang="en-US" sz="2800" b="1" dirty="0" smtClean="0">
                <a:sym typeface="Symbol" pitchFamily="18" charset="2"/>
              </a:rPr>
              <a:t>: </a:t>
            </a:r>
            <a:r>
              <a:rPr lang="th-TH" sz="2800" dirty="0" smtClean="0">
                <a:sym typeface="Symbol" pitchFamily="18" charset="2"/>
              </a:rPr>
              <a:t>จงหาค่าของ</a:t>
            </a:r>
            <a:endParaRPr lang="en-US" sz="2800" dirty="0" smtClean="0">
              <a:sym typeface="Symbol" pitchFamily="18" charset="2"/>
            </a:endParaRPr>
          </a:p>
          <a:p>
            <a:pPr lvl="1">
              <a:defRPr/>
            </a:pPr>
            <a:r>
              <a:rPr lang="en-US" sz="2400" dirty="0"/>
              <a:t>307</a:t>
            </a:r>
            <a:r>
              <a:rPr lang="en-US" sz="2400" baseline="30000" dirty="0"/>
              <a:t>1001 </a:t>
            </a:r>
            <a:r>
              <a:rPr lang="en-US" sz="2400" b="1" dirty="0"/>
              <a:t>mod </a:t>
            </a:r>
            <a:r>
              <a:rPr lang="en-US" sz="2400" dirty="0"/>
              <a:t>102 </a:t>
            </a:r>
          </a:p>
          <a:p>
            <a:pPr lvl="1">
              <a:defRPr/>
            </a:pPr>
            <a:r>
              <a:rPr lang="en-US" sz="2400" dirty="0" smtClean="0"/>
              <a:t>(45 </a:t>
            </a:r>
            <a:r>
              <a:rPr lang="en-US" sz="2400" dirty="0"/>
              <a:t>· 77) </a:t>
            </a:r>
            <a:r>
              <a:rPr lang="en-US" sz="2400" b="1" dirty="0"/>
              <a:t>mod </a:t>
            </a:r>
            <a:r>
              <a:rPr lang="en-US" sz="2400" dirty="0"/>
              <a:t>17</a:t>
            </a:r>
          </a:p>
          <a:p>
            <a:pPr lvl="1">
              <a:defRPr/>
            </a:pPr>
            <a:endParaRPr lang="en-US" sz="2500" b="1" dirty="0">
              <a:sym typeface="Symbol" pitchFamily="18" charset="2"/>
            </a:endParaRPr>
          </a:p>
          <a:p>
            <a:pPr lvl="1">
              <a:buFontTx/>
              <a:buNone/>
              <a:defRPr/>
            </a:pPr>
            <a:endParaRPr lang="th-TH" sz="2500" dirty="0">
              <a:sym typeface="Symbol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sz="3200" dirty="0"/>
              <a:t>เป็นการใช้คอ</a:t>
            </a:r>
            <a:r>
              <a:rPr lang="th-TH" altLang="en-US" sz="3200" dirty="0">
                <a:cs typeface="Angsana New" panose="02020603050405020304" pitchFamily="18" charset="-34"/>
              </a:rPr>
              <a:t>น</a:t>
            </a:r>
            <a:r>
              <a:rPr lang="th-TH" altLang="en-US" sz="3200" dirty="0"/>
              <a:t>กรูเอนซ์ในการกำหนดตำแหน่งของหน่วยความจำที่สัมพันธ์</a:t>
            </a:r>
            <a:r>
              <a:rPr lang="th-TH" altLang="en-US" sz="3200" dirty="0" smtClean="0"/>
              <a:t>กับข้อมูลในคอมพิวเตอร์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th-TH" altLang="en-US" sz="3200" dirty="0"/>
              <a:t>เรคอร์ดข้อมูลแต่ละเรคอร์ดระบุได้โดยการใช้คีย์(</a:t>
            </a:r>
            <a:r>
              <a:rPr lang="en-US" altLang="en-US" sz="3200" i="1" dirty="0">
                <a:solidFill>
                  <a:srgbClr val="006600"/>
                </a:solidFill>
              </a:rPr>
              <a:t>key</a:t>
            </a:r>
            <a:r>
              <a:rPr lang="th-TH" altLang="en-US" sz="3200" dirty="0"/>
              <a:t>) ซึ่งค่าของคีย์ต้องไม่ซ้ำกันในแต่ละเรคอร์ด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th-TH" altLang="en-US" sz="3200" dirty="0" smtClean="0"/>
              <a:t>แฮชชิ่ง</a:t>
            </a:r>
            <a:r>
              <a:rPr lang="th-TH" altLang="en-US" sz="3200" dirty="0"/>
              <a:t>ฟังก์ชัน </a:t>
            </a:r>
            <a:r>
              <a:rPr lang="en-US" altLang="en-US" sz="3200" i="1" dirty="0">
                <a:solidFill>
                  <a:srgbClr val="006600"/>
                </a:solidFill>
              </a:rPr>
              <a:t>h</a:t>
            </a:r>
            <a:r>
              <a:rPr lang="en-US" altLang="en-US" sz="3200" dirty="0"/>
              <a:t> </a:t>
            </a:r>
            <a:r>
              <a:rPr lang="th-TH" altLang="en-US" sz="3200" dirty="0"/>
              <a:t>เป็นการกำหนดตำแหน่งของหน่วยความจำ</a:t>
            </a:r>
            <a:r>
              <a:rPr lang="en-US" altLang="en-US" sz="3200" dirty="0"/>
              <a:t> </a:t>
            </a:r>
            <a:r>
              <a:rPr lang="en-US" altLang="en-US" sz="3200" i="1" dirty="0">
                <a:solidFill>
                  <a:srgbClr val="006600"/>
                </a:solidFill>
              </a:rPr>
              <a:t>h(k)</a:t>
            </a:r>
            <a:r>
              <a:rPr lang="en-US" altLang="en-US" sz="3200" dirty="0"/>
              <a:t> </a:t>
            </a:r>
            <a:r>
              <a:rPr lang="th-TH" altLang="en-US" sz="3200" dirty="0"/>
              <a:t>ให้กับเรคอร์ดข้อมูลที่มีคีย์แทนด้วย</a:t>
            </a:r>
            <a:r>
              <a:rPr lang="en-US" altLang="en-US" sz="3200" dirty="0"/>
              <a:t> </a:t>
            </a:r>
            <a:r>
              <a:rPr lang="en-US" altLang="en-US" sz="3200" i="1" dirty="0">
                <a:solidFill>
                  <a:srgbClr val="006600"/>
                </a:solidFill>
              </a:rPr>
              <a:t>k</a:t>
            </a:r>
            <a:r>
              <a:rPr lang="en-US" altLang="en-US" sz="32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200" dirty="0"/>
              <a:t>			 </a:t>
            </a:r>
            <a:r>
              <a:rPr lang="en-US" altLang="en-US" sz="3200" i="1" dirty="0">
                <a:solidFill>
                  <a:srgbClr val="006600"/>
                </a:solidFill>
              </a:rPr>
              <a:t>h(k) = k mod 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200" dirty="0"/>
              <a:t>	</a:t>
            </a:r>
            <a:r>
              <a:rPr lang="th-TH" altLang="en-US" sz="3200" dirty="0"/>
              <a:t>โดยที่</a:t>
            </a:r>
            <a:r>
              <a:rPr lang="en-US" altLang="en-US" sz="3200" dirty="0"/>
              <a:t> </a:t>
            </a:r>
            <a:r>
              <a:rPr lang="en-US" altLang="en-US" sz="3200" i="1" dirty="0">
                <a:solidFill>
                  <a:srgbClr val="006600"/>
                </a:solidFill>
              </a:rPr>
              <a:t>m</a:t>
            </a:r>
            <a:r>
              <a:rPr lang="en-US" altLang="en-US" sz="3200" dirty="0"/>
              <a:t> </a:t>
            </a:r>
            <a:r>
              <a:rPr lang="th-TH" altLang="en-US" sz="3200" dirty="0"/>
              <a:t>เป็นขนาดของหน่วยความจำที่สามารถใช้งานได้(ขนาดของตารางแฮชที่ใช้เก็บข้อมูล) </a:t>
            </a:r>
            <a:endParaRPr lang="en-US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Hashing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h-TH" b="1" dirty="0" smtClean="0"/>
              <a:t>ตัวอย่าง</a:t>
            </a:r>
            <a:r>
              <a:rPr lang="en-US" b="1" dirty="0" smtClean="0"/>
              <a:t>:</a:t>
            </a:r>
            <a:r>
              <a:rPr lang="th-TH" dirty="0" smtClean="0"/>
              <a:t> กำหนดให้ </a:t>
            </a:r>
            <a:r>
              <a:rPr lang="en-US" dirty="0"/>
              <a:t>m=111</a:t>
            </a:r>
            <a:r>
              <a:rPr lang="th-TH" dirty="0"/>
              <a:t> </a:t>
            </a:r>
            <a:r>
              <a:rPr lang="th-TH" dirty="0" smtClean="0"/>
              <a:t>เร</a:t>
            </a:r>
            <a:r>
              <a:rPr lang="th-TH" dirty="0"/>
              <a:t>คอร์ดของนักเรียนที่มีรหัสนักเรียน</a:t>
            </a:r>
            <a:r>
              <a:rPr lang="en-US" dirty="0"/>
              <a:t> 64212848 </a:t>
            </a:r>
            <a:r>
              <a:rPr lang="th-TH" dirty="0"/>
              <a:t>และ</a:t>
            </a:r>
            <a:r>
              <a:rPr lang="en-US" dirty="0"/>
              <a:t> 37149212 </a:t>
            </a:r>
            <a:r>
              <a:rPr lang="th-TH" dirty="0"/>
              <a:t>จะถูกกำหนดให้เก็บในหน่วยความจำตำแหน่งที่</a:t>
            </a:r>
            <a:r>
              <a:rPr lang="en-US" dirty="0"/>
              <a:t> 14 </a:t>
            </a:r>
            <a:r>
              <a:rPr lang="th-TH" dirty="0"/>
              <a:t>และ</a:t>
            </a:r>
            <a:r>
              <a:rPr lang="en-US" dirty="0"/>
              <a:t> 65</a:t>
            </a:r>
            <a:r>
              <a:rPr lang="th-TH" dirty="0"/>
              <a:t> </a:t>
            </a:r>
            <a:r>
              <a:rPr lang="th-TH" dirty="0" smtClean="0"/>
              <a:t>เนื่องจาก</a:t>
            </a:r>
            <a:endParaRPr lang="en-US" dirty="0" smtClean="0"/>
          </a:p>
          <a:p>
            <a:pPr lvl="1">
              <a:defRPr/>
            </a:pPr>
            <a:r>
              <a:rPr lang="en-US" i="1" dirty="0" smtClean="0"/>
              <a:t>h</a:t>
            </a:r>
            <a:r>
              <a:rPr lang="en-US" dirty="0" smtClean="0"/>
              <a:t>(64212848) </a:t>
            </a:r>
            <a:r>
              <a:rPr lang="en-US" dirty="0"/>
              <a:t>= 64212848 mod 111 = </a:t>
            </a:r>
            <a:r>
              <a:rPr lang="en-US" dirty="0" smtClean="0"/>
              <a:t>14</a:t>
            </a:r>
          </a:p>
          <a:p>
            <a:pPr lvl="1">
              <a:defRPr/>
            </a:pPr>
            <a:r>
              <a:rPr lang="en-US" i="1" dirty="0" smtClean="0"/>
              <a:t>h</a:t>
            </a:r>
            <a:r>
              <a:rPr lang="en-US" dirty="0" smtClean="0"/>
              <a:t>(37149212</a:t>
            </a:r>
            <a:r>
              <a:rPr lang="en-US" dirty="0"/>
              <a:t>) = 37149212 mod 111 = </a:t>
            </a:r>
            <a:r>
              <a:rPr lang="en-US" dirty="0" smtClean="0"/>
              <a:t>65</a:t>
            </a:r>
            <a:endParaRPr lang="th-TH" dirty="0" smtClean="0"/>
          </a:p>
          <a:p>
            <a:pPr>
              <a:defRPr/>
            </a:pPr>
            <a:r>
              <a:rPr lang="th-TH" dirty="0" smtClean="0"/>
              <a:t>ปัญหาพื้นฐานของการใช้ </a:t>
            </a:r>
            <a:r>
              <a:rPr lang="en-US" dirty="0" smtClean="0"/>
              <a:t>Hash</a:t>
            </a:r>
          </a:p>
          <a:p>
            <a:pPr lvl="1">
              <a:defRPr/>
            </a:pPr>
            <a:r>
              <a:rPr lang="th-TH" dirty="0" smtClean="0"/>
              <a:t>สำหรับ</a:t>
            </a:r>
            <a:r>
              <a:rPr lang="th-TH" dirty="0"/>
              <a:t>นักเรียนรหัส  </a:t>
            </a:r>
            <a:r>
              <a:rPr lang="en-US" dirty="0"/>
              <a:t>24666707 </a:t>
            </a:r>
            <a:r>
              <a:rPr lang="th-TH" dirty="0"/>
              <a:t>จะถูกกำหนดให้เก็บในหน่วยความจำตำแหน่งที่</a:t>
            </a:r>
            <a:r>
              <a:rPr lang="en-US" dirty="0"/>
              <a:t> 65</a:t>
            </a:r>
            <a:r>
              <a:rPr lang="th-TH" dirty="0"/>
              <a:t> </a:t>
            </a:r>
            <a:r>
              <a:rPr lang="th-TH" dirty="0" smtClean="0"/>
              <a:t>เนื่องจาก</a:t>
            </a:r>
            <a:endParaRPr lang="en-US" dirty="0" smtClean="0"/>
          </a:p>
          <a:p>
            <a:pPr lvl="1">
              <a:defRPr/>
            </a:pPr>
            <a:r>
              <a:rPr lang="en-US" i="1" dirty="0" smtClean="0"/>
              <a:t>h</a:t>
            </a:r>
            <a:r>
              <a:rPr lang="en-US" dirty="0" smtClean="0"/>
              <a:t>(24666707) </a:t>
            </a:r>
            <a:r>
              <a:rPr lang="en-US" dirty="0"/>
              <a:t>= 24666707 mod 111 = </a:t>
            </a:r>
            <a:r>
              <a:rPr lang="en-US" dirty="0" smtClean="0"/>
              <a:t>65</a:t>
            </a:r>
          </a:p>
          <a:p>
            <a:pPr lvl="1">
              <a:defRPr/>
            </a:pPr>
            <a:r>
              <a:rPr lang="th-TH" dirty="0" smtClean="0"/>
              <a:t>จะ</a:t>
            </a:r>
            <a:r>
              <a:rPr lang="th-TH" dirty="0"/>
              <a:t>เห็นว่ากรณีนี้เกิดการชนกัน</a:t>
            </a:r>
            <a:r>
              <a:rPr lang="en-US" dirty="0"/>
              <a:t>(Collision)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200" dirty="0">
                <a:latin typeface="+mj-lt"/>
              </a:rPr>
              <a:t>การสร้างตัวเลขสุ่มแบบเทียมโดยการใช้คอนกรูเอนซ์ เริ่มด้วยการเลือกจำนวนเต็มบวก</a:t>
            </a:r>
            <a:r>
              <a:rPr lang="en-US" altLang="en-US" sz="2200" dirty="0">
                <a:latin typeface="+mj-lt"/>
              </a:rPr>
              <a:t> 4 </a:t>
            </a:r>
            <a:r>
              <a:rPr lang="th-TH" altLang="en-US" sz="2200" dirty="0">
                <a:latin typeface="+mj-lt"/>
              </a:rPr>
              <a:t>จำนวน ได้แก่ </a:t>
            </a:r>
            <a:r>
              <a:rPr lang="en-US" altLang="en-US" sz="2200" dirty="0">
                <a:latin typeface="+mj-lt"/>
              </a:rPr>
              <a:t>:</a:t>
            </a:r>
            <a:r>
              <a:rPr lang="th-TH" altLang="en-US" sz="2200" dirty="0">
                <a:latin typeface="+mj-lt"/>
              </a:rPr>
              <a:t> </a:t>
            </a:r>
            <a:r>
              <a:rPr lang="th-TH" altLang="en-US" sz="2200" i="1" dirty="0">
                <a:latin typeface="+mj-lt"/>
              </a:rPr>
              <a:t>มอดุลัส(</a:t>
            </a:r>
            <a:r>
              <a:rPr lang="en-US" altLang="en-US" sz="2200" i="1" dirty="0">
                <a:latin typeface="+mj-lt"/>
              </a:rPr>
              <a:t>modulus</a:t>
            </a:r>
            <a:r>
              <a:rPr lang="th-TH" altLang="en-US" sz="2200" i="1" dirty="0">
                <a:latin typeface="+mj-lt"/>
              </a:rPr>
              <a:t>)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b="1" i="1" dirty="0">
                <a:solidFill>
                  <a:srgbClr val="FF0000"/>
                </a:solidFill>
                <a:latin typeface="+mj-lt"/>
              </a:rPr>
              <a:t>m</a:t>
            </a:r>
            <a:r>
              <a:rPr lang="en-US" altLang="en-US" sz="2200" i="1" dirty="0">
                <a:latin typeface="+mj-lt"/>
              </a:rPr>
              <a:t>, </a:t>
            </a:r>
            <a:r>
              <a:rPr lang="th-TH" altLang="en-US" sz="2200" i="1" dirty="0">
                <a:latin typeface="+mj-lt"/>
              </a:rPr>
              <a:t>พหุคูณ(</a:t>
            </a:r>
            <a:r>
              <a:rPr lang="en-US" altLang="en-US" sz="2200" i="1" dirty="0">
                <a:latin typeface="+mj-lt"/>
              </a:rPr>
              <a:t>multiplier</a:t>
            </a:r>
            <a:r>
              <a:rPr lang="th-TH" altLang="en-US" sz="2200" i="1" dirty="0">
                <a:latin typeface="+mj-lt"/>
              </a:rPr>
              <a:t>)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b="1" i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US" altLang="en-US" sz="2200" dirty="0">
                <a:latin typeface="+mj-lt"/>
              </a:rPr>
              <a:t>, </a:t>
            </a:r>
            <a:r>
              <a:rPr lang="th-TH" altLang="en-US" sz="2200" dirty="0">
                <a:latin typeface="+mj-lt"/>
              </a:rPr>
              <a:t>ค่าที่เพิ่มขึ้น(</a:t>
            </a:r>
            <a:r>
              <a:rPr lang="en-US" altLang="en-US" sz="2200" i="1" dirty="0">
                <a:latin typeface="+mj-lt"/>
              </a:rPr>
              <a:t>increment</a:t>
            </a:r>
            <a:r>
              <a:rPr lang="th-TH" altLang="en-US" sz="2200" dirty="0">
                <a:latin typeface="+mj-lt"/>
              </a:rPr>
              <a:t>)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b="1" i="1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altLang="en-US" sz="2200" dirty="0">
                <a:latin typeface="+mj-lt"/>
              </a:rPr>
              <a:t>, </a:t>
            </a:r>
            <a:r>
              <a:rPr lang="th-TH" altLang="en-US" sz="2200" dirty="0">
                <a:latin typeface="+mj-lt"/>
              </a:rPr>
              <a:t>และ ค่าเริ่มต้น(</a:t>
            </a:r>
            <a:r>
              <a:rPr lang="en-US" altLang="en-US" sz="2200" i="1" dirty="0">
                <a:latin typeface="+mj-lt"/>
              </a:rPr>
              <a:t>seed</a:t>
            </a:r>
            <a:r>
              <a:rPr lang="th-TH" altLang="en-US" sz="2200" dirty="0">
                <a:latin typeface="+mj-lt"/>
              </a:rPr>
              <a:t>)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b="1" i="1" dirty="0">
                <a:solidFill>
                  <a:srgbClr val="FF0000"/>
                </a:solidFill>
                <a:latin typeface="+mj-lt"/>
              </a:rPr>
              <a:t>x</a:t>
            </a:r>
            <a:r>
              <a:rPr lang="en-US" altLang="en-US" sz="2200" b="1" baseline="-25000" dirty="0">
                <a:solidFill>
                  <a:srgbClr val="FF0000"/>
                </a:solidFill>
                <a:latin typeface="+mj-lt"/>
              </a:rPr>
              <a:t>0</a:t>
            </a:r>
            <a:endParaRPr lang="en-US" altLang="en-US" sz="2200" b="1" dirty="0">
              <a:solidFill>
                <a:srgbClr val="FF0000"/>
              </a:solidFill>
              <a:latin typeface="+mj-lt"/>
            </a:endParaRPr>
          </a:p>
          <a:p>
            <a:pPr lvl="2"/>
            <a:r>
              <a:rPr lang="th-TH" altLang="en-US" sz="2200" dirty="0">
                <a:latin typeface="+mj-lt"/>
              </a:rPr>
              <a:t>โดยที่</a:t>
            </a:r>
            <a:r>
              <a:rPr lang="en-US" altLang="en-US" sz="2200" dirty="0">
                <a:latin typeface="+mj-lt"/>
              </a:rPr>
              <a:t> 2 ≤ </a:t>
            </a:r>
            <a:r>
              <a:rPr lang="en-US" altLang="en-US" sz="2200" i="1" dirty="0">
                <a:latin typeface="+mj-lt"/>
              </a:rPr>
              <a:t>a</a:t>
            </a:r>
            <a:r>
              <a:rPr lang="en-US" altLang="en-US" sz="2200" dirty="0">
                <a:latin typeface="+mj-lt"/>
              </a:rPr>
              <a:t> &lt; </a:t>
            </a:r>
            <a:r>
              <a:rPr lang="en-US" altLang="en-US" sz="2200" i="1" dirty="0">
                <a:latin typeface="+mj-lt"/>
              </a:rPr>
              <a:t>m</a:t>
            </a:r>
            <a:r>
              <a:rPr lang="en-US" altLang="en-US" sz="2200" dirty="0">
                <a:solidFill>
                  <a:srgbClr val="2D2DB9"/>
                </a:solidFill>
                <a:latin typeface="+mj-lt"/>
              </a:rPr>
              <a:t>,  0 ≤ </a:t>
            </a:r>
            <a:r>
              <a:rPr lang="en-US" altLang="en-US" sz="2200" i="1" dirty="0">
                <a:solidFill>
                  <a:srgbClr val="2D2DB9"/>
                </a:solidFill>
                <a:latin typeface="+mj-lt"/>
              </a:rPr>
              <a:t>c</a:t>
            </a:r>
            <a:r>
              <a:rPr lang="en-US" altLang="en-US" sz="2200" dirty="0">
                <a:solidFill>
                  <a:srgbClr val="2D2DB9"/>
                </a:solidFill>
                <a:latin typeface="+mj-lt"/>
              </a:rPr>
              <a:t> &lt; </a:t>
            </a:r>
            <a:r>
              <a:rPr lang="en-US" altLang="en-US" sz="2200" i="1" dirty="0">
                <a:solidFill>
                  <a:srgbClr val="2D2DB9"/>
                </a:solidFill>
                <a:latin typeface="+mj-lt"/>
              </a:rPr>
              <a:t>m</a:t>
            </a:r>
            <a:r>
              <a:rPr lang="en-US" altLang="en-US" sz="2200" dirty="0">
                <a:latin typeface="+mj-lt"/>
              </a:rPr>
              <a:t>,  0 ≤ </a:t>
            </a:r>
            <a:r>
              <a:rPr lang="en-US" altLang="en-US" sz="2200" i="1" dirty="0">
                <a:latin typeface="+mj-lt"/>
              </a:rPr>
              <a:t>x</a:t>
            </a:r>
            <a:r>
              <a:rPr lang="en-US" altLang="en-US" sz="2200" baseline="-25000" dirty="0">
                <a:latin typeface="+mj-lt"/>
              </a:rPr>
              <a:t>0</a:t>
            </a:r>
            <a:r>
              <a:rPr lang="en-US" altLang="en-US" sz="2200" dirty="0">
                <a:latin typeface="+mj-lt"/>
              </a:rPr>
              <a:t> &lt; </a:t>
            </a:r>
            <a:r>
              <a:rPr lang="en-US" altLang="en-US" sz="2200" i="1" dirty="0">
                <a:latin typeface="+mj-lt"/>
              </a:rPr>
              <a:t>m</a:t>
            </a:r>
            <a:endParaRPr lang="en-US" altLang="en-US" sz="2200" dirty="0">
              <a:latin typeface="+mj-lt"/>
            </a:endParaRPr>
          </a:p>
          <a:p>
            <a:r>
              <a:rPr lang="th-TH" altLang="en-US" sz="2200" dirty="0">
                <a:latin typeface="+mj-lt"/>
              </a:rPr>
              <a:t>เพื่อทำการสร้างลำดับเลขสุ่มเทียม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+mj-lt"/>
              </a:rPr>
              <a:t>{</a:t>
            </a:r>
            <a:r>
              <a:rPr lang="en-US" altLang="en-US" sz="2200" i="1" dirty="0" err="1">
                <a:solidFill>
                  <a:srgbClr val="FF0000"/>
                </a:solidFill>
                <a:latin typeface="+mj-lt"/>
              </a:rPr>
              <a:t>x</a:t>
            </a:r>
            <a:r>
              <a:rPr lang="en-US" altLang="en-US" sz="2200" i="1" baseline="-25000" dirty="0" err="1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200" dirty="0">
                <a:solidFill>
                  <a:srgbClr val="FF0000"/>
                </a:solidFill>
                <a:latin typeface="+mj-lt"/>
              </a:rPr>
              <a:t>}</a:t>
            </a:r>
            <a:r>
              <a:rPr lang="en-US" altLang="en-US" sz="2200" dirty="0">
                <a:latin typeface="+mj-lt"/>
              </a:rPr>
              <a:t> </a:t>
            </a:r>
            <a:r>
              <a:rPr lang="th-TH" altLang="en-US" sz="2200" dirty="0">
                <a:latin typeface="+mj-lt"/>
              </a:rPr>
              <a:t>ซึ่ง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+mj-lt"/>
              </a:rPr>
              <a:t>0 ≤ </a:t>
            </a:r>
            <a:r>
              <a:rPr lang="en-US" altLang="en-US" sz="2200" i="1" dirty="0" err="1">
                <a:solidFill>
                  <a:srgbClr val="FF0000"/>
                </a:solidFill>
                <a:latin typeface="+mj-lt"/>
              </a:rPr>
              <a:t>x</a:t>
            </a:r>
            <a:r>
              <a:rPr lang="en-US" altLang="en-US" sz="2200" i="1" baseline="-25000" dirty="0" err="1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200" dirty="0">
                <a:solidFill>
                  <a:srgbClr val="FF0000"/>
                </a:solidFill>
                <a:latin typeface="+mj-lt"/>
              </a:rPr>
              <a:t> &lt; </a:t>
            </a:r>
            <a:r>
              <a:rPr lang="en-US" altLang="en-US" sz="2200" i="1" dirty="0">
                <a:solidFill>
                  <a:srgbClr val="FF0000"/>
                </a:solidFill>
                <a:latin typeface="+mj-lt"/>
              </a:rPr>
              <a:t>m</a:t>
            </a:r>
            <a:r>
              <a:rPr lang="th-TH" altLang="en-US" sz="2200" i="1" dirty="0">
                <a:latin typeface="+mj-lt"/>
              </a:rPr>
              <a:t> โดยใช้</a:t>
            </a:r>
            <a:r>
              <a:rPr lang="en-US" altLang="en-US" sz="2200" dirty="0" smtClean="0">
                <a:latin typeface="+mj-lt"/>
              </a:rPr>
              <a:t>:</a:t>
            </a:r>
          </a:p>
          <a:p>
            <a:pPr marL="0" indent="0" algn="ctr">
              <a:buNone/>
            </a:pPr>
            <a:r>
              <a:rPr lang="en-US" altLang="en-US" sz="2200" i="1" dirty="0" smtClean="0">
                <a:latin typeface="+mj-lt"/>
              </a:rPr>
              <a:t>x</a:t>
            </a:r>
            <a:r>
              <a:rPr lang="en-US" altLang="en-US" sz="2200" i="1" baseline="-25000" dirty="0" smtClean="0">
                <a:latin typeface="+mj-lt"/>
              </a:rPr>
              <a:t>n</a:t>
            </a:r>
            <a:r>
              <a:rPr lang="en-US" altLang="en-US" sz="2200" baseline="-25000" dirty="0" smtClean="0">
                <a:latin typeface="+mj-lt"/>
              </a:rPr>
              <a:t>+1</a:t>
            </a:r>
            <a:r>
              <a:rPr lang="en-US" altLang="en-US" sz="2200" dirty="0" smtClean="0">
                <a:latin typeface="+mj-lt"/>
              </a:rPr>
              <a:t> </a:t>
            </a:r>
            <a:r>
              <a:rPr lang="en-US" altLang="en-US" sz="2200" dirty="0">
                <a:latin typeface="+mj-lt"/>
              </a:rPr>
              <a:t>= (</a:t>
            </a:r>
            <a:r>
              <a:rPr lang="en-US" altLang="en-US" sz="2200" i="1" dirty="0" err="1">
                <a:latin typeface="+mj-lt"/>
              </a:rPr>
              <a:t>ax</a:t>
            </a:r>
            <a:r>
              <a:rPr lang="en-US" altLang="en-US" sz="2200" i="1" baseline="-25000" dirty="0" err="1">
                <a:latin typeface="+mj-lt"/>
              </a:rPr>
              <a:t>n</a:t>
            </a:r>
            <a:r>
              <a:rPr lang="en-US" altLang="en-US" sz="2200" dirty="0">
                <a:latin typeface="+mj-lt"/>
              </a:rPr>
              <a:t> + </a:t>
            </a:r>
            <a:r>
              <a:rPr lang="en-US" altLang="en-US" sz="2200" i="1" dirty="0">
                <a:latin typeface="+mj-lt"/>
              </a:rPr>
              <a:t>c</a:t>
            </a:r>
            <a:r>
              <a:rPr lang="en-US" altLang="en-US" sz="2200" dirty="0">
                <a:latin typeface="+mj-lt"/>
              </a:rPr>
              <a:t>) </a:t>
            </a:r>
            <a:r>
              <a:rPr lang="en-US" altLang="en-US" sz="2200" b="1" dirty="0">
                <a:latin typeface="+mj-lt"/>
              </a:rPr>
              <a:t>mod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i="1" dirty="0">
                <a:latin typeface="+mj-lt"/>
              </a:rPr>
              <a:t>m</a:t>
            </a:r>
            <a:endParaRPr lang="en-US" altLang="en-US" sz="2200" dirty="0">
              <a:latin typeface="+mj-lt"/>
            </a:endParaRPr>
          </a:p>
          <a:p>
            <a:r>
              <a:rPr lang="th-TH" altLang="en-US" sz="2200" dirty="0">
                <a:latin typeface="+mj-lt"/>
              </a:rPr>
              <a:t>การสร้างชุดเลขสุ่มเทียมที่ดีนิยมเลือกค่า </a:t>
            </a:r>
            <a:r>
              <a:rPr lang="en-US" altLang="en-US" sz="2200" i="1" dirty="0">
                <a:latin typeface="+mj-lt"/>
              </a:rPr>
              <a:t>a</a:t>
            </a:r>
            <a:r>
              <a:rPr lang="en-US" altLang="en-US" sz="2200" dirty="0">
                <a:latin typeface="+mj-lt"/>
              </a:rPr>
              <a:t>,</a:t>
            </a:r>
            <a:r>
              <a:rPr lang="th-TH" altLang="en-US" sz="2200" dirty="0">
                <a:latin typeface="+mj-lt"/>
              </a:rPr>
              <a:t> </a:t>
            </a:r>
            <a:r>
              <a:rPr lang="en-US" altLang="en-US" sz="2200" i="1" dirty="0">
                <a:latin typeface="+mj-lt"/>
              </a:rPr>
              <a:t>c</a:t>
            </a:r>
            <a:r>
              <a:rPr lang="en-US" altLang="en-US" sz="2200" dirty="0">
                <a:latin typeface="+mj-lt"/>
              </a:rPr>
              <a:t>,</a:t>
            </a:r>
            <a:r>
              <a:rPr lang="th-TH" altLang="en-US" sz="2200" dirty="0">
                <a:latin typeface="+mj-lt"/>
              </a:rPr>
              <a:t> </a:t>
            </a:r>
            <a:r>
              <a:rPr lang="en-US" altLang="en-US" sz="2200" i="1" dirty="0">
                <a:latin typeface="+mj-lt"/>
              </a:rPr>
              <a:t>m</a:t>
            </a:r>
            <a:r>
              <a:rPr lang="en-US" altLang="en-US" sz="2200" dirty="0">
                <a:latin typeface="+mj-lt"/>
              </a:rPr>
              <a:t> </a:t>
            </a:r>
            <a:r>
              <a:rPr lang="th-TH" altLang="en-US" sz="2200" dirty="0">
                <a:latin typeface="+mj-lt"/>
              </a:rPr>
              <a:t>เป็นจำนวน</a:t>
            </a:r>
            <a:r>
              <a:rPr lang="th-TH" altLang="en-US" sz="2200" dirty="0" smtClean="0">
                <a:latin typeface="+mj-lt"/>
              </a:rPr>
              <a:t>เฉพาะ</a:t>
            </a:r>
            <a:endParaRPr lang="en-US" sz="2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59" y="4285549"/>
            <a:ext cx="7465265" cy="255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Pseudo-random </a:t>
            </a:r>
            <a:r>
              <a:rPr lang="en-US" dirty="0"/>
              <a:t>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h-TH" dirty="0"/>
              <a:t>กำหนด มอดุลัส </a:t>
            </a:r>
            <a:r>
              <a:rPr lang="en-US" i="1" dirty="0"/>
              <a:t>m</a:t>
            </a:r>
            <a:r>
              <a:rPr lang="en-US" dirty="0"/>
              <a:t> = 1,000 = 2</a:t>
            </a:r>
            <a:r>
              <a:rPr lang="en-US" baseline="30000" dirty="0"/>
              <a:t>3</a:t>
            </a:r>
            <a:r>
              <a:rPr lang="en-US" dirty="0">
                <a:cs typeface="Times New Roman" pitchFamily="18" charset="0"/>
              </a:rPr>
              <a:t>·5</a:t>
            </a:r>
            <a:r>
              <a:rPr lang="en-US" baseline="30000" dirty="0">
                <a:cs typeface="Times New Roman" pitchFamily="18" charset="0"/>
              </a:rPr>
              <a:t>3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th-TH" dirty="0"/>
              <a:t>เพื่อสร้างชุดเลขสุ่มเทียมที่มีค่า </a:t>
            </a:r>
            <a:r>
              <a:rPr lang="en-US" dirty="0"/>
              <a:t>0-999</a:t>
            </a:r>
          </a:p>
          <a:p>
            <a:pPr>
              <a:lnSpc>
                <a:spcPct val="90000"/>
              </a:lnSpc>
              <a:defRPr/>
            </a:pPr>
            <a:r>
              <a:rPr lang="th-TH" dirty="0"/>
              <a:t>เลือกค่าที่เพิ่มขึ้น </a:t>
            </a:r>
            <a:r>
              <a:rPr lang="en-US" i="1" dirty="0"/>
              <a:t>c</a:t>
            </a:r>
            <a:r>
              <a:rPr lang="en-US" dirty="0"/>
              <a:t> = 467 (</a:t>
            </a:r>
            <a:r>
              <a:rPr lang="th-TH" dirty="0"/>
              <a:t>ซึ่งเป็นจำนวนเฉพาะ</a:t>
            </a:r>
            <a:r>
              <a:rPr lang="en-US" dirty="0"/>
              <a:t>), </a:t>
            </a:r>
            <a:r>
              <a:rPr lang="th-TH" dirty="0"/>
              <a:t> ค่าพหุคูณ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293 (</a:t>
            </a:r>
            <a:r>
              <a:rPr lang="th-TH" dirty="0"/>
              <a:t>ซึ่งเป็นจำนวนเฉพาะ</a:t>
            </a:r>
            <a:r>
              <a:rPr lang="en-US" dirty="0"/>
              <a:t>), </a:t>
            </a:r>
            <a:r>
              <a:rPr lang="th-TH" dirty="0"/>
              <a:t>และค่าเริ่มต้น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426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5" r="27778" b="49691"/>
          <a:stretch/>
        </p:blipFill>
        <p:spPr>
          <a:xfrm>
            <a:off x="1835696" y="3482712"/>
            <a:ext cx="864096" cy="31355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9" t="49211" r="27694" b="1109"/>
          <a:stretch/>
        </p:blipFill>
        <p:spPr>
          <a:xfrm>
            <a:off x="3347864" y="3461922"/>
            <a:ext cx="864096" cy="3096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52"/>
          <a:stretch/>
        </p:blipFill>
        <p:spPr>
          <a:xfrm>
            <a:off x="4737445" y="3458980"/>
            <a:ext cx="853006" cy="31592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01" b="7350"/>
          <a:stretch/>
        </p:blipFill>
        <p:spPr>
          <a:xfrm>
            <a:off x="6036757" y="3588006"/>
            <a:ext cx="843516" cy="298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Caesar’s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การนำทฤษฎีจำนวนไปใช้ในการเข้ารหัสแบบง่ายที่สุด เรียกว่า </a:t>
            </a:r>
            <a:r>
              <a:rPr lang="en-US" dirty="0" smtClean="0"/>
              <a:t>Caesar’s cipher </a:t>
            </a:r>
            <a:r>
              <a:rPr lang="th-TH" dirty="0" smtClean="0"/>
              <a:t>โดยการแทนตัวอักษรภาษาอังกฤษเป็นตัวเลข</a:t>
            </a:r>
          </a:p>
          <a:p>
            <a:endParaRPr lang="th-TH" sz="2000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r>
              <a:rPr lang="th-TH" dirty="0" smtClean="0"/>
              <a:t>การเข้ารหัสข้อมูล ใช้สมการ</a:t>
            </a:r>
            <a:r>
              <a:rPr lang="en-US" dirty="0" smtClean="0"/>
              <a:t> (n </a:t>
            </a:r>
            <a:r>
              <a:rPr lang="th-TH" dirty="0" smtClean="0"/>
              <a:t>คือจำนวนการเลื่อนตัวอักษร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  <a:p>
            <a:r>
              <a:rPr lang="th-TH" dirty="0" smtClean="0"/>
              <a:t>การถอดรหัส ใช้สมการ</a:t>
            </a:r>
          </a:p>
          <a:p>
            <a:endParaRPr lang="en-US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48604"/>
              </p:ext>
            </p:extLst>
          </p:nvPr>
        </p:nvGraphicFramePr>
        <p:xfrm>
          <a:off x="990600" y="2670348"/>
          <a:ext cx="7239000" cy="813753"/>
        </p:xfrm>
        <a:graphic>
          <a:graphicData uri="http://schemas.openxmlformats.org/drawingml/2006/table">
            <a:tbl>
              <a:tblPr/>
              <a:tblGrid>
                <a:gridCol w="557213"/>
                <a:gridCol w="555625"/>
                <a:gridCol w="557212"/>
                <a:gridCol w="557213"/>
                <a:gridCol w="557212"/>
                <a:gridCol w="557213"/>
                <a:gridCol w="555625"/>
                <a:gridCol w="557212"/>
                <a:gridCol w="557213"/>
                <a:gridCol w="557212"/>
                <a:gridCol w="557213"/>
                <a:gridCol w="555625"/>
                <a:gridCol w="557212"/>
              </a:tblGrid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38411"/>
              </p:ext>
            </p:extLst>
          </p:nvPr>
        </p:nvGraphicFramePr>
        <p:xfrm>
          <a:off x="990600" y="3573016"/>
          <a:ext cx="7239000" cy="929640"/>
        </p:xfrm>
        <a:graphic>
          <a:graphicData uri="http://schemas.openxmlformats.org/drawingml/2006/table">
            <a:tbl>
              <a:tblPr/>
              <a:tblGrid>
                <a:gridCol w="557213"/>
                <a:gridCol w="555625"/>
                <a:gridCol w="557212"/>
                <a:gridCol w="557213"/>
                <a:gridCol w="557212"/>
                <a:gridCol w="557213"/>
                <a:gridCol w="555625"/>
                <a:gridCol w="557212"/>
                <a:gridCol w="557213"/>
                <a:gridCol w="557212"/>
                <a:gridCol w="557213"/>
                <a:gridCol w="555625"/>
                <a:gridCol w="557212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990099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46" name="Picture 2" descr="E_n(x) = (x + n) \mod {26}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874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_n(x) = (x - n) \mod {26}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093296"/>
            <a:ext cx="3528392" cy="32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6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Caesar’s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กำหนดให้ </a:t>
            </a:r>
            <a:r>
              <a:rPr lang="en-US" dirty="0" smtClean="0"/>
              <a:t>n = 3 </a:t>
            </a:r>
            <a:r>
              <a:rPr lang="th-TH" dirty="0" smtClean="0"/>
              <a:t>จงเข้ารหัสคำว่า </a:t>
            </a:r>
            <a:r>
              <a:rPr lang="en-US" dirty="0" smtClean="0"/>
              <a:t>“COMPUTER” </a:t>
            </a:r>
            <a:r>
              <a:rPr lang="th-TH" dirty="0" smtClean="0"/>
              <a:t>ด้วย </a:t>
            </a:r>
            <a:r>
              <a:rPr lang="en-US" dirty="0" smtClean="0"/>
              <a:t>Caesar’s cipher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98923"/>
              </p:ext>
            </p:extLst>
          </p:nvPr>
        </p:nvGraphicFramePr>
        <p:xfrm>
          <a:off x="1547664" y="2636912"/>
          <a:ext cx="6096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81033"/>
              </p:ext>
            </p:extLst>
          </p:nvPr>
        </p:nvGraphicFramePr>
        <p:xfrm>
          <a:off x="1547664" y="4365104"/>
          <a:ext cx="6096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08187"/>
              </p:ext>
            </p:extLst>
          </p:nvPr>
        </p:nvGraphicFramePr>
        <p:xfrm>
          <a:off x="1547664" y="5575136"/>
          <a:ext cx="6096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</a:t>
                      </a:r>
                      <a:endParaRPr 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2648" y="4345940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+ 3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139952" y="3789040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39952" y="4941168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Divides, Factor,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/>
              <a:t>กำหนดให้</a:t>
            </a:r>
            <a:r>
              <a:rPr lang="en-US" altLang="en-US" sz="2800" dirty="0"/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 err="1">
                <a:solidFill>
                  <a:srgbClr val="FF0000"/>
                </a:solidFill>
              </a:rPr>
              <a:t>,</a:t>
            </a:r>
            <a:r>
              <a:rPr lang="en-US" altLang="en-US" sz="2800" i="1" dirty="0" err="1">
                <a:solidFill>
                  <a:srgbClr val="FF0000"/>
                </a:solidFill>
              </a:rPr>
              <a:t>b</a:t>
            </a:r>
            <a:r>
              <a:rPr lang="en-US" alt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โดยที่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r>
              <a:rPr lang="en-US" alt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 0</a:t>
            </a:r>
            <a:endParaRPr lang="en-US" altLang="en-US" sz="2800" dirty="0">
              <a:sym typeface="Symbol" panose="05050102010706020507" pitchFamily="18" charset="2"/>
            </a:endParaRPr>
          </a:p>
          <a:p>
            <a:r>
              <a:rPr lang="th-TH" altLang="en-US" sz="2800" b="1" dirty="0" smtClean="0">
                <a:sym typeface="Symbol" panose="05050102010706020507" pitchFamily="18" charset="2"/>
              </a:rPr>
              <a:t>นิยาม</a:t>
            </a:r>
            <a:r>
              <a:rPr lang="en-US" altLang="en-US" sz="2800" b="1" dirty="0" smtClean="0">
                <a:sym typeface="Symbol" panose="05050102010706020507" pitchFamily="18" charset="2"/>
              </a:rPr>
              <a:t>: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|</a:t>
            </a:r>
            <a:r>
              <a:rPr lang="en-US" altLang="en-US" sz="2800" i="1" dirty="0" err="1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 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“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divides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”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: (</a:t>
            </a:r>
            <a:r>
              <a:rPr lang="en-US" altLang="en-US" sz="2800" i="1" dirty="0" err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altLang="en-US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:</a:t>
            </a:r>
            <a:r>
              <a:rPr lang="en-US" altLang="en-US" sz="28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b=ac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800" i="1" dirty="0">
                <a:sym typeface="Symbol" panose="05050102010706020507" pitchFamily="18" charset="2"/>
              </a:rPr>
              <a:t/>
            </a:r>
            <a:br>
              <a:rPr lang="en-US" altLang="en-US" sz="2800" i="1" dirty="0">
                <a:sym typeface="Symbol" panose="05050102010706020507" pitchFamily="18" charset="2"/>
              </a:rPr>
            </a:br>
            <a:r>
              <a:rPr lang="en-US" altLang="en-US" sz="2800" dirty="0">
                <a:sym typeface="Symbol" panose="05050102010706020507" pitchFamily="18" charset="2"/>
              </a:rPr>
              <a:t>“</a:t>
            </a:r>
            <a:r>
              <a:rPr lang="th-TH" altLang="en-US" sz="2800" dirty="0">
                <a:sym typeface="Symbol" panose="05050102010706020507" pitchFamily="18" charset="2"/>
              </a:rPr>
              <a:t>มีจำนวนเต็ม </a:t>
            </a:r>
            <a:r>
              <a:rPr lang="en-US" altLang="en-US" sz="2800" i="1" dirty="0">
                <a:sym typeface="Symbol" panose="05050102010706020507" pitchFamily="18" charset="2"/>
              </a:rPr>
              <a:t>c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จำนวนหนึ่งที่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ym typeface="Symbol" panose="05050102010706020507" pitchFamily="18" charset="2"/>
              </a:rPr>
              <a:t>c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นั้นคูณกับ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ym typeface="Symbol" panose="05050102010706020507" pitchFamily="18" charset="2"/>
              </a:rPr>
              <a:t>a </a:t>
            </a:r>
            <a:r>
              <a:rPr lang="th-TH" altLang="en-US" sz="2800" i="1" dirty="0">
                <a:sym typeface="Symbol" panose="05050102010706020507" pitchFamily="18" charset="2"/>
              </a:rPr>
              <a:t>แล้วเท่ากับ </a:t>
            </a:r>
            <a:r>
              <a:rPr lang="en-US" altLang="en-US" sz="2800" i="1" dirty="0">
                <a:sym typeface="Symbol" panose="05050102010706020507" pitchFamily="18" charset="2"/>
              </a:rPr>
              <a:t>b</a:t>
            </a:r>
            <a:r>
              <a:rPr lang="en-US" altLang="en-US" sz="2800" dirty="0">
                <a:sym typeface="Symbol" panose="05050102010706020507" pitchFamily="18" charset="2"/>
              </a:rPr>
              <a:t>”</a:t>
            </a:r>
          </a:p>
          <a:p>
            <a:pPr lvl="1"/>
            <a:r>
              <a:rPr lang="th-TH" altLang="en-US" sz="2400" dirty="0">
                <a:sym typeface="Symbol" panose="05050102010706020507" pitchFamily="18" charset="2"/>
              </a:rPr>
              <a:t>เช่น</a:t>
            </a:r>
            <a:r>
              <a:rPr lang="en-US" altLang="en-US" sz="2400" dirty="0">
                <a:sym typeface="Symbol" panose="05050102010706020507" pitchFamily="18" charset="2"/>
              </a:rPr>
              <a:t>: 3</a:t>
            </a:r>
            <a:r>
              <a:rPr lang="en-US" altLang="en-US" dirty="0">
                <a:sym typeface="Symbol" panose="05050102010706020507" pitchFamily="18" charset="2"/>
              </a:rPr>
              <a:t></a:t>
            </a:r>
            <a:r>
              <a:rPr lang="en-US" altLang="en-US" sz="2400" dirty="0">
                <a:sym typeface="Symbol" panose="05050102010706020507" pitchFamily="18" charset="2"/>
              </a:rPr>
              <a:t>12  </a:t>
            </a:r>
            <a:r>
              <a:rPr lang="en-US" altLang="en-US" sz="2400" b="1" dirty="0">
                <a:sym typeface="Symbol" panose="05050102010706020507" pitchFamily="18" charset="2"/>
              </a:rPr>
              <a:t>True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  <a:r>
              <a:rPr lang="th-TH" altLang="en-US" sz="2400" dirty="0">
                <a:sym typeface="Symbol" panose="05050102010706020507" pitchFamily="18" charset="2"/>
              </a:rPr>
              <a:t>แต่</a:t>
            </a:r>
            <a:r>
              <a:rPr lang="en-US" altLang="en-US" sz="2400" dirty="0">
                <a:sym typeface="Symbol" panose="05050102010706020507" pitchFamily="18" charset="2"/>
              </a:rPr>
              <a:t> 3</a:t>
            </a:r>
            <a:r>
              <a:rPr lang="en-US" altLang="en-US" dirty="0">
                <a:sym typeface="Symbol" panose="05050102010706020507" pitchFamily="18" charset="2"/>
              </a:rPr>
              <a:t></a:t>
            </a:r>
            <a:r>
              <a:rPr lang="en-US" altLang="en-US" sz="2400" dirty="0">
                <a:sym typeface="Symbol" panose="05050102010706020507" pitchFamily="18" charset="2"/>
              </a:rPr>
              <a:t>7  </a:t>
            </a:r>
            <a:r>
              <a:rPr lang="en-US" altLang="en-US" sz="2400" b="1" dirty="0">
                <a:sym typeface="Symbol" panose="05050102010706020507" pitchFamily="18" charset="2"/>
              </a:rPr>
              <a:t>False</a:t>
            </a:r>
            <a:endParaRPr lang="en-US" altLang="en-US" sz="2400" dirty="0">
              <a:sym typeface="Symbol" panose="05050102010706020507" pitchFamily="18" charset="2"/>
            </a:endParaRPr>
          </a:p>
          <a:p>
            <a:r>
              <a:rPr lang="th-TH" altLang="en-US" sz="2800" dirty="0">
                <a:solidFill>
                  <a:schemeClr val="accent2"/>
                </a:solidFill>
                <a:sym typeface="Symbol" panose="05050102010706020507" pitchFamily="18" charset="2"/>
              </a:rPr>
              <a:t>ถ้า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chemeClr val="accent2"/>
                </a:solidFill>
                <a:sym typeface="Symbol" panose="05050102010706020507" pitchFamily="18" charset="2"/>
              </a:rPr>
              <a:t>a</a:t>
            </a:r>
            <a:r>
              <a:rPr lang="en-US" altLang="en-US" sz="2800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th-TH" altLang="en-US" sz="2800" i="1" dirty="0">
                <a:solidFill>
                  <a:schemeClr val="accent2"/>
                </a:solidFill>
                <a:sym typeface="Symbol" panose="05050102010706020507" pitchFamily="18" charset="2"/>
              </a:rPr>
              <a:t>หา</a:t>
            </a:r>
            <a:r>
              <a:rPr lang="th-TH" altLang="en-US" sz="2800" i="1" dirty="0">
                <a:solidFill>
                  <a:schemeClr val="accent2"/>
                </a:solidFill>
                <a:cs typeface="Angsana New" panose="02020603050405020304" pitchFamily="18" charset="-34"/>
                <a:sym typeface="Symbol" panose="05050102010706020507" pitchFamily="18" charset="2"/>
              </a:rPr>
              <a:t>ร</a:t>
            </a:r>
            <a:r>
              <a:rPr lang="en-US" altLang="en-US" sz="2800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olidFill>
                  <a:schemeClr val="accent2"/>
                </a:solidFill>
                <a:sym typeface="Symbol" panose="05050102010706020507" pitchFamily="18" charset="2"/>
              </a:rPr>
              <a:t>b</a:t>
            </a:r>
            <a:r>
              <a:rPr lang="th-TH" altLang="en-US" sz="2800" i="1" dirty="0">
                <a:solidFill>
                  <a:schemeClr val="accent2"/>
                </a:solidFill>
                <a:sym typeface="Symbol" panose="05050102010706020507" pitchFamily="18" charset="2"/>
              </a:rPr>
              <a:t> ได้ลงตัว</a:t>
            </a:r>
            <a:r>
              <a:rPr lang="en-US" altLang="en-US" sz="2800" dirty="0">
                <a:sym typeface="Symbol" panose="05050102010706020507" pitchFamily="18" charset="2"/>
              </a:rPr>
              <a:t>, </a:t>
            </a:r>
            <a:r>
              <a:rPr lang="th-TH" altLang="en-US" sz="2800" dirty="0">
                <a:sym typeface="Symbol" panose="05050102010706020507" pitchFamily="18" charset="2"/>
              </a:rPr>
              <a:t>แล้วเรากล่าวได้ว่า </a:t>
            </a:r>
            <a:r>
              <a:rPr lang="en-US" altLang="en-US" sz="2800" i="1" dirty="0">
                <a:sym typeface="Symbol" panose="05050102010706020507" pitchFamily="18" charset="2"/>
              </a:rPr>
              <a:t>a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เป็นตัวประกอบ(</a:t>
            </a:r>
            <a:r>
              <a:rPr lang="en-US" altLang="en-US" sz="2800" i="1" dirty="0">
                <a:sym typeface="Symbol" panose="05050102010706020507" pitchFamily="18" charset="2"/>
              </a:rPr>
              <a:t>factor</a:t>
            </a:r>
            <a:r>
              <a:rPr lang="th-TH" altLang="en-US" sz="2800" dirty="0">
                <a:sym typeface="Symbol" panose="05050102010706020507" pitchFamily="18" charset="2"/>
              </a:rPr>
              <a:t>)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หรือเป็นตัวหาร(</a:t>
            </a:r>
            <a:r>
              <a:rPr lang="en-US" altLang="en-US" sz="2800" i="1" dirty="0">
                <a:sym typeface="Symbol" panose="05050102010706020507" pitchFamily="18" charset="2"/>
              </a:rPr>
              <a:t>divisor</a:t>
            </a:r>
            <a:r>
              <a:rPr lang="th-TH" altLang="en-US" sz="2800" dirty="0">
                <a:sym typeface="Symbol" panose="05050102010706020507" pitchFamily="18" charset="2"/>
              </a:rPr>
              <a:t>)ของ 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ym typeface="Symbol" panose="05050102010706020507" pitchFamily="18" charset="2"/>
              </a:rPr>
              <a:t>b</a:t>
            </a:r>
            <a:r>
              <a:rPr lang="en-US" altLang="en-US" sz="2800" dirty="0">
                <a:sym typeface="Symbol" panose="05050102010706020507" pitchFamily="18" charset="2"/>
              </a:rPr>
              <a:t>, </a:t>
            </a:r>
            <a:r>
              <a:rPr lang="th-TH" altLang="en-US" sz="2800" dirty="0">
                <a:sym typeface="Symbol" panose="05050102010706020507" pitchFamily="18" charset="2"/>
              </a:rPr>
              <a:t>และ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ym typeface="Symbol" panose="05050102010706020507" pitchFamily="18" charset="2"/>
              </a:rPr>
              <a:t>b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เป็นพหุคูณ(</a:t>
            </a:r>
            <a:r>
              <a:rPr lang="en-US" altLang="en-US" sz="2800" i="1" dirty="0">
                <a:sym typeface="Symbol" panose="05050102010706020507" pitchFamily="18" charset="2"/>
              </a:rPr>
              <a:t>multiple</a:t>
            </a:r>
            <a:r>
              <a:rPr lang="th-TH" altLang="en-US" sz="2800" dirty="0">
                <a:sym typeface="Symbol" panose="05050102010706020507" pitchFamily="18" charset="2"/>
              </a:rPr>
              <a:t>)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ของ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800" i="1" dirty="0">
                <a:sym typeface="Symbol" panose="05050102010706020507" pitchFamily="18" charset="2"/>
              </a:rPr>
              <a:t>a</a:t>
            </a:r>
            <a:endParaRPr lang="en-US" altLang="en-US" sz="2800" dirty="0">
              <a:sym typeface="Symbol" panose="05050102010706020507" pitchFamily="18" charset="2"/>
            </a:endParaRPr>
          </a:p>
          <a:p>
            <a:r>
              <a:rPr lang="th-TH" altLang="en-US" sz="2800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2800" b="1" dirty="0" smtClean="0">
                <a:sym typeface="Symbol" panose="05050102010706020507" pitchFamily="18" charset="2"/>
              </a:rPr>
              <a:t>:</a:t>
            </a:r>
            <a:r>
              <a:rPr lang="en-US" altLang="en-US" sz="28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altLang="en-US" sz="2500" dirty="0" smtClean="0">
                <a:sym typeface="Symbol" panose="05050102010706020507" pitchFamily="18" charset="2"/>
              </a:rPr>
              <a:t>“</a:t>
            </a:r>
            <a:r>
              <a:rPr lang="en-US" altLang="en-US" sz="2500" i="1" dirty="0">
                <a:sym typeface="Symbol" panose="05050102010706020507" pitchFamily="18" charset="2"/>
              </a:rPr>
              <a:t>b</a:t>
            </a:r>
            <a:r>
              <a:rPr lang="en-US" altLang="en-US" sz="2500" dirty="0">
                <a:sym typeface="Symbol" panose="05050102010706020507" pitchFamily="18" charset="2"/>
              </a:rPr>
              <a:t> </a:t>
            </a:r>
            <a:r>
              <a:rPr lang="th-TH" altLang="en-US" sz="2500" dirty="0">
                <a:sym typeface="Symbol" panose="05050102010706020507" pitchFamily="18" charset="2"/>
              </a:rPr>
              <a:t>เป็นเลขคู่</a:t>
            </a:r>
            <a:r>
              <a:rPr lang="en-US" altLang="en-US" sz="2500" dirty="0">
                <a:sym typeface="Symbol" panose="05050102010706020507" pitchFamily="18" charset="2"/>
              </a:rPr>
              <a:t>” :≡ 2|</a:t>
            </a:r>
            <a:r>
              <a:rPr lang="en-US" altLang="en-US" sz="2500" i="1" dirty="0">
                <a:sym typeface="Symbol" panose="05050102010706020507" pitchFamily="18" charset="2"/>
              </a:rPr>
              <a:t>b</a:t>
            </a:r>
            <a:r>
              <a:rPr lang="en-US" altLang="en-US" sz="2500" dirty="0">
                <a:sym typeface="Symbol" panose="05050102010706020507" pitchFamily="18" charset="2"/>
              </a:rPr>
              <a:t>  </a:t>
            </a:r>
            <a:r>
              <a:rPr lang="th-TH" altLang="en-US" sz="2500" dirty="0">
                <a:sym typeface="Symbol" panose="05050102010706020507" pitchFamily="18" charset="2"/>
              </a:rPr>
              <a:t>หรือ </a:t>
            </a:r>
            <a:r>
              <a:rPr lang="en-US" altLang="en-US" sz="2500" i="1" dirty="0" smtClean="0">
                <a:sym typeface="Symbol" panose="05050102010706020507" pitchFamily="18" charset="2"/>
              </a:rPr>
              <a:t>b=2c</a:t>
            </a:r>
            <a:endParaRPr lang="en-US" altLang="en-US" sz="2500" dirty="0" smtClean="0">
              <a:cs typeface="Angsana New" panose="02020603050405020304" pitchFamily="18" charset="-34"/>
              <a:sym typeface="Symbol" panose="05050102010706020507" pitchFamily="18" charset="2"/>
            </a:endParaRPr>
          </a:p>
          <a:p>
            <a:pPr lvl="1"/>
            <a:r>
              <a:rPr lang="en-US" altLang="en-US" sz="2500" dirty="0" smtClean="0">
                <a:sym typeface="Symbol" panose="05050102010706020507" pitchFamily="18" charset="2"/>
              </a:rPr>
              <a:t>0 </a:t>
            </a:r>
            <a:r>
              <a:rPr lang="th-TH" altLang="en-US" sz="2500" dirty="0" smtClean="0">
                <a:sym typeface="Symbol" panose="05050102010706020507" pitchFamily="18" charset="2"/>
              </a:rPr>
              <a:t>เป็นเลขคู่</a:t>
            </a:r>
            <a:r>
              <a:rPr lang="en-US" altLang="en-US" sz="2500" dirty="0" smtClean="0">
                <a:sym typeface="Symbol" panose="05050102010706020507" pitchFamily="18" charset="2"/>
              </a:rPr>
              <a:t> ?  </a:t>
            </a:r>
          </a:p>
          <a:p>
            <a:pPr lvl="1"/>
            <a:r>
              <a:rPr lang="en-US" altLang="en-US" sz="2500" dirty="0" smtClean="0">
                <a:sym typeface="Symbol" panose="05050102010706020507" pitchFamily="18" charset="2"/>
              </a:rPr>
              <a:t>-4 </a:t>
            </a:r>
            <a:r>
              <a:rPr lang="th-TH" altLang="en-US" sz="2500" dirty="0" smtClean="0">
                <a:sym typeface="Symbol" panose="05050102010706020507" pitchFamily="18" charset="2"/>
              </a:rPr>
              <a:t>เป็นเลขคู่ </a:t>
            </a:r>
            <a:r>
              <a:rPr lang="en-US" altLang="en-US" sz="2500" dirty="0" smtClean="0">
                <a:sym typeface="Symbol" panose="05050102010706020507" pitchFamily="18" charset="2"/>
              </a:rPr>
              <a:t>?</a:t>
            </a:r>
            <a:endParaRPr lang="th-TH" altLang="en-US" sz="25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Euclid’s Algorithm for GCD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การหา</a:t>
            </a:r>
            <a:r>
              <a:rPr lang="en-US" altLang="en-US" dirty="0"/>
              <a:t> GCD</a:t>
            </a:r>
            <a:r>
              <a:rPr lang="th-TH" altLang="en-US" dirty="0"/>
              <a:t> โดยการเปรียบเทียบ </a:t>
            </a:r>
            <a:r>
              <a:rPr lang="en-US" altLang="en-US" dirty="0"/>
              <a:t>prime factorizations </a:t>
            </a:r>
            <a:r>
              <a:rPr lang="th-TH" altLang="en-US" dirty="0"/>
              <a:t>เป็นวิธีที่อาจจะทำได้ยากในกรณีที่ไม่สามารถแยกตัวประกอบของจำนวนนั้นๆได้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3648" y="2636912"/>
            <a:ext cx="7772400" cy="3459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b="1" dirty="0" smtClean="0"/>
              <a:t>procedure </a:t>
            </a:r>
            <a:r>
              <a:rPr lang="en-US" i="1" dirty="0" err="1" smtClean="0"/>
              <a:t>gcd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: positive integers)</a:t>
            </a:r>
          </a:p>
          <a:p>
            <a:pPr>
              <a:buFontTx/>
              <a:buNone/>
              <a:defRPr/>
            </a:pPr>
            <a:r>
              <a:rPr lang="en-US" b="1" dirty="0" smtClean="0"/>
              <a:t>	while</a:t>
            </a:r>
            <a:r>
              <a:rPr lang="en-US" dirty="0" smtClean="0"/>
              <a:t> </a:t>
            </a:r>
            <a:r>
              <a:rPr lang="en-US" i="1" dirty="0" smtClean="0"/>
              <a:t>b </a:t>
            </a:r>
            <a:r>
              <a:rPr lang="en-US" dirty="0" smtClean="0">
                <a:sym typeface="Symbol" pitchFamily="18" charset="2"/>
              </a:rPr>
              <a:t> 0 </a:t>
            </a:r>
          </a:p>
          <a:p>
            <a:pPr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b="1" dirty="0" smtClean="0">
                <a:sym typeface="Symbol" pitchFamily="18" charset="2"/>
              </a:rPr>
              <a:t>begin</a:t>
            </a:r>
          </a:p>
          <a:p>
            <a:pPr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			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≔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mod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;  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≔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;</a:t>
            </a:r>
            <a:r>
              <a:rPr lang="en-US" i="1" dirty="0" smtClean="0">
                <a:sym typeface="Symbol" pitchFamily="18" charset="2"/>
              </a:rPr>
              <a:t>    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≔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;  </a:t>
            </a:r>
          </a:p>
          <a:p>
            <a:pPr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b="1" dirty="0" smtClean="0">
                <a:sym typeface="Symbol" pitchFamily="18" charset="2"/>
              </a:rPr>
              <a:t>end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ym typeface="Symbol" pitchFamily="18" charset="2"/>
              </a:rPr>
              <a:t>	return </a:t>
            </a:r>
            <a:r>
              <a:rPr lang="en-US" i="1" dirty="0" smtClean="0">
                <a:sym typeface="Symbol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346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Euclid’s </a:t>
            </a:r>
            <a:r>
              <a:rPr lang="en-US" dirty="0"/>
              <a:t>Algorithm for GCD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600" dirty="0" smtClean="0"/>
              <a:t>จงหา </a:t>
            </a:r>
            <a:r>
              <a:rPr lang="en-US" sz="3600" dirty="0" err="1" smtClean="0"/>
              <a:t>gcd</a:t>
            </a:r>
            <a:r>
              <a:rPr lang="en-US" sz="3600" dirty="0" smtClean="0"/>
              <a:t>(33, 77)</a:t>
            </a:r>
          </a:p>
          <a:p>
            <a:pPr lvl="1"/>
            <a:r>
              <a:rPr lang="en-US" sz="3200" dirty="0" smtClean="0"/>
              <a:t>a = 33, b = 77</a:t>
            </a:r>
          </a:p>
          <a:p>
            <a:pPr lvl="2"/>
            <a:r>
              <a:rPr lang="en-US" sz="2800" dirty="0" smtClean="0"/>
              <a:t>r = 33 mod 77 = 33,   a = 77,  b = 33</a:t>
            </a:r>
          </a:p>
          <a:p>
            <a:pPr lvl="1"/>
            <a:r>
              <a:rPr lang="en-US" sz="3200" dirty="0" smtClean="0"/>
              <a:t>a = 77, b = 33</a:t>
            </a:r>
          </a:p>
          <a:p>
            <a:pPr lvl="2"/>
            <a:r>
              <a:rPr lang="en-US" sz="2800" dirty="0" smtClean="0"/>
              <a:t>r  = 77 mod 33 = 11,  a = 33,  b = 11</a:t>
            </a:r>
          </a:p>
          <a:p>
            <a:pPr lvl="1"/>
            <a:r>
              <a:rPr lang="en-US" sz="3200" dirty="0" smtClean="0"/>
              <a:t>a= 33,  b = 11</a:t>
            </a:r>
          </a:p>
          <a:p>
            <a:pPr lvl="2"/>
            <a:r>
              <a:rPr lang="en-US" sz="2800" dirty="0" smtClean="0"/>
              <a:t>r  = 33 mod 11 = 0,  a = 11,  </a:t>
            </a:r>
            <a:r>
              <a:rPr lang="en-US" sz="2800" b="1" dirty="0" smtClean="0">
                <a:solidFill>
                  <a:srgbClr val="00B050"/>
                </a:solidFill>
              </a:rPr>
              <a:t>b = 0</a:t>
            </a:r>
          </a:p>
          <a:p>
            <a:pPr lvl="1"/>
            <a:r>
              <a:rPr lang="en-US" sz="3200" b="1" dirty="0" err="1" smtClean="0"/>
              <a:t>gcd</a:t>
            </a:r>
            <a:r>
              <a:rPr lang="en-US" sz="3200" b="1" dirty="0" smtClean="0"/>
              <a:t> (33, 77) = 11</a:t>
            </a:r>
          </a:p>
          <a:p>
            <a:pPr lvl="1"/>
            <a:endParaRPr lang="en-US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848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การเข้ารหัส </a:t>
            </a:r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 smtClean="0"/>
              <a:t>การเข้ารหัสแบบ </a:t>
            </a:r>
            <a:r>
              <a:rPr lang="en-US" sz="2000" dirty="0" smtClean="0"/>
              <a:t>RSA (Ron </a:t>
            </a:r>
            <a:r>
              <a:rPr lang="en-US" sz="2000" b="1" dirty="0" err="1" smtClean="0">
                <a:solidFill>
                  <a:srgbClr val="FF0000"/>
                </a:solidFill>
              </a:rPr>
              <a:t>R</a:t>
            </a:r>
            <a:r>
              <a:rPr lang="en-US" sz="2000" dirty="0" err="1" smtClean="0"/>
              <a:t>ivest</a:t>
            </a:r>
            <a:r>
              <a:rPr lang="en-US" sz="2000" dirty="0" smtClean="0"/>
              <a:t>, </a:t>
            </a:r>
            <a:r>
              <a:rPr lang="en-US" sz="2000" dirty="0" err="1" smtClean="0"/>
              <a:t>Adi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/>
              <a:t>hamir, Leonard </a:t>
            </a:r>
            <a:r>
              <a:rPr lang="en-US" sz="2000" b="1" dirty="0" err="1" smtClean="0">
                <a:solidFill>
                  <a:srgbClr val="FF0000"/>
                </a:solidFill>
              </a:rPr>
              <a:t>A</a:t>
            </a:r>
            <a:r>
              <a:rPr lang="en-US" sz="2000" dirty="0" err="1" smtClean="0"/>
              <a:t>dlemand</a:t>
            </a:r>
            <a:r>
              <a:rPr lang="en-US" sz="2000" dirty="0" smtClean="0"/>
              <a:t>)</a:t>
            </a:r>
          </a:p>
          <a:p>
            <a:r>
              <a:rPr lang="th-TH" sz="2000" dirty="0" smtClean="0"/>
              <a:t>เป็นการใช้ </a:t>
            </a:r>
            <a:r>
              <a:rPr lang="en-US" sz="2000" dirty="0" smtClean="0"/>
              <a:t>key 2 </a:t>
            </a:r>
            <a:r>
              <a:rPr lang="th-TH" sz="2000" dirty="0" smtClean="0"/>
              <a:t>ประเภทคือ </a:t>
            </a:r>
            <a:r>
              <a:rPr lang="en-US" sz="2000" dirty="0" smtClean="0"/>
              <a:t>public key </a:t>
            </a:r>
            <a:r>
              <a:rPr lang="th-TH" sz="2000" dirty="0" smtClean="0"/>
              <a:t>และ </a:t>
            </a:r>
            <a:r>
              <a:rPr lang="en-US" sz="2000" dirty="0" smtClean="0"/>
              <a:t>private key </a:t>
            </a:r>
            <a:r>
              <a:rPr lang="th-TH" sz="2000" dirty="0" smtClean="0"/>
              <a:t>โดย</a:t>
            </a:r>
          </a:p>
          <a:p>
            <a:pPr lvl="1"/>
            <a:r>
              <a:rPr lang="en-US" sz="1800" dirty="0" smtClean="0"/>
              <a:t>Private key </a:t>
            </a:r>
            <a:r>
              <a:rPr lang="th-TH" sz="1800" dirty="0" smtClean="0"/>
              <a:t>จะใช้สำหรับเข้ารหัสข้อมูลที่ต้องการส่ง</a:t>
            </a:r>
          </a:p>
          <a:p>
            <a:pPr lvl="1"/>
            <a:r>
              <a:rPr lang="en-US" sz="1800" dirty="0" smtClean="0"/>
              <a:t>Public key </a:t>
            </a:r>
            <a:r>
              <a:rPr lang="th-TH" sz="1800" dirty="0" smtClean="0"/>
              <a:t>ผู้รับข้อมูลจะใช้สำหรับการถอดรหัสข้อมูล</a:t>
            </a:r>
            <a:r>
              <a:rPr lang="en-US" sz="1800" dirty="0" smtClean="0"/>
              <a:t> (n, e)</a:t>
            </a:r>
          </a:p>
          <a:p>
            <a:r>
              <a:rPr lang="th-TH" sz="2000" dirty="0" smtClean="0"/>
              <a:t>ขั้นตอนการทำงาน</a:t>
            </a:r>
          </a:p>
          <a:p>
            <a:pPr marL="777875" lvl="1" indent="-457200">
              <a:buFont typeface="+mj-lt"/>
              <a:buAutoNum type="arabicPeriod"/>
            </a:pPr>
            <a:r>
              <a:rPr lang="th-TH" sz="1800" dirty="0" smtClean="0"/>
              <a:t>เลือกจำนวนเฉพาะ 2 จำนวนที่ไม่ซ้ำกัน เช่นให้ </a:t>
            </a:r>
            <a:r>
              <a:rPr lang="en-US" sz="1800" dirty="0" smtClean="0"/>
              <a:t>p = 61 </a:t>
            </a:r>
            <a:r>
              <a:rPr lang="th-TH" sz="1800" dirty="0" smtClean="0"/>
              <a:t>และ </a:t>
            </a:r>
            <a:r>
              <a:rPr lang="en-US" sz="1800" dirty="0" smtClean="0"/>
              <a:t>q = 53</a:t>
            </a:r>
          </a:p>
          <a:p>
            <a:pPr marL="777875" lvl="1" indent="-457200">
              <a:buFont typeface="+mj-lt"/>
              <a:buAutoNum type="arabicPeriod"/>
            </a:pPr>
            <a:r>
              <a:rPr lang="th-TH" sz="1800" dirty="0" smtClean="0"/>
              <a:t>คำนวณ </a:t>
            </a:r>
            <a:r>
              <a:rPr lang="en-US" sz="1800" dirty="0" smtClean="0"/>
              <a:t>n = </a:t>
            </a:r>
            <a:r>
              <a:rPr lang="en-US" sz="1800" dirty="0" err="1" smtClean="0"/>
              <a:t>pq</a:t>
            </a:r>
            <a:r>
              <a:rPr lang="en-US" sz="1800" dirty="0" smtClean="0"/>
              <a:t>  </a:t>
            </a:r>
            <a:r>
              <a:rPr lang="en-US" sz="1800" dirty="0" smtClean="0">
                <a:sym typeface="Wingdings" panose="05000000000000000000" pitchFamily="2" charset="2"/>
              </a:rPr>
              <a:t> n = 61 x 53 = 3233</a:t>
            </a:r>
          </a:p>
          <a:p>
            <a:pPr marL="777875" lvl="1" indent="-457200">
              <a:buFont typeface="+mj-lt"/>
              <a:buAutoNum type="arabicPeriod"/>
            </a:pPr>
            <a:r>
              <a:rPr lang="th-TH" sz="1800" dirty="0" smtClean="0">
                <a:sym typeface="Wingdings" panose="05000000000000000000" pitchFamily="2" charset="2"/>
              </a:rPr>
              <a:t>คำนวณ </a:t>
            </a:r>
            <a:r>
              <a:rPr lang="en-US" sz="1800" dirty="0" smtClean="0">
                <a:sym typeface="Wingdings" panose="05000000000000000000" pitchFamily="2" charset="2"/>
              </a:rPr>
              <a:t>Euler’s </a:t>
            </a:r>
            <a:r>
              <a:rPr lang="en-US" sz="1800" dirty="0" err="1" smtClean="0">
                <a:sym typeface="Wingdings" panose="05000000000000000000" pitchFamily="2" charset="2"/>
              </a:rPr>
              <a:t>totient</a:t>
            </a:r>
            <a:r>
              <a:rPr lang="en-US" sz="1800" dirty="0" smtClean="0">
                <a:sym typeface="Wingdings" panose="05000000000000000000" pitchFamily="2" charset="2"/>
              </a:rPr>
              <a:t> function </a:t>
            </a:r>
            <a:r>
              <a:rPr lang="pt-BR" sz="1800" dirty="0" smtClean="0"/>
              <a:t>φ(</a:t>
            </a:r>
            <a:r>
              <a:rPr lang="pt-BR" sz="1800" i="1" dirty="0" smtClean="0"/>
              <a:t>n</a:t>
            </a:r>
            <a:r>
              <a:rPr lang="pt-BR" sz="1800" dirty="0"/>
              <a:t>) = (</a:t>
            </a:r>
            <a:r>
              <a:rPr lang="pt-BR" sz="1800" i="1" dirty="0"/>
              <a:t>p</a:t>
            </a:r>
            <a:r>
              <a:rPr lang="pt-BR" sz="1800" dirty="0"/>
              <a:t> − 1)(</a:t>
            </a:r>
            <a:r>
              <a:rPr lang="pt-BR" sz="1800" i="1" dirty="0"/>
              <a:t>q</a:t>
            </a:r>
            <a:r>
              <a:rPr lang="pt-BR" sz="1800" dirty="0"/>
              <a:t> − 1</a:t>
            </a:r>
            <a:r>
              <a:rPr lang="pt-BR" sz="1800" dirty="0" smtClean="0"/>
              <a:t>) </a:t>
            </a:r>
            <a:r>
              <a:rPr lang="pt-BR" sz="1800" dirty="0" smtClean="0">
                <a:sym typeface="Wingdings" panose="05000000000000000000" pitchFamily="2" charset="2"/>
              </a:rPr>
              <a:t> </a:t>
            </a:r>
            <a:r>
              <a:rPr lang="pt-BR" sz="1800" dirty="0"/>
              <a:t>φ(</a:t>
            </a:r>
            <a:r>
              <a:rPr lang="pt-BR" sz="1800" i="1" dirty="0"/>
              <a:t>n</a:t>
            </a:r>
            <a:r>
              <a:rPr lang="pt-BR" sz="1800" dirty="0" smtClean="0"/>
              <a:t>) = 60 x 52 = 3120</a:t>
            </a:r>
          </a:p>
          <a:p>
            <a:pPr marL="777875" lvl="1" indent="-457200">
              <a:buFont typeface="+mj-lt"/>
              <a:buAutoNum type="arabicPeriod"/>
            </a:pPr>
            <a:r>
              <a:rPr lang="th-TH" sz="1800" dirty="0" smtClean="0"/>
              <a:t>เลือกตัวเลข </a:t>
            </a:r>
            <a:r>
              <a:rPr lang="en-US" sz="1800" dirty="0" smtClean="0"/>
              <a:t>e </a:t>
            </a:r>
            <a:r>
              <a:rPr lang="th-TH" sz="1800" dirty="0" smtClean="0"/>
              <a:t>ที่ </a:t>
            </a:r>
            <a:r>
              <a:rPr lang="en-US" sz="1800" dirty="0"/>
              <a:t> </a:t>
            </a:r>
            <a:r>
              <a:rPr lang="en-US" sz="1600" dirty="0"/>
              <a:t>1 &lt; </a:t>
            </a:r>
            <a:r>
              <a:rPr lang="en-US" sz="1600" i="1" dirty="0"/>
              <a:t>e</a:t>
            </a:r>
            <a:r>
              <a:rPr lang="en-US" sz="1600" dirty="0"/>
              <a:t> &lt; </a:t>
            </a:r>
            <a:r>
              <a:rPr lang="en-US" sz="1600" dirty="0" smtClean="0"/>
              <a:t>3120</a:t>
            </a:r>
            <a:r>
              <a:rPr lang="th-TH" sz="1600" dirty="0" smtClean="0"/>
              <a:t> </a:t>
            </a:r>
            <a:r>
              <a:rPr lang="th-TH" sz="1800" dirty="0" smtClean="0"/>
              <a:t>ซึ่ง </a:t>
            </a:r>
            <a:r>
              <a:rPr lang="en-US" sz="1800" dirty="0" smtClean="0"/>
              <a:t>e </a:t>
            </a:r>
            <a:r>
              <a:rPr lang="th-TH" sz="1800" dirty="0" smtClean="0"/>
              <a:t>จะต้องเป็นจำนวนเฉพาะที่หาร 3120 ไม่ลงตัว </a:t>
            </a:r>
            <a:r>
              <a:rPr lang="en-US" sz="1800" dirty="0" smtClean="0"/>
              <a:t>(</a:t>
            </a:r>
            <a:r>
              <a:rPr lang="th-TH" sz="1800" dirty="0" smtClean="0"/>
              <a:t>กำหนดให้ </a:t>
            </a:r>
            <a:r>
              <a:rPr lang="en-US" sz="1800" dirty="0" smtClean="0"/>
              <a:t>e = </a:t>
            </a:r>
            <a:r>
              <a:rPr lang="en-US" sz="1600" dirty="0" smtClean="0"/>
              <a:t>17</a:t>
            </a:r>
            <a:r>
              <a:rPr lang="en-US" sz="1800" dirty="0" smtClean="0"/>
              <a:t>)</a:t>
            </a:r>
          </a:p>
          <a:p>
            <a:pPr marL="777875" lvl="1" indent="-457200">
              <a:buFont typeface="+mj-lt"/>
              <a:buAutoNum type="arabicPeriod"/>
            </a:pPr>
            <a:r>
              <a:rPr lang="th-TH" sz="1800" dirty="0" smtClean="0"/>
              <a:t>ค่าค่า </a:t>
            </a:r>
            <a:r>
              <a:rPr lang="en-US" sz="1800" dirty="0" smtClean="0"/>
              <a:t>d </a:t>
            </a:r>
            <a:r>
              <a:rPr lang="th-TH" sz="1800" dirty="0" smtClean="0"/>
              <a:t>โดยที่ </a:t>
            </a:r>
            <a:r>
              <a:rPr lang="en-US" sz="1800" dirty="0" smtClean="0"/>
              <a:t>e x d mod</a:t>
            </a:r>
            <a:r>
              <a:rPr lang="pt-BR" sz="1800" dirty="0" smtClean="0"/>
              <a:t> </a:t>
            </a:r>
            <a:r>
              <a:rPr lang="pt-BR" sz="1800" dirty="0"/>
              <a:t>φ(</a:t>
            </a:r>
            <a:r>
              <a:rPr lang="pt-BR" sz="1800" i="1" dirty="0"/>
              <a:t>n</a:t>
            </a:r>
            <a:r>
              <a:rPr lang="pt-BR" sz="1800" dirty="0" smtClean="0"/>
              <a:t>) = 1 </a:t>
            </a:r>
            <a:r>
              <a:rPr lang="th-TH" sz="1800" dirty="0" smtClean="0"/>
              <a:t>จะได้ </a:t>
            </a:r>
            <a:r>
              <a:rPr lang="en-US" sz="1800" dirty="0" smtClean="0"/>
              <a:t>d = 2753</a:t>
            </a:r>
          </a:p>
          <a:p>
            <a:pPr marL="777875" lvl="1" indent="-457200">
              <a:buFont typeface="+mj-lt"/>
              <a:buAutoNum type="arabicPeriod"/>
            </a:pPr>
            <a:r>
              <a:rPr lang="th-TH" sz="1800" dirty="0" smtClean="0"/>
              <a:t>การเข้ารหัสข้อมูลจะใช้ </a:t>
            </a:r>
            <a:r>
              <a:rPr lang="en-US" sz="1800" dirty="0" smtClean="0"/>
              <a:t>public key </a:t>
            </a:r>
            <a:r>
              <a:rPr lang="th-TH" sz="1800" dirty="0" smtClean="0"/>
              <a:t>จากสูตร </a:t>
            </a:r>
            <a:r>
              <a:rPr lang="en-US" sz="1800" dirty="0" smtClean="0"/>
              <a:t>c(m) = m</a:t>
            </a:r>
            <a:r>
              <a:rPr lang="en-US" sz="1800" baseline="30000" dirty="0" smtClean="0"/>
              <a:t>e</a:t>
            </a:r>
            <a:r>
              <a:rPr lang="en-US" sz="1800" dirty="0" smtClean="0"/>
              <a:t> mod n </a:t>
            </a:r>
            <a:r>
              <a:rPr lang="th-TH" sz="1800" dirty="0" smtClean="0"/>
              <a:t>ถ้าใช้ข้อความที่ส่งคือ </a:t>
            </a:r>
            <a:r>
              <a:rPr lang="en-US" sz="1800" dirty="0" smtClean="0"/>
              <a:t>65</a:t>
            </a:r>
          </a:p>
          <a:p>
            <a:pPr marL="595312" lvl="2" indent="0">
              <a:buNone/>
            </a:pPr>
            <a:r>
              <a:rPr lang="en-US" sz="1500" dirty="0" smtClean="0"/>
              <a:t>	c = 65</a:t>
            </a:r>
            <a:r>
              <a:rPr lang="en-US" sz="1500" baseline="30000" dirty="0" smtClean="0"/>
              <a:t>17</a:t>
            </a:r>
            <a:r>
              <a:rPr lang="en-US" sz="1500" dirty="0" smtClean="0"/>
              <a:t> mod 3233 = 2790</a:t>
            </a:r>
          </a:p>
          <a:p>
            <a:pPr marL="777875" lvl="1" indent="-457200">
              <a:buFont typeface="+mj-lt"/>
              <a:buAutoNum type="arabicPeriod"/>
            </a:pPr>
            <a:r>
              <a:rPr lang="th-TH" sz="1800" dirty="0" smtClean="0"/>
              <a:t>การถอดรหัสข้อมูลจะใช้ </a:t>
            </a:r>
            <a:r>
              <a:rPr lang="en-US" sz="1800" dirty="0" smtClean="0"/>
              <a:t>private key </a:t>
            </a:r>
            <a:r>
              <a:rPr lang="th-TH" sz="1800" dirty="0" smtClean="0"/>
              <a:t>จากสูตร </a:t>
            </a:r>
            <a:r>
              <a:rPr lang="en-US" sz="1800" dirty="0" smtClean="0"/>
              <a:t>m(c) = c</a:t>
            </a:r>
            <a:r>
              <a:rPr lang="en-US" sz="1800" baseline="30000" dirty="0" smtClean="0"/>
              <a:t>d</a:t>
            </a:r>
            <a:r>
              <a:rPr lang="en-US" sz="1800" dirty="0" smtClean="0"/>
              <a:t> mod n </a:t>
            </a:r>
          </a:p>
          <a:p>
            <a:pPr marL="320675" lvl="1" indent="0">
              <a:buNone/>
            </a:pPr>
            <a:r>
              <a:rPr lang="en-US" sz="1800" dirty="0"/>
              <a:t>	</a:t>
            </a:r>
            <a:r>
              <a:rPr lang="en-US" sz="1500" dirty="0" smtClean="0"/>
              <a:t>m = 2790</a:t>
            </a:r>
            <a:r>
              <a:rPr lang="en-US" sz="1500" baseline="30000" dirty="0" smtClean="0"/>
              <a:t>2753</a:t>
            </a:r>
            <a:r>
              <a:rPr lang="en-US" sz="1500" dirty="0" smtClean="0"/>
              <a:t> mod 3233 = 65</a:t>
            </a:r>
          </a:p>
          <a:p>
            <a:pPr marL="777875" lvl="1" indent="-457200">
              <a:buFont typeface="+mj-lt"/>
              <a:buAutoNum type="arabicPeriod"/>
            </a:pPr>
            <a:endParaRPr lang="th-TH" sz="1800" dirty="0" smtClean="0"/>
          </a:p>
          <a:p>
            <a:pPr marL="777875" lvl="1" indent="-457200"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40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</a:t>
            </a:r>
            <a:r>
              <a:rPr lang="th-TH" dirty="0" smtClean="0"/>
              <a:t>ทำส่ง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จงจำนวนเฉพาะที่อยู่ระหว่างจำนวน </a:t>
            </a:r>
            <a:r>
              <a:rPr lang="en-US" dirty="0" smtClean="0"/>
              <a:t>30 – 40</a:t>
            </a:r>
            <a:endParaRPr lang="th-TH" dirty="0" smtClean="0"/>
          </a:p>
          <a:p>
            <a:r>
              <a:rPr lang="th-TH" dirty="0" smtClean="0"/>
              <a:t>จงหา </a:t>
            </a:r>
            <a:r>
              <a:rPr lang="en-US" dirty="0" err="1" smtClean="0"/>
              <a:t>gcd</a:t>
            </a:r>
            <a:r>
              <a:rPr lang="en-US" dirty="0" smtClean="0"/>
              <a:t> </a:t>
            </a:r>
            <a:r>
              <a:rPr lang="th-TH" dirty="0" smtClean="0"/>
              <a:t>ของจำนวนต่อไปนี้ด้วยวิธี </a:t>
            </a:r>
            <a:r>
              <a:rPr lang="en-US" dirty="0" smtClean="0"/>
              <a:t>GCD shortcut </a:t>
            </a:r>
            <a:r>
              <a:rPr lang="th-TH" dirty="0" smtClean="0"/>
              <a:t>และ </a:t>
            </a:r>
            <a:r>
              <a:rPr lang="en-US" dirty="0" smtClean="0"/>
              <a:t>Euclid’s Algorithm for GCD</a:t>
            </a:r>
          </a:p>
          <a:p>
            <a:pPr lvl="1"/>
            <a:r>
              <a:rPr lang="en-US" altLang="en-US" dirty="0" err="1"/>
              <a:t>gcd</a:t>
            </a:r>
            <a:r>
              <a:rPr lang="en-US" altLang="en-US" dirty="0"/>
              <a:t>(372</a:t>
            </a:r>
            <a:r>
              <a:rPr lang="en-US" altLang="en-US" dirty="0" smtClean="0"/>
              <a:t>, 164</a:t>
            </a:r>
            <a:r>
              <a:rPr lang="en-US" altLang="en-US" dirty="0"/>
              <a:t>) </a:t>
            </a:r>
          </a:p>
          <a:p>
            <a:pPr lvl="1"/>
            <a:r>
              <a:rPr lang="en-US" altLang="en-US" dirty="0" err="1">
                <a:sym typeface="Symbol" panose="05050102010706020507" pitchFamily="18" charset="2"/>
              </a:rPr>
              <a:t>gcd</a:t>
            </a:r>
            <a:r>
              <a:rPr lang="en-US" altLang="en-US" dirty="0">
                <a:sym typeface="Symbol" panose="05050102010706020507" pitchFamily="18" charset="2"/>
              </a:rPr>
              <a:t>(164</a:t>
            </a:r>
            <a:r>
              <a:rPr lang="en-US" altLang="en-US" dirty="0" smtClean="0">
                <a:sym typeface="Symbol" panose="05050102010706020507" pitchFamily="18" charset="2"/>
              </a:rPr>
              <a:t>, 44)</a:t>
            </a:r>
          </a:p>
          <a:p>
            <a:r>
              <a:rPr lang="th-TH" dirty="0"/>
              <a:t>จงหา </a:t>
            </a:r>
            <a:r>
              <a:rPr lang="en-US" dirty="0" smtClean="0"/>
              <a:t>lcm </a:t>
            </a:r>
            <a:r>
              <a:rPr lang="th-TH" dirty="0"/>
              <a:t>ของจำนวน</a:t>
            </a:r>
            <a:r>
              <a:rPr lang="th-TH" dirty="0" smtClean="0"/>
              <a:t>ต่อไปนี้</a:t>
            </a:r>
            <a:endParaRPr lang="en-US" dirty="0" smtClean="0"/>
          </a:p>
          <a:p>
            <a:pPr lvl="1"/>
            <a:r>
              <a:rPr lang="en-US" altLang="en-US" dirty="0" smtClean="0"/>
              <a:t>lcm(15, 20) </a:t>
            </a:r>
            <a:endParaRPr lang="en-US" altLang="en-US" dirty="0"/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lcm(8, 36)</a:t>
            </a:r>
          </a:p>
          <a:p>
            <a:r>
              <a:rPr lang="th-TH" altLang="en-US" dirty="0" smtClean="0">
                <a:cs typeface="+mj-cs"/>
                <a:sym typeface="Symbol" panose="05050102010706020507" pitchFamily="18" charset="2"/>
              </a:rPr>
              <a:t>จงถอดรหัสข้อความ ที่ถูกเข้ารหัสด้วย </a:t>
            </a:r>
            <a:r>
              <a:rPr lang="en-US" altLang="en-US" dirty="0" smtClean="0">
                <a:cs typeface="+mj-cs"/>
                <a:sym typeface="Symbol" panose="05050102010706020507" pitchFamily="18" charset="2"/>
              </a:rPr>
              <a:t>Caesar’s Cipher </a:t>
            </a:r>
            <a:r>
              <a:rPr lang="th-TH" altLang="en-US" dirty="0" smtClean="0">
                <a:cs typeface="+mj-cs"/>
                <a:sym typeface="Symbol" panose="05050102010706020507" pitchFamily="18" charset="2"/>
              </a:rPr>
              <a:t>ที่มี </a:t>
            </a:r>
            <a:r>
              <a:rPr lang="en-US" altLang="en-US" dirty="0" smtClean="0">
                <a:cs typeface="+mj-cs"/>
                <a:sym typeface="Symbol" panose="05050102010706020507" pitchFamily="18" charset="2"/>
              </a:rPr>
              <a:t>n </a:t>
            </a:r>
            <a:r>
              <a:rPr lang="en-US" altLang="en-US" smtClean="0">
                <a:cs typeface="+mj-cs"/>
                <a:sym typeface="Symbol" panose="05050102010706020507" pitchFamily="18" charset="2"/>
              </a:rPr>
              <a:t>= </a:t>
            </a:r>
            <a:r>
              <a:rPr lang="en-US" altLang="en-US" smtClean="0">
                <a:cs typeface="+mj-cs"/>
                <a:sym typeface="Symbol" panose="05050102010706020507" pitchFamily="18" charset="2"/>
              </a:rPr>
              <a:t>4 </a:t>
            </a:r>
            <a:r>
              <a:rPr lang="th-TH" altLang="en-US" dirty="0" smtClean="0">
                <a:cs typeface="+mj-cs"/>
                <a:sym typeface="Symbol" panose="05050102010706020507" pitchFamily="18" charset="2"/>
              </a:rPr>
              <a:t>โดยข้อความที่เข้ารหัสคือ </a:t>
            </a:r>
            <a:r>
              <a:rPr lang="en-US" altLang="en-US" dirty="0" smtClean="0">
                <a:cs typeface="+mj-cs"/>
                <a:sym typeface="Symbol" panose="05050102010706020507" pitchFamily="18" charset="2"/>
              </a:rPr>
              <a:t>“</a:t>
            </a:r>
            <a:r>
              <a:rPr lang="en-US" dirty="0" smtClean="0"/>
              <a:t>M </a:t>
            </a:r>
            <a:r>
              <a:rPr lang="en-US" dirty="0"/>
              <a:t>PSZI </a:t>
            </a:r>
            <a:r>
              <a:rPr lang="en-US" dirty="0" smtClean="0"/>
              <a:t>CSY”</a:t>
            </a:r>
            <a:endParaRPr lang="th-TH" altLang="en-US" dirty="0">
              <a:cs typeface="+mj-cs"/>
              <a:sym typeface="Symbol" panose="05050102010706020507" pitchFamily="18" charset="2"/>
            </a:endParaRPr>
          </a:p>
          <a:p>
            <a:pPr lvl="1"/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ข้อใดต่อไปนี้เป็นจริง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77 | 7</a:t>
            </a:r>
          </a:p>
          <a:p>
            <a:pPr lvl="1"/>
            <a:r>
              <a:rPr lang="en-US" dirty="0" smtClean="0"/>
              <a:t>7 | 77</a:t>
            </a:r>
          </a:p>
          <a:p>
            <a:pPr lvl="1"/>
            <a:r>
              <a:rPr lang="en-US" dirty="0" smtClean="0"/>
              <a:t>24 | 24</a:t>
            </a:r>
          </a:p>
          <a:p>
            <a:pPr lvl="1"/>
            <a:r>
              <a:rPr lang="en-US" dirty="0" smtClean="0"/>
              <a:t>0 | 24</a:t>
            </a:r>
          </a:p>
          <a:p>
            <a:pPr lvl="1"/>
            <a:r>
              <a:rPr lang="en-US" dirty="0" smtClean="0"/>
              <a:t>24 |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Divides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b="1" dirty="0" smtClean="0">
                <a:sym typeface="Symbol" pitchFamily="18" charset="2"/>
              </a:rPr>
              <a:t>Theorem:</a:t>
            </a:r>
            <a:r>
              <a:rPr lang="en-US" sz="2800" dirty="0" smtClean="0">
                <a:sym typeface="Symbol" pitchFamily="18" charset="2"/>
              </a:rPr>
              <a:t>  </a:t>
            </a:r>
            <a:r>
              <a:rPr lang="en-US" sz="2800" dirty="0">
                <a:sym typeface="Symbol" pitchFamily="18" charset="2"/>
              </a:rPr>
              <a:t></a:t>
            </a:r>
            <a:r>
              <a:rPr lang="en-US" sz="2800" i="1" dirty="0" err="1">
                <a:sym typeface="Symbol" pitchFamily="18" charset="2"/>
              </a:rPr>
              <a:t>a</a:t>
            </a:r>
            <a:r>
              <a:rPr lang="en-US" sz="2800" dirty="0" err="1">
                <a:sym typeface="Symbol" pitchFamily="18" charset="2"/>
              </a:rPr>
              <a:t>,</a:t>
            </a:r>
            <a:r>
              <a:rPr lang="en-US" sz="2800" i="1" dirty="0" err="1">
                <a:sym typeface="Symbol" pitchFamily="18" charset="2"/>
              </a:rPr>
              <a:t>b</a:t>
            </a:r>
            <a:r>
              <a:rPr lang="en-US" sz="2800" dirty="0" err="1">
                <a:sym typeface="Symbol" pitchFamily="18" charset="2"/>
              </a:rPr>
              <a:t>,</a:t>
            </a:r>
            <a:r>
              <a:rPr lang="en-US" sz="2800" i="1" dirty="0" err="1">
                <a:sym typeface="Symbol" pitchFamily="18" charset="2"/>
              </a:rPr>
              <a:t>c</a:t>
            </a:r>
            <a:r>
              <a:rPr lang="en-US" sz="2800" i="1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 </a:t>
            </a:r>
            <a:r>
              <a:rPr lang="en-US" sz="2800" b="1" dirty="0" smtClean="0">
                <a:sym typeface="Symbol" pitchFamily="18" charset="2"/>
              </a:rPr>
              <a:t>Z</a:t>
            </a:r>
            <a:r>
              <a:rPr lang="en-US" sz="2800" dirty="0" smtClean="0">
                <a:sym typeface="Symbol" pitchFamily="18" charset="2"/>
              </a:rPr>
              <a:t>:</a:t>
            </a:r>
            <a:endParaRPr lang="th-TH" sz="2800" dirty="0" smtClean="0">
              <a:sym typeface="Symbol" pitchFamily="18" charset="2"/>
            </a:endParaRPr>
          </a:p>
          <a:p>
            <a:pPr marL="854075" lvl="1" indent="-533400">
              <a:lnSpc>
                <a:spcPct val="80000"/>
              </a:lnSpc>
              <a:defRPr/>
            </a:pPr>
            <a:r>
              <a:rPr lang="en-US" i="1" dirty="0" smtClean="0"/>
              <a:t>a</a:t>
            </a:r>
            <a:r>
              <a:rPr lang="en-US" i="1" dirty="0"/>
              <a:t>≠</a:t>
            </a:r>
            <a:r>
              <a:rPr lang="en-US" dirty="0"/>
              <a:t>0</a:t>
            </a:r>
            <a:r>
              <a:rPr lang="en-US" i="1" dirty="0"/>
              <a:t>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i="1" dirty="0"/>
              <a:t>a</a:t>
            </a:r>
            <a:r>
              <a:rPr lang="en-US" dirty="0"/>
              <a:t>|0</a:t>
            </a:r>
            <a:r>
              <a:rPr lang="th-TH" dirty="0"/>
              <a:t> และ 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|</a:t>
            </a:r>
            <a:r>
              <a:rPr lang="en-US" i="1" dirty="0" err="1" smtClean="0"/>
              <a:t>a</a:t>
            </a:r>
            <a:endParaRPr lang="th-TH" i="1" dirty="0" smtClean="0"/>
          </a:p>
          <a:p>
            <a:pPr marL="854075" lvl="1" indent="-533400">
              <a:lnSpc>
                <a:spcPct val="80000"/>
              </a:lnSpc>
              <a:defRPr/>
            </a:pPr>
            <a:r>
              <a:rPr lang="en-US" dirty="0" smtClean="0"/>
              <a:t>(</a:t>
            </a:r>
            <a:r>
              <a:rPr lang="en-US" i="1" dirty="0" err="1" smtClean="0"/>
              <a:t>a</a:t>
            </a:r>
            <a:r>
              <a:rPr lang="en-US" dirty="0" err="1" smtClean="0"/>
              <a:t>|</a:t>
            </a:r>
            <a:r>
              <a:rPr lang="en-US" i="1" dirty="0" err="1" smtClean="0"/>
              <a:t>b</a:t>
            </a:r>
            <a:r>
              <a:rPr lang="en-US" dirty="0" smtClean="0"/>
              <a:t> </a:t>
            </a:r>
            <a:r>
              <a:rPr lang="en-US" dirty="0">
                <a:sym typeface="Symbol" pitchFamily="18" charset="2"/>
              </a:rPr>
              <a:t> </a:t>
            </a:r>
            <a:r>
              <a:rPr lang="en-US" i="1" dirty="0" err="1">
                <a:sym typeface="Symbol" pitchFamily="18" charset="2"/>
              </a:rPr>
              <a:t>a</a:t>
            </a:r>
            <a:r>
              <a:rPr lang="en-US" dirty="0" err="1">
                <a:sym typeface="Symbol" pitchFamily="18" charset="2"/>
              </a:rPr>
              <a:t>|</a:t>
            </a:r>
            <a:r>
              <a:rPr lang="en-US" i="1" dirty="0" err="1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)  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 | (</a:t>
            </a:r>
            <a:r>
              <a:rPr lang="en-US" i="1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)</a:t>
            </a:r>
            <a:endParaRPr lang="th-TH" dirty="0" smtClean="0">
              <a:sym typeface="Symbol" pitchFamily="18" charset="2"/>
            </a:endParaRPr>
          </a:p>
          <a:p>
            <a:pPr marL="854075" lvl="1" indent="-533400">
              <a:lnSpc>
                <a:spcPct val="80000"/>
              </a:lnSpc>
              <a:defRPr/>
            </a:pPr>
            <a:r>
              <a:rPr lang="en-US" i="1" dirty="0" err="1" smtClean="0">
                <a:sym typeface="Symbol" pitchFamily="18" charset="2"/>
              </a:rPr>
              <a:t>a</a:t>
            </a:r>
            <a:r>
              <a:rPr lang="en-US" dirty="0" err="1" smtClean="0">
                <a:sym typeface="Symbol" pitchFamily="18" charset="2"/>
              </a:rPr>
              <a:t>|</a:t>
            </a:r>
            <a:r>
              <a:rPr lang="en-US" i="1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i="1" dirty="0" err="1" smtClean="0">
                <a:sym typeface="Symbol" pitchFamily="18" charset="2"/>
              </a:rPr>
              <a:t>a</a:t>
            </a:r>
            <a:r>
              <a:rPr lang="en-US" dirty="0" err="1" smtClean="0">
                <a:sym typeface="Symbol" pitchFamily="18" charset="2"/>
              </a:rPr>
              <a:t>|</a:t>
            </a:r>
            <a:r>
              <a:rPr lang="en-US" i="1" dirty="0" err="1" smtClean="0">
                <a:sym typeface="Symbol" pitchFamily="18" charset="2"/>
              </a:rPr>
              <a:t>bc</a:t>
            </a:r>
            <a:endParaRPr lang="th-TH" dirty="0" smtClean="0">
              <a:sym typeface="Symbol" pitchFamily="18" charset="2"/>
            </a:endParaRPr>
          </a:p>
          <a:p>
            <a:pPr marL="854075" lvl="1" indent="-533400">
              <a:lnSpc>
                <a:spcPct val="80000"/>
              </a:lnSpc>
              <a:defRPr/>
            </a:pP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err="1" smtClean="0">
                <a:sym typeface="Symbol" pitchFamily="18" charset="2"/>
              </a:rPr>
              <a:t>a</a:t>
            </a:r>
            <a:r>
              <a:rPr lang="en-US" dirty="0" err="1" smtClean="0">
                <a:sym typeface="Symbol" pitchFamily="18" charset="2"/>
              </a:rPr>
              <a:t>|</a:t>
            </a:r>
            <a:r>
              <a:rPr lang="en-US" i="1" dirty="0" err="1" smtClean="0">
                <a:sym typeface="Symbol" pitchFamily="18" charset="2"/>
              </a:rPr>
              <a:t>b</a:t>
            </a:r>
            <a:r>
              <a:rPr lang="en-US" dirty="0" smtClean="0"/>
              <a:t> </a:t>
            </a:r>
            <a:r>
              <a:rPr lang="en-US" dirty="0">
                <a:sym typeface="Symbol" pitchFamily="18" charset="2"/>
              </a:rPr>
              <a:t> </a:t>
            </a:r>
            <a:r>
              <a:rPr lang="en-US" i="1" dirty="0" err="1">
                <a:sym typeface="Symbol" pitchFamily="18" charset="2"/>
              </a:rPr>
              <a:t>b</a:t>
            </a:r>
            <a:r>
              <a:rPr lang="en-US" dirty="0" err="1">
                <a:sym typeface="Symbol" pitchFamily="18" charset="2"/>
              </a:rPr>
              <a:t>|</a:t>
            </a:r>
            <a:r>
              <a:rPr lang="en-US" i="1" dirty="0" err="1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)  </a:t>
            </a:r>
            <a:r>
              <a:rPr lang="en-US" i="1" dirty="0" err="1" smtClean="0">
                <a:sym typeface="Symbol" pitchFamily="18" charset="2"/>
              </a:rPr>
              <a:t>a</a:t>
            </a:r>
            <a:r>
              <a:rPr lang="en-US" dirty="0" err="1" smtClean="0">
                <a:sym typeface="Symbol" pitchFamily="18" charset="2"/>
              </a:rPr>
              <a:t>|</a:t>
            </a:r>
            <a:r>
              <a:rPr lang="en-US" i="1" dirty="0" err="1" smtClean="0">
                <a:sym typeface="Symbol" pitchFamily="18" charset="2"/>
              </a:rPr>
              <a:t>c</a:t>
            </a:r>
            <a:endParaRPr lang="th-TH" i="1" dirty="0" smtClean="0">
              <a:sym typeface="Symbol" pitchFamily="18" charset="2"/>
            </a:endParaRPr>
          </a:p>
          <a:p>
            <a:pPr marL="854075" lvl="1" indent="-533400">
              <a:lnSpc>
                <a:spcPct val="80000"/>
              </a:lnSpc>
              <a:defRPr/>
            </a:pPr>
            <a:r>
              <a:rPr lang="en-US" dirty="0" smtClean="0">
                <a:sym typeface="Symbol" pitchFamily="18" charset="2"/>
              </a:rPr>
              <a:t>[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|(</a:t>
            </a:r>
            <a:r>
              <a:rPr lang="en-US" i="1" dirty="0" err="1">
                <a:sym typeface="Symbol" pitchFamily="18" charset="2"/>
              </a:rPr>
              <a:t>b+c</a:t>
            </a:r>
            <a:r>
              <a:rPr lang="en-US" i="1" dirty="0">
                <a:sym typeface="Symbol" pitchFamily="18" charset="2"/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 </a:t>
            </a:r>
            <a:r>
              <a:rPr lang="en-US" i="1" dirty="0" err="1">
                <a:sym typeface="Symbol" pitchFamily="18" charset="2"/>
              </a:rPr>
              <a:t>a</a:t>
            </a:r>
            <a:r>
              <a:rPr lang="en-US" dirty="0" err="1">
                <a:sym typeface="Symbol" pitchFamily="18" charset="2"/>
              </a:rPr>
              <a:t>|</a:t>
            </a:r>
            <a:r>
              <a:rPr lang="en-US" i="1" dirty="0" err="1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)]  </a:t>
            </a:r>
            <a:r>
              <a:rPr lang="en-US" i="1" dirty="0" err="1" smtClean="0">
                <a:sym typeface="Symbol" pitchFamily="18" charset="2"/>
              </a:rPr>
              <a:t>a</a:t>
            </a:r>
            <a:r>
              <a:rPr lang="en-US" dirty="0" err="1" smtClean="0">
                <a:sym typeface="Symbol" pitchFamily="18" charset="2"/>
              </a:rPr>
              <a:t>|</a:t>
            </a:r>
            <a:r>
              <a:rPr lang="en-US" i="1" dirty="0" err="1" smtClean="0">
                <a:sym typeface="Symbol" pitchFamily="18" charset="2"/>
              </a:rPr>
              <a:t>c</a:t>
            </a:r>
            <a:endParaRPr lang="th-TH" i="1" dirty="0" smtClean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1" dirty="0" smtClean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th-TH" b="1" dirty="0" smtClean="0">
                <a:sym typeface="Symbol" pitchFamily="18" charset="2"/>
              </a:rPr>
              <a:t>ตัวอย่าง </a:t>
            </a:r>
            <a:r>
              <a:rPr lang="en-US" b="1" dirty="0" smtClean="0">
                <a:sym typeface="Symbol" pitchFamily="18" charset="2"/>
              </a:rPr>
              <a:t>:</a:t>
            </a:r>
          </a:p>
          <a:p>
            <a:pPr lvl="1">
              <a:defRPr/>
            </a:pPr>
            <a:r>
              <a:rPr lang="en-US" sz="2000" dirty="0" smtClean="0">
                <a:sym typeface="Symbol" pitchFamily="18" charset="2"/>
              </a:rPr>
              <a:t>17 | 0</a:t>
            </a:r>
          </a:p>
          <a:p>
            <a:pPr lvl="1">
              <a:defRPr/>
            </a:pPr>
            <a:r>
              <a:rPr lang="en-US" sz="2000" dirty="0" smtClean="0"/>
              <a:t>17|34 </a:t>
            </a:r>
            <a:r>
              <a:rPr lang="en-US" sz="2000" dirty="0">
                <a:sym typeface="Symbol" pitchFamily="18" charset="2"/>
              </a:rPr>
              <a:t> </a:t>
            </a:r>
            <a:r>
              <a:rPr lang="en-US" sz="2000" dirty="0"/>
              <a:t>17|170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smtClean="0"/>
              <a:t>17|204</a:t>
            </a:r>
          </a:p>
          <a:p>
            <a:pPr lvl="1">
              <a:defRPr/>
            </a:pPr>
            <a:r>
              <a:rPr lang="en-US" sz="2000" dirty="0" smtClean="0"/>
              <a:t>17|34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smtClean="0"/>
              <a:t>17|340</a:t>
            </a:r>
          </a:p>
          <a:p>
            <a:pPr lvl="1">
              <a:defRPr/>
            </a:pPr>
            <a:r>
              <a:rPr lang="en-US" sz="2000" dirty="0" smtClean="0"/>
              <a:t>6|12 </a:t>
            </a:r>
            <a:r>
              <a:rPr lang="en-US" sz="2000" dirty="0">
                <a:sym typeface="Symbol" pitchFamily="18" charset="2"/>
              </a:rPr>
              <a:t> </a:t>
            </a:r>
            <a:r>
              <a:rPr lang="en-US" sz="2000" dirty="0"/>
              <a:t>12|144 </a:t>
            </a:r>
            <a:r>
              <a:rPr lang="en-US" sz="2000" dirty="0">
                <a:sym typeface="Wingdings" pitchFamily="2" charset="2"/>
              </a:rPr>
              <a:t> 6 | 144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จำนวนเฉพาะ </a:t>
            </a:r>
            <a:r>
              <a:rPr lang="en-US" dirty="0" smtClean="0"/>
              <a:t>(Prime number)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400" dirty="0"/>
              <a:t>จำนวนเต็ม</a:t>
            </a:r>
            <a:r>
              <a:rPr lang="en-US" altLang="en-US" sz="2400" dirty="0"/>
              <a:t> </a:t>
            </a:r>
            <a:r>
              <a:rPr lang="en-US" altLang="en-US" sz="2400" i="1" dirty="0">
                <a:solidFill>
                  <a:srgbClr val="FF0000"/>
                </a:solidFill>
              </a:rPr>
              <a:t>p</a:t>
            </a:r>
            <a:r>
              <a:rPr lang="en-US" altLang="en-US" sz="2400" dirty="0">
                <a:solidFill>
                  <a:srgbClr val="FF0000"/>
                </a:solidFill>
              </a:rPr>
              <a:t>&gt;1</a:t>
            </a:r>
            <a:r>
              <a:rPr lang="en-US" altLang="en-US" sz="2400" dirty="0"/>
              <a:t> </a:t>
            </a:r>
            <a:r>
              <a:rPr lang="th-TH" altLang="en-US" sz="2400" dirty="0"/>
              <a:t>เป็น</a:t>
            </a:r>
            <a:r>
              <a:rPr lang="th-TH" altLang="en-US" sz="2400" i="1" dirty="0"/>
              <a:t>จำนวนเฉพาะ</a:t>
            </a:r>
            <a:r>
              <a:rPr lang="th-TH" altLang="en-US" sz="2400" dirty="0"/>
              <a:t>(</a:t>
            </a:r>
            <a:r>
              <a:rPr lang="en-US" altLang="en-US" sz="2400" i="1" dirty="0"/>
              <a:t>prime</a:t>
            </a:r>
            <a:r>
              <a:rPr lang="th-TH" altLang="en-US" sz="2400" dirty="0"/>
              <a:t>)</a:t>
            </a:r>
            <a:r>
              <a:rPr lang="en-US" altLang="en-US" sz="2400" dirty="0"/>
              <a:t> </a:t>
            </a:r>
            <a:r>
              <a:rPr lang="th-TH" altLang="en-US" sz="2400" dirty="0"/>
              <a:t>ก็ต่อเมื่อ</a:t>
            </a:r>
            <a:r>
              <a:rPr lang="en-US" altLang="en-US" sz="2400" dirty="0"/>
              <a:t> </a:t>
            </a:r>
            <a:r>
              <a:rPr lang="th-TH" altLang="en-US" sz="2400" dirty="0"/>
              <a:t>จำนวนเต็มนั้น</a:t>
            </a:r>
            <a:r>
              <a:rPr lang="th-TH" altLang="en-US" sz="2400" dirty="0">
                <a:cs typeface="Angsana New" panose="02020603050405020304" pitchFamily="18" charset="-34"/>
              </a:rPr>
              <a:t>  </a:t>
            </a:r>
            <a:r>
              <a:rPr lang="th-TH" altLang="en-US" sz="2400" dirty="0"/>
              <a:t>ไม่เป็นผลคูณของจำนวนเต็มสองตัวใดๆที่มากกว่า</a:t>
            </a:r>
            <a:r>
              <a:rPr lang="en-US" altLang="en-US" sz="2400" dirty="0"/>
              <a:t> 1:</a:t>
            </a:r>
            <a:br>
              <a:rPr lang="en-US" altLang="en-US" sz="2400" dirty="0"/>
            </a:br>
            <a:r>
              <a:rPr lang="en-US" altLang="en-US" sz="2400" dirty="0"/>
              <a:t>	</a:t>
            </a:r>
            <a:r>
              <a:rPr lang="en-US" altLang="en-US" sz="2400" i="1" dirty="0">
                <a:solidFill>
                  <a:srgbClr val="FF0000"/>
                </a:solidFill>
              </a:rPr>
              <a:t>p</a:t>
            </a:r>
            <a:r>
              <a:rPr lang="en-US" altLang="en-US" sz="2400" dirty="0">
                <a:solidFill>
                  <a:srgbClr val="FF0000"/>
                </a:solidFill>
              </a:rPr>
              <a:t>&gt;1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</a:t>
            </a:r>
            <a:r>
              <a:rPr lang="en-US" altLang="en-US" sz="2400" i="1" dirty="0" err="1">
                <a:solidFill>
                  <a:srgbClr val="FF0000"/>
                </a:solidFill>
              </a:rPr>
              <a:t>a</a:t>
            </a:r>
            <a:r>
              <a:rPr lang="en-US" altLang="en-US" sz="2400" dirty="0" err="1">
                <a:solidFill>
                  <a:srgbClr val="FF0000"/>
                </a:solidFill>
              </a:rPr>
              <a:t>,</a:t>
            </a:r>
            <a:r>
              <a:rPr lang="en-US" altLang="en-US" sz="2400" i="1" dirty="0" err="1">
                <a:solidFill>
                  <a:srgbClr val="FF0000"/>
                </a:solidFill>
              </a:rPr>
              <a:t>b</a:t>
            </a:r>
            <a:r>
              <a:rPr lang="en-US" alt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b="1" dirty="0">
                <a:solidFill>
                  <a:srgbClr val="FF0000"/>
                </a:solidFill>
                <a:sym typeface="Symbol" panose="05050102010706020507" pitchFamily="18" charset="2"/>
              </a:rPr>
              <a:t>: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&gt;1,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&gt;1,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ab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endParaRPr lang="en-US" altLang="en-US" sz="2400" dirty="0">
              <a:sym typeface="Symbol" panose="05050102010706020507" pitchFamily="18" charset="2"/>
            </a:endParaRPr>
          </a:p>
          <a:p>
            <a:r>
              <a:rPr lang="th-TH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ข้อสังเกต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: 1 </a:t>
            </a:r>
            <a:r>
              <a:rPr lang="th-TH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ไม่เป็นจำนวนเฉพาะ</a:t>
            </a:r>
            <a:endParaRPr lang="en-US" altLang="en-US" sz="2400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r>
              <a:rPr lang="th-TH" altLang="en-US" sz="2400" dirty="0"/>
              <a:t>ตัวประกอบที่เป็นบวกของจำนวนเฉพาะ </a:t>
            </a:r>
            <a:r>
              <a:rPr lang="en-US" altLang="en-US" sz="2400" i="1" dirty="0"/>
              <a:t>p</a:t>
            </a:r>
            <a:r>
              <a:rPr lang="en-US" altLang="en-US" sz="2400" dirty="0"/>
              <a:t> </a:t>
            </a:r>
            <a:r>
              <a:rPr lang="th-TH" altLang="en-US" sz="2400" dirty="0"/>
              <a:t>คือ</a:t>
            </a:r>
            <a:r>
              <a:rPr lang="en-US" altLang="en-US" sz="2400" dirty="0"/>
              <a:t> 1 </a:t>
            </a:r>
            <a:r>
              <a:rPr lang="th-TH" altLang="en-US" sz="2400" dirty="0"/>
              <a:t>และ</a:t>
            </a:r>
            <a:r>
              <a:rPr lang="en-US" altLang="en-US" sz="2400" dirty="0"/>
              <a:t> </a:t>
            </a:r>
            <a:r>
              <a:rPr lang="en-US" altLang="en-US" sz="2400" i="1" dirty="0" smtClean="0"/>
              <a:t>p </a:t>
            </a:r>
            <a:r>
              <a:rPr lang="th-TH" altLang="en-US" sz="2400" dirty="0" smtClean="0"/>
              <a:t>(</a:t>
            </a:r>
            <a:r>
              <a:rPr lang="th-TH" altLang="en-US" sz="2400" dirty="0"/>
              <a:t>ตัวของมันเอง</a:t>
            </a:r>
            <a:r>
              <a:rPr lang="th-TH" altLang="en-US" sz="2400" dirty="0" smtClean="0"/>
              <a:t>)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เท่านั้น</a:t>
            </a:r>
            <a:r>
              <a:rPr lang="en-US" altLang="en-US" sz="2400" dirty="0" smtClean="0"/>
              <a:t>  </a:t>
            </a:r>
            <a:r>
              <a:rPr lang="th-TH" altLang="en-US" sz="2400" dirty="0"/>
              <a:t>เช่น</a:t>
            </a:r>
            <a:r>
              <a:rPr lang="en-US" altLang="en-US" sz="2400" dirty="0">
                <a:solidFill>
                  <a:schemeClr val="accent2"/>
                </a:solidFill>
              </a:rPr>
              <a:t>: 2</a:t>
            </a:r>
            <a:r>
              <a:rPr lang="en-US" altLang="en-US" sz="2400" dirty="0" smtClean="0">
                <a:solidFill>
                  <a:schemeClr val="accent2"/>
                </a:solidFill>
              </a:rPr>
              <a:t>, 3, 5, 7, 11, 13</a:t>
            </a:r>
            <a:r>
              <a:rPr lang="en-US" altLang="en-US" sz="2400" dirty="0">
                <a:solidFill>
                  <a:schemeClr val="accent2"/>
                </a:solidFill>
              </a:rPr>
              <a:t>...</a:t>
            </a:r>
          </a:p>
          <a:p>
            <a:r>
              <a:rPr lang="th-TH" altLang="en-US" sz="2400" dirty="0">
                <a:solidFill>
                  <a:srgbClr val="008000"/>
                </a:solidFill>
              </a:rPr>
              <a:t>จำนวนเต็มที่ไม่ใช่จำนวนเฉพาะที่มีค่ามากกว่า</a:t>
            </a:r>
            <a:r>
              <a:rPr lang="en-US" altLang="en-US" sz="2400" dirty="0">
                <a:solidFill>
                  <a:srgbClr val="008000"/>
                </a:solidFill>
              </a:rPr>
              <a:t> 1 </a:t>
            </a:r>
            <a:r>
              <a:rPr lang="th-TH" altLang="en-US" sz="2400" dirty="0">
                <a:solidFill>
                  <a:srgbClr val="008000"/>
                </a:solidFill>
              </a:rPr>
              <a:t>เรียกว่าจำนวนประกอบ(</a:t>
            </a:r>
            <a:r>
              <a:rPr lang="en-US" altLang="en-US" sz="2400" i="1" dirty="0">
                <a:solidFill>
                  <a:srgbClr val="008000"/>
                </a:solidFill>
              </a:rPr>
              <a:t>composite</a:t>
            </a:r>
            <a:r>
              <a:rPr lang="th-TH" altLang="en-US" sz="2400" dirty="0">
                <a:solidFill>
                  <a:srgbClr val="008000"/>
                </a:solidFill>
              </a:rPr>
              <a:t>)</a:t>
            </a:r>
            <a:r>
              <a:rPr lang="en-US" altLang="en-US" sz="2400" dirty="0">
                <a:solidFill>
                  <a:srgbClr val="008000"/>
                </a:solidFill>
              </a:rPr>
              <a:t>,</a:t>
            </a:r>
            <a:r>
              <a:rPr lang="th-TH" altLang="en-US" sz="2400" dirty="0">
                <a:solidFill>
                  <a:srgbClr val="008000"/>
                </a:solidFill>
              </a:rPr>
              <a:t> เพราะจำนวนดังกล่าวเกิดจากการคูณกันของจำนวนเต็ม</a:t>
            </a:r>
            <a:r>
              <a:rPr lang="th-TH" altLang="en-US" sz="2400" dirty="0">
                <a:solidFill>
                  <a:srgbClr val="008000"/>
                </a:solidFill>
                <a:cs typeface="Angsana New" panose="02020603050405020304" pitchFamily="18" charset="-34"/>
              </a:rPr>
              <a:t> </a:t>
            </a:r>
            <a:r>
              <a:rPr lang="th-TH" altLang="en-US" sz="2400" dirty="0">
                <a:solidFill>
                  <a:srgbClr val="008000"/>
                </a:solidFill>
              </a:rPr>
              <a:t>ที่มากกว่า </a:t>
            </a:r>
            <a:r>
              <a:rPr lang="en-US" altLang="en-US" sz="2400" dirty="0">
                <a:solidFill>
                  <a:srgbClr val="008000"/>
                </a:solidFill>
              </a:rPr>
              <a:t>1</a:t>
            </a:r>
            <a:r>
              <a:rPr lang="th-TH" altLang="en-US" sz="2400" dirty="0">
                <a:solidFill>
                  <a:srgbClr val="008000"/>
                </a:solidFill>
              </a:rPr>
              <a:t> สอง</a:t>
            </a:r>
            <a:r>
              <a:rPr lang="th-TH" altLang="en-US" sz="2400" dirty="0" smtClean="0">
                <a:solidFill>
                  <a:srgbClr val="008000"/>
                </a:solidFill>
              </a:rPr>
              <a:t>จำนวน</a:t>
            </a:r>
            <a:endParaRPr lang="en-US" altLang="en-US" sz="2400" dirty="0" smtClean="0">
              <a:solidFill>
                <a:srgbClr val="008000"/>
              </a:solidFill>
            </a:endParaRPr>
          </a:p>
          <a:p>
            <a:endParaRPr lang="en-US" altLang="en-US" sz="2400" dirty="0" smtClean="0">
              <a:solidFill>
                <a:srgbClr val="008000"/>
              </a:solidFill>
            </a:endParaRPr>
          </a:p>
          <a:p>
            <a:r>
              <a:rPr lang="th-TH" altLang="en-US" sz="2400" b="1" dirty="0" smtClean="0"/>
              <a:t>คำถาม </a:t>
            </a:r>
            <a:r>
              <a:rPr lang="en-US" altLang="en-US" sz="2400" b="1" dirty="0" smtClean="0"/>
              <a:t>:</a:t>
            </a:r>
            <a:r>
              <a:rPr lang="en-US" altLang="en-US" sz="2400" dirty="0" smtClean="0"/>
              <a:t> </a:t>
            </a:r>
          </a:p>
          <a:p>
            <a:pPr lvl="1"/>
            <a:r>
              <a:rPr lang="en-US" altLang="en-US" sz="2100" dirty="0" smtClean="0"/>
              <a:t>0, 1, 2, 3, 4, 5, 6, 7, 8, 9, 10 </a:t>
            </a:r>
            <a:r>
              <a:rPr lang="th-TH" altLang="en-US" sz="2100" dirty="0" smtClean="0"/>
              <a:t>จำนวนใดเป็นจำนวนเฉพาะบ้าง</a:t>
            </a:r>
            <a:r>
              <a:rPr lang="en-US" altLang="en-US" sz="2100" dirty="0" smtClean="0"/>
              <a:t> ?</a:t>
            </a:r>
            <a:endParaRPr lang="en-US" altLang="en-US" sz="21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39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การหาจำนวนเฉพาะ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21" y="1916832"/>
            <a:ext cx="7481071" cy="3600400"/>
          </a:xfrm>
        </p:spPr>
      </p:pic>
    </p:spTree>
    <p:extLst>
      <p:ext uri="{BB962C8B-B14F-4D97-AF65-F5344CB8AC3E}">
        <p14:creationId xmlns:p14="http://schemas.microsoft.com/office/powerpoint/2010/main" val="26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ปรับปรุงอัลกอริทึมในการหาจำนวนเฉพาะ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 smtClean="0"/>
              <a:t>ไม่จำเป็นต้องทดสอบด้วยจำนวนที่มากกว่า </a:t>
            </a:r>
            <a:r>
              <a:rPr lang="en-US" sz="2000" dirty="0" smtClean="0"/>
              <a:t>n/2</a:t>
            </a:r>
          </a:p>
          <a:p>
            <a:pPr lvl="1"/>
            <a:r>
              <a:rPr lang="th-TH" sz="2000" b="1" dirty="0" smtClean="0"/>
              <a:t>ตัวอย่าง </a:t>
            </a:r>
            <a:r>
              <a:rPr lang="en-US" sz="2000" b="1" dirty="0" smtClean="0"/>
              <a:t>:  </a:t>
            </a:r>
            <a:endParaRPr lang="th-TH" sz="2000" b="1" dirty="0" smtClean="0"/>
          </a:p>
          <a:p>
            <a:pPr lvl="2"/>
            <a:r>
              <a:rPr lang="en-US" sz="1800" dirty="0" smtClean="0"/>
              <a:t>30 </a:t>
            </a:r>
            <a:r>
              <a:rPr lang="th-TH" sz="1800" dirty="0" smtClean="0"/>
              <a:t>มีตัวประกอบคือ </a:t>
            </a:r>
            <a:r>
              <a:rPr lang="en-US" sz="1800" dirty="0" smtClean="0"/>
              <a:t>2, 3, 5, 10, </a:t>
            </a:r>
            <a:r>
              <a:rPr lang="en-US" sz="1800" b="1" dirty="0" smtClean="0">
                <a:solidFill>
                  <a:srgbClr val="00B050"/>
                </a:solidFill>
              </a:rPr>
              <a:t>15</a:t>
            </a:r>
            <a:r>
              <a:rPr lang="en-US" sz="1800" dirty="0" smtClean="0"/>
              <a:t>  </a:t>
            </a:r>
            <a:endParaRPr lang="th-TH" sz="1800" dirty="0" smtClean="0"/>
          </a:p>
          <a:p>
            <a:pPr lvl="2"/>
            <a:r>
              <a:rPr lang="en-US" sz="1800" dirty="0" smtClean="0"/>
              <a:t>100 </a:t>
            </a:r>
            <a:r>
              <a:rPr lang="th-TH" sz="1800" dirty="0" smtClean="0"/>
              <a:t>มีตัวประกอบคือ </a:t>
            </a:r>
            <a:r>
              <a:rPr lang="en-US" sz="1800" dirty="0" smtClean="0"/>
              <a:t>2, 4, 5, 10, 20, 25, </a:t>
            </a:r>
            <a:r>
              <a:rPr lang="en-US" sz="1800" b="1" dirty="0" smtClean="0">
                <a:solidFill>
                  <a:srgbClr val="00B050"/>
                </a:solidFill>
              </a:rPr>
              <a:t>50</a:t>
            </a:r>
            <a:endParaRPr lang="th-TH" sz="1800" b="1" dirty="0" smtClean="0">
              <a:solidFill>
                <a:srgbClr val="00B050"/>
              </a:solidFill>
            </a:endParaRPr>
          </a:p>
          <a:p>
            <a:pPr lvl="2"/>
            <a:r>
              <a:rPr lang="th-TH" sz="1800" dirty="0" smtClean="0"/>
              <a:t>จะเห็นว่าค่ามากที่สุดคือแค่เพียงครึ่งเดียว</a:t>
            </a:r>
            <a:endParaRPr lang="en-US" sz="1800" dirty="0" smtClean="0"/>
          </a:p>
          <a:p>
            <a:r>
              <a:rPr lang="th-TH" sz="2000" dirty="0" smtClean="0"/>
              <a:t>เมื่อทดสอบด้วย 2 แล้วยังหารไม่ลงตัว ไม่จำเป็นต้องทดสอบด้วยจำนวนคู่อื่นๆ อีก เพราะทราบแล้วว่า </a:t>
            </a:r>
            <a:r>
              <a:rPr lang="en-US" sz="2000" dirty="0" smtClean="0"/>
              <a:t>n </a:t>
            </a:r>
            <a:r>
              <a:rPr lang="th-TH" sz="2000" dirty="0" smtClean="0"/>
              <a:t>เป็นจำนวนคี่</a:t>
            </a:r>
            <a:r>
              <a:rPr lang="en-US" sz="2000" dirty="0" smtClean="0"/>
              <a:t> (</a:t>
            </a:r>
            <a:r>
              <a:rPr lang="th-TH" sz="2000" dirty="0" smtClean="0"/>
              <a:t>รวมกับโกงอีกหน่อยเพราะรู้ว่า 3 เป็นจำนวนเฉพาะถ้าจำนวนไหนมี 3 หารลงตัวจะไม่เป็นจำนวนเฉพาะ</a:t>
            </a:r>
            <a:r>
              <a:rPr lang="en-US" sz="2000" dirty="0" smtClean="0"/>
              <a:t>)</a:t>
            </a:r>
            <a:endParaRPr lang="th-TH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1" b="4378"/>
          <a:stretch/>
        </p:blipFill>
        <p:spPr>
          <a:xfrm>
            <a:off x="1835696" y="4077072"/>
            <a:ext cx="6168239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92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ปรับปรุงอัลกอริทึมในการหาจำนวนเฉพาะ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600200"/>
                <a:ext cx="8298504" cy="4495800"/>
              </a:xfrm>
            </p:spPr>
            <p:txBody>
              <a:bodyPr/>
              <a:lstStyle/>
              <a:p>
                <a:r>
                  <a:rPr lang="th-TH" sz="2000" dirty="0" smtClean="0"/>
                  <a:t>พิจารณาองค์ประกอบอีกครั้ง</a:t>
                </a:r>
              </a:p>
              <a:p>
                <a:pPr lvl="1"/>
                <a:r>
                  <a:rPr lang="en-US" sz="2000" dirty="0" smtClean="0"/>
                  <a:t>100 </a:t>
                </a:r>
                <a:r>
                  <a:rPr lang="th-TH" sz="2000" dirty="0"/>
                  <a:t>มีตัวประกอบคือ </a:t>
                </a:r>
                <a:r>
                  <a:rPr lang="en-US" sz="2000" dirty="0"/>
                  <a:t>2, 4, 5, 10, 20, 25, </a:t>
                </a:r>
                <a:r>
                  <a:rPr lang="en-US" sz="2000" b="1" dirty="0" smtClean="0">
                    <a:solidFill>
                      <a:srgbClr val="00B050"/>
                    </a:solidFill>
                  </a:rPr>
                  <a:t>50</a:t>
                </a:r>
                <a:endParaRPr lang="th-TH" sz="2000" b="1" dirty="0" smtClean="0">
                  <a:solidFill>
                    <a:srgbClr val="00B050"/>
                  </a:solidFill>
                </a:endParaRPr>
              </a:p>
              <a:p>
                <a:pPr lvl="1"/>
                <a:r>
                  <a:rPr lang="th-TH" sz="2000" dirty="0" smtClean="0"/>
                  <a:t>เกิดจาก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2 x 50 = 4 x 25 = 5 x 20 </a:t>
                </a:r>
                <a:r>
                  <a:rPr lang="en-US" sz="2000" dirty="0" smtClean="0"/>
                  <a:t>= 10 x 10 =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20 x 5 = 25 x 4 = 50 x 2</a:t>
                </a:r>
              </a:p>
              <a:p>
                <a:r>
                  <a:rPr lang="th-TH" sz="2000" dirty="0" smtClean="0">
                    <a:solidFill>
                      <a:schemeClr val="tx1"/>
                    </a:solidFill>
                  </a:rPr>
                  <a:t>จริงๆ เราไม่จำเป็นต้องหาจนจำนวน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n/2 </a:t>
                </a:r>
                <a:r>
                  <a:rPr lang="th-TH" sz="2000" dirty="0" smtClean="0">
                    <a:solidFill>
                      <a:schemeClr val="tx1"/>
                    </a:solidFill>
                  </a:rPr>
                  <a:t>เพียงแค่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th-TH" sz="2000" dirty="0" smtClean="0">
                    <a:solidFill>
                      <a:schemeClr val="tx1"/>
                    </a:solidFill>
                  </a:rPr>
                  <a:t>ก็เพียงพอแล้ว เนื่องจาก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endParaRPr lang="th-TH" sz="2000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600200"/>
                <a:ext cx="8298504" cy="4495800"/>
              </a:xfrm>
              <a:blipFill rotWithShape="0">
                <a:blip r:embed="rId2"/>
                <a:stretch>
                  <a:fillRect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56992"/>
            <a:ext cx="678087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21465</TotalTime>
  <Words>2180</Words>
  <Application>Microsoft Office PowerPoint</Application>
  <PresentationFormat>On-screen Show (4:3)</PresentationFormat>
  <Paragraphs>432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8" baseType="lpstr">
      <vt:lpstr>Arial Unicode MS</vt:lpstr>
      <vt:lpstr>Angsana New</vt:lpstr>
      <vt:lpstr>Arial</vt:lpstr>
      <vt:lpstr>Calibri</vt:lpstr>
      <vt:lpstr>Cambria Math</vt:lpstr>
      <vt:lpstr>Courier New</vt:lpstr>
      <vt:lpstr>FreesiaUPC</vt:lpstr>
      <vt:lpstr>Symbol</vt:lpstr>
      <vt:lpstr>Tahoma</vt:lpstr>
      <vt:lpstr>Times New Roman</vt:lpstr>
      <vt:lpstr>Tw Cen MT</vt:lpstr>
      <vt:lpstr>Wingdings</vt:lpstr>
      <vt:lpstr>Wingdings 2</vt:lpstr>
      <vt:lpstr>ตรงกลาง</vt:lpstr>
      <vt:lpstr>Equation</vt:lpstr>
      <vt:lpstr>Number theory </vt:lpstr>
      <vt:lpstr>ทฤษฎีจำนวน</vt:lpstr>
      <vt:lpstr>Divides, Factor, Multiple</vt:lpstr>
      <vt:lpstr>แบบฝึกหัด 1</vt:lpstr>
      <vt:lpstr>Divides Relation</vt:lpstr>
      <vt:lpstr>จำนวนเฉพาะ (Prime number)</vt:lpstr>
      <vt:lpstr>การหาจำนวนเฉพาะ</vt:lpstr>
      <vt:lpstr>ปรับปรุงอัลกอริทึมในการหาจำนวนเฉพาะ (1)</vt:lpstr>
      <vt:lpstr>ปรับปรุงอัลกอริทึมในการหาจำนวนเฉพาะ (2)</vt:lpstr>
      <vt:lpstr>ปรับปรุงอัลกอริทึมในการหาจำนวนเฉพาะ (3)</vt:lpstr>
      <vt:lpstr>การแยกตัวประกอบ (Prime Factorization)</vt:lpstr>
      <vt:lpstr>การหาร (The Division)</vt:lpstr>
      <vt:lpstr>การหารยาว (1)</vt:lpstr>
      <vt:lpstr>การหารยาว (2)</vt:lpstr>
      <vt:lpstr>ตัวหารร่วมมาก (Greatest Common Divisor)</vt:lpstr>
      <vt:lpstr>GCD shortcut</vt:lpstr>
      <vt:lpstr>ตัวคูณร่วมน้อย (Least Common Multiple)</vt:lpstr>
      <vt:lpstr>ความสัมพันธ์ของ GCD และ LCM</vt:lpstr>
      <vt:lpstr>Mod operator</vt:lpstr>
      <vt:lpstr>ตัวอย่างการหาค่า mod</vt:lpstr>
      <vt:lpstr>Modular Congruence</vt:lpstr>
      <vt:lpstr>Spiral Visualization of mod</vt:lpstr>
      <vt:lpstr>ทฤษฎีที่น่าสนใจเกี่ยวกับ Modular Congruence</vt:lpstr>
      <vt:lpstr>Hash Function</vt:lpstr>
      <vt:lpstr>การใช้งาน Hashing Function</vt:lpstr>
      <vt:lpstr>Pseudo-random numbers</vt:lpstr>
      <vt:lpstr>ตัวอย่าง: Pseudo-random numbers</vt:lpstr>
      <vt:lpstr>Caesar’s Cipher</vt:lpstr>
      <vt:lpstr>ตัวอย่าง: Caesar’s Cipher</vt:lpstr>
      <vt:lpstr>Euclid’s Algorithm for GCD</vt:lpstr>
      <vt:lpstr>ตัวอย่าง: Euclid’s Algorithm for GCD</vt:lpstr>
      <vt:lpstr>การเข้ารหัส RSA</vt:lpstr>
      <vt:lpstr>แบบฝึกหัด (ทำส่ง)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795</cp:revision>
  <dcterms:created xsi:type="dcterms:W3CDTF">2010-02-28T04:09:14Z</dcterms:created>
  <dcterms:modified xsi:type="dcterms:W3CDTF">2014-10-22T12:46:02Z</dcterms:modified>
</cp:coreProperties>
</file>