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89" r:id="rId2"/>
    <p:sldId id="403" r:id="rId3"/>
    <p:sldId id="404" r:id="rId4"/>
    <p:sldId id="380" r:id="rId5"/>
    <p:sldId id="381" r:id="rId6"/>
    <p:sldId id="382" r:id="rId7"/>
    <p:sldId id="405" r:id="rId8"/>
    <p:sldId id="384" r:id="rId9"/>
    <p:sldId id="385" r:id="rId10"/>
    <p:sldId id="383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7" r:id="rId23"/>
    <p:sldId id="398" r:id="rId24"/>
    <p:sldId id="399" r:id="rId25"/>
    <p:sldId id="400" r:id="rId26"/>
    <p:sldId id="401" r:id="rId27"/>
    <p:sldId id="402" r:id="rId28"/>
    <p:sldId id="408" r:id="rId29"/>
    <p:sldId id="407" r:id="rId30"/>
    <p:sldId id="409" r:id="rId31"/>
    <p:sldId id="406" r:id="rId32"/>
    <p:sldId id="410" r:id="rId33"/>
    <p:sldId id="411" r:id="rId3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2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12/10/57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Algorithms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เป็นการวัดเวลาที่ใช้ในการประมวลผลด้วยจำนวนของ การดำเนินการพื้นฐาน </a:t>
            </a:r>
            <a:r>
              <a:rPr lang="en-US" dirty="0" smtClean="0"/>
              <a:t>(basic operations)</a:t>
            </a:r>
          </a:p>
          <a:p>
            <a:r>
              <a:rPr lang="th-TH" dirty="0" smtClean="0"/>
              <a:t>ตัวอย่าง เวลาที่ใช้ในการประมวลผล</a:t>
            </a:r>
          </a:p>
          <a:p>
            <a:pPr lvl="1"/>
            <a:r>
              <a:rPr lang="th-TH" dirty="0" smtClean="0"/>
              <a:t>การกำหนดค่าให้กับตัวแปร</a:t>
            </a:r>
          </a:p>
          <a:p>
            <a:pPr lvl="1"/>
            <a:r>
              <a:rPr lang="th-TH" dirty="0" smtClean="0"/>
              <a:t>การเปรียบเทียบ</a:t>
            </a:r>
          </a:p>
          <a:p>
            <a:pPr lvl="1"/>
            <a:r>
              <a:rPr lang="th-TH" dirty="0" smtClean="0"/>
              <a:t>การคืนค่า</a:t>
            </a:r>
          </a:p>
          <a:p>
            <a:pPr lvl="1"/>
            <a:r>
              <a:rPr lang="th-TH" dirty="0" smtClean="0"/>
              <a:t>การดำเนินการทางตรรกศาสตร์และคณิตศาสตร์ เป็นต้น</a:t>
            </a:r>
          </a:p>
          <a:p>
            <a:r>
              <a:rPr lang="th-TH" dirty="0" smtClean="0"/>
              <a:t>บางปัญหาอาจจะให้พิจารณาบางตัวดำเนินการ เช่น บวก ลบ คูณ หาร เพียงอย่างเดียว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ประสิทธิภาพของ </a:t>
            </a:r>
            <a:r>
              <a:rPr lang="en-US" sz="4000" dirty="0" smtClean="0"/>
              <a:t>Algorithm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Function Onto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300" dirty="0" err="1" smtClean="0"/>
              <a:t>boolean</a:t>
            </a:r>
            <a:r>
              <a:rPr lang="en-US" sz="2300" dirty="0" smtClean="0"/>
              <a:t>    </a:t>
            </a:r>
            <a:r>
              <a:rPr lang="en-US" sz="2300" dirty="0" err="1" smtClean="0"/>
              <a:t>isOnto</a:t>
            </a:r>
            <a:r>
              <a:rPr lang="en-US" sz="2300" dirty="0" smtClean="0"/>
              <a:t>( function f: (i</a:t>
            </a:r>
            <a:r>
              <a:rPr lang="en-US" sz="2300" baseline="-25000" dirty="0" smtClean="0"/>
              <a:t>1</a:t>
            </a:r>
            <a:r>
              <a:rPr lang="en-US" sz="2300" dirty="0" smtClean="0"/>
              <a:t>, i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, .. i</a:t>
            </a:r>
            <a:r>
              <a:rPr lang="en-US" sz="2300" baseline="-25000" dirty="0" smtClean="0"/>
              <a:t>n</a:t>
            </a:r>
            <a:r>
              <a:rPr lang="en-US" sz="2300" dirty="0" smtClean="0"/>
              <a:t>) </a:t>
            </a:r>
            <a:r>
              <a:rPr lang="en-US" sz="2300" dirty="0" smtClean="0">
                <a:sym typeface="Wingdings" panose="05000000000000000000" pitchFamily="2" charset="2"/>
              </a:rPr>
              <a:t> (o</a:t>
            </a:r>
            <a:r>
              <a:rPr lang="en-US" sz="2300" baseline="-25000" dirty="0" smtClean="0">
                <a:sym typeface="Wingdings" panose="05000000000000000000" pitchFamily="2" charset="2"/>
              </a:rPr>
              <a:t>1</a:t>
            </a:r>
            <a:r>
              <a:rPr lang="en-US" sz="2300" dirty="0" smtClean="0">
                <a:sym typeface="Wingdings" panose="05000000000000000000" pitchFamily="2" charset="2"/>
              </a:rPr>
              <a:t>, o</a:t>
            </a:r>
            <a:r>
              <a:rPr lang="en-US" sz="2300" baseline="-25000" dirty="0" smtClean="0">
                <a:sym typeface="Wingdings" panose="05000000000000000000" pitchFamily="2" charset="2"/>
              </a:rPr>
              <a:t>2</a:t>
            </a:r>
            <a:r>
              <a:rPr lang="en-US" sz="2300" dirty="0" smtClean="0">
                <a:sym typeface="Wingdings" panose="05000000000000000000" pitchFamily="2" charset="2"/>
              </a:rPr>
              <a:t>, .. o</a:t>
            </a:r>
            <a:r>
              <a:rPr lang="en-US" sz="2300" baseline="-25000" dirty="0" smtClean="0">
                <a:sym typeface="Wingdings" panose="05000000000000000000" pitchFamily="2" charset="2"/>
              </a:rPr>
              <a:t>m</a:t>
            </a:r>
            <a:r>
              <a:rPr lang="en-US" sz="2300" dirty="0" smtClean="0">
                <a:sym typeface="Wingdings" panose="05000000000000000000" pitchFamily="2" charset="2"/>
              </a:rPr>
              <a:t>)) {</a:t>
            </a:r>
            <a:r>
              <a:rPr lang="en-US" sz="23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        if (m &gt; n)  </a:t>
            </a:r>
            <a:r>
              <a:rPr lang="en-US" sz="2300" dirty="0" smtClean="0">
                <a:solidFill>
                  <a:srgbClr val="FF0000"/>
                </a:solidFill>
              </a:rPr>
              <a:t>return false	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step (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เปรียบเทียบ และ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return)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        for (y = 1 to m) {</a:t>
            </a:r>
            <a:r>
              <a:rPr lang="th-TH" sz="2300" dirty="0" smtClean="0"/>
              <a:t>		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</a:t>
            </a:r>
            <a:r>
              <a:rPr lang="en-US" sz="2300" dirty="0" err="1" smtClean="0"/>
              <a:t>isOnto</a:t>
            </a:r>
            <a:r>
              <a:rPr lang="en-US" sz="2300" dirty="0" smtClean="0"/>
              <a:t> = false	</a:t>
            </a:r>
            <a:r>
              <a:rPr lang="en-US" sz="2300" dirty="0"/>
              <a:t>	 </a:t>
            </a:r>
            <a:r>
              <a:rPr lang="en-US" sz="2300" dirty="0" smtClean="0"/>
              <a:t>  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assignment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for(x = 1 to n) { 		       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n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: 1 step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เพิ่มค่า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	if( f(x) == y ) {			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เปรียบเทียบค่า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		</a:t>
            </a:r>
            <a:r>
              <a:rPr lang="en-US" sz="2300" dirty="0" err="1" smtClean="0"/>
              <a:t>isOnto</a:t>
            </a:r>
            <a:r>
              <a:rPr lang="en-US" sz="2300" dirty="0" smtClean="0"/>
              <a:t> = true</a:t>
            </a:r>
            <a:r>
              <a:rPr lang="th-TH" sz="2300" dirty="0" smtClean="0"/>
              <a:t>		  </a:t>
            </a:r>
            <a:r>
              <a:rPr lang="en-US" sz="2300" dirty="0" smtClean="0"/>
              <a:t>  </a:t>
            </a:r>
            <a:r>
              <a:rPr lang="th-TH" sz="2300" dirty="0" smtClean="0"/>
              <a:t>   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assignment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  	break                               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break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if (</a:t>
            </a:r>
            <a:r>
              <a:rPr lang="en-US" sz="2300" dirty="0" err="1" smtClean="0"/>
              <a:t>isOnto</a:t>
            </a:r>
            <a:r>
              <a:rPr lang="en-US" sz="2300" dirty="0" smtClean="0"/>
              <a:t> == false) </a:t>
            </a:r>
            <a:r>
              <a:rPr lang="en-US" sz="2300" dirty="0" smtClean="0">
                <a:solidFill>
                  <a:srgbClr val="FF0000"/>
                </a:solidFill>
              </a:rPr>
              <a:t>return false  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step (</a:t>
            </a:r>
            <a:r>
              <a:rPr lang="th-TH" sz="2300" dirty="0">
                <a:solidFill>
                  <a:schemeClr val="accent2">
                    <a:lumMod val="50000"/>
                  </a:schemeClr>
                </a:solidFill>
              </a:rPr>
              <a:t>เปรียบเทียบ และ </a:t>
            </a:r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return)</a:t>
            </a:r>
            <a:endParaRPr lang="en-US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</a:t>
            </a:r>
            <a:r>
              <a:rPr lang="en-US" sz="2300" dirty="0" smtClean="0">
                <a:solidFill>
                  <a:srgbClr val="0070C0"/>
                </a:solidFill>
              </a:rPr>
              <a:t>return true			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return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}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2996952"/>
            <a:ext cx="7560840" cy="216024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8928" y="2276872"/>
            <a:ext cx="8055560" cy="36004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5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ประสิทธิภาพของ </a:t>
            </a:r>
            <a:r>
              <a:rPr lang="en-US" sz="4000" dirty="0" smtClean="0"/>
              <a:t>Algorithm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Function Onto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709574"/>
            <a:ext cx="8784976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step (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เปรียบเทียบ และ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return) </a:t>
            </a:r>
            <a:r>
              <a:rPr lang="th-TH" sz="23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                   </a:t>
            </a:r>
            <a:r>
              <a:rPr lang="th-TH" sz="2300" dirty="0" smtClean="0"/>
              <a:t>จำนวนขั้นตอน </a:t>
            </a:r>
            <a:r>
              <a:rPr lang="en-US" sz="2300" dirty="0" smtClean="0"/>
              <a:t>= 2 </a:t>
            </a:r>
            <a:r>
              <a:rPr lang="th-TH" sz="2300" dirty="0" smtClean="0"/>
              <a:t>หรือ </a:t>
            </a:r>
            <a:r>
              <a:rPr lang="en-US" sz="2300" dirty="0" smtClean="0"/>
              <a:t>2 +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/>
              <a:t>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y                       </a:t>
            </a:r>
            <a:r>
              <a:rPr lang="en-US" sz="2300" dirty="0" smtClean="0">
                <a:solidFill>
                  <a:srgbClr val="C00000"/>
                </a:solidFill>
              </a:rPr>
              <a:t>m * (</a:t>
            </a:r>
            <a:r>
              <a:rPr lang="en-US" sz="2300" dirty="0">
                <a:solidFill>
                  <a:srgbClr val="C00000"/>
                </a:solidFill>
              </a:rPr>
              <a:t> </a:t>
            </a:r>
            <a:r>
              <a:rPr lang="en-US" sz="2300" dirty="0" smtClean="0">
                <a:solidFill>
                  <a:srgbClr val="C00000"/>
                </a:solidFill>
              </a:rPr>
              <a:t>1 +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/>
              <a:t>	</a:t>
            </a:r>
            <a:r>
              <a:rPr lang="en-US" sz="2300" dirty="0" smtClean="0"/>
              <a:t>	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assignment                           </a:t>
            </a:r>
            <a:r>
              <a:rPr lang="en-US" sz="2300" dirty="0" smtClean="0">
                <a:solidFill>
                  <a:srgbClr val="C00000"/>
                </a:solidFill>
              </a:rPr>
              <a:t>1 +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	        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n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: 1 step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เพิ่มค่า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x		        </a:t>
            </a:r>
            <a:r>
              <a:rPr lang="en-US" sz="2300" dirty="0" smtClean="0">
                <a:solidFill>
                  <a:srgbClr val="0070C0"/>
                </a:solidFill>
              </a:rPr>
              <a:t>n * ( 1+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/>
              <a:t>		 	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เปรียบเทียบค่า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	           </a:t>
            </a:r>
            <a:r>
              <a:rPr lang="en-US" sz="2300" dirty="0" smtClean="0">
                <a:solidFill>
                  <a:srgbClr val="0070C0"/>
                </a:solidFill>
              </a:rPr>
              <a:t>1 +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		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assignment		</a:t>
            </a:r>
            <a:r>
              <a:rPr lang="en-US" sz="2300" dirty="0" smtClean="0">
                <a:solidFill>
                  <a:srgbClr val="0070C0"/>
                </a:solidFill>
              </a:rPr>
              <a:t>1 +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			1 step break			</a:t>
            </a:r>
            <a:r>
              <a:rPr lang="en-US" sz="2300" dirty="0" smtClean="0">
                <a:solidFill>
                  <a:srgbClr val="0070C0"/>
                </a:solidFill>
              </a:rPr>
              <a:t>1 )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	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step (</a:t>
            </a:r>
            <a:r>
              <a:rPr lang="th-TH" sz="2300" dirty="0">
                <a:solidFill>
                  <a:schemeClr val="accent2">
                    <a:lumMod val="50000"/>
                  </a:schemeClr>
                </a:solidFill>
              </a:rPr>
              <a:t>เปรียบเทียบ และ </a:t>
            </a:r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return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)               </a:t>
            </a:r>
            <a:r>
              <a:rPr lang="en-US" sz="2300" dirty="0" smtClean="0">
                <a:solidFill>
                  <a:srgbClr val="C00000"/>
                </a:solidFill>
              </a:rPr>
              <a:t>+ 2 )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return					</a:t>
            </a:r>
            <a:r>
              <a:rPr lang="en-US" sz="2300" dirty="0" smtClean="0"/>
              <a:t>+ 1</a:t>
            </a:r>
          </a:p>
        </p:txBody>
      </p:sp>
      <p:sp>
        <p:nvSpPr>
          <p:cNvPr id="4" name="Rectangle 3"/>
          <p:cNvSpPr/>
          <p:nvPr/>
        </p:nvSpPr>
        <p:spPr>
          <a:xfrm>
            <a:off x="1763689" y="3365758"/>
            <a:ext cx="6336704" cy="216024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8928" y="2285638"/>
            <a:ext cx="8055560" cy="374441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80112" y="1412776"/>
            <a:ext cx="2628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Worst-case running time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380312" y="3541078"/>
            <a:ext cx="288032" cy="187220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62452" y="4242108"/>
            <a:ext cx="437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4n</a:t>
            </a:r>
          </a:p>
        </p:txBody>
      </p:sp>
      <p:sp>
        <p:nvSpPr>
          <p:cNvPr id="9" name="Right Brace 8"/>
          <p:cNvSpPr/>
          <p:nvPr/>
        </p:nvSpPr>
        <p:spPr>
          <a:xfrm>
            <a:off x="8100392" y="2501662"/>
            <a:ext cx="288032" cy="334367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14318" y="2460958"/>
            <a:ext cx="1406154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m(4n + 4)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3338" y="6156630"/>
            <a:ext cx="22311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4mn + 4m + 3</a:t>
            </a:r>
          </a:p>
        </p:txBody>
      </p:sp>
    </p:spTree>
    <p:extLst>
      <p:ext uri="{BB962C8B-B14F-4D97-AF65-F5344CB8AC3E}">
        <p14:creationId xmlns:p14="http://schemas.microsoft.com/office/powerpoint/2010/main" val="398363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 smtClean="0"/>
              <a:t>ประสิทธิภาพของ </a:t>
            </a:r>
            <a:r>
              <a:rPr lang="en-US" sz="3600" dirty="0" smtClean="0"/>
              <a:t>Algorithm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Function Onto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300" dirty="0" err="1" smtClean="0"/>
              <a:t>boolean</a:t>
            </a:r>
            <a:r>
              <a:rPr lang="en-US" sz="2300" dirty="0" smtClean="0"/>
              <a:t>    </a:t>
            </a:r>
            <a:r>
              <a:rPr lang="en-US" sz="2300" dirty="0" err="1" smtClean="0"/>
              <a:t>isOnto</a:t>
            </a:r>
            <a:r>
              <a:rPr lang="en-US" sz="2300" dirty="0" smtClean="0"/>
              <a:t>( function f: (i</a:t>
            </a:r>
            <a:r>
              <a:rPr lang="en-US" sz="2300" baseline="-25000" dirty="0" smtClean="0"/>
              <a:t>1</a:t>
            </a:r>
            <a:r>
              <a:rPr lang="en-US" sz="2300" dirty="0" smtClean="0"/>
              <a:t>, i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, .. i</a:t>
            </a:r>
            <a:r>
              <a:rPr lang="en-US" sz="2300" baseline="-25000" dirty="0" smtClean="0"/>
              <a:t>n</a:t>
            </a:r>
            <a:r>
              <a:rPr lang="en-US" sz="2300" dirty="0" smtClean="0"/>
              <a:t>) </a:t>
            </a:r>
            <a:r>
              <a:rPr lang="en-US" sz="2300" dirty="0" smtClean="0">
                <a:sym typeface="Wingdings" panose="05000000000000000000" pitchFamily="2" charset="2"/>
              </a:rPr>
              <a:t> (o</a:t>
            </a:r>
            <a:r>
              <a:rPr lang="en-US" sz="2300" baseline="-25000" dirty="0" smtClean="0">
                <a:sym typeface="Wingdings" panose="05000000000000000000" pitchFamily="2" charset="2"/>
              </a:rPr>
              <a:t>1</a:t>
            </a:r>
            <a:r>
              <a:rPr lang="en-US" sz="2300" dirty="0" smtClean="0">
                <a:sym typeface="Wingdings" panose="05000000000000000000" pitchFamily="2" charset="2"/>
              </a:rPr>
              <a:t>, o</a:t>
            </a:r>
            <a:r>
              <a:rPr lang="en-US" sz="2300" baseline="-25000" dirty="0" smtClean="0">
                <a:sym typeface="Wingdings" panose="05000000000000000000" pitchFamily="2" charset="2"/>
              </a:rPr>
              <a:t>2</a:t>
            </a:r>
            <a:r>
              <a:rPr lang="en-US" sz="2300" dirty="0" smtClean="0">
                <a:sym typeface="Wingdings" panose="05000000000000000000" pitchFamily="2" charset="2"/>
              </a:rPr>
              <a:t>, .. o</a:t>
            </a:r>
            <a:r>
              <a:rPr lang="en-US" sz="2300" baseline="-25000" dirty="0" smtClean="0">
                <a:sym typeface="Wingdings" panose="05000000000000000000" pitchFamily="2" charset="2"/>
              </a:rPr>
              <a:t>m</a:t>
            </a:r>
            <a:r>
              <a:rPr lang="en-US" sz="2300" dirty="0" smtClean="0">
                <a:sym typeface="Wingdings" panose="05000000000000000000" pitchFamily="2" charset="2"/>
              </a:rPr>
              <a:t>)) {</a:t>
            </a:r>
            <a:r>
              <a:rPr lang="en-US" sz="23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        if (m &gt; n)  </a:t>
            </a:r>
            <a:r>
              <a:rPr lang="en-US" sz="2300" dirty="0" smtClean="0">
                <a:solidFill>
                  <a:srgbClr val="FF0000"/>
                </a:solidFill>
              </a:rPr>
              <a:t>return false	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step (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เปรียบเทียบ และ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return)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        for (y = 1 to m) </a:t>
            </a:r>
            <a:r>
              <a:rPr lang="en-US" sz="2300" dirty="0"/>
              <a:t>	</a:t>
            </a:r>
            <a:r>
              <a:rPr lang="th-TH" sz="2300" dirty="0" smtClean="0"/>
              <a:t>		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</a:t>
            </a:r>
            <a:r>
              <a:rPr lang="en-US" sz="2400" dirty="0" err="1"/>
              <a:t>beenHit</a:t>
            </a:r>
            <a:r>
              <a:rPr lang="en-US" sz="2400" dirty="0"/>
              <a:t>[ y ] = </a:t>
            </a:r>
            <a:r>
              <a:rPr lang="en-US" sz="2400" dirty="0" smtClean="0"/>
              <a:t>false</a:t>
            </a:r>
            <a:r>
              <a:rPr lang="en-US" sz="2300" dirty="0" smtClean="0"/>
              <a:t>	</a:t>
            </a:r>
            <a:r>
              <a:rPr lang="en-US" sz="2300" dirty="0"/>
              <a:t>	 </a:t>
            </a:r>
            <a:r>
              <a:rPr lang="en-US" sz="2300" dirty="0" smtClean="0"/>
              <a:t>    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assignment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</a:t>
            </a:r>
            <a:r>
              <a:rPr lang="en-US" sz="2400" dirty="0" smtClean="0"/>
              <a:t>for </a:t>
            </a:r>
            <a:r>
              <a:rPr lang="en-US" sz="2400" dirty="0"/>
              <a:t>(x = 1 to n) </a:t>
            </a:r>
            <a:r>
              <a:rPr lang="en-US" sz="2400" dirty="0" smtClean="0"/>
              <a:t>			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n 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	    </a:t>
            </a:r>
            <a:r>
              <a:rPr lang="en-US" sz="2400" dirty="0" err="1" smtClean="0"/>
              <a:t>beenHit</a:t>
            </a:r>
            <a:r>
              <a:rPr lang="en-US" sz="2400" dirty="0" smtClean="0"/>
              <a:t> </a:t>
            </a:r>
            <a:r>
              <a:rPr lang="en-US" sz="2400" dirty="0"/>
              <a:t>[ f(x) ] = </a:t>
            </a:r>
            <a:r>
              <a:rPr lang="en-US" sz="2400" dirty="0" smtClean="0"/>
              <a:t>true 	     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step assignment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for </a:t>
            </a:r>
            <a:r>
              <a:rPr lang="en-US" sz="2400" dirty="0"/>
              <a:t>(y = 1 to m) </a:t>
            </a:r>
            <a:r>
              <a:rPr lang="en-US" sz="2400" dirty="0" smtClean="0"/>
              <a:t>			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  if (!</a:t>
            </a:r>
            <a:r>
              <a:rPr lang="en-US" sz="2400" dirty="0" err="1"/>
              <a:t>beenHit</a:t>
            </a:r>
            <a:r>
              <a:rPr lang="en-US" sz="2400" dirty="0"/>
              <a:t>[ y ])  </a:t>
            </a:r>
            <a:r>
              <a:rPr lang="en-US" sz="2400" dirty="0" smtClean="0"/>
              <a:t>		     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ตรวจสอบเงื่อนไข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       return false</a:t>
            </a:r>
            <a:r>
              <a:rPr lang="th-TH" sz="24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คืนค่า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</a:t>
            </a:r>
            <a:r>
              <a:rPr lang="en-US" sz="2400" dirty="0" smtClean="0">
                <a:solidFill>
                  <a:srgbClr val="0070C0"/>
                </a:solidFill>
              </a:rPr>
              <a:t>return true</a:t>
            </a:r>
            <a:r>
              <a:rPr lang="th-TH" sz="2400" dirty="0" smtClean="0">
                <a:solidFill>
                  <a:srgbClr val="0070C0"/>
                </a:solidFill>
              </a:rPr>
              <a:t>                                    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คืนค่า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32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 smtClean="0"/>
              <a:t>ประสิทธิภาพของ </a:t>
            </a:r>
            <a:r>
              <a:rPr lang="en-US" sz="3600" dirty="0" smtClean="0"/>
              <a:t>Algorithm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Function Onto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885528"/>
            <a:ext cx="828092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 step (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เปรียบเทียบ และ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return)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		</a:t>
            </a:r>
            <a:r>
              <a:rPr lang="th-TH" sz="2300" dirty="0"/>
              <a:t>จำนวนขั้นตอน </a:t>
            </a:r>
            <a:r>
              <a:rPr lang="en-US" sz="2300" dirty="0"/>
              <a:t>= 2 </a:t>
            </a:r>
            <a:r>
              <a:rPr lang="th-TH" sz="2300" dirty="0"/>
              <a:t>หรือ </a:t>
            </a:r>
            <a:r>
              <a:rPr lang="en-US" sz="2300" dirty="0"/>
              <a:t>2 </a:t>
            </a:r>
            <a:r>
              <a:rPr lang="en-US" sz="2300" dirty="0" smtClean="0"/>
              <a:t>+</a:t>
            </a:r>
            <a:endParaRPr lang="en-US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y			    </a:t>
            </a:r>
            <a:r>
              <a:rPr lang="en-US" sz="2300" dirty="0" smtClean="0">
                <a:solidFill>
                  <a:srgbClr val="C00000"/>
                </a:solidFill>
              </a:rPr>
              <a:t>m </a:t>
            </a:r>
            <a:r>
              <a:rPr lang="en-US" sz="2300" dirty="0">
                <a:solidFill>
                  <a:srgbClr val="C00000"/>
                </a:solidFill>
              </a:rPr>
              <a:t>* ( 1 </a:t>
            </a:r>
            <a:r>
              <a:rPr lang="en-US" sz="2300" dirty="0" smtClean="0">
                <a:solidFill>
                  <a:srgbClr val="C00000"/>
                </a:solidFill>
              </a:rPr>
              <a:t>+</a:t>
            </a:r>
            <a:endParaRPr lang="en-US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3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</a:rPr>
              <a:t>1 step assignment		           </a:t>
            </a:r>
            <a:r>
              <a:rPr lang="en-US" sz="2300" dirty="0" smtClean="0">
                <a:solidFill>
                  <a:srgbClr val="C00000"/>
                </a:solidFill>
              </a:rPr>
              <a:t>1)</a:t>
            </a:r>
            <a:endParaRPr lang="th-TH" sz="2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n 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x			</a:t>
            </a:r>
            <a:r>
              <a:rPr lang="en-US" sz="2400" dirty="0" smtClean="0">
                <a:solidFill>
                  <a:srgbClr val="00B050"/>
                </a:solidFill>
              </a:rPr>
              <a:t>+  n * ( 1 +</a:t>
            </a:r>
            <a:endParaRPr lang="en-US" sz="2400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step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assignment                              </a:t>
            </a:r>
            <a:r>
              <a:rPr lang="en-US" sz="2400" dirty="0" smtClean="0">
                <a:solidFill>
                  <a:srgbClr val="00B050"/>
                </a:solidFill>
              </a:rPr>
              <a:t>1)</a:t>
            </a:r>
            <a:endParaRPr lang="th-TH" sz="2400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ลูป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รอบ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1 step</a:t>
            </a:r>
            <a:r>
              <a:rPr lang="th-TH" sz="2400" dirty="0">
                <a:solidFill>
                  <a:schemeClr val="accent2">
                    <a:lumMod val="50000"/>
                  </a:schemeClr>
                </a:solidFill>
              </a:rPr>
              <a:t> เพิ่มค่า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y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+ m * ( 1 +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ตรวจสอบเงื่อนไข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1 +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คืนค่า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1)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1 step </a:t>
            </a:r>
            <a:r>
              <a:rPr lang="th-TH" sz="2400" dirty="0" smtClean="0">
                <a:solidFill>
                  <a:schemeClr val="accent2">
                    <a:lumMod val="50000"/>
                  </a:schemeClr>
                </a:solidFill>
              </a:rPr>
              <a:t>คืนค่า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+ 1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1412776"/>
            <a:ext cx="2628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Worst-case running time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876256" y="242088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08304" y="2348880"/>
            <a:ext cx="90009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2m</a:t>
            </a: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6912268" y="314096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44316" y="3068960"/>
            <a:ext cx="90009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2n</a:t>
            </a:r>
            <a:endParaRPr lang="en-US" sz="2400" dirty="0"/>
          </a:p>
        </p:txBody>
      </p:sp>
      <p:sp>
        <p:nvSpPr>
          <p:cNvPr id="10" name="Right Arrow 9"/>
          <p:cNvSpPr/>
          <p:nvPr/>
        </p:nvSpPr>
        <p:spPr>
          <a:xfrm>
            <a:off x="6912268" y="4029522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44316" y="3957514"/>
            <a:ext cx="900092" cy="4320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5220072" y="5373216"/>
            <a:ext cx="3456384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/>
              <a:t>2 + 2m + 2n + 3m + 1</a:t>
            </a:r>
          </a:p>
          <a:p>
            <a:r>
              <a:rPr lang="en-US" sz="2400" dirty="0" smtClean="0"/>
              <a:t>= 5m + 2n + 3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23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ลองคิดดูเล่นๆ ระหว่าง 2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ถ้ากำหนดให้ </a:t>
            </a:r>
            <a:r>
              <a:rPr lang="en-US" sz="2800" dirty="0" smtClean="0"/>
              <a:t>n = 100 </a:t>
            </a:r>
            <a:r>
              <a:rPr lang="th-TH" sz="2800" dirty="0" smtClean="0"/>
              <a:t>และ </a:t>
            </a:r>
            <a:r>
              <a:rPr lang="en-US" sz="2800" dirty="0" smtClean="0"/>
              <a:t>m = 50</a:t>
            </a:r>
          </a:p>
          <a:p>
            <a:pPr lvl="1"/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err="1" smtClean="0"/>
              <a:t>algo</a:t>
            </a:r>
            <a:r>
              <a:rPr lang="en-US" sz="2400" dirty="0" smtClean="0"/>
              <a:t> :  4mn </a:t>
            </a:r>
            <a:r>
              <a:rPr lang="en-US" sz="2400" dirty="0"/>
              <a:t>+ 4m + </a:t>
            </a:r>
            <a:r>
              <a:rPr lang="en-US" sz="2400" dirty="0" smtClean="0"/>
              <a:t>3 = 4(5000) + 4(50) + 3</a:t>
            </a:r>
          </a:p>
          <a:p>
            <a:pPr marL="366713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= </a:t>
            </a:r>
            <a:r>
              <a:rPr lang="en-US" sz="2400" dirty="0" smtClean="0">
                <a:solidFill>
                  <a:srgbClr val="FF0000"/>
                </a:solidFill>
              </a:rPr>
              <a:t>20,203 </a:t>
            </a:r>
            <a:r>
              <a:rPr lang="th-TH" sz="2400" dirty="0" smtClean="0">
                <a:solidFill>
                  <a:srgbClr val="FF0000"/>
                </a:solidFill>
              </a:rPr>
              <a:t>ขั้นตอน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</a:t>
            </a:r>
            <a:r>
              <a:rPr lang="en-US" sz="2400" dirty="0" err="1" smtClean="0"/>
              <a:t>algo</a:t>
            </a:r>
            <a:r>
              <a:rPr lang="en-US" sz="2400" dirty="0" smtClean="0"/>
              <a:t> :</a:t>
            </a:r>
            <a:r>
              <a:rPr lang="th-TH" sz="2400" dirty="0" smtClean="0"/>
              <a:t> </a:t>
            </a:r>
            <a:r>
              <a:rPr lang="en-US" sz="2400" dirty="0"/>
              <a:t>5m + 2n + </a:t>
            </a:r>
            <a:r>
              <a:rPr lang="en-US" sz="2400" dirty="0" smtClean="0"/>
              <a:t>3</a:t>
            </a:r>
            <a:r>
              <a:rPr lang="th-TH" sz="2400" dirty="0" smtClean="0"/>
              <a:t> </a:t>
            </a:r>
            <a:r>
              <a:rPr lang="en-US" sz="2400" dirty="0" smtClean="0"/>
              <a:t>= 5(50) + 2(100) + 3</a:t>
            </a:r>
          </a:p>
          <a:p>
            <a:pPr marL="366713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= </a:t>
            </a:r>
            <a:r>
              <a:rPr lang="en-US" sz="2400" dirty="0" smtClean="0">
                <a:solidFill>
                  <a:srgbClr val="00B050"/>
                </a:solidFill>
              </a:rPr>
              <a:t>453 </a:t>
            </a:r>
            <a:r>
              <a:rPr lang="th-TH" sz="2400" dirty="0" smtClean="0">
                <a:solidFill>
                  <a:srgbClr val="00B050"/>
                </a:solidFill>
              </a:rPr>
              <a:t>ขั้นตอน</a:t>
            </a:r>
          </a:p>
          <a:p>
            <a:r>
              <a:rPr lang="th-TH" sz="2800" dirty="0" smtClean="0"/>
              <a:t>ถ้าขนาดของ </a:t>
            </a:r>
            <a:r>
              <a:rPr lang="en-US" sz="2800" dirty="0" smtClean="0"/>
              <a:t>input </a:t>
            </a:r>
            <a:r>
              <a:rPr lang="th-TH" sz="2800" dirty="0" smtClean="0"/>
              <a:t>ใหญ่ขึ้นเป็น </a:t>
            </a:r>
            <a:r>
              <a:rPr lang="en-US" sz="2800" dirty="0" smtClean="0"/>
              <a:t>n = 1000 </a:t>
            </a:r>
            <a:r>
              <a:rPr lang="th-TH" sz="2800" dirty="0" smtClean="0"/>
              <a:t>และ </a:t>
            </a:r>
            <a:r>
              <a:rPr lang="en-US" sz="2800" dirty="0" smtClean="0"/>
              <a:t>output </a:t>
            </a:r>
            <a:r>
              <a:rPr lang="th-TH" sz="2800" dirty="0" smtClean="0"/>
              <a:t>มีขนาดเท่ากับ </a:t>
            </a:r>
            <a:r>
              <a:rPr lang="en-US" sz="2800" dirty="0" smtClean="0"/>
              <a:t>input</a:t>
            </a:r>
          </a:p>
          <a:p>
            <a:pPr lvl="1"/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err="1" smtClean="0"/>
              <a:t>algo</a:t>
            </a:r>
            <a:r>
              <a:rPr lang="en-US" sz="2400" dirty="0" smtClean="0"/>
              <a:t> = (4*1000*1000) + (4*1000) + 3 </a:t>
            </a:r>
          </a:p>
          <a:p>
            <a:pPr marL="366713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= </a:t>
            </a:r>
            <a:r>
              <a:rPr lang="en-US" sz="2400" dirty="0" smtClean="0">
                <a:solidFill>
                  <a:srgbClr val="FF0000"/>
                </a:solidFill>
              </a:rPr>
              <a:t>4,004,003 </a:t>
            </a:r>
            <a:r>
              <a:rPr lang="th-TH" sz="2400" dirty="0" smtClean="0">
                <a:solidFill>
                  <a:srgbClr val="FF0000"/>
                </a:solidFill>
              </a:rPr>
              <a:t>ขั้นตอน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</a:t>
            </a:r>
            <a:r>
              <a:rPr lang="en-US" sz="2400" dirty="0" err="1" smtClean="0"/>
              <a:t>algo</a:t>
            </a:r>
            <a:r>
              <a:rPr lang="en-US" sz="2400" dirty="0" smtClean="0"/>
              <a:t> = (5*1000) + 2(1000) + 3</a:t>
            </a:r>
          </a:p>
          <a:p>
            <a:pPr marL="366713" lvl="1" indent="0">
              <a:buNone/>
            </a:pPr>
            <a:r>
              <a:rPr lang="en-US" sz="2400" dirty="0" smtClean="0"/>
              <a:t>                = </a:t>
            </a:r>
            <a:r>
              <a:rPr lang="en-US" sz="2400" dirty="0" smtClean="0">
                <a:solidFill>
                  <a:srgbClr val="00B050"/>
                </a:solidFill>
              </a:rPr>
              <a:t>7003 </a:t>
            </a:r>
            <a:r>
              <a:rPr lang="th-TH" sz="2400" dirty="0" smtClean="0">
                <a:solidFill>
                  <a:srgbClr val="00B050"/>
                </a:solidFill>
              </a:rPr>
              <a:t>ขั้นตอน</a:t>
            </a:r>
            <a:endParaRPr lang="en-US" sz="2400" dirty="0">
              <a:solidFill>
                <a:srgbClr val="00B050"/>
              </a:solidFill>
            </a:endParaRP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26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200" dirty="0" smtClean="0"/>
              <a:t>มาเข้าหลักวิชาการ เกี่ยวกับการเปรียบเทียบเวลาในการประมวลผล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 err="1" smtClean="0"/>
              <a:t>algo</a:t>
            </a:r>
            <a:r>
              <a:rPr lang="en-US" sz="2800" dirty="0" smtClean="0"/>
              <a:t> :  </a:t>
            </a:r>
            <a:r>
              <a:rPr lang="th-TH" sz="2800" dirty="0" smtClean="0"/>
              <a:t>ใช้ขั้นตอนมากสุด </a:t>
            </a:r>
            <a:r>
              <a:rPr lang="en-US" sz="2800" dirty="0"/>
              <a:t>4mn + 4m + </a:t>
            </a:r>
            <a:r>
              <a:rPr lang="en-US" sz="2800" dirty="0" smtClean="0"/>
              <a:t>3</a:t>
            </a:r>
            <a:endParaRPr lang="th-TH" sz="2800" dirty="0" smtClean="0"/>
          </a:p>
          <a:p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</a:t>
            </a:r>
            <a:r>
              <a:rPr lang="en-US" sz="2800" dirty="0" err="1" smtClean="0"/>
              <a:t>algo</a:t>
            </a:r>
            <a:r>
              <a:rPr lang="en-US" sz="2800" dirty="0" smtClean="0"/>
              <a:t> : </a:t>
            </a:r>
            <a:r>
              <a:rPr lang="th-TH" sz="2800" dirty="0" smtClean="0"/>
              <a:t>ใช้ขั้นตอนมากสุด  </a:t>
            </a:r>
            <a:r>
              <a:rPr lang="en-US" sz="2800" dirty="0"/>
              <a:t>5m + 2n + </a:t>
            </a:r>
            <a:r>
              <a:rPr lang="en-US" sz="2800" dirty="0" smtClean="0"/>
              <a:t>3</a:t>
            </a:r>
            <a:endParaRPr lang="th-TH" sz="2800" dirty="0" smtClean="0"/>
          </a:p>
          <a:p>
            <a:r>
              <a:rPr lang="th-TH" sz="2800" dirty="0" smtClean="0"/>
              <a:t>กรณีที่เลวร้ายมากที่สุด</a:t>
            </a:r>
            <a:r>
              <a:rPr lang="en-US" sz="2800" dirty="0" smtClean="0"/>
              <a:t> (</a:t>
            </a:r>
            <a:r>
              <a:rPr lang="th-TH" sz="2800" dirty="0" smtClean="0"/>
              <a:t>ทำให้จำนวนขั้นตอนมากสุด</a:t>
            </a:r>
            <a:r>
              <a:rPr lang="en-US" sz="2800" dirty="0" smtClean="0"/>
              <a:t>) </a:t>
            </a:r>
            <a:r>
              <a:rPr lang="th-TH" sz="2800" dirty="0" smtClean="0"/>
              <a:t>คือ </a:t>
            </a:r>
            <a:r>
              <a:rPr lang="en-US" sz="2800" dirty="0" smtClean="0"/>
              <a:t>m = n</a:t>
            </a:r>
          </a:p>
          <a:p>
            <a:pPr lvl="1"/>
            <a:r>
              <a:rPr lang="th-TH" sz="2500" dirty="0" smtClean="0"/>
              <a:t>ดังนั้นเมื่อแทนค่า </a:t>
            </a:r>
            <a:r>
              <a:rPr lang="en-US" sz="2500" dirty="0" smtClean="0"/>
              <a:t>n </a:t>
            </a:r>
            <a:r>
              <a:rPr lang="th-TH" sz="2500" dirty="0" smtClean="0"/>
              <a:t>ให้ </a:t>
            </a:r>
            <a:r>
              <a:rPr lang="en-US" sz="2500" dirty="0" smtClean="0"/>
              <a:t>m </a:t>
            </a:r>
            <a:r>
              <a:rPr lang="th-TH" sz="2500" dirty="0" smtClean="0"/>
              <a:t>แล้วจะได้ว่า</a:t>
            </a:r>
          </a:p>
          <a:p>
            <a:pPr lvl="2"/>
            <a:r>
              <a:rPr lang="en-US" sz="2200" dirty="0" smtClean="0"/>
              <a:t>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</a:t>
            </a:r>
            <a:r>
              <a:rPr lang="en-US" sz="2200" dirty="0" err="1" smtClean="0"/>
              <a:t>algo</a:t>
            </a:r>
            <a:r>
              <a:rPr lang="en-US" sz="2200" dirty="0" smtClean="0"/>
              <a:t>  :  4n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+ 4n +3</a:t>
            </a:r>
          </a:p>
          <a:p>
            <a:pPr lvl="2"/>
            <a:r>
              <a:rPr lang="en-US" sz="2200" dirty="0" smtClean="0"/>
              <a:t>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</a:t>
            </a:r>
            <a:r>
              <a:rPr lang="en-US" sz="2200" dirty="0" err="1" smtClean="0"/>
              <a:t>algo</a:t>
            </a:r>
            <a:r>
              <a:rPr lang="en-US" sz="2200" dirty="0" smtClean="0"/>
              <a:t> :   5n + 2n + 3 = 7n + 3</a:t>
            </a:r>
          </a:p>
          <a:p>
            <a:r>
              <a:rPr lang="th-TH" sz="2800" dirty="0" smtClean="0"/>
              <a:t>เมื่อเปรียบเทียบ 2 </a:t>
            </a:r>
            <a:r>
              <a:rPr lang="en-US" sz="2800" dirty="0" smtClean="0"/>
              <a:t>algorithms</a:t>
            </a:r>
            <a:r>
              <a:rPr lang="th-TH" sz="2800" dirty="0" smtClean="0"/>
              <a:t> ให้ดูที่ </a:t>
            </a:r>
            <a:r>
              <a:rPr lang="en-US" sz="2800" dirty="0" smtClean="0"/>
              <a:t>dominant term</a:t>
            </a:r>
          </a:p>
          <a:p>
            <a:pPr marL="366713" lvl="1" indent="0" algn="ctr">
              <a:buNone/>
            </a:pPr>
            <a:r>
              <a:rPr lang="en-US" sz="2800" dirty="0" smtClean="0"/>
              <a:t>4     + </a:t>
            </a:r>
            <a:r>
              <a:rPr lang="en-US" sz="2800" dirty="0"/>
              <a:t>4n +</a:t>
            </a:r>
            <a:r>
              <a:rPr lang="en-US" sz="2800" dirty="0" smtClean="0"/>
              <a:t>3 </a:t>
            </a:r>
            <a:r>
              <a:rPr lang="th-TH" sz="2800" dirty="0" smtClean="0"/>
              <a:t>และ </a:t>
            </a:r>
            <a:r>
              <a:rPr lang="en-US" sz="2800" dirty="0" smtClean="0"/>
              <a:t>7    + 3</a:t>
            </a:r>
          </a:p>
          <a:p>
            <a:pPr lvl="1"/>
            <a:r>
              <a:rPr lang="th-TH" sz="2800" dirty="0" smtClean="0"/>
              <a:t>ซึ่ง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th-TH" sz="2800" dirty="0" smtClean="0"/>
              <a:t>จะมีการเติบโตของค่าเร็วกว่า</a:t>
            </a:r>
            <a:r>
              <a:rPr lang="en-US" sz="2800" dirty="0" smtClean="0"/>
              <a:t> n</a:t>
            </a:r>
            <a:r>
              <a:rPr lang="th-TH" sz="2800" dirty="0" smtClean="0"/>
              <a:t> ดังนั้น 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</a:t>
            </a:r>
            <a:r>
              <a:rPr lang="en-US" sz="2800" dirty="0" err="1" smtClean="0"/>
              <a:t>algo</a:t>
            </a:r>
            <a:r>
              <a:rPr lang="en-US" sz="2800" dirty="0" smtClean="0"/>
              <a:t> </a:t>
            </a:r>
            <a:r>
              <a:rPr lang="th-TH" sz="2800" dirty="0" smtClean="0"/>
              <a:t>จะดีกว่า</a:t>
            </a:r>
            <a:endParaRPr lang="en-US" sz="2800" dirty="0"/>
          </a:p>
          <a:p>
            <a:pPr marL="366713" lvl="1" indent="0">
              <a:buNone/>
            </a:pPr>
            <a:endParaRPr lang="en-US" sz="2800" dirty="0"/>
          </a:p>
          <a:p>
            <a:pPr marL="366713" lvl="1" indent="0">
              <a:buNone/>
            </a:pPr>
            <a:endParaRPr lang="en-US" sz="25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61645" y="4518645"/>
            <a:ext cx="5100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i="1" dirty="0" smtClean="0">
                <a:solidFill>
                  <a:srgbClr val="FF0000"/>
                </a:solidFill>
                <a:latin typeface="+mj-lt"/>
              </a:rPr>
              <a:t>n</a:t>
            </a:r>
            <a:endParaRPr lang="en-US" sz="6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4564811"/>
            <a:ext cx="6415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dirty="0" smtClean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3200" b="1" i="1" baseline="30000" dirty="0" smtClean="0">
                <a:solidFill>
                  <a:srgbClr val="FF0000"/>
                </a:solidFill>
                <a:latin typeface="+mj-lt"/>
              </a:rPr>
              <a:t>2</a:t>
            </a:r>
            <a:endParaRPr lang="en-US" sz="5400" b="1" i="1" baseline="30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11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ปัญหาในการเปรียบเทียบเวลาที่ใช้ในการประมวลผล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9088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800" dirty="0" smtClean="0"/>
              <a:t>ถ้าเปรียบเทียบ </a:t>
            </a:r>
            <a:r>
              <a:rPr lang="en-US" sz="2800" dirty="0" smtClean="0"/>
              <a:t>4n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+ 4n +</a:t>
            </a:r>
            <a:r>
              <a:rPr lang="en-US" sz="2800" dirty="0" smtClean="0"/>
              <a:t>3</a:t>
            </a:r>
            <a:r>
              <a:rPr lang="th-TH" sz="2800" dirty="0" smtClean="0"/>
              <a:t> และ  </a:t>
            </a:r>
            <a:r>
              <a:rPr lang="en-US" sz="2800" dirty="0" smtClean="0"/>
              <a:t>7n </a:t>
            </a:r>
            <a:r>
              <a:rPr lang="en-US" sz="2800" dirty="0"/>
              <a:t>+ </a:t>
            </a:r>
            <a:r>
              <a:rPr lang="en-US" sz="2800" dirty="0" smtClean="0"/>
              <a:t>3</a:t>
            </a:r>
            <a:r>
              <a:rPr lang="th-TH" sz="2800" dirty="0" smtClean="0"/>
              <a:t>  ถ้ากำหนดให้ </a:t>
            </a:r>
            <a:r>
              <a:rPr lang="en-US" sz="2800" dirty="0" smtClean="0"/>
              <a:t>n = 1 </a:t>
            </a:r>
            <a:r>
              <a:rPr lang="th-TH" sz="2800" dirty="0" smtClean="0"/>
              <a:t>แล้ว </a:t>
            </a:r>
            <a:r>
              <a:rPr lang="en-US" sz="2800" dirty="0" smtClean="0"/>
              <a:t>algorithm </a:t>
            </a:r>
            <a:r>
              <a:rPr lang="th-TH" sz="2800" dirty="0" smtClean="0"/>
              <a:t>ที่ 2 จะดีกว่า </a:t>
            </a:r>
            <a:r>
              <a:rPr lang="en-US" sz="2800" dirty="0" smtClean="0"/>
              <a:t>algorithm </a:t>
            </a:r>
            <a:r>
              <a:rPr lang="th-TH" sz="2800" dirty="0" smtClean="0"/>
              <a:t>ที่หนึ่ง</a:t>
            </a:r>
          </a:p>
          <a:p>
            <a:pPr marL="319088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800" dirty="0" smtClean="0"/>
              <a:t>จำนวนของ </a:t>
            </a:r>
            <a:r>
              <a:rPr lang="en-US" sz="2800" dirty="0" smtClean="0"/>
              <a:t>“basic steps” </a:t>
            </a:r>
            <a:r>
              <a:rPr lang="th-TH" sz="2800" dirty="0" smtClean="0"/>
              <a:t>ไม่ได้ให้ผลที่แม่นยำกับเวลาที่ใช้ในการประมวลผล</a:t>
            </a:r>
          </a:p>
          <a:p>
            <a:pPr marL="319088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800" dirty="0" smtClean="0"/>
              <a:t>เวลาในการประมวลผลขึ้นอยู่กับ </a:t>
            </a:r>
            <a:r>
              <a:rPr lang="en-US" sz="2800" dirty="0" smtClean="0"/>
              <a:t>platform </a:t>
            </a:r>
            <a:r>
              <a:rPr lang="th-TH" sz="2800" dirty="0" smtClean="0"/>
              <a:t>ที่ใช้รันงาน </a:t>
            </a:r>
            <a:r>
              <a:rPr lang="en-US" sz="2800" dirty="0" smtClean="0"/>
              <a:t>(multi-core, cluster </a:t>
            </a:r>
            <a:r>
              <a:rPr lang="th-TH" sz="2800" dirty="0" smtClean="0"/>
              <a:t>เป็นต้น</a:t>
            </a:r>
            <a:r>
              <a:rPr lang="en-US" sz="2800" dirty="0" smtClean="0"/>
              <a:t>)</a:t>
            </a:r>
          </a:p>
          <a:p>
            <a:pPr marL="319088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th-TH" sz="2800" dirty="0" smtClean="0"/>
              <a:t>ประมาณค่าจำนวนขั้นตอนมากเกินไป เช่นคำสั่งในเงื่อนไขบางครั้งไม่เคยถูกกระทำเลย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49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>
                <a:latin typeface="+mj-lt"/>
              </a:rPr>
              <a:t>เป็นรูปแบบที่ใช้ในแก้ปัญหาที่กล่าวมา</a:t>
            </a:r>
          </a:p>
          <a:p>
            <a:r>
              <a:rPr lang="th-TH" sz="2800" dirty="0" smtClean="0">
                <a:latin typeface="+mj-lt"/>
              </a:rPr>
              <a:t>สำหรับ </a:t>
            </a:r>
            <a:r>
              <a:rPr lang="en-US" sz="2800" dirty="0" smtClean="0">
                <a:latin typeface="+mj-lt"/>
              </a:rPr>
              <a:t>n </a:t>
            </a:r>
            <a:r>
              <a:rPr lang="th-TH" sz="2800" dirty="0" smtClean="0">
                <a:latin typeface="+mj-lt"/>
              </a:rPr>
              <a:t>ที่มีขนาดใหญ่ จะดูที่ </a:t>
            </a:r>
            <a:r>
              <a:rPr lang="en-US" sz="2800" dirty="0" smtClean="0">
                <a:latin typeface="+mj-lt"/>
              </a:rPr>
              <a:t>dominate term </a:t>
            </a:r>
            <a:r>
              <a:rPr lang="th-TH" sz="2800" dirty="0" smtClean="0">
                <a:latin typeface="+mj-lt"/>
              </a:rPr>
              <a:t>เช่น </a:t>
            </a:r>
            <a:r>
              <a:rPr lang="en-US" sz="2800" dirty="0" smtClean="0">
                <a:latin typeface="+mj-lt"/>
              </a:rPr>
              <a:t>4n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+ 4n +3</a:t>
            </a:r>
            <a:r>
              <a:rPr lang="th-TH" sz="2800" dirty="0" smtClean="0">
                <a:latin typeface="+mj-lt"/>
              </a:rPr>
              <a:t> จะถูกโมเดลด้วย แค่ </a:t>
            </a:r>
            <a:r>
              <a:rPr lang="en-US" sz="2800" dirty="0" smtClean="0">
                <a:latin typeface="+mj-lt"/>
              </a:rPr>
              <a:t>n</a:t>
            </a:r>
            <a:r>
              <a:rPr lang="en-US" sz="2800" baseline="30000" dirty="0" smtClean="0">
                <a:latin typeface="+mj-lt"/>
              </a:rPr>
              <a:t>2</a:t>
            </a:r>
            <a:endParaRPr lang="th-TH" sz="2800" baseline="30000" dirty="0" smtClean="0">
              <a:latin typeface="+mj-lt"/>
            </a:endParaRPr>
          </a:p>
          <a:p>
            <a:r>
              <a:rPr lang="th-TH" sz="2800" dirty="0" smtClean="0">
                <a:latin typeface="+mj-lt"/>
              </a:rPr>
              <a:t>ความแตกต่างกันของเวลาที่ใช้ประมวลผล </a:t>
            </a:r>
            <a:r>
              <a:rPr lang="en-US" sz="2800" dirty="0" smtClean="0">
                <a:latin typeface="+mj-lt"/>
              </a:rPr>
              <a:t>basic step</a:t>
            </a:r>
            <a:r>
              <a:rPr lang="th-TH" sz="2800" dirty="0" smtClean="0">
                <a:latin typeface="+mj-lt"/>
              </a:rPr>
              <a:t> ให้เปลี่ยนเป็นค่าคงที่ เช่น </a:t>
            </a:r>
            <a:r>
              <a:rPr lang="en-US" sz="2800" dirty="0" smtClean="0">
                <a:latin typeface="+mj-lt"/>
              </a:rPr>
              <a:t>4n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</a:t>
            </a:r>
            <a:r>
              <a:rPr lang="th-TH" sz="2800" dirty="0" smtClean="0">
                <a:latin typeface="+mj-lt"/>
              </a:rPr>
              <a:t>เป็น </a:t>
            </a:r>
            <a:r>
              <a:rPr lang="en-US" sz="2800" dirty="0" smtClean="0">
                <a:latin typeface="+mj-lt"/>
              </a:rPr>
              <a:t>Cn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 </a:t>
            </a:r>
            <a:r>
              <a:rPr lang="th-TH" sz="2800" dirty="0" smtClean="0">
                <a:latin typeface="+mj-lt"/>
              </a:rPr>
              <a:t>ซึ่งไม่ทำให้ </a:t>
            </a:r>
            <a:r>
              <a:rPr lang="en-US" sz="2800" dirty="0" smtClean="0">
                <a:latin typeface="+mj-lt"/>
              </a:rPr>
              <a:t>dominate term  </a:t>
            </a:r>
            <a:r>
              <a:rPr lang="th-TH" sz="2800" dirty="0" smtClean="0">
                <a:latin typeface="+mj-lt"/>
              </a:rPr>
              <a:t>เปลี่ยน</a:t>
            </a:r>
          </a:p>
          <a:p>
            <a:r>
              <a:rPr lang="en-US" sz="2800" dirty="0" smtClean="0">
                <a:latin typeface="+mj-lt"/>
              </a:rPr>
              <a:t>Basic operation </a:t>
            </a:r>
            <a:r>
              <a:rPr lang="th-TH" sz="2800" dirty="0" smtClean="0">
                <a:latin typeface="+mj-lt"/>
              </a:rPr>
              <a:t>บน </a:t>
            </a:r>
            <a:r>
              <a:rPr lang="en-US" sz="2800" dirty="0" smtClean="0">
                <a:latin typeface="+mj-lt"/>
              </a:rPr>
              <a:t>platform </a:t>
            </a:r>
            <a:r>
              <a:rPr lang="th-TH" sz="2800" dirty="0" smtClean="0">
                <a:latin typeface="+mj-lt"/>
              </a:rPr>
              <a:t>ที่ต่างกัน จะต่างกันแบบ คงที่ ดังนั้นสามารถเปลี่ยน เช่น </a:t>
            </a:r>
            <a:r>
              <a:rPr lang="en-US" sz="2800" dirty="0" smtClean="0">
                <a:latin typeface="+mj-lt"/>
              </a:rPr>
              <a:t>4n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</a:t>
            </a:r>
            <a:r>
              <a:rPr lang="th-TH" sz="2800" dirty="0" smtClean="0">
                <a:latin typeface="+mj-lt"/>
              </a:rPr>
              <a:t>เป็น </a:t>
            </a:r>
            <a:r>
              <a:rPr lang="en-US" sz="2800" dirty="0" smtClean="0">
                <a:latin typeface="+mj-lt"/>
              </a:rPr>
              <a:t>Cn</a:t>
            </a:r>
            <a:r>
              <a:rPr lang="en-US" sz="2800" baseline="30000" dirty="0" smtClean="0">
                <a:latin typeface="+mj-lt"/>
              </a:rPr>
              <a:t>2</a:t>
            </a:r>
            <a:r>
              <a:rPr lang="th-TH" sz="2800" baseline="30000" dirty="0" smtClean="0">
                <a:latin typeface="+mj-lt"/>
              </a:rPr>
              <a:t> </a:t>
            </a:r>
            <a:r>
              <a:rPr lang="th-TH" sz="2800" dirty="0" smtClean="0">
                <a:latin typeface="+mj-lt"/>
              </a:rPr>
              <a:t>ได้</a:t>
            </a:r>
          </a:p>
          <a:p>
            <a:r>
              <a:rPr lang="th-TH" sz="2800" dirty="0" smtClean="0">
                <a:latin typeface="+mj-lt"/>
              </a:rPr>
              <a:t>ถึงแม้ว่าจะมีการประเมินค่าเกินไปในส่วนของ </a:t>
            </a:r>
            <a:r>
              <a:rPr lang="en-US" sz="2800" dirty="0" smtClean="0">
                <a:latin typeface="+mj-lt"/>
              </a:rPr>
              <a:t>loop </a:t>
            </a:r>
            <a:r>
              <a:rPr lang="th-TH" sz="2800" dirty="0" smtClean="0">
                <a:latin typeface="+mj-lt"/>
              </a:rPr>
              <a:t>ที่อาจจะไม่ถึง แต่ยังไงการประเมินค่าเกินจะเป็นการแทนค่าที่เพิ่มขึ้นแบบค่าคงที่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74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Big-O notation </a:t>
            </a:r>
            <a:r>
              <a:rPr lang="th-TH" dirty="0" smtClean="0"/>
              <a:t>เป็นช่องทางในการเปรียบเทียบฟังก์ชันการทำงานของ </a:t>
            </a:r>
            <a:r>
              <a:rPr lang="en-US" dirty="0" err="1" smtClean="0"/>
              <a:t>algoritghm</a:t>
            </a:r>
            <a:endParaRPr lang="en-US" dirty="0" smtClean="0"/>
          </a:p>
          <a:p>
            <a:pPr lvl="1"/>
            <a:r>
              <a:rPr lang="en-US" dirty="0" smtClean="0"/>
              <a:t>3x</a:t>
            </a:r>
            <a:r>
              <a:rPr lang="en-US" baseline="30000" dirty="0" smtClean="0"/>
              <a:t>3</a:t>
            </a:r>
            <a:r>
              <a:rPr lang="en-US" dirty="0" smtClean="0"/>
              <a:t> + 5x</a:t>
            </a:r>
            <a:r>
              <a:rPr lang="en-US" baseline="30000" dirty="0" smtClean="0"/>
              <a:t>2</a:t>
            </a:r>
            <a:r>
              <a:rPr lang="en-US" dirty="0" smtClean="0"/>
              <a:t> – 9  = O(x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th-TH" dirty="0" smtClean="0"/>
              <a:t>หมายความว่า  </a:t>
            </a:r>
            <a:r>
              <a:rPr lang="en-US" dirty="0"/>
              <a:t>3x</a:t>
            </a:r>
            <a:r>
              <a:rPr lang="en-US" baseline="30000" dirty="0"/>
              <a:t>3</a:t>
            </a:r>
            <a:r>
              <a:rPr lang="en-US" dirty="0"/>
              <a:t> + 5x</a:t>
            </a:r>
            <a:r>
              <a:rPr lang="en-US" baseline="30000" dirty="0"/>
              <a:t>2</a:t>
            </a:r>
            <a:r>
              <a:rPr lang="en-US" dirty="0"/>
              <a:t> – 9  </a:t>
            </a:r>
            <a:r>
              <a:rPr lang="en-US" dirty="0" smtClean="0"/>
              <a:t>is dominated by x</a:t>
            </a:r>
            <a:r>
              <a:rPr lang="en-US" baseline="30000" dirty="0" smtClean="0"/>
              <a:t>3</a:t>
            </a:r>
            <a:endParaRPr lang="th-TH" dirty="0"/>
          </a:p>
          <a:p>
            <a:pPr lvl="1"/>
            <a:r>
              <a:rPr lang="th-TH" dirty="0" smtClean="0"/>
              <a:t>อ่านได้ว่า </a:t>
            </a:r>
            <a:r>
              <a:rPr lang="en-US" dirty="0"/>
              <a:t>3x</a:t>
            </a:r>
            <a:r>
              <a:rPr lang="en-US" baseline="30000" dirty="0"/>
              <a:t>3</a:t>
            </a:r>
            <a:r>
              <a:rPr lang="en-US" dirty="0"/>
              <a:t> + 5x</a:t>
            </a:r>
            <a:r>
              <a:rPr lang="en-US" baseline="30000" dirty="0"/>
              <a:t>2</a:t>
            </a:r>
            <a:r>
              <a:rPr lang="en-US" dirty="0"/>
              <a:t> – 9  is </a:t>
            </a:r>
            <a:r>
              <a:rPr lang="en-US" dirty="0" smtClean="0"/>
              <a:t>big-Oh of x</a:t>
            </a:r>
            <a:r>
              <a:rPr lang="en-US" baseline="30000" dirty="0" smtClean="0"/>
              <a:t>3</a:t>
            </a:r>
          </a:p>
          <a:p>
            <a:pPr lvl="1"/>
            <a:r>
              <a:rPr lang="th-TH" u="sng" dirty="0" smtClean="0">
                <a:solidFill>
                  <a:srgbClr val="FF0000"/>
                </a:solidFill>
              </a:rPr>
              <a:t>ไม่ได้หมายความว่า</a:t>
            </a:r>
            <a:r>
              <a:rPr lang="th-TH" baseline="30000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3x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+ 5x</a:t>
            </a:r>
            <a:r>
              <a:rPr lang="en-US" baseline="30000" dirty="0"/>
              <a:t>2</a:t>
            </a:r>
            <a:r>
              <a:rPr lang="en-US" dirty="0"/>
              <a:t> – 9  </a:t>
            </a:r>
            <a:r>
              <a:rPr lang="th-TH" dirty="0" smtClean="0"/>
              <a:t>เท่ากับฟังก์ชัน</a:t>
            </a:r>
            <a:r>
              <a:rPr lang="en-US" dirty="0" smtClean="0"/>
              <a:t> </a:t>
            </a:r>
            <a:r>
              <a:rPr lang="en-US" dirty="0"/>
              <a:t>O(x</a:t>
            </a:r>
            <a:r>
              <a:rPr lang="en-US" baseline="30000" dirty="0"/>
              <a:t>3</a:t>
            </a:r>
            <a:r>
              <a:rPr lang="en-US" dirty="0" smtClean="0"/>
              <a:t>)</a:t>
            </a:r>
            <a:endParaRPr lang="th-TH" dirty="0" smtClean="0"/>
          </a:p>
          <a:p>
            <a:r>
              <a:rPr lang="en-US" dirty="0" smtClean="0"/>
              <a:t>Big-O </a:t>
            </a:r>
            <a:r>
              <a:rPr lang="th-TH" dirty="0" smtClean="0"/>
              <a:t>จะเป็นการดูพฤติกรรมของฟังก์ชันสำหรับ </a:t>
            </a:r>
            <a:r>
              <a:rPr lang="en-US" dirty="0" smtClean="0"/>
              <a:t>x </a:t>
            </a:r>
            <a:r>
              <a:rPr lang="th-TH" dirty="0" smtClean="0"/>
              <a:t>ที่มีขนาดใหญ่</a:t>
            </a:r>
          </a:p>
          <a:p>
            <a:pPr lvl="1"/>
            <a:r>
              <a:rPr lang="th-TH" dirty="0" smtClean="0"/>
              <a:t>เช่น </a:t>
            </a:r>
            <a:r>
              <a:rPr lang="en-US" dirty="0"/>
              <a:t>3x</a:t>
            </a:r>
            <a:r>
              <a:rPr lang="en-US" baseline="30000" dirty="0"/>
              <a:t>3</a:t>
            </a:r>
            <a:r>
              <a:rPr lang="en-US" dirty="0"/>
              <a:t> + 5x</a:t>
            </a:r>
            <a:r>
              <a:rPr lang="en-US" baseline="30000" dirty="0"/>
              <a:t>2</a:t>
            </a:r>
            <a:r>
              <a:rPr lang="en-US" dirty="0"/>
              <a:t> – 9  </a:t>
            </a:r>
            <a:r>
              <a:rPr lang="th-TH" dirty="0" smtClean="0"/>
              <a:t>มี </a:t>
            </a:r>
            <a:r>
              <a:rPr lang="en-US" dirty="0" smtClean="0"/>
              <a:t>dominant term </a:t>
            </a:r>
            <a:r>
              <a:rPr lang="th-TH" dirty="0" smtClean="0"/>
              <a:t>คือ</a:t>
            </a:r>
            <a:r>
              <a:rPr lang="en-US" dirty="0" smtClean="0"/>
              <a:t> x</a:t>
            </a:r>
            <a:r>
              <a:rPr lang="en-US" baseline="30000" dirty="0" smtClean="0"/>
              <a:t>3</a:t>
            </a:r>
            <a:endParaRPr lang="th-TH" dirty="0" smtClean="0"/>
          </a:p>
          <a:p>
            <a:pPr lvl="1"/>
            <a:r>
              <a:rPr lang="th-TH" dirty="0" smtClean="0"/>
              <a:t>เมื่อ </a:t>
            </a:r>
            <a:r>
              <a:rPr lang="en-US" dirty="0" smtClean="0"/>
              <a:t>x </a:t>
            </a:r>
            <a:r>
              <a:rPr lang="th-TH" dirty="0" smtClean="0"/>
              <a:t>มีค่ามากขึ้นเรื่อยๆ จะทำให้ </a:t>
            </a:r>
            <a:r>
              <a:rPr lang="en-US" dirty="0" smtClean="0"/>
              <a:t>term </a:t>
            </a:r>
            <a:r>
              <a:rPr lang="th-TH" dirty="0" smtClean="0"/>
              <a:t>อื่นไม่มีความสำคัญมากนัก</a:t>
            </a:r>
            <a:endParaRPr lang="en-US" dirty="0"/>
          </a:p>
          <a:p>
            <a:pPr lvl="1"/>
            <a:endParaRPr lang="en-US" dirty="0"/>
          </a:p>
          <a:p>
            <a:pPr marL="366713" lvl="1" indent="0">
              <a:buNone/>
            </a:pPr>
            <a:endParaRPr lang="th-TH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48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วิทยาการคอมพิวเตอร์คือการแก้ไขปัญหา</a:t>
            </a:r>
          </a:p>
          <a:p>
            <a:r>
              <a:rPr lang="th-TH" dirty="0" smtClean="0"/>
              <a:t>ปัญหา สามารถระบุได้เป็น</a:t>
            </a:r>
          </a:p>
          <a:p>
            <a:pPr lvl="1"/>
            <a:r>
              <a:rPr lang="en-US" dirty="0" smtClean="0"/>
              <a:t>Objects  </a:t>
            </a:r>
            <a:r>
              <a:rPr lang="th-TH" dirty="0" smtClean="0"/>
              <a:t>ใช้แทนเซ็ตของข้อมูลเข้า ข้อมูลออก </a:t>
            </a:r>
            <a:r>
              <a:rPr lang="en-US" dirty="0" smtClean="0"/>
              <a:t>(data structure, classes)</a:t>
            </a:r>
          </a:p>
          <a:p>
            <a:pPr lvl="1"/>
            <a:r>
              <a:rPr lang="en-US" dirty="0" smtClean="0"/>
              <a:t>Relations </a:t>
            </a:r>
            <a:r>
              <a:rPr lang="th-TH" dirty="0" smtClean="0"/>
              <a:t>แทนความสัมพันธ์ต่างๆ ของข้อมูล </a:t>
            </a:r>
            <a:r>
              <a:rPr lang="en-US" dirty="0" smtClean="0"/>
              <a:t>(relation &amp; function)</a:t>
            </a:r>
          </a:p>
          <a:p>
            <a:pPr lvl="1"/>
            <a:r>
              <a:rPr lang="en-US" dirty="0" smtClean="0"/>
              <a:t>Actions </a:t>
            </a:r>
            <a:r>
              <a:rPr lang="th-TH" dirty="0" smtClean="0"/>
              <a:t>แทนกระบวนการแก้ไขปัญหา </a:t>
            </a:r>
            <a:r>
              <a:rPr lang="en-US" dirty="0" smtClean="0"/>
              <a:t>(algorithm)</a:t>
            </a:r>
          </a:p>
          <a:p>
            <a:r>
              <a:rPr lang="en-US" dirty="0" smtClean="0"/>
              <a:t>Algorithm </a:t>
            </a:r>
            <a:r>
              <a:rPr lang="th-TH" dirty="0" smtClean="0"/>
              <a:t>คือวิธีหรือขั้นตอนในการแก้ไขปัญหา</a:t>
            </a:r>
          </a:p>
        </p:txBody>
      </p:sp>
    </p:spTree>
    <p:extLst>
      <p:ext uri="{BB962C8B-B14F-4D97-AF65-F5344CB8AC3E}">
        <p14:creationId xmlns:p14="http://schemas.microsoft.com/office/powerpoint/2010/main" val="64932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เมื่อ </a:t>
            </a:r>
            <a:r>
              <a:rPr lang="en-US" dirty="0" smtClean="0"/>
              <a:t>domain </a:t>
            </a:r>
            <a:r>
              <a:rPr lang="th-TH" dirty="0" smtClean="0"/>
              <a:t>อยู่ระหว่าง </a:t>
            </a:r>
            <a:r>
              <a:rPr lang="en-US" dirty="0" smtClean="0"/>
              <a:t>[0 - 2]</a:t>
            </a:r>
            <a:endParaRPr lang="en-US" dirty="0"/>
          </a:p>
        </p:txBody>
      </p:sp>
      <p:pic>
        <p:nvPicPr>
          <p:cNvPr id="7" name="Picture 3" descr="bigo_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0" b="5197"/>
          <a:stretch/>
        </p:blipFill>
        <p:spPr bwMode="auto">
          <a:xfrm>
            <a:off x="838200" y="1556792"/>
            <a:ext cx="73914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0" y="1860946"/>
            <a:ext cx="2033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3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r>
              <a:rPr lang="en-US" altLang="en-US" sz="2000"/>
              <a:t>+5</a:t>
            </a:r>
            <a:r>
              <a:rPr lang="en-US" altLang="en-US" sz="2000" i="1"/>
              <a:t>x </a:t>
            </a:r>
            <a:r>
              <a:rPr lang="en-US" altLang="en-US" sz="2000" baseline="30000"/>
              <a:t>2 </a:t>
            </a:r>
            <a:r>
              <a:rPr lang="en-US" altLang="en-US" sz="2000"/>
              <a:t>–9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518275" y="256262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467600" y="3477021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</a:t>
            </a:r>
            <a:endParaRPr lang="en-US" altLang="en-US" sz="20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467600" y="3019821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 dirty="0"/>
              <a:t>y </a:t>
            </a:r>
            <a:r>
              <a:rPr lang="en-US" altLang="en-US" sz="2000" dirty="0"/>
              <a:t>= </a:t>
            </a:r>
            <a:r>
              <a:rPr lang="en-US" altLang="en-US" sz="2000" i="1" dirty="0"/>
              <a:t>x </a:t>
            </a:r>
            <a:r>
              <a:rPr lang="en-US" altLang="en-US" sz="2000" baseline="30000" dirty="0"/>
              <a:t>2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2297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เมื่อ </a:t>
            </a:r>
            <a:r>
              <a:rPr lang="en-US" dirty="0"/>
              <a:t>domain </a:t>
            </a:r>
            <a:r>
              <a:rPr lang="th-TH" dirty="0"/>
              <a:t>อยู่ระหว่าง </a:t>
            </a:r>
            <a:r>
              <a:rPr lang="en-US" dirty="0"/>
              <a:t>[0 </a:t>
            </a:r>
            <a:r>
              <a:rPr lang="en-US" dirty="0" smtClean="0"/>
              <a:t>- 5]</a:t>
            </a:r>
            <a:endParaRPr lang="en-US" dirty="0"/>
          </a:p>
        </p:txBody>
      </p:sp>
      <p:pic>
        <p:nvPicPr>
          <p:cNvPr id="6" name="Picture 3" descr="bigo_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6" b="4778"/>
          <a:stretch/>
        </p:blipFill>
        <p:spPr bwMode="auto">
          <a:xfrm>
            <a:off x="1066800" y="1628800"/>
            <a:ext cx="73914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00600" y="1736725"/>
            <a:ext cx="2033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3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r>
              <a:rPr lang="en-US" altLang="en-US" sz="2000"/>
              <a:t>+5</a:t>
            </a:r>
            <a:r>
              <a:rPr lang="en-US" altLang="en-US" sz="2000" i="1"/>
              <a:t>x </a:t>
            </a:r>
            <a:r>
              <a:rPr lang="en-US" altLang="en-US" sz="2000" baseline="30000"/>
              <a:t>2 </a:t>
            </a:r>
            <a:r>
              <a:rPr lang="en-US" altLang="en-US" sz="2000"/>
              <a:t>–9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18275" y="2971800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848600" y="5470525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</a:t>
            </a:r>
            <a:endParaRPr lang="en-US" altLang="en-US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848600" y="4572000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2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23218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เมื่อ </a:t>
            </a:r>
            <a:r>
              <a:rPr lang="en-US" dirty="0"/>
              <a:t>domain </a:t>
            </a:r>
            <a:r>
              <a:rPr lang="th-TH" dirty="0"/>
              <a:t>อยู่ระหว่าง </a:t>
            </a:r>
            <a:r>
              <a:rPr lang="en-US" dirty="0"/>
              <a:t>[0 - </a:t>
            </a:r>
            <a:r>
              <a:rPr lang="en-US" dirty="0" smtClean="0"/>
              <a:t>10]</a:t>
            </a:r>
            <a:endParaRPr lang="en-US" dirty="0"/>
          </a:p>
        </p:txBody>
      </p:sp>
      <p:pic>
        <p:nvPicPr>
          <p:cNvPr id="12" name="Picture 3" descr="bigo_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0" b="6036"/>
          <a:stretch/>
        </p:blipFill>
        <p:spPr bwMode="auto">
          <a:xfrm>
            <a:off x="838200" y="1628801"/>
            <a:ext cx="73152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4443413" y="1889125"/>
            <a:ext cx="2033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3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r>
              <a:rPr lang="en-US" altLang="en-US" sz="2000"/>
              <a:t>+5</a:t>
            </a:r>
            <a:r>
              <a:rPr lang="en-US" altLang="en-US" sz="2000" i="1"/>
              <a:t>x </a:t>
            </a:r>
            <a:r>
              <a:rPr lang="en-US" altLang="en-US" sz="2000" baseline="30000"/>
              <a:t>2 </a:t>
            </a:r>
            <a:r>
              <a:rPr lang="en-US" altLang="en-US" sz="2000"/>
              <a:t>–9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248400" y="3276600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508875" y="5851525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</a:t>
            </a:r>
            <a:endParaRPr lang="en-US" altLang="en-US" sz="200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508875" y="5546725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2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5577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เมื่อ </a:t>
            </a:r>
            <a:r>
              <a:rPr lang="en-US" dirty="0"/>
              <a:t>domain </a:t>
            </a:r>
            <a:r>
              <a:rPr lang="th-TH" dirty="0"/>
              <a:t>อยู่ระหว่าง </a:t>
            </a:r>
            <a:r>
              <a:rPr lang="en-US" dirty="0"/>
              <a:t>[0 - </a:t>
            </a:r>
            <a:r>
              <a:rPr lang="en-US" dirty="0" smtClean="0"/>
              <a:t>100]</a:t>
            </a:r>
            <a:endParaRPr lang="en-US" dirty="0"/>
          </a:p>
        </p:txBody>
      </p:sp>
      <p:pic>
        <p:nvPicPr>
          <p:cNvPr id="6" name="Picture 3" descr="bigo_1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3"/>
          <a:stretch/>
        </p:blipFill>
        <p:spPr bwMode="auto">
          <a:xfrm>
            <a:off x="899592" y="1628800"/>
            <a:ext cx="70104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724005" y="2053629"/>
            <a:ext cx="2033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3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r>
              <a:rPr lang="en-US" altLang="en-US" sz="2000"/>
              <a:t>+5</a:t>
            </a:r>
            <a:r>
              <a:rPr lang="en-US" altLang="en-US" sz="2000" i="1"/>
              <a:t>x </a:t>
            </a:r>
            <a:r>
              <a:rPr lang="en-US" altLang="en-US" sz="2000" baseline="30000"/>
              <a:t>2 </a:t>
            </a:r>
            <a:r>
              <a:rPr lang="en-US" altLang="en-US" sz="2000"/>
              <a:t>–9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919392" y="4415829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265467" y="5939829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</a:t>
            </a:r>
            <a:endParaRPr lang="en-US" altLang="en-US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7265467" y="5635029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2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4822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การเติบโตของฟังก์ชัน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805264"/>
            <a:ext cx="8153400" cy="696045"/>
          </a:xfrm>
        </p:spPr>
        <p:txBody>
          <a:bodyPr/>
          <a:lstStyle/>
          <a:p>
            <a:r>
              <a:rPr lang="th-TH" sz="2400" dirty="0" smtClean="0"/>
              <a:t>ตามความเป็นจริงแล้ว </a:t>
            </a:r>
            <a:r>
              <a:rPr lang="en-US" sz="2400" dirty="0"/>
              <a:t>3x</a:t>
            </a:r>
            <a:r>
              <a:rPr lang="en-US" sz="2400" baseline="30000" dirty="0"/>
              <a:t>3</a:t>
            </a:r>
            <a:r>
              <a:rPr lang="en-US" sz="2400" dirty="0"/>
              <a:t> + 5x</a:t>
            </a:r>
            <a:r>
              <a:rPr lang="en-US" sz="2400" baseline="30000" dirty="0"/>
              <a:t>2</a:t>
            </a:r>
            <a:r>
              <a:rPr lang="en-US" sz="2400" dirty="0"/>
              <a:t> – </a:t>
            </a:r>
            <a:r>
              <a:rPr lang="en-US" sz="2400" dirty="0" smtClean="0"/>
              <a:t>9</a:t>
            </a:r>
            <a:r>
              <a:rPr lang="th-TH" sz="2400" dirty="0" smtClean="0"/>
              <a:t> จะมีค่าน้อยกว่า </a:t>
            </a:r>
            <a:r>
              <a:rPr lang="en-US" sz="2400" dirty="0" smtClean="0"/>
              <a:t>5x</a:t>
            </a:r>
            <a:r>
              <a:rPr lang="th-TH" sz="2400" baseline="30000" dirty="0" smtClean="0"/>
              <a:t>3</a:t>
            </a:r>
            <a:r>
              <a:rPr lang="th-TH" sz="2400" dirty="0" smtClean="0"/>
              <a:t> สำหรับค่า </a:t>
            </a:r>
            <a:r>
              <a:rPr lang="en-US" sz="2400" dirty="0" smtClean="0"/>
              <a:t>x </a:t>
            </a:r>
            <a:r>
              <a:rPr lang="th-TH" sz="2400" dirty="0" smtClean="0"/>
              <a:t>ที่ใหญ่เพียงพอ</a:t>
            </a:r>
            <a:endParaRPr lang="en-US" sz="2400" dirty="0"/>
          </a:p>
        </p:txBody>
      </p:sp>
      <p:pic>
        <p:nvPicPr>
          <p:cNvPr id="6" name="Picture 4" descr="bigO_100_times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556792"/>
            <a:ext cx="69723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81813" y="3039517"/>
            <a:ext cx="2033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3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r>
              <a:rPr lang="en-US" altLang="en-US" sz="2000"/>
              <a:t>+5</a:t>
            </a:r>
            <a:r>
              <a:rPr lang="en-US" altLang="en-US" sz="2000" i="1"/>
              <a:t>x </a:t>
            </a:r>
            <a:r>
              <a:rPr lang="en-US" altLang="en-US" sz="2000" baseline="30000"/>
              <a:t>2 </a:t>
            </a:r>
            <a:r>
              <a:rPr lang="en-US" altLang="en-US" sz="2000"/>
              <a:t>–9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477000" y="2185442"/>
            <a:ext cx="1087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5</a:t>
            </a:r>
            <a:r>
              <a:rPr lang="en-US" altLang="en-US" sz="2000" i="1"/>
              <a:t>x </a:t>
            </a:r>
            <a:r>
              <a:rPr lang="en-US" altLang="en-US" sz="2000" baseline="30000"/>
              <a:t>3</a:t>
            </a:r>
            <a:endParaRPr lang="en-US" altLang="en-US" sz="200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20000" y="5173117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</a:t>
            </a:r>
            <a:endParaRPr lang="en-US" altLang="en-US" sz="200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620000" y="4868317"/>
            <a:ext cx="94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i="1"/>
              <a:t>y </a:t>
            </a:r>
            <a:r>
              <a:rPr lang="en-US" altLang="en-US" sz="2000"/>
              <a:t>= </a:t>
            </a:r>
            <a:r>
              <a:rPr lang="en-US" altLang="en-US" sz="2000" i="1"/>
              <a:t>x </a:t>
            </a:r>
            <a:r>
              <a:rPr lang="en-US" altLang="en-US" sz="2000" baseline="30000"/>
              <a:t>2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4923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การนิยาม </a:t>
            </a:r>
            <a:r>
              <a:rPr lang="en-US" dirty="0" smtClean="0"/>
              <a:t>Big-O </a:t>
            </a:r>
            <a:r>
              <a:rPr lang="th-TH" dirty="0" smtClean="0"/>
              <a:t>อย่างเป็นทางการ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f(x) </a:t>
            </a:r>
            <a:r>
              <a:rPr lang="th-TH" dirty="0" smtClean="0"/>
              <a:t>จะถูก </a:t>
            </a:r>
            <a:r>
              <a:rPr lang="en-US" dirty="0" smtClean="0"/>
              <a:t>dominate </a:t>
            </a:r>
            <a:r>
              <a:rPr lang="th-TH" dirty="0" smtClean="0"/>
              <a:t>ด้วย </a:t>
            </a:r>
            <a:r>
              <a:rPr lang="en-US" dirty="0" smtClean="0"/>
              <a:t>g(x) </a:t>
            </a:r>
            <a:r>
              <a:rPr lang="th-TH" dirty="0" smtClean="0"/>
              <a:t>ถ้ามีค่าคงที่ ที่เมื่อคูณกับ </a:t>
            </a:r>
            <a:r>
              <a:rPr lang="en-US" dirty="0" smtClean="0"/>
              <a:t>g(x) </a:t>
            </a:r>
            <a:r>
              <a:rPr lang="th-TH" dirty="0" smtClean="0"/>
              <a:t>แล้วจะทำให้มีค่ามากกว่า </a:t>
            </a:r>
            <a:r>
              <a:rPr lang="en-US" dirty="0" smtClean="0"/>
              <a:t>f(x) </a:t>
            </a:r>
            <a:r>
              <a:rPr lang="th-TH" dirty="0" smtClean="0"/>
              <a:t>เมื่อ </a:t>
            </a:r>
            <a:r>
              <a:rPr lang="en-US" dirty="0" smtClean="0"/>
              <a:t>x </a:t>
            </a:r>
            <a:r>
              <a:rPr lang="th-TH" dirty="0" smtClean="0"/>
              <a:t>วิ่งไปหาอินฟินิตี้</a:t>
            </a:r>
            <a:endParaRPr lang="en-US" dirty="0" smtClean="0"/>
          </a:p>
          <a:p>
            <a:pPr marL="0" indent="0">
              <a:buNone/>
            </a:pPr>
            <a:endParaRPr lang="th-TH" dirty="0" smtClean="0"/>
          </a:p>
          <a:p>
            <a:r>
              <a:rPr lang="th-TH" b="1" u="sng" dirty="0" smtClean="0"/>
              <a:t>นิยาม</a:t>
            </a:r>
            <a:r>
              <a:rPr lang="en-US" b="1" dirty="0"/>
              <a:t> </a:t>
            </a:r>
            <a:r>
              <a:rPr lang="en-US" b="1" dirty="0" smtClean="0"/>
              <a:t>: </a:t>
            </a:r>
            <a:r>
              <a:rPr lang="th-TH" dirty="0" smtClean="0"/>
              <a:t>กำหนด </a:t>
            </a:r>
            <a:r>
              <a:rPr lang="en-US" dirty="0" smtClean="0"/>
              <a:t>f, g </a:t>
            </a:r>
            <a:r>
              <a:rPr lang="th-TH" dirty="0" smtClean="0"/>
              <a:t>เป็นฟังก์ชันที่มี </a:t>
            </a:r>
            <a:r>
              <a:rPr lang="en-US" dirty="0" smtClean="0"/>
              <a:t>domain </a:t>
            </a:r>
            <a:r>
              <a:rPr lang="th-TH" dirty="0" smtClean="0"/>
              <a:t>คือ </a:t>
            </a:r>
            <a:r>
              <a:rPr lang="en-US" dirty="0" smtClean="0"/>
              <a:t>R</a:t>
            </a:r>
            <a:r>
              <a:rPr lang="en-US" baseline="30000" dirty="0" smtClean="0"/>
              <a:t>+ </a:t>
            </a:r>
            <a:r>
              <a:rPr lang="th-TH" dirty="0" smtClean="0"/>
              <a:t>หรือ </a:t>
            </a:r>
            <a:r>
              <a:rPr lang="en-US" dirty="0" smtClean="0"/>
              <a:t>N </a:t>
            </a:r>
            <a:r>
              <a:rPr lang="th-TH" dirty="0" smtClean="0"/>
              <a:t>และมี </a:t>
            </a:r>
            <a:r>
              <a:rPr lang="en-US" dirty="0" smtClean="0"/>
              <a:t>co-domain </a:t>
            </a:r>
            <a:r>
              <a:rPr lang="th-TH" dirty="0" smtClean="0"/>
              <a:t>คือ </a:t>
            </a:r>
            <a:r>
              <a:rPr lang="en-US" dirty="0" smtClean="0"/>
              <a:t>R </a:t>
            </a:r>
            <a:r>
              <a:rPr lang="th-TH" dirty="0" smtClean="0"/>
              <a:t>ถ้ามีค่าค่าที่ </a:t>
            </a:r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th-TH" dirty="0" smtClean="0"/>
              <a:t>ที่</a:t>
            </a:r>
            <a:endParaRPr lang="en-US" dirty="0" smtClean="0"/>
          </a:p>
          <a:p>
            <a:pPr marL="0" indent="0" algn="ctr">
              <a:buNone/>
            </a:pPr>
            <a:r>
              <a:rPr lang="en-US" altLang="en-US" sz="3200" dirty="0" smtClean="0">
                <a:sym typeface="Symbol" panose="05050102010706020507" pitchFamily="18" charset="2"/>
              </a:rPr>
              <a:t> </a:t>
            </a:r>
            <a:r>
              <a:rPr lang="en-US" altLang="en-US" sz="3200" i="1" dirty="0">
                <a:sym typeface="Symbol" panose="05050102010706020507" pitchFamily="18" charset="2"/>
              </a:rPr>
              <a:t>x </a:t>
            </a:r>
            <a:r>
              <a:rPr lang="en-US" altLang="en-US" sz="3200" dirty="0">
                <a:sym typeface="Symbol" panose="05050102010706020507" pitchFamily="18" charset="2"/>
              </a:rPr>
              <a:t>&gt; </a:t>
            </a:r>
            <a:r>
              <a:rPr lang="en-US" altLang="en-US" sz="3200" i="1" dirty="0">
                <a:solidFill>
                  <a:srgbClr val="0070C0"/>
                </a:solidFill>
                <a:sym typeface="Symbol" panose="05050102010706020507" pitchFamily="18" charset="2"/>
              </a:rPr>
              <a:t>k</a:t>
            </a:r>
            <a:r>
              <a:rPr lang="en-US" altLang="en-US" sz="3200" dirty="0">
                <a:sym typeface="Symbol" panose="05050102010706020507" pitchFamily="18" charset="2"/>
              </a:rPr>
              <a:t>,</a:t>
            </a:r>
            <a:r>
              <a:rPr lang="en-US" altLang="en-US" sz="3200" i="1" dirty="0">
                <a:sym typeface="Symbol" panose="05050102010706020507" pitchFamily="18" charset="2"/>
              </a:rPr>
              <a:t> </a:t>
            </a:r>
            <a:r>
              <a:rPr lang="en-US" altLang="en-US" sz="3200" dirty="0"/>
              <a:t>|</a:t>
            </a:r>
            <a:r>
              <a:rPr lang="en-US" altLang="en-US" sz="3200" i="1" dirty="0"/>
              <a:t>f </a:t>
            </a:r>
            <a:r>
              <a:rPr lang="en-US" altLang="en-US" sz="3200" dirty="0"/>
              <a:t>(</a:t>
            </a:r>
            <a:r>
              <a:rPr lang="en-US" altLang="en-US" sz="3200" i="1" dirty="0"/>
              <a:t>x</a:t>
            </a:r>
            <a:r>
              <a:rPr lang="en-US" altLang="en-US" sz="3200" dirty="0"/>
              <a:t> )| </a:t>
            </a:r>
            <a:r>
              <a:rPr lang="en-US" altLang="en-US" sz="3200" dirty="0">
                <a:sym typeface="Symbol" panose="05050102010706020507" pitchFamily="18" charset="2"/>
              </a:rPr>
              <a:t> </a:t>
            </a:r>
            <a:r>
              <a:rPr lang="en-US" altLang="en-US" sz="3200" i="1" dirty="0">
                <a:solidFill>
                  <a:srgbClr val="00B050"/>
                </a:solidFill>
                <a:sym typeface="Symbol" panose="05050102010706020507" pitchFamily="18" charset="2"/>
              </a:rPr>
              <a:t>C</a:t>
            </a:r>
            <a:r>
              <a:rPr lang="en-US" altLang="en-US" sz="3200" i="1" dirty="0">
                <a:sym typeface="Symbol" panose="05050102010706020507" pitchFamily="18" charset="2"/>
              </a:rPr>
              <a:t> </a:t>
            </a:r>
            <a:r>
              <a:rPr lang="en-US" altLang="en-US" sz="3200" dirty="0">
                <a:sym typeface="Symbol" panose="05050102010706020507" pitchFamily="18" charset="2"/>
              </a:rPr>
              <a:t> |</a:t>
            </a:r>
            <a:r>
              <a:rPr lang="en-US" altLang="en-US" sz="3200" i="1" dirty="0"/>
              <a:t>g </a:t>
            </a:r>
            <a:r>
              <a:rPr lang="en-US" altLang="en-US" sz="3200" dirty="0"/>
              <a:t>(</a:t>
            </a:r>
            <a:r>
              <a:rPr lang="en-US" altLang="en-US" sz="3200" i="1" dirty="0"/>
              <a:t>x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)</a:t>
            </a:r>
            <a:r>
              <a:rPr lang="en-US" altLang="en-US" sz="3200" dirty="0" smtClean="0">
                <a:sym typeface="Symbol" panose="05050102010706020507" pitchFamily="18" charset="2"/>
              </a:rPr>
              <a:t>|</a:t>
            </a:r>
            <a:endParaRPr lang="th-TH" altLang="en-US" sz="32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th-TH" altLang="en-US" sz="3200" dirty="0">
                <a:sym typeface="Symbol" panose="05050102010706020507" pitchFamily="18" charset="2"/>
              </a:rPr>
              <a:t> </a:t>
            </a:r>
            <a:r>
              <a:rPr lang="th-TH" altLang="en-US" sz="3200" dirty="0" smtClean="0">
                <a:sym typeface="Symbol" panose="05050102010706020507" pitchFamily="18" charset="2"/>
              </a:rPr>
              <a:t>    แล้ว</a:t>
            </a:r>
          </a:p>
          <a:p>
            <a:pPr marL="0" indent="0" algn="ctr">
              <a:buNone/>
            </a:pPr>
            <a:r>
              <a:rPr lang="en-US" altLang="en-US" sz="3200" dirty="0" smtClean="0">
                <a:sym typeface="Symbol" panose="05050102010706020507" pitchFamily="18" charset="2"/>
              </a:rPr>
              <a:t>f(x) = O( g(x) )</a:t>
            </a:r>
            <a:endParaRPr lang="en-US" altLang="en-US" sz="32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b="1" u="sng" baseline="30000" dirty="0"/>
          </a:p>
        </p:txBody>
      </p:sp>
    </p:spTree>
    <p:extLst>
      <p:ext uri="{BB962C8B-B14F-4D97-AF65-F5344CB8AC3E}">
        <p14:creationId xmlns:p14="http://schemas.microsoft.com/office/powerpoint/2010/main" val="39453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Big-O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จะแสดงว่า </a:t>
            </a:r>
            <a:r>
              <a:rPr lang="en-US" sz="3200" dirty="0"/>
              <a:t>3x</a:t>
            </a:r>
            <a:r>
              <a:rPr lang="en-US" sz="3200" baseline="30000" dirty="0"/>
              <a:t>3</a:t>
            </a:r>
            <a:r>
              <a:rPr lang="en-US" sz="3200" dirty="0"/>
              <a:t> + 5x</a:t>
            </a:r>
            <a:r>
              <a:rPr lang="en-US" sz="3200" baseline="30000" dirty="0"/>
              <a:t>2</a:t>
            </a:r>
            <a:r>
              <a:rPr lang="en-US" sz="3200" dirty="0"/>
              <a:t> – 9</a:t>
            </a:r>
            <a:r>
              <a:rPr lang="th-TH" sz="3200" dirty="0"/>
              <a:t> </a:t>
            </a:r>
            <a:r>
              <a:rPr lang="en-US" sz="3200" dirty="0" smtClean="0"/>
              <a:t>= O(</a:t>
            </a:r>
            <a:r>
              <a:rPr lang="en-US" sz="2800" dirty="0" smtClean="0"/>
              <a:t>x</a:t>
            </a:r>
            <a:r>
              <a:rPr lang="en-US" sz="2800" baseline="30000" dirty="0" smtClean="0"/>
              <a:t>3</a:t>
            </a:r>
            <a:r>
              <a:rPr lang="en-US" sz="3200" dirty="0" smtClean="0"/>
              <a:t>) </a:t>
            </a:r>
            <a:r>
              <a:rPr lang="th-TH" sz="3200" dirty="0" smtClean="0"/>
              <a:t>จากกราฟก่อนหน้านี้แสดงให้เห็นแล้วว่าสามารถกำหนด </a:t>
            </a:r>
            <a:r>
              <a:rPr lang="en-US" sz="3200" dirty="0" smtClean="0"/>
              <a:t>C = 5 </a:t>
            </a:r>
            <a:r>
              <a:rPr lang="th-TH" sz="3200" dirty="0" smtClean="0"/>
              <a:t>ได้ จงหาค่า </a:t>
            </a:r>
            <a:r>
              <a:rPr lang="en-US" sz="3200" dirty="0" smtClean="0"/>
              <a:t>k</a:t>
            </a:r>
          </a:p>
          <a:p>
            <a:pPr lvl="1"/>
            <a:r>
              <a:rPr lang="en-US" sz="2500" dirty="0" smtClean="0"/>
              <a:t>3x</a:t>
            </a:r>
            <a:r>
              <a:rPr lang="en-US" sz="2500" baseline="30000" dirty="0" smtClean="0"/>
              <a:t>3</a:t>
            </a:r>
            <a:r>
              <a:rPr lang="en-US" sz="2500" dirty="0" smtClean="0"/>
              <a:t> </a:t>
            </a:r>
            <a:r>
              <a:rPr lang="en-US" sz="2500" dirty="0"/>
              <a:t>+ 5x</a:t>
            </a:r>
            <a:r>
              <a:rPr lang="en-US" sz="2500" baseline="30000" dirty="0"/>
              <a:t>2</a:t>
            </a:r>
            <a:r>
              <a:rPr lang="en-US" sz="2500" dirty="0"/>
              <a:t> – </a:t>
            </a:r>
            <a:r>
              <a:rPr lang="en-US" sz="2500" dirty="0" smtClean="0"/>
              <a:t>9 </a:t>
            </a:r>
            <a:r>
              <a:rPr lang="en-US" altLang="en-US" dirty="0" smtClean="0">
                <a:sym typeface="Symbol" panose="05050102010706020507" pitchFamily="18" charset="2"/>
              </a:rPr>
              <a:t> 5x</a:t>
            </a:r>
            <a:r>
              <a:rPr lang="en-US" baseline="30000" dirty="0"/>
              <a:t>3</a:t>
            </a:r>
            <a:r>
              <a:rPr lang="en-US" altLang="en-US" dirty="0" smtClean="0">
                <a:sym typeface="Symbol" panose="05050102010706020507" pitchFamily="18" charset="2"/>
              </a:rPr>
              <a:t>   </a:t>
            </a:r>
            <a:r>
              <a:rPr lang="th-TH" altLang="en-US" dirty="0" smtClean="0">
                <a:sym typeface="Symbol" panose="05050102010706020507" pitchFamily="18" charset="2"/>
              </a:rPr>
              <a:t>สำหรับ </a:t>
            </a:r>
            <a:r>
              <a:rPr lang="en-US" altLang="en-US" dirty="0" smtClean="0">
                <a:sym typeface="Symbol" panose="05050102010706020507" pitchFamily="18" charset="2"/>
              </a:rPr>
              <a:t>x &gt; k</a:t>
            </a:r>
          </a:p>
          <a:p>
            <a:pPr lvl="1"/>
            <a:r>
              <a:rPr lang="en-US" sz="2800" dirty="0" smtClean="0"/>
              <a:t>5x</a:t>
            </a:r>
            <a:r>
              <a:rPr lang="en-US" sz="2800" baseline="30000" dirty="0" smtClean="0"/>
              <a:t>2  </a:t>
            </a:r>
            <a:r>
              <a:rPr lang="en-US" altLang="en-US" dirty="0" smtClean="0">
                <a:sym typeface="Symbol" panose="05050102010706020507" pitchFamily="18" charset="2"/>
              </a:rPr>
              <a:t>  2x</a:t>
            </a:r>
            <a:r>
              <a:rPr lang="en-US" baseline="30000" dirty="0" smtClean="0"/>
              <a:t>3 </a:t>
            </a:r>
            <a:r>
              <a:rPr lang="en-US" sz="2800" dirty="0" smtClean="0"/>
              <a:t>+ 9  </a:t>
            </a:r>
            <a:endParaRPr lang="th-TH" sz="2800" dirty="0" smtClean="0"/>
          </a:p>
          <a:p>
            <a:pPr lvl="1"/>
            <a:r>
              <a:rPr lang="th-TH" sz="2800" dirty="0" smtClean="0"/>
              <a:t>ใช้ </a:t>
            </a:r>
            <a:r>
              <a:rPr lang="en-US" sz="2800" dirty="0" smtClean="0"/>
              <a:t>k </a:t>
            </a:r>
            <a:r>
              <a:rPr lang="en-US" sz="2800" dirty="0" smtClean="0"/>
              <a:t>= </a:t>
            </a:r>
            <a:r>
              <a:rPr lang="en-US" sz="2800" dirty="0" smtClean="0"/>
              <a:t>5</a:t>
            </a:r>
            <a:r>
              <a:rPr lang="th-TH" sz="2800" dirty="0" smtClean="0"/>
              <a:t> ก็ทำให้สมการเป็นจริง</a:t>
            </a:r>
            <a:endParaRPr lang="en-US" sz="28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</a:t>
            </a:r>
            <a:r>
              <a:rPr lang="th-TH" dirty="0" smtClean="0"/>
              <a:t>กับ </a:t>
            </a:r>
            <a:r>
              <a:rPr lang="en-US" dirty="0" smtClean="0"/>
              <a:t>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b="1" dirty="0" smtClean="0"/>
              <a:t>Lemma : </a:t>
            </a:r>
            <a:r>
              <a:rPr lang="th-TH" sz="2400" dirty="0" smtClean="0"/>
              <a:t>ถ้า </a:t>
            </a:r>
            <a:r>
              <a:rPr lang="en-US" sz="2400" dirty="0" smtClean="0"/>
              <a:t>limit </a:t>
            </a:r>
            <a:r>
              <a:rPr lang="th-TH" sz="2400" dirty="0" smtClean="0"/>
              <a:t>ของ </a:t>
            </a:r>
            <a:r>
              <a:rPr lang="en-US" sz="2400" dirty="0" smtClean="0"/>
              <a:t>x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sym typeface="Symbol" panose="05050102010706020507" pitchFamily="18" charset="2"/>
              </a:rPr>
              <a:t> </a:t>
            </a:r>
            <a:r>
              <a:rPr lang="th-TH" altLang="en-US" sz="2400" dirty="0" smtClean="0">
                <a:sym typeface="Symbol" panose="05050102010706020507" pitchFamily="18" charset="2"/>
              </a:rPr>
              <a:t>แล้วสมการ </a:t>
            </a:r>
            <a:r>
              <a:rPr lang="en-US" altLang="en-US" sz="2400" dirty="0" smtClean="0">
                <a:sym typeface="Symbol" panose="05050102010706020507" pitchFamily="18" charset="2"/>
              </a:rPr>
              <a:t>|</a:t>
            </a:r>
            <a:r>
              <a:rPr lang="en-US" altLang="en-US" sz="2400" i="1" dirty="0">
                <a:sym typeface="Symbol" panose="05050102010706020507" pitchFamily="18" charset="2"/>
              </a:rPr>
              <a:t>f 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ym typeface="Symbol" panose="05050102010706020507" pitchFamily="18" charset="2"/>
              </a:rPr>
              <a:t>) / </a:t>
            </a:r>
            <a:r>
              <a:rPr lang="en-US" altLang="en-US" sz="2400" i="1" dirty="0">
                <a:sym typeface="Symbol" panose="05050102010706020507" pitchFamily="18" charset="2"/>
              </a:rPr>
              <a:t>g 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ym typeface="Symbol" panose="05050102010706020507" pitchFamily="18" charset="2"/>
              </a:rPr>
              <a:t>)| </a:t>
            </a:r>
            <a:r>
              <a:rPr lang="th-TH" altLang="en-US" sz="2400" dirty="0" smtClean="0">
                <a:sym typeface="Symbol" panose="05050102010706020507" pitchFamily="18" charset="2"/>
              </a:rPr>
              <a:t>มีผลการหาร แล้ว </a:t>
            </a:r>
            <a:r>
              <a:rPr lang="en-US" altLang="en-US" sz="2400" i="1" dirty="0"/>
              <a:t>f 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 ) </a:t>
            </a:r>
            <a:r>
              <a:rPr lang="en-US" altLang="en-US" sz="2400" dirty="0">
                <a:sym typeface="Symbol" panose="05050102010706020507" pitchFamily="18" charset="2"/>
              </a:rPr>
              <a:t>= </a:t>
            </a:r>
            <a:r>
              <a:rPr lang="en-US" altLang="en-US" sz="2400" i="1" dirty="0">
                <a:sym typeface="Symbol" panose="05050102010706020507" pitchFamily="18" charset="2"/>
              </a:rPr>
              <a:t>O </a:t>
            </a:r>
            <a:r>
              <a:rPr lang="en-US" altLang="en-US" sz="2400" dirty="0">
                <a:sym typeface="Symbol" panose="05050102010706020507" pitchFamily="18" charset="2"/>
              </a:rPr>
              <a:t>( </a:t>
            </a:r>
            <a:r>
              <a:rPr lang="en-US" altLang="en-US" sz="2400" i="1" dirty="0"/>
              <a:t>g 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 ) </a:t>
            </a:r>
            <a:r>
              <a:rPr lang="en-US" altLang="en-US" sz="2400" dirty="0" smtClean="0"/>
              <a:t>)</a:t>
            </a:r>
            <a:endParaRPr lang="th-TH" altLang="en-US" sz="2400" dirty="0" smtClean="0">
              <a:sym typeface="Symbol" panose="05050102010706020507" pitchFamily="18" charset="2"/>
            </a:endParaRPr>
          </a:p>
          <a:p>
            <a:r>
              <a:rPr lang="th-TH" sz="2400" b="1" u="sng" dirty="0" smtClean="0">
                <a:sym typeface="Symbol" panose="05050102010706020507" pitchFamily="18" charset="2"/>
              </a:rPr>
              <a:t>ตัวอย่าง 1</a:t>
            </a:r>
            <a:r>
              <a:rPr lang="en-US" sz="2400" b="1" dirty="0" smtClean="0">
                <a:sym typeface="Symbol" panose="05050102010706020507" pitchFamily="18" charset="2"/>
              </a:rPr>
              <a:t>:</a:t>
            </a:r>
            <a:r>
              <a:rPr lang="en-US" sz="2400" dirty="0" smtClean="0"/>
              <a:t> </a:t>
            </a:r>
            <a:r>
              <a:rPr lang="en-US" sz="2400" dirty="0"/>
              <a:t>3x</a:t>
            </a:r>
            <a:r>
              <a:rPr lang="en-US" sz="2400" baseline="30000" dirty="0"/>
              <a:t>3</a:t>
            </a:r>
            <a:r>
              <a:rPr lang="en-US" sz="2400" dirty="0"/>
              <a:t> + 5x</a:t>
            </a:r>
            <a:r>
              <a:rPr lang="en-US" sz="2400" baseline="30000" dirty="0"/>
              <a:t>2</a:t>
            </a:r>
            <a:r>
              <a:rPr lang="en-US" sz="2400" dirty="0"/>
              <a:t> – 9</a:t>
            </a:r>
            <a:r>
              <a:rPr lang="th-TH" sz="2400" dirty="0"/>
              <a:t> </a:t>
            </a:r>
            <a:r>
              <a:rPr lang="en-US" sz="2400" dirty="0"/>
              <a:t>= O(</a:t>
            </a:r>
            <a:r>
              <a:rPr lang="en-US" sz="2000" dirty="0"/>
              <a:t>x</a:t>
            </a:r>
            <a:r>
              <a:rPr lang="en-US" sz="2000" baseline="30000" dirty="0"/>
              <a:t>3</a:t>
            </a:r>
            <a:r>
              <a:rPr lang="en-US" sz="2400" dirty="0"/>
              <a:t>) </a:t>
            </a:r>
            <a:endParaRPr lang="en-US" sz="2400" b="1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b="1" dirty="0" smtClean="0"/>
          </a:p>
          <a:p>
            <a:endParaRPr lang="en-US" sz="2400" dirty="0" smtClean="0"/>
          </a:p>
          <a:p>
            <a:pPr lvl="1"/>
            <a:r>
              <a:rPr lang="th-TH" sz="2100" dirty="0" smtClean="0"/>
              <a:t>เพราะฉะนั้น </a:t>
            </a:r>
            <a:r>
              <a:rPr lang="en-US" sz="2100" dirty="0"/>
              <a:t>3x</a:t>
            </a:r>
            <a:r>
              <a:rPr lang="en-US" sz="2100" baseline="30000" dirty="0"/>
              <a:t>3</a:t>
            </a:r>
            <a:r>
              <a:rPr lang="en-US" sz="2100" dirty="0"/>
              <a:t> + 5x</a:t>
            </a:r>
            <a:r>
              <a:rPr lang="en-US" sz="2100" baseline="30000" dirty="0"/>
              <a:t>2</a:t>
            </a:r>
            <a:r>
              <a:rPr lang="en-US" sz="2100" dirty="0"/>
              <a:t> – 9</a:t>
            </a:r>
            <a:r>
              <a:rPr lang="th-TH" sz="2100" dirty="0"/>
              <a:t> </a:t>
            </a:r>
            <a:r>
              <a:rPr lang="en-US" sz="2100" dirty="0"/>
              <a:t>= O(x</a:t>
            </a:r>
            <a:r>
              <a:rPr lang="en-US" sz="2100" baseline="30000" dirty="0"/>
              <a:t>3</a:t>
            </a:r>
            <a:r>
              <a:rPr lang="en-US" sz="2100" dirty="0"/>
              <a:t>) </a:t>
            </a:r>
            <a:r>
              <a:rPr lang="th-TH" sz="2100" dirty="0" smtClean="0">
                <a:sym typeface="Symbol" panose="05050102010706020507" pitchFamily="18" charset="2"/>
              </a:rPr>
              <a:t>เป็นจริง</a:t>
            </a:r>
            <a:endParaRPr lang="en-US" sz="2100" dirty="0"/>
          </a:p>
          <a:p>
            <a:r>
              <a:rPr lang="th-TH" sz="2400" b="1" u="sng" dirty="0" smtClean="0"/>
              <a:t>ตัวอย่าง 2</a:t>
            </a:r>
            <a:r>
              <a:rPr lang="en-US" sz="2400" b="1" dirty="0" smtClean="0"/>
              <a:t>: </a:t>
            </a:r>
            <a:r>
              <a:rPr lang="th-TH" sz="2400" dirty="0" smtClean="0"/>
              <a:t>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= O(3x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/>
              <a:t>+ 5x</a:t>
            </a:r>
            <a:r>
              <a:rPr lang="en-US" sz="2400" baseline="30000" dirty="0"/>
              <a:t>2</a:t>
            </a:r>
            <a:r>
              <a:rPr lang="en-US" sz="2400" dirty="0"/>
              <a:t> – </a:t>
            </a:r>
            <a:r>
              <a:rPr lang="en-US" sz="2400" dirty="0" smtClean="0"/>
              <a:t>9)</a:t>
            </a:r>
            <a:endParaRPr lang="th-TH" sz="2400" dirty="0" smtClean="0"/>
          </a:p>
          <a:p>
            <a:pPr lvl="1"/>
            <a:endParaRPr lang="th-TH" sz="2100" dirty="0"/>
          </a:p>
          <a:p>
            <a:pPr lvl="1"/>
            <a:endParaRPr lang="th-TH" sz="2100" dirty="0" smtClean="0"/>
          </a:p>
          <a:p>
            <a:pPr lvl="1"/>
            <a:endParaRPr lang="th-TH" sz="2100" dirty="0"/>
          </a:p>
          <a:p>
            <a:pPr lvl="1"/>
            <a:endParaRPr lang="th-TH" sz="2100" dirty="0" smtClean="0"/>
          </a:p>
          <a:p>
            <a:pPr lvl="1"/>
            <a:r>
              <a:rPr lang="th-TH" sz="2100" dirty="0" smtClean="0"/>
              <a:t>ค่าของ </a:t>
            </a:r>
            <a:r>
              <a:rPr lang="en-US" sz="2100" dirty="0" smtClean="0"/>
              <a:t>limit </a:t>
            </a:r>
            <a:r>
              <a:rPr lang="th-TH" sz="2100" dirty="0" smtClean="0"/>
              <a:t>เป็น </a:t>
            </a:r>
            <a:r>
              <a:rPr lang="en-US" sz="2100" dirty="0" smtClean="0"/>
              <a:t>infinity </a:t>
            </a:r>
            <a:r>
              <a:rPr lang="th-TH" sz="2100" dirty="0" smtClean="0"/>
              <a:t>เพราะฉะนั้น </a:t>
            </a:r>
            <a:r>
              <a:rPr lang="en-US" sz="2000" dirty="0" smtClean="0"/>
              <a:t>x</a:t>
            </a:r>
            <a:r>
              <a:rPr lang="en-US" sz="2000" baseline="30000" dirty="0" smtClean="0"/>
              <a:t>4 </a:t>
            </a:r>
            <a:r>
              <a:rPr lang="en-US" sz="2000" dirty="0"/>
              <a:t>= O(3x</a:t>
            </a:r>
            <a:r>
              <a:rPr lang="en-US" sz="2000" baseline="30000" dirty="0"/>
              <a:t>3</a:t>
            </a:r>
            <a:r>
              <a:rPr lang="en-US" sz="2000" dirty="0"/>
              <a:t> + 5x</a:t>
            </a:r>
            <a:r>
              <a:rPr lang="en-US" sz="2000" baseline="30000" dirty="0"/>
              <a:t>2</a:t>
            </a:r>
            <a:r>
              <a:rPr lang="en-US" sz="2000" dirty="0"/>
              <a:t> – 9</a:t>
            </a:r>
            <a:r>
              <a:rPr lang="en-US" sz="2000" dirty="0" smtClean="0"/>
              <a:t>)</a:t>
            </a:r>
            <a:r>
              <a:rPr lang="th-TH" sz="2000" dirty="0" smtClean="0"/>
              <a:t> ไม่เป็นจริง</a:t>
            </a:r>
            <a:endParaRPr lang="th-TH" sz="2000" dirty="0"/>
          </a:p>
          <a:p>
            <a:pPr lvl="1"/>
            <a:endParaRPr lang="en-US" sz="2100" dirty="0" smtClean="0"/>
          </a:p>
          <a:p>
            <a:endParaRPr lang="en-US" sz="3200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987255"/>
              </p:ext>
            </p:extLst>
          </p:nvPr>
        </p:nvGraphicFramePr>
        <p:xfrm>
          <a:off x="1907705" y="2824361"/>
          <a:ext cx="4752527" cy="956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2857320" imgH="571320" progId="Equation.3">
                  <p:embed/>
                </p:oleObj>
              </mc:Choice>
              <mc:Fallback>
                <p:oleObj name="Equation" r:id="rId3" imgW="285732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2824361"/>
                        <a:ext cx="4752527" cy="956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197374"/>
              </p:ext>
            </p:extLst>
          </p:nvPr>
        </p:nvGraphicFramePr>
        <p:xfrm>
          <a:off x="1907705" y="4603523"/>
          <a:ext cx="5080347" cy="98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3035160" imgH="583920" progId="Equation.3">
                  <p:embed/>
                </p:oleObj>
              </mc:Choice>
              <mc:Fallback>
                <p:oleObj name="Equation" r:id="rId5" imgW="30351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4603523"/>
                        <a:ext cx="5080347" cy="985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784189"/>
              </p:ext>
            </p:extLst>
          </p:nvPr>
        </p:nvGraphicFramePr>
        <p:xfrm>
          <a:off x="1917278" y="5333697"/>
          <a:ext cx="3518818" cy="903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2286000" imgH="583920" progId="Equation.3">
                  <p:embed/>
                </p:oleObj>
              </mc:Choice>
              <mc:Fallback>
                <p:oleObj name="Equation" r:id="rId7" imgW="22860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278" y="5333697"/>
                        <a:ext cx="3518818" cy="9036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31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Magnitude Graph</a:t>
            </a:r>
            <a:endParaRPr lang="en-US" dirty="0"/>
          </a:p>
        </p:txBody>
      </p:sp>
      <p:pic>
        <p:nvPicPr>
          <p:cNvPr id="4" name="Picture 3" descr="Figure3.bmp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609" b="8569"/>
          <a:stretch/>
        </p:blipFill>
        <p:spPr bwMode="auto">
          <a:xfrm>
            <a:off x="1403648" y="1556792"/>
            <a:ext cx="5322168" cy="508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490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Big-Omega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100" b="1" dirty="0" smtClean="0">
                <a:ea typeface="ＭＳ Ｐゴシック" panose="020B0600070205080204" pitchFamily="34" charset="-128"/>
              </a:rPr>
              <a:t>คำนิยาม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: </a:t>
            </a:r>
            <a:r>
              <a:rPr lang="th-TH" altLang="en-US" sz="3100" dirty="0" smtClean="0">
                <a:ea typeface="ＭＳ Ｐゴシック" panose="020B0600070205080204" pitchFamily="34" charset="-128"/>
              </a:rPr>
              <a:t>ให้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</a:rPr>
              <a:t>และ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</a:rPr>
              <a:t>เป็นฟังก์ชัน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100" i="1" dirty="0" err="1">
                <a:ea typeface="ＭＳ Ｐゴシック" panose="020B0600070205080204" pitchFamily="34" charset="-128"/>
              </a:rPr>
              <a:t>f</a:t>
            </a:r>
            <a:r>
              <a:rPr lang="en-US" altLang="en-US" sz="3100" dirty="0" err="1">
                <a:ea typeface="ＭＳ Ｐゴシック" panose="020B0600070205080204" pitchFamily="34" charset="-128"/>
              </a:rPr>
              <a:t>,</a:t>
            </a:r>
            <a:r>
              <a:rPr lang="en-US" altLang="en-US" sz="3100" i="1" dirty="0" err="1">
                <a:ea typeface="ＭＳ Ｐゴシック" panose="020B0600070205080204" pitchFamily="34" charset="-128"/>
              </a:rPr>
              <a:t>g</a:t>
            </a:r>
            <a:r>
              <a:rPr lang="en-US" altLang="en-US" sz="3100" dirty="0" err="1">
                <a:ea typeface="ＭＳ Ｐゴシック" panose="020B0600070205080204" pitchFamily="34" charset="-128"/>
              </a:rPr>
              <a:t>:</a:t>
            </a:r>
            <a:r>
              <a:rPr lang="en-US" altLang="en-US" sz="3100" i="1" dirty="0" err="1">
                <a:latin typeface="Algerian" panose="04020705040A02060702" pitchFamily="82" charset="0"/>
                <a:ea typeface="ＭＳ Ｐゴシック" panose="020B0600070205080204" pitchFamily="34" charset="-128"/>
              </a:rPr>
              <a:t>N</a:t>
            </a:r>
            <a:r>
              <a:rPr lang="en-US" altLang="en-US" sz="31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</a:t>
            </a:r>
            <a:r>
              <a:rPr lang="en-US" altLang="en-US" sz="3100" i="1" dirty="0" err="1">
                <a:latin typeface="Algerian" panose="04020705040A02060702" pitchFamily="82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sz="3100" baseline="300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+</a:t>
            </a:r>
            <a:r>
              <a:rPr lang="th-TH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เราสามารถพูดได้ว่า</a:t>
            </a:r>
            <a:endParaRPr lang="en-US" altLang="en-US" sz="3100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  (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อ่านว่า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มี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Big-Omega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เป็น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)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ถ้ามีค่าคงที่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c  </a:t>
            </a:r>
            <a:r>
              <a:rPr lang="en-US" altLang="en-US" sz="3100" i="1" dirty="0">
                <a:latin typeface="Algerian" panose="04020705040A02060702" pitchFamily="82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sz="3100" baseline="30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+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และ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n</a:t>
            </a:r>
            <a:r>
              <a:rPr lang="en-US" altLang="en-US" sz="3100" baseline="-250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o</a:t>
            </a:r>
            <a:r>
              <a:rPr lang="en-US" altLang="en-US" sz="31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</a:t>
            </a:r>
            <a:r>
              <a:rPr lang="en-US" altLang="en-US" sz="3100" i="1" dirty="0" err="1">
                <a:latin typeface="Algerian" panose="04020705040A02060702" pitchFamily="82" charset="0"/>
                <a:ea typeface="ＭＳ Ｐゴシック" panose="020B0600070205080204" pitchFamily="34" charset="-128"/>
              </a:rPr>
              <a:t>N</a:t>
            </a:r>
            <a:r>
              <a:rPr lang="en-US" altLang="en-US" sz="3100" i="1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ที่ซึ่ง ทุกจำนวนเต็มที่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n  n</a:t>
            </a:r>
            <a:r>
              <a:rPr lang="en-US" altLang="en-US" sz="3100" baseline="-25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0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ทำให้</a:t>
            </a:r>
            <a:endParaRPr lang="en-US" altLang="en-US" sz="3100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    c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</a:t>
            </a:r>
          </a:p>
          <a:p>
            <a:endParaRPr lang="en-US" altLang="en-US" sz="3100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สรุปง่ายๆ คือ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จะมีค่ามากกว่าหรือเท่ากับ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</a:p>
          <a:p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Big-Omega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เป็นตัวบ่งบอกถึง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u="sng" dirty="0">
                <a:ea typeface="ＭＳ Ｐゴシック" panose="020B0600070205080204" pitchFamily="34" charset="-128"/>
                <a:sym typeface="Symbol" panose="05050102010706020507" pitchFamily="18" charset="2"/>
              </a:rPr>
              <a:t>lower </a:t>
            </a:r>
            <a:r>
              <a:rPr lang="en-US" altLang="en-US" sz="3100" u="sng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bound</a:t>
            </a:r>
            <a:r>
              <a:rPr lang="th-TH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กรณีที่ดีที่สุด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)</a:t>
            </a:r>
            <a:endParaRPr lang="en-US" altLang="en-US" sz="3100" u="sng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4621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</a:t>
            </a:r>
            <a:r>
              <a:rPr lang="th-TH" dirty="0"/>
              <a:t>นิยาม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b="1" dirty="0"/>
              <a:t>คำนิยาม </a:t>
            </a:r>
            <a:r>
              <a:rPr lang="en-US" sz="2400" dirty="0"/>
              <a:t>: algorithm</a:t>
            </a:r>
            <a:r>
              <a:rPr lang="en-US" sz="2400" b="1" dirty="0"/>
              <a:t> </a:t>
            </a:r>
            <a:r>
              <a:rPr lang="th-TH" sz="2400" dirty="0"/>
              <a:t>คือ </a:t>
            </a:r>
            <a:r>
              <a:rPr lang="en-US" sz="2400" dirty="0"/>
              <a:t>set </a:t>
            </a:r>
            <a:r>
              <a:rPr lang="th-TH" sz="2400" dirty="0"/>
              <a:t>ที่มีขอบเขต </a:t>
            </a:r>
            <a:r>
              <a:rPr lang="en-US" sz="2400" dirty="0"/>
              <a:t>(finite set) </a:t>
            </a:r>
            <a:r>
              <a:rPr lang="th-TH" sz="2400" dirty="0"/>
              <a:t>ของคำสั่งเพื่อใช้ในการดำเนินการคำนวณ หรือ แก้ไข</a:t>
            </a:r>
            <a:r>
              <a:rPr lang="th-TH" sz="2400" dirty="0" smtClean="0"/>
              <a:t>ปัญหา</a:t>
            </a:r>
          </a:p>
          <a:p>
            <a:r>
              <a:rPr lang="th-TH" sz="2400" dirty="0" smtClean="0"/>
              <a:t>คุณสมบัติของ </a:t>
            </a:r>
            <a:r>
              <a:rPr lang="en-US" sz="2400" dirty="0" smtClean="0"/>
              <a:t>algorithm</a:t>
            </a:r>
          </a:p>
          <a:p>
            <a:pPr lvl="1"/>
            <a:r>
              <a:rPr lang="en-US" sz="2000" dirty="0" smtClean="0"/>
              <a:t>Finite: algorithm </a:t>
            </a:r>
            <a:r>
              <a:rPr lang="th-TH" sz="2000" dirty="0" smtClean="0"/>
              <a:t>จะต้องมีจุดสิ้นสุดของการทำงาน</a:t>
            </a:r>
          </a:p>
          <a:p>
            <a:pPr lvl="1"/>
            <a:r>
              <a:rPr lang="en-US" sz="2000" dirty="0" smtClean="0"/>
              <a:t>Complete: </a:t>
            </a:r>
            <a:r>
              <a:rPr lang="th-TH" sz="2000" dirty="0" smtClean="0"/>
              <a:t>จะต้องสามารถให้คำตอบได้ ถ้าปัญหานั้นมีคำตอบ</a:t>
            </a:r>
            <a:endParaRPr lang="en-US" sz="2000" dirty="0" smtClean="0"/>
          </a:p>
          <a:p>
            <a:pPr lvl="1"/>
            <a:r>
              <a:rPr lang="en-US" sz="2000" dirty="0" smtClean="0"/>
              <a:t>Correct (sound): </a:t>
            </a:r>
            <a:r>
              <a:rPr lang="th-TH" sz="2000" dirty="0" smtClean="0"/>
              <a:t>จะต้องให้คำตอบที่ถูกต้อง</a:t>
            </a:r>
          </a:p>
          <a:p>
            <a:r>
              <a:rPr lang="en-US" sz="2400" dirty="0" smtClean="0"/>
              <a:t>Algorithm </a:t>
            </a:r>
            <a:r>
              <a:rPr lang="th-TH" sz="2400" dirty="0" smtClean="0"/>
              <a:t>ที่ดีนั้นควรจะ </a:t>
            </a:r>
            <a:r>
              <a:rPr lang="en-US" sz="2400" u="sng" dirty="0" smtClean="0"/>
              <a:t>effective</a:t>
            </a:r>
            <a:r>
              <a:rPr lang="th-TH" sz="2400" dirty="0" smtClean="0"/>
              <a:t> หมายถึงสามารถให้คำตอบได้ในเวลาที่เหมาะสม</a:t>
            </a:r>
          </a:p>
          <a:p>
            <a:r>
              <a:rPr lang="en-US" sz="2400" u="sng" dirty="0" smtClean="0"/>
              <a:t>Efficient</a:t>
            </a:r>
            <a:r>
              <a:rPr lang="th-TH" sz="2400" dirty="0"/>
              <a:t> </a:t>
            </a:r>
            <a:r>
              <a:rPr lang="th-TH" sz="2400" dirty="0" smtClean="0"/>
              <a:t>หมายถึงให้คำตอบได้ในเวลาแบบ </a:t>
            </a:r>
            <a:r>
              <a:rPr lang="en-US" sz="2400" dirty="0" smtClean="0"/>
              <a:t>polynomial</a:t>
            </a:r>
            <a:r>
              <a:rPr lang="th-TH" sz="2400" dirty="0" smtClean="0"/>
              <a:t> ดังนั้น </a:t>
            </a:r>
            <a:r>
              <a:rPr lang="en-US" sz="2400" dirty="0" smtClean="0"/>
              <a:t>effective </a:t>
            </a:r>
            <a:r>
              <a:rPr lang="th-TH" sz="2400" dirty="0" smtClean="0"/>
              <a:t>ไม่เท่ากับ </a:t>
            </a:r>
            <a:r>
              <a:rPr lang="en-US" sz="2400" dirty="0" smtClean="0"/>
              <a:t>efficient</a:t>
            </a:r>
          </a:p>
          <a:p>
            <a:r>
              <a:rPr lang="th-TH" sz="2400" dirty="0" smtClean="0"/>
              <a:t>ในปัญหาเดียวกันสามารถมี </a:t>
            </a:r>
            <a:r>
              <a:rPr lang="en-US" sz="2400" dirty="0" smtClean="0"/>
              <a:t>algorithm </a:t>
            </a:r>
            <a:r>
              <a:rPr lang="th-TH" sz="2400" dirty="0" smtClean="0"/>
              <a:t>ในการแก้ไขปัญหาได้หลายแบบ</a:t>
            </a:r>
          </a:p>
        </p:txBody>
      </p:sp>
    </p:spTree>
    <p:extLst>
      <p:ext uri="{BB962C8B-B14F-4D97-AF65-F5344CB8AC3E}">
        <p14:creationId xmlns:p14="http://schemas.microsoft.com/office/powerpoint/2010/main" val="4273318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Big-Theta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100" b="1" dirty="0" smtClean="0">
                <a:ea typeface="ＭＳ Ｐゴシック" panose="020B0600070205080204" pitchFamily="34" charset="-128"/>
              </a:rPr>
              <a:t>คำนิยาม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: </a:t>
            </a:r>
            <a:r>
              <a:rPr lang="th-TH" altLang="en-US" sz="3100" dirty="0" smtClean="0">
                <a:ea typeface="ＭＳ Ｐゴシック" panose="020B0600070205080204" pitchFamily="34" charset="-128"/>
              </a:rPr>
              <a:t>ให้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</a:rPr>
              <a:t>และ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</a:rPr>
              <a:t>เป็นฟังก์ชัน</a:t>
            </a:r>
            <a:r>
              <a:rPr lang="en-US" altLang="en-US" sz="3100" dirty="0" smtClean="0">
                <a:ea typeface="ＭＳ Ｐゴシック" panose="020B0600070205080204" pitchFamily="34" charset="-128"/>
              </a:rPr>
              <a:t> </a:t>
            </a:r>
            <a:r>
              <a:rPr lang="en-US" altLang="en-US" sz="3100" i="1" dirty="0" err="1">
                <a:ea typeface="ＭＳ Ｐゴシック" panose="020B0600070205080204" pitchFamily="34" charset="-128"/>
              </a:rPr>
              <a:t>f</a:t>
            </a:r>
            <a:r>
              <a:rPr lang="en-US" altLang="en-US" sz="3100" dirty="0" err="1">
                <a:ea typeface="ＭＳ Ｐゴシック" panose="020B0600070205080204" pitchFamily="34" charset="-128"/>
              </a:rPr>
              <a:t>,</a:t>
            </a:r>
            <a:r>
              <a:rPr lang="en-US" altLang="en-US" sz="3100" i="1" dirty="0" err="1">
                <a:ea typeface="ＭＳ Ｐゴシック" panose="020B0600070205080204" pitchFamily="34" charset="-128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</a:rPr>
              <a:t>: </a:t>
            </a:r>
            <a:r>
              <a:rPr lang="en-US" altLang="en-US" sz="3100" i="1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N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</a:t>
            </a:r>
            <a:r>
              <a:rPr lang="en-US" altLang="en-US" sz="3100" i="1" dirty="0">
                <a:latin typeface="Algerian" panose="04020705040A02060702" pitchFamily="82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sz="3100" baseline="30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+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. 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เราสามารถพูดได้ว่า</a:t>
            </a:r>
            <a:endParaRPr lang="en-US" altLang="en-US" sz="3100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  (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	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อ่านว่า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มี 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Big-Omega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เป็น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)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ถ้ามีค่าคงที่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c</a:t>
            </a:r>
            <a:r>
              <a:rPr lang="en-US" altLang="en-US" sz="3100" baseline="-25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1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, c</a:t>
            </a:r>
            <a:r>
              <a:rPr lang="en-US" altLang="en-US" sz="3100" baseline="-25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 </a:t>
            </a:r>
            <a:r>
              <a:rPr lang="en-US" altLang="en-US" sz="3100" i="1" dirty="0">
                <a:latin typeface="Algerian" panose="04020705040A02060702" pitchFamily="82" charset="0"/>
                <a:ea typeface="ＭＳ Ｐゴシック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sz="3100" baseline="30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+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และ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n</a:t>
            </a:r>
            <a:r>
              <a:rPr lang="en-US" altLang="en-US" sz="3100" baseline="-250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o</a:t>
            </a:r>
            <a:r>
              <a:rPr lang="en-US" altLang="en-US" sz="3100" dirty="0" err="1">
                <a:ea typeface="ＭＳ Ｐゴシック" panose="020B0600070205080204" pitchFamily="34" charset="-128"/>
                <a:sym typeface="Symbol" panose="05050102010706020507" pitchFamily="18" charset="2"/>
              </a:rPr>
              <a:t></a:t>
            </a:r>
            <a:r>
              <a:rPr lang="en-US" altLang="en-US" sz="3100" i="1" dirty="0" err="1">
                <a:latin typeface="Algerian" panose="04020705040A02060702" pitchFamily="82" charset="0"/>
                <a:ea typeface="ＭＳ Ｐゴシック" panose="020B0600070205080204" pitchFamily="34" charset="-128"/>
              </a:rPr>
              <a:t>N</a:t>
            </a:r>
            <a:r>
              <a:rPr lang="en-US" altLang="en-US" sz="3100" i="1" dirty="0">
                <a:latin typeface="Algerian" panose="04020705040A02060702" pitchFamily="82" charset="0"/>
                <a:ea typeface="ＭＳ Ｐゴシック" panose="020B0600070205080204" pitchFamily="34" charset="-128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ที่ซี่งสำหรับทุกจำนวนเต็ม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n  n</a:t>
            </a:r>
            <a:r>
              <a:rPr lang="en-US" altLang="en-US" sz="3100" baseline="-25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0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เราได้</a:t>
            </a:r>
            <a:endParaRPr lang="en-US" altLang="en-US" sz="3100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c</a:t>
            </a:r>
            <a:r>
              <a:rPr lang="en-US" altLang="en-US" sz="3100" baseline="-25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1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  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f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(n)  c</a:t>
            </a:r>
            <a:r>
              <a:rPr lang="en-US" altLang="en-US" sz="3100" baseline="-25000" dirty="0">
                <a:ea typeface="ＭＳ Ｐゴシック" panose="020B0600070205080204" pitchFamily="34" charset="-128"/>
                <a:sym typeface="Symbol" panose="05050102010706020507" pitchFamily="18" charset="2"/>
              </a:rPr>
              <a:t>2</a:t>
            </a:r>
            <a:r>
              <a:rPr lang="en-US" altLang="en-US" sz="3100" i="1" dirty="0">
                <a:ea typeface="ＭＳ Ｐゴシック" panose="020B0600070205080204" pitchFamily="34" charset="-128"/>
                <a:sym typeface="Symbol" panose="05050102010706020507" pitchFamily="18" charset="2"/>
              </a:rPr>
              <a:t>g</a:t>
            </a:r>
            <a:r>
              <a:rPr lang="en-US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(n</a:t>
            </a:r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)</a:t>
            </a:r>
            <a:endParaRPr lang="th-TH" altLang="en-US" sz="3100" dirty="0" smtClean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US" altLang="en-US" sz="3100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r>
              <a:rPr lang="en-US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Big-Theta 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ให้ฟังก์ชันที่เป็นฟังก์ชันเฉลี่ยโดยคุมทั้งขอบเขตบนแล</a:t>
            </a:r>
            <a:r>
              <a:rPr lang="th-TH" altLang="en-US" sz="3100" dirty="0">
                <a:ea typeface="ＭＳ Ｐゴシック" panose="020B0600070205080204" pitchFamily="34" charset="-128"/>
                <a:sym typeface="Symbol" panose="05050102010706020507" pitchFamily="18" charset="2"/>
              </a:rPr>
              <a:t>ะ</a:t>
            </a:r>
            <a:r>
              <a:rPr lang="th-TH" altLang="en-US" sz="3100" dirty="0" smtClean="0">
                <a:ea typeface="ＭＳ Ｐゴシック" panose="020B0600070205080204" pitchFamily="34" charset="-128"/>
                <a:sym typeface="Symbol" panose="05050102010706020507" pitchFamily="18" charset="2"/>
              </a:rPr>
              <a:t>ล่าง</a:t>
            </a:r>
            <a:endParaRPr lang="en-US" altLang="en-US" sz="3100" u="sng" dirty="0">
              <a:ea typeface="ＭＳ Ｐゴシック" panose="020B0600070205080204" pitchFamily="34" charset="-128"/>
              <a:sym typeface="Symbol" panose="05050102010706020507" pitchFamily="18" charset="2"/>
            </a:endParaRPr>
          </a:p>
          <a:p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14279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สรุปฟังก์ชันพื้นฐานที่สำคัญ</a:t>
            </a:r>
            <a:r>
              <a:rPr lang="en-US" altLang="en-US" dirty="0" smtClean="0"/>
              <a:t> (1)</a:t>
            </a:r>
            <a:endParaRPr lang="en-US" altLang="en-US" dirty="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en-US" dirty="0" smtClean="0">
                <a:sym typeface="Symbol" panose="05050102010706020507" pitchFamily="18" charset="2"/>
              </a:rPr>
              <a:t>จงหา </a:t>
            </a:r>
            <a:r>
              <a:rPr lang="en-US" altLang="en-US" dirty="0" smtClean="0">
                <a:sym typeface="Symbol" panose="05050102010706020507" pitchFamily="18" charset="2"/>
              </a:rPr>
              <a:t>Big-O </a:t>
            </a:r>
            <a:r>
              <a:rPr lang="th-TH" altLang="en-US" dirty="0" smtClean="0">
                <a:sym typeface="Symbol" panose="05050102010706020507" pitchFamily="18" charset="2"/>
              </a:rPr>
              <a:t>ของ </a:t>
            </a:r>
            <a:r>
              <a:rPr lang="en-US" altLang="en-US" dirty="0" smtClean="0">
                <a:sym typeface="Symbol" panose="05050102010706020507" pitchFamily="18" charset="2"/>
              </a:rPr>
              <a:t>n!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Symbol" panose="05050102010706020507" pitchFamily="18" charset="2"/>
              </a:rPr>
              <a:t>n! = 1 x 2 x 3 … x (n-1) x n</a:t>
            </a:r>
          </a:p>
          <a:p>
            <a:pPr marL="366713" lvl="1" indent="0">
              <a:lnSpc>
                <a:spcPct val="90000"/>
              </a:lnSpc>
              <a:buNone/>
            </a:pPr>
            <a:r>
              <a:rPr lang="en-US" altLang="en-US" dirty="0" smtClean="0">
                <a:sym typeface="Symbol" panose="05050102010706020507" pitchFamily="18" charset="2"/>
              </a:rPr>
              <a:t>      &lt;= n x n x n … x n      x n</a:t>
            </a:r>
          </a:p>
          <a:p>
            <a:pPr marL="366713" lvl="1" indent="0">
              <a:lnSpc>
                <a:spcPct val="90000"/>
              </a:lnSpc>
              <a:buNone/>
            </a:pP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     &lt;= n</a:t>
            </a:r>
            <a:r>
              <a:rPr lang="en-US" altLang="en-US" baseline="30000" dirty="0" smtClean="0">
                <a:sym typeface="Symbol" panose="05050102010706020507" pitchFamily="18" charset="2"/>
              </a:rPr>
              <a:t>n</a:t>
            </a:r>
          </a:p>
          <a:p>
            <a:pPr marL="366713" lvl="1" indent="0">
              <a:lnSpc>
                <a:spcPct val="90000"/>
              </a:lnSpc>
              <a:buNone/>
            </a:pPr>
            <a:endParaRPr lang="en-US" altLang="en-US" baseline="30000" dirty="0">
              <a:sym typeface="Symbol" panose="05050102010706020507" pitchFamily="18" charset="2"/>
            </a:endParaRPr>
          </a:p>
          <a:p>
            <a:pPr marL="366713" lvl="1" indent="0">
              <a:lnSpc>
                <a:spcPct val="90000"/>
              </a:lnSpc>
              <a:buNone/>
            </a:pPr>
            <a:r>
              <a:rPr lang="th-TH" altLang="en-US" dirty="0" smtClean="0">
                <a:sym typeface="Symbol" panose="05050102010706020507" pitchFamily="18" charset="2"/>
              </a:rPr>
              <a:t>ดังนั้น </a:t>
            </a:r>
            <a:r>
              <a:rPr lang="en-US" altLang="en-US" dirty="0" smtClean="0">
                <a:sym typeface="Symbol" panose="05050102010706020507" pitchFamily="18" charset="2"/>
              </a:rPr>
              <a:t>n! </a:t>
            </a:r>
            <a:r>
              <a:rPr lang="th-TH" altLang="en-US" dirty="0" smtClean="0">
                <a:sym typeface="Symbol" panose="05050102010706020507" pitchFamily="18" charset="2"/>
              </a:rPr>
              <a:t>มี </a:t>
            </a:r>
            <a:r>
              <a:rPr lang="en-US" altLang="en-US" dirty="0" smtClean="0">
                <a:sym typeface="Symbol" panose="05050102010706020507" pitchFamily="18" charset="2"/>
              </a:rPr>
              <a:t>O(n</a:t>
            </a:r>
            <a:r>
              <a:rPr lang="en-US" altLang="en-US" baseline="30000" dirty="0">
                <a:sym typeface="Symbol" panose="05050102010706020507" pitchFamily="18" charset="2"/>
              </a:rPr>
              <a:t>n</a:t>
            </a:r>
            <a:r>
              <a:rPr lang="en-US" altLang="en-US" dirty="0" smtClean="0">
                <a:sym typeface="Symbol" panose="05050102010706020507" pitchFamily="18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h-TH" altLang="en-US" dirty="0" smtClean="0">
                <a:sym typeface="Symbol" panose="05050102010706020507" pitchFamily="18" charset="2"/>
              </a:rPr>
              <a:t>จงหา </a:t>
            </a:r>
            <a:r>
              <a:rPr lang="en-US" altLang="en-US" dirty="0" smtClean="0">
                <a:sym typeface="Symbol" panose="05050102010706020507" pitchFamily="18" charset="2"/>
              </a:rPr>
              <a:t>Big-O </a:t>
            </a:r>
            <a:r>
              <a:rPr lang="th-TH" altLang="en-US" dirty="0" smtClean="0">
                <a:sym typeface="Symbol" panose="05050102010706020507" pitchFamily="18" charset="2"/>
              </a:rPr>
              <a:t>ของ </a:t>
            </a:r>
            <a:r>
              <a:rPr lang="en-US" altLang="en-US" dirty="0" smtClean="0">
                <a:sym typeface="Symbol" panose="05050102010706020507" pitchFamily="18" charset="2"/>
              </a:rPr>
              <a:t>log(n!) ?</a:t>
            </a:r>
            <a:endParaRPr lang="en-US" alt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727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สรุปฟังก์ชันพื้นฐานที่สำคัญ</a:t>
            </a:r>
            <a:r>
              <a:rPr lang="en-US" altLang="en-US" dirty="0"/>
              <a:t> </a:t>
            </a:r>
            <a:r>
              <a:rPr lang="en-US" alt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en-US" sz="3200" dirty="0" smtClean="0"/>
              <a:t>สมการ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polynomial </a:t>
            </a:r>
            <a:r>
              <a:rPr lang="th-TH" altLang="en-US" sz="3200" dirty="0" smtClean="0"/>
              <a:t>จะมี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big</a:t>
            </a:r>
            <a:r>
              <a:rPr lang="en-US" altLang="en-US" sz="3200" dirty="0">
                <a:sym typeface="Symbol" panose="05050102010706020507" pitchFamily="18" charset="2"/>
              </a:rPr>
              <a:t>- </a:t>
            </a:r>
            <a:r>
              <a:rPr lang="th-TH" altLang="en-US" sz="3200" dirty="0" smtClean="0">
                <a:sym typeface="Symbol" panose="05050102010706020507" pitchFamily="18" charset="2"/>
              </a:rPr>
              <a:t>เป็นเทอมที่ใหญ่ที่สุด</a:t>
            </a:r>
            <a:endParaRPr lang="en-US" altLang="en-US" sz="320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altLang="en-US" sz="2800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dirty="0" smtClean="0">
                <a:sym typeface="Symbol" panose="05050102010706020507" pitchFamily="18" charset="2"/>
              </a:rPr>
              <a:t>: 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4</a:t>
            </a:r>
            <a:r>
              <a:rPr lang="en-US" altLang="en-US" sz="2800" dirty="0"/>
              <a:t>/100000 + 3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3 </a:t>
            </a:r>
            <a:r>
              <a:rPr lang="en-US" altLang="en-US" sz="2800" dirty="0"/>
              <a:t>+ 5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2 </a:t>
            </a:r>
            <a:r>
              <a:rPr lang="en-US" altLang="en-US" sz="2800" dirty="0"/>
              <a:t>– 9 </a:t>
            </a:r>
            <a:r>
              <a:rPr lang="en-US" altLang="en-US" sz="2800" dirty="0">
                <a:sym typeface="Symbol" panose="05050102010706020507" pitchFamily="18" charset="2"/>
              </a:rPr>
              <a:t>=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anose="05050102010706020507" pitchFamily="18" charset="2"/>
              </a:rPr>
              <a:t>(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4</a:t>
            </a:r>
            <a:r>
              <a:rPr lang="en-US" altLang="en-US" sz="2800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h-TH" altLang="en-US" sz="3200" dirty="0" smtClean="0">
                <a:sym typeface="Symbol" panose="05050102010706020507" pitchFamily="18" charset="2"/>
              </a:rPr>
              <a:t>ผลบวกของ </a:t>
            </a:r>
            <a:r>
              <a:rPr lang="en-US" altLang="en-US" sz="3200" dirty="0" smtClean="0">
                <a:sym typeface="Symbol" panose="05050102010706020507" pitchFamily="18" charset="2"/>
              </a:rPr>
              <a:t>2 </a:t>
            </a:r>
            <a:r>
              <a:rPr lang="th-TH" altLang="en-US" sz="3200" dirty="0" smtClean="0">
                <a:sym typeface="Symbol" panose="05050102010706020507" pitchFamily="18" charset="2"/>
              </a:rPr>
              <a:t>ฟังก์ชัน จะมี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>
                <a:sym typeface="Symbol" panose="05050102010706020507" pitchFamily="18" charset="2"/>
              </a:rPr>
              <a:t>big-</a:t>
            </a:r>
            <a:r>
              <a:rPr lang="en-US" altLang="en-US" sz="3200" i="1" dirty="0">
                <a:sym typeface="Symbol" panose="05050102010706020507" pitchFamily="18" charset="2"/>
              </a:rPr>
              <a:t>O </a:t>
            </a:r>
            <a:r>
              <a:rPr lang="th-TH" altLang="en-US" sz="3200" dirty="0" smtClean="0">
                <a:sym typeface="Symbol" panose="05050102010706020507" pitchFamily="18" charset="2"/>
              </a:rPr>
              <a:t>เป็นเทอมที่ใหญ่ที่สุด</a:t>
            </a:r>
            <a:endParaRPr lang="en-US" altLang="en-US" sz="3200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altLang="en-US" sz="2800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dirty="0" smtClean="0">
                <a:sym typeface="Symbol" panose="05050102010706020507" pitchFamily="18" charset="2"/>
              </a:rPr>
              <a:t>: 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4 </a:t>
            </a:r>
            <a:r>
              <a:rPr lang="en-US" altLang="en-US" sz="2800" dirty="0"/>
              <a:t>ln(</a:t>
            </a:r>
            <a:r>
              <a:rPr lang="en-US" altLang="en-US" sz="2800" i="1" dirty="0"/>
              <a:t>x </a:t>
            </a:r>
            <a:r>
              <a:rPr lang="en-US" altLang="en-US" sz="2800" dirty="0"/>
              <a:t>) + 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5</a:t>
            </a:r>
            <a:r>
              <a:rPr lang="en-US" altLang="en-US" sz="2800" dirty="0"/>
              <a:t> = </a:t>
            </a:r>
            <a:r>
              <a:rPr lang="en-US" altLang="en-US" sz="2800" i="1" dirty="0">
                <a:sym typeface="Symbol" panose="05050102010706020507" pitchFamily="18" charset="2"/>
              </a:rPr>
              <a:t>O </a:t>
            </a:r>
            <a:r>
              <a:rPr lang="en-US" altLang="en-US" sz="2800" dirty="0">
                <a:sym typeface="Symbol" panose="05050102010706020507" pitchFamily="18" charset="2"/>
              </a:rPr>
              <a:t>(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5</a:t>
            </a:r>
            <a:r>
              <a:rPr lang="en-US" altLang="en-US" sz="2800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h-TH" altLang="en-US" sz="3200" dirty="0" smtClean="0">
                <a:sym typeface="Symbol" panose="05050102010706020507" pitchFamily="18" charset="2"/>
              </a:rPr>
              <a:t>ค่าคงที่ที่ไม่ใช่ </a:t>
            </a:r>
            <a:r>
              <a:rPr lang="en-US" altLang="en-US" sz="3200" dirty="0" smtClean="0">
                <a:sym typeface="Symbol" panose="05050102010706020507" pitchFamily="18" charset="2"/>
              </a:rPr>
              <a:t>0 </a:t>
            </a:r>
            <a:r>
              <a:rPr lang="th-TH" altLang="en-US" sz="3200" dirty="0" smtClean="0">
                <a:sym typeface="Symbol" panose="05050102010706020507" pitchFamily="18" charset="2"/>
              </a:rPr>
              <a:t>จะสามารถละทิ้งได้เลย</a:t>
            </a:r>
          </a:p>
          <a:p>
            <a:pPr lvl="1">
              <a:lnSpc>
                <a:spcPct val="90000"/>
              </a:lnSpc>
            </a:pPr>
            <a:r>
              <a:rPr lang="th-TH" altLang="en-US" sz="2800" dirty="0" smtClean="0">
                <a:sym typeface="Symbol" panose="05050102010706020507" pitchFamily="18" charset="2"/>
              </a:rPr>
              <a:t>ตัวอย่าง</a:t>
            </a:r>
            <a:r>
              <a:rPr lang="en-US" altLang="en-US" sz="2800" dirty="0" smtClean="0">
                <a:sym typeface="Symbol" panose="05050102010706020507" pitchFamily="18" charset="2"/>
              </a:rPr>
              <a:t>: </a:t>
            </a:r>
            <a:r>
              <a:rPr lang="en-US" altLang="en-US" sz="2800" dirty="0">
                <a:sym typeface="Symbol" panose="05050102010706020507" pitchFamily="18" charset="2"/>
              </a:rPr>
              <a:t>17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4 </a:t>
            </a:r>
            <a:r>
              <a:rPr lang="en-US" altLang="en-US" sz="2800" dirty="0"/>
              <a:t>ln(</a:t>
            </a:r>
            <a:r>
              <a:rPr lang="en-US" altLang="en-US" sz="2800" i="1" dirty="0"/>
              <a:t>x </a:t>
            </a:r>
            <a:r>
              <a:rPr lang="en-US" altLang="en-US" sz="2800" dirty="0"/>
              <a:t>) = </a:t>
            </a:r>
            <a:r>
              <a:rPr lang="en-US" altLang="en-US" sz="2800" i="1" dirty="0">
                <a:sym typeface="Symbol" panose="05050102010706020507" pitchFamily="18" charset="2"/>
              </a:rPr>
              <a:t>O </a:t>
            </a:r>
            <a:r>
              <a:rPr lang="en-US" altLang="en-US" sz="2800" dirty="0">
                <a:sym typeface="Symbol" panose="05050102010706020507" pitchFamily="18" charset="2"/>
              </a:rPr>
              <a:t>(</a:t>
            </a:r>
            <a:r>
              <a:rPr lang="en-US" altLang="en-US" sz="2800" i="1" dirty="0"/>
              <a:t>x </a:t>
            </a:r>
            <a:r>
              <a:rPr lang="en-US" altLang="en-US" sz="2800" baseline="30000" dirty="0"/>
              <a:t>4 </a:t>
            </a:r>
            <a:r>
              <a:rPr lang="en-US" altLang="en-US" sz="2800" dirty="0"/>
              <a:t>ln(</a:t>
            </a:r>
            <a:r>
              <a:rPr lang="en-US" altLang="en-US" sz="2800" i="1" dirty="0"/>
              <a:t>x </a:t>
            </a:r>
            <a:r>
              <a:rPr lang="en-US" altLang="en-US" sz="2800" dirty="0"/>
              <a:t>)</a:t>
            </a:r>
            <a:r>
              <a:rPr lang="en-US" altLang="en-US" sz="2800" dirty="0">
                <a:sym typeface="Symbol" panose="05050102010706020507" pitchFamily="18" charset="2"/>
              </a:rPr>
              <a:t>)</a:t>
            </a:r>
            <a:endParaRPr lang="en-US" altLang="en-US" sz="2800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022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</a:t>
            </a:r>
            <a:r>
              <a:rPr lang="th-TH" dirty="0" smtClean="0"/>
              <a:t>ทำร่วมกัน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637469"/>
            <a:ext cx="5211006" cy="25116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861048"/>
            <a:ext cx="5076989" cy="279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/>
          <a:lstStyle/>
          <a:p>
            <a:r>
              <a:rPr lang="th-TH" sz="2400" dirty="0" smtClean="0"/>
              <a:t>คำคล้ายกับ </a:t>
            </a:r>
            <a:r>
              <a:rPr lang="en-US" sz="2400" dirty="0" smtClean="0"/>
              <a:t>algorithm </a:t>
            </a:r>
            <a:r>
              <a:rPr lang="th-TH" sz="2400" dirty="0" smtClean="0"/>
              <a:t>คือ </a:t>
            </a:r>
            <a:r>
              <a:rPr lang="en-US" sz="2400" dirty="0" smtClean="0"/>
              <a:t>program, recipe, procedure </a:t>
            </a:r>
            <a:r>
              <a:rPr lang="th-TH" sz="2400" dirty="0" smtClean="0"/>
              <a:t>เป็นต้น</a:t>
            </a:r>
          </a:p>
          <a:p>
            <a:r>
              <a:rPr lang="th-TH" sz="2400" b="1" dirty="0" smtClean="0"/>
              <a:t>ตัวอย่างโปรแกรมในภาษา </a:t>
            </a:r>
            <a:r>
              <a:rPr lang="en-US" sz="2400" b="1" dirty="0" smtClean="0"/>
              <a:t>Java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 func1(</a:t>
            </a:r>
            <a:r>
              <a:rPr lang="en-US" sz="2000" dirty="0" err="1" smtClean="0"/>
              <a:t>int</a:t>
            </a:r>
            <a:r>
              <a:rPr lang="en-US" sz="2000" dirty="0" smtClean="0"/>
              <a:t>[ ] a) 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x = a[0];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for(</a:t>
            </a:r>
            <a:r>
              <a:rPr lang="en-US" sz="2000" dirty="0" err="1" smtClean="0"/>
              <a:t>i</a:t>
            </a:r>
            <a:r>
              <a:rPr lang="en-US" sz="2000" dirty="0" smtClean="0"/>
              <a:t> = 1;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</a:t>
            </a:r>
            <a:r>
              <a:rPr lang="en-US" sz="2000" dirty="0" err="1" smtClean="0"/>
              <a:t>a.length</a:t>
            </a:r>
            <a:r>
              <a:rPr lang="en-US" sz="2000" dirty="0" smtClean="0"/>
              <a:t>; </a:t>
            </a:r>
            <a:r>
              <a:rPr lang="en-US" sz="2000" dirty="0" err="1" smtClean="0"/>
              <a:t>i</a:t>
            </a:r>
            <a:r>
              <a:rPr lang="en-US" sz="2000" dirty="0" smtClean="0"/>
              <a:t>++) 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if(x &gt; a[</a:t>
            </a:r>
            <a:r>
              <a:rPr lang="en-US" sz="2000" dirty="0" err="1" smtClean="0"/>
              <a:t>i</a:t>
            </a:r>
            <a:r>
              <a:rPr lang="en-US" sz="2000" dirty="0" smtClean="0"/>
              <a:t>])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x = a[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return x;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593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เนื่องด้วยบางคนอาจจะเขียนภาษา </a:t>
            </a:r>
            <a:r>
              <a:rPr lang="en-US" sz="2800" dirty="0" smtClean="0"/>
              <a:t>Java </a:t>
            </a:r>
            <a:r>
              <a:rPr lang="th-TH" sz="2800" dirty="0" smtClean="0"/>
              <a:t>ไม่เป็น จึงควรเขียน </a:t>
            </a:r>
            <a:r>
              <a:rPr lang="en-US" sz="2800" dirty="0" smtClean="0"/>
              <a:t>algorithm </a:t>
            </a:r>
            <a:r>
              <a:rPr lang="th-TH" sz="2800" dirty="0" smtClean="0"/>
              <a:t>ให้อยู่ในรูปที่คนทั่วไปเข้าใจ และสามารถแปลงไปเป็นภาษาโปรแกรมที่ใช้อยู่ได้ </a:t>
            </a:r>
          </a:p>
          <a:p>
            <a:r>
              <a:rPr lang="en-US" sz="2800" b="1" dirty="0" smtClean="0"/>
              <a:t>Pseudo-code version 1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integer  func1(</a:t>
            </a:r>
            <a:r>
              <a:rPr lang="en-US" sz="2200" dirty="0" err="1" smtClean="0"/>
              <a:t>integer_array</a:t>
            </a:r>
            <a:r>
              <a:rPr lang="en-US" sz="2200" dirty="0" smtClean="0"/>
              <a:t> (a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a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, …, a</a:t>
            </a:r>
            <a:r>
              <a:rPr lang="en-US" sz="2200" baseline="-25000" dirty="0" smtClean="0"/>
              <a:t>n</a:t>
            </a:r>
            <a:r>
              <a:rPr lang="en-US" sz="2200" dirty="0" smtClean="0"/>
              <a:t>)) {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x  = a</a:t>
            </a:r>
            <a:r>
              <a:rPr lang="en-US" sz="2200" baseline="-25000" dirty="0" smtClean="0"/>
              <a:t>1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for(</a:t>
            </a:r>
            <a:r>
              <a:rPr lang="en-US" sz="2200" dirty="0" err="1" smtClean="0"/>
              <a:t>i</a:t>
            </a:r>
            <a:r>
              <a:rPr lang="en-US" sz="2200" dirty="0" smtClean="0"/>
              <a:t> = 2 to n) {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if (x &gt; a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x = a</a:t>
            </a:r>
            <a:r>
              <a:rPr lang="en-US" sz="2200" baseline="-25000" dirty="0" smtClean="0"/>
              <a:t>i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}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return x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3746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/>
              <a:t>Pseudo-code version 2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</a:t>
            </a:r>
            <a:r>
              <a:rPr lang="en-US" sz="2200" b="1" dirty="0" smtClean="0"/>
              <a:t>INPUT:  </a:t>
            </a:r>
            <a:r>
              <a:rPr lang="en-US" sz="2200" dirty="0" err="1"/>
              <a:t>integer_array</a:t>
            </a:r>
            <a:r>
              <a:rPr lang="en-US" sz="2200" dirty="0"/>
              <a:t> </a:t>
            </a:r>
            <a:r>
              <a:rPr lang="en-US" sz="2200" dirty="0" smtClean="0"/>
              <a:t>V = (a</a:t>
            </a:r>
            <a:r>
              <a:rPr lang="en-US" sz="2200" baseline="-25000" dirty="0" smtClean="0"/>
              <a:t>1</a:t>
            </a:r>
            <a:r>
              <a:rPr lang="en-US" sz="2200" dirty="0"/>
              <a:t>, a</a:t>
            </a:r>
            <a:r>
              <a:rPr lang="en-US" sz="2200" baseline="-25000" dirty="0"/>
              <a:t>2</a:t>
            </a:r>
            <a:r>
              <a:rPr lang="en-US" sz="2200" dirty="0"/>
              <a:t>, …, a</a:t>
            </a:r>
            <a:r>
              <a:rPr lang="en-US" sz="2200" baseline="-25000" dirty="0"/>
              <a:t>n</a:t>
            </a:r>
            <a:r>
              <a:rPr lang="en-US" sz="2200" dirty="0"/>
              <a:t>)</a:t>
            </a:r>
            <a:r>
              <a:rPr lang="en-US" sz="2200" dirty="0" smtClean="0"/>
              <a:t>    </a:t>
            </a:r>
          </a:p>
          <a:p>
            <a:pPr marL="0" indent="0">
              <a:buNone/>
            </a:pPr>
            <a:r>
              <a:rPr lang="en-US" sz="2200" dirty="0" smtClean="0"/>
              <a:t>    </a:t>
            </a:r>
            <a:r>
              <a:rPr lang="en-US" sz="2200" b="1" dirty="0" smtClean="0"/>
              <a:t>begin</a:t>
            </a:r>
            <a:endParaRPr lang="en-US" sz="2200" b="1" dirty="0"/>
          </a:p>
          <a:p>
            <a:pPr marL="0" indent="0">
              <a:buNone/>
            </a:pPr>
            <a:r>
              <a:rPr lang="en-US" sz="2200" dirty="0" smtClean="0"/>
              <a:t>           x  = a</a:t>
            </a:r>
            <a:r>
              <a:rPr lang="en-US" sz="2200" baseline="-25000" dirty="0" smtClean="0"/>
              <a:t>1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for(y </a:t>
            </a:r>
            <a:r>
              <a:rPr lang="en-US" altLang="en-US" sz="2200" dirty="0" smtClean="0">
                <a:sym typeface="Symbol" panose="05050102010706020507" pitchFamily="18" charset="2"/>
              </a:rPr>
              <a:t> V</a:t>
            </a:r>
            <a:r>
              <a:rPr lang="en-US" sz="2200" dirty="0" smtClean="0"/>
              <a:t>)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if (x &gt; y)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x = y</a:t>
            </a:r>
            <a:endParaRPr lang="en-US" sz="2200" baseline="-250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</a:t>
            </a:r>
            <a:r>
              <a:rPr lang="en-US" sz="2200" b="1" dirty="0" smtClean="0"/>
              <a:t>end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</a:t>
            </a:r>
            <a:r>
              <a:rPr lang="en-US" sz="2200" b="1" dirty="0" smtClean="0"/>
              <a:t>OUTPUT: </a:t>
            </a:r>
            <a:r>
              <a:rPr lang="en-US" sz="2200" dirty="0" smtClean="0"/>
              <a:t>x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7382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เปรียบเทียบ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แล้วเราจะรู้ได้อย่างไรว่า </a:t>
            </a:r>
            <a:r>
              <a:rPr lang="en-US" sz="2800" dirty="0" smtClean="0"/>
              <a:t>algorithm </a:t>
            </a:r>
            <a:r>
              <a:rPr lang="th-TH" sz="2800" dirty="0" smtClean="0"/>
              <a:t>ไหนดีกว่ากัน </a:t>
            </a:r>
            <a:r>
              <a:rPr lang="en-US" sz="2800" dirty="0" smtClean="0"/>
              <a:t>?</a:t>
            </a:r>
          </a:p>
          <a:p>
            <a:r>
              <a:rPr lang="th-TH" sz="2800" dirty="0" smtClean="0"/>
              <a:t>ทรัพยากรระบบที่ต้องใช้</a:t>
            </a:r>
          </a:p>
          <a:p>
            <a:pPr lvl="1"/>
            <a:r>
              <a:rPr lang="th-TH" sz="2400" dirty="0" smtClean="0"/>
              <a:t>เวลา</a:t>
            </a:r>
          </a:p>
          <a:p>
            <a:pPr lvl="1"/>
            <a:r>
              <a:rPr lang="th-TH" sz="2400" dirty="0" smtClean="0"/>
              <a:t>หน่วยความจำ</a:t>
            </a:r>
          </a:p>
          <a:p>
            <a:pPr lvl="1"/>
            <a:r>
              <a:rPr lang="en-US" sz="2400" dirty="0" smtClean="0"/>
              <a:t>I/O, </a:t>
            </a:r>
            <a:r>
              <a:rPr lang="th-TH" sz="2400" dirty="0" smtClean="0"/>
              <a:t>การเข้าถึง </a:t>
            </a:r>
            <a:r>
              <a:rPr lang="en-US" sz="2400" dirty="0" smtClean="0"/>
              <a:t>disk</a:t>
            </a:r>
          </a:p>
          <a:p>
            <a:pPr lvl="1"/>
            <a:r>
              <a:rPr lang="th-TH" sz="2400" dirty="0" smtClean="0"/>
              <a:t>วงจร</a:t>
            </a:r>
            <a:r>
              <a:rPr lang="en-US" sz="2400" dirty="0" smtClean="0"/>
              <a:t>, </a:t>
            </a:r>
            <a:r>
              <a:rPr lang="th-TH" sz="2400" dirty="0" smtClean="0"/>
              <a:t>กำลังไฟฟ้า</a:t>
            </a:r>
            <a:r>
              <a:rPr lang="en-US" sz="2400" dirty="0" smtClean="0"/>
              <a:t>, </a:t>
            </a:r>
            <a:r>
              <a:rPr lang="th-TH" sz="2400" dirty="0" smtClean="0"/>
              <a:t>อื่นๆ</a:t>
            </a:r>
          </a:p>
          <a:p>
            <a:r>
              <a:rPr lang="th-TH" sz="2800" dirty="0" smtClean="0"/>
              <a:t>เราต้องการจะเรียนรู้ </a:t>
            </a:r>
            <a:r>
              <a:rPr lang="en-US" sz="2800" dirty="0" smtClean="0"/>
              <a:t>algorithm </a:t>
            </a:r>
            <a:r>
              <a:rPr lang="th-TH" sz="2800" dirty="0" smtClean="0"/>
              <a:t>โดยให้อิสระต่อ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mplementation</a:t>
            </a:r>
          </a:p>
          <a:p>
            <a:pPr lvl="1"/>
            <a:r>
              <a:rPr lang="en-US" sz="2400" dirty="0" smtClean="0"/>
              <a:t>Platform</a:t>
            </a:r>
          </a:p>
          <a:p>
            <a:pPr lvl="1"/>
            <a:r>
              <a:rPr lang="en-US" sz="2400" dirty="0"/>
              <a:t>H</a:t>
            </a:r>
            <a:r>
              <a:rPr lang="en-US" sz="2400" dirty="0" smtClean="0"/>
              <a:t>ardware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309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Algorithm </a:t>
            </a:r>
            <a:r>
              <a:rPr lang="th-TH" sz="4000" dirty="0" smtClean="0"/>
              <a:t>สำหรับตรวจสอบ </a:t>
            </a:r>
            <a:r>
              <a:rPr lang="en-US" sz="4000" dirty="0" smtClean="0"/>
              <a:t>Function Onto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300" dirty="0" err="1" smtClean="0"/>
              <a:t>boolean</a:t>
            </a:r>
            <a:r>
              <a:rPr lang="en-US" sz="2300" dirty="0" smtClean="0"/>
              <a:t>    </a:t>
            </a:r>
            <a:r>
              <a:rPr lang="en-US" sz="2300" dirty="0" err="1" smtClean="0"/>
              <a:t>isOnto</a:t>
            </a:r>
            <a:r>
              <a:rPr lang="en-US" sz="2300" dirty="0" smtClean="0"/>
              <a:t>( function f: (i</a:t>
            </a:r>
            <a:r>
              <a:rPr lang="en-US" sz="2300" baseline="-25000" dirty="0" smtClean="0"/>
              <a:t>1</a:t>
            </a:r>
            <a:r>
              <a:rPr lang="en-US" sz="2300" dirty="0" smtClean="0"/>
              <a:t>, i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, .. i</a:t>
            </a:r>
            <a:r>
              <a:rPr lang="en-US" sz="2300" baseline="-25000" dirty="0" smtClean="0"/>
              <a:t>n</a:t>
            </a:r>
            <a:r>
              <a:rPr lang="en-US" sz="2300" dirty="0" smtClean="0"/>
              <a:t>) </a:t>
            </a:r>
            <a:r>
              <a:rPr lang="en-US" sz="2300" dirty="0" smtClean="0">
                <a:sym typeface="Wingdings" panose="05000000000000000000" pitchFamily="2" charset="2"/>
              </a:rPr>
              <a:t> (o</a:t>
            </a:r>
            <a:r>
              <a:rPr lang="en-US" sz="2300" baseline="-25000" dirty="0" smtClean="0">
                <a:sym typeface="Wingdings" panose="05000000000000000000" pitchFamily="2" charset="2"/>
              </a:rPr>
              <a:t>1</a:t>
            </a:r>
            <a:r>
              <a:rPr lang="en-US" sz="2300" dirty="0" smtClean="0">
                <a:sym typeface="Wingdings" panose="05000000000000000000" pitchFamily="2" charset="2"/>
              </a:rPr>
              <a:t>, o</a:t>
            </a:r>
            <a:r>
              <a:rPr lang="en-US" sz="2300" baseline="-25000" dirty="0" smtClean="0">
                <a:sym typeface="Wingdings" panose="05000000000000000000" pitchFamily="2" charset="2"/>
              </a:rPr>
              <a:t>2</a:t>
            </a:r>
            <a:r>
              <a:rPr lang="en-US" sz="2300" dirty="0" smtClean="0">
                <a:sym typeface="Wingdings" panose="05000000000000000000" pitchFamily="2" charset="2"/>
              </a:rPr>
              <a:t>, .. o</a:t>
            </a:r>
            <a:r>
              <a:rPr lang="en-US" sz="2300" baseline="-25000" dirty="0" smtClean="0">
                <a:sym typeface="Wingdings" panose="05000000000000000000" pitchFamily="2" charset="2"/>
              </a:rPr>
              <a:t>m</a:t>
            </a:r>
            <a:r>
              <a:rPr lang="en-US" sz="2300" dirty="0" smtClean="0">
                <a:sym typeface="Wingdings" panose="05000000000000000000" pitchFamily="2" charset="2"/>
              </a:rPr>
              <a:t>)) {</a:t>
            </a:r>
            <a:r>
              <a:rPr lang="en-US" sz="23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        if (m &gt; n)  </a:t>
            </a:r>
            <a:r>
              <a:rPr lang="en-US" sz="2300" dirty="0" smtClean="0">
                <a:solidFill>
                  <a:srgbClr val="FF0000"/>
                </a:solidFill>
              </a:rPr>
              <a:t>return 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        for (y = 1 to m)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</a:t>
            </a:r>
            <a:r>
              <a:rPr lang="en-US" sz="2300" dirty="0" err="1" smtClean="0"/>
              <a:t>isOnto</a:t>
            </a:r>
            <a:r>
              <a:rPr lang="en-US" sz="2300" dirty="0" smtClean="0"/>
              <a:t> = 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for(x = 1 to n)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	if( f(x) == y 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		</a:t>
            </a:r>
            <a:r>
              <a:rPr lang="en-US" sz="2300" dirty="0" err="1" smtClean="0"/>
              <a:t>isOnto</a:t>
            </a:r>
            <a:r>
              <a:rPr lang="en-US" sz="2300" dirty="0" smtClean="0"/>
              <a:t> = 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  	break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    if (</a:t>
            </a:r>
            <a:r>
              <a:rPr lang="en-US" sz="2300" dirty="0" err="1" smtClean="0"/>
              <a:t>isOnto</a:t>
            </a:r>
            <a:r>
              <a:rPr lang="en-US" sz="2300" dirty="0" smtClean="0"/>
              <a:t> == false) </a:t>
            </a:r>
            <a:r>
              <a:rPr lang="en-US" sz="2300" dirty="0" smtClean="0">
                <a:solidFill>
                  <a:srgbClr val="FF0000"/>
                </a:solidFill>
              </a:rPr>
              <a:t>return 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</a:t>
            </a:r>
            <a:r>
              <a:rPr lang="en-US" sz="2300" dirty="0" smtClean="0">
                <a:solidFill>
                  <a:srgbClr val="0070C0"/>
                </a:solidFill>
              </a:rPr>
              <a:t>return 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 smtClean="0"/>
              <a:t> }</a:t>
            </a:r>
          </a:p>
        </p:txBody>
      </p:sp>
      <p:sp>
        <p:nvSpPr>
          <p:cNvPr id="4" name="Rectangle 3"/>
          <p:cNvSpPr/>
          <p:nvPr/>
        </p:nvSpPr>
        <p:spPr>
          <a:xfrm>
            <a:off x="6156176" y="3140968"/>
            <a:ext cx="2681880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dirty="0" smtClean="0"/>
              <a:t>ถ้า </a:t>
            </a:r>
            <a:r>
              <a:rPr lang="en-US" sz="2400" dirty="0" smtClean="0"/>
              <a:t>n = 100</a:t>
            </a:r>
          </a:p>
          <a:p>
            <a:r>
              <a:rPr lang="en-US" sz="2400" dirty="0" smtClean="0"/>
              <a:t>m = 80</a:t>
            </a:r>
          </a:p>
          <a:p>
            <a:r>
              <a:rPr lang="th-TH" sz="2400" dirty="0" smtClean="0"/>
              <a:t>กรณีที่แย่ที่สุดจะต้องวนลูปทั้งหมดประมาณกี่รอบ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26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 smtClean="0"/>
              <a:t>ปรับปรุง </a:t>
            </a:r>
            <a:r>
              <a:rPr lang="en-US" sz="3600" dirty="0" smtClean="0"/>
              <a:t>Algorithm </a:t>
            </a:r>
            <a:r>
              <a:rPr lang="th-TH" sz="3600" dirty="0"/>
              <a:t>สำหรับตรวจสอบ </a:t>
            </a:r>
            <a:r>
              <a:rPr lang="en-US" sz="3600" dirty="0"/>
              <a:t>Function Onto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98504" cy="489654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dirty="0" err="1"/>
              <a:t>boolean</a:t>
            </a:r>
            <a:r>
              <a:rPr lang="en-US" sz="2600" dirty="0"/>
              <a:t>    </a:t>
            </a:r>
            <a:r>
              <a:rPr lang="en-US" sz="2600" dirty="0" err="1"/>
              <a:t>isOnto</a:t>
            </a:r>
            <a:r>
              <a:rPr lang="en-US" sz="2600" dirty="0"/>
              <a:t>( function f: (i</a:t>
            </a:r>
            <a:r>
              <a:rPr lang="en-US" sz="2600" baseline="-25000" dirty="0"/>
              <a:t>1</a:t>
            </a:r>
            <a:r>
              <a:rPr lang="en-US" sz="2600" dirty="0"/>
              <a:t>, i</a:t>
            </a:r>
            <a:r>
              <a:rPr lang="en-US" sz="2600" baseline="-25000" dirty="0"/>
              <a:t>2</a:t>
            </a:r>
            <a:r>
              <a:rPr lang="en-US" sz="2600" dirty="0"/>
              <a:t>, .. i</a:t>
            </a:r>
            <a:r>
              <a:rPr lang="en-US" sz="2600" baseline="-25000" dirty="0"/>
              <a:t>n</a:t>
            </a:r>
            <a:r>
              <a:rPr lang="en-US" sz="2600" dirty="0"/>
              <a:t>) </a:t>
            </a:r>
            <a:r>
              <a:rPr lang="en-US" sz="2600" dirty="0">
                <a:sym typeface="Wingdings" panose="05000000000000000000" pitchFamily="2" charset="2"/>
              </a:rPr>
              <a:t> (o</a:t>
            </a:r>
            <a:r>
              <a:rPr lang="en-US" sz="2600" baseline="-25000" dirty="0">
                <a:sym typeface="Wingdings" panose="05000000000000000000" pitchFamily="2" charset="2"/>
              </a:rPr>
              <a:t>1</a:t>
            </a:r>
            <a:r>
              <a:rPr lang="en-US" sz="2600" dirty="0">
                <a:sym typeface="Wingdings" panose="05000000000000000000" pitchFamily="2" charset="2"/>
              </a:rPr>
              <a:t>, o</a:t>
            </a:r>
            <a:r>
              <a:rPr lang="en-US" sz="2600" baseline="-25000" dirty="0">
                <a:sym typeface="Wingdings" panose="05000000000000000000" pitchFamily="2" charset="2"/>
              </a:rPr>
              <a:t>2</a:t>
            </a:r>
            <a:r>
              <a:rPr lang="en-US" sz="2600" dirty="0">
                <a:sym typeface="Wingdings" panose="05000000000000000000" pitchFamily="2" charset="2"/>
              </a:rPr>
              <a:t>, .. o</a:t>
            </a:r>
            <a:r>
              <a:rPr lang="en-US" sz="2600" baseline="-25000" dirty="0">
                <a:sym typeface="Wingdings" panose="05000000000000000000" pitchFamily="2" charset="2"/>
              </a:rPr>
              <a:t>m</a:t>
            </a:r>
            <a:r>
              <a:rPr lang="en-US" sz="2600" dirty="0">
                <a:sym typeface="Wingdings" panose="05000000000000000000" pitchFamily="2" charset="2"/>
              </a:rPr>
              <a:t>)) {</a:t>
            </a:r>
            <a:r>
              <a:rPr lang="en-US" sz="26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  if (m &gt; n)  </a:t>
            </a:r>
            <a:r>
              <a:rPr lang="en-US" sz="2600" dirty="0">
                <a:solidFill>
                  <a:srgbClr val="FF0000"/>
                </a:solidFill>
              </a:rPr>
              <a:t>return 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  for (y = 1 to m)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        </a:t>
            </a:r>
            <a:r>
              <a:rPr lang="en-US" sz="2600" dirty="0" err="1" smtClean="0"/>
              <a:t>beenHit</a:t>
            </a:r>
            <a:r>
              <a:rPr lang="en-US" sz="2600" dirty="0" smtClean="0"/>
              <a:t>[ y ] = false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        </a:t>
            </a:r>
            <a:r>
              <a:rPr lang="en-US" sz="2600" dirty="0" smtClean="0"/>
              <a:t>for (x </a:t>
            </a:r>
            <a:r>
              <a:rPr lang="en-US" sz="2600" dirty="0"/>
              <a:t>= 1 to n) </a:t>
            </a:r>
            <a:endParaRPr lang="en-US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</a:t>
            </a:r>
            <a:r>
              <a:rPr lang="en-US" sz="2600" dirty="0" err="1" smtClean="0"/>
              <a:t>beenHit</a:t>
            </a:r>
            <a:r>
              <a:rPr lang="en-US" sz="2600" dirty="0" smtClean="0"/>
              <a:t> [ f(x) ] = 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for (y = 1 to m)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if (!</a:t>
            </a:r>
            <a:r>
              <a:rPr lang="en-US" sz="2600" dirty="0" err="1" smtClean="0"/>
              <a:t>beenHit</a:t>
            </a:r>
            <a:r>
              <a:rPr lang="en-US" sz="2600" dirty="0" smtClean="0"/>
              <a:t>[ y ])  </a:t>
            </a:r>
            <a:r>
              <a:rPr lang="en-US" sz="2600" dirty="0" smtClean="0">
                <a:solidFill>
                  <a:srgbClr val="FF0000"/>
                </a:solidFill>
              </a:rPr>
              <a:t>return 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}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          return </a:t>
            </a:r>
            <a:r>
              <a:rPr lang="en-US" sz="2600" dirty="0">
                <a:solidFill>
                  <a:srgbClr val="0070C0"/>
                </a:solidFill>
              </a:rPr>
              <a:t>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 }</a:t>
            </a:r>
          </a:p>
          <a:p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6156176" y="3140968"/>
            <a:ext cx="2681880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dirty="0" smtClean="0"/>
              <a:t>ถ้า </a:t>
            </a:r>
            <a:r>
              <a:rPr lang="en-US" sz="2400" dirty="0" smtClean="0"/>
              <a:t>n = 100</a:t>
            </a:r>
          </a:p>
          <a:p>
            <a:r>
              <a:rPr lang="en-US" sz="2400" dirty="0" smtClean="0"/>
              <a:t>m = 80</a:t>
            </a:r>
          </a:p>
          <a:p>
            <a:r>
              <a:rPr lang="th-TH" sz="2400" dirty="0" smtClean="0"/>
              <a:t>กรณีที่แย่ที่สุดจะต้องวนลูปทั้งหมดประมาณกี่รอบ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916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18336</TotalTime>
  <Words>1869</Words>
  <Application>Microsoft Office PowerPoint</Application>
  <PresentationFormat>On-screen Show (4:3)</PresentationFormat>
  <Paragraphs>290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ＭＳ Ｐゴシック</vt:lpstr>
      <vt:lpstr>Algerian</vt:lpstr>
      <vt:lpstr>Angsana New</vt:lpstr>
      <vt:lpstr>Arial</vt:lpstr>
      <vt:lpstr>Calibri</vt:lpstr>
      <vt:lpstr>FreesiaUPC</vt:lpstr>
      <vt:lpstr>Symbol</vt:lpstr>
      <vt:lpstr>Tahoma</vt:lpstr>
      <vt:lpstr>Tw Cen MT</vt:lpstr>
      <vt:lpstr>Wingdings</vt:lpstr>
      <vt:lpstr>Wingdings 2</vt:lpstr>
      <vt:lpstr>ตรงกลาง</vt:lpstr>
      <vt:lpstr>Equation</vt:lpstr>
      <vt:lpstr>Algorithms analysis </vt:lpstr>
      <vt:lpstr>Problem Solving</vt:lpstr>
      <vt:lpstr>คำนิยาม Algorithm</vt:lpstr>
      <vt:lpstr>Algorithm</vt:lpstr>
      <vt:lpstr>Pseudo-code</vt:lpstr>
      <vt:lpstr>Pseudo-code</vt:lpstr>
      <vt:lpstr>เปรียบเทียบ Algorithm</vt:lpstr>
      <vt:lpstr>Algorithm สำหรับตรวจสอบ Function Onto</vt:lpstr>
      <vt:lpstr>ปรับปรุง Algorithm สำหรับตรวจสอบ Function Onto</vt:lpstr>
      <vt:lpstr>Algorithm Complexity</vt:lpstr>
      <vt:lpstr>ประสิทธิภาพของ Algorithm 1st Function Onto</vt:lpstr>
      <vt:lpstr>ประสิทธิภาพของ Algorithm 1st Function Onto</vt:lpstr>
      <vt:lpstr>ประสิทธิภาพของ Algorithm 2nd Function Onto</vt:lpstr>
      <vt:lpstr>ประสิทธิภาพของ Algorithm 2nd Function Onto</vt:lpstr>
      <vt:lpstr>ลองคิดดูเล่นๆ ระหว่าง 2 algorithm</vt:lpstr>
      <vt:lpstr>มาเข้าหลักวิชาการ เกี่ยวกับการเปรียบเทียบเวลาในการประมวลผล</vt:lpstr>
      <vt:lpstr>ปัญหาในการเปรียบเทียบเวลาที่ใช้ในการประมวลผล</vt:lpstr>
      <vt:lpstr>Big-O</vt:lpstr>
      <vt:lpstr>Big-O notation</vt:lpstr>
      <vt:lpstr>เมื่อ domain อยู่ระหว่าง [0 - 2]</vt:lpstr>
      <vt:lpstr>เมื่อ domain อยู่ระหว่าง [0 - 5]</vt:lpstr>
      <vt:lpstr>เมื่อ domain อยู่ระหว่าง [0 - 10]</vt:lpstr>
      <vt:lpstr>เมื่อ domain อยู่ระหว่าง [0 - 100]</vt:lpstr>
      <vt:lpstr>การเติบโตของฟังก์ชัน</vt:lpstr>
      <vt:lpstr>การนิยาม Big-O อย่างเป็นทางการ</vt:lpstr>
      <vt:lpstr>ตัวอย่าง: Big-O (1)</vt:lpstr>
      <vt:lpstr>Big-O กับ limit</vt:lpstr>
      <vt:lpstr>Magnitude Graph</vt:lpstr>
      <vt:lpstr>Big-Omega</vt:lpstr>
      <vt:lpstr>Big-Theta</vt:lpstr>
      <vt:lpstr>สรุปฟังก์ชันพื้นฐานที่สำคัญ (1)</vt:lpstr>
      <vt:lpstr>สรุปฟังก์ชันพื้นฐานที่สำคัญ (2)</vt:lpstr>
      <vt:lpstr>แบบฝึกหัด (ทำร่วมกัน)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787</cp:revision>
  <dcterms:created xsi:type="dcterms:W3CDTF">2010-02-28T04:09:14Z</dcterms:created>
  <dcterms:modified xsi:type="dcterms:W3CDTF">2014-10-12T07:17:28Z</dcterms:modified>
</cp:coreProperties>
</file>