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89" r:id="rId2"/>
    <p:sldId id="291" r:id="rId3"/>
    <p:sldId id="292" r:id="rId4"/>
    <p:sldId id="293" r:id="rId5"/>
    <p:sldId id="349" r:id="rId6"/>
    <p:sldId id="294" r:id="rId7"/>
    <p:sldId id="295" r:id="rId8"/>
    <p:sldId id="297" r:id="rId9"/>
    <p:sldId id="298" r:id="rId10"/>
    <p:sldId id="299" r:id="rId11"/>
    <p:sldId id="300" r:id="rId12"/>
    <p:sldId id="301" r:id="rId13"/>
    <p:sldId id="303" r:id="rId14"/>
    <p:sldId id="305" r:id="rId15"/>
    <p:sldId id="306" r:id="rId16"/>
    <p:sldId id="307" r:id="rId17"/>
    <p:sldId id="351" r:id="rId18"/>
    <p:sldId id="308" r:id="rId19"/>
    <p:sldId id="312" r:id="rId20"/>
    <p:sldId id="315" r:id="rId21"/>
    <p:sldId id="317" r:id="rId22"/>
    <p:sldId id="318" r:id="rId23"/>
    <p:sldId id="319" r:id="rId24"/>
    <p:sldId id="320" r:id="rId25"/>
    <p:sldId id="352" r:id="rId26"/>
    <p:sldId id="321" r:id="rId27"/>
    <p:sldId id="322" r:id="rId28"/>
    <p:sldId id="323" r:id="rId29"/>
    <p:sldId id="353" r:id="rId30"/>
    <p:sldId id="339" r:id="rId31"/>
    <p:sldId id="376" r:id="rId32"/>
    <p:sldId id="378" r:id="rId33"/>
    <p:sldId id="340" r:id="rId34"/>
    <p:sldId id="363" r:id="rId35"/>
    <p:sldId id="342" r:id="rId36"/>
    <p:sldId id="375" r:id="rId37"/>
    <p:sldId id="377" r:id="rId38"/>
    <p:sldId id="350" r:id="rId39"/>
    <p:sldId id="379" r:id="rId40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6" autoAdjust="0"/>
    <p:restoredTop sz="85996" autoAdjust="0"/>
  </p:normalViewPr>
  <p:slideViewPr>
    <p:cSldViewPr>
      <p:cViewPr varScale="1">
        <p:scale>
          <a:sx n="64" d="100"/>
          <a:sy n="64" d="100"/>
        </p:scale>
        <p:origin x="18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D09B7-D6C0-4E1E-8406-5EF13498B56D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515DE-88E9-427E-B3A9-DD447D145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 smtClean="0">
                <a:latin typeface="Calibri" panose="020F0502020204030204" pitchFamily="34" charset="0"/>
              </a:rPr>
              <a:t>R</a:t>
            </a:r>
            <a:r>
              <a:rPr lang="en-US" altLang="en-US" sz="1200" baseline="-25000" dirty="0" smtClean="0">
                <a:latin typeface="Calibri" panose="020F0502020204030204" pitchFamily="34" charset="0"/>
              </a:rPr>
              <a:t>1</a:t>
            </a:r>
            <a:r>
              <a:rPr lang="en-US" altLang="en-US" sz="1200" dirty="0" smtClean="0">
                <a:latin typeface="Calibri" panose="020F0502020204030204" pitchFamily="34" charset="0"/>
              </a:rPr>
              <a:t> is reflexive since for every </a:t>
            </a:r>
            <a:r>
              <a:rPr lang="en-US" altLang="en-US" sz="1200" dirty="0" err="1" smtClean="0">
                <a:latin typeface="Calibri" panose="020F0502020204030204" pitchFamily="34" charset="0"/>
              </a:rPr>
              <a:t>a</a:t>
            </a:r>
            <a:r>
              <a:rPr lang="en-US" altLang="en-US" sz="1200" dirty="0" err="1" smtClean="0">
                <a:latin typeface="Calibri" panose="020F0502020204030204" pitchFamily="34" charset="0"/>
                <a:sym typeface="Symbol" panose="05050102010706020507" pitchFamily="18" charset="2"/>
              </a:rPr>
              <a:t></a:t>
            </a:r>
            <a:r>
              <a:rPr lang="en-US" altLang="en-US" sz="1200" i="1" dirty="0" err="1" smtClean="0">
                <a:latin typeface="Algerian" panose="04020705040A02060702" pitchFamily="82" charset="0"/>
                <a:sym typeface="Symbol" panose="05050102010706020507" pitchFamily="18" charset="2"/>
              </a:rPr>
              <a:t>N</a:t>
            </a:r>
            <a:r>
              <a:rPr lang="en-US" altLang="en-US" sz="1200" dirty="0" smtClean="0">
                <a:latin typeface="Calibri" panose="020F0502020204030204" pitchFamily="34" charset="0"/>
                <a:sym typeface="Symbol" panose="05050102010706020507" pitchFamily="18" charset="2"/>
              </a:rPr>
              <a:t>, </a:t>
            </a:r>
            <a:r>
              <a:rPr lang="en-US" altLang="en-US" sz="1200" dirty="0" smtClean="0">
                <a:latin typeface="Calibri" panose="020F0502020204030204" pitchFamily="34" charset="0"/>
              </a:rPr>
              <a:t>a </a:t>
            </a:r>
            <a:r>
              <a:rPr lang="en-US" altLang="en-US" sz="1200" dirty="0" smtClean="0">
                <a:latin typeface="Calibri" panose="020F0502020204030204" pitchFamily="34" charset="0"/>
                <a:sym typeface="Symbol" panose="05050102010706020507" pitchFamily="18" charset="2"/>
              </a:rPr>
              <a:t> a</a:t>
            </a:r>
            <a:r>
              <a:rPr lang="en-US" altLang="en-US" sz="1200" dirty="0" smtClean="0">
                <a:latin typeface="Calibri" panose="020F0502020204030204" pitchFamily="34" charset="0"/>
              </a:rPr>
              <a:t> </a:t>
            </a:r>
            <a:endParaRPr lang="th-TH" altLang="en-US" sz="1200" dirty="0" smtClean="0">
              <a:latin typeface="Calibri" panose="020F050202020403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 smtClean="0">
                <a:latin typeface="Calibri" panose="020F0502020204030204" pitchFamily="34" charset="0"/>
              </a:rPr>
              <a:t>R</a:t>
            </a:r>
            <a:r>
              <a:rPr lang="en-US" altLang="en-US" sz="1200" baseline="-25000" dirty="0" smtClean="0">
                <a:latin typeface="Calibri" panose="020F0502020204030204" pitchFamily="34" charset="0"/>
              </a:rPr>
              <a:t>2</a:t>
            </a:r>
            <a:r>
              <a:rPr lang="en-US" altLang="en-US" sz="1200" dirty="0" smtClean="0">
                <a:latin typeface="Calibri" panose="020F0502020204030204" pitchFamily="34" charset="0"/>
              </a:rPr>
              <a:t> is reflexive since a/a=1 is an integer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 smtClean="0">
                <a:latin typeface="Calibri" panose="020F0502020204030204" pitchFamily="34" charset="0"/>
              </a:rPr>
              <a:t>R</a:t>
            </a:r>
            <a:r>
              <a:rPr lang="en-US" altLang="en-US" sz="1200" baseline="-25000" dirty="0" smtClean="0">
                <a:latin typeface="Calibri" panose="020F0502020204030204" pitchFamily="34" charset="0"/>
              </a:rPr>
              <a:t>3</a:t>
            </a:r>
            <a:r>
              <a:rPr lang="en-US" altLang="en-US" sz="1200" dirty="0" smtClean="0">
                <a:latin typeface="Calibri" panose="020F0502020204030204" pitchFamily="34" charset="0"/>
              </a:rPr>
              <a:t> is not reflexive since a-a=0 for every </a:t>
            </a:r>
            <a:r>
              <a:rPr lang="en-US" altLang="en-US" sz="1200" dirty="0" err="1" smtClean="0"/>
              <a:t>a</a:t>
            </a:r>
            <a:r>
              <a:rPr lang="en-US" altLang="en-US" sz="1200" dirty="0" err="1" smtClean="0">
                <a:sym typeface="Symbol" panose="05050102010706020507" pitchFamily="18" charset="2"/>
              </a:rPr>
              <a:t></a:t>
            </a:r>
            <a:r>
              <a:rPr lang="en-US" altLang="en-US" sz="1200" i="1" dirty="0" err="1" smtClean="0">
                <a:latin typeface="Algerian" panose="04020705040A02060702" pitchFamily="82" charset="0"/>
                <a:sym typeface="Symbol" panose="05050102010706020507" pitchFamily="18" charset="2"/>
              </a:rPr>
              <a:t>N</a:t>
            </a:r>
            <a:r>
              <a:rPr lang="en-US" altLang="en-US" sz="1200" dirty="0" smtClean="0">
                <a:latin typeface="Calibri" panose="020F0502020204030204" pitchFamily="34" charset="0"/>
              </a:rPr>
              <a:t>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36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97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 ◦R ={(1, 0), (1, 1), (2, 1), (2, 2), (3, 0), (3, 1)}.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86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R2</a:t>
            </a:r>
            <a:r>
              <a:rPr lang="en-US" baseline="0" dirty="0" smtClean="0"/>
              <a:t> = {(1,1), (2,1), (3,1),(4,2)}</a:t>
            </a:r>
          </a:p>
          <a:p>
            <a:r>
              <a:rPr lang="en-US" baseline="0" dirty="0" smtClean="0"/>
              <a:t>R3 = {(1,1), (2,1),  (3,1), (4,1)}</a:t>
            </a:r>
          </a:p>
          <a:p>
            <a:r>
              <a:rPr lang="en-US" baseline="0" dirty="0" smtClean="0"/>
              <a:t>R4 = {(1,1), (2,1), (3,1), (4,1)}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41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latin typeface="Calibri" panose="020F0502020204030204" pitchFamily="34" charset="0"/>
              </a:rPr>
              <a:t>Clearly </a:t>
            </a:r>
            <a:r>
              <a:rPr lang="en-US" altLang="en-US" sz="1200" i="1" dirty="0" smtClean="0">
                <a:latin typeface="Calibri" panose="020F0502020204030204" pitchFamily="34" charset="0"/>
              </a:rPr>
              <a:t>R</a:t>
            </a:r>
            <a:r>
              <a:rPr lang="en-US" altLang="en-US" sz="1200" dirty="0" smtClean="0">
                <a:latin typeface="Calibri" panose="020F0502020204030204" pitchFamily="34" charset="0"/>
              </a:rPr>
              <a:t> is not reflexive: m</a:t>
            </a:r>
            <a:r>
              <a:rPr lang="en-US" altLang="en-US" sz="1200" baseline="-25000" dirty="0" smtClean="0">
                <a:latin typeface="Calibri" panose="020F0502020204030204" pitchFamily="34" charset="0"/>
              </a:rPr>
              <a:t>2,2</a:t>
            </a:r>
            <a:r>
              <a:rPr lang="en-US" altLang="en-US" sz="1200" dirty="0" smtClean="0">
                <a:latin typeface="Calibri" panose="020F0502020204030204" pitchFamily="34" charset="0"/>
              </a:rPr>
              <a:t>=0</a:t>
            </a:r>
            <a:r>
              <a:rPr lang="th-TH" altLang="en-US" sz="1200" dirty="0" smtClean="0">
                <a:latin typeface="Calibri" panose="020F0502020204030204" pitchFamily="34" charset="0"/>
              </a:rPr>
              <a:t> </a:t>
            </a:r>
            <a:r>
              <a:rPr lang="en-US" altLang="en-US" sz="1200" dirty="0" smtClean="0">
                <a:latin typeface="Calibri" panose="020F0502020204030204" pitchFamily="34" charset="0"/>
              </a:rPr>
              <a:t>(x)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latin typeface="Calibri" panose="020F0502020204030204" pitchFamily="34" charset="0"/>
              </a:rPr>
              <a:t>It is not symmetric because m</a:t>
            </a:r>
            <a:r>
              <a:rPr lang="en-US" altLang="en-US" sz="1200" baseline="-25000" dirty="0" smtClean="0">
                <a:latin typeface="Calibri" panose="020F0502020204030204" pitchFamily="34" charset="0"/>
              </a:rPr>
              <a:t>2,1</a:t>
            </a:r>
            <a:r>
              <a:rPr lang="en-US" altLang="en-US" sz="1200" dirty="0" smtClean="0">
                <a:latin typeface="Calibri" panose="020F0502020204030204" pitchFamily="34" charset="0"/>
              </a:rPr>
              <a:t>=1, m</a:t>
            </a:r>
            <a:r>
              <a:rPr lang="en-US" altLang="en-US" sz="1200" baseline="-25000" dirty="0" smtClean="0">
                <a:latin typeface="Calibri" panose="020F0502020204030204" pitchFamily="34" charset="0"/>
              </a:rPr>
              <a:t>1,2</a:t>
            </a:r>
            <a:r>
              <a:rPr lang="en-US" altLang="en-US" sz="1200" dirty="0" smtClean="0">
                <a:latin typeface="Calibri" panose="020F0502020204030204" pitchFamily="34" charset="0"/>
              </a:rPr>
              <a:t>=0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latin typeface="Calibri" panose="020F0502020204030204" pitchFamily="34" charset="0"/>
              </a:rPr>
              <a:t>It is however </a:t>
            </a:r>
            <a:r>
              <a:rPr lang="en-US" altLang="en-US" sz="1200" dirty="0" err="1" smtClean="0">
                <a:latin typeface="Calibri" panose="020F0502020204030204" pitchFamily="34" charset="0"/>
              </a:rPr>
              <a:t>antisymmetric</a:t>
            </a:r>
            <a:endParaRPr lang="en-US" altLang="en-US" sz="1200" dirty="0" smtClean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52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 smtClean="0">
                <a:latin typeface="Calibri" panose="020F0502020204030204" pitchFamily="34" charset="0"/>
              </a:rPr>
              <a:t>Not symmetric, it is not.  4 is related to 5 (4</a:t>
            </a:r>
            <a:r>
              <a:rPr lang="en-US" altLang="en-US" sz="1200" dirty="0" smtClean="0">
                <a:sym typeface="Symbol" panose="05050102010706020507" pitchFamily="18" charset="2"/>
              </a:rPr>
              <a:t>  5) but 5 is not related to 4 </a:t>
            </a:r>
            <a:endParaRPr lang="en-US" altLang="en-US" sz="1200" dirty="0" smtClean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64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Yes, no,</a:t>
            </a:r>
            <a:r>
              <a:rPr lang="en-US" baseline="0" dirty="0" smtClean="0"/>
              <a:t> no, yes, yes, 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24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5. a) Reﬂexive, transitive b) Symmetric c) Symmetric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58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23/09/57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23/09/57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23/09/57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23/09/57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23/09/57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23/09/57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23/09/57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23/09/57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23/09/57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23/09/57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23/09/57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23/09/57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275" y="4038600"/>
            <a:ext cx="7146925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Relations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030513122 -  Discrete Mathematics</a:t>
            </a:r>
          </a:p>
          <a:p>
            <a:r>
              <a:rPr lang="en-US" dirty="0"/>
              <a:t>Asst. Prof. Dr. 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ตัวอย่าง</a:t>
            </a:r>
            <a:r>
              <a:rPr lang="en-US" altLang="en-US" dirty="0" smtClean="0"/>
              <a:t>: Symmetric Relations: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r>
              <a:rPr lang="th-TH" altLang="en-US" dirty="0" smtClean="0"/>
              <a:t>พิจารณาความสัมพันธ์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={(</a:t>
            </a:r>
            <a:r>
              <a:rPr lang="en-US" altLang="en-US" dirty="0" err="1" smtClean="0"/>
              <a:t>x,y</a:t>
            </a:r>
            <a:r>
              <a:rPr lang="en-US" altLang="en-US" dirty="0" smtClean="0"/>
              <a:t>)</a:t>
            </a:r>
            <a:r>
              <a:rPr lang="en-US" altLang="en-US" dirty="0" smtClean="0">
                <a:sym typeface="Symbol" panose="05050102010706020507" pitchFamily="18" charset="2"/>
              </a:rPr>
              <a:t></a:t>
            </a:r>
            <a:r>
              <a:rPr lang="en-US" altLang="en-US" dirty="0" smtClean="0">
                <a:latin typeface="Algerian" panose="04020705040A02060702" pitchFamily="82" charset="0"/>
                <a:sym typeface="Symbol" panose="05050102010706020507" pitchFamily="18" charset="2"/>
              </a:rPr>
              <a:t>R</a:t>
            </a:r>
            <a:r>
              <a:rPr lang="en-US" altLang="en-US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|x</a:t>
            </a:r>
            <a:r>
              <a:rPr lang="en-US" altLang="en-US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+y</a:t>
            </a:r>
            <a:r>
              <a:rPr lang="en-US" altLang="en-US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=1}, is </a:t>
            </a:r>
            <a:r>
              <a:rPr lang="en-US" altLang="en-US" i="1" dirty="0" smtClean="0">
                <a:sym typeface="Symbol" panose="05050102010706020507" pitchFamily="18" charset="2"/>
              </a:rPr>
              <a:t>R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Reflexive?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Symmetric?</a:t>
            </a:r>
          </a:p>
          <a:p>
            <a:pPr lvl="1"/>
            <a:r>
              <a:rPr lang="en-US" altLang="en-US" dirty="0" err="1" smtClean="0">
                <a:sym typeface="Symbol" panose="05050102010706020507" pitchFamily="18" charset="2"/>
              </a:rPr>
              <a:t>Antisymmetric</a:t>
            </a:r>
            <a:r>
              <a:rPr lang="en-US" altLang="en-US" dirty="0" smtClean="0">
                <a:sym typeface="Symbol" panose="05050102010706020507" pitchFamily="18" charset="2"/>
              </a:rPr>
              <a:t>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35814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i="1" dirty="0">
                <a:latin typeface="Calibri" panose="020F0502020204030204" pitchFamily="34" charset="0"/>
                <a:cs typeface="+mn-cs"/>
              </a:rPr>
              <a:t>R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ไม่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reflexive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เช่น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(2,2)</a:t>
            </a:r>
            <a:r>
              <a:rPr lang="en-US" altLang="en-US" sz="3200" dirty="0">
                <a:latin typeface="Calibri" panose="020F0502020204030204" pitchFamily="34" charset="0"/>
                <a:sym typeface="Symbol" panose="05050102010706020507" pitchFamily="18" charset="2"/>
              </a:rPr>
              <a:t></a:t>
            </a:r>
            <a:r>
              <a:rPr lang="en-US" altLang="en-US" sz="3200" dirty="0">
                <a:latin typeface="Algerian" panose="04020705040A02060702" pitchFamily="82" charset="0"/>
              </a:rPr>
              <a:t>R</a:t>
            </a:r>
            <a:r>
              <a:rPr lang="en-US" altLang="en-US" sz="3200" baseline="30000" dirty="0">
                <a:latin typeface="Calibri" panose="020F0502020204030204" pitchFamily="34" charset="0"/>
              </a:rPr>
              <a:t>2</a:t>
            </a:r>
            <a:endParaRPr lang="en-US" altLang="en-US" sz="3200" baseline="30000" dirty="0">
              <a:latin typeface="Calibri" panose="020F0502020204030204" pitchFamily="34" charset="0"/>
              <a:sym typeface="Symbol" panose="05050102010706020507" pitchFamily="18" charset="2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41148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i="1" dirty="0">
                <a:latin typeface="Calibri" panose="020F0502020204030204" pitchFamily="34" charset="0"/>
                <a:cs typeface="+mn-cs"/>
              </a:rPr>
              <a:t>R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เป็น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symmetric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เพราะว่า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 </a:t>
            </a:r>
            <a:endParaRPr lang="en-US" altLang="en-US" sz="3200" dirty="0">
              <a:latin typeface="Calibri" panose="020F0502020204030204" pitchFamily="34" charset="0"/>
              <a:cs typeface="+mn-cs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3200" dirty="0">
                <a:latin typeface="Calibri" panose="020F0502020204030204" pitchFamily="34" charset="0"/>
                <a:sym typeface="Symbol" panose="05050102010706020507" pitchFamily="18" charset="2"/>
              </a:rPr>
              <a:t></a:t>
            </a:r>
            <a:r>
              <a:rPr lang="en-US" altLang="en-US" sz="3200" dirty="0" err="1">
                <a:latin typeface="Calibri" panose="020F0502020204030204" pitchFamily="34" charset="0"/>
                <a:sym typeface="Symbol" panose="05050102010706020507" pitchFamily="18" charset="2"/>
              </a:rPr>
              <a:t>x,y</a:t>
            </a:r>
            <a:r>
              <a:rPr lang="en-US" altLang="en-US" sz="3200" dirty="0" err="1">
                <a:latin typeface="Algerian" panose="04020705040A02060702" pitchFamily="82" charset="0"/>
              </a:rPr>
              <a:t>R</a:t>
            </a:r>
            <a:r>
              <a:rPr lang="en-US" altLang="en-US" sz="3200" dirty="0">
                <a:latin typeface="Calibri" panose="020F0502020204030204" pitchFamily="34" charset="0"/>
              </a:rPr>
              <a:t>, x</a:t>
            </a:r>
            <a:r>
              <a:rPr lang="en-US" altLang="en-US" sz="3200" i="1" dirty="0">
                <a:latin typeface="Calibri" panose="020F0502020204030204" pitchFamily="34" charset="0"/>
              </a:rPr>
              <a:t>R</a:t>
            </a:r>
            <a:r>
              <a:rPr lang="en-US" altLang="en-US" sz="3200" dirty="0">
                <a:latin typeface="Calibri" panose="020F0502020204030204" pitchFamily="34" charset="0"/>
              </a:rPr>
              <a:t>y</a:t>
            </a:r>
            <a:r>
              <a:rPr lang="en-US" altLang="en-US" sz="3200" dirty="0">
                <a:latin typeface="Calibri" panose="020F0502020204030204" pitchFamily="34" charset="0"/>
                <a:sym typeface="Symbol" panose="05050102010706020507" pitchFamily="18" charset="2"/>
              </a:rPr>
              <a:t>x</a:t>
            </a:r>
            <a:r>
              <a:rPr lang="en-US" altLang="en-US" sz="3200" baseline="30000" dirty="0">
                <a:latin typeface="Calibri" panose="020F050202020403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3200" dirty="0">
                <a:latin typeface="Calibri" panose="020F0502020204030204" pitchFamily="34" charset="0"/>
                <a:sym typeface="Symbol" panose="05050102010706020507" pitchFamily="18" charset="2"/>
              </a:rPr>
              <a:t>+y</a:t>
            </a:r>
            <a:r>
              <a:rPr lang="en-US" altLang="en-US" sz="3200" baseline="30000" dirty="0">
                <a:latin typeface="Calibri" panose="020F050202020403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3200" dirty="0">
                <a:latin typeface="Calibri" panose="020F0502020204030204" pitchFamily="34" charset="0"/>
                <a:sym typeface="Symbol" panose="05050102010706020507" pitchFamily="18" charset="2"/>
              </a:rPr>
              <a:t>=1  y</a:t>
            </a:r>
            <a:r>
              <a:rPr lang="en-US" altLang="en-US" sz="3200" baseline="30000" dirty="0">
                <a:latin typeface="Calibri" panose="020F050202020403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3200" dirty="0">
                <a:latin typeface="Calibri" panose="020F0502020204030204" pitchFamily="34" charset="0"/>
                <a:sym typeface="Symbol" panose="05050102010706020507" pitchFamily="18" charset="2"/>
              </a:rPr>
              <a:t>+x</a:t>
            </a:r>
            <a:r>
              <a:rPr lang="en-US" altLang="en-US" sz="3200" baseline="30000" dirty="0">
                <a:latin typeface="Calibri" panose="020F050202020403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3200" dirty="0">
                <a:latin typeface="Calibri" panose="020F0502020204030204" pitchFamily="34" charset="0"/>
                <a:sym typeface="Symbol" panose="05050102010706020507" pitchFamily="18" charset="2"/>
              </a:rPr>
              <a:t>=1  </a:t>
            </a:r>
            <a:r>
              <a:rPr lang="en-US" altLang="en-US" sz="3200" dirty="0" err="1">
                <a:latin typeface="Calibri" panose="020F0502020204030204" pitchFamily="34" charset="0"/>
                <a:sym typeface="Symbol" panose="05050102010706020507" pitchFamily="18" charset="2"/>
              </a:rPr>
              <a:t>y</a:t>
            </a:r>
            <a:r>
              <a:rPr lang="en-US" altLang="en-US" sz="3200" i="1" dirty="0" err="1">
                <a:latin typeface="Calibri" panose="020F0502020204030204" pitchFamily="34" charset="0"/>
                <a:sym typeface="Symbol" panose="05050102010706020507" pitchFamily="18" charset="2"/>
              </a:rPr>
              <a:t>R</a:t>
            </a:r>
            <a:r>
              <a:rPr lang="en-US" altLang="en-US" sz="3200" dirty="0" err="1">
                <a:latin typeface="Calibri" panose="020F0502020204030204" pitchFamily="34" charset="0"/>
                <a:sym typeface="Symbol" panose="05050102010706020507" pitchFamily="18" charset="2"/>
              </a:rPr>
              <a:t>x</a:t>
            </a:r>
            <a:endParaRPr lang="en-US" altLang="en-US" sz="3200" baseline="30000" dirty="0">
              <a:latin typeface="Calibri" panose="020F0502020204030204" pitchFamily="34" charset="0"/>
              <a:sym typeface="Symbol" panose="05050102010706020507" pitchFamily="18" charset="2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5483696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i="1" dirty="0">
                <a:latin typeface="Calibri" panose="020F0502020204030204" pitchFamily="34" charset="0"/>
                <a:cs typeface="+mn-cs"/>
              </a:rPr>
              <a:t>R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ไม่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</a:rPr>
              <a:t>antisymmetric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เพราะว่า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(1/3,</a:t>
            </a:r>
            <a:r>
              <a:rPr lang="en-US" altLang="en-US" sz="3200" dirty="0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8/3)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R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และ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(</a:t>
            </a:r>
            <a:r>
              <a:rPr lang="en-US" altLang="en-US" sz="3200" dirty="0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8/3,1/3)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R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แต่</a:t>
            </a:r>
            <a:r>
              <a:rPr lang="en-US" altLang="en-US" sz="3200" dirty="0" smtClean="0">
                <a:latin typeface="Calibri" panose="020F0502020204030204" pitchFamily="34" charset="0"/>
              </a:rPr>
              <a:t> </a:t>
            </a:r>
            <a:r>
              <a:rPr lang="en-US" altLang="en-US" sz="3200" dirty="0">
                <a:latin typeface="Calibri" panose="020F0502020204030204" pitchFamily="34" charset="0"/>
              </a:rPr>
              <a:t>1/3</a:t>
            </a:r>
            <a:r>
              <a:rPr lang="en-US" altLang="en-US" sz="3200" dirty="0">
                <a:latin typeface="Calibri" panose="020F0502020204030204" pitchFamily="34" charset="0"/>
                <a:sym typeface="Symbol" panose="05050102010706020507" pitchFamily="18" charset="2"/>
              </a:rPr>
              <a:t>8/3</a:t>
            </a:r>
            <a:r>
              <a:rPr lang="en-US" altLang="en-US" sz="3200" dirty="0"/>
              <a:t> </a:t>
            </a:r>
            <a:endParaRPr lang="en-US" alt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2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คุณสมบัติ</a:t>
            </a:r>
            <a:r>
              <a:rPr lang="en-US" altLang="en-US" dirty="0" smtClean="0"/>
              <a:t>: Transitivity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Relation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</a:t>
            </a:r>
            <a:r>
              <a:rPr lang="th-TH" altLang="en-US" dirty="0" smtClean="0"/>
              <a:t>บน</a:t>
            </a:r>
            <a:r>
              <a:rPr lang="en-US" altLang="en-US" dirty="0" smtClean="0"/>
              <a:t> set A </a:t>
            </a:r>
            <a:r>
              <a:rPr lang="th-TH" altLang="en-US" dirty="0" smtClean="0"/>
              <a:t>จะถูกเรียกว่า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transitive </a:t>
            </a:r>
          </a:p>
          <a:p>
            <a:pPr lvl="1"/>
            <a:r>
              <a:rPr lang="th-TH" altLang="en-US" dirty="0" smtClean="0"/>
              <a:t>ถ้า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a,b</a:t>
            </a:r>
            <a:r>
              <a:rPr lang="en-US" altLang="en-US" dirty="0" smtClean="0"/>
              <a:t>)</a:t>
            </a:r>
            <a:r>
              <a:rPr lang="en-US" altLang="en-US" dirty="0" smtClean="0">
                <a:sym typeface="Symbol" panose="05050102010706020507" pitchFamily="18" charset="2"/>
              </a:rPr>
              <a:t>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b,c</a:t>
            </a:r>
            <a:r>
              <a:rPr lang="en-US" altLang="en-US" dirty="0" smtClean="0"/>
              <a:t>)</a:t>
            </a:r>
            <a:r>
              <a:rPr lang="en-US" altLang="en-US" dirty="0" smtClean="0">
                <a:sym typeface="Symbol" panose="05050102010706020507" pitchFamily="18" charset="2"/>
              </a:rPr>
              <a:t>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</a:t>
            </a:r>
          </a:p>
          <a:p>
            <a:pPr lvl="1"/>
            <a:r>
              <a:rPr lang="th-TH" altLang="en-US" dirty="0" smtClean="0"/>
              <a:t>แล้ว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a,c</a:t>
            </a:r>
            <a:r>
              <a:rPr lang="en-US" altLang="en-US" dirty="0" smtClean="0"/>
              <a:t>)</a:t>
            </a:r>
            <a:r>
              <a:rPr lang="en-US" altLang="en-US" dirty="0" smtClean="0">
                <a:sym typeface="Symbol" panose="05050102010706020507" pitchFamily="18" charset="2"/>
              </a:rPr>
              <a:t>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</a:t>
            </a:r>
            <a:r>
              <a:rPr lang="th-TH" altLang="en-US" dirty="0" smtClean="0"/>
              <a:t>สำหรับทุกค่า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a,b,c</a:t>
            </a:r>
            <a:r>
              <a:rPr lang="en-US" altLang="en-US" dirty="0" smtClean="0"/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 </a:t>
            </a:r>
            <a:r>
              <a:rPr lang="en-US" altLang="en-US" dirty="0" smtClean="0"/>
              <a:t>A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dirty="0" smtClean="0">
                <a:sym typeface="Symbol" panose="05050102010706020507" pitchFamily="18" charset="2"/>
              </a:rPr>
              <a:t></a:t>
            </a:r>
            <a:r>
              <a:rPr lang="en-US" altLang="en-US" dirty="0" err="1" smtClean="0">
                <a:sym typeface="Symbol" panose="05050102010706020507" pitchFamily="18" charset="2"/>
              </a:rPr>
              <a:t>a,b,c</a:t>
            </a:r>
            <a:r>
              <a:rPr lang="en-US" altLang="en-US" dirty="0" smtClean="0">
                <a:sym typeface="Symbol" panose="05050102010706020507" pitchFamily="18" charset="2"/>
              </a:rPr>
              <a:t>  A ((</a:t>
            </a:r>
            <a:r>
              <a:rPr lang="en-US" altLang="en-US" dirty="0" err="1" smtClean="0">
                <a:sym typeface="Symbol" panose="05050102010706020507" pitchFamily="18" charset="2"/>
              </a:rPr>
              <a:t>a</a:t>
            </a:r>
            <a:r>
              <a:rPr lang="en-US" altLang="en-US" i="1" dirty="0" err="1" smtClean="0">
                <a:sym typeface="Symbol" panose="05050102010706020507" pitchFamily="18" charset="2"/>
              </a:rPr>
              <a:t>R</a:t>
            </a:r>
            <a:r>
              <a:rPr lang="en-US" altLang="en-US" dirty="0" err="1" smtClean="0">
                <a:sym typeface="Symbol" panose="05050102010706020507" pitchFamily="18" charset="2"/>
              </a:rPr>
              <a:t>b</a:t>
            </a:r>
            <a:r>
              <a:rPr lang="en-US" altLang="en-US" dirty="0" smtClean="0">
                <a:sym typeface="Symbol" panose="05050102010706020507" pitchFamily="18" charset="2"/>
              </a:rPr>
              <a:t>)(</a:t>
            </a:r>
            <a:r>
              <a:rPr lang="en-US" altLang="en-US" dirty="0" err="1" smtClean="0">
                <a:sym typeface="Symbol" panose="05050102010706020507" pitchFamily="18" charset="2"/>
              </a:rPr>
              <a:t>b</a:t>
            </a:r>
            <a:r>
              <a:rPr lang="en-US" altLang="en-US" i="1" dirty="0" err="1" smtClean="0">
                <a:sym typeface="Symbol" panose="05050102010706020507" pitchFamily="18" charset="2"/>
              </a:rPr>
              <a:t>R</a:t>
            </a:r>
            <a:r>
              <a:rPr lang="en-US" altLang="en-US" dirty="0" err="1" smtClean="0">
                <a:sym typeface="Symbol" panose="05050102010706020507" pitchFamily="18" charset="2"/>
              </a:rPr>
              <a:t>c</a:t>
            </a:r>
            <a:r>
              <a:rPr lang="en-US" altLang="en-US" dirty="0" smtClean="0">
                <a:sym typeface="Symbol" panose="05050102010706020507" pitchFamily="18" charset="2"/>
              </a:rPr>
              <a:t>))  </a:t>
            </a:r>
            <a:r>
              <a:rPr lang="en-US" altLang="en-US" dirty="0" err="1" smtClean="0">
                <a:sym typeface="Symbol" panose="05050102010706020507" pitchFamily="18" charset="2"/>
              </a:rPr>
              <a:t>a</a:t>
            </a:r>
            <a:r>
              <a:rPr lang="en-US" altLang="en-US" i="1" dirty="0" err="1" smtClean="0">
                <a:sym typeface="Symbol" panose="05050102010706020507" pitchFamily="18" charset="2"/>
              </a:rPr>
              <a:t>R</a:t>
            </a:r>
            <a:r>
              <a:rPr lang="en-US" altLang="en-US" dirty="0" err="1" smtClean="0">
                <a:sym typeface="Symbol" panose="05050102010706020507" pitchFamily="18" charset="2"/>
              </a:rPr>
              <a:t>c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68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Transitivity: </a:t>
            </a:r>
            <a:r>
              <a:rPr lang="th-TH" altLang="en-US" dirty="0" smtClean="0"/>
              <a:t>ตัวอย่าง</a:t>
            </a:r>
            <a:endParaRPr lang="en-US" altLang="en-US" dirty="0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n-US" altLang="en-US" dirty="0" smtClean="0"/>
              <a:t>Relation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={(</a:t>
            </a:r>
            <a:r>
              <a:rPr lang="en-US" altLang="en-US" dirty="0" err="1" smtClean="0"/>
              <a:t>x,y</a:t>
            </a:r>
            <a:r>
              <a:rPr lang="en-US" altLang="en-US" dirty="0" smtClean="0"/>
              <a:t>)</a:t>
            </a:r>
            <a:r>
              <a:rPr lang="en-US" altLang="en-US" dirty="0" smtClean="0">
                <a:sym typeface="Symbol" panose="05050102010706020507" pitchFamily="18" charset="2"/>
              </a:rPr>
              <a:t></a:t>
            </a:r>
            <a:r>
              <a:rPr lang="en-US" altLang="en-US" dirty="0" smtClean="0">
                <a:latin typeface="Algerian" panose="04020705040A02060702" pitchFamily="82" charset="0"/>
                <a:sym typeface="Symbol" panose="05050102010706020507" pitchFamily="18" charset="2"/>
              </a:rPr>
              <a:t>R</a:t>
            </a:r>
            <a:r>
              <a:rPr lang="en-US" altLang="en-US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| </a:t>
            </a:r>
            <a:r>
              <a:rPr lang="en-US" altLang="en-US" dirty="0" err="1" smtClean="0">
                <a:sym typeface="Symbol" panose="05050102010706020507" pitchFamily="18" charset="2"/>
              </a:rPr>
              <a:t>xy</a:t>
            </a:r>
            <a:r>
              <a:rPr lang="en-US" altLang="en-US" dirty="0" smtClean="0">
                <a:sym typeface="Symbol" panose="05050102010706020507" pitchFamily="18" charset="2"/>
              </a:rPr>
              <a:t>} </a:t>
            </a:r>
            <a:r>
              <a:rPr lang="th-TH" altLang="en-US" dirty="0" smtClean="0">
                <a:sym typeface="Symbol" panose="05050102010706020507" pitchFamily="18" charset="2"/>
              </a:rPr>
              <a:t>เป็น </a:t>
            </a:r>
            <a:r>
              <a:rPr lang="en-US" altLang="en-US" dirty="0" smtClean="0">
                <a:sym typeface="Symbol" panose="05050102010706020507" pitchFamily="18" charset="2"/>
              </a:rPr>
              <a:t>relation </a:t>
            </a:r>
            <a:r>
              <a:rPr lang="th-TH" altLang="en-US" dirty="0" smtClean="0">
                <a:sym typeface="Symbol" panose="05050102010706020507" pitchFamily="18" charset="2"/>
              </a:rPr>
              <a:t>แบบ </a:t>
            </a:r>
            <a:r>
              <a:rPr lang="en-US" altLang="en-US" dirty="0" smtClean="0">
                <a:sym typeface="Symbol" panose="05050102010706020507" pitchFamily="18" charset="2"/>
              </a:rPr>
              <a:t>transitive?</a:t>
            </a:r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Relation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={(</a:t>
            </a:r>
            <a:r>
              <a:rPr lang="en-US" altLang="en-US" dirty="0" err="1" smtClean="0"/>
              <a:t>a,b</a:t>
            </a:r>
            <a:r>
              <a:rPr lang="en-US" altLang="en-US" dirty="0" smtClean="0"/>
              <a:t>),(</a:t>
            </a:r>
            <a:r>
              <a:rPr lang="en-US" altLang="en-US" dirty="0" err="1" smtClean="0"/>
              <a:t>b,a</a:t>
            </a:r>
            <a:r>
              <a:rPr lang="en-US" altLang="en-US" dirty="0" smtClean="0"/>
              <a:t>),(</a:t>
            </a:r>
            <a:r>
              <a:rPr lang="en-US" altLang="en-US" dirty="0" err="1" smtClean="0"/>
              <a:t>a,a</a:t>
            </a:r>
            <a:r>
              <a:rPr lang="en-US" altLang="en-US" dirty="0" smtClean="0"/>
              <a:t>)</a:t>
            </a:r>
            <a:r>
              <a:rPr lang="en-US" altLang="en-US" dirty="0" smtClean="0">
                <a:sym typeface="Symbol" panose="05050102010706020507" pitchFamily="18" charset="2"/>
              </a:rPr>
              <a:t>} </a:t>
            </a:r>
            <a:r>
              <a:rPr lang="th-TH" altLang="en-US" dirty="0">
                <a:sym typeface="Symbol" panose="05050102010706020507" pitchFamily="18" charset="2"/>
              </a:rPr>
              <a:t>เป็น </a:t>
            </a:r>
            <a:r>
              <a:rPr lang="en-US" altLang="en-US" dirty="0">
                <a:sym typeface="Symbol" panose="05050102010706020507" pitchFamily="18" charset="2"/>
              </a:rPr>
              <a:t>relation </a:t>
            </a:r>
            <a:r>
              <a:rPr lang="th-TH" altLang="en-US" dirty="0">
                <a:sym typeface="Symbol" panose="05050102010706020507" pitchFamily="18" charset="2"/>
              </a:rPr>
              <a:t>แบบ </a:t>
            </a:r>
            <a:r>
              <a:rPr lang="en-US" altLang="en-US" dirty="0">
                <a:sym typeface="Symbol" panose="05050102010706020507" pitchFamily="18" charset="2"/>
              </a:rPr>
              <a:t>transitive</a:t>
            </a:r>
            <a:r>
              <a:rPr lang="en-US" altLang="en-US" dirty="0" smtClean="0">
                <a:sym typeface="Symbol" panose="05050102010706020507" pitchFamily="18" charset="2"/>
              </a:rPr>
              <a:t>?</a:t>
            </a:r>
          </a:p>
          <a:p>
            <a:endParaRPr lang="en-US" altLang="en-US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altLang="en-US" sz="1000" dirty="0">
              <a:sym typeface="Symbol" panose="05050102010706020507" pitchFamily="18" charset="2"/>
            </a:endParaRPr>
          </a:p>
          <a:p>
            <a:r>
              <a:rPr lang="en-US" altLang="en-US" dirty="0"/>
              <a:t>Relation </a:t>
            </a:r>
            <a:r>
              <a:rPr lang="en-US" altLang="en-US" i="1" dirty="0"/>
              <a:t>R</a:t>
            </a:r>
            <a:r>
              <a:rPr lang="en-US" altLang="en-US" dirty="0" smtClean="0"/>
              <a:t>= {(</a:t>
            </a:r>
            <a:r>
              <a:rPr lang="en-US" altLang="en-US" dirty="0" err="1"/>
              <a:t>x,y</a:t>
            </a:r>
            <a:r>
              <a:rPr lang="en-US" altLang="en-US" dirty="0"/>
              <a:t>)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>
                <a:latin typeface="Algerian" panose="04020705040A02060702" pitchFamily="82" charset="0"/>
                <a:sym typeface="Symbol" panose="05050102010706020507" pitchFamily="18" charset="2"/>
              </a:rPr>
              <a:t>R</a:t>
            </a:r>
            <a:r>
              <a:rPr lang="en-US" altLang="en-US" baseline="30000" dirty="0">
                <a:sym typeface="Symbol" panose="05050102010706020507" pitchFamily="18" charset="2"/>
              </a:rPr>
              <a:t>2</a:t>
            </a:r>
            <a:r>
              <a:rPr lang="en-US" altLang="en-US" dirty="0">
                <a:sym typeface="Symbol" panose="05050102010706020507" pitchFamily="18" charset="2"/>
              </a:rPr>
              <a:t>| x</a:t>
            </a:r>
            <a:r>
              <a:rPr lang="en-US" altLang="en-US" baseline="30000" dirty="0">
                <a:sym typeface="Symbol" panose="05050102010706020507" pitchFamily="18" charset="2"/>
              </a:rPr>
              <a:t>2</a:t>
            </a:r>
            <a:r>
              <a:rPr lang="en-US" altLang="en-US" dirty="0">
                <a:sym typeface="Symbol" panose="05050102010706020507" pitchFamily="18" charset="2"/>
              </a:rPr>
              <a:t>y</a:t>
            </a:r>
            <a:r>
              <a:rPr lang="en-US" altLang="en-US" dirty="0" smtClean="0">
                <a:sym typeface="Symbol" panose="05050102010706020507" pitchFamily="18" charset="2"/>
              </a:rPr>
              <a:t>} </a:t>
            </a:r>
            <a:r>
              <a:rPr lang="th-TH" altLang="en-US" dirty="0">
                <a:sym typeface="Symbol" panose="05050102010706020507" pitchFamily="18" charset="2"/>
              </a:rPr>
              <a:t>เป็น </a:t>
            </a:r>
            <a:r>
              <a:rPr lang="en-US" altLang="en-US" dirty="0">
                <a:sym typeface="Symbol" panose="05050102010706020507" pitchFamily="18" charset="2"/>
              </a:rPr>
              <a:t>relation </a:t>
            </a:r>
            <a:r>
              <a:rPr lang="th-TH" altLang="en-US" dirty="0">
                <a:sym typeface="Symbol" panose="05050102010706020507" pitchFamily="18" charset="2"/>
              </a:rPr>
              <a:t>แบบ </a:t>
            </a:r>
            <a:r>
              <a:rPr lang="en-US" altLang="en-US" dirty="0">
                <a:sym typeface="Symbol" panose="05050102010706020507" pitchFamily="18" charset="2"/>
              </a:rPr>
              <a:t>transitive?</a:t>
            </a:r>
            <a:endParaRPr lang="en-US" alt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249289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	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ใช่ เพราะ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</a:rPr>
              <a:t>x</a:t>
            </a:r>
            <a:r>
              <a:rPr lang="en-US" altLang="en-US" sz="3200" i="1" dirty="0" err="1">
                <a:latin typeface="Calibri" panose="020F0502020204030204" pitchFamily="34" charset="0"/>
                <a:cs typeface="+mn-cs"/>
              </a:rPr>
              <a:t>R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</a:rPr>
              <a:t>y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และ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</a:rPr>
              <a:t>y</a:t>
            </a:r>
            <a:r>
              <a:rPr lang="en-US" altLang="en-US" sz="3200" i="1" dirty="0" err="1">
                <a:latin typeface="Calibri" panose="020F0502020204030204" pitchFamily="34" charset="0"/>
                <a:cs typeface="+mn-cs"/>
              </a:rPr>
              <a:t>R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</a:rPr>
              <a:t>z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 </a:t>
            </a:r>
            <a:r>
              <a:rPr lang="en-US" altLang="en-US" sz="3200" dirty="0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 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xy</a:t>
            </a:r>
            <a:r>
              <a:rPr lang="en-US" altLang="en-US" sz="3200" dirty="0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และ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 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yz</a:t>
            </a:r>
            <a:r>
              <a:rPr lang="en-US" altLang="en-US" sz="3200" dirty="0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  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xz</a:t>
            </a:r>
            <a:r>
              <a:rPr lang="en-US" altLang="en-US" sz="3200" dirty="0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  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x</a:t>
            </a:r>
            <a:r>
              <a:rPr lang="en-US" altLang="en-US" sz="3200" i="1" dirty="0" err="1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R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z</a:t>
            </a:r>
            <a:r>
              <a:rPr lang="en-US" altLang="en-US" sz="3200" dirty="0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 </a:t>
            </a:r>
            <a:endParaRPr lang="en-US" altLang="en-US" sz="3200" dirty="0">
              <a:latin typeface="Calibri" panose="020F0502020204030204" pitchFamily="34" charset="0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4005064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	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ไม่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,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เพราะ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</a:rPr>
              <a:t>b</a:t>
            </a:r>
            <a:r>
              <a:rPr lang="en-US" altLang="en-US" sz="3200" i="1" dirty="0" err="1">
                <a:latin typeface="Calibri" panose="020F0502020204030204" pitchFamily="34" charset="0"/>
                <a:cs typeface="+mn-cs"/>
              </a:rPr>
              <a:t>R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</a:rPr>
              <a:t>a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และ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</a:rPr>
              <a:t>a</a:t>
            </a:r>
            <a:r>
              <a:rPr lang="en-US" altLang="en-US" sz="3200" i="1" dirty="0" err="1">
                <a:latin typeface="Calibri" panose="020F0502020204030204" pitchFamily="34" charset="0"/>
                <a:cs typeface="+mn-cs"/>
              </a:rPr>
              <a:t>R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</a:rPr>
              <a:t>b</a:t>
            </a:r>
            <a:r>
              <a:rPr lang="en-US" altLang="en-US" sz="3200" dirty="0">
                <a:latin typeface="Calibri" panose="020F0502020204030204" pitchFamily="34" charset="0"/>
                <a:cs typeface="+mn-cs"/>
              </a:rPr>
              <a:t> </a:t>
            </a:r>
            <a:r>
              <a:rPr lang="th-TH" altLang="en-US" sz="3200" dirty="0" smtClean="0">
                <a:latin typeface="Calibri" panose="020F0502020204030204" pitchFamily="34" charset="0"/>
                <a:cs typeface="+mn-cs"/>
              </a:rPr>
              <a:t>แต่</a:t>
            </a:r>
            <a:r>
              <a:rPr lang="en-US" altLang="en-US" sz="3200" dirty="0" smtClean="0">
                <a:latin typeface="Calibri" panose="020F0502020204030204" pitchFamily="34" charset="0"/>
                <a:cs typeface="+mn-cs"/>
              </a:rPr>
              <a:t> 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</a:rPr>
              <a:t>b</a:t>
            </a:r>
            <a:r>
              <a:rPr lang="en-US" altLang="en-US" sz="3200" i="1" dirty="0" err="1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R</a:t>
            </a:r>
            <a:r>
              <a:rPr lang="en-US" altLang="en-US" sz="3200" dirty="0" err="1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b</a:t>
            </a:r>
            <a:r>
              <a:rPr lang="en-US" altLang="en-US" sz="3200" dirty="0">
                <a:latin typeface="Calibri" panose="020F0502020204030204" pitchFamily="34" charset="0"/>
                <a:cs typeface="+mn-cs"/>
                <a:sym typeface="Symbol" panose="05050102010706020507" pitchFamily="18" charset="2"/>
              </a:rPr>
              <a:t> </a:t>
            </a:r>
            <a:endParaRPr lang="en-US" altLang="en-US" sz="3200" dirty="0">
              <a:latin typeface="Calibri" panose="020F0502020204030204" pitchFamily="34" charset="0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4669532" y="4195564"/>
            <a:ext cx="533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573325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200" dirty="0">
                <a:latin typeface="FreesiaUPC" panose="020B0604020202020204" pitchFamily="34" charset="-34"/>
                <a:cs typeface="FreesiaUPC" panose="020B0604020202020204" pitchFamily="34" charset="-34"/>
              </a:rPr>
              <a:t>	</a:t>
            </a:r>
            <a:r>
              <a:rPr lang="th-TH" altLang="en-US" sz="32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ไม่ เพราะ </a:t>
            </a:r>
            <a:r>
              <a:rPr lang="en-US" altLang="en-US" sz="32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2R4 </a:t>
            </a:r>
            <a:r>
              <a:rPr lang="th-TH" altLang="en-US" sz="32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และ </a:t>
            </a:r>
            <a:r>
              <a:rPr lang="en-US" altLang="en-US" sz="32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4R10 </a:t>
            </a:r>
            <a:r>
              <a:rPr lang="th-TH" altLang="en-US" sz="32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แต่ </a:t>
            </a:r>
            <a:r>
              <a:rPr lang="en-US" altLang="en-US" sz="32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2R10</a:t>
            </a:r>
            <a:endParaRPr lang="en-US" altLang="en-US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4506334" y="5970612"/>
            <a:ext cx="3810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51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คุณสมบัติเพิ่มเติม</a:t>
            </a:r>
            <a:endParaRPr lang="en-US" altLang="en-US" dirty="0" smtClean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53136"/>
          </a:xfrm>
        </p:spPr>
        <p:txBody>
          <a:bodyPr/>
          <a:lstStyle/>
          <a:p>
            <a:r>
              <a:rPr lang="th-TH" altLang="en-US" sz="2800" b="1" dirty="0" smtClean="0"/>
              <a:t>คำนิยาม</a:t>
            </a:r>
            <a:endParaRPr lang="en-US" altLang="en-US" sz="2800" b="1" dirty="0" smtClean="0"/>
          </a:p>
          <a:p>
            <a:pPr lvl="1"/>
            <a:r>
              <a:rPr lang="en-US" altLang="en-US" sz="2400" dirty="0"/>
              <a:t>R</a:t>
            </a:r>
            <a:r>
              <a:rPr lang="en-US" altLang="en-US" sz="2400" dirty="0" smtClean="0"/>
              <a:t>elation </a:t>
            </a:r>
            <a:r>
              <a:rPr lang="th-TH" altLang="en-US" sz="2400" dirty="0" smtClean="0"/>
              <a:t>บน</a:t>
            </a:r>
            <a:r>
              <a:rPr lang="en-US" altLang="en-US" sz="2400" dirty="0" smtClean="0"/>
              <a:t> set A </a:t>
            </a:r>
            <a:r>
              <a:rPr lang="th-TH" altLang="en-US" sz="2400" dirty="0" smtClean="0"/>
              <a:t>จะ</a:t>
            </a:r>
            <a:r>
              <a:rPr lang="en-US" altLang="en-US" sz="2400" dirty="0" smtClean="0"/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</a:rPr>
              <a:t>irreflexive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 </a:t>
            </a:r>
            <a:r>
              <a:rPr lang="th-TH" altLang="en-US" sz="2400" dirty="0" smtClean="0"/>
              <a:t>ก็ต่อเมื่อ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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aA</a:t>
            </a:r>
            <a:r>
              <a:rPr lang="en-US" altLang="en-US" sz="2400" dirty="0" smtClean="0">
                <a:sym typeface="Symbol" panose="05050102010706020507" pitchFamily="18" charset="2"/>
              </a:rPr>
              <a:t> (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a,a</a:t>
            </a:r>
            <a:r>
              <a:rPr lang="en-US" altLang="en-US" sz="2400" dirty="0" smtClean="0">
                <a:sym typeface="Symbol" panose="05050102010706020507" pitchFamily="18" charset="2"/>
              </a:rPr>
              <a:t>)</a:t>
            </a:r>
            <a:r>
              <a:rPr lang="en-US" altLang="en-US" sz="2400" i="1" dirty="0" smtClean="0">
                <a:sym typeface="Symbol" panose="05050102010706020507" pitchFamily="18" charset="2"/>
              </a:rPr>
              <a:t>R</a:t>
            </a:r>
            <a:endParaRPr lang="en-US" altLang="en-US" sz="2400" dirty="0" smtClean="0"/>
          </a:p>
          <a:p>
            <a:pPr lvl="1"/>
            <a:r>
              <a:rPr lang="en-US" altLang="en-US" sz="2400" dirty="0" smtClean="0"/>
              <a:t>Relation </a:t>
            </a:r>
            <a:r>
              <a:rPr lang="th-TH" altLang="en-US" sz="2400" dirty="0" smtClean="0"/>
              <a:t>บน</a:t>
            </a:r>
            <a:r>
              <a:rPr lang="en-US" altLang="en-US" sz="2400" dirty="0" smtClean="0"/>
              <a:t> set A </a:t>
            </a:r>
            <a:r>
              <a:rPr lang="th-TH" altLang="en-US" sz="2400" dirty="0" smtClean="0"/>
              <a:t>จะ</a:t>
            </a:r>
            <a:r>
              <a:rPr lang="en-US" altLang="en-US" sz="2400" dirty="0" smtClean="0"/>
              <a:t>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asymmetric </a:t>
            </a:r>
            <a:r>
              <a:rPr lang="th-TH" altLang="en-US" sz="2400" dirty="0" smtClean="0"/>
              <a:t>ก็ต่อเมื่อ</a:t>
            </a:r>
            <a:endParaRPr lang="en-US" altLang="en-US" sz="2400" dirty="0" smtClean="0"/>
          </a:p>
          <a:p>
            <a:pPr lvl="1" algn="ctr">
              <a:buFont typeface="Arial" panose="020B0604020202020204" pitchFamily="34" charset="0"/>
              <a:buNone/>
            </a:pPr>
            <a:r>
              <a:rPr lang="en-US" altLang="en-US" sz="2400" dirty="0" smtClean="0">
                <a:sym typeface="Symbol" panose="05050102010706020507" pitchFamily="18" charset="2"/>
              </a:rPr>
              <a:t>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a,bA</a:t>
            </a:r>
            <a:r>
              <a:rPr lang="en-US" altLang="en-US" sz="2400" dirty="0" smtClean="0">
                <a:sym typeface="Symbol" panose="05050102010706020507" pitchFamily="18" charset="2"/>
              </a:rPr>
              <a:t> (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a,b</a:t>
            </a:r>
            <a:r>
              <a:rPr lang="en-US" altLang="en-US" sz="2400" dirty="0" smtClean="0"/>
              <a:t>)</a:t>
            </a:r>
            <a:r>
              <a:rPr lang="en-US" altLang="en-US" sz="2400" dirty="0" smtClean="0">
                <a:sym typeface="Symbol" panose="05050102010706020507" pitchFamily="18" charset="2"/>
              </a:rPr>
              <a:t></a:t>
            </a:r>
            <a:r>
              <a:rPr lang="en-US" altLang="en-US" sz="2400" i="1" dirty="0" smtClean="0">
                <a:sym typeface="Symbol" panose="05050102010706020507" pitchFamily="18" charset="2"/>
              </a:rPr>
              <a:t>R</a:t>
            </a:r>
            <a:r>
              <a:rPr lang="en-US" altLang="en-US" sz="2400" dirty="0" smtClean="0">
                <a:sym typeface="Symbol" panose="05050102010706020507" pitchFamily="18" charset="2"/>
              </a:rPr>
              <a:t>  (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b,a</a:t>
            </a:r>
            <a:r>
              <a:rPr lang="en-US" altLang="en-US" sz="2400" dirty="0" smtClean="0">
                <a:sym typeface="Symbol" panose="05050102010706020507" pitchFamily="18" charset="2"/>
              </a:rPr>
              <a:t>)  </a:t>
            </a:r>
            <a:r>
              <a:rPr lang="en-US" altLang="en-US" sz="2400" i="1" dirty="0" smtClean="0">
                <a:sym typeface="Symbol" panose="05050102010706020507" pitchFamily="18" charset="2"/>
              </a:rPr>
              <a:t>R</a:t>
            </a:r>
            <a:r>
              <a:rPr lang="en-US" altLang="en-US" sz="2400" dirty="0" smtClean="0">
                <a:sym typeface="Symbol" panose="05050102010706020507" pitchFamily="18" charset="2"/>
              </a:rPr>
              <a:t> )</a:t>
            </a:r>
            <a:endParaRPr lang="en-US" altLang="en-US" sz="2400" dirty="0" smtClean="0"/>
          </a:p>
          <a:p>
            <a:r>
              <a:rPr lang="en-US" altLang="en-US" sz="2800" b="1" dirty="0" smtClean="0"/>
              <a:t>Lemma</a:t>
            </a:r>
            <a:r>
              <a:rPr lang="en-US" altLang="en-US" sz="2800" dirty="0" smtClean="0"/>
              <a:t>:  </a:t>
            </a:r>
            <a:r>
              <a:rPr lang="en-US" altLang="en-US" sz="2800" dirty="0"/>
              <a:t>R</a:t>
            </a:r>
            <a:r>
              <a:rPr lang="en-US" altLang="en-US" sz="2800" dirty="0" smtClean="0"/>
              <a:t>elation R </a:t>
            </a:r>
            <a:r>
              <a:rPr lang="th-TH" altLang="en-US" sz="2800" dirty="0" smtClean="0"/>
              <a:t>บน </a:t>
            </a:r>
            <a:r>
              <a:rPr lang="en-US" altLang="en-US" sz="2800" dirty="0" smtClean="0"/>
              <a:t>set A </a:t>
            </a:r>
            <a:r>
              <a:rPr lang="th-TH" altLang="en-US" sz="2800" dirty="0" smtClean="0"/>
              <a:t>จะ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asymmetric </a:t>
            </a:r>
            <a:r>
              <a:rPr lang="th-TH" altLang="en-US" sz="2800" dirty="0" smtClean="0"/>
              <a:t>ก็ต่อเมื่อ</a:t>
            </a:r>
            <a:endParaRPr lang="en-US" altLang="en-US" sz="2800" dirty="0" smtClean="0"/>
          </a:p>
          <a:p>
            <a:pPr lvl="1"/>
            <a:r>
              <a:rPr lang="en-US" altLang="en-US" sz="2400" dirty="0" smtClean="0"/>
              <a:t>R </a:t>
            </a:r>
            <a:r>
              <a:rPr lang="th-TH" altLang="en-US" sz="2400" dirty="0" smtClean="0"/>
              <a:t>เป็น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irreflexive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และ</a:t>
            </a:r>
            <a:endParaRPr lang="en-US" altLang="en-US" sz="2400" dirty="0" smtClean="0"/>
          </a:p>
          <a:p>
            <a:pPr lvl="1"/>
            <a:r>
              <a:rPr lang="en-US" altLang="en-US" sz="2400" dirty="0" smtClean="0"/>
              <a:t>R </a:t>
            </a:r>
            <a:r>
              <a:rPr lang="th-TH" altLang="en-US" sz="2400" dirty="0" smtClean="0"/>
              <a:t>เป็น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antisymmetric</a:t>
            </a:r>
            <a:endParaRPr lang="en-US" altLang="en-US" sz="2400" dirty="0" smtClean="0"/>
          </a:p>
          <a:p>
            <a:r>
              <a:rPr lang="th-TH" altLang="en-US" sz="2800" b="1" dirty="0" smtClean="0">
                <a:sym typeface="Symbol" panose="05050102010706020507" pitchFamily="18" charset="2"/>
              </a:rPr>
              <a:t>คำเตือน</a:t>
            </a:r>
            <a:endParaRPr lang="en-US" altLang="en-US" sz="2800" b="1" dirty="0" smtClean="0">
              <a:sym typeface="Symbol" panose="05050102010706020507" pitchFamily="18" charset="2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R</a:t>
            </a:r>
            <a:r>
              <a:rPr lang="en-US" altLang="en-US" sz="2400" dirty="0" smtClean="0">
                <a:sym typeface="Symbol" panose="05050102010706020507" pitchFamily="18" charset="2"/>
              </a:rPr>
              <a:t>elation </a:t>
            </a:r>
            <a:r>
              <a:rPr lang="th-TH" altLang="en-US" sz="2400" dirty="0" smtClean="0">
                <a:sym typeface="Symbol" panose="05050102010706020507" pitchFamily="18" charset="2"/>
              </a:rPr>
              <a:t>ที่ไม่เป็น</a:t>
            </a:r>
            <a:r>
              <a:rPr lang="en-US" altLang="en-US" sz="2400" dirty="0" smtClean="0">
                <a:sym typeface="Symbol" panose="05050102010706020507" pitchFamily="18" charset="2"/>
              </a:rPr>
              <a:t> symmetric </a:t>
            </a:r>
            <a:r>
              <a:rPr lang="th-TH" altLang="en-US" sz="2400" dirty="0" smtClean="0">
                <a:sym typeface="Symbol" panose="05050102010706020507" pitchFamily="18" charset="2"/>
              </a:rPr>
              <a:t>ไม่จำเป็นว่าจะต้องเป็น</a:t>
            </a:r>
            <a:r>
              <a:rPr lang="en-US" altLang="en-US" sz="2400" dirty="0" smtClean="0">
                <a:sym typeface="Symbol" panose="05050102010706020507" pitchFamily="18" charset="2"/>
              </a:rPr>
              <a:t> asymmetric</a:t>
            </a:r>
            <a:endParaRPr lang="en-US" altLang="en-US" sz="2400" dirty="0" smtClean="0"/>
          </a:p>
          <a:p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6695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Combining Relations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3200" dirty="0" smtClean="0"/>
              <a:t>ย้ำอีกทีว่า </a:t>
            </a:r>
            <a:r>
              <a:rPr lang="en-US" altLang="en-US" sz="3200" dirty="0" smtClean="0"/>
              <a:t>Relations </a:t>
            </a:r>
            <a:r>
              <a:rPr lang="th-TH" altLang="en-US" sz="3200" dirty="0" smtClean="0"/>
              <a:t>นั้นคือ </a:t>
            </a:r>
            <a:r>
              <a:rPr lang="en-US" altLang="en-US" sz="3200" dirty="0" smtClean="0"/>
              <a:t>set </a:t>
            </a:r>
            <a:r>
              <a:rPr lang="th-TH" altLang="en-US" sz="3200" dirty="0" smtClean="0"/>
              <a:t>ปกติของ </a:t>
            </a:r>
            <a:r>
              <a:rPr lang="en-US" altLang="en-US" sz="3200" dirty="0" smtClean="0"/>
              <a:t>ordered pairs </a:t>
            </a:r>
            <a:r>
              <a:rPr lang="th-TH" altLang="en-US" sz="3200" dirty="0" smtClean="0"/>
              <a:t>ซึ่งเป็น</a:t>
            </a:r>
            <a:r>
              <a:rPr lang="en-US" altLang="en-US" sz="3200" dirty="0" smtClean="0"/>
              <a:t> subsets </a:t>
            </a:r>
            <a:r>
              <a:rPr lang="th-TH" altLang="en-US" sz="3200" dirty="0" smtClean="0"/>
              <a:t>ของ</a:t>
            </a:r>
            <a:r>
              <a:rPr lang="en-US" altLang="en-US" sz="3200" dirty="0" smtClean="0"/>
              <a:t> Cartesian product </a:t>
            </a:r>
            <a:r>
              <a:rPr lang="th-TH" altLang="en-US" sz="3200" dirty="0" smtClean="0"/>
              <a:t>ของ </a:t>
            </a:r>
            <a:r>
              <a:rPr lang="en-US" altLang="en-US" sz="3200" dirty="0" smtClean="0"/>
              <a:t>2 sets</a:t>
            </a:r>
          </a:p>
          <a:p>
            <a:r>
              <a:rPr lang="th-TH" altLang="en-US" sz="3200" dirty="0" smtClean="0"/>
              <a:t>ดังนั้น</a:t>
            </a:r>
            <a:r>
              <a:rPr lang="en-US" altLang="en-US" sz="3200" dirty="0" smtClean="0"/>
              <a:t>, relations</a:t>
            </a:r>
            <a:r>
              <a:rPr lang="th-TH" altLang="en-US" sz="3200" dirty="0"/>
              <a:t> </a:t>
            </a:r>
            <a:r>
              <a:rPr lang="th-TH" altLang="en-US" sz="3200" dirty="0" smtClean="0"/>
              <a:t>สามารถผสมกันเพื่อสร้าง</a:t>
            </a:r>
            <a:r>
              <a:rPr lang="en-US" altLang="en-US" sz="3200" dirty="0" smtClean="0"/>
              <a:t> relations</a:t>
            </a:r>
            <a:r>
              <a:rPr lang="th-TH" altLang="en-US" sz="3200" dirty="0" smtClean="0"/>
              <a:t> ใหม่ได้ โดยใช้ตัวดำเนินการของ</a:t>
            </a:r>
            <a:r>
              <a:rPr lang="en-US" altLang="en-US" sz="3200" dirty="0" smtClean="0"/>
              <a:t> set</a:t>
            </a:r>
          </a:p>
          <a:p>
            <a:pPr lvl="1"/>
            <a:r>
              <a:rPr lang="en-US" altLang="en-US" sz="2800" dirty="0" smtClean="0"/>
              <a:t>Intersection (R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>
                <a:sym typeface="Symbol" panose="05050102010706020507" pitchFamily="18" charset="2"/>
              </a:rPr>
              <a:t>R</a:t>
            </a:r>
            <a:r>
              <a:rPr lang="en-US" altLang="en-US" sz="2800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sz="2800" dirty="0" smtClean="0"/>
              <a:t>)</a:t>
            </a:r>
          </a:p>
          <a:p>
            <a:pPr lvl="1"/>
            <a:r>
              <a:rPr lang="en-US" altLang="en-US" sz="2800" dirty="0" smtClean="0"/>
              <a:t>Union (R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>
                <a:sym typeface="Symbol" panose="05050102010706020507" pitchFamily="18" charset="2"/>
              </a:rPr>
              <a:t>R</a:t>
            </a:r>
            <a:r>
              <a:rPr lang="en-US" altLang="en-US" sz="2800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sz="2800" dirty="0" smtClean="0"/>
              <a:t>)</a:t>
            </a:r>
          </a:p>
          <a:p>
            <a:pPr lvl="1"/>
            <a:r>
              <a:rPr lang="en-US" altLang="en-US" sz="2800" dirty="0" smtClean="0"/>
              <a:t>Set difference (R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\R</a:t>
            </a:r>
            <a:r>
              <a:rPr lang="en-US" altLang="en-US" sz="2800" baseline="-25000" dirty="0" smtClean="0"/>
              <a:t>2</a:t>
            </a:r>
            <a:r>
              <a:rPr lang="en-US" altLang="en-US" sz="2800" dirty="0" smtClean="0"/>
              <a:t>)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41997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Combining Relations: </a:t>
            </a:r>
            <a:r>
              <a:rPr lang="th-TH" altLang="en-US" dirty="0" smtClean="0"/>
              <a:t>ตัวอย่าง</a:t>
            </a:r>
            <a:endParaRPr lang="en-US" altLang="en-US" dirty="0" smtClean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r>
              <a:rPr lang="th-TH" altLang="en-US" sz="2800" dirty="0" smtClean="0"/>
              <a:t>กำหนด</a:t>
            </a:r>
            <a:endParaRPr lang="en-US" altLang="en-US" sz="2800" dirty="0" smtClean="0"/>
          </a:p>
          <a:p>
            <a:pPr lvl="1"/>
            <a:r>
              <a:rPr lang="en-US" altLang="en-US" sz="2400" dirty="0" smtClean="0"/>
              <a:t>A={1,2,3,4}</a:t>
            </a:r>
          </a:p>
          <a:p>
            <a:pPr lvl="1"/>
            <a:r>
              <a:rPr lang="en-US" altLang="en-US" sz="2400" dirty="0" smtClean="0"/>
              <a:t>B={1,2,3,4}</a:t>
            </a:r>
          </a:p>
          <a:p>
            <a:pPr lvl="1"/>
            <a:r>
              <a:rPr lang="en-US" altLang="en-US" sz="2400" dirty="0" smtClean="0"/>
              <a:t>R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={(1,2),(1,3),(1,4),(2,2),(3,4),(4,1),(4,2)}</a:t>
            </a:r>
          </a:p>
          <a:p>
            <a:pPr lvl="1"/>
            <a:r>
              <a:rPr lang="en-US" altLang="en-US" sz="2400" dirty="0" smtClean="0"/>
              <a:t>R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={(1,1),(1,2),(1,3),(2,3)}</a:t>
            </a:r>
          </a:p>
          <a:p>
            <a:r>
              <a:rPr lang="th-TH" altLang="en-US" sz="2800" dirty="0" smtClean="0"/>
              <a:t>จงหา</a:t>
            </a:r>
            <a:endParaRPr lang="en-US" altLang="en-US" sz="2800" dirty="0" smtClean="0"/>
          </a:p>
          <a:p>
            <a:pPr lvl="1"/>
            <a:r>
              <a:rPr lang="en-US" altLang="en-US" sz="2400" dirty="0" smtClean="0"/>
              <a:t>R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>
                <a:sym typeface="Symbol" panose="05050102010706020507" pitchFamily="18" charset="2"/>
              </a:rPr>
              <a:t> R</a:t>
            </a:r>
            <a:r>
              <a:rPr lang="en-US" altLang="en-US" sz="2400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sz="2400" dirty="0" smtClean="0"/>
              <a:t>=</a:t>
            </a:r>
            <a:endParaRPr lang="en-US" altLang="en-US" sz="2400" baseline="-25000" dirty="0" smtClean="0">
              <a:sym typeface="Symbol" panose="05050102010706020507" pitchFamily="18" charset="2"/>
            </a:endParaRPr>
          </a:p>
          <a:p>
            <a:pPr lvl="1"/>
            <a:r>
              <a:rPr lang="en-US" altLang="en-US" sz="2400" dirty="0" smtClean="0"/>
              <a:t>R</a:t>
            </a:r>
            <a:r>
              <a:rPr lang="en-US" altLang="en-US" sz="2400" baseline="-25000" dirty="0" smtClean="0"/>
              <a:t>1 </a:t>
            </a:r>
            <a:r>
              <a:rPr lang="en-US" altLang="en-US" sz="2400" dirty="0" smtClean="0">
                <a:sym typeface="Symbol" panose="05050102010706020507" pitchFamily="18" charset="2"/>
              </a:rPr>
              <a:t></a:t>
            </a:r>
            <a:r>
              <a:rPr lang="en-US" altLang="en-US" sz="2400" dirty="0" smtClean="0"/>
              <a:t> R</a:t>
            </a:r>
            <a:r>
              <a:rPr lang="en-US" altLang="en-US" sz="2400" baseline="-25000" dirty="0" smtClean="0"/>
              <a:t>2 </a:t>
            </a:r>
            <a:r>
              <a:rPr lang="en-US" altLang="en-US" sz="2400" dirty="0" smtClean="0"/>
              <a:t>=</a:t>
            </a:r>
          </a:p>
          <a:p>
            <a:pPr lvl="1"/>
            <a:r>
              <a:rPr lang="en-US" altLang="en-US" sz="2400" dirty="0" smtClean="0"/>
              <a:t>R</a:t>
            </a:r>
            <a:r>
              <a:rPr lang="en-US" altLang="en-US" sz="2400" baseline="-25000" dirty="0" smtClean="0"/>
              <a:t>1 </a:t>
            </a:r>
            <a:r>
              <a:rPr lang="en-US" altLang="en-US" sz="2400" dirty="0" smtClean="0">
                <a:sym typeface="Symbol" panose="05050102010706020507" pitchFamily="18" charset="2"/>
              </a:rPr>
              <a:t>-</a:t>
            </a:r>
            <a:r>
              <a:rPr lang="en-US" altLang="en-US" sz="2400" dirty="0" smtClean="0"/>
              <a:t> R</a:t>
            </a:r>
            <a:r>
              <a:rPr lang="en-US" altLang="en-US" sz="2400" baseline="-25000" dirty="0" smtClean="0"/>
              <a:t>2 </a:t>
            </a:r>
            <a:r>
              <a:rPr lang="en-US" altLang="en-US" sz="2400" dirty="0" smtClean="0"/>
              <a:t>=</a:t>
            </a:r>
          </a:p>
          <a:p>
            <a:pPr lvl="1"/>
            <a:r>
              <a:rPr lang="en-US" altLang="en-US" sz="2400" dirty="0" smtClean="0"/>
              <a:t>R</a:t>
            </a:r>
            <a:r>
              <a:rPr lang="en-US" altLang="en-US" sz="2400" baseline="-25000" dirty="0" smtClean="0"/>
              <a:t>2 </a:t>
            </a:r>
            <a:r>
              <a:rPr lang="en-US" altLang="en-US" sz="2400" dirty="0">
                <a:sym typeface="Symbol" panose="05050102010706020507" pitchFamily="18" charset="2"/>
              </a:rPr>
              <a:t>-</a:t>
            </a:r>
            <a:r>
              <a:rPr lang="en-US" altLang="en-US" sz="2400" dirty="0" smtClean="0"/>
              <a:t> R</a:t>
            </a:r>
            <a:r>
              <a:rPr lang="en-US" altLang="en-US" sz="2400" baseline="-25000" dirty="0" smtClean="0"/>
              <a:t>1 </a:t>
            </a:r>
            <a:r>
              <a:rPr lang="en-US" altLang="en-US" sz="2400" dirty="0" smtClean="0"/>
              <a:t>=</a:t>
            </a:r>
            <a:endParaRPr lang="en-US" altLang="en-US" dirty="0" smtClean="0"/>
          </a:p>
          <a:p>
            <a:pPr lvl="1"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477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Composite of Relations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b="1" dirty="0" smtClean="0"/>
              <a:t>คำนิยาม</a:t>
            </a:r>
            <a:r>
              <a:rPr lang="en-US" altLang="en-US" dirty="0" smtClean="0"/>
              <a:t>: </a:t>
            </a:r>
            <a:r>
              <a:rPr lang="th-TH" altLang="en-US" dirty="0" smtClean="0"/>
              <a:t>ให้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R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</a:t>
            </a:r>
            <a:r>
              <a:rPr lang="th-TH" altLang="en-US" dirty="0" smtClean="0"/>
              <a:t>เป็น</a:t>
            </a:r>
            <a:r>
              <a:rPr lang="en-US" altLang="en-US" dirty="0" smtClean="0"/>
              <a:t> relation </a:t>
            </a:r>
            <a:r>
              <a:rPr lang="th-TH" altLang="en-US" dirty="0" smtClean="0"/>
              <a:t>จาก</a:t>
            </a:r>
            <a:r>
              <a:rPr lang="en-US" altLang="en-US" dirty="0" smtClean="0"/>
              <a:t> set A </a:t>
            </a:r>
            <a:r>
              <a:rPr lang="th-TH" altLang="en-US" dirty="0" smtClean="0"/>
              <a:t>ไป</a:t>
            </a:r>
            <a:r>
              <a:rPr lang="en-US" altLang="en-US" dirty="0" smtClean="0"/>
              <a:t> B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R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</a:t>
            </a:r>
            <a:r>
              <a:rPr lang="th-TH" altLang="en-US" dirty="0" smtClean="0"/>
              <a:t>เป็น</a:t>
            </a:r>
            <a:r>
              <a:rPr lang="en-US" altLang="en-US" dirty="0" smtClean="0"/>
              <a:t>relation </a:t>
            </a:r>
            <a:r>
              <a:rPr lang="th-TH" altLang="en-US" dirty="0" smtClean="0"/>
              <a:t>จาก</a:t>
            </a:r>
            <a:r>
              <a:rPr lang="en-US" altLang="en-US" dirty="0" smtClean="0"/>
              <a:t> B </a:t>
            </a:r>
            <a:r>
              <a:rPr lang="th-TH" altLang="en-US" dirty="0" smtClean="0"/>
              <a:t>ไป</a:t>
            </a:r>
            <a:r>
              <a:rPr lang="en-US" altLang="en-US" dirty="0" smtClean="0"/>
              <a:t> C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dirty="0" smtClean="0"/>
              <a:t>	</a:t>
            </a:r>
            <a:r>
              <a:rPr lang="en-US" altLang="en-US" i="1" dirty="0" smtClean="0"/>
              <a:t>R</a:t>
            </a:r>
            <a:r>
              <a:rPr lang="en-US" altLang="en-US" baseline="-25000" dirty="0" smtClean="0"/>
              <a:t>1</a:t>
            </a:r>
            <a:r>
              <a:rPr lang="en-US" altLang="en-US" dirty="0" smtClean="0">
                <a:sym typeface="Symbol" panose="05050102010706020507" pitchFamily="18" charset="2"/>
              </a:rPr>
              <a:t>  AB and </a:t>
            </a:r>
            <a:r>
              <a:rPr lang="en-US" altLang="en-US" i="1" dirty="0" smtClean="0">
                <a:sym typeface="Symbol" panose="05050102010706020507" pitchFamily="18" charset="2"/>
              </a:rPr>
              <a:t>R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BC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 smtClean="0">
                <a:sym typeface="Symbol" panose="05050102010706020507" pitchFamily="18" charset="2"/>
              </a:rPr>
              <a:t>	C</a:t>
            </a:r>
            <a:r>
              <a:rPr lang="en-US" altLang="en-US" u="sng" dirty="0" smtClean="0">
                <a:sym typeface="Symbol" panose="05050102010706020507" pitchFamily="18" charset="2"/>
              </a:rPr>
              <a:t>omposite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ของ </a:t>
            </a:r>
            <a:r>
              <a:rPr lang="en-US" altLang="en-US" i="1" dirty="0" smtClean="0">
                <a:sym typeface="Symbol" panose="05050102010706020507" pitchFamily="18" charset="2"/>
              </a:rPr>
              <a:t>R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1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และ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i="1" dirty="0" smtClean="0">
                <a:sym typeface="Symbol" panose="05050102010706020507" pitchFamily="18" charset="2"/>
              </a:rPr>
              <a:t>R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เป็น</a:t>
            </a:r>
            <a:r>
              <a:rPr lang="en-US" altLang="en-US" dirty="0" smtClean="0">
                <a:sym typeface="Symbol" panose="05050102010706020507" pitchFamily="18" charset="2"/>
              </a:rPr>
              <a:t> relation</a:t>
            </a:r>
            <a:r>
              <a:rPr lang="th-TH" altLang="en-US" dirty="0" smtClean="0">
                <a:sym typeface="Symbol" panose="05050102010706020507" pitchFamily="18" charset="2"/>
              </a:rPr>
              <a:t> ที่ประกอบด้วย</a:t>
            </a:r>
            <a:r>
              <a:rPr lang="en-US" altLang="en-US" dirty="0" smtClean="0">
                <a:sym typeface="Symbol" panose="05050102010706020507" pitchFamily="18" charset="2"/>
              </a:rPr>
              <a:t> ordered pairs (</a:t>
            </a:r>
            <a:r>
              <a:rPr lang="en-US" altLang="en-US" dirty="0" err="1" smtClean="0">
                <a:sym typeface="Symbol" panose="05050102010706020507" pitchFamily="18" charset="2"/>
              </a:rPr>
              <a:t>a,c</a:t>
            </a:r>
            <a:r>
              <a:rPr lang="en-US" altLang="en-US" dirty="0" smtClean="0">
                <a:sym typeface="Symbol" panose="05050102010706020507" pitchFamily="18" charset="2"/>
              </a:rPr>
              <a:t>) </a:t>
            </a:r>
            <a:r>
              <a:rPr lang="th-TH" altLang="en-US" dirty="0" smtClean="0">
                <a:sym typeface="Symbol" panose="05050102010706020507" pitchFamily="18" charset="2"/>
              </a:rPr>
              <a:t>ที่ซึ่ง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err="1" smtClean="0">
                <a:sym typeface="Symbol" panose="05050102010706020507" pitchFamily="18" charset="2"/>
              </a:rPr>
              <a:t>aA</a:t>
            </a:r>
            <a:r>
              <a:rPr lang="en-US" altLang="en-US" dirty="0" smtClean="0">
                <a:sym typeface="Symbol" panose="05050102010706020507" pitchFamily="18" charset="2"/>
              </a:rPr>
              <a:t>, </a:t>
            </a:r>
            <a:r>
              <a:rPr lang="en-US" altLang="en-US" dirty="0" err="1" smtClean="0">
                <a:sym typeface="Symbol" panose="05050102010706020507" pitchFamily="18" charset="2"/>
              </a:rPr>
              <a:t>cC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และมี </a:t>
            </a:r>
            <a:r>
              <a:rPr lang="en-US" altLang="en-US" dirty="0" err="1" smtClean="0">
                <a:sym typeface="Symbol" panose="05050102010706020507" pitchFamily="18" charset="2"/>
              </a:rPr>
              <a:t>bB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ที่</a:t>
            </a:r>
            <a:r>
              <a:rPr lang="en-US" altLang="en-US" dirty="0" smtClean="0">
                <a:sym typeface="Symbol" panose="05050102010706020507" pitchFamily="18" charset="2"/>
              </a:rPr>
              <a:t> (</a:t>
            </a:r>
            <a:r>
              <a:rPr lang="en-US" altLang="en-US" dirty="0" err="1" smtClean="0">
                <a:sym typeface="Symbol" panose="05050102010706020507" pitchFamily="18" charset="2"/>
              </a:rPr>
              <a:t>a,b</a:t>
            </a:r>
            <a:r>
              <a:rPr lang="en-US" altLang="en-US" dirty="0" smtClean="0">
                <a:sym typeface="Symbol" panose="05050102010706020507" pitchFamily="18" charset="2"/>
              </a:rPr>
              <a:t>)</a:t>
            </a:r>
            <a:r>
              <a:rPr lang="en-US" altLang="en-US" i="1" dirty="0" smtClean="0">
                <a:sym typeface="Symbol" panose="05050102010706020507" pitchFamily="18" charset="2"/>
              </a:rPr>
              <a:t>R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1</a:t>
            </a:r>
            <a:r>
              <a:rPr lang="en-US" altLang="en-US" dirty="0" smtClean="0">
                <a:sym typeface="Symbol" panose="05050102010706020507" pitchFamily="18" charset="2"/>
              </a:rPr>
              <a:t> and (</a:t>
            </a:r>
            <a:r>
              <a:rPr lang="en-US" altLang="en-US" dirty="0" err="1" smtClean="0">
                <a:sym typeface="Symbol" panose="05050102010706020507" pitchFamily="18" charset="2"/>
              </a:rPr>
              <a:t>b,c</a:t>
            </a:r>
            <a:r>
              <a:rPr lang="en-US" altLang="en-US" dirty="0" smtClean="0">
                <a:sym typeface="Symbol" panose="05050102010706020507" pitchFamily="18" charset="2"/>
              </a:rPr>
              <a:t>)</a:t>
            </a:r>
            <a:r>
              <a:rPr lang="en-US" altLang="en-US" i="1" dirty="0" smtClean="0">
                <a:sym typeface="Symbol" panose="05050102010706020507" pitchFamily="18" charset="2"/>
              </a:rPr>
              <a:t>R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.  </a:t>
            </a:r>
            <a:r>
              <a:rPr lang="th-TH" altLang="en-US" dirty="0" smtClean="0">
                <a:sym typeface="Symbol" panose="05050102010706020507" pitchFamily="18" charset="2"/>
              </a:rPr>
              <a:t>เราเขียนย่อ</a:t>
            </a:r>
            <a:r>
              <a:rPr lang="en-US" altLang="en-US" dirty="0" smtClean="0">
                <a:sym typeface="Symbol" panose="05050102010706020507" pitchFamily="18" charset="2"/>
              </a:rPr>
              <a:t> composite </a:t>
            </a:r>
            <a:r>
              <a:rPr lang="th-TH" altLang="en-US" dirty="0" smtClean="0">
                <a:sym typeface="Symbol" panose="05050102010706020507" pitchFamily="18" charset="2"/>
              </a:rPr>
              <a:t>ของ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i="1" dirty="0" smtClean="0">
                <a:sym typeface="Symbol" panose="05050102010706020507" pitchFamily="18" charset="2"/>
              </a:rPr>
              <a:t>R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1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และ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i="1" dirty="0" smtClean="0">
                <a:sym typeface="Symbol" panose="05050102010706020507" pitchFamily="18" charset="2"/>
              </a:rPr>
              <a:t>R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ด้วย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i="1" dirty="0" smtClean="0"/>
              <a:t>R</a:t>
            </a:r>
            <a:r>
              <a:rPr lang="en-US" alt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altLang="en-US" dirty="0" smtClean="0"/>
              <a:t> </a:t>
            </a:r>
            <a:r>
              <a:rPr lang="en-US" altLang="en-US" sz="2400" baseline="30000" dirty="0" smtClean="0">
                <a:sym typeface="Symbol" panose="05050102010706020507" pitchFamily="18" charset="2"/>
              </a:rPr>
              <a:t></a:t>
            </a:r>
            <a:r>
              <a:rPr lang="en-US" altLang="en-US" sz="2000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i="1" dirty="0" smtClean="0">
                <a:sym typeface="Symbol" panose="05050102010706020507" pitchFamily="18" charset="2"/>
              </a:rPr>
              <a:t>R</a:t>
            </a:r>
            <a:r>
              <a:rPr lang="en-US" altLang="en-US" b="1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710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Composite of </a:t>
            </a:r>
            <a:r>
              <a:rPr lang="en-US" altLang="en-US" dirty="0" smtClean="0"/>
              <a:t>Relations: </a:t>
            </a:r>
            <a:r>
              <a:rPr lang="th-TH" altLang="en-US" dirty="0" smtClean="0"/>
              <a:t>ตัวอย่าง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จาก </a:t>
            </a:r>
            <a:r>
              <a:rPr lang="en-US" dirty="0" smtClean="0"/>
              <a:t>relations</a:t>
            </a:r>
            <a:r>
              <a:rPr lang="th-TH" dirty="0" smtClean="0"/>
              <a:t> </a:t>
            </a:r>
            <a:r>
              <a:rPr lang="en-US" dirty="0" smtClean="0"/>
              <a:t>R </a:t>
            </a:r>
            <a:r>
              <a:rPr lang="th-TH" dirty="0" smtClean="0"/>
              <a:t>และ</a:t>
            </a:r>
            <a:r>
              <a:rPr lang="en-US" dirty="0" smtClean="0"/>
              <a:t> S</a:t>
            </a:r>
            <a:r>
              <a:rPr lang="th-TH" dirty="0" smtClean="0"/>
              <a:t> ที่กำหนด</a:t>
            </a:r>
          </a:p>
          <a:p>
            <a:r>
              <a:rPr lang="en-US" dirty="0" smtClean="0"/>
              <a:t>R</a:t>
            </a:r>
            <a:r>
              <a:rPr lang="th-TH" dirty="0" smtClean="0"/>
              <a:t> เป็น</a:t>
            </a:r>
            <a:r>
              <a:rPr lang="en-US" dirty="0" smtClean="0"/>
              <a:t> </a:t>
            </a:r>
            <a:r>
              <a:rPr lang="en-US" dirty="0"/>
              <a:t>relation </a:t>
            </a:r>
            <a:r>
              <a:rPr lang="th-TH" dirty="0" smtClean="0"/>
              <a:t>จาก </a:t>
            </a:r>
            <a:r>
              <a:rPr lang="en-US" dirty="0" smtClean="0"/>
              <a:t>{1, </a:t>
            </a:r>
            <a:r>
              <a:rPr lang="en-US" dirty="0"/>
              <a:t>2, 3} </a:t>
            </a:r>
            <a:r>
              <a:rPr lang="th-TH" dirty="0" smtClean="0"/>
              <a:t>ไป</a:t>
            </a:r>
            <a:r>
              <a:rPr lang="en-US" dirty="0" smtClean="0"/>
              <a:t> </a:t>
            </a:r>
            <a:r>
              <a:rPr lang="en-US" dirty="0"/>
              <a:t>{1, 2, 3, </a:t>
            </a:r>
            <a:r>
              <a:rPr lang="en-US" dirty="0" smtClean="0"/>
              <a:t>4}</a:t>
            </a:r>
            <a:r>
              <a:rPr lang="th-TH" dirty="0" smtClean="0"/>
              <a:t> </a:t>
            </a:r>
          </a:p>
          <a:p>
            <a:pPr lvl="1"/>
            <a:r>
              <a:rPr lang="en-US" dirty="0" smtClean="0"/>
              <a:t>R </a:t>
            </a:r>
            <a:r>
              <a:rPr lang="en-US" dirty="0"/>
              <a:t>={(1, 1), (1, 4), (2, 3), (3, 1), (3, 4)} </a:t>
            </a:r>
            <a:endParaRPr lang="th-TH" dirty="0"/>
          </a:p>
          <a:p>
            <a:r>
              <a:rPr lang="en-US" dirty="0" smtClean="0"/>
              <a:t>S </a:t>
            </a:r>
            <a:r>
              <a:rPr lang="th-TH" dirty="0" smtClean="0"/>
              <a:t>เป็น </a:t>
            </a:r>
            <a:r>
              <a:rPr lang="en-US" dirty="0" smtClean="0"/>
              <a:t>relation </a:t>
            </a:r>
            <a:r>
              <a:rPr lang="th-TH" dirty="0" smtClean="0"/>
              <a:t>จาก</a:t>
            </a:r>
            <a:r>
              <a:rPr lang="en-US" dirty="0" smtClean="0"/>
              <a:t> </a:t>
            </a:r>
            <a:r>
              <a:rPr lang="en-US" dirty="0"/>
              <a:t>{1, 2, 3, 4} </a:t>
            </a:r>
            <a:r>
              <a:rPr lang="th-TH" dirty="0" smtClean="0"/>
              <a:t>ไป</a:t>
            </a:r>
            <a:r>
              <a:rPr lang="en-US" dirty="0" smtClean="0"/>
              <a:t> </a:t>
            </a:r>
            <a:r>
              <a:rPr lang="en-US" dirty="0"/>
              <a:t>{0, 1, 2}</a:t>
            </a:r>
          </a:p>
          <a:p>
            <a:pPr lvl="1"/>
            <a:r>
              <a:rPr lang="en-US" dirty="0" smtClean="0"/>
              <a:t>S </a:t>
            </a:r>
            <a:r>
              <a:rPr lang="en-US" dirty="0"/>
              <a:t>={(1, 0), (2, 0), (3, 1), (3, 2), (4, 1</a:t>
            </a:r>
            <a:r>
              <a:rPr lang="en-US" dirty="0" smtClean="0"/>
              <a:t>)}</a:t>
            </a:r>
            <a:endParaRPr lang="en-US" dirty="0"/>
          </a:p>
          <a:p>
            <a:r>
              <a:rPr lang="th-TH" dirty="0" smtClean="0"/>
              <a:t>จงหา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smtClean="0"/>
              <a:t>◦</a:t>
            </a:r>
            <a:r>
              <a:rPr lang="th-TH" dirty="0" smtClean="0"/>
              <a:t> </a:t>
            </a:r>
            <a:r>
              <a:rPr lang="en-US" dirty="0" smtClean="0"/>
              <a:t>R </a:t>
            </a:r>
            <a:r>
              <a:rPr lang="th-TH" dirty="0" smtClean="0"/>
              <a:t> </a:t>
            </a:r>
          </a:p>
          <a:p>
            <a:r>
              <a:rPr lang="en-US" b="1" dirty="0" smtClean="0"/>
              <a:t>Hint:</a:t>
            </a:r>
            <a:r>
              <a:rPr lang="en-US" dirty="0" smtClean="0"/>
              <a:t> </a:t>
            </a:r>
            <a:r>
              <a:rPr lang="th-TH" dirty="0" smtClean="0"/>
              <a:t>เป็นแค่การเชื่อมต่อค่าด้านขวาของใน </a:t>
            </a:r>
            <a:r>
              <a:rPr lang="en-US" dirty="0" smtClean="0"/>
              <a:t>ordered pair </a:t>
            </a:r>
            <a:r>
              <a:rPr lang="th-TH" dirty="0" smtClean="0"/>
              <a:t>ของ </a:t>
            </a:r>
            <a:r>
              <a:rPr lang="en-US" dirty="0" smtClean="0"/>
              <a:t>R</a:t>
            </a:r>
            <a:r>
              <a:rPr lang="th-TH" dirty="0" smtClean="0"/>
              <a:t> กับค่าในด้านซ้ายของ </a:t>
            </a:r>
            <a:r>
              <a:rPr lang="en-US" dirty="0" smtClean="0"/>
              <a:t>ordered pair </a:t>
            </a:r>
            <a:r>
              <a:rPr lang="th-TH" dirty="0" smtClean="0"/>
              <a:t>ของ </a:t>
            </a:r>
            <a:r>
              <a:rPr lang="en-US" dirty="0" smtClean="0"/>
              <a:t>S</a:t>
            </a: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260856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Powers of Relations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/>
          <a:lstStyle/>
          <a:p>
            <a:r>
              <a:rPr lang="th-TH" altLang="en-US" sz="2800" b="1" dirty="0" smtClean="0"/>
              <a:t>คำนิยาม</a:t>
            </a:r>
            <a:r>
              <a:rPr lang="en-US" altLang="en-US" sz="2800" dirty="0" smtClean="0"/>
              <a:t>: </a:t>
            </a:r>
            <a:r>
              <a:rPr lang="th-TH" altLang="en-US" sz="2800" dirty="0" smtClean="0"/>
              <a:t>กำหนด</a:t>
            </a:r>
            <a:r>
              <a:rPr lang="en-US" altLang="en-US" sz="2800" dirty="0" smtClean="0"/>
              <a:t> R </a:t>
            </a:r>
            <a:r>
              <a:rPr lang="th-TH" altLang="en-US" sz="2800" dirty="0" smtClean="0"/>
              <a:t>เป็น </a:t>
            </a:r>
            <a:r>
              <a:rPr lang="en-US" altLang="en-US" sz="2800" dirty="0" smtClean="0"/>
              <a:t>relation </a:t>
            </a:r>
            <a:r>
              <a:rPr lang="th-TH" altLang="en-US" sz="2800" dirty="0" smtClean="0"/>
              <a:t>บน</a:t>
            </a:r>
            <a:r>
              <a:rPr lang="en-US" altLang="en-US" sz="2800" dirty="0" smtClean="0"/>
              <a:t> A. </a:t>
            </a:r>
            <a:r>
              <a:rPr lang="en-US" altLang="en-US" sz="2800" u="sng" dirty="0" smtClean="0"/>
              <a:t>Powers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R</a:t>
            </a:r>
            <a:r>
              <a:rPr lang="en-US" altLang="en-US" sz="2800" i="1" baseline="30000" dirty="0" smtClean="0"/>
              <a:t>n</a:t>
            </a:r>
            <a:r>
              <a:rPr lang="en-US" altLang="en-US" sz="2800" dirty="0" smtClean="0"/>
              <a:t>, </a:t>
            </a:r>
            <a:r>
              <a:rPr lang="en-US" altLang="en-US" sz="2800" i="1" dirty="0" smtClean="0"/>
              <a:t>n</a:t>
            </a:r>
            <a:r>
              <a:rPr lang="en-US" altLang="en-US" sz="2800" dirty="0" smtClean="0"/>
              <a:t>=1,2,3,…, </a:t>
            </a:r>
            <a:r>
              <a:rPr lang="th-TH" altLang="en-US" sz="2800" dirty="0" smtClean="0"/>
              <a:t>จะถูกนิยามแบบ</a:t>
            </a:r>
            <a:r>
              <a:rPr lang="en-US" altLang="en-US" sz="2800" dirty="0" smtClean="0"/>
              <a:t> recursive</a:t>
            </a:r>
            <a:r>
              <a:rPr lang="th-TH" altLang="en-US" sz="2800" dirty="0" smtClean="0"/>
              <a:t> ดังนี้</a:t>
            </a:r>
            <a:r>
              <a:rPr lang="en-US" altLang="en-US" sz="2800" dirty="0" smtClean="0"/>
              <a:t>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 dirty="0" smtClean="0"/>
              <a:t>				</a:t>
            </a:r>
            <a:r>
              <a:rPr lang="en-US" altLang="en-US" sz="2800" i="1" dirty="0" smtClean="0"/>
              <a:t>R</a:t>
            </a:r>
            <a:r>
              <a:rPr lang="en-US" altLang="en-US" sz="2800" i="1" baseline="30000" dirty="0" smtClean="0"/>
              <a:t>1</a:t>
            </a:r>
            <a:r>
              <a:rPr lang="en-US" altLang="en-US" sz="2800" i="1" dirty="0" smtClean="0"/>
              <a:t>    = R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 i="1" dirty="0" smtClean="0"/>
              <a:t>				R</a:t>
            </a:r>
            <a:r>
              <a:rPr lang="en-US" altLang="en-US" sz="2800" i="1" baseline="30000" dirty="0" smtClean="0"/>
              <a:t>n+1</a:t>
            </a:r>
            <a:r>
              <a:rPr lang="en-US" altLang="en-US" sz="2800" i="1" dirty="0" smtClean="0"/>
              <a:t> = R</a:t>
            </a:r>
            <a:r>
              <a:rPr lang="en-US" altLang="en-US" sz="2800" i="1" baseline="30000" dirty="0" smtClean="0"/>
              <a:t>n</a:t>
            </a:r>
            <a:r>
              <a:rPr lang="en-US" altLang="en-US" sz="2800" i="1" dirty="0" smtClean="0"/>
              <a:t> </a:t>
            </a:r>
            <a:r>
              <a:rPr lang="en-US" altLang="en-US" sz="2000" i="1" baseline="30000" dirty="0" smtClean="0">
                <a:sym typeface="Symbol" panose="05050102010706020507" pitchFamily="18" charset="2"/>
              </a:rPr>
              <a:t> </a:t>
            </a:r>
            <a:r>
              <a:rPr lang="en-US" altLang="en-US" sz="1800" i="1" baseline="30000" dirty="0" smtClean="0">
                <a:sym typeface="Symbol" panose="05050102010706020507" pitchFamily="18" charset="2"/>
              </a:rPr>
              <a:t> </a:t>
            </a:r>
            <a:r>
              <a:rPr lang="en-US" altLang="en-US" sz="2800" i="1" dirty="0" smtClean="0"/>
              <a:t>R</a:t>
            </a:r>
            <a:endParaRPr lang="th-TH" altLang="en-US" sz="2800" i="1" dirty="0" smtClean="0"/>
          </a:p>
          <a:p>
            <a:r>
              <a:rPr lang="th-TH" altLang="en-US" sz="2800" b="1" dirty="0" smtClean="0"/>
              <a:t>ตัวอย่าง </a:t>
            </a:r>
            <a:r>
              <a:rPr lang="en-US" altLang="en-US" sz="2800" b="1" dirty="0" smtClean="0"/>
              <a:t>:</a:t>
            </a:r>
            <a:endParaRPr lang="th-TH" altLang="en-US" sz="2800" b="1" dirty="0" smtClean="0"/>
          </a:p>
          <a:p>
            <a:pPr lvl="1"/>
            <a:r>
              <a:rPr lang="th-TH" altLang="en-US" sz="2500" dirty="0" smtClean="0"/>
              <a:t>พิจารณา</a:t>
            </a:r>
            <a:r>
              <a:rPr lang="en-US" altLang="en-US" sz="2500" dirty="0" smtClean="0"/>
              <a:t> </a:t>
            </a:r>
            <a:r>
              <a:rPr lang="en-US" altLang="en-US" sz="2500" i="1" dirty="0"/>
              <a:t>R</a:t>
            </a:r>
            <a:r>
              <a:rPr lang="en-US" altLang="en-US" sz="2500" dirty="0"/>
              <a:t>={(1,1),(2,1),(3,2),(4,3</a:t>
            </a:r>
            <a:r>
              <a:rPr lang="en-US" altLang="en-US" sz="2500" dirty="0" smtClean="0"/>
              <a:t>)}</a:t>
            </a:r>
            <a:r>
              <a:rPr lang="th-TH" altLang="en-US" sz="2500" dirty="0" smtClean="0"/>
              <a:t> จงหา</a:t>
            </a:r>
            <a:endParaRPr lang="en-US" altLang="en-US" sz="2500" dirty="0"/>
          </a:p>
          <a:p>
            <a:pPr lvl="1"/>
            <a:r>
              <a:rPr lang="en-US" altLang="en-US" sz="2500" i="1" dirty="0"/>
              <a:t>R</a:t>
            </a:r>
            <a:r>
              <a:rPr lang="en-US" altLang="en-US" sz="2500" baseline="30000" dirty="0"/>
              <a:t>2</a:t>
            </a:r>
            <a:r>
              <a:rPr lang="en-US" altLang="en-US" sz="2500" dirty="0"/>
              <a:t>=</a:t>
            </a:r>
          </a:p>
          <a:p>
            <a:pPr lvl="1"/>
            <a:r>
              <a:rPr lang="en-US" altLang="en-US" sz="2500" i="1" dirty="0"/>
              <a:t>R</a:t>
            </a:r>
            <a:r>
              <a:rPr lang="en-US" altLang="en-US" sz="2500" baseline="30000" dirty="0"/>
              <a:t>3</a:t>
            </a:r>
            <a:r>
              <a:rPr lang="en-US" altLang="en-US" sz="2500" dirty="0"/>
              <a:t>=</a:t>
            </a:r>
          </a:p>
          <a:p>
            <a:pPr lvl="1"/>
            <a:r>
              <a:rPr lang="en-US" altLang="en-US" sz="2500" i="1" dirty="0"/>
              <a:t>R</a:t>
            </a:r>
            <a:r>
              <a:rPr lang="en-US" altLang="en-US" sz="2500" baseline="30000" dirty="0"/>
              <a:t>4</a:t>
            </a:r>
            <a:r>
              <a:rPr lang="en-US" altLang="en-US" sz="2500" dirty="0" smtClean="0"/>
              <a:t>=</a:t>
            </a:r>
            <a:endParaRPr lang="en-US" altLang="en-US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40805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/>
              <a:t>Representing Relations: </a:t>
            </a:r>
            <a:r>
              <a:rPr lang="en-US" altLang="en-US" sz="4000" dirty="0"/>
              <a:t>0-1 Matrices </a:t>
            </a:r>
            <a:endParaRPr lang="en-US" altLang="en-US" sz="4000" dirty="0" smtClean="0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568952" cy="5069160"/>
          </a:xfrm>
        </p:spPr>
        <p:txBody>
          <a:bodyPr/>
          <a:lstStyle/>
          <a:p>
            <a:r>
              <a:rPr lang="th-TH" altLang="en-US" dirty="0" smtClean="0"/>
              <a:t>มีวิธีการแสดง </a:t>
            </a:r>
            <a:r>
              <a:rPr lang="en-US" altLang="en-US" dirty="0" smtClean="0"/>
              <a:t>Relation </a:t>
            </a:r>
            <a:r>
              <a:rPr lang="th-TH" altLang="en-US" dirty="0" smtClean="0"/>
              <a:t>ง่ายๆ อีกรูปแบบหนึ่งเรียกว่า </a:t>
            </a:r>
            <a:r>
              <a:rPr lang="en-US" altLang="en-US" dirty="0" smtClean="0"/>
              <a:t>0-1 matrices (bit matrices)</a:t>
            </a:r>
          </a:p>
          <a:p>
            <a:r>
              <a:rPr lang="en-US" altLang="en-US" sz="2800" dirty="0" smtClean="0"/>
              <a:t>0-1 </a:t>
            </a:r>
            <a:r>
              <a:rPr lang="en-US" altLang="en-US" sz="2800" dirty="0"/>
              <a:t>matrix </a:t>
            </a:r>
            <a:r>
              <a:rPr lang="th-TH" altLang="en-US" sz="2800" dirty="0" smtClean="0"/>
              <a:t>เป็น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matrix </a:t>
            </a:r>
            <a:r>
              <a:rPr lang="th-TH" altLang="en-US" sz="2800" dirty="0" smtClean="0"/>
              <a:t>ที่มีค่าแค่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0 </a:t>
            </a:r>
            <a:r>
              <a:rPr lang="th-TH" altLang="en-US" sz="2800" dirty="0" smtClean="0"/>
              <a:t>หรือ</a:t>
            </a:r>
            <a:r>
              <a:rPr lang="en-US" altLang="en-US" sz="2800" dirty="0" smtClean="0"/>
              <a:t> 1</a:t>
            </a:r>
            <a:endParaRPr lang="th-TH" altLang="en-US" sz="2800" dirty="0" smtClean="0"/>
          </a:p>
          <a:p>
            <a:pPr lvl="1"/>
            <a:r>
              <a:rPr lang="th-TH" altLang="en-US" dirty="0" smtClean="0"/>
              <a:t>กำหนด</a:t>
            </a:r>
            <a:r>
              <a:rPr lang="en-US" altLang="en-US" dirty="0" smtClean="0"/>
              <a:t> 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th-TH" altLang="en-US" dirty="0" smtClean="0"/>
              <a:t>เป็น</a:t>
            </a:r>
            <a:r>
              <a:rPr lang="en-US" altLang="en-US" dirty="0" smtClean="0"/>
              <a:t> </a:t>
            </a:r>
            <a:r>
              <a:rPr lang="en-US" altLang="en-US" dirty="0"/>
              <a:t>relation </a:t>
            </a:r>
            <a:r>
              <a:rPr lang="th-TH" altLang="en-US" dirty="0" smtClean="0"/>
              <a:t>จาก</a:t>
            </a:r>
            <a:r>
              <a:rPr lang="en-US" altLang="en-US" dirty="0" smtClean="0"/>
              <a:t> </a:t>
            </a:r>
            <a:r>
              <a:rPr lang="en-US" altLang="en-US" dirty="0"/>
              <a:t>A={a</a:t>
            </a:r>
            <a:r>
              <a:rPr lang="en-US" altLang="en-US" baseline="-25000" dirty="0"/>
              <a:t>1</a:t>
            </a:r>
            <a:r>
              <a:rPr lang="en-US" altLang="en-US" dirty="0"/>
              <a:t>,a</a:t>
            </a:r>
            <a:r>
              <a:rPr lang="en-US" altLang="en-US" baseline="-25000" dirty="0"/>
              <a:t>2</a:t>
            </a:r>
            <a:r>
              <a:rPr lang="en-US" altLang="en-US" dirty="0"/>
              <a:t>,…,a</a:t>
            </a:r>
            <a:r>
              <a:rPr lang="en-US" altLang="en-US" baseline="-25000" dirty="0"/>
              <a:t>n</a:t>
            </a:r>
            <a:r>
              <a:rPr lang="en-US" altLang="en-US" dirty="0"/>
              <a:t>} </a:t>
            </a:r>
            <a:r>
              <a:rPr lang="th-TH" altLang="en-US" dirty="0" smtClean="0"/>
              <a:t>ไป </a:t>
            </a:r>
            <a:r>
              <a:rPr lang="en-US" altLang="en-US" dirty="0" smtClean="0"/>
              <a:t>B</a:t>
            </a:r>
            <a:r>
              <a:rPr lang="en-US" altLang="en-US" dirty="0"/>
              <a:t>={b</a:t>
            </a:r>
            <a:r>
              <a:rPr lang="en-US" altLang="en-US" baseline="-25000" dirty="0"/>
              <a:t>1</a:t>
            </a:r>
            <a:r>
              <a:rPr lang="en-US" altLang="en-US" dirty="0"/>
              <a:t>,b</a:t>
            </a:r>
            <a:r>
              <a:rPr lang="en-US" altLang="en-US" baseline="-25000" dirty="0"/>
              <a:t>2</a:t>
            </a:r>
            <a:r>
              <a:rPr lang="en-US" altLang="en-US" dirty="0"/>
              <a:t>,…,</a:t>
            </a:r>
            <a:r>
              <a:rPr lang="en-US" altLang="en-US" dirty="0" err="1" smtClean="0"/>
              <a:t>b</a:t>
            </a:r>
            <a:r>
              <a:rPr lang="en-US" altLang="en-US" baseline="-25000" dirty="0" err="1" smtClean="0"/>
              <a:t>n</a:t>
            </a:r>
            <a:r>
              <a:rPr lang="en-US" altLang="en-US" dirty="0" smtClean="0"/>
              <a:t>}</a:t>
            </a:r>
            <a:endParaRPr lang="th-TH" altLang="en-US" dirty="0" smtClean="0"/>
          </a:p>
          <a:p>
            <a:pPr lvl="1"/>
            <a:r>
              <a:rPr lang="en-US" altLang="en-US" dirty="0"/>
              <a:t>R</a:t>
            </a:r>
            <a:r>
              <a:rPr lang="en-US" altLang="en-US" dirty="0" smtClean="0"/>
              <a:t>elation 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th-TH" altLang="en-US" dirty="0" smtClean="0"/>
              <a:t>สามารถแสดงได้ด้วย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matrix M</a:t>
            </a:r>
            <a:r>
              <a:rPr lang="en-US" altLang="en-US" i="1" baseline="-25000" dirty="0">
                <a:sym typeface="Symbol" panose="05050102010706020507" pitchFamily="18" charset="2"/>
              </a:rPr>
              <a:t>R</a:t>
            </a:r>
            <a:r>
              <a:rPr lang="en-US" altLang="en-US" dirty="0">
                <a:sym typeface="Symbol" panose="05050102010706020507" pitchFamily="18" charset="2"/>
              </a:rPr>
              <a:t>=[</a:t>
            </a:r>
            <a:r>
              <a:rPr lang="en-US" altLang="en-US" dirty="0" err="1">
                <a:sym typeface="Symbol" panose="05050102010706020507" pitchFamily="18" charset="2"/>
              </a:rPr>
              <a:t>m</a:t>
            </a:r>
            <a:r>
              <a:rPr lang="en-US" altLang="en-US" baseline="-25000" dirty="0" err="1">
                <a:sym typeface="Symbol" panose="05050102010706020507" pitchFamily="18" charset="2"/>
              </a:rPr>
              <a:t>i,j</a:t>
            </a:r>
            <a:r>
              <a:rPr lang="en-US" altLang="en-US" dirty="0">
                <a:sym typeface="Symbol" panose="05050102010706020507" pitchFamily="18" charset="2"/>
              </a:rPr>
              <a:t>] </a:t>
            </a:r>
          </a:p>
          <a:p>
            <a:endParaRPr lang="en-US" altLang="en-US" dirty="0">
              <a:sym typeface="Symbol" panose="05050102010706020507" pitchFamily="18" charset="2"/>
            </a:endParaRPr>
          </a:p>
          <a:p>
            <a:endParaRPr lang="en-US" altLang="en-US" dirty="0">
              <a:sym typeface="Symbol" panose="05050102010706020507" pitchFamily="18" charset="2"/>
            </a:endParaRPr>
          </a:p>
          <a:p>
            <a:endParaRPr lang="en-US" altLang="en-US" dirty="0">
              <a:sym typeface="Symbol" panose="05050102010706020507" pitchFamily="18" charset="2"/>
            </a:endParaRPr>
          </a:p>
          <a:p>
            <a:pPr lvl="1"/>
            <a:endParaRPr lang="th-TH" altLang="en-US" sz="1000" dirty="0" smtClean="0">
              <a:sym typeface="Symbol" panose="05050102010706020507" pitchFamily="18" charset="2"/>
            </a:endParaRPr>
          </a:p>
          <a:p>
            <a:pPr lvl="1"/>
            <a:r>
              <a:rPr lang="th-TH" altLang="en-US" dirty="0" smtClean="0">
                <a:sym typeface="Symbol" panose="05050102010706020507" pitchFamily="18" charset="2"/>
              </a:rPr>
              <a:t>ง่ายๆ ก็คือค่าที่ตำแหน่ง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(</a:t>
            </a:r>
            <a:r>
              <a:rPr lang="en-US" altLang="en-US" dirty="0" err="1">
                <a:sym typeface="Symbol" panose="05050102010706020507" pitchFamily="18" charset="2"/>
              </a:rPr>
              <a:t>i,j</a:t>
            </a:r>
            <a:r>
              <a:rPr lang="en-US" altLang="en-US" dirty="0">
                <a:sym typeface="Symbol" panose="05050102010706020507" pitchFamily="18" charset="2"/>
              </a:rPr>
              <a:t>)-</a:t>
            </a:r>
            <a:r>
              <a:rPr lang="en-US" altLang="en-US" dirty="0" err="1">
                <a:sym typeface="Symbol" panose="05050102010706020507" pitchFamily="18" charset="2"/>
              </a:rPr>
              <a:t>th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จะเป็น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1 </a:t>
            </a:r>
            <a:r>
              <a:rPr lang="th-TH" altLang="en-US" dirty="0" smtClean="0">
                <a:sym typeface="Symbol" panose="05050102010706020507" pitchFamily="18" charset="2"/>
              </a:rPr>
              <a:t>ก็ต่อเมื่อ </a:t>
            </a:r>
            <a:r>
              <a:rPr lang="en-US" altLang="en-US" dirty="0" err="1" smtClean="0">
                <a:sym typeface="Symbol" panose="05050102010706020507" pitchFamily="18" charset="2"/>
              </a:rPr>
              <a:t>a</a:t>
            </a:r>
            <a:r>
              <a:rPr lang="en-US" altLang="en-US" baseline="-25000" dirty="0" err="1" smtClean="0">
                <a:sym typeface="Symbol" panose="05050102010706020507" pitchFamily="18" charset="2"/>
              </a:rPr>
              <a:t>i</a:t>
            </a:r>
            <a:r>
              <a:rPr lang="en-US" altLang="en-US" dirty="0" err="1" smtClean="0">
                <a:sym typeface="Symbol" panose="05050102010706020507" pitchFamily="18" charset="2"/>
              </a:rPr>
              <a:t>A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มีความสัมพันธ์กับ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ym typeface="Symbol" panose="05050102010706020507" pitchFamily="18" charset="2"/>
              </a:rPr>
              <a:t>b</a:t>
            </a:r>
            <a:r>
              <a:rPr lang="en-US" altLang="en-US" baseline="-25000" dirty="0" err="1">
                <a:sym typeface="Symbol" panose="05050102010706020507" pitchFamily="18" charset="2"/>
              </a:rPr>
              <a:t>i</a:t>
            </a:r>
            <a:r>
              <a:rPr lang="en-US" altLang="en-US" dirty="0" err="1">
                <a:sym typeface="Symbol" panose="05050102010706020507" pitchFamily="18" charset="2"/>
              </a:rPr>
              <a:t>B</a:t>
            </a:r>
            <a:endParaRPr lang="en-US" altLang="en-US" dirty="0">
              <a:sym typeface="Symbol" panose="05050102010706020507" pitchFamily="18" charset="2"/>
            </a:endParaRPr>
          </a:p>
          <a:p>
            <a:pPr lvl="1"/>
            <a:endParaRPr lang="th-TH" altLang="en-US" dirty="0" smtClean="0"/>
          </a:p>
          <a:p>
            <a:endParaRPr lang="en-US" alt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599216"/>
              </p:ext>
            </p:extLst>
          </p:nvPr>
        </p:nvGraphicFramePr>
        <p:xfrm>
          <a:off x="2220416" y="4077072"/>
          <a:ext cx="6096000" cy="1554162"/>
        </p:xfrm>
        <a:graphic>
          <a:graphicData uri="http://schemas.openxmlformats.org/drawingml/2006/table">
            <a:tbl>
              <a:tblPr/>
              <a:tblGrid>
                <a:gridCol w="914400"/>
                <a:gridCol w="533400"/>
                <a:gridCol w="4648200"/>
              </a:tblGrid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 if (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a</a:t>
                      </a:r>
                      <a:r>
                        <a:rPr kumimoji="0" lang="en-US" sz="24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i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,b</a:t>
                      </a:r>
                      <a:r>
                        <a:rPr kumimoji="0" lang="en-US" sz="24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)  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R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m</a:t>
                      </a:r>
                      <a:r>
                        <a:rPr kumimoji="0" 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i,j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=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1" marB="4571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0 if (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a</a:t>
                      </a:r>
                      <a:r>
                        <a:rPr kumimoji="0" lang="en-US" sz="24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i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,b</a:t>
                      </a:r>
                      <a:r>
                        <a:rPr kumimoji="0" lang="en-US" sz="24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)  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R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1" marB="4571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eft Brace 4"/>
          <p:cNvSpPr/>
          <p:nvPr/>
        </p:nvSpPr>
        <p:spPr>
          <a:xfrm>
            <a:off x="3131840" y="4077072"/>
            <a:ext cx="432048" cy="151216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0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Relation </a:t>
            </a:r>
            <a:r>
              <a:rPr lang="th-TH" altLang="en-US" sz="2800" dirty="0" smtClean="0"/>
              <a:t>ระหว่างสมาชิกของ </a:t>
            </a:r>
            <a:r>
              <a:rPr lang="en-US" altLang="en-US" sz="2800" dirty="0" smtClean="0"/>
              <a:t>2 sets </a:t>
            </a:r>
            <a:r>
              <a:rPr lang="th-TH" altLang="en-US" sz="2800" dirty="0" smtClean="0"/>
              <a:t>คือ</a:t>
            </a:r>
            <a:r>
              <a:rPr lang="en-US" altLang="en-US" sz="2800" dirty="0" smtClean="0"/>
              <a:t> subset </a:t>
            </a:r>
            <a:r>
              <a:rPr lang="th-TH" altLang="en-US" sz="2800" dirty="0" smtClean="0"/>
              <a:t>ของ </a:t>
            </a:r>
            <a:r>
              <a:rPr lang="en-US" altLang="en-US" sz="2800" dirty="0" smtClean="0"/>
              <a:t>Cartesian products</a:t>
            </a:r>
            <a:r>
              <a:rPr lang="th-TH" altLang="en-US" sz="2800" dirty="0" smtClean="0"/>
              <a:t> ของทั้ง </a:t>
            </a:r>
            <a:r>
              <a:rPr lang="en-US" altLang="en-US" sz="2800" dirty="0" smtClean="0"/>
              <a:t>2 sets</a:t>
            </a:r>
          </a:p>
          <a:p>
            <a:r>
              <a:rPr lang="th-TH" altLang="en-US" sz="2800" b="1" dirty="0" smtClean="0"/>
              <a:t>คำนิยาม</a:t>
            </a:r>
            <a:r>
              <a:rPr lang="en-US" altLang="en-US" sz="2800" dirty="0" smtClean="0"/>
              <a:t>:  </a:t>
            </a:r>
            <a:r>
              <a:rPr lang="th-TH" altLang="en-US" sz="2800" dirty="0" smtClean="0"/>
              <a:t>เป็นความสัมพันธ์แบบไบนารีจาก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/>
              <a:t>set A </a:t>
            </a:r>
            <a:r>
              <a:rPr lang="th-TH" altLang="en-US" sz="2800" dirty="0" smtClean="0"/>
              <a:t>ไปยัง</a:t>
            </a:r>
            <a:r>
              <a:rPr lang="en-US" altLang="en-US" sz="2800" dirty="0" smtClean="0"/>
              <a:t> set B </a:t>
            </a:r>
            <a:r>
              <a:rPr lang="th-TH" altLang="en-US" sz="2800" dirty="0" smtClean="0"/>
              <a:t>โดย</a:t>
            </a:r>
            <a:r>
              <a:rPr lang="en-US" altLang="en-US" sz="2800" dirty="0" smtClean="0"/>
              <a:t> subset </a:t>
            </a:r>
            <a:r>
              <a:rPr lang="en-US" altLang="en-US" sz="2800" i="1" dirty="0" smtClean="0"/>
              <a:t>R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Symbol" panose="05050102010706020507" pitchFamily="18" charset="2"/>
              </a:rPr>
              <a:t></a:t>
            </a:r>
            <a:r>
              <a:rPr lang="en-US" altLang="en-US" sz="2800" dirty="0" smtClean="0"/>
              <a:t> A</a:t>
            </a:r>
            <a:r>
              <a:rPr lang="en-US" altLang="en-US" sz="2800" dirty="0" smtClean="0">
                <a:sym typeface="Symbol" panose="05050102010706020507" pitchFamily="18" charset="2"/>
              </a:rPr>
              <a:t>B ={ (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a,b</a:t>
            </a:r>
            <a:r>
              <a:rPr lang="en-US" altLang="en-US" sz="2800" dirty="0" smtClean="0">
                <a:sym typeface="Symbol" panose="05050102010706020507" pitchFamily="18" charset="2"/>
              </a:rPr>
              <a:t>) | a  A, b  B }</a:t>
            </a:r>
          </a:p>
          <a:p>
            <a:r>
              <a:rPr lang="en-US" altLang="en-US" sz="2800" dirty="0" smtClean="0">
                <a:sym typeface="Symbol" panose="05050102010706020507" pitchFamily="18" charset="2"/>
              </a:rPr>
              <a:t>Relation </a:t>
            </a:r>
            <a:r>
              <a:rPr lang="th-TH" altLang="en-US" sz="2800" dirty="0" smtClean="0">
                <a:sym typeface="Symbol" panose="05050102010706020507" pitchFamily="18" charset="2"/>
              </a:rPr>
              <a:t>กับ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F</a:t>
            </a:r>
            <a:r>
              <a:rPr lang="en-US" altLang="en-US" sz="2800" dirty="0" smtClean="0">
                <a:sym typeface="Symbol" panose="05050102010706020507" pitchFamily="18" charset="2"/>
              </a:rPr>
              <a:t>unction</a:t>
            </a:r>
          </a:p>
          <a:p>
            <a:pPr lvl="1"/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th-TH" altLang="en-US" sz="2400" dirty="0" smtClean="0">
                <a:sym typeface="Symbol" panose="05050102010706020507" pitchFamily="18" charset="2"/>
              </a:rPr>
              <a:t>ใน</a:t>
            </a:r>
            <a:r>
              <a:rPr lang="en-US" altLang="en-US" sz="2400" dirty="0" smtClean="0">
                <a:sym typeface="Symbol" panose="05050102010706020507" pitchFamily="18" charset="2"/>
              </a:rPr>
              <a:t> relation</a:t>
            </a:r>
            <a:r>
              <a:rPr lang="th-TH" altLang="en-US" sz="2400" dirty="0" smtClean="0">
                <a:sym typeface="Symbol" panose="05050102010706020507" pitchFamily="18" charset="2"/>
              </a:rPr>
              <a:t> แต่ละ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aA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th-TH" altLang="en-US" sz="2400" dirty="0" smtClean="0">
                <a:sym typeface="Symbol" panose="05050102010706020507" pitchFamily="18" charset="2"/>
              </a:rPr>
              <a:t>สามารถที่จะ</a:t>
            </a:r>
            <a:r>
              <a:rPr lang="en-US" altLang="en-US" sz="2400" dirty="0" smtClean="0">
                <a:sym typeface="Symbol" panose="05050102010706020507" pitchFamily="18" charset="2"/>
              </a:rPr>
              <a:t> map </a:t>
            </a:r>
            <a:r>
              <a:rPr lang="th-TH" altLang="en-US" sz="2400" dirty="0" smtClean="0">
                <a:sym typeface="Symbol" panose="05050102010706020507" pitchFamily="18" charset="2"/>
              </a:rPr>
              <a:t>ยังไปสมาชิกใน </a:t>
            </a:r>
            <a:r>
              <a:rPr lang="en-US" altLang="en-US" sz="2400" dirty="0" smtClean="0">
                <a:sym typeface="Symbol" panose="05050102010706020507" pitchFamily="18" charset="2"/>
              </a:rPr>
              <a:t>B </a:t>
            </a:r>
            <a:r>
              <a:rPr lang="th-TH" altLang="en-US" sz="2400" u="sng" dirty="0" smtClean="0">
                <a:sym typeface="Symbol" panose="05050102010706020507" pitchFamily="18" charset="2"/>
              </a:rPr>
              <a:t>หลายตัว</a:t>
            </a:r>
            <a:r>
              <a:rPr lang="th-TH" altLang="en-US" sz="2400" dirty="0" smtClean="0">
                <a:sym typeface="Symbol" panose="05050102010706020507" pitchFamily="18" charset="2"/>
              </a:rPr>
              <a:t>ได้</a:t>
            </a:r>
            <a:endParaRPr lang="en-US" altLang="en-US" sz="2400" dirty="0" smtClean="0">
              <a:sym typeface="Symbol" panose="05050102010706020507" pitchFamily="18" charset="2"/>
            </a:endParaRP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Relations </a:t>
            </a:r>
            <a:r>
              <a:rPr lang="th-TH" altLang="en-US" sz="2400" dirty="0" smtClean="0">
                <a:sym typeface="Symbol" panose="05050102010706020507" pitchFamily="18" charset="2"/>
              </a:rPr>
              <a:t>จึงกว้างกว่า</a:t>
            </a:r>
            <a:r>
              <a:rPr lang="en-US" altLang="en-US" sz="2400" dirty="0" smtClean="0">
                <a:sym typeface="Symbol" panose="05050102010706020507" pitchFamily="18" charset="2"/>
              </a:rPr>
              <a:t> functions</a:t>
            </a:r>
          </a:p>
          <a:p>
            <a:r>
              <a:rPr lang="th-TH" altLang="en-US" sz="2800" dirty="0" smtClean="0">
                <a:sym typeface="Symbol" panose="05050102010706020507" pitchFamily="18" charset="2"/>
              </a:rPr>
              <a:t>เมื่อ</a:t>
            </a:r>
            <a:r>
              <a:rPr lang="en-US" altLang="en-US" sz="2800" dirty="0" smtClean="0">
                <a:sym typeface="Symbol" panose="05050102010706020507" pitchFamily="18" charset="2"/>
              </a:rPr>
              <a:t> (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a,b</a:t>
            </a:r>
            <a:r>
              <a:rPr lang="en-US" altLang="en-US" sz="2800" dirty="0" smtClean="0">
                <a:sym typeface="Symbol" panose="05050102010706020507" pitchFamily="18" charset="2"/>
              </a:rPr>
              <a:t>)R, </a:t>
            </a:r>
            <a:r>
              <a:rPr lang="th-TH" altLang="en-US" sz="2800" dirty="0" smtClean="0">
                <a:sym typeface="Symbol" panose="05050102010706020507" pitchFamily="18" charset="2"/>
              </a:rPr>
              <a:t>เราสามารถพูดได้ว่า</a:t>
            </a:r>
            <a:r>
              <a:rPr lang="en-US" altLang="en-US" sz="2800" dirty="0" smtClean="0">
                <a:sym typeface="Symbol" panose="05050102010706020507" pitchFamily="18" charset="2"/>
              </a:rPr>
              <a:t> a is </a:t>
            </a:r>
            <a:r>
              <a:rPr lang="en-US" altLang="en-US" sz="2800" u="sng" dirty="0" smtClean="0">
                <a:sym typeface="Symbol" panose="05050102010706020507" pitchFamily="18" charset="2"/>
              </a:rPr>
              <a:t>related</a:t>
            </a:r>
            <a:r>
              <a:rPr lang="en-US" altLang="en-US" sz="2800" dirty="0" smtClean="0">
                <a:sym typeface="Symbol" panose="05050102010706020507" pitchFamily="18" charset="2"/>
              </a:rPr>
              <a:t> to b.</a:t>
            </a:r>
          </a:p>
          <a:p>
            <a:r>
              <a:rPr lang="th-TH" altLang="en-US" sz="2800" dirty="0" smtClean="0">
                <a:sym typeface="Symbol" panose="05050102010706020507" pitchFamily="18" charset="2"/>
              </a:rPr>
              <a:t>วิธีเขียนสัญลักษณ์</a:t>
            </a:r>
            <a:r>
              <a:rPr lang="en-US" altLang="en-US" sz="2800" dirty="0" smtClean="0">
                <a:sym typeface="Symbol" panose="05050102010706020507" pitchFamily="18" charset="2"/>
              </a:rPr>
              <a:t>: 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</a:t>
            </a:r>
            <a:r>
              <a:rPr lang="en-US" altLang="en-US" sz="2800" i="1" dirty="0" err="1" smtClean="0">
                <a:sym typeface="Symbol" panose="05050102010706020507" pitchFamily="18" charset="2"/>
              </a:rPr>
              <a:t>R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b</a:t>
            </a:r>
            <a:r>
              <a:rPr lang="en-US" altLang="en-US" sz="2800" dirty="0" smtClean="0">
                <a:sym typeface="Symbol" panose="05050102010706020507" pitchFamily="18" charset="2"/>
              </a:rPr>
              <a:t>, 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</a:t>
            </a:r>
            <a:r>
              <a:rPr lang="en-US" altLang="en-US" sz="2800" i="1" dirty="0" err="1" smtClean="0">
                <a:sym typeface="Symbol" panose="05050102010706020507" pitchFamily="18" charset="2"/>
              </a:rPr>
              <a:t>R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b</a:t>
            </a:r>
            <a:endParaRPr lang="en-US" altLang="en-US" sz="2800" dirty="0" smtClean="0">
              <a:solidFill>
                <a:srgbClr val="A6A6A6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3737620" y="5534372"/>
            <a:ext cx="45720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70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0-1 Matrix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สิ่งที่สำคัญคือการเลือก </a:t>
            </a:r>
            <a:r>
              <a:rPr lang="th-TH" altLang="en-US" sz="2800" u="sng" dirty="0" smtClean="0"/>
              <a:t>แถว</a:t>
            </a:r>
            <a:r>
              <a:rPr lang="th-TH" altLang="en-US" sz="2800" dirty="0" smtClean="0"/>
              <a:t> และ </a:t>
            </a:r>
            <a:r>
              <a:rPr lang="th-TH" altLang="en-US" sz="2800" u="sng" dirty="0" smtClean="0"/>
              <a:t>หลัก</a:t>
            </a:r>
            <a:endParaRPr lang="en-US" altLang="en-US" sz="2800" u="sng" dirty="0" smtClean="0"/>
          </a:p>
          <a:p>
            <a:pPr lvl="1"/>
            <a:r>
              <a:rPr lang="th-TH" altLang="en-US" sz="2400" dirty="0" smtClean="0"/>
              <a:t>ค่าในตำแหน่ง</a:t>
            </a:r>
            <a:r>
              <a:rPr lang="en-US" altLang="en-US" sz="2400" dirty="0" smtClean="0"/>
              <a:t> (</a:t>
            </a:r>
            <a:r>
              <a:rPr lang="en-US" altLang="en-US" sz="2400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i,j</a:t>
            </a:r>
            <a:r>
              <a:rPr lang="en-US" altLang="en-US" sz="2400" dirty="0" smtClean="0"/>
              <a:t>)</a:t>
            </a:r>
            <a:r>
              <a:rPr lang="en-US" altLang="en-US" sz="2400" baseline="30000" dirty="0" err="1" smtClean="0"/>
              <a:t>th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 ปกติจะหมายถึง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แถวที่ </a:t>
            </a:r>
            <a:r>
              <a:rPr lang="en-US" altLang="en-US" sz="2400" dirty="0" err="1" smtClean="0"/>
              <a:t>i</a:t>
            </a:r>
            <a:r>
              <a:rPr lang="en-US" altLang="en-US" sz="2400" dirty="0" smtClean="0"/>
              <a:t> (</a:t>
            </a:r>
            <a:r>
              <a:rPr lang="en-US" altLang="en-US" sz="2400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2400" dirty="0" err="1" smtClean="0"/>
              <a:t>-th</a:t>
            </a:r>
            <a:r>
              <a:rPr lang="en-US" altLang="en-US" sz="2400" dirty="0" smtClean="0"/>
              <a:t> </a:t>
            </a:r>
            <a:r>
              <a:rPr lang="en-US" altLang="en-US" sz="2400" u="sng" dirty="0" smtClean="0"/>
              <a:t>row</a:t>
            </a:r>
            <a:r>
              <a:rPr lang="en-US" altLang="en-US" sz="2400" dirty="0" smtClean="0"/>
              <a:t>) </a:t>
            </a:r>
            <a:r>
              <a:rPr lang="th-TH" altLang="en-US" sz="2400" dirty="0" smtClean="0"/>
              <a:t>และหลักที่ </a:t>
            </a:r>
            <a:r>
              <a:rPr lang="en-US" altLang="en-US" sz="2400" dirty="0" smtClean="0"/>
              <a:t>j (</a:t>
            </a:r>
            <a:r>
              <a:rPr lang="en-US" altLang="en-US" sz="24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en-US" altLang="en-US" sz="2400" dirty="0" smtClean="0"/>
              <a:t>-</a:t>
            </a:r>
            <a:r>
              <a:rPr lang="en-US" altLang="en-US" sz="2400" dirty="0" err="1" smtClean="0"/>
              <a:t>th</a:t>
            </a:r>
            <a:r>
              <a:rPr lang="en-US" altLang="en-US" sz="2400" dirty="0" smtClean="0"/>
              <a:t> </a:t>
            </a:r>
            <a:r>
              <a:rPr lang="en-US" altLang="en-US" sz="2400" u="sng" dirty="0" smtClean="0"/>
              <a:t>column)</a:t>
            </a:r>
            <a:r>
              <a:rPr lang="en-US" altLang="en-US" sz="2400" dirty="0" smtClean="0"/>
              <a:t>  </a:t>
            </a:r>
          </a:p>
          <a:p>
            <a:r>
              <a:rPr lang="th-TH" altLang="en-US" sz="2800" dirty="0" smtClean="0"/>
              <a:t>เมื่อเลือกค่าว่าตัวไหนเป็น แถว หรือ หลัก แล้วอย่าสลับเพราะ เมื่อ</a:t>
            </a:r>
            <a:r>
              <a:rPr lang="en-US" altLang="en-US" sz="2800" dirty="0" smtClean="0"/>
              <a:t> A</a:t>
            </a:r>
            <a:r>
              <a:rPr lang="en-US" altLang="en-US" sz="2800" dirty="0" smtClean="0">
                <a:sym typeface="Symbol" panose="05050102010706020507" pitchFamily="18" charset="2"/>
              </a:rPr>
              <a:t></a:t>
            </a:r>
            <a:r>
              <a:rPr lang="en-US" altLang="en-US" sz="2800" dirty="0" smtClean="0"/>
              <a:t>B, </a:t>
            </a:r>
            <a:r>
              <a:rPr lang="th-TH" altLang="en-US" sz="2800" dirty="0" smtClean="0"/>
              <a:t>จะทำให้</a:t>
            </a:r>
            <a:r>
              <a:rPr lang="en-US" altLang="en-US" sz="2800" dirty="0" smtClean="0"/>
              <a:t> Cartesian Product A</a:t>
            </a:r>
            <a:r>
              <a:rPr lang="en-US" altLang="en-US" sz="2800" dirty="0" smtClean="0">
                <a:sym typeface="Symbol" panose="05050102010706020507" pitchFamily="18" charset="2"/>
              </a:rPr>
              <a:t></a:t>
            </a:r>
            <a:r>
              <a:rPr lang="en-US" altLang="en-US" sz="2800" dirty="0" smtClean="0"/>
              <a:t>B </a:t>
            </a:r>
            <a:r>
              <a:rPr lang="en-US" altLang="en-US" sz="2800" dirty="0" smtClean="0">
                <a:sym typeface="Symbol" panose="05050102010706020507" pitchFamily="18" charset="2"/>
              </a:rPr>
              <a:t> </a:t>
            </a:r>
            <a:r>
              <a:rPr lang="en-US" altLang="en-US" sz="2800" dirty="0" smtClean="0"/>
              <a:t>B</a:t>
            </a:r>
            <a:r>
              <a:rPr lang="en-US" altLang="en-US" sz="2800" dirty="0" smtClean="0">
                <a:sym typeface="Symbol" panose="05050102010706020507" pitchFamily="18" charset="2"/>
              </a:rPr>
              <a:t></a:t>
            </a:r>
            <a:r>
              <a:rPr lang="en-US" altLang="en-US" sz="2800" dirty="0" smtClean="0"/>
              <a:t>A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664088"/>
              </p:ext>
            </p:extLst>
          </p:nvPr>
        </p:nvGraphicFramePr>
        <p:xfrm>
          <a:off x="2339752" y="3789040"/>
          <a:ext cx="3230565" cy="2632143"/>
        </p:xfrm>
        <a:graphic>
          <a:graphicData uri="http://schemas.openxmlformats.org/drawingml/2006/table">
            <a:tbl>
              <a:tblPr/>
              <a:tblGrid>
                <a:gridCol w="403185"/>
                <a:gridCol w="404773"/>
                <a:gridCol w="208262"/>
                <a:gridCol w="431758"/>
                <a:gridCol w="457155"/>
                <a:gridCol w="517474"/>
                <a:gridCol w="404773"/>
                <a:gridCol w="403185"/>
              </a:tblGrid>
              <a:tr h="640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B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b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b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b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3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b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4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1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3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4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1" marR="91431"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eft Brace 4"/>
          <p:cNvSpPr/>
          <p:nvPr/>
        </p:nvSpPr>
        <p:spPr>
          <a:xfrm rot="5400000">
            <a:off x="4168552" y="3563615"/>
            <a:ext cx="228600" cy="1752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b="1" dirty="0"/>
          </a:p>
        </p:txBody>
      </p:sp>
      <p:sp>
        <p:nvSpPr>
          <p:cNvPr id="6" name="Left Brace 5"/>
          <p:cNvSpPr/>
          <p:nvPr/>
        </p:nvSpPr>
        <p:spPr>
          <a:xfrm>
            <a:off x="2644552" y="4782815"/>
            <a:ext cx="228600" cy="1600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Left Bracket 6"/>
          <p:cNvSpPr/>
          <p:nvPr/>
        </p:nvSpPr>
        <p:spPr>
          <a:xfrm>
            <a:off x="3254152" y="4859015"/>
            <a:ext cx="76200" cy="1524000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Left Bracket 7"/>
          <p:cNvSpPr/>
          <p:nvPr/>
        </p:nvSpPr>
        <p:spPr>
          <a:xfrm rot="10800000">
            <a:off x="5235352" y="4782815"/>
            <a:ext cx="76200" cy="1524000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Matrix Representation: </a:t>
            </a:r>
            <a:r>
              <a:rPr lang="th-TH" altLang="en-US" dirty="0" smtClean="0"/>
              <a:t>ตัวอย่าง</a:t>
            </a:r>
            <a:endParaRPr lang="en-US" altLang="en-US" dirty="0" smtClean="0"/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กำหนดให้ </a:t>
            </a:r>
            <a:r>
              <a:rPr lang="en-US" altLang="en-US" dirty="0" smtClean="0"/>
              <a:t>set</a:t>
            </a:r>
          </a:p>
          <a:p>
            <a:pPr lvl="1"/>
            <a:r>
              <a:rPr lang="en-US" altLang="en-US" dirty="0" smtClean="0"/>
              <a:t>A={a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,a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,a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,a</a:t>
            </a:r>
            <a:r>
              <a:rPr lang="en-US" altLang="en-US" baseline="-25000" dirty="0" smtClean="0"/>
              <a:t>4</a:t>
            </a:r>
            <a:r>
              <a:rPr lang="en-US" altLang="en-US" dirty="0" smtClean="0"/>
              <a:t>,a</a:t>
            </a:r>
            <a:r>
              <a:rPr lang="en-US" altLang="en-US" baseline="-25000" dirty="0" smtClean="0"/>
              <a:t>5</a:t>
            </a:r>
            <a:r>
              <a:rPr lang="en-US" altLang="en-US" dirty="0" smtClean="0"/>
              <a:t>}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B={b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,b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,b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}</a:t>
            </a:r>
          </a:p>
          <a:p>
            <a:pPr lvl="1"/>
            <a:r>
              <a:rPr lang="th-TH" altLang="en-US" dirty="0" smtClean="0"/>
              <a:t>ให้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</a:t>
            </a:r>
            <a:r>
              <a:rPr lang="th-TH" altLang="en-US" dirty="0" smtClean="0"/>
              <a:t>เป็น</a:t>
            </a:r>
            <a:r>
              <a:rPr lang="en-US" altLang="en-US" dirty="0" smtClean="0"/>
              <a:t> relation </a:t>
            </a:r>
            <a:r>
              <a:rPr lang="th-TH" altLang="en-US" dirty="0" smtClean="0"/>
              <a:t>จาก</a:t>
            </a:r>
            <a:r>
              <a:rPr lang="en-US" altLang="en-US" dirty="0" smtClean="0"/>
              <a:t> A </a:t>
            </a:r>
            <a:r>
              <a:rPr lang="th-TH" altLang="en-US" dirty="0" smtClean="0"/>
              <a:t>ไป</a:t>
            </a:r>
            <a:r>
              <a:rPr lang="en-US" altLang="en-US" dirty="0" smtClean="0"/>
              <a:t> B:</a:t>
            </a:r>
            <a:endParaRPr lang="th-TH" altLang="en-US" dirty="0"/>
          </a:p>
          <a:p>
            <a:pPr lvl="2"/>
            <a:r>
              <a:rPr lang="en-US" altLang="en-US" i="1" dirty="0" smtClean="0"/>
              <a:t>R</a:t>
            </a:r>
            <a:r>
              <a:rPr lang="en-US" altLang="en-US" dirty="0" smtClean="0"/>
              <a:t>={(a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,b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),(a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,b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),(a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,b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),(a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,b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),(a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,b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),(a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,b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),(a</a:t>
            </a:r>
            <a:r>
              <a:rPr lang="en-US" altLang="en-US" baseline="-25000" dirty="0" smtClean="0"/>
              <a:t>5</a:t>
            </a:r>
            <a:r>
              <a:rPr lang="en-US" altLang="en-US" dirty="0" smtClean="0"/>
              <a:t>,b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)}</a:t>
            </a:r>
          </a:p>
          <a:p>
            <a:r>
              <a:rPr lang="th-TH" altLang="en-US" b="1" dirty="0" smtClean="0"/>
              <a:t>คำถาม</a:t>
            </a:r>
            <a:r>
              <a:rPr lang="en-US" altLang="en-US" b="1" dirty="0" smtClean="0"/>
              <a:t>:</a:t>
            </a:r>
            <a:endParaRPr lang="en-US" altLang="en-US" b="1" i="1" baseline="-25000" dirty="0" smtClean="0"/>
          </a:p>
          <a:p>
            <a:pPr lvl="1"/>
            <a:r>
              <a:rPr lang="th-TH" altLang="en-US" dirty="0" smtClean="0"/>
              <a:t>ขนาดของ </a:t>
            </a:r>
            <a:r>
              <a:rPr lang="en-US" altLang="en-US" dirty="0" smtClean="0"/>
              <a:t>matrix </a:t>
            </a:r>
            <a:r>
              <a:rPr lang="en-US" altLang="en-US" dirty="0"/>
              <a:t>M</a:t>
            </a:r>
            <a:r>
              <a:rPr lang="en-US" altLang="en-US" i="1" baseline="-25000" dirty="0"/>
              <a:t>R </a:t>
            </a:r>
            <a:r>
              <a:rPr lang="th-TH" altLang="en-US" i="1" baseline="-25000" dirty="0" smtClean="0"/>
              <a:t> </a:t>
            </a:r>
            <a:r>
              <a:rPr lang="th-TH" altLang="en-US" dirty="0" smtClean="0"/>
              <a:t>คือเท่าไร </a:t>
            </a:r>
            <a:r>
              <a:rPr lang="en-US" altLang="en-US" dirty="0" smtClean="0"/>
              <a:t>?</a:t>
            </a:r>
          </a:p>
          <a:p>
            <a:pPr lvl="1"/>
            <a:r>
              <a:rPr lang="th-TH" altLang="en-US" dirty="0" smtClean="0"/>
              <a:t>จงเขียน </a:t>
            </a:r>
            <a:r>
              <a:rPr lang="en-US" altLang="en-US" dirty="0"/>
              <a:t>M</a:t>
            </a:r>
            <a:r>
              <a:rPr lang="en-US" altLang="en-US" i="1" baseline="-25000" dirty="0"/>
              <a:t>R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620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z="4000" dirty="0" smtClean="0"/>
              <a:t>การใช้งาน </a:t>
            </a:r>
            <a:r>
              <a:rPr lang="en-US" altLang="en-US" sz="4000" dirty="0" smtClean="0"/>
              <a:t>Matrix Representation (1)</a:t>
            </a:r>
            <a:endParaRPr lang="en-US" altLang="en-US" dirty="0" smtClean="0"/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0-1 matrix </a:t>
            </a:r>
            <a:r>
              <a:rPr lang="th-TH" altLang="en-US" sz="3200" dirty="0" smtClean="0"/>
              <a:t>เป็นการแสดงค่าอย่างง่ายเพื่อตรวจสอบว่า </a:t>
            </a:r>
            <a:r>
              <a:rPr lang="en-US" altLang="en-US" sz="3200" dirty="0" smtClean="0"/>
              <a:t>relation </a:t>
            </a:r>
            <a:r>
              <a:rPr lang="th-TH" altLang="en-US" sz="3200" dirty="0" smtClean="0"/>
              <a:t>นั้น</a:t>
            </a:r>
            <a:endParaRPr lang="en-US" altLang="en-US" sz="3200" dirty="0" smtClean="0"/>
          </a:p>
          <a:p>
            <a:pPr lvl="1"/>
            <a:r>
              <a:rPr lang="en-US" altLang="en-US" sz="2800" dirty="0" smtClean="0"/>
              <a:t>Reflexive</a:t>
            </a:r>
          </a:p>
          <a:p>
            <a:pPr lvl="1"/>
            <a:r>
              <a:rPr lang="en-US" altLang="en-US" sz="2800" dirty="0" smtClean="0"/>
              <a:t>Symmetric</a:t>
            </a:r>
          </a:p>
          <a:p>
            <a:pPr lvl="1"/>
            <a:r>
              <a:rPr lang="en-US" altLang="en-US" sz="2800" dirty="0" err="1" smtClean="0"/>
              <a:t>Antisymmetric</a:t>
            </a:r>
            <a:endParaRPr lang="th-TH" altLang="en-US" sz="2800" dirty="0" smtClean="0"/>
          </a:p>
          <a:p>
            <a:pPr marL="366713" lvl="1" indent="0">
              <a:buNone/>
            </a:pPr>
            <a:endParaRPr lang="en-US" altLang="en-US" sz="1000" dirty="0" smtClean="0"/>
          </a:p>
          <a:p>
            <a:r>
              <a:rPr lang="en-US" altLang="en-US" sz="3200" b="1" dirty="0" smtClean="0"/>
              <a:t>Reflexivity</a:t>
            </a:r>
            <a:endParaRPr lang="en-US" altLang="en-US" sz="3200" dirty="0" smtClean="0"/>
          </a:p>
          <a:p>
            <a:pPr lvl="1"/>
            <a:r>
              <a:rPr lang="th-TH" altLang="en-US" sz="2800" dirty="0" smtClean="0"/>
              <a:t>สำหรับ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R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ที่</a:t>
            </a:r>
            <a:r>
              <a:rPr lang="en-US" altLang="en-US" sz="2800" dirty="0" smtClean="0"/>
              <a:t> reflexive, </a:t>
            </a:r>
            <a:r>
              <a:rPr lang="en-US" altLang="en-US" sz="2800" dirty="0" smtClean="0">
                <a:sym typeface="Symbol" panose="05050102010706020507" pitchFamily="18" charset="2"/>
              </a:rPr>
              <a:t>a (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a,a</a:t>
            </a:r>
            <a:r>
              <a:rPr lang="en-US" altLang="en-US" sz="2800" dirty="0" smtClean="0">
                <a:sym typeface="Symbol" panose="05050102010706020507" pitchFamily="18" charset="2"/>
              </a:rPr>
              <a:t>)</a:t>
            </a:r>
            <a:r>
              <a:rPr lang="en-US" altLang="en-US" sz="2800" i="1" dirty="0" smtClean="0">
                <a:sym typeface="Symbol" panose="05050102010706020507" pitchFamily="18" charset="2"/>
              </a:rPr>
              <a:t>R</a:t>
            </a:r>
          </a:p>
          <a:p>
            <a:pPr lvl="1"/>
            <a:r>
              <a:rPr lang="th-TH" altLang="en-US" sz="2800" dirty="0" smtClean="0">
                <a:sym typeface="Symbol" panose="05050102010706020507" pitchFamily="18" charset="2"/>
              </a:rPr>
              <a:t>ใน</a:t>
            </a:r>
            <a:r>
              <a:rPr lang="en-US" altLang="en-US" sz="2800" dirty="0" smtClean="0">
                <a:sym typeface="Symbol" panose="05050102010706020507" pitchFamily="18" charset="2"/>
              </a:rPr>
              <a:t> M</a:t>
            </a:r>
            <a:r>
              <a:rPr lang="en-US" altLang="en-US" sz="2800" i="1" baseline="-25000" dirty="0" smtClean="0">
                <a:sym typeface="Symbol" panose="05050102010706020507" pitchFamily="18" charset="2"/>
              </a:rPr>
              <a:t>R</a:t>
            </a:r>
            <a:r>
              <a:rPr lang="en-US" altLang="en-US" sz="2800" dirty="0" smtClean="0">
                <a:sym typeface="Symbol" panose="05050102010706020507" pitchFamily="18" charset="2"/>
              </a:rPr>
              <a:t>, </a:t>
            </a:r>
            <a:r>
              <a:rPr lang="en-US" altLang="en-US" sz="2800" i="1" dirty="0" smtClean="0">
                <a:sym typeface="Symbol" panose="05050102010706020507" pitchFamily="18" charset="2"/>
              </a:rPr>
              <a:t>R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th-TH" altLang="en-US" sz="2800" dirty="0" smtClean="0">
                <a:sym typeface="Symbol" panose="05050102010706020507" pitchFamily="18" charset="2"/>
              </a:rPr>
              <a:t>จะ</a:t>
            </a:r>
            <a:r>
              <a:rPr lang="en-US" altLang="en-US" sz="2800" dirty="0" smtClean="0">
                <a:sym typeface="Symbol" panose="05050102010706020507" pitchFamily="18" charset="2"/>
              </a:rPr>
              <a:t> reflexive </a:t>
            </a:r>
            <a:r>
              <a:rPr lang="th-TH" altLang="en-US" sz="2800" dirty="0" smtClean="0">
                <a:sym typeface="Symbol" panose="05050102010706020507" pitchFamily="18" charset="2"/>
              </a:rPr>
              <a:t>ก็ต่อเมื่อ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m</a:t>
            </a:r>
            <a:r>
              <a:rPr lang="en-US" altLang="en-US" sz="2800" i="1" baseline="-25000" dirty="0" err="1" smtClean="0">
                <a:latin typeface="Consolas" panose="020B0609020204030204" pitchFamily="49" charset="0"/>
                <a:cs typeface="Consolas" panose="020B0609020204030204" pitchFamily="49" charset="0"/>
                <a:sym typeface="Symbol" panose="05050102010706020507" pitchFamily="18" charset="2"/>
              </a:rPr>
              <a:t>i,i</a:t>
            </a:r>
            <a:r>
              <a:rPr lang="en-US" altLang="en-US" sz="2800" dirty="0" smtClean="0">
                <a:sym typeface="Symbol" panose="05050102010706020507" pitchFamily="18" charset="2"/>
              </a:rPr>
              <a:t>=1 for 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i</a:t>
            </a:r>
            <a:r>
              <a:rPr lang="en-US" altLang="en-US" sz="2800" dirty="0" smtClean="0">
                <a:sym typeface="Symbol" panose="05050102010706020507" pitchFamily="18" charset="2"/>
              </a:rPr>
              <a:t>=1,2,…,n</a:t>
            </a:r>
          </a:p>
          <a:p>
            <a:pPr lvl="1"/>
            <a:r>
              <a:rPr lang="th-TH" altLang="en-US" sz="2800" dirty="0" smtClean="0">
                <a:sym typeface="Symbol" panose="05050102010706020507" pitchFamily="18" charset="2"/>
              </a:rPr>
              <a:t>พูดง่ายๆ คือ ดูค่าที่เส้นทแยงมุม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7909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z="4000" dirty="0"/>
              <a:t>การใช้งาน </a:t>
            </a:r>
            <a:r>
              <a:rPr lang="en-US" altLang="en-US" sz="4000" dirty="0"/>
              <a:t>Matrix Representation </a:t>
            </a:r>
            <a:r>
              <a:rPr lang="en-US" altLang="en-US" sz="4000" dirty="0" smtClean="0"/>
              <a:t>(2)</a:t>
            </a:r>
            <a:endParaRPr lang="en-US" altLang="en-US" dirty="0" smtClean="0"/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/>
          <a:lstStyle/>
          <a:p>
            <a:r>
              <a:rPr lang="en-US" altLang="en-US" sz="3200" b="1" dirty="0" smtClean="0"/>
              <a:t>Symmetry</a:t>
            </a:r>
          </a:p>
          <a:p>
            <a:pPr lvl="1"/>
            <a:r>
              <a:rPr lang="en-US" altLang="en-US" sz="2800" i="1" dirty="0" smtClean="0"/>
              <a:t>R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จะ</a:t>
            </a:r>
            <a:r>
              <a:rPr lang="en-US" altLang="en-US" sz="2800" dirty="0" smtClean="0"/>
              <a:t> symmetric </a:t>
            </a:r>
            <a:r>
              <a:rPr lang="th-TH" altLang="en-US" sz="2800" dirty="0" smtClean="0"/>
              <a:t>ก็ต่อเมื่อ ทุกคู่</a:t>
            </a:r>
            <a:r>
              <a:rPr lang="en-US" altLang="en-US" sz="2800" dirty="0" smtClean="0"/>
              <a:t> (</a:t>
            </a:r>
            <a:r>
              <a:rPr lang="en-US" altLang="en-US" sz="2800" dirty="0" err="1" smtClean="0"/>
              <a:t>a,b</a:t>
            </a:r>
            <a:r>
              <a:rPr lang="en-US" altLang="en-US" sz="2800" dirty="0" smtClean="0"/>
              <a:t>) </a:t>
            </a:r>
            <a:r>
              <a:rPr lang="en-US" altLang="en-US" sz="2800" dirty="0" err="1" smtClean="0"/>
              <a:t>a</a:t>
            </a:r>
            <a:r>
              <a:rPr lang="en-US" altLang="en-US" sz="2800" i="1" dirty="0" err="1" smtClean="0"/>
              <a:t>R</a:t>
            </a:r>
            <a:r>
              <a:rPr lang="en-US" altLang="en-US" sz="2800" dirty="0" err="1" smtClean="0"/>
              <a:t>b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</a:t>
            </a:r>
            <a:r>
              <a:rPr lang="en-US" altLang="en-US" sz="2800" dirty="0" err="1" smtClean="0"/>
              <a:t>b</a:t>
            </a:r>
            <a:r>
              <a:rPr lang="en-US" altLang="en-US" sz="2800" i="1" dirty="0" err="1" smtClean="0"/>
              <a:t>R</a:t>
            </a:r>
            <a:r>
              <a:rPr lang="en-US" altLang="en-US" sz="2800" dirty="0" err="1" smtClean="0"/>
              <a:t>a</a:t>
            </a:r>
            <a:endParaRPr lang="en-US" altLang="en-US" sz="2800" dirty="0" smtClean="0"/>
          </a:p>
          <a:p>
            <a:pPr lvl="1"/>
            <a:r>
              <a:rPr lang="th-TH" altLang="en-US" sz="2800" dirty="0" smtClean="0"/>
              <a:t>ใน</a:t>
            </a:r>
            <a:r>
              <a:rPr lang="en-US" altLang="en-US" sz="2800" dirty="0" smtClean="0"/>
              <a:t> M</a:t>
            </a:r>
            <a:r>
              <a:rPr lang="en-US" altLang="en-US" sz="2800" i="1" baseline="-25000" dirty="0" smtClean="0"/>
              <a:t>R</a:t>
            </a:r>
            <a:r>
              <a:rPr lang="en-US" altLang="en-US" sz="2800" dirty="0" smtClean="0"/>
              <a:t>,  </a:t>
            </a:r>
            <a:r>
              <a:rPr lang="th-TH" altLang="en-US" sz="2800" dirty="0" smtClean="0"/>
              <a:t>เปรียบได้กับ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</a:t>
            </a:r>
            <a:r>
              <a:rPr lang="en-US" altLang="en-US" sz="2800" baseline="-25000" dirty="0" err="1" smtClean="0"/>
              <a:t>i,j</a:t>
            </a:r>
            <a:r>
              <a:rPr lang="en-US" altLang="en-US" sz="2800" dirty="0" smtClean="0"/>
              <a:t>=</a:t>
            </a:r>
            <a:r>
              <a:rPr lang="en-US" altLang="en-US" sz="2800" dirty="0" err="1" smtClean="0"/>
              <a:t>m</a:t>
            </a:r>
            <a:r>
              <a:rPr lang="en-US" altLang="en-US" sz="2800" baseline="-25000" dirty="0" err="1" smtClean="0"/>
              <a:t>j,i</a:t>
            </a:r>
            <a:r>
              <a:rPr lang="en-US" altLang="en-US" sz="2800" baseline="-25000" dirty="0" smtClean="0"/>
              <a:t> </a:t>
            </a:r>
            <a:r>
              <a:rPr lang="th-TH" altLang="en-US" sz="2800" dirty="0" smtClean="0"/>
              <a:t>สำหรับทุกคู่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i,j</a:t>
            </a:r>
            <a:r>
              <a:rPr lang="en-US" altLang="en-US" sz="2800" dirty="0" smtClean="0"/>
              <a:t>=1,2,…,n</a:t>
            </a:r>
          </a:p>
          <a:p>
            <a:pPr lvl="1"/>
            <a:r>
              <a:rPr lang="th-TH" altLang="en-US" sz="2800" dirty="0" smtClean="0"/>
              <a:t>เราจะตรวจสอบว่า</a:t>
            </a:r>
            <a:r>
              <a:rPr lang="en-US" altLang="en-US" sz="2800" dirty="0" smtClean="0"/>
              <a:t> M</a:t>
            </a:r>
            <a:r>
              <a:rPr lang="en-US" altLang="en-US" sz="2800" i="1" baseline="-25000" dirty="0" smtClean="0"/>
              <a:t>R</a:t>
            </a:r>
            <a:r>
              <a:rPr lang="en-US" altLang="en-US" sz="2800" dirty="0" smtClean="0"/>
              <a:t>=(M</a:t>
            </a:r>
            <a:r>
              <a:rPr lang="en-US" altLang="en-US" sz="2800" i="1" baseline="-25000" dirty="0" smtClean="0"/>
              <a:t>R</a:t>
            </a:r>
            <a:r>
              <a:rPr lang="en-US" altLang="en-US" sz="2800" dirty="0" smtClean="0"/>
              <a:t>)</a:t>
            </a:r>
            <a:r>
              <a:rPr lang="en-US" altLang="en-US" sz="2800" baseline="30000" dirty="0" smtClean="0"/>
              <a:t>T</a:t>
            </a:r>
            <a:endParaRPr lang="th-TH" altLang="en-US" sz="2800" baseline="30000" dirty="0" smtClean="0"/>
          </a:p>
          <a:p>
            <a:pPr marL="366713" lvl="1" indent="0">
              <a:buNone/>
            </a:pPr>
            <a:endParaRPr lang="en-US" altLang="en-US" sz="1050" baseline="30000" dirty="0" smtClean="0"/>
          </a:p>
          <a:p>
            <a:r>
              <a:rPr lang="en-US" altLang="en-US" sz="3200" b="1" dirty="0" err="1" smtClean="0"/>
              <a:t>Antisymmetry</a:t>
            </a:r>
            <a:endParaRPr lang="en-US" altLang="en-US" sz="3200" b="1" dirty="0" smtClean="0"/>
          </a:p>
          <a:p>
            <a:pPr lvl="1"/>
            <a:r>
              <a:rPr lang="en-US" altLang="en-US" sz="2800" i="1" dirty="0" smtClean="0"/>
              <a:t>R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เป็น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antisymmetric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ถ้า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</a:t>
            </a:r>
            <a:r>
              <a:rPr lang="en-US" altLang="en-US" sz="2800" baseline="-25000" dirty="0" err="1" smtClean="0"/>
              <a:t>i,j</a:t>
            </a:r>
            <a:r>
              <a:rPr lang="en-US" altLang="en-US" sz="2800" dirty="0" smtClean="0"/>
              <a:t>=1 </a:t>
            </a:r>
            <a:r>
              <a:rPr lang="th-TH" altLang="en-US" sz="2800" dirty="0" smtClean="0"/>
              <a:t>โดยที่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</a:t>
            </a:r>
            <a:r>
              <a:rPr lang="en-US" altLang="en-US" sz="2800" dirty="0" err="1" smtClean="0"/>
              <a:t>j</a:t>
            </a:r>
            <a:r>
              <a:rPr lang="en-US" altLang="en-US" sz="2800" dirty="0" smtClean="0"/>
              <a:t>, </a:t>
            </a:r>
            <a:r>
              <a:rPr lang="th-TH" altLang="en-US" sz="2800" dirty="0" smtClean="0"/>
              <a:t>แล้ว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</a:t>
            </a:r>
            <a:r>
              <a:rPr lang="en-US" altLang="en-US" sz="2800" baseline="-25000" dirty="0" err="1" smtClean="0"/>
              <a:t>j,i</a:t>
            </a:r>
            <a:r>
              <a:rPr lang="en-US" altLang="en-US" sz="2800" dirty="0" smtClean="0"/>
              <a:t>=0 </a:t>
            </a:r>
          </a:p>
          <a:p>
            <a:pPr lvl="1"/>
            <a:r>
              <a:rPr lang="th-TH" altLang="en-US" sz="2800" dirty="0" smtClean="0"/>
              <a:t>ดังนั้น</a:t>
            </a:r>
            <a:r>
              <a:rPr lang="en-US" altLang="en-US" sz="2800" dirty="0" smtClean="0"/>
              <a:t>, </a:t>
            </a:r>
            <a:r>
              <a:rPr lang="en-US" altLang="en-US" sz="2800" dirty="0" smtClean="0">
                <a:sym typeface="Symbol" panose="05050102010706020507" pitchFamily="18" charset="2"/>
              </a:rPr>
              <a:t></a:t>
            </a:r>
            <a:r>
              <a:rPr lang="en-US" altLang="en-US" sz="2800" dirty="0" err="1" smtClean="0"/>
              <a:t>i,j</a:t>
            </a:r>
            <a:r>
              <a:rPr lang="en-US" altLang="en-US" sz="2800" dirty="0" smtClean="0"/>
              <a:t>=1,2,…, n, </a:t>
            </a:r>
            <a:r>
              <a:rPr lang="en-US" altLang="en-US" sz="2800" dirty="0" err="1" smtClean="0"/>
              <a:t>i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</a:t>
            </a:r>
            <a:r>
              <a:rPr lang="en-US" altLang="en-US" sz="2800" dirty="0" err="1" smtClean="0"/>
              <a:t>j</a:t>
            </a:r>
            <a:r>
              <a:rPr lang="en-US" altLang="en-US" sz="2800" dirty="0" smtClean="0"/>
              <a:t> (</a:t>
            </a:r>
            <a:r>
              <a:rPr lang="en-US" altLang="en-US" sz="2800" dirty="0" err="1" smtClean="0"/>
              <a:t>m</a:t>
            </a:r>
            <a:r>
              <a:rPr lang="en-US" altLang="en-US" sz="2800" baseline="-25000" dirty="0" err="1" smtClean="0"/>
              <a:t>i,j</a:t>
            </a:r>
            <a:r>
              <a:rPr lang="en-US" altLang="en-US" sz="2800" dirty="0" smtClean="0"/>
              <a:t>=0) </a:t>
            </a:r>
            <a:r>
              <a:rPr lang="en-US" altLang="en-US" sz="2800" dirty="0" smtClean="0">
                <a:sym typeface="Symbol" panose="05050102010706020507" pitchFamily="18" charset="2"/>
              </a:rPr>
              <a:t> (</a:t>
            </a:r>
            <a:r>
              <a:rPr lang="en-US" altLang="en-US" sz="2800" dirty="0" err="1" smtClean="0"/>
              <a:t>m</a:t>
            </a:r>
            <a:r>
              <a:rPr lang="en-US" altLang="en-US" sz="2800" baseline="-25000" dirty="0" err="1" smtClean="0"/>
              <a:t>j,i</a:t>
            </a:r>
            <a:r>
              <a:rPr lang="en-US" altLang="en-US" sz="2800" dirty="0" smtClean="0"/>
              <a:t>=0)</a:t>
            </a:r>
          </a:p>
          <a:p>
            <a:pPr lvl="1"/>
            <a:r>
              <a:rPr lang="th-TH" altLang="en-US" sz="2800" dirty="0" smtClean="0"/>
              <a:t>ตรรกอย่างง่ายที่เทียบเคียงคือ</a:t>
            </a:r>
            <a:endParaRPr lang="en-US" altLang="en-US" sz="2800" dirty="0" smtClean="0"/>
          </a:p>
          <a:p>
            <a:pPr lvl="1" algn="ctr">
              <a:buFont typeface="Arial" panose="020B0604020202020204" pitchFamily="34" charset="0"/>
              <a:buNone/>
            </a:pPr>
            <a:r>
              <a:rPr lang="en-US" altLang="en-US" sz="2800" dirty="0" smtClean="0">
                <a:sym typeface="Symbol" panose="05050102010706020507" pitchFamily="18" charset="2"/>
              </a:rPr>
              <a:t></a:t>
            </a:r>
            <a:r>
              <a:rPr lang="en-US" altLang="en-US" sz="2800" dirty="0" err="1" smtClean="0"/>
              <a:t>i,j</a:t>
            </a:r>
            <a:r>
              <a:rPr lang="en-US" altLang="en-US" sz="2800" dirty="0" smtClean="0"/>
              <a:t>=1,2,…, n, </a:t>
            </a:r>
            <a:r>
              <a:rPr lang="en-US" altLang="en-US" sz="2800" dirty="0" err="1" smtClean="0"/>
              <a:t>i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</a:t>
            </a:r>
            <a:r>
              <a:rPr lang="en-US" altLang="en-US" sz="2800" dirty="0" err="1" smtClean="0"/>
              <a:t>j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Symbol" panose="05050102010706020507" pitchFamily="18" charset="2"/>
              </a:rPr>
              <a:t>(</a:t>
            </a:r>
            <a:r>
              <a:rPr lang="en-US" altLang="en-US" sz="2800" dirty="0" smtClean="0"/>
              <a:t>(</a:t>
            </a:r>
            <a:r>
              <a:rPr lang="en-US" altLang="en-US" sz="2800" dirty="0" err="1" smtClean="0"/>
              <a:t>m</a:t>
            </a:r>
            <a:r>
              <a:rPr lang="en-US" altLang="en-US" sz="2800" baseline="-25000" dirty="0" err="1" smtClean="0"/>
              <a:t>i,j</a:t>
            </a:r>
            <a:r>
              <a:rPr lang="en-US" altLang="en-US" sz="2800" dirty="0" smtClean="0"/>
              <a:t>=1) </a:t>
            </a:r>
            <a:r>
              <a:rPr lang="en-US" altLang="en-US" sz="2800" dirty="0" smtClean="0">
                <a:sym typeface="Symbol" panose="05050102010706020507" pitchFamily="18" charset="2"/>
              </a:rPr>
              <a:t> (</a:t>
            </a:r>
            <a:r>
              <a:rPr lang="en-US" altLang="en-US" sz="2800" dirty="0" err="1" smtClean="0"/>
              <a:t>m</a:t>
            </a:r>
            <a:r>
              <a:rPr lang="en-US" altLang="en-US" sz="2800" baseline="-25000" dirty="0" err="1" smtClean="0"/>
              <a:t>j,i</a:t>
            </a:r>
            <a:r>
              <a:rPr lang="en-US" altLang="en-US" sz="2800" dirty="0" smtClean="0"/>
              <a:t>=1))</a:t>
            </a:r>
            <a:endParaRPr lang="en-US" altLang="en-US" sz="28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74837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Matrix Representation: </a:t>
            </a:r>
            <a:r>
              <a:rPr lang="th-TH" altLang="en-US" dirty="0" smtClean="0"/>
              <a:t>ตัวอย่างที่ </a:t>
            </a:r>
            <a:r>
              <a:rPr lang="en-US" altLang="en-US" dirty="0" smtClean="0"/>
              <a:t>1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62000"/>
          </a:xfrm>
        </p:spPr>
        <p:txBody>
          <a:bodyPr/>
          <a:lstStyle/>
          <a:p>
            <a:r>
              <a:rPr lang="th-TH" altLang="en-US" dirty="0" smtClean="0"/>
              <a:t>จงหาว่า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reflexive? Symmetric? </a:t>
            </a:r>
            <a:r>
              <a:rPr lang="en-US" altLang="en-US" dirty="0" err="1" smtClean="0"/>
              <a:t>Antisymmetric</a:t>
            </a:r>
            <a:r>
              <a:rPr lang="en-US" altLang="en-US" dirty="0" smtClean="0"/>
              <a:t>?</a:t>
            </a: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/>
        </p:nvGraphicFramePr>
        <p:xfrm>
          <a:off x="2743200" y="2379663"/>
          <a:ext cx="3124200" cy="1352680"/>
        </p:xfrm>
        <a:graphic>
          <a:graphicData uri="http://schemas.openxmlformats.org/drawingml/2006/table">
            <a:tbl>
              <a:tblPr/>
              <a:tblGrid>
                <a:gridCol w="1028700"/>
                <a:gridCol w="625475"/>
                <a:gridCol w="735013"/>
                <a:gridCol w="735012"/>
              </a:tblGrid>
              <a:tr h="49348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</a:t>
                      </a:r>
                      <a:r>
                        <a:rPr kumimoji="0" lang="en-US" sz="36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=</a:t>
                      </a:r>
                      <a:endParaRPr kumimoji="0" lang="en-US" sz="14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Double Bracket 5"/>
          <p:cNvSpPr/>
          <p:nvPr/>
        </p:nvSpPr>
        <p:spPr>
          <a:xfrm>
            <a:off x="3810000" y="2362200"/>
            <a:ext cx="2057400" cy="144780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9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Matrix Representation: </a:t>
            </a:r>
            <a:r>
              <a:rPr lang="th-TH" altLang="en-US" dirty="0"/>
              <a:t>ตัวอย่างที่ </a:t>
            </a:r>
            <a:r>
              <a:rPr lang="en-US" alt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/>
              <a:t>กำหนดให้ </a:t>
            </a:r>
            <a:r>
              <a:rPr lang="en-US" altLang="en-US" dirty="0" smtClean="0"/>
              <a:t>set A</a:t>
            </a:r>
            <a:r>
              <a:rPr lang="en-US" altLang="en-US" dirty="0"/>
              <a:t>={</a:t>
            </a:r>
            <a:r>
              <a:rPr lang="en-US" altLang="en-US" dirty="0" smtClean="0"/>
              <a:t>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,a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,a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}</a:t>
            </a:r>
          </a:p>
          <a:p>
            <a:r>
              <a:rPr lang="th-TH" altLang="en-US" dirty="0" smtClean="0"/>
              <a:t>ให้</a:t>
            </a:r>
            <a:r>
              <a:rPr lang="en-US" altLang="en-US" dirty="0" smtClean="0"/>
              <a:t> 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th-TH" altLang="en-US" dirty="0"/>
              <a:t>เป็น</a:t>
            </a:r>
            <a:r>
              <a:rPr lang="en-US" altLang="en-US" dirty="0"/>
              <a:t> relation </a:t>
            </a:r>
            <a:r>
              <a:rPr lang="th-TH" altLang="en-US" dirty="0"/>
              <a:t>จาก</a:t>
            </a:r>
            <a:r>
              <a:rPr lang="en-US" altLang="en-US" dirty="0"/>
              <a:t> A </a:t>
            </a:r>
            <a:r>
              <a:rPr lang="th-TH" altLang="en-US" dirty="0"/>
              <a:t>ไป</a:t>
            </a:r>
            <a:r>
              <a:rPr lang="en-US" altLang="en-US" dirty="0"/>
              <a:t> </a:t>
            </a:r>
            <a:r>
              <a:rPr lang="en-US" altLang="en-US" dirty="0" smtClean="0"/>
              <a:t>A:</a:t>
            </a:r>
            <a:endParaRPr lang="th-TH" altLang="en-US" dirty="0"/>
          </a:p>
          <a:p>
            <a:pPr lvl="1"/>
            <a:r>
              <a:rPr lang="en-US" altLang="en-US" i="1" dirty="0"/>
              <a:t>R</a:t>
            </a:r>
            <a:r>
              <a:rPr lang="en-US" altLang="en-US" dirty="0"/>
              <a:t>={(</a:t>
            </a:r>
            <a:r>
              <a:rPr lang="en-US" altLang="en-US" dirty="0" smtClean="0"/>
              <a:t>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,a</a:t>
            </a:r>
            <a:r>
              <a:rPr lang="en-US" altLang="en-US" baseline="-25000" dirty="0" smtClean="0"/>
              <a:t>1</a:t>
            </a:r>
            <a:r>
              <a:rPr lang="en-US" altLang="en-US" dirty="0"/>
              <a:t>),(</a:t>
            </a:r>
            <a:r>
              <a:rPr lang="en-US" altLang="en-US" dirty="0" smtClean="0"/>
              <a:t>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,a</a:t>
            </a:r>
            <a:r>
              <a:rPr lang="en-US" altLang="en-US" baseline="-25000" dirty="0" smtClean="0"/>
              <a:t>2</a:t>
            </a:r>
            <a:r>
              <a:rPr lang="en-US" altLang="en-US" dirty="0"/>
              <a:t>),(</a:t>
            </a:r>
            <a:r>
              <a:rPr lang="en-US" altLang="en-US" dirty="0" smtClean="0"/>
              <a:t>a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,a</a:t>
            </a:r>
            <a:r>
              <a:rPr lang="en-US" altLang="en-US" baseline="-25000" dirty="0"/>
              <a:t>1</a:t>
            </a:r>
            <a:r>
              <a:rPr lang="en-US" altLang="en-US" dirty="0" smtClean="0"/>
              <a:t>),(a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,a</a:t>
            </a:r>
            <a:r>
              <a:rPr lang="en-US" altLang="en-US" baseline="-25000" dirty="0"/>
              <a:t>2</a:t>
            </a:r>
            <a:r>
              <a:rPr lang="en-US" altLang="en-US" dirty="0" smtClean="0"/>
              <a:t>),(a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,a</a:t>
            </a:r>
            <a:r>
              <a:rPr lang="en-US" altLang="en-US" baseline="-25000" dirty="0"/>
              <a:t>3</a:t>
            </a:r>
            <a:r>
              <a:rPr lang="en-US" altLang="en-US" dirty="0" smtClean="0"/>
              <a:t>),(a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,a</a:t>
            </a:r>
            <a:r>
              <a:rPr lang="en-US" altLang="en-US" baseline="-25000" dirty="0"/>
              <a:t>2</a:t>
            </a:r>
            <a:r>
              <a:rPr lang="en-US" altLang="en-US" dirty="0" smtClean="0"/>
              <a:t>),(a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,a</a:t>
            </a:r>
            <a:r>
              <a:rPr lang="en-US" altLang="en-US" baseline="-25000" dirty="0"/>
              <a:t>3</a:t>
            </a:r>
            <a:r>
              <a:rPr lang="en-US" altLang="en-US" dirty="0" smtClean="0"/>
              <a:t>)}</a:t>
            </a:r>
          </a:p>
          <a:p>
            <a:r>
              <a:rPr lang="th-TH" altLang="en-US" dirty="0" smtClean="0"/>
              <a:t>จงเขียน </a:t>
            </a:r>
            <a:r>
              <a:rPr lang="en-US" altLang="en-US" dirty="0" smtClean="0"/>
              <a:t>0-1 Matrix </a:t>
            </a:r>
            <a:r>
              <a:rPr lang="th-TH" altLang="en-US" dirty="0" smtClean="0"/>
              <a:t>ของ </a:t>
            </a:r>
            <a:r>
              <a:rPr lang="en-US" altLang="en-US" dirty="0" smtClean="0"/>
              <a:t>R</a:t>
            </a:r>
          </a:p>
          <a:p>
            <a:r>
              <a:rPr lang="en-US" altLang="en-US" dirty="0" smtClean="0"/>
              <a:t>R </a:t>
            </a:r>
            <a:r>
              <a:rPr lang="th-TH" altLang="en-US" dirty="0" smtClean="0"/>
              <a:t>เป็น </a:t>
            </a:r>
            <a:r>
              <a:rPr lang="en-US" altLang="en-US" dirty="0" smtClean="0"/>
              <a:t>reflexive ?</a:t>
            </a:r>
          </a:p>
          <a:p>
            <a:r>
              <a:rPr lang="en-US" altLang="en-US" dirty="0" smtClean="0"/>
              <a:t>R </a:t>
            </a:r>
            <a:r>
              <a:rPr lang="th-TH" altLang="en-US" dirty="0" smtClean="0"/>
              <a:t>เป็น </a:t>
            </a:r>
            <a:r>
              <a:rPr lang="en-US" altLang="en-US" dirty="0" smtClean="0"/>
              <a:t>symmetric ?</a:t>
            </a:r>
          </a:p>
          <a:p>
            <a:r>
              <a:rPr lang="en-US" altLang="en-US" dirty="0" smtClean="0"/>
              <a:t>R </a:t>
            </a:r>
            <a:r>
              <a:rPr lang="th-TH" altLang="en-US" dirty="0" smtClean="0"/>
              <a:t>เป็น </a:t>
            </a:r>
            <a:r>
              <a:rPr lang="en-US" altLang="en-US" dirty="0" err="1" smtClean="0"/>
              <a:t>antisymmetric</a:t>
            </a:r>
            <a:r>
              <a:rPr lang="en-US" altLang="en-US" dirty="0" smtClean="0"/>
              <a:t> ?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Matrix Representation: Combining Relations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98504" cy="4495800"/>
          </a:xfrm>
        </p:spPr>
        <p:txBody>
          <a:bodyPr/>
          <a:lstStyle/>
          <a:p>
            <a:r>
              <a:rPr lang="th-TH" altLang="en-US" sz="2800" dirty="0" smtClean="0"/>
              <a:t>การ </a:t>
            </a:r>
            <a:r>
              <a:rPr lang="en-US" altLang="en-US" sz="2800" dirty="0"/>
              <a:t>c</a:t>
            </a:r>
            <a:r>
              <a:rPr lang="en-US" altLang="en-US" sz="2800" dirty="0" smtClean="0"/>
              <a:t>ombine relations </a:t>
            </a:r>
            <a:r>
              <a:rPr lang="th-TH" altLang="en-US" sz="2800" dirty="0" smtClean="0"/>
              <a:t>ก็สามารถทำได้โดยง่าย ไม่ว่าจะเป็นการ</a:t>
            </a:r>
            <a:r>
              <a:rPr lang="en-US" altLang="en-US" sz="2800" dirty="0" smtClean="0"/>
              <a:t> union </a:t>
            </a:r>
            <a:r>
              <a:rPr lang="th-TH" altLang="en-US" sz="2800" dirty="0" smtClean="0"/>
              <a:t>และ</a:t>
            </a:r>
            <a:r>
              <a:rPr lang="en-US" altLang="en-US" sz="2800" dirty="0" smtClean="0"/>
              <a:t> intersection </a:t>
            </a:r>
            <a:r>
              <a:rPr lang="th-TH" altLang="en-US" sz="2800" dirty="0" smtClean="0"/>
              <a:t>ของ </a:t>
            </a:r>
            <a:r>
              <a:rPr lang="en-US" altLang="en-US" sz="2800" dirty="0" smtClean="0"/>
              <a:t>relations </a:t>
            </a:r>
            <a:r>
              <a:rPr lang="th-TH" altLang="en-US" sz="2800" dirty="0" smtClean="0"/>
              <a:t> ซึ่งก็คือใช้ตัวดำเนินการทางบูลีนปกติ</a:t>
            </a: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r>
              <a:rPr lang="en-US" altLang="en-US" sz="2800" b="1" dirty="0" smtClean="0"/>
              <a:t>Union</a:t>
            </a:r>
            <a:r>
              <a:rPr lang="en-US" altLang="en-US" sz="2800" dirty="0" smtClean="0"/>
              <a:t>: </a:t>
            </a:r>
            <a:r>
              <a:rPr lang="th-TH" altLang="en-US" sz="2800" dirty="0" smtClean="0"/>
              <a:t>ข้อมูลใน</a:t>
            </a:r>
            <a:r>
              <a:rPr lang="en-US" altLang="en-US" sz="2800" dirty="0" smtClean="0"/>
              <a:t> matrix </a:t>
            </a:r>
            <a:r>
              <a:rPr lang="th-TH" altLang="en-US" sz="2800" dirty="0" smtClean="0"/>
              <a:t>ที่เกิดจากการ</a:t>
            </a:r>
            <a:r>
              <a:rPr lang="en-US" altLang="en-US" sz="2800" dirty="0" smtClean="0"/>
              <a:t> union </a:t>
            </a:r>
            <a:r>
              <a:rPr lang="th-TH" altLang="en-US" sz="2800" dirty="0" smtClean="0"/>
              <a:t>ของ </a:t>
            </a:r>
            <a:r>
              <a:rPr lang="en-US" altLang="en-US" sz="2800" dirty="0" smtClean="0"/>
              <a:t>2 relations </a:t>
            </a:r>
            <a:r>
              <a:rPr lang="en-US" altLang="en-US" sz="2800" i="1" dirty="0" smtClean="0"/>
              <a:t>R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>
                <a:sym typeface="Symbol" panose="05050102010706020507" pitchFamily="18" charset="2"/>
              </a:rPr>
              <a:t></a:t>
            </a:r>
            <a:r>
              <a:rPr lang="en-US" altLang="en-US" sz="2800" i="1" dirty="0" smtClean="0"/>
              <a:t>R</a:t>
            </a:r>
            <a:r>
              <a:rPr lang="en-US" altLang="en-US" sz="2800" baseline="-25000" dirty="0" smtClean="0"/>
              <a:t>2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จะเป็น</a:t>
            </a:r>
            <a:r>
              <a:rPr lang="en-US" altLang="en-US" sz="2800" dirty="0" smtClean="0"/>
              <a:t>1 </a:t>
            </a:r>
            <a:r>
              <a:rPr lang="th-TH" altLang="en-US" sz="2800" dirty="0" smtClean="0"/>
              <a:t>ก็ต่อเมื่อ ข้อมูลในตำแหน่งที่ตรงกัน</a:t>
            </a:r>
            <a:r>
              <a:rPr lang="th-TH" altLang="en-US" sz="2800" u="sng" dirty="0" smtClean="0"/>
              <a:t>อย่างน้อย </a:t>
            </a:r>
            <a:r>
              <a:rPr lang="en-US" altLang="en-US" sz="2800" u="sng" dirty="0" smtClean="0"/>
              <a:t>1 </a:t>
            </a:r>
            <a:r>
              <a:rPr lang="th-TH" altLang="en-US" sz="2800" u="sng" dirty="0" smtClean="0"/>
              <a:t>ค่า</a:t>
            </a:r>
            <a:r>
              <a:rPr lang="th-TH" altLang="en-US" sz="2800" dirty="0" smtClean="0"/>
              <a:t>เป็น </a:t>
            </a:r>
            <a:r>
              <a:rPr lang="en-US" altLang="en-US" sz="2800" dirty="0" smtClean="0"/>
              <a:t>1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dirty="0" smtClean="0"/>
              <a:t>M</a:t>
            </a:r>
            <a:r>
              <a:rPr lang="en-US" altLang="en-US" sz="2800" i="1" baseline="-25000" dirty="0" smtClean="0"/>
              <a:t>R</a:t>
            </a:r>
            <a:r>
              <a:rPr lang="en-US" altLang="en-US" sz="2800" baseline="-25000" dirty="0" smtClean="0"/>
              <a:t>1</a:t>
            </a:r>
            <a:r>
              <a:rPr lang="en-US" altLang="en-US" sz="2800" baseline="-25000" dirty="0" smtClean="0">
                <a:sym typeface="Symbol" panose="05050102010706020507" pitchFamily="18" charset="2"/>
              </a:rPr>
              <a:t></a:t>
            </a:r>
            <a:r>
              <a:rPr lang="en-US" altLang="en-US" sz="2800" i="1" baseline="-25000" dirty="0" smtClean="0"/>
              <a:t>R</a:t>
            </a:r>
            <a:r>
              <a:rPr lang="en-US" altLang="en-US" sz="2800" baseline="-25000" dirty="0" smtClean="0"/>
              <a:t>2</a:t>
            </a:r>
            <a:r>
              <a:rPr lang="en-US" altLang="en-US" sz="2800" dirty="0" smtClean="0"/>
              <a:t> = M</a:t>
            </a:r>
            <a:r>
              <a:rPr lang="en-US" altLang="en-US" sz="2800" i="1" baseline="-25000" dirty="0" smtClean="0"/>
              <a:t>R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>
                <a:sym typeface="Symbol" panose="05050102010706020507" pitchFamily="18" charset="2"/>
              </a:rPr>
              <a:t> </a:t>
            </a:r>
            <a:r>
              <a:rPr lang="en-US" altLang="en-US" sz="2800" dirty="0" smtClean="0"/>
              <a:t>M</a:t>
            </a:r>
            <a:r>
              <a:rPr lang="en-US" altLang="en-US" sz="2800" i="1" baseline="-25000" dirty="0" smtClean="0"/>
              <a:t>R</a:t>
            </a:r>
            <a:r>
              <a:rPr lang="en-US" altLang="en-US" sz="2800" baseline="-25000" dirty="0" smtClean="0"/>
              <a:t>2</a:t>
            </a:r>
          </a:p>
          <a:p>
            <a:pPr algn="ctr">
              <a:buFont typeface="Arial" panose="020B0604020202020204" pitchFamily="34" charset="0"/>
              <a:buNone/>
            </a:pPr>
            <a:endParaRPr lang="en-US" altLang="en-US" sz="2800" baseline="-25000" dirty="0" smtClean="0"/>
          </a:p>
          <a:p>
            <a:r>
              <a:rPr lang="en-US" altLang="en-US" sz="2800" b="1" dirty="0" smtClean="0"/>
              <a:t>Intersection</a:t>
            </a:r>
            <a:r>
              <a:rPr lang="en-US" altLang="en-US" sz="2800" dirty="0" smtClean="0"/>
              <a:t>: </a:t>
            </a:r>
            <a:r>
              <a:rPr lang="th-TH" altLang="en-US" sz="2800" dirty="0"/>
              <a:t>ข้อมูลใน</a:t>
            </a:r>
            <a:r>
              <a:rPr lang="en-US" altLang="en-US" sz="2800" dirty="0"/>
              <a:t> matrix </a:t>
            </a:r>
            <a:r>
              <a:rPr lang="th-TH" altLang="en-US" sz="2800" dirty="0"/>
              <a:t>ที่เกิดจากการ</a:t>
            </a:r>
            <a:r>
              <a:rPr lang="en-US" altLang="en-US" sz="2800" dirty="0"/>
              <a:t> intersection</a:t>
            </a:r>
            <a:r>
              <a:rPr lang="en-US" altLang="en-US" sz="2800" dirty="0" smtClean="0"/>
              <a:t> </a:t>
            </a:r>
            <a:r>
              <a:rPr lang="th-TH" altLang="en-US" sz="2800" dirty="0"/>
              <a:t>ของ </a:t>
            </a:r>
            <a:r>
              <a:rPr lang="en-US" altLang="en-US" sz="2800" dirty="0"/>
              <a:t>2 relations </a:t>
            </a:r>
            <a:r>
              <a:rPr lang="en-US" altLang="en-US" sz="2800" i="1" dirty="0" smtClean="0"/>
              <a:t>R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>
                <a:sym typeface="Symbol" panose="05050102010706020507" pitchFamily="18" charset="2"/>
              </a:rPr>
              <a:t></a:t>
            </a:r>
            <a:r>
              <a:rPr lang="en-US" altLang="en-US" sz="2800" i="1" dirty="0" smtClean="0"/>
              <a:t>R</a:t>
            </a:r>
            <a:r>
              <a:rPr lang="en-US" altLang="en-US" sz="2800" baseline="-25000" dirty="0" smtClean="0"/>
              <a:t>2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เป็น</a:t>
            </a:r>
            <a:r>
              <a:rPr lang="en-US" altLang="en-US" sz="2800" dirty="0" smtClean="0"/>
              <a:t> 1 </a:t>
            </a:r>
            <a:r>
              <a:rPr lang="th-TH" altLang="en-US" sz="2800" dirty="0"/>
              <a:t>ข้อมูลในตำแหน่งที่</a:t>
            </a:r>
            <a:r>
              <a:rPr lang="th-TH" altLang="en-US" sz="2800" dirty="0" smtClean="0"/>
              <a:t>ตรงกันของ</a:t>
            </a:r>
            <a:r>
              <a:rPr lang="th-TH" altLang="en-US" sz="2800" u="sng" dirty="0" smtClean="0"/>
              <a:t>ทั้งคู่ </a:t>
            </a:r>
            <a:r>
              <a:rPr lang="th-TH" altLang="en-US" sz="2800" dirty="0" smtClean="0"/>
              <a:t>ต้องเป็น </a:t>
            </a:r>
            <a:r>
              <a:rPr lang="en-US" altLang="en-US" sz="2800" dirty="0" smtClean="0"/>
              <a:t>1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dirty="0" smtClean="0"/>
              <a:t>M</a:t>
            </a:r>
            <a:r>
              <a:rPr lang="en-US" altLang="en-US" sz="2800" i="1" baseline="-25000" dirty="0" smtClean="0"/>
              <a:t>R</a:t>
            </a:r>
            <a:r>
              <a:rPr lang="en-US" altLang="en-US" sz="2800" baseline="-25000" dirty="0" smtClean="0"/>
              <a:t>1</a:t>
            </a:r>
            <a:r>
              <a:rPr lang="en-US" altLang="en-US" sz="2800" baseline="-25000" dirty="0" smtClean="0">
                <a:sym typeface="Symbol" panose="05050102010706020507" pitchFamily="18" charset="2"/>
              </a:rPr>
              <a:t></a:t>
            </a:r>
            <a:r>
              <a:rPr lang="en-US" altLang="en-US" sz="2800" i="1" baseline="-25000" dirty="0" smtClean="0"/>
              <a:t>R</a:t>
            </a:r>
            <a:r>
              <a:rPr lang="en-US" altLang="en-US" sz="2800" baseline="-25000" dirty="0" smtClean="0"/>
              <a:t>2</a:t>
            </a:r>
            <a:r>
              <a:rPr lang="en-US" altLang="en-US" sz="2800" dirty="0" smtClean="0"/>
              <a:t> = M</a:t>
            </a:r>
            <a:r>
              <a:rPr lang="en-US" altLang="en-US" sz="2800" i="1" baseline="-25000" dirty="0" smtClean="0"/>
              <a:t>R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>
                <a:sym typeface="Symbol" panose="05050102010706020507" pitchFamily="18" charset="2"/>
              </a:rPr>
              <a:t>  </a:t>
            </a:r>
            <a:r>
              <a:rPr lang="en-US" altLang="en-US" sz="2800" dirty="0" smtClean="0"/>
              <a:t>M</a:t>
            </a:r>
            <a:r>
              <a:rPr lang="en-US" altLang="en-US" sz="2800" i="1" baseline="-25000" dirty="0" smtClean="0"/>
              <a:t>R</a:t>
            </a:r>
            <a:r>
              <a:rPr lang="en-US" altLang="en-US" sz="2800" baseline="-25000" dirty="0" smtClean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1055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Combining Relations: </a:t>
            </a:r>
            <a:r>
              <a:rPr lang="th-TH" altLang="en-US" dirty="0" smtClean="0"/>
              <a:t>ตัวอย่าง</a:t>
            </a:r>
            <a:endParaRPr lang="en-US" altLang="en-US" dirty="0" smtClean="0"/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What is M</a:t>
            </a:r>
            <a:r>
              <a:rPr lang="en-US" altLang="en-US" i="1" baseline="-25000" dirty="0" smtClean="0"/>
              <a:t>R</a:t>
            </a:r>
            <a:r>
              <a:rPr lang="en-US" altLang="en-US" baseline="-25000" dirty="0" smtClean="0"/>
              <a:t>1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</a:t>
            </a:r>
            <a:r>
              <a:rPr lang="en-US" altLang="en-US" i="1" baseline="-25000" dirty="0" smtClean="0"/>
              <a:t>R</a:t>
            </a:r>
            <a:r>
              <a:rPr lang="en-US" altLang="en-US" baseline="-25000" dirty="0" smtClean="0"/>
              <a:t>2 </a:t>
            </a:r>
            <a:r>
              <a:rPr lang="en-US" altLang="en-US" dirty="0" smtClean="0"/>
              <a:t>and M</a:t>
            </a:r>
            <a:r>
              <a:rPr lang="en-US" altLang="en-US" i="1" baseline="-25000" dirty="0" smtClean="0"/>
              <a:t>R</a:t>
            </a:r>
            <a:r>
              <a:rPr lang="en-US" altLang="en-US" baseline="-25000" dirty="0" smtClean="0"/>
              <a:t>1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</a:t>
            </a:r>
            <a:r>
              <a:rPr lang="en-US" altLang="en-US" i="1" baseline="-25000" dirty="0" smtClean="0"/>
              <a:t>R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?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/>
        </p:nvGraphicFramePr>
        <p:xfrm>
          <a:off x="990600" y="2379663"/>
          <a:ext cx="3429000" cy="1352680"/>
        </p:xfrm>
        <a:graphic>
          <a:graphicData uri="http://schemas.openxmlformats.org/drawingml/2006/table">
            <a:tbl>
              <a:tblPr/>
              <a:tblGrid>
                <a:gridCol w="1239838"/>
                <a:gridCol w="576262"/>
                <a:gridCol w="592138"/>
                <a:gridCol w="1020762"/>
              </a:tblGrid>
              <a:tr h="49348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</a:t>
                      </a:r>
                      <a:r>
                        <a:rPr kumimoji="0" lang="en-US" sz="36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R1 </a:t>
                      </a: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=</a:t>
                      </a:r>
                      <a:endParaRPr kumimoji="0" lang="en-US" sz="14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Double Bracket 4"/>
          <p:cNvSpPr/>
          <p:nvPr/>
        </p:nvSpPr>
        <p:spPr>
          <a:xfrm>
            <a:off x="2209800" y="2362200"/>
            <a:ext cx="2057400" cy="144780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/>
        </p:nvGraphicFramePr>
        <p:xfrm>
          <a:off x="4876800" y="2379663"/>
          <a:ext cx="3429000" cy="1352680"/>
        </p:xfrm>
        <a:graphic>
          <a:graphicData uri="http://schemas.openxmlformats.org/drawingml/2006/table">
            <a:tbl>
              <a:tblPr/>
              <a:tblGrid>
                <a:gridCol w="1239838"/>
                <a:gridCol w="576262"/>
                <a:gridCol w="592138"/>
                <a:gridCol w="1020762"/>
              </a:tblGrid>
              <a:tr h="49348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</a:t>
                      </a:r>
                      <a:r>
                        <a:rPr kumimoji="0" lang="en-US" sz="36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R2 </a:t>
                      </a: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=</a:t>
                      </a:r>
                      <a:endParaRPr kumimoji="0" lang="en-US" sz="14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Double Bracket 6"/>
          <p:cNvSpPr/>
          <p:nvPr/>
        </p:nvSpPr>
        <p:spPr>
          <a:xfrm>
            <a:off x="6096000" y="2362200"/>
            <a:ext cx="2057400" cy="144780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/>
        </p:nvGraphicFramePr>
        <p:xfrm>
          <a:off x="457200" y="4056063"/>
          <a:ext cx="3962400" cy="1352680"/>
        </p:xfrm>
        <a:graphic>
          <a:graphicData uri="http://schemas.openxmlformats.org/drawingml/2006/table">
            <a:tbl>
              <a:tblPr/>
              <a:tblGrid>
                <a:gridCol w="2209800"/>
                <a:gridCol w="533400"/>
                <a:gridCol w="609600"/>
                <a:gridCol w="609600"/>
              </a:tblGrid>
              <a:tr h="49348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</a:t>
                      </a:r>
                      <a:r>
                        <a:rPr kumimoji="0" lang="en-US" sz="36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3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r>
                        <a:rPr kumimoji="0" lang="en-US" sz="3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</a:t>
                      </a:r>
                      <a:r>
                        <a:rPr kumimoji="0" lang="en-US" sz="36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3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=</a:t>
                      </a:r>
                      <a:endParaRPr kumimoji="0" lang="en-US" sz="14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Double Bracket 8"/>
          <p:cNvSpPr/>
          <p:nvPr/>
        </p:nvSpPr>
        <p:spPr>
          <a:xfrm>
            <a:off x="2362200" y="4038600"/>
            <a:ext cx="2057400" cy="144780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/>
        </p:nvGraphicFramePr>
        <p:xfrm>
          <a:off x="4724400" y="4056063"/>
          <a:ext cx="3962400" cy="1352680"/>
        </p:xfrm>
        <a:graphic>
          <a:graphicData uri="http://schemas.openxmlformats.org/drawingml/2006/table">
            <a:tbl>
              <a:tblPr/>
              <a:tblGrid>
                <a:gridCol w="2209800"/>
                <a:gridCol w="533400"/>
                <a:gridCol w="609600"/>
                <a:gridCol w="609600"/>
              </a:tblGrid>
              <a:tr h="49348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</a:t>
                      </a:r>
                      <a:r>
                        <a:rPr kumimoji="0" lang="en-US" sz="36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3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r>
                        <a:rPr kumimoji="0" lang="en-US" sz="3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</a:t>
                      </a:r>
                      <a:r>
                        <a:rPr kumimoji="0" lang="en-US" sz="36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3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=</a:t>
                      </a:r>
                      <a:endParaRPr kumimoji="0" lang="en-US" sz="14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Double Bracket 10"/>
          <p:cNvSpPr/>
          <p:nvPr/>
        </p:nvSpPr>
        <p:spPr>
          <a:xfrm>
            <a:off x="6629400" y="4038600"/>
            <a:ext cx="2057400" cy="1447800"/>
          </a:xfrm>
          <a:prstGeom prst="bracketPair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Double Bracket 11"/>
          <p:cNvSpPr/>
          <p:nvPr/>
        </p:nvSpPr>
        <p:spPr>
          <a:xfrm>
            <a:off x="6629400" y="4038600"/>
            <a:ext cx="2057400" cy="144780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9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Composing Relations: </a:t>
            </a:r>
            <a:r>
              <a:rPr lang="th-TH" altLang="en-US" dirty="0" smtClean="0"/>
              <a:t>ตัวอย่าง</a:t>
            </a:r>
            <a:endParaRPr lang="en-US" altLang="en-US" dirty="0" smtClean="0"/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0-1 matrices </a:t>
            </a:r>
            <a:r>
              <a:rPr lang="th-TH" altLang="en-US" sz="2800" dirty="0" smtClean="0"/>
              <a:t>สามารถหา </a:t>
            </a:r>
            <a:r>
              <a:rPr lang="en-US" altLang="en-US" sz="2800" dirty="0" smtClean="0"/>
              <a:t>composite relation </a:t>
            </a:r>
            <a:r>
              <a:rPr lang="th-TH" altLang="en-US" sz="2800" dirty="0" smtClean="0"/>
              <a:t>ได้ ด้วยการใช้ตัวดำเนินการคล้ายกับการคูณ </a:t>
            </a:r>
            <a:r>
              <a:rPr lang="en-US" altLang="en-US" sz="2800" dirty="0" smtClean="0"/>
              <a:t>matrix 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/>
        </p:nvGraphicFramePr>
        <p:xfrm>
          <a:off x="990600" y="2913063"/>
          <a:ext cx="3429000" cy="1352680"/>
        </p:xfrm>
        <a:graphic>
          <a:graphicData uri="http://schemas.openxmlformats.org/drawingml/2006/table">
            <a:tbl>
              <a:tblPr/>
              <a:tblGrid>
                <a:gridCol w="1239838"/>
                <a:gridCol w="576262"/>
                <a:gridCol w="592138"/>
                <a:gridCol w="1020762"/>
              </a:tblGrid>
              <a:tr h="49348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</a:t>
                      </a:r>
                      <a:r>
                        <a:rPr kumimoji="0" lang="en-US" sz="36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R1 </a:t>
                      </a: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=</a:t>
                      </a:r>
                      <a:endParaRPr kumimoji="0" lang="en-US" sz="14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Double Bracket 4"/>
          <p:cNvSpPr/>
          <p:nvPr/>
        </p:nvSpPr>
        <p:spPr>
          <a:xfrm>
            <a:off x="2209800" y="2895600"/>
            <a:ext cx="2057400" cy="144780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/>
        </p:nvGraphicFramePr>
        <p:xfrm>
          <a:off x="4876800" y="2913063"/>
          <a:ext cx="3429000" cy="1352680"/>
        </p:xfrm>
        <a:graphic>
          <a:graphicData uri="http://schemas.openxmlformats.org/drawingml/2006/table">
            <a:tbl>
              <a:tblPr/>
              <a:tblGrid>
                <a:gridCol w="1239838"/>
                <a:gridCol w="576262"/>
                <a:gridCol w="592138"/>
                <a:gridCol w="1020762"/>
              </a:tblGrid>
              <a:tr h="49348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</a:t>
                      </a:r>
                      <a:r>
                        <a:rPr kumimoji="0" lang="en-US" sz="36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R2 </a:t>
                      </a: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=</a:t>
                      </a:r>
                      <a:endParaRPr kumimoji="0" lang="en-US" sz="14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Double Bracket 6"/>
          <p:cNvSpPr/>
          <p:nvPr/>
        </p:nvSpPr>
        <p:spPr>
          <a:xfrm>
            <a:off x="6096000" y="2895600"/>
            <a:ext cx="2057400" cy="144780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2" name="Content Placeholder 3"/>
          <p:cNvGraphicFramePr>
            <a:graphicFrameLocks noGrp="1"/>
          </p:cNvGraphicFramePr>
          <p:nvPr/>
        </p:nvGraphicFramePr>
        <p:xfrm>
          <a:off x="838200" y="4665663"/>
          <a:ext cx="6934200" cy="1352680"/>
        </p:xfrm>
        <a:graphic>
          <a:graphicData uri="http://schemas.openxmlformats.org/drawingml/2006/table">
            <a:tbl>
              <a:tblPr/>
              <a:tblGrid>
                <a:gridCol w="3581400"/>
                <a:gridCol w="1219200"/>
                <a:gridCol w="1066800"/>
                <a:gridCol w="1066800"/>
              </a:tblGrid>
              <a:tr h="49348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</a:t>
                      </a:r>
                      <a:r>
                        <a:rPr kumimoji="0" lang="en-US" sz="3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36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r>
                        <a:rPr kumimoji="0" lang="en-US" sz="3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 </a:t>
                      </a:r>
                      <a:r>
                        <a:rPr kumimoji="0" lang="en-US" sz="3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36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=M</a:t>
                      </a:r>
                      <a:r>
                        <a:rPr kumimoji="0" lang="en-US" sz="36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36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r>
                        <a:rPr kumimoji="0" lang="en-US" sz="3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. </a:t>
                      </a: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</a:t>
                      </a:r>
                      <a:r>
                        <a:rPr kumimoji="0" lang="en-US" sz="36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36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=</a:t>
                      </a:r>
                      <a:endParaRPr kumimoji="0" lang="en-US" sz="14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Double Bracket 12"/>
          <p:cNvSpPr/>
          <p:nvPr/>
        </p:nvSpPr>
        <p:spPr>
          <a:xfrm>
            <a:off x="4495800" y="4648200"/>
            <a:ext cx="2895600" cy="144780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3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Composing Relations: </a:t>
            </a:r>
            <a:r>
              <a:rPr lang="th-TH" altLang="en-US" dirty="0" smtClean="0"/>
              <a:t>แบบฝึกหัด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ทดลองทำดูแบบง่ายๆ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09" b="74194"/>
          <a:stretch/>
        </p:blipFill>
        <p:spPr>
          <a:xfrm>
            <a:off x="612648" y="2276872"/>
            <a:ext cx="6047584" cy="576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8" t="26480" r="38129"/>
          <a:stretch/>
        </p:blipFill>
        <p:spPr>
          <a:xfrm>
            <a:off x="884306" y="3356992"/>
            <a:ext cx="7576126" cy="18974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90" b="70968"/>
          <a:stretch/>
        </p:blipFill>
        <p:spPr>
          <a:xfrm>
            <a:off x="755576" y="2825094"/>
            <a:ext cx="5584518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0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Relations: Representation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b="1" dirty="0" smtClean="0"/>
              <a:t>ตัวอย่าง</a:t>
            </a:r>
            <a:r>
              <a:rPr lang="en-US" altLang="en-US" sz="2800" b="1" dirty="0" smtClean="0"/>
              <a:t>:</a:t>
            </a:r>
          </a:p>
          <a:p>
            <a:pPr lvl="1"/>
            <a:r>
              <a:rPr lang="th-TH" altLang="en-US" sz="2400" dirty="0" smtClean="0"/>
              <a:t>กำหนด</a:t>
            </a:r>
            <a:r>
              <a:rPr lang="en-US" altLang="en-US" sz="2400" dirty="0" smtClean="0"/>
              <a:t> A={a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,a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,a</a:t>
            </a:r>
            <a:r>
              <a:rPr lang="en-US" altLang="en-US" sz="2400" baseline="-25000" dirty="0" smtClean="0"/>
              <a:t>3</a:t>
            </a:r>
            <a:r>
              <a:rPr lang="en-US" altLang="en-US" sz="2400" dirty="0" smtClean="0"/>
              <a:t>,a</a:t>
            </a:r>
            <a:r>
              <a:rPr lang="en-US" altLang="en-US" sz="2400" baseline="-25000" dirty="0" smtClean="0"/>
              <a:t>4</a:t>
            </a:r>
            <a:r>
              <a:rPr lang="en-US" altLang="en-US" sz="2400" dirty="0" smtClean="0"/>
              <a:t>,a</a:t>
            </a:r>
            <a:r>
              <a:rPr lang="en-US" altLang="en-US" sz="2400" baseline="-25000" dirty="0" smtClean="0"/>
              <a:t>5</a:t>
            </a:r>
            <a:r>
              <a:rPr lang="en-US" altLang="en-US" sz="2400" dirty="0" smtClean="0"/>
              <a:t>} </a:t>
            </a:r>
            <a:r>
              <a:rPr lang="th-TH" altLang="en-US" sz="2400" dirty="0" smtClean="0"/>
              <a:t>และ</a:t>
            </a:r>
            <a:r>
              <a:rPr lang="en-US" altLang="en-US" sz="2400" dirty="0" smtClean="0"/>
              <a:t> B={b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,b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,b</a:t>
            </a:r>
            <a:r>
              <a:rPr lang="en-US" altLang="en-US" sz="2400" baseline="-25000" dirty="0" smtClean="0"/>
              <a:t>3</a:t>
            </a:r>
            <a:r>
              <a:rPr lang="en-US" altLang="en-US" sz="2400" dirty="0" smtClean="0"/>
              <a:t>}</a:t>
            </a:r>
          </a:p>
          <a:p>
            <a:pPr lvl="1"/>
            <a:r>
              <a:rPr lang="th-TH" altLang="en-US" sz="2400" dirty="0" smtClean="0"/>
              <a:t>กำหนด </a:t>
            </a:r>
            <a:r>
              <a:rPr lang="en-US" altLang="en-US" sz="2400" i="1" dirty="0" smtClean="0"/>
              <a:t>R</a:t>
            </a:r>
            <a:r>
              <a:rPr lang="en-US" altLang="en-US" sz="2400" dirty="0" smtClean="0"/>
              <a:t> </a:t>
            </a:r>
            <a:r>
              <a:rPr lang="th-TH" altLang="en-US" sz="2400" dirty="0" smtClean="0"/>
              <a:t>เป็น</a:t>
            </a:r>
            <a:r>
              <a:rPr lang="en-US" altLang="en-US" sz="2400" dirty="0" smtClean="0"/>
              <a:t> relation </a:t>
            </a:r>
            <a:r>
              <a:rPr lang="th-TH" altLang="en-US" sz="2400" dirty="0" smtClean="0"/>
              <a:t>จาก</a:t>
            </a:r>
            <a:r>
              <a:rPr lang="en-US" altLang="en-US" sz="2400" dirty="0" smtClean="0"/>
              <a:t> A </a:t>
            </a:r>
            <a:r>
              <a:rPr lang="th-TH" altLang="en-US" sz="2400" dirty="0" smtClean="0"/>
              <a:t>ไป</a:t>
            </a:r>
            <a:r>
              <a:rPr lang="en-US" altLang="en-US" sz="2400" dirty="0" smtClean="0"/>
              <a:t> B </a:t>
            </a:r>
            <a:r>
              <a:rPr lang="th-TH" altLang="en-US" sz="2400" dirty="0" smtClean="0"/>
              <a:t>นิยามดังนี้</a:t>
            </a:r>
            <a:endParaRPr lang="en-US" altLang="en-US" sz="2400" dirty="0" smtClean="0"/>
          </a:p>
          <a:p>
            <a:pPr lvl="1" algn="ctr">
              <a:buFont typeface="Arial" panose="020B0604020202020204" pitchFamily="34" charset="0"/>
              <a:buNone/>
            </a:pPr>
            <a:r>
              <a:rPr lang="en-US" altLang="en-US" sz="2400" i="1" dirty="0" smtClean="0"/>
              <a:t>R</a:t>
            </a:r>
            <a:r>
              <a:rPr lang="en-US" altLang="en-US" sz="2400" dirty="0" smtClean="0"/>
              <a:t>={(a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,b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),(a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,b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),(a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,b</a:t>
            </a:r>
            <a:r>
              <a:rPr lang="en-US" altLang="en-US" sz="2400" baseline="-25000" dirty="0" smtClean="0"/>
              <a:t>3</a:t>
            </a:r>
            <a:r>
              <a:rPr lang="en-US" altLang="en-US" sz="2400" dirty="0" smtClean="0"/>
              <a:t>), (a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,b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),(a</a:t>
            </a:r>
            <a:r>
              <a:rPr lang="en-US" altLang="en-US" sz="2400" baseline="-25000" dirty="0" smtClean="0"/>
              <a:t>3</a:t>
            </a:r>
            <a:r>
              <a:rPr lang="en-US" altLang="en-US" sz="2400" dirty="0" smtClean="0"/>
              <a:t>,b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),(a</a:t>
            </a:r>
            <a:r>
              <a:rPr lang="en-US" altLang="en-US" sz="2400" baseline="-25000" dirty="0" smtClean="0"/>
              <a:t>3</a:t>
            </a:r>
            <a:r>
              <a:rPr lang="en-US" altLang="en-US" sz="2400" dirty="0" smtClean="0"/>
              <a:t>,b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),(a</a:t>
            </a:r>
            <a:r>
              <a:rPr lang="en-US" altLang="en-US" sz="2400" baseline="-25000" dirty="0" smtClean="0"/>
              <a:t>3</a:t>
            </a:r>
            <a:r>
              <a:rPr lang="en-US" altLang="en-US" sz="2400" dirty="0" smtClean="0"/>
              <a:t>,b</a:t>
            </a:r>
            <a:r>
              <a:rPr lang="en-US" altLang="en-US" sz="2400" baseline="-25000" dirty="0" smtClean="0"/>
              <a:t>3</a:t>
            </a:r>
            <a:r>
              <a:rPr lang="en-US" altLang="en-US" sz="2400" dirty="0" smtClean="0"/>
              <a:t>),(a</a:t>
            </a:r>
            <a:r>
              <a:rPr lang="en-US" altLang="en-US" sz="2400" baseline="-25000" dirty="0" smtClean="0"/>
              <a:t>5</a:t>
            </a:r>
            <a:r>
              <a:rPr lang="en-US" altLang="en-US" sz="2400" dirty="0" smtClean="0"/>
              <a:t>,b</a:t>
            </a:r>
            <a:r>
              <a:rPr lang="en-US" altLang="en-US" sz="2400" baseline="-25000" dirty="0" smtClean="0"/>
              <a:t>1</a:t>
            </a:r>
            <a:r>
              <a:rPr lang="en-US" altLang="en-US" sz="2400" dirty="0" smtClean="0"/>
              <a:t>)}</a:t>
            </a:r>
          </a:p>
          <a:p>
            <a:r>
              <a:rPr lang="th-TH" altLang="en-US" sz="2800" dirty="0" smtClean="0"/>
              <a:t>เราสามารถนำมาเขียนในรูปแผนผังได้</a:t>
            </a:r>
            <a:endParaRPr lang="en-US" altLang="en-US" sz="2800" dirty="0" smtClean="0"/>
          </a:p>
          <a:p>
            <a:pPr lvl="1" algn="ctr"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2195736" y="3933056"/>
            <a:ext cx="4608512" cy="2679576"/>
            <a:chOff x="2079848" y="3789040"/>
            <a:chExt cx="4724400" cy="2895600"/>
          </a:xfrm>
        </p:grpSpPr>
        <p:sp>
          <p:nvSpPr>
            <p:cNvPr id="4" name="Oval 3"/>
            <p:cNvSpPr/>
            <p:nvPr/>
          </p:nvSpPr>
          <p:spPr>
            <a:xfrm>
              <a:off x="3146648" y="4247828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146648" y="4778053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2400" u="sng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146648" y="5314628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146648" y="5768653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0487" name="TextBox 7"/>
            <p:cNvSpPr txBox="1">
              <a:spLocks noChangeArrowheads="1"/>
            </p:cNvSpPr>
            <p:nvPr/>
          </p:nvSpPr>
          <p:spPr bwMode="auto">
            <a:xfrm>
              <a:off x="2689448" y="4093840"/>
              <a:ext cx="533400" cy="432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/>
                <a:t>a</a:t>
              </a:r>
              <a:r>
                <a:rPr lang="en-US" altLang="en-US" sz="2000" baseline="-25000"/>
                <a:t>1</a:t>
              </a:r>
              <a:endParaRPr lang="en-US" altLang="en-US" sz="1600" baseline="-25000"/>
            </a:p>
          </p:txBody>
        </p:sp>
        <p:sp>
          <p:nvSpPr>
            <p:cNvPr id="20488" name="TextBox 8"/>
            <p:cNvSpPr txBox="1">
              <a:spLocks noChangeArrowheads="1"/>
            </p:cNvSpPr>
            <p:nvPr/>
          </p:nvSpPr>
          <p:spPr bwMode="auto">
            <a:xfrm>
              <a:off x="2689448" y="4622478"/>
              <a:ext cx="533400" cy="432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/>
                <a:t>a</a:t>
              </a:r>
              <a:r>
                <a:rPr lang="en-US" altLang="en-US" sz="2000" baseline="-25000"/>
                <a:t>2</a:t>
              </a:r>
              <a:endParaRPr lang="en-US" altLang="en-US" sz="1600" baseline="-25000"/>
            </a:p>
          </p:txBody>
        </p:sp>
        <p:sp>
          <p:nvSpPr>
            <p:cNvPr id="20489" name="TextBox 9"/>
            <p:cNvSpPr txBox="1">
              <a:spLocks noChangeArrowheads="1"/>
            </p:cNvSpPr>
            <p:nvPr/>
          </p:nvSpPr>
          <p:spPr bwMode="auto">
            <a:xfrm>
              <a:off x="2689448" y="5160640"/>
              <a:ext cx="533400" cy="432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/>
                <a:t>a</a:t>
              </a:r>
              <a:r>
                <a:rPr lang="en-US" altLang="en-US" sz="2000" baseline="-25000"/>
                <a:t>3</a:t>
              </a:r>
              <a:endParaRPr lang="en-US" altLang="en-US" sz="1600" baseline="-25000"/>
            </a:p>
          </p:txBody>
        </p:sp>
        <p:sp>
          <p:nvSpPr>
            <p:cNvPr id="20490" name="TextBox 10"/>
            <p:cNvSpPr txBox="1">
              <a:spLocks noChangeArrowheads="1"/>
            </p:cNvSpPr>
            <p:nvPr/>
          </p:nvSpPr>
          <p:spPr bwMode="auto">
            <a:xfrm>
              <a:off x="2689448" y="5613078"/>
              <a:ext cx="533400" cy="432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/>
                <a:t>a</a:t>
              </a:r>
              <a:r>
                <a:rPr lang="en-US" altLang="en-US" sz="2000" baseline="-25000"/>
                <a:t>4</a:t>
              </a:r>
              <a:endParaRPr lang="en-US" altLang="en-US" sz="1600" baseline="-25000"/>
            </a:p>
          </p:txBody>
        </p:sp>
        <p:sp>
          <p:nvSpPr>
            <p:cNvPr id="12" name="Oval 11"/>
            <p:cNvSpPr/>
            <p:nvPr/>
          </p:nvSpPr>
          <p:spPr>
            <a:xfrm>
              <a:off x="5508848" y="4247828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508848" y="4778053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u="sng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5508848" y="5314628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0494" name="TextBox 15"/>
            <p:cNvSpPr txBox="1">
              <a:spLocks noChangeArrowheads="1"/>
            </p:cNvSpPr>
            <p:nvPr/>
          </p:nvSpPr>
          <p:spPr bwMode="auto">
            <a:xfrm>
              <a:off x="5737448" y="4093840"/>
              <a:ext cx="533400" cy="432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/>
                <a:t>b</a:t>
              </a:r>
              <a:r>
                <a:rPr lang="en-US" altLang="en-US" sz="2000" baseline="-25000"/>
                <a:t>1</a:t>
              </a:r>
              <a:endParaRPr lang="en-US" altLang="en-US" sz="1600" baseline="-25000"/>
            </a:p>
          </p:txBody>
        </p:sp>
        <p:sp>
          <p:nvSpPr>
            <p:cNvPr id="20495" name="TextBox 16"/>
            <p:cNvSpPr txBox="1">
              <a:spLocks noChangeArrowheads="1"/>
            </p:cNvSpPr>
            <p:nvPr/>
          </p:nvSpPr>
          <p:spPr bwMode="auto">
            <a:xfrm>
              <a:off x="5737448" y="4622478"/>
              <a:ext cx="533400" cy="432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/>
                <a:t>b</a:t>
              </a:r>
              <a:r>
                <a:rPr lang="en-US" altLang="en-US" sz="2000" baseline="-25000"/>
                <a:t>2</a:t>
              </a:r>
              <a:endParaRPr lang="en-US" altLang="en-US" sz="1600" baseline="-25000"/>
            </a:p>
          </p:txBody>
        </p:sp>
        <p:sp>
          <p:nvSpPr>
            <p:cNvPr id="20496" name="TextBox 17"/>
            <p:cNvSpPr txBox="1">
              <a:spLocks noChangeArrowheads="1"/>
            </p:cNvSpPr>
            <p:nvPr/>
          </p:nvSpPr>
          <p:spPr bwMode="auto">
            <a:xfrm>
              <a:off x="5737448" y="5160640"/>
              <a:ext cx="533400" cy="432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/>
                <a:t>b</a:t>
              </a:r>
              <a:r>
                <a:rPr lang="en-US" altLang="en-US" sz="2000" baseline="-25000"/>
                <a:t>3</a:t>
              </a:r>
              <a:endParaRPr lang="en-US" altLang="en-US" sz="1600" baseline="-25000"/>
            </a:p>
          </p:txBody>
        </p:sp>
        <p:cxnSp>
          <p:nvCxnSpPr>
            <p:cNvPr id="20" name="Straight Arrow Connector 19"/>
            <p:cNvCxnSpPr>
              <a:stCxn id="4" idx="6"/>
            </p:cNvCxnSpPr>
            <p:nvPr/>
          </p:nvCxnSpPr>
          <p:spPr>
            <a:xfrm flipV="1">
              <a:off x="3299048" y="4322440"/>
              <a:ext cx="2133600" cy="1588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4" idx="5"/>
            </p:cNvCxnSpPr>
            <p:nvPr/>
          </p:nvCxnSpPr>
          <p:spPr>
            <a:xfrm rot="16200000" flipH="1">
              <a:off x="4115817" y="3539009"/>
              <a:ext cx="477837" cy="2155825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endCxn id="12" idx="2"/>
            </p:cNvCxnSpPr>
            <p:nvPr/>
          </p:nvCxnSpPr>
          <p:spPr>
            <a:xfrm flipV="1">
              <a:off x="3299048" y="4324028"/>
              <a:ext cx="2209800" cy="531812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14" idx="2"/>
            </p:cNvCxnSpPr>
            <p:nvPr/>
          </p:nvCxnSpPr>
          <p:spPr>
            <a:xfrm>
              <a:off x="3299048" y="5368603"/>
              <a:ext cx="2209800" cy="22225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endCxn id="12" idx="3"/>
            </p:cNvCxnSpPr>
            <p:nvPr/>
          </p:nvCxnSpPr>
          <p:spPr>
            <a:xfrm flipV="1">
              <a:off x="3222848" y="4378003"/>
              <a:ext cx="2308225" cy="1849437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3299048" y="4398640"/>
              <a:ext cx="2133600" cy="931863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>
              <a:off x="2460848" y="3789040"/>
              <a:ext cx="1143000" cy="2895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27" name="Oval 26"/>
            <p:cNvSpPr/>
            <p:nvPr/>
          </p:nvSpPr>
          <p:spPr>
            <a:xfrm>
              <a:off x="5127848" y="3789040"/>
              <a:ext cx="1143000" cy="2895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20505" name="TextBox 34"/>
            <p:cNvSpPr txBox="1">
              <a:spLocks noChangeArrowheads="1"/>
            </p:cNvSpPr>
            <p:nvPr/>
          </p:nvSpPr>
          <p:spPr bwMode="auto">
            <a:xfrm>
              <a:off x="2079848" y="3981128"/>
              <a:ext cx="60960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200" b="1"/>
                <a:t>A</a:t>
              </a:r>
              <a:endParaRPr lang="en-US" altLang="en-US" sz="1600" b="1"/>
            </a:p>
          </p:txBody>
        </p:sp>
        <p:sp>
          <p:nvSpPr>
            <p:cNvPr id="20506" name="TextBox 35"/>
            <p:cNvSpPr txBox="1">
              <a:spLocks noChangeArrowheads="1"/>
            </p:cNvSpPr>
            <p:nvPr/>
          </p:nvSpPr>
          <p:spPr bwMode="auto">
            <a:xfrm>
              <a:off x="6194648" y="3981128"/>
              <a:ext cx="60960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200" b="1"/>
                <a:t>B</a:t>
              </a:r>
              <a:endParaRPr lang="en-US" altLang="en-US" sz="1600" b="1"/>
            </a:p>
          </p:txBody>
        </p:sp>
        <p:sp>
          <p:nvSpPr>
            <p:cNvPr id="20507" name="TextBox 29"/>
            <p:cNvSpPr txBox="1">
              <a:spLocks noChangeArrowheads="1"/>
            </p:cNvSpPr>
            <p:nvPr/>
          </p:nvSpPr>
          <p:spPr bwMode="auto">
            <a:xfrm>
              <a:off x="2689448" y="5994078"/>
              <a:ext cx="533400" cy="432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/>
                <a:t>a</a:t>
              </a:r>
              <a:r>
                <a:rPr lang="en-US" altLang="en-US" sz="2000" baseline="-25000"/>
                <a:t>5</a:t>
              </a:r>
              <a:endParaRPr lang="en-US" altLang="en-US" sz="1600" baseline="-25000"/>
            </a:p>
          </p:txBody>
        </p:sp>
        <p:sp>
          <p:nvSpPr>
            <p:cNvPr id="31" name="Oval 30"/>
            <p:cNvSpPr/>
            <p:nvPr/>
          </p:nvSpPr>
          <p:spPr>
            <a:xfrm>
              <a:off x="3146648" y="615124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>
              <a:stCxn id="4" idx="5"/>
            </p:cNvCxnSpPr>
            <p:nvPr/>
          </p:nvCxnSpPr>
          <p:spPr>
            <a:xfrm rot="16200000" flipH="1">
              <a:off x="3925317" y="3729509"/>
              <a:ext cx="935037" cy="2232025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6" idx="6"/>
              <a:endCxn id="13" idx="3"/>
            </p:cNvCxnSpPr>
            <p:nvPr/>
          </p:nvCxnSpPr>
          <p:spPr>
            <a:xfrm flipV="1">
              <a:off x="3299048" y="4908228"/>
              <a:ext cx="2232025" cy="482600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841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Equivalence Relation</a:t>
            </a:r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93568"/>
          </a:xfrm>
        </p:spPr>
        <p:txBody>
          <a:bodyPr/>
          <a:lstStyle/>
          <a:p>
            <a:r>
              <a:rPr lang="th-TH" altLang="en-US" sz="2800" dirty="0" smtClean="0"/>
              <a:t>ลองพิจารณา</a:t>
            </a:r>
            <a:r>
              <a:rPr lang="en-US" altLang="en-US" sz="2800" dirty="0" smtClean="0"/>
              <a:t> set </a:t>
            </a:r>
            <a:r>
              <a:rPr lang="th-TH" altLang="en-US" sz="2800" dirty="0" smtClean="0"/>
              <a:t>ของคนในโลกนี้</a:t>
            </a:r>
            <a:r>
              <a:rPr lang="th-TH" altLang="en-US" sz="2800" dirty="0"/>
              <a:t> </a:t>
            </a:r>
            <a:r>
              <a:rPr lang="th-TH" altLang="en-US" sz="2800" dirty="0" smtClean="0"/>
              <a:t>ให้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R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เป็น </a:t>
            </a:r>
            <a:r>
              <a:rPr lang="en-US" altLang="en-US" sz="2800" dirty="0" smtClean="0"/>
              <a:t>relation </a:t>
            </a:r>
            <a:r>
              <a:rPr lang="th-TH" altLang="en-US" sz="2800" dirty="0" smtClean="0"/>
              <a:t> ที่</a:t>
            </a:r>
            <a:r>
              <a:rPr lang="en-US" altLang="en-US" sz="2800" dirty="0" smtClean="0"/>
              <a:t> (</a:t>
            </a:r>
            <a:r>
              <a:rPr lang="en-US" altLang="en-US" sz="2800" dirty="0" err="1" smtClean="0"/>
              <a:t>a,b</a:t>
            </a:r>
            <a:r>
              <a:rPr lang="en-US" altLang="en-US" sz="2800" dirty="0" smtClean="0"/>
              <a:t>)</a:t>
            </a:r>
            <a:r>
              <a:rPr lang="en-US" altLang="en-US" sz="2800" dirty="0" smtClean="0">
                <a:sym typeface="Symbol" panose="05050102010706020507" pitchFamily="18" charset="2"/>
              </a:rPr>
              <a:t></a:t>
            </a:r>
            <a:r>
              <a:rPr lang="en-US" altLang="en-US" sz="2800" i="1" dirty="0" smtClean="0">
                <a:sym typeface="Symbol" panose="05050102010706020507" pitchFamily="18" charset="2"/>
              </a:rPr>
              <a:t>R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th-TH" altLang="en-US" sz="2800" dirty="0" smtClean="0">
                <a:sym typeface="Symbol" panose="05050102010706020507" pitchFamily="18" charset="2"/>
              </a:rPr>
              <a:t> ถ้า</a:t>
            </a:r>
            <a:r>
              <a:rPr lang="en-US" altLang="en-US" sz="2800" dirty="0" smtClean="0">
                <a:sym typeface="Symbol" panose="05050102010706020507" pitchFamily="18" charset="2"/>
              </a:rPr>
              <a:t> a </a:t>
            </a:r>
            <a:r>
              <a:rPr lang="th-TH" altLang="en-US" sz="2800" dirty="0" smtClean="0">
                <a:sym typeface="Symbol" panose="05050102010706020507" pitchFamily="18" charset="2"/>
              </a:rPr>
              <a:t>และ</a:t>
            </a:r>
            <a:r>
              <a:rPr lang="en-US" altLang="en-US" sz="2800" dirty="0" smtClean="0">
                <a:sym typeface="Symbol" panose="05050102010706020507" pitchFamily="18" charset="2"/>
              </a:rPr>
              <a:t> b </a:t>
            </a:r>
            <a:r>
              <a:rPr lang="th-TH" altLang="en-US" sz="2800" dirty="0" smtClean="0">
                <a:sym typeface="Symbol" panose="05050102010706020507" pitchFamily="18" charset="2"/>
              </a:rPr>
              <a:t>เป็นญาติกัน</a:t>
            </a:r>
            <a:endParaRPr lang="en-US" altLang="en-US" sz="2800" dirty="0" smtClean="0">
              <a:sym typeface="Symbol" panose="05050102010706020507" pitchFamily="18" charset="2"/>
            </a:endParaRPr>
          </a:p>
          <a:p>
            <a:r>
              <a:rPr lang="th-TH" altLang="en-US" sz="2800" dirty="0" smtClean="0">
                <a:sym typeface="Symbol" panose="05050102010706020507" pitchFamily="18" charset="2"/>
              </a:rPr>
              <a:t>แน่นอนความสัมพันธ์นี้จะเป็น</a:t>
            </a:r>
            <a:endParaRPr lang="en-US" altLang="en-US" sz="2800" dirty="0" smtClean="0">
              <a:sym typeface="Symbol" panose="05050102010706020507" pitchFamily="18" charset="2"/>
            </a:endParaRPr>
          </a:p>
          <a:p>
            <a:pPr lvl="1"/>
            <a:r>
              <a:rPr lang="en-US" altLang="en-US" sz="2400" dirty="0" smtClean="0">
                <a:sym typeface="Symbol" panose="05050102010706020507" pitchFamily="18" charset="2"/>
              </a:rPr>
              <a:t>Reflexive</a:t>
            </a:r>
          </a:p>
          <a:p>
            <a:pPr lvl="1"/>
            <a:r>
              <a:rPr lang="en-US" altLang="en-US" sz="2400" dirty="0" smtClean="0">
                <a:sym typeface="Symbol" panose="05050102010706020507" pitchFamily="18" charset="2"/>
              </a:rPr>
              <a:t>Symmetric</a:t>
            </a:r>
            <a:r>
              <a:rPr lang="th-TH" altLang="en-US" sz="2400" dirty="0" smtClean="0">
                <a:sym typeface="Symbol" panose="05050102010706020507" pitchFamily="18" charset="2"/>
              </a:rPr>
              <a:t> และ</a:t>
            </a:r>
            <a:endParaRPr lang="en-US" altLang="en-US" sz="2400" dirty="0" smtClean="0">
              <a:sym typeface="Symbol" panose="05050102010706020507" pitchFamily="18" charset="2"/>
            </a:endParaRPr>
          </a:p>
          <a:p>
            <a:pPr lvl="1"/>
            <a:r>
              <a:rPr lang="en-US" altLang="en-US" sz="2400" dirty="0" smtClean="0">
                <a:sym typeface="Symbol" panose="05050102010706020507" pitchFamily="18" charset="2"/>
              </a:rPr>
              <a:t>Transitive</a:t>
            </a:r>
          </a:p>
          <a:p>
            <a:r>
              <a:rPr lang="en-US" altLang="en-US" sz="2800" dirty="0" smtClean="0">
                <a:sym typeface="Symbol" panose="05050102010706020507" pitchFamily="18" charset="2"/>
              </a:rPr>
              <a:t>Relation</a:t>
            </a:r>
            <a:r>
              <a:rPr lang="th-TH" altLang="en-US" sz="2800" dirty="0" smtClean="0">
                <a:sym typeface="Symbol" panose="05050102010706020507" pitchFamily="18" charset="2"/>
              </a:rPr>
              <a:t> แบบนี้เรียกว่า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en-US" altLang="en-US" sz="2800" u="sng" dirty="0" smtClean="0">
                <a:sym typeface="Symbol" panose="05050102010706020507" pitchFamily="18" charset="2"/>
              </a:rPr>
              <a:t>equivalence relation</a:t>
            </a:r>
          </a:p>
          <a:p>
            <a:r>
              <a:rPr lang="th-TH" altLang="en-US" sz="2800" b="1" dirty="0" smtClean="0">
                <a:sym typeface="Symbol" panose="05050102010706020507" pitchFamily="18" charset="2"/>
              </a:rPr>
              <a:t>คำนิยาม</a:t>
            </a:r>
            <a:r>
              <a:rPr lang="en-US" altLang="en-US" sz="2800" dirty="0" smtClean="0">
                <a:sym typeface="Symbol" panose="05050102010706020507" pitchFamily="18" charset="2"/>
              </a:rPr>
              <a:t>: Relation </a:t>
            </a:r>
            <a:r>
              <a:rPr lang="th-TH" altLang="en-US" sz="2800" dirty="0" smtClean="0">
                <a:sym typeface="Symbol" panose="05050102010706020507" pitchFamily="18" charset="2"/>
              </a:rPr>
              <a:t>บน</a:t>
            </a:r>
            <a:r>
              <a:rPr lang="en-US" altLang="en-US" sz="2800" dirty="0" smtClean="0">
                <a:sym typeface="Symbol" panose="05050102010706020507" pitchFamily="18" charset="2"/>
              </a:rPr>
              <a:t> set A </a:t>
            </a:r>
            <a:r>
              <a:rPr lang="th-TH" altLang="en-US" sz="2800" dirty="0" smtClean="0">
                <a:sym typeface="Symbol" panose="05050102010706020507" pitchFamily="18" charset="2"/>
              </a:rPr>
              <a:t>จะเป็น</a:t>
            </a:r>
            <a:r>
              <a:rPr lang="en-US" altLang="en-US" sz="2800" dirty="0" smtClean="0">
                <a:sym typeface="Symbol" panose="05050102010706020507" pitchFamily="18" charset="2"/>
              </a:rPr>
              <a:t> equivalence relation </a:t>
            </a:r>
            <a:r>
              <a:rPr lang="th-TH" altLang="en-US" sz="2800" dirty="0" smtClean="0">
                <a:sym typeface="Symbol" panose="05050102010706020507" pitchFamily="18" charset="2"/>
              </a:rPr>
              <a:t>ถ้า </a:t>
            </a:r>
            <a:r>
              <a:rPr lang="en-US" altLang="en-US" sz="2800" dirty="0" smtClean="0">
                <a:sym typeface="Symbol" panose="05050102010706020507" pitchFamily="18" charset="2"/>
              </a:rPr>
              <a:t>relation </a:t>
            </a:r>
            <a:r>
              <a:rPr lang="th-TH" altLang="en-US" sz="2800" dirty="0" smtClean="0">
                <a:sym typeface="Symbol" panose="05050102010706020507" pitchFamily="18" charset="2"/>
              </a:rPr>
              <a:t>นี้เป็นทั้งแบบ</a:t>
            </a:r>
            <a:r>
              <a:rPr lang="en-US" altLang="en-US" sz="2800" dirty="0" smtClean="0">
                <a:sym typeface="Symbol" panose="05050102010706020507" pitchFamily="18" charset="2"/>
              </a:rPr>
              <a:t> reflexive, symmetric</a:t>
            </a:r>
            <a:r>
              <a:rPr lang="th-TH" altLang="en-US" sz="2800" dirty="0" smtClean="0">
                <a:sym typeface="Symbol" panose="05050102010706020507" pitchFamily="18" charset="2"/>
              </a:rPr>
              <a:t> และ</a:t>
            </a:r>
            <a:r>
              <a:rPr lang="en-US" altLang="en-US" sz="2800" dirty="0" smtClean="0">
                <a:sym typeface="Symbol" panose="05050102010706020507" pitchFamily="18" charset="2"/>
              </a:rPr>
              <a:t> transitive</a:t>
            </a:r>
            <a:endParaRPr lang="th-TH" altLang="en-US" sz="2800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0896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1: Equivalence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กำหนดให้ </a:t>
            </a:r>
            <a:r>
              <a:rPr lang="en-US" dirty="0" smtClean="0"/>
              <a:t>R </a:t>
            </a:r>
            <a:r>
              <a:rPr lang="th-TH" dirty="0" smtClean="0"/>
              <a:t>เป็นความสัมพันธ์ของข้อความภาษาอังกฤษ โดย </a:t>
            </a:r>
            <a:r>
              <a:rPr lang="en-US" dirty="0" err="1" smtClean="0"/>
              <a:t>aRb</a:t>
            </a:r>
            <a:r>
              <a:rPr lang="en-US" dirty="0" smtClean="0"/>
              <a:t> </a:t>
            </a:r>
            <a:r>
              <a:rPr lang="th-TH" dirty="0" smtClean="0"/>
              <a:t>ก็ต่อเมื่อ </a:t>
            </a:r>
            <a:r>
              <a:rPr lang="en-US" dirty="0" err="1" smtClean="0"/>
              <a:t>len</a:t>
            </a:r>
            <a:r>
              <a:rPr lang="en-US" dirty="0" smtClean="0"/>
              <a:t>(a)  = </a:t>
            </a:r>
            <a:r>
              <a:rPr lang="en-US" dirty="0" err="1" smtClean="0"/>
              <a:t>len</a:t>
            </a:r>
            <a:r>
              <a:rPr lang="en-US" dirty="0" smtClean="0"/>
              <a:t>(b) </a:t>
            </a:r>
            <a:r>
              <a:rPr lang="th-TH" dirty="0" smtClean="0"/>
              <a:t>โดยที่ </a:t>
            </a:r>
            <a:r>
              <a:rPr lang="en-US" dirty="0" err="1" smtClean="0"/>
              <a:t>len</a:t>
            </a:r>
            <a:r>
              <a:rPr lang="en-US" dirty="0" smtClean="0"/>
              <a:t>(x) </a:t>
            </a:r>
            <a:r>
              <a:rPr lang="th-TH" dirty="0" smtClean="0"/>
              <a:t>แทนความยาวของข้อความ </a:t>
            </a:r>
            <a:r>
              <a:rPr lang="en-US" dirty="0" smtClean="0"/>
              <a:t>x </a:t>
            </a:r>
            <a:r>
              <a:rPr lang="th-TH" dirty="0" smtClean="0"/>
              <a:t>จงหาว่า </a:t>
            </a:r>
            <a:r>
              <a:rPr lang="en-US" dirty="0" smtClean="0"/>
              <a:t>R </a:t>
            </a:r>
            <a:r>
              <a:rPr lang="th-TH" dirty="0" smtClean="0"/>
              <a:t>เป็น </a:t>
            </a:r>
            <a:r>
              <a:rPr lang="en-US" dirty="0" smtClean="0"/>
              <a:t>equivalence relation </a:t>
            </a:r>
            <a:r>
              <a:rPr lang="th-TH" dirty="0" smtClean="0"/>
              <a:t>หรือไม่</a:t>
            </a:r>
          </a:p>
          <a:p>
            <a:pPr lvl="1"/>
            <a:r>
              <a:rPr lang="en-US" dirty="0" smtClean="0"/>
              <a:t>Reflexive</a:t>
            </a:r>
            <a:endParaRPr lang="th-TH" dirty="0" smtClean="0"/>
          </a:p>
          <a:p>
            <a:pPr lvl="2"/>
            <a:r>
              <a:rPr lang="en-US" dirty="0" err="1"/>
              <a:t>l</a:t>
            </a:r>
            <a:r>
              <a:rPr lang="en-US" dirty="0" err="1" smtClean="0"/>
              <a:t>en</a:t>
            </a:r>
            <a:r>
              <a:rPr lang="en-US" dirty="0" smtClean="0"/>
              <a:t>(a)  = </a:t>
            </a:r>
            <a:r>
              <a:rPr lang="en-US" dirty="0" err="1" smtClean="0"/>
              <a:t>len</a:t>
            </a:r>
            <a:r>
              <a:rPr lang="en-US" dirty="0" smtClean="0"/>
              <a:t>(a) </a:t>
            </a:r>
            <a:endParaRPr lang="th-TH" dirty="0" smtClean="0"/>
          </a:p>
          <a:p>
            <a:pPr lvl="1"/>
            <a:r>
              <a:rPr lang="en-US" dirty="0" smtClean="0"/>
              <a:t>Symmetric</a:t>
            </a:r>
          </a:p>
          <a:p>
            <a:pPr lvl="2"/>
            <a:r>
              <a:rPr lang="en-US" dirty="0" err="1" smtClean="0"/>
              <a:t>len</a:t>
            </a:r>
            <a:r>
              <a:rPr lang="en-US" dirty="0" smtClean="0"/>
              <a:t>(a) = </a:t>
            </a:r>
            <a:r>
              <a:rPr lang="en-US" dirty="0" err="1" smtClean="0"/>
              <a:t>len</a:t>
            </a:r>
            <a:r>
              <a:rPr lang="en-US" dirty="0" smtClean="0"/>
              <a:t>(b)  </a:t>
            </a:r>
            <a:r>
              <a:rPr lang="th-TH" dirty="0" smtClean="0"/>
              <a:t>แล้ว </a:t>
            </a:r>
            <a:r>
              <a:rPr lang="en-US" dirty="0" err="1" smtClean="0"/>
              <a:t>len</a:t>
            </a:r>
            <a:r>
              <a:rPr lang="en-US" dirty="0" smtClean="0"/>
              <a:t>(b) = </a:t>
            </a:r>
            <a:r>
              <a:rPr lang="en-US" dirty="0" err="1" smtClean="0"/>
              <a:t>len</a:t>
            </a:r>
            <a:r>
              <a:rPr lang="en-US" dirty="0" smtClean="0"/>
              <a:t>(a)</a:t>
            </a:r>
          </a:p>
          <a:p>
            <a:pPr lvl="1"/>
            <a:r>
              <a:rPr lang="en-US" dirty="0" smtClean="0"/>
              <a:t>Transitive</a:t>
            </a:r>
          </a:p>
          <a:p>
            <a:pPr lvl="2"/>
            <a:r>
              <a:rPr lang="en-US" dirty="0" err="1" smtClean="0"/>
              <a:t>len</a:t>
            </a:r>
            <a:r>
              <a:rPr lang="en-US" dirty="0" smtClean="0"/>
              <a:t>(a) = </a:t>
            </a:r>
            <a:r>
              <a:rPr lang="en-US" dirty="0" err="1" smtClean="0"/>
              <a:t>len</a:t>
            </a:r>
            <a:r>
              <a:rPr lang="en-US" dirty="0" smtClean="0"/>
              <a:t>(b) </a:t>
            </a:r>
            <a:r>
              <a:rPr lang="th-TH" dirty="0" smtClean="0"/>
              <a:t>และ </a:t>
            </a:r>
            <a:r>
              <a:rPr lang="en-US" dirty="0" err="1" smtClean="0"/>
              <a:t>len</a:t>
            </a:r>
            <a:r>
              <a:rPr lang="en-US" dirty="0" smtClean="0"/>
              <a:t>(b) = </a:t>
            </a:r>
            <a:r>
              <a:rPr lang="en-US" dirty="0" err="1" smtClean="0"/>
              <a:t>len</a:t>
            </a:r>
            <a:r>
              <a:rPr lang="en-US" dirty="0" smtClean="0"/>
              <a:t>(c) </a:t>
            </a:r>
            <a:r>
              <a:rPr lang="th-TH" dirty="0" smtClean="0"/>
              <a:t>แล้ว </a:t>
            </a:r>
            <a:r>
              <a:rPr lang="en-US" dirty="0" err="1" smtClean="0"/>
              <a:t>len</a:t>
            </a:r>
            <a:r>
              <a:rPr lang="en-US" dirty="0" smtClean="0"/>
              <a:t>(a) = </a:t>
            </a:r>
            <a:r>
              <a:rPr lang="en-US" dirty="0" err="1" smtClean="0"/>
              <a:t>len</a:t>
            </a:r>
            <a:r>
              <a:rPr lang="en-US" dirty="0" smtClean="0"/>
              <a:t>(c)</a:t>
            </a:r>
          </a:p>
          <a:p>
            <a:pPr lvl="1"/>
            <a:r>
              <a:rPr lang="th-TH" dirty="0" smtClean="0"/>
              <a:t>ดังนั้น </a:t>
            </a:r>
            <a:r>
              <a:rPr lang="en-US" dirty="0" smtClean="0"/>
              <a:t>R </a:t>
            </a:r>
            <a:r>
              <a:rPr lang="th-TH" dirty="0" smtClean="0"/>
              <a:t>เป็น </a:t>
            </a:r>
            <a:r>
              <a:rPr lang="en-US" dirty="0" smtClean="0"/>
              <a:t>equivalence relation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10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 </a:t>
            </a:r>
            <a:r>
              <a:rPr lang="en-US" dirty="0" smtClean="0"/>
              <a:t>2: </a:t>
            </a:r>
            <a:r>
              <a:rPr lang="en-US" dirty="0"/>
              <a:t>Equivalence Relations</a:t>
            </a:r>
            <a:endParaRPr lang="en-US" altLang="en-US" dirty="0" smtClean="0"/>
          </a:p>
        </p:txBody>
      </p:sp>
      <p:sp>
        <p:nvSpPr>
          <p:cNvPr id="747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Example</a:t>
            </a:r>
            <a:r>
              <a:rPr lang="en-US" altLang="en-US" dirty="0" smtClean="0"/>
              <a:t>: Let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={ (</a:t>
            </a:r>
            <a:r>
              <a:rPr lang="en-US" altLang="en-US" dirty="0" err="1" smtClean="0"/>
              <a:t>a,b</a:t>
            </a:r>
            <a:r>
              <a:rPr lang="en-US" altLang="en-US" dirty="0" smtClean="0"/>
              <a:t>) | </a:t>
            </a:r>
            <a:r>
              <a:rPr lang="en-US" altLang="en-US" dirty="0" err="1" smtClean="0"/>
              <a:t>a,b</a:t>
            </a:r>
            <a:r>
              <a:rPr lang="en-US" altLang="en-US" dirty="0" err="1" smtClean="0">
                <a:sym typeface="Symbol" panose="05050102010706020507" pitchFamily="18" charset="2"/>
              </a:rPr>
              <a:t></a:t>
            </a:r>
            <a:r>
              <a:rPr lang="en-US" altLang="en-US" i="1" dirty="0" err="1" smtClean="0">
                <a:latin typeface="Algerian" panose="04020705040A02060702" pitchFamily="82" charset="0"/>
                <a:sym typeface="Symbol" panose="05050102010706020507" pitchFamily="18" charset="2"/>
              </a:rPr>
              <a:t>R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a</a:t>
            </a:r>
            <a:r>
              <a:rPr lang="en-US" altLang="en-US" dirty="0" err="1" smtClean="0">
                <a:sym typeface="Symbol" panose="05050102010706020507" pitchFamily="18" charset="2"/>
              </a:rPr>
              <a:t></a:t>
            </a:r>
            <a:r>
              <a:rPr lang="en-US" altLang="en-US" dirty="0" err="1" smtClean="0"/>
              <a:t>b</a:t>
            </a:r>
            <a:r>
              <a:rPr lang="en-US" altLang="en-US" dirty="0" smtClean="0"/>
              <a:t>}</a:t>
            </a:r>
          </a:p>
          <a:p>
            <a:pPr lvl="1"/>
            <a:r>
              <a:rPr lang="en-US" altLang="en-US" dirty="0" smtClean="0"/>
              <a:t>reflexive?</a:t>
            </a:r>
          </a:p>
          <a:p>
            <a:pPr lvl="1"/>
            <a:r>
              <a:rPr lang="en-US" altLang="en-US" dirty="0" smtClean="0"/>
              <a:t>transitive?</a:t>
            </a:r>
          </a:p>
          <a:p>
            <a:pPr lvl="1"/>
            <a:r>
              <a:rPr lang="en-US" altLang="en-US" dirty="0" smtClean="0"/>
              <a:t>symmetric?</a:t>
            </a:r>
          </a:p>
        </p:txBody>
      </p:sp>
    </p:spTree>
    <p:extLst>
      <p:ext uri="{BB962C8B-B14F-4D97-AF65-F5344CB8AC3E}">
        <p14:creationId xmlns:p14="http://schemas.microsoft.com/office/powerpoint/2010/main" val="28031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Equivalence Class</a:t>
            </a:r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53136"/>
          </a:xfrm>
        </p:spPr>
        <p:txBody>
          <a:bodyPr/>
          <a:lstStyle/>
          <a:p>
            <a:r>
              <a:rPr lang="th-TH" altLang="en-US" sz="2800" b="1" dirty="0" smtClean="0"/>
              <a:t>คำ</a:t>
            </a:r>
            <a:r>
              <a:rPr lang="th-TH" altLang="en-US" sz="2800" b="1" dirty="0" smtClean="0"/>
              <a:t>นิยาม</a:t>
            </a:r>
            <a:r>
              <a:rPr lang="en-US" altLang="en-US" sz="2800" dirty="0" smtClean="0"/>
              <a:t>: </a:t>
            </a:r>
            <a:r>
              <a:rPr lang="th-TH" altLang="en-US" sz="2800" dirty="0" smtClean="0"/>
              <a:t>ให้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R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เป็น</a:t>
            </a:r>
            <a:r>
              <a:rPr lang="en-US" altLang="en-US" sz="2800" dirty="0" smtClean="0"/>
              <a:t> equivalence relation </a:t>
            </a:r>
            <a:r>
              <a:rPr lang="th-TH" altLang="en-US" sz="2800" dirty="0" smtClean="0"/>
              <a:t>บน</a:t>
            </a:r>
            <a:r>
              <a:rPr lang="en-US" altLang="en-US" sz="2800" dirty="0" smtClean="0"/>
              <a:t> set A </a:t>
            </a:r>
            <a:r>
              <a:rPr lang="th-TH" altLang="en-US" sz="2800" dirty="0" smtClean="0"/>
              <a:t>และให้</a:t>
            </a:r>
            <a:r>
              <a:rPr lang="en-US" altLang="en-US" sz="2800" dirty="0" smtClean="0"/>
              <a:t> </a:t>
            </a:r>
            <a:r>
              <a:rPr lang="th-TH" altLang="en-US" sz="2800" dirty="0" smtClean="0"/>
              <a:t>     </a:t>
            </a:r>
            <a:r>
              <a:rPr lang="en-US" altLang="en-US" sz="2800" dirty="0" smtClean="0"/>
              <a:t>a </a:t>
            </a:r>
            <a:r>
              <a:rPr lang="en-US" altLang="en-US" sz="2800" dirty="0" smtClean="0">
                <a:sym typeface="Symbol" panose="05050102010706020507" pitchFamily="18" charset="2"/>
              </a:rPr>
              <a:t>A,   </a:t>
            </a:r>
            <a:r>
              <a:rPr lang="en-US" altLang="en-US" sz="2800" dirty="0">
                <a:sym typeface="Symbol" panose="05050102010706020507" pitchFamily="18" charset="2"/>
              </a:rPr>
              <a:t>S</a:t>
            </a:r>
            <a:r>
              <a:rPr lang="en-US" altLang="en-US" sz="2800" dirty="0" smtClean="0">
                <a:sym typeface="Symbol" panose="05050102010706020507" pitchFamily="18" charset="2"/>
              </a:rPr>
              <a:t>et </a:t>
            </a:r>
            <a:r>
              <a:rPr lang="th-TH" altLang="en-US" sz="2800" dirty="0" smtClean="0">
                <a:sym typeface="Symbol" panose="05050102010706020507" pitchFamily="18" charset="2"/>
              </a:rPr>
              <a:t>ของทุกสมาชิกใน</a:t>
            </a:r>
            <a:r>
              <a:rPr lang="en-US" altLang="en-US" sz="2800" dirty="0" smtClean="0">
                <a:sym typeface="Symbol" panose="05050102010706020507" pitchFamily="18" charset="2"/>
              </a:rPr>
              <a:t> A </a:t>
            </a:r>
            <a:r>
              <a:rPr lang="th-TH" altLang="en-US" sz="2800" dirty="0" smtClean="0">
                <a:sym typeface="Symbol" panose="05050102010706020507" pitchFamily="18" charset="2"/>
              </a:rPr>
              <a:t>ที่ถูกสัมพันธ์กับ</a:t>
            </a:r>
            <a:r>
              <a:rPr lang="en-US" altLang="en-US" sz="2800" dirty="0" smtClean="0">
                <a:sym typeface="Symbol" panose="05050102010706020507" pitchFamily="18" charset="2"/>
              </a:rPr>
              <a:t> a </a:t>
            </a:r>
            <a:r>
              <a:rPr lang="th-TH" altLang="en-US" sz="2800" dirty="0" smtClean="0">
                <a:sym typeface="Symbol" panose="05050102010706020507" pitchFamily="18" charset="2"/>
              </a:rPr>
              <a:t>จะถูกเรียกว่า</a:t>
            </a:r>
            <a:r>
              <a:rPr lang="en-US" altLang="en-US" sz="2800" dirty="0" smtClean="0">
                <a:sym typeface="Symbol" panose="05050102010706020507" pitchFamily="18" charset="2"/>
              </a:rPr>
              <a:t>equivalence class </a:t>
            </a:r>
            <a:r>
              <a:rPr lang="th-TH" altLang="en-US" sz="2800" dirty="0" smtClean="0">
                <a:sym typeface="Symbol" panose="05050102010706020507" pitchFamily="18" charset="2"/>
              </a:rPr>
              <a:t>ของ</a:t>
            </a:r>
            <a:r>
              <a:rPr lang="en-US" altLang="en-US" sz="2800" dirty="0" smtClean="0">
                <a:sym typeface="Symbol" panose="05050102010706020507" pitchFamily="18" charset="2"/>
              </a:rPr>
              <a:t> a. </a:t>
            </a:r>
            <a:r>
              <a:rPr lang="th-TH" altLang="en-US" sz="2800" dirty="0" smtClean="0">
                <a:sym typeface="Symbol" panose="05050102010706020507" pitchFamily="18" charset="2"/>
              </a:rPr>
              <a:t>เราสามารถเขียนย่อได้คือ</a:t>
            </a:r>
            <a:r>
              <a:rPr lang="en-US" altLang="en-US" sz="2800" dirty="0" smtClean="0">
                <a:sym typeface="Symbol" panose="05050102010706020507" pitchFamily="18" charset="2"/>
              </a:rPr>
              <a:t> [a]</a:t>
            </a:r>
            <a:r>
              <a:rPr lang="en-US" altLang="en-US" sz="2800" i="1" baseline="-25000" dirty="0" smtClean="0">
                <a:sym typeface="Symbol" panose="05050102010706020507" pitchFamily="18" charset="2"/>
              </a:rPr>
              <a:t>R</a:t>
            </a:r>
            <a:r>
              <a:rPr lang="th-TH" altLang="en-US" sz="2800" dirty="0">
                <a:sym typeface="Symbol" panose="05050102010706020507" pitchFamily="18" charset="2"/>
              </a:rPr>
              <a:t> </a:t>
            </a:r>
            <a:r>
              <a:rPr lang="th-TH" altLang="en-US" sz="2800" dirty="0" smtClean="0">
                <a:sym typeface="Symbol" panose="05050102010706020507" pitchFamily="18" charset="2"/>
              </a:rPr>
              <a:t>โดยสามารถไม่เขียนตัว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en-US" altLang="en-US" sz="2800" i="1" dirty="0" smtClean="0">
                <a:sym typeface="Symbol" panose="05050102010706020507" pitchFamily="18" charset="2"/>
              </a:rPr>
              <a:t>R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th-TH" altLang="en-US" sz="2800" dirty="0" smtClean="0">
                <a:sym typeface="Symbol" panose="05050102010706020507" pitchFamily="18" charset="2"/>
              </a:rPr>
              <a:t>ได้ถ้าไม่ซับซ้อนกับ</a:t>
            </a:r>
            <a:r>
              <a:rPr lang="en-US" altLang="en-US" sz="2800" dirty="0" smtClean="0">
                <a:sym typeface="Symbol" panose="05050102010706020507" pitchFamily="18" charset="2"/>
              </a:rPr>
              <a:t> relation</a:t>
            </a:r>
            <a:endParaRPr lang="th-TH" altLang="en-US" sz="2800" dirty="0" smtClean="0">
              <a:sym typeface="Symbol" panose="05050102010706020507" pitchFamily="18" charset="2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2800" dirty="0" smtClean="0">
                <a:sym typeface="Symbol" panose="05050102010706020507" pitchFamily="18" charset="2"/>
              </a:rPr>
              <a:t>[a]</a:t>
            </a:r>
            <a:r>
              <a:rPr lang="en-US" altLang="en-US" sz="2800" i="1" baseline="-25000" dirty="0" smtClean="0">
                <a:sym typeface="Symbol" panose="05050102010706020507" pitchFamily="18" charset="2"/>
              </a:rPr>
              <a:t>R</a:t>
            </a:r>
            <a:r>
              <a:rPr lang="en-US" altLang="en-US" sz="2800" dirty="0" smtClean="0">
                <a:sym typeface="Symbol" panose="05050102010706020507" pitchFamily="18" charset="2"/>
              </a:rPr>
              <a:t> = { s | (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a,s</a:t>
            </a:r>
            <a:r>
              <a:rPr lang="en-US" altLang="en-US" sz="2800" dirty="0" smtClean="0">
                <a:sym typeface="Symbol" panose="05050102010706020507" pitchFamily="18" charset="2"/>
              </a:rPr>
              <a:t>)</a:t>
            </a:r>
            <a:r>
              <a:rPr lang="en-US" altLang="en-US" sz="2800" i="1" dirty="0" smtClean="0">
                <a:sym typeface="Symbol" panose="05050102010706020507" pitchFamily="18" charset="2"/>
              </a:rPr>
              <a:t>R</a:t>
            </a:r>
            <a:r>
              <a:rPr lang="en-US" altLang="en-US" sz="2800" dirty="0" smtClean="0">
                <a:sym typeface="Symbol" panose="05050102010706020507" pitchFamily="18" charset="2"/>
              </a:rPr>
              <a:t>, 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sA</a:t>
            </a:r>
            <a:r>
              <a:rPr lang="en-US" altLang="en-US" sz="2800" dirty="0" smtClean="0">
                <a:sym typeface="Symbol" panose="05050102010706020507" pitchFamily="18" charset="2"/>
              </a:rPr>
              <a:t>}</a:t>
            </a:r>
            <a:endParaRPr lang="th-TH" altLang="en-US" sz="2800" dirty="0" smtClean="0">
              <a:sym typeface="Symbol" panose="05050102010706020507" pitchFamily="18" charset="2"/>
            </a:endParaRPr>
          </a:p>
          <a:p>
            <a:r>
              <a:rPr lang="th-TH" altLang="en-US" sz="2800" dirty="0"/>
              <a:t>สมาชิกใน </a:t>
            </a:r>
            <a:r>
              <a:rPr lang="en-US" altLang="en-US" sz="2800" dirty="0">
                <a:sym typeface="Symbol" panose="05050102010706020507" pitchFamily="18" charset="2"/>
              </a:rPr>
              <a:t>[a]</a:t>
            </a:r>
            <a:r>
              <a:rPr lang="en-US" altLang="en-US" sz="2800" i="1" baseline="-25000" dirty="0">
                <a:sym typeface="Symbol" panose="05050102010706020507" pitchFamily="18" charset="2"/>
              </a:rPr>
              <a:t>R</a:t>
            </a:r>
            <a:r>
              <a:rPr lang="en-US" altLang="en-US" sz="2800" dirty="0"/>
              <a:t> </a:t>
            </a:r>
            <a:r>
              <a:rPr lang="th-TH" altLang="en-US" sz="2800" dirty="0"/>
              <a:t>จะเรียกว่า</a:t>
            </a:r>
            <a:r>
              <a:rPr lang="en-US" altLang="en-US" sz="2800" dirty="0"/>
              <a:t> </a:t>
            </a:r>
            <a:r>
              <a:rPr lang="en-US" altLang="en-US" sz="2800" u="sng" dirty="0"/>
              <a:t>representatives</a:t>
            </a:r>
            <a:r>
              <a:rPr lang="en-US" altLang="en-US" sz="2800" dirty="0"/>
              <a:t> </a:t>
            </a:r>
            <a:r>
              <a:rPr lang="th-TH" altLang="en-US" sz="2800" dirty="0"/>
              <a:t>ของ</a:t>
            </a:r>
            <a:r>
              <a:rPr lang="en-US" altLang="en-US" sz="2800" dirty="0"/>
              <a:t> equivalence class</a:t>
            </a:r>
          </a:p>
          <a:p>
            <a:endParaRPr lang="en-US" altLang="en-US" sz="2800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3296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Equivalence Class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3200" dirty="0" smtClean="0"/>
              <a:t>จงหา </a:t>
            </a:r>
            <a:r>
              <a:rPr lang="en-US" sz="3200" dirty="0" smtClean="0"/>
              <a:t>equivalence class </a:t>
            </a:r>
            <a:r>
              <a:rPr lang="th-TH" sz="3200" dirty="0" smtClean="0"/>
              <a:t>ของ 0 และ 1 ของความสัมพันธ์ </a:t>
            </a:r>
            <a:r>
              <a:rPr lang="en-US" sz="3200" dirty="0" smtClean="0"/>
              <a:t>modulo 4</a:t>
            </a:r>
          </a:p>
          <a:p>
            <a:pPr lvl="1"/>
            <a:r>
              <a:rPr lang="en-US" sz="2800" dirty="0" smtClean="0"/>
              <a:t>R = {…, (0, -4), (1, -3), (2, -2), (1, -1), (0, 0), (1,1), 		(2,2), (3,3), (0,4), (1,5), (2,6), (3,7), (0,8),…}</a:t>
            </a:r>
          </a:p>
          <a:p>
            <a:pPr lvl="1"/>
            <a:r>
              <a:rPr lang="th-TH" altLang="en-US" sz="2800" dirty="0" smtClean="0">
                <a:sym typeface="Symbol" panose="05050102010706020507" pitchFamily="18" charset="2"/>
              </a:rPr>
              <a:t>จากนิยาม </a:t>
            </a:r>
            <a:r>
              <a:rPr lang="en-US" altLang="en-US" sz="2800" dirty="0" smtClean="0">
                <a:sym typeface="Symbol" panose="05050102010706020507" pitchFamily="18" charset="2"/>
              </a:rPr>
              <a:t>[a]</a:t>
            </a:r>
            <a:r>
              <a:rPr lang="en-US" altLang="en-US" sz="2800" i="1" baseline="-25000" dirty="0" smtClean="0">
                <a:sym typeface="Symbol" panose="05050102010706020507" pitchFamily="18" charset="2"/>
              </a:rPr>
              <a:t>R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= { s | (</a:t>
            </a:r>
            <a:r>
              <a:rPr lang="en-US" altLang="en-US" sz="2800" dirty="0" err="1">
                <a:sym typeface="Symbol" panose="05050102010706020507" pitchFamily="18" charset="2"/>
              </a:rPr>
              <a:t>a,s</a:t>
            </a:r>
            <a:r>
              <a:rPr lang="en-US" altLang="en-US" sz="2800" dirty="0">
                <a:sym typeface="Symbol" panose="05050102010706020507" pitchFamily="18" charset="2"/>
              </a:rPr>
              <a:t>)</a:t>
            </a:r>
            <a:r>
              <a:rPr lang="en-US" altLang="en-US" sz="2800" i="1" dirty="0">
                <a:sym typeface="Symbol" panose="05050102010706020507" pitchFamily="18" charset="2"/>
              </a:rPr>
              <a:t>R</a:t>
            </a:r>
            <a:r>
              <a:rPr lang="en-US" altLang="en-US" sz="2800" dirty="0">
                <a:sym typeface="Symbol" panose="05050102010706020507" pitchFamily="18" charset="2"/>
              </a:rPr>
              <a:t>, </a:t>
            </a:r>
            <a:r>
              <a:rPr lang="en-US" altLang="en-US" sz="2800" dirty="0" err="1">
                <a:sym typeface="Symbol" panose="05050102010706020507" pitchFamily="18" charset="2"/>
              </a:rPr>
              <a:t>sA</a:t>
            </a:r>
            <a:r>
              <a:rPr lang="en-US" altLang="en-US" sz="2800" dirty="0">
                <a:sym typeface="Symbol" panose="05050102010706020507" pitchFamily="18" charset="2"/>
              </a:rPr>
              <a:t>}</a:t>
            </a:r>
            <a:endParaRPr lang="th-TH" altLang="en-US" sz="2800" dirty="0">
              <a:sym typeface="Symbol" panose="05050102010706020507" pitchFamily="18" charset="2"/>
            </a:endParaRPr>
          </a:p>
          <a:p>
            <a:pPr lvl="1"/>
            <a:endParaRPr lang="en-US" sz="2800" dirty="0" smtClean="0"/>
          </a:p>
          <a:p>
            <a:pPr lvl="2"/>
            <a:r>
              <a:rPr lang="en-US" sz="2400" dirty="0" smtClean="0"/>
              <a:t>[0] = {.., -4, 0, 4, 8, …}</a:t>
            </a:r>
          </a:p>
          <a:p>
            <a:pPr lvl="2"/>
            <a:r>
              <a:rPr lang="en-US" sz="2400" dirty="0" smtClean="0"/>
              <a:t>[1] = {.., -3, 1, 5, 9, …}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702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Partitions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err="1" smtClean="0"/>
              <a:t>Partitions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Equivalence classes </a:t>
            </a:r>
            <a:r>
              <a:rPr lang="en-US" altLang="en-US" u="sng" dirty="0" smtClean="0"/>
              <a:t>partition</a:t>
            </a:r>
            <a:r>
              <a:rPr lang="en-US" altLang="en-US" dirty="0" smtClean="0"/>
              <a:t> the set A into </a:t>
            </a:r>
            <a:r>
              <a:rPr lang="en-US" altLang="en-US" u="sng" dirty="0" smtClean="0"/>
              <a:t>disjoint</a:t>
            </a:r>
            <a:r>
              <a:rPr lang="en-US" altLang="en-US" dirty="0" smtClean="0"/>
              <a:t>, non-empty subsets 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, A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, …, </a:t>
            </a:r>
            <a:r>
              <a:rPr lang="en-US" altLang="en-US" dirty="0" err="1" smtClean="0"/>
              <a:t>A</a:t>
            </a:r>
            <a:r>
              <a:rPr lang="en-US" altLang="en-US" baseline="-25000" dirty="0" err="1" smtClean="0"/>
              <a:t>k</a:t>
            </a:r>
            <a:endParaRPr lang="th-TH" altLang="en-US" baseline="-25000" dirty="0" smtClean="0"/>
          </a:p>
          <a:p>
            <a:pPr marL="0" indent="0">
              <a:buNone/>
            </a:pPr>
            <a:endParaRPr lang="en-US" altLang="en-US" baseline="-25000" dirty="0" smtClean="0"/>
          </a:p>
          <a:p>
            <a:r>
              <a:rPr lang="en-US" altLang="en-US" b="1" dirty="0" smtClean="0"/>
              <a:t>Partition</a:t>
            </a:r>
            <a:r>
              <a:rPr lang="en-US" altLang="en-US" dirty="0" smtClean="0"/>
              <a:t> </a:t>
            </a:r>
            <a:r>
              <a:rPr lang="th-TH" altLang="en-US" dirty="0" smtClean="0"/>
              <a:t>ของ</a:t>
            </a:r>
            <a:r>
              <a:rPr lang="en-US" altLang="en-US" dirty="0" smtClean="0"/>
              <a:t> set A </a:t>
            </a:r>
            <a:r>
              <a:rPr lang="th-TH" altLang="en-US" dirty="0" smtClean="0"/>
              <a:t>จะมีคุณสมบัติดังนี้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sz="4100" dirty="0" smtClean="0">
                <a:sym typeface="Symbol" panose="05050102010706020507" pitchFamily="18" charset="2"/>
              </a:rPr>
              <a:t></a:t>
            </a:r>
            <a:r>
              <a:rPr lang="en-US" altLang="en-US" baseline="30000" dirty="0" err="1" smtClean="0"/>
              <a:t>k</a:t>
            </a:r>
            <a:r>
              <a:rPr lang="en-US" altLang="en-US" baseline="-25000" dirty="0" err="1" smtClean="0"/>
              <a:t>i</a:t>
            </a:r>
            <a:r>
              <a:rPr lang="en-US" altLang="en-US" baseline="-25000" dirty="0" smtClean="0"/>
              <a:t>=1</a:t>
            </a:r>
            <a:r>
              <a:rPr lang="en-US" altLang="en-US" dirty="0" smtClean="0"/>
              <a:t>A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=A</a:t>
            </a:r>
          </a:p>
          <a:p>
            <a:pPr lvl="1"/>
            <a:r>
              <a:rPr lang="en-US" altLang="en-US" dirty="0" smtClean="0"/>
              <a:t>A</a:t>
            </a:r>
            <a:r>
              <a:rPr lang="en-US" altLang="en-US" baseline="-25000" dirty="0" smtClean="0"/>
              <a:t>i</a:t>
            </a:r>
            <a:r>
              <a:rPr lang="en-US" altLang="en-US" dirty="0" smtClean="0">
                <a:sym typeface="Symbol" panose="05050102010706020507" pitchFamily="18" charset="2"/>
              </a:rPr>
              <a:t>  </a:t>
            </a:r>
            <a:r>
              <a:rPr lang="en-US" altLang="en-US" dirty="0" err="1" smtClean="0">
                <a:sym typeface="Symbol" panose="05050102010706020507" pitchFamily="18" charset="2"/>
              </a:rPr>
              <a:t>A</a:t>
            </a:r>
            <a:r>
              <a:rPr lang="en-US" altLang="en-US" baseline="-25000" dirty="0" err="1" smtClean="0">
                <a:sym typeface="Symbol" panose="05050102010706020507" pitchFamily="18" charset="2"/>
              </a:rPr>
              <a:t>j</a:t>
            </a:r>
            <a:r>
              <a:rPr lang="en-US" altLang="en-US" dirty="0" smtClean="0">
                <a:sym typeface="Symbol" panose="05050102010706020507" pitchFamily="18" charset="2"/>
              </a:rPr>
              <a:t> =  for </a:t>
            </a:r>
            <a:r>
              <a:rPr lang="en-US" altLang="en-US" dirty="0" err="1" smtClean="0">
                <a:sym typeface="Symbol" panose="05050102010706020507" pitchFamily="18" charset="2"/>
              </a:rPr>
              <a:t>ij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A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i</a:t>
            </a:r>
            <a:r>
              <a:rPr lang="en-US" altLang="en-US" dirty="0" smtClean="0">
                <a:sym typeface="Symbol" panose="05050102010706020507" pitchFamily="18" charset="2"/>
              </a:rPr>
              <a:t>   for all </a:t>
            </a:r>
            <a:r>
              <a:rPr lang="en-US" altLang="en-US" dirty="0" err="1" smtClean="0">
                <a:sym typeface="Symbol" panose="05050102010706020507" pitchFamily="18" charset="2"/>
              </a:rPr>
              <a:t>i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169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Partitions</a:t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th-TH" altLang="en-US" dirty="0" smtClean="0"/>
              <a:t>ตัวอย่าง</a:t>
            </a:r>
            <a:r>
              <a:rPr lang="en-US" altLang="en-US" dirty="0" smtClean="0"/>
              <a:t>: Partitions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กำหนดให้  </a:t>
            </a:r>
            <a:r>
              <a:rPr lang="en-US" dirty="0" smtClean="0"/>
              <a:t>S = { u, m, b, r, o, c, k, s } </a:t>
            </a:r>
          </a:p>
          <a:p>
            <a:r>
              <a:rPr lang="en-US" dirty="0" smtClean="0"/>
              <a:t>Set </a:t>
            </a:r>
            <a:r>
              <a:rPr lang="th-TH" dirty="0" smtClean="0"/>
              <a:t>ต่อไปนี้เป็น </a:t>
            </a:r>
            <a:r>
              <a:rPr lang="en-US" dirty="0" smtClean="0"/>
              <a:t>partition </a:t>
            </a:r>
            <a:r>
              <a:rPr lang="th-TH" dirty="0" smtClean="0"/>
              <a:t>ของ </a:t>
            </a:r>
            <a:r>
              <a:rPr lang="en-US" dirty="0" smtClean="0"/>
              <a:t>S </a:t>
            </a:r>
            <a:r>
              <a:rPr lang="th-TH" dirty="0" smtClean="0"/>
              <a:t>หรือไม่</a:t>
            </a:r>
          </a:p>
          <a:p>
            <a:pPr lvl="1"/>
            <a:r>
              <a:rPr lang="en-US" dirty="0" smtClean="0"/>
              <a:t>{ {m, o, c, k}, {r, u, b, s} }</a:t>
            </a:r>
          </a:p>
          <a:p>
            <a:pPr lvl="1"/>
            <a:r>
              <a:rPr lang="en-US" dirty="0" smtClean="0"/>
              <a:t>{ {c, o, m, b}, {u, s}, {r} }</a:t>
            </a:r>
          </a:p>
          <a:p>
            <a:pPr lvl="1"/>
            <a:r>
              <a:rPr lang="en-US" dirty="0" smtClean="0"/>
              <a:t>{ {b, r, o, c, k}, {m, u, s, t} }</a:t>
            </a:r>
          </a:p>
          <a:p>
            <a:pPr lvl="1"/>
            <a:r>
              <a:rPr lang="en-US" dirty="0" smtClean="0"/>
              <a:t>{ {u, m, b, r, o, c, k, s} }</a:t>
            </a:r>
          </a:p>
          <a:p>
            <a:pPr lvl="1"/>
            <a:r>
              <a:rPr lang="en-US" dirty="0" smtClean="0"/>
              <a:t>{ {b, o, o, k}, {r, u, m}, {c, s} }</a:t>
            </a:r>
          </a:p>
          <a:p>
            <a:pPr lvl="1"/>
            <a:r>
              <a:rPr lang="en-US" dirty="0" smtClean="0"/>
              <a:t>{ {u, m, b}, {r, o, c, k, s}, </a:t>
            </a:r>
            <a:r>
              <a:rPr lang="en-US" altLang="en-US" dirty="0" smtClean="0">
                <a:sym typeface="Symbol" panose="05050102010706020507" pitchFamily="18" charset="2"/>
              </a:rPr>
              <a:t> }</a:t>
            </a:r>
            <a:endParaRPr lang="th-TH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747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กลับมาที่ </a:t>
            </a:r>
            <a:r>
              <a:rPr lang="en-US" dirty="0" smtClean="0"/>
              <a:t>Equivalence Class </a:t>
            </a:r>
            <a:r>
              <a:rPr lang="th-TH" dirty="0" smtClean="0"/>
              <a:t>อีกที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/>
          <a:lstStyle/>
          <a:p>
            <a:r>
              <a:rPr lang="th-TH" sz="2200" dirty="0" smtClean="0"/>
              <a:t>กำหนดให้ </a:t>
            </a:r>
          </a:p>
          <a:p>
            <a:pPr lvl="1"/>
            <a:r>
              <a:rPr lang="en-US" sz="2200" dirty="0" smtClean="0"/>
              <a:t>Frank, Susan, George </a:t>
            </a:r>
            <a:r>
              <a:rPr lang="th-TH" sz="2200" dirty="0" smtClean="0"/>
              <a:t>อยู่ที่ </a:t>
            </a:r>
            <a:r>
              <a:rPr lang="en-US" sz="2200" dirty="0" smtClean="0"/>
              <a:t>Boston</a:t>
            </a:r>
            <a:endParaRPr lang="th-TH" sz="2200" dirty="0" smtClean="0"/>
          </a:p>
          <a:p>
            <a:pPr lvl="1"/>
            <a:r>
              <a:rPr lang="en-US" sz="2200" dirty="0" smtClean="0"/>
              <a:t>Stephanie, Max </a:t>
            </a:r>
            <a:r>
              <a:rPr lang="th-TH" sz="2200" dirty="0" smtClean="0"/>
              <a:t>อยู่ที่ </a:t>
            </a:r>
            <a:r>
              <a:rPr lang="en-US" sz="2200" dirty="0" smtClean="0"/>
              <a:t>Berlin</a:t>
            </a:r>
          </a:p>
          <a:p>
            <a:pPr lvl="1"/>
            <a:r>
              <a:rPr lang="en-US" sz="2200" dirty="0" smtClean="0"/>
              <a:t>Jennifer </a:t>
            </a:r>
            <a:r>
              <a:rPr lang="th-TH" sz="2200" dirty="0" smtClean="0"/>
              <a:t>อยู่ที่ </a:t>
            </a:r>
            <a:r>
              <a:rPr lang="en-US" sz="2200" dirty="0" smtClean="0"/>
              <a:t>Sydney</a:t>
            </a:r>
          </a:p>
          <a:p>
            <a:r>
              <a:rPr lang="th-TH" sz="2200" dirty="0" smtClean="0"/>
              <a:t>ให้ </a:t>
            </a:r>
            <a:r>
              <a:rPr lang="en-US" sz="2200" dirty="0" smtClean="0"/>
              <a:t>R </a:t>
            </a:r>
            <a:r>
              <a:rPr lang="th-TH" sz="2200" dirty="0" smtClean="0"/>
              <a:t>เป็น </a:t>
            </a:r>
            <a:r>
              <a:rPr lang="en-US" sz="2200" dirty="0" smtClean="0"/>
              <a:t>equivalence relation {(</a:t>
            </a:r>
            <a:r>
              <a:rPr lang="en-US" sz="2200" dirty="0" err="1" smtClean="0"/>
              <a:t>a,b</a:t>
            </a:r>
            <a:r>
              <a:rPr lang="en-US" sz="2200" dirty="0" smtClean="0"/>
              <a:t>) | a </a:t>
            </a:r>
            <a:r>
              <a:rPr lang="th-TH" sz="2200" dirty="0" smtClean="0"/>
              <a:t>และ </a:t>
            </a:r>
            <a:r>
              <a:rPr lang="en-US" sz="2200" dirty="0" smtClean="0"/>
              <a:t>b </a:t>
            </a:r>
            <a:r>
              <a:rPr lang="th-TH" sz="2200" dirty="0" smtClean="0"/>
              <a:t>อยู่ที่เดียวกัน</a:t>
            </a:r>
            <a:r>
              <a:rPr lang="en-US" sz="2200" dirty="0" smtClean="0"/>
              <a:t>} </a:t>
            </a:r>
            <a:r>
              <a:rPr lang="th-TH" sz="2200" dirty="0" smtClean="0"/>
              <a:t>บน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Set P = {Frank, Susan, George, Stephanie, Max, Jennifer}</a:t>
            </a:r>
          </a:p>
          <a:p>
            <a:r>
              <a:rPr lang="en-US" sz="2200" dirty="0" smtClean="0"/>
              <a:t>R = { (Frank, Frank), (Frank, Susan), (Frank, George), (Susan, Frank),      (Susan, Susan), (Susan, George), (George, Frank), (George, Susan), (George, George), (Stephanie, Stephanie), (Stephanie, Max),              (Max, Stephanie), (Max, Max), (Jennifer, Jennifer) }</a:t>
            </a:r>
          </a:p>
          <a:p>
            <a:r>
              <a:rPr lang="en-US" sz="2200" dirty="0" smtClean="0"/>
              <a:t>Equivalence Class </a:t>
            </a:r>
            <a:r>
              <a:rPr lang="th-TH" sz="2200" dirty="0" smtClean="0"/>
              <a:t>ของ </a:t>
            </a:r>
            <a:r>
              <a:rPr lang="en-US" sz="2200" dirty="0" smtClean="0"/>
              <a:t>R </a:t>
            </a:r>
            <a:r>
              <a:rPr lang="th-TH" sz="2200" dirty="0" smtClean="0"/>
              <a:t>บน </a:t>
            </a:r>
            <a:r>
              <a:rPr lang="en-US" sz="2200" dirty="0" smtClean="0"/>
              <a:t>P </a:t>
            </a:r>
            <a:r>
              <a:rPr lang="th-TH" sz="2200" dirty="0" smtClean="0"/>
              <a:t>คือ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{ {Frank, Susan, George}, {Stephanie, Max} , {Jennifer} }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1617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แบบฝึกหัดทำส่ง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 smtClean="0"/>
              <a:t>พิจารณาว่าความสัมพันธ์ </a:t>
            </a:r>
            <a:r>
              <a:rPr lang="en-US" sz="2400" dirty="0" smtClean="0"/>
              <a:t>R </a:t>
            </a:r>
            <a:r>
              <a:rPr lang="th-TH" sz="2400" dirty="0" smtClean="0"/>
              <a:t>บน </a:t>
            </a:r>
            <a:r>
              <a:rPr lang="en-US" sz="2400" dirty="0" smtClean="0"/>
              <a:t>set </a:t>
            </a:r>
            <a:r>
              <a:rPr lang="th-TH" sz="2400" dirty="0" smtClean="0"/>
              <a:t>ของหน้าเว็บ เป็น </a:t>
            </a:r>
            <a:r>
              <a:rPr lang="en-US" sz="2400" dirty="0" smtClean="0"/>
              <a:t>reflexive, symmetric, </a:t>
            </a:r>
            <a:r>
              <a:rPr lang="en-US" sz="2400" dirty="0" err="1" smtClean="0"/>
              <a:t>antisymmetric</a:t>
            </a:r>
            <a:r>
              <a:rPr lang="en-US" sz="2400" dirty="0"/>
              <a:t> </a:t>
            </a:r>
            <a:r>
              <a:rPr lang="th-TH" sz="2400" dirty="0" smtClean="0"/>
              <a:t>และ</a:t>
            </a:r>
            <a:r>
              <a:rPr lang="en-US" sz="2400" dirty="0" smtClean="0"/>
              <a:t>/</a:t>
            </a:r>
            <a:r>
              <a:rPr lang="th-TH" sz="2400" dirty="0" smtClean="0"/>
              <a:t>หรือ</a:t>
            </a:r>
            <a:r>
              <a:rPr lang="en-US" sz="2400" dirty="0" smtClean="0"/>
              <a:t> transitive </a:t>
            </a:r>
            <a:r>
              <a:rPr lang="th-TH" sz="2400" dirty="0" smtClean="0"/>
              <a:t>ไหม ถ้า </a:t>
            </a:r>
            <a:r>
              <a:rPr lang="en-US" sz="2400" dirty="0" smtClean="0"/>
              <a:t>(</a:t>
            </a:r>
            <a:r>
              <a:rPr lang="en-US" sz="2400" dirty="0" err="1" smtClean="0"/>
              <a:t>a,b</a:t>
            </a:r>
            <a:r>
              <a:rPr lang="en-US" sz="2400" dirty="0" smtClean="0"/>
              <a:t>)</a:t>
            </a:r>
            <a:r>
              <a:rPr lang="en-US" altLang="en-US" sz="2400" dirty="0">
                <a:sym typeface="Symbol" panose="05050102010706020507" pitchFamily="18" charset="2"/>
              </a:rPr>
              <a:t> </a:t>
            </a:r>
            <a:r>
              <a:rPr lang="en-US" sz="2400" dirty="0" smtClean="0"/>
              <a:t> R </a:t>
            </a:r>
            <a:endParaRPr lang="th-TH" sz="2400" dirty="0" smtClean="0"/>
          </a:p>
          <a:p>
            <a:pPr lvl="1"/>
            <a:r>
              <a:rPr lang="th-TH" sz="2000" dirty="0" smtClean="0"/>
              <a:t>ทุกคนที่เข้าชมหน้าเว็บ </a:t>
            </a:r>
            <a:r>
              <a:rPr lang="en-US" sz="2000" dirty="0" smtClean="0"/>
              <a:t>a </a:t>
            </a:r>
            <a:r>
              <a:rPr lang="th-TH" sz="2000" dirty="0" smtClean="0"/>
              <a:t>แล้วจะเข้าชมหน้าเว็บ </a:t>
            </a:r>
            <a:r>
              <a:rPr lang="en-US" sz="2000" dirty="0" smtClean="0"/>
              <a:t>b </a:t>
            </a:r>
          </a:p>
          <a:p>
            <a:pPr lvl="1"/>
            <a:r>
              <a:rPr lang="th-TH" sz="2000" dirty="0" smtClean="0"/>
              <a:t>หน้าเว็บ </a:t>
            </a:r>
            <a:r>
              <a:rPr lang="en-US" sz="2000" dirty="0" smtClean="0"/>
              <a:t>a </a:t>
            </a:r>
            <a:r>
              <a:rPr lang="th-TH" sz="2000" dirty="0" smtClean="0"/>
              <a:t>และหน้าเว็บ </a:t>
            </a:r>
            <a:r>
              <a:rPr lang="en-US" sz="2000" dirty="0" smtClean="0"/>
              <a:t>b </a:t>
            </a:r>
            <a:r>
              <a:rPr lang="th-TH" sz="2000" dirty="0" smtClean="0"/>
              <a:t>ไม่มีการ </a:t>
            </a:r>
            <a:r>
              <a:rPr lang="en-US" sz="2000" dirty="0" smtClean="0"/>
              <a:t>link </a:t>
            </a:r>
            <a:r>
              <a:rPr lang="th-TH" sz="2000" dirty="0" smtClean="0"/>
              <a:t>ไปที่เดียวกัน</a:t>
            </a:r>
          </a:p>
          <a:p>
            <a:pPr lvl="1"/>
            <a:r>
              <a:rPr lang="th-TH" sz="2000" dirty="0"/>
              <a:t>หน้าเว็บ </a:t>
            </a:r>
            <a:r>
              <a:rPr lang="en-US" sz="2000" dirty="0"/>
              <a:t>a </a:t>
            </a:r>
            <a:r>
              <a:rPr lang="th-TH" sz="2000" dirty="0"/>
              <a:t>และหน้าเว็บ </a:t>
            </a:r>
            <a:r>
              <a:rPr lang="en-US" sz="2000" dirty="0"/>
              <a:t>b </a:t>
            </a:r>
            <a:r>
              <a:rPr lang="th-TH" sz="2000" dirty="0" smtClean="0"/>
              <a:t>มีอย่างน้อย 1 </a:t>
            </a:r>
            <a:r>
              <a:rPr lang="en-US" sz="2000" dirty="0"/>
              <a:t>link </a:t>
            </a:r>
            <a:r>
              <a:rPr lang="th-TH" sz="2000" dirty="0" smtClean="0"/>
              <a:t>ที่ชี้ไป</a:t>
            </a:r>
            <a:r>
              <a:rPr lang="th-TH" sz="2000" dirty="0"/>
              <a:t>ที่</a:t>
            </a:r>
            <a:r>
              <a:rPr lang="th-TH" sz="2000" dirty="0" smtClean="0"/>
              <a:t>เดียวกัน</a:t>
            </a:r>
          </a:p>
          <a:p>
            <a:r>
              <a:rPr lang="th-TH" sz="2400" dirty="0" smtClean="0"/>
              <a:t>กำหนดให้</a:t>
            </a:r>
          </a:p>
          <a:p>
            <a:pPr marL="366713" lvl="1" indent="0">
              <a:buNone/>
            </a:pPr>
            <a:r>
              <a:rPr lang="en-US" sz="2000" dirty="0" smtClean="0"/>
              <a:t>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{ (</a:t>
            </a:r>
            <a:r>
              <a:rPr lang="en-US" sz="2000" dirty="0" err="1" smtClean="0"/>
              <a:t>a,b</a:t>
            </a:r>
            <a:r>
              <a:rPr lang="en-US" sz="2000" dirty="0" smtClean="0"/>
              <a:t>) </a:t>
            </a:r>
            <a:r>
              <a:rPr lang="en-US" altLang="en-US" sz="2000" dirty="0">
                <a:sym typeface="Symbol" panose="05050102010706020507" pitchFamily="18" charset="2"/>
              </a:rPr>
              <a:t></a:t>
            </a:r>
            <a:r>
              <a:rPr lang="en-US" sz="2000" dirty="0"/>
              <a:t> </a:t>
            </a:r>
            <a:r>
              <a:rPr lang="en-US" sz="2000" dirty="0" smtClean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| a &lt; b}</a:t>
            </a:r>
          </a:p>
          <a:p>
            <a:pPr marL="366713" lvl="1" indent="0">
              <a:buNone/>
            </a:pPr>
            <a:r>
              <a:rPr lang="en-US" sz="2000" dirty="0" smtClean="0"/>
              <a:t>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{ (</a:t>
            </a:r>
            <a:r>
              <a:rPr lang="en-US" sz="2000" dirty="0" err="1" smtClean="0"/>
              <a:t>a,b</a:t>
            </a:r>
            <a:r>
              <a:rPr lang="en-US" sz="2000" dirty="0" smtClean="0"/>
              <a:t>)</a:t>
            </a:r>
            <a:r>
              <a:rPr lang="en-US" altLang="en-US" sz="2000" dirty="0">
                <a:sym typeface="Symbol" panose="05050102010706020507" pitchFamily="18" charset="2"/>
              </a:rPr>
              <a:t> </a:t>
            </a:r>
            <a:r>
              <a:rPr lang="en-US" sz="2000" dirty="0"/>
              <a:t> R</a:t>
            </a:r>
            <a:r>
              <a:rPr lang="en-US" sz="2000" baseline="30000" dirty="0"/>
              <a:t>2</a:t>
            </a:r>
            <a:r>
              <a:rPr lang="en-US" sz="2000" dirty="0"/>
              <a:t> | a </a:t>
            </a:r>
            <a:r>
              <a:rPr lang="en-US" sz="2000" dirty="0" smtClean="0"/>
              <a:t>!= </a:t>
            </a:r>
            <a:r>
              <a:rPr lang="en-US" sz="2000" dirty="0"/>
              <a:t>b</a:t>
            </a:r>
            <a:r>
              <a:rPr lang="en-US" sz="2000" dirty="0" smtClean="0"/>
              <a:t>}</a:t>
            </a:r>
          </a:p>
          <a:p>
            <a:pPr marL="366713" lvl="1" indent="0">
              <a:buNone/>
            </a:pPr>
            <a:r>
              <a:rPr lang="th-TH" sz="2000" dirty="0" smtClean="0"/>
              <a:t>จงหา</a:t>
            </a:r>
          </a:p>
          <a:p>
            <a:pPr lvl="1"/>
            <a:r>
              <a:rPr lang="en-US" altLang="en-US" sz="2000" dirty="0"/>
              <a:t>R</a:t>
            </a:r>
            <a:r>
              <a:rPr lang="en-US" altLang="en-US" sz="2000" baseline="-25000" dirty="0"/>
              <a:t>1</a:t>
            </a:r>
            <a:r>
              <a:rPr lang="en-US" altLang="en-US" sz="2000" dirty="0">
                <a:sym typeface="Symbol" panose="05050102010706020507" pitchFamily="18" charset="2"/>
              </a:rPr>
              <a:t> </a:t>
            </a:r>
            <a:r>
              <a:rPr lang="en-US" altLang="en-US" sz="2000" dirty="0" smtClean="0">
                <a:sym typeface="Symbol" panose="05050102010706020507" pitchFamily="18" charset="2"/>
              </a:rPr>
              <a:t>R</a:t>
            </a:r>
            <a:r>
              <a:rPr lang="en-US" altLang="en-US" sz="2000" baseline="-25000" dirty="0" smtClean="0">
                <a:sym typeface="Symbol" panose="05050102010706020507" pitchFamily="18" charset="2"/>
              </a:rPr>
              <a:t>2</a:t>
            </a:r>
            <a:endParaRPr lang="en-US" altLang="en-US" sz="2000" baseline="-25000" dirty="0">
              <a:sym typeface="Symbol" panose="05050102010706020507" pitchFamily="18" charset="2"/>
            </a:endParaRPr>
          </a:p>
          <a:p>
            <a:pPr lvl="1"/>
            <a:r>
              <a:rPr lang="en-US" altLang="en-US" sz="2000" dirty="0"/>
              <a:t>R</a:t>
            </a:r>
            <a:r>
              <a:rPr lang="en-US" altLang="en-US" sz="2000" baseline="-25000" dirty="0"/>
              <a:t>1 </a:t>
            </a:r>
            <a:r>
              <a:rPr lang="en-US" altLang="en-US" sz="2000" dirty="0">
                <a:sym typeface="Symbol" panose="05050102010706020507" pitchFamily="18" charset="2"/>
              </a:rPr>
              <a:t></a:t>
            </a:r>
            <a:r>
              <a:rPr lang="en-US" altLang="en-US" sz="2000" dirty="0"/>
              <a:t> R</a:t>
            </a:r>
            <a:r>
              <a:rPr lang="en-US" altLang="en-US" sz="2000" baseline="-25000" dirty="0"/>
              <a:t>2 </a:t>
            </a:r>
            <a:endParaRPr lang="en-US" altLang="en-US" sz="2000" baseline="-25000" dirty="0" smtClean="0"/>
          </a:p>
          <a:p>
            <a:pPr lvl="1"/>
            <a:endParaRPr lang="en-US" altLang="en-US" sz="2000" baseline="-25000" dirty="0" smtClean="0"/>
          </a:p>
          <a:p>
            <a:pPr lvl="1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3170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แบบฝึกหัดทำส่ง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 smtClean="0"/>
              <a:t>ให้ </a:t>
            </a:r>
            <a:r>
              <a:rPr lang="en-US" sz="2400" dirty="0" smtClean="0"/>
              <a:t>R1 </a:t>
            </a:r>
            <a:r>
              <a:rPr lang="th-TH" sz="2400" dirty="0" smtClean="0"/>
              <a:t>และ </a:t>
            </a:r>
            <a:r>
              <a:rPr lang="en-US" sz="2400" dirty="0" smtClean="0"/>
              <a:t>R2 </a:t>
            </a:r>
            <a:r>
              <a:rPr lang="th-TH" sz="2400" dirty="0" smtClean="0"/>
              <a:t>เป็นความสัมพันธ์บน </a:t>
            </a:r>
            <a:r>
              <a:rPr lang="en-US" sz="2400" dirty="0" smtClean="0"/>
              <a:t>Set A </a:t>
            </a:r>
            <a:r>
              <a:rPr lang="th-TH" sz="2400" dirty="0" smtClean="0"/>
              <a:t>ซึ่งแสดงได้ดังเมตริกด้านล่าง จงหา</a:t>
            </a:r>
          </a:p>
          <a:p>
            <a:endParaRPr lang="th-TH" sz="2400" dirty="0"/>
          </a:p>
          <a:p>
            <a:endParaRPr lang="th-TH" sz="2400" dirty="0" smtClean="0"/>
          </a:p>
          <a:p>
            <a:pPr lvl="1"/>
            <a:r>
              <a:rPr lang="en-US" altLang="en-US" sz="2000" dirty="0"/>
              <a:t>R</a:t>
            </a:r>
            <a:r>
              <a:rPr lang="en-US" altLang="en-US" sz="2000" baseline="-25000" dirty="0"/>
              <a:t>1</a:t>
            </a:r>
            <a:r>
              <a:rPr lang="en-US" altLang="en-US" sz="2000" dirty="0">
                <a:sym typeface="Symbol" panose="05050102010706020507" pitchFamily="18" charset="2"/>
              </a:rPr>
              <a:t> R</a:t>
            </a:r>
            <a:r>
              <a:rPr lang="en-US" altLang="en-US" sz="2000" baseline="-25000" dirty="0">
                <a:sym typeface="Symbol" panose="05050102010706020507" pitchFamily="18" charset="2"/>
              </a:rPr>
              <a:t>2</a:t>
            </a:r>
          </a:p>
          <a:p>
            <a:pPr lvl="1"/>
            <a:r>
              <a:rPr lang="en-US" altLang="en-US" sz="2000" dirty="0"/>
              <a:t>R</a:t>
            </a:r>
            <a:r>
              <a:rPr lang="en-US" altLang="en-US" sz="2000" baseline="-25000" dirty="0"/>
              <a:t>1 </a:t>
            </a:r>
            <a:r>
              <a:rPr lang="en-US" altLang="en-US" sz="2000" dirty="0">
                <a:sym typeface="Symbol" panose="05050102010706020507" pitchFamily="18" charset="2"/>
              </a:rPr>
              <a:t></a:t>
            </a:r>
            <a:r>
              <a:rPr lang="en-US" altLang="en-US" sz="2000" dirty="0"/>
              <a:t> R</a:t>
            </a:r>
            <a:r>
              <a:rPr lang="en-US" altLang="en-US" sz="2000" baseline="-25000" dirty="0"/>
              <a:t>2 </a:t>
            </a:r>
          </a:p>
          <a:p>
            <a:pPr lvl="1"/>
            <a:r>
              <a:rPr lang="en-US" altLang="en-US" sz="2000" dirty="0"/>
              <a:t>R</a:t>
            </a:r>
            <a:r>
              <a:rPr lang="en-US" altLang="en-US" sz="2000" baseline="-25000" dirty="0"/>
              <a:t>1 </a:t>
            </a:r>
            <a:r>
              <a:rPr lang="en-US" altLang="en-US" sz="2000" dirty="0">
                <a:sym typeface="Symbol" panose="05050102010706020507" pitchFamily="18" charset="2"/>
              </a:rPr>
              <a:t>o</a:t>
            </a:r>
            <a:r>
              <a:rPr lang="en-US" altLang="en-US" sz="2000" dirty="0"/>
              <a:t> R</a:t>
            </a:r>
            <a:r>
              <a:rPr lang="en-US" altLang="en-US" sz="2000" baseline="-25000" dirty="0"/>
              <a:t>2 </a:t>
            </a:r>
            <a:endParaRPr lang="th-TH" altLang="en-US" sz="2000" baseline="-25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955202"/>
            <a:ext cx="4266214" cy="104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5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Relations </a:t>
            </a:r>
            <a:r>
              <a:rPr lang="th-TH" altLang="en-US" dirty="0" smtClean="0"/>
              <a:t>บน</a:t>
            </a:r>
            <a:r>
              <a:rPr lang="en-US" altLang="en-US" dirty="0" smtClean="0"/>
              <a:t> Set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3200" b="1" dirty="0" smtClean="0"/>
              <a:t>คำนิยาม</a:t>
            </a:r>
            <a:r>
              <a:rPr lang="en-US" altLang="en-US" sz="3200" dirty="0" smtClean="0"/>
              <a:t>: Relation </a:t>
            </a:r>
            <a:r>
              <a:rPr lang="th-TH" altLang="en-US" sz="3200" dirty="0" smtClean="0"/>
              <a:t>บน</a:t>
            </a:r>
            <a:r>
              <a:rPr lang="en-US" altLang="en-US" sz="3200" dirty="0" smtClean="0">
                <a:solidFill>
                  <a:srgbClr val="FF0000"/>
                </a:solidFill>
              </a:rPr>
              <a:t> </a:t>
            </a:r>
            <a:r>
              <a:rPr lang="en-US" altLang="en-US" sz="3200" dirty="0" smtClean="0"/>
              <a:t>set A </a:t>
            </a:r>
            <a:r>
              <a:rPr lang="th-TH" altLang="en-US" sz="3200" dirty="0" smtClean="0"/>
              <a:t>คือ</a:t>
            </a:r>
            <a:r>
              <a:rPr lang="en-US" altLang="en-US" sz="3200" dirty="0" smtClean="0"/>
              <a:t> relation </a:t>
            </a:r>
            <a:r>
              <a:rPr lang="th-TH" altLang="en-US" sz="3200" dirty="0" smtClean="0"/>
              <a:t>จาก</a:t>
            </a:r>
            <a:r>
              <a:rPr lang="en-US" altLang="en-US" sz="3200" dirty="0" smtClean="0"/>
              <a:t> A </a:t>
            </a:r>
            <a:r>
              <a:rPr lang="th-TH" altLang="en-US" sz="3200" dirty="0" smtClean="0"/>
              <a:t>ไป</a:t>
            </a:r>
            <a:r>
              <a:rPr lang="en-US" altLang="en-US" sz="3200" dirty="0" smtClean="0"/>
              <a:t> A </a:t>
            </a:r>
            <a:r>
              <a:rPr lang="th-TH" altLang="en-US" sz="3200" dirty="0" smtClean="0"/>
              <a:t>และเป็น </a:t>
            </a:r>
            <a:r>
              <a:rPr lang="en-US" altLang="en-US" sz="3200" dirty="0" smtClean="0"/>
              <a:t>subset </a:t>
            </a:r>
            <a:r>
              <a:rPr lang="th-TH" altLang="en-US" sz="3200" dirty="0" smtClean="0"/>
              <a:t>ของ</a:t>
            </a:r>
            <a:r>
              <a:rPr lang="en-US" altLang="en-US" sz="3200" dirty="0" smtClean="0"/>
              <a:t> A</a:t>
            </a:r>
            <a:r>
              <a:rPr lang="en-US" altLang="en-US" sz="3200" dirty="0" smtClean="0">
                <a:sym typeface="Symbol" panose="05050102010706020507" pitchFamily="18" charset="2"/>
              </a:rPr>
              <a:t></a:t>
            </a:r>
            <a:r>
              <a:rPr lang="en-US" altLang="en-US" sz="3200" dirty="0" smtClean="0"/>
              <a:t>A</a:t>
            </a:r>
          </a:p>
          <a:p>
            <a:r>
              <a:rPr lang="th-TH" altLang="en-US" sz="3200" b="1" dirty="0" smtClean="0"/>
              <a:t>ตัวอย่าง</a:t>
            </a:r>
            <a:r>
              <a:rPr lang="en-US" altLang="en-US" sz="3200" b="1" dirty="0" smtClean="0"/>
              <a:t>:</a:t>
            </a:r>
            <a:r>
              <a:rPr lang="en-US" altLang="en-US" sz="3200" dirty="0"/>
              <a:t> </a:t>
            </a:r>
            <a:r>
              <a:rPr lang="en-US" altLang="en-US" sz="2800" dirty="0" smtClean="0"/>
              <a:t>binary relations </a:t>
            </a:r>
            <a:r>
              <a:rPr lang="th-TH" altLang="en-US" sz="3200" dirty="0" smtClean="0"/>
              <a:t>ใน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>
                <a:latin typeface="Algerian" panose="04020705040A02060702" pitchFamily="82" charset="0"/>
              </a:rPr>
              <a:t>N</a:t>
            </a:r>
          </a:p>
          <a:p>
            <a:pPr lvl="1"/>
            <a:r>
              <a:rPr lang="en-US" altLang="en-US" sz="2800" dirty="0" smtClean="0"/>
              <a:t>R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={ (</a:t>
            </a:r>
            <a:r>
              <a:rPr lang="en-US" altLang="en-US" sz="2800" dirty="0" err="1" smtClean="0"/>
              <a:t>a,b</a:t>
            </a:r>
            <a:r>
              <a:rPr lang="en-US" altLang="en-US" sz="2800" dirty="0" smtClean="0"/>
              <a:t>) | a </a:t>
            </a:r>
            <a:r>
              <a:rPr lang="en-US" altLang="en-US" sz="2800" dirty="0" smtClean="0">
                <a:sym typeface="Symbol" panose="05050102010706020507" pitchFamily="18" charset="2"/>
              </a:rPr>
              <a:t> </a:t>
            </a:r>
            <a:r>
              <a:rPr lang="en-US" altLang="en-US" sz="2800" dirty="0" smtClean="0"/>
              <a:t>b }</a:t>
            </a:r>
          </a:p>
          <a:p>
            <a:pPr lvl="1"/>
            <a:r>
              <a:rPr lang="en-US" altLang="en-US" sz="2800" dirty="0" smtClean="0"/>
              <a:t>R</a:t>
            </a:r>
            <a:r>
              <a:rPr lang="en-US" altLang="en-US" sz="2800" baseline="-25000" dirty="0" smtClean="0"/>
              <a:t>2</a:t>
            </a:r>
            <a:r>
              <a:rPr lang="en-US" altLang="en-US" sz="2800" dirty="0" smtClean="0"/>
              <a:t>={ (</a:t>
            </a:r>
            <a:r>
              <a:rPr lang="en-US" altLang="en-US" sz="2800" dirty="0" err="1" smtClean="0"/>
              <a:t>a,b</a:t>
            </a:r>
            <a:r>
              <a:rPr lang="en-US" altLang="en-US" sz="2800" dirty="0" smtClean="0"/>
              <a:t>) | </a:t>
            </a:r>
            <a:r>
              <a:rPr lang="en-US" altLang="en-US" sz="2800" dirty="0" err="1" smtClean="0"/>
              <a:t>a,b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Symbol" panose="05050102010706020507" pitchFamily="18" charset="2"/>
              </a:rPr>
              <a:t> </a:t>
            </a:r>
            <a:r>
              <a:rPr lang="en-US" altLang="en-US" sz="2800" i="1" dirty="0" smtClean="0">
                <a:latin typeface="Algerian" panose="04020705040A02060702" pitchFamily="82" charset="0"/>
                <a:sym typeface="Symbol" panose="05050102010706020507" pitchFamily="18" charset="2"/>
              </a:rPr>
              <a:t>N</a:t>
            </a:r>
            <a:r>
              <a:rPr lang="en-US" altLang="en-US" sz="2800" dirty="0" smtClean="0">
                <a:sym typeface="Symbol" panose="05050102010706020507" pitchFamily="18" charset="2"/>
              </a:rPr>
              <a:t>,  a/b  </a:t>
            </a:r>
            <a:r>
              <a:rPr lang="en-US" altLang="en-US" sz="2800" i="1" dirty="0" smtClean="0">
                <a:latin typeface="Algerian" panose="04020705040A02060702" pitchFamily="82" charset="0"/>
                <a:sym typeface="Symbol" panose="05050102010706020507" pitchFamily="18" charset="2"/>
              </a:rPr>
              <a:t>Z </a:t>
            </a:r>
            <a:r>
              <a:rPr lang="en-US" altLang="en-US" sz="2800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altLang="en-US" sz="2800" dirty="0" smtClean="0">
                <a:sym typeface="Symbol" panose="05050102010706020507" pitchFamily="18" charset="2"/>
              </a:rPr>
              <a:t>R</a:t>
            </a:r>
            <a:r>
              <a:rPr lang="en-US" altLang="en-US" sz="2800" baseline="-25000" dirty="0" smtClean="0">
                <a:sym typeface="Symbol" panose="05050102010706020507" pitchFamily="18" charset="2"/>
              </a:rPr>
              <a:t>3</a:t>
            </a:r>
            <a:r>
              <a:rPr lang="en-US" altLang="en-US" sz="2800" dirty="0" smtClean="0">
                <a:sym typeface="Symbol" panose="05050102010706020507" pitchFamily="18" charset="2"/>
              </a:rPr>
              <a:t>={ (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a,b</a:t>
            </a:r>
            <a:r>
              <a:rPr lang="en-US" altLang="en-US" sz="2800" dirty="0" smtClean="0">
                <a:sym typeface="Symbol" panose="05050102010706020507" pitchFamily="18" charset="2"/>
              </a:rPr>
              <a:t>) | 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a,b</a:t>
            </a:r>
            <a:r>
              <a:rPr lang="en-US" altLang="en-US" sz="2800" dirty="0" smtClean="0">
                <a:sym typeface="Symbol" panose="05050102010706020507" pitchFamily="18" charset="2"/>
              </a:rPr>
              <a:t>  </a:t>
            </a:r>
            <a:r>
              <a:rPr lang="en-US" altLang="en-US" sz="2800" i="1" dirty="0" smtClean="0">
                <a:latin typeface="Algerian" panose="04020705040A02060702" pitchFamily="82" charset="0"/>
                <a:sym typeface="Symbol" panose="05050102010706020507" pitchFamily="18" charset="2"/>
              </a:rPr>
              <a:t>N</a:t>
            </a:r>
            <a:r>
              <a:rPr lang="en-US" altLang="en-US" sz="2800" dirty="0" smtClean="0">
                <a:sym typeface="Symbol" panose="05050102010706020507" pitchFamily="18" charset="2"/>
              </a:rPr>
              <a:t>, a-b=2 }</a:t>
            </a:r>
          </a:p>
          <a:p>
            <a:pPr lvl="1"/>
            <a:r>
              <a:rPr lang="th-TH" altLang="en-US" sz="2800" b="1" dirty="0" smtClean="0">
                <a:sym typeface="Symbol" panose="05050102010706020507" pitchFamily="18" charset="2"/>
              </a:rPr>
              <a:t>คำถาม </a:t>
            </a:r>
            <a:r>
              <a:rPr lang="en-US" altLang="en-US" sz="2800" b="1" dirty="0" smtClean="0">
                <a:sym typeface="Symbol" panose="05050102010706020507" pitchFamily="18" charset="2"/>
              </a:rPr>
              <a:t>: </a:t>
            </a:r>
            <a:r>
              <a:rPr lang="th-TH" altLang="en-US" sz="2800" dirty="0" smtClean="0">
                <a:sym typeface="Symbol" panose="05050102010706020507" pitchFamily="18" charset="2"/>
              </a:rPr>
              <a:t>จงยกตัวอย่างคู่ </a:t>
            </a:r>
            <a:r>
              <a:rPr lang="en-US" altLang="en-US" sz="2800" dirty="0" smtClean="0">
                <a:sym typeface="Symbol" panose="05050102010706020507" pitchFamily="18" charset="2"/>
              </a:rPr>
              <a:t>(a, b) </a:t>
            </a:r>
            <a:r>
              <a:rPr lang="en-US" altLang="en-US" sz="3200" dirty="0">
                <a:sym typeface="Symbol" panose="05050102010706020507" pitchFamily="18" charset="2"/>
              </a:rPr>
              <a:t></a:t>
            </a:r>
            <a:r>
              <a:rPr lang="en-US" altLang="en-US" sz="3200" i="1" dirty="0" smtClean="0">
                <a:latin typeface="Algerian" panose="04020705040A02060702" pitchFamily="82" charset="0"/>
                <a:sym typeface="Symbol" panose="05050102010706020507" pitchFamily="18" charset="2"/>
              </a:rPr>
              <a:t>N </a:t>
            </a:r>
            <a:r>
              <a:rPr lang="en-US" altLang="en-US" sz="3200" baseline="30000" dirty="0" smtClean="0">
                <a:sym typeface="Symbol" panose="05050102010706020507" pitchFamily="18" charset="2"/>
              </a:rPr>
              <a:t>2 </a:t>
            </a:r>
            <a:r>
              <a:rPr lang="th-TH" altLang="en-US" sz="2800" dirty="0" smtClean="0">
                <a:sym typeface="Symbol" panose="05050102010706020507" pitchFamily="18" charset="2"/>
              </a:rPr>
              <a:t>ที่ไม่อยู่ใน </a:t>
            </a:r>
            <a:r>
              <a:rPr lang="en-US" altLang="en-US" sz="2800" dirty="0" smtClean="0">
                <a:sym typeface="Symbol" panose="05050102010706020507" pitchFamily="18" charset="2"/>
              </a:rPr>
              <a:t>relation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 dirty="0" smtClean="0">
                <a:sym typeface="Symbol" panose="05050102010706020507" pitchFamily="18" charset="2"/>
              </a:rPr>
              <a:t>	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5266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พิจารณา</a:t>
            </a:r>
            <a:r>
              <a:rPr lang="en-US" sz="2800" dirty="0" smtClean="0"/>
              <a:t> </a:t>
            </a:r>
            <a:r>
              <a:rPr lang="en-US" sz="2800" dirty="0"/>
              <a:t>relations </a:t>
            </a:r>
            <a:r>
              <a:rPr lang="th-TH" sz="2800" dirty="0" smtClean="0"/>
              <a:t>บน</a:t>
            </a:r>
            <a:r>
              <a:rPr lang="en-US" sz="2800" dirty="0" smtClean="0"/>
              <a:t> </a:t>
            </a:r>
            <a:r>
              <a:rPr lang="en-US" sz="2800" dirty="0"/>
              <a:t>set </a:t>
            </a:r>
            <a:r>
              <a:rPr lang="th-TH" sz="2800" dirty="0" smtClean="0"/>
              <a:t>ของจำนวนเต็ม</a:t>
            </a:r>
            <a:r>
              <a:rPr lang="en-US" sz="2800" dirty="0" smtClean="0"/>
              <a:t>:</a:t>
            </a:r>
            <a:endParaRPr lang="en-US" sz="2800" dirty="0"/>
          </a:p>
          <a:p>
            <a:pPr lvl="1"/>
            <a:r>
              <a:rPr lang="en-US" sz="2400" dirty="0"/>
              <a:t>R1 ={(a, b) | a ≤ b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400" dirty="0"/>
              <a:t>R2 ={(a, b) | a&gt;b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400" dirty="0"/>
              <a:t>R3 ={(a, b) | a = b or a =−b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400" dirty="0"/>
              <a:t>R4 ={(a, b) | a = b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400" dirty="0"/>
              <a:t>R5 ={(a, b) | a = b + 1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400" dirty="0"/>
              <a:t>R6 ={(a, b) | a + b ≤ 3</a:t>
            </a:r>
            <a:r>
              <a:rPr lang="en-US" sz="2400" dirty="0" smtClean="0"/>
              <a:t>}</a:t>
            </a:r>
            <a:endParaRPr lang="en-US" sz="2400" dirty="0"/>
          </a:p>
          <a:p>
            <a:r>
              <a:rPr lang="th-TH" sz="2800" dirty="0" smtClean="0"/>
              <a:t>มีความสัมพันธ์ไหนบ้าง ที่มีคู่</a:t>
            </a:r>
            <a:r>
              <a:rPr lang="en-US" sz="2800" dirty="0" smtClean="0"/>
              <a:t> </a:t>
            </a:r>
            <a:endParaRPr lang="th-TH" sz="2800" dirty="0" smtClean="0"/>
          </a:p>
          <a:p>
            <a:pPr lvl="1"/>
            <a:r>
              <a:rPr lang="en-US" sz="2400" dirty="0" smtClean="0"/>
              <a:t>(</a:t>
            </a:r>
            <a:r>
              <a:rPr lang="en-US" sz="2400" dirty="0"/>
              <a:t>1, 1</a:t>
            </a:r>
            <a:r>
              <a:rPr lang="en-US" sz="2400" dirty="0" smtClean="0"/>
              <a:t>) </a:t>
            </a:r>
            <a:r>
              <a:rPr lang="th-TH" sz="2400" dirty="0" smtClean="0"/>
              <a:t>	</a:t>
            </a:r>
          </a:p>
          <a:p>
            <a:pPr lvl="1"/>
            <a:r>
              <a:rPr lang="en-US" sz="2400" dirty="0" smtClean="0"/>
              <a:t>(</a:t>
            </a:r>
            <a:r>
              <a:rPr lang="en-US" sz="2400" dirty="0"/>
              <a:t>1, 2</a:t>
            </a:r>
            <a:r>
              <a:rPr lang="en-US" sz="2400" dirty="0" smtClean="0"/>
              <a:t>)</a:t>
            </a:r>
            <a:r>
              <a:rPr lang="th-TH" sz="2400" dirty="0" smtClean="0"/>
              <a:t>	</a:t>
            </a:r>
          </a:p>
          <a:p>
            <a:pPr lvl="1"/>
            <a:r>
              <a:rPr lang="en-US" sz="2400" dirty="0" smtClean="0"/>
              <a:t>(</a:t>
            </a:r>
            <a:r>
              <a:rPr lang="en-US" sz="2400" dirty="0"/>
              <a:t>2, 1</a:t>
            </a:r>
            <a:r>
              <a:rPr lang="en-US" sz="2400" dirty="0" smtClean="0"/>
              <a:t>)</a:t>
            </a:r>
            <a:endParaRPr lang="th-TH" sz="2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555776" y="5229200"/>
            <a:ext cx="4032448" cy="969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400" dirty="0" smtClean="0"/>
              <a:t>(1,−1)</a:t>
            </a:r>
            <a:endParaRPr lang="th-TH" sz="2400" dirty="0" smtClean="0"/>
          </a:p>
          <a:p>
            <a:pPr lvl="1"/>
            <a:r>
              <a:rPr lang="en-US" sz="2400" dirty="0" smtClean="0"/>
              <a:t> (2, 2)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130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คุณสมบัติของ </a:t>
            </a:r>
            <a:r>
              <a:rPr lang="en-US" altLang="en-US" dirty="0" smtClean="0"/>
              <a:t>Relation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3200" dirty="0" smtClean="0"/>
              <a:t>คุณสมบัติของ </a:t>
            </a:r>
            <a:r>
              <a:rPr lang="en-US" altLang="en-US" sz="3200" dirty="0" smtClean="0"/>
              <a:t>Relation</a:t>
            </a:r>
          </a:p>
          <a:p>
            <a:pPr lvl="1"/>
            <a:r>
              <a:rPr lang="en-US" altLang="en-US" sz="2800" dirty="0" smtClean="0"/>
              <a:t>Reflexive</a:t>
            </a:r>
          </a:p>
          <a:p>
            <a:pPr lvl="1"/>
            <a:r>
              <a:rPr lang="en-US" altLang="en-US" sz="2800" dirty="0" smtClean="0"/>
              <a:t>Symmetric</a:t>
            </a:r>
          </a:p>
          <a:p>
            <a:pPr lvl="1"/>
            <a:r>
              <a:rPr lang="en-US" altLang="en-US" sz="2800" dirty="0" smtClean="0"/>
              <a:t>Transitive </a:t>
            </a:r>
          </a:p>
          <a:p>
            <a:pPr lvl="1"/>
            <a:r>
              <a:rPr lang="en-US" altLang="en-US" sz="2800" dirty="0" err="1" smtClean="0"/>
              <a:t>Antisymmetric</a:t>
            </a:r>
            <a:endParaRPr lang="en-US" altLang="en-US" sz="2800" dirty="0" smtClean="0"/>
          </a:p>
          <a:p>
            <a:pPr lvl="1"/>
            <a:r>
              <a:rPr lang="en-US" altLang="en-US" sz="2800" dirty="0" smtClean="0"/>
              <a:t>Asymmetric</a:t>
            </a:r>
          </a:p>
          <a:p>
            <a:r>
              <a:rPr lang="th-TH" altLang="en-US" sz="3200" b="1" dirty="0" smtClean="0"/>
              <a:t>ข้อเตือน</a:t>
            </a:r>
            <a:r>
              <a:rPr lang="en-US" altLang="en-US" sz="3200" b="1" dirty="0" smtClean="0"/>
              <a:t>: </a:t>
            </a:r>
            <a:r>
              <a:rPr lang="th-TH" altLang="en-US" sz="3200" dirty="0" smtClean="0"/>
              <a:t>คุณสมบัตินี้นิยา</a:t>
            </a:r>
            <a:r>
              <a:rPr lang="th-TH" altLang="en-US" sz="3200" dirty="0"/>
              <a:t>ม</a:t>
            </a:r>
            <a:r>
              <a:rPr lang="th-TH" altLang="en-US" sz="3200" dirty="0" smtClean="0"/>
              <a:t>ไว้สำหรับ </a:t>
            </a:r>
            <a:r>
              <a:rPr lang="en-US" altLang="en-US" sz="3200" dirty="0" smtClean="0"/>
              <a:t>relation </a:t>
            </a:r>
            <a:r>
              <a:rPr lang="th-TH" altLang="en-US" sz="3200" dirty="0" smtClean="0"/>
              <a:t>บน </a:t>
            </a:r>
            <a:r>
              <a:rPr lang="en-US" altLang="en-US" sz="3200" dirty="0" smtClean="0"/>
              <a:t>set </a:t>
            </a:r>
            <a:r>
              <a:rPr lang="th-TH" altLang="en-US" sz="3200" dirty="0" smtClean="0"/>
              <a:t>เท่านั้น</a:t>
            </a:r>
            <a:endParaRPr lang="en-US" altLang="en-US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04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คุณสมบัติ</a:t>
            </a:r>
            <a:r>
              <a:rPr lang="en-US" altLang="en-US" dirty="0" smtClean="0"/>
              <a:t>: Reflexivity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 smtClean="0"/>
              <a:t>ใน</a:t>
            </a:r>
            <a:r>
              <a:rPr lang="en-US" altLang="en-US" dirty="0" smtClean="0"/>
              <a:t> relation </a:t>
            </a:r>
            <a:r>
              <a:rPr lang="th-TH" altLang="en-US" dirty="0" smtClean="0"/>
              <a:t>บน</a:t>
            </a:r>
            <a:r>
              <a:rPr lang="en-US" altLang="en-US" dirty="0" smtClean="0"/>
              <a:t> set, </a:t>
            </a:r>
            <a:r>
              <a:rPr lang="th-TH" altLang="en-US" dirty="0" smtClean="0"/>
              <a:t>ถ้า</a:t>
            </a:r>
            <a:r>
              <a:rPr lang="en-US" altLang="en-US" dirty="0" smtClean="0"/>
              <a:t> ordered pairs (</a:t>
            </a:r>
            <a:r>
              <a:rPr lang="en-US" altLang="en-US" dirty="0" err="1" smtClean="0"/>
              <a:t>a,a</a:t>
            </a:r>
            <a:r>
              <a:rPr lang="en-US" altLang="en-US" dirty="0" smtClean="0"/>
              <a:t>) </a:t>
            </a:r>
            <a:r>
              <a:rPr lang="th-TH" altLang="en-US" dirty="0" smtClean="0"/>
              <a:t>สำหรับทุกๆ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</a:t>
            </a:r>
            <a:r>
              <a:rPr lang="en-US" altLang="en-US" dirty="0" err="1" smtClean="0">
                <a:sym typeface="Symbol" panose="05050102010706020507" pitchFamily="18" charset="2"/>
              </a:rPr>
              <a:t>A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เกิดขึ้นใน </a:t>
            </a:r>
            <a:r>
              <a:rPr lang="en-US" altLang="en-US" dirty="0" smtClean="0">
                <a:sym typeface="Symbol" panose="05050102010706020507" pitchFamily="18" charset="2"/>
              </a:rPr>
              <a:t>relation, R </a:t>
            </a:r>
            <a:r>
              <a:rPr lang="th-TH" altLang="en-US" dirty="0" smtClean="0">
                <a:sym typeface="Symbol" panose="05050102010706020507" pitchFamily="18" charset="2"/>
              </a:rPr>
              <a:t>จะถูกเรียกว่า</a:t>
            </a:r>
            <a:r>
              <a:rPr lang="en-US" altLang="en-US" dirty="0" smtClean="0">
                <a:sym typeface="Symbol" panose="05050102010706020507" pitchFamily="18" charset="2"/>
              </a:rPr>
              <a:t> reflexive</a:t>
            </a:r>
          </a:p>
          <a:p>
            <a:r>
              <a:rPr lang="th-TH" altLang="en-US" b="1" dirty="0" smtClean="0">
                <a:sym typeface="Symbol" panose="05050102010706020507" pitchFamily="18" charset="2"/>
              </a:rPr>
              <a:t>คำนิยาม</a:t>
            </a:r>
            <a:r>
              <a:rPr lang="en-US" altLang="en-US" dirty="0" smtClean="0">
                <a:sym typeface="Symbol" panose="05050102010706020507" pitchFamily="18" charset="2"/>
              </a:rPr>
              <a:t>: relation </a:t>
            </a:r>
            <a:r>
              <a:rPr lang="en-US" altLang="en-US" i="1" dirty="0" smtClean="0">
                <a:sym typeface="Symbol" panose="05050102010706020507" pitchFamily="18" charset="2"/>
              </a:rPr>
              <a:t>R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บน</a:t>
            </a:r>
            <a:r>
              <a:rPr lang="en-US" altLang="en-US" dirty="0" smtClean="0">
                <a:sym typeface="Symbol" panose="05050102010706020507" pitchFamily="18" charset="2"/>
              </a:rPr>
              <a:t> set A </a:t>
            </a:r>
            <a:r>
              <a:rPr lang="th-TH" altLang="en-US" dirty="0" smtClean="0">
                <a:sym typeface="Symbol" panose="05050102010706020507" pitchFamily="18" charset="2"/>
              </a:rPr>
              <a:t>จะถูกเรียกว่า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reflexive </a:t>
            </a:r>
            <a:r>
              <a:rPr lang="th-TH" altLang="en-US" dirty="0" smtClean="0">
                <a:sym typeface="Symbol" panose="05050102010706020507" pitchFamily="18" charset="2"/>
              </a:rPr>
              <a:t>ก็ต่อเมื่อ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lvl="1" algn="ctr">
              <a:buFont typeface="Arial" panose="020B0604020202020204" pitchFamily="34" charset="0"/>
              <a:buNone/>
            </a:pPr>
            <a:r>
              <a:rPr lang="en-US" altLang="en-US" sz="3200" dirty="0" smtClean="0">
                <a:sym typeface="Symbol" panose="05050102010706020507" pitchFamily="18" charset="2"/>
              </a:rPr>
              <a:t></a:t>
            </a:r>
            <a:r>
              <a:rPr lang="en-US" altLang="en-US" sz="3200" dirty="0" err="1" smtClean="0">
                <a:sym typeface="Symbol" panose="05050102010706020507" pitchFamily="18" charset="2"/>
              </a:rPr>
              <a:t>aA</a:t>
            </a:r>
            <a:r>
              <a:rPr lang="en-US" altLang="en-US" sz="3200" dirty="0" smtClean="0">
                <a:sym typeface="Symbol" panose="05050102010706020507" pitchFamily="18" charset="2"/>
              </a:rPr>
              <a:t> (</a:t>
            </a:r>
            <a:r>
              <a:rPr lang="en-US" altLang="en-US" sz="3200" dirty="0" err="1" smtClean="0">
                <a:sym typeface="Symbol" panose="05050102010706020507" pitchFamily="18" charset="2"/>
              </a:rPr>
              <a:t>a,a</a:t>
            </a:r>
            <a:r>
              <a:rPr lang="en-US" altLang="en-US" sz="3200" dirty="0" smtClean="0">
                <a:sym typeface="Symbol" panose="05050102010706020507" pitchFamily="18" charset="2"/>
              </a:rPr>
              <a:t>)</a:t>
            </a:r>
            <a:r>
              <a:rPr lang="en-US" altLang="en-US" sz="3200" i="1" dirty="0" smtClean="0">
                <a:sym typeface="Symbol" panose="05050102010706020507" pitchFamily="18" charset="2"/>
              </a:rPr>
              <a:t>R</a:t>
            </a:r>
            <a:endParaRPr lang="th-TH" altLang="en-US" sz="3200" i="1" dirty="0" smtClean="0">
              <a:sym typeface="Symbol" panose="05050102010706020507" pitchFamily="18" charset="2"/>
            </a:endParaRPr>
          </a:p>
          <a:p>
            <a:r>
              <a:rPr lang="th-TH" altLang="en-US" dirty="0" smtClean="0"/>
              <a:t>จาก </a:t>
            </a:r>
            <a:r>
              <a:rPr lang="en-US" altLang="en-US" dirty="0" smtClean="0"/>
              <a:t>relations </a:t>
            </a:r>
            <a:r>
              <a:rPr lang="th-TH" altLang="en-US" dirty="0" smtClean="0"/>
              <a:t>ด้านล่าง</a:t>
            </a:r>
            <a:r>
              <a:rPr lang="en-US" altLang="en-US" dirty="0" smtClean="0"/>
              <a:t>, relation </a:t>
            </a:r>
            <a:r>
              <a:rPr lang="th-TH" altLang="en-US" dirty="0" smtClean="0"/>
              <a:t>ใดบ้างที่</a:t>
            </a:r>
            <a:r>
              <a:rPr lang="en-US" altLang="en-US" dirty="0" smtClean="0"/>
              <a:t> reflexive</a:t>
            </a:r>
            <a:r>
              <a:rPr lang="th-TH" altLang="en-US" dirty="0" smtClean="0"/>
              <a:t> </a:t>
            </a:r>
            <a:r>
              <a:rPr lang="en-US" altLang="en-US" dirty="0" smtClean="0"/>
              <a:t>?</a:t>
            </a:r>
            <a:endParaRPr lang="en-US" altLang="en-US" dirty="0"/>
          </a:p>
          <a:p>
            <a:pPr lvl="1"/>
            <a:r>
              <a:rPr lang="en-US" altLang="en-US" sz="2800" dirty="0"/>
              <a:t>R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={ (</a:t>
            </a:r>
            <a:r>
              <a:rPr lang="en-US" altLang="en-US" sz="2800" dirty="0" err="1"/>
              <a:t>a,b</a:t>
            </a:r>
            <a:r>
              <a:rPr lang="en-US" altLang="en-US" sz="2800" dirty="0"/>
              <a:t>) | a </a:t>
            </a:r>
            <a:r>
              <a:rPr lang="en-US" altLang="en-US" sz="2800" dirty="0">
                <a:sym typeface="Symbol" panose="05050102010706020507" pitchFamily="18" charset="2"/>
              </a:rPr>
              <a:t> </a:t>
            </a:r>
            <a:r>
              <a:rPr lang="en-US" altLang="en-US" sz="2800" dirty="0"/>
              <a:t>b }</a:t>
            </a:r>
          </a:p>
          <a:p>
            <a:pPr lvl="1"/>
            <a:r>
              <a:rPr lang="en-US" altLang="en-US" sz="2800" dirty="0"/>
              <a:t>R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={ (</a:t>
            </a:r>
            <a:r>
              <a:rPr lang="en-US" altLang="en-US" sz="2800" dirty="0" err="1"/>
              <a:t>a,b</a:t>
            </a:r>
            <a:r>
              <a:rPr lang="en-US" altLang="en-US" sz="2800" dirty="0"/>
              <a:t>) | </a:t>
            </a:r>
            <a:r>
              <a:rPr lang="en-US" altLang="en-US" sz="2800" dirty="0" err="1"/>
              <a:t>a,b</a:t>
            </a:r>
            <a:r>
              <a:rPr lang="en-US" altLang="en-US" sz="2800" dirty="0" err="1">
                <a:sym typeface="Symbol" panose="05050102010706020507" pitchFamily="18" charset="2"/>
              </a:rPr>
              <a:t></a:t>
            </a:r>
            <a:r>
              <a:rPr lang="en-US" altLang="en-US" sz="2800" i="1" dirty="0" err="1">
                <a:latin typeface="Algerian" panose="04020705040A02060702" pitchFamily="82" charset="0"/>
                <a:sym typeface="Symbol" panose="05050102010706020507" pitchFamily="18" charset="2"/>
              </a:rPr>
              <a:t>N</a:t>
            </a:r>
            <a:r>
              <a:rPr lang="en-US" altLang="en-US" sz="2800" dirty="0">
                <a:sym typeface="Symbol" panose="05050102010706020507" pitchFamily="18" charset="2"/>
              </a:rPr>
              <a:t>,  a/</a:t>
            </a:r>
            <a:r>
              <a:rPr lang="en-US" altLang="en-US" sz="2800" dirty="0" err="1">
                <a:sym typeface="Symbol" panose="05050102010706020507" pitchFamily="18" charset="2"/>
              </a:rPr>
              <a:t>b</a:t>
            </a:r>
            <a:r>
              <a:rPr lang="en-US" altLang="en-US" sz="2800" i="1" dirty="0" err="1">
                <a:latin typeface="Algerian" panose="04020705040A02060702" pitchFamily="82" charset="0"/>
                <a:sym typeface="Symbol" panose="05050102010706020507" pitchFamily="18" charset="2"/>
              </a:rPr>
              <a:t>Z</a:t>
            </a:r>
            <a:r>
              <a:rPr lang="en-US" altLang="en-US" sz="2800" i="1" dirty="0">
                <a:latin typeface="Algerian" panose="04020705040A02060702" pitchFamily="82" charset="0"/>
                <a:sym typeface="Symbol" panose="05050102010706020507" pitchFamily="18" charset="2"/>
              </a:rPr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altLang="en-US" sz="2800" dirty="0">
                <a:sym typeface="Symbol" panose="05050102010706020507" pitchFamily="18" charset="2"/>
              </a:rPr>
              <a:t>R</a:t>
            </a:r>
            <a:r>
              <a:rPr lang="en-US" altLang="en-US" sz="2800" baseline="-25000" dirty="0">
                <a:sym typeface="Symbol" panose="05050102010706020507" pitchFamily="18" charset="2"/>
              </a:rPr>
              <a:t>3</a:t>
            </a:r>
            <a:r>
              <a:rPr lang="en-US" altLang="en-US" sz="2800" dirty="0">
                <a:sym typeface="Symbol" panose="05050102010706020507" pitchFamily="18" charset="2"/>
              </a:rPr>
              <a:t>={ (</a:t>
            </a:r>
            <a:r>
              <a:rPr lang="en-US" altLang="en-US" sz="2800" dirty="0" err="1">
                <a:sym typeface="Symbol" panose="05050102010706020507" pitchFamily="18" charset="2"/>
              </a:rPr>
              <a:t>a,b</a:t>
            </a:r>
            <a:r>
              <a:rPr lang="en-US" altLang="en-US" sz="2800" dirty="0">
                <a:sym typeface="Symbol" panose="05050102010706020507" pitchFamily="18" charset="2"/>
              </a:rPr>
              <a:t>) | </a:t>
            </a:r>
            <a:r>
              <a:rPr lang="en-US" altLang="en-US" sz="2800" dirty="0" err="1">
                <a:sym typeface="Symbol" panose="05050102010706020507" pitchFamily="18" charset="2"/>
              </a:rPr>
              <a:t>a,b</a:t>
            </a:r>
            <a:r>
              <a:rPr lang="en-US" altLang="en-US" sz="2800" i="1" dirty="0" err="1">
                <a:latin typeface="Algerian" panose="04020705040A02060702" pitchFamily="82" charset="0"/>
                <a:sym typeface="Symbol" panose="05050102010706020507" pitchFamily="18" charset="2"/>
              </a:rPr>
              <a:t>N</a:t>
            </a:r>
            <a:r>
              <a:rPr lang="en-US" altLang="en-US" sz="2800" dirty="0">
                <a:sym typeface="Symbol" panose="05050102010706020507" pitchFamily="18" charset="2"/>
              </a:rPr>
              <a:t>, a-b=2 }</a:t>
            </a:r>
          </a:p>
          <a:p>
            <a:endParaRPr lang="en-US" altLang="en-US" dirty="0"/>
          </a:p>
          <a:p>
            <a:pPr lvl="1" algn="ctr">
              <a:buFont typeface="Arial" panose="020B0604020202020204" pitchFamily="34" charset="0"/>
              <a:buNone/>
            </a:pPr>
            <a:endParaRPr lang="th-TH" altLang="en-US" sz="3200" i="1" dirty="0" smtClean="0">
              <a:sym typeface="Symbol" panose="05050102010706020507" pitchFamily="18" charset="2"/>
            </a:endParaRPr>
          </a:p>
          <a:p>
            <a:pPr lvl="1" algn="ctr">
              <a:buFont typeface="Arial" panose="020B0604020202020204" pitchFamily="34" charset="0"/>
              <a:buNone/>
            </a:pPr>
            <a:endParaRPr lang="en-US" altLang="en-US" sz="3200" i="1" dirty="0" smtClean="0"/>
          </a:p>
        </p:txBody>
      </p:sp>
    </p:spTree>
    <p:extLst>
      <p:ext uri="{BB962C8B-B14F-4D97-AF65-F5344CB8AC3E}">
        <p14:creationId xmlns:p14="http://schemas.microsoft.com/office/powerpoint/2010/main" val="346618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คุณสมบัติ</a:t>
            </a:r>
            <a:r>
              <a:rPr lang="en-US" altLang="en-US" dirty="0" smtClean="0"/>
              <a:t>: Symmetry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3200" b="1" dirty="0" smtClean="0"/>
              <a:t>คำนิยาม</a:t>
            </a:r>
            <a:endParaRPr lang="en-US" altLang="en-US" sz="3200" dirty="0" smtClean="0"/>
          </a:p>
          <a:p>
            <a:pPr lvl="1"/>
            <a:r>
              <a:rPr lang="en-US" altLang="en-US" sz="2800" dirty="0"/>
              <a:t>R</a:t>
            </a:r>
            <a:r>
              <a:rPr lang="en-US" altLang="en-US" sz="2800" dirty="0" smtClean="0"/>
              <a:t>elation R </a:t>
            </a:r>
            <a:r>
              <a:rPr lang="th-TH" altLang="en-US" sz="2800" dirty="0" smtClean="0"/>
              <a:t>บน </a:t>
            </a:r>
            <a:r>
              <a:rPr lang="en-US" altLang="en-US" sz="2800" dirty="0" smtClean="0"/>
              <a:t>set A </a:t>
            </a:r>
            <a:r>
              <a:rPr lang="th-TH" altLang="en-US" sz="2800" dirty="0" smtClean="0"/>
              <a:t>จะถูกเรียกว่า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symmetric </a:t>
            </a:r>
            <a:r>
              <a:rPr lang="th-TH" altLang="en-US" sz="2800" dirty="0" smtClean="0"/>
              <a:t>ถ้า</a:t>
            </a:r>
            <a:endParaRPr lang="en-US" altLang="en-US" sz="28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3200" dirty="0" smtClean="0"/>
              <a:t>	</a:t>
            </a:r>
            <a:r>
              <a:rPr lang="en-US" altLang="en-US" sz="3200" dirty="0" smtClean="0">
                <a:sym typeface="Symbol" panose="05050102010706020507" pitchFamily="18" charset="2"/>
              </a:rPr>
              <a:t></a:t>
            </a:r>
            <a:r>
              <a:rPr lang="en-US" altLang="en-US" sz="3200" dirty="0" err="1" smtClean="0">
                <a:sym typeface="Symbol" panose="05050102010706020507" pitchFamily="18" charset="2"/>
              </a:rPr>
              <a:t>a,b</a:t>
            </a:r>
            <a:r>
              <a:rPr lang="en-US" altLang="en-US" sz="3200" dirty="0" smtClean="0">
                <a:sym typeface="Symbol" panose="05050102010706020507" pitchFamily="18" charset="2"/>
              </a:rPr>
              <a:t>  A </a:t>
            </a:r>
            <a:r>
              <a:rPr lang="th-TH" altLang="en-US" sz="3200" dirty="0" smtClean="0">
                <a:sym typeface="Symbol" panose="05050102010706020507" pitchFamily="18" charset="2"/>
              </a:rPr>
              <a:t> </a:t>
            </a:r>
            <a:r>
              <a:rPr lang="en-US" altLang="en-US" sz="3200" dirty="0" smtClean="0">
                <a:sym typeface="Symbol" panose="05050102010706020507" pitchFamily="18" charset="2"/>
              </a:rPr>
              <a:t>(</a:t>
            </a:r>
            <a:r>
              <a:rPr lang="en-US" altLang="en-US" sz="3200" dirty="0" smtClean="0"/>
              <a:t>(b,</a:t>
            </a:r>
            <a:r>
              <a:rPr lang="th-TH" altLang="en-US" sz="3200" dirty="0" smtClean="0"/>
              <a:t> </a:t>
            </a:r>
            <a:r>
              <a:rPr lang="en-US" altLang="en-US" sz="3200" dirty="0" smtClean="0"/>
              <a:t>a)</a:t>
            </a:r>
            <a:r>
              <a:rPr lang="en-US" altLang="en-US" sz="3200" dirty="0" smtClean="0">
                <a:sym typeface="Symbol" panose="05050102010706020507" pitchFamily="18" charset="2"/>
              </a:rPr>
              <a:t></a:t>
            </a:r>
            <a:r>
              <a:rPr lang="en-US" altLang="en-US" sz="3200" i="1" dirty="0" smtClean="0">
                <a:sym typeface="Symbol" panose="05050102010706020507" pitchFamily="18" charset="2"/>
              </a:rPr>
              <a:t>R</a:t>
            </a:r>
            <a:r>
              <a:rPr lang="en-US" altLang="en-US" sz="3200" dirty="0" smtClean="0">
                <a:sym typeface="Symbol" panose="05050102010706020507" pitchFamily="18" charset="2"/>
              </a:rPr>
              <a:t>  (a,</a:t>
            </a:r>
            <a:r>
              <a:rPr lang="th-TH" altLang="en-US" sz="3200" dirty="0" smtClean="0">
                <a:sym typeface="Symbol" panose="05050102010706020507" pitchFamily="18" charset="2"/>
              </a:rPr>
              <a:t> </a:t>
            </a:r>
            <a:r>
              <a:rPr lang="en-US" altLang="en-US" sz="3200" dirty="0" smtClean="0">
                <a:sym typeface="Symbol" panose="05050102010706020507" pitchFamily="18" charset="2"/>
              </a:rPr>
              <a:t>b)</a:t>
            </a:r>
            <a:r>
              <a:rPr lang="en-US" altLang="en-US" sz="3200" i="1" dirty="0" smtClean="0">
                <a:sym typeface="Symbol" panose="05050102010706020507" pitchFamily="18" charset="2"/>
              </a:rPr>
              <a:t>R</a:t>
            </a:r>
            <a:r>
              <a:rPr lang="en-US" altLang="en-US" sz="3200" dirty="0" smtClean="0">
                <a:sym typeface="Symbol" panose="05050102010706020507" pitchFamily="18" charset="2"/>
              </a:rPr>
              <a:t>)</a:t>
            </a:r>
          </a:p>
          <a:p>
            <a:pPr lvl="1"/>
            <a:endParaRPr lang="en-US" altLang="en-US" sz="2800" dirty="0" smtClean="0"/>
          </a:p>
          <a:p>
            <a:pPr lvl="1"/>
            <a:r>
              <a:rPr lang="en-US" altLang="en-US" sz="2800" dirty="0" smtClean="0"/>
              <a:t>Relation R </a:t>
            </a:r>
            <a:r>
              <a:rPr lang="th-TH" altLang="en-US" sz="2800" dirty="0" smtClean="0"/>
              <a:t>บน</a:t>
            </a:r>
            <a:r>
              <a:rPr lang="en-US" altLang="en-US" sz="2800" dirty="0" smtClean="0"/>
              <a:t> set A </a:t>
            </a:r>
            <a:r>
              <a:rPr lang="th-TH" altLang="en-US" sz="2800" dirty="0" smtClean="0"/>
              <a:t>จะถูกเรียกว่า</a:t>
            </a:r>
            <a:r>
              <a:rPr lang="en-US" altLang="en-US" sz="2800" dirty="0" smtClean="0"/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antisymmetric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th-TH" altLang="en-US" sz="2800" dirty="0" smtClean="0"/>
              <a:t>ถ้า</a:t>
            </a:r>
            <a:endParaRPr lang="en-US" altLang="en-US" sz="28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3200" dirty="0" smtClean="0"/>
              <a:t>	</a:t>
            </a:r>
            <a:r>
              <a:rPr lang="en-US" altLang="en-US" sz="3200" dirty="0" smtClean="0">
                <a:sym typeface="Symbol" panose="05050102010706020507" pitchFamily="18" charset="2"/>
              </a:rPr>
              <a:t></a:t>
            </a:r>
            <a:r>
              <a:rPr lang="en-US" altLang="en-US" sz="3200" dirty="0" err="1" smtClean="0">
                <a:sym typeface="Symbol" panose="05050102010706020507" pitchFamily="18" charset="2"/>
              </a:rPr>
              <a:t>a,b</a:t>
            </a:r>
            <a:r>
              <a:rPr lang="en-US" altLang="en-US" sz="3200" dirty="0" smtClean="0">
                <a:sym typeface="Symbol" panose="05050102010706020507" pitchFamily="18" charset="2"/>
              </a:rPr>
              <a:t>  A </a:t>
            </a:r>
            <a:r>
              <a:rPr lang="th-TH" altLang="en-US" sz="3200" dirty="0" smtClean="0">
                <a:sym typeface="Symbol" panose="05050102010706020507" pitchFamily="18" charset="2"/>
              </a:rPr>
              <a:t> </a:t>
            </a:r>
            <a:r>
              <a:rPr lang="en-US" altLang="en-US" sz="3200" dirty="0" smtClean="0">
                <a:sym typeface="Symbol" panose="05050102010706020507" pitchFamily="18" charset="2"/>
              </a:rPr>
              <a:t>[</a:t>
            </a:r>
            <a:r>
              <a:rPr lang="en-US" altLang="en-US" sz="3200" dirty="0" smtClean="0"/>
              <a:t>(a,</a:t>
            </a:r>
            <a:r>
              <a:rPr lang="th-TH" altLang="en-US" sz="3200" dirty="0" smtClean="0"/>
              <a:t> </a:t>
            </a:r>
            <a:r>
              <a:rPr lang="en-US" altLang="en-US" sz="3200" dirty="0" smtClean="0"/>
              <a:t>b)</a:t>
            </a:r>
            <a:r>
              <a:rPr lang="en-US" altLang="en-US" sz="3200" dirty="0" smtClean="0">
                <a:sym typeface="Symbol" panose="05050102010706020507" pitchFamily="18" charset="2"/>
              </a:rPr>
              <a:t></a:t>
            </a:r>
            <a:r>
              <a:rPr lang="en-US" altLang="en-US" sz="3200" i="1" dirty="0" smtClean="0">
                <a:sym typeface="Symbol" panose="05050102010706020507" pitchFamily="18" charset="2"/>
              </a:rPr>
              <a:t>R</a:t>
            </a:r>
            <a:r>
              <a:rPr lang="en-US" altLang="en-US" sz="3200" dirty="0" smtClean="0">
                <a:sym typeface="Symbol" panose="05050102010706020507" pitchFamily="18" charset="2"/>
              </a:rPr>
              <a:t>  (b,</a:t>
            </a:r>
            <a:r>
              <a:rPr lang="th-TH" altLang="en-US" sz="3200" dirty="0" smtClean="0">
                <a:sym typeface="Symbol" panose="05050102010706020507" pitchFamily="18" charset="2"/>
              </a:rPr>
              <a:t> </a:t>
            </a:r>
            <a:r>
              <a:rPr lang="en-US" altLang="en-US" sz="3200" dirty="0" smtClean="0">
                <a:sym typeface="Symbol" panose="05050102010706020507" pitchFamily="18" charset="2"/>
              </a:rPr>
              <a:t>a)</a:t>
            </a:r>
            <a:r>
              <a:rPr lang="en-US" altLang="en-US" sz="3200" i="1" dirty="0" smtClean="0">
                <a:sym typeface="Symbol" panose="05050102010706020507" pitchFamily="18" charset="2"/>
              </a:rPr>
              <a:t>R</a:t>
            </a:r>
            <a:r>
              <a:rPr lang="en-US" altLang="en-US" sz="3200" dirty="0" smtClean="0">
                <a:sym typeface="Symbol" panose="05050102010706020507" pitchFamily="18" charset="2"/>
              </a:rPr>
              <a:t>  a=b]</a:t>
            </a:r>
          </a:p>
        </p:txBody>
      </p:sp>
    </p:spTree>
    <p:extLst>
      <p:ext uri="{BB962C8B-B14F-4D97-AF65-F5344CB8AC3E}">
        <p14:creationId xmlns:p14="http://schemas.microsoft.com/office/powerpoint/2010/main" val="365035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Symmetry </a:t>
            </a:r>
            <a:r>
              <a:rPr lang="th-TH" altLang="en-US" dirty="0" smtClean="0"/>
              <a:t>และ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Antisymmetry</a:t>
            </a:r>
            <a:endParaRPr lang="en-US" altLang="en-US" dirty="0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800" dirty="0" smtClean="0"/>
              <a:t>ใน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symmetric </a:t>
            </a:r>
            <a:r>
              <a:rPr lang="en-US" altLang="en-US" sz="2800" dirty="0" smtClean="0"/>
              <a:t>relation </a:t>
            </a:r>
            <a:r>
              <a:rPr lang="en-US" altLang="en-US" sz="2800" dirty="0" err="1" smtClean="0"/>
              <a:t>a</a:t>
            </a:r>
            <a:r>
              <a:rPr lang="en-US" altLang="en-US" sz="2800" i="1" dirty="0" err="1" smtClean="0"/>
              <a:t>R</a:t>
            </a:r>
            <a:r>
              <a:rPr lang="en-US" altLang="en-US" sz="2800" dirty="0" err="1" smtClean="0"/>
              <a:t>b</a:t>
            </a:r>
            <a:r>
              <a:rPr lang="en-US" altLang="en-US" sz="2800" dirty="0" smtClean="0">
                <a:sym typeface="Symbol" panose="05050102010706020507" pitchFamily="18" charset="2"/>
              </a:rPr>
              <a:t>  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b</a:t>
            </a:r>
            <a:r>
              <a:rPr lang="en-US" altLang="en-US" sz="2800" i="1" dirty="0" err="1" smtClean="0">
                <a:sym typeface="Symbol" panose="05050102010706020507" pitchFamily="18" charset="2"/>
              </a:rPr>
              <a:t>R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</a:t>
            </a:r>
            <a:endParaRPr lang="en-US" altLang="en-US" sz="2800" dirty="0" smtClean="0">
              <a:sym typeface="Symbol" panose="05050102010706020507" pitchFamily="18" charset="2"/>
            </a:endParaRPr>
          </a:p>
          <a:p>
            <a:r>
              <a:rPr lang="th-TH" altLang="en-US" sz="2800" dirty="0" smtClean="0">
                <a:sym typeface="Symbol" panose="05050102010706020507" pitchFamily="18" charset="2"/>
              </a:rPr>
              <a:t>ใน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antisymmetric</a:t>
            </a:r>
            <a:r>
              <a:rPr lang="en-US" alt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800" dirty="0" smtClean="0">
                <a:sym typeface="Symbol" panose="05050102010706020507" pitchFamily="18" charset="2"/>
              </a:rPr>
              <a:t>relation, </a:t>
            </a:r>
            <a:r>
              <a:rPr lang="th-TH" altLang="en-US" sz="2800" dirty="0" smtClean="0">
                <a:sym typeface="Symbol" panose="05050102010706020507" pitchFamily="18" charset="2"/>
              </a:rPr>
              <a:t>ถ้า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en-US" altLang="en-US" sz="2800" dirty="0" err="1" smtClean="0"/>
              <a:t>a</a:t>
            </a:r>
            <a:r>
              <a:rPr lang="en-US" altLang="en-US" sz="2800" i="1" dirty="0" err="1" smtClean="0"/>
              <a:t>R</a:t>
            </a:r>
            <a:r>
              <a:rPr lang="en-US" altLang="en-US" sz="2800" dirty="0" err="1" smtClean="0"/>
              <a:t>b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th-TH" altLang="en-US" sz="2800" dirty="0" smtClean="0">
                <a:sym typeface="Symbol" panose="05050102010706020507" pitchFamily="18" charset="2"/>
              </a:rPr>
              <a:t>และ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b</a:t>
            </a:r>
            <a:r>
              <a:rPr lang="en-US" altLang="en-US" sz="2800" i="1" dirty="0" err="1" smtClean="0">
                <a:sym typeface="Symbol" panose="05050102010706020507" pitchFamily="18" charset="2"/>
              </a:rPr>
              <a:t>R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th-TH" altLang="en-US" sz="2800" dirty="0" smtClean="0">
                <a:sym typeface="Symbol" panose="05050102010706020507" pitchFamily="18" charset="2"/>
              </a:rPr>
              <a:t>จะจริงเมื่อ</a:t>
            </a:r>
            <a:r>
              <a:rPr lang="en-US" altLang="en-US" sz="2800" dirty="0" smtClean="0">
                <a:sym typeface="Symbol" panose="05050102010706020507" pitchFamily="18" charset="2"/>
              </a:rPr>
              <a:t> a=b</a:t>
            </a:r>
          </a:p>
          <a:p>
            <a:r>
              <a:rPr lang="en-US" altLang="en-US" sz="2800" dirty="0" smtClean="0">
                <a:sym typeface="Symbol" panose="05050102010706020507" pitchFamily="18" charset="2"/>
              </a:rPr>
              <a:t>An </a:t>
            </a:r>
            <a:r>
              <a:rPr lang="en-US" altLang="en-US" sz="2800" dirty="0" err="1" smtClean="0">
                <a:sym typeface="Symbol" panose="05050102010706020507" pitchFamily="18" charset="2"/>
              </a:rPr>
              <a:t>antisymmetric</a:t>
            </a:r>
            <a:r>
              <a:rPr lang="en-US" altLang="en-US" sz="2800" dirty="0" smtClean="0">
                <a:sym typeface="Symbol" panose="05050102010706020507" pitchFamily="18" charset="2"/>
              </a:rPr>
              <a:t> relation </a:t>
            </a:r>
            <a:r>
              <a:rPr lang="th-TH" altLang="en-US" sz="2800" dirty="0" smtClean="0">
                <a:sym typeface="Symbol" panose="05050102010706020507" pitchFamily="18" charset="2"/>
              </a:rPr>
              <a:t>ไม่จำเป็นจะต้องเป็นความ </a:t>
            </a:r>
            <a:r>
              <a:rPr lang="en-US" altLang="en-US" sz="2800" dirty="0" smtClean="0">
                <a:sym typeface="Symbol" panose="05050102010706020507" pitchFamily="18" charset="2"/>
              </a:rPr>
              <a:t>relation </a:t>
            </a:r>
            <a:r>
              <a:rPr lang="th-TH" altLang="en-US" sz="2800" dirty="0" smtClean="0">
                <a:sym typeface="Symbol" panose="05050102010706020507" pitchFamily="18" charset="2"/>
              </a:rPr>
              <a:t>แบบ </a:t>
            </a:r>
            <a:r>
              <a:rPr lang="en-US" altLang="en-US" sz="2800" dirty="0" smtClean="0">
                <a:sym typeface="Symbol" panose="05050102010706020507" pitchFamily="18" charset="2"/>
              </a:rPr>
              <a:t>reflexive</a:t>
            </a:r>
          </a:p>
          <a:p>
            <a:r>
              <a:rPr lang="en-US" altLang="en-US" sz="2800" dirty="0">
                <a:sym typeface="Symbol" panose="05050102010706020507" pitchFamily="18" charset="2"/>
              </a:rPr>
              <a:t>R</a:t>
            </a:r>
            <a:r>
              <a:rPr lang="en-US" altLang="en-US" sz="2800" dirty="0" smtClean="0">
                <a:sym typeface="Symbol" panose="05050102010706020507" pitchFamily="18" charset="2"/>
              </a:rPr>
              <a:t>elation </a:t>
            </a:r>
            <a:r>
              <a:rPr lang="th-TH" altLang="en-US" sz="2800" dirty="0" smtClean="0">
                <a:sym typeface="Symbol" panose="05050102010706020507" pitchFamily="18" charset="2"/>
              </a:rPr>
              <a:t>สามารถเป็น</a:t>
            </a:r>
            <a:endParaRPr lang="en-US" altLang="en-US" sz="2800" dirty="0" smtClean="0">
              <a:sym typeface="Symbol" panose="05050102010706020507" pitchFamily="18" charset="2"/>
            </a:endParaRPr>
          </a:p>
          <a:p>
            <a:pPr lvl="1"/>
            <a:r>
              <a:rPr lang="th-TH" altLang="en-US" sz="2400" u="sng" dirty="0" smtClean="0">
                <a:sym typeface="Symbol" panose="05050102010706020507" pitchFamily="18" charset="2"/>
              </a:rPr>
              <a:t>ทั้ง</a:t>
            </a:r>
            <a:r>
              <a:rPr lang="en-US" altLang="en-US" sz="2400" dirty="0" smtClean="0">
                <a:sym typeface="Symbol" panose="05050102010706020507" pitchFamily="18" charset="2"/>
              </a:rPr>
              <a:t> symmetric </a:t>
            </a:r>
            <a:r>
              <a:rPr lang="th-TH" altLang="en-US" sz="2400" dirty="0" smtClean="0">
                <a:sym typeface="Symbol" panose="05050102010706020507" pitchFamily="18" charset="2"/>
              </a:rPr>
              <a:t>และ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  <a:r>
              <a:rPr lang="en-US" altLang="en-US" sz="2400" dirty="0" err="1" smtClean="0">
                <a:sym typeface="Symbol" panose="05050102010706020507" pitchFamily="18" charset="2"/>
              </a:rPr>
              <a:t>antisymmetric</a:t>
            </a:r>
            <a:r>
              <a:rPr lang="en-US" altLang="en-US" sz="2400" dirty="0" smtClean="0">
                <a:sym typeface="Symbol" panose="05050102010706020507" pitchFamily="18" charset="2"/>
              </a:rPr>
              <a:t> </a:t>
            </a: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ไม่เป็นเลย</a:t>
            </a:r>
          </a:p>
          <a:p>
            <a:pPr lvl="1"/>
            <a:r>
              <a:rPr lang="th-TH" altLang="en-US" sz="2400" dirty="0" smtClean="0">
                <a:sym typeface="Symbol" panose="05050102010706020507" pitchFamily="18" charset="2"/>
              </a:rPr>
              <a:t>มีคุณสมบัติอย่างใดอย่างหนึ่ง</a:t>
            </a:r>
            <a:endParaRPr lang="en-US" altLang="en-US" sz="2400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028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15166</TotalTime>
  <Words>2801</Words>
  <Application>Microsoft Office PowerPoint</Application>
  <PresentationFormat>On-screen Show (4:3)</PresentationFormat>
  <Paragraphs>434</Paragraphs>
  <Slides>39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54" baseType="lpstr">
      <vt:lpstr>ＭＳ Ｐゴシック</vt:lpstr>
      <vt:lpstr>ＭＳ Ｐゴシック</vt:lpstr>
      <vt:lpstr>Algerian</vt:lpstr>
      <vt:lpstr>Angsana New</vt:lpstr>
      <vt:lpstr>Arial</vt:lpstr>
      <vt:lpstr>Arial Narrow</vt:lpstr>
      <vt:lpstr>Calibri</vt:lpstr>
      <vt:lpstr>Consolas</vt:lpstr>
      <vt:lpstr>Cordia New</vt:lpstr>
      <vt:lpstr>FreesiaUPC</vt:lpstr>
      <vt:lpstr>Symbol</vt:lpstr>
      <vt:lpstr>Tw Cen MT</vt:lpstr>
      <vt:lpstr>Wingdings</vt:lpstr>
      <vt:lpstr>Wingdings 2</vt:lpstr>
      <vt:lpstr>ตรงกลาง</vt:lpstr>
      <vt:lpstr>Relations </vt:lpstr>
      <vt:lpstr>Introduction</vt:lpstr>
      <vt:lpstr>Relations: Representation</vt:lpstr>
      <vt:lpstr>Relations บน Set</vt:lpstr>
      <vt:lpstr>ตัวอย่าง</vt:lpstr>
      <vt:lpstr>คุณสมบัติของ Relation</vt:lpstr>
      <vt:lpstr>คุณสมบัติ: Reflexivity</vt:lpstr>
      <vt:lpstr>คุณสมบัติ: Symmetry</vt:lpstr>
      <vt:lpstr>Symmetry และ Antisymmetry</vt:lpstr>
      <vt:lpstr>ตัวอย่าง: Symmetric Relations:</vt:lpstr>
      <vt:lpstr>คุณสมบัติ: Transitivity</vt:lpstr>
      <vt:lpstr>Transitivity: ตัวอย่าง</vt:lpstr>
      <vt:lpstr>คุณสมบัติเพิ่มเติม</vt:lpstr>
      <vt:lpstr>Combining Relations</vt:lpstr>
      <vt:lpstr>Combining Relations: ตัวอย่าง</vt:lpstr>
      <vt:lpstr>Composite of Relations</vt:lpstr>
      <vt:lpstr>Composite of Relations: ตัวอย่าง</vt:lpstr>
      <vt:lpstr>Powers of Relations</vt:lpstr>
      <vt:lpstr>Representing Relations: 0-1 Matrices </vt:lpstr>
      <vt:lpstr>0-1 Matrix</vt:lpstr>
      <vt:lpstr>Matrix Representation: ตัวอย่าง</vt:lpstr>
      <vt:lpstr>การใช้งาน Matrix Representation (1)</vt:lpstr>
      <vt:lpstr>การใช้งาน Matrix Representation (2)</vt:lpstr>
      <vt:lpstr>Matrix Representation: ตัวอย่างที่ 1</vt:lpstr>
      <vt:lpstr>Matrix Representation: ตัวอย่างที่ 2</vt:lpstr>
      <vt:lpstr>Matrix Representation: Combining Relations</vt:lpstr>
      <vt:lpstr>Combining Relations: ตัวอย่าง</vt:lpstr>
      <vt:lpstr>Composing Relations: ตัวอย่าง</vt:lpstr>
      <vt:lpstr>Composing Relations: แบบฝึกหัด</vt:lpstr>
      <vt:lpstr>Equivalence Relation</vt:lpstr>
      <vt:lpstr>ตัวอย่าง 1: Equivalence Relations</vt:lpstr>
      <vt:lpstr>ตัวอย่าง 2: Equivalence Relations</vt:lpstr>
      <vt:lpstr>Equivalence Class</vt:lpstr>
      <vt:lpstr>ตัวอย่าง : Equivalence Class </vt:lpstr>
      <vt:lpstr>Partitions  Partitions  </vt:lpstr>
      <vt:lpstr>Partitions  ตัวอย่าง: Partitions  </vt:lpstr>
      <vt:lpstr>กลับมาที่ Equivalence Class อีกที</vt:lpstr>
      <vt:lpstr>แบบฝึกหัดทำส่ง (1)</vt:lpstr>
      <vt:lpstr>แบบฝึกหัดทำส่ง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780</cp:revision>
  <dcterms:created xsi:type="dcterms:W3CDTF">2010-02-28T04:09:14Z</dcterms:created>
  <dcterms:modified xsi:type="dcterms:W3CDTF">2014-09-23T13:12:38Z</dcterms:modified>
</cp:coreProperties>
</file>