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89" r:id="rId2"/>
    <p:sldId id="292" r:id="rId3"/>
    <p:sldId id="293" r:id="rId4"/>
    <p:sldId id="345" r:id="rId5"/>
    <p:sldId id="294" r:id="rId6"/>
    <p:sldId id="295" r:id="rId7"/>
    <p:sldId id="346" r:id="rId8"/>
    <p:sldId id="296" r:id="rId9"/>
    <p:sldId id="297" r:id="rId10"/>
    <p:sldId id="299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2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6" r:id="rId36"/>
    <p:sldId id="337" r:id="rId37"/>
    <p:sldId id="338" r:id="rId38"/>
    <p:sldId id="339" r:id="rId39"/>
    <p:sldId id="348" r:id="rId40"/>
    <p:sldId id="347" r:id="rId41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93980" autoAdjust="0"/>
  </p:normalViewPr>
  <p:slideViewPr>
    <p:cSldViewPr>
      <p:cViewPr varScale="1">
        <p:scale>
          <a:sx n="70" d="100"/>
          <a:sy n="70" d="100"/>
        </p:scale>
        <p:origin x="10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8/11/2014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>
                <a:latin typeface="Calibri" panose="020F0502020204030204" pitchFamily="34" charset="0"/>
              </a:rPr>
              <a:t>No, because each of a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1</a:t>
            </a:r>
            <a:r>
              <a:rPr lang="en-US" altLang="en-US" sz="1200" dirty="0" smtClean="0">
                <a:latin typeface="Calibri" panose="020F0502020204030204" pitchFamily="34" charset="0"/>
              </a:rPr>
              <a:t>, a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2</a:t>
            </a:r>
            <a:r>
              <a:rPr lang="en-US" altLang="en-US" sz="1200" dirty="0" smtClean="0">
                <a:latin typeface="Calibri" panose="020F0502020204030204" pitchFamily="34" charset="0"/>
              </a:rPr>
              <a:t> has two images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83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No, b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1</a:t>
            </a:r>
            <a:r>
              <a:rPr lang="en-US" altLang="en-US" sz="1200" dirty="0" smtClean="0">
                <a:latin typeface="Calibri" panose="020F0502020204030204" pitchFamily="34" charset="0"/>
              </a:rPr>
              <a:t> has 2 </a:t>
            </a:r>
            <a:r>
              <a:rPr lang="en-US" altLang="en-US" sz="1200" dirty="0" err="1" smtClean="0">
                <a:latin typeface="Calibri" panose="020F0502020204030204" pitchFamily="34" charset="0"/>
              </a:rPr>
              <a:t>preimages</a:t>
            </a:r>
            <a:endParaRPr lang="en-US" altLang="en-US" sz="1200" dirty="0" smtClean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No, b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4</a:t>
            </a:r>
            <a:r>
              <a:rPr lang="en-US" altLang="en-US" sz="1200" dirty="0" smtClean="0">
                <a:latin typeface="Calibri" panose="020F0502020204030204" pitchFamily="34" charset="0"/>
              </a:rPr>
              <a:t> has no </a:t>
            </a:r>
            <a:r>
              <a:rPr lang="en-US" altLang="en-US" sz="1200" dirty="0" err="1" smtClean="0">
                <a:latin typeface="Calibri" panose="020F0502020204030204" pitchFamily="34" charset="0"/>
              </a:rPr>
              <a:t>preimage</a:t>
            </a:r>
            <a:endParaRPr lang="en-US" altLang="en-US" sz="1200" dirty="0" smtClean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69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Yes, no b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i</a:t>
            </a:r>
            <a:r>
              <a:rPr lang="en-US" altLang="en-US" sz="1200" dirty="0" smtClean="0">
                <a:latin typeface="Calibri" panose="020F0502020204030204" pitchFamily="34" charset="0"/>
              </a:rPr>
              <a:t> has 2 </a:t>
            </a:r>
            <a:r>
              <a:rPr lang="en-US" altLang="en-US" sz="1200" dirty="0" err="1" smtClean="0">
                <a:latin typeface="Calibri" panose="020F0502020204030204" pitchFamily="34" charset="0"/>
              </a:rPr>
              <a:t>preimages</a:t>
            </a:r>
            <a:endParaRPr lang="en-US" altLang="en-US" sz="1200" dirty="0" smtClean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No, b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4</a:t>
            </a:r>
            <a:r>
              <a:rPr lang="en-US" altLang="en-US" sz="1200" dirty="0" smtClean="0">
                <a:latin typeface="Calibri" panose="020F0502020204030204" pitchFamily="34" charset="0"/>
              </a:rPr>
              <a:t> has no </a:t>
            </a:r>
            <a:r>
              <a:rPr lang="en-US" altLang="en-US" sz="1200" dirty="0" err="1" smtClean="0">
                <a:latin typeface="Calibri" panose="020F0502020204030204" pitchFamily="34" charset="0"/>
              </a:rPr>
              <a:t>preimage</a:t>
            </a:r>
            <a:endParaRPr lang="en-US" altLang="en-US" sz="1200" dirty="0" smtClean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69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No, </a:t>
            </a:r>
            <a:r>
              <a:rPr lang="en-US" altLang="en-US" dirty="0" smtClean="0">
                <a:latin typeface="Calibri" panose="020F0502020204030204" pitchFamily="34" charset="0"/>
              </a:rPr>
              <a:t>b</a:t>
            </a:r>
            <a:r>
              <a:rPr lang="en-US" altLang="en-US" baseline="-25000" dirty="0" smtClean="0">
                <a:latin typeface="Calibri" panose="020F0502020204030204" pitchFamily="34" charset="0"/>
              </a:rPr>
              <a:t>3</a:t>
            </a:r>
            <a:r>
              <a:rPr lang="en-US" altLang="en-US" dirty="0" smtClean="0">
                <a:latin typeface="Calibri" panose="020F0502020204030204" pitchFamily="34" charset="0"/>
              </a:rPr>
              <a:t> has 2 </a:t>
            </a:r>
            <a:r>
              <a:rPr lang="en-US" altLang="en-US" dirty="0" err="1" smtClean="0">
                <a:latin typeface="Calibri" panose="020F0502020204030204" pitchFamily="34" charset="0"/>
              </a:rPr>
              <a:t>preimages</a:t>
            </a:r>
            <a:endParaRPr lang="en-US" altLang="en-US" sz="1200" dirty="0" smtClean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Yes, </a:t>
            </a:r>
            <a:r>
              <a:rPr lang="en-US" altLang="en-US" dirty="0" smtClean="0">
                <a:latin typeface="Calibri" panose="020F0502020204030204" pitchFamily="34" charset="0"/>
              </a:rPr>
              <a:t>every b</a:t>
            </a:r>
            <a:r>
              <a:rPr lang="en-US" altLang="en-US" baseline="-25000" dirty="0" smtClean="0">
                <a:latin typeface="Calibri" panose="020F0502020204030204" pitchFamily="34" charset="0"/>
              </a:rPr>
              <a:t>i</a:t>
            </a:r>
            <a:r>
              <a:rPr lang="en-US" altLang="en-US" dirty="0" smtClean="0">
                <a:latin typeface="Calibri" panose="020F0502020204030204" pitchFamily="34" charset="0"/>
              </a:rPr>
              <a:t> has a </a:t>
            </a:r>
            <a:r>
              <a:rPr lang="en-US" altLang="en-US" dirty="0" err="1" smtClean="0">
                <a:latin typeface="Calibri" panose="020F0502020204030204" pitchFamily="34" charset="0"/>
              </a:rPr>
              <a:t>preimage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55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eaLnBrk="0" hangingPunct="0">
              <a:spcBef>
                <a:spcPct val="20000"/>
              </a:spcBef>
              <a:defRPr/>
            </a:pPr>
            <a:r>
              <a:rPr lang="en-US" sz="1200" dirty="0" smtClean="0">
                <a:latin typeface="+mn-lt"/>
                <a:ea typeface="+mn-ea"/>
              </a:rPr>
              <a:t>Thus, it is a </a:t>
            </a:r>
            <a:r>
              <a:rPr lang="en-US" sz="1200" dirty="0" err="1" smtClean="0">
                <a:latin typeface="+mn-lt"/>
                <a:ea typeface="+mn-ea"/>
              </a:rPr>
              <a:t>bijection</a:t>
            </a:r>
            <a:r>
              <a:rPr lang="en-US" sz="1200" dirty="0" smtClean="0">
                <a:latin typeface="+mn-lt"/>
                <a:ea typeface="+mn-ea"/>
              </a:rPr>
              <a:t> or a </a:t>
            </a:r>
          </a:p>
          <a:p>
            <a:pPr marL="285750" indent="-285750" eaLnBrk="0" hangingPunct="0">
              <a:spcBef>
                <a:spcPct val="20000"/>
              </a:spcBef>
              <a:defRPr/>
            </a:pPr>
            <a:r>
              <a:rPr lang="en-US" sz="1200" dirty="0" smtClean="0">
                <a:latin typeface="+mn-lt"/>
                <a:ea typeface="+mn-ea"/>
              </a:rPr>
              <a:t>one-to-one correspondence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02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Thus, the range is the set of all odd integers</a:t>
            </a:r>
          </a:p>
          <a:p>
            <a:r>
              <a:rPr lang="en-US" altLang="en-US" dirty="0" smtClean="0"/>
              <a:t>Since the range and the codomain are different (i.e., </a:t>
            </a:r>
            <a:r>
              <a:rPr lang="en-US" altLang="en-US" dirty="0" err="1" smtClean="0"/>
              <a:t>rng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) </a:t>
            </a:r>
            <a:r>
              <a:rPr lang="en-US" altLang="en-US" dirty="0" smtClean="0">
                <a:sym typeface="Symbol" panose="05050102010706020507" pitchFamily="18" charset="2"/>
              </a:rPr>
              <a:t></a:t>
            </a:r>
            <a:r>
              <a:rPr lang="en-US" altLang="en-US" i="1" dirty="0" smtClean="0">
                <a:latin typeface="Algerian" panose="04020705040A02060702" pitchFamily="82" charset="0"/>
              </a:rPr>
              <a:t> Z</a:t>
            </a:r>
            <a:r>
              <a:rPr lang="en-US" altLang="en-US" dirty="0" smtClean="0"/>
              <a:t>), we can conclude that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is not onto (</a:t>
            </a:r>
            <a:r>
              <a:rPr lang="en-US" altLang="en-US" dirty="0" err="1" smtClean="0"/>
              <a:t>surjective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However,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is one-to-one injective.  Using simple algebra, we have: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i="1" dirty="0" smtClean="0"/>
              <a:t>	f</a:t>
            </a:r>
            <a:r>
              <a:rPr lang="en-US" altLang="en-US" dirty="0" smtClean="0"/>
              <a:t>(x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) =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(x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) </a:t>
            </a:r>
            <a:r>
              <a:rPr lang="en-US" altLang="en-US" dirty="0" smtClean="0">
                <a:sym typeface="Symbol" panose="05050102010706020507" pitchFamily="18" charset="2"/>
              </a:rPr>
              <a:t> 2x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-3 = 2x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-3   x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= x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    QED</a:t>
            </a:r>
            <a:endParaRPr lang="en-US" alt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  <a:ea typeface="+mn-ea"/>
              </a:rPr>
              <a:t>By changing the domain and codomain of </a:t>
            </a:r>
            <a:r>
              <a:rPr lang="en-US" sz="1200" i="1" dirty="0" smtClean="0">
                <a:latin typeface="+mn-lt"/>
                <a:ea typeface="+mn-ea"/>
              </a:rPr>
              <a:t>f</a:t>
            </a:r>
            <a:r>
              <a:rPr lang="en-US" sz="1200" dirty="0" smtClean="0">
                <a:latin typeface="+mn-lt"/>
                <a:ea typeface="+mn-ea"/>
              </a:rPr>
              <a:t>, </a:t>
            </a:r>
            <a:r>
              <a:rPr lang="en-US" sz="1200" i="1" dirty="0" smtClean="0">
                <a:latin typeface="+mn-lt"/>
                <a:ea typeface="+mn-ea"/>
              </a:rPr>
              <a:t>f</a:t>
            </a:r>
            <a:r>
              <a:rPr lang="en-US" sz="1200" dirty="0" smtClean="0">
                <a:latin typeface="+mn-lt"/>
                <a:ea typeface="+mn-ea"/>
              </a:rPr>
              <a:t> is not even a function anymore.  Indeed, </a:t>
            </a:r>
            <a:r>
              <a:rPr lang="en-US" sz="1200" i="1" dirty="0" smtClean="0">
                <a:latin typeface="+mn-lt"/>
                <a:ea typeface="+mn-ea"/>
              </a:rPr>
              <a:t>f</a:t>
            </a:r>
            <a:r>
              <a:rPr lang="en-US" sz="1200" dirty="0" smtClean="0">
                <a:latin typeface="+mn-lt"/>
                <a:ea typeface="+mn-ea"/>
              </a:rPr>
              <a:t>(1)=2</a:t>
            </a:r>
            <a:r>
              <a:rPr lang="en-US" sz="1200" dirty="0" smtClean="0">
                <a:latin typeface="+mn-lt"/>
                <a:ea typeface="+mn-ea"/>
                <a:sym typeface="Symbol"/>
              </a:rPr>
              <a:t></a:t>
            </a:r>
            <a:r>
              <a:rPr lang="en-US" sz="1200" dirty="0" smtClean="0">
                <a:latin typeface="+mn-lt"/>
                <a:ea typeface="+mn-ea"/>
              </a:rPr>
              <a:t>1-3=-1</a:t>
            </a:r>
            <a:r>
              <a:rPr lang="en-US" sz="1200" dirty="0" smtClean="0">
                <a:latin typeface="+mn-lt"/>
                <a:ea typeface="+mn-ea"/>
                <a:sym typeface="Symbol"/>
              </a:rPr>
              <a:t></a:t>
            </a:r>
            <a:r>
              <a:rPr lang="en-US" sz="1200" i="1" dirty="0" smtClean="0">
                <a:latin typeface="Algerian" pitchFamily="82" charset="0"/>
                <a:ea typeface="+mn-ea"/>
                <a:cs typeface="Arial" charset="0"/>
              </a:rPr>
              <a:t>N</a:t>
            </a:r>
            <a:r>
              <a:rPr lang="en-US" sz="1200" dirty="0" smtClean="0">
                <a:latin typeface="+mn-lt"/>
                <a:ea typeface="+mn-ea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51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 smtClean="0"/>
              <a:t>It is not one-to-one (injective)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i="1" dirty="0" smtClean="0"/>
              <a:t>	f</a:t>
            </a:r>
            <a:r>
              <a:rPr lang="en-US" altLang="en-US" sz="2000" dirty="0" smtClean="0"/>
              <a:t>(x</a:t>
            </a:r>
            <a:r>
              <a:rPr lang="en-US" altLang="en-US" sz="2000" baseline="-25000" dirty="0" smtClean="0"/>
              <a:t>1</a:t>
            </a:r>
            <a:r>
              <a:rPr lang="en-US" altLang="en-US" sz="2000" dirty="0" smtClean="0"/>
              <a:t>)=</a:t>
            </a:r>
            <a:r>
              <a:rPr lang="en-US" altLang="en-US" sz="2000" i="1" dirty="0" smtClean="0"/>
              <a:t>f</a:t>
            </a:r>
            <a:r>
              <a:rPr lang="en-US" altLang="en-US" sz="2000" dirty="0" smtClean="0"/>
              <a:t>(x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) </a:t>
            </a:r>
            <a:r>
              <a:rPr lang="en-US" altLang="en-US" sz="2000" dirty="0" smtClean="0">
                <a:sym typeface="Symbol" panose="05050102010706020507" pitchFamily="18" charset="2"/>
              </a:rPr>
              <a:t> </a:t>
            </a:r>
            <a:r>
              <a:rPr lang="en-US" altLang="en-US" sz="2000" dirty="0" smtClean="0"/>
              <a:t>x</a:t>
            </a:r>
            <a:r>
              <a:rPr lang="en-US" altLang="en-US" sz="2000" baseline="-25000" dirty="0" smtClean="0"/>
              <a:t>1</a:t>
            </a:r>
            <a:r>
              <a:rPr lang="en-US" altLang="en-US" sz="2000" baseline="30000" dirty="0" smtClean="0"/>
              <a:t>2</a:t>
            </a:r>
            <a:r>
              <a:rPr lang="en-US" altLang="en-US" sz="2000" dirty="0" smtClean="0"/>
              <a:t>-5x</a:t>
            </a:r>
            <a:r>
              <a:rPr lang="en-US" altLang="en-US" sz="2000" baseline="-25000" dirty="0" smtClean="0"/>
              <a:t>1</a:t>
            </a:r>
            <a:r>
              <a:rPr lang="en-US" altLang="en-US" sz="2000" dirty="0" smtClean="0"/>
              <a:t>+5=x</a:t>
            </a:r>
            <a:r>
              <a:rPr lang="en-US" altLang="en-US" sz="2000" baseline="-25000" dirty="0" smtClean="0"/>
              <a:t>2</a:t>
            </a:r>
            <a:r>
              <a:rPr lang="en-US" altLang="en-US" sz="2000" baseline="30000" dirty="0" smtClean="0"/>
              <a:t>2 </a:t>
            </a:r>
            <a:r>
              <a:rPr lang="en-US" altLang="en-US" sz="2000" dirty="0" smtClean="0"/>
              <a:t>- 5x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+5 </a:t>
            </a:r>
            <a:r>
              <a:rPr lang="en-US" altLang="en-US" sz="2000" dirty="0" smtClean="0">
                <a:sym typeface="Symbol" panose="05050102010706020507" pitchFamily="18" charset="2"/>
              </a:rPr>
              <a:t> </a:t>
            </a:r>
            <a:r>
              <a:rPr lang="en-US" altLang="en-US" sz="2000" dirty="0" smtClean="0"/>
              <a:t>x</a:t>
            </a:r>
            <a:r>
              <a:rPr lang="en-US" altLang="en-US" sz="2000" baseline="-25000" dirty="0" smtClean="0"/>
              <a:t>1</a:t>
            </a:r>
            <a:r>
              <a:rPr lang="en-US" altLang="en-US" sz="2000" baseline="30000" dirty="0" smtClean="0"/>
              <a:t>2 </a:t>
            </a:r>
            <a:r>
              <a:rPr lang="en-US" altLang="en-US" sz="2000" dirty="0" smtClean="0"/>
              <a:t>- 5x</a:t>
            </a:r>
            <a:r>
              <a:rPr lang="en-US" altLang="en-US" sz="2000" baseline="-25000" dirty="0" smtClean="0"/>
              <a:t>1</a:t>
            </a:r>
            <a:r>
              <a:rPr lang="en-US" altLang="en-US" sz="2000" dirty="0" smtClean="0"/>
              <a:t> = x</a:t>
            </a:r>
            <a:r>
              <a:rPr lang="en-US" altLang="en-US" sz="2000" baseline="-25000" dirty="0" smtClean="0"/>
              <a:t>2</a:t>
            </a:r>
            <a:r>
              <a:rPr lang="en-US" altLang="en-US" sz="2000" baseline="30000" dirty="0" smtClean="0"/>
              <a:t>2 </a:t>
            </a:r>
            <a:r>
              <a:rPr lang="en-US" altLang="en-US" sz="2000" dirty="0" smtClean="0"/>
              <a:t>- 5x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>
                <a:sym typeface="Symbol" panose="05050102010706020507" pitchFamily="18" charset="2"/>
              </a:rPr>
              <a:t>		           </a:t>
            </a:r>
            <a:r>
              <a:rPr lang="en-US" altLang="en-US" sz="2000" dirty="0" smtClean="0"/>
              <a:t>x</a:t>
            </a:r>
            <a:r>
              <a:rPr lang="en-US" altLang="en-US" sz="2000" baseline="-25000" dirty="0" smtClean="0"/>
              <a:t>1</a:t>
            </a:r>
            <a:r>
              <a:rPr lang="en-US" altLang="en-US" sz="2000" baseline="30000" dirty="0" smtClean="0"/>
              <a:t>2 </a:t>
            </a:r>
            <a:r>
              <a:rPr lang="en-US" altLang="en-US" sz="2000" dirty="0" smtClean="0"/>
              <a:t>- x</a:t>
            </a:r>
            <a:r>
              <a:rPr lang="en-US" altLang="en-US" sz="2000" baseline="-25000" dirty="0" smtClean="0"/>
              <a:t>2</a:t>
            </a:r>
            <a:r>
              <a:rPr lang="en-US" altLang="en-US" sz="2000" baseline="30000" dirty="0" smtClean="0"/>
              <a:t>2 </a:t>
            </a:r>
            <a:r>
              <a:rPr lang="en-US" altLang="en-US" sz="2000" dirty="0" smtClean="0"/>
              <a:t>= 5x</a:t>
            </a:r>
            <a:r>
              <a:rPr lang="en-US" altLang="en-US" sz="2000" baseline="-25000" dirty="0" smtClean="0"/>
              <a:t>1 </a:t>
            </a:r>
            <a:r>
              <a:rPr lang="en-US" altLang="en-US" sz="2000" dirty="0" smtClean="0"/>
              <a:t>- 5x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  (</a:t>
            </a:r>
            <a:r>
              <a:rPr lang="en-US" altLang="en-US" sz="2000" dirty="0" smtClean="0"/>
              <a:t>x</a:t>
            </a:r>
            <a:r>
              <a:rPr lang="en-US" altLang="en-US" sz="2000" baseline="-25000" dirty="0" smtClean="0"/>
              <a:t>1</a:t>
            </a:r>
            <a:r>
              <a:rPr lang="en-US" altLang="en-US" sz="2000" baseline="30000" dirty="0" smtClean="0"/>
              <a:t> </a:t>
            </a:r>
            <a:r>
              <a:rPr lang="en-US" altLang="en-US" sz="2000" dirty="0" smtClean="0"/>
              <a:t>- x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)(x</a:t>
            </a:r>
            <a:r>
              <a:rPr lang="en-US" altLang="en-US" sz="2000" baseline="-25000" dirty="0" smtClean="0"/>
              <a:t>1</a:t>
            </a:r>
            <a:r>
              <a:rPr lang="en-US" altLang="en-US" sz="2000" baseline="30000" dirty="0" smtClean="0"/>
              <a:t> </a:t>
            </a:r>
            <a:r>
              <a:rPr lang="en-US" altLang="en-US" sz="2000" dirty="0" smtClean="0"/>
              <a:t>+ x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) = 5(x</a:t>
            </a:r>
            <a:r>
              <a:rPr lang="en-US" altLang="en-US" sz="2000" baseline="-25000" dirty="0" smtClean="0"/>
              <a:t>1 </a:t>
            </a:r>
            <a:r>
              <a:rPr lang="en-US" altLang="en-US" sz="2000" dirty="0" smtClean="0"/>
              <a:t>- x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)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dirty="0" smtClean="0"/>
              <a:t>		          </a:t>
            </a:r>
            <a:r>
              <a:rPr lang="en-US" altLang="en-US" sz="2000" dirty="0" smtClean="0">
                <a:sym typeface="Symbol" panose="05050102010706020507" pitchFamily="18" charset="2"/>
              </a:rPr>
              <a:t> </a:t>
            </a:r>
            <a:r>
              <a:rPr lang="en-US" altLang="en-US" sz="2000" dirty="0" smtClean="0"/>
              <a:t>(x</a:t>
            </a:r>
            <a:r>
              <a:rPr lang="en-US" altLang="en-US" sz="2000" baseline="-25000" dirty="0" smtClean="0"/>
              <a:t>1</a:t>
            </a:r>
            <a:r>
              <a:rPr lang="en-US" altLang="en-US" sz="2000" baseline="30000" dirty="0" smtClean="0"/>
              <a:t> </a:t>
            </a:r>
            <a:r>
              <a:rPr lang="en-US" altLang="en-US" sz="2000" dirty="0" smtClean="0"/>
              <a:t>+ x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) = 5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dirty="0" smtClean="0"/>
              <a:t>	Many x</a:t>
            </a:r>
            <a:r>
              <a:rPr lang="en-US" altLang="en-US" sz="2000" baseline="-25000" dirty="0" smtClean="0"/>
              <a:t>1</a:t>
            </a:r>
            <a:r>
              <a:rPr lang="en-US" altLang="en-US" sz="2000" dirty="0" smtClean="0"/>
              <a:t>,x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</a:t>
            </a:r>
            <a:r>
              <a:rPr lang="en-US" altLang="en-US" sz="2000" dirty="0" smtClean="0">
                <a:latin typeface="Algerian" panose="04020705040A02060702" pitchFamily="82" charset="0"/>
                <a:sym typeface="Symbol" panose="05050102010706020507" pitchFamily="18" charset="2"/>
              </a:rPr>
              <a:t>Z </a:t>
            </a:r>
            <a:r>
              <a:rPr lang="en-US" altLang="en-US" sz="2000" dirty="0" smtClean="0"/>
              <a:t>satisfy this equality.  There are thus an infinite number of solutions.  In particular, </a:t>
            </a:r>
            <a:r>
              <a:rPr lang="en-US" altLang="en-US" sz="2000" i="1" dirty="0" smtClean="0"/>
              <a:t>f</a:t>
            </a:r>
            <a:r>
              <a:rPr lang="en-US" altLang="en-US" sz="2000" dirty="0" smtClean="0"/>
              <a:t>(2)=</a:t>
            </a:r>
            <a:r>
              <a:rPr lang="en-US" altLang="en-US" sz="2000" i="1" dirty="0" smtClean="0"/>
              <a:t>f</a:t>
            </a:r>
            <a:r>
              <a:rPr lang="en-US" altLang="en-US" sz="2000" dirty="0" smtClean="0"/>
              <a:t>(3)=-1</a:t>
            </a:r>
          </a:p>
          <a:p>
            <a:r>
              <a:rPr lang="en-US" altLang="en-US" sz="2400" dirty="0" smtClean="0"/>
              <a:t>It is also not onto (</a:t>
            </a:r>
            <a:r>
              <a:rPr lang="en-US" altLang="en-US" sz="2400" dirty="0" err="1" smtClean="0"/>
              <a:t>surjective</a:t>
            </a:r>
            <a:r>
              <a:rPr lang="en-US" altLang="en-US" sz="2400" dirty="0" smtClean="0"/>
              <a:t>).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 dirty="0" smtClean="0"/>
              <a:t>	</a:t>
            </a:r>
            <a:r>
              <a:rPr lang="en-US" altLang="en-US" sz="1800" dirty="0" smtClean="0"/>
              <a:t>The function is a parabola with a global minimum at (5/2,-5/4).  Therefore, the function fails to map to any integer less than -1</a:t>
            </a:r>
          </a:p>
          <a:p>
            <a:r>
              <a:rPr lang="en-US" altLang="en-US" sz="2400" dirty="0" smtClean="0"/>
              <a:t>What would happen if we changed the domain/codomain?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23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 smtClean="0"/>
              <a:t>Let </a:t>
            </a:r>
            <a:r>
              <a:rPr lang="en-US" altLang="en-US" sz="1200" i="1" dirty="0" smtClean="0"/>
              <a:t>f</a:t>
            </a:r>
            <a:r>
              <a:rPr lang="en-US" altLang="en-US" sz="1200" baseline="30000" dirty="0" smtClean="0"/>
              <a:t>-1</a:t>
            </a:r>
            <a:r>
              <a:rPr lang="en-US" altLang="en-US" sz="1200" dirty="0" smtClean="0"/>
              <a:t>(y)=x and y=2</a:t>
            </a:r>
            <a:r>
              <a:rPr lang="en-US" altLang="en-US" sz="1200" baseline="30000" dirty="0" smtClean="0"/>
              <a:t>x</a:t>
            </a:r>
            <a:r>
              <a:rPr lang="en-US" altLang="en-US" sz="1200" dirty="0" smtClean="0"/>
              <a:t>, solving for x we get x=log</a:t>
            </a:r>
            <a:r>
              <a:rPr lang="en-US" altLang="en-US" sz="1200" baseline="-25000" dirty="0" smtClean="0"/>
              <a:t>2</a:t>
            </a:r>
            <a:r>
              <a:rPr lang="en-US" altLang="en-US" sz="1200" dirty="0" smtClean="0"/>
              <a:t>(y). Thus, </a:t>
            </a:r>
            <a:r>
              <a:rPr lang="en-US" altLang="en-US" sz="1200" i="1" dirty="0" smtClean="0"/>
              <a:t>f</a:t>
            </a:r>
            <a:r>
              <a:rPr lang="en-US" altLang="en-US" sz="1200" baseline="30000" dirty="0" smtClean="0"/>
              <a:t>-1</a:t>
            </a:r>
            <a:r>
              <a:rPr lang="en-US" altLang="en-US" sz="1200" dirty="0" smtClean="0"/>
              <a:t>(y)=log</a:t>
            </a:r>
            <a:r>
              <a:rPr lang="en-US" altLang="en-US" sz="1200" baseline="-25000" dirty="0" smtClean="0"/>
              <a:t>2</a:t>
            </a:r>
            <a:r>
              <a:rPr lang="en-US" altLang="en-US" sz="1200" dirty="0" smtClean="0"/>
              <a:t>(y)</a:t>
            </a:r>
          </a:p>
          <a:p>
            <a:r>
              <a:rPr lang="en-US" altLang="en-US" sz="1200" dirty="0" smtClean="0"/>
              <a:t>What happens when we include 0 in the codomain?</a:t>
            </a:r>
          </a:p>
          <a:p>
            <a:r>
              <a:rPr lang="en-US" altLang="en-US" sz="1200" dirty="0" smtClean="0"/>
              <a:t>What happens when restrict either sets to </a:t>
            </a:r>
            <a:r>
              <a:rPr lang="en-US" altLang="en-US" sz="1200" i="1" dirty="0" smtClean="0">
                <a:latin typeface="Algerian" panose="04020705040A02060702" pitchFamily="82" charset="0"/>
              </a:rPr>
              <a:t>Z</a:t>
            </a:r>
            <a:r>
              <a:rPr lang="en-US" altLang="en-US" sz="1200" dirty="0" smtClean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30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11/08/57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Function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คำนิยามเพิ่มเติม </a:t>
            </a:r>
            <a:r>
              <a:rPr lang="en-US" altLang="en-US" dirty="0" smtClean="0"/>
              <a:t>(</a:t>
            </a:r>
            <a:r>
              <a:rPr lang="en-US" altLang="en-US" dirty="0"/>
              <a:t>3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ฟังก์ชัน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</a:t>
            </a:r>
            <a:r>
              <a:rPr lang="th-TH" altLang="en-US" dirty="0" smtClean="0"/>
              <a:t>ที่ซึ่ง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domain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co-domain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subsets of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จำนวนจริง</a:t>
            </a:r>
            <a:r>
              <a:rPr lang="en-US" altLang="en-US" dirty="0" smtClean="0"/>
              <a:t> (</a:t>
            </a:r>
            <a:r>
              <a:rPr lang="en-US" altLang="en-US" i="1" dirty="0" smtClean="0">
                <a:latin typeface="Algerian" panose="04020705040A02060702" pitchFamily="82" charset="0"/>
              </a:rPr>
              <a:t>R</a:t>
            </a:r>
            <a:r>
              <a:rPr lang="en-US" altLang="en-US" dirty="0" smtClean="0"/>
              <a:t>) </a:t>
            </a:r>
            <a:r>
              <a:rPr lang="th-TH" altLang="en-US" dirty="0" smtClean="0"/>
              <a:t>จะเรียกว่า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strictly increasing </a:t>
            </a:r>
            <a:r>
              <a:rPr lang="th-TH" altLang="en-US" dirty="0" smtClean="0"/>
              <a:t>ถ้า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(x)&lt;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(y) </a:t>
            </a:r>
            <a:r>
              <a:rPr lang="th-TH" altLang="en-US" dirty="0" smtClean="0"/>
              <a:t>เมื่อ</a:t>
            </a:r>
            <a:r>
              <a:rPr lang="en-US" altLang="en-US" dirty="0" smtClean="0"/>
              <a:t> </a:t>
            </a:r>
            <a:r>
              <a:rPr lang="en-US" altLang="en-US" dirty="0" smtClean="0"/>
              <a:t>x&lt;y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x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y </a:t>
            </a:r>
            <a:r>
              <a:rPr lang="th-TH" altLang="en-US" dirty="0" smtClean="0"/>
              <a:t>อยู่ใน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domain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endParaRPr lang="en-US" altLang="en-US" dirty="0" smtClean="0"/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strictly decreasing </a:t>
            </a:r>
            <a:r>
              <a:rPr lang="th-TH" altLang="en-US" dirty="0" smtClean="0"/>
              <a:t>ถ้า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(x)&gt;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(y) </a:t>
            </a:r>
            <a:r>
              <a:rPr lang="th-TH" altLang="en-US" dirty="0" smtClean="0"/>
              <a:t>เมื่อ</a:t>
            </a:r>
            <a:r>
              <a:rPr lang="en-US" altLang="en-US" dirty="0" smtClean="0"/>
              <a:t> </a:t>
            </a:r>
            <a:r>
              <a:rPr lang="en-US" altLang="en-US" dirty="0" smtClean="0"/>
              <a:t>x&lt;y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x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y </a:t>
            </a:r>
            <a:r>
              <a:rPr lang="th-TH" altLang="en-US" dirty="0" smtClean="0"/>
              <a:t>อยู่ใน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domain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endParaRPr lang="en-US" altLang="en-US" dirty="0" smtClean="0"/>
          </a:p>
          <a:p>
            <a:r>
              <a:rPr lang="th-TH" altLang="en-US" dirty="0" smtClean="0"/>
              <a:t>ฟังก์ชันที่มีการเพิ่ม</a:t>
            </a:r>
            <a:r>
              <a:rPr lang="en-US" altLang="en-US" dirty="0" smtClean="0"/>
              <a:t>-</a:t>
            </a:r>
            <a:r>
              <a:rPr lang="th-TH" altLang="en-US" dirty="0" smtClean="0"/>
              <a:t>ลดค่า จะเรียกว่า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monotonic</a:t>
            </a:r>
          </a:p>
        </p:txBody>
      </p:sp>
    </p:spTree>
    <p:extLst>
      <p:ext uri="{BB962C8B-B14F-4D97-AF65-F5344CB8AC3E}">
        <p14:creationId xmlns:p14="http://schemas.microsoft.com/office/powerpoint/2010/main" val="40868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ประเภทของฟังก์ชัน</a:t>
            </a:r>
            <a:r>
              <a:rPr lang="en-US" altLang="en-US" dirty="0" smtClean="0"/>
              <a:t>: </a:t>
            </a:r>
            <a:r>
              <a:rPr lang="en-US" altLang="en-US" dirty="0" smtClean="0"/>
              <a:t>Injection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/>
          <a:lstStyle/>
          <a:p>
            <a:r>
              <a:rPr lang="th-TH" altLang="en-US" sz="2800" b="1" dirty="0" smtClean="0"/>
              <a:t>คำนิยาม</a:t>
            </a:r>
            <a:r>
              <a:rPr lang="en-US" altLang="en-US" sz="2800" dirty="0" smtClean="0"/>
              <a:t>: </a:t>
            </a:r>
            <a:r>
              <a:rPr lang="th-TH" altLang="en-US" sz="2800" dirty="0" smtClean="0"/>
              <a:t>ฟังก์ชัน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จะถูกเรียกว่า</a:t>
            </a:r>
            <a:r>
              <a:rPr lang="en-US" altLang="en-US" sz="2800" dirty="0" smtClean="0"/>
              <a:t> </a:t>
            </a:r>
            <a:r>
              <a:rPr lang="en-US" altLang="en-US" sz="2800" u="sng" dirty="0" smtClean="0"/>
              <a:t>one-to-one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หรือ</a:t>
            </a:r>
            <a:r>
              <a:rPr lang="en-US" altLang="en-US" sz="2800" dirty="0" smtClean="0"/>
              <a:t> </a:t>
            </a:r>
            <a:r>
              <a:rPr lang="en-US" altLang="en-US" sz="2800" u="sng" dirty="0" smtClean="0"/>
              <a:t>injective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(</a:t>
            </a:r>
            <a:r>
              <a:rPr lang="th-TH" altLang="en-US" sz="2800" dirty="0" smtClean="0"/>
              <a:t>หรือ</a:t>
            </a:r>
            <a:r>
              <a:rPr lang="en-US" altLang="en-US" sz="2800" dirty="0" smtClean="0"/>
              <a:t>injection) </a:t>
            </a:r>
            <a:r>
              <a:rPr lang="th-TH" altLang="en-US" sz="2800" dirty="0" smtClean="0"/>
              <a:t>ถ้า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 dirty="0" smtClean="0">
                <a:sym typeface="Symbol" panose="05050102010706020507" pitchFamily="18" charset="2"/>
              </a:rPr>
              <a:t> 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x,y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th-TH" altLang="en-US" sz="2400" dirty="0" smtClean="0">
                <a:sym typeface="Symbol" panose="05050102010706020507" pitchFamily="18" charset="2"/>
              </a:rPr>
              <a:t>ใน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domain </a:t>
            </a:r>
            <a:r>
              <a:rPr lang="th-TH" altLang="en-US" sz="2400" dirty="0" smtClean="0">
                <a:sym typeface="Symbol" panose="05050102010706020507" pitchFamily="18" charset="2"/>
              </a:rPr>
              <a:t>ของ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i="1" dirty="0" smtClean="0">
                <a:sym typeface="Symbol" panose="05050102010706020507" pitchFamily="18" charset="2"/>
              </a:rPr>
              <a:t>f</a:t>
            </a:r>
            <a:r>
              <a:rPr lang="en-US" altLang="en-US" sz="2400" dirty="0" smtClean="0">
                <a:sym typeface="Symbol" panose="05050102010706020507" pitchFamily="18" charset="2"/>
              </a:rPr>
              <a:t>, 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(x)=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(y) </a:t>
            </a:r>
            <a:r>
              <a:rPr lang="en-US" altLang="en-US" sz="2400" dirty="0" smtClean="0">
                <a:sym typeface="Symbol" panose="05050102010706020507" pitchFamily="18" charset="2"/>
              </a:rPr>
              <a:t> x=y</a:t>
            </a:r>
          </a:p>
          <a:p>
            <a:r>
              <a:rPr lang="th-TH" altLang="en-US" sz="2800" dirty="0" smtClean="0">
                <a:sym typeface="Symbol" panose="05050102010706020507" pitchFamily="18" charset="2"/>
              </a:rPr>
              <a:t>ภาษาบ้านๆ คือ </a:t>
            </a:r>
            <a:r>
              <a:rPr lang="en-US" altLang="en-US" sz="2800" dirty="0" smtClean="0">
                <a:sym typeface="Symbol" panose="05050102010706020507" pitchFamily="18" charset="2"/>
              </a:rPr>
              <a:t>injection </a:t>
            </a:r>
            <a:r>
              <a:rPr lang="th-TH" altLang="en-US" sz="2800" dirty="0" smtClean="0">
                <a:sym typeface="Symbol" panose="05050102010706020507" pitchFamily="18" charset="2"/>
              </a:rPr>
              <a:t>หมายถึงสมาชิกใน </a:t>
            </a:r>
            <a:r>
              <a:rPr lang="en-US" altLang="en-US" sz="2800" dirty="0" smtClean="0">
                <a:sym typeface="Symbol" panose="05050102010706020507" pitchFamily="18" charset="2"/>
              </a:rPr>
              <a:t>range </a:t>
            </a:r>
            <a:r>
              <a:rPr lang="th-TH" altLang="en-US" sz="2800" dirty="0" smtClean="0">
                <a:sym typeface="Symbol" panose="05050102010706020507" pitchFamily="18" charset="2"/>
              </a:rPr>
              <a:t>จะมี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preimage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ได้มากสุดแค่ </a:t>
            </a:r>
            <a:r>
              <a:rPr lang="en-US" altLang="en-US" sz="2800" dirty="0" smtClean="0">
                <a:sym typeface="Symbol" panose="05050102010706020507" pitchFamily="18" charset="2"/>
              </a:rPr>
              <a:t>1 </a:t>
            </a:r>
            <a:r>
              <a:rPr lang="th-TH" altLang="en-US" sz="2800" dirty="0" smtClean="0">
                <a:sym typeface="Symbol" panose="05050102010706020507" pitchFamily="18" charset="2"/>
              </a:rPr>
              <a:t>ค่า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r>
              <a:rPr lang="th-TH" altLang="en-US" sz="2800" b="1" dirty="0" smtClean="0">
                <a:sym typeface="Symbol" panose="05050102010706020507" pitchFamily="18" charset="2"/>
              </a:rPr>
              <a:t>ตัวอย่าง </a:t>
            </a:r>
            <a:r>
              <a:rPr lang="en-US" altLang="en-US" sz="2800" b="1" dirty="0" smtClean="0">
                <a:sym typeface="Symbol" panose="05050102010706020507" pitchFamily="18" charset="2"/>
              </a:rPr>
              <a:t>:</a:t>
            </a: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ฟังก์ชัน </a:t>
            </a:r>
            <a:r>
              <a:rPr lang="en-US" altLang="en-US" sz="2400" dirty="0" smtClean="0">
                <a:sym typeface="Symbol" panose="05050102010706020507" pitchFamily="18" charset="2"/>
              </a:rPr>
              <a:t>f </a:t>
            </a:r>
            <a:r>
              <a:rPr lang="th-TH" altLang="en-US" sz="2400" dirty="0" smtClean="0">
                <a:sym typeface="Symbol" panose="05050102010706020507" pitchFamily="18" charset="2"/>
              </a:rPr>
              <a:t>จาก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{a, b, c, d} </a:t>
            </a:r>
            <a:r>
              <a:rPr lang="th-TH" altLang="en-US" sz="2400" dirty="0" smtClean="0">
                <a:sym typeface="Symbol" panose="05050102010706020507" pitchFamily="18" charset="2"/>
              </a:rPr>
              <a:t>ไปยัง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{1, 2, 3, 4, 5} </a:t>
            </a:r>
            <a:r>
              <a:rPr lang="th-TH" altLang="en-US" sz="2400" dirty="0" smtClean="0">
                <a:sym typeface="Symbol" panose="05050102010706020507" pitchFamily="18" charset="2"/>
              </a:rPr>
              <a:t>โดยที่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f(a) = 4, f(b) = </a:t>
            </a:r>
            <a:r>
              <a:rPr lang="en-US" altLang="en-US" sz="2400" dirty="0" smtClean="0">
                <a:sym typeface="Symbol" panose="05050102010706020507" pitchFamily="18" charset="2"/>
              </a:rPr>
              <a:t>5,</a:t>
            </a:r>
            <a:r>
              <a:rPr lang="th-TH" altLang="en-US" sz="2400" dirty="0" smtClean="0">
                <a:sym typeface="Symbol" panose="05050102010706020507" pitchFamily="18" charset="2"/>
              </a:rPr>
              <a:t>  </a:t>
            </a:r>
            <a:r>
              <a:rPr lang="en-US" altLang="en-US" sz="2400" dirty="0" smtClean="0">
                <a:sym typeface="Symbol" panose="05050102010706020507" pitchFamily="18" charset="2"/>
              </a:rPr>
              <a:t>f(c</a:t>
            </a:r>
            <a:r>
              <a:rPr lang="en-US" altLang="en-US" sz="2400" dirty="0">
                <a:sym typeface="Symbol" panose="05050102010706020507" pitchFamily="18" charset="2"/>
              </a:rPr>
              <a:t>) = 1, and f(d) = 3 </a:t>
            </a:r>
            <a:r>
              <a:rPr lang="th-TH" altLang="en-US" sz="2400" dirty="0" smtClean="0">
                <a:sym typeface="Symbol" panose="05050102010706020507" pitchFamily="18" charset="2"/>
              </a:rPr>
              <a:t>เป็น ฟังก์ชันแบบ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one-to-one</a:t>
            </a:r>
            <a:r>
              <a:rPr lang="en-US" altLang="en-US" sz="2400" dirty="0" smtClean="0">
                <a:sym typeface="Symbol" panose="05050102010706020507" pitchFamily="18" charset="2"/>
              </a:rPr>
              <a:t>.</a:t>
            </a:r>
            <a:endParaRPr lang="th-TH" altLang="en-US" sz="2400" dirty="0" smtClean="0">
              <a:sym typeface="Symbol" panose="05050102010706020507" pitchFamily="18" charset="2"/>
            </a:endParaRP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ฟังก์ชัน </a:t>
            </a:r>
            <a:r>
              <a:rPr lang="en-US" altLang="en-US" sz="2400" dirty="0" smtClean="0">
                <a:sym typeface="Symbol" panose="05050102010706020507" pitchFamily="18" charset="2"/>
              </a:rPr>
              <a:t>f </a:t>
            </a:r>
            <a:r>
              <a:rPr lang="th-TH" altLang="en-US" sz="2400" dirty="0" smtClean="0">
                <a:sym typeface="Symbol" panose="05050102010706020507" pitchFamily="18" charset="2"/>
              </a:rPr>
              <a:t>จาก </a:t>
            </a:r>
            <a:r>
              <a:rPr lang="en-US" altLang="en-US" sz="2400" dirty="0" smtClean="0">
                <a:latin typeface="Castellar" panose="020A0402060406010301" pitchFamily="18" charset="0"/>
                <a:sym typeface="Symbol" panose="05050102010706020507" pitchFamily="18" charset="2"/>
              </a:rPr>
              <a:t>Z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th-TH" altLang="en-US" sz="2400" dirty="0" smtClean="0">
                <a:sym typeface="Symbol" panose="05050102010706020507" pitchFamily="18" charset="2"/>
              </a:rPr>
              <a:t>ไปยัง </a:t>
            </a:r>
            <a:r>
              <a:rPr lang="en-US" altLang="en-US" sz="2400" dirty="0" smtClean="0">
                <a:latin typeface="Castellar" panose="020A0402060406010301" pitchFamily="18" charset="0"/>
                <a:sym typeface="Symbol" panose="05050102010706020507" pitchFamily="18" charset="2"/>
              </a:rPr>
              <a:t>Z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th-TH" altLang="en-US" sz="2400" dirty="0" smtClean="0">
                <a:sym typeface="Symbol" panose="05050102010706020507" pitchFamily="18" charset="2"/>
              </a:rPr>
              <a:t>โดยที่ </a:t>
            </a:r>
            <a:r>
              <a:rPr lang="en-US" altLang="en-US" sz="2400" dirty="0" smtClean="0">
                <a:sym typeface="Symbol" panose="05050102010706020507" pitchFamily="18" charset="2"/>
              </a:rPr>
              <a:t>f(x) = x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2 </a:t>
            </a:r>
            <a:r>
              <a:rPr lang="th-TH" altLang="en-US" sz="2400" dirty="0" smtClean="0">
                <a:sym typeface="Symbol" panose="05050102010706020507" pitchFamily="18" charset="2"/>
              </a:rPr>
              <a:t>เป็นฟังก์ชันแบบ </a:t>
            </a:r>
            <a:r>
              <a:rPr lang="en-US" altLang="en-US" sz="2400" dirty="0" smtClean="0">
                <a:sym typeface="Symbol" panose="05050102010706020507" pitchFamily="18" charset="2"/>
              </a:rPr>
              <a:t>one-to-one </a:t>
            </a:r>
            <a:r>
              <a:rPr lang="th-TH" altLang="en-US" sz="2400" dirty="0" smtClean="0">
                <a:sym typeface="Symbol" panose="05050102010706020507" pitchFamily="18" charset="2"/>
              </a:rPr>
              <a:t>หรือไม่ </a:t>
            </a:r>
            <a:r>
              <a:rPr lang="en-US" altLang="en-US" sz="2400" dirty="0" smtClean="0">
                <a:sym typeface="Symbol" panose="05050102010706020507" pitchFamily="18" charset="2"/>
              </a:rPr>
              <a:t>?</a:t>
            </a:r>
            <a:endParaRPr lang="en-US" altLang="en-US" sz="2400" baseline="30000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243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ประเภทของฟังก์ชัน</a:t>
            </a:r>
            <a:r>
              <a:rPr lang="en-US" altLang="en-US" dirty="0"/>
              <a:t>: </a:t>
            </a:r>
            <a:r>
              <a:rPr lang="en-US" altLang="en-US" dirty="0" smtClean="0"/>
              <a:t>Surjection</a:t>
            </a:r>
            <a:endParaRPr lang="en-US" altLang="en-US" dirty="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ฟังก์ชัน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: A</a:t>
            </a:r>
            <a:r>
              <a:rPr lang="en-US" altLang="en-US" dirty="0" smtClean="0">
                <a:sym typeface="Symbol" panose="05050102010706020507" pitchFamily="18" charset="2"/>
              </a:rPr>
              <a:t>B </a:t>
            </a:r>
            <a:r>
              <a:rPr lang="th-TH" altLang="en-US" dirty="0" smtClean="0">
                <a:sym typeface="Symbol" panose="05050102010706020507" pitchFamily="18" charset="2"/>
              </a:rPr>
              <a:t>จะถูกเรียกว่า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u="sng" dirty="0" smtClean="0">
                <a:sym typeface="Symbol" panose="05050102010706020507" pitchFamily="18" charset="2"/>
              </a:rPr>
              <a:t>onto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หรือ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u="sng" dirty="0" err="1" smtClean="0">
                <a:sym typeface="Symbol" panose="05050102010706020507" pitchFamily="18" charset="2"/>
              </a:rPr>
              <a:t>surjective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(</a:t>
            </a:r>
            <a:r>
              <a:rPr lang="th-TH" altLang="en-US" dirty="0" smtClean="0">
                <a:sym typeface="Symbol" panose="05050102010706020507" pitchFamily="18" charset="2"/>
              </a:rPr>
              <a:t>หรือ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surjection) </a:t>
            </a:r>
            <a:r>
              <a:rPr lang="th-TH" altLang="en-US" dirty="0" smtClean="0">
                <a:sym typeface="Symbol" panose="05050102010706020507" pitchFamily="18" charset="2"/>
              </a:rPr>
              <a:t>ถ้า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marL="0" indent="0" algn="ctr">
              <a:buNone/>
            </a:pPr>
            <a:r>
              <a:rPr lang="en-US" altLang="en-US" sz="3200" dirty="0" smtClean="0">
                <a:sym typeface="Symbol" panose="05050102010706020507" pitchFamily="18" charset="2"/>
              </a:rPr>
              <a:t></a:t>
            </a:r>
            <a:r>
              <a:rPr lang="en-US" altLang="en-US" dirty="0" err="1" smtClean="0">
                <a:sym typeface="Symbol" panose="05050102010706020507" pitchFamily="18" charset="2"/>
              </a:rPr>
              <a:t>b</a:t>
            </a:r>
            <a:r>
              <a:rPr lang="en-US" altLang="en-US" dirty="0" err="1" smtClean="0">
                <a:sym typeface="Symbol" panose="05050102010706020507" pitchFamily="18" charset="2"/>
              </a:rPr>
              <a:t>B</a:t>
            </a:r>
            <a:r>
              <a:rPr lang="en-US" altLang="en-US" dirty="0" smtClean="0">
                <a:sym typeface="Symbol" panose="05050102010706020507" pitchFamily="18" charset="2"/>
              </a:rPr>
              <a:t>, </a:t>
            </a:r>
            <a:r>
              <a:rPr lang="en-US" altLang="en-US" dirty="0" smtClean="0">
                <a:sym typeface="Symbol" panose="05050102010706020507" pitchFamily="18" charset="2"/>
              </a:rPr>
              <a:t></a:t>
            </a:r>
            <a:r>
              <a:rPr lang="en-US" altLang="en-US" dirty="0" err="1" smtClean="0">
                <a:sym typeface="Symbol" panose="05050102010706020507" pitchFamily="18" charset="2"/>
              </a:rPr>
              <a:t>a</a:t>
            </a:r>
            <a:r>
              <a:rPr lang="en-US" altLang="en-US" dirty="0" err="1" smtClean="0">
                <a:sym typeface="Symbol" panose="05050102010706020507" pitchFamily="18" charset="2"/>
              </a:rPr>
              <a:t>A</a:t>
            </a:r>
            <a:r>
              <a:rPr lang="en-US" altLang="en-US" dirty="0" smtClean="0">
                <a:sym typeface="Symbol" panose="05050102010706020507" pitchFamily="18" charset="2"/>
              </a:rPr>
              <a:t> with </a:t>
            </a:r>
            <a:r>
              <a:rPr lang="en-US" altLang="en-US" i="1" dirty="0" smtClean="0">
                <a:sym typeface="Symbol" panose="05050102010706020507" pitchFamily="18" charset="2"/>
              </a:rPr>
              <a:t>f</a:t>
            </a:r>
            <a:r>
              <a:rPr lang="en-US" altLang="en-US" dirty="0" smtClean="0">
                <a:sym typeface="Symbol" panose="05050102010706020507" pitchFamily="18" charset="2"/>
              </a:rPr>
              <a:t>(a)=b</a:t>
            </a:r>
          </a:p>
          <a:p>
            <a:r>
              <a:rPr lang="th-TH" altLang="en-US" dirty="0" smtClean="0"/>
              <a:t>ความหมายง่ายๆ คือ </a:t>
            </a:r>
            <a:r>
              <a:rPr lang="en-US" altLang="en-US" dirty="0" smtClean="0"/>
              <a:t>surjection </a:t>
            </a:r>
            <a:r>
              <a:rPr lang="th-TH" altLang="en-US" dirty="0" smtClean="0"/>
              <a:t>หมายถึงทุกๆ สมาชิกใน </a:t>
            </a:r>
            <a:r>
              <a:rPr lang="en-US" altLang="en-US" dirty="0" smtClean="0"/>
              <a:t>co-domain </a:t>
            </a:r>
            <a:r>
              <a:rPr lang="th-TH" altLang="en-US" dirty="0" smtClean="0"/>
              <a:t>จะถูก </a:t>
            </a:r>
            <a:r>
              <a:rPr lang="en-US" altLang="en-US" dirty="0" smtClean="0"/>
              <a:t>ma</a:t>
            </a:r>
            <a:r>
              <a:rPr lang="th-TH" altLang="en-US" dirty="0" smtClean="0"/>
              <a:t> </a:t>
            </a:r>
            <a:r>
              <a:rPr lang="th-TH" altLang="en-US" b="1" dirty="0" smtClean="0">
                <a:solidFill>
                  <a:schemeClr val="accent4">
                    <a:lumMod val="50000"/>
                  </a:schemeClr>
                </a:solidFill>
              </a:rPr>
              <a:t>ดังนั้น </a:t>
            </a:r>
            <a:r>
              <a:rPr lang="en-US" altLang="en-US" b="1" dirty="0" smtClean="0">
                <a:solidFill>
                  <a:schemeClr val="accent4">
                    <a:lumMod val="50000"/>
                  </a:schemeClr>
                </a:solidFill>
              </a:rPr>
              <a:t>range</a:t>
            </a:r>
            <a:r>
              <a:rPr lang="th-TH" altLang="en-US" b="1" dirty="0" smtClean="0">
                <a:solidFill>
                  <a:schemeClr val="accent4">
                    <a:lumMod val="50000"/>
                  </a:schemeClr>
                </a:solidFill>
              </a:rPr>
              <a:t> จะมีค่าเท่ากับ</a:t>
            </a:r>
            <a:r>
              <a:rPr lang="en-US" altLang="en-US" b="1" dirty="0" smtClean="0">
                <a:solidFill>
                  <a:schemeClr val="accent4">
                    <a:lumMod val="50000"/>
                  </a:schemeClr>
                </a:solidFill>
              </a:rPr>
              <a:t> co-domain</a:t>
            </a:r>
          </a:p>
          <a:p>
            <a:r>
              <a:rPr lang="th-TH" altLang="en-US" b="1" dirty="0" smtClean="0"/>
              <a:t>ตัวอย่าง</a:t>
            </a:r>
            <a:r>
              <a:rPr lang="en-US" altLang="en-US" b="1" dirty="0" smtClean="0"/>
              <a:t>:</a:t>
            </a:r>
            <a:r>
              <a:rPr lang="th-TH" altLang="en-US" dirty="0" smtClean="0"/>
              <a:t> จงหาว่าฟังก์ชันต่อไปนี้เป็น </a:t>
            </a:r>
            <a:r>
              <a:rPr lang="en-US" altLang="en-US" dirty="0" smtClean="0"/>
              <a:t>surjection </a:t>
            </a:r>
            <a:r>
              <a:rPr lang="th-TH" altLang="en-US" dirty="0" smtClean="0"/>
              <a:t>หรือไม่</a:t>
            </a:r>
            <a:endParaRPr lang="en-US" altLang="en-US" dirty="0" smtClean="0"/>
          </a:p>
          <a:p>
            <a:pPr lvl="1"/>
            <a:r>
              <a:rPr lang="th-TH" altLang="en-US" sz="2400" dirty="0" smtClean="0"/>
              <a:t>กำหนด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f </a:t>
            </a:r>
            <a:r>
              <a:rPr lang="th-TH" altLang="en-US" sz="2400" dirty="0" smtClean="0"/>
              <a:t>เป็นฟังก์ชันจาก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{a, b, c, d} </a:t>
            </a:r>
            <a:r>
              <a:rPr lang="th-TH" altLang="en-US" sz="2400" dirty="0" smtClean="0"/>
              <a:t>ไป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{1, 2, 3} </a:t>
            </a:r>
            <a:r>
              <a:rPr lang="th-TH" altLang="en-US" sz="2400" dirty="0" smtClean="0"/>
              <a:t>โดย</a:t>
            </a:r>
            <a:r>
              <a:rPr lang="en-US" altLang="en-US" sz="2400" dirty="0" smtClean="0"/>
              <a:t>f(a) </a:t>
            </a:r>
            <a:r>
              <a:rPr lang="en-US" altLang="en-US" sz="2400" dirty="0"/>
              <a:t>= 3, </a:t>
            </a:r>
            <a:r>
              <a:rPr lang="en-US" altLang="en-US" sz="2400" dirty="0" smtClean="0"/>
              <a:t>      f(b</a:t>
            </a:r>
            <a:r>
              <a:rPr lang="en-US" altLang="en-US" sz="2400" dirty="0"/>
              <a:t>) = 2, f(c) = </a:t>
            </a:r>
            <a:r>
              <a:rPr lang="en-US" altLang="en-US" sz="2400" dirty="0" smtClean="0"/>
              <a:t>1,</a:t>
            </a:r>
            <a:r>
              <a:rPr lang="th-TH" altLang="en-US" sz="2400" dirty="0" smtClean="0"/>
              <a:t> และ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f(d) = </a:t>
            </a:r>
            <a:r>
              <a:rPr lang="en-US" altLang="en-US" sz="2400" dirty="0" smtClean="0"/>
              <a:t>3</a:t>
            </a:r>
            <a:endParaRPr lang="th-TH" altLang="en-US" sz="2400" dirty="0" smtClean="0"/>
          </a:p>
          <a:p>
            <a:pPr lvl="1"/>
            <a:r>
              <a:rPr lang="th-TH" altLang="en-US" sz="2400" dirty="0">
                <a:sym typeface="Symbol" panose="05050102010706020507" pitchFamily="18" charset="2"/>
              </a:rPr>
              <a:t>ฟังก์ชัน </a:t>
            </a:r>
            <a:r>
              <a:rPr lang="en-US" altLang="en-US" sz="2400" dirty="0">
                <a:sym typeface="Symbol" panose="05050102010706020507" pitchFamily="18" charset="2"/>
              </a:rPr>
              <a:t>f </a:t>
            </a:r>
            <a:r>
              <a:rPr lang="th-TH" altLang="en-US" sz="2400" dirty="0">
                <a:sym typeface="Symbol" panose="05050102010706020507" pitchFamily="18" charset="2"/>
              </a:rPr>
              <a:t>จาก </a:t>
            </a:r>
            <a:r>
              <a:rPr lang="en-US" altLang="en-US" sz="2400" dirty="0">
                <a:latin typeface="Castellar" panose="020A0402060406010301" pitchFamily="18" charset="0"/>
                <a:sym typeface="Symbol" panose="05050102010706020507" pitchFamily="18" charset="2"/>
              </a:rPr>
              <a:t>Z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th-TH" altLang="en-US" sz="2400" dirty="0">
                <a:sym typeface="Symbol" panose="05050102010706020507" pitchFamily="18" charset="2"/>
              </a:rPr>
              <a:t>ไปยัง </a:t>
            </a:r>
            <a:r>
              <a:rPr lang="en-US" altLang="en-US" sz="2400" dirty="0">
                <a:latin typeface="Castellar" panose="020A0402060406010301" pitchFamily="18" charset="0"/>
                <a:sym typeface="Symbol" panose="05050102010706020507" pitchFamily="18" charset="2"/>
              </a:rPr>
              <a:t>Z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th-TH" altLang="en-US" sz="2400" dirty="0">
                <a:sym typeface="Symbol" panose="05050102010706020507" pitchFamily="18" charset="2"/>
              </a:rPr>
              <a:t>โดยที่ </a:t>
            </a:r>
            <a:r>
              <a:rPr lang="en-US" altLang="en-US" sz="2400" dirty="0">
                <a:sym typeface="Symbol" panose="05050102010706020507" pitchFamily="18" charset="2"/>
              </a:rPr>
              <a:t>f(x) = </a:t>
            </a:r>
            <a:r>
              <a:rPr lang="en-US" altLang="en-US" sz="2400" dirty="0" smtClean="0">
                <a:sym typeface="Symbol" panose="05050102010706020507" pitchFamily="18" charset="2"/>
              </a:rPr>
              <a:t>x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2</a:t>
            </a:r>
            <a:endParaRPr lang="en-US" altLang="en-US" sz="2400" dirty="0" smtClean="0"/>
          </a:p>
          <a:p>
            <a:pPr lvl="1"/>
            <a:r>
              <a:rPr lang="th-TH" altLang="en-US" sz="2400" dirty="0">
                <a:sym typeface="Symbol" panose="05050102010706020507" pitchFamily="18" charset="2"/>
              </a:rPr>
              <a:t>ฟังก์ชัน </a:t>
            </a:r>
            <a:r>
              <a:rPr lang="en-US" altLang="en-US" sz="2400" dirty="0">
                <a:sym typeface="Symbol" panose="05050102010706020507" pitchFamily="18" charset="2"/>
              </a:rPr>
              <a:t>f </a:t>
            </a:r>
            <a:r>
              <a:rPr lang="th-TH" altLang="en-US" sz="2400" dirty="0">
                <a:sym typeface="Symbol" panose="05050102010706020507" pitchFamily="18" charset="2"/>
              </a:rPr>
              <a:t>จาก </a:t>
            </a:r>
            <a:r>
              <a:rPr lang="en-US" altLang="en-US" sz="2400" dirty="0">
                <a:latin typeface="Castellar" panose="020A0402060406010301" pitchFamily="18" charset="0"/>
                <a:sym typeface="Symbol" panose="05050102010706020507" pitchFamily="18" charset="2"/>
              </a:rPr>
              <a:t>Z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th-TH" altLang="en-US" sz="2400" dirty="0">
                <a:sym typeface="Symbol" panose="05050102010706020507" pitchFamily="18" charset="2"/>
              </a:rPr>
              <a:t>ไปยัง </a:t>
            </a:r>
            <a:r>
              <a:rPr lang="en-US" altLang="en-US" sz="2400" dirty="0">
                <a:latin typeface="Castellar" panose="020A0402060406010301" pitchFamily="18" charset="0"/>
                <a:sym typeface="Symbol" panose="05050102010706020507" pitchFamily="18" charset="2"/>
              </a:rPr>
              <a:t>Z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th-TH" altLang="en-US" sz="2400" dirty="0">
                <a:sym typeface="Symbol" panose="05050102010706020507" pitchFamily="18" charset="2"/>
              </a:rPr>
              <a:t>โดยที่ </a:t>
            </a:r>
            <a:r>
              <a:rPr lang="en-US" altLang="en-US" sz="2400" dirty="0">
                <a:sym typeface="Symbol" panose="05050102010706020507" pitchFamily="18" charset="2"/>
              </a:rPr>
              <a:t>f(x) = </a:t>
            </a:r>
            <a:r>
              <a:rPr lang="en-US" altLang="en-US" sz="2400" dirty="0" smtClean="0">
                <a:sym typeface="Symbol" panose="05050102010706020507" pitchFamily="18" charset="2"/>
              </a:rPr>
              <a:t>x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+ 1</a:t>
            </a:r>
            <a:endParaRPr lang="en-US" altLang="en-US" sz="2400" baseline="30000" dirty="0">
              <a:sym typeface="Symbol" panose="05050102010706020507" pitchFamily="18" charset="2"/>
            </a:endParaRP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70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ประเภทของฟังก์ชัน</a:t>
            </a:r>
            <a:r>
              <a:rPr lang="en-US" altLang="en-US" dirty="0"/>
              <a:t>: </a:t>
            </a:r>
            <a:r>
              <a:rPr lang="en-US" altLang="en-US" dirty="0" err="1" smtClean="0"/>
              <a:t>Bijection</a:t>
            </a:r>
            <a:endParaRPr lang="en-US" altLang="en-US" dirty="0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141168"/>
          </a:xfrm>
        </p:spPr>
        <p:txBody>
          <a:bodyPr/>
          <a:lstStyle/>
          <a:p>
            <a:r>
              <a:rPr lang="th-TH" altLang="en-US" sz="2400" b="1" dirty="0" smtClean="0"/>
              <a:t>คำนิยาม</a:t>
            </a:r>
            <a:r>
              <a:rPr lang="en-US" altLang="en-US" sz="2400" dirty="0" smtClean="0"/>
              <a:t>: </a:t>
            </a:r>
            <a:r>
              <a:rPr lang="th-TH" altLang="en-US" sz="2400" dirty="0" smtClean="0"/>
              <a:t>ฟังก์ชัน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จะเป็น</a:t>
            </a:r>
            <a:r>
              <a:rPr lang="en-US" altLang="en-US" sz="2400" dirty="0" smtClean="0"/>
              <a:t> </a:t>
            </a:r>
            <a:r>
              <a:rPr lang="en-US" altLang="en-US" sz="2400" u="sng" dirty="0" err="1" smtClean="0"/>
              <a:t>bijection</a:t>
            </a:r>
            <a:r>
              <a:rPr lang="en-US" altLang="en-US" sz="2400" dirty="0" smtClean="0"/>
              <a:t>, </a:t>
            </a:r>
            <a:r>
              <a:rPr lang="th-TH" altLang="en-US" sz="2400" dirty="0" smtClean="0"/>
              <a:t>ถ้า </a:t>
            </a:r>
            <a:r>
              <a:rPr lang="en-US" altLang="en-US" sz="2400" dirty="0" smtClean="0"/>
              <a:t>f </a:t>
            </a:r>
            <a:r>
              <a:rPr lang="th-TH" altLang="en-US" sz="2400" dirty="0" smtClean="0"/>
              <a:t>เป็นทั้งฟังก์ชัน</a:t>
            </a:r>
            <a:r>
              <a:rPr lang="en-US" altLang="en-US" sz="2400" dirty="0" smtClean="0"/>
              <a:t> injection </a:t>
            </a:r>
            <a:r>
              <a:rPr lang="th-TH" altLang="en-US" sz="2400" dirty="0" smtClean="0"/>
              <a:t>และ</a:t>
            </a:r>
            <a:r>
              <a:rPr lang="en-US" altLang="en-US" sz="2400" dirty="0" smtClean="0"/>
              <a:t> surjection</a:t>
            </a:r>
            <a:endParaRPr lang="en-US" altLang="en-US" sz="2400" dirty="0" smtClean="0"/>
          </a:p>
          <a:p>
            <a:r>
              <a:rPr lang="th-TH" altLang="en-US" sz="2400" dirty="0" smtClean="0"/>
              <a:t>ฟังก์ชัน </a:t>
            </a:r>
            <a:r>
              <a:rPr lang="en-US" altLang="en-US" sz="2400" dirty="0" err="1" smtClean="0"/>
              <a:t>bijection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มีความสำคัญเนื่องจากจะเป็นฟังก์ชันที่สามารถหาฟังก์ชัน </a:t>
            </a:r>
            <a:r>
              <a:rPr lang="en-US" altLang="en-US" sz="2400" u="sng" dirty="0" smtClean="0"/>
              <a:t>inverse</a:t>
            </a:r>
            <a:r>
              <a:rPr lang="th-TH" altLang="en-US" sz="2400" dirty="0" smtClean="0"/>
              <a:t> ได้</a:t>
            </a:r>
            <a:r>
              <a:rPr lang="en-US" altLang="en-US" sz="2400" dirty="0" smtClean="0"/>
              <a:t>  </a:t>
            </a:r>
            <a:endParaRPr lang="en-US" altLang="en-US" sz="2400" dirty="0" smtClean="0"/>
          </a:p>
          <a:p>
            <a:r>
              <a:rPr lang="th-TH" altLang="en-US" sz="2400" b="1" dirty="0" smtClean="0"/>
              <a:t>ตัวอย่าง</a:t>
            </a:r>
            <a:r>
              <a:rPr lang="en-US" altLang="en-US" sz="2400" b="1" dirty="0" smtClean="0"/>
              <a:t>:</a:t>
            </a:r>
            <a:r>
              <a:rPr lang="th-TH" altLang="en-US" sz="2400" dirty="0" smtClean="0"/>
              <a:t> ให้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f </a:t>
            </a:r>
            <a:r>
              <a:rPr lang="th-TH" altLang="en-US" sz="2400" dirty="0" smtClean="0"/>
              <a:t>เป็นฟังก์ชันจาก </a:t>
            </a:r>
            <a:r>
              <a:rPr lang="en-US" altLang="en-US" sz="2400" dirty="0" smtClean="0"/>
              <a:t>{a, </a:t>
            </a:r>
            <a:r>
              <a:rPr lang="en-US" altLang="en-US" sz="2400" dirty="0"/>
              <a:t>b, c, d} </a:t>
            </a:r>
            <a:r>
              <a:rPr lang="th-TH" altLang="en-US" sz="2400" dirty="0" smtClean="0"/>
              <a:t>ไป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{1, 2, 3, 4} </a:t>
            </a:r>
            <a:r>
              <a:rPr lang="th-TH" altLang="en-US" sz="2400" dirty="0" smtClean="0"/>
              <a:t>โดย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f(a) = 4, f(b) = 2, f(c) = </a:t>
            </a:r>
            <a:r>
              <a:rPr lang="en-US" altLang="en-US" sz="2400" dirty="0" smtClean="0"/>
              <a:t>1</a:t>
            </a:r>
            <a:r>
              <a:rPr lang="th-TH" altLang="en-US" sz="2400" dirty="0" smtClean="0"/>
              <a:t>และ </a:t>
            </a:r>
            <a:r>
              <a:rPr lang="en-US" altLang="en-US" sz="2400" dirty="0" smtClean="0"/>
              <a:t>f(d) </a:t>
            </a:r>
            <a:r>
              <a:rPr lang="en-US" altLang="en-US" sz="2400" dirty="0"/>
              <a:t>= 3. </a:t>
            </a:r>
            <a:r>
              <a:rPr lang="th-TH" altLang="en-US" sz="2400" dirty="0" smtClean="0"/>
              <a:t>จงหาว่า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f </a:t>
            </a:r>
            <a:r>
              <a:rPr lang="th-TH" altLang="en-US" sz="2400" dirty="0" smtClean="0"/>
              <a:t>เป็นฟังก์ชันแบบ </a:t>
            </a:r>
            <a:r>
              <a:rPr lang="en-US" altLang="en-US" sz="2400" dirty="0" err="1" smtClean="0"/>
              <a:t>bijection</a:t>
            </a:r>
            <a:r>
              <a:rPr lang="th-TH" altLang="en-US" sz="2400" dirty="0" smtClean="0"/>
              <a:t> หรือไม่</a:t>
            </a:r>
            <a:r>
              <a:rPr lang="en-US" altLang="en-US" sz="2400" dirty="0" smtClean="0"/>
              <a:t>?</a:t>
            </a:r>
            <a:endParaRPr lang="en-US" altLang="en-US" sz="2400" dirty="0"/>
          </a:p>
          <a:p>
            <a:pPr lvl="1"/>
            <a:r>
              <a:rPr lang="th-TH" altLang="en-US" sz="2500" dirty="0" smtClean="0"/>
              <a:t>ตรวจสอบว่าเป็น </a:t>
            </a:r>
            <a:r>
              <a:rPr lang="en-US" altLang="en-US" sz="2500" dirty="0" smtClean="0"/>
              <a:t>injection </a:t>
            </a:r>
            <a:r>
              <a:rPr lang="th-TH" altLang="en-US" sz="2500" dirty="0" smtClean="0"/>
              <a:t>หรือไม่ จะเป็นได้ว่าไม่มีค่าไหนใด </a:t>
            </a:r>
            <a:r>
              <a:rPr lang="en-US" altLang="en-US" sz="2500" dirty="0" smtClean="0"/>
              <a:t>domain </a:t>
            </a:r>
            <a:r>
              <a:rPr lang="th-TH" altLang="en-US" sz="2500" dirty="0" smtClean="0"/>
              <a:t>ที่ </a:t>
            </a:r>
            <a:r>
              <a:rPr lang="en-US" altLang="en-US" sz="2500" dirty="0" smtClean="0"/>
              <a:t>map </a:t>
            </a:r>
            <a:r>
              <a:rPr lang="th-TH" altLang="en-US" sz="2500" dirty="0" smtClean="0"/>
              <a:t>ไปยังค่าใน </a:t>
            </a:r>
            <a:r>
              <a:rPr lang="en-US" altLang="en-US" sz="2500" dirty="0" smtClean="0"/>
              <a:t>co-domain </a:t>
            </a:r>
            <a:r>
              <a:rPr lang="th-TH" altLang="en-US" sz="2500" dirty="0" smtClean="0"/>
              <a:t>ซ้ำกัน </a:t>
            </a:r>
            <a:r>
              <a:rPr lang="th-TH" altLang="en-US" sz="2500" u="sng" dirty="0" smtClean="0"/>
              <a:t>ดังนั้น</a:t>
            </a:r>
            <a:r>
              <a:rPr lang="en-US" altLang="en-US" sz="2500" u="sng" dirty="0" smtClean="0"/>
              <a:t> f </a:t>
            </a:r>
            <a:r>
              <a:rPr lang="th-TH" altLang="en-US" sz="2500" u="sng" dirty="0" smtClean="0"/>
              <a:t>เป็น </a:t>
            </a:r>
            <a:r>
              <a:rPr lang="en-US" altLang="en-US" sz="2500" u="sng" dirty="0" smtClean="0"/>
              <a:t>injection</a:t>
            </a:r>
          </a:p>
          <a:p>
            <a:pPr lvl="1"/>
            <a:r>
              <a:rPr lang="th-TH" altLang="en-US" sz="2500" dirty="0" smtClean="0"/>
              <a:t>ตรวจสอบว่าเป็น </a:t>
            </a:r>
            <a:r>
              <a:rPr lang="en-US" altLang="en-US" sz="2500" dirty="0" smtClean="0"/>
              <a:t>surjection </a:t>
            </a:r>
            <a:r>
              <a:rPr lang="th-TH" altLang="en-US" sz="2500" dirty="0" smtClean="0"/>
              <a:t>โดยจะเห็นได้ว่า สมาชิกทุกตัวใด </a:t>
            </a:r>
            <a:r>
              <a:rPr lang="en-US" altLang="en-US" sz="2500" dirty="0" smtClean="0"/>
              <a:t>co-domain</a:t>
            </a:r>
            <a:r>
              <a:rPr lang="th-TH" altLang="en-US" sz="2500" dirty="0" smtClean="0"/>
              <a:t>ถูก </a:t>
            </a:r>
            <a:r>
              <a:rPr lang="en-US" altLang="en-US" sz="2500" dirty="0" smtClean="0"/>
              <a:t>map </a:t>
            </a:r>
            <a:r>
              <a:rPr lang="th-TH" altLang="en-US" sz="2500" dirty="0" smtClean="0"/>
              <a:t>ทั้งหมด </a:t>
            </a:r>
            <a:r>
              <a:rPr lang="en-US" altLang="en-US" sz="2500" dirty="0" smtClean="0"/>
              <a:t>(range = co-domain) </a:t>
            </a:r>
            <a:r>
              <a:rPr lang="th-TH" altLang="en-US" sz="2500" u="sng" dirty="0" smtClean="0"/>
              <a:t>ดังนั้น</a:t>
            </a:r>
            <a:r>
              <a:rPr lang="en-US" altLang="en-US" sz="2500" u="sng" dirty="0" smtClean="0"/>
              <a:t> f </a:t>
            </a:r>
            <a:r>
              <a:rPr lang="th-TH" altLang="en-US" sz="2500" u="sng" dirty="0" smtClean="0"/>
              <a:t>เป็น </a:t>
            </a:r>
            <a:r>
              <a:rPr lang="en-US" altLang="en-US" sz="2500" u="sng" dirty="0" smtClean="0"/>
              <a:t>surjection</a:t>
            </a:r>
          </a:p>
          <a:p>
            <a:pPr lvl="1"/>
            <a:r>
              <a:rPr lang="th-TH" altLang="en-US" sz="2500" u="sng" dirty="0" smtClean="0"/>
              <a:t>ดังนั้น </a:t>
            </a:r>
            <a:r>
              <a:rPr lang="en-US" altLang="en-US" sz="2500" u="sng" dirty="0" smtClean="0"/>
              <a:t>f </a:t>
            </a:r>
            <a:r>
              <a:rPr lang="th-TH" altLang="en-US" sz="2500" u="sng" dirty="0" smtClean="0"/>
              <a:t>เป็นฟังก์ชันแบบ </a:t>
            </a:r>
            <a:r>
              <a:rPr lang="en-US" altLang="en-US" sz="2500" u="sng" dirty="0" err="1" smtClean="0"/>
              <a:t>bijection</a:t>
            </a:r>
            <a:endParaRPr lang="en-US" alt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21089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มาทำแบบฝึกหัดด้วยกัน </a:t>
            </a:r>
            <a:r>
              <a:rPr lang="en-US" altLang="en-US" dirty="0" smtClean="0"/>
              <a:t>(1)</a:t>
            </a:r>
            <a:endParaRPr lang="en-US" altLang="en-US" dirty="0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177280" y="5080917"/>
            <a:ext cx="7139136" cy="868363"/>
          </a:xfrm>
        </p:spPr>
        <p:txBody>
          <a:bodyPr/>
          <a:lstStyle/>
          <a:p>
            <a:r>
              <a:rPr lang="en-US" altLang="en-US" dirty="0" smtClean="0"/>
              <a:t>f: A </a:t>
            </a:r>
            <a:r>
              <a:rPr lang="en-US" altLang="en-US" dirty="0" smtClean="0">
                <a:sym typeface="Wingdings" panose="05000000000000000000" pitchFamily="2" charset="2"/>
              </a:rPr>
              <a:t> B </a:t>
            </a:r>
            <a:r>
              <a:rPr lang="th-TH" altLang="en-US" dirty="0" smtClean="0">
                <a:sym typeface="Wingdings" panose="05000000000000000000" pitchFamily="2" charset="2"/>
              </a:rPr>
              <a:t>จากรูปข้างต้นเป็นฟังก์ชันหรือไม่</a:t>
            </a:r>
            <a:r>
              <a:rPr lang="en-US" altLang="en-US" dirty="0" smtClean="0"/>
              <a:t>? </a:t>
            </a:r>
            <a:r>
              <a:rPr lang="th-TH" altLang="en-US" dirty="0"/>
              <a:t> </a:t>
            </a:r>
            <a:r>
              <a:rPr lang="th-TH" altLang="en-US" dirty="0" smtClean="0"/>
              <a:t>เพราะอะไร</a:t>
            </a:r>
            <a:r>
              <a:rPr lang="en-US" altLang="en-US" dirty="0" smtClean="0"/>
              <a:t>?</a:t>
            </a:r>
            <a:endParaRPr lang="en-US" alt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2971800" y="2363788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971800" y="289401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71800" y="3430588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71800" y="388461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751" name="TextBox 7"/>
          <p:cNvSpPr txBox="1">
            <a:spLocks noChangeArrowheads="1"/>
          </p:cNvSpPr>
          <p:nvPr/>
        </p:nvSpPr>
        <p:spPr bwMode="auto">
          <a:xfrm>
            <a:off x="2514600" y="2209800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1752" name="TextBox 8"/>
          <p:cNvSpPr txBox="1">
            <a:spLocks noChangeArrowheads="1"/>
          </p:cNvSpPr>
          <p:nvPr/>
        </p:nvSpPr>
        <p:spPr bwMode="auto">
          <a:xfrm>
            <a:off x="2514600" y="2738438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1753" name="TextBox 9"/>
          <p:cNvSpPr txBox="1">
            <a:spLocks noChangeArrowheads="1"/>
          </p:cNvSpPr>
          <p:nvPr/>
        </p:nvSpPr>
        <p:spPr bwMode="auto">
          <a:xfrm>
            <a:off x="2514600" y="3276600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sp>
        <p:nvSpPr>
          <p:cNvPr id="31754" name="TextBox 10"/>
          <p:cNvSpPr txBox="1">
            <a:spLocks noChangeArrowheads="1"/>
          </p:cNvSpPr>
          <p:nvPr/>
        </p:nvSpPr>
        <p:spPr bwMode="auto">
          <a:xfrm>
            <a:off x="2514600" y="3729038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4</a:t>
            </a:r>
            <a:endParaRPr lang="en-US" altLang="en-US" sz="1800" baseline="-25000"/>
          </a:p>
        </p:txBody>
      </p:sp>
      <p:sp>
        <p:nvSpPr>
          <p:cNvPr id="12" name="Oval 11"/>
          <p:cNvSpPr/>
          <p:nvPr/>
        </p:nvSpPr>
        <p:spPr>
          <a:xfrm>
            <a:off x="5334000" y="2363788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334000" y="289401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334000" y="3430588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334000" y="388461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759" name="TextBox 15"/>
          <p:cNvSpPr txBox="1">
            <a:spLocks noChangeArrowheads="1"/>
          </p:cNvSpPr>
          <p:nvPr/>
        </p:nvSpPr>
        <p:spPr bwMode="auto">
          <a:xfrm>
            <a:off x="5562600" y="2209800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1760" name="TextBox 16"/>
          <p:cNvSpPr txBox="1">
            <a:spLocks noChangeArrowheads="1"/>
          </p:cNvSpPr>
          <p:nvPr/>
        </p:nvSpPr>
        <p:spPr bwMode="auto">
          <a:xfrm>
            <a:off x="5562600" y="2738438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1761" name="TextBox 17"/>
          <p:cNvSpPr txBox="1">
            <a:spLocks noChangeArrowheads="1"/>
          </p:cNvSpPr>
          <p:nvPr/>
        </p:nvSpPr>
        <p:spPr bwMode="auto">
          <a:xfrm>
            <a:off x="5562600" y="3276600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sp>
        <p:nvSpPr>
          <p:cNvPr id="31762" name="TextBox 18"/>
          <p:cNvSpPr txBox="1">
            <a:spLocks noChangeArrowheads="1"/>
          </p:cNvSpPr>
          <p:nvPr/>
        </p:nvSpPr>
        <p:spPr bwMode="auto">
          <a:xfrm>
            <a:off x="5562600" y="3729038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4</a:t>
            </a:r>
            <a:endParaRPr lang="en-US" altLang="en-US" sz="1800" baseline="-25000"/>
          </a:p>
        </p:txBody>
      </p:sp>
      <p:cxnSp>
        <p:nvCxnSpPr>
          <p:cNvPr id="21" name="Straight Arrow Connector 20"/>
          <p:cNvCxnSpPr>
            <a:stCxn id="4" idx="6"/>
          </p:cNvCxnSpPr>
          <p:nvPr/>
        </p:nvCxnSpPr>
        <p:spPr>
          <a:xfrm flipV="1">
            <a:off x="3124200" y="2438400"/>
            <a:ext cx="2133600" cy="1588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5"/>
          </p:cNvCxnSpPr>
          <p:nvPr/>
        </p:nvCxnSpPr>
        <p:spPr>
          <a:xfrm rot="16200000" flipH="1">
            <a:off x="3940969" y="1654969"/>
            <a:ext cx="477837" cy="2155825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3963194" y="2132806"/>
            <a:ext cx="477838" cy="2155825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3963194" y="2645569"/>
            <a:ext cx="477837" cy="2155825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14" idx="3"/>
          </p:cNvCxnSpPr>
          <p:nvPr/>
        </p:nvCxnSpPr>
        <p:spPr>
          <a:xfrm flipV="1">
            <a:off x="3124200" y="3560763"/>
            <a:ext cx="2232025" cy="40005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124200" y="2514600"/>
            <a:ext cx="2133600" cy="931863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286000" y="1905000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53000" y="1905000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771" name="TextBox 34"/>
          <p:cNvSpPr txBox="1">
            <a:spLocks noChangeArrowheads="1"/>
          </p:cNvSpPr>
          <p:nvPr/>
        </p:nvSpPr>
        <p:spPr bwMode="auto">
          <a:xfrm>
            <a:off x="1905000" y="1828800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A</a:t>
            </a:r>
            <a:endParaRPr lang="en-US" altLang="en-US" sz="1800" b="1"/>
          </a:p>
        </p:txBody>
      </p:sp>
      <p:sp>
        <p:nvSpPr>
          <p:cNvPr id="31772" name="TextBox 35"/>
          <p:cNvSpPr txBox="1">
            <a:spLocks noChangeArrowheads="1"/>
          </p:cNvSpPr>
          <p:nvPr/>
        </p:nvSpPr>
        <p:spPr bwMode="auto">
          <a:xfrm>
            <a:off x="6019800" y="1828800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B</a:t>
            </a:r>
            <a:endParaRPr lang="en-US" altLang="en-US" sz="1800" b="1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457200" y="5410200"/>
            <a:ext cx="82296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44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มาทำแบบฝึกหัดด้วยกัน </a:t>
            </a:r>
            <a:r>
              <a:rPr lang="en-US" altLang="en-US" dirty="0" smtClean="0"/>
              <a:t>(</a:t>
            </a:r>
            <a:r>
              <a:rPr lang="en-US" altLang="en-US" dirty="0"/>
              <a:t>2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734888" y="4666382"/>
            <a:ext cx="8229600" cy="1858962"/>
          </a:xfrm>
        </p:spPr>
        <p:txBody>
          <a:bodyPr/>
          <a:lstStyle/>
          <a:p>
            <a:r>
              <a:rPr lang="en-US" altLang="en-US" dirty="0" smtClean="0"/>
              <a:t>f: A </a:t>
            </a:r>
            <a:r>
              <a:rPr lang="en-US" altLang="en-US" dirty="0" smtClean="0">
                <a:sym typeface="Wingdings" panose="05000000000000000000" pitchFamily="2" charset="2"/>
              </a:rPr>
              <a:t> B </a:t>
            </a:r>
            <a:r>
              <a:rPr lang="th-TH" altLang="en-US" dirty="0" smtClean="0">
                <a:sym typeface="Wingdings" panose="05000000000000000000" pitchFamily="2" charset="2"/>
              </a:rPr>
              <a:t>จากภาพข้างต้น จงหาว่า</a:t>
            </a: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f </a:t>
            </a:r>
            <a:r>
              <a:rPr lang="th-TH" altLang="en-US" dirty="0" smtClean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dirty="0" smtClean="0"/>
              <a:t>injection </a:t>
            </a:r>
            <a:r>
              <a:rPr lang="th-TH" altLang="en-US" dirty="0" smtClean="0"/>
              <a:t>หรือไม่</a:t>
            </a:r>
            <a:r>
              <a:rPr lang="en-US" altLang="en-US" dirty="0" smtClean="0"/>
              <a:t>? </a:t>
            </a:r>
            <a:r>
              <a:rPr lang="th-TH" altLang="en-US" dirty="0" smtClean="0"/>
              <a:t>เพราะอะไร</a:t>
            </a:r>
            <a:r>
              <a:rPr lang="en-US" altLang="en-US" dirty="0" smtClean="0"/>
              <a:t>?</a:t>
            </a:r>
            <a:endParaRPr lang="en-US" altLang="en-US" dirty="0" smtClean="0"/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f </a:t>
            </a:r>
            <a:r>
              <a:rPr lang="th-TH" altLang="en-US" dirty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dirty="0" smtClean="0">
                <a:sym typeface="Wingdings" panose="05000000000000000000" pitchFamily="2" charset="2"/>
              </a:rPr>
              <a:t>sur</a:t>
            </a:r>
            <a:r>
              <a:rPr lang="en-US" altLang="en-US" dirty="0" smtClean="0"/>
              <a:t>jection </a:t>
            </a:r>
            <a:r>
              <a:rPr lang="th-TH" altLang="en-US" dirty="0"/>
              <a:t>หรือไม่</a:t>
            </a:r>
            <a:r>
              <a:rPr lang="en-US" altLang="en-US" dirty="0"/>
              <a:t>? </a:t>
            </a:r>
            <a:r>
              <a:rPr lang="th-TH" altLang="en-US" dirty="0"/>
              <a:t>เพราะอะไร</a:t>
            </a:r>
            <a:r>
              <a:rPr lang="en-US" altLang="en-US" dirty="0" smtClean="0"/>
              <a:t>?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f </a:t>
            </a:r>
            <a:r>
              <a:rPr lang="th-TH" altLang="en-US" dirty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dirty="0" err="1" smtClean="0">
                <a:sym typeface="Wingdings" panose="05000000000000000000" pitchFamily="2" charset="2"/>
              </a:rPr>
              <a:t>bi</a:t>
            </a:r>
            <a:r>
              <a:rPr lang="en-US" altLang="en-US" dirty="0" err="1" smtClean="0"/>
              <a:t>jection</a:t>
            </a:r>
            <a:r>
              <a:rPr lang="en-US" altLang="en-US" dirty="0" smtClean="0"/>
              <a:t> </a:t>
            </a:r>
            <a:r>
              <a:rPr lang="th-TH" altLang="en-US" dirty="0"/>
              <a:t>หรือไม่</a:t>
            </a:r>
            <a:r>
              <a:rPr lang="en-US" altLang="en-US" dirty="0"/>
              <a:t>? </a:t>
            </a:r>
            <a:r>
              <a:rPr lang="th-TH" altLang="en-US" dirty="0"/>
              <a:t>เพราะอะไร</a:t>
            </a:r>
            <a:r>
              <a:rPr lang="en-US" altLang="en-US" dirty="0"/>
              <a:t>?</a:t>
            </a:r>
          </a:p>
          <a:p>
            <a:pPr lvl="1"/>
            <a:endParaRPr lang="en-US" altLang="en-US" dirty="0"/>
          </a:p>
        </p:txBody>
      </p:sp>
      <p:sp>
        <p:nvSpPr>
          <p:cNvPr id="4" name="Oval 3"/>
          <p:cNvSpPr/>
          <p:nvPr/>
        </p:nvSpPr>
        <p:spPr>
          <a:xfrm>
            <a:off x="3146648" y="209178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46648" y="262200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146648" y="315858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146648" y="361260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775" name="TextBox 7"/>
          <p:cNvSpPr txBox="1">
            <a:spLocks noChangeArrowheads="1"/>
          </p:cNvSpPr>
          <p:nvPr/>
        </p:nvSpPr>
        <p:spPr bwMode="auto">
          <a:xfrm>
            <a:off x="2689448" y="1937792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2776" name="TextBox 8"/>
          <p:cNvSpPr txBox="1">
            <a:spLocks noChangeArrowheads="1"/>
          </p:cNvSpPr>
          <p:nvPr/>
        </p:nvSpPr>
        <p:spPr bwMode="auto">
          <a:xfrm>
            <a:off x="2689448" y="2466430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2777" name="TextBox 9"/>
          <p:cNvSpPr txBox="1">
            <a:spLocks noChangeArrowheads="1"/>
          </p:cNvSpPr>
          <p:nvPr/>
        </p:nvSpPr>
        <p:spPr bwMode="auto">
          <a:xfrm>
            <a:off x="2689448" y="3004592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sp>
        <p:nvSpPr>
          <p:cNvPr id="32778" name="TextBox 10"/>
          <p:cNvSpPr txBox="1">
            <a:spLocks noChangeArrowheads="1"/>
          </p:cNvSpPr>
          <p:nvPr/>
        </p:nvSpPr>
        <p:spPr bwMode="auto">
          <a:xfrm>
            <a:off x="2689448" y="3457030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4</a:t>
            </a:r>
            <a:endParaRPr lang="en-US" altLang="en-US" sz="1800" baseline="-25000"/>
          </a:p>
        </p:txBody>
      </p:sp>
      <p:sp>
        <p:nvSpPr>
          <p:cNvPr id="12" name="Oval 11"/>
          <p:cNvSpPr/>
          <p:nvPr/>
        </p:nvSpPr>
        <p:spPr>
          <a:xfrm>
            <a:off x="5508848" y="209178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508848" y="262200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508848" y="315858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08848" y="361260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783" name="TextBox 15"/>
          <p:cNvSpPr txBox="1">
            <a:spLocks noChangeArrowheads="1"/>
          </p:cNvSpPr>
          <p:nvPr/>
        </p:nvSpPr>
        <p:spPr bwMode="auto">
          <a:xfrm>
            <a:off x="5737448" y="1937792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2784" name="TextBox 16"/>
          <p:cNvSpPr txBox="1">
            <a:spLocks noChangeArrowheads="1"/>
          </p:cNvSpPr>
          <p:nvPr/>
        </p:nvSpPr>
        <p:spPr bwMode="auto">
          <a:xfrm>
            <a:off x="5737448" y="2466430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2785" name="TextBox 17"/>
          <p:cNvSpPr txBox="1">
            <a:spLocks noChangeArrowheads="1"/>
          </p:cNvSpPr>
          <p:nvPr/>
        </p:nvSpPr>
        <p:spPr bwMode="auto">
          <a:xfrm>
            <a:off x="5737448" y="3004592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sp>
        <p:nvSpPr>
          <p:cNvPr id="32786" name="TextBox 18"/>
          <p:cNvSpPr txBox="1">
            <a:spLocks noChangeArrowheads="1"/>
          </p:cNvSpPr>
          <p:nvPr/>
        </p:nvSpPr>
        <p:spPr bwMode="auto">
          <a:xfrm>
            <a:off x="5737448" y="3457030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4</a:t>
            </a:r>
            <a:endParaRPr lang="en-US" altLang="en-US" sz="1800" baseline="-25000"/>
          </a:p>
        </p:txBody>
      </p:sp>
      <p:cxnSp>
        <p:nvCxnSpPr>
          <p:cNvPr id="21" name="Straight Arrow Connector 20"/>
          <p:cNvCxnSpPr>
            <a:stCxn id="4" idx="6"/>
          </p:cNvCxnSpPr>
          <p:nvPr/>
        </p:nvCxnSpPr>
        <p:spPr>
          <a:xfrm flipV="1">
            <a:off x="3299048" y="2166392"/>
            <a:ext cx="2133600" cy="1588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4138042" y="1860798"/>
            <a:ext cx="477838" cy="2155825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99048" y="2242592"/>
            <a:ext cx="2133600" cy="931863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460848" y="1632992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127848" y="1632992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792" name="TextBox 34"/>
          <p:cNvSpPr txBox="1">
            <a:spLocks noChangeArrowheads="1"/>
          </p:cNvSpPr>
          <p:nvPr/>
        </p:nvSpPr>
        <p:spPr bwMode="auto">
          <a:xfrm>
            <a:off x="2079848" y="1556792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A</a:t>
            </a:r>
            <a:endParaRPr lang="en-US" altLang="en-US" sz="1800" b="1"/>
          </a:p>
        </p:txBody>
      </p:sp>
      <p:sp>
        <p:nvSpPr>
          <p:cNvPr id="32793" name="TextBox 35"/>
          <p:cNvSpPr txBox="1">
            <a:spLocks noChangeArrowheads="1"/>
          </p:cNvSpPr>
          <p:nvPr/>
        </p:nvSpPr>
        <p:spPr bwMode="auto">
          <a:xfrm>
            <a:off x="6194648" y="1556792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B</a:t>
            </a:r>
            <a:endParaRPr lang="en-US" altLang="en-US" sz="1800" b="1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3299048" y="2758530"/>
            <a:ext cx="2133600" cy="931862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62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มาทำแบบฝึกหัดด้วยกัน </a:t>
            </a:r>
            <a:r>
              <a:rPr lang="en-US" altLang="en-US" dirty="0" smtClean="0"/>
              <a:t>(3)</a:t>
            </a:r>
            <a:endParaRPr lang="en-US" altLang="en-US" dirty="0" smtClean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734888" y="4694238"/>
            <a:ext cx="8229600" cy="1325562"/>
          </a:xfrm>
        </p:spPr>
        <p:txBody>
          <a:bodyPr/>
          <a:lstStyle/>
          <a:p>
            <a:r>
              <a:rPr lang="en-US" altLang="en-US" dirty="0"/>
              <a:t>f: A </a:t>
            </a:r>
            <a:r>
              <a:rPr lang="en-US" altLang="en-US" dirty="0">
                <a:sym typeface="Wingdings" panose="05000000000000000000" pitchFamily="2" charset="2"/>
              </a:rPr>
              <a:t> B </a:t>
            </a:r>
            <a:r>
              <a:rPr lang="th-TH" altLang="en-US" dirty="0">
                <a:sym typeface="Wingdings" panose="05000000000000000000" pitchFamily="2" charset="2"/>
              </a:rPr>
              <a:t>จากภาพข้างต้น จงหาว่า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f </a:t>
            </a:r>
            <a:r>
              <a:rPr lang="th-TH" altLang="en-US" dirty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dirty="0"/>
              <a:t>injection </a:t>
            </a:r>
            <a:r>
              <a:rPr lang="th-TH" altLang="en-US" dirty="0"/>
              <a:t>หรือไม่</a:t>
            </a:r>
            <a:r>
              <a:rPr lang="en-US" altLang="en-US" dirty="0"/>
              <a:t>? </a:t>
            </a:r>
            <a:r>
              <a:rPr lang="th-TH" altLang="en-US" dirty="0"/>
              <a:t>เพราะอะไร</a:t>
            </a:r>
            <a:r>
              <a:rPr lang="en-US" altLang="en-US" dirty="0"/>
              <a:t>?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f </a:t>
            </a:r>
            <a:r>
              <a:rPr lang="th-TH" altLang="en-US" dirty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dirty="0">
                <a:sym typeface="Wingdings" panose="05000000000000000000" pitchFamily="2" charset="2"/>
              </a:rPr>
              <a:t>sur</a:t>
            </a:r>
            <a:r>
              <a:rPr lang="en-US" altLang="en-US" dirty="0"/>
              <a:t>jection </a:t>
            </a:r>
            <a:r>
              <a:rPr lang="th-TH" altLang="en-US" dirty="0"/>
              <a:t>หรือไม่</a:t>
            </a:r>
            <a:r>
              <a:rPr lang="en-US" altLang="en-US" dirty="0"/>
              <a:t>? </a:t>
            </a:r>
            <a:r>
              <a:rPr lang="th-TH" altLang="en-US" dirty="0"/>
              <a:t>เพราะอะไร</a:t>
            </a:r>
            <a:r>
              <a:rPr lang="en-US" altLang="en-US" dirty="0"/>
              <a:t>?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f </a:t>
            </a:r>
            <a:r>
              <a:rPr lang="th-TH" altLang="en-US" dirty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dirty="0" err="1">
                <a:sym typeface="Wingdings" panose="05000000000000000000" pitchFamily="2" charset="2"/>
              </a:rPr>
              <a:t>bi</a:t>
            </a:r>
            <a:r>
              <a:rPr lang="en-US" altLang="en-US" dirty="0" err="1"/>
              <a:t>jection</a:t>
            </a:r>
            <a:r>
              <a:rPr lang="en-US" altLang="en-US" dirty="0"/>
              <a:t> </a:t>
            </a:r>
            <a:r>
              <a:rPr lang="th-TH" altLang="en-US" dirty="0"/>
              <a:t>หรือไม่</a:t>
            </a:r>
            <a:r>
              <a:rPr lang="en-US" altLang="en-US" dirty="0"/>
              <a:t>? </a:t>
            </a:r>
            <a:r>
              <a:rPr lang="th-TH" altLang="en-US" dirty="0"/>
              <a:t>เพราะอะไร</a:t>
            </a:r>
            <a:r>
              <a:rPr lang="en-US" altLang="en-US" dirty="0"/>
              <a:t>?</a:t>
            </a:r>
          </a:p>
          <a:p>
            <a:pPr lvl="1"/>
            <a:endParaRPr lang="en-US" altLang="en-US" dirty="0"/>
          </a:p>
        </p:txBody>
      </p:sp>
      <p:sp>
        <p:nvSpPr>
          <p:cNvPr id="4" name="Oval 3"/>
          <p:cNvSpPr/>
          <p:nvPr/>
        </p:nvSpPr>
        <p:spPr>
          <a:xfrm>
            <a:off x="3218656" y="214431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18656" y="267454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18656" y="321111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798" name="TextBox 7"/>
          <p:cNvSpPr txBox="1">
            <a:spLocks noChangeArrowheads="1"/>
          </p:cNvSpPr>
          <p:nvPr/>
        </p:nvSpPr>
        <p:spPr bwMode="auto">
          <a:xfrm>
            <a:off x="2761456" y="1990328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3799" name="TextBox 8"/>
          <p:cNvSpPr txBox="1">
            <a:spLocks noChangeArrowheads="1"/>
          </p:cNvSpPr>
          <p:nvPr/>
        </p:nvSpPr>
        <p:spPr bwMode="auto">
          <a:xfrm>
            <a:off x="2761456" y="2518966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3800" name="TextBox 9"/>
          <p:cNvSpPr txBox="1">
            <a:spLocks noChangeArrowheads="1"/>
          </p:cNvSpPr>
          <p:nvPr/>
        </p:nvSpPr>
        <p:spPr bwMode="auto">
          <a:xfrm>
            <a:off x="2761456" y="3057128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sp>
        <p:nvSpPr>
          <p:cNvPr id="12" name="Oval 11"/>
          <p:cNvSpPr/>
          <p:nvPr/>
        </p:nvSpPr>
        <p:spPr>
          <a:xfrm>
            <a:off x="5580856" y="214431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580856" y="267454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580856" y="321111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80856" y="366514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805" name="TextBox 15"/>
          <p:cNvSpPr txBox="1">
            <a:spLocks noChangeArrowheads="1"/>
          </p:cNvSpPr>
          <p:nvPr/>
        </p:nvSpPr>
        <p:spPr bwMode="auto">
          <a:xfrm>
            <a:off x="5809456" y="1990328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3806" name="TextBox 16"/>
          <p:cNvSpPr txBox="1">
            <a:spLocks noChangeArrowheads="1"/>
          </p:cNvSpPr>
          <p:nvPr/>
        </p:nvSpPr>
        <p:spPr bwMode="auto">
          <a:xfrm>
            <a:off x="5809456" y="2518966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3807" name="TextBox 17"/>
          <p:cNvSpPr txBox="1">
            <a:spLocks noChangeArrowheads="1"/>
          </p:cNvSpPr>
          <p:nvPr/>
        </p:nvSpPr>
        <p:spPr bwMode="auto">
          <a:xfrm>
            <a:off x="5809456" y="3057128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sp>
        <p:nvSpPr>
          <p:cNvPr id="33808" name="TextBox 18"/>
          <p:cNvSpPr txBox="1">
            <a:spLocks noChangeArrowheads="1"/>
          </p:cNvSpPr>
          <p:nvPr/>
        </p:nvSpPr>
        <p:spPr bwMode="auto">
          <a:xfrm>
            <a:off x="5809456" y="3509566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4</a:t>
            </a:r>
            <a:endParaRPr lang="en-US" altLang="en-US" sz="1800" baseline="-25000"/>
          </a:p>
        </p:txBody>
      </p:sp>
      <p:cxnSp>
        <p:nvCxnSpPr>
          <p:cNvPr id="21" name="Straight Arrow Connector 20"/>
          <p:cNvCxnSpPr>
            <a:stCxn id="4" idx="6"/>
          </p:cNvCxnSpPr>
          <p:nvPr/>
        </p:nvCxnSpPr>
        <p:spPr>
          <a:xfrm flipV="1">
            <a:off x="3371056" y="2218928"/>
            <a:ext cx="2133600" cy="1588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4210050" y="1913334"/>
            <a:ext cx="477838" cy="2155825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3" idx="2"/>
          </p:cNvCxnSpPr>
          <p:nvPr/>
        </p:nvCxnSpPr>
        <p:spPr>
          <a:xfrm flipV="1">
            <a:off x="3371056" y="2750741"/>
            <a:ext cx="2209800" cy="47625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532856" y="1685528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199856" y="1685528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14" name="TextBox 34"/>
          <p:cNvSpPr txBox="1">
            <a:spLocks noChangeArrowheads="1"/>
          </p:cNvSpPr>
          <p:nvPr/>
        </p:nvSpPr>
        <p:spPr bwMode="auto">
          <a:xfrm>
            <a:off x="2151856" y="1609328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A</a:t>
            </a:r>
            <a:endParaRPr lang="en-US" altLang="en-US" sz="1800" b="1"/>
          </a:p>
        </p:txBody>
      </p:sp>
      <p:sp>
        <p:nvSpPr>
          <p:cNvPr id="33815" name="TextBox 35"/>
          <p:cNvSpPr txBox="1">
            <a:spLocks noChangeArrowheads="1"/>
          </p:cNvSpPr>
          <p:nvPr/>
        </p:nvSpPr>
        <p:spPr bwMode="auto">
          <a:xfrm>
            <a:off x="6266656" y="1609328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B</a:t>
            </a:r>
            <a:endParaRPr lang="en-US" altLang="en-US" sz="1800" b="1"/>
          </a:p>
        </p:txBody>
      </p:sp>
    </p:spTree>
    <p:extLst>
      <p:ext uri="{BB962C8B-B14F-4D97-AF65-F5344CB8AC3E}">
        <p14:creationId xmlns:p14="http://schemas.microsoft.com/office/powerpoint/2010/main" val="207372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มาทำแบบฝึกหัดด้วยกัน </a:t>
            </a:r>
            <a:r>
              <a:rPr lang="en-US" altLang="en-US" dirty="0" smtClean="0"/>
              <a:t>(4)</a:t>
            </a:r>
            <a:endParaRPr lang="en-US" alt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3262536" y="209178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62536" y="262200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62536" y="315858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262536" y="361260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822" name="TextBox 7"/>
          <p:cNvSpPr txBox="1">
            <a:spLocks noChangeArrowheads="1"/>
          </p:cNvSpPr>
          <p:nvPr/>
        </p:nvSpPr>
        <p:spPr bwMode="auto">
          <a:xfrm>
            <a:off x="2805336" y="1937792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4823" name="TextBox 8"/>
          <p:cNvSpPr txBox="1">
            <a:spLocks noChangeArrowheads="1"/>
          </p:cNvSpPr>
          <p:nvPr/>
        </p:nvSpPr>
        <p:spPr bwMode="auto">
          <a:xfrm>
            <a:off x="2805336" y="2466430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4824" name="TextBox 9"/>
          <p:cNvSpPr txBox="1">
            <a:spLocks noChangeArrowheads="1"/>
          </p:cNvSpPr>
          <p:nvPr/>
        </p:nvSpPr>
        <p:spPr bwMode="auto">
          <a:xfrm>
            <a:off x="2805336" y="3004592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sp>
        <p:nvSpPr>
          <p:cNvPr id="34825" name="TextBox 10"/>
          <p:cNvSpPr txBox="1">
            <a:spLocks noChangeArrowheads="1"/>
          </p:cNvSpPr>
          <p:nvPr/>
        </p:nvSpPr>
        <p:spPr bwMode="auto">
          <a:xfrm>
            <a:off x="2805336" y="3457030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4</a:t>
            </a:r>
            <a:endParaRPr lang="en-US" altLang="en-US" sz="1800" baseline="-25000"/>
          </a:p>
        </p:txBody>
      </p:sp>
      <p:sp>
        <p:nvSpPr>
          <p:cNvPr id="12" name="Oval 11"/>
          <p:cNvSpPr/>
          <p:nvPr/>
        </p:nvSpPr>
        <p:spPr>
          <a:xfrm>
            <a:off x="5624736" y="209178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24736" y="262200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24736" y="315858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829" name="TextBox 15"/>
          <p:cNvSpPr txBox="1">
            <a:spLocks noChangeArrowheads="1"/>
          </p:cNvSpPr>
          <p:nvPr/>
        </p:nvSpPr>
        <p:spPr bwMode="auto">
          <a:xfrm>
            <a:off x="5853336" y="1937792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4830" name="TextBox 16"/>
          <p:cNvSpPr txBox="1">
            <a:spLocks noChangeArrowheads="1"/>
          </p:cNvSpPr>
          <p:nvPr/>
        </p:nvSpPr>
        <p:spPr bwMode="auto">
          <a:xfrm>
            <a:off x="5853336" y="2466430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4831" name="TextBox 17"/>
          <p:cNvSpPr txBox="1">
            <a:spLocks noChangeArrowheads="1"/>
          </p:cNvSpPr>
          <p:nvPr/>
        </p:nvSpPr>
        <p:spPr bwMode="auto">
          <a:xfrm>
            <a:off x="5853336" y="3004592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cxnSp>
        <p:nvCxnSpPr>
          <p:cNvPr id="21" name="Straight Arrow Connector 20"/>
          <p:cNvCxnSpPr>
            <a:stCxn id="4" idx="6"/>
          </p:cNvCxnSpPr>
          <p:nvPr/>
        </p:nvCxnSpPr>
        <p:spPr>
          <a:xfrm flipV="1">
            <a:off x="3414936" y="2166392"/>
            <a:ext cx="2133600" cy="1588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4253930" y="1860798"/>
            <a:ext cx="477838" cy="2155825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14" idx="3"/>
          </p:cNvCxnSpPr>
          <p:nvPr/>
        </p:nvCxnSpPr>
        <p:spPr>
          <a:xfrm flipV="1">
            <a:off x="3414936" y="3288755"/>
            <a:ext cx="2232025" cy="40005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3" idx="2"/>
          </p:cNvCxnSpPr>
          <p:nvPr/>
        </p:nvCxnSpPr>
        <p:spPr>
          <a:xfrm flipV="1">
            <a:off x="3414936" y="2698205"/>
            <a:ext cx="2209800" cy="47625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576736" y="1632992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43736" y="1632992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838" name="TextBox 34"/>
          <p:cNvSpPr txBox="1">
            <a:spLocks noChangeArrowheads="1"/>
          </p:cNvSpPr>
          <p:nvPr/>
        </p:nvSpPr>
        <p:spPr bwMode="auto">
          <a:xfrm>
            <a:off x="2195736" y="1556792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A</a:t>
            </a:r>
            <a:endParaRPr lang="en-US" altLang="en-US" sz="1800" b="1"/>
          </a:p>
        </p:txBody>
      </p:sp>
      <p:sp>
        <p:nvSpPr>
          <p:cNvPr id="34839" name="TextBox 35"/>
          <p:cNvSpPr txBox="1">
            <a:spLocks noChangeArrowheads="1"/>
          </p:cNvSpPr>
          <p:nvPr/>
        </p:nvSpPr>
        <p:spPr bwMode="auto">
          <a:xfrm>
            <a:off x="6310536" y="1556792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B</a:t>
            </a:r>
            <a:endParaRPr lang="en-US" altLang="en-US" sz="1800" b="1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5334000" y="5257800"/>
            <a:ext cx="38100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734888" y="4694238"/>
            <a:ext cx="8229600" cy="1325562"/>
          </a:xfrm>
        </p:spPr>
        <p:txBody>
          <a:bodyPr/>
          <a:lstStyle/>
          <a:p>
            <a:r>
              <a:rPr lang="en-US" altLang="en-US" dirty="0"/>
              <a:t>f: A </a:t>
            </a:r>
            <a:r>
              <a:rPr lang="en-US" altLang="en-US" dirty="0">
                <a:sym typeface="Wingdings" panose="05000000000000000000" pitchFamily="2" charset="2"/>
              </a:rPr>
              <a:t> B </a:t>
            </a:r>
            <a:r>
              <a:rPr lang="th-TH" altLang="en-US" dirty="0">
                <a:sym typeface="Wingdings" panose="05000000000000000000" pitchFamily="2" charset="2"/>
              </a:rPr>
              <a:t>จากภาพข้างต้น จงหาว่า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f </a:t>
            </a:r>
            <a:r>
              <a:rPr lang="th-TH" altLang="en-US" dirty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dirty="0"/>
              <a:t>injection </a:t>
            </a:r>
            <a:r>
              <a:rPr lang="th-TH" altLang="en-US" dirty="0"/>
              <a:t>หรือไม่</a:t>
            </a:r>
            <a:r>
              <a:rPr lang="en-US" altLang="en-US" dirty="0"/>
              <a:t>? </a:t>
            </a:r>
            <a:r>
              <a:rPr lang="th-TH" altLang="en-US" dirty="0"/>
              <a:t>เพราะอะไร</a:t>
            </a:r>
            <a:r>
              <a:rPr lang="en-US" altLang="en-US" dirty="0"/>
              <a:t>?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f </a:t>
            </a:r>
            <a:r>
              <a:rPr lang="th-TH" altLang="en-US" dirty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dirty="0">
                <a:sym typeface="Wingdings" panose="05000000000000000000" pitchFamily="2" charset="2"/>
              </a:rPr>
              <a:t>sur</a:t>
            </a:r>
            <a:r>
              <a:rPr lang="en-US" altLang="en-US" dirty="0"/>
              <a:t>jection </a:t>
            </a:r>
            <a:r>
              <a:rPr lang="th-TH" altLang="en-US" dirty="0"/>
              <a:t>หรือไม่</a:t>
            </a:r>
            <a:r>
              <a:rPr lang="en-US" altLang="en-US" dirty="0"/>
              <a:t>? </a:t>
            </a:r>
            <a:r>
              <a:rPr lang="th-TH" altLang="en-US" dirty="0"/>
              <a:t>เพราะอะไร</a:t>
            </a:r>
            <a:r>
              <a:rPr lang="en-US" altLang="en-US" dirty="0"/>
              <a:t>?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f </a:t>
            </a:r>
            <a:r>
              <a:rPr lang="th-TH" altLang="en-US" dirty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dirty="0" err="1">
                <a:sym typeface="Wingdings" panose="05000000000000000000" pitchFamily="2" charset="2"/>
              </a:rPr>
              <a:t>bi</a:t>
            </a:r>
            <a:r>
              <a:rPr lang="en-US" altLang="en-US" dirty="0" err="1"/>
              <a:t>jection</a:t>
            </a:r>
            <a:r>
              <a:rPr lang="en-US" altLang="en-US" dirty="0"/>
              <a:t> </a:t>
            </a:r>
            <a:r>
              <a:rPr lang="th-TH" altLang="en-US" dirty="0"/>
              <a:t>หรือไม่</a:t>
            </a:r>
            <a:r>
              <a:rPr lang="en-US" altLang="en-US" dirty="0"/>
              <a:t>? </a:t>
            </a:r>
            <a:r>
              <a:rPr lang="th-TH" altLang="en-US" dirty="0"/>
              <a:t>เพราะอะไร</a:t>
            </a:r>
            <a:r>
              <a:rPr lang="en-US" altLang="en-US" dirty="0"/>
              <a:t>?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478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มาทำแบบฝึกหัดด้วยกัน </a:t>
            </a:r>
            <a:r>
              <a:rPr lang="en-US" altLang="en-US" dirty="0" smtClean="0"/>
              <a:t>(5)</a:t>
            </a:r>
            <a:endParaRPr lang="en-US" alt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3290664" y="214431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90664" y="267454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90664" y="321111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290664" y="366514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846" name="TextBox 7"/>
          <p:cNvSpPr txBox="1">
            <a:spLocks noChangeArrowheads="1"/>
          </p:cNvSpPr>
          <p:nvPr/>
        </p:nvSpPr>
        <p:spPr bwMode="auto">
          <a:xfrm>
            <a:off x="2833464" y="1990328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5847" name="TextBox 8"/>
          <p:cNvSpPr txBox="1">
            <a:spLocks noChangeArrowheads="1"/>
          </p:cNvSpPr>
          <p:nvPr/>
        </p:nvSpPr>
        <p:spPr bwMode="auto">
          <a:xfrm>
            <a:off x="2833464" y="2518966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5848" name="TextBox 9"/>
          <p:cNvSpPr txBox="1">
            <a:spLocks noChangeArrowheads="1"/>
          </p:cNvSpPr>
          <p:nvPr/>
        </p:nvSpPr>
        <p:spPr bwMode="auto">
          <a:xfrm>
            <a:off x="2833464" y="3057128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sp>
        <p:nvSpPr>
          <p:cNvPr id="35849" name="TextBox 10"/>
          <p:cNvSpPr txBox="1">
            <a:spLocks noChangeArrowheads="1"/>
          </p:cNvSpPr>
          <p:nvPr/>
        </p:nvSpPr>
        <p:spPr bwMode="auto">
          <a:xfrm>
            <a:off x="2833464" y="3509566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</a:t>
            </a:r>
            <a:r>
              <a:rPr lang="en-US" altLang="en-US" baseline="-25000"/>
              <a:t>4</a:t>
            </a:r>
            <a:endParaRPr lang="en-US" altLang="en-US" sz="1800" baseline="-25000"/>
          </a:p>
        </p:txBody>
      </p:sp>
      <p:sp>
        <p:nvSpPr>
          <p:cNvPr id="12" name="Oval 11"/>
          <p:cNvSpPr/>
          <p:nvPr/>
        </p:nvSpPr>
        <p:spPr>
          <a:xfrm>
            <a:off x="5652864" y="214431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52864" y="267454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52864" y="321111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52864" y="366514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854" name="TextBox 15"/>
          <p:cNvSpPr txBox="1">
            <a:spLocks noChangeArrowheads="1"/>
          </p:cNvSpPr>
          <p:nvPr/>
        </p:nvSpPr>
        <p:spPr bwMode="auto">
          <a:xfrm>
            <a:off x="5881464" y="1990328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1</a:t>
            </a:r>
            <a:endParaRPr lang="en-US" altLang="en-US" sz="1800" baseline="-25000"/>
          </a:p>
        </p:txBody>
      </p:sp>
      <p:sp>
        <p:nvSpPr>
          <p:cNvPr id="35855" name="TextBox 16"/>
          <p:cNvSpPr txBox="1">
            <a:spLocks noChangeArrowheads="1"/>
          </p:cNvSpPr>
          <p:nvPr/>
        </p:nvSpPr>
        <p:spPr bwMode="auto">
          <a:xfrm>
            <a:off x="5881464" y="2518966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2</a:t>
            </a:r>
            <a:endParaRPr lang="en-US" altLang="en-US" sz="1800" baseline="-25000"/>
          </a:p>
        </p:txBody>
      </p:sp>
      <p:sp>
        <p:nvSpPr>
          <p:cNvPr id="35856" name="TextBox 17"/>
          <p:cNvSpPr txBox="1">
            <a:spLocks noChangeArrowheads="1"/>
          </p:cNvSpPr>
          <p:nvPr/>
        </p:nvSpPr>
        <p:spPr bwMode="auto">
          <a:xfrm>
            <a:off x="5881464" y="3057128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3</a:t>
            </a:r>
            <a:endParaRPr lang="en-US" altLang="en-US" sz="1800" baseline="-25000"/>
          </a:p>
        </p:txBody>
      </p:sp>
      <p:sp>
        <p:nvSpPr>
          <p:cNvPr id="35857" name="TextBox 18"/>
          <p:cNvSpPr txBox="1">
            <a:spLocks noChangeArrowheads="1"/>
          </p:cNvSpPr>
          <p:nvPr/>
        </p:nvSpPr>
        <p:spPr bwMode="auto">
          <a:xfrm>
            <a:off x="5881464" y="3509566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b</a:t>
            </a:r>
            <a:r>
              <a:rPr lang="en-US" altLang="en-US" baseline="-25000"/>
              <a:t>4</a:t>
            </a:r>
            <a:endParaRPr lang="en-US" altLang="en-US" sz="1800" baseline="-25000"/>
          </a:p>
        </p:txBody>
      </p:sp>
      <p:cxnSp>
        <p:nvCxnSpPr>
          <p:cNvPr id="21" name="Straight Arrow Connector 20"/>
          <p:cNvCxnSpPr>
            <a:stCxn id="4" idx="6"/>
          </p:cNvCxnSpPr>
          <p:nvPr/>
        </p:nvCxnSpPr>
        <p:spPr>
          <a:xfrm flipV="1">
            <a:off x="3443064" y="2218928"/>
            <a:ext cx="2133600" cy="1588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4282058" y="1913334"/>
            <a:ext cx="477838" cy="2155825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4282058" y="2426097"/>
            <a:ext cx="477837" cy="2155825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13" idx="3"/>
          </p:cNvCxnSpPr>
          <p:nvPr/>
        </p:nvCxnSpPr>
        <p:spPr>
          <a:xfrm flipV="1">
            <a:off x="3443064" y="2804716"/>
            <a:ext cx="2232025" cy="936625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604864" y="1685528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71864" y="1685528"/>
            <a:ext cx="1143000" cy="289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64" name="TextBox 34"/>
          <p:cNvSpPr txBox="1">
            <a:spLocks noChangeArrowheads="1"/>
          </p:cNvSpPr>
          <p:nvPr/>
        </p:nvSpPr>
        <p:spPr bwMode="auto">
          <a:xfrm>
            <a:off x="2223864" y="1609328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A</a:t>
            </a:r>
            <a:endParaRPr lang="en-US" altLang="en-US" sz="1800" b="1"/>
          </a:p>
        </p:txBody>
      </p:sp>
      <p:sp>
        <p:nvSpPr>
          <p:cNvPr id="35865" name="TextBox 35"/>
          <p:cNvSpPr txBox="1">
            <a:spLocks noChangeArrowheads="1"/>
          </p:cNvSpPr>
          <p:nvPr/>
        </p:nvSpPr>
        <p:spPr bwMode="auto">
          <a:xfrm>
            <a:off x="6338664" y="1609328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 b="1"/>
              <a:t>B</a:t>
            </a:r>
            <a:endParaRPr lang="en-US" altLang="en-US" sz="1800" b="1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734888" y="4694238"/>
            <a:ext cx="82296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f: A </a:t>
            </a:r>
            <a:r>
              <a:rPr lang="en-US" altLang="en-US" smtClean="0">
                <a:sym typeface="Wingdings" panose="05000000000000000000" pitchFamily="2" charset="2"/>
              </a:rPr>
              <a:t> B </a:t>
            </a:r>
            <a:r>
              <a:rPr lang="th-TH" altLang="en-US" smtClean="0">
                <a:sym typeface="Wingdings" panose="05000000000000000000" pitchFamily="2" charset="2"/>
              </a:rPr>
              <a:t>จากภาพข้างต้น จงหาว่า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f </a:t>
            </a:r>
            <a:r>
              <a:rPr lang="th-TH" altLang="en-US" smtClean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smtClean="0"/>
              <a:t>injection </a:t>
            </a:r>
            <a:r>
              <a:rPr lang="th-TH" altLang="en-US" smtClean="0"/>
              <a:t>หรือไม่</a:t>
            </a:r>
            <a:r>
              <a:rPr lang="en-US" altLang="en-US" smtClean="0"/>
              <a:t>? </a:t>
            </a:r>
            <a:r>
              <a:rPr lang="th-TH" altLang="en-US" smtClean="0"/>
              <a:t>เพราะอะไร</a:t>
            </a:r>
            <a:r>
              <a:rPr lang="en-US" altLang="en-US" smtClean="0"/>
              <a:t>?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f </a:t>
            </a:r>
            <a:r>
              <a:rPr lang="th-TH" altLang="en-US" smtClean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smtClean="0">
                <a:sym typeface="Wingdings" panose="05000000000000000000" pitchFamily="2" charset="2"/>
              </a:rPr>
              <a:t>sur</a:t>
            </a:r>
            <a:r>
              <a:rPr lang="en-US" altLang="en-US" smtClean="0"/>
              <a:t>jection </a:t>
            </a:r>
            <a:r>
              <a:rPr lang="th-TH" altLang="en-US" smtClean="0"/>
              <a:t>หรือไม่</a:t>
            </a:r>
            <a:r>
              <a:rPr lang="en-US" altLang="en-US" smtClean="0"/>
              <a:t>? </a:t>
            </a:r>
            <a:r>
              <a:rPr lang="th-TH" altLang="en-US" smtClean="0"/>
              <a:t>เพราะอะไร</a:t>
            </a:r>
            <a:r>
              <a:rPr lang="en-US" altLang="en-US" smtClean="0"/>
              <a:t>?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f </a:t>
            </a:r>
            <a:r>
              <a:rPr lang="th-TH" altLang="en-US" smtClean="0">
                <a:sym typeface="Wingdings" panose="05000000000000000000" pitchFamily="2" charset="2"/>
              </a:rPr>
              <a:t>เป็นฟังก์ชันประเภท </a:t>
            </a:r>
            <a:r>
              <a:rPr lang="en-US" altLang="en-US" smtClean="0">
                <a:sym typeface="Wingdings" panose="05000000000000000000" pitchFamily="2" charset="2"/>
              </a:rPr>
              <a:t>bi</a:t>
            </a:r>
            <a:r>
              <a:rPr lang="en-US" altLang="en-US" smtClean="0"/>
              <a:t>jection </a:t>
            </a:r>
            <a:r>
              <a:rPr lang="th-TH" altLang="en-US" smtClean="0"/>
              <a:t>หรือไม่</a:t>
            </a:r>
            <a:r>
              <a:rPr lang="en-US" altLang="en-US" smtClean="0"/>
              <a:t>? </a:t>
            </a:r>
            <a:r>
              <a:rPr lang="th-TH" altLang="en-US" smtClean="0"/>
              <a:t>เพราะอะไร</a:t>
            </a:r>
            <a:r>
              <a:rPr lang="en-US" altLang="en-US" smtClean="0"/>
              <a:t>?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465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มาทำแบบฝึกหัดด้วยกัน </a:t>
            </a:r>
            <a:r>
              <a:rPr lang="en-US" altLang="en-US" dirty="0" smtClean="0"/>
              <a:t>(6)</a:t>
            </a:r>
            <a:endParaRPr lang="en-US" altLang="en-US" dirty="0" smtClean="0"/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th-TH" altLang="en-US" sz="2800" dirty="0" smtClean="0"/>
              <a:t>กำหนด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:</a:t>
            </a:r>
            <a:r>
              <a:rPr lang="en-US" altLang="en-US" sz="2800" i="1" dirty="0" smtClean="0">
                <a:latin typeface="Algerian" panose="04020705040A02060702" pitchFamily="82" charset="0"/>
              </a:rPr>
              <a:t>Z</a:t>
            </a:r>
            <a:r>
              <a:rPr lang="en-US" altLang="en-US" sz="2800" dirty="0" smtClean="0">
                <a:sym typeface="Symbol" panose="05050102010706020507" pitchFamily="18" charset="2"/>
              </a:rPr>
              <a:t></a:t>
            </a:r>
            <a:r>
              <a:rPr lang="en-US" altLang="en-US" sz="2800" i="1" dirty="0" smtClean="0">
                <a:latin typeface="Algerian" panose="04020705040A02060702" pitchFamily="82" charset="0"/>
              </a:rPr>
              <a:t>Z </a:t>
            </a:r>
            <a:r>
              <a:rPr lang="th-TH" altLang="en-US" sz="2800" i="1" dirty="0" smtClean="0">
                <a:latin typeface="Algerian" panose="04020705040A02060702" pitchFamily="82" charset="0"/>
              </a:rPr>
              <a:t> </a:t>
            </a:r>
            <a:r>
              <a:rPr lang="th-TH" altLang="en-US" sz="2800" dirty="0" smtClean="0">
                <a:latin typeface="Algerian" panose="04020705040A02060702" pitchFamily="82" charset="0"/>
              </a:rPr>
              <a:t>โดย</a:t>
            </a:r>
            <a:r>
              <a:rPr lang="th-TH" altLang="en-US" sz="2800" i="1" dirty="0" smtClean="0">
                <a:latin typeface="Algerian" panose="04020705040A02060702" pitchFamily="82" charset="0"/>
              </a:rPr>
              <a:t> 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(x)</a:t>
            </a:r>
            <a:r>
              <a:rPr lang="en-US" altLang="en-US" sz="2400" dirty="0" smtClean="0"/>
              <a:t>=2x-3</a:t>
            </a:r>
            <a:endParaRPr lang="en-US" altLang="en-US" sz="2800" dirty="0" smtClean="0"/>
          </a:p>
          <a:p>
            <a:pPr lvl="1"/>
            <a:r>
              <a:rPr lang="th-TH" altLang="en-US" sz="2800" dirty="0" smtClean="0"/>
              <a:t>จงหา </a:t>
            </a:r>
            <a:r>
              <a:rPr lang="en-US" altLang="en-US" sz="2800" dirty="0" smtClean="0"/>
              <a:t>domain</a:t>
            </a:r>
            <a:r>
              <a:rPr lang="en-US" altLang="en-US" sz="2800" dirty="0" smtClean="0"/>
              <a:t>, </a:t>
            </a:r>
            <a:r>
              <a:rPr lang="en-US" altLang="en-US" sz="2800" dirty="0" smtClean="0"/>
              <a:t>co-domain</a:t>
            </a:r>
            <a:r>
              <a:rPr lang="en-US" altLang="en-US" sz="2800" dirty="0"/>
              <a:t>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range </a:t>
            </a:r>
            <a:r>
              <a:rPr lang="th-TH" altLang="en-US" sz="2800" dirty="0" smtClean="0"/>
              <a:t>ของ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?</a:t>
            </a:r>
          </a:p>
          <a:p>
            <a:pPr lvl="1"/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เป็นฟังก์ชันแบบ </a:t>
            </a:r>
            <a:r>
              <a:rPr lang="en-US" altLang="en-US" sz="2800" dirty="0" smtClean="0"/>
              <a:t>one-to-one </a:t>
            </a:r>
            <a:r>
              <a:rPr lang="th-TH" altLang="en-US" sz="2800" dirty="0" smtClean="0"/>
              <a:t>หรือไม่</a:t>
            </a:r>
            <a:r>
              <a:rPr lang="en-US" altLang="en-US" sz="2800" dirty="0" smtClean="0"/>
              <a:t>?</a:t>
            </a:r>
            <a:endParaRPr lang="en-US" altLang="en-US" sz="2800" dirty="0" smtClean="0"/>
          </a:p>
          <a:p>
            <a:pPr lvl="1"/>
            <a:r>
              <a:rPr lang="en-US" altLang="en-US" sz="2800" i="1" dirty="0"/>
              <a:t>f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 smtClean="0"/>
              <a:t>onto </a:t>
            </a:r>
            <a:r>
              <a:rPr lang="th-TH" altLang="en-US" sz="2800" dirty="0"/>
              <a:t>หรือไม่</a:t>
            </a:r>
            <a:r>
              <a:rPr lang="en-US" altLang="en-US" sz="2800" dirty="0" smtClean="0"/>
              <a:t>?</a:t>
            </a:r>
            <a:endParaRPr lang="th-TH" altLang="en-US" sz="2800" dirty="0" smtClean="0"/>
          </a:p>
          <a:p>
            <a:pPr lvl="1"/>
            <a:r>
              <a:rPr lang="en-US" altLang="en-US" sz="2800" i="1" dirty="0"/>
              <a:t>f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 err="1" smtClean="0"/>
              <a:t>bijection</a:t>
            </a:r>
            <a:r>
              <a:rPr lang="en-US" altLang="en-US" sz="2800" dirty="0" smtClean="0"/>
              <a:t> </a:t>
            </a:r>
            <a:r>
              <a:rPr lang="th-TH" altLang="en-US" sz="2800" dirty="0"/>
              <a:t>หรือไม่</a:t>
            </a:r>
            <a:r>
              <a:rPr lang="en-US" altLang="en-US" sz="2800" dirty="0" smtClean="0"/>
              <a:t>?</a:t>
            </a:r>
          </a:p>
          <a:p>
            <a:r>
              <a:rPr lang="th-TH" altLang="en-US" sz="2800" dirty="0"/>
              <a:t>กำหนด</a:t>
            </a:r>
            <a:r>
              <a:rPr lang="en-US" altLang="en-US" sz="2800" dirty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:</a:t>
            </a:r>
            <a:r>
              <a:rPr lang="en-US" altLang="en-US" sz="2800" i="1" dirty="0" smtClean="0">
                <a:latin typeface="Algerian" panose="04020705040A02060702" pitchFamily="82" charset="0"/>
              </a:rPr>
              <a:t>N</a:t>
            </a:r>
            <a:r>
              <a:rPr lang="en-US" altLang="en-US" sz="2800" dirty="0" smtClean="0">
                <a:sym typeface="Symbol" panose="05050102010706020507" pitchFamily="18" charset="2"/>
              </a:rPr>
              <a:t></a:t>
            </a:r>
            <a:r>
              <a:rPr lang="en-US" altLang="en-US" sz="2800" i="1" dirty="0" smtClean="0">
                <a:latin typeface="Algerian" panose="04020705040A02060702" pitchFamily="82" charset="0"/>
                <a:sym typeface="Symbol" panose="05050102010706020507" pitchFamily="18" charset="2"/>
              </a:rPr>
              <a:t>N</a:t>
            </a:r>
            <a:r>
              <a:rPr lang="en-US" altLang="en-US" sz="2800" i="1" dirty="0" smtClean="0">
                <a:latin typeface="Algerian" panose="04020705040A02060702" pitchFamily="82" charset="0"/>
              </a:rPr>
              <a:t> </a:t>
            </a:r>
            <a:r>
              <a:rPr lang="th-TH" altLang="en-US" sz="2800" i="1" dirty="0" smtClean="0">
                <a:latin typeface="Algerian" panose="04020705040A02060702" pitchFamily="82" charset="0"/>
              </a:rPr>
              <a:t> </a:t>
            </a:r>
            <a:r>
              <a:rPr lang="th-TH" altLang="en-US" sz="2800" dirty="0">
                <a:latin typeface="Algerian" panose="04020705040A02060702" pitchFamily="82" charset="0"/>
              </a:rPr>
              <a:t>โดย</a:t>
            </a:r>
            <a:r>
              <a:rPr lang="th-TH" altLang="en-US" sz="2800" i="1" dirty="0">
                <a:latin typeface="Algerian" panose="04020705040A02060702" pitchFamily="82" charset="0"/>
              </a:rPr>
              <a:t> </a:t>
            </a:r>
            <a:r>
              <a:rPr lang="en-US" altLang="en-US" sz="2400" i="1" dirty="0"/>
              <a:t>f</a:t>
            </a:r>
            <a:r>
              <a:rPr lang="en-US" altLang="en-US" sz="2400" dirty="0"/>
              <a:t>(x)=2x-3</a:t>
            </a:r>
            <a:endParaRPr lang="en-US" altLang="en-US" sz="2800" dirty="0"/>
          </a:p>
          <a:p>
            <a:pPr lvl="1"/>
            <a:r>
              <a:rPr lang="th-TH" altLang="en-US" sz="2800" dirty="0"/>
              <a:t>จงหา </a:t>
            </a:r>
            <a:r>
              <a:rPr lang="en-US" altLang="en-US" sz="2800" dirty="0"/>
              <a:t>domain, co-domain </a:t>
            </a:r>
            <a:r>
              <a:rPr lang="th-TH" altLang="en-US" sz="2800" dirty="0"/>
              <a:t>และ</a:t>
            </a:r>
            <a:r>
              <a:rPr lang="en-US" altLang="en-US" sz="2800" dirty="0"/>
              <a:t> range </a:t>
            </a:r>
            <a:r>
              <a:rPr lang="th-TH" altLang="en-US" sz="2800" dirty="0"/>
              <a:t>ของ</a:t>
            </a:r>
            <a:r>
              <a:rPr lang="en-US" altLang="en-US" sz="2800" dirty="0"/>
              <a:t> </a:t>
            </a:r>
            <a:r>
              <a:rPr lang="en-US" altLang="en-US" sz="2800" i="1" dirty="0"/>
              <a:t>f</a:t>
            </a:r>
            <a:r>
              <a:rPr lang="en-US" altLang="en-US" sz="2800" dirty="0"/>
              <a:t>?</a:t>
            </a:r>
          </a:p>
          <a:p>
            <a:pPr lvl="1"/>
            <a:r>
              <a:rPr lang="en-US" altLang="en-US" sz="2800" i="1" dirty="0"/>
              <a:t>f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/>
              <a:t>one-to-one </a:t>
            </a:r>
            <a:r>
              <a:rPr lang="th-TH" altLang="en-US" sz="2800" dirty="0"/>
              <a:t>หรือไม่</a:t>
            </a:r>
            <a:r>
              <a:rPr lang="en-US" altLang="en-US" sz="2800" dirty="0"/>
              <a:t>?</a:t>
            </a:r>
          </a:p>
          <a:p>
            <a:pPr lvl="1"/>
            <a:r>
              <a:rPr lang="en-US" altLang="en-US" sz="2800" i="1" dirty="0"/>
              <a:t>f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/>
              <a:t>onto </a:t>
            </a:r>
            <a:r>
              <a:rPr lang="th-TH" altLang="en-US" sz="2800" dirty="0"/>
              <a:t>หรือไม่</a:t>
            </a:r>
            <a:r>
              <a:rPr lang="en-US" altLang="en-US" sz="2800" dirty="0"/>
              <a:t>?</a:t>
            </a:r>
            <a:endParaRPr lang="th-TH" altLang="en-US" sz="2800" dirty="0"/>
          </a:p>
          <a:p>
            <a:pPr lvl="1"/>
            <a:r>
              <a:rPr lang="en-US" altLang="en-US" sz="2800" i="1" dirty="0"/>
              <a:t>f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 err="1"/>
              <a:t>bijection</a:t>
            </a:r>
            <a:r>
              <a:rPr lang="en-US" altLang="en-US" sz="2800" dirty="0"/>
              <a:t> </a:t>
            </a:r>
            <a:r>
              <a:rPr lang="th-TH" altLang="en-US" sz="2800" dirty="0"/>
              <a:t>หรือไม่</a:t>
            </a:r>
            <a:r>
              <a:rPr lang="en-US" altLang="en-US" sz="2800" dirty="0"/>
              <a:t>?</a:t>
            </a:r>
          </a:p>
          <a:p>
            <a:pPr lvl="1"/>
            <a:endParaRPr lang="en-US" altLang="en-US" sz="2800" dirty="0" smtClean="0"/>
          </a:p>
          <a:p>
            <a:pPr lvl="1"/>
            <a:endParaRPr lang="en-US" altLang="en-US" sz="2800" dirty="0"/>
          </a:p>
          <a:p>
            <a:pPr lvl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154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บทนำ</a:t>
            </a:r>
            <a:endParaRPr lang="en-US" altLang="en-US" dirty="0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รูปแบบของฟังก์ชันที่น่าจะเคยเห็นกันมาบ้างแล้ว เช่น</a:t>
            </a:r>
            <a:endParaRPr lang="en-US" altLang="en-US" sz="2800" dirty="0" smtClean="0"/>
          </a:p>
          <a:p>
            <a:pPr lvl="1"/>
            <a:r>
              <a:rPr lang="en-US" altLang="en-US" sz="2400" i="1" dirty="0" smtClean="0"/>
              <a:t>f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x,y</a:t>
            </a:r>
            <a:r>
              <a:rPr lang="en-US" altLang="en-US" sz="2400" dirty="0" smtClean="0"/>
              <a:t>) = </a:t>
            </a:r>
            <a:r>
              <a:rPr lang="en-US" altLang="en-US" sz="2400" dirty="0" err="1" smtClean="0"/>
              <a:t>x+y</a:t>
            </a:r>
            <a:endParaRPr lang="en-US" altLang="en-US" sz="2400" dirty="0" smtClean="0"/>
          </a:p>
          <a:p>
            <a:pPr lvl="1"/>
            <a:r>
              <a:rPr lang="en-US" altLang="en-US" sz="2400" i="1" dirty="0" smtClean="0"/>
              <a:t>f</a:t>
            </a:r>
            <a:r>
              <a:rPr lang="en-US" altLang="en-US" sz="2400" dirty="0" smtClean="0"/>
              <a:t>(x) </a:t>
            </a:r>
            <a:r>
              <a:rPr lang="th-TH" altLang="en-US" sz="2400" dirty="0" smtClean="0"/>
              <a:t>   </a:t>
            </a:r>
            <a:r>
              <a:rPr lang="en-US" altLang="en-US" sz="2400" dirty="0" smtClean="0"/>
              <a:t>= </a:t>
            </a:r>
            <a:r>
              <a:rPr lang="en-US" altLang="en-US" sz="2400" dirty="0" smtClean="0"/>
              <a:t>x</a:t>
            </a:r>
          </a:p>
          <a:p>
            <a:pPr lvl="1"/>
            <a:r>
              <a:rPr lang="en-US" altLang="en-US" sz="2400" i="1" dirty="0" smtClean="0"/>
              <a:t>f</a:t>
            </a:r>
            <a:r>
              <a:rPr lang="en-US" altLang="en-US" sz="2400" dirty="0" smtClean="0"/>
              <a:t>(x) </a:t>
            </a:r>
            <a:r>
              <a:rPr lang="th-TH" altLang="en-US" sz="2400" dirty="0" smtClean="0"/>
              <a:t>   </a:t>
            </a:r>
            <a:r>
              <a:rPr lang="en-US" altLang="en-US" sz="2400" dirty="0" smtClean="0"/>
              <a:t>= </a:t>
            </a:r>
            <a:r>
              <a:rPr lang="en-US" altLang="en-US" sz="2400" dirty="0" smtClean="0"/>
              <a:t>sin(x)</a:t>
            </a:r>
          </a:p>
          <a:p>
            <a:r>
              <a:rPr lang="th-TH" altLang="en-US" sz="2800" dirty="0" smtClean="0"/>
              <a:t>แต่ในวิชานี้จะเรียนเกี่ยวกับการนนิยาม </a:t>
            </a:r>
            <a:r>
              <a:rPr lang="en-US" altLang="en-US" sz="2800" dirty="0" smtClean="0">
                <a:solidFill>
                  <a:srgbClr val="FF0000"/>
                </a:solidFill>
              </a:rPr>
              <a:t>domains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ranges</a:t>
            </a:r>
          </a:p>
          <a:p>
            <a:r>
              <a:rPr lang="th-TH" altLang="en-US" sz="2800" dirty="0" smtClean="0"/>
              <a:t>เพราะฉะนั้นเราอาจจะไม่จำเป็นต้องเขียนฟังก์ชันในอยู่ในรูปแบบสวยหรูเหมือนข้างต้น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909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มาทำแบบฝึกหัดด้วยกัน </a:t>
            </a:r>
            <a:r>
              <a:rPr lang="en-US" altLang="en-US" dirty="0" smtClean="0"/>
              <a:t>(7)</a:t>
            </a:r>
            <a:endParaRPr lang="en-US" altLang="en-US" dirty="0" smtClean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:</a:t>
            </a:r>
            <a:r>
              <a:rPr lang="en-US" altLang="en-US" i="1" dirty="0" smtClean="0">
                <a:latin typeface="Algerian" panose="04020705040A02060702" pitchFamily="82" charset="0"/>
              </a:rPr>
              <a:t>Z</a:t>
            </a:r>
            <a:r>
              <a:rPr lang="en-US" altLang="en-US" dirty="0" smtClean="0">
                <a:sym typeface="Symbol" panose="05050102010706020507" pitchFamily="18" charset="2"/>
              </a:rPr>
              <a:t></a:t>
            </a:r>
            <a:r>
              <a:rPr lang="en-US" altLang="en-US" i="1" dirty="0" smtClean="0">
                <a:latin typeface="Algerian" panose="04020705040A02060702" pitchFamily="82" charset="0"/>
              </a:rPr>
              <a:t>Z </a:t>
            </a:r>
            <a:r>
              <a:rPr lang="th-TH" altLang="en-US" dirty="0"/>
              <a:t> </a:t>
            </a:r>
            <a:r>
              <a:rPr lang="th-TH" altLang="en-US" dirty="0" smtClean="0"/>
              <a:t>โดย</a:t>
            </a:r>
            <a:r>
              <a:rPr lang="th-TH" altLang="en-US" dirty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(x) </a:t>
            </a:r>
            <a:r>
              <a:rPr lang="en-US" altLang="en-US" sz="2800" dirty="0" smtClean="0"/>
              <a:t>= x</a:t>
            </a:r>
            <a:r>
              <a:rPr lang="en-US" altLang="en-US" sz="2800" baseline="30000" dirty="0" smtClean="0"/>
              <a:t>2 </a:t>
            </a:r>
            <a:r>
              <a:rPr lang="en-US" altLang="en-US" sz="2800" dirty="0" smtClean="0"/>
              <a:t>- 5x + 5</a:t>
            </a:r>
            <a:endParaRPr lang="en-US" altLang="en-US" dirty="0" smtClean="0"/>
          </a:p>
          <a:p>
            <a:pPr lvl="1"/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/>
              <a:t>one-to-one </a:t>
            </a:r>
            <a:r>
              <a:rPr lang="th-TH" altLang="en-US" sz="2800" dirty="0"/>
              <a:t>หรือไม่</a:t>
            </a:r>
            <a:r>
              <a:rPr lang="en-US" altLang="en-US" sz="2800" dirty="0"/>
              <a:t>?</a:t>
            </a:r>
          </a:p>
          <a:p>
            <a:pPr lvl="1"/>
            <a:r>
              <a:rPr lang="en-US" altLang="en-US" sz="2800" i="1" dirty="0"/>
              <a:t>f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/>
              <a:t>onto </a:t>
            </a:r>
            <a:r>
              <a:rPr lang="th-TH" altLang="en-US" sz="2800" dirty="0"/>
              <a:t>หรือไม่</a:t>
            </a:r>
            <a:r>
              <a:rPr lang="en-US" altLang="en-US" sz="2800" dirty="0"/>
              <a:t>?</a:t>
            </a:r>
            <a:endParaRPr lang="th-TH" altLang="en-US" sz="2800" dirty="0"/>
          </a:p>
          <a:p>
            <a:pPr lvl="1"/>
            <a:r>
              <a:rPr lang="en-US" altLang="en-US" sz="2800" i="1" dirty="0"/>
              <a:t>f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 err="1"/>
              <a:t>bijection</a:t>
            </a:r>
            <a:r>
              <a:rPr lang="en-US" altLang="en-US" sz="2800" dirty="0"/>
              <a:t> </a:t>
            </a:r>
            <a:r>
              <a:rPr lang="th-TH" altLang="en-US" sz="2800" dirty="0"/>
              <a:t>หรือไม่</a:t>
            </a:r>
            <a:r>
              <a:rPr lang="en-US" altLang="en-US" sz="2800" dirty="0" smtClean="0"/>
              <a:t>?</a:t>
            </a:r>
            <a:endParaRPr lang="th-TH" altLang="en-US" sz="2800" dirty="0" smtClean="0"/>
          </a:p>
          <a:p>
            <a:pPr marL="366713" lvl="1" indent="0">
              <a:buNone/>
            </a:pPr>
            <a:endParaRPr lang="th-TH" altLang="en-US" sz="2800" dirty="0" smtClean="0"/>
          </a:p>
          <a:p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:</a:t>
            </a:r>
            <a:r>
              <a:rPr lang="en-US" altLang="en-US" i="1" dirty="0" smtClean="0">
                <a:latin typeface="Algerian" panose="04020705040A02060702" pitchFamily="82" charset="0"/>
              </a:rPr>
              <a:t>Z</a:t>
            </a:r>
            <a:r>
              <a:rPr lang="en-US" altLang="en-US" dirty="0" smtClean="0">
                <a:sym typeface="Symbol" panose="05050102010706020507" pitchFamily="18" charset="2"/>
              </a:rPr>
              <a:t></a:t>
            </a:r>
            <a:r>
              <a:rPr lang="en-US" altLang="en-US" i="1" dirty="0" smtClean="0">
                <a:latin typeface="Algerian" panose="04020705040A02060702" pitchFamily="82" charset="0"/>
              </a:rPr>
              <a:t>Z </a:t>
            </a:r>
            <a:r>
              <a:rPr lang="th-TH" altLang="en-US" dirty="0" smtClean="0"/>
              <a:t> โดย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(x) = </a:t>
            </a:r>
            <a:r>
              <a:rPr lang="en-US" altLang="en-US" sz="2800" i="1" dirty="0"/>
              <a:t>f</a:t>
            </a:r>
            <a:r>
              <a:rPr lang="en-US" altLang="en-US" sz="2800" dirty="0"/>
              <a:t>(x) = 2x</a:t>
            </a:r>
            <a:r>
              <a:rPr lang="en-US" altLang="en-US" sz="2800" baseline="30000" dirty="0"/>
              <a:t>2 </a:t>
            </a:r>
            <a:r>
              <a:rPr lang="en-US" altLang="en-US" sz="2800" dirty="0"/>
              <a:t>+ 7x</a:t>
            </a:r>
          </a:p>
          <a:p>
            <a:pPr lvl="1"/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/>
              <a:t>one-to-one </a:t>
            </a:r>
            <a:r>
              <a:rPr lang="th-TH" altLang="en-US" sz="2800" dirty="0"/>
              <a:t>หรือไม่</a:t>
            </a:r>
            <a:r>
              <a:rPr lang="en-US" altLang="en-US" sz="2800" dirty="0"/>
              <a:t>?</a:t>
            </a:r>
          </a:p>
          <a:p>
            <a:pPr lvl="1"/>
            <a:r>
              <a:rPr lang="en-US" altLang="en-US" sz="2800" i="1" dirty="0"/>
              <a:t>f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/>
              <a:t>onto </a:t>
            </a:r>
            <a:r>
              <a:rPr lang="th-TH" altLang="en-US" sz="2800" dirty="0"/>
              <a:t>หรือไม่</a:t>
            </a:r>
            <a:r>
              <a:rPr lang="en-US" altLang="en-US" sz="2800" dirty="0"/>
              <a:t>?</a:t>
            </a:r>
            <a:endParaRPr lang="th-TH" altLang="en-US" sz="2800" dirty="0"/>
          </a:p>
          <a:p>
            <a:pPr lvl="1"/>
            <a:r>
              <a:rPr lang="en-US" altLang="en-US" sz="2800" i="1" dirty="0"/>
              <a:t>f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เป็นฟังก์ชันแบบ </a:t>
            </a:r>
            <a:r>
              <a:rPr lang="en-US" altLang="en-US" sz="2800" dirty="0" err="1"/>
              <a:t>bijection</a:t>
            </a:r>
            <a:r>
              <a:rPr lang="en-US" altLang="en-US" sz="2800" dirty="0"/>
              <a:t> </a:t>
            </a:r>
            <a:r>
              <a:rPr lang="th-TH" altLang="en-US" sz="2800" dirty="0"/>
              <a:t>หรือไม่</a:t>
            </a:r>
            <a:r>
              <a:rPr lang="en-US" altLang="en-US" sz="2800" dirty="0"/>
              <a:t>?</a:t>
            </a:r>
          </a:p>
          <a:p>
            <a:pPr lvl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8729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Inverse Functions (1)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:</a:t>
            </a:r>
            <a:r>
              <a:rPr lang="en-US" altLang="en-US" i="1" dirty="0" smtClean="0">
                <a:latin typeface="Algerian" panose="04020705040A02060702" pitchFamily="82" charset="0"/>
              </a:rPr>
              <a:t> </a:t>
            </a:r>
            <a:r>
              <a:rPr lang="en-US" altLang="en-US" dirty="0" smtClean="0"/>
              <a:t>A</a:t>
            </a:r>
            <a:r>
              <a:rPr lang="en-US" altLang="en-US" dirty="0" smtClean="0">
                <a:sym typeface="Symbol" panose="05050102010706020507" pitchFamily="18" charset="2"/>
              </a:rPr>
              <a:t></a:t>
            </a:r>
            <a:r>
              <a:rPr lang="en-US" altLang="en-US" dirty="0" smtClean="0"/>
              <a:t>B </a:t>
            </a:r>
            <a:r>
              <a:rPr lang="th-TH" altLang="en-US" dirty="0" smtClean="0"/>
              <a:t>เป็นฟังก์ชันแบบ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bijection</a:t>
            </a:r>
            <a:r>
              <a:rPr lang="en-US" altLang="en-US" dirty="0" smtClean="0"/>
              <a:t>, </a:t>
            </a:r>
            <a:r>
              <a:rPr lang="th-TH" altLang="en-US" dirty="0" smtClean="0"/>
              <a:t>ฟังก์ชัน</a:t>
            </a:r>
            <a:r>
              <a:rPr lang="en-US" altLang="en-US" u="sng" dirty="0" smtClean="0"/>
              <a:t>inverse</a:t>
            </a:r>
            <a:r>
              <a:rPr lang="en-US" altLang="en-US" dirty="0" smtClean="0"/>
              <a:t> </a:t>
            </a:r>
            <a:r>
              <a:rPr lang="th-TH" altLang="en-US" dirty="0" smtClean="0"/>
              <a:t>ของ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</a:t>
            </a:r>
            <a:r>
              <a:rPr lang="th-TH" altLang="en-US" dirty="0" smtClean="0"/>
              <a:t>คือฟังก์ชันที่กำหนดค่าของสมาชิก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</a:t>
            </a:r>
            <a:r>
              <a:rPr lang="en-US" altLang="en-US" dirty="0" err="1" smtClean="0">
                <a:sym typeface="Symbol" panose="05050102010706020507" pitchFamily="18" charset="2"/>
              </a:rPr>
              <a:t></a:t>
            </a:r>
            <a:r>
              <a:rPr lang="en-US" altLang="en-US" dirty="0" err="1" smtClean="0"/>
              <a:t>B</a:t>
            </a:r>
            <a:r>
              <a:rPr lang="en-US" altLang="en-US" dirty="0" smtClean="0"/>
              <a:t> </a:t>
            </a:r>
            <a:r>
              <a:rPr lang="th-TH" altLang="en-US" dirty="0"/>
              <a:t> </a:t>
            </a:r>
            <a:r>
              <a:rPr lang="th-TH" altLang="en-US" dirty="0" smtClean="0"/>
              <a:t>ไปยัง</a:t>
            </a:r>
            <a:r>
              <a:rPr lang="th-TH" altLang="en-US" dirty="0"/>
              <a:t> </a:t>
            </a:r>
            <a:r>
              <a:rPr lang="en-US" altLang="en-US" dirty="0" err="1" smtClean="0"/>
              <a:t>a</a:t>
            </a:r>
            <a:r>
              <a:rPr lang="en-US" altLang="en-US" dirty="0" err="1" smtClean="0">
                <a:sym typeface="Symbol" panose="05050102010706020507" pitchFamily="18" charset="2"/>
              </a:rPr>
              <a:t></a:t>
            </a:r>
            <a:r>
              <a:rPr lang="en-US" altLang="en-US" dirty="0" err="1" smtClean="0"/>
              <a:t>A</a:t>
            </a:r>
            <a:r>
              <a:rPr lang="th-TH" altLang="en-US" dirty="0" smtClean="0"/>
              <a:t>ที่ไม่ซ้ำกันใน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(a</a:t>
            </a:r>
            <a:r>
              <a:rPr lang="en-US" altLang="en-US" dirty="0" smtClean="0"/>
              <a:t>)=b</a:t>
            </a:r>
          </a:p>
          <a:p>
            <a:r>
              <a:rPr lang="th-TH" altLang="en-US" dirty="0" smtClean="0"/>
              <a:t>ฟังก์ชัน </a:t>
            </a:r>
            <a:r>
              <a:rPr lang="en-US" altLang="en-US" dirty="0" smtClean="0"/>
              <a:t>inverse </a:t>
            </a:r>
            <a:r>
              <a:rPr lang="th-TH" altLang="en-US" dirty="0" smtClean="0"/>
              <a:t>เขียนย่อด้วย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baseline="30000" dirty="0" smtClean="0"/>
              <a:t>-1</a:t>
            </a:r>
            <a:endParaRPr lang="en-US" altLang="en-US" dirty="0" smtClean="0"/>
          </a:p>
          <a:p>
            <a:r>
              <a:rPr lang="th-TH" altLang="en-US" dirty="0" smtClean="0"/>
              <a:t>เมื่อ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th-TH" altLang="en-US" i="1" dirty="0" smtClean="0"/>
              <a:t> </a:t>
            </a:r>
            <a:r>
              <a:rPr lang="th-TH" altLang="en-US" dirty="0" smtClean="0"/>
              <a:t>เป็นฟังก์ชันแบบ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bijection</a:t>
            </a:r>
            <a:r>
              <a:rPr lang="en-US" altLang="en-US" dirty="0" smtClean="0"/>
              <a:t>, </a:t>
            </a:r>
            <a:r>
              <a:rPr lang="th-TH" altLang="en-US" dirty="0" smtClean="0"/>
              <a:t>ฟังก์ชัน </a:t>
            </a:r>
            <a:r>
              <a:rPr lang="en-US" altLang="en-US" dirty="0" smtClean="0"/>
              <a:t>inverse</a:t>
            </a:r>
            <a:r>
              <a:rPr lang="th-TH" altLang="en-US" dirty="0" smtClean="0"/>
              <a:t> คือ</a:t>
            </a: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i="1" dirty="0" smtClean="0"/>
              <a:t>f</a:t>
            </a:r>
            <a:r>
              <a:rPr lang="en-US" altLang="en-US" dirty="0" smtClean="0"/>
              <a:t>(a)=b  </a:t>
            </a:r>
            <a:r>
              <a:rPr lang="en-US" altLang="en-US" dirty="0" smtClean="0">
                <a:sym typeface="Symbol" panose="05050102010706020507" pitchFamily="18" charset="2"/>
              </a:rPr>
              <a:t>  </a:t>
            </a:r>
            <a:r>
              <a:rPr lang="en-US" altLang="en-US" i="1" dirty="0" smtClean="0"/>
              <a:t>f</a:t>
            </a:r>
            <a:r>
              <a:rPr lang="en-US" altLang="en-US" baseline="30000" dirty="0" smtClean="0"/>
              <a:t>-1</a:t>
            </a:r>
            <a:r>
              <a:rPr lang="en-US" altLang="en-US" dirty="0" smtClean="0"/>
              <a:t>(b)=a</a:t>
            </a:r>
          </a:p>
        </p:txBody>
      </p:sp>
    </p:spTree>
    <p:extLst>
      <p:ext uri="{BB962C8B-B14F-4D97-AF65-F5344CB8AC3E}">
        <p14:creationId xmlns:p14="http://schemas.microsoft.com/office/powerpoint/2010/main" val="1401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Inverse Functions (2)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dirty="0" smtClean="0"/>
              <a:t>ทำไมต้องเป็นฟังก์ชันแบบ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bijective</a:t>
            </a:r>
            <a:r>
              <a:rPr lang="en-US" altLang="en-US" sz="3200" dirty="0" smtClean="0"/>
              <a:t> </a:t>
            </a:r>
            <a:r>
              <a:rPr lang="th-TH" altLang="en-US" sz="3200" dirty="0" smtClean="0"/>
              <a:t>ถึงจะมีฟังก์ชัน </a:t>
            </a:r>
            <a:r>
              <a:rPr lang="en-US" altLang="en-US" sz="3200" dirty="0" smtClean="0"/>
              <a:t>inverse?</a:t>
            </a:r>
            <a:endParaRPr lang="en-US" altLang="en-US" sz="3200" dirty="0" smtClean="0"/>
          </a:p>
          <a:p>
            <a:pPr lvl="1"/>
            <a:r>
              <a:rPr lang="th-TH" altLang="en-US" sz="2800" dirty="0" smtClean="0"/>
              <a:t>พิจารณาถ้า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f </a:t>
            </a:r>
            <a:r>
              <a:rPr lang="th-TH" altLang="en-US" sz="2800" dirty="0" smtClean="0"/>
              <a:t>ไม่เป็นฟังก์ชันแบบ</a:t>
            </a:r>
            <a:r>
              <a:rPr lang="en-US" altLang="en-US" sz="2800" dirty="0" smtClean="0"/>
              <a:t> injection</a:t>
            </a:r>
            <a:r>
              <a:rPr lang="th-TH" altLang="en-US" sz="2800" dirty="0" smtClean="0"/>
              <a:t> ซึ่งหมายความว่าบางสมาชิก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2800" dirty="0" err="1" smtClean="0"/>
              <a:t>B</a:t>
            </a:r>
            <a:r>
              <a:rPr lang="th-TH" altLang="en-US" sz="2800" dirty="0" smtClean="0"/>
              <a:t> ใน </a:t>
            </a:r>
            <a:r>
              <a:rPr lang="en-US" altLang="en-US" sz="2800" dirty="0" smtClean="0"/>
              <a:t>co-domain </a:t>
            </a:r>
            <a:r>
              <a:rPr lang="th-TH" altLang="en-US" sz="2800" dirty="0" smtClean="0"/>
              <a:t>จะมี </a:t>
            </a:r>
            <a:r>
              <a:rPr lang="en-US" altLang="en-US" sz="2800" dirty="0" smtClean="0"/>
              <a:t>pre-image </a:t>
            </a:r>
            <a:r>
              <a:rPr lang="th-TH" altLang="en-US" sz="2800" dirty="0" smtClean="0"/>
              <a:t>มากกว่า </a:t>
            </a:r>
            <a:r>
              <a:rPr lang="en-US" altLang="en-US" sz="2800" dirty="0" smtClean="0"/>
              <a:t>1 </a:t>
            </a:r>
            <a:r>
              <a:rPr lang="th-TH" altLang="en-US" sz="2800" dirty="0" smtClean="0"/>
              <a:t>ค่า เช่น</a:t>
            </a:r>
            <a:r>
              <a:rPr lang="en-US" altLang="en-US" sz="2800" dirty="0" smtClean="0"/>
              <a:t> a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a</a:t>
            </a:r>
            <a:r>
              <a:rPr lang="en-US" altLang="en-US" sz="2800" baseline="-25000" dirty="0" smtClean="0"/>
              <a:t>2</a:t>
            </a:r>
            <a:r>
              <a:rPr lang="th-TH" altLang="en-US" sz="2800" dirty="0"/>
              <a:t> </a:t>
            </a:r>
            <a:r>
              <a:rPr lang="th-TH" altLang="en-US" sz="2800" dirty="0" smtClean="0"/>
              <a:t>ดังนั้นทำให้ไม่สามารถมีฟังก์ชัน </a:t>
            </a:r>
            <a:r>
              <a:rPr lang="en-US" altLang="en-US" sz="2800" dirty="0" smtClean="0"/>
              <a:t>inverse </a:t>
            </a:r>
            <a:r>
              <a:rPr lang="th-TH" altLang="en-US" sz="2800" dirty="0" smtClean="0"/>
              <a:t>ได้เพราะไม่ทราบว่า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baseline="30000" dirty="0" smtClean="0"/>
              <a:t>-1</a:t>
            </a:r>
            <a:r>
              <a:rPr lang="en-US" altLang="en-US" sz="2800" dirty="0" smtClean="0"/>
              <a:t>(b)</a:t>
            </a:r>
            <a:r>
              <a:rPr lang="th-TH" altLang="en-US" sz="2800" dirty="0" smtClean="0"/>
              <a:t> จะเท่ากับ </a:t>
            </a:r>
            <a:r>
              <a:rPr lang="en-US" altLang="en-US" sz="2800" dirty="0" smtClean="0"/>
              <a:t>a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หรือ</a:t>
            </a:r>
            <a:r>
              <a:rPr lang="en-US" altLang="en-US" sz="2800" dirty="0" smtClean="0"/>
              <a:t> a</a:t>
            </a:r>
            <a:r>
              <a:rPr lang="en-US" altLang="en-US" sz="2800" baseline="-25000" dirty="0" smtClean="0"/>
              <a:t>2</a:t>
            </a:r>
            <a:endParaRPr lang="en-US" altLang="en-US" sz="2800" dirty="0" smtClean="0"/>
          </a:p>
          <a:p>
            <a:pPr lvl="1"/>
            <a:r>
              <a:rPr lang="th-TH" altLang="en-US" sz="2800" dirty="0" smtClean="0"/>
              <a:t>พิจารณาถ้า </a:t>
            </a:r>
            <a:r>
              <a:rPr lang="en-US" altLang="en-US" sz="2800" dirty="0" smtClean="0"/>
              <a:t>f </a:t>
            </a:r>
            <a:r>
              <a:rPr lang="th-TH" altLang="en-US" sz="2800" dirty="0" smtClean="0"/>
              <a:t>ไม่เป็นฟังก์ชันแบบ </a:t>
            </a:r>
            <a:r>
              <a:rPr lang="en-US" altLang="en-US" sz="2800" dirty="0" smtClean="0"/>
              <a:t>surjection </a:t>
            </a:r>
            <a:r>
              <a:rPr lang="th-TH" altLang="en-US" sz="2800" dirty="0" smtClean="0"/>
              <a:t>ซึ่งหมายความว่าบางสมาชิก </a:t>
            </a:r>
            <a:r>
              <a:rPr lang="en-US" altLang="en-US" sz="2800" dirty="0" err="1" smtClean="0"/>
              <a:t>b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2800" dirty="0" err="1" smtClean="0"/>
              <a:t>B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 ไม่มี</a:t>
            </a:r>
            <a:r>
              <a:rPr lang="en-US" altLang="en-US" sz="2800" dirty="0" smtClean="0"/>
              <a:t> pre-image </a:t>
            </a:r>
            <a:r>
              <a:rPr lang="en-US" altLang="en-US" sz="2800" dirty="0" err="1" smtClean="0"/>
              <a:t>a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ทำให้ไม่สามารถหาค่าของ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>
                <a:sym typeface="Symbol" panose="05050102010706020507" pitchFamily="18" charset="2"/>
              </a:rPr>
              <a:t>f</a:t>
            </a:r>
            <a:r>
              <a:rPr lang="en-US" altLang="en-US" sz="2800" baseline="30000" dirty="0" smtClean="0">
                <a:sym typeface="Symbol" panose="05050102010706020507" pitchFamily="18" charset="2"/>
              </a:rPr>
              <a:t>-1</a:t>
            </a:r>
            <a:r>
              <a:rPr lang="en-US" altLang="en-US" sz="2800" dirty="0" smtClean="0">
                <a:sym typeface="Symbol" panose="05050102010706020507" pitchFamily="18" charset="2"/>
              </a:rPr>
              <a:t>(b</a:t>
            </a:r>
            <a:r>
              <a:rPr lang="en-US" altLang="en-US" sz="2800" dirty="0" smtClean="0">
                <a:sym typeface="Symbol" panose="05050102010706020507" pitchFamily="18" charset="2"/>
              </a:rPr>
              <a:t>)</a:t>
            </a:r>
            <a:r>
              <a:rPr lang="th-TH" altLang="en-US" sz="2800" dirty="0" smtClean="0">
                <a:sym typeface="Symbol" panose="05050102010706020507" pitchFamily="18" charset="2"/>
              </a:rPr>
              <a:t> ได้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572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Inverse Functions: Representation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7159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mtClean="0"/>
              <a:t>A function and its inverse</a:t>
            </a:r>
          </a:p>
        </p:txBody>
      </p:sp>
      <p:sp>
        <p:nvSpPr>
          <p:cNvPr id="4" name="Oval 3"/>
          <p:cNvSpPr/>
          <p:nvPr/>
        </p:nvSpPr>
        <p:spPr>
          <a:xfrm>
            <a:off x="5410200" y="2438400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2438400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43200" y="3200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912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183" name="TextBox 7"/>
          <p:cNvSpPr txBox="1">
            <a:spLocks noChangeArrowheads="1"/>
          </p:cNvSpPr>
          <p:nvPr/>
        </p:nvSpPr>
        <p:spPr bwMode="auto">
          <a:xfrm>
            <a:off x="2514600" y="4002088"/>
            <a:ext cx="381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A</a:t>
            </a:r>
            <a:endParaRPr lang="en-US" altLang="en-US" sz="1800"/>
          </a:p>
        </p:txBody>
      </p:sp>
      <p:sp>
        <p:nvSpPr>
          <p:cNvPr id="50184" name="TextBox 8"/>
          <p:cNvSpPr txBox="1">
            <a:spLocks noChangeArrowheads="1"/>
          </p:cNvSpPr>
          <p:nvPr/>
        </p:nvSpPr>
        <p:spPr bwMode="auto">
          <a:xfrm>
            <a:off x="5715000" y="3962400"/>
            <a:ext cx="381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B</a:t>
            </a:r>
            <a:endParaRPr lang="en-US" altLang="en-US" sz="1800"/>
          </a:p>
        </p:txBody>
      </p:sp>
      <p:cxnSp>
        <p:nvCxnSpPr>
          <p:cNvPr id="10" name="Shape 9"/>
          <p:cNvCxnSpPr>
            <a:stCxn id="6" idx="5"/>
          </p:cNvCxnSpPr>
          <p:nvPr/>
        </p:nvCxnSpPr>
        <p:spPr>
          <a:xfrm rot="5400000" flipH="1" flipV="1">
            <a:off x="4229100" y="1703388"/>
            <a:ext cx="141288" cy="2982912"/>
          </a:xfrm>
          <a:prstGeom prst="curvedConnector4">
            <a:avLst>
              <a:gd name="adj1" fmla="val 176345"/>
              <a:gd name="adj2" fmla="val 813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6" name="TextBox 10"/>
          <p:cNvSpPr txBox="1">
            <a:spLocks noChangeArrowheads="1"/>
          </p:cNvSpPr>
          <p:nvPr/>
        </p:nvSpPr>
        <p:spPr bwMode="auto">
          <a:xfrm>
            <a:off x="2362200" y="3048000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a</a:t>
            </a:r>
            <a:endParaRPr lang="en-US" altLang="en-US" sz="1800"/>
          </a:p>
        </p:txBody>
      </p:sp>
      <p:sp>
        <p:nvSpPr>
          <p:cNvPr id="50187" name="TextBox 11"/>
          <p:cNvSpPr txBox="1">
            <a:spLocks noChangeArrowheads="1"/>
          </p:cNvSpPr>
          <p:nvPr/>
        </p:nvSpPr>
        <p:spPr bwMode="auto">
          <a:xfrm>
            <a:off x="6019800" y="3124200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b</a:t>
            </a:r>
            <a:endParaRPr lang="en-US" altLang="en-US" sz="18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14800" y="2447925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f</a:t>
            </a:r>
            <a:r>
              <a:rPr lang="en-US" altLang="en-US" sz="2800"/>
              <a:t>(a)</a:t>
            </a:r>
            <a:endParaRPr lang="en-US" altLang="en-US" sz="180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981200" y="4724400"/>
            <a:ext cx="152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>
                <a:latin typeface="+mn-lt"/>
                <a:ea typeface="+mn-ea"/>
              </a:rPr>
              <a:t>Domain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5257800" y="47244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>
                <a:latin typeface="+mn-lt"/>
                <a:ea typeface="+mn-ea"/>
              </a:rPr>
              <a:t>Co-Domain</a:t>
            </a:r>
          </a:p>
        </p:txBody>
      </p:sp>
      <p:cxnSp>
        <p:nvCxnSpPr>
          <p:cNvPr id="25" name="Shape 24"/>
          <p:cNvCxnSpPr/>
          <p:nvPr/>
        </p:nvCxnSpPr>
        <p:spPr>
          <a:xfrm rot="16200000" flipH="1" flipV="1">
            <a:off x="4240213" y="1866900"/>
            <a:ext cx="141287" cy="2982913"/>
          </a:xfrm>
          <a:prstGeom prst="curvedConnector4">
            <a:avLst>
              <a:gd name="adj1" fmla="val 176345"/>
              <a:gd name="adj2" fmla="val 813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114800" y="3514725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f </a:t>
            </a:r>
            <a:r>
              <a:rPr lang="en-US" altLang="en-US" sz="2800" baseline="30000"/>
              <a:t>-1</a:t>
            </a:r>
            <a:r>
              <a:rPr lang="en-US" altLang="en-US" sz="2800"/>
              <a:t>(b)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19725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Inverse Functions: </a:t>
            </a:r>
            <a:r>
              <a:rPr lang="th-TH" altLang="en-US" dirty="0" smtClean="0"/>
              <a:t>ตัวอย่างที่</a:t>
            </a:r>
            <a:r>
              <a:rPr lang="en-US" altLang="en-US" dirty="0" smtClean="0"/>
              <a:t> </a:t>
            </a:r>
            <a:r>
              <a:rPr lang="en-US" altLang="en-US" dirty="0" smtClean="0"/>
              <a:t>1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dirty="0" smtClean="0"/>
              <a:t>กำหนด</a:t>
            </a:r>
            <a:r>
              <a:rPr lang="en-US" altLang="en-US" sz="3200" dirty="0" smtClean="0"/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/>
              <a:t>:</a:t>
            </a:r>
            <a:r>
              <a:rPr lang="en-US" altLang="en-US" sz="3200" i="1" dirty="0" smtClean="0">
                <a:latin typeface="Algerian" panose="04020705040A02060702" pitchFamily="82" charset="0"/>
              </a:rPr>
              <a:t>R</a:t>
            </a:r>
            <a:r>
              <a:rPr lang="en-US" altLang="en-US" sz="3200" dirty="0" smtClean="0">
                <a:sym typeface="Symbol" panose="05050102010706020507" pitchFamily="18" charset="2"/>
              </a:rPr>
              <a:t></a:t>
            </a:r>
            <a:r>
              <a:rPr lang="en-US" altLang="en-US" sz="3200" i="1" dirty="0" smtClean="0">
                <a:latin typeface="Algerian" panose="04020705040A02060702" pitchFamily="82" charset="0"/>
              </a:rPr>
              <a:t>R </a:t>
            </a:r>
            <a:r>
              <a:rPr lang="th-TH" altLang="en-US" sz="3200" i="1" dirty="0" smtClean="0">
                <a:latin typeface="Algerian" panose="04020705040A02060702" pitchFamily="82" charset="0"/>
              </a:rPr>
              <a:t> </a:t>
            </a:r>
            <a:r>
              <a:rPr lang="th-TH" altLang="en-US" sz="3200" dirty="0" smtClean="0">
                <a:latin typeface="Algerian" panose="04020705040A02060702" pitchFamily="82" charset="0"/>
              </a:rPr>
              <a:t>โดย 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/>
              <a:t>(x) </a:t>
            </a:r>
            <a:r>
              <a:rPr lang="en-US" altLang="en-US" sz="3200" dirty="0" smtClean="0"/>
              <a:t>= 2x</a:t>
            </a:r>
            <a:r>
              <a:rPr lang="en-US" altLang="en-US" sz="3200" baseline="30000" dirty="0" smtClean="0"/>
              <a:t> </a:t>
            </a:r>
            <a:r>
              <a:rPr lang="en-US" altLang="en-US" sz="3200" dirty="0" smtClean="0"/>
              <a:t>– 3</a:t>
            </a:r>
          </a:p>
          <a:p>
            <a:r>
              <a:rPr lang="th-TH" altLang="en-US" sz="3200" dirty="0" smtClean="0"/>
              <a:t>จงหา</a:t>
            </a:r>
            <a:r>
              <a:rPr lang="en-US" altLang="en-US" sz="3200" dirty="0" smtClean="0"/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baseline="30000" dirty="0" smtClean="0"/>
              <a:t>-1</a:t>
            </a:r>
            <a:r>
              <a:rPr lang="en-US" altLang="en-US" sz="3200" dirty="0" smtClean="0"/>
              <a:t>?</a:t>
            </a:r>
          </a:p>
          <a:p>
            <a:pPr marL="971550" lvl="1" indent="-514350">
              <a:buFont typeface="Calibri" panose="020F0502020204030204" pitchFamily="34" charset="0"/>
              <a:buAutoNum type="arabicPeriod"/>
            </a:pPr>
            <a:r>
              <a:rPr lang="th-TH" altLang="en-US" sz="3200" dirty="0" smtClean="0"/>
              <a:t>ต้องมั่นใจก่อนว่า</a:t>
            </a:r>
            <a:r>
              <a:rPr lang="en-US" altLang="en-US" sz="3200" dirty="0" smtClean="0"/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/>
              <a:t> </a:t>
            </a:r>
            <a:r>
              <a:rPr lang="th-TH" altLang="en-US" sz="3200" dirty="0" smtClean="0"/>
              <a:t>เป็นฟังก์ชันแบบ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bijection</a:t>
            </a:r>
            <a:r>
              <a:rPr lang="en-US" altLang="en-US" sz="3200" dirty="0" smtClean="0"/>
              <a:t>.  </a:t>
            </a:r>
          </a:p>
          <a:p>
            <a:pPr marL="971550" lvl="1" indent="-514350">
              <a:buFont typeface="Calibri" panose="020F0502020204030204" pitchFamily="34" charset="0"/>
              <a:buAutoNum type="arabicPeriod"/>
            </a:pPr>
            <a:r>
              <a:rPr lang="th-TH" altLang="en-US" sz="3200" dirty="0" smtClean="0"/>
              <a:t>หา </a:t>
            </a:r>
            <a:r>
              <a:rPr lang="en-US" altLang="en-US" sz="3200" dirty="0" smtClean="0"/>
              <a:t>inverse </a:t>
            </a:r>
            <a:r>
              <a:rPr lang="th-TH" altLang="en-US" sz="3200" dirty="0" smtClean="0"/>
              <a:t>ด้วยวิธีการแทนที่</a:t>
            </a:r>
            <a:endParaRPr lang="en-US" altLang="en-US" sz="3200" dirty="0" smtClean="0"/>
          </a:p>
          <a:p>
            <a:pPr marL="1371600" lvl="2" indent="-514350"/>
            <a:r>
              <a:rPr lang="en-US" altLang="en-US" sz="2800" i="1" dirty="0" smtClean="0"/>
              <a:t>f</a:t>
            </a:r>
            <a:r>
              <a:rPr lang="en-US" altLang="en-US" sz="2800" dirty="0" smtClean="0"/>
              <a:t>(x) = y  </a:t>
            </a:r>
            <a:r>
              <a:rPr lang="th-TH" altLang="en-US" sz="2800" dirty="0" smtClean="0"/>
              <a:t>ดังนั้น  </a:t>
            </a:r>
            <a:r>
              <a:rPr lang="en-US" altLang="en-US" sz="2800" i="1" dirty="0" smtClean="0"/>
              <a:t>f</a:t>
            </a:r>
            <a:r>
              <a:rPr lang="en-US" altLang="en-US" sz="2800" baseline="30000" dirty="0" smtClean="0"/>
              <a:t>-1</a:t>
            </a:r>
            <a:r>
              <a:rPr lang="en-US" altLang="en-US" sz="2800" dirty="0" smtClean="0"/>
              <a:t>(y)</a:t>
            </a:r>
            <a:r>
              <a:rPr lang="th-TH" altLang="en-US" sz="2800" dirty="0" smtClean="0"/>
              <a:t> </a:t>
            </a:r>
            <a:r>
              <a:rPr lang="en-US" altLang="en-US" sz="2800" dirty="0" smtClean="0"/>
              <a:t>=</a:t>
            </a:r>
            <a:r>
              <a:rPr lang="th-TH" altLang="en-US" sz="2800" dirty="0" smtClean="0"/>
              <a:t> </a:t>
            </a:r>
            <a:r>
              <a:rPr lang="en-US" altLang="en-US" sz="2800" dirty="0" smtClean="0"/>
              <a:t>x</a:t>
            </a:r>
            <a:endParaRPr lang="en-US" altLang="en-US" sz="2800" dirty="0" smtClean="0"/>
          </a:p>
          <a:p>
            <a:pPr marL="1371600" lvl="2" indent="-514350"/>
            <a:r>
              <a:rPr lang="th-TH" altLang="en-US" sz="2800" dirty="0" smtClean="0"/>
              <a:t>เมื่อ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y=2x-3,  </a:t>
            </a:r>
            <a:r>
              <a:rPr lang="th-TH" altLang="en-US" sz="2800" dirty="0" smtClean="0"/>
              <a:t>ก็สามารถค่าหาได้ว่า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x= (y+3)/2 </a:t>
            </a:r>
          </a:p>
          <a:p>
            <a:pPr marL="1371600" lvl="2" indent="-514350"/>
            <a:r>
              <a:rPr lang="th-TH" altLang="en-US" sz="2800" dirty="0" smtClean="0"/>
              <a:t>ดังนั้น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baseline="30000" dirty="0" smtClean="0"/>
              <a:t>-1</a:t>
            </a:r>
            <a:r>
              <a:rPr lang="en-US" altLang="en-US" sz="2800" dirty="0" smtClean="0"/>
              <a:t>(y)= (y+3)/2</a:t>
            </a:r>
          </a:p>
        </p:txBody>
      </p:sp>
    </p:spTree>
    <p:extLst>
      <p:ext uri="{BB962C8B-B14F-4D97-AF65-F5344CB8AC3E}">
        <p14:creationId xmlns:p14="http://schemas.microsoft.com/office/powerpoint/2010/main" val="306413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Inverse Functions: </a:t>
            </a:r>
            <a:r>
              <a:rPr lang="th-TH" altLang="en-US" dirty="0" smtClean="0"/>
              <a:t>ตัวอย่างที่</a:t>
            </a:r>
            <a:r>
              <a:rPr lang="en-US" altLang="en-US" dirty="0" smtClean="0"/>
              <a:t> </a:t>
            </a:r>
            <a:r>
              <a:rPr lang="en-US" altLang="en-US" dirty="0" smtClean="0"/>
              <a:t>2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dirty="0" smtClean="0"/>
              <a:t>กำหนด</a:t>
            </a:r>
            <a:r>
              <a:rPr lang="en-US" altLang="en-US" sz="3200" dirty="0" smtClean="0"/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/>
              <a:t>(x)=x</a:t>
            </a:r>
            <a:r>
              <a:rPr lang="en-US" altLang="en-US" sz="3200" baseline="30000" dirty="0" smtClean="0"/>
              <a:t>2</a:t>
            </a:r>
            <a:r>
              <a:rPr lang="en-US" altLang="en-US" sz="3200" dirty="0" smtClean="0"/>
              <a:t>.  </a:t>
            </a:r>
            <a:r>
              <a:rPr lang="th-TH" altLang="en-US" sz="3200" dirty="0" smtClean="0"/>
              <a:t>จงหา</a:t>
            </a:r>
            <a:r>
              <a:rPr lang="en-US" altLang="en-US" sz="3200" dirty="0" smtClean="0"/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baseline="30000" dirty="0" smtClean="0"/>
              <a:t>-1</a:t>
            </a:r>
            <a:r>
              <a:rPr lang="en-US" altLang="en-US" sz="3200" dirty="0" smtClean="0"/>
              <a:t>?</a:t>
            </a:r>
          </a:p>
          <a:p>
            <a:r>
              <a:rPr lang="th-TH" altLang="en-US" sz="3200" dirty="0" smtClean="0"/>
              <a:t>กำหนดให้ </a:t>
            </a:r>
            <a:r>
              <a:rPr lang="en-US" altLang="en-US" sz="3200" dirty="0" smtClean="0"/>
              <a:t>domain </a:t>
            </a:r>
            <a:r>
              <a:rPr lang="th-TH" altLang="en-US" sz="3200" dirty="0" smtClean="0"/>
              <a:t>กับ </a:t>
            </a:r>
            <a:r>
              <a:rPr lang="en-US" altLang="en-US" sz="3200" dirty="0" smtClean="0"/>
              <a:t>co-domain </a:t>
            </a:r>
            <a:r>
              <a:rPr lang="th-TH" altLang="en-US" sz="3200" dirty="0" smtClean="0"/>
              <a:t>คือ</a:t>
            </a:r>
            <a:r>
              <a:rPr lang="th-TH" altLang="en-US" sz="3200" dirty="0"/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/>
              <a:t>:</a:t>
            </a:r>
            <a:r>
              <a:rPr lang="en-US" altLang="en-US" sz="3200" i="1" dirty="0" smtClean="0">
                <a:latin typeface="Algerian" panose="04020705040A02060702" pitchFamily="82" charset="0"/>
              </a:rPr>
              <a:t>R</a:t>
            </a:r>
            <a:r>
              <a:rPr lang="en-US" altLang="en-US" sz="3200" dirty="0" smtClean="0">
                <a:sym typeface="Symbol" panose="05050102010706020507" pitchFamily="18" charset="2"/>
              </a:rPr>
              <a:t></a:t>
            </a:r>
            <a:r>
              <a:rPr lang="en-US" altLang="en-US" sz="3200" i="1" dirty="0" smtClean="0">
                <a:latin typeface="Algerian" panose="04020705040A02060702" pitchFamily="82" charset="0"/>
              </a:rPr>
              <a:t>R </a:t>
            </a:r>
            <a:endParaRPr lang="en-US" altLang="en-US" sz="3200" i="1" dirty="0" smtClean="0">
              <a:latin typeface="Algerian" panose="04020705040A02060702" pitchFamily="82" charset="0"/>
            </a:endParaRPr>
          </a:p>
          <a:p>
            <a:pPr lvl="1"/>
            <a:r>
              <a:rPr lang="th-TH" altLang="en-US" sz="2800" dirty="0" smtClean="0"/>
              <a:t>เป็นฟังก์ชันแบบ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bijection</a:t>
            </a:r>
            <a:r>
              <a:rPr lang="th-TH" altLang="en-US" sz="2800" dirty="0" smtClean="0"/>
              <a:t> หรือไม่</a:t>
            </a:r>
            <a:r>
              <a:rPr lang="en-US" altLang="en-US" sz="2800" dirty="0" smtClean="0"/>
              <a:t>? </a:t>
            </a:r>
            <a:endParaRPr lang="th-TH" altLang="en-US" sz="2800" dirty="0" smtClean="0"/>
          </a:p>
          <a:p>
            <a:pPr lvl="2"/>
            <a:r>
              <a:rPr lang="th-TH" altLang="en-US" sz="2400" dirty="0" smtClean="0"/>
              <a:t>ไม่เพราะ เช่น  </a:t>
            </a:r>
            <a:r>
              <a:rPr lang="en-US" altLang="en-US" sz="2400" dirty="0" smtClean="0"/>
              <a:t>f(-2) = f(2) = 4</a:t>
            </a:r>
          </a:p>
          <a:p>
            <a:pPr marL="685800" lvl="2" indent="0">
              <a:buNone/>
            </a:pPr>
            <a:endParaRPr lang="th-TH" altLang="en-US" sz="2400" dirty="0" smtClean="0"/>
          </a:p>
          <a:p>
            <a:r>
              <a:rPr lang="th-TH" altLang="en-US" sz="3200" dirty="0" smtClean="0"/>
              <a:t>ถ้ากำหนด </a:t>
            </a:r>
            <a:r>
              <a:rPr lang="en-US" altLang="en-US" sz="2800" dirty="0" smtClean="0">
                <a:latin typeface="Calibri" panose="020F0502020204030204" pitchFamily="34" charset="0"/>
              </a:rPr>
              <a:t> </a:t>
            </a:r>
            <a:r>
              <a:rPr lang="en-US" altLang="en-US" sz="2800" i="1" dirty="0">
                <a:latin typeface="Calibri" panose="020F0502020204030204" pitchFamily="34" charset="0"/>
              </a:rPr>
              <a:t>f</a:t>
            </a:r>
            <a:r>
              <a:rPr lang="en-US" altLang="en-US" sz="2800" dirty="0">
                <a:latin typeface="Calibri" panose="020F0502020204030204" pitchFamily="34" charset="0"/>
              </a:rPr>
              <a:t>: A</a:t>
            </a:r>
            <a:r>
              <a:rPr lang="en-US" altLang="en-US" sz="2800" dirty="0">
                <a:latin typeface="Calibri" panose="020F0502020204030204" pitchFamily="34" charset="0"/>
                <a:sym typeface="Symbol" panose="05050102010706020507" pitchFamily="18" charset="2"/>
              </a:rPr>
              <a:t> B </a:t>
            </a:r>
            <a:r>
              <a:rPr lang="th-TH" altLang="en-US" sz="3200" dirty="0" smtClean="0">
                <a:latin typeface="Calibri" panose="020F0502020204030204" pitchFamily="34" charset="0"/>
                <a:sym typeface="Symbol" panose="05050102010706020507" pitchFamily="18" charset="2"/>
              </a:rPr>
              <a:t>ที่</a:t>
            </a:r>
            <a:endParaRPr lang="en-US" altLang="en-US" sz="3200" dirty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latin typeface="Calibri" panose="020F0502020204030204" pitchFamily="34" charset="0"/>
                <a:sym typeface="Symbol" panose="05050102010706020507" pitchFamily="18" charset="2"/>
              </a:rPr>
              <a:t>A={</a:t>
            </a:r>
            <a:r>
              <a:rPr lang="en-US" altLang="en-US" sz="2800" dirty="0" err="1">
                <a:latin typeface="Calibri" panose="020F0502020204030204" pitchFamily="34" charset="0"/>
                <a:sym typeface="Symbol" panose="05050102010706020507" pitchFamily="18" charset="2"/>
              </a:rPr>
              <a:t>x</a:t>
            </a:r>
            <a:r>
              <a:rPr lang="en-US" altLang="en-US" sz="2800" i="1" dirty="0" err="1">
                <a:latin typeface="Algerian" panose="04020705040A02060702" pitchFamily="82" charset="0"/>
              </a:rPr>
              <a:t>R</a:t>
            </a:r>
            <a:r>
              <a:rPr lang="en-US" altLang="en-US" sz="2800" i="1" dirty="0">
                <a:latin typeface="Algerian" panose="04020705040A02060702" pitchFamily="82" charset="0"/>
              </a:rPr>
              <a:t> </a:t>
            </a:r>
            <a:r>
              <a:rPr lang="en-US" altLang="en-US" sz="2800" dirty="0">
                <a:latin typeface="Calibri" panose="020F0502020204030204" pitchFamily="34" charset="0"/>
                <a:sym typeface="Symbol" panose="05050102010706020507" pitchFamily="18" charset="2"/>
              </a:rPr>
              <a:t>|x0} </a:t>
            </a:r>
            <a:r>
              <a:rPr lang="th-TH" altLang="en-US" sz="2800" dirty="0" smtClean="0">
                <a:latin typeface="Calibri" panose="020F0502020204030204" pitchFamily="34" charset="0"/>
                <a:sym typeface="Symbol" panose="05050102010706020507" pitchFamily="18" charset="2"/>
              </a:rPr>
              <a:t>และ </a:t>
            </a:r>
            <a:r>
              <a:rPr lang="en-US" altLang="en-US" sz="2800" dirty="0" smtClean="0">
                <a:latin typeface="Calibri" panose="020F0502020204030204" pitchFamily="34" charset="0"/>
                <a:sym typeface="Symbol" panose="05050102010706020507" pitchFamily="18" charset="2"/>
              </a:rPr>
              <a:t>B</a:t>
            </a:r>
            <a:r>
              <a:rPr lang="en-US" altLang="en-US" sz="2800" dirty="0">
                <a:latin typeface="Calibri" panose="020F0502020204030204" pitchFamily="34" charset="0"/>
                <a:sym typeface="Symbol" panose="05050102010706020507" pitchFamily="18" charset="2"/>
              </a:rPr>
              <a:t>={</a:t>
            </a:r>
            <a:r>
              <a:rPr lang="en-US" altLang="en-US" sz="2800" dirty="0" err="1">
                <a:latin typeface="Calibri" panose="020F0502020204030204" pitchFamily="34" charset="0"/>
                <a:sym typeface="Symbol" panose="05050102010706020507" pitchFamily="18" charset="2"/>
              </a:rPr>
              <a:t>y</a:t>
            </a:r>
            <a:r>
              <a:rPr lang="en-US" altLang="en-US" sz="2800" i="1" dirty="0" err="1">
                <a:latin typeface="Algerian" panose="04020705040A02060702" pitchFamily="82" charset="0"/>
              </a:rPr>
              <a:t>R</a:t>
            </a:r>
            <a:r>
              <a:rPr lang="en-US" altLang="en-US" sz="2800" i="1" dirty="0">
                <a:latin typeface="Algerian" panose="04020705040A02060702" pitchFamily="82" charset="0"/>
              </a:rPr>
              <a:t> </a:t>
            </a:r>
            <a:r>
              <a:rPr lang="en-US" altLang="en-US" sz="2800" dirty="0">
                <a:latin typeface="Calibri" panose="020F0502020204030204" pitchFamily="34" charset="0"/>
                <a:sym typeface="Symbol" panose="05050102010706020507" pitchFamily="18" charset="2"/>
              </a:rPr>
              <a:t>| y0</a:t>
            </a:r>
            <a:r>
              <a:rPr lang="en-US" altLang="en-US" sz="2800" dirty="0" smtClean="0">
                <a:latin typeface="Calibri" panose="020F0502020204030204" pitchFamily="34" charset="0"/>
                <a:sym typeface="Symbol" panose="05050102010706020507" pitchFamily="18" charset="2"/>
              </a:rPr>
              <a:t>}</a:t>
            </a:r>
            <a:endParaRPr lang="th-TH" altLang="en-US" sz="2800" dirty="0" smtClean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lvl="1">
              <a:spcBef>
                <a:spcPct val="20000"/>
              </a:spcBef>
            </a:pPr>
            <a:r>
              <a:rPr lang="th-TH" altLang="en-US" sz="2800" dirty="0" smtClean="0">
                <a:latin typeface="Calibri" panose="020F0502020204030204" pitchFamily="34" charset="0"/>
                <a:sym typeface="Symbol" panose="05050102010706020507" pitchFamily="18" charset="2"/>
              </a:rPr>
              <a:t>เป็นฟังก์ชันแบบ </a:t>
            </a:r>
            <a:r>
              <a:rPr lang="en-US" altLang="en-US" sz="2800" dirty="0" err="1" smtClean="0">
                <a:latin typeface="Calibri" panose="020F0502020204030204" pitchFamily="34" charset="0"/>
                <a:sym typeface="Symbol" panose="05050102010706020507" pitchFamily="18" charset="2"/>
              </a:rPr>
              <a:t>bijection</a:t>
            </a:r>
            <a:r>
              <a:rPr lang="en-US" altLang="en-US" sz="2800" dirty="0" smtClean="0"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latin typeface="Calibri" panose="020F0502020204030204" pitchFamily="34" charset="0"/>
                <a:sym typeface="Symbol" panose="05050102010706020507" pitchFamily="18" charset="2"/>
              </a:rPr>
              <a:t>หรือไม่ </a:t>
            </a:r>
            <a:r>
              <a:rPr lang="en-US" altLang="en-US" sz="2800" dirty="0" smtClean="0">
                <a:latin typeface="Calibri" panose="020F0502020204030204" pitchFamily="34" charset="0"/>
                <a:sym typeface="Symbol" panose="05050102010706020507" pitchFamily="18" charset="2"/>
              </a:rPr>
              <a:t>?</a:t>
            </a:r>
          </a:p>
          <a:p>
            <a:pPr lvl="1">
              <a:spcBef>
                <a:spcPct val="20000"/>
              </a:spcBef>
            </a:pPr>
            <a:endParaRPr lang="en-US" altLang="en-US" sz="2100" dirty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endParaRPr lang="en-US" alt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49780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Inverse Functions: </a:t>
            </a:r>
            <a:r>
              <a:rPr lang="th-TH" altLang="en-US" sz="4000" dirty="0"/>
              <a:t>ตัวอย่างที่</a:t>
            </a:r>
            <a:r>
              <a:rPr lang="en-US" altLang="en-US" sz="4000" dirty="0"/>
              <a:t> </a:t>
            </a:r>
            <a:r>
              <a:rPr lang="en-US" altLang="en-US" sz="4000" dirty="0" smtClean="0"/>
              <a:t>2</a:t>
            </a:r>
            <a:r>
              <a:rPr lang="th-TH" altLang="en-US" sz="4000" dirty="0" smtClean="0"/>
              <a:t> </a:t>
            </a:r>
            <a:r>
              <a:rPr lang="en-US" altLang="en-US" sz="4000" dirty="0" smtClean="0"/>
              <a:t>(</a:t>
            </a:r>
            <a:r>
              <a:rPr lang="th-TH" altLang="en-US" sz="4000" dirty="0" smtClean="0"/>
              <a:t>ต่อ</a:t>
            </a:r>
            <a:r>
              <a:rPr lang="en-US" altLang="en-US" sz="4000" dirty="0" smtClean="0"/>
              <a:t>)</a:t>
            </a:r>
            <a:endParaRPr lang="en-US" altLang="en-US" dirty="0" smtClean="0"/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เพื่อจะหาฟังก์ชัน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inverse, </a:t>
            </a:r>
            <a:r>
              <a:rPr lang="th-TH" altLang="en-US" sz="2800" dirty="0" smtClean="0"/>
              <a:t>กำหนด</a:t>
            </a:r>
            <a:endParaRPr lang="en-US" altLang="en-US" sz="2800" dirty="0" smtClean="0"/>
          </a:p>
          <a:p>
            <a:pPr lvl="1"/>
            <a:r>
              <a:rPr lang="en-US" altLang="en-US" sz="2800" i="1" dirty="0" smtClean="0"/>
              <a:t>f</a:t>
            </a:r>
            <a:r>
              <a:rPr lang="en-US" altLang="en-US" sz="2800" baseline="30000" dirty="0" smtClean="0"/>
              <a:t>-1</a:t>
            </a:r>
            <a:r>
              <a:rPr lang="en-US" altLang="en-US" sz="2800" dirty="0" smtClean="0"/>
              <a:t>(y)=x</a:t>
            </a:r>
          </a:p>
          <a:p>
            <a:pPr lvl="1"/>
            <a:r>
              <a:rPr lang="en-US" altLang="en-US" sz="2800" dirty="0" smtClean="0"/>
              <a:t>y=x</a:t>
            </a:r>
            <a:r>
              <a:rPr lang="en-US" altLang="en-US" sz="2800" baseline="30000" dirty="0" smtClean="0"/>
              <a:t>2</a:t>
            </a:r>
            <a:endParaRPr lang="th-TH" altLang="en-US" sz="2800" baseline="30000" dirty="0" smtClean="0"/>
          </a:p>
          <a:p>
            <a:r>
              <a:rPr lang="th-TH" altLang="en-US" sz="2800" dirty="0" smtClean="0"/>
              <a:t>แก้สมการหาค่า </a:t>
            </a:r>
            <a:r>
              <a:rPr lang="en-US" altLang="en-US" sz="2800" dirty="0" smtClean="0"/>
              <a:t>x, </a:t>
            </a:r>
            <a:r>
              <a:rPr lang="th-TH" altLang="en-US" sz="2800" dirty="0" smtClean="0"/>
              <a:t>จะได้ว่า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x=</a:t>
            </a:r>
            <a:r>
              <a:rPr lang="en-US" altLang="en-US" sz="2800" dirty="0" smtClean="0">
                <a:sym typeface="Symbol" panose="05050102010706020507" pitchFamily="18" charset="2"/>
              </a:rPr>
              <a:t></a:t>
            </a:r>
            <a:r>
              <a:rPr lang="en-US" altLang="en-US" sz="2800" dirty="0" smtClean="0"/>
              <a:t>y</a:t>
            </a:r>
            <a:endParaRPr lang="en-US" altLang="en-US" sz="2800" dirty="0" smtClean="0"/>
          </a:p>
          <a:p>
            <a:r>
              <a:rPr lang="th-TH" altLang="en-US" sz="2800" dirty="0" smtClean="0"/>
              <a:t>แต่เนื่องจาก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dom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) </a:t>
            </a:r>
            <a:r>
              <a:rPr lang="th-TH" altLang="en-US" sz="2800" dirty="0" smtClean="0"/>
              <a:t>กำหนดไว้ว่าสำหรับค่าลบเท่านั้น และ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rng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) </a:t>
            </a:r>
            <a:r>
              <a:rPr lang="th-TH" altLang="en-US" sz="2800" dirty="0" smtClean="0"/>
              <a:t>จะมีค่าบวกเท่านั้นดังนั้น </a:t>
            </a:r>
            <a:r>
              <a:rPr lang="en-US" altLang="en-US" sz="2800" dirty="0" smtClean="0"/>
              <a:t>x </a:t>
            </a:r>
            <a:r>
              <a:rPr lang="th-TH" altLang="en-US" sz="2800" dirty="0" smtClean="0"/>
              <a:t>ต้องมีค่าลบ ซึ่งก็คือ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i="1" dirty="0" smtClean="0"/>
              <a:t>f</a:t>
            </a:r>
            <a:r>
              <a:rPr lang="en-US" altLang="en-US" sz="2800" baseline="30000" dirty="0" smtClean="0"/>
              <a:t>-1</a:t>
            </a:r>
            <a:r>
              <a:rPr lang="en-US" altLang="en-US" sz="2800" dirty="0" smtClean="0"/>
              <a:t>(y)=</a:t>
            </a:r>
            <a:r>
              <a:rPr lang="en-US" altLang="en-US" sz="2800" dirty="0" smtClean="0">
                <a:sym typeface="Symbol" panose="05050102010706020507" pitchFamily="18" charset="2"/>
              </a:rPr>
              <a:t> -</a:t>
            </a:r>
            <a:r>
              <a:rPr lang="en-US" altLang="en-US" sz="2800" dirty="0" smtClean="0"/>
              <a:t>y</a:t>
            </a:r>
          </a:p>
          <a:p>
            <a:r>
              <a:rPr lang="th-TH" altLang="en-US" sz="2800" dirty="0" smtClean="0"/>
              <a:t>จากตัวอย่างนี้จะเห็นได้ </a:t>
            </a:r>
            <a:r>
              <a:rPr lang="en-US" altLang="en-US" sz="2800" u="sng" dirty="0" smtClean="0"/>
              <a:t>domains</a:t>
            </a:r>
            <a:r>
              <a:rPr lang="th-TH" altLang="en-US" sz="2800" u="sng" dirty="0" smtClean="0"/>
              <a:t> และ </a:t>
            </a:r>
            <a:r>
              <a:rPr lang="en-US" altLang="en-US" sz="2800" u="sng" dirty="0" smtClean="0"/>
              <a:t>co-domains </a:t>
            </a:r>
            <a:r>
              <a:rPr lang="th-TH" altLang="en-US" sz="2800" u="sng" dirty="0" smtClean="0"/>
              <a:t>มีความสำคัญมากกับฟังก์ชัน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5471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Inverse Functions: </a:t>
            </a:r>
            <a:r>
              <a:rPr lang="th-TH" altLang="en-US" dirty="0"/>
              <a:t>ตัวอย่างที่</a:t>
            </a:r>
            <a:r>
              <a:rPr lang="en-US" altLang="en-US" dirty="0"/>
              <a:t> </a:t>
            </a:r>
            <a:r>
              <a:rPr lang="en-US" altLang="en-US" dirty="0" smtClean="0"/>
              <a:t>3</a:t>
            </a:r>
            <a:endParaRPr lang="en-US" altLang="en-US" dirty="0" smtClean="0"/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dirty="0" smtClean="0"/>
              <a:t>กำหนด</a:t>
            </a:r>
            <a:r>
              <a:rPr lang="en-US" altLang="en-US" sz="3200" dirty="0" smtClean="0"/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/>
              <a:t>(x)=2</a:t>
            </a:r>
            <a:r>
              <a:rPr lang="en-US" altLang="en-US" sz="3200" baseline="30000" dirty="0" smtClean="0"/>
              <a:t>x</a:t>
            </a:r>
          </a:p>
          <a:p>
            <a:pPr lvl="1"/>
            <a:r>
              <a:rPr lang="en-US" altLang="en-US" sz="2800" dirty="0" smtClean="0"/>
              <a:t>domain/codomain </a:t>
            </a:r>
            <a:r>
              <a:rPr lang="th-TH" altLang="en-US" sz="2800" dirty="0" smtClean="0"/>
              <a:t>ของฟังก์ชันควรจะเป็นยังไง เพื่อให้ฟังก์ชันเป็น </a:t>
            </a:r>
            <a:r>
              <a:rPr lang="en-US" altLang="en-US" sz="2800" dirty="0" err="1" smtClean="0"/>
              <a:t>bijection</a:t>
            </a:r>
            <a:r>
              <a:rPr lang="en-US" altLang="en-US" sz="2800" dirty="0" smtClean="0"/>
              <a:t>? </a:t>
            </a:r>
            <a:endParaRPr lang="en-US" altLang="en-US" sz="2800" dirty="0" smtClean="0"/>
          </a:p>
          <a:p>
            <a:pPr lvl="1"/>
            <a:r>
              <a:rPr lang="th-TH" altLang="en-US" sz="2800" dirty="0" smtClean="0"/>
              <a:t>ฟังก์ชัน</a:t>
            </a:r>
            <a:r>
              <a:rPr lang="en-US" altLang="en-US" sz="2800" dirty="0" smtClean="0"/>
              <a:t> inverse</a:t>
            </a:r>
            <a:r>
              <a:rPr lang="th-TH" altLang="en-US" sz="2800" dirty="0" smtClean="0"/>
              <a:t> คืออะไร</a:t>
            </a:r>
            <a:r>
              <a:rPr lang="en-US" altLang="en-US" sz="2800" dirty="0" smtClean="0"/>
              <a:t>?</a:t>
            </a:r>
            <a:endParaRPr lang="en-US" altLang="en-US" sz="2800" dirty="0" smtClean="0"/>
          </a:p>
          <a:p>
            <a:r>
              <a:rPr lang="th-TH" altLang="en-US" sz="3200" dirty="0" smtClean="0"/>
              <a:t>เฉลยคำตอบแรกให้ </a:t>
            </a:r>
            <a:r>
              <a:rPr lang="en-US" altLang="en-US" sz="3200" dirty="0" smtClean="0"/>
              <a:t>: </a:t>
            </a:r>
            <a:r>
              <a:rPr lang="th-TH" altLang="en-US" sz="3200" dirty="0" smtClean="0"/>
              <a:t>ฟังก์ชันควรเป็น</a:t>
            </a:r>
            <a:r>
              <a:rPr lang="en-US" altLang="en-US" sz="3200" dirty="0" smtClean="0"/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/>
              <a:t>:</a:t>
            </a:r>
            <a:r>
              <a:rPr lang="en-US" altLang="en-US" sz="3200" i="1" dirty="0" smtClean="0">
                <a:latin typeface="Algerian" panose="04020705040A02060702" pitchFamily="82" charset="0"/>
              </a:rPr>
              <a:t>R</a:t>
            </a:r>
            <a:r>
              <a:rPr lang="en-US" altLang="en-US" sz="3200" dirty="0" smtClean="0">
                <a:sym typeface="Symbol" panose="05050102010706020507" pitchFamily="18" charset="2"/>
              </a:rPr>
              <a:t></a:t>
            </a:r>
            <a:r>
              <a:rPr lang="en-US" altLang="en-US" sz="3200" i="1" dirty="0" smtClean="0">
                <a:latin typeface="Algerian" panose="04020705040A02060702" pitchFamily="82" charset="0"/>
              </a:rPr>
              <a:t>R</a:t>
            </a:r>
            <a:r>
              <a:rPr lang="en-US" altLang="en-US" sz="3200" i="1" baseline="30000" dirty="0" smtClean="0">
                <a:latin typeface="Algerian" panose="04020705040A02060702" pitchFamily="82" charset="0"/>
              </a:rPr>
              <a:t>+</a:t>
            </a:r>
            <a:r>
              <a:rPr lang="en-US" altLang="en-US" sz="3200" dirty="0" smtClean="0"/>
              <a:t> </a:t>
            </a:r>
          </a:p>
          <a:p>
            <a:r>
              <a:rPr lang="th-TH" altLang="en-US" sz="3200" dirty="0" smtClean="0"/>
              <a:t>ถ้าเพิ่ม</a:t>
            </a:r>
            <a:r>
              <a:rPr lang="en-US" altLang="en-US" sz="3200" dirty="0" smtClean="0"/>
              <a:t> </a:t>
            </a:r>
            <a:r>
              <a:rPr lang="en-US" altLang="en-US" sz="3200" dirty="0" smtClean="0"/>
              <a:t>0 </a:t>
            </a:r>
            <a:r>
              <a:rPr lang="th-TH" altLang="en-US" sz="3200" dirty="0" smtClean="0"/>
              <a:t>ใน</a:t>
            </a:r>
            <a:r>
              <a:rPr lang="en-US" altLang="en-US" sz="3200" dirty="0" smtClean="0"/>
              <a:t> codomain</a:t>
            </a:r>
            <a:r>
              <a:rPr lang="th-TH" altLang="en-US" sz="3200" dirty="0" smtClean="0"/>
              <a:t> จะเกิดอะไรขึ้น</a:t>
            </a:r>
            <a:r>
              <a:rPr lang="en-US" altLang="en-US" sz="3200" dirty="0" smtClean="0"/>
              <a:t>?</a:t>
            </a:r>
            <a:endParaRPr lang="en-US" altLang="en-US" sz="3200" dirty="0" smtClean="0"/>
          </a:p>
          <a:p>
            <a:r>
              <a:rPr lang="th-TH" altLang="en-US" sz="3200" dirty="0" smtClean="0"/>
              <a:t>ถ้าเปลี่ยน </a:t>
            </a:r>
            <a:r>
              <a:rPr lang="en-US" altLang="en-US" sz="3200" dirty="0" smtClean="0"/>
              <a:t>domain </a:t>
            </a:r>
            <a:r>
              <a:rPr lang="th-TH" altLang="en-US" sz="3200" dirty="0" smtClean="0"/>
              <a:t>หรือ </a:t>
            </a:r>
            <a:r>
              <a:rPr lang="en-US" altLang="en-US" sz="3200" dirty="0" smtClean="0"/>
              <a:t>co-domain </a:t>
            </a:r>
            <a:r>
              <a:rPr lang="th-TH" altLang="en-US" sz="3200" dirty="0" smtClean="0"/>
              <a:t>เป็น </a:t>
            </a:r>
            <a:r>
              <a:rPr lang="en-US" altLang="en-US" sz="3200" i="1" dirty="0" smtClean="0">
                <a:latin typeface="Algerian" panose="04020705040A02060702" pitchFamily="82" charset="0"/>
              </a:rPr>
              <a:t>Z</a:t>
            </a:r>
            <a:r>
              <a:rPr lang="th-TH" altLang="en-US" sz="3200" i="1" dirty="0" smtClean="0">
                <a:latin typeface="Algerian" panose="04020705040A02060702" pitchFamily="82" charset="0"/>
              </a:rPr>
              <a:t> </a:t>
            </a:r>
            <a:r>
              <a:rPr lang="th-TH" altLang="en-US" sz="3200" dirty="0" smtClean="0">
                <a:latin typeface="Algerian" panose="04020705040A02060702" pitchFamily="82" charset="0"/>
              </a:rPr>
              <a:t>จะเกิดอะไรขึ้น</a:t>
            </a:r>
            <a:r>
              <a:rPr lang="en-US" altLang="en-US" sz="3200" dirty="0" smtClean="0"/>
              <a:t>?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7844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 Composition (1)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ค่าของฟังก์ชันหนึ่งสามารถจะใช้เป็น </a:t>
            </a:r>
            <a:r>
              <a:rPr lang="en-US" altLang="en-US" dirty="0" smtClean="0"/>
              <a:t>input </a:t>
            </a:r>
            <a:r>
              <a:rPr lang="th-TH" altLang="en-US" dirty="0" smtClean="0"/>
              <a:t>ของอีกฟังก์ชันได้</a:t>
            </a:r>
            <a:endParaRPr lang="en-US" altLang="en-US" dirty="0" smtClean="0"/>
          </a:p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:A</a:t>
            </a:r>
            <a:r>
              <a:rPr lang="en-US" altLang="en-US" dirty="0" smtClean="0">
                <a:sym typeface="Symbol" panose="05050102010706020507" pitchFamily="18" charset="2"/>
              </a:rPr>
              <a:t></a:t>
            </a:r>
            <a:r>
              <a:rPr lang="en-US" altLang="en-US" dirty="0" smtClean="0"/>
              <a:t>B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:B</a:t>
            </a:r>
            <a:r>
              <a:rPr lang="en-US" altLang="en-US" dirty="0" smtClean="0">
                <a:sym typeface="Symbol" panose="05050102010706020507" pitchFamily="18" charset="2"/>
              </a:rPr>
              <a:t> </a:t>
            </a:r>
            <a:r>
              <a:rPr lang="en-US" altLang="en-US" dirty="0" smtClean="0"/>
              <a:t>C. </a:t>
            </a:r>
            <a:r>
              <a:rPr lang="th-TH" altLang="en-US" dirty="0" smtClean="0"/>
              <a:t>ฟังก์ชัน </a:t>
            </a:r>
            <a:r>
              <a:rPr lang="en-US" altLang="en-US" u="sng" dirty="0" smtClean="0"/>
              <a:t>composition</a:t>
            </a:r>
            <a:r>
              <a:rPr lang="en-US" altLang="en-US" dirty="0" smtClean="0"/>
              <a:t>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f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g </a:t>
            </a:r>
            <a:r>
              <a:rPr lang="th-TH" altLang="en-US" dirty="0" smtClean="0"/>
              <a:t>คือ</a:t>
            </a: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dirty="0" smtClean="0"/>
              <a:t>(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) (x)=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(x</a:t>
            </a:r>
            <a:r>
              <a:rPr lang="en-US" altLang="en-US" dirty="0" smtClean="0"/>
              <a:t>))</a:t>
            </a:r>
            <a:endParaRPr lang="th-TH" altLang="en-US" dirty="0" smtClean="0"/>
          </a:p>
          <a:p>
            <a:pPr algn="ctr">
              <a:buFont typeface="Arial" panose="020B0604020202020204" pitchFamily="34" charset="0"/>
              <a:buNone/>
            </a:pPr>
            <a:endParaRPr lang="en-US" altLang="en-US" dirty="0" smtClean="0"/>
          </a:p>
          <a:p>
            <a:r>
              <a:rPr lang="en-US" altLang="en-US" i="1" dirty="0" smtClean="0"/>
              <a:t>f</a:t>
            </a:r>
            <a:r>
              <a:rPr lang="th-TH" altLang="en-US" i="1" dirty="0" smtClean="0"/>
              <a:t> 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</a:t>
            </a:r>
            <a:r>
              <a:rPr lang="th-TH" altLang="en-US" sz="24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 </a:t>
            </a:r>
            <a:r>
              <a:rPr lang="th-TH" altLang="en-US" dirty="0" smtClean="0"/>
              <a:t>อ่านว่า</a:t>
            </a:r>
            <a:r>
              <a:rPr lang="en-US" altLang="en-US" dirty="0" smtClean="0"/>
              <a:t> </a:t>
            </a:r>
            <a:r>
              <a:rPr lang="ja-JP" altLang="en-US" dirty="0" smtClean="0"/>
              <a:t>‘</a:t>
            </a:r>
            <a:r>
              <a:rPr lang="en-US" altLang="ja-JP" i="1" dirty="0" smtClean="0"/>
              <a:t>f</a:t>
            </a:r>
            <a:r>
              <a:rPr lang="en-US" altLang="ja-JP" dirty="0" smtClean="0"/>
              <a:t> circle </a:t>
            </a:r>
            <a:r>
              <a:rPr lang="en-US" altLang="ja-JP" i="1" dirty="0" smtClean="0"/>
              <a:t>g</a:t>
            </a:r>
            <a:r>
              <a:rPr lang="ja-JP" altLang="en-US" dirty="0" smtClean="0"/>
              <a:t>’</a:t>
            </a:r>
            <a:r>
              <a:rPr lang="th-TH" altLang="ja-JP" dirty="0" smtClean="0"/>
              <a:t> หรือ</a:t>
            </a:r>
            <a:r>
              <a:rPr lang="en-US" altLang="ja-JP" dirty="0" smtClean="0"/>
              <a:t> </a:t>
            </a:r>
            <a:r>
              <a:rPr lang="ja-JP" altLang="en-US" dirty="0" smtClean="0"/>
              <a:t>‘</a:t>
            </a:r>
            <a:r>
              <a:rPr lang="en-US" altLang="ja-JP" i="1" dirty="0" smtClean="0"/>
              <a:t>f</a:t>
            </a:r>
            <a:r>
              <a:rPr lang="en-US" altLang="ja-JP" dirty="0" smtClean="0"/>
              <a:t> composed with </a:t>
            </a:r>
            <a:r>
              <a:rPr lang="en-US" altLang="ja-JP" i="1" dirty="0" smtClean="0"/>
              <a:t>g</a:t>
            </a:r>
            <a:r>
              <a:rPr lang="ja-JP" altLang="en-US" dirty="0" smtClean="0"/>
              <a:t>’</a:t>
            </a:r>
            <a:r>
              <a:rPr lang="th-TH" altLang="ja-JP" dirty="0" smtClean="0"/>
              <a:t> หรือ</a:t>
            </a:r>
            <a:r>
              <a:rPr lang="en-US" altLang="ja-JP" dirty="0" smtClean="0"/>
              <a:t> </a:t>
            </a:r>
            <a:r>
              <a:rPr lang="th-TH" altLang="ja-JP" dirty="0" smtClean="0"/>
              <a:t>         		</a:t>
            </a:r>
            <a:r>
              <a:rPr lang="ja-JP" altLang="en-US" dirty="0" smtClean="0"/>
              <a:t>‘</a:t>
            </a:r>
            <a:r>
              <a:rPr lang="en-US" altLang="ja-JP" i="1" dirty="0" smtClean="0"/>
              <a:t>f</a:t>
            </a:r>
            <a:r>
              <a:rPr lang="en-US" altLang="ja-JP" dirty="0" smtClean="0"/>
              <a:t> following </a:t>
            </a:r>
            <a:r>
              <a:rPr lang="en-US" altLang="ja-JP" i="1" dirty="0" smtClean="0"/>
              <a:t>g</a:t>
            </a:r>
            <a:r>
              <a:rPr lang="ja-JP" altLang="en-US" dirty="0" smtClean="0"/>
              <a:t>’</a:t>
            </a:r>
            <a:r>
              <a:rPr lang="en-US" altLang="ja-JP" dirty="0" smtClean="0"/>
              <a:t>, </a:t>
            </a:r>
            <a:r>
              <a:rPr lang="th-TH" altLang="ja-JP" dirty="0" smtClean="0"/>
              <a:t>หรือ</a:t>
            </a:r>
            <a:r>
              <a:rPr lang="en-US" altLang="ja-JP" dirty="0" smtClean="0"/>
              <a:t> </a:t>
            </a:r>
            <a:r>
              <a:rPr lang="ja-JP" altLang="en-US" dirty="0" smtClean="0"/>
              <a:t>‘</a:t>
            </a:r>
            <a:r>
              <a:rPr lang="en-US" altLang="ja-JP" i="1" dirty="0" smtClean="0"/>
              <a:t>f</a:t>
            </a:r>
            <a:r>
              <a:rPr lang="en-US" altLang="ja-JP" dirty="0" smtClean="0"/>
              <a:t> of </a:t>
            </a:r>
            <a:r>
              <a:rPr lang="en-US" altLang="ja-JP" i="1" dirty="0" smtClean="0"/>
              <a:t>g</a:t>
            </a:r>
            <a:r>
              <a:rPr lang="ja-JP" altLang="en-US" dirty="0" smtClean="0"/>
              <a:t>’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2168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 Composition (2) 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เนื่องจาก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)(x)=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(x)), </a:t>
            </a:r>
            <a:r>
              <a:rPr lang="th-TH" altLang="en-US" sz="2800" dirty="0" smtClean="0"/>
              <a:t>ฟังก์ชัน </a:t>
            </a:r>
            <a:r>
              <a:rPr lang="en-US" altLang="en-US" sz="2800" dirty="0" smtClean="0"/>
              <a:t>composition</a:t>
            </a:r>
            <a:r>
              <a:rPr lang="en-US" altLang="en-US" sz="2800" i="1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สามารถกำหนดได้ก็ต่อเมื่อ</a:t>
            </a:r>
            <a:r>
              <a:rPr lang="en-US" altLang="en-US" sz="2800" dirty="0" smtClean="0"/>
              <a:t> range</a:t>
            </a:r>
            <a:r>
              <a:rPr lang="th-TH" altLang="en-US" sz="2800" dirty="0" smtClean="0"/>
              <a:t> ของ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เป็น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subset </a:t>
            </a:r>
            <a:r>
              <a:rPr lang="th-TH" altLang="en-US" sz="2800" dirty="0" smtClean="0"/>
              <a:t>ใน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domain </a:t>
            </a:r>
            <a:r>
              <a:rPr lang="th-TH" altLang="en-US" sz="2800" dirty="0" smtClean="0"/>
              <a:t>ของ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g </a:t>
            </a:r>
            <a:r>
              <a:rPr lang="en-US" altLang="en-US" sz="2800" dirty="0" smtClean="0"/>
              <a:t>is defined  </a:t>
            </a:r>
            <a:r>
              <a:rPr lang="en-US" altLang="en-US" sz="2800" dirty="0" smtClean="0">
                <a:sym typeface="Symbol" panose="05050102010706020507" pitchFamily="18" charset="2"/>
              </a:rPr>
              <a:t>  </a:t>
            </a:r>
            <a:r>
              <a:rPr lang="en-US" altLang="en-US" sz="2800" dirty="0" err="1" smtClean="0"/>
              <a:t>rng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) </a:t>
            </a:r>
            <a:r>
              <a:rPr lang="en-US" altLang="en-US" sz="2800" dirty="0" smtClean="0">
                <a:sym typeface="Symbol" panose="05050102010706020507" pitchFamily="18" charset="2"/>
              </a:rPr>
              <a:t> </a:t>
            </a:r>
            <a:r>
              <a:rPr lang="en-US" altLang="en-US" sz="2800" dirty="0" err="1" smtClean="0"/>
              <a:t>dom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)</a:t>
            </a:r>
            <a:endParaRPr lang="th-TH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endParaRPr lang="en-US" altLang="en-US" sz="2800" dirty="0" smtClean="0"/>
          </a:p>
          <a:p>
            <a:r>
              <a:rPr lang="th-TH" altLang="en-US" sz="2800" u="sng" dirty="0" smtClean="0"/>
              <a:t>ลำดับ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ของฟังก์ชันมีความหมาย</a:t>
            </a:r>
            <a:r>
              <a:rPr lang="en-US" altLang="en-US" sz="2800" dirty="0" smtClean="0"/>
              <a:t>: </a:t>
            </a:r>
            <a:r>
              <a:rPr lang="th-TH" altLang="en-US" sz="2800" dirty="0" smtClean="0"/>
              <a:t>โดยจะทำจากภายในสุดก่อน</a:t>
            </a:r>
            <a:endParaRPr lang="en-US" altLang="en-US" sz="2800" dirty="0" smtClean="0"/>
          </a:p>
          <a:p>
            <a:r>
              <a:rPr lang="th-TH" altLang="en-US" sz="2800" dirty="0" smtClean="0"/>
              <a:t>ดังนั้นหมายความว่า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g </a:t>
            </a:r>
            <a:r>
              <a:rPr lang="th-TH" altLang="en-US" sz="2800" u="sng" dirty="0" smtClean="0"/>
              <a:t>ไม่เหมือนกับ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 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f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487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คำนิยามของ </a:t>
            </a:r>
            <a:r>
              <a:rPr lang="en-US" altLang="en-US" dirty="0" smtClean="0"/>
              <a:t>Function</a:t>
            </a:r>
            <a:endParaRPr lang="en-US" altLang="en-US" dirty="0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95536" y="1669504"/>
            <a:ext cx="8640960" cy="4495800"/>
          </a:xfrm>
        </p:spPr>
        <p:txBody>
          <a:bodyPr/>
          <a:lstStyle/>
          <a:p>
            <a:r>
              <a:rPr lang="th-TH" altLang="en-US" sz="2800" b="1" dirty="0" smtClean="0"/>
              <a:t>คำนิยาม</a:t>
            </a:r>
            <a:r>
              <a:rPr lang="en-US" altLang="en-US" sz="2800" dirty="0" smtClean="0"/>
              <a:t>: </a:t>
            </a:r>
            <a:r>
              <a:rPr lang="th-TH" altLang="en-US" sz="2800" dirty="0" smtClean="0"/>
              <a:t>ฟังก์ชัน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f </a:t>
            </a:r>
          </a:p>
          <a:p>
            <a:pPr lvl="1"/>
            <a:r>
              <a:rPr lang="th-TH" altLang="en-US" sz="2400" dirty="0" smtClean="0"/>
              <a:t>จาก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set A </a:t>
            </a:r>
            <a:r>
              <a:rPr lang="th-TH" altLang="en-US" sz="2400" dirty="0" smtClean="0"/>
              <a:t>ไป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set B </a:t>
            </a:r>
          </a:p>
          <a:p>
            <a:pPr lvl="1"/>
            <a:r>
              <a:rPr lang="th-TH" altLang="en-US" sz="2400" dirty="0" smtClean="0"/>
              <a:t>คือการกำหนดค่าของสมาชิก </a:t>
            </a:r>
            <a:r>
              <a:rPr lang="en-US" altLang="en-US" sz="2400" dirty="0" smtClean="0"/>
              <a:t>B </a:t>
            </a:r>
            <a:r>
              <a:rPr lang="th-TH" altLang="en-US" sz="2400" dirty="0" smtClean="0"/>
              <a:t>เพียงค่าเฉพาะค่าเดียว</a:t>
            </a:r>
            <a:r>
              <a:rPr lang="en-US" altLang="en-US" sz="2400" dirty="0" smtClean="0"/>
              <a:t> (</a:t>
            </a:r>
            <a:r>
              <a:rPr lang="en-US" altLang="en-US" sz="2400" dirty="0" smtClean="0">
                <a:solidFill>
                  <a:srgbClr val="FF0000"/>
                </a:solidFill>
              </a:rPr>
              <a:t>exactly one)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ไปยังแต่ละสมาชิกของ </a:t>
            </a:r>
            <a:r>
              <a:rPr lang="en-US" altLang="en-US" sz="2400" dirty="0" smtClean="0"/>
              <a:t>A</a:t>
            </a:r>
            <a:endParaRPr lang="en-US" altLang="en-US" sz="2400" dirty="0" smtClean="0"/>
          </a:p>
          <a:p>
            <a:r>
              <a:rPr lang="th-TH" altLang="en-US" sz="2800" dirty="0" smtClean="0"/>
              <a:t>เราสามารถเขียน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(a</a:t>
            </a:r>
            <a:r>
              <a:rPr lang="en-US" altLang="en-US" sz="2800" dirty="0" smtClean="0"/>
              <a:t>)</a:t>
            </a:r>
            <a:r>
              <a:rPr lang="th-TH" altLang="en-US" sz="2800" dirty="0" smtClean="0"/>
              <a:t> </a:t>
            </a:r>
            <a:r>
              <a:rPr lang="en-US" altLang="en-US" sz="2800" dirty="0" smtClean="0"/>
              <a:t>=</a:t>
            </a:r>
            <a:r>
              <a:rPr lang="th-TH" altLang="en-US" sz="2800" dirty="0" smtClean="0"/>
              <a:t> </a:t>
            </a:r>
            <a:r>
              <a:rPr lang="en-US" altLang="en-US" sz="2800" dirty="0" smtClean="0"/>
              <a:t>b </a:t>
            </a:r>
            <a:r>
              <a:rPr lang="th-TH" altLang="en-US" sz="2800" dirty="0" smtClean="0"/>
              <a:t>ถ้า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b </a:t>
            </a:r>
            <a:r>
              <a:rPr lang="th-TH" altLang="en-US" sz="2800" dirty="0" smtClean="0"/>
              <a:t>เป็นค่าเฉพาะที่เป็นสมาชิกของ </a:t>
            </a:r>
            <a:r>
              <a:rPr lang="en-US" altLang="en-US" sz="2800" dirty="0" smtClean="0"/>
              <a:t>B </a:t>
            </a:r>
            <a:r>
              <a:rPr lang="th-TH" altLang="en-US" sz="2800" dirty="0" smtClean="0"/>
              <a:t>ที่ถูกกำหนดโดยฟังก์ชันของค่า </a:t>
            </a:r>
            <a:r>
              <a:rPr lang="en-US" altLang="en-US" sz="2800" dirty="0" smtClean="0"/>
              <a:t>a </a:t>
            </a:r>
            <a:r>
              <a:rPr lang="th-TH" altLang="en-US" sz="2800" dirty="0" smtClean="0"/>
              <a:t>เมื่อ </a:t>
            </a:r>
            <a:r>
              <a:rPr lang="en-US" altLang="en-US" sz="2800" dirty="0" smtClean="0"/>
              <a:t>a </a:t>
            </a:r>
            <a:r>
              <a:rPr lang="en-US" altLang="en-US" sz="2800" dirty="0" smtClean="0">
                <a:sym typeface="Symbol" panose="05050102010706020507" pitchFamily="18" charset="2"/>
              </a:rPr>
              <a:t> </a:t>
            </a:r>
            <a:r>
              <a:rPr lang="en-US" altLang="en-US" sz="2800" dirty="0" smtClean="0"/>
              <a:t>A.</a:t>
            </a:r>
          </a:p>
          <a:p>
            <a:r>
              <a:rPr lang="th-TH" altLang="en-US" sz="2800" b="1" dirty="0" smtClean="0"/>
              <a:t>รูปแบบสัญลักษณ์</a:t>
            </a:r>
            <a:r>
              <a:rPr lang="en-US" altLang="en-US" sz="2800" b="1" dirty="0" smtClean="0"/>
              <a:t>:</a:t>
            </a:r>
            <a:r>
              <a:rPr lang="en-US" altLang="en-US" sz="2800" dirty="0" smtClean="0"/>
              <a:t>   </a:t>
            </a:r>
            <a:r>
              <a:rPr lang="en-US" altLang="en-US" sz="2800" b="1" i="1" dirty="0" smtClean="0">
                <a:solidFill>
                  <a:srgbClr val="FF0000"/>
                </a:solidFill>
              </a:rPr>
              <a:t>f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 A 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B</a:t>
            </a:r>
            <a:r>
              <a:rPr lang="th-TH" altLang="en-US" sz="2800" b="1" dirty="0" smtClean="0">
                <a:solidFill>
                  <a:srgbClr val="FF0000"/>
                </a:solidFill>
              </a:rPr>
              <a:t>  </a:t>
            </a:r>
            <a:r>
              <a:rPr lang="th-TH" altLang="en-US" sz="2800" dirty="0" smtClean="0"/>
              <a:t>อ่านได้ว่า </a:t>
            </a:r>
            <a:r>
              <a:rPr lang="en-US" altLang="en-US" sz="2800" dirty="0" smtClean="0"/>
              <a:t> </a:t>
            </a:r>
            <a:r>
              <a:rPr lang="ja-JP" altLang="en-US" sz="2800" dirty="0" smtClean="0"/>
              <a:t>‘</a:t>
            </a:r>
            <a:r>
              <a:rPr lang="en-US" altLang="ja-JP" sz="2800" i="1" dirty="0" smtClean="0"/>
              <a:t>f</a:t>
            </a:r>
            <a:r>
              <a:rPr lang="en-US" altLang="ja-JP" sz="2800" dirty="0" smtClean="0"/>
              <a:t> maps A to B</a:t>
            </a:r>
            <a:r>
              <a:rPr lang="ja-JP" altLang="en-US" sz="2800" dirty="0" smtClean="0"/>
              <a:t>’</a:t>
            </a:r>
            <a:endParaRPr lang="en-US" altLang="ja-JP" sz="2800" dirty="0" smtClean="0"/>
          </a:p>
          <a:p>
            <a:r>
              <a:rPr lang="th-TH" altLang="en-US" sz="2800" b="1" dirty="0" smtClean="0"/>
              <a:t>ข้อควรจำ</a:t>
            </a:r>
          </a:p>
          <a:p>
            <a:pPr lvl="1"/>
            <a:r>
              <a:rPr lang="th-TH" altLang="en-US" sz="2400" dirty="0" smtClean="0"/>
              <a:t>สมาชิกทุกตัวของ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 </a:t>
            </a:r>
            <a:r>
              <a:rPr lang="th-TH" altLang="en-US" sz="2400" dirty="0" smtClean="0"/>
              <a:t>จะมีการ </a:t>
            </a:r>
            <a:r>
              <a:rPr lang="en-US" altLang="en-US" sz="2400" dirty="0" smtClean="0"/>
              <a:t>mapping </a:t>
            </a:r>
            <a:r>
              <a:rPr lang="th-TH" altLang="en-US" sz="2400" dirty="0" smtClean="0"/>
              <a:t>เพียงค่าเดียว </a:t>
            </a:r>
            <a:r>
              <a:rPr lang="en-US" altLang="en-US" sz="2400" dirty="0" smtClean="0"/>
              <a:t>( </a:t>
            </a:r>
            <a:r>
              <a:rPr lang="en-US" altLang="en-US" sz="2400" u="sng" dirty="0" smtClean="0"/>
              <a:t>single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mapping )</a:t>
            </a:r>
            <a:endParaRPr lang="en-US" altLang="en-US" sz="2400" dirty="0" smtClean="0"/>
          </a:p>
          <a:p>
            <a:pPr lvl="1"/>
            <a:r>
              <a:rPr lang="th-TH" altLang="en-US" sz="2400" dirty="0" smtClean="0"/>
              <a:t>แต่ละสมาชิกใน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B </a:t>
            </a:r>
            <a:r>
              <a:rPr lang="th-TH" altLang="en-US" sz="2400" dirty="0" smtClean="0"/>
              <a:t>อาจจะถูก </a:t>
            </a:r>
            <a:r>
              <a:rPr lang="en-US" altLang="en-US" sz="2400" dirty="0" smtClean="0"/>
              <a:t>map </a:t>
            </a:r>
            <a:r>
              <a:rPr lang="th-TH" altLang="en-US" sz="2400" dirty="0" smtClean="0"/>
              <a:t>โดยสมาชิกใน </a:t>
            </a:r>
            <a:r>
              <a:rPr lang="en-US" altLang="en-US" sz="2400" dirty="0" smtClean="0"/>
              <a:t>A </a:t>
            </a:r>
            <a:r>
              <a:rPr lang="th-TH" altLang="en-US" sz="2400" dirty="0" smtClean="0"/>
              <a:t>หลายตัว หรือไม่โดนจับคู่เลยก็ได้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441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37"/>
          <p:cNvSpPr/>
          <p:nvPr/>
        </p:nvSpPr>
        <p:spPr>
          <a:xfrm>
            <a:off x="4633664" y="2571750"/>
            <a:ext cx="1295400" cy="24765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Composition: Graphical Representation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6397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mtClean="0"/>
              <a:t>The composition of two functions</a:t>
            </a:r>
          </a:p>
        </p:txBody>
      </p:sp>
      <p:sp>
        <p:nvSpPr>
          <p:cNvPr id="4" name="Oval 3"/>
          <p:cNvSpPr/>
          <p:nvPr/>
        </p:nvSpPr>
        <p:spPr>
          <a:xfrm>
            <a:off x="3033464" y="2647950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7464" y="2647950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280864" y="340995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14464" y="340995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352" name="TextBox 8"/>
          <p:cNvSpPr txBox="1">
            <a:spLocks noChangeArrowheads="1"/>
          </p:cNvSpPr>
          <p:nvPr/>
        </p:nvSpPr>
        <p:spPr bwMode="auto">
          <a:xfrm>
            <a:off x="2817440" y="493395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dirty="0"/>
              <a:t>co-domain(g)</a:t>
            </a:r>
          </a:p>
        </p:txBody>
      </p:sp>
      <p:sp>
        <p:nvSpPr>
          <p:cNvPr id="57353" name="TextBox 10"/>
          <p:cNvSpPr txBox="1">
            <a:spLocks noChangeArrowheads="1"/>
          </p:cNvSpPr>
          <p:nvPr/>
        </p:nvSpPr>
        <p:spPr bwMode="auto">
          <a:xfrm>
            <a:off x="899864" y="3257550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a</a:t>
            </a:r>
            <a:endParaRPr lang="en-US" altLang="en-US" sz="1800"/>
          </a:p>
        </p:txBody>
      </p:sp>
      <p:sp>
        <p:nvSpPr>
          <p:cNvPr id="57354" name="TextBox 11"/>
          <p:cNvSpPr txBox="1">
            <a:spLocks noChangeArrowheads="1"/>
          </p:cNvSpPr>
          <p:nvPr/>
        </p:nvSpPr>
        <p:spPr bwMode="auto">
          <a:xfrm>
            <a:off x="3185864" y="3495675"/>
            <a:ext cx="99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g(a)</a:t>
            </a:r>
            <a:endParaRPr lang="en-US" altLang="en-US" sz="1800"/>
          </a:p>
        </p:txBody>
      </p:sp>
      <p:sp>
        <p:nvSpPr>
          <p:cNvPr id="57355" name="TextBox 12"/>
          <p:cNvSpPr txBox="1">
            <a:spLocks noChangeArrowheads="1"/>
          </p:cNvSpPr>
          <p:nvPr/>
        </p:nvSpPr>
        <p:spPr bwMode="auto">
          <a:xfrm>
            <a:off x="2119064" y="2571750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g(a)</a:t>
            </a:r>
            <a:endParaRPr lang="en-US" altLang="en-US" sz="1800"/>
          </a:p>
        </p:txBody>
      </p:sp>
      <p:sp>
        <p:nvSpPr>
          <p:cNvPr id="17" name="Oval 16"/>
          <p:cNvSpPr/>
          <p:nvPr/>
        </p:nvSpPr>
        <p:spPr>
          <a:xfrm>
            <a:off x="7148264" y="2800350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529264" y="356235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358" name="TextBox 19"/>
          <p:cNvSpPr txBox="1">
            <a:spLocks noChangeArrowheads="1"/>
          </p:cNvSpPr>
          <p:nvPr/>
        </p:nvSpPr>
        <p:spPr bwMode="auto">
          <a:xfrm>
            <a:off x="7224464" y="3362325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f(g(a))</a:t>
            </a:r>
            <a:endParaRPr lang="en-US" altLang="en-US" sz="1800"/>
          </a:p>
        </p:txBody>
      </p:sp>
      <p:sp>
        <p:nvSpPr>
          <p:cNvPr id="57359" name="TextBox 20"/>
          <p:cNvSpPr txBox="1">
            <a:spLocks noChangeArrowheads="1"/>
          </p:cNvSpPr>
          <p:nvPr/>
        </p:nvSpPr>
        <p:spPr bwMode="auto">
          <a:xfrm>
            <a:off x="5852864" y="2495550"/>
            <a:ext cx="1676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f(g(a))</a:t>
            </a:r>
            <a:endParaRPr lang="en-US" altLang="en-US" sz="1800"/>
          </a:p>
        </p:txBody>
      </p:sp>
      <p:sp>
        <p:nvSpPr>
          <p:cNvPr id="22" name="Arc 21"/>
          <p:cNvSpPr/>
          <p:nvPr/>
        </p:nvSpPr>
        <p:spPr>
          <a:xfrm>
            <a:off x="1280864" y="2266950"/>
            <a:ext cx="6324600" cy="1981200"/>
          </a:xfrm>
          <a:prstGeom prst="arc">
            <a:avLst>
              <a:gd name="adj1" fmla="val 10766418"/>
              <a:gd name="adj2" fmla="val 0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361" name="TextBox 26"/>
          <p:cNvSpPr txBox="1">
            <a:spLocks noChangeArrowheads="1"/>
          </p:cNvSpPr>
          <p:nvPr/>
        </p:nvSpPr>
        <p:spPr bwMode="auto">
          <a:xfrm>
            <a:off x="3871664" y="1600200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(f  </a:t>
            </a:r>
            <a:r>
              <a:rPr lang="en-US" altLang="en-US" sz="2800" baseline="30000">
                <a:sym typeface="Symbol" panose="05050102010706020507" pitchFamily="18" charset="2"/>
              </a:rPr>
              <a:t></a:t>
            </a:r>
            <a:r>
              <a:rPr lang="en-US" altLang="en-US" baseline="30000">
                <a:sym typeface="Symbol" panose="05050102010706020507" pitchFamily="18" charset="2"/>
              </a:rPr>
              <a:t> </a:t>
            </a:r>
            <a:r>
              <a:rPr lang="en-US" altLang="en-US" sz="2800" i="1"/>
              <a:t>g)(a)</a:t>
            </a:r>
            <a:endParaRPr lang="en-US" altLang="en-US" sz="1800"/>
          </a:p>
        </p:txBody>
      </p:sp>
      <p:sp>
        <p:nvSpPr>
          <p:cNvPr id="36" name="Arc 35"/>
          <p:cNvSpPr/>
          <p:nvPr/>
        </p:nvSpPr>
        <p:spPr>
          <a:xfrm>
            <a:off x="1357064" y="2971800"/>
            <a:ext cx="2057400" cy="742950"/>
          </a:xfrm>
          <a:prstGeom prst="arc">
            <a:avLst>
              <a:gd name="adj1" fmla="val 10977870"/>
              <a:gd name="adj2" fmla="val 0"/>
            </a:avLst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363" name="TextBox 38"/>
          <p:cNvSpPr txBox="1">
            <a:spLocks noChangeArrowheads="1"/>
          </p:cNvSpPr>
          <p:nvPr/>
        </p:nvSpPr>
        <p:spPr bwMode="auto">
          <a:xfrm>
            <a:off x="4786064" y="493395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domain(f)</a:t>
            </a:r>
          </a:p>
        </p:txBody>
      </p:sp>
      <p:sp>
        <p:nvSpPr>
          <p:cNvPr id="57364" name="TextBox 39"/>
          <p:cNvSpPr txBox="1">
            <a:spLocks noChangeArrowheads="1"/>
          </p:cNvSpPr>
          <p:nvPr/>
        </p:nvSpPr>
        <p:spPr bwMode="auto">
          <a:xfrm>
            <a:off x="823664" y="493395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domain(g)</a:t>
            </a:r>
          </a:p>
        </p:txBody>
      </p:sp>
      <p:sp>
        <p:nvSpPr>
          <p:cNvPr id="46" name="Oval 45"/>
          <p:cNvSpPr/>
          <p:nvPr/>
        </p:nvSpPr>
        <p:spPr>
          <a:xfrm>
            <a:off x="4862264" y="3105150"/>
            <a:ext cx="838200" cy="1447800"/>
          </a:xfrm>
          <a:prstGeom prst="ellipse">
            <a:avLst/>
          </a:prstGeom>
          <a:solidFill>
            <a:schemeClr val="accent1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5319464" y="3028950"/>
            <a:ext cx="2286000" cy="990600"/>
          </a:xfrm>
          <a:prstGeom prst="arc">
            <a:avLst>
              <a:gd name="adj1" fmla="val 10970197"/>
              <a:gd name="adj2" fmla="val 0"/>
            </a:avLst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185864" y="3105150"/>
            <a:ext cx="838200" cy="1447800"/>
          </a:xfrm>
          <a:prstGeom prst="ellipse">
            <a:avLst/>
          </a:prstGeom>
          <a:solidFill>
            <a:schemeClr val="accent1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368" name="TextBox 50"/>
          <p:cNvSpPr txBox="1">
            <a:spLocks noChangeArrowheads="1"/>
          </p:cNvSpPr>
          <p:nvPr/>
        </p:nvSpPr>
        <p:spPr bwMode="auto">
          <a:xfrm>
            <a:off x="4938464" y="3638550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g(a)</a:t>
            </a:r>
            <a:endParaRPr lang="en-US" altLang="en-US" sz="1800"/>
          </a:p>
        </p:txBody>
      </p:sp>
      <p:sp>
        <p:nvSpPr>
          <p:cNvPr id="52" name="Oval 51"/>
          <p:cNvSpPr/>
          <p:nvPr/>
        </p:nvSpPr>
        <p:spPr>
          <a:xfrm>
            <a:off x="5243264" y="348615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4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404270" y="3715544"/>
            <a:ext cx="1588" cy="167640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54"/>
          <p:cNvCxnSpPr>
            <a:cxnSpLocks noChangeShapeType="1"/>
          </p:cNvCxnSpPr>
          <p:nvPr/>
        </p:nvCxnSpPr>
        <p:spPr bwMode="auto">
          <a:xfrm rot="5400000" flipH="1" flipV="1">
            <a:off x="4328070" y="2267744"/>
            <a:ext cx="1588" cy="167640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55"/>
          <p:cNvCxnSpPr>
            <a:cxnSpLocks noChangeShapeType="1"/>
          </p:cNvCxnSpPr>
          <p:nvPr/>
        </p:nvCxnSpPr>
        <p:spPr bwMode="auto">
          <a:xfrm rot="5400000" flipH="1" flipV="1">
            <a:off x="4443958" y="2266157"/>
            <a:ext cx="1587" cy="167640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73" name="TextBox 56"/>
          <p:cNvSpPr txBox="1">
            <a:spLocks noChangeArrowheads="1"/>
          </p:cNvSpPr>
          <p:nvPr/>
        </p:nvSpPr>
        <p:spPr bwMode="auto">
          <a:xfrm>
            <a:off x="3947864" y="2419350"/>
            <a:ext cx="106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/>
              <a:t>rng(g)</a:t>
            </a:r>
          </a:p>
        </p:txBody>
      </p:sp>
      <p:cxnSp>
        <p:nvCxnSpPr>
          <p:cNvPr id="59" name="Straight Arrow Connector 58"/>
          <p:cNvCxnSpPr>
            <a:cxnSpLocks noChangeShapeType="1"/>
            <a:stCxn id="57373" idx="2"/>
            <a:endCxn id="49" idx="7"/>
          </p:cNvCxnSpPr>
          <p:nvPr/>
        </p:nvCxnSpPr>
        <p:spPr bwMode="auto">
          <a:xfrm rot="5400000">
            <a:off x="3942308" y="2778919"/>
            <a:ext cx="498475" cy="57943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Arrow Connector 60"/>
          <p:cNvCxnSpPr>
            <a:cxnSpLocks noChangeShapeType="1"/>
            <a:stCxn id="57373" idx="2"/>
            <a:endCxn id="46" idx="1"/>
          </p:cNvCxnSpPr>
          <p:nvPr/>
        </p:nvCxnSpPr>
        <p:spPr bwMode="auto">
          <a:xfrm rot="16200000" flipH="1">
            <a:off x="4483645" y="2817019"/>
            <a:ext cx="498475" cy="5032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488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Composition: Graphical Representation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6397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mtClean="0"/>
              <a:t>The composition of two functions</a:t>
            </a:r>
          </a:p>
        </p:txBody>
      </p:sp>
      <p:sp>
        <p:nvSpPr>
          <p:cNvPr id="4" name="Oval 3"/>
          <p:cNvSpPr/>
          <p:nvPr/>
        </p:nvSpPr>
        <p:spPr>
          <a:xfrm>
            <a:off x="3955976" y="2947392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55576" y="2947392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288976" y="3709392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36976" y="3633192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375" name="TextBox 7"/>
          <p:cNvSpPr txBox="1">
            <a:spLocks noChangeArrowheads="1"/>
          </p:cNvSpPr>
          <p:nvPr/>
        </p:nvSpPr>
        <p:spPr bwMode="auto">
          <a:xfrm>
            <a:off x="1060376" y="4511080"/>
            <a:ext cx="381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A</a:t>
            </a:r>
            <a:endParaRPr lang="en-US" altLang="en-US" sz="1800"/>
          </a:p>
        </p:txBody>
      </p:sp>
      <p:sp>
        <p:nvSpPr>
          <p:cNvPr id="58376" name="TextBox 8"/>
          <p:cNvSpPr txBox="1">
            <a:spLocks noChangeArrowheads="1"/>
          </p:cNvSpPr>
          <p:nvPr/>
        </p:nvSpPr>
        <p:spPr bwMode="auto">
          <a:xfrm>
            <a:off x="4260776" y="4471392"/>
            <a:ext cx="381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B</a:t>
            </a:r>
            <a:endParaRPr lang="en-US" altLang="en-US" sz="1800"/>
          </a:p>
        </p:txBody>
      </p:sp>
      <p:cxnSp>
        <p:nvCxnSpPr>
          <p:cNvPr id="10" name="Shape 9"/>
          <p:cNvCxnSpPr>
            <a:stCxn id="6" idx="5"/>
          </p:cNvCxnSpPr>
          <p:nvPr/>
        </p:nvCxnSpPr>
        <p:spPr>
          <a:xfrm rot="5400000" flipH="1" flipV="1">
            <a:off x="2774876" y="2212380"/>
            <a:ext cx="141288" cy="2982912"/>
          </a:xfrm>
          <a:prstGeom prst="curvedConnector4">
            <a:avLst>
              <a:gd name="adj1" fmla="val 176345"/>
              <a:gd name="adj2" fmla="val 813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78" name="TextBox 10"/>
          <p:cNvSpPr txBox="1">
            <a:spLocks noChangeArrowheads="1"/>
          </p:cNvSpPr>
          <p:nvPr/>
        </p:nvSpPr>
        <p:spPr bwMode="auto">
          <a:xfrm>
            <a:off x="907976" y="3556992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a</a:t>
            </a:r>
            <a:endParaRPr lang="en-US" altLang="en-US" sz="1800"/>
          </a:p>
        </p:txBody>
      </p:sp>
      <p:sp>
        <p:nvSpPr>
          <p:cNvPr id="58379" name="TextBox 11"/>
          <p:cNvSpPr txBox="1">
            <a:spLocks noChangeArrowheads="1"/>
          </p:cNvSpPr>
          <p:nvPr/>
        </p:nvSpPr>
        <p:spPr bwMode="auto">
          <a:xfrm>
            <a:off x="4184576" y="3633192"/>
            <a:ext cx="99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g(a)</a:t>
            </a:r>
            <a:endParaRPr lang="en-US" altLang="en-US" sz="1800"/>
          </a:p>
        </p:txBody>
      </p:sp>
      <p:sp>
        <p:nvSpPr>
          <p:cNvPr id="58380" name="TextBox 12"/>
          <p:cNvSpPr txBox="1">
            <a:spLocks noChangeArrowheads="1"/>
          </p:cNvSpPr>
          <p:nvPr/>
        </p:nvSpPr>
        <p:spPr bwMode="auto">
          <a:xfrm>
            <a:off x="2660576" y="2956917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g(a)</a:t>
            </a:r>
            <a:endParaRPr lang="en-US" altLang="en-US" sz="1800"/>
          </a:p>
        </p:txBody>
      </p:sp>
      <p:sp>
        <p:nvSpPr>
          <p:cNvPr id="17" name="Oval 16"/>
          <p:cNvSpPr/>
          <p:nvPr/>
        </p:nvSpPr>
        <p:spPr>
          <a:xfrm>
            <a:off x="7156376" y="2871192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537376" y="3556992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383" name="TextBox 18"/>
          <p:cNvSpPr txBox="1">
            <a:spLocks noChangeArrowheads="1"/>
          </p:cNvSpPr>
          <p:nvPr/>
        </p:nvSpPr>
        <p:spPr bwMode="auto">
          <a:xfrm>
            <a:off x="7461176" y="4395192"/>
            <a:ext cx="381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C</a:t>
            </a:r>
            <a:endParaRPr lang="en-US" altLang="en-US" sz="1800"/>
          </a:p>
        </p:txBody>
      </p:sp>
      <p:sp>
        <p:nvSpPr>
          <p:cNvPr id="58384" name="TextBox 19"/>
          <p:cNvSpPr txBox="1">
            <a:spLocks noChangeArrowheads="1"/>
          </p:cNvSpPr>
          <p:nvPr/>
        </p:nvSpPr>
        <p:spPr bwMode="auto">
          <a:xfrm>
            <a:off x="7232576" y="3642717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f(g(a))</a:t>
            </a:r>
            <a:endParaRPr lang="en-US" altLang="en-US" sz="1800"/>
          </a:p>
        </p:txBody>
      </p:sp>
      <p:cxnSp>
        <p:nvCxnSpPr>
          <p:cNvPr id="16" name="Shape 15"/>
          <p:cNvCxnSpPr/>
          <p:nvPr/>
        </p:nvCxnSpPr>
        <p:spPr>
          <a:xfrm rot="5400000" flipH="1" flipV="1">
            <a:off x="5910189" y="2071092"/>
            <a:ext cx="141287" cy="2982913"/>
          </a:xfrm>
          <a:prstGeom prst="curvedConnector4">
            <a:avLst>
              <a:gd name="adj1" fmla="val 176345"/>
              <a:gd name="adj2" fmla="val 813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86" name="TextBox 20"/>
          <p:cNvSpPr txBox="1">
            <a:spLocks noChangeArrowheads="1"/>
          </p:cNvSpPr>
          <p:nvPr/>
        </p:nvSpPr>
        <p:spPr bwMode="auto">
          <a:xfrm>
            <a:off x="5708576" y="2871192"/>
            <a:ext cx="1676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f(g(a))</a:t>
            </a:r>
            <a:endParaRPr lang="en-US" altLang="en-US" sz="1800"/>
          </a:p>
        </p:txBody>
      </p:sp>
      <p:sp>
        <p:nvSpPr>
          <p:cNvPr id="22" name="Arc 21"/>
          <p:cNvSpPr/>
          <p:nvPr/>
        </p:nvSpPr>
        <p:spPr>
          <a:xfrm>
            <a:off x="1288976" y="2490192"/>
            <a:ext cx="6324600" cy="1981200"/>
          </a:xfrm>
          <a:prstGeom prst="arc">
            <a:avLst>
              <a:gd name="adj1" fmla="val 10766418"/>
              <a:gd name="adj2" fmla="val 0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388" name="TextBox 26"/>
          <p:cNvSpPr txBox="1">
            <a:spLocks noChangeArrowheads="1"/>
          </p:cNvSpPr>
          <p:nvPr/>
        </p:nvSpPr>
        <p:spPr bwMode="auto">
          <a:xfrm>
            <a:off x="3879776" y="1956792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(f  </a:t>
            </a:r>
            <a:r>
              <a:rPr lang="en-US" altLang="en-US" sz="2800" baseline="30000">
                <a:sym typeface="Symbol" panose="05050102010706020507" pitchFamily="18" charset="2"/>
              </a:rPr>
              <a:t></a:t>
            </a:r>
            <a:r>
              <a:rPr lang="en-US" altLang="en-US" baseline="30000">
                <a:sym typeface="Symbol" panose="05050102010706020507" pitchFamily="18" charset="2"/>
              </a:rPr>
              <a:t> </a:t>
            </a:r>
            <a:r>
              <a:rPr lang="en-US" altLang="en-US" sz="2800" i="1"/>
              <a:t>g)(a)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858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Composition: </a:t>
            </a:r>
            <a:r>
              <a:rPr lang="th-TH" altLang="en-US" dirty="0" smtClean="0"/>
              <a:t>ตัวอย่างที่</a:t>
            </a:r>
            <a:r>
              <a:rPr lang="en-US" altLang="en-US" dirty="0" smtClean="0"/>
              <a:t> </a:t>
            </a:r>
            <a:r>
              <a:rPr lang="en-US" altLang="en-US" dirty="0" smtClean="0"/>
              <a:t>1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/>
          <a:lstStyle/>
          <a:p>
            <a:r>
              <a:rPr lang="th-TH" altLang="en-US" sz="2800" dirty="0" smtClean="0"/>
              <a:t>กำหนด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, 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เป็น </a:t>
            </a:r>
            <a:r>
              <a:rPr lang="en-US" altLang="en-US" sz="2800" dirty="0" smtClean="0"/>
              <a:t>2 </a:t>
            </a:r>
            <a:r>
              <a:rPr lang="th-TH" altLang="en-US" sz="2800" dirty="0" smtClean="0"/>
              <a:t>ฟังก์ชันบน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>
                <a:latin typeface="Algerian" panose="04020705040A02060702" pitchFamily="82" charset="0"/>
              </a:rPr>
              <a:t>R</a:t>
            </a:r>
            <a:r>
              <a:rPr lang="en-US" altLang="en-US" sz="2800" dirty="0" smtClean="0">
                <a:sym typeface="Symbol" panose="05050102010706020507" pitchFamily="18" charset="2"/>
              </a:rPr>
              <a:t></a:t>
            </a:r>
            <a:r>
              <a:rPr lang="en-US" altLang="en-US" sz="2800" i="1" dirty="0" smtClean="0">
                <a:latin typeface="Algerian" panose="04020705040A02060702" pitchFamily="82" charset="0"/>
              </a:rPr>
              <a:t>R </a:t>
            </a:r>
            <a:r>
              <a:rPr lang="th-TH" altLang="en-US" sz="2800" dirty="0" smtClean="0"/>
              <a:t>และนิยามไว้ดังนี้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(x) = 2x – 3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 i="1" dirty="0" smtClean="0"/>
              <a:t>g</a:t>
            </a:r>
            <a:r>
              <a:rPr lang="en-US" altLang="en-US" sz="2400" dirty="0" smtClean="0"/>
              <a:t>(x) = x</a:t>
            </a:r>
            <a:r>
              <a:rPr lang="en-US" altLang="en-US" sz="2400" baseline="30000" dirty="0" smtClean="0"/>
              <a:t>2</a:t>
            </a:r>
            <a:r>
              <a:rPr lang="en-US" altLang="en-US" sz="2400" dirty="0" smtClean="0"/>
              <a:t> + 1</a:t>
            </a:r>
          </a:p>
          <a:p>
            <a:r>
              <a:rPr lang="th-TH" altLang="en-US" sz="2800" dirty="0" smtClean="0"/>
              <a:t>จงหา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g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f</a:t>
            </a:r>
            <a:endParaRPr lang="en-US" altLang="en-US" sz="2800" dirty="0" smtClean="0"/>
          </a:p>
          <a:p>
            <a:r>
              <a:rPr lang="th-TH" altLang="en-US" sz="2800" dirty="0" smtClean="0"/>
              <a:t>ก่อนที่จะหาค่าจะต้องพิจารณาก่อนว่าสามารถหาได้หรือไม่</a:t>
            </a:r>
            <a:endParaRPr lang="en-US" altLang="en-US" sz="2800" dirty="0" smtClean="0"/>
          </a:p>
          <a:p>
            <a:pPr lvl="1"/>
            <a:r>
              <a:rPr lang="en-US" altLang="en-US" sz="2400" i="1" dirty="0" smtClean="0"/>
              <a:t>f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เป็น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bijective</a:t>
            </a:r>
            <a:r>
              <a:rPr lang="en-US" altLang="en-US" sz="2400" dirty="0" smtClean="0"/>
              <a:t>, </a:t>
            </a:r>
            <a:r>
              <a:rPr lang="th-TH" altLang="en-US" sz="2400" dirty="0" smtClean="0"/>
              <a:t>ดังนั้น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dom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)=</a:t>
            </a:r>
            <a:r>
              <a:rPr lang="en-US" altLang="en-US" sz="2400" dirty="0" err="1" smtClean="0"/>
              <a:t>rng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)= codomain(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)= </a:t>
            </a:r>
            <a:r>
              <a:rPr lang="en-US" altLang="en-US" sz="2400" i="1" dirty="0" smtClean="0">
                <a:latin typeface="Algerian" panose="04020705040A02060702" pitchFamily="82" charset="0"/>
              </a:rPr>
              <a:t>R</a:t>
            </a:r>
          </a:p>
          <a:p>
            <a:pPr lvl="1"/>
            <a:r>
              <a:rPr lang="en-US" altLang="en-US" sz="2400" i="1" dirty="0" smtClean="0"/>
              <a:t>g</a:t>
            </a:r>
            <a:r>
              <a:rPr lang="th-TH" altLang="en-US" sz="2400" dirty="0"/>
              <a:t> </a:t>
            </a:r>
            <a:r>
              <a:rPr lang="th-TH" altLang="en-US" sz="2400" dirty="0" smtClean="0"/>
              <a:t>มี </a:t>
            </a:r>
            <a:r>
              <a:rPr lang="en-US" altLang="en-US" sz="2400" dirty="0" err="1" smtClean="0"/>
              <a:t>dom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g</a:t>
            </a:r>
            <a:r>
              <a:rPr lang="en-US" altLang="en-US" sz="2400" dirty="0" smtClean="0"/>
              <a:t>)</a:t>
            </a:r>
            <a:r>
              <a:rPr lang="en-US" altLang="en-US" sz="2400" dirty="0" smtClean="0"/>
              <a:t>=</a:t>
            </a:r>
            <a:r>
              <a:rPr lang="en-US" altLang="en-US" sz="2400" i="1" dirty="0" smtClean="0">
                <a:latin typeface="Algerian" panose="04020705040A02060702" pitchFamily="82" charset="0"/>
              </a:rPr>
              <a:t> R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แต่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rng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g</a:t>
            </a:r>
            <a:r>
              <a:rPr lang="en-US" altLang="en-US" sz="2400" dirty="0" smtClean="0"/>
              <a:t>)={</a:t>
            </a:r>
            <a:r>
              <a:rPr lang="en-US" altLang="en-US" sz="2400" dirty="0" err="1" smtClean="0"/>
              <a:t>x</a:t>
            </a:r>
            <a:r>
              <a:rPr lang="en-US" altLang="en-US" sz="2400" dirty="0" err="1" smtClean="0">
                <a:latin typeface="Algerian" panose="04020705040A02060702" pitchFamily="82" charset="0"/>
                <a:sym typeface="Symbol" panose="05050102010706020507" pitchFamily="18" charset="2"/>
              </a:rPr>
              <a:t></a:t>
            </a:r>
            <a:r>
              <a:rPr lang="en-US" altLang="en-US" sz="2400" i="1" dirty="0" err="1" smtClean="0">
                <a:latin typeface="Algerian" panose="04020705040A02060702" pitchFamily="82" charset="0"/>
              </a:rPr>
              <a:t>R</a:t>
            </a:r>
            <a:r>
              <a:rPr lang="en-US" altLang="en-US" sz="2400" i="1" dirty="0" smtClean="0">
                <a:latin typeface="Algerian" panose="04020705040A02060702" pitchFamily="82" charset="0"/>
              </a:rPr>
              <a:t> </a:t>
            </a:r>
            <a:r>
              <a:rPr lang="en-US" altLang="en-US" sz="2400" dirty="0" smtClean="0"/>
              <a:t>| x</a:t>
            </a:r>
            <a:r>
              <a:rPr lang="en-US" altLang="en-US" sz="2400" dirty="0" smtClean="0">
                <a:latin typeface="Algerian" panose="04020705040A02060702" pitchFamily="82" charset="0"/>
                <a:sym typeface="Symbol" panose="05050102010706020507" pitchFamily="18" charset="2"/>
              </a:rPr>
              <a:t></a:t>
            </a:r>
            <a:r>
              <a:rPr lang="en-US" altLang="en-US" sz="2400" dirty="0" smtClean="0"/>
              <a:t>1}</a:t>
            </a:r>
            <a:r>
              <a:rPr lang="en-US" altLang="en-US" sz="2400" dirty="0" smtClean="0">
                <a:sym typeface="Symbol" panose="05050102010706020507" pitchFamily="18" charset="2"/>
              </a:rPr>
              <a:t> 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>
                <a:latin typeface="Algerian" panose="04020705040A02060702" pitchFamily="82" charset="0"/>
              </a:rPr>
              <a:t>R</a:t>
            </a:r>
            <a:r>
              <a:rPr lang="en-US" altLang="en-US" sz="2400" i="1" baseline="30000" dirty="0" smtClean="0">
                <a:latin typeface="Algerian" panose="04020705040A02060702" pitchFamily="82" charset="0"/>
              </a:rPr>
              <a:t>+</a:t>
            </a:r>
          </a:p>
          <a:p>
            <a:pPr lvl="1"/>
            <a:r>
              <a:rPr lang="th-TH" altLang="en-US" sz="2400" dirty="0" smtClean="0"/>
              <a:t>เนื่องจาก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rng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g</a:t>
            </a:r>
            <a:r>
              <a:rPr lang="en-US" altLang="en-US" sz="2400" dirty="0" smtClean="0"/>
              <a:t>)={</a:t>
            </a:r>
            <a:r>
              <a:rPr lang="en-US" altLang="en-US" sz="2400" dirty="0" err="1" smtClean="0"/>
              <a:t>x</a:t>
            </a:r>
            <a:r>
              <a:rPr lang="en-US" altLang="en-US" sz="2400" dirty="0" err="1" smtClean="0">
                <a:latin typeface="Algerian" panose="04020705040A02060702" pitchFamily="82" charset="0"/>
                <a:sym typeface="Symbol" panose="05050102010706020507" pitchFamily="18" charset="2"/>
              </a:rPr>
              <a:t></a:t>
            </a:r>
            <a:r>
              <a:rPr lang="en-US" altLang="en-US" sz="2400" i="1" dirty="0" err="1" smtClean="0">
                <a:latin typeface="Algerian" panose="04020705040A02060702" pitchFamily="82" charset="0"/>
              </a:rPr>
              <a:t>R</a:t>
            </a:r>
            <a:r>
              <a:rPr lang="en-US" altLang="en-US" sz="2400" i="1" dirty="0" smtClean="0">
                <a:latin typeface="Algerian" panose="04020705040A02060702" pitchFamily="82" charset="0"/>
              </a:rPr>
              <a:t> </a:t>
            </a:r>
            <a:r>
              <a:rPr lang="en-US" altLang="en-US" sz="2400" dirty="0" smtClean="0"/>
              <a:t>| x</a:t>
            </a:r>
            <a:r>
              <a:rPr lang="en-US" altLang="en-US" sz="2400" dirty="0" smtClean="0">
                <a:latin typeface="Algerian" panose="04020705040A02060702" pitchFamily="82" charset="0"/>
                <a:sym typeface="Symbol" panose="05050102010706020507" pitchFamily="18" charset="2"/>
              </a:rPr>
              <a:t></a:t>
            </a:r>
            <a:r>
              <a:rPr lang="en-US" altLang="en-US" sz="2400" dirty="0" smtClean="0"/>
              <a:t>1}</a:t>
            </a:r>
            <a:r>
              <a:rPr lang="en-US" altLang="en-US" sz="2400" dirty="0" smtClean="0">
                <a:sym typeface="Symbol" panose="05050102010706020507" pitchFamily="18" charset="2"/>
              </a:rPr>
              <a:t> </a:t>
            </a:r>
            <a:r>
              <a:rPr lang="en-US" altLang="en-US" sz="2400" i="1" dirty="0" smtClean="0">
                <a:latin typeface="Algerian" panose="04020705040A02060702" pitchFamily="82" charset="0"/>
              </a:rPr>
              <a:t>R</a:t>
            </a:r>
            <a:r>
              <a:rPr lang="en-US" altLang="en-US" sz="2400" i="1" baseline="30000" dirty="0" smtClean="0">
                <a:latin typeface="Algerian" panose="04020705040A02060702" pitchFamily="82" charset="0"/>
              </a:rPr>
              <a:t>+ </a:t>
            </a:r>
            <a:r>
              <a:rPr lang="en-US" altLang="en-US" sz="2400" dirty="0" smtClean="0">
                <a:sym typeface="Symbol" panose="05050102010706020507" pitchFamily="18" charset="2"/>
              </a:rPr>
              <a:t> </a:t>
            </a:r>
            <a:r>
              <a:rPr lang="en-US" altLang="en-US" sz="2400" dirty="0" err="1" smtClean="0"/>
              <a:t>dom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) </a:t>
            </a:r>
            <a:r>
              <a:rPr lang="en-US" altLang="en-US" sz="2400" dirty="0" smtClean="0">
                <a:latin typeface="Algerian" panose="04020705040A02060702" pitchFamily="82" charset="0"/>
              </a:rPr>
              <a:t>=</a:t>
            </a:r>
            <a:r>
              <a:rPr lang="en-US" altLang="en-US" sz="2400" i="1" dirty="0" smtClean="0">
                <a:latin typeface="Algerian" panose="04020705040A02060702" pitchFamily="82" charset="0"/>
              </a:rPr>
              <a:t>R</a:t>
            </a:r>
            <a:r>
              <a:rPr lang="en-US" altLang="en-US" sz="2400" dirty="0" smtClean="0"/>
              <a:t>,  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 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6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400" i="1" dirty="0" smtClean="0"/>
              <a:t>g </a:t>
            </a:r>
            <a:r>
              <a:rPr lang="th-TH" altLang="en-US" sz="2400" dirty="0" smtClean="0"/>
              <a:t>จึงสามารถหาค่าได้</a:t>
            </a:r>
            <a:endParaRPr lang="en-US" altLang="en-US" sz="2400" baseline="30000" dirty="0" smtClean="0">
              <a:latin typeface="Algerian" panose="04020705040A02060702" pitchFamily="82" charset="0"/>
            </a:endParaRPr>
          </a:p>
          <a:p>
            <a:pPr lvl="1"/>
            <a:r>
              <a:rPr lang="th-TH" altLang="en-US" sz="2400" dirty="0" smtClean="0"/>
              <a:t>เนื่องจาก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rng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f</a:t>
            </a:r>
            <a:r>
              <a:rPr lang="en-US" altLang="en-US" sz="2400" dirty="0" smtClean="0"/>
              <a:t>)=</a:t>
            </a:r>
            <a:r>
              <a:rPr lang="en-US" altLang="en-US" sz="2400" i="1" dirty="0" smtClean="0">
                <a:latin typeface="Algerian" panose="04020705040A02060702" pitchFamily="82" charset="0"/>
              </a:rPr>
              <a:t> R </a:t>
            </a:r>
            <a:r>
              <a:rPr lang="en-US" altLang="en-US" sz="2400" dirty="0" smtClean="0">
                <a:sym typeface="Symbol" panose="05050102010706020507" pitchFamily="18" charset="2"/>
              </a:rPr>
              <a:t> </a:t>
            </a:r>
            <a:r>
              <a:rPr lang="en-US" altLang="en-US" sz="2400" dirty="0" err="1" smtClean="0"/>
              <a:t>dom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g</a:t>
            </a:r>
            <a:r>
              <a:rPr lang="en-US" altLang="en-US" sz="2400" dirty="0" smtClean="0"/>
              <a:t>)</a:t>
            </a:r>
            <a:r>
              <a:rPr lang="en-US" altLang="en-US" sz="2400" dirty="0" smtClean="0">
                <a:latin typeface="Algerian" panose="04020705040A02060702" pitchFamily="82" charset="0"/>
              </a:rPr>
              <a:t> =</a:t>
            </a:r>
            <a:r>
              <a:rPr lang="en-US" altLang="en-US" sz="2400" i="1" dirty="0" smtClean="0">
                <a:latin typeface="Algerian" panose="04020705040A02060702" pitchFamily="82" charset="0"/>
              </a:rPr>
              <a:t>R</a:t>
            </a:r>
            <a:r>
              <a:rPr lang="en-US" altLang="en-US" sz="2400" dirty="0" smtClean="0"/>
              <a:t> , </a:t>
            </a:r>
            <a:r>
              <a:rPr lang="en-US" altLang="en-US" sz="2400" i="1" dirty="0" smtClean="0"/>
              <a:t>g</a:t>
            </a:r>
            <a:r>
              <a:rPr lang="en-US" altLang="en-US" sz="2400" dirty="0" smtClean="0"/>
              <a:t> 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6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400" i="1" dirty="0" smtClean="0"/>
              <a:t>f </a:t>
            </a:r>
            <a:r>
              <a:rPr lang="th-TH" altLang="en-US" sz="2400" dirty="0" smtClean="0"/>
              <a:t>ก็สามารถหาได้</a:t>
            </a:r>
            <a:endParaRPr lang="en-US" altLang="en-US" sz="2400" baseline="30000" dirty="0" smtClean="0">
              <a:latin typeface="Algerian" panose="04020705040A02060702" pitchFamily="82" charset="0"/>
            </a:endParaRP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558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Composition: </a:t>
            </a:r>
            <a:r>
              <a:rPr lang="th-TH" altLang="en-US" dirty="0" smtClean="0"/>
              <a:t>ตัวอย่างที่ </a:t>
            </a:r>
            <a:r>
              <a:rPr lang="en-US" altLang="en-US" dirty="0" smtClean="0"/>
              <a:t>1 (</a:t>
            </a:r>
            <a:r>
              <a:rPr lang="th-TH" altLang="en-US" dirty="0" smtClean="0"/>
              <a:t>ต่อ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จากโจทย์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(x) </a:t>
            </a:r>
            <a:r>
              <a:rPr lang="en-US" altLang="en-US" dirty="0" smtClean="0"/>
              <a:t>= 2x – 3 </a:t>
            </a:r>
            <a:r>
              <a:rPr lang="th-TH" altLang="en-US" dirty="0" smtClean="0"/>
              <a:t>และ 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(x) </a:t>
            </a:r>
            <a:r>
              <a:rPr lang="en-US" altLang="en-US" dirty="0" smtClean="0"/>
              <a:t>= 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+ 1</a:t>
            </a:r>
          </a:p>
          <a:p>
            <a:r>
              <a:rPr lang="en-US" altLang="en-US" dirty="0" smtClean="0"/>
              <a:t>(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)(x) </a:t>
            </a:r>
            <a:r>
              <a:rPr lang="th-TH" altLang="en-US" dirty="0" smtClean="0"/>
              <a:t>	</a:t>
            </a:r>
            <a:r>
              <a:rPr lang="en-US" altLang="en-US" dirty="0" smtClean="0"/>
              <a:t>=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(x)) </a:t>
            </a:r>
            <a:endParaRPr lang="th-TH" altLang="en-US" dirty="0"/>
          </a:p>
          <a:p>
            <a:pPr marL="0" indent="0">
              <a:buNone/>
            </a:pPr>
            <a:r>
              <a:rPr lang="th-TH" altLang="en-US" dirty="0" smtClean="0"/>
              <a:t>		</a:t>
            </a:r>
            <a:r>
              <a:rPr lang="en-US" altLang="en-US" dirty="0" smtClean="0"/>
              <a:t>=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+1) = 2(x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+1)-3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/>
              <a:t>                  = </a:t>
            </a:r>
            <a:r>
              <a:rPr lang="en-US" altLang="en-US" b="1" u="sng" dirty="0" smtClean="0"/>
              <a:t>2x</a:t>
            </a:r>
            <a:r>
              <a:rPr lang="en-US" altLang="en-US" b="1" u="sng" baseline="30000" dirty="0" smtClean="0"/>
              <a:t>2 </a:t>
            </a:r>
            <a:r>
              <a:rPr lang="en-US" altLang="en-US" b="1" u="sng" dirty="0" smtClean="0"/>
              <a:t>- 1</a:t>
            </a:r>
          </a:p>
          <a:p>
            <a:r>
              <a:rPr lang="en-US" altLang="en-US" dirty="0" smtClean="0"/>
              <a:t>(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 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)(x) </a:t>
            </a:r>
            <a:r>
              <a:rPr lang="th-TH" altLang="en-US" dirty="0" smtClean="0"/>
              <a:t>	</a:t>
            </a:r>
            <a:r>
              <a:rPr lang="en-US" altLang="en-US" dirty="0" smtClean="0"/>
              <a:t>= 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(x)) </a:t>
            </a:r>
            <a:endParaRPr lang="th-TH" altLang="en-US" dirty="0" smtClean="0"/>
          </a:p>
          <a:p>
            <a:pPr marL="0" indent="0">
              <a:buNone/>
            </a:pPr>
            <a:r>
              <a:rPr lang="th-TH" altLang="en-US" dirty="0"/>
              <a:t>	</a:t>
            </a:r>
            <a:r>
              <a:rPr lang="th-TH" altLang="en-US" dirty="0" smtClean="0"/>
              <a:t>	</a:t>
            </a:r>
            <a:r>
              <a:rPr lang="en-US" altLang="en-US" dirty="0" smtClean="0"/>
              <a:t>= </a:t>
            </a:r>
            <a:r>
              <a:rPr lang="en-US" altLang="en-US" i="1" dirty="0" smtClean="0"/>
              <a:t>g</a:t>
            </a:r>
            <a:r>
              <a:rPr lang="en-US" altLang="en-US" dirty="0" smtClean="0"/>
              <a:t>(2x-3) </a:t>
            </a:r>
            <a:endParaRPr lang="th-TH" altLang="en-US" dirty="0" smtClean="0"/>
          </a:p>
          <a:p>
            <a:pPr marL="0" indent="0">
              <a:buNone/>
            </a:pPr>
            <a:r>
              <a:rPr lang="th-TH" altLang="en-US" dirty="0"/>
              <a:t>	</a:t>
            </a:r>
            <a:r>
              <a:rPr lang="th-TH" altLang="en-US" dirty="0" smtClean="0"/>
              <a:t>	</a:t>
            </a:r>
            <a:r>
              <a:rPr lang="en-US" altLang="en-US" dirty="0" smtClean="0"/>
              <a:t>= </a:t>
            </a:r>
            <a:r>
              <a:rPr lang="en-US" altLang="en-US" dirty="0" smtClean="0"/>
              <a:t>(2x-3)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+1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/>
              <a:t>	              </a:t>
            </a:r>
            <a:r>
              <a:rPr lang="th-TH" altLang="en-US" dirty="0" smtClean="0"/>
              <a:t>	</a:t>
            </a:r>
            <a:r>
              <a:rPr lang="en-US" altLang="en-US" dirty="0" smtClean="0"/>
              <a:t>= </a:t>
            </a:r>
            <a:r>
              <a:rPr lang="en-US" altLang="en-US" b="1" u="sng" dirty="0" smtClean="0"/>
              <a:t>4x</a:t>
            </a:r>
            <a:r>
              <a:rPr lang="en-US" altLang="en-US" b="1" u="sng" baseline="30000" dirty="0" smtClean="0"/>
              <a:t>2 </a:t>
            </a:r>
            <a:r>
              <a:rPr lang="en-US" altLang="en-US" b="1" u="sng" dirty="0" smtClean="0"/>
              <a:t>- 12x + 10</a:t>
            </a:r>
          </a:p>
        </p:txBody>
      </p:sp>
    </p:spTree>
    <p:extLst>
      <p:ext uri="{BB962C8B-B14F-4D97-AF65-F5344CB8AC3E}">
        <p14:creationId xmlns:p14="http://schemas.microsoft.com/office/powerpoint/2010/main" val="1144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ข้อมูลเพิ่มเติมเกี่ยวกับฟังก์ชัน</a:t>
            </a:r>
            <a:endParaRPr lang="en-US" altLang="en-US" dirty="0" smtClean="0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dirty="0" smtClean="0"/>
              <a:t>การเท่ากันของฟังก์ชัน กำหนดฟังก์ชัน </a:t>
            </a:r>
            <a:r>
              <a:rPr lang="en-US" altLang="en-US" sz="3200" dirty="0" smtClean="0"/>
              <a:t>f </a:t>
            </a:r>
            <a:r>
              <a:rPr lang="th-TH" altLang="en-US" sz="3200" dirty="0" smtClean="0"/>
              <a:t>และ </a:t>
            </a:r>
            <a:r>
              <a:rPr lang="en-US" altLang="en-US" sz="3200" dirty="0" smtClean="0"/>
              <a:t>g</a:t>
            </a:r>
            <a:r>
              <a:rPr lang="th-TH" altLang="en-US" sz="3200" dirty="0" smtClean="0"/>
              <a:t> จะเท่ากันก็ต่อเมื่อ</a:t>
            </a:r>
          </a:p>
          <a:p>
            <a:pPr lvl="1"/>
            <a:r>
              <a:rPr lang="en-US" altLang="en-US" sz="2800" dirty="0" err="1" smtClean="0"/>
              <a:t>dom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) </a:t>
            </a:r>
            <a:r>
              <a:rPr lang="en-US" altLang="en-US" sz="2800" dirty="0" smtClean="0"/>
              <a:t>= </a:t>
            </a:r>
            <a:r>
              <a:rPr lang="en-US" altLang="en-US" sz="2800" dirty="0" err="1" smtClean="0"/>
              <a:t>dom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)</a:t>
            </a:r>
          </a:p>
          <a:p>
            <a:pPr lvl="1"/>
            <a:r>
              <a:rPr lang="en-US" altLang="en-US" sz="2800" dirty="0" smtClean="0">
                <a:sym typeface="Symbol" panose="05050102010706020507" pitchFamily="18" charset="2"/>
              </a:rPr>
              <a:t> </a:t>
            </a:r>
            <a:r>
              <a:rPr lang="en-US" altLang="en-US" sz="2800" dirty="0" smtClean="0"/>
              <a:t>a </a:t>
            </a:r>
            <a:r>
              <a:rPr lang="en-US" altLang="en-US" sz="2800" dirty="0" smtClean="0">
                <a:sym typeface="Symbol" panose="05050102010706020507" pitchFamily="18" charset="2"/>
              </a:rPr>
              <a:t></a:t>
            </a:r>
            <a:r>
              <a:rPr lang="en-US" altLang="en-US" sz="2800" dirty="0" err="1" smtClean="0"/>
              <a:t>dom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)  (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(a) = 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(a</a:t>
            </a:r>
            <a:r>
              <a:rPr lang="en-US" altLang="en-US" sz="2800" dirty="0" smtClean="0"/>
              <a:t>))</a:t>
            </a:r>
            <a:endParaRPr lang="th-TH" altLang="en-US" sz="2800" dirty="0" smtClean="0"/>
          </a:p>
          <a:p>
            <a:pPr marL="366713" lvl="1" indent="0">
              <a:buNone/>
            </a:pPr>
            <a:endParaRPr lang="en-US" altLang="en-US" sz="2800" dirty="0" smtClean="0"/>
          </a:p>
          <a:p>
            <a:r>
              <a:rPr lang="th-TH" altLang="en-US" sz="3200" dirty="0" smtClean="0"/>
              <a:t>ฟังก์ชัน </a:t>
            </a:r>
            <a:r>
              <a:rPr lang="en-US" altLang="en-US" sz="3200" dirty="0" smtClean="0"/>
              <a:t>composition </a:t>
            </a:r>
            <a:r>
              <a:rPr lang="th-TH" altLang="en-US" sz="3200" dirty="0" smtClean="0"/>
              <a:t>ไม่</a:t>
            </a:r>
            <a:r>
              <a:rPr lang="en-US" altLang="en-US" sz="3200" dirty="0" smtClean="0"/>
              <a:t> </a:t>
            </a:r>
            <a:r>
              <a:rPr lang="en-US" altLang="en-US" sz="3200" dirty="0"/>
              <a:t>commutative (</a:t>
            </a:r>
            <a:r>
              <a:rPr lang="en-US" altLang="en-US" sz="3200" i="1" dirty="0"/>
              <a:t>f</a:t>
            </a:r>
            <a:r>
              <a:rPr lang="en-US" altLang="en-US" sz="3200" dirty="0"/>
              <a:t> </a:t>
            </a:r>
            <a:r>
              <a:rPr lang="en-US" altLang="en-US" sz="2800" baseline="30000" dirty="0">
                <a:sym typeface="Symbol" panose="05050102010706020507" pitchFamily="18" charset="2"/>
              </a:rPr>
              <a:t></a:t>
            </a:r>
            <a:r>
              <a:rPr lang="en-US" altLang="en-US" sz="2400" baseline="30000" dirty="0">
                <a:sym typeface="Symbol" panose="05050102010706020507" pitchFamily="18" charset="2"/>
              </a:rPr>
              <a:t> </a:t>
            </a:r>
            <a:r>
              <a:rPr lang="en-US" altLang="en-US" sz="3200" i="1" dirty="0"/>
              <a:t>g </a:t>
            </a:r>
            <a:r>
              <a:rPr lang="en-US" altLang="en-US" sz="3200" dirty="0">
                <a:sym typeface="Symbol" panose="05050102010706020507" pitchFamily="18" charset="2"/>
              </a:rPr>
              <a:t> </a:t>
            </a:r>
            <a:r>
              <a:rPr lang="en-US" altLang="en-US" sz="3200" i="1" dirty="0"/>
              <a:t>g</a:t>
            </a:r>
            <a:r>
              <a:rPr lang="en-US" altLang="en-US" sz="3200" dirty="0"/>
              <a:t> </a:t>
            </a:r>
            <a:r>
              <a:rPr lang="en-US" altLang="en-US" sz="2800" baseline="30000" dirty="0">
                <a:sym typeface="Symbol" panose="05050102010706020507" pitchFamily="18" charset="2"/>
              </a:rPr>
              <a:t></a:t>
            </a:r>
            <a:r>
              <a:rPr lang="en-US" altLang="en-US" sz="2400" baseline="30000" dirty="0">
                <a:sym typeface="Symbol" panose="05050102010706020507" pitchFamily="18" charset="2"/>
              </a:rPr>
              <a:t> </a:t>
            </a:r>
            <a:r>
              <a:rPr lang="en-US" altLang="en-US" sz="3200" i="1" dirty="0"/>
              <a:t>f)</a:t>
            </a:r>
            <a:r>
              <a:rPr lang="en-US" altLang="en-US" sz="3200" dirty="0"/>
              <a:t>, </a:t>
            </a:r>
            <a:r>
              <a:rPr lang="th-TH" altLang="en-US" sz="3200" dirty="0" smtClean="0"/>
              <a:t>แต่ </a:t>
            </a:r>
            <a:r>
              <a:rPr lang="en-US" altLang="en-US" sz="3200" dirty="0" smtClean="0"/>
              <a:t>associative</a:t>
            </a:r>
            <a:endParaRPr lang="en-US" altLang="en-US" sz="3200" dirty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3200" dirty="0" smtClean="0"/>
              <a:t>(</a:t>
            </a:r>
            <a:r>
              <a:rPr lang="en-US" altLang="en-US" sz="3200" i="1" dirty="0"/>
              <a:t>f</a:t>
            </a:r>
            <a:r>
              <a:rPr lang="en-US" altLang="en-US" sz="3200" dirty="0"/>
              <a:t> </a:t>
            </a:r>
            <a:r>
              <a:rPr lang="en-US" altLang="en-US" sz="2800" baseline="30000" dirty="0">
                <a:sym typeface="Symbol" panose="05050102010706020507" pitchFamily="18" charset="2"/>
              </a:rPr>
              <a:t></a:t>
            </a:r>
            <a:r>
              <a:rPr lang="en-US" altLang="en-US" sz="2400" baseline="30000" dirty="0">
                <a:sym typeface="Symbol" panose="05050102010706020507" pitchFamily="18" charset="2"/>
              </a:rPr>
              <a:t> </a:t>
            </a:r>
            <a:r>
              <a:rPr lang="en-US" altLang="en-US" sz="3200" i="1" dirty="0"/>
              <a:t>g) </a:t>
            </a:r>
            <a:r>
              <a:rPr lang="en-US" altLang="en-US" sz="2800" baseline="30000" dirty="0">
                <a:sym typeface="Symbol" panose="05050102010706020507" pitchFamily="18" charset="2"/>
              </a:rPr>
              <a:t></a:t>
            </a:r>
            <a:r>
              <a:rPr lang="en-US" altLang="en-US" sz="2400" baseline="30000" dirty="0">
                <a:sym typeface="Symbol" panose="05050102010706020507" pitchFamily="18" charset="2"/>
              </a:rPr>
              <a:t>  </a:t>
            </a:r>
            <a:r>
              <a:rPr lang="en-US" altLang="en-US" sz="3200" i="1" dirty="0"/>
              <a:t>h </a:t>
            </a:r>
            <a:r>
              <a:rPr lang="en-US" altLang="en-US" sz="3200" dirty="0"/>
              <a:t>=</a:t>
            </a:r>
            <a:r>
              <a:rPr lang="en-US" altLang="en-US" sz="3200" i="1" dirty="0"/>
              <a:t> f</a:t>
            </a:r>
            <a:r>
              <a:rPr lang="en-US" altLang="en-US" sz="3200" dirty="0"/>
              <a:t> </a:t>
            </a:r>
            <a:r>
              <a:rPr lang="en-US" altLang="en-US" sz="2800" baseline="30000" dirty="0">
                <a:sym typeface="Symbol" panose="05050102010706020507" pitchFamily="18" charset="2"/>
              </a:rPr>
              <a:t></a:t>
            </a:r>
            <a:r>
              <a:rPr lang="en-US" altLang="en-US" sz="2400" baseline="30000" dirty="0">
                <a:sym typeface="Symbol" panose="05050102010706020507" pitchFamily="18" charset="2"/>
              </a:rPr>
              <a:t> </a:t>
            </a:r>
            <a:r>
              <a:rPr lang="en-US" altLang="en-US" sz="3200" dirty="0"/>
              <a:t>(</a:t>
            </a:r>
            <a:r>
              <a:rPr lang="en-US" altLang="en-US" sz="3200" i="1" dirty="0"/>
              <a:t>g </a:t>
            </a:r>
            <a:r>
              <a:rPr lang="en-US" altLang="en-US" sz="2800" baseline="30000" dirty="0">
                <a:sym typeface="Symbol" panose="05050102010706020507" pitchFamily="18" charset="2"/>
              </a:rPr>
              <a:t></a:t>
            </a:r>
            <a:r>
              <a:rPr lang="en-US" altLang="en-US" sz="2400" baseline="30000" dirty="0">
                <a:sym typeface="Symbol" panose="05050102010706020507" pitchFamily="18" charset="2"/>
              </a:rPr>
              <a:t>  </a:t>
            </a:r>
            <a:r>
              <a:rPr lang="en-US" altLang="en-US" sz="3200" i="1" dirty="0"/>
              <a:t>h</a:t>
            </a:r>
            <a:r>
              <a:rPr lang="en-US" altLang="en-US" sz="3200" dirty="0"/>
              <a:t>)</a:t>
            </a: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0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ฟังก์ชันที่สำคัญ</a:t>
            </a:r>
            <a:r>
              <a:rPr lang="en-US" altLang="en-US" dirty="0" smtClean="0"/>
              <a:t>: </a:t>
            </a:r>
            <a:r>
              <a:rPr lang="en-US" altLang="en-US" dirty="0" smtClean="0"/>
              <a:t>Identity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b="1" dirty="0" smtClean="0"/>
              <a:t>คำนิยาม</a:t>
            </a:r>
            <a:r>
              <a:rPr lang="en-US" altLang="en-US" sz="3200" dirty="0" smtClean="0"/>
              <a:t>: </a:t>
            </a:r>
            <a:r>
              <a:rPr lang="th-TH" altLang="en-US" sz="3200" dirty="0" smtClean="0"/>
              <a:t>ฟังก์ชัน</a:t>
            </a:r>
            <a:r>
              <a:rPr lang="en-US" altLang="en-US" sz="3200" dirty="0" smtClean="0"/>
              <a:t> </a:t>
            </a:r>
            <a:r>
              <a:rPr lang="en-US" altLang="en-US" sz="3200" u="sng" dirty="0" smtClean="0"/>
              <a:t>identity</a:t>
            </a:r>
            <a:r>
              <a:rPr lang="en-US" altLang="en-US" sz="3200" dirty="0" smtClean="0"/>
              <a:t> </a:t>
            </a:r>
            <a:r>
              <a:rPr lang="th-TH" altLang="en-US" sz="3200" dirty="0" smtClean="0"/>
              <a:t>บน</a:t>
            </a:r>
            <a:r>
              <a:rPr lang="en-US" altLang="en-US" sz="3200" dirty="0" smtClean="0"/>
              <a:t> </a:t>
            </a:r>
            <a:r>
              <a:rPr lang="en-US" altLang="en-US" sz="3200" dirty="0" smtClean="0"/>
              <a:t>set A </a:t>
            </a:r>
            <a:r>
              <a:rPr lang="th-TH" altLang="en-US" sz="3200" dirty="0" smtClean="0"/>
              <a:t>คือฟังก์ชัน</a:t>
            </a:r>
            <a:endParaRPr lang="en-US" altLang="en-US" sz="32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3200" i="1" dirty="0" smtClean="0">
                <a:sym typeface="Symbol" panose="05050102010706020507" pitchFamily="18" charset="2"/>
              </a:rPr>
              <a:t>                                           </a:t>
            </a:r>
            <a:r>
              <a:rPr lang="en-US" altLang="en-US" sz="3200" dirty="0" smtClean="0">
                <a:sym typeface="Symbol" panose="05050102010706020507" pitchFamily="18" charset="2"/>
              </a:rPr>
              <a:t>: </a:t>
            </a:r>
            <a:r>
              <a:rPr lang="en-US" altLang="en-US" sz="3200" dirty="0" smtClean="0"/>
              <a:t>A</a:t>
            </a:r>
            <a:r>
              <a:rPr lang="en-US" altLang="en-US" sz="3200" dirty="0" smtClean="0">
                <a:sym typeface="Symbol" panose="05050102010706020507" pitchFamily="18" charset="2"/>
              </a:rPr>
              <a:t></a:t>
            </a:r>
            <a:r>
              <a:rPr lang="en-US" altLang="en-US" sz="3200" dirty="0" smtClean="0">
                <a:sym typeface="Symbol" panose="05050102010706020507" pitchFamily="18" charset="2"/>
              </a:rPr>
              <a:t>A</a:t>
            </a:r>
            <a:endParaRPr lang="en-US" altLang="en-US" sz="3600" dirty="0" smtClean="0">
              <a:solidFill>
                <a:srgbClr val="BFBFBF"/>
              </a:solidFill>
              <a:sym typeface="Symbol" panose="05050102010706020507" pitchFamily="18" charset="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en-US" sz="3200" dirty="0" smtClean="0">
                <a:sym typeface="Symbol" panose="05050102010706020507" pitchFamily="18" charset="2"/>
              </a:rPr>
              <a:t>	</a:t>
            </a:r>
            <a:r>
              <a:rPr lang="th-TH" altLang="en-US" sz="3200" dirty="0" smtClean="0">
                <a:sym typeface="Symbol" panose="05050102010706020507" pitchFamily="18" charset="2"/>
              </a:rPr>
              <a:t>กำหนดด้วย</a:t>
            </a:r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i="1" dirty="0" smtClean="0">
                <a:sym typeface="Symbol" panose="05050102010706020507" pitchFamily="18" charset="2"/>
              </a:rPr>
              <a:t></a:t>
            </a:r>
            <a:r>
              <a:rPr lang="en-US" altLang="en-US" sz="3200" dirty="0" smtClean="0">
                <a:sym typeface="Symbol" panose="05050102010706020507" pitchFamily="18" charset="2"/>
              </a:rPr>
              <a:t>(a)=a </a:t>
            </a:r>
            <a:r>
              <a:rPr lang="th-TH" altLang="en-US" sz="3200" dirty="0" smtClean="0">
                <a:sym typeface="Symbol" panose="05050102010706020507" pitchFamily="18" charset="2"/>
              </a:rPr>
              <a:t>สำหรับทุกค่า </a:t>
            </a:r>
            <a:r>
              <a:rPr lang="en-US" altLang="en-US" sz="3200" dirty="0" err="1" smtClean="0">
                <a:sym typeface="Symbol" panose="05050102010706020507" pitchFamily="18" charset="2"/>
              </a:rPr>
              <a:t>a</a:t>
            </a:r>
            <a:r>
              <a:rPr lang="en-US" altLang="en-US" sz="3200" dirty="0" err="1" smtClean="0">
                <a:sym typeface="Symbol" panose="05050102010706020507" pitchFamily="18" charset="2"/>
              </a:rPr>
              <a:t>A</a:t>
            </a:r>
            <a:r>
              <a:rPr lang="en-US" altLang="en-US" sz="3200" dirty="0" smtClean="0">
                <a:sym typeface="Symbol" panose="05050102010706020507" pitchFamily="18" charset="2"/>
              </a:rPr>
              <a:t>.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3200" dirty="0" smtClean="0">
              <a:sym typeface="Symbol" panose="05050102010706020507" pitchFamily="18" charset="2"/>
            </a:endParaRPr>
          </a:p>
          <a:p>
            <a:r>
              <a:rPr lang="th-TH" altLang="en-US" sz="3200" dirty="0" smtClean="0">
                <a:sym typeface="Symbol" panose="05050102010706020507" pitchFamily="18" charset="2"/>
              </a:rPr>
              <a:t>คุณสมบัติของฟังก์ชัน </a:t>
            </a:r>
            <a:r>
              <a:rPr lang="en-US" altLang="en-US" sz="3200" dirty="0" smtClean="0">
                <a:sym typeface="Symbol" panose="05050102010706020507" pitchFamily="18" charset="2"/>
              </a:rPr>
              <a:t>identity:</a:t>
            </a:r>
            <a:endParaRPr lang="en-US" altLang="en-US" sz="3200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sz="3200" i="1" dirty="0" smtClean="0">
                <a:sym typeface="Symbol" panose="05050102010706020507" pitchFamily="18" charset="2"/>
              </a:rPr>
              <a:t></a:t>
            </a:r>
            <a:r>
              <a:rPr lang="en-US" altLang="en-US" sz="3200" dirty="0" smtClean="0">
                <a:sym typeface="Symbol" panose="05050102010706020507" pitchFamily="18" charset="2"/>
              </a:rPr>
              <a:t>(a) = (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i="1" baseline="30000" dirty="0" smtClean="0"/>
              <a:t>-1</a:t>
            </a:r>
            <a:r>
              <a:rPr lang="en-US" altLang="en-US" sz="3200" dirty="0" smtClean="0">
                <a:sym typeface="Symbol" panose="05050102010706020507" pitchFamily="18" charset="2"/>
              </a:rPr>
              <a:t>)(a) = (</a:t>
            </a:r>
            <a:r>
              <a:rPr lang="en-US" altLang="en-US" sz="3200" i="1" dirty="0" smtClean="0"/>
              <a:t>f</a:t>
            </a:r>
            <a:r>
              <a:rPr lang="en-US" altLang="en-US" sz="3200" i="1" baseline="30000" dirty="0" smtClean="0"/>
              <a:t>-1</a:t>
            </a:r>
            <a:r>
              <a:rPr lang="en-US" altLang="en-US" sz="32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>
                <a:sym typeface="Symbol" panose="05050102010706020507" pitchFamily="18" charset="2"/>
              </a:rPr>
              <a:t>)(a)</a:t>
            </a:r>
          </a:p>
          <a:p>
            <a:pPr lvl="1"/>
            <a:r>
              <a:rPr lang="en-US" altLang="en-US" sz="3200" dirty="0" smtClean="0">
                <a:sym typeface="Symbol" panose="05050102010706020507" pitchFamily="18" charset="2"/>
              </a:rPr>
              <a:t>(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3200" i="1" dirty="0" smtClean="0">
                <a:sym typeface="Symbol" panose="05050102010706020507" pitchFamily="18" charset="2"/>
              </a:rPr>
              <a:t> </a:t>
            </a:r>
            <a:r>
              <a:rPr lang="en-US" altLang="en-US" sz="3200" dirty="0" smtClean="0">
                <a:sym typeface="Symbol" panose="05050102010706020507" pitchFamily="18" charset="2"/>
              </a:rPr>
              <a:t>)(a) = (</a:t>
            </a:r>
            <a:r>
              <a:rPr lang="en-US" altLang="en-US" sz="3200" i="1" dirty="0" smtClean="0">
                <a:sym typeface="Symbol" panose="05050102010706020507" pitchFamily="18" charset="2"/>
              </a:rPr>
              <a:t>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3200" i="1" dirty="0" smtClean="0"/>
              <a:t> f</a:t>
            </a:r>
            <a:r>
              <a:rPr lang="en-US" altLang="en-US" sz="3200" dirty="0" smtClean="0">
                <a:sym typeface="Symbol" panose="05050102010706020507" pitchFamily="18" charset="2"/>
              </a:rPr>
              <a:t>)(a) = </a:t>
            </a:r>
            <a:r>
              <a:rPr lang="en-US" altLang="en-US" sz="3200" i="1" dirty="0" smtClean="0"/>
              <a:t>f</a:t>
            </a:r>
            <a:r>
              <a:rPr lang="en-US" altLang="en-US" sz="3200" dirty="0" smtClean="0">
                <a:sym typeface="Symbol" panose="05050102010706020507" pitchFamily="18" charset="2"/>
              </a:rPr>
              <a:t>(a)</a:t>
            </a:r>
            <a:endParaRPr lang="en-US" altLang="en-US" sz="3600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303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Inverses and Identity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ฟังก์ชัน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identity </a:t>
            </a:r>
            <a:r>
              <a:rPr lang="th-TH" altLang="en-US" sz="2800" dirty="0" smtClean="0"/>
              <a:t>และการ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composition </a:t>
            </a:r>
            <a:r>
              <a:rPr lang="th-TH" altLang="en-US" sz="2800" dirty="0" smtClean="0"/>
              <a:t>สามารถทำให้เรากำหนดคุณลักษณะของฟังก์ชัน</a:t>
            </a:r>
            <a:r>
              <a:rPr lang="en-US" altLang="en-US" sz="2800" dirty="0" smtClean="0"/>
              <a:t> </a:t>
            </a:r>
            <a:r>
              <a:rPr lang="en-US" altLang="en-US" sz="2800" u="sng" dirty="0" smtClean="0"/>
              <a:t>inverses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ได้อีกหนึ่งรูปแบบ</a:t>
            </a:r>
            <a:endParaRPr lang="en-US" altLang="en-US" sz="2800" dirty="0" smtClean="0"/>
          </a:p>
          <a:p>
            <a:r>
              <a:rPr lang="en-US" altLang="en-US" sz="2800" b="1" dirty="0" smtClean="0"/>
              <a:t>Theorem</a:t>
            </a:r>
            <a:r>
              <a:rPr lang="en-US" altLang="en-US" sz="2800" dirty="0" smtClean="0"/>
              <a:t>: </a:t>
            </a:r>
            <a:r>
              <a:rPr lang="th-TH" altLang="en-US" sz="2800" dirty="0" smtClean="0"/>
              <a:t>ฟังก์ชัน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: A</a:t>
            </a:r>
            <a:r>
              <a:rPr lang="en-US" altLang="en-US" sz="2800" dirty="0" smtClean="0">
                <a:sym typeface="Symbol" panose="05050102010706020507" pitchFamily="18" charset="2"/>
              </a:rPr>
              <a:t></a:t>
            </a:r>
            <a:r>
              <a:rPr lang="en-US" altLang="en-US" sz="2800" dirty="0" smtClean="0"/>
              <a:t>B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: B</a:t>
            </a:r>
            <a:r>
              <a:rPr lang="en-US" altLang="en-US" sz="2800" dirty="0" smtClean="0">
                <a:sym typeface="Symbol" panose="05050102010706020507" pitchFamily="18" charset="2"/>
              </a:rPr>
              <a:t></a:t>
            </a:r>
            <a:r>
              <a:rPr lang="en-US" altLang="en-US" sz="2800" dirty="0" smtClean="0"/>
              <a:t>A </a:t>
            </a:r>
            <a:r>
              <a:rPr lang="th-TH" altLang="en-US" sz="2800" dirty="0" smtClean="0"/>
              <a:t>จะมี</a:t>
            </a:r>
            <a:r>
              <a:rPr lang="en-US" altLang="en-US" sz="2800" dirty="0" smtClean="0"/>
              <a:t> </a:t>
            </a:r>
            <a:r>
              <a:rPr lang="en-US" altLang="en-US" sz="2800" u="sng" dirty="0" smtClean="0"/>
              <a:t>inverses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ก็ต่อเมื่อ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g</a:t>
            </a:r>
            <a:r>
              <a:rPr lang="en-US" altLang="en-US" sz="28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f)</a:t>
            </a:r>
            <a:r>
              <a:rPr lang="en-US" altLang="en-US" sz="2800" i="1" dirty="0" smtClean="0">
                <a:sym typeface="Symbol" panose="05050102010706020507" pitchFamily="18" charset="2"/>
              </a:rPr>
              <a:t> </a:t>
            </a:r>
            <a:r>
              <a:rPr lang="en-US" altLang="en-US" sz="2800" dirty="0" smtClean="0"/>
              <a:t>= </a:t>
            </a:r>
            <a:r>
              <a:rPr lang="en-US" altLang="en-US" sz="2800" i="1" dirty="0" smtClean="0">
                <a:sym typeface="Symbol" panose="05050102010706020507" pitchFamily="18" charset="2"/>
              </a:rPr>
              <a:t>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A </a:t>
            </a:r>
            <a:r>
              <a:rPr lang="en-US" altLang="en-US" sz="2800" dirty="0" smtClean="0"/>
              <a:t>and (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18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g) </a:t>
            </a:r>
            <a:r>
              <a:rPr lang="en-US" altLang="en-US" sz="2800" dirty="0" smtClean="0"/>
              <a:t>=</a:t>
            </a:r>
            <a:r>
              <a:rPr lang="en-US" altLang="en-US" sz="2800" i="1" dirty="0" smtClean="0"/>
              <a:t> </a:t>
            </a:r>
            <a:r>
              <a:rPr lang="en-US" altLang="en-US" sz="2800" i="1" dirty="0" smtClean="0">
                <a:sym typeface="Symbol" panose="05050102010706020507" pitchFamily="18" charset="2"/>
              </a:rPr>
              <a:t>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B</a:t>
            </a:r>
            <a:endParaRPr lang="en-US" altLang="en-US" sz="2800" i="1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 dirty="0" smtClean="0"/>
              <a:t>	</a:t>
            </a:r>
            <a:r>
              <a:rPr lang="th-TH" altLang="en-US" sz="2800" dirty="0" smtClean="0"/>
              <a:t>โดยที่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>
                <a:sym typeface="Symbol" panose="05050102010706020507" pitchFamily="18" charset="2"/>
              </a:rPr>
              <a:t>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A </a:t>
            </a:r>
            <a:r>
              <a:rPr lang="th-TH" altLang="en-US" sz="2800" dirty="0" smtClean="0"/>
              <a:t>และ </a:t>
            </a:r>
            <a:r>
              <a:rPr lang="en-US" altLang="en-US" sz="2800" i="1" dirty="0" smtClean="0">
                <a:sym typeface="Symbol" panose="05050102010706020507" pitchFamily="18" charset="2"/>
              </a:rPr>
              <a:t>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B </a:t>
            </a:r>
            <a:r>
              <a:rPr lang="th-TH" altLang="en-US" sz="2800" dirty="0" smtClean="0"/>
              <a:t>เป็นฟังก์ชันของ</a:t>
            </a:r>
            <a:r>
              <a:rPr lang="en-US" altLang="en-US" sz="2800" dirty="0" smtClean="0"/>
              <a:t> sets </a:t>
            </a:r>
            <a:r>
              <a:rPr lang="en-US" altLang="en-US" sz="2800" dirty="0" smtClean="0"/>
              <a:t>A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B.  </a:t>
            </a:r>
            <a:r>
              <a:rPr lang="th-TH" altLang="en-US" sz="2800" dirty="0" smtClean="0"/>
              <a:t>นั่นคือ</a:t>
            </a:r>
            <a:r>
              <a:rPr lang="en-US" altLang="en-US" sz="2800" dirty="0" smtClean="0"/>
              <a:t>,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dirty="0" smtClean="0">
                <a:sym typeface="Symbol" panose="05050102010706020507" pitchFamily="18" charset="2"/>
              </a:rPr>
              <a:t>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aA</a:t>
            </a:r>
            <a:r>
              <a:rPr lang="en-US" altLang="en-US" sz="2800" dirty="0" smtClean="0">
                <a:sym typeface="Symbol" panose="05050102010706020507" pitchFamily="18" charset="2"/>
              </a:rPr>
              <a:t>,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bB</a:t>
            </a:r>
            <a:r>
              <a:rPr lang="en-US" altLang="en-US" sz="2800" dirty="0" smtClean="0">
                <a:sym typeface="Symbol" panose="05050102010706020507" pitchFamily="18" charset="2"/>
              </a:rPr>
              <a:t> ( (</a:t>
            </a:r>
            <a:r>
              <a:rPr lang="en-US" altLang="en-US" sz="2800" i="1" dirty="0" smtClean="0">
                <a:sym typeface="Symbol" panose="05050102010706020507" pitchFamily="18" charset="2"/>
              </a:rPr>
              <a:t>g</a:t>
            </a:r>
            <a:r>
              <a:rPr lang="en-US" altLang="en-US" sz="2800" dirty="0" smtClean="0">
                <a:sym typeface="Symbol" panose="05050102010706020507" pitchFamily="18" charset="2"/>
              </a:rPr>
              <a:t>(</a:t>
            </a:r>
            <a:r>
              <a:rPr lang="en-US" altLang="en-US" sz="2800" i="1" dirty="0" smtClean="0">
                <a:sym typeface="Symbol" panose="05050102010706020507" pitchFamily="18" charset="2"/>
              </a:rPr>
              <a:t>f</a:t>
            </a:r>
            <a:r>
              <a:rPr lang="en-US" altLang="en-US" sz="2800" dirty="0" smtClean="0">
                <a:sym typeface="Symbol" panose="05050102010706020507" pitchFamily="18" charset="2"/>
              </a:rPr>
              <a:t>(a)) = a)  (</a:t>
            </a:r>
            <a:r>
              <a:rPr lang="en-US" altLang="en-US" sz="2800" i="1" dirty="0" smtClean="0">
                <a:sym typeface="Symbol" panose="05050102010706020507" pitchFamily="18" charset="2"/>
              </a:rPr>
              <a:t>f</a:t>
            </a:r>
            <a:r>
              <a:rPr lang="en-US" altLang="en-US" sz="2800" dirty="0" smtClean="0">
                <a:sym typeface="Symbol" panose="05050102010706020507" pitchFamily="18" charset="2"/>
              </a:rPr>
              <a:t>(</a:t>
            </a:r>
            <a:r>
              <a:rPr lang="en-US" altLang="en-US" sz="2800" i="1" dirty="0" smtClean="0">
                <a:sym typeface="Symbol" panose="05050102010706020507" pitchFamily="18" charset="2"/>
              </a:rPr>
              <a:t>g</a:t>
            </a:r>
            <a:r>
              <a:rPr lang="en-US" altLang="en-US" sz="2800" dirty="0" smtClean="0">
                <a:sym typeface="Symbol" panose="05050102010706020507" pitchFamily="18" charset="2"/>
              </a:rPr>
              <a:t>(b)) = b) )</a:t>
            </a:r>
            <a:endParaRPr lang="en-US" altLang="en-US" sz="2800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510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000" dirty="0"/>
              <a:t>ฟังก์ชันที่สำคัญ</a:t>
            </a:r>
            <a:r>
              <a:rPr lang="en-US" altLang="en-US" sz="4000" dirty="0"/>
              <a:t>: </a:t>
            </a:r>
            <a:r>
              <a:rPr lang="en-US" altLang="en-US" sz="4000" dirty="0" smtClean="0"/>
              <a:t>Absolute </a:t>
            </a:r>
            <a:r>
              <a:rPr lang="en-US" altLang="en-US" sz="4000" dirty="0" smtClean="0"/>
              <a:t>Value</a:t>
            </a: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ฟังก์ชัน</a:t>
            </a:r>
            <a:r>
              <a:rPr lang="en-US" altLang="en-US" dirty="0" smtClean="0"/>
              <a:t> </a:t>
            </a:r>
            <a:r>
              <a:rPr lang="en-US" altLang="en-US" u="sng" dirty="0" smtClean="0"/>
              <a:t>absolute value</a:t>
            </a:r>
            <a:r>
              <a:rPr lang="en-US" altLang="en-US" dirty="0" smtClean="0"/>
              <a:t> </a:t>
            </a:r>
            <a:r>
              <a:rPr lang="th-TH" altLang="en-US" dirty="0" smtClean="0"/>
              <a:t>ย่อด้วย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x</a:t>
            </a:r>
            <a:r>
              <a:rPr lang="en-US" altLang="en-US" dirty="0" smtClean="0">
                <a:sym typeface="Symbol" panose="05050102010706020507" pitchFamily="18" charset="2"/>
              </a:rPr>
              <a:t> </a:t>
            </a:r>
            <a:r>
              <a:rPr lang="th-TH" altLang="en-US" dirty="0" smtClean="0">
                <a:sym typeface="Symbol" panose="05050102010706020507" pitchFamily="18" charset="2"/>
              </a:rPr>
              <a:t>เป็นฟังก์ชัน </a:t>
            </a:r>
            <a:r>
              <a:rPr lang="en-US" altLang="en-US" dirty="0" smtClean="0">
                <a:sym typeface="Symbol" panose="05050102010706020507" pitchFamily="18" charset="2"/>
              </a:rPr>
              <a:t>f </a:t>
            </a:r>
            <a:r>
              <a:rPr lang="th-TH" altLang="en-US" dirty="0" smtClean="0">
                <a:sym typeface="Symbol" panose="05050102010706020507" pitchFamily="18" charset="2"/>
              </a:rPr>
              <a:t>ที่</a:t>
            </a:r>
            <a:r>
              <a:rPr lang="en-US" altLang="en-US" dirty="0" smtClean="0"/>
              <a:t>    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: </a:t>
            </a:r>
            <a:r>
              <a:rPr lang="en-US" altLang="en-US" i="1" dirty="0" smtClean="0">
                <a:latin typeface="Algerian" panose="04020705040A02060702" pitchFamily="82" charset="0"/>
              </a:rPr>
              <a:t>R</a:t>
            </a:r>
            <a:r>
              <a:rPr lang="en-US" altLang="en-US" dirty="0" smtClean="0">
                <a:sym typeface="Symbol" panose="05050102010706020507" pitchFamily="18" charset="2"/>
              </a:rPr>
              <a:t></a:t>
            </a:r>
            <a:r>
              <a:rPr lang="en-US" altLang="en-US" i="1" dirty="0" smtClean="0">
                <a:latin typeface="Algerian" panose="04020705040A02060702" pitchFamily="82" charset="0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{y </a:t>
            </a:r>
            <a:r>
              <a:rPr lang="en-US" altLang="en-US" i="1" dirty="0" smtClean="0">
                <a:latin typeface="Algerian" panose="04020705040A02060702" pitchFamily="82" charset="0"/>
              </a:rPr>
              <a:t>R </a:t>
            </a:r>
            <a:r>
              <a:rPr lang="en-US" altLang="en-US" dirty="0" smtClean="0">
                <a:sym typeface="Symbol" panose="05050102010706020507" pitchFamily="18" charset="2"/>
              </a:rPr>
              <a:t>| y  0}.  </a:t>
            </a:r>
            <a:r>
              <a:rPr lang="th-TH" altLang="en-US" dirty="0" smtClean="0">
                <a:sym typeface="Symbol" panose="05050102010706020507" pitchFamily="18" charset="2"/>
              </a:rPr>
              <a:t>โดยค่าของฟังก์ชันนิยามดังนี้</a:t>
            </a:r>
          </a:p>
          <a:p>
            <a:endParaRPr lang="en-US" altLang="en-US" dirty="0" smtClean="0">
              <a:sym typeface="Symbol" panose="05050102010706020507" pitchFamily="18" charset="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/>
              <a:t>	                             </a:t>
            </a:r>
            <a:r>
              <a:rPr lang="en-US" altLang="en-US" dirty="0" smtClean="0">
                <a:sym typeface="Symbol" panose="05050102010706020507" pitchFamily="18" charset="2"/>
              </a:rPr>
              <a:t>x  </a:t>
            </a:r>
            <a:r>
              <a:rPr lang="th-TH" altLang="en-US" dirty="0" smtClean="0">
                <a:sym typeface="Symbol" panose="05050102010706020507" pitchFamily="18" charset="2"/>
              </a:rPr>
              <a:t>ถ้า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x   0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>
                <a:sym typeface="Symbol" panose="05050102010706020507" pitchFamily="18" charset="2"/>
              </a:rPr>
              <a:t>                    x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>
                <a:sym typeface="Symbol" panose="05050102010706020507" pitchFamily="18" charset="2"/>
              </a:rPr>
              <a:t>                                -x  </a:t>
            </a:r>
            <a:r>
              <a:rPr lang="th-TH" altLang="en-US" dirty="0" smtClean="0">
                <a:sym typeface="Symbol" panose="05050102010706020507" pitchFamily="18" charset="2"/>
              </a:rPr>
              <a:t>ถ้า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x </a:t>
            </a:r>
            <a:r>
              <a:rPr lang="en-US" altLang="en-US" dirty="0" smtClean="0">
                <a:sym typeface="Symbol" panose="05050102010706020507" pitchFamily="18" charset="2"/>
              </a:rPr>
              <a:t>&lt; </a:t>
            </a:r>
            <a:r>
              <a:rPr lang="en-US" altLang="en-US" dirty="0" smtClean="0">
                <a:sym typeface="Symbol" panose="05050102010706020507" pitchFamily="18" charset="2"/>
              </a:rPr>
              <a:t>0</a:t>
            </a:r>
            <a:endParaRPr lang="en-US" altLang="en-US" dirty="0" smtClean="0"/>
          </a:p>
        </p:txBody>
      </p:sp>
      <p:sp>
        <p:nvSpPr>
          <p:cNvPr id="4" name="Left Brace 3"/>
          <p:cNvSpPr/>
          <p:nvPr/>
        </p:nvSpPr>
        <p:spPr>
          <a:xfrm>
            <a:off x="3491880" y="3212976"/>
            <a:ext cx="304800" cy="1447800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1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000" dirty="0"/>
              <a:t>ฟังก์ชันที่สำคัญ</a:t>
            </a:r>
            <a:r>
              <a:rPr lang="en-US" altLang="en-US" sz="4000" dirty="0"/>
              <a:t>: </a:t>
            </a:r>
            <a:r>
              <a:rPr lang="en-US" altLang="en-US" sz="4000" dirty="0" smtClean="0"/>
              <a:t>Floor </a:t>
            </a:r>
            <a:r>
              <a:rPr lang="en-US" altLang="en-US" sz="4000" dirty="0" smtClean="0"/>
              <a:t>&amp; Ceiling</a:t>
            </a:r>
            <a:endParaRPr lang="en-US" altLang="en-US" dirty="0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345491" y="1599459"/>
            <a:ext cx="4663316" cy="1049737"/>
          </a:xfrm>
        </p:spPr>
        <p:txBody>
          <a:bodyPr/>
          <a:lstStyle/>
          <a:p>
            <a:pPr>
              <a:defRPr/>
            </a:pPr>
            <a:r>
              <a:rPr lang="th-TH" b="1" dirty="0" smtClean="0"/>
              <a:t>คำนิยาม</a:t>
            </a:r>
            <a:r>
              <a:rPr lang="en-US" b="1" dirty="0" smtClean="0"/>
              <a:t>: </a:t>
            </a:r>
            <a:r>
              <a:rPr lang="th-TH" dirty="0" smtClean="0"/>
              <a:t>ฟังก์ชัน </a:t>
            </a:r>
            <a:r>
              <a:rPr lang="en-US" u="sng" dirty="0" smtClean="0"/>
              <a:t>floor</a:t>
            </a:r>
            <a:r>
              <a:rPr lang="th-TH" dirty="0"/>
              <a:t> </a:t>
            </a:r>
            <a:r>
              <a:rPr lang="th-TH" dirty="0" smtClean="0"/>
              <a:t>เขียนย่อด้วย</a:t>
            </a:r>
            <a:r>
              <a:rPr lang="en-US" dirty="0" smtClean="0">
                <a:ea typeface="+mn-ea"/>
              </a:rPr>
              <a:t> </a:t>
            </a:r>
            <a:r>
              <a:rPr lang="en-US" dirty="0" smtClean="0">
                <a:ea typeface="+mn-ea"/>
                <a:sym typeface="Symbol" pitchFamily="18" charset="2"/>
              </a:rPr>
              <a:t>x</a:t>
            </a:r>
            <a:r>
              <a:rPr lang="en-US" dirty="0" smtClean="0">
                <a:ea typeface="+mn-ea"/>
              </a:rPr>
              <a:t>, </a:t>
            </a:r>
            <a:r>
              <a:rPr lang="th-TH" dirty="0" smtClean="0"/>
              <a:t>เป็นฟังก์ชัน</a:t>
            </a:r>
            <a:r>
              <a:rPr lang="en-US" dirty="0" smtClean="0">
                <a:ea typeface="+mn-ea"/>
              </a:rPr>
              <a:t> </a:t>
            </a:r>
            <a:r>
              <a:rPr lang="en-US" i="1" dirty="0" smtClean="0">
                <a:latin typeface="Algerian" pitchFamily="82" charset="0"/>
                <a:ea typeface="+mn-ea"/>
              </a:rPr>
              <a:t>R</a:t>
            </a:r>
            <a:r>
              <a:rPr lang="en-US" dirty="0" smtClean="0">
                <a:ea typeface="+mn-ea"/>
                <a:sym typeface="Symbol" pitchFamily="18" charset="2"/>
              </a:rPr>
              <a:t></a:t>
            </a:r>
            <a:r>
              <a:rPr lang="en-US" i="1" dirty="0" smtClean="0">
                <a:latin typeface="Algerian" pitchFamily="82" charset="0"/>
                <a:ea typeface="+mn-ea"/>
              </a:rPr>
              <a:t>Z</a:t>
            </a:r>
            <a:r>
              <a:rPr lang="th-TH" dirty="0"/>
              <a:t> </a:t>
            </a:r>
            <a:r>
              <a:rPr lang="th-TH" dirty="0" smtClean="0"/>
              <a:t>ค่าที่ได้คือค่าของจำนวนเต็มที่มากที่สุดที่น้อยกว่าหรือเท่ากับ </a:t>
            </a:r>
            <a:r>
              <a:rPr lang="en-US" dirty="0" smtClean="0"/>
              <a:t>x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7931" y="1567463"/>
            <a:ext cx="4145964" cy="2470569"/>
            <a:chOff x="1066800" y="1447800"/>
            <a:chExt cx="7315200" cy="472440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143000" y="3886200"/>
              <a:ext cx="66294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2056607" y="3885406"/>
              <a:ext cx="4572000" cy="15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799807" y="3885406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267200" y="38862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54109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60205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66301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7238207" y="3885406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1437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2360613" y="3886200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971007" y="3885406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3580607" y="3885406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7533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191000" y="4494213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4191000" y="5105400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4191000" y="5715000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4191000" y="2055813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4191000" y="2665413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4191000" y="3275013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876800" y="32766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486400" y="26670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657600" y="44958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048000" y="5103813"/>
              <a:ext cx="609600" cy="15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438400" y="57150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44"/>
            <p:cNvSpPr txBox="1">
              <a:spLocks noChangeArrowheads="1"/>
            </p:cNvSpPr>
            <p:nvPr/>
          </p:nvSpPr>
          <p:spPr bwMode="auto">
            <a:xfrm>
              <a:off x="4800600" y="4038601"/>
              <a:ext cx="45720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1</a:t>
              </a:r>
            </a:p>
          </p:txBody>
        </p:sp>
        <p:sp>
          <p:nvSpPr>
            <p:cNvPr id="30" name="TextBox 45"/>
            <p:cNvSpPr txBox="1">
              <a:spLocks noChangeArrowheads="1"/>
            </p:cNvSpPr>
            <p:nvPr/>
          </p:nvSpPr>
          <p:spPr bwMode="auto">
            <a:xfrm>
              <a:off x="5410202" y="4038601"/>
              <a:ext cx="45720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2</a:t>
              </a:r>
            </a:p>
          </p:txBody>
        </p:sp>
        <p:sp>
          <p:nvSpPr>
            <p:cNvPr id="31" name="TextBox 46"/>
            <p:cNvSpPr txBox="1">
              <a:spLocks noChangeArrowheads="1"/>
            </p:cNvSpPr>
            <p:nvPr/>
          </p:nvSpPr>
          <p:spPr bwMode="auto">
            <a:xfrm>
              <a:off x="6019800" y="4038601"/>
              <a:ext cx="45720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3</a:t>
              </a:r>
            </a:p>
          </p:txBody>
        </p:sp>
        <p:sp>
          <p:nvSpPr>
            <p:cNvPr id="32" name="TextBox 47"/>
            <p:cNvSpPr txBox="1">
              <a:spLocks noChangeArrowheads="1"/>
            </p:cNvSpPr>
            <p:nvPr/>
          </p:nvSpPr>
          <p:spPr bwMode="auto">
            <a:xfrm>
              <a:off x="6629400" y="4038601"/>
              <a:ext cx="45720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4</a:t>
              </a:r>
            </a:p>
          </p:txBody>
        </p:sp>
        <p:sp>
          <p:nvSpPr>
            <p:cNvPr id="33" name="TextBox 48"/>
            <p:cNvSpPr txBox="1">
              <a:spLocks noChangeArrowheads="1"/>
            </p:cNvSpPr>
            <p:nvPr/>
          </p:nvSpPr>
          <p:spPr bwMode="auto">
            <a:xfrm>
              <a:off x="7239002" y="4038601"/>
              <a:ext cx="45720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5</a:t>
              </a:r>
            </a:p>
          </p:txBody>
        </p:sp>
        <p:sp>
          <p:nvSpPr>
            <p:cNvPr id="34" name="TextBox 49"/>
            <p:cNvSpPr txBox="1">
              <a:spLocks noChangeArrowheads="1"/>
            </p:cNvSpPr>
            <p:nvPr/>
          </p:nvSpPr>
          <p:spPr bwMode="auto">
            <a:xfrm>
              <a:off x="3505200" y="4038602"/>
              <a:ext cx="758829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-1</a:t>
              </a:r>
            </a:p>
          </p:txBody>
        </p:sp>
        <p:sp>
          <p:nvSpPr>
            <p:cNvPr id="35" name="TextBox 51"/>
            <p:cNvSpPr txBox="1">
              <a:spLocks noChangeArrowheads="1"/>
            </p:cNvSpPr>
            <p:nvPr/>
          </p:nvSpPr>
          <p:spPr bwMode="auto">
            <a:xfrm>
              <a:off x="4572000" y="4876800"/>
              <a:ext cx="83252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-2</a:t>
              </a:r>
            </a:p>
          </p:txBody>
        </p:sp>
        <p:sp>
          <p:nvSpPr>
            <p:cNvPr id="36" name="TextBox 53"/>
            <p:cNvSpPr txBox="1">
              <a:spLocks noChangeArrowheads="1"/>
            </p:cNvSpPr>
            <p:nvPr/>
          </p:nvSpPr>
          <p:spPr bwMode="auto">
            <a:xfrm>
              <a:off x="2286000" y="4049714"/>
              <a:ext cx="757236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-3</a:t>
              </a:r>
            </a:p>
          </p:txBody>
        </p:sp>
        <p:sp>
          <p:nvSpPr>
            <p:cNvPr id="37" name="TextBox 54"/>
            <p:cNvSpPr txBox="1">
              <a:spLocks noChangeArrowheads="1"/>
            </p:cNvSpPr>
            <p:nvPr/>
          </p:nvSpPr>
          <p:spPr bwMode="auto">
            <a:xfrm>
              <a:off x="1676400" y="4049714"/>
              <a:ext cx="682622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-4</a:t>
              </a:r>
            </a:p>
          </p:txBody>
        </p:sp>
        <p:sp>
          <p:nvSpPr>
            <p:cNvPr id="38" name="TextBox 55"/>
            <p:cNvSpPr txBox="1">
              <a:spLocks noChangeArrowheads="1"/>
            </p:cNvSpPr>
            <p:nvPr/>
          </p:nvSpPr>
          <p:spPr bwMode="auto">
            <a:xfrm>
              <a:off x="1066800" y="4049714"/>
              <a:ext cx="682622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-5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4267200" y="3810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0" name="Oval 39"/>
            <p:cNvSpPr/>
            <p:nvPr/>
          </p:nvSpPr>
          <p:spPr>
            <a:xfrm>
              <a:off x="5486400" y="2590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1" name="Oval 40"/>
            <p:cNvSpPr/>
            <p:nvPr/>
          </p:nvSpPr>
          <p:spPr>
            <a:xfrm>
              <a:off x="3657600" y="4419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2" name="Oval 41"/>
            <p:cNvSpPr/>
            <p:nvPr/>
          </p:nvSpPr>
          <p:spPr>
            <a:xfrm>
              <a:off x="3048000" y="5029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3" name="Oval 42"/>
            <p:cNvSpPr/>
            <p:nvPr/>
          </p:nvSpPr>
          <p:spPr>
            <a:xfrm>
              <a:off x="2438400" y="5638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4" name="Oval 43"/>
            <p:cNvSpPr/>
            <p:nvPr/>
          </p:nvSpPr>
          <p:spPr>
            <a:xfrm>
              <a:off x="3048000" y="56388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5" name="Oval 44"/>
            <p:cNvSpPr/>
            <p:nvPr/>
          </p:nvSpPr>
          <p:spPr>
            <a:xfrm>
              <a:off x="3657600" y="50292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6" name="Oval 45"/>
            <p:cNvSpPr/>
            <p:nvPr/>
          </p:nvSpPr>
          <p:spPr>
            <a:xfrm>
              <a:off x="4267200" y="44196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7" name="Oval 46"/>
            <p:cNvSpPr/>
            <p:nvPr/>
          </p:nvSpPr>
          <p:spPr>
            <a:xfrm>
              <a:off x="4876800" y="38100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8" name="Oval 47"/>
            <p:cNvSpPr/>
            <p:nvPr/>
          </p:nvSpPr>
          <p:spPr>
            <a:xfrm>
              <a:off x="5486400" y="32004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49" name="Oval 48"/>
            <p:cNvSpPr/>
            <p:nvPr/>
          </p:nvSpPr>
          <p:spPr>
            <a:xfrm>
              <a:off x="6096000" y="25908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50" name="TextBox 68"/>
            <p:cNvSpPr txBox="1">
              <a:spLocks noChangeArrowheads="1"/>
            </p:cNvSpPr>
            <p:nvPr/>
          </p:nvSpPr>
          <p:spPr bwMode="auto">
            <a:xfrm>
              <a:off x="3962400" y="3048001"/>
              <a:ext cx="45720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1</a:t>
              </a:r>
            </a:p>
          </p:txBody>
        </p:sp>
        <p:sp>
          <p:nvSpPr>
            <p:cNvPr id="51" name="TextBox 69"/>
            <p:cNvSpPr txBox="1">
              <a:spLocks noChangeArrowheads="1"/>
            </p:cNvSpPr>
            <p:nvPr/>
          </p:nvSpPr>
          <p:spPr bwMode="auto">
            <a:xfrm>
              <a:off x="3962400" y="2514599"/>
              <a:ext cx="45720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2</a:t>
              </a:r>
            </a:p>
          </p:txBody>
        </p:sp>
        <p:sp>
          <p:nvSpPr>
            <p:cNvPr id="52" name="TextBox 70"/>
            <p:cNvSpPr txBox="1">
              <a:spLocks noChangeArrowheads="1"/>
            </p:cNvSpPr>
            <p:nvPr/>
          </p:nvSpPr>
          <p:spPr bwMode="auto">
            <a:xfrm>
              <a:off x="3962400" y="1904999"/>
              <a:ext cx="45720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3</a:t>
              </a:r>
            </a:p>
          </p:txBody>
        </p:sp>
        <p:sp>
          <p:nvSpPr>
            <p:cNvPr id="53" name="TextBox 71"/>
            <p:cNvSpPr txBox="1">
              <a:spLocks noChangeArrowheads="1"/>
            </p:cNvSpPr>
            <p:nvPr/>
          </p:nvSpPr>
          <p:spPr bwMode="auto">
            <a:xfrm>
              <a:off x="4572000" y="4267200"/>
              <a:ext cx="68421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-1</a:t>
              </a:r>
            </a:p>
          </p:txBody>
        </p:sp>
        <p:sp>
          <p:nvSpPr>
            <p:cNvPr id="54" name="TextBox 72"/>
            <p:cNvSpPr txBox="1">
              <a:spLocks noChangeArrowheads="1"/>
            </p:cNvSpPr>
            <p:nvPr/>
          </p:nvSpPr>
          <p:spPr bwMode="auto">
            <a:xfrm>
              <a:off x="2895600" y="4038602"/>
              <a:ext cx="682622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-2</a:t>
              </a:r>
            </a:p>
          </p:txBody>
        </p:sp>
        <p:sp>
          <p:nvSpPr>
            <p:cNvPr id="55" name="TextBox 73"/>
            <p:cNvSpPr txBox="1">
              <a:spLocks noChangeArrowheads="1"/>
            </p:cNvSpPr>
            <p:nvPr/>
          </p:nvSpPr>
          <p:spPr bwMode="auto">
            <a:xfrm>
              <a:off x="4572000" y="5497512"/>
              <a:ext cx="760412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-3</a:t>
              </a:r>
            </a:p>
          </p:txBody>
        </p:sp>
        <p:sp>
          <p:nvSpPr>
            <p:cNvPr id="56" name="TextBox 74"/>
            <p:cNvSpPr txBox="1">
              <a:spLocks noChangeArrowheads="1"/>
            </p:cNvSpPr>
            <p:nvPr/>
          </p:nvSpPr>
          <p:spPr bwMode="auto">
            <a:xfrm>
              <a:off x="7772400" y="3733799"/>
              <a:ext cx="609600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x</a:t>
              </a:r>
            </a:p>
          </p:txBody>
        </p:sp>
        <p:sp>
          <p:nvSpPr>
            <p:cNvPr id="57" name="TextBox 75"/>
            <p:cNvSpPr txBox="1">
              <a:spLocks noChangeArrowheads="1"/>
            </p:cNvSpPr>
            <p:nvPr/>
          </p:nvSpPr>
          <p:spPr bwMode="auto">
            <a:xfrm>
              <a:off x="3962400" y="1447800"/>
              <a:ext cx="838199" cy="588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y</a:t>
              </a:r>
            </a:p>
          </p:txBody>
        </p:sp>
        <p:sp>
          <p:nvSpPr>
            <p:cNvPr id="58" name="Oval 57"/>
            <p:cNvSpPr/>
            <p:nvPr/>
          </p:nvSpPr>
          <p:spPr>
            <a:xfrm>
              <a:off x="4800600" y="32004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6096000" y="20574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6096000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61" name="Oval 60"/>
            <p:cNvSpPr/>
            <p:nvPr/>
          </p:nvSpPr>
          <p:spPr>
            <a:xfrm>
              <a:off x="6705600" y="19812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414900" y="3897756"/>
            <a:ext cx="4449507" cy="2843612"/>
            <a:chOff x="1066800" y="1600200"/>
            <a:chExt cx="7315200" cy="4572000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1143000" y="3886200"/>
              <a:ext cx="66294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rot="5400000" flipH="1" flipV="1">
              <a:off x="2056607" y="3885406"/>
              <a:ext cx="4572000" cy="15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4799807" y="3885406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419600" y="32766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4109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0205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66301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7238207" y="3885406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11437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2360613" y="3886200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2971007" y="3885406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3580607" y="3885406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1753394" y="3885406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0800000">
              <a:off x="4191000" y="4494213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0800000">
              <a:off x="4191000" y="5105400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0800000">
              <a:off x="4191000" y="5715000"/>
              <a:ext cx="304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191000" y="2055813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10800000">
              <a:off x="4191000" y="2665413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>
              <a:off x="4191000" y="3275013"/>
              <a:ext cx="3048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5029200" y="26670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5638800" y="20574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3810000" y="38862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200400" y="4494213"/>
              <a:ext cx="609600" cy="15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2590800" y="51054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44"/>
            <p:cNvSpPr txBox="1">
              <a:spLocks noChangeArrowheads="1"/>
            </p:cNvSpPr>
            <p:nvPr/>
          </p:nvSpPr>
          <p:spPr bwMode="auto">
            <a:xfrm>
              <a:off x="4800601" y="4038600"/>
              <a:ext cx="457200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1</a:t>
              </a:r>
            </a:p>
          </p:txBody>
        </p:sp>
        <p:sp>
          <p:nvSpPr>
            <p:cNvPr id="88" name="TextBox 45"/>
            <p:cNvSpPr txBox="1">
              <a:spLocks noChangeArrowheads="1"/>
            </p:cNvSpPr>
            <p:nvPr/>
          </p:nvSpPr>
          <p:spPr bwMode="auto">
            <a:xfrm>
              <a:off x="5410201" y="4038600"/>
              <a:ext cx="457200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2</a:t>
              </a:r>
            </a:p>
          </p:txBody>
        </p:sp>
        <p:sp>
          <p:nvSpPr>
            <p:cNvPr id="89" name="TextBox 46"/>
            <p:cNvSpPr txBox="1">
              <a:spLocks noChangeArrowheads="1"/>
            </p:cNvSpPr>
            <p:nvPr/>
          </p:nvSpPr>
          <p:spPr bwMode="auto">
            <a:xfrm>
              <a:off x="6019801" y="4038600"/>
              <a:ext cx="457200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3</a:t>
              </a:r>
            </a:p>
          </p:txBody>
        </p:sp>
        <p:sp>
          <p:nvSpPr>
            <p:cNvPr id="90" name="TextBox 47"/>
            <p:cNvSpPr txBox="1">
              <a:spLocks noChangeArrowheads="1"/>
            </p:cNvSpPr>
            <p:nvPr/>
          </p:nvSpPr>
          <p:spPr bwMode="auto">
            <a:xfrm>
              <a:off x="6629401" y="4038600"/>
              <a:ext cx="457200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4</a:t>
              </a:r>
            </a:p>
          </p:txBody>
        </p:sp>
        <p:sp>
          <p:nvSpPr>
            <p:cNvPr id="91" name="TextBox 48"/>
            <p:cNvSpPr txBox="1">
              <a:spLocks noChangeArrowheads="1"/>
            </p:cNvSpPr>
            <p:nvPr/>
          </p:nvSpPr>
          <p:spPr bwMode="auto">
            <a:xfrm>
              <a:off x="7239001" y="4038600"/>
              <a:ext cx="457200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5</a:t>
              </a:r>
            </a:p>
          </p:txBody>
        </p:sp>
        <p:sp>
          <p:nvSpPr>
            <p:cNvPr id="92" name="TextBox 49"/>
            <p:cNvSpPr txBox="1">
              <a:spLocks noChangeArrowheads="1"/>
            </p:cNvSpPr>
            <p:nvPr/>
          </p:nvSpPr>
          <p:spPr bwMode="auto">
            <a:xfrm>
              <a:off x="3505198" y="4038600"/>
              <a:ext cx="604838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-1</a:t>
              </a:r>
            </a:p>
          </p:txBody>
        </p:sp>
        <p:sp>
          <p:nvSpPr>
            <p:cNvPr id="93" name="TextBox 51"/>
            <p:cNvSpPr txBox="1">
              <a:spLocks noChangeArrowheads="1"/>
            </p:cNvSpPr>
            <p:nvPr/>
          </p:nvSpPr>
          <p:spPr bwMode="auto">
            <a:xfrm>
              <a:off x="4572000" y="4876800"/>
              <a:ext cx="606426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-2</a:t>
              </a:r>
            </a:p>
          </p:txBody>
        </p:sp>
        <p:sp>
          <p:nvSpPr>
            <p:cNvPr id="94" name="TextBox 53"/>
            <p:cNvSpPr txBox="1">
              <a:spLocks noChangeArrowheads="1"/>
            </p:cNvSpPr>
            <p:nvPr/>
          </p:nvSpPr>
          <p:spPr bwMode="auto">
            <a:xfrm>
              <a:off x="2286000" y="4049713"/>
              <a:ext cx="681037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-3</a:t>
              </a:r>
            </a:p>
          </p:txBody>
        </p:sp>
        <p:sp>
          <p:nvSpPr>
            <p:cNvPr id="95" name="TextBox 54"/>
            <p:cNvSpPr txBox="1">
              <a:spLocks noChangeArrowheads="1"/>
            </p:cNvSpPr>
            <p:nvPr/>
          </p:nvSpPr>
          <p:spPr bwMode="auto">
            <a:xfrm>
              <a:off x="1676400" y="4049713"/>
              <a:ext cx="604839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-4</a:t>
              </a:r>
            </a:p>
          </p:txBody>
        </p:sp>
        <p:sp>
          <p:nvSpPr>
            <p:cNvPr id="96" name="TextBox 55"/>
            <p:cNvSpPr txBox="1">
              <a:spLocks noChangeArrowheads="1"/>
            </p:cNvSpPr>
            <p:nvPr/>
          </p:nvSpPr>
          <p:spPr bwMode="auto">
            <a:xfrm>
              <a:off x="1066800" y="4049713"/>
              <a:ext cx="681038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-5</a:t>
              </a:r>
            </a:p>
          </p:txBody>
        </p:sp>
        <p:sp>
          <p:nvSpPr>
            <p:cNvPr id="97" name="Oval 96"/>
            <p:cNvSpPr/>
            <p:nvPr/>
          </p:nvSpPr>
          <p:spPr>
            <a:xfrm>
              <a:off x="4267200" y="32004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98" name="Oval 97"/>
            <p:cNvSpPr/>
            <p:nvPr/>
          </p:nvSpPr>
          <p:spPr>
            <a:xfrm>
              <a:off x="4876800" y="25908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99" name="Oval 98"/>
            <p:cNvSpPr/>
            <p:nvPr/>
          </p:nvSpPr>
          <p:spPr>
            <a:xfrm>
              <a:off x="5486400" y="19812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0" name="Oval 99"/>
            <p:cNvSpPr/>
            <p:nvPr/>
          </p:nvSpPr>
          <p:spPr>
            <a:xfrm>
              <a:off x="3657600" y="38100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1" name="Oval 100"/>
            <p:cNvSpPr/>
            <p:nvPr/>
          </p:nvSpPr>
          <p:spPr>
            <a:xfrm>
              <a:off x="3048000" y="44196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2" name="Oval 101"/>
            <p:cNvSpPr/>
            <p:nvPr/>
          </p:nvSpPr>
          <p:spPr>
            <a:xfrm>
              <a:off x="2438400" y="50292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3" name="Oval 102"/>
            <p:cNvSpPr/>
            <p:nvPr/>
          </p:nvSpPr>
          <p:spPr>
            <a:xfrm>
              <a:off x="3048000" y="5029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4" name="Oval 103"/>
            <p:cNvSpPr/>
            <p:nvPr/>
          </p:nvSpPr>
          <p:spPr>
            <a:xfrm>
              <a:off x="3657600" y="4419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5" name="Oval 104"/>
            <p:cNvSpPr/>
            <p:nvPr/>
          </p:nvSpPr>
          <p:spPr>
            <a:xfrm>
              <a:off x="4267200" y="3810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6" name="Oval 105"/>
            <p:cNvSpPr/>
            <p:nvPr/>
          </p:nvSpPr>
          <p:spPr>
            <a:xfrm>
              <a:off x="4876800" y="32004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7" name="Oval 106"/>
            <p:cNvSpPr/>
            <p:nvPr/>
          </p:nvSpPr>
          <p:spPr>
            <a:xfrm>
              <a:off x="5486400" y="2590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8" name="Oval 107"/>
            <p:cNvSpPr/>
            <p:nvPr/>
          </p:nvSpPr>
          <p:spPr>
            <a:xfrm>
              <a:off x="6096000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09" name="TextBox 68"/>
            <p:cNvSpPr txBox="1">
              <a:spLocks noChangeArrowheads="1"/>
            </p:cNvSpPr>
            <p:nvPr/>
          </p:nvSpPr>
          <p:spPr bwMode="auto">
            <a:xfrm>
              <a:off x="3962400" y="3124200"/>
              <a:ext cx="457200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1</a:t>
              </a:r>
            </a:p>
          </p:txBody>
        </p:sp>
        <p:sp>
          <p:nvSpPr>
            <p:cNvPr id="110" name="TextBox 69"/>
            <p:cNvSpPr txBox="1">
              <a:spLocks noChangeArrowheads="1"/>
            </p:cNvSpPr>
            <p:nvPr/>
          </p:nvSpPr>
          <p:spPr bwMode="auto">
            <a:xfrm>
              <a:off x="3962400" y="2514600"/>
              <a:ext cx="457200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2</a:t>
              </a:r>
            </a:p>
          </p:txBody>
        </p:sp>
        <p:sp>
          <p:nvSpPr>
            <p:cNvPr id="111" name="TextBox 70"/>
            <p:cNvSpPr txBox="1">
              <a:spLocks noChangeArrowheads="1"/>
            </p:cNvSpPr>
            <p:nvPr/>
          </p:nvSpPr>
          <p:spPr bwMode="auto">
            <a:xfrm>
              <a:off x="3962400" y="1905000"/>
              <a:ext cx="457200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3</a:t>
              </a:r>
            </a:p>
          </p:txBody>
        </p:sp>
        <p:sp>
          <p:nvSpPr>
            <p:cNvPr id="112" name="TextBox 71"/>
            <p:cNvSpPr txBox="1">
              <a:spLocks noChangeArrowheads="1"/>
            </p:cNvSpPr>
            <p:nvPr/>
          </p:nvSpPr>
          <p:spPr bwMode="auto">
            <a:xfrm>
              <a:off x="4572000" y="4267200"/>
              <a:ext cx="606426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-1</a:t>
              </a:r>
            </a:p>
          </p:txBody>
        </p:sp>
        <p:sp>
          <p:nvSpPr>
            <p:cNvPr id="113" name="TextBox 72"/>
            <p:cNvSpPr txBox="1">
              <a:spLocks noChangeArrowheads="1"/>
            </p:cNvSpPr>
            <p:nvPr/>
          </p:nvSpPr>
          <p:spPr bwMode="auto">
            <a:xfrm>
              <a:off x="2895600" y="4038600"/>
              <a:ext cx="682625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-2</a:t>
              </a:r>
            </a:p>
          </p:txBody>
        </p:sp>
        <p:sp>
          <p:nvSpPr>
            <p:cNvPr id="114" name="TextBox 73"/>
            <p:cNvSpPr txBox="1">
              <a:spLocks noChangeArrowheads="1"/>
            </p:cNvSpPr>
            <p:nvPr/>
          </p:nvSpPr>
          <p:spPr bwMode="auto">
            <a:xfrm>
              <a:off x="4572000" y="5497512"/>
              <a:ext cx="606426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/>
                <a:t>-3</a:t>
              </a:r>
            </a:p>
          </p:txBody>
        </p:sp>
        <p:sp>
          <p:nvSpPr>
            <p:cNvPr id="115" name="TextBox 74"/>
            <p:cNvSpPr txBox="1">
              <a:spLocks noChangeArrowheads="1"/>
            </p:cNvSpPr>
            <p:nvPr/>
          </p:nvSpPr>
          <p:spPr bwMode="auto">
            <a:xfrm>
              <a:off x="7772400" y="3733800"/>
              <a:ext cx="609600" cy="452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x</a:t>
              </a:r>
            </a:p>
          </p:txBody>
        </p:sp>
        <p:cxnSp>
          <p:nvCxnSpPr>
            <p:cNvPr id="116" name="Straight Connector 115"/>
            <p:cNvCxnSpPr/>
            <p:nvPr/>
          </p:nvCxnSpPr>
          <p:spPr>
            <a:xfrm>
              <a:off x="1981200" y="5715000"/>
              <a:ext cx="609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Oval 116"/>
            <p:cNvSpPr/>
            <p:nvPr/>
          </p:nvSpPr>
          <p:spPr>
            <a:xfrm>
              <a:off x="1828800" y="5638800"/>
              <a:ext cx="152400" cy="152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18" name="Oval 117"/>
            <p:cNvSpPr/>
            <p:nvPr/>
          </p:nvSpPr>
          <p:spPr>
            <a:xfrm>
              <a:off x="2438400" y="5638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</p:grpSp>
      <p:sp>
        <p:nvSpPr>
          <p:cNvPr id="119" name="Content Placeholder 2"/>
          <p:cNvSpPr txBox="1">
            <a:spLocks/>
          </p:cNvSpPr>
          <p:nvPr/>
        </p:nvSpPr>
        <p:spPr bwMode="auto">
          <a:xfrm>
            <a:off x="179512" y="4725144"/>
            <a:ext cx="4105827" cy="195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h-TH" b="1" dirty="0" smtClean="0"/>
              <a:t>คำนิยาม</a:t>
            </a:r>
            <a:r>
              <a:rPr lang="en-US" b="1" dirty="0" smtClean="0"/>
              <a:t>: </a:t>
            </a:r>
            <a:r>
              <a:rPr lang="th-TH" dirty="0" smtClean="0"/>
              <a:t>ฟังก์ชัน </a:t>
            </a:r>
            <a:r>
              <a:rPr lang="en-US" u="sng" dirty="0" smtClean="0"/>
              <a:t>ceiling</a:t>
            </a:r>
            <a:r>
              <a:rPr lang="th-TH" dirty="0" smtClean="0"/>
              <a:t> เขียนย่อด้วย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x</a:t>
            </a:r>
            <a:r>
              <a:rPr lang="en-US" dirty="0" smtClean="0"/>
              <a:t>, </a:t>
            </a:r>
            <a:r>
              <a:rPr lang="th-TH" dirty="0" smtClean="0"/>
              <a:t>เป็นฟังก์ชัน</a:t>
            </a:r>
            <a:r>
              <a:rPr lang="en-US" dirty="0" smtClean="0"/>
              <a:t> </a:t>
            </a:r>
            <a:r>
              <a:rPr lang="en-US" i="1" dirty="0" smtClean="0">
                <a:latin typeface="Algerian" pitchFamily="82" charset="0"/>
              </a:rPr>
              <a:t>R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i="1" dirty="0" smtClean="0">
                <a:latin typeface="Algerian" pitchFamily="82" charset="0"/>
              </a:rPr>
              <a:t>Z</a:t>
            </a:r>
            <a:r>
              <a:rPr lang="th-TH" dirty="0" smtClean="0"/>
              <a:t> ค่าที่ได้คือค่าของจำนวนเต็มที่น้อยที่สุดที่มากกว่าหรือเท่ากับ </a:t>
            </a:r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0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แบบฝึกหัดทำส่ง </a:t>
            </a:r>
            <a:r>
              <a:rPr lang="en-US" dirty="0"/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3200" dirty="0" smtClean="0"/>
              <a:t>กำหนดให้ </a:t>
            </a:r>
            <a:r>
              <a:rPr lang="en-US" sz="3200" dirty="0" smtClean="0"/>
              <a:t>f </a:t>
            </a:r>
            <a:r>
              <a:rPr lang="th-TH" sz="3200" dirty="0" smtClean="0"/>
              <a:t>เป็นฟังก์ชัน </a:t>
            </a:r>
            <a:r>
              <a:rPr lang="en-US" sz="3200" dirty="0" smtClean="0"/>
              <a:t>f: </a:t>
            </a:r>
            <a:r>
              <a:rPr lang="en-US" sz="3200" dirty="0" smtClean="0">
                <a:latin typeface="Castellar" panose="020A0402060406010301" pitchFamily="18" charset="0"/>
              </a:rPr>
              <a:t>Z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latin typeface="Castellar" panose="020A0402060406010301" pitchFamily="18" charset="0"/>
                <a:sym typeface="Wingdings" panose="05000000000000000000" pitchFamily="2" charset="2"/>
              </a:rPr>
              <a:t>Z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th-TH" sz="3200" dirty="0" smtClean="0">
                <a:sym typeface="Wingdings" panose="05000000000000000000" pitchFamily="2" charset="2"/>
              </a:rPr>
              <a:t>จงหาว่าฟังก์ชันด้านล่างเป็นฟังก์ชันแบบ </a:t>
            </a:r>
            <a:r>
              <a:rPr lang="en-US" sz="3200" dirty="0" smtClean="0">
                <a:sym typeface="Wingdings" panose="05000000000000000000" pitchFamily="2" charset="2"/>
              </a:rPr>
              <a:t>one-to-one, onto, </a:t>
            </a:r>
            <a:r>
              <a:rPr lang="th-TH" sz="3200" dirty="0" smtClean="0">
                <a:sym typeface="Wingdings" panose="05000000000000000000" pitchFamily="2" charset="2"/>
              </a:rPr>
              <a:t>และ </a:t>
            </a:r>
            <a:r>
              <a:rPr lang="en-US" sz="3200" dirty="0" err="1" smtClean="0">
                <a:sym typeface="Wingdings" panose="05000000000000000000" pitchFamily="2" charset="2"/>
              </a:rPr>
              <a:t>bijection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th-TH" sz="3200" dirty="0" smtClean="0">
                <a:sym typeface="Wingdings" panose="05000000000000000000" pitchFamily="2" charset="2"/>
              </a:rPr>
              <a:t>หรือไม่</a:t>
            </a:r>
            <a:endParaRPr lang="en-US" sz="3200" dirty="0" smtClean="0">
              <a:sym typeface="Wingdings" panose="05000000000000000000" pitchFamily="2" charset="2"/>
            </a:endParaRPr>
          </a:p>
          <a:p>
            <a:pPr lvl="1"/>
            <a:r>
              <a:rPr lang="en-US" sz="2800" i="1" dirty="0" smtClean="0"/>
              <a:t>f</a:t>
            </a:r>
            <a:r>
              <a:rPr lang="en-US" sz="2800" dirty="0" smtClean="0"/>
              <a:t>(n</a:t>
            </a:r>
            <a:r>
              <a:rPr lang="en-US" sz="2800" dirty="0"/>
              <a:t>) = n − 1 </a:t>
            </a:r>
            <a:endParaRPr lang="th-TH" sz="2800" dirty="0" smtClean="0"/>
          </a:p>
          <a:p>
            <a:pPr lvl="1"/>
            <a:r>
              <a:rPr lang="en-US" sz="2800" i="1" dirty="0" smtClean="0"/>
              <a:t>f</a:t>
            </a:r>
            <a:r>
              <a:rPr lang="en-US" sz="2800" dirty="0" smtClean="0"/>
              <a:t>(n</a:t>
            </a:r>
            <a:r>
              <a:rPr lang="en-US" sz="2800" dirty="0"/>
              <a:t>) = n</a:t>
            </a:r>
            <a:r>
              <a:rPr lang="en-US" sz="2800" baseline="30000" dirty="0"/>
              <a:t>2</a:t>
            </a:r>
            <a:r>
              <a:rPr lang="en-US" sz="2800" dirty="0"/>
              <a:t> + 1</a:t>
            </a:r>
          </a:p>
          <a:p>
            <a:pPr lvl="1"/>
            <a:r>
              <a:rPr lang="en-US" sz="2800" i="1" dirty="0" smtClean="0"/>
              <a:t>f</a:t>
            </a:r>
            <a:r>
              <a:rPr lang="en-US" sz="2800" dirty="0" smtClean="0"/>
              <a:t>(n</a:t>
            </a:r>
            <a:r>
              <a:rPr lang="en-US" sz="2800" dirty="0"/>
              <a:t>) = n</a:t>
            </a:r>
            <a:r>
              <a:rPr lang="en-US" sz="2800" baseline="30000" dirty="0"/>
              <a:t>3</a:t>
            </a:r>
            <a:r>
              <a:rPr lang="en-US" sz="2800" dirty="0"/>
              <a:t> </a:t>
            </a:r>
            <a:endParaRPr lang="th-TH" sz="2800" dirty="0" smtClean="0"/>
          </a:p>
          <a:p>
            <a:pPr lvl="1"/>
            <a:r>
              <a:rPr lang="en-US" sz="2800" i="1" dirty="0" smtClean="0"/>
              <a:t>f</a:t>
            </a:r>
            <a:r>
              <a:rPr lang="en-US" sz="2800" dirty="0" smtClean="0"/>
              <a:t>(n</a:t>
            </a:r>
            <a:r>
              <a:rPr lang="en-US" sz="2800" dirty="0"/>
              <a:t>) </a:t>
            </a:r>
            <a:r>
              <a:rPr lang="en-US" sz="2800" dirty="0" smtClean="0"/>
              <a:t>=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smtClean="0">
                <a:sym typeface="Symbol" pitchFamily="18" charset="2"/>
              </a:rPr>
              <a:t>n/2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955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r>
              <a:rPr lang="en-US" dirty="0" smtClean="0"/>
              <a:t>: </a:t>
            </a:r>
            <a:r>
              <a:rPr lang="th-TH" dirty="0" smtClean="0"/>
              <a:t>การกำหนดฟังก์ชัน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 smtClean="0"/>
              <a:t>กำหนดให้ </a:t>
            </a:r>
            <a:r>
              <a:rPr lang="en-US" altLang="en-US" dirty="0" smtClean="0"/>
              <a:t>A</a:t>
            </a:r>
            <a:r>
              <a:rPr lang="en-US" altLang="en-US" dirty="0"/>
              <a:t>={1, 2, 3, 4} </a:t>
            </a:r>
            <a:r>
              <a:rPr lang="th-TH" altLang="en-US" dirty="0">
                <a:cs typeface="Angsana New" panose="02020603050405020304" pitchFamily="18" charset="-34"/>
              </a:rPr>
              <a:t>และ</a:t>
            </a:r>
            <a:r>
              <a:rPr lang="en-US" altLang="en-US" dirty="0"/>
              <a:t> B={0, 1, 2, 3, 4</a:t>
            </a:r>
            <a:r>
              <a:rPr lang="en-US" altLang="en-US" dirty="0" smtClean="0"/>
              <a:t>} </a:t>
            </a:r>
            <a:endParaRPr lang="th-TH" altLang="en-US" dirty="0" smtClean="0"/>
          </a:p>
          <a:p>
            <a:pPr marL="0" indent="0">
              <a:buNone/>
            </a:pPr>
            <a:r>
              <a:rPr lang="th-TH" altLang="en-US" dirty="0"/>
              <a:t> </a:t>
            </a:r>
            <a:r>
              <a:rPr lang="th-TH" altLang="en-US" dirty="0" smtClean="0"/>
              <a:t>   จงหาว่า </a:t>
            </a:r>
            <a:r>
              <a:rPr lang="en-US" altLang="en-US" dirty="0" smtClean="0"/>
              <a:t>f, g, h </a:t>
            </a:r>
            <a:r>
              <a:rPr lang="th-TH" altLang="en-US" dirty="0" smtClean="0"/>
              <a:t>ข้อใดเป็นฟังก์ชัน</a:t>
            </a:r>
          </a:p>
          <a:p>
            <a:pPr lvl="1"/>
            <a:r>
              <a:rPr lang="en-US" altLang="en-US" sz="2800" i="1" dirty="0" smtClean="0"/>
              <a:t>f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= {(1,0), (2,1), (3,2), (4,3)}</a:t>
            </a:r>
          </a:p>
          <a:p>
            <a:pPr lvl="1"/>
            <a:r>
              <a:rPr lang="en-US" altLang="en-US" sz="2800" i="1" dirty="0"/>
              <a:t>g</a:t>
            </a:r>
            <a:r>
              <a:rPr lang="en-US" altLang="en-US" sz="2800" dirty="0"/>
              <a:t> = {(1,1), (2,0), (3,2), (4,1), (2,4)}</a:t>
            </a:r>
          </a:p>
          <a:p>
            <a:pPr lvl="1"/>
            <a:r>
              <a:rPr lang="en-US" altLang="en-US" sz="2800" i="1" dirty="0"/>
              <a:t>h</a:t>
            </a:r>
            <a:r>
              <a:rPr lang="en-US" altLang="en-US" sz="2800" dirty="0"/>
              <a:t> = {(1,4), (2,2), (3,0)}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2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แบบฝึกหัดทำส่ง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 </a:t>
            </a:r>
            <a:r>
              <a:rPr lang="en-US" dirty="0" smtClean="0"/>
              <a:t>f </a:t>
            </a:r>
            <a:r>
              <a:rPr lang="en-US" dirty="0"/>
              <a:t>◦ g </a:t>
            </a:r>
            <a:r>
              <a:rPr lang="th-TH" dirty="0" smtClean="0"/>
              <a:t>และ</a:t>
            </a:r>
            <a:r>
              <a:rPr lang="en-US" dirty="0" smtClean="0"/>
              <a:t> </a:t>
            </a:r>
            <a:r>
              <a:rPr lang="en-US" dirty="0"/>
              <a:t>g ◦ f </a:t>
            </a:r>
            <a:r>
              <a:rPr lang="th-TH" dirty="0" smtClean="0"/>
              <a:t>เมื่อ </a:t>
            </a:r>
          </a:p>
          <a:p>
            <a:pPr lvl="1"/>
            <a:r>
              <a:rPr lang="en-US" dirty="0" smtClean="0"/>
              <a:t>f(x) </a:t>
            </a:r>
            <a:r>
              <a:rPr lang="en-US" dirty="0"/>
              <a:t>= 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dirty="0" smtClean="0"/>
              <a:t>1</a:t>
            </a:r>
            <a:endParaRPr lang="th-TH" dirty="0" smtClean="0"/>
          </a:p>
          <a:p>
            <a:pPr lvl="1"/>
            <a:r>
              <a:rPr lang="en-US" dirty="0" smtClean="0"/>
              <a:t>g(x</a:t>
            </a:r>
            <a:r>
              <a:rPr lang="en-US" dirty="0"/>
              <a:t>) </a:t>
            </a:r>
            <a:r>
              <a:rPr lang="en-US" dirty="0" smtClean="0"/>
              <a:t>=</a:t>
            </a:r>
            <a:r>
              <a:rPr lang="th-TH" dirty="0" smtClean="0"/>
              <a:t> </a:t>
            </a:r>
            <a:r>
              <a:rPr lang="en-US" dirty="0" smtClean="0"/>
              <a:t>x </a:t>
            </a:r>
            <a:r>
              <a:rPr lang="en-US" dirty="0"/>
              <a:t>+ </a:t>
            </a:r>
            <a:r>
              <a:rPr lang="en-US" dirty="0" smtClean="0"/>
              <a:t>2</a:t>
            </a:r>
            <a:r>
              <a:rPr lang="th-TH" dirty="0" smtClean="0"/>
              <a:t> </a:t>
            </a:r>
          </a:p>
          <a:p>
            <a:pPr lvl="1"/>
            <a:r>
              <a:rPr lang="th-TH" dirty="0" smtClean="0"/>
              <a:t>โดยทั้ง </a:t>
            </a:r>
            <a:r>
              <a:rPr lang="en-US" dirty="0" smtClean="0"/>
              <a:t>2 </a:t>
            </a:r>
            <a:r>
              <a:rPr lang="th-TH" dirty="0" smtClean="0"/>
              <a:t>ฟังก์ชันเป็นฟังก์ชันจาก </a:t>
            </a:r>
            <a:r>
              <a:rPr lang="en-US" dirty="0" smtClean="0"/>
              <a:t> </a:t>
            </a:r>
            <a:r>
              <a:rPr lang="en-US" dirty="0"/>
              <a:t>R </a:t>
            </a:r>
            <a:r>
              <a:rPr lang="th-TH" dirty="0" smtClean="0"/>
              <a:t>ไป</a:t>
            </a:r>
            <a:r>
              <a:rPr lang="en-US" dirty="0" smtClean="0"/>
              <a:t> R</a:t>
            </a:r>
            <a:endParaRPr lang="th-TH" dirty="0" smtClean="0"/>
          </a:p>
          <a:p>
            <a:r>
              <a:rPr lang="th-TH" dirty="0" smtClean="0"/>
              <a:t>กำหนด</a:t>
            </a:r>
            <a:r>
              <a:rPr lang="en-US" dirty="0" smtClean="0"/>
              <a:t> </a:t>
            </a:r>
            <a:r>
              <a:rPr lang="en-US" dirty="0"/>
              <a:t>f(x) </a:t>
            </a:r>
            <a:r>
              <a:rPr lang="en-US" dirty="0" smtClean="0"/>
              <a:t>=</a:t>
            </a:r>
            <a:r>
              <a:rPr lang="en-US" dirty="0">
                <a:sym typeface="Symbol" pitchFamily="18" charset="2"/>
              </a:rPr>
              <a:t> </a:t>
            </a:r>
            <a:r>
              <a:rPr lang="en-US" dirty="0" smtClean="0">
                <a:sym typeface="Symbol" pitchFamily="18" charset="2"/>
              </a:rPr>
              <a:t>x</a:t>
            </a:r>
            <a:r>
              <a:rPr lang="en-US" baseline="30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/3 </a:t>
            </a:r>
            <a:r>
              <a:rPr lang="th-TH" dirty="0" smtClean="0"/>
              <a:t>จงหา </a:t>
            </a:r>
            <a:r>
              <a:rPr lang="en-US" dirty="0" smtClean="0"/>
              <a:t>f(S) </a:t>
            </a:r>
            <a:r>
              <a:rPr lang="th-TH" dirty="0" smtClean="0"/>
              <a:t>เมื่อ</a:t>
            </a:r>
            <a:endParaRPr lang="en-US" dirty="0"/>
          </a:p>
          <a:p>
            <a:pPr lvl="1"/>
            <a:r>
              <a:rPr lang="en-US" dirty="0" smtClean="0"/>
              <a:t>S </a:t>
            </a:r>
            <a:r>
              <a:rPr lang="en-US" dirty="0"/>
              <a:t>={−2,−1, 0, 1, 2, 3}.</a:t>
            </a:r>
          </a:p>
          <a:p>
            <a:pPr lvl="1"/>
            <a:r>
              <a:rPr lang="en-US" dirty="0" smtClean="0"/>
              <a:t>S </a:t>
            </a:r>
            <a:r>
              <a:rPr lang="en-US" dirty="0"/>
              <a:t>={0, 1, 2, 3, 4, 5}.</a:t>
            </a:r>
          </a:p>
          <a:p>
            <a:pPr lvl="1"/>
            <a:r>
              <a:rPr lang="en-US" dirty="0" smtClean="0"/>
              <a:t>S </a:t>
            </a:r>
            <a:r>
              <a:rPr lang="en-US" dirty="0"/>
              <a:t>={1, 5, 7, 11}.</a:t>
            </a:r>
          </a:p>
          <a:p>
            <a:pPr lvl="1"/>
            <a:r>
              <a:rPr lang="en-US" dirty="0" smtClean="0"/>
              <a:t>S </a:t>
            </a:r>
            <a:r>
              <a:rPr lang="en-US" dirty="0"/>
              <a:t>={2, 6, 10, 14}.</a:t>
            </a:r>
          </a:p>
        </p:txBody>
      </p:sp>
    </p:spTree>
    <p:extLst>
      <p:ext uri="{BB962C8B-B14F-4D97-AF65-F5344CB8AC3E}">
        <p14:creationId xmlns:p14="http://schemas.microsoft.com/office/powerpoint/2010/main" val="404716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คำศัพท์ที่ควรรู้</a:t>
            </a:r>
            <a:endParaRPr lang="en-US" altLang="en-US" dirty="0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: A </a:t>
            </a:r>
            <a:r>
              <a:rPr lang="en-US" altLang="en-US" dirty="0" smtClean="0">
                <a:sym typeface="Symbol" panose="05050102010706020507" pitchFamily="18" charset="2"/>
              </a:rPr>
              <a:t> </a:t>
            </a:r>
            <a:r>
              <a:rPr lang="en-US" altLang="en-US" dirty="0" smtClean="0"/>
              <a:t>B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(a)=</a:t>
            </a:r>
            <a:r>
              <a:rPr lang="en-US" altLang="en-US" dirty="0" smtClean="0"/>
              <a:t>b  </a:t>
            </a:r>
            <a:r>
              <a:rPr lang="th-TH" altLang="en-US" dirty="0" smtClean="0"/>
              <a:t>แล้วเราจะใช้คำศัพท์ได้ดังนี้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 </a:t>
            </a:r>
            <a:r>
              <a:rPr lang="th-TH" altLang="en-US" dirty="0" smtClean="0"/>
              <a:t>เรียกว่าเป็น</a:t>
            </a:r>
            <a:r>
              <a:rPr lang="en-US" altLang="en-US" dirty="0" smtClean="0"/>
              <a:t> </a:t>
            </a:r>
            <a:r>
              <a:rPr lang="en-US" altLang="en-US" u="sng" dirty="0" smtClean="0"/>
              <a:t>domain</a:t>
            </a:r>
            <a:r>
              <a:rPr lang="en-US" altLang="en-US" dirty="0" smtClean="0"/>
              <a:t>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, </a:t>
            </a:r>
            <a:r>
              <a:rPr lang="th-TH" altLang="en-US" dirty="0" smtClean="0"/>
              <a:t>สามารถเขียนย่อได้ว่า</a:t>
            </a:r>
            <a:r>
              <a:rPr lang="en-US" altLang="en-US" dirty="0" smtClean="0"/>
              <a:t> </a:t>
            </a:r>
            <a:r>
              <a:rPr lang="en-US" altLang="en-US" dirty="0" err="1" smtClean="0">
                <a:solidFill>
                  <a:srgbClr val="C00000"/>
                </a:solidFill>
              </a:rPr>
              <a:t>dom</a:t>
            </a:r>
            <a:r>
              <a:rPr lang="en-US" altLang="en-US" dirty="0" smtClean="0">
                <a:solidFill>
                  <a:srgbClr val="C00000"/>
                </a:solidFill>
              </a:rPr>
              <a:t>(</a:t>
            </a:r>
            <a:r>
              <a:rPr lang="en-US" altLang="en-US" i="1" dirty="0" smtClean="0">
                <a:solidFill>
                  <a:srgbClr val="C00000"/>
                </a:solidFill>
              </a:rPr>
              <a:t>f</a:t>
            </a:r>
            <a:r>
              <a:rPr lang="en-US" altLang="en-US" dirty="0" smtClean="0">
                <a:solidFill>
                  <a:srgbClr val="C00000"/>
                </a:solidFill>
              </a:rPr>
              <a:t>)</a:t>
            </a:r>
          </a:p>
          <a:p>
            <a:pPr lvl="1"/>
            <a:r>
              <a:rPr lang="en-US" altLang="en-US" dirty="0" smtClean="0"/>
              <a:t>B </a:t>
            </a:r>
            <a:r>
              <a:rPr lang="th-TH" altLang="en-US" dirty="0" smtClean="0"/>
              <a:t>เรียกว่าเป็น</a:t>
            </a:r>
            <a:r>
              <a:rPr lang="en-US" altLang="en-US" dirty="0" smtClean="0"/>
              <a:t> </a:t>
            </a:r>
            <a:r>
              <a:rPr lang="en-US" altLang="en-US" u="sng" dirty="0" smtClean="0"/>
              <a:t>co-domain</a:t>
            </a:r>
            <a:r>
              <a:rPr lang="en-US" altLang="en-US" dirty="0" smtClean="0"/>
              <a:t>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</a:p>
          <a:p>
            <a:pPr lvl="1"/>
            <a:r>
              <a:rPr lang="en-US" altLang="en-US" dirty="0" smtClean="0"/>
              <a:t>b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</a:t>
            </a:r>
            <a:r>
              <a:rPr lang="en-US" altLang="en-US" u="sng" dirty="0" smtClean="0"/>
              <a:t>image</a:t>
            </a:r>
            <a:r>
              <a:rPr lang="en-US" altLang="en-US" dirty="0" smtClean="0"/>
              <a:t>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a</a:t>
            </a:r>
          </a:p>
          <a:p>
            <a:pPr lvl="1"/>
            <a:r>
              <a:rPr lang="en-US" altLang="en-US" dirty="0" smtClean="0"/>
              <a:t>a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</a:t>
            </a:r>
            <a:r>
              <a:rPr lang="en-US" altLang="en-US" u="sng" dirty="0" err="1" smtClean="0"/>
              <a:t>preimage</a:t>
            </a:r>
            <a:r>
              <a:rPr lang="en-US" altLang="en-US" dirty="0" smtClean="0"/>
              <a:t> (</a:t>
            </a:r>
            <a:r>
              <a:rPr lang="en-US" altLang="en-US" u="sng" dirty="0" smtClean="0"/>
              <a:t>antecedent</a:t>
            </a:r>
            <a:r>
              <a:rPr lang="en-US" altLang="en-US" dirty="0" smtClean="0"/>
              <a:t>)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b</a:t>
            </a:r>
          </a:p>
          <a:p>
            <a:pPr lvl="1"/>
            <a:r>
              <a:rPr lang="en-US" altLang="en-US" u="sng" dirty="0" smtClean="0"/>
              <a:t>range</a:t>
            </a:r>
            <a:r>
              <a:rPr lang="en-US" altLang="en-US" dirty="0" smtClean="0"/>
              <a:t>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f </a:t>
            </a:r>
            <a:r>
              <a:rPr lang="th-TH" altLang="en-US" dirty="0" smtClean="0"/>
              <a:t>เป็น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ของทุก </a:t>
            </a:r>
            <a:r>
              <a:rPr lang="en-US" altLang="en-US" dirty="0" smtClean="0"/>
              <a:t>image </a:t>
            </a:r>
            <a:r>
              <a:rPr lang="th-TH" altLang="en-US" dirty="0" smtClean="0"/>
              <a:t>ของสมาชิกใน </a:t>
            </a:r>
            <a:r>
              <a:rPr lang="en-US" altLang="en-US" dirty="0" smtClean="0"/>
              <a:t>A, </a:t>
            </a:r>
            <a:r>
              <a:rPr lang="th-TH" altLang="en-US" dirty="0" smtClean="0"/>
              <a:t>ย่อว่า</a:t>
            </a:r>
            <a:r>
              <a:rPr lang="en-US" altLang="en-US" dirty="0" smtClean="0"/>
              <a:t> </a:t>
            </a:r>
            <a:r>
              <a:rPr lang="en-US" altLang="en-US" dirty="0" err="1" smtClean="0">
                <a:solidFill>
                  <a:srgbClr val="C00000"/>
                </a:solidFill>
              </a:rPr>
              <a:t>rng</a:t>
            </a:r>
            <a:r>
              <a:rPr lang="en-US" altLang="en-US" dirty="0" smtClean="0">
                <a:solidFill>
                  <a:srgbClr val="C00000"/>
                </a:solidFill>
              </a:rPr>
              <a:t>(</a:t>
            </a:r>
            <a:r>
              <a:rPr lang="en-US" altLang="en-US" i="1" dirty="0" smtClean="0">
                <a:solidFill>
                  <a:srgbClr val="C00000"/>
                </a:solidFill>
              </a:rPr>
              <a:t>f</a:t>
            </a:r>
            <a:r>
              <a:rPr lang="en-US" altLang="en-US" dirty="0" smtClean="0">
                <a:solidFill>
                  <a:srgbClr val="C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348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5410200" y="2438400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Function: Visualization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5410200"/>
            <a:ext cx="3657600" cy="7620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A function, </a:t>
            </a:r>
            <a:r>
              <a:rPr lang="en-US" altLang="en-US" i="1" smtClean="0"/>
              <a:t>f</a:t>
            </a:r>
            <a:r>
              <a:rPr lang="en-US" altLang="en-US" smtClean="0"/>
              <a:t>: A </a:t>
            </a:r>
            <a:r>
              <a:rPr lang="en-US" altLang="en-US" smtClean="0">
                <a:sym typeface="Symbol" panose="05050102010706020507" pitchFamily="18" charset="2"/>
              </a:rPr>
              <a:t> </a:t>
            </a:r>
            <a:r>
              <a:rPr lang="en-US" altLang="en-US" smtClean="0"/>
              <a:t>B</a:t>
            </a:r>
          </a:p>
        </p:txBody>
      </p:sp>
      <p:sp>
        <p:nvSpPr>
          <p:cNvPr id="4" name="Oval 3"/>
          <p:cNvSpPr/>
          <p:nvPr/>
        </p:nvSpPr>
        <p:spPr>
          <a:xfrm>
            <a:off x="2209800" y="2438400"/>
            <a:ext cx="1143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43200" y="3200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912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14600" y="4002088"/>
            <a:ext cx="381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A</a:t>
            </a:r>
            <a:endParaRPr lang="en-US" altLang="en-US" sz="1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5000" y="3962400"/>
            <a:ext cx="381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B</a:t>
            </a:r>
            <a:endParaRPr lang="en-US" altLang="en-US" sz="1800"/>
          </a:p>
        </p:txBody>
      </p:sp>
      <p:cxnSp>
        <p:nvCxnSpPr>
          <p:cNvPr id="11" name="Shape 10"/>
          <p:cNvCxnSpPr>
            <a:stCxn id="6" idx="5"/>
          </p:cNvCxnSpPr>
          <p:nvPr/>
        </p:nvCxnSpPr>
        <p:spPr>
          <a:xfrm rot="5400000" flipH="1" flipV="1">
            <a:off x="4229100" y="1703388"/>
            <a:ext cx="141288" cy="2982912"/>
          </a:xfrm>
          <a:prstGeom prst="curvedConnector4">
            <a:avLst>
              <a:gd name="adj1" fmla="val 176345"/>
              <a:gd name="adj2" fmla="val 813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362200" y="3048000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a</a:t>
            </a:r>
            <a:endParaRPr lang="en-US" altLang="en-US" sz="180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19800" y="3124200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b</a:t>
            </a:r>
            <a:endParaRPr lang="en-US" altLang="en-US" sz="180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267200" y="2524125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f</a:t>
            </a:r>
            <a:endParaRPr lang="en-US" altLang="en-US" sz="1800" i="1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981200" y="4724400"/>
            <a:ext cx="152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>
                <a:latin typeface="+mn-lt"/>
                <a:ea typeface="+mn-ea"/>
              </a:rPr>
              <a:t>Domain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5257800" y="47244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>
                <a:latin typeface="+mn-lt"/>
                <a:ea typeface="+mn-ea"/>
              </a:rPr>
              <a:t>Co-Domain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685800" y="1752600"/>
            <a:ext cx="1905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 err="1">
                <a:latin typeface="+mn-lt"/>
                <a:ea typeface="+mn-ea"/>
              </a:rPr>
              <a:t>Preimage</a:t>
            </a:r>
            <a:endParaRPr lang="en-US" sz="3200" dirty="0">
              <a:latin typeface="+mn-lt"/>
              <a:ea typeface="+mn-ea"/>
            </a:endParaRPr>
          </a:p>
        </p:txBody>
      </p:sp>
      <p:cxnSp>
        <p:nvCxnSpPr>
          <p:cNvPr id="27" name="Straight Arrow Connector 26"/>
          <p:cNvCxnSpPr>
            <a:endCxn id="6" idx="3"/>
          </p:cNvCxnSpPr>
          <p:nvPr/>
        </p:nvCxnSpPr>
        <p:spPr>
          <a:xfrm rot="16200000" flipH="1">
            <a:off x="1916113" y="2427287"/>
            <a:ext cx="979488" cy="696913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6096000" y="1752600"/>
            <a:ext cx="243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>
                <a:latin typeface="+mn-lt"/>
                <a:ea typeface="+mn-ea"/>
              </a:rPr>
              <a:t>Image, </a:t>
            </a:r>
            <a:r>
              <a:rPr lang="en-US" sz="3200" i="1" dirty="0">
                <a:latin typeface="+mn-lt"/>
                <a:ea typeface="+mn-ea"/>
              </a:rPr>
              <a:t>f</a:t>
            </a:r>
            <a:r>
              <a:rPr lang="en-US" sz="3200" dirty="0">
                <a:latin typeface="+mn-lt"/>
                <a:ea typeface="+mn-ea"/>
              </a:rPr>
              <a:t>(a)=b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10800000" flipV="1">
            <a:off x="5837546" y="2200275"/>
            <a:ext cx="914400" cy="838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5562600" y="2743200"/>
            <a:ext cx="838200" cy="9906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3" name="Straight Connector 32"/>
          <p:cNvCxnSpPr>
            <a:stCxn id="4" idx="0"/>
            <a:endCxn id="31" idx="0"/>
          </p:cNvCxnSpPr>
          <p:nvPr/>
        </p:nvCxnSpPr>
        <p:spPr>
          <a:xfrm rot="16200000" flipH="1">
            <a:off x="4229100" y="990600"/>
            <a:ext cx="304800" cy="32004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31" idx="4"/>
          </p:cNvCxnSpPr>
          <p:nvPr/>
        </p:nvCxnSpPr>
        <p:spPr>
          <a:xfrm flipV="1">
            <a:off x="2895600" y="3733800"/>
            <a:ext cx="3086100" cy="9144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31" idx="1"/>
          </p:cNvCxnSpPr>
          <p:nvPr/>
        </p:nvCxnSpPr>
        <p:spPr>
          <a:xfrm>
            <a:off x="4648200" y="2133600"/>
            <a:ext cx="1036638" cy="754063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3657600" y="1524000"/>
            <a:ext cx="1905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>
                <a:latin typeface="+mn-lt"/>
                <a:ea typeface="+mn-ea"/>
              </a:rPr>
              <a:t>Range</a:t>
            </a:r>
          </a:p>
        </p:txBody>
      </p:sp>
    </p:spTree>
    <p:extLst>
      <p:ext uri="{BB962C8B-B14F-4D97-AF65-F5344CB8AC3E}">
        <p14:creationId xmlns:p14="http://schemas.microsoft.com/office/powerpoint/2010/main" val="255025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 build="p"/>
      <p:bldP spid="4" grpId="0" animBg="1"/>
      <p:bldP spid="6" grpId="0" animBg="1"/>
      <p:bldP spid="7" grpId="0" animBg="1"/>
      <p:bldP spid="7" grpId="1" animBg="1"/>
      <p:bldP spid="8" grpId="0"/>
      <p:bldP spid="9" grpId="0"/>
      <p:bldP spid="19" grpId="0"/>
      <p:bldP spid="20" grpId="0"/>
      <p:bldP spid="20" grpId="1"/>
      <p:bldP spid="21" grpId="0"/>
      <p:bldP spid="21" grpId="1"/>
      <p:bldP spid="23" grpId="0"/>
      <p:bldP spid="24" grpId="0"/>
      <p:bldP spid="25" grpId="0"/>
      <p:bldP spid="28" grpId="0"/>
      <p:bldP spid="31" grpId="0" animBg="1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 </a:t>
            </a:r>
            <a:r>
              <a:rPr lang="en-US" dirty="0" smtClean="0"/>
              <a:t>f: Z </a:t>
            </a:r>
            <a:r>
              <a:rPr lang="en-US" dirty="0" smtClean="0">
                <a:sym typeface="Wingdings" panose="05000000000000000000" pitchFamily="2" charset="2"/>
              </a:rPr>
              <a:t> R </a:t>
            </a:r>
            <a:r>
              <a:rPr lang="th-TH" dirty="0" smtClean="0">
                <a:sym typeface="Wingdings" panose="05000000000000000000" pitchFamily="2" charset="2"/>
              </a:rPr>
              <a:t>โดยที่ </a:t>
            </a:r>
            <a:r>
              <a:rPr lang="en-US" i="1" dirty="0" smtClean="0">
                <a:sym typeface="Wingdings" panose="05000000000000000000" pitchFamily="2" charset="2"/>
              </a:rPr>
              <a:t>f(x)</a:t>
            </a:r>
            <a:r>
              <a:rPr lang="en-US" dirty="0" smtClean="0">
                <a:sym typeface="Wingdings" panose="05000000000000000000" pitchFamily="2" charset="2"/>
              </a:rPr>
              <a:t> = </a:t>
            </a:r>
            <a:r>
              <a:rPr lang="en-US" i="1" dirty="0" smtClean="0">
                <a:sym typeface="Wingdings" panose="05000000000000000000" pitchFamily="2" charset="2"/>
              </a:rPr>
              <a:t>x</a:t>
            </a:r>
            <a:r>
              <a:rPr lang="en-US" i="1" baseline="30000" dirty="0" smtClean="0">
                <a:sym typeface="Wingdings" panose="05000000000000000000" pitchFamily="2" charset="2"/>
              </a:rPr>
              <a:t>2</a:t>
            </a:r>
          </a:p>
          <a:p>
            <a:pPr lvl="1"/>
            <a:r>
              <a:rPr lang="th-TH" dirty="0" smtClean="0">
                <a:sym typeface="Wingdings" panose="05000000000000000000" pitchFamily="2" charset="2"/>
              </a:rPr>
              <a:t>จงหา </a:t>
            </a:r>
            <a:r>
              <a:rPr lang="en-US" dirty="0" err="1">
                <a:sym typeface="Wingdings" panose="05000000000000000000" pitchFamily="2" charset="2"/>
              </a:rPr>
              <a:t>d</a:t>
            </a:r>
            <a:r>
              <a:rPr lang="en-US" dirty="0" err="1" smtClean="0">
                <a:sym typeface="Wingdings" panose="05000000000000000000" pitchFamily="2" charset="2"/>
              </a:rPr>
              <a:t>om</a:t>
            </a:r>
            <a:r>
              <a:rPr lang="en-US" dirty="0" smtClean="0">
                <a:sym typeface="Wingdings" panose="05000000000000000000" pitchFamily="2" charset="2"/>
              </a:rPr>
              <a:t>(f)</a:t>
            </a:r>
            <a:r>
              <a:rPr lang="th-TH" dirty="0" smtClean="0">
                <a:sym typeface="Wingdings" panose="05000000000000000000" pitchFamily="2" charset="2"/>
              </a:rPr>
              <a:t> และ </a:t>
            </a:r>
            <a:r>
              <a:rPr lang="en-US" dirty="0" smtClean="0">
                <a:sym typeface="Wingdings" panose="05000000000000000000" pitchFamily="2" charset="2"/>
              </a:rPr>
              <a:t>co-domain(f)</a:t>
            </a:r>
          </a:p>
          <a:p>
            <a:pPr lvl="1"/>
            <a:r>
              <a:rPr lang="th-TH" dirty="0" smtClean="0">
                <a:sym typeface="Wingdings" panose="05000000000000000000" pitchFamily="2" charset="2"/>
              </a:rPr>
              <a:t>จงหา </a:t>
            </a:r>
            <a:r>
              <a:rPr lang="en-US" dirty="0" smtClean="0">
                <a:sym typeface="Wingdings" panose="05000000000000000000" pitchFamily="2" charset="2"/>
              </a:rPr>
              <a:t>image </a:t>
            </a:r>
            <a:r>
              <a:rPr lang="th-TH" dirty="0" smtClean="0">
                <a:sym typeface="Wingdings" panose="05000000000000000000" pitchFamily="2" charset="2"/>
              </a:rPr>
              <a:t>ของ </a:t>
            </a:r>
            <a:r>
              <a:rPr lang="en-US" dirty="0" smtClean="0">
                <a:sym typeface="Wingdings" panose="05000000000000000000" pitchFamily="2" charset="2"/>
              </a:rPr>
              <a:t>-3</a:t>
            </a:r>
          </a:p>
          <a:p>
            <a:pPr lvl="1"/>
            <a:r>
              <a:rPr lang="th-TH" dirty="0" smtClean="0">
                <a:sym typeface="Wingdings" panose="05000000000000000000" pitchFamily="2" charset="2"/>
              </a:rPr>
              <a:t>จงหา </a:t>
            </a:r>
            <a:r>
              <a:rPr lang="en-US" dirty="0" smtClean="0">
                <a:sym typeface="Wingdings" panose="05000000000000000000" pitchFamily="2" charset="2"/>
              </a:rPr>
              <a:t>pre-image </a:t>
            </a:r>
            <a:r>
              <a:rPr lang="th-TH" dirty="0" smtClean="0">
                <a:sym typeface="Wingdings" panose="05000000000000000000" pitchFamily="2" charset="2"/>
              </a:rPr>
              <a:t>ของ </a:t>
            </a:r>
            <a:r>
              <a:rPr lang="en-US" dirty="0" smtClean="0">
                <a:sym typeface="Wingdings" panose="05000000000000000000" pitchFamily="2" charset="2"/>
              </a:rPr>
              <a:t>3 </a:t>
            </a:r>
            <a:endParaRPr lang="th-TH" dirty="0" smtClean="0">
              <a:sym typeface="Wingdings" panose="05000000000000000000" pitchFamily="2" charset="2"/>
            </a:endParaRPr>
          </a:p>
          <a:p>
            <a:pPr lvl="1"/>
            <a:r>
              <a:rPr lang="th-TH" dirty="0" smtClean="0">
                <a:sym typeface="Wingdings" panose="05000000000000000000" pitchFamily="2" charset="2"/>
              </a:rPr>
              <a:t>จงหา </a:t>
            </a:r>
            <a:r>
              <a:rPr lang="en-US" dirty="0" smtClean="0">
                <a:sym typeface="Wingdings" panose="05000000000000000000" pitchFamily="2" charset="2"/>
              </a:rPr>
              <a:t>pre-image </a:t>
            </a:r>
            <a:r>
              <a:rPr lang="th-TH" dirty="0" smtClean="0">
                <a:sym typeface="Wingdings" panose="05000000000000000000" pitchFamily="2" charset="2"/>
              </a:rPr>
              <a:t>ของ </a:t>
            </a:r>
            <a:r>
              <a:rPr lang="en-US" dirty="0" smtClean="0">
                <a:sym typeface="Wingdings" panose="05000000000000000000" pitchFamily="2" charset="2"/>
              </a:rPr>
              <a:t>4</a:t>
            </a:r>
          </a:p>
          <a:p>
            <a:pPr lvl="1"/>
            <a:r>
              <a:rPr lang="th-TH" dirty="0" smtClean="0">
                <a:sym typeface="Wingdings" panose="05000000000000000000" pitchFamily="2" charset="2"/>
              </a:rPr>
              <a:t>จงหา </a:t>
            </a:r>
            <a:r>
              <a:rPr lang="en-US" dirty="0" err="1" smtClean="0">
                <a:sym typeface="Wingdings" panose="05000000000000000000" pitchFamily="2" charset="2"/>
              </a:rPr>
              <a:t>rng</a:t>
            </a:r>
            <a:r>
              <a:rPr lang="en-US" dirty="0" smtClean="0">
                <a:sym typeface="Wingdings" panose="05000000000000000000" pitchFamily="2" charset="2"/>
              </a:rPr>
              <a:t>(f)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คำนิยามเพิ่มเติม </a:t>
            </a:r>
            <a:r>
              <a:rPr lang="en-US" altLang="en-US" dirty="0" smtClean="0"/>
              <a:t>(1)</a:t>
            </a:r>
            <a:endParaRPr lang="en-US" altLang="en-US" dirty="0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กำหนดให้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</a:t>
            </a:r>
            <a:r>
              <a:rPr lang="th-TH" altLang="en-US" dirty="0" smtClean="0"/>
              <a:t>เป็น </a:t>
            </a:r>
            <a:r>
              <a:rPr lang="en-US" altLang="en-US" dirty="0" smtClean="0"/>
              <a:t>2 </a:t>
            </a:r>
            <a:r>
              <a:rPr lang="th-TH" altLang="en-US" dirty="0" smtClean="0"/>
              <a:t>ฟังก์ชันจาก </a:t>
            </a:r>
            <a:r>
              <a:rPr lang="en-US" altLang="en-US" dirty="0" smtClean="0"/>
              <a:t>set A </a:t>
            </a:r>
            <a:r>
              <a:rPr lang="en-US" altLang="en-US" dirty="0" smtClean="0"/>
              <a:t>to </a:t>
            </a:r>
            <a:r>
              <a:rPr lang="en-US" altLang="en-US" dirty="0" smtClean="0">
                <a:latin typeface="Algerian" panose="04020705040A02060702" pitchFamily="82" charset="0"/>
              </a:rPr>
              <a:t>R</a:t>
            </a:r>
            <a:r>
              <a:rPr lang="en-US" altLang="en-US" dirty="0"/>
              <a:t>,</a:t>
            </a:r>
            <a:r>
              <a:rPr lang="en-US" altLang="en-US" dirty="0" smtClean="0"/>
              <a:t>  </a:t>
            </a:r>
            <a:r>
              <a:rPr lang="th-TH" altLang="en-US" dirty="0" smtClean="0"/>
              <a:t>แล้ว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+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</a:t>
            </a:r>
            <a:r>
              <a:rPr lang="th-TH" altLang="en-US" dirty="0" smtClean="0"/>
              <a:t>ก็จะเป็นฟังก์ชันจาก</a:t>
            </a:r>
            <a:r>
              <a:rPr lang="en-US" altLang="en-US" dirty="0" smtClean="0"/>
              <a:t>A</a:t>
            </a:r>
            <a:r>
              <a:rPr lang="th-TH" altLang="en-US" dirty="0" smtClean="0"/>
              <a:t> ไปยัง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to </a:t>
            </a:r>
            <a:r>
              <a:rPr lang="en-US" altLang="en-US" dirty="0">
                <a:latin typeface="Algerian" panose="04020705040A02060702" pitchFamily="82" charset="0"/>
              </a:rPr>
              <a:t>R </a:t>
            </a:r>
            <a:r>
              <a:rPr lang="th-TH" altLang="en-US" dirty="0" smtClean="0"/>
              <a:t>เช่นกัน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(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+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)(x) = 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(x) + 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(x)</a:t>
            </a:r>
          </a:p>
          <a:p>
            <a:pPr lvl="1"/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(x)= 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(x)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(x</a:t>
            </a:r>
            <a:r>
              <a:rPr lang="en-US" altLang="en-US" dirty="0" smtClean="0"/>
              <a:t>)</a:t>
            </a:r>
            <a:endParaRPr lang="th-TH" altLang="en-US" dirty="0" smtClean="0"/>
          </a:p>
          <a:p>
            <a:pPr marL="366713" lvl="1" indent="0">
              <a:buNone/>
            </a:pPr>
            <a:endParaRPr lang="en-US" altLang="en-US" dirty="0" smtClean="0"/>
          </a:p>
          <a:p>
            <a:r>
              <a:rPr lang="th-TH" altLang="en-US" b="1" dirty="0" smtClean="0"/>
              <a:t>ตัวอย่าง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(x)=x</a:t>
            </a:r>
            <a:r>
              <a:rPr lang="en-US" altLang="en-US" baseline="30000" dirty="0" smtClean="0"/>
              <a:t>4</a:t>
            </a:r>
            <a:r>
              <a:rPr lang="en-US" altLang="en-US" dirty="0" smtClean="0"/>
              <a:t>+2x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+1 and 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(x)=2-x</a:t>
            </a:r>
            <a:r>
              <a:rPr lang="en-US" altLang="en-US" baseline="30000" dirty="0" smtClean="0"/>
              <a:t>2</a:t>
            </a:r>
          </a:p>
          <a:p>
            <a:pPr lvl="1"/>
            <a:r>
              <a:rPr lang="en-US" altLang="en-US" dirty="0" smtClean="0"/>
              <a:t>(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+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)(x) =  x</a:t>
            </a:r>
            <a:r>
              <a:rPr lang="en-US" altLang="en-US" baseline="30000" dirty="0" smtClean="0"/>
              <a:t>4</a:t>
            </a:r>
            <a:r>
              <a:rPr lang="en-US" altLang="en-US" dirty="0" smtClean="0"/>
              <a:t>+2x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+1+2-x</a:t>
            </a:r>
            <a:r>
              <a:rPr lang="en-US" altLang="en-US" baseline="30000" dirty="0" smtClean="0"/>
              <a:t>2 </a:t>
            </a:r>
            <a:r>
              <a:rPr lang="en-US" altLang="en-US" dirty="0" smtClean="0"/>
              <a:t>= x</a:t>
            </a:r>
            <a:r>
              <a:rPr lang="en-US" altLang="en-US" baseline="30000" dirty="0" smtClean="0"/>
              <a:t>4</a:t>
            </a:r>
            <a:r>
              <a:rPr lang="en-US" altLang="en-US" dirty="0" smtClean="0"/>
              <a:t>+x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+3</a:t>
            </a:r>
            <a:r>
              <a:rPr lang="en-US" altLang="en-US" baseline="30000" dirty="0" smtClean="0"/>
              <a:t> </a:t>
            </a:r>
            <a:endParaRPr lang="en-US" altLang="en-US" dirty="0" smtClean="0"/>
          </a:p>
          <a:p>
            <a:pPr lvl="1"/>
            <a:r>
              <a:rPr lang="en-US" altLang="en-US" i="1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i="1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(x) = (x</a:t>
            </a:r>
            <a:r>
              <a:rPr lang="en-US" altLang="en-US" baseline="30000" dirty="0" smtClean="0"/>
              <a:t>4</a:t>
            </a:r>
            <a:r>
              <a:rPr lang="en-US" altLang="en-US" dirty="0" smtClean="0"/>
              <a:t>+2x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+1)(2-x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)= -x</a:t>
            </a:r>
            <a:r>
              <a:rPr lang="en-US" altLang="en-US" baseline="30000" dirty="0" smtClean="0"/>
              <a:t>6</a:t>
            </a:r>
            <a:r>
              <a:rPr lang="en-US" altLang="en-US" dirty="0" smtClean="0"/>
              <a:t>+3x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+2</a:t>
            </a:r>
          </a:p>
        </p:txBody>
      </p:sp>
    </p:spTree>
    <p:extLst>
      <p:ext uri="{BB962C8B-B14F-4D97-AF65-F5344CB8AC3E}">
        <p14:creationId xmlns:p14="http://schemas.microsoft.com/office/powerpoint/2010/main" val="143115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คำนิยามเพิ่มเติม </a:t>
            </a:r>
            <a:r>
              <a:rPr lang="en-US" altLang="en-US" dirty="0" smtClean="0"/>
              <a:t>(</a:t>
            </a:r>
            <a:r>
              <a:rPr lang="en-US" altLang="en-US" dirty="0"/>
              <a:t>2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</a:t>
            </a:r>
            <a:r>
              <a:rPr lang="th-TH" altLang="en-US" sz="2800" b="1" dirty="0" smtClean="0"/>
              <a:t>นิยาม</a:t>
            </a:r>
            <a:r>
              <a:rPr lang="en-US" altLang="en-US" sz="2800" dirty="0" smtClean="0"/>
              <a:t>: </a:t>
            </a:r>
            <a:r>
              <a:rPr lang="th-TH" altLang="en-US" sz="2800" dirty="0" smtClean="0"/>
              <a:t>กำหนด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: A</a:t>
            </a:r>
            <a:r>
              <a:rPr lang="en-US" altLang="en-US" sz="2800" dirty="0" smtClean="0">
                <a:sym typeface="Symbol" panose="05050102010706020507" pitchFamily="18" charset="2"/>
              </a:rPr>
              <a:t></a:t>
            </a:r>
            <a:r>
              <a:rPr lang="en-US" altLang="en-US" sz="2800" dirty="0" smtClean="0"/>
              <a:t> B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S </a:t>
            </a:r>
            <a:r>
              <a:rPr lang="en-US" altLang="en-US" sz="2800" dirty="0" smtClean="0">
                <a:sym typeface="Symbol" panose="05050102010706020507" pitchFamily="18" charset="2"/>
              </a:rPr>
              <a:t></a:t>
            </a:r>
            <a:r>
              <a:rPr lang="en-US" altLang="en-US" sz="2800" dirty="0" smtClean="0"/>
              <a:t>A.  </a:t>
            </a:r>
            <a:r>
              <a:rPr lang="en-US" altLang="en-US" sz="2800" dirty="0" smtClean="0">
                <a:solidFill>
                  <a:srgbClr val="FF0000"/>
                </a:solidFill>
              </a:rPr>
              <a:t>Image </a:t>
            </a:r>
            <a:r>
              <a:rPr lang="th-TH" altLang="en-US" sz="2800" dirty="0" smtClean="0">
                <a:solidFill>
                  <a:srgbClr val="FF0000"/>
                </a:solidFill>
              </a:rPr>
              <a:t>ของ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set S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จะเป็น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subset </a:t>
            </a:r>
            <a:r>
              <a:rPr lang="th-TH" altLang="en-US" sz="2800" dirty="0" smtClean="0"/>
              <a:t>ของ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B </a:t>
            </a:r>
            <a:r>
              <a:rPr lang="th-TH" altLang="en-US" sz="2800" dirty="0" smtClean="0"/>
              <a:t>ที่ประกอบด้วยทุกค่า </a:t>
            </a:r>
            <a:r>
              <a:rPr lang="en-US" altLang="en-US" sz="2800" dirty="0" smtClean="0"/>
              <a:t>image </a:t>
            </a:r>
            <a:r>
              <a:rPr lang="th-TH" altLang="en-US" sz="2800" dirty="0" smtClean="0"/>
              <a:t>ของ</a:t>
            </a:r>
            <a:r>
              <a:rPr lang="en-US" altLang="en-US" sz="2800" dirty="0" smtClean="0"/>
              <a:t> S.  </a:t>
            </a:r>
            <a:r>
              <a:rPr lang="th-TH" altLang="en-US" sz="2800" dirty="0" smtClean="0"/>
              <a:t>ดังนั้นเราสามารถเขียนย่อ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image </a:t>
            </a:r>
            <a:r>
              <a:rPr lang="th-TH" altLang="en-US" sz="2800" dirty="0" smtClean="0"/>
              <a:t>ของ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S </a:t>
            </a:r>
            <a:r>
              <a:rPr lang="th-TH" altLang="en-US" sz="2800" dirty="0" smtClean="0"/>
              <a:t>ด้วย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(S), </a:t>
            </a:r>
            <a:r>
              <a:rPr lang="th-TH" altLang="en-US" sz="2800" dirty="0" smtClean="0"/>
              <a:t>โดยที่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(S)={ </a:t>
            </a:r>
            <a:r>
              <a:rPr lang="en-US" altLang="en-US" sz="2800" i="1" dirty="0" smtClean="0"/>
              <a:t>f</a:t>
            </a:r>
            <a:r>
              <a:rPr lang="en-US" altLang="en-US" sz="2800" dirty="0" smtClean="0"/>
              <a:t>(s) | </a:t>
            </a:r>
            <a:r>
              <a:rPr lang="en-US" altLang="en-US" sz="2800" dirty="0" smtClean="0">
                <a:sym typeface="Symbol" panose="05050102010706020507" pitchFamily="18" charset="2"/>
              </a:rPr>
              <a:t> </a:t>
            </a:r>
            <a:r>
              <a:rPr lang="en-US" altLang="en-US" sz="2800" dirty="0" smtClean="0"/>
              <a:t>s </a:t>
            </a:r>
            <a:r>
              <a:rPr lang="en-US" altLang="en-US" sz="2800" dirty="0" smtClean="0">
                <a:sym typeface="Symbol" panose="05050102010706020507" pitchFamily="18" charset="2"/>
              </a:rPr>
              <a:t> </a:t>
            </a:r>
            <a:r>
              <a:rPr lang="en-US" altLang="en-US" sz="2800" dirty="0" smtClean="0"/>
              <a:t>S }</a:t>
            </a:r>
          </a:p>
          <a:p>
            <a:r>
              <a:rPr lang="th-TH" altLang="en-US" sz="2800" b="1" dirty="0" smtClean="0"/>
              <a:t>ข้อควรระวัง</a:t>
            </a:r>
            <a:r>
              <a:rPr lang="en-US" altLang="en-US" sz="2800" b="1" dirty="0" smtClean="0"/>
              <a:t>:</a:t>
            </a:r>
            <a:r>
              <a:rPr lang="en-US" altLang="en-US" sz="2800" dirty="0" smtClean="0"/>
              <a:t>  image </a:t>
            </a:r>
            <a:r>
              <a:rPr lang="th-TH" altLang="en-US" sz="2800" dirty="0" smtClean="0"/>
              <a:t>ของ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S </a:t>
            </a:r>
            <a:r>
              <a:rPr lang="th-TH" altLang="en-US" sz="2800" dirty="0" smtClean="0"/>
              <a:t>จะเป็น </a:t>
            </a:r>
            <a:r>
              <a:rPr lang="en-US" altLang="en-US" sz="2800" dirty="0" smtClean="0"/>
              <a:t>set </a:t>
            </a:r>
            <a:r>
              <a:rPr lang="th-TH" altLang="en-US" sz="2800" dirty="0" smtClean="0"/>
              <a:t>ไม่ใช่เป็นสมาชิก</a:t>
            </a:r>
          </a:p>
          <a:p>
            <a:r>
              <a:rPr lang="th-TH" altLang="en-US" sz="2400" b="1" dirty="0" smtClean="0"/>
              <a:t>ตัวอย่าง</a:t>
            </a:r>
            <a:r>
              <a:rPr lang="en-US" altLang="en-US" sz="2400" b="1" dirty="0" smtClean="0"/>
              <a:t>:</a:t>
            </a:r>
            <a:endParaRPr lang="en-US" altLang="en-US" sz="2400" b="1" dirty="0"/>
          </a:p>
          <a:p>
            <a:pPr lvl="1"/>
            <a:r>
              <a:rPr lang="en-US" altLang="en-US" sz="2400" dirty="0"/>
              <a:t>A = {</a:t>
            </a:r>
            <a:r>
              <a:rPr lang="en-US" altLang="en-US" sz="2400" dirty="0" smtClean="0"/>
              <a:t>a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,a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,a</a:t>
            </a:r>
            <a:r>
              <a:rPr lang="en-US" altLang="en-US" sz="2400" baseline="-25000" dirty="0" smtClean="0"/>
              <a:t>3</a:t>
            </a:r>
            <a:r>
              <a:rPr lang="en-US" altLang="en-US" sz="2400" dirty="0" smtClean="0"/>
              <a:t>,a</a:t>
            </a:r>
            <a:r>
              <a:rPr lang="en-US" altLang="en-US" sz="2400" baseline="-25000" dirty="0" smtClean="0"/>
              <a:t>4</a:t>
            </a:r>
            <a:r>
              <a:rPr lang="en-US" altLang="en-US" sz="2400" dirty="0" smtClean="0"/>
              <a:t>,a</a:t>
            </a:r>
            <a:r>
              <a:rPr lang="en-US" altLang="en-US" sz="2400" baseline="-25000" dirty="0" smtClean="0"/>
              <a:t>5</a:t>
            </a:r>
            <a:r>
              <a:rPr lang="en-US" altLang="en-US" sz="2400" dirty="0" smtClean="0"/>
              <a:t>}, B </a:t>
            </a:r>
            <a:r>
              <a:rPr lang="en-US" altLang="en-US" sz="2400" dirty="0"/>
              <a:t>= {b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,b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,b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,b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,b</a:t>
            </a:r>
            <a:r>
              <a:rPr lang="en-US" altLang="en-US" sz="2400" baseline="-25000" dirty="0"/>
              <a:t>5</a:t>
            </a:r>
            <a:r>
              <a:rPr lang="en-US" altLang="en-US" sz="2400" dirty="0"/>
              <a:t>}</a:t>
            </a:r>
          </a:p>
          <a:p>
            <a:pPr lvl="1"/>
            <a:r>
              <a:rPr lang="en-US" altLang="en-US" sz="2400" i="1" dirty="0"/>
              <a:t>f</a:t>
            </a:r>
            <a:r>
              <a:rPr lang="en-US" altLang="en-US" sz="2400" dirty="0"/>
              <a:t>={(a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,b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), (a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,b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), (a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,b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), (a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,b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), (a</a:t>
            </a:r>
            <a:r>
              <a:rPr lang="en-US" altLang="en-US" sz="2400" baseline="-25000" dirty="0"/>
              <a:t>5</a:t>
            </a:r>
            <a:r>
              <a:rPr lang="en-US" altLang="en-US" sz="2400" dirty="0"/>
              <a:t>,b</a:t>
            </a:r>
            <a:r>
              <a:rPr lang="en-US" altLang="en-US" sz="2400" baseline="-25000" dirty="0"/>
              <a:t>4</a:t>
            </a:r>
            <a:r>
              <a:rPr lang="en-US" altLang="en-US" sz="2400" dirty="0" smtClean="0"/>
              <a:t>)}, S</a:t>
            </a:r>
            <a:r>
              <a:rPr lang="en-US" altLang="en-US" sz="2400" dirty="0"/>
              <a:t>={a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,a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}</a:t>
            </a:r>
          </a:p>
          <a:p>
            <a:pPr lvl="1"/>
            <a:r>
              <a:rPr lang="th-TH" altLang="en-US" sz="2500" dirty="0" smtClean="0"/>
              <a:t>จงเขียนแผนผังของ</a:t>
            </a:r>
            <a:r>
              <a:rPr lang="en-US" altLang="en-US" sz="2500" dirty="0" smtClean="0"/>
              <a:t> </a:t>
            </a:r>
            <a:r>
              <a:rPr lang="en-US" altLang="en-US" sz="2500" i="1" dirty="0" smtClean="0"/>
              <a:t>f</a:t>
            </a:r>
            <a:endParaRPr lang="en-US" altLang="en-US" sz="2500" i="1" dirty="0"/>
          </a:p>
          <a:p>
            <a:pPr lvl="1"/>
            <a:r>
              <a:rPr lang="th-TH" altLang="en-US" sz="2400" dirty="0" smtClean="0"/>
              <a:t>จงหา </a:t>
            </a:r>
            <a:r>
              <a:rPr lang="en-US" altLang="en-US" sz="2400" dirty="0" smtClean="0"/>
              <a:t>Domain, co-domain</a:t>
            </a:r>
            <a:r>
              <a:rPr lang="th-TH" altLang="en-US" sz="2400" dirty="0" smtClean="0"/>
              <a:t> และ </a:t>
            </a:r>
            <a:r>
              <a:rPr lang="en-US" altLang="en-US" sz="2400" dirty="0" smtClean="0"/>
              <a:t>range </a:t>
            </a:r>
            <a:r>
              <a:rPr lang="th-TH" altLang="en-US" sz="2400" dirty="0" smtClean="0"/>
              <a:t>ของ</a:t>
            </a:r>
            <a:r>
              <a:rPr lang="en-US" altLang="en-US" sz="2400" dirty="0" smtClean="0"/>
              <a:t> </a:t>
            </a:r>
            <a:r>
              <a:rPr lang="en-US" altLang="en-US" sz="2400" i="1" dirty="0"/>
              <a:t>f</a:t>
            </a:r>
            <a:r>
              <a:rPr lang="en-US" altLang="en-US" sz="2400" dirty="0"/>
              <a:t>?</a:t>
            </a:r>
          </a:p>
          <a:p>
            <a:pPr lvl="1"/>
            <a:r>
              <a:rPr lang="th-TH" altLang="en-US" sz="2400" dirty="0" smtClean="0"/>
              <a:t>จงหา </a:t>
            </a:r>
            <a:r>
              <a:rPr lang="en-US" altLang="en-US" sz="2400" dirty="0" smtClean="0"/>
              <a:t>Image </a:t>
            </a:r>
            <a:r>
              <a:rPr lang="th-TH" altLang="en-US" sz="2400" dirty="0" smtClean="0"/>
              <a:t>ของ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S, </a:t>
            </a:r>
            <a:r>
              <a:rPr lang="en-US" altLang="en-US" sz="2400" i="1" dirty="0"/>
              <a:t>f</a:t>
            </a:r>
            <a:r>
              <a:rPr lang="en-US" altLang="en-US" sz="2400" dirty="0"/>
              <a:t>(S)?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222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10116</TotalTime>
  <Words>2975</Words>
  <Application>Microsoft Office PowerPoint</Application>
  <PresentationFormat>On-screen Show (4:3)</PresentationFormat>
  <Paragraphs>409</Paragraphs>
  <Slides>40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3" baseType="lpstr">
      <vt:lpstr>MS PGothic</vt:lpstr>
      <vt:lpstr>Algerian</vt:lpstr>
      <vt:lpstr>Angsana New</vt:lpstr>
      <vt:lpstr>Arial</vt:lpstr>
      <vt:lpstr>Calibri</vt:lpstr>
      <vt:lpstr>Castellar</vt:lpstr>
      <vt:lpstr>FreesiaUPC</vt:lpstr>
      <vt:lpstr>HGPｺﾞｼｯｸE</vt:lpstr>
      <vt:lpstr>Symbol</vt:lpstr>
      <vt:lpstr>Tw Cen MT</vt:lpstr>
      <vt:lpstr>Wingdings</vt:lpstr>
      <vt:lpstr>Wingdings 2</vt:lpstr>
      <vt:lpstr>ตรงกลาง</vt:lpstr>
      <vt:lpstr>Function </vt:lpstr>
      <vt:lpstr>บทนำ</vt:lpstr>
      <vt:lpstr>คำนิยามของ Function</vt:lpstr>
      <vt:lpstr>แบบฝึกหัด: การกำหนดฟังก์ชัน</vt:lpstr>
      <vt:lpstr>คำศัพท์ที่ควรรู้</vt:lpstr>
      <vt:lpstr>Function: Visualization</vt:lpstr>
      <vt:lpstr>แบบฝึกหัด</vt:lpstr>
      <vt:lpstr>คำนิยามเพิ่มเติม (1)</vt:lpstr>
      <vt:lpstr>คำนิยามเพิ่มเติม (2)</vt:lpstr>
      <vt:lpstr>คำนิยามเพิ่มเติม (3)</vt:lpstr>
      <vt:lpstr>ประเภทของฟังก์ชัน: Injection</vt:lpstr>
      <vt:lpstr>ประเภทของฟังก์ชัน: Surjection</vt:lpstr>
      <vt:lpstr>ประเภทของฟังก์ชัน: Bijection</vt:lpstr>
      <vt:lpstr>มาทำแบบฝึกหัดด้วยกัน (1)</vt:lpstr>
      <vt:lpstr>มาทำแบบฝึกหัดด้วยกัน (2)</vt:lpstr>
      <vt:lpstr>มาทำแบบฝึกหัดด้วยกัน (3)</vt:lpstr>
      <vt:lpstr>มาทำแบบฝึกหัดด้วยกัน (4)</vt:lpstr>
      <vt:lpstr>มาทำแบบฝึกหัดด้วยกัน (5)</vt:lpstr>
      <vt:lpstr>มาทำแบบฝึกหัดด้วยกัน (6)</vt:lpstr>
      <vt:lpstr>มาทำแบบฝึกหัดด้วยกัน (7)</vt:lpstr>
      <vt:lpstr>Inverse Functions (1)</vt:lpstr>
      <vt:lpstr>Inverse Functions (2)</vt:lpstr>
      <vt:lpstr>Inverse Functions: Representation</vt:lpstr>
      <vt:lpstr>Inverse Functions: ตัวอย่างที่ 1</vt:lpstr>
      <vt:lpstr>Inverse Functions: ตัวอย่างที่ 2</vt:lpstr>
      <vt:lpstr>Inverse Functions: ตัวอย่างที่ 2 (ต่อ)</vt:lpstr>
      <vt:lpstr>Inverse Functions: ตัวอย่างที่ 3</vt:lpstr>
      <vt:lpstr>Function Composition (1)</vt:lpstr>
      <vt:lpstr>Function Composition (2) </vt:lpstr>
      <vt:lpstr>Composition: Graphical Representation</vt:lpstr>
      <vt:lpstr>Composition: Graphical Representation</vt:lpstr>
      <vt:lpstr>Composition: ตัวอย่างที่ 1</vt:lpstr>
      <vt:lpstr>Composition: ตัวอย่างที่ 1 (ต่อ)</vt:lpstr>
      <vt:lpstr>ข้อมูลเพิ่มเติมเกี่ยวกับฟังก์ชัน</vt:lpstr>
      <vt:lpstr>ฟังก์ชันที่สำคัญ: Identity</vt:lpstr>
      <vt:lpstr>Inverses and Identity</vt:lpstr>
      <vt:lpstr>ฟังก์ชันที่สำคัญ: Absolute Value</vt:lpstr>
      <vt:lpstr>ฟังก์ชันที่สำคัญ: Floor &amp; Ceiling</vt:lpstr>
      <vt:lpstr>แบบฝึกหัดทำส่ง (1)</vt:lpstr>
      <vt:lpstr>แบบฝึกหัดทำส่ง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768</cp:revision>
  <dcterms:created xsi:type="dcterms:W3CDTF">2010-02-28T04:09:14Z</dcterms:created>
  <dcterms:modified xsi:type="dcterms:W3CDTF">2014-08-11T07:49:13Z</dcterms:modified>
</cp:coreProperties>
</file>