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89" r:id="rId2"/>
    <p:sldId id="292" r:id="rId3"/>
    <p:sldId id="294" r:id="rId4"/>
    <p:sldId id="296" r:id="rId5"/>
    <p:sldId id="298" r:id="rId6"/>
    <p:sldId id="299" r:id="rId7"/>
    <p:sldId id="301" r:id="rId8"/>
    <p:sldId id="335" r:id="rId9"/>
    <p:sldId id="337" r:id="rId10"/>
    <p:sldId id="307" r:id="rId11"/>
    <p:sldId id="308" r:id="rId12"/>
    <p:sldId id="310" r:id="rId13"/>
    <p:sldId id="311" r:id="rId14"/>
    <p:sldId id="338" r:id="rId15"/>
    <p:sldId id="313" r:id="rId16"/>
    <p:sldId id="315" r:id="rId17"/>
    <p:sldId id="297" r:id="rId18"/>
    <p:sldId id="316" r:id="rId19"/>
    <p:sldId id="317" r:id="rId20"/>
    <p:sldId id="318" r:id="rId21"/>
    <p:sldId id="319" r:id="rId22"/>
    <p:sldId id="320" r:id="rId23"/>
    <p:sldId id="321" r:id="rId24"/>
    <p:sldId id="339" r:id="rId25"/>
    <p:sldId id="322" r:id="rId26"/>
    <p:sldId id="341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40" r:id="rId38"/>
    <p:sldId id="342" r:id="rId39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76" autoAdjust="0"/>
    <p:restoredTop sz="93980" autoAdjust="0"/>
  </p:normalViewPr>
  <p:slideViewPr>
    <p:cSldViewPr>
      <p:cViewPr varScale="1">
        <p:scale>
          <a:sx n="70" d="100"/>
          <a:sy n="70" d="100"/>
        </p:scale>
        <p:origin x="163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D09B7-D6C0-4E1E-8406-5EF13498B56D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515DE-88E9-427E-B3A9-DD447D145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2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8DC8B8-2355-4755-9A3A-C073014D2B5C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10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5A65-BF80-4D83-9012-E3826CC825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0A6B-262C-44A8-9F32-EB4231D55EB7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1306-A7F7-4AFE-9D9A-E80F0C565E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A72-A4C9-4C6F-941B-C4C98708FA93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E062-6A2B-42DC-B70B-19762CF290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3F47-5C77-4999-856B-E92BBDFB83A8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8897-54EA-4D1D-A5DE-3F7EE83E7E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246B-8E77-46AA-9795-9BE597A7B6E1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8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742A99-334E-4C25-AD8F-AEE73D28C9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B87076-D369-4B2A-B539-14233E4D8E2D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6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B881FA-4011-4F25-8558-371FEC77B7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0534C1-31F2-4B30-A88C-76D99B423D4E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8" name="ตัวยึดหมายเลขภาพนิ่ง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F3DF96-20CB-4D3B-A246-45A8AA9C3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A752-DB1D-40A5-9FFF-493A242FEE9A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BEC0-E04D-45D1-8024-5DA19834A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D79F-3A6D-47EA-934C-009F75A73213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30E838-CB1C-41D3-99A2-08ACE0AC3C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93C-59D0-49D9-80C8-98328E2ECD0E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E1B4-BA0F-461A-ABB8-21504553AD4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EFFEAA-646E-42FA-BDEC-EC6E063F63DA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10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3FC6F6-43A4-4EB2-9E41-FA8370328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EA34D-A91D-413B-AB97-EA7302F78146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52E8C-38F2-46EF-B481-AFBD4894B5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2275" y="4038600"/>
            <a:ext cx="7146925" cy="1828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030513122 -  Discrete Mathematics</a:t>
            </a:r>
          </a:p>
          <a:p>
            <a:r>
              <a:rPr lang="en-US" dirty="0"/>
              <a:t>Asst. Prof. Dr. 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Power Set (1)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</a:t>
            </a:r>
            <a:r>
              <a:rPr lang="en-US" altLang="en-US" dirty="0"/>
              <a:t>P</a:t>
            </a:r>
            <a:r>
              <a:rPr lang="en-US" altLang="en-US" dirty="0" smtClean="0"/>
              <a:t>ower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</a:t>
            </a:r>
            <a:r>
              <a:rPr lang="en-US" altLang="en-US" dirty="0" smtClean="0"/>
              <a:t>set </a:t>
            </a:r>
            <a:r>
              <a:rPr lang="en-US" altLang="en-US" dirty="0" smtClean="0"/>
              <a:t>S</a:t>
            </a:r>
            <a:r>
              <a:rPr lang="th-TH" altLang="en-US" dirty="0" smtClean="0"/>
              <a:t> สามารถเขียนย่อว่า</a:t>
            </a:r>
            <a:r>
              <a:rPr lang="en-US" altLang="en-US" dirty="0" smtClean="0"/>
              <a:t> </a:t>
            </a:r>
            <a:r>
              <a:rPr lang="en-US" altLang="en-US" dirty="0" smtClean="0"/>
              <a:t>P(S), </a:t>
            </a:r>
            <a:r>
              <a:rPr lang="th-TH" altLang="en-US" dirty="0" smtClean="0"/>
              <a:t>ซึ่งหมายถึงเป็น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ของทุก</a:t>
            </a:r>
            <a:r>
              <a:rPr lang="en-US" altLang="en-US" dirty="0" smtClean="0"/>
              <a:t> </a:t>
            </a:r>
            <a:r>
              <a:rPr lang="en-US" altLang="en-US" dirty="0" smtClean="0"/>
              <a:t>subsets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S</a:t>
            </a:r>
            <a:endParaRPr lang="th-TH" altLang="en-US" dirty="0" smtClean="0"/>
          </a:p>
          <a:p>
            <a:pPr marL="0" indent="0">
              <a:buNone/>
            </a:pPr>
            <a:endParaRPr lang="en-US" altLang="en-US" sz="1000" dirty="0" smtClean="0"/>
          </a:p>
          <a:p>
            <a:r>
              <a:rPr lang="th-TH" altLang="en-US" b="1" dirty="0" smtClean="0"/>
              <a:t>ตัวอย่าง </a:t>
            </a:r>
            <a:r>
              <a:rPr lang="en-US" altLang="en-US" b="1" dirty="0" smtClean="0"/>
              <a:t>:</a:t>
            </a:r>
            <a:endParaRPr lang="en-US" altLang="en-US" b="1" dirty="0" smtClean="0"/>
          </a:p>
          <a:p>
            <a:pPr lvl="1"/>
            <a:r>
              <a:rPr lang="th-TH" altLang="en-US" sz="2400" dirty="0" smtClean="0"/>
              <a:t>กำหนด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A={</a:t>
            </a:r>
            <a:r>
              <a:rPr lang="en-US" altLang="en-US" sz="2400" dirty="0" err="1" smtClean="0"/>
              <a:t>a,b,c</a:t>
            </a:r>
            <a:r>
              <a:rPr lang="en-US" altLang="en-US" sz="2400" dirty="0" smtClean="0"/>
              <a:t>}</a:t>
            </a:r>
            <a:endParaRPr lang="th-TH" altLang="en-US" sz="2400" dirty="0"/>
          </a:p>
          <a:p>
            <a:pPr lvl="2"/>
            <a:r>
              <a:rPr lang="en-US" altLang="en-US" sz="2100" dirty="0" smtClean="0"/>
              <a:t>P(A</a:t>
            </a:r>
            <a:r>
              <a:rPr lang="en-US" altLang="en-US" sz="2100" dirty="0" smtClean="0"/>
              <a:t>)={</a:t>
            </a:r>
            <a:r>
              <a:rPr lang="en-US" altLang="en-US" sz="2100" dirty="0" smtClean="0">
                <a:solidFill>
                  <a:srgbClr val="C00000"/>
                </a:solidFill>
                <a:sym typeface="Symbol" panose="05050102010706020507" pitchFamily="18" charset="2"/>
              </a:rPr>
              <a:t></a:t>
            </a:r>
            <a:r>
              <a:rPr lang="en-US" altLang="en-US" sz="2100" dirty="0" smtClean="0">
                <a:sym typeface="Symbol" panose="05050102010706020507" pitchFamily="18" charset="2"/>
              </a:rPr>
              <a:t>,</a:t>
            </a:r>
            <a:r>
              <a:rPr lang="th-TH" altLang="en-US" sz="2100" dirty="0" smtClean="0">
                <a:sym typeface="Symbol" panose="05050102010706020507" pitchFamily="18" charset="2"/>
              </a:rPr>
              <a:t> </a:t>
            </a:r>
            <a:r>
              <a:rPr lang="en-US" altLang="en-US" sz="2100" dirty="0" smtClean="0">
                <a:sym typeface="Symbol" panose="05050102010706020507" pitchFamily="18" charset="2"/>
              </a:rPr>
              <a:t>{</a:t>
            </a:r>
            <a:r>
              <a:rPr lang="en-US" altLang="en-US" sz="2100" dirty="0" smtClean="0">
                <a:sym typeface="Symbol" panose="05050102010706020507" pitchFamily="18" charset="2"/>
              </a:rPr>
              <a:t>a</a:t>
            </a:r>
            <a:r>
              <a:rPr lang="en-US" altLang="en-US" sz="2100" dirty="0" smtClean="0">
                <a:sym typeface="Symbol" panose="05050102010706020507" pitchFamily="18" charset="2"/>
              </a:rPr>
              <a:t>},</a:t>
            </a:r>
            <a:r>
              <a:rPr lang="th-TH" altLang="en-US" sz="2100" dirty="0" smtClean="0">
                <a:sym typeface="Symbol" panose="05050102010706020507" pitchFamily="18" charset="2"/>
              </a:rPr>
              <a:t> </a:t>
            </a:r>
            <a:r>
              <a:rPr lang="en-US" altLang="en-US" sz="2100" dirty="0" smtClean="0">
                <a:sym typeface="Symbol" panose="05050102010706020507" pitchFamily="18" charset="2"/>
              </a:rPr>
              <a:t>{</a:t>
            </a:r>
            <a:r>
              <a:rPr lang="en-US" altLang="en-US" sz="2100" dirty="0" smtClean="0">
                <a:sym typeface="Symbol" panose="05050102010706020507" pitchFamily="18" charset="2"/>
              </a:rPr>
              <a:t>b</a:t>
            </a:r>
            <a:r>
              <a:rPr lang="en-US" altLang="en-US" sz="2100" dirty="0" smtClean="0">
                <a:sym typeface="Symbol" panose="05050102010706020507" pitchFamily="18" charset="2"/>
              </a:rPr>
              <a:t>},</a:t>
            </a:r>
            <a:r>
              <a:rPr lang="th-TH" altLang="en-US" sz="2100" dirty="0" smtClean="0">
                <a:sym typeface="Symbol" panose="05050102010706020507" pitchFamily="18" charset="2"/>
              </a:rPr>
              <a:t> </a:t>
            </a:r>
            <a:r>
              <a:rPr lang="en-US" altLang="en-US" sz="2100" dirty="0" smtClean="0">
                <a:sym typeface="Symbol" panose="05050102010706020507" pitchFamily="18" charset="2"/>
              </a:rPr>
              <a:t>{</a:t>
            </a:r>
            <a:r>
              <a:rPr lang="en-US" altLang="en-US" sz="2100" dirty="0" smtClean="0">
                <a:sym typeface="Symbol" panose="05050102010706020507" pitchFamily="18" charset="2"/>
              </a:rPr>
              <a:t>c</a:t>
            </a:r>
            <a:r>
              <a:rPr lang="en-US" altLang="en-US" sz="2100" dirty="0" smtClean="0">
                <a:sym typeface="Symbol" panose="05050102010706020507" pitchFamily="18" charset="2"/>
              </a:rPr>
              <a:t>},</a:t>
            </a:r>
            <a:r>
              <a:rPr lang="th-TH" altLang="en-US" sz="2100" dirty="0" smtClean="0">
                <a:sym typeface="Symbol" panose="05050102010706020507" pitchFamily="18" charset="2"/>
              </a:rPr>
              <a:t> </a:t>
            </a:r>
            <a:r>
              <a:rPr lang="en-US" altLang="en-US" sz="2100" dirty="0" smtClean="0">
                <a:sym typeface="Symbol" panose="05050102010706020507" pitchFamily="18" charset="2"/>
              </a:rPr>
              <a:t>{</a:t>
            </a:r>
            <a:r>
              <a:rPr lang="en-US" altLang="en-US" sz="2100" dirty="0" err="1" smtClean="0">
                <a:sym typeface="Symbol" panose="05050102010706020507" pitchFamily="18" charset="2"/>
              </a:rPr>
              <a:t>a,b</a:t>
            </a:r>
            <a:r>
              <a:rPr lang="en-US" altLang="en-US" sz="2100" dirty="0" smtClean="0">
                <a:sym typeface="Symbol" panose="05050102010706020507" pitchFamily="18" charset="2"/>
              </a:rPr>
              <a:t>},</a:t>
            </a:r>
            <a:r>
              <a:rPr lang="th-TH" altLang="en-US" sz="2100" dirty="0" smtClean="0">
                <a:sym typeface="Symbol" panose="05050102010706020507" pitchFamily="18" charset="2"/>
              </a:rPr>
              <a:t> </a:t>
            </a:r>
            <a:r>
              <a:rPr lang="en-US" altLang="en-US" sz="2100" dirty="0" smtClean="0">
                <a:sym typeface="Symbol" panose="05050102010706020507" pitchFamily="18" charset="2"/>
              </a:rPr>
              <a:t>{</a:t>
            </a:r>
            <a:r>
              <a:rPr lang="en-US" altLang="en-US" sz="2100" dirty="0" err="1" smtClean="0">
                <a:sym typeface="Symbol" panose="05050102010706020507" pitchFamily="18" charset="2"/>
              </a:rPr>
              <a:t>b,c</a:t>
            </a:r>
            <a:r>
              <a:rPr lang="en-US" altLang="en-US" sz="2100" dirty="0" smtClean="0">
                <a:sym typeface="Symbol" panose="05050102010706020507" pitchFamily="18" charset="2"/>
              </a:rPr>
              <a:t>},</a:t>
            </a:r>
            <a:r>
              <a:rPr lang="th-TH" altLang="en-US" sz="2100" dirty="0" smtClean="0">
                <a:sym typeface="Symbol" panose="05050102010706020507" pitchFamily="18" charset="2"/>
              </a:rPr>
              <a:t> </a:t>
            </a:r>
            <a:r>
              <a:rPr lang="en-US" altLang="en-US" sz="2100" dirty="0" smtClean="0">
                <a:sym typeface="Symbol" panose="05050102010706020507" pitchFamily="18" charset="2"/>
              </a:rPr>
              <a:t>{</a:t>
            </a:r>
            <a:r>
              <a:rPr lang="en-US" altLang="en-US" sz="2100" dirty="0" err="1" smtClean="0">
                <a:sym typeface="Symbol" panose="05050102010706020507" pitchFamily="18" charset="2"/>
              </a:rPr>
              <a:t>a,c</a:t>
            </a:r>
            <a:r>
              <a:rPr lang="en-US" altLang="en-US" sz="2100" dirty="0" smtClean="0">
                <a:sym typeface="Symbol" panose="05050102010706020507" pitchFamily="18" charset="2"/>
              </a:rPr>
              <a:t>},</a:t>
            </a:r>
            <a:r>
              <a:rPr lang="th-TH" altLang="en-US" sz="2100" dirty="0" smtClean="0">
                <a:sym typeface="Symbol" panose="05050102010706020507" pitchFamily="18" charset="2"/>
              </a:rPr>
              <a:t> </a:t>
            </a:r>
            <a:r>
              <a:rPr lang="en-US" altLang="en-US" sz="2100" dirty="0" smtClean="0">
                <a:solidFill>
                  <a:srgbClr val="C00000"/>
                </a:solidFill>
                <a:sym typeface="Symbol" panose="05050102010706020507" pitchFamily="18" charset="2"/>
              </a:rPr>
              <a:t>{</a:t>
            </a:r>
            <a:r>
              <a:rPr lang="en-US" altLang="en-US" sz="2100" dirty="0" err="1" smtClean="0">
                <a:solidFill>
                  <a:srgbClr val="C00000"/>
                </a:solidFill>
                <a:sym typeface="Symbol" panose="05050102010706020507" pitchFamily="18" charset="2"/>
              </a:rPr>
              <a:t>a,b,c</a:t>
            </a:r>
            <a:r>
              <a:rPr lang="en-US" altLang="en-US" sz="2100" dirty="0" smtClean="0">
                <a:solidFill>
                  <a:srgbClr val="C00000"/>
                </a:solidFill>
                <a:sym typeface="Symbol" panose="05050102010706020507" pitchFamily="18" charset="2"/>
              </a:rPr>
              <a:t>}</a:t>
            </a:r>
            <a:r>
              <a:rPr lang="en-US" altLang="en-US" sz="2100" dirty="0" smtClean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th-TH" altLang="en-US" sz="2400" dirty="0" smtClean="0">
                <a:sym typeface="Symbol" panose="05050102010706020507" pitchFamily="18" charset="2"/>
              </a:rPr>
              <a:t>กำหนด </a:t>
            </a:r>
            <a:r>
              <a:rPr lang="en-US" altLang="en-US" sz="2400" dirty="0" smtClean="0">
                <a:sym typeface="Symbol" panose="05050102010706020507" pitchFamily="18" charset="2"/>
              </a:rPr>
              <a:t>A</a:t>
            </a:r>
            <a:r>
              <a:rPr lang="en-US" altLang="en-US" sz="2400" dirty="0" smtClean="0">
                <a:sym typeface="Symbol" panose="05050102010706020507" pitchFamily="18" charset="2"/>
              </a:rPr>
              <a:t>={{</a:t>
            </a:r>
            <a:r>
              <a:rPr lang="en-US" altLang="en-US" sz="2400" dirty="0" err="1" smtClean="0">
                <a:sym typeface="Symbol" panose="05050102010706020507" pitchFamily="18" charset="2"/>
              </a:rPr>
              <a:t>a,b</a:t>
            </a:r>
            <a:r>
              <a:rPr lang="en-US" altLang="en-US" sz="2400" dirty="0" smtClean="0">
                <a:sym typeface="Symbol" panose="05050102010706020507" pitchFamily="18" charset="2"/>
              </a:rPr>
              <a:t>},</a:t>
            </a:r>
            <a:r>
              <a:rPr lang="th-TH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 smtClean="0">
                <a:sym typeface="Symbol" panose="05050102010706020507" pitchFamily="18" charset="2"/>
              </a:rPr>
              <a:t>c}</a:t>
            </a:r>
            <a:endParaRPr lang="th-TH" altLang="en-US" sz="2400" dirty="0" smtClean="0">
              <a:sym typeface="Symbol" panose="05050102010706020507" pitchFamily="18" charset="2"/>
            </a:endParaRPr>
          </a:p>
          <a:p>
            <a:pPr lvl="2"/>
            <a:r>
              <a:rPr lang="en-US" altLang="en-US" sz="2100" dirty="0" smtClean="0">
                <a:sym typeface="Symbol" panose="05050102010706020507" pitchFamily="18" charset="2"/>
              </a:rPr>
              <a:t>P(A</a:t>
            </a:r>
            <a:r>
              <a:rPr lang="en-US" altLang="en-US" sz="2100" dirty="0" smtClean="0">
                <a:sym typeface="Symbol" panose="05050102010706020507" pitchFamily="18" charset="2"/>
              </a:rPr>
              <a:t>)={</a:t>
            </a:r>
            <a:r>
              <a:rPr lang="en-US" altLang="en-US" sz="2100" dirty="0" smtClean="0">
                <a:solidFill>
                  <a:srgbClr val="C00000"/>
                </a:solidFill>
                <a:sym typeface="Symbol" panose="05050102010706020507" pitchFamily="18" charset="2"/>
              </a:rPr>
              <a:t></a:t>
            </a:r>
            <a:r>
              <a:rPr lang="en-US" altLang="en-US" sz="2100" dirty="0" smtClean="0">
                <a:sym typeface="Symbol" panose="05050102010706020507" pitchFamily="18" charset="2"/>
              </a:rPr>
              <a:t>,</a:t>
            </a:r>
            <a:r>
              <a:rPr lang="th-TH" altLang="en-US" sz="2100" dirty="0" smtClean="0">
                <a:sym typeface="Symbol" panose="05050102010706020507" pitchFamily="18" charset="2"/>
              </a:rPr>
              <a:t> </a:t>
            </a:r>
            <a:r>
              <a:rPr lang="en-US" altLang="en-US" sz="2100" dirty="0" smtClean="0">
                <a:sym typeface="Symbol" panose="05050102010706020507" pitchFamily="18" charset="2"/>
              </a:rPr>
              <a:t>{{</a:t>
            </a:r>
            <a:r>
              <a:rPr lang="en-US" altLang="en-US" sz="2100" dirty="0" err="1" smtClean="0">
                <a:sym typeface="Symbol" panose="05050102010706020507" pitchFamily="18" charset="2"/>
              </a:rPr>
              <a:t>a,b</a:t>
            </a:r>
            <a:r>
              <a:rPr lang="en-US" altLang="en-US" sz="2100" dirty="0" smtClean="0">
                <a:sym typeface="Symbol" panose="05050102010706020507" pitchFamily="18" charset="2"/>
              </a:rPr>
              <a:t>}},</a:t>
            </a:r>
            <a:r>
              <a:rPr lang="th-TH" altLang="en-US" sz="2100" dirty="0" smtClean="0">
                <a:sym typeface="Symbol" panose="05050102010706020507" pitchFamily="18" charset="2"/>
              </a:rPr>
              <a:t> </a:t>
            </a:r>
            <a:r>
              <a:rPr lang="en-US" altLang="en-US" sz="2100" dirty="0" smtClean="0">
                <a:sym typeface="Symbol" panose="05050102010706020507" pitchFamily="18" charset="2"/>
              </a:rPr>
              <a:t>{</a:t>
            </a:r>
            <a:r>
              <a:rPr lang="en-US" altLang="en-US" sz="2100" dirty="0" smtClean="0">
                <a:sym typeface="Symbol" panose="05050102010706020507" pitchFamily="18" charset="2"/>
              </a:rPr>
              <a:t>c</a:t>
            </a:r>
            <a:r>
              <a:rPr lang="en-US" altLang="en-US" sz="2100" dirty="0" smtClean="0">
                <a:sym typeface="Symbol" panose="05050102010706020507" pitchFamily="18" charset="2"/>
              </a:rPr>
              <a:t>},</a:t>
            </a:r>
            <a:r>
              <a:rPr lang="th-TH" altLang="en-US" sz="2100" dirty="0" smtClean="0">
                <a:sym typeface="Symbol" panose="05050102010706020507" pitchFamily="18" charset="2"/>
              </a:rPr>
              <a:t> </a:t>
            </a:r>
            <a:r>
              <a:rPr lang="en-US" altLang="en-US" sz="2100" dirty="0" smtClean="0">
                <a:solidFill>
                  <a:srgbClr val="C00000"/>
                </a:solidFill>
                <a:sym typeface="Symbol" panose="05050102010706020507" pitchFamily="18" charset="2"/>
              </a:rPr>
              <a:t>{{</a:t>
            </a:r>
            <a:r>
              <a:rPr lang="en-US" altLang="en-US" sz="2100" dirty="0" err="1" smtClean="0">
                <a:solidFill>
                  <a:srgbClr val="C00000"/>
                </a:solidFill>
                <a:sym typeface="Symbol" panose="05050102010706020507" pitchFamily="18" charset="2"/>
              </a:rPr>
              <a:t>a,b</a:t>
            </a:r>
            <a:r>
              <a:rPr lang="en-US" altLang="en-US" sz="2100" dirty="0" smtClean="0">
                <a:solidFill>
                  <a:srgbClr val="C00000"/>
                </a:solidFill>
                <a:sym typeface="Symbol" panose="05050102010706020507" pitchFamily="18" charset="2"/>
              </a:rPr>
              <a:t>},c</a:t>
            </a:r>
            <a:r>
              <a:rPr lang="en-US" altLang="en-US" sz="2100" dirty="0" smtClean="0">
                <a:solidFill>
                  <a:srgbClr val="C00000"/>
                </a:solidFill>
                <a:sym typeface="Symbol" panose="05050102010706020507" pitchFamily="18" charset="2"/>
              </a:rPr>
              <a:t>}</a:t>
            </a:r>
            <a:r>
              <a:rPr lang="en-US" altLang="en-US" sz="2100" dirty="0" smtClean="0">
                <a:sym typeface="Symbol" panose="05050102010706020507" pitchFamily="18" charset="2"/>
              </a:rPr>
              <a:t>}</a:t>
            </a:r>
            <a:endParaRPr lang="th-TH" altLang="en-US" sz="2100" dirty="0" smtClean="0">
              <a:sym typeface="Symbol" panose="05050102010706020507" pitchFamily="18" charset="2"/>
            </a:endParaRPr>
          </a:p>
          <a:p>
            <a:pPr marL="685800" lvl="2" indent="0">
              <a:buNone/>
            </a:pPr>
            <a:endParaRPr lang="en-US" altLang="en-US" sz="1000" dirty="0" smtClean="0">
              <a:sym typeface="Symbol" panose="05050102010706020507" pitchFamily="18" charset="2"/>
            </a:endParaRPr>
          </a:p>
          <a:p>
            <a:r>
              <a:rPr lang="en-US" altLang="en-US" dirty="0" smtClean="0">
                <a:sym typeface="Symbol" panose="05050102010706020507" pitchFamily="18" charset="2"/>
              </a:rPr>
              <a:t>Empty </a:t>
            </a:r>
            <a:r>
              <a:rPr lang="en-US" altLang="en-US" dirty="0" smtClean="0">
                <a:sym typeface="Symbol" panose="05050102010706020507" pitchFamily="18" charset="2"/>
              </a:rPr>
              <a:t>set  </a:t>
            </a:r>
            <a:r>
              <a:rPr lang="th-TH" altLang="en-US" dirty="0" smtClean="0">
                <a:sym typeface="Symbol" panose="05050102010706020507" pitchFamily="18" charset="2"/>
              </a:rPr>
              <a:t>และ ตัว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set </a:t>
            </a:r>
            <a:r>
              <a:rPr lang="th-TH" altLang="en-US" dirty="0" smtClean="0">
                <a:sym typeface="Symbol" panose="05050102010706020507" pitchFamily="18" charset="2"/>
              </a:rPr>
              <a:t>ของมันเองจะเป็นสมาชิกใน </a:t>
            </a:r>
            <a:r>
              <a:rPr lang="en-US" altLang="en-US" dirty="0" smtClean="0">
                <a:sym typeface="Symbol" panose="05050102010706020507" pitchFamily="18" charset="2"/>
              </a:rPr>
              <a:t>power set</a:t>
            </a:r>
            <a:r>
              <a:rPr lang="th-TH" altLang="en-US" dirty="0" smtClean="0">
                <a:sym typeface="Symbol" panose="05050102010706020507" pitchFamily="18" charset="2"/>
              </a:rPr>
              <a:t> เสมอ</a:t>
            </a:r>
            <a:endParaRPr lang="en-US" altLang="en-US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1790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Power Set (2)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Power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เป็นพื้นฐานของวิธีการจัดวัตถุ</a:t>
            </a:r>
            <a:r>
              <a:rPr lang="en-US" altLang="en-US" dirty="0" smtClean="0"/>
              <a:t> (combinatorial object) </a:t>
            </a:r>
            <a:r>
              <a:rPr lang="th-TH" altLang="en-US" dirty="0" smtClean="0"/>
              <a:t>ซึ่งมีประโยชน์มากเมื่อพิจารณาความเป็นไปได้ทั้งหมดในการจัดหมวดหมู่สมาชิกของ </a:t>
            </a:r>
            <a:r>
              <a:rPr lang="en-US" altLang="en-US" dirty="0" smtClean="0"/>
              <a:t>set</a:t>
            </a:r>
            <a:endParaRPr lang="en-US" altLang="en-US" dirty="0" smtClean="0"/>
          </a:p>
          <a:p>
            <a:r>
              <a:rPr lang="en-US" altLang="en-US" b="1" dirty="0" smtClean="0"/>
              <a:t>Fact</a:t>
            </a:r>
            <a:r>
              <a:rPr lang="en-US" altLang="en-US" dirty="0" smtClean="0"/>
              <a:t>: </a:t>
            </a:r>
            <a:r>
              <a:rPr lang="th-TH" altLang="en-US" dirty="0" smtClean="0"/>
              <a:t>กำหนดให้</a:t>
            </a:r>
            <a:r>
              <a:rPr lang="en-US" altLang="en-US" dirty="0" smtClean="0"/>
              <a:t> </a:t>
            </a:r>
            <a:r>
              <a:rPr lang="en-US" altLang="en-US" dirty="0" smtClean="0"/>
              <a:t>S </a:t>
            </a:r>
            <a:r>
              <a:rPr lang="th-TH" altLang="en-US" dirty="0" smtClean="0"/>
              <a:t>เป็น</a:t>
            </a:r>
            <a:r>
              <a:rPr lang="en-US" altLang="en-US" dirty="0" smtClean="0"/>
              <a:t>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ที่</a:t>
            </a:r>
            <a:r>
              <a:rPr lang="en-US" altLang="en-US" dirty="0" smtClean="0"/>
              <a:t> </a:t>
            </a:r>
            <a:r>
              <a:rPr lang="en-US" altLang="en-US" dirty="0" smtClean="0"/>
              <a:t>|S|=n, </a:t>
            </a:r>
            <a:r>
              <a:rPr lang="th-TH" altLang="en-US" dirty="0" smtClean="0"/>
              <a:t>แล้ว</a:t>
            </a:r>
            <a:endParaRPr lang="en-US" altLang="en-US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dirty="0" smtClean="0"/>
              <a:t>|P(S)| = </a:t>
            </a:r>
            <a:r>
              <a:rPr lang="en-US" altLang="en-US" dirty="0" smtClean="0"/>
              <a:t>2</a:t>
            </a:r>
            <a:r>
              <a:rPr lang="en-US" altLang="en-US" baseline="30000" dirty="0" smtClean="0"/>
              <a:t>n</a:t>
            </a:r>
            <a:endParaRPr lang="th-TH" altLang="en-US" baseline="30000" dirty="0" smtClean="0"/>
          </a:p>
          <a:p>
            <a:r>
              <a:rPr lang="th-TH" altLang="en-US" dirty="0" smtClean="0"/>
              <a:t>ทดลองทำแบบฝึกหัด</a:t>
            </a:r>
          </a:p>
          <a:p>
            <a:pPr lvl="1"/>
            <a:r>
              <a:rPr lang="th-TH" altLang="en-US" dirty="0" smtClean="0"/>
              <a:t>กำหนดให้ </a:t>
            </a:r>
            <a:r>
              <a:rPr lang="en-US" altLang="en-US" dirty="0" smtClean="0"/>
              <a:t>S = {a, {b, a}, {a, b, c}} </a:t>
            </a:r>
            <a:r>
              <a:rPr lang="th-TH" altLang="en-US" dirty="0" smtClean="0"/>
              <a:t>จงหา </a:t>
            </a:r>
            <a:r>
              <a:rPr lang="en-US" altLang="en-US" dirty="0" smtClean="0"/>
              <a:t>P(S) </a:t>
            </a:r>
            <a:r>
              <a:rPr lang="th-TH" altLang="en-US" dirty="0" smtClean="0"/>
              <a:t>และ </a:t>
            </a:r>
            <a:r>
              <a:rPr lang="en-US" altLang="en-US" dirty="0" smtClean="0"/>
              <a:t>|P(S)|</a:t>
            </a:r>
          </a:p>
          <a:p>
            <a:pPr marL="366713" lvl="1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930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Tuples 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บางครั้ง เราต้องการคำนึงถึงลำดับในชุดกลุ่มข้อมูล</a:t>
            </a:r>
            <a:endParaRPr lang="en-US" altLang="en-US" dirty="0" smtClean="0"/>
          </a:p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N-tuple </a:t>
            </a:r>
            <a:r>
              <a:rPr lang="en-US" altLang="en-US" dirty="0" smtClean="0"/>
              <a:t>(a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,a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,…,a</a:t>
            </a:r>
            <a:r>
              <a:rPr lang="en-US" altLang="en-US" baseline="-25000" dirty="0" smtClean="0"/>
              <a:t>n</a:t>
            </a:r>
            <a:r>
              <a:rPr lang="en-US" altLang="en-US" dirty="0" smtClean="0"/>
              <a:t>) </a:t>
            </a:r>
            <a:r>
              <a:rPr lang="th-TH" altLang="en-US" dirty="0" smtClean="0"/>
              <a:t>เป็นชุดกลุ่มข้อมูลแบบมีลำดับที่ซึ่ง สมาชิก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</a:t>
            </a:r>
            <a:r>
              <a:rPr lang="en-US" altLang="en-US" baseline="-25000" dirty="0" err="1" smtClean="0"/>
              <a:t>i</a:t>
            </a:r>
            <a:r>
              <a:rPr lang="en-US" altLang="en-US" dirty="0" smtClean="0"/>
              <a:t> </a:t>
            </a:r>
            <a:r>
              <a:rPr lang="th-TH" altLang="en-US" dirty="0" smtClean="0"/>
              <a:t>จะเป็นสมาชิกตัวที่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th-TH" altLang="en-US" dirty="0" smtClean="0"/>
              <a:t> เมื่อ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=1,2,…,n</a:t>
            </a:r>
          </a:p>
          <a:p>
            <a:r>
              <a:rPr lang="en-US" altLang="en-US" dirty="0" smtClean="0"/>
              <a:t>N-tuples 2 </a:t>
            </a:r>
            <a:r>
              <a:rPr lang="th-TH" altLang="en-US" dirty="0" smtClean="0"/>
              <a:t>ตัว </a:t>
            </a:r>
            <a:r>
              <a:rPr lang="en-US" altLang="en-US" dirty="0" smtClean="0"/>
              <a:t>: (a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,a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,</a:t>
            </a:r>
            <a:r>
              <a:rPr lang="en-US" altLang="en-US" dirty="0" smtClean="0"/>
              <a:t>…,a</a:t>
            </a:r>
            <a:r>
              <a:rPr lang="en-US" altLang="en-US" baseline="-25000" dirty="0" smtClean="0"/>
              <a:t>n</a:t>
            </a:r>
            <a:r>
              <a:rPr lang="en-US" altLang="en-US" dirty="0" smtClean="0"/>
              <a:t>)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dirty="0" smtClean="0"/>
              <a:t>(b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,b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,…,</a:t>
            </a:r>
            <a:r>
              <a:rPr lang="en-US" altLang="en-US" dirty="0" err="1" smtClean="0"/>
              <a:t>b</a:t>
            </a:r>
            <a:r>
              <a:rPr lang="en-US" altLang="en-US" baseline="-25000" dirty="0" err="1" smtClean="0"/>
              <a:t>n</a:t>
            </a:r>
            <a:r>
              <a:rPr lang="en-US" altLang="en-US" dirty="0" smtClean="0"/>
              <a:t>) </a:t>
            </a:r>
            <a:r>
              <a:rPr lang="th-TH" altLang="en-US" dirty="0" smtClean="0"/>
              <a:t>จะเท่ากัน ก็ต่อเมื่อ </a:t>
            </a:r>
            <a:r>
              <a:rPr lang="en-US" altLang="en-US" dirty="0" err="1"/>
              <a:t>a</a:t>
            </a:r>
            <a:r>
              <a:rPr lang="en-US" altLang="en-US" baseline="-25000" dirty="0" err="1"/>
              <a:t>i</a:t>
            </a:r>
            <a:r>
              <a:rPr lang="en-US" altLang="en-US" dirty="0"/>
              <a:t>=b</a:t>
            </a:r>
            <a:r>
              <a:rPr lang="en-US" altLang="en-US" baseline="-25000" dirty="0"/>
              <a:t>i </a:t>
            </a:r>
            <a:r>
              <a:rPr lang="th-TH" altLang="en-US" baseline="-25000" dirty="0" smtClean="0"/>
              <a:t> </a:t>
            </a:r>
            <a:r>
              <a:rPr lang="th-TH" altLang="en-US" dirty="0" smtClean="0"/>
              <a:t>สำหรับทุกค่า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=1,2,…,</a:t>
            </a:r>
            <a:r>
              <a:rPr lang="en-US" altLang="en-US" dirty="0" smtClean="0"/>
              <a:t>n</a:t>
            </a:r>
            <a:endParaRPr lang="en-US" altLang="en-US" baseline="-25000" dirty="0" smtClean="0"/>
          </a:p>
          <a:p>
            <a:r>
              <a:rPr lang="en-US" altLang="en-US" dirty="0" smtClean="0"/>
              <a:t>2-tuple </a:t>
            </a:r>
            <a:r>
              <a:rPr lang="en-US" altLang="en-US" dirty="0" smtClean="0"/>
              <a:t>(n=2) </a:t>
            </a:r>
            <a:r>
              <a:rPr lang="th-TH" altLang="en-US" dirty="0" smtClean="0"/>
              <a:t>จะเรียกว่า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ordered pair</a:t>
            </a:r>
          </a:p>
        </p:txBody>
      </p:sp>
    </p:spTree>
    <p:extLst>
      <p:ext uri="{BB962C8B-B14F-4D97-AF65-F5344CB8AC3E}">
        <p14:creationId xmlns:p14="http://schemas.microsoft.com/office/powerpoint/2010/main" val="201179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Cartesian </a:t>
            </a:r>
            <a:r>
              <a:rPr lang="en-US" altLang="en-US" dirty="0" smtClean="0"/>
              <a:t>Product</a:t>
            </a:r>
            <a:endParaRPr lang="en-US" altLang="en-US" dirty="0" smtClean="0"/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r>
              <a:rPr lang="th-TH" altLang="en-US" sz="2600" b="1" dirty="0" smtClean="0"/>
              <a:t>คำนิยาม</a:t>
            </a:r>
            <a:r>
              <a:rPr lang="en-US" altLang="en-US" sz="2600" b="1" dirty="0" smtClean="0"/>
              <a:t>:</a:t>
            </a:r>
            <a:r>
              <a:rPr lang="en-US" altLang="en-US" sz="2600" dirty="0" smtClean="0"/>
              <a:t> </a:t>
            </a:r>
            <a:r>
              <a:rPr lang="th-TH" altLang="en-US" sz="2600" dirty="0" smtClean="0"/>
              <a:t>กำหนดให้</a:t>
            </a:r>
            <a:r>
              <a:rPr lang="en-US" altLang="en-US" sz="2600" dirty="0" smtClean="0"/>
              <a:t> </a:t>
            </a:r>
            <a:r>
              <a:rPr lang="en-US" altLang="en-US" sz="2600" dirty="0" smtClean="0"/>
              <a:t>A </a:t>
            </a:r>
            <a:r>
              <a:rPr lang="th-TH" altLang="en-US" sz="2600" dirty="0" smtClean="0"/>
              <a:t>และ </a:t>
            </a:r>
            <a:r>
              <a:rPr lang="en-US" altLang="en-US" sz="2600" dirty="0" smtClean="0"/>
              <a:t>B </a:t>
            </a:r>
            <a:r>
              <a:rPr lang="th-TH" altLang="en-US" sz="2600" dirty="0" smtClean="0"/>
              <a:t>เป็น </a:t>
            </a:r>
            <a:r>
              <a:rPr lang="en-US" altLang="en-US" sz="2600" dirty="0" smtClean="0"/>
              <a:t>2 sets, </a:t>
            </a:r>
            <a:r>
              <a:rPr lang="en-US" altLang="en-US" sz="2600" dirty="0" smtClean="0">
                <a:solidFill>
                  <a:srgbClr val="FF0000"/>
                </a:solidFill>
              </a:rPr>
              <a:t>Cartesian </a:t>
            </a:r>
            <a:r>
              <a:rPr lang="en-US" altLang="en-US" sz="2600" dirty="0" smtClean="0">
                <a:solidFill>
                  <a:srgbClr val="FF0000"/>
                </a:solidFill>
              </a:rPr>
              <a:t>product</a:t>
            </a:r>
            <a:r>
              <a:rPr lang="en-US" altLang="en-US" sz="2600" dirty="0" smtClean="0"/>
              <a:t> </a:t>
            </a:r>
            <a:r>
              <a:rPr lang="th-TH" altLang="en-US" sz="2600" dirty="0" smtClean="0"/>
              <a:t>ของ</a:t>
            </a:r>
            <a:r>
              <a:rPr lang="en-US" altLang="en-US" sz="2600" dirty="0" smtClean="0"/>
              <a:t> </a:t>
            </a:r>
            <a:r>
              <a:rPr lang="en-US" altLang="en-US" sz="2600" dirty="0" smtClean="0"/>
              <a:t>A </a:t>
            </a:r>
            <a:r>
              <a:rPr lang="th-TH" altLang="en-US" sz="2600" dirty="0" smtClean="0"/>
              <a:t>และ</a:t>
            </a:r>
            <a:r>
              <a:rPr lang="en-US" altLang="en-US" sz="2600" dirty="0" smtClean="0"/>
              <a:t> B</a:t>
            </a:r>
            <a:r>
              <a:rPr lang="th-TH" altLang="en-US" sz="2600" dirty="0" smtClean="0"/>
              <a:t> เขียนย่อได้คือ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AxB</a:t>
            </a:r>
            <a:r>
              <a:rPr lang="en-US" altLang="en-US" sz="2600" dirty="0" smtClean="0"/>
              <a:t>, </a:t>
            </a:r>
            <a:r>
              <a:rPr lang="th-TH" altLang="en-US" sz="2600" dirty="0" smtClean="0"/>
              <a:t>ซึ่งเป็น </a:t>
            </a:r>
            <a:r>
              <a:rPr lang="en-US" altLang="en-US" sz="2600" dirty="0" smtClean="0"/>
              <a:t>set </a:t>
            </a:r>
            <a:r>
              <a:rPr lang="th-TH" altLang="en-US" sz="2600" dirty="0" smtClean="0"/>
              <a:t>ของทุก </a:t>
            </a:r>
            <a:r>
              <a:rPr lang="en-US" altLang="en-US" sz="2600" dirty="0" smtClean="0"/>
              <a:t>2-tuple </a:t>
            </a:r>
            <a:r>
              <a:rPr lang="en-US" altLang="en-US" sz="2600" dirty="0" smtClean="0"/>
              <a:t>(</a:t>
            </a:r>
            <a:r>
              <a:rPr lang="en-US" altLang="en-US" sz="2600" dirty="0" err="1" smtClean="0"/>
              <a:t>a,b</a:t>
            </a:r>
            <a:r>
              <a:rPr lang="en-US" altLang="en-US" sz="2600" dirty="0" smtClean="0"/>
              <a:t>) </a:t>
            </a:r>
            <a:r>
              <a:rPr lang="th-TH" altLang="en-US" sz="2600" dirty="0" smtClean="0"/>
              <a:t>โดยที่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a</a:t>
            </a:r>
            <a:r>
              <a:rPr lang="en-US" altLang="en-US" sz="2600" dirty="0" err="1" smtClean="0">
                <a:sym typeface="Symbol" panose="05050102010706020507" pitchFamily="18" charset="2"/>
              </a:rPr>
              <a:t></a:t>
            </a:r>
            <a:r>
              <a:rPr lang="en-US" altLang="en-US" sz="2600" dirty="0" err="1" smtClean="0"/>
              <a:t>A</a:t>
            </a:r>
            <a:r>
              <a:rPr lang="en-US" altLang="en-US" sz="2600" dirty="0" smtClean="0"/>
              <a:t> </a:t>
            </a:r>
            <a:r>
              <a:rPr lang="th-TH" altLang="en-US" sz="2600" dirty="0" smtClean="0"/>
              <a:t>และ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b</a:t>
            </a:r>
            <a:r>
              <a:rPr lang="en-US" altLang="en-US" sz="2600" dirty="0" err="1" smtClean="0">
                <a:sym typeface="Symbol" panose="05050102010706020507" pitchFamily="18" charset="2"/>
              </a:rPr>
              <a:t></a:t>
            </a:r>
            <a:r>
              <a:rPr lang="en-US" altLang="en-US" sz="2600" dirty="0" err="1" smtClean="0"/>
              <a:t>B</a:t>
            </a:r>
            <a:endParaRPr lang="en-US" altLang="en-US" sz="2600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400" dirty="0" err="1" smtClean="0"/>
              <a:t>AxB</a:t>
            </a:r>
            <a:r>
              <a:rPr lang="en-US" altLang="en-US" sz="2400" dirty="0" smtClean="0"/>
              <a:t> = { (</a:t>
            </a:r>
            <a:r>
              <a:rPr lang="en-US" altLang="en-US" sz="2400" dirty="0" err="1" smtClean="0"/>
              <a:t>a,b</a:t>
            </a:r>
            <a:r>
              <a:rPr lang="en-US" altLang="en-US" sz="2400" dirty="0" smtClean="0"/>
              <a:t>) | (</a:t>
            </a:r>
            <a:r>
              <a:rPr lang="en-US" altLang="en-US" sz="2400" dirty="0" err="1" smtClean="0"/>
              <a:t>a</a:t>
            </a:r>
            <a:r>
              <a:rPr lang="en-US" altLang="en-US" sz="2400" dirty="0" err="1" smtClean="0">
                <a:sym typeface="Symbol" panose="05050102010706020507" pitchFamily="18" charset="2"/>
              </a:rPr>
              <a:t></a:t>
            </a:r>
            <a:r>
              <a:rPr lang="en-US" altLang="en-US" sz="2400" dirty="0" err="1" smtClean="0"/>
              <a:t>A</a:t>
            </a:r>
            <a:r>
              <a:rPr lang="en-US" altLang="en-US" sz="2400" dirty="0" smtClean="0"/>
              <a:t>) </a:t>
            </a:r>
            <a:r>
              <a:rPr lang="en-US" altLang="en-US" sz="2400" dirty="0" smtClean="0">
                <a:sym typeface="Symbol" panose="05050102010706020507" pitchFamily="18" charset="2"/>
              </a:rPr>
              <a:t></a:t>
            </a:r>
            <a:r>
              <a:rPr lang="en-US" altLang="en-US" sz="2400" dirty="0" smtClean="0"/>
              <a:t> (b</a:t>
            </a:r>
            <a:r>
              <a:rPr lang="en-US" altLang="en-US" sz="2400" dirty="0" smtClean="0">
                <a:sym typeface="Symbol" panose="05050102010706020507" pitchFamily="18" charset="2"/>
              </a:rPr>
              <a:t>  </a:t>
            </a:r>
            <a:r>
              <a:rPr lang="en-US" altLang="en-US" sz="2400" dirty="0" smtClean="0"/>
              <a:t>B) }</a:t>
            </a:r>
          </a:p>
          <a:p>
            <a:r>
              <a:rPr lang="en-US" altLang="en-US" sz="2600" dirty="0" smtClean="0"/>
              <a:t>Cartesian </a:t>
            </a:r>
            <a:r>
              <a:rPr lang="en-US" altLang="en-US" sz="2600" dirty="0" smtClean="0"/>
              <a:t>product </a:t>
            </a:r>
            <a:r>
              <a:rPr lang="th-TH" altLang="en-US" sz="2600" dirty="0" smtClean="0"/>
              <a:t>บางครั้งถูกเรียกว่า</a:t>
            </a:r>
            <a:r>
              <a:rPr lang="en-US" altLang="en-US" sz="2600" dirty="0" smtClean="0"/>
              <a:t> </a:t>
            </a:r>
            <a:r>
              <a:rPr lang="en-US" altLang="en-US" sz="2600" dirty="0" smtClean="0">
                <a:solidFill>
                  <a:srgbClr val="FF0000"/>
                </a:solidFill>
              </a:rPr>
              <a:t>cross product</a:t>
            </a:r>
          </a:p>
          <a:p>
            <a:r>
              <a:rPr lang="th-TH" altLang="en-US" sz="2600" b="1" dirty="0" smtClean="0"/>
              <a:t>คำนิยาม</a:t>
            </a:r>
            <a:r>
              <a:rPr lang="en-US" altLang="en-US" sz="2600" dirty="0" smtClean="0"/>
              <a:t>: Subset </a:t>
            </a:r>
            <a:r>
              <a:rPr lang="en-US" altLang="en-US" sz="2600" dirty="0" smtClean="0"/>
              <a:t>of a Cartesian product, R </a:t>
            </a:r>
            <a:r>
              <a:rPr lang="en-US" altLang="en-US" sz="2600" dirty="0" smtClean="0">
                <a:sym typeface="Symbol" panose="05050102010706020507" pitchFamily="18" charset="2"/>
              </a:rPr>
              <a:t> </a:t>
            </a:r>
            <a:r>
              <a:rPr lang="en-US" altLang="en-US" sz="2600" dirty="0" err="1" smtClean="0"/>
              <a:t>AxB</a:t>
            </a:r>
            <a:r>
              <a:rPr lang="en-US" altLang="en-US" sz="2600" dirty="0" smtClean="0"/>
              <a:t> </a:t>
            </a:r>
            <a:r>
              <a:rPr lang="th-TH" altLang="en-US" sz="2600" dirty="0" smtClean="0"/>
              <a:t>จะเรียกว่า</a:t>
            </a:r>
            <a:r>
              <a:rPr lang="en-US" altLang="en-US" sz="2600" dirty="0" smtClean="0">
                <a:solidFill>
                  <a:srgbClr val="FF0000"/>
                </a:solidFill>
              </a:rPr>
              <a:t>relation</a:t>
            </a:r>
            <a:r>
              <a:rPr lang="en-US" altLang="en-US" sz="2600" dirty="0" smtClean="0"/>
              <a:t>. (</a:t>
            </a:r>
            <a:r>
              <a:rPr lang="th-TH" altLang="en-US" sz="2600" dirty="0" smtClean="0"/>
              <a:t>จะเรียนในบทถัดๆ ไป</a:t>
            </a:r>
            <a:r>
              <a:rPr lang="en-US" altLang="en-US" sz="2600" dirty="0" smtClean="0"/>
              <a:t>)</a:t>
            </a:r>
            <a:endParaRPr lang="en-US" altLang="en-US" sz="2600" dirty="0" smtClean="0"/>
          </a:p>
          <a:p>
            <a:r>
              <a:rPr lang="th-TH" altLang="en-US" sz="2600" b="1" dirty="0" smtClean="0"/>
              <a:t>ข้อควรระวัง</a:t>
            </a:r>
            <a:r>
              <a:rPr lang="en-US" altLang="en-US" sz="2600" b="1" dirty="0" smtClean="0"/>
              <a:t>: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AxB</a:t>
            </a:r>
            <a:r>
              <a:rPr lang="en-US" altLang="en-US" sz="2600" dirty="0" smtClean="0"/>
              <a:t> </a:t>
            </a:r>
            <a:r>
              <a:rPr lang="en-US" altLang="en-US" sz="2600" dirty="0" smtClean="0">
                <a:sym typeface="Symbol" panose="05050102010706020507" pitchFamily="18" charset="2"/>
              </a:rPr>
              <a:t>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BxA</a:t>
            </a:r>
            <a:r>
              <a:rPr lang="en-US" altLang="en-US" sz="2600" dirty="0" smtClean="0"/>
              <a:t> </a:t>
            </a:r>
            <a:r>
              <a:rPr lang="th-TH" altLang="en-US" sz="2600" dirty="0" smtClean="0"/>
              <a:t>ยกเว้น</a:t>
            </a:r>
            <a:r>
              <a:rPr lang="en-US" altLang="en-US" sz="2600" dirty="0" smtClean="0"/>
              <a:t> </a:t>
            </a:r>
            <a:r>
              <a:rPr lang="en-US" altLang="en-US" sz="2600" dirty="0" smtClean="0"/>
              <a:t>A=</a:t>
            </a:r>
            <a:r>
              <a:rPr lang="en-US" altLang="en-US" sz="2600" dirty="0" smtClean="0">
                <a:sym typeface="Symbol" panose="05050102010706020507" pitchFamily="18" charset="2"/>
              </a:rPr>
              <a:t></a:t>
            </a:r>
            <a:r>
              <a:rPr lang="en-US" altLang="en-US" sz="2600" dirty="0" smtClean="0"/>
              <a:t> </a:t>
            </a:r>
            <a:r>
              <a:rPr lang="th-TH" altLang="en-US" sz="2600" dirty="0" smtClean="0"/>
              <a:t>หรือ</a:t>
            </a:r>
            <a:r>
              <a:rPr lang="en-US" altLang="en-US" sz="2600" dirty="0" smtClean="0"/>
              <a:t> </a:t>
            </a:r>
            <a:r>
              <a:rPr lang="en-US" altLang="en-US" sz="2600" dirty="0" smtClean="0"/>
              <a:t>B=</a:t>
            </a:r>
            <a:r>
              <a:rPr lang="en-US" altLang="en-US" sz="2600" dirty="0" smtClean="0">
                <a:sym typeface="Symbol" panose="05050102010706020507" pitchFamily="18" charset="2"/>
              </a:rPr>
              <a:t></a:t>
            </a:r>
            <a:r>
              <a:rPr lang="en-US" altLang="en-US" sz="2600" dirty="0" smtClean="0"/>
              <a:t> </a:t>
            </a:r>
            <a:r>
              <a:rPr lang="th-TH" altLang="en-US" sz="2600" dirty="0" smtClean="0"/>
              <a:t>หรือ</a:t>
            </a:r>
            <a:r>
              <a:rPr lang="en-US" altLang="en-US" sz="2600" dirty="0" smtClean="0"/>
              <a:t> A=B</a:t>
            </a:r>
            <a:endParaRPr lang="th-TH" altLang="en-US" sz="2600" dirty="0" smtClean="0"/>
          </a:p>
          <a:p>
            <a:r>
              <a:rPr lang="th-TH" altLang="en-US" sz="2600" b="1" dirty="0" smtClean="0"/>
              <a:t>คำนิยาม</a:t>
            </a:r>
            <a:r>
              <a:rPr lang="en-US" altLang="en-US" sz="2600" dirty="0" smtClean="0"/>
              <a:t>: Cartesian </a:t>
            </a:r>
            <a:r>
              <a:rPr lang="en-US" altLang="en-US" sz="2600" dirty="0"/>
              <a:t>product </a:t>
            </a:r>
            <a:r>
              <a:rPr lang="th-TH" altLang="en-US" sz="2600" dirty="0" smtClean="0"/>
              <a:t>ของ</a:t>
            </a:r>
            <a:r>
              <a:rPr lang="en-US" altLang="en-US" sz="2600" dirty="0" smtClean="0"/>
              <a:t> </a:t>
            </a:r>
            <a:r>
              <a:rPr lang="en-US" altLang="en-US" sz="2600" dirty="0"/>
              <a:t>n sets, A</a:t>
            </a:r>
            <a:r>
              <a:rPr lang="en-US" altLang="en-US" sz="2600" baseline="-25000" dirty="0"/>
              <a:t>1</a:t>
            </a:r>
            <a:r>
              <a:rPr lang="en-US" altLang="en-US" sz="2600" dirty="0"/>
              <a:t>,A</a:t>
            </a:r>
            <a:r>
              <a:rPr lang="en-US" altLang="en-US" sz="2600" baseline="-25000" dirty="0"/>
              <a:t>2</a:t>
            </a:r>
            <a:r>
              <a:rPr lang="en-US" altLang="en-US" sz="2600" dirty="0"/>
              <a:t>, …, A</a:t>
            </a:r>
            <a:r>
              <a:rPr lang="en-US" altLang="en-US" sz="2600" baseline="-25000" dirty="0"/>
              <a:t>n</a:t>
            </a:r>
            <a:r>
              <a:rPr lang="en-US" altLang="en-US" sz="2600" dirty="0"/>
              <a:t>, </a:t>
            </a:r>
            <a:r>
              <a:rPr lang="th-TH" altLang="en-US" sz="2600" dirty="0" smtClean="0"/>
              <a:t>ย่อได้ว่า</a:t>
            </a:r>
            <a:r>
              <a:rPr lang="en-US" altLang="en-US" sz="2600" dirty="0" smtClean="0"/>
              <a:t> </a:t>
            </a:r>
            <a:r>
              <a:rPr lang="en-US" altLang="en-US" sz="2600" dirty="0"/>
              <a:t>A</a:t>
            </a:r>
            <a:r>
              <a:rPr lang="en-US" altLang="en-US" sz="2600" baseline="-25000" dirty="0"/>
              <a:t>1</a:t>
            </a:r>
            <a:r>
              <a:rPr lang="en-US" altLang="en-US" sz="2600" dirty="0">
                <a:sym typeface="Symbol" panose="05050102010706020507" pitchFamily="18" charset="2"/>
              </a:rPr>
              <a:t></a:t>
            </a:r>
            <a:r>
              <a:rPr lang="en-US" altLang="en-US" sz="2600" dirty="0"/>
              <a:t>A</a:t>
            </a:r>
            <a:r>
              <a:rPr lang="en-US" altLang="en-US" sz="2600" baseline="-25000" dirty="0"/>
              <a:t>2</a:t>
            </a:r>
            <a:r>
              <a:rPr lang="en-US" altLang="en-US" sz="2600" dirty="0">
                <a:sym typeface="Symbol" panose="05050102010706020507" pitchFamily="18" charset="2"/>
              </a:rPr>
              <a:t></a:t>
            </a:r>
            <a:r>
              <a:rPr lang="en-US" altLang="en-US" sz="2600" dirty="0"/>
              <a:t>…</a:t>
            </a:r>
            <a:r>
              <a:rPr lang="en-US" altLang="en-US" sz="2600" dirty="0">
                <a:sym typeface="Symbol" panose="05050102010706020507" pitchFamily="18" charset="2"/>
              </a:rPr>
              <a:t> </a:t>
            </a:r>
            <a:r>
              <a:rPr lang="en-US" altLang="en-US" sz="2600" dirty="0"/>
              <a:t>A</a:t>
            </a:r>
            <a:r>
              <a:rPr lang="en-US" altLang="en-US" sz="2600" baseline="-25000" dirty="0"/>
              <a:t>n</a:t>
            </a:r>
            <a:r>
              <a:rPr lang="en-US" altLang="en-US" sz="2600" dirty="0"/>
              <a:t>, </a:t>
            </a:r>
            <a:r>
              <a:rPr lang="th-TH" altLang="en-US" sz="2600" dirty="0"/>
              <a:t> </a:t>
            </a:r>
            <a:r>
              <a:rPr lang="th-TH" altLang="en-US" sz="2600" dirty="0" smtClean="0"/>
              <a:t>คือ</a:t>
            </a:r>
            <a:endParaRPr lang="en-US" altLang="en-US" sz="2600" dirty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400" dirty="0"/>
              <a:t>A</a:t>
            </a:r>
            <a:r>
              <a:rPr lang="en-US" altLang="en-US" sz="2400" baseline="-25000" dirty="0"/>
              <a:t>1</a:t>
            </a:r>
            <a:r>
              <a:rPr lang="en-US" altLang="en-US" sz="2400" dirty="0">
                <a:sym typeface="Symbol" panose="05050102010706020507" pitchFamily="18" charset="2"/>
              </a:rPr>
              <a:t></a:t>
            </a:r>
            <a:r>
              <a:rPr lang="en-US" altLang="en-US" sz="2400" dirty="0"/>
              <a:t>A</a:t>
            </a:r>
            <a:r>
              <a:rPr lang="en-US" altLang="en-US" sz="2400" baseline="-25000" dirty="0"/>
              <a:t>2</a:t>
            </a:r>
            <a:r>
              <a:rPr lang="en-US" altLang="en-US" sz="2400" dirty="0">
                <a:sym typeface="Symbol" panose="05050102010706020507" pitchFamily="18" charset="2"/>
              </a:rPr>
              <a:t></a:t>
            </a:r>
            <a:r>
              <a:rPr lang="en-US" altLang="en-US" sz="2400" dirty="0"/>
              <a:t>…</a:t>
            </a:r>
            <a:r>
              <a:rPr lang="en-US" altLang="en-US" sz="2400" dirty="0">
                <a:sym typeface="Symbol" panose="05050102010706020507" pitchFamily="18" charset="2"/>
              </a:rPr>
              <a:t> </a:t>
            </a:r>
            <a:r>
              <a:rPr lang="en-US" altLang="en-US" sz="2400" dirty="0"/>
              <a:t>A</a:t>
            </a:r>
            <a:r>
              <a:rPr lang="en-US" altLang="en-US" sz="2400" baseline="-25000" dirty="0"/>
              <a:t>n </a:t>
            </a:r>
            <a:r>
              <a:rPr lang="en-US" altLang="en-US" sz="2400" dirty="0"/>
              <a:t>={ (a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,a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,…,a</a:t>
            </a:r>
            <a:r>
              <a:rPr lang="en-US" altLang="en-US" sz="2400" baseline="-25000" dirty="0"/>
              <a:t>n</a:t>
            </a:r>
            <a:r>
              <a:rPr lang="en-US" altLang="en-US" sz="2400" dirty="0"/>
              <a:t>) | </a:t>
            </a:r>
            <a:r>
              <a:rPr lang="en-US" altLang="en-US" sz="2400" dirty="0" err="1"/>
              <a:t>a</a:t>
            </a:r>
            <a:r>
              <a:rPr lang="en-US" altLang="en-US" sz="2400" baseline="-25000" dirty="0" err="1"/>
              <a:t>i</a:t>
            </a:r>
            <a:r>
              <a:rPr lang="en-US" altLang="en-US" sz="2400" baseline="-250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 </a:t>
            </a:r>
            <a:r>
              <a:rPr lang="en-US" altLang="en-US" sz="2400" dirty="0"/>
              <a:t>A</a:t>
            </a:r>
            <a:r>
              <a:rPr lang="en-US" altLang="en-US" sz="2400" baseline="-25000" dirty="0"/>
              <a:t>i</a:t>
            </a:r>
            <a:r>
              <a:rPr lang="en-US" altLang="en-US" sz="2400" dirty="0"/>
              <a:t> for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=1,2,…,n}</a:t>
            </a:r>
          </a:p>
          <a:p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7118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ตัวอย่าง </a:t>
            </a:r>
            <a:r>
              <a:rPr lang="en-US" altLang="en-US" dirty="0" smtClean="0"/>
              <a:t>Cartesian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กำหนดให้ </a:t>
            </a:r>
            <a:r>
              <a:rPr lang="en-US" dirty="0" smtClean="0"/>
              <a:t>A = {1, 2} </a:t>
            </a:r>
            <a:r>
              <a:rPr lang="th-TH" dirty="0" smtClean="0"/>
              <a:t>และ </a:t>
            </a:r>
            <a:r>
              <a:rPr lang="en-US" dirty="0" smtClean="0"/>
              <a:t>B = {3, 4}</a:t>
            </a:r>
          </a:p>
          <a:p>
            <a:pPr lvl="1"/>
            <a:r>
              <a:rPr lang="en-US" dirty="0" smtClean="0"/>
              <a:t>A X B =   {(1,3), (1,4), (2,3), (2,4)}</a:t>
            </a:r>
          </a:p>
          <a:p>
            <a:pPr lvl="1"/>
            <a:r>
              <a:rPr lang="en-US" dirty="0" smtClean="0"/>
              <a:t>B X A =   {(3,1), (4,1), (3,2), (4,2)}</a:t>
            </a:r>
          </a:p>
          <a:p>
            <a:r>
              <a:rPr lang="th-TH" dirty="0" smtClean="0"/>
              <a:t>กำหนดให้ </a:t>
            </a:r>
            <a:r>
              <a:rPr lang="en-US" dirty="0" smtClean="0"/>
              <a:t>A = {1,2} </a:t>
            </a:r>
            <a:r>
              <a:rPr lang="th-TH" dirty="0" smtClean="0"/>
              <a:t>และ </a:t>
            </a:r>
            <a:r>
              <a:rPr lang="en-US" dirty="0" smtClean="0"/>
              <a:t>B = </a:t>
            </a:r>
            <a:r>
              <a:rPr lang="en-US" altLang="en-US" dirty="0">
                <a:sym typeface="Symbol" panose="05050102010706020507" pitchFamily="18" charset="2"/>
              </a:rPr>
              <a:t> 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A X B = </a:t>
            </a:r>
            <a:r>
              <a:rPr lang="en-US" altLang="en-US" dirty="0">
                <a:sym typeface="Symbol" panose="05050102010706020507" pitchFamily="18" charset="2"/>
              </a:rPr>
              <a:t> 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B X A = </a:t>
            </a:r>
            <a:r>
              <a:rPr lang="en-US" altLang="en-US" dirty="0">
                <a:sym typeface="Symbol" panose="05050102010706020507" pitchFamily="18" charset="2"/>
              </a:rPr>
              <a:t> 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r>
              <a:rPr lang="th-TH" dirty="0" smtClean="0">
                <a:sym typeface="Symbol" panose="05050102010706020507" pitchFamily="18" charset="2"/>
              </a:rPr>
              <a:t>กำหนดให้ </a:t>
            </a:r>
            <a:r>
              <a:rPr lang="en-US" dirty="0" smtClean="0">
                <a:sym typeface="Symbol" panose="05050102010706020507" pitchFamily="18" charset="2"/>
              </a:rPr>
              <a:t>A = {a, b} </a:t>
            </a:r>
            <a:r>
              <a:rPr lang="th-TH" dirty="0" smtClean="0">
                <a:sym typeface="Symbol" panose="05050102010706020507" pitchFamily="18" charset="2"/>
              </a:rPr>
              <a:t>และ </a:t>
            </a:r>
            <a:r>
              <a:rPr lang="en-US" dirty="0" smtClean="0">
                <a:sym typeface="Symbol" panose="05050102010706020507" pitchFamily="18" charset="2"/>
              </a:rPr>
              <a:t>B = {1, {2,3}}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A X B = ?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B X A =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675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Notation with Quantifiers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dirty="0" smtClean="0"/>
              <a:t>ในบทที่ผ่านมาตอนที่เราใช้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ym typeface="Symbol" panose="05050102010706020507" pitchFamily="18" charset="2"/>
              </a:rPr>
              <a:t>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xP</a:t>
            </a:r>
            <a:r>
              <a:rPr lang="en-US" altLang="en-US" sz="2800" dirty="0" smtClean="0">
                <a:sym typeface="Symbol" panose="05050102010706020507" pitchFamily="18" charset="2"/>
              </a:rPr>
              <a:t>(x) </a:t>
            </a:r>
            <a:r>
              <a:rPr lang="th-TH" altLang="en-US" sz="2800" dirty="0" smtClean="0">
                <a:sym typeface="Symbol" panose="05050102010706020507" pitchFamily="18" charset="2"/>
              </a:rPr>
              <a:t>หรือ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en-US" altLang="en-US" sz="2800" dirty="0" smtClean="0">
                <a:sym typeface="Symbol" panose="05050102010706020507" pitchFamily="18" charset="2"/>
              </a:rPr>
              <a:t>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xP</a:t>
            </a:r>
            <a:r>
              <a:rPr lang="en-US" altLang="en-US" sz="2800" dirty="0" smtClean="0">
                <a:sym typeface="Symbol" panose="05050102010706020507" pitchFamily="18" charset="2"/>
              </a:rPr>
              <a:t>(x), </a:t>
            </a:r>
            <a:r>
              <a:rPr lang="th-TH" altLang="en-US" sz="2800" dirty="0" smtClean="0">
                <a:sym typeface="Symbol" panose="05050102010706020507" pitchFamily="18" charset="2"/>
              </a:rPr>
              <a:t>เราจะกำหนด</a:t>
            </a:r>
            <a:r>
              <a:rPr lang="en-US" altLang="en-US" sz="2800" dirty="0" smtClean="0">
                <a:sym typeface="Symbol" panose="05050102010706020507" pitchFamily="18" charset="2"/>
              </a:rPr>
              <a:t>universe </a:t>
            </a:r>
            <a:r>
              <a:rPr lang="en-US" altLang="en-US" sz="2800" dirty="0" smtClean="0">
                <a:sym typeface="Symbol" panose="05050102010706020507" pitchFamily="18" charset="2"/>
              </a:rPr>
              <a:t>of discourse </a:t>
            </a:r>
            <a:r>
              <a:rPr lang="th-TH" altLang="en-US" sz="2800" dirty="0" smtClean="0">
                <a:sym typeface="Symbol" panose="05050102010706020507" pitchFamily="18" charset="2"/>
              </a:rPr>
              <a:t>โดยใช้คำพูด</a:t>
            </a:r>
            <a:endParaRPr lang="en-US" altLang="en-US" sz="2800" dirty="0" smtClean="0">
              <a:sym typeface="Symbol" panose="05050102010706020507" pitchFamily="18" charset="2"/>
            </a:endParaRPr>
          </a:p>
          <a:p>
            <a:r>
              <a:rPr lang="th-TH" altLang="en-US" sz="2800" dirty="0" smtClean="0">
                <a:sym typeface="Symbol" panose="05050102010706020507" pitchFamily="18" charset="2"/>
              </a:rPr>
              <a:t>ตอนนี้เราสามารถใช้ </a:t>
            </a:r>
            <a:r>
              <a:rPr lang="en-US" altLang="en-US" sz="2800" dirty="0" smtClean="0">
                <a:sym typeface="Symbol" panose="05050102010706020507" pitchFamily="18" charset="2"/>
              </a:rPr>
              <a:t>set </a:t>
            </a:r>
            <a:r>
              <a:rPr lang="th-TH" altLang="en-US" sz="2800" dirty="0" smtClean="0">
                <a:sym typeface="Symbol" panose="05050102010706020507" pitchFamily="18" charset="2"/>
              </a:rPr>
              <a:t>ในการกำหนดขอบเขตได้แล้ว</a:t>
            </a:r>
            <a:r>
              <a:rPr lang="en-US" altLang="en-US" sz="2800" dirty="0" smtClean="0">
                <a:sym typeface="Symbol" panose="05050102010706020507" pitchFamily="18" charset="2"/>
              </a:rPr>
              <a:t>!!</a:t>
            </a:r>
            <a:endParaRPr lang="en-US" altLang="en-US" sz="2800" dirty="0" smtClean="0">
              <a:sym typeface="Symbol" panose="05050102010706020507" pitchFamily="18" charset="2"/>
            </a:endParaRPr>
          </a:p>
          <a:p>
            <a:r>
              <a:rPr lang="th-TH" altLang="en-US" sz="2800" b="1" dirty="0" smtClean="0">
                <a:sym typeface="Symbol" panose="05050102010706020507" pitchFamily="18" charset="2"/>
              </a:rPr>
              <a:t>ตัวอย่าง</a:t>
            </a:r>
            <a:endParaRPr lang="en-US" altLang="en-US" sz="2800" b="1" dirty="0" smtClean="0">
              <a:sym typeface="Symbol" panose="05050102010706020507" pitchFamily="18" charset="2"/>
            </a:endParaRPr>
          </a:p>
          <a:p>
            <a:pPr lvl="1"/>
            <a:r>
              <a:rPr lang="en-US" altLang="en-US" sz="2400" dirty="0" smtClean="0">
                <a:sym typeface="Symbol" panose="05050102010706020507" pitchFamily="18" charset="2"/>
              </a:rPr>
              <a:t> x  </a:t>
            </a:r>
            <a:r>
              <a:rPr lang="en-US" altLang="en-US" sz="2400" i="1" dirty="0" smtClean="0">
                <a:latin typeface="Algerian" panose="04020705040A02060702" pitchFamily="82" charset="0"/>
                <a:sym typeface="Symbol" panose="05050102010706020507" pitchFamily="18" charset="2"/>
              </a:rPr>
              <a:t>R</a:t>
            </a:r>
            <a:r>
              <a:rPr lang="en-US" altLang="en-US" sz="2400" dirty="0" smtClean="0">
                <a:sym typeface="Symbol" panose="05050102010706020507" pitchFamily="18" charset="2"/>
              </a:rPr>
              <a:t> (x</a:t>
            </a:r>
            <a:r>
              <a:rPr lang="en-US" altLang="en-US" sz="2400" baseline="30000" dirty="0" smtClean="0">
                <a:sym typeface="Symbol" panose="05050102010706020507" pitchFamily="18" charset="2"/>
              </a:rPr>
              <a:t>2</a:t>
            </a:r>
            <a:r>
              <a:rPr lang="en-US" altLang="en-US" sz="2400" dirty="0" smtClean="0">
                <a:sym typeface="Symbol" panose="05050102010706020507" pitchFamily="18" charset="2"/>
              </a:rPr>
              <a:t>0</a:t>
            </a:r>
            <a:r>
              <a:rPr lang="en-US" altLang="en-US" sz="2400" dirty="0" smtClean="0">
                <a:sym typeface="Symbol" panose="05050102010706020507" pitchFamily="18" charset="2"/>
              </a:rPr>
              <a:t>)</a:t>
            </a:r>
            <a:r>
              <a:rPr lang="th-TH" altLang="en-US" sz="2400" dirty="0" smtClean="0">
                <a:sym typeface="Symbol" panose="05050102010706020507" pitchFamily="18" charset="2"/>
              </a:rPr>
              <a:t>  </a:t>
            </a:r>
            <a:endParaRPr lang="en-US" altLang="en-US" sz="2400" dirty="0" smtClean="0">
              <a:sym typeface="Symbol" panose="05050102010706020507" pitchFamily="18" charset="2"/>
            </a:endParaRPr>
          </a:p>
          <a:p>
            <a:pPr lvl="1"/>
            <a:r>
              <a:rPr lang="en-US" altLang="en-US" sz="2400" dirty="0" smtClean="0">
                <a:sym typeface="Symbol" panose="05050102010706020507" pitchFamily="18" charset="2"/>
              </a:rPr>
              <a:t>  x  </a:t>
            </a:r>
            <a:r>
              <a:rPr lang="en-US" altLang="en-US" sz="2400" i="1" dirty="0" smtClean="0">
                <a:latin typeface="Algerian" panose="04020705040A02060702" pitchFamily="82" charset="0"/>
                <a:sym typeface="Symbol" panose="05050102010706020507" pitchFamily="18" charset="2"/>
              </a:rPr>
              <a:t>Z</a:t>
            </a:r>
            <a:r>
              <a:rPr lang="en-US" altLang="en-US" sz="2400" dirty="0" smtClean="0">
                <a:latin typeface="Algerian" panose="04020705040A02060702" pitchFamily="82" charset="0"/>
                <a:sym typeface="Symbol" panose="05050102010706020507" pitchFamily="18" charset="2"/>
              </a:rPr>
              <a:t> </a:t>
            </a:r>
            <a:r>
              <a:rPr lang="en-US" altLang="en-US" sz="2400" dirty="0" smtClean="0">
                <a:sym typeface="Symbol" panose="05050102010706020507" pitchFamily="18" charset="2"/>
              </a:rPr>
              <a:t>(x</a:t>
            </a:r>
            <a:r>
              <a:rPr lang="en-US" altLang="en-US" sz="2400" baseline="30000" dirty="0" smtClean="0">
                <a:sym typeface="Symbol" panose="05050102010706020507" pitchFamily="18" charset="2"/>
              </a:rPr>
              <a:t>2</a:t>
            </a:r>
            <a:r>
              <a:rPr lang="en-US" altLang="en-US" sz="2400" dirty="0" smtClean="0">
                <a:sym typeface="Symbol" panose="05050102010706020507" pitchFamily="18" charset="2"/>
              </a:rPr>
              <a:t>=1</a:t>
            </a:r>
            <a:r>
              <a:rPr lang="en-US" altLang="en-US" sz="2400" dirty="0" smtClean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altLang="en-US" sz="2400" dirty="0" smtClean="0">
                <a:sym typeface="Symbol" panose="05050102010706020507" pitchFamily="18" charset="2"/>
              </a:rPr>
              <a:t></a:t>
            </a:r>
            <a:r>
              <a:rPr lang="en-US" altLang="en-US" sz="2400" dirty="0" err="1" smtClean="0">
                <a:sym typeface="Symbol" panose="05050102010706020507" pitchFamily="18" charset="2"/>
              </a:rPr>
              <a:t>a,b,c</a:t>
            </a:r>
            <a:r>
              <a:rPr lang="en-US" altLang="en-US" sz="2400" dirty="0" smtClean="0">
                <a:sym typeface="Symbol" panose="05050102010706020507" pitchFamily="18" charset="2"/>
              </a:rPr>
              <a:t>  </a:t>
            </a:r>
            <a:r>
              <a:rPr lang="en-US" altLang="en-US" sz="2400" i="1" dirty="0" smtClean="0">
                <a:latin typeface="Algerian" panose="04020705040A02060702" pitchFamily="82" charset="0"/>
                <a:sym typeface="Symbol" panose="05050102010706020507" pitchFamily="18" charset="2"/>
              </a:rPr>
              <a:t>R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 smtClean="0">
                <a:sym typeface="Symbol" panose="05050102010706020507" pitchFamily="18" charset="2"/>
              </a:rPr>
              <a:t>  </a:t>
            </a:r>
            <a:r>
              <a:rPr lang="en-US" altLang="en-US" sz="2400" dirty="0" smtClean="0">
                <a:sym typeface="Symbol" panose="05050102010706020507" pitchFamily="18" charset="2"/>
              </a:rPr>
              <a:t>x  </a:t>
            </a:r>
            <a:r>
              <a:rPr lang="en-US" altLang="en-US" sz="2400" i="1" dirty="0" smtClean="0">
                <a:latin typeface="Algerian" panose="04020705040A02060702" pitchFamily="82" charset="0"/>
                <a:sym typeface="Symbol" panose="05050102010706020507" pitchFamily="18" charset="2"/>
              </a:rPr>
              <a:t>C</a:t>
            </a:r>
            <a:r>
              <a:rPr lang="en-US" altLang="en-US" sz="2400" dirty="0" smtClean="0">
                <a:latin typeface="Algerian" panose="04020705040A02060702" pitchFamily="82" charset="0"/>
                <a:sym typeface="Symbol" panose="05050102010706020507" pitchFamily="18" charset="2"/>
              </a:rPr>
              <a:t> </a:t>
            </a:r>
            <a:r>
              <a:rPr lang="en-US" altLang="en-US" sz="2400" dirty="0" smtClean="0">
                <a:sym typeface="Symbol" panose="05050102010706020507" pitchFamily="18" charset="2"/>
              </a:rPr>
              <a:t>(ax</a:t>
            </a:r>
            <a:r>
              <a:rPr lang="en-US" altLang="en-US" sz="2400" baseline="30000" dirty="0" smtClean="0">
                <a:sym typeface="Symbol" panose="05050102010706020507" pitchFamily="18" charset="2"/>
              </a:rPr>
              <a:t>2</a:t>
            </a:r>
            <a:r>
              <a:rPr lang="en-US" altLang="en-US" sz="2400" dirty="0" smtClean="0">
                <a:sym typeface="Symbol" panose="05050102010706020507" pitchFamily="18" charset="2"/>
              </a:rPr>
              <a:t>+bx+c=0)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82724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Set Operations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th-TH" altLang="en-US" dirty="0" smtClean="0"/>
              <a:t>ตัวดำเนินการของคณิตศาสตร์</a:t>
            </a:r>
            <a:r>
              <a:rPr lang="en-US" altLang="en-US" dirty="0" smtClean="0"/>
              <a:t> </a:t>
            </a:r>
            <a:r>
              <a:rPr lang="en-US" altLang="en-US" dirty="0" smtClean="0"/>
              <a:t>(+,-,</a:t>
            </a:r>
            <a:r>
              <a:rPr lang="en-US" altLang="en-US" dirty="0" smtClean="0">
                <a:sym typeface="Symbol" panose="05050102010706020507" pitchFamily="18" charset="2"/>
              </a:rPr>
              <a:t>  </a:t>
            </a:r>
            <a:r>
              <a:rPr lang="en-US" altLang="en-US" dirty="0" smtClean="0"/>
              <a:t>,</a:t>
            </a:r>
            <a:r>
              <a:rPr lang="en-US" altLang="en-US" dirty="0" smtClean="0">
                <a:sym typeface="Symbol" panose="05050102010706020507" pitchFamily="18" charset="2"/>
              </a:rPr>
              <a:t></a:t>
            </a:r>
            <a:r>
              <a:rPr lang="en-US" altLang="en-US" dirty="0" smtClean="0"/>
              <a:t>) </a:t>
            </a:r>
            <a:r>
              <a:rPr lang="th-TH" altLang="en-US" dirty="0" smtClean="0"/>
              <a:t>ใช้สำหรับคู่ของตัวเลขเพื่อให้ได้ค่าใหม่</a:t>
            </a:r>
            <a:endParaRPr lang="en-US" altLang="en-US" dirty="0" smtClean="0"/>
          </a:p>
          <a:p>
            <a:r>
              <a:rPr lang="th-TH" altLang="en-US" dirty="0" smtClean="0"/>
              <a:t>สำหรับ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ก็เช่นเดียวกัน ตัวดำเนินการของ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จะใช้สำหรับคู่ของ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เพื่อให้เกิด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ใหม่ โดยตัวดำเนินการที่สำคัญของ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คือ</a:t>
            </a:r>
          </a:p>
          <a:p>
            <a:pPr lvl="1"/>
            <a:r>
              <a:rPr lang="en-US" altLang="en-US" sz="2400" dirty="0" smtClean="0"/>
              <a:t>Union</a:t>
            </a:r>
            <a:endParaRPr lang="en-US" altLang="en-US" sz="2400" dirty="0" smtClean="0">
              <a:solidFill>
                <a:srgbClr val="A6A6A6"/>
              </a:solidFill>
            </a:endParaRPr>
          </a:p>
          <a:p>
            <a:pPr lvl="1"/>
            <a:r>
              <a:rPr lang="en-US" altLang="en-US" sz="2400" dirty="0" smtClean="0"/>
              <a:t>Intersection                                                                      </a:t>
            </a:r>
            <a:endParaRPr lang="th-TH" altLang="en-US" sz="2400" dirty="0" smtClean="0"/>
          </a:p>
          <a:p>
            <a:pPr lvl="1"/>
            <a:r>
              <a:rPr lang="en-US" altLang="en-US" sz="2400" dirty="0" smtClean="0"/>
              <a:t>Set </a:t>
            </a:r>
            <a:r>
              <a:rPr lang="en-US" altLang="en-US" sz="2400" dirty="0" smtClean="0"/>
              <a:t>difference                                                          </a:t>
            </a:r>
            <a:endParaRPr lang="th-TH" altLang="en-US" sz="2400" dirty="0" smtClean="0"/>
          </a:p>
          <a:p>
            <a:pPr lvl="1"/>
            <a:r>
              <a:rPr lang="en-US" altLang="en-US" sz="2400" dirty="0" smtClean="0"/>
              <a:t>Set </a:t>
            </a:r>
            <a:r>
              <a:rPr lang="en-US" altLang="en-US" sz="2400" dirty="0" smtClean="0"/>
              <a:t>complement</a:t>
            </a:r>
            <a:r>
              <a:rPr lang="en-US" altLang="en-US" sz="2400" dirty="0" smtClean="0">
                <a:solidFill>
                  <a:srgbClr val="A6A6A6"/>
                </a:solidFill>
              </a:rPr>
              <a:t>                                                  </a:t>
            </a:r>
            <a:endParaRPr lang="th-TH" altLang="en-US" sz="2400" dirty="0" smtClean="0">
              <a:solidFill>
                <a:srgbClr val="A6A6A6"/>
              </a:solidFill>
            </a:endParaRPr>
          </a:p>
          <a:p>
            <a:pPr lvl="1"/>
            <a:r>
              <a:rPr lang="en-US" altLang="en-US" sz="2400" dirty="0" smtClean="0"/>
              <a:t>Generalized </a:t>
            </a:r>
            <a:r>
              <a:rPr lang="en-US" altLang="en-US" sz="2400" dirty="0" smtClean="0"/>
              <a:t>union                                                       </a:t>
            </a:r>
            <a:endParaRPr lang="th-TH" altLang="en-US" sz="2400" dirty="0" smtClean="0"/>
          </a:p>
          <a:p>
            <a:pPr lvl="1"/>
            <a:r>
              <a:rPr lang="en-US" altLang="en-US" sz="2400" dirty="0" smtClean="0"/>
              <a:t>Generalized intersection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6403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Venn </a:t>
            </a:r>
            <a:r>
              <a:rPr lang="en-US" altLang="en-US" dirty="0" smtClean="0"/>
              <a:t>Diagram</a:t>
            </a:r>
            <a:endParaRPr lang="en-US" altLang="en-US" dirty="0" smtClean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Set </a:t>
            </a:r>
            <a:r>
              <a:rPr lang="th-TH" altLang="en-US" dirty="0" smtClean="0"/>
              <a:t>สามารถแสดงในรูปแบบแผนภาพได้ โดยใช้ </a:t>
            </a:r>
            <a:r>
              <a:rPr lang="en-US" altLang="en-US" dirty="0" smtClean="0"/>
              <a:t>Venn </a:t>
            </a:r>
            <a:r>
              <a:rPr lang="en-US" altLang="en-US" dirty="0" smtClean="0"/>
              <a:t>Diagram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295400" y="2492896"/>
            <a:ext cx="6858000" cy="3429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1295400" y="2575992"/>
            <a:ext cx="5334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400" b="1" i="1"/>
              <a:t>U</a:t>
            </a:r>
            <a:endParaRPr lang="en-US" altLang="en-US" sz="1800" b="1" i="1"/>
          </a:p>
        </p:txBody>
      </p:sp>
      <p:sp>
        <p:nvSpPr>
          <p:cNvPr id="6" name="Oval 5"/>
          <p:cNvSpPr/>
          <p:nvPr/>
        </p:nvSpPr>
        <p:spPr>
          <a:xfrm>
            <a:off x="2743200" y="2652192"/>
            <a:ext cx="2209800" cy="213360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14800" y="2652192"/>
            <a:ext cx="2362200" cy="213360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429000" y="3795192"/>
            <a:ext cx="2590800" cy="205740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608" name="TextBox 8"/>
          <p:cNvSpPr txBox="1">
            <a:spLocks noChangeArrowheads="1"/>
          </p:cNvSpPr>
          <p:nvPr/>
        </p:nvSpPr>
        <p:spPr bwMode="auto">
          <a:xfrm>
            <a:off x="2057400" y="4633392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/>
              <a:t>a</a:t>
            </a:r>
            <a:endParaRPr lang="en-US" altLang="en-US" sz="1800"/>
          </a:p>
        </p:txBody>
      </p:sp>
      <p:sp>
        <p:nvSpPr>
          <p:cNvPr id="25609" name="TextBox 9"/>
          <p:cNvSpPr txBox="1">
            <a:spLocks noChangeArrowheads="1"/>
          </p:cNvSpPr>
          <p:nvPr/>
        </p:nvSpPr>
        <p:spPr bwMode="auto">
          <a:xfrm>
            <a:off x="3352800" y="2966517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/>
              <a:t>x</a:t>
            </a:r>
            <a:endParaRPr lang="en-US" altLang="en-US" sz="1800"/>
          </a:p>
        </p:txBody>
      </p:sp>
      <p:sp>
        <p:nvSpPr>
          <p:cNvPr id="25610" name="TextBox 10"/>
          <p:cNvSpPr txBox="1">
            <a:spLocks noChangeArrowheads="1"/>
          </p:cNvSpPr>
          <p:nvPr/>
        </p:nvSpPr>
        <p:spPr bwMode="auto">
          <a:xfrm>
            <a:off x="4343400" y="3118917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/>
              <a:t>y</a:t>
            </a:r>
            <a:endParaRPr lang="en-US" altLang="en-US" sz="1800"/>
          </a:p>
        </p:txBody>
      </p:sp>
      <p:sp>
        <p:nvSpPr>
          <p:cNvPr id="25611" name="TextBox 11"/>
          <p:cNvSpPr txBox="1">
            <a:spLocks noChangeArrowheads="1"/>
          </p:cNvSpPr>
          <p:nvPr/>
        </p:nvSpPr>
        <p:spPr bwMode="auto">
          <a:xfrm>
            <a:off x="4495800" y="3804717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/>
              <a:t>z</a:t>
            </a:r>
            <a:endParaRPr lang="en-US" altLang="en-US" sz="1800"/>
          </a:p>
        </p:txBody>
      </p:sp>
      <p:sp>
        <p:nvSpPr>
          <p:cNvPr id="13" name="Oval 12"/>
          <p:cNvSpPr/>
          <p:nvPr/>
        </p:nvSpPr>
        <p:spPr>
          <a:xfrm>
            <a:off x="2057400" y="4785792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276600" y="3185592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43400" y="3414192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419600" y="4023792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616" name="TextBox 16"/>
          <p:cNvSpPr txBox="1">
            <a:spLocks noChangeArrowheads="1"/>
          </p:cNvSpPr>
          <p:nvPr/>
        </p:nvSpPr>
        <p:spPr bwMode="auto">
          <a:xfrm>
            <a:off x="2819400" y="3566592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A</a:t>
            </a:r>
            <a:endParaRPr lang="en-US" altLang="en-US" sz="1800" i="1"/>
          </a:p>
        </p:txBody>
      </p:sp>
      <p:sp>
        <p:nvSpPr>
          <p:cNvPr id="25617" name="TextBox 17"/>
          <p:cNvSpPr txBox="1">
            <a:spLocks noChangeArrowheads="1"/>
          </p:cNvSpPr>
          <p:nvPr/>
        </p:nvSpPr>
        <p:spPr bwMode="auto">
          <a:xfrm>
            <a:off x="4495800" y="5090592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C</a:t>
            </a:r>
            <a:endParaRPr lang="en-US" altLang="en-US" sz="1800" i="1"/>
          </a:p>
        </p:txBody>
      </p:sp>
      <p:sp>
        <p:nvSpPr>
          <p:cNvPr id="25618" name="TextBox 18"/>
          <p:cNvSpPr txBox="1">
            <a:spLocks noChangeArrowheads="1"/>
          </p:cNvSpPr>
          <p:nvPr/>
        </p:nvSpPr>
        <p:spPr bwMode="auto">
          <a:xfrm>
            <a:off x="5867400" y="3185592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B</a:t>
            </a:r>
            <a:endParaRPr lang="en-US" altLang="en-US" sz="1800" i="1"/>
          </a:p>
        </p:txBody>
      </p:sp>
    </p:spTree>
    <p:extLst>
      <p:ext uri="{BB962C8B-B14F-4D97-AF65-F5344CB8AC3E}">
        <p14:creationId xmlns:p14="http://schemas.microsoft.com/office/powerpoint/2010/main" val="354007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Set Operators: Union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</a:t>
            </a:r>
            <a:r>
              <a:rPr lang="th-TH" altLang="en-US" dirty="0" smtClean="0"/>
              <a:t>การ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union </a:t>
            </a:r>
            <a:r>
              <a:rPr lang="th-TH" altLang="en-US" dirty="0" smtClean="0"/>
              <a:t>ของ </a:t>
            </a:r>
            <a:r>
              <a:rPr lang="en-US" altLang="en-US" dirty="0" smtClean="0"/>
              <a:t>2 sets </a:t>
            </a:r>
            <a:r>
              <a:rPr lang="en-US" altLang="en-US" dirty="0" smtClean="0"/>
              <a:t>A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dirty="0" smtClean="0"/>
              <a:t>B </a:t>
            </a:r>
            <a:r>
              <a:rPr lang="th-TH" altLang="en-US" dirty="0" smtClean="0"/>
              <a:t>จะได้</a:t>
            </a:r>
            <a:r>
              <a:rPr lang="en-US" altLang="en-US" dirty="0" smtClean="0"/>
              <a:t>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ที่มีบรรจุทุกสมาชิกของ </a:t>
            </a:r>
            <a:r>
              <a:rPr lang="en-US" altLang="en-US" dirty="0" smtClean="0"/>
              <a:t>set A </a:t>
            </a:r>
            <a:r>
              <a:rPr lang="th-TH" altLang="en-US" dirty="0" smtClean="0"/>
              <a:t>หรือ </a:t>
            </a:r>
            <a:r>
              <a:rPr lang="en-US" altLang="en-US" dirty="0" smtClean="0"/>
              <a:t>B </a:t>
            </a:r>
          </a:p>
          <a:p>
            <a:r>
              <a:rPr lang="th-TH" altLang="en-US" dirty="0" smtClean="0"/>
              <a:t>สามารถเขียนสมการได้ดังนี้</a:t>
            </a:r>
            <a:endParaRPr lang="en-US" altLang="en-US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dirty="0" smtClean="0"/>
              <a:t>A</a:t>
            </a:r>
            <a:r>
              <a:rPr lang="th-TH" altLang="en-US" dirty="0" smtClean="0"/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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B </a:t>
            </a:r>
            <a:r>
              <a:rPr lang="en-US" altLang="en-US" dirty="0" smtClean="0">
                <a:sym typeface="Symbol" panose="05050102010706020507" pitchFamily="18" charset="2"/>
              </a:rPr>
              <a:t>= { x | </a:t>
            </a:r>
            <a:r>
              <a:rPr lang="en-US" altLang="en-US" dirty="0" smtClean="0"/>
              <a:t>(x </a:t>
            </a:r>
            <a:r>
              <a:rPr lang="en-US" altLang="en-US" dirty="0" smtClean="0">
                <a:sym typeface="Symbol" panose="05050102010706020507" pitchFamily="18" charset="2"/>
              </a:rPr>
              <a:t> </a:t>
            </a:r>
            <a:r>
              <a:rPr lang="en-US" altLang="en-US" dirty="0" smtClean="0"/>
              <a:t>A) </a:t>
            </a:r>
            <a:r>
              <a:rPr lang="en-US" altLang="en-US" dirty="0" smtClean="0">
                <a:sym typeface="Symbol" panose="05050102010706020507" pitchFamily="18" charset="2"/>
              </a:rPr>
              <a:t></a:t>
            </a:r>
            <a:r>
              <a:rPr lang="en-US" altLang="en-US" dirty="0" smtClean="0"/>
              <a:t> (x</a:t>
            </a:r>
            <a:r>
              <a:rPr lang="en-US" altLang="en-US" dirty="0" smtClean="0">
                <a:sym typeface="Symbol" panose="05050102010706020507" pitchFamily="18" charset="2"/>
              </a:rPr>
              <a:t>  </a:t>
            </a:r>
            <a:r>
              <a:rPr lang="en-US" altLang="en-US" dirty="0" smtClean="0"/>
              <a:t>B) }</a:t>
            </a:r>
            <a:endParaRPr lang="en-US" altLang="en-US" dirty="0" smtClean="0">
              <a:sym typeface="Symbol" panose="05050102010706020507" pitchFamily="18" charset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3810000"/>
            <a:ext cx="6858000" cy="2514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1143000" y="4030663"/>
            <a:ext cx="533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400" b="1" i="1"/>
              <a:t>U</a:t>
            </a:r>
            <a:endParaRPr lang="en-US" altLang="en-US" sz="1800" b="1" i="1"/>
          </a:p>
        </p:txBody>
      </p:sp>
      <p:sp>
        <p:nvSpPr>
          <p:cNvPr id="6" name="Oval 5"/>
          <p:cNvSpPr/>
          <p:nvPr/>
        </p:nvSpPr>
        <p:spPr>
          <a:xfrm>
            <a:off x="2286000" y="4038600"/>
            <a:ext cx="2209800" cy="2133600"/>
          </a:xfrm>
          <a:prstGeom prst="ellipse">
            <a:avLst/>
          </a:prstGeom>
          <a:solidFill>
            <a:srgbClr val="C00000">
              <a:tint val="66000"/>
              <a:satMod val="1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886200" y="4038600"/>
            <a:ext cx="2362200" cy="2133600"/>
          </a:xfrm>
          <a:prstGeom prst="ellipse">
            <a:avLst/>
          </a:prstGeom>
          <a:solidFill>
            <a:srgbClr val="C00000">
              <a:tint val="66000"/>
              <a:satMod val="1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u="sng" dirty="0"/>
          </a:p>
        </p:txBody>
      </p:sp>
      <p:sp>
        <p:nvSpPr>
          <p:cNvPr id="45063" name="TextBox 16"/>
          <p:cNvSpPr txBox="1">
            <a:spLocks noChangeArrowheads="1"/>
          </p:cNvSpPr>
          <p:nvPr/>
        </p:nvSpPr>
        <p:spPr bwMode="auto">
          <a:xfrm>
            <a:off x="3048000" y="4733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A</a:t>
            </a:r>
            <a:endParaRPr lang="en-US" altLang="en-US" sz="1800" i="1"/>
          </a:p>
        </p:txBody>
      </p:sp>
      <p:sp>
        <p:nvSpPr>
          <p:cNvPr id="45064" name="TextBox 18"/>
          <p:cNvSpPr txBox="1">
            <a:spLocks noChangeArrowheads="1"/>
          </p:cNvSpPr>
          <p:nvPr/>
        </p:nvSpPr>
        <p:spPr bwMode="auto">
          <a:xfrm>
            <a:off x="5105400" y="4733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B</a:t>
            </a:r>
            <a:endParaRPr lang="en-US" altLang="en-US" sz="1800" i="1"/>
          </a:p>
        </p:txBody>
      </p:sp>
    </p:spTree>
    <p:extLst>
      <p:ext uri="{BB962C8B-B14F-4D97-AF65-F5344CB8AC3E}">
        <p14:creationId xmlns:p14="http://schemas.microsoft.com/office/powerpoint/2010/main" val="133384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Set Operators: Intersection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</a:t>
            </a:r>
            <a:r>
              <a:rPr lang="th-TH" altLang="en-US" dirty="0" smtClean="0"/>
              <a:t>การ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intersection </a:t>
            </a:r>
            <a:r>
              <a:rPr lang="th-TH" altLang="en-US" dirty="0" smtClean="0">
                <a:solidFill>
                  <a:srgbClr val="FF0000"/>
                </a:solidFill>
              </a:rPr>
              <a:t>ของ </a:t>
            </a:r>
            <a:r>
              <a:rPr lang="en-US" altLang="en-US" dirty="0" smtClean="0">
                <a:solidFill>
                  <a:srgbClr val="FF0000"/>
                </a:solidFill>
              </a:rPr>
              <a:t>2</a:t>
            </a:r>
            <a:r>
              <a:rPr lang="en-US" altLang="en-US" dirty="0" smtClean="0"/>
              <a:t> </a:t>
            </a:r>
            <a:r>
              <a:rPr lang="en-US" altLang="en-US" dirty="0" smtClean="0"/>
              <a:t>sets A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dirty="0" smtClean="0"/>
              <a:t>B </a:t>
            </a:r>
            <a:r>
              <a:rPr lang="th-TH" altLang="en-US" dirty="0" smtClean="0"/>
              <a:t>จะได้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ที่บรรจุทุกสมาชิกที่เป็นสมาชิกของทั้ง </a:t>
            </a:r>
            <a:r>
              <a:rPr lang="en-US" altLang="en-US" dirty="0" smtClean="0"/>
              <a:t>A </a:t>
            </a:r>
            <a:r>
              <a:rPr lang="th-TH" altLang="en-US" dirty="0" smtClean="0"/>
              <a:t>และ </a:t>
            </a:r>
            <a:r>
              <a:rPr lang="en-US" altLang="en-US" dirty="0" smtClean="0"/>
              <a:t>B</a:t>
            </a:r>
            <a:endParaRPr lang="th-TH" altLang="en-US" dirty="0" smtClean="0"/>
          </a:p>
          <a:p>
            <a:r>
              <a:rPr lang="th-TH" altLang="en-US" dirty="0"/>
              <a:t>สามารถเขียนสมการได้ดังนี้</a:t>
            </a:r>
            <a:endParaRPr lang="en-US" altLang="en-US" dirty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dirty="0" smtClean="0"/>
              <a:t>A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 B = { x | </a:t>
            </a:r>
            <a:r>
              <a:rPr lang="en-US" altLang="en-US" dirty="0" smtClean="0"/>
              <a:t>(x </a:t>
            </a:r>
            <a:r>
              <a:rPr lang="en-US" altLang="en-US" dirty="0" smtClean="0">
                <a:sym typeface="Symbol" panose="05050102010706020507" pitchFamily="18" charset="2"/>
              </a:rPr>
              <a:t> </a:t>
            </a:r>
            <a:r>
              <a:rPr lang="en-US" altLang="en-US" dirty="0" smtClean="0"/>
              <a:t>A) </a:t>
            </a:r>
            <a:r>
              <a:rPr lang="en-US" altLang="en-US" dirty="0" smtClean="0">
                <a:sym typeface="Symbol" panose="05050102010706020507" pitchFamily="18" charset="2"/>
              </a:rPr>
              <a:t></a:t>
            </a:r>
            <a:r>
              <a:rPr lang="en-US" altLang="en-US" dirty="0" smtClean="0"/>
              <a:t> (x</a:t>
            </a:r>
            <a:r>
              <a:rPr lang="en-US" altLang="en-US" dirty="0" smtClean="0">
                <a:sym typeface="Symbol" panose="05050102010706020507" pitchFamily="18" charset="2"/>
              </a:rPr>
              <a:t>  </a:t>
            </a:r>
            <a:r>
              <a:rPr lang="en-US" altLang="en-US" dirty="0" smtClean="0"/>
              <a:t>B) }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66800" y="3810000"/>
            <a:ext cx="6858000" cy="2514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6084" name="TextBox 4"/>
          <p:cNvSpPr txBox="1">
            <a:spLocks noChangeArrowheads="1"/>
          </p:cNvSpPr>
          <p:nvPr/>
        </p:nvSpPr>
        <p:spPr bwMode="auto">
          <a:xfrm>
            <a:off x="1143000" y="4030663"/>
            <a:ext cx="533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400" b="1" i="1"/>
              <a:t>U</a:t>
            </a:r>
            <a:endParaRPr lang="en-US" altLang="en-US" sz="1800" b="1" i="1"/>
          </a:p>
        </p:txBody>
      </p:sp>
      <p:sp>
        <p:nvSpPr>
          <p:cNvPr id="46085" name="TextBox 5"/>
          <p:cNvSpPr txBox="1">
            <a:spLocks noChangeArrowheads="1"/>
          </p:cNvSpPr>
          <p:nvPr/>
        </p:nvSpPr>
        <p:spPr bwMode="auto">
          <a:xfrm>
            <a:off x="3048000" y="4733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A</a:t>
            </a:r>
            <a:endParaRPr lang="en-US" altLang="en-US" sz="1800" i="1"/>
          </a:p>
        </p:txBody>
      </p:sp>
      <p:sp>
        <p:nvSpPr>
          <p:cNvPr id="46086" name="TextBox 6"/>
          <p:cNvSpPr txBox="1">
            <a:spLocks noChangeArrowheads="1"/>
          </p:cNvSpPr>
          <p:nvPr/>
        </p:nvSpPr>
        <p:spPr bwMode="auto">
          <a:xfrm>
            <a:off x="5105400" y="4733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B</a:t>
            </a:r>
            <a:endParaRPr lang="en-US" altLang="en-US" sz="1800" i="1"/>
          </a:p>
        </p:txBody>
      </p:sp>
      <p:sp>
        <p:nvSpPr>
          <p:cNvPr id="8" name="Oval 7"/>
          <p:cNvSpPr/>
          <p:nvPr/>
        </p:nvSpPr>
        <p:spPr>
          <a:xfrm>
            <a:off x="2286000" y="4038600"/>
            <a:ext cx="2209800" cy="213360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886200" y="4038600"/>
            <a:ext cx="2362200" cy="213360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Arc 10"/>
          <p:cNvSpPr/>
          <p:nvPr/>
        </p:nvSpPr>
        <p:spPr>
          <a:xfrm>
            <a:off x="3784600" y="4394200"/>
            <a:ext cx="744538" cy="1447800"/>
          </a:xfrm>
          <a:prstGeom prst="arc">
            <a:avLst>
              <a:gd name="adj1" fmla="val 16399221"/>
              <a:gd name="adj2" fmla="val 5174339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Arc 11"/>
          <p:cNvSpPr/>
          <p:nvPr/>
        </p:nvSpPr>
        <p:spPr>
          <a:xfrm rot="10800000">
            <a:off x="3878263" y="4386263"/>
            <a:ext cx="693737" cy="1447800"/>
          </a:xfrm>
          <a:prstGeom prst="arc">
            <a:avLst>
              <a:gd name="adj1" fmla="val 15999710"/>
              <a:gd name="adj2" fmla="val 5417898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9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บทนำ </a:t>
            </a:r>
            <a:endParaRPr lang="en-US" altLang="en-US" dirty="0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141168"/>
          </a:xfrm>
        </p:spPr>
        <p:txBody>
          <a:bodyPr/>
          <a:lstStyle/>
          <a:p>
            <a:r>
              <a:rPr lang="th-TH" altLang="en-US" sz="2400" dirty="0" smtClean="0"/>
              <a:t>จริงๆ เราได้เรียนรู้เกี่ยวกับ </a:t>
            </a:r>
            <a:r>
              <a:rPr lang="en-US" altLang="en-US" sz="2400" dirty="0" smtClean="0"/>
              <a:t>Set </a:t>
            </a:r>
            <a:r>
              <a:rPr lang="th-TH" altLang="en-US" sz="2400" dirty="0" smtClean="0"/>
              <a:t>ไปแล้วในบทเรียนต้นๆ</a:t>
            </a:r>
            <a:endParaRPr lang="en-US" altLang="en-US" sz="2400" dirty="0" smtClean="0"/>
          </a:p>
          <a:p>
            <a:pPr lvl="1"/>
            <a:r>
              <a:rPr lang="th-TH" altLang="en-US" sz="2000" dirty="0" smtClean="0"/>
              <a:t>จำนวนเต็ม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(</a:t>
            </a:r>
            <a:r>
              <a:rPr lang="en-US" altLang="en-US" sz="2000" i="1" dirty="0" smtClean="0">
                <a:latin typeface="Algerian" panose="04020705040A02060702" pitchFamily="82" charset="0"/>
              </a:rPr>
              <a:t>Z</a:t>
            </a:r>
            <a:r>
              <a:rPr lang="th-TH" altLang="en-US" sz="2000" i="1" dirty="0" smtClean="0">
                <a:latin typeface="Algerian" panose="04020705040A02060702" pitchFamily="82" charset="0"/>
              </a:rPr>
              <a:t> </a:t>
            </a:r>
            <a:r>
              <a:rPr lang="en-US" altLang="en-US" sz="2000" dirty="0" smtClean="0"/>
              <a:t>), </a:t>
            </a:r>
            <a:r>
              <a:rPr lang="th-TH" altLang="en-US" sz="2000" dirty="0" smtClean="0"/>
              <a:t>จำนวนนับ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(</a:t>
            </a:r>
            <a:r>
              <a:rPr lang="en-US" altLang="en-US" sz="2000" i="1" dirty="0" smtClean="0">
                <a:latin typeface="Algerian" panose="04020705040A02060702" pitchFamily="82" charset="0"/>
              </a:rPr>
              <a:t>N</a:t>
            </a:r>
            <a:r>
              <a:rPr lang="th-TH" altLang="en-US" sz="2000" i="1" dirty="0" smtClean="0">
                <a:latin typeface="Algerian" panose="04020705040A02060702" pitchFamily="82" charset="0"/>
              </a:rPr>
              <a:t> </a:t>
            </a:r>
            <a:r>
              <a:rPr lang="en-US" altLang="en-US" sz="2000" dirty="0" smtClean="0"/>
              <a:t>), </a:t>
            </a:r>
            <a:r>
              <a:rPr lang="th-TH" altLang="en-US" sz="2000" dirty="0" smtClean="0"/>
              <a:t>จำนวนจริง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(</a:t>
            </a:r>
            <a:r>
              <a:rPr lang="en-US" altLang="en-US" sz="2000" i="1" dirty="0" smtClean="0">
                <a:latin typeface="Algerian" panose="04020705040A02060702" pitchFamily="82" charset="0"/>
              </a:rPr>
              <a:t>R</a:t>
            </a:r>
            <a:r>
              <a:rPr lang="th-TH" altLang="en-US" sz="2000" i="1" dirty="0" smtClean="0">
                <a:latin typeface="Algerian" panose="04020705040A02060702" pitchFamily="82" charset="0"/>
              </a:rPr>
              <a:t> </a:t>
            </a:r>
            <a:r>
              <a:rPr lang="en-US" altLang="en-US" sz="2000" dirty="0" smtClean="0"/>
              <a:t>)</a:t>
            </a:r>
            <a:endParaRPr lang="en-US" altLang="en-US" sz="2000" dirty="0" smtClean="0"/>
          </a:p>
          <a:p>
            <a:r>
              <a:rPr lang="th-TH" altLang="en-US" sz="2400" dirty="0" smtClean="0"/>
              <a:t>ในบทนี้จะเรียนเพิ่มเติมให้สมบูรณ์</a:t>
            </a:r>
            <a:endParaRPr lang="en-US" altLang="en-US" sz="2400" dirty="0" smtClean="0"/>
          </a:p>
          <a:p>
            <a:pPr lvl="1"/>
            <a:r>
              <a:rPr lang="th-TH" altLang="en-US" sz="2000" dirty="0" smtClean="0"/>
              <a:t>คำนิยามของ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sets </a:t>
            </a:r>
          </a:p>
          <a:p>
            <a:pPr lvl="1"/>
            <a:r>
              <a:rPr lang="th-TH" altLang="en-US" sz="2000" dirty="0" smtClean="0"/>
              <a:t>คุณสมบัติของ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sets</a:t>
            </a:r>
          </a:p>
          <a:p>
            <a:pPr lvl="1"/>
            <a:r>
              <a:rPr lang="th-TH" altLang="en-US" sz="2000" dirty="0" smtClean="0"/>
              <a:t>ตัวดำเนินการของ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sets</a:t>
            </a:r>
          </a:p>
          <a:p>
            <a:r>
              <a:rPr lang="th-TH" altLang="en-US" sz="2400" b="1" dirty="0" smtClean="0"/>
              <a:t>คำนิยาม</a:t>
            </a:r>
            <a:r>
              <a:rPr lang="en-US" altLang="en-US" sz="2400" b="1" dirty="0" smtClean="0"/>
              <a:t>:</a:t>
            </a:r>
            <a:r>
              <a:rPr lang="en-US" altLang="en-US" sz="2400" dirty="0" smtClean="0"/>
              <a:t>  set </a:t>
            </a:r>
            <a:r>
              <a:rPr lang="th-TH" altLang="en-US" sz="2400" dirty="0" smtClean="0"/>
              <a:t>คือ การรวมตัวกันแบบไม่มีลำดับของวัตถุที่ไม่ซ้ำกัน</a:t>
            </a:r>
          </a:p>
          <a:p>
            <a:r>
              <a:rPr lang="th-TH" altLang="en-US" sz="2400" b="1" dirty="0" smtClean="0"/>
              <a:t>คำนิยาม</a:t>
            </a:r>
            <a:r>
              <a:rPr lang="en-US" altLang="en-US" sz="2400" b="1" dirty="0" smtClean="0"/>
              <a:t>: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วัตถุ</a:t>
            </a:r>
            <a:r>
              <a:rPr lang="en-US" altLang="en-US" sz="2400" dirty="0" smtClean="0"/>
              <a:t> (object) </a:t>
            </a:r>
            <a:r>
              <a:rPr lang="th-TH" altLang="en-US" sz="2400" dirty="0" smtClean="0"/>
              <a:t>ใน </a:t>
            </a:r>
            <a:r>
              <a:rPr lang="en-US" altLang="en-US" sz="2400" dirty="0" smtClean="0"/>
              <a:t>set </a:t>
            </a:r>
            <a:r>
              <a:rPr lang="th-TH" altLang="en-US" sz="2400" dirty="0" smtClean="0"/>
              <a:t>จะเรียกว่า</a:t>
            </a:r>
            <a:r>
              <a:rPr lang="en-US" altLang="en-US" sz="2400" dirty="0" smtClean="0"/>
              <a:t> </a:t>
            </a:r>
            <a:r>
              <a:rPr lang="en-US" altLang="en-US" sz="2400" u="sng" dirty="0"/>
              <a:t>elements</a:t>
            </a:r>
            <a:r>
              <a:rPr lang="en-US" altLang="en-US" sz="2400" dirty="0"/>
              <a:t> </a:t>
            </a:r>
            <a:r>
              <a:rPr lang="th-TH" altLang="en-US" sz="2400" dirty="0" smtClean="0"/>
              <a:t>หรือ</a:t>
            </a:r>
            <a:r>
              <a:rPr lang="en-US" altLang="en-US" sz="2400" dirty="0" smtClean="0"/>
              <a:t> </a:t>
            </a:r>
            <a:r>
              <a:rPr lang="en-US" altLang="en-US" sz="2400" u="sng" dirty="0"/>
              <a:t>members</a:t>
            </a:r>
            <a:r>
              <a:rPr lang="en-US" altLang="en-US" sz="2400" dirty="0"/>
              <a:t> </a:t>
            </a:r>
            <a:r>
              <a:rPr lang="th-TH" altLang="en-US" sz="2400" dirty="0" smtClean="0"/>
              <a:t>ของ </a:t>
            </a:r>
            <a:r>
              <a:rPr lang="en-US" altLang="en-US" sz="2400" dirty="0" smtClean="0"/>
              <a:t>set. </a:t>
            </a:r>
            <a:endParaRPr lang="th-TH" altLang="en-US" sz="2400" dirty="0" smtClean="0"/>
          </a:p>
          <a:p>
            <a:r>
              <a:rPr lang="th-TH" altLang="en-US" sz="2800" dirty="0" smtClean="0"/>
              <a:t>เครื่องหมายที่ใช้ใน </a:t>
            </a:r>
            <a:r>
              <a:rPr lang="en-US" altLang="en-US" sz="2800" dirty="0" smtClean="0"/>
              <a:t>set</a:t>
            </a:r>
          </a:p>
          <a:p>
            <a:pPr lvl="1"/>
            <a:r>
              <a:rPr lang="en-US" altLang="en-US" sz="2400" dirty="0" smtClean="0"/>
              <a:t>x </a:t>
            </a:r>
            <a:r>
              <a:rPr lang="en-US" altLang="en-US" sz="2400" dirty="0">
                <a:sym typeface="Symbol" panose="05050102010706020507" pitchFamily="18" charset="2"/>
              </a:rPr>
              <a:t> A: x </a:t>
            </a:r>
            <a:r>
              <a:rPr lang="th-TH" altLang="en-US" sz="2400" dirty="0" smtClean="0">
                <a:sym typeface="Symbol" panose="05050102010706020507" pitchFamily="18" charset="2"/>
              </a:rPr>
              <a:t>เป็นสมาชิกของ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A                                 </a:t>
            </a:r>
            <a:endParaRPr lang="en-US" altLang="en-US" sz="2400" dirty="0">
              <a:solidFill>
                <a:srgbClr val="A6A6A6"/>
              </a:solidFill>
              <a:sym typeface="Symbol" panose="05050102010706020507" pitchFamily="18" charset="2"/>
            </a:endParaRPr>
          </a:p>
          <a:p>
            <a:pPr lvl="1"/>
            <a:r>
              <a:rPr lang="en-US" altLang="en-US" sz="2400" dirty="0"/>
              <a:t>x </a:t>
            </a:r>
            <a:r>
              <a:rPr lang="en-US" altLang="en-US" sz="2400" dirty="0">
                <a:sym typeface="Symbol" panose="05050102010706020507" pitchFamily="18" charset="2"/>
              </a:rPr>
              <a:t> A: x </a:t>
            </a:r>
            <a:r>
              <a:rPr lang="th-TH" altLang="en-US" sz="2400" dirty="0" smtClean="0">
                <a:sym typeface="Symbol" panose="05050102010706020507" pitchFamily="18" charset="2"/>
              </a:rPr>
              <a:t>ไม่เป็นสมาชิกของ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A</a:t>
            </a:r>
            <a:endParaRPr lang="en-US" altLang="en-US" sz="2400" dirty="0"/>
          </a:p>
          <a:p>
            <a:endParaRPr lang="en-US" altLang="en-US" sz="2400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sz="2400" dirty="0" smtClean="0"/>
          </a:p>
          <a:p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52716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Disjoint Sets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2 sets </a:t>
            </a:r>
            <a:r>
              <a:rPr lang="th-TH" altLang="en-US" dirty="0" smtClean="0"/>
              <a:t>จะเรียกว่า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disjoint </a:t>
            </a:r>
            <a:r>
              <a:rPr lang="th-TH" altLang="en-US" dirty="0" smtClean="0"/>
              <a:t>ถ้าการ</a:t>
            </a:r>
            <a:r>
              <a:rPr lang="en-US" altLang="en-US" dirty="0" smtClean="0"/>
              <a:t> </a:t>
            </a:r>
            <a:r>
              <a:rPr lang="en-US" altLang="en-US" dirty="0" smtClean="0"/>
              <a:t>intersection </a:t>
            </a:r>
            <a:r>
              <a:rPr lang="th-TH" altLang="en-US" dirty="0" smtClean="0"/>
              <a:t>ของ </a:t>
            </a:r>
            <a:r>
              <a:rPr lang="en-US" altLang="en-US" dirty="0" smtClean="0"/>
              <a:t>2 sets </a:t>
            </a:r>
            <a:r>
              <a:rPr lang="th-TH" altLang="en-US" dirty="0" smtClean="0"/>
              <a:t>นี้เกิด</a:t>
            </a:r>
            <a:r>
              <a:rPr lang="en-US" altLang="en-US" dirty="0" smtClean="0"/>
              <a:t> </a:t>
            </a:r>
            <a:r>
              <a:rPr lang="en-US" altLang="en-US" dirty="0" smtClean="0"/>
              <a:t>empty set: A</a:t>
            </a:r>
            <a:r>
              <a:rPr lang="en-US" altLang="en-US" dirty="0" smtClean="0">
                <a:sym typeface="Symbol" panose="05050102010706020507" pitchFamily="18" charset="2"/>
              </a:rPr>
              <a:t>  B = </a:t>
            </a:r>
            <a:endParaRPr lang="en-US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66800" y="3276600"/>
            <a:ext cx="6858000" cy="2514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1143000" y="3497263"/>
            <a:ext cx="533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400" b="1" i="1"/>
              <a:t>U</a:t>
            </a:r>
            <a:endParaRPr lang="en-US" altLang="en-US" sz="1800" b="1" i="1"/>
          </a:p>
        </p:txBody>
      </p:sp>
      <p:sp>
        <p:nvSpPr>
          <p:cNvPr id="6" name="Oval 5"/>
          <p:cNvSpPr/>
          <p:nvPr/>
        </p:nvSpPr>
        <p:spPr>
          <a:xfrm>
            <a:off x="1676400" y="3505200"/>
            <a:ext cx="2209800" cy="2133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76800" y="3505200"/>
            <a:ext cx="2362200" cy="2133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7111" name="TextBox 7"/>
          <p:cNvSpPr txBox="1">
            <a:spLocks noChangeArrowheads="1"/>
          </p:cNvSpPr>
          <p:nvPr/>
        </p:nvSpPr>
        <p:spPr bwMode="auto">
          <a:xfrm>
            <a:off x="2514600" y="4038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A</a:t>
            </a:r>
            <a:endParaRPr lang="en-US" altLang="en-US" sz="1800" i="1"/>
          </a:p>
        </p:txBody>
      </p:sp>
      <p:sp>
        <p:nvSpPr>
          <p:cNvPr id="47112" name="TextBox 8"/>
          <p:cNvSpPr txBox="1">
            <a:spLocks noChangeArrowheads="1"/>
          </p:cNvSpPr>
          <p:nvPr/>
        </p:nvSpPr>
        <p:spPr bwMode="auto">
          <a:xfrm>
            <a:off x="5791200" y="4038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B</a:t>
            </a:r>
            <a:endParaRPr lang="en-US" altLang="en-US" sz="1800" i="1"/>
          </a:p>
        </p:txBody>
      </p:sp>
    </p:spTree>
    <p:extLst>
      <p:ext uri="{BB962C8B-B14F-4D97-AF65-F5344CB8AC3E}">
        <p14:creationId xmlns:p14="http://schemas.microsoft.com/office/powerpoint/2010/main" val="289133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Set Difference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</a:t>
            </a:r>
            <a:r>
              <a:rPr lang="th-TH" altLang="en-US" dirty="0" smtClean="0"/>
              <a:t>การ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difference </a:t>
            </a:r>
            <a:r>
              <a:rPr lang="th-TH" altLang="en-US" dirty="0" smtClean="0"/>
              <a:t>ของ </a:t>
            </a:r>
            <a:r>
              <a:rPr lang="en-US" altLang="en-US" dirty="0" smtClean="0"/>
              <a:t>2 </a:t>
            </a:r>
            <a:r>
              <a:rPr lang="en-US" altLang="en-US" dirty="0" smtClean="0"/>
              <a:t>sets A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dirty="0" smtClean="0"/>
              <a:t>B</a:t>
            </a:r>
            <a:r>
              <a:rPr lang="en-US" altLang="en-US" dirty="0" smtClean="0"/>
              <a:t>,</a:t>
            </a:r>
            <a:r>
              <a:rPr lang="th-TH" altLang="en-US" dirty="0" smtClean="0"/>
              <a:t> สามารถเขียนย่อไดว่า</a:t>
            </a:r>
            <a:r>
              <a:rPr lang="en-US" altLang="en-US" dirty="0" smtClean="0"/>
              <a:t> A\B</a:t>
            </a:r>
            <a:r>
              <a:rPr lang="th-TH" altLang="en-US" dirty="0" smtClean="0"/>
              <a:t> หรือ</a:t>
            </a:r>
            <a:r>
              <a:rPr lang="en-US" altLang="en-US" dirty="0" smtClean="0"/>
              <a:t> A</a:t>
            </a:r>
            <a:r>
              <a:rPr lang="en-US" altLang="en-US" dirty="0" smtClean="0"/>
              <a:t>−</a:t>
            </a:r>
            <a:r>
              <a:rPr lang="en-US" altLang="en-US" dirty="0" smtClean="0"/>
              <a:t>B</a:t>
            </a:r>
            <a:r>
              <a:rPr lang="th-TH" altLang="en-US" dirty="0" smtClean="0"/>
              <a:t> เป็น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ที่บรรจุสมาชิกของ </a:t>
            </a:r>
            <a:r>
              <a:rPr lang="en-US" altLang="en-US" dirty="0" smtClean="0"/>
              <a:t>A </a:t>
            </a:r>
            <a:r>
              <a:rPr lang="th-TH" altLang="en-US" dirty="0" smtClean="0"/>
              <a:t>ที่ไม่เป็นสมาชิกใน </a:t>
            </a:r>
            <a:r>
              <a:rPr lang="en-US" altLang="en-US" dirty="0" smtClean="0"/>
              <a:t>B</a:t>
            </a:r>
            <a:endParaRPr lang="en-US" alt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1187624" y="3220913"/>
            <a:ext cx="6858000" cy="2514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1263824" y="3212976"/>
            <a:ext cx="533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400" b="1" i="1"/>
              <a:t>U</a:t>
            </a:r>
            <a:endParaRPr lang="en-US" altLang="en-US" sz="1800" b="1" i="1"/>
          </a:p>
        </p:txBody>
      </p:sp>
      <p:sp>
        <p:nvSpPr>
          <p:cNvPr id="12" name="Oval 11"/>
          <p:cNvSpPr/>
          <p:nvPr/>
        </p:nvSpPr>
        <p:spPr>
          <a:xfrm>
            <a:off x="2406824" y="3449513"/>
            <a:ext cx="2209800" cy="2133600"/>
          </a:xfrm>
          <a:prstGeom prst="ellipse">
            <a:avLst/>
          </a:prstGeom>
          <a:solidFill>
            <a:srgbClr val="C00000">
              <a:tint val="66000"/>
              <a:satMod val="1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007024" y="3449513"/>
            <a:ext cx="2362200" cy="2133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u="sng" dirty="0"/>
          </a:p>
        </p:txBody>
      </p:sp>
      <p:sp>
        <p:nvSpPr>
          <p:cNvPr id="48135" name="TextBox 7"/>
          <p:cNvSpPr txBox="1">
            <a:spLocks noChangeArrowheads="1"/>
          </p:cNvSpPr>
          <p:nvPr/>
        </p:nvSpPr>
        <p:spPr bwMode="auto">
          <a:xfrm>
            <a:off x="3168824" y="3840038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A</a:t>
            </a:r>
            <a:endParaRPr lang="en-US" altLang="en-US" sz="1800" i="1"/>
          </a:p>
        </p:txBody>
      </p:sp>
      <p:sp>
        <p:nvSpPr>
          <p:cNvPr id="48136" name="TextBox 8"/>
          <p:cNvSpPr txBox="1">
            <a:spLocks noChangeArrowheads="1"/>
          </p:cNvSpPr>
          <p:nvPr/>
        </p:nvSpPr>
        <p:spPr bwMode="auto">
          <a:xfrm>
            <a:off x="5226224" y="3840038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B</a:t>
            </a:r>
            <a:endParaRPr lang="en-US" altLang="en-US" sz="1800" i="1"/>
          </a:p>
        </p:txBody>
      </p:sp>
    </p:spTree>
    <p:extLst>
      <p:ext uri="{BB962C8B-B14F-4D97-AF65-F5344CB8AC3E}">
        <p14:creationId xmlns:p14="http://schemas.microsoft.com/office/powerpoint/2010/main" val="376679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Set Complement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</a:t>
            </a:r>
            <a:r>
              <a:rPr lang="en-US" altLang="en-US" dirty="0" smtClean="0">
                <a:solidFill>
                  <a:srgbClr val="FF0000"/>
                </a:solidFill>
              </a:rPr>
              <a:t>Complement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</a:t>
            </a:r>
            <a:r>
              <a:rPr lang="en-US" altLang="en-US" dirty="0" smtClean="0"/>
              <a:t>set A, </a:t>
            </a:r>
            <a:r>
              <a:rPr lang="th-TH" altLang="en-US" dirty="0" smtClean="0"/>
              <a:t>เขียนย่อว่า</a:t>
            </a:r>
            <a:r>
              <a:rPr lang="en-US" altLang="en-US" dirty="0" smtClean="0"/>
              <a:t> A, </a:t>
            </a:r>
            <a:r>
              <a:rPr lang="th-TH" altLang="en-US" dirty="0" smtClean="0"/>
              <a:t>ซึ่งจะประกอบไปด้วยสมาชิกที่ไม่อยู่ใน </a:t>
            </a:r>
            <a:r>
              <a:rPr lang="en-US" altLang="en-US" dirty="0" smtClean="0"/>
              <a:t>A </a:t>
            </a:r>
          </a:p>
          <a:p>
            <a:r>
              <a:rPr lang="th-TH" altLang="en-US" dirty="0" smtClean="0"/>
              <a:t>ซึ่งก็คือ </a:t>
            </a:r>
            <a:r>
              <a:rPr lang="en-US" altLang="en-US" dirty="0" smtClean="0"/>
              <a:t>difference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</a:t>
            </a:r>
            <a:r>
              <a:rPr lang="en-US" altLang="en-US" dirty="0" smtClean="0"/>
              <a:t>universal set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U</a:t>
            </a:r>
            <a:r>
              <a:rPr lang="th-TH" altLang="en-US" dirty="0" smtClean="0"/>
              <a:t> </a:t>
            </a:r>
            <a:r>
              <a:rPr lang="en-US" altLang="en-US" dirty="0" smtClean="0"/>
              <a:t>(U\A </a:t>
            </a:r>
            <a:r>
              <a:rPr lang="th-TH" altLang="en-US" dirty="0" smtClean="0"/>
              <a:t>หรือ </a:t>
            </a:r>
            <a:r>
              <a:rPr lang="en-US" altLang="en-US" dirty="0" smtClean="0"/>
              <a:t>U-A)</a:t>
            </a:r>
            <a:endParaRPr lang="en-US" altLang="en-US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dirty="0" smtClean="0"/>
              <a:t>A= A</a:t>
            </a:r>
            <a:r>
              <a:rPr lang="en-US" altLang="en-US" baseline="30000" dirty="0" smtClean="0"/>
              <a:t>C</a:t>
            </a:r>
            <a:r>
              <a:rPr lang="en-US" altLang="en-US" dirty="0" smtClean="0"/>
              <a:t> = {x | x </a:t>
            </a:r>
            <a:r>
              <a:rPr lang="en-US" altLang="en-US" dirty="0" smtClean="0">
                <a:sym typeface="Symbol" panose="05050102010706020507" pitchFamily="18" charset="2"/>
              </a:rPr>
              <a:t> </a:t>
            </a:r>
            <a:r>
              <a:rPr lang="en-US" altLang="en-US" dirty="0" smtClean="0"/>
              <a:t>A }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629168" y="1700808"/>
            <a:ext cx="228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086100" y="3212976"/>
            <a:ext cx="228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242392" y="3933056"/>
            <a:ext cx="6858000" cy="1752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9158" name="TextBox 7"/>
          <p:cNvSpPr txBox="1">
            <a:spLocks noChangeArrowheads="1"/>
          </p:cNvSpPr>
          <p:nvPr/>
        </p:nvSpPr>
        <p:spPr bwMode="auto">
          <a:xfrm>
            <a:off x="1318592" y="4085456"/>
            <a:ext cx="5334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400" b="1" i="1"/>
              <a:t>U</a:t>
            </a:r>
            <a:endParaRPr lang="en-US" altLang="en-US" sz="1800" b="1" i="1"/>
          </a:p>
        </p:txBody>
      </p:sp>
      <p:sp>
        <p:nvSpPr>
          <p:cNvPr id="10" name="Oval 9"/>
          <p:cNvSpPr/>
          <p:nvPr/>
        </p:nvSpPr>
        <p:spPr>
          <a:xfrm>
            <a:off x="3071192" y="4161656"/>
            <a:ext cx="1295400" cy="12954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u="sng" dirty="0"/>
          </a:p>
        </p:txBody>
      </p:sp>
      <p:sp>
        <p:nvSpPr>
          <p:cNvPr id="49160" name="TextBox 10"/>
          <p:cNvSpPr txBox="1">
            <a:spLocks noChangeArrowheads="1"/>
          </p:cNvSpPr>
          <p:nvPr/>
        </p:nvSpPr>
        <p:spPr bwMode="auto">
          <a:xfrm>
            <a:off x="3299792" y="4466456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A</a:t>
            </a:r>
            <a:endParaRPr lang="en-US" altLang="en-US" sz="1800" i="1"/>
          </a:p>
        </p:txBody>
      </p:sp>
      <p:sp>
        <p:nvSpPr>
          <p:cNvPr id="49161" name="TextBox 11"/>
          <p:cNvSpPr txBox="1">
            <a:spLocks noChangeArrowheads="1"/>
          </p:cNvSpPr>
          <p:nvPr/>
        </p:nvSpPr>
        <p:spPr bwMode="auto">
          <a:xfrm>
            <a:off x="5433392" y="4695056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A</a:t>
            </a:r>
            <a:endParaRPr lang="en-US" altLang="en-US" sz="1800" i="1"/>
          </a:p>
        </p:txBody>
      </p:sp>
      <p:cxnSp>
        <p:nvCxnSpPr>
          <p:cNvPr id="13" name="Straight Connector 12"/>
          <p:cNvCxnSpPr/>
          <p:nvPr/>
        </p:nvCxnSpPr>
        <p:spPr>
          <a:xfrm>
            <a:off x="5585792" y="4769669"/>
            <a:ext cx="22860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79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419600" y="3733800"/>
            <a:ext cx="4572000" cy="2133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Set Complement: Absolute &amp; Relative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กำหนด </a:t>
            </a:r>
            <a:r>
              <a:rPr lang="en-US" altLang="en-US" dirty="0" smtClean="0"/>
              <a:t>universe U,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set A,</a:t>
            </a:r>
            <a:r>
              <a:rPr lang="th-TH" altLang="en-US" dirty="0" smtClean="0"/>
              <a:t> </a:t>
            </a:r>
            <a:r>
              <a:rPr lang="en-US" altLang="en-US" dirty="0" smtClean="0"/>
              <a:t>B </a:t>
            </a:r>
            <a:r>
              <a:rPr lang="en-US" altLang="en-US" dirty="0" smtClean="0">
                <a:sym typeface="Symbol" panose="05050102010706020507" pitchFamily="18" charset="2"/>
              </a:rPr>
              <a:t> U.</a:t>
            </a:r>
          </a:p>
          <a:p>
            <a:r>
              <a:rPr lang="en-US" altLang="en-US" dirty="0" smtClean="0">
                <a:sym typeface="Symbol" panose="05050102010706020507" pitchFamily="18" charset="2"/>
              </a:rPr>
              <a:t>Absolute </a:t>
            </a:r>
            <a:r>
              <a:rPr lang="en-US" altLang="en-US" dirty="0" smtClean="0">
                <a:sym typeface="Symbol" panose="05050102010706020507" pitchFamily="18" charset="2"/>
              </a:rPr>
              <a:t>complement </a:t>
            </a:r>
            <a:r>
              <a:rPr lang="th-TH" altLang="en-US" dirty="0" smtClean="0">
                <a:sym typeface="Symbol" panose="05050102010706020507" pitchFamily="18" charset="2"/>
              </a:rPr>
              <a:t>ของ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A </a:t>
            </a:r>
            <a:r>
              <a:rPr lang="th-TH" altLang="en-US" dirty="0" smtClean="0">
                <a:sym typeface="Symbol" panose="05050102010706020507" pitchFamily="18" charset="2"/>
              </a:rPr>
              <a:t>คือ</a:t>
            </a:r>
            <a:r>
              <a:rPr lang="en-US" altLang="en-US" dirty="0" smtClean="0">
                <a:sym typeface="Symbol" panose="05050102010706020507" pitchFamily="18" charset="2"/>
              </a:rPr>
              <a:t> A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=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U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- A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r>
              <a:rPr lang="en-US" altLang="en-US" dirty="0" smtClean="0">
                <a:sym typeface="Symbol" panose="05050102010706020507" pitchFamily="18" charset="2"/>
              </a:rPr>
              <a:t>Relative complement </a:t>
            </a:r>
            <a:r>
              <a:rPr lang="th-TH" altLang="en-US" dirty="0" smtClean="0">
                <a:sym typeface="Symbol" panose="05050102010706020507" pitchFamily="18" charset="2"/>
              </a:rPr>
              <a:t>ของ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A </a:t>
            </a:r>
            <a:r>
              <a:rPr lang="th-TH" altLang="en-US" dirty="0" smtClean="0">
                <a:sym typeface="Symbol" panose="05050102010706020507" pitchFamily="18" charset="2"/>
              </a:rPr>
              <a:t>ใน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B </a:t>
            </a:r>
            <a:r>
              <a:rPr lang="th-TH" altLang="en-US" dirty="0" smtClean="0">
                <a:sym typeface="Symbol" panose="05050102010706020507" pitchFamily="18" charset="2"/>
              </a:rPr>
              <a:t>คือ</a:t>
            </a:r>
            <a:r>
              <a:rPr lang="en-US" altLang="en-US" dirty="0" smtClean="0">
                <a:sym typeface="Symbol" panose="05050102010706020507" pitchFamily="18" charset="2"/>
              </a:rPr>
              <a:t> B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- A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457200" y="3733800"/>
            <a:ext cx="3581400" cy="2133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0181" name="TextBox 7"/>
          <p:cNvSpPr txBox="1">
            <a:spLocks noChangeArrowheads="1"/>
          </p:cNvSpPr>
          <p:nvPr/>
        </p:nvSpPr>
        <p:spPr bwMode="auto">
          <a:xfrm>
            <a:off x="457200" y="3725863"/>
            <a:ext cx="533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400" b="1" i="1"/>
              <a:t>U</a:t>
            </a:r>
            <a:endParaRPr lang="en-US" altLang="en-US" sz="1800" b="1" i="1"/>
          </a:p>
        </p:txBody>
      </p:sp>
      <p:sp>
        <p:nvSpPr>
          <p:cNvPr id="9" name="Oval 8"/>
          <p:cNvSpPr/>
          <p:nvPr/>
        </p:nvSpPr>
        <p:spPr>
          <a:xfrm>
            <a:off x="1371600" y="3962400"/>
            <a:ext cx="1828800" cy="1524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u="sng" dirty="0"/>
          </a:p>
        </p:txBody>
      </p:sp>
      <p:sp>
        <p:nvSpPr>
          <p:cNvPr id="50183" name="TextBox 10"/>
          <p:cNvSpPr txBox="1">
            <a:spLocks noChangeArrowheads="1"/>
          </p:cNvSpPr>
          <p:nvPr/>
        </p:nvSpPr>
        <p:spPr bwMode="auto">
          <a:xfrm>
            <a:off x="1676400" y="45053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A</a:t>
            </a:r>
            <a:endParaRPr lang="en-US" altLang="en-US" sz="1800" i="1"/>
          </a:p>
        </p:txBody>
      </p:sp>
      <p:sp>
        <p:nvSpPr>
          <p:cNvPr id="50184" name="TextBox 11"/>
          <p:cNvSpPr txBox="1">
            <a:spLocks noChangeArrowheads="1"/>
          </p:cNvSpPr>
          <p:nvPr/>
        </p:nvSpPr>
        <p:spPr bwMode="auto">
          <a:xfrm>
            <a:off x="762000" y="46577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A</a:t>
            </a:r>
            <a:endParaRPr lang="en-US" altLang="en-US" sz="1800" i="1"/>
          </a:p>
        </p:txBody>
      </p:sp>
      <p:cxnSp>
        <p:nvCxnSpPr>
          <p:cNvPr id="12" name="Straight Connector 11"/>
          <p:cNvCxnSpPr/>
          <p:nvPr/>
        </p:nvCxnSpPr>
        <p:spPr>
          <a:xfrm>
            <a:off x="914400" y="4732338"/>
            <a:ext cx="22860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6" name="TextBox 4"/>
          <p:cNvSpPr txBox="1">
            <a:spLocks noChangeArrowheads="1"/>
          </p:cNvSpPr>
          <p:nvPr/>
        </p:nvSpPr>
        <p:spPr bwMode="auto">
          <a:xfrm>
            <a:off x="4419600" y="3725863"/>
            <a:ext cx="533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400" b="1" i="1"/>
              <a:t>U</a:t>
            </a:r>
            <a:endParaRPr lang="en-US" altLang="en-US" sz="1800" b="1" i="1"/>
          </a:p>
        </p:txBody>
      </p:sp>
      <p:sp>
        <p:nvSpPr>
          <p:cNvPr id="19" name="Oval 18"/>
          <p:cNvSpPr/>
          <p:nvPr/>
        </p:nvSpPr>
        <p:spPr>
          <a:xfrm>
            <a:off x="6324600" y="4114800"/>
            <a:ext cx="1447800" cy="1371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u="sng" dirty="0"/>
          </a:p>
        </p:txBody>
      </p:sp>
      <p:sp>
        <p:nvSpPr>
          <p:cNvPr id="50188" name="TextBox 8"/>
          <p:cNvSpPr txBox="1">
            <a:spLocks noChangeArrowheads="1"/>
          </p:cNvSpPr>
          <p:nvPr/>
        </p:nvSpPr>
        <p:spPr bwMode="auto">
          <a:xfrm>
            <a:off x="7010400" y="4429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B</a:t>
            </a:r>
            <a:endParaRPr lang="en-US" altLang="en-US" sz="1800" i="1"/>
          </a:p>
        </p:txBody>
      </p:sp>
      <p:sp>
        <p:nvSpPr>
          <p:cNvPr id="20" name="Oval 19"/>
          <p:cNvSpPr/>
          <p:nvPr/>
        </p:nvSpPr>
        <p:spPr>
          <a:xfrm>
            <a:off x="5334000" y="4114800"/>
            <a:ext cx="1524000" cy="1371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u="sng" dirty="0"/>
          </a:p>
        </p:txBody>
      </p:sp>
      <p:sp>
        <p:nvSpPr>
          <p:cNvPr id="50190" name="TextBox 7"/>
          <p:cNvSpPr txBox="1">
            <a:spLocks noChangeArrowheads="1"/>
          </p:cNvSpPr>
          <p:nvPr/>
        </p:nvSpPr>
        <p:spPr bwMode="auto">
          <a:xfrm>
            <a:off x="5638800" y="45053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i="1"/>
              <a:t>A</a:t>
            </a:r>
            <a:endParaRPr lang="en-US" altLang="en-US" sz="1800" i="1"/>
          </a:p>
        </p:txBody>
      </p:sp>
      <p:cxnSp>
        <p:nvCxnSpPr>
          <p:cNvPr id="16" name="Straight Connector 15"/>
          <p:cNvCxnSpPr/>
          <p:nvPr/>
        </p:nvCxnSpPr>
        <p:spPr>
          <a:xfrm>
            <a:off x="5436096" y="2218512"/>
            <a:ext cx="228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02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:</a:t>
            </a:r>
            <a:r>
              <a:rPr lang="th-TH" dirty="0" smtClean="0"/>
              <a:t> ตัวดำเนินการของ </a:t>
            </a:r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กำหนด </a:t>
            </a:r>
            <a:r>
              <a:rPr lang="en-US" dirty="0" smtClean="0"/>
              <a:t>universe U = {1, 2, 3, 4, 5, 6, 7, 8, 9, 10}</a:t>
            </a:r>
          </a:p>
          <a:p>
            <a:r>
              <a:rPr lang="en-US" dirty="0" smtClean="0"/>
              <a:t>A = {9, 5, 4, 3, 1},   B = {1, 2, 5, 8, 10}</a:t>
            </a:r>
          </a:p>
          <a:p>
            <a:r>
              <a:rPr lang="th-TH" dirty="0" smtClean="0"/>
              <a:t>จงหา</a:t>
            </a:r>
          </a:p>
          <a:p>
            <a:pPr lvl="1"/>
            <a:r>
              <a:rPr lang="en-US" dirty="0" smtClean="0"/>
              <a:t>A </a:t>
            </a:r>
            <a:r>
              <a:rPr lang="en-US" altLang="en-US" dirty="0" smtClean="0">
                <a:sym typeface="Symbol" panose="05050102010706020507" pitchFamily="18" charset="2"/>
              </a:rPr>
              <a:t> B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A </a:t>
            </a:r>
            <a:r>
              <a:rPr lang="en-US" altLang="en-US" dirty="0" smtClean="0">
                <a:sym typeface="Symbol" panose="05050102010706020507" pitchFamily="18" charset="2"/>
              </a:rPr>
              <a:t> B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A – B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B – A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A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A – B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B – A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31640" y="5157192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31640" y="5661248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31640" y="6093296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41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Set Idendities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537186"/>
            <a:ext cx="4657051" cy="52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86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ทดลองพิสูจน์กฎ </a:t>
            </a:r>
            <a:r>
              <a:rPr lang="en-US" dirty="0" smtClean="0"/>
              <a:t>De Morgan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A</a:t>
            </a:r>
            <a:r>
              <a:rPr lang="en-US" altLang="en-US" dirty="0">
                <a:sym typeface="Symbol" panose="05050102010706020507" pitchFamily="18" charset="2"/>
              </a:rPr>
              <a:t>  </a:t>
            </a:r>
            <a:r>
              <a:rPr lang="en-US" altLang="en-US" dirty="0" smtClean="0">
                <a:sym typeface="Symbol" panose="05050102010706020507" pitchFamily="18" charset="2"/>
              </a:rPr>
              <a:t>B = </a:t>
            </a:r>
            <a:r>
              <a:rPr lang="en-US" altLang="en-US" dirty="0"/>
              <a:t>A</a:t>
            </a:r>
            <a:r>
              <a:rPr lang="th-TH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</a:t>
            </a:r>
            <a:r>
              <a:rPr lang="th-TH" altLang="en-US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B</a:t>
            </a:r>
            <a:r>
              <a:rPr lang="en-US" altLang="en-US" dirty="0" smtClean="0">
                <a:sym typeface="Symbol" panose="05050102010706020507" pitchFamily="18" charset="2"/>
              </a:rPr>
              <a:t>  </a:t>
            </a:r>
          </a:p>
          <a:p>
            <a:r>
              <a:rPr lang="th-TH" dirty="0" smtClean="0">
                <a:sym typeface="Symbol" panose="05050102010706020507" pitchFamily="18" charset="2"/>
              </a:rPr>
              <a:t>พิสูจน์</a:t>
            </a:r>
          </a:p>
          <a:p>
            <a:pPr lvl="1"/>
            <a:r>
              <a:rPr lang="en-US" altLang="en-US" dirty="0"/>
              <a:t>A</a:t>
            </a:r>
            <a:r>
              <a:rPr lang="en-US" altLang="en-US" dirty="0">
                <a:sym typeface="Symbol" panose="05050102010706020507" pitchFamily="18" charset="2"/>
              </a:rPr>
              <a:t>  </a:t>
            </a:r>
            <a:r>
              <a:rPr lang="en-US" altLang="en-US" dirty="0" smtClean="0">
                <a:sym typeface="Symbol" panose="05050102010706020507" pitchFamily="18" charset="2"/>
              </a:rPr>
              <a:t>B 	= { x | x </a:t>
            </a:r>
            <a:r>
              <a:rPr lang="en-US" altLang="en-US" sz="2800" dirty="0" smtClean="0">
                <a:sym typeface="Symbol" panose="05050102010706020507" pitchFamily="18" charset="2"/>
              </a:rPr>
              <a:t> </a:t>
            </a:r>
            <a:r>
              <a:rPr lang="en-US" altLang="en-US" dirty="0"/>
              <a:t>A</a:t>
            </a:r>
            <a:r>
              <a:rPr lang="en-US" altLang="en-US" dirty="0">
                <a:sym typeface="Symbol" panose="05050102010706020507" pitchFamily="18" charset="2"/>
              </a:rPr>
              <a:t>  B </a:t>
            </a:r>
            <a:r>
              <a:rPr lang="en-US" altLang="en-US" dirty="0" smtClean="0">
                <a:sym typeface="Symbol" panose="05050102010706020507" pitchFamily="18" charset="2"/>
              </a:rPr>
              <a:t>}</a:t>
            </a:r>
          </a:p>
          <a:p>
            <a:pPr marL="366713" lvl="1" indent="0">
              <a:buNone/>
            </a:pPr>
            <a:r>
              <a:rPr lang="en-US" altLang="en-US" dirty="0" smtClean="0">
                <a:sym typeface="Symbol" panose="05050102010706020507" pitchFamily="18" charset="2"/>
              </a:rPr>
              <a:t>		= </a:t>
            </a:r>
            <a:r>
              <a:rPr lang="en-US" altLang="en-US" dirty="0">
                <a:sym typeface="Symbol" panose="05050102010706020507" pitchFamily="18" charset="2"/>
              </a:rPr>
              <a:t>{ x | </a:t>
            </a:r>
            <a:r>
              <a:rPr lang="en-US" sz="2800" dirty="0" smtClean="0">
                <a:sym typeface="Symbol"/>
              </a:rPr>
              <a:t>(</a:t>
            </a:r>
            <a:r>
              <a:rPr lang="en-US" altLang="en-US" dirty="0" smtClean="0">
                <a:sym typeface="Symbol" panose="05050102010706020507" pitchFamily="18" charset="2"/>
              </a:rPr>
              <a:t>x </a:t>
            </a:r>
            <a:r>
              <a:rPr lang="en-US" altLang="en-US" sz="2400" dirty="0">
                <a:sym typeface="Symbol" panose="05050102010706020507" pitchFamily="18" charset="2"/>
              </a:rPr>
              <a:t>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dirty="0"/>
              <a:t>A</a:t>
            </a:r>
            <a:r>
              <a:rPr lang="en-US" altLang="en-US" dirty="0">
                <a:sym typeface="Symbol" panose="05050102010706020507" pitchFamily="18" charset="2"/>
              </a:rPr>
              <a:t>  </a:t>
            </a:r>
            <a:r>
              <a:rPr lang="en-US" altLang="en-US" dirty="0" smtClean="0">
                <a:sym typeface="Symbol" panose="05050102010706020507" pitchFamily="18" charset="2"/>
              </a:rPr>
              <a:t>B) }</a:t>
            </a:r>
          </a:p>
          <a:p>
            <a:pPr marL="366713" lvl="1" indent="0">
              <a:buNone/>
            </a:pPr>
            <a:r>
              <a:rPr lang="en-US" dirty="0">
                <a:sym typeface="Symbol" panose="05050102010706020507" pitchFamily="18" charset="2"/>
              </a:rPr>
              <a:t>	</a:t>
            </a:r>
            <a:r>
              <a:rPr lang="en-US" dirty="0" smtClean="0">
                <a:sym typeface="Symbol" panose="05050102010706020507" pitchFamily="18" charset="2"/>
              </a:rPr>
              <a:t>	= { x |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/>
              </a:rPr>
              <a:t></a:t>
            </a:r>
            <a:r>
              <a:rPr lang="en-US" sz="2400" dirty="0" smtClean="0">
                <a:sym typeface="Symbol"/>
              </a:rPr>
              <a:t>( (</a:t>
            </a:r>
            <a:r>
              <a:rPr lang="en-US" altLang="en-US" dirty="0" smtClean="0">
                <a:sym typeface="Symbol" panose="05050102010706020507" pitchFamily="18" charset="2"/>
              </a:rPr>
              <a:t>x </a:t>
            </a:r>
            <a:r>
              <a:rPr lang="en-US" altLang="en-US" sz="2000" dirty="0">
                <a:sym typeface="Symbol" panose="05050102010706020507" pitchFamily="18" charset="2"/>
              </a:rPr>
              <a:t> </a:t>
            </a:r>
            <a:r>
              <a:rPr lang="en-US" altLang="en-US" dirty="0" smtClean="0"/>
              <a:t>A)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sz="2800" dirty="0">
                <a:sym typeface="Symbol"/>
              </a:rPr>
              <a:t></a:t>
            </a:r>
            <a:r>
              <a:rPr lang="en-US" altLang="en-US" dirty="0" smtClean="0">
                <a:sym typeface="Symbol" panose="05050102010706020507" pitchFamily="18" charset="2"/>
              </a:rPr>
              <a:t> (x </a:t>
            </a:r>
            <a:r>
              <a:rPr lang="en-US" altLang="en-US" sz="1800" dirty="0">
                <a:sym typeface="Symbol" panose="05050102010706020507" pitchFamily="18" charset="2"/>
              </a:rPr>
              <a:t> </a:t>
            </a:r>
            <a:r>
              <a:rPr lang="en-US" altLang="en-US" dirty="0" smtClean="0">
                <a:sym typeface="Symbol" panose="05050102010706020507" pitchFamily="18" charset="2"/>
              </a:rPr>
              <a:t>B</a:t>
            </a:r>
            <a:r>
              <a:rPr lang="en-US" altLang="en-US" dirty="0">
                <a:sym typeface="Symbol" panose="05050102010706020507" pitchFamily="18" charset="2"/>
              </a:rPr>
              <a:t>) </a:t>
            </a:r>
            <a:r>
              <a:rPr lang="en-US" altLang="en-US" dirty="0" smtClean="0">
                <a:sym typeface="Symbol" panose="05050102010706020507" pitchFamily="18" charset="2"/>
              </a:rPr>
              <a:t>)}</a:t>
            </a:r>
          </a:p>
          <a:p>
            <a:pPr marL="366713" lvl="1" indent="0">
              <a:buNone/>
            </a:pPr>
            <a:r>
              <a:rPr lang="en-US" dirty="0">
                <a:sym typeface="Symbol" panose="05050102010706020507" pitchFamily="18" charset="2"/>
              </a:rPr>
              <a:t>	</a:t>
            </a:r>
            <a:r>
              <a:rPr lang="en-US" dirty="0" smtClean="0">
                <a:sym typeface="Symbol" panose="05050102010706020507" pitchFamily="18" charset="2"/>
              </a:rPr>
              <a:t>	= { x |</a:t>
            </a:r>
            <a:r>
              <a:rPr lang="en-US" sz="2800" dirty="0">
                <a:sym typeface="Symbol"/>
              </a:rPr>
              <a:t> </a:t>
            </a:r>
            <a:r>
              <a:rPr lang="en-US" sz="2800" dirty="0" smtClean="0">
                <a:sym typeface="Symbol"/>
              </a:rPr>
              <a:t>(</a:t>
            </a:r>
            <a:r>
              <a:rPr lang="en-US" altLang="en-US" dirty="0" smtClean="0">
                <a:sym typeface="Symbol" panose="05050102010706020507" pitchFamily="18" charset="2"/>
              </a:rPr>
              <a:t>x </a:t>
            </a:r>
            <a:r>
              <a:rPr lang="en-US" altLang="en-US" sz="2400" dirty="0">
                <a:sym typeface="Symbol" panose="05050102010706020507" pitchFamily="18" charset="2"/>
              </a:rPr>
              <a:t> </a:t>
            </a:r>
            <a:r>
              <a:rPr lang="en-US" altLang="en-US" dirty="0"/>
              <a:t>A</a:t>
            </a:r>
            <a:r>
              <a:rPr lang="en-US" altLang="en-US" dirty="0" smtClean="0"/>
              <a:t>) </a:t>
            </a:r>
            <a:r>
              <a:rPr lang="en-US" sz="2800" dirty="0">
                <a:sym typeface="Symbol"/>
              </a:rPr>
              <a:t> </a:t>
            </a:r>
            <a:r>
              <a:rPr lang="en-US" sz="2800" dirty="0" smtClean="0">
                <a:sym typeface="Symbol"/>
              </a:rPr>
              <a:t></a:t>
            </a:r>
            <a:r>
              <a:rPr lang="en-US" sz="2800" dirty="0">
                <a:sym typeface="Symbol"/>
              </a:rPr>
              <a:t>(</a:t>
            </a:r>
            <a:r>
              <a:rPr lang="en-US" altLang="en-US" dirty="0">
                <a:sym typeface="Symbol" panose="05050102010706020507" pitchFamily="18" charset="2"/>
              </a:rPr>
              <a:t>x </a:t>
            </a:r>
            <a:r>
              <a:rPr lang="en-US" altLang="en-US" sz="2400" dirty="0">
                <a:sym typeface="Symbol" panose="05050102010706020507" pitchFamily="18" charset="2"/>
              </a:rPr>
              <a:t> </a:t>
            </a:r>
            <a:r>
              <a:rPr lang="en-US" altLang="en-US" dirty="0" smtClean="0">
                <a:sym typeface="Symbol" panose="05050102010706020507" pitchFamily="18" charset="2"/>
              </a:rPr>
              <a:t>B</a:t>
            </a:r>
            <a:r>
              <a:rPr lang="en-US" altLang="en-US" dirty="0" smtClean="0"/>
              <a:t>)}</a:t>
            </a:r>
          </a:p>
          <a:p>
            <a:pPr marL="366713" lvl="1" indent="0">
              <a:buNone/>
            </a:pPr>
            <a:r>
              <a:rPr lang="en-US" dirty="0"/>
              <a:t>	</a:t>
            </a:r>
            <a:r>
              <a:rPr lang="en-US" dirty="0" smtClean="0"/>
              <a:t>	= { x | (</a:t>
            </a:r>
            <a:r>
              <a:rPr lang="en-US" altLang="en-US" dirty="0" smtClean="0">
                <a:sym typeface="Symbol" panose="05050102010706020507" pitchFamily="18" charset="2"/>
              </a:rPr>
              <a:t>x </a:t>
            </a:r>
            <a:r>
              <a:rPr lang="en-US" altLang="en-US" sz="2400" dirty="0">
                <a:sym typeface="Symbol" panose="05050102010706020507" pitchFamily="18" charset="2"/>
              </a:rPr>
              <a:t> </a:t>
            </a:r>
            <a:r>
              <a:rPr lang="en-US" altLang="en-US" dirty="0" smtClean="0"/>
              <a:t>A) </a:t>
            </a:r>
            <a:r>
              <a:rPr lang="en-US" sz="2400" dirty="0" smtClean="0">
                <a:sym typeface="Symbol"/>
              </a:rPr>
              <a:t> (</a:t>
            </a:r>
            <a:r>
              <a:rPr lang="en-US" altLang="en-US" dirty="0" smtClean="0">
                <a:sym typeface="Symbol" panose="05050102010706020507" pitchFamily="18" charset="2"/>
              </a:rPr>
              <a:t>x </a:t>
            </a:r>
            <a:r>
              <a:rPr lang="en-US" altLang="en-US" sz="2000" dirty="0">
                <a:sym typeface="Symbol" panose="05050102010706020507" pitchFamily="18" charset="2"/>
              </a:rPr>
              <a:t> </a:t>
            </a:r>
            <a:r>
              <a:rPr lang="en-US" altLang="en-US" dirty="0" smtClean="0">
                <a:sym typeface="Symbol" panose="05050102010706020507" pitchFamily="18" charset="2"/>
              </a:rPr>
              <a:t>B)}</a:t>
            </a:r>
          </a:p>
          <a:p>
            <a:pPr marL="366713" lvl="1" indent="0">
              <a:buNone/>
            </a:pPr>
            <a:r>
              <a:rPr lang="en-US" dirty="0"/>
              <a:t>		= { x | (</a:t>
            </a:r>
            <a:r>
              <a:rPr lang="en-US" altLang="en-US" dirty="0">
                <a:sym typeface="Symbol" panose="05050102010706020507" pitchFamily="18" charset="2"/>
              </a:rPr>
              <a:t>x </a:t>
            </a:r>
            <a:r>
              <a:rPr lang="en-US" altLang="en-US" sz="2400" dirty="0">
                <a:sym typeface="Symbol" panose="05050102010706020507" pitchFamily="18" charset="2"/>
              </a:rPr>
              <a:t>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dirty="0"/>
              <a:t>A) </a:t>
            </a:r>
            <a:r>
              <a:rPr lang="en-US" sz="2400" dirty="0">
                <a:sym typeface="Symbol"/>
              </a:rPr>
              <a:t> (</a:t>
            </a:r>
            <a:r>
              <a:rPr lang="en-US" altLang="en-US" dirty="0">
                <a:sym typeface="Symbol" panose="05050102010706020507" pitchFamily="18" charset="2"/>
              </a:rPr>
              <a:t>x </a:t>
            </a:r>
            <a:r>
              <a:rPr lang="en-US" altLang="en-US" sz="2000" dirty="0">
                <a:sym typeface="Symbol" panose="05050102010706020507" pitchFamily="18" charset="2"/>
              </a:rPr>
              <a:t></a:t>
            </a:r>
            <a:r>
              <a:rPr lang="en-US" altLang="en-US" sz="2000" dirty="0" smtClean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B</a:t>
            </a:r>
            <a:r>
              <a:rPr lang="en-US" altLang="en-US" dirty="0" smtClean="0">
                <a:sym typeface="Symbol" panose="05050102010706020507" pitchFamily="18" charset="2"/>
              </a:rPr>
              <a:t>)}</a:t>
            </a:r>
          </a:p>
          <a:p>
            <a:pPr marL="366713" lvl="1" indent="0">
              <a:buNone/>
            </a:pPr>
            <a:r>
              <a:rPr lang="en-US" dirty="0">
                <a:sym typeface="Symbol" panose="05050102010706020507" pitchFamily="18" charset="2"/>
              </a:rPr>
              <a:t>	</a:t>
            </a:r>
            <a:r>
              <a:rPr lang="en-US" dirty="0" smtClean="0">
                <a:sym typeface="Symbol" panose="05050102010706020507" pitchFamily="18" charset="2"/>
              </a:rPr>
              <a:t>	= { x | x </a:t>
            </a:r>
            <a:r>
              <a:rPr lang="en-US" altLang="en-US" sz="2800" dirty="0">
                <a:sym typeface="Symbol" panose="05050102010706020507" pitchFamily="18" charset="2"/>
              </a:rPr>
              <a:t></a:t>
            </a:r>
            <a:r>
              <a:rPr lang="en-US" altLang="en-US" sz="2800" dirty="0" smtClean="0">
                <a:sym typeface="Symbol" panose="05050102010706020507" pitchFamily="18" charset="2"/>
              </a:rPr>
              <a:t> A  B }</a:t>
            </a:r>
          </a:p>
          <a:p>
            <a:pPr marL="366713" lvl="1" indent="0">
              <a:buNone/>
            </a:pPr>
            <a:r>
              <a:rPr lang="en-US" sz="2800" dirty="0">
                <a:sym typeface="Symbol" panose="05050102010706020507" pitchFamily="18" charset="2"/>
              </a:rPr>
              <a:t>	</a:t>
            </a:r>
            <a:r>
              <a:rPr lang="en-US" sz="2800" dirty="0" smtClean="0">
                <a:sym typeface="Symbol" panose="05050102010706020507" pitchFamily="18" charset="2"/>
              </a:rPr>
              <a:t>	= </a:t>
            </a:r>
            <a:r>
              <a:rPr lang="en-US" altLang="en-US" dirty="0"/>
              <a:t>A</a:t>
            </a:r>
            <a:r>
              <a:rPr lang="th-TH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</a:t>
            </a:r>
            <a:r>
              <a:rPr lang="th-TH" altLang="en-US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B </a:t>
            </a:r>
            <a:endParaRPr lang="en-US" dirty="0"/>
          </a:p>
          <a:p>
            <a:pPr marL="366713" lvl="1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043608" y="1700808"/>
            <a:ext cx="8640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26104" y="1687160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15816" y="1686547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139952" y="5229200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364088" y="5229200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77147" y="6237312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331640" y="2780928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39952" y="5733256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88024" y="5723990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1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dirty="0" smtClean="0"/>
              <a:t>ตัวอย่าง</a:t>
            </a:r>
            <a:r>
              <a:rPr lang="en-US" sz="4000" dirty="0" smtClean="0"/>
              <a:t>: </a:t>
            </a:r>
            <a:r>
              <a:rPr lang="th-TH" sz="4000" dirty="0" smtClean="0"/>
              <a:t>ทดลองพิสูจน์อีกซักตัวอย่าง</a:t>
            </a:r>
            <a:r>
              <a:rPr lang="en-US" sz="4000" dirty="0" smtClean="0"/>
              <a:t> (1)</a:t>
            </a:r>
            <a:endParaRPr lang="en-US" altLang="en-US" dirty="0" smtClean="0"/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กำหนด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A={</a:t>
            </a:r>
            <a:r>
              <a:rPr lang="en-US" altLang="en-US" dirty="0" err="1" smtClean="0"/>
              <a:t>x|x</a:t>
            </a:r>
            <a:r>
              <a:rPr lang="en-US" altLang="en-US" dirty="0" smtClean="0"/>
              <a:t> </a:t>
            </a:r>
            <a:r>
              <a:rPr lang="th-TH" altLang="en-US" dirty="0" smtClean="0"/>
              <a:t>เป็นเลขคู่</a:t>
            </a:r>
            <a:r>
              <a:rPr lang="en-US" altLang="en-US" dirty="0" smtClean="0"/>
              <a:t>}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B={</a:t>
            </a:r>
            <a:r>
              <a:rPr lang="en-US" altLang="en-US" dirty="0" err="1" smtClean="0"/>
              <a:t>x|x</a:t>
            </a:r>
            <a:r>
              <a:rPr lang="en-US" altLang="en-US" dirty="0" smtClean="0"/>
              <a:t> </a:t>
            </a:r>
            <a:r>
              <a:rPr lang="th-TH" altLang="en-US" dirty="0" smtClean="0"/>
              <a:t>เป็นเลขผลคูณของ</a:t>
            </a:r>
            <a:r>
              <a:rPr lang="en-US" altLang="en-US" dirty="0" smtClean="0"/>
              <a:t> </a:t>
            </a:r>
            <a:r>
              <a:rPr lang="en-US" altLang="en-US" dirty="0" smtClean="0"/>
              <a:t>3}</a:t>
            </a:r>
          </a:p>
          <a:p>
            <a:pPr lvl="1"/>
            <a:r>
              <a:rPr lang="en-US" altLang="en-US" dirty="0" smtClean="0"/>
              <a:t>C={</a:t>
            </a:r>
            <a:r>
              <a:rPr lang="en-US" altLang="en-US" dirty="0" err="1" smtClean="0"/>
              <a:t>x|x</a:t>
            </a:r>
            <a:r>
              <a:rPr lang="en-US" altLang="en-US" dirty="0" smtClean="0"/>
              <a:t> </a:t>
            </a:r>
            <a:r>
              <a:rPr lang="th-TH" altLang="en-US" dirty="0" smtClean="0"/>
              <a:t>เป็นเลขผลคูณของ</a:t>
            </a:r>
            <a:r>
              <a:rPr lang="en-US" altLang="en-US" dirty="0" smtClean="0"/>
              <a:t> </a:t>
            </a:r>
            <a:r>
              <a:rPr lang="en-US" altLang="en-US" dirty="0" smtClean="0"/>
              <a:t>6}</a:t>
            </a:r>
          </a:p>
          <a:p>
            <a:r>
              <a:rPr lang="th-TH" altLang="en-US" dirty="0" smtClean="0"/>
              <a:t>จงแสดงว่า </a:t>
            </a:r>
            <a:r>
              <a:rPr lang="en-US" altLang="en-US" dirty="0" smtClean="0"/>
              <a:t>A</a:t>
            </a:r>
            <a:r>
              <a:rPr lang="th-TH" altLang="en-US" dirty="0" smtClean="0"/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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B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=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C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755576" y="4221088"/>
            <a:ext cx="7707363" cy="20162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dirty="0" smtClean="0"/>
              <a:t>การพิสูจน์เท่ากันของ </a:t>
            </a:r>
            <a:r>
              <a:rPr lang="en-US" dirty="0" smtClean="0"/>
              <a:t>Set </a:t>
            </a:r>
            <a:r>
              <a:rPr lang="th-TH" dirty="0" smtClean="0"/>
              <a:t>สามารถพิสูจน์ได้ว่า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 smtClean="0"/>
              <a:t>สมการด้านซ้ายต้องเป็น </a:t>
            </a:r>
            <a:r>
              <a:rPr lang="en-US" dirty="0" smtClean="0"/>
              <a:t>subset </a:t>
            </a:r>
            <a:r>
              <a:rPr lang="th-TH" dirty="0" smtClean="0"/>
              <a:t>ของสมการด้านขวา</a:t>
            </a:r>
          </a:p>
          <a:p>
            <a:r>
              <a:rPr lang="th-TH" dirty="0" smtClean="0"/>
              <a:t>และ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 smtClean="0"/>
              <a:t>สมการทางด้านขวาต้องเป็น </a:t>
            </a:r>
            <a:r>
              <a:rPr lang="en-US" dirty="0" smtClean="0"/>
              <a:t>subset </a:t>
            </a:r>
            <a:r>
              <a:rPr lang="th-TH" dirty="0" smtClean="0"/>
              <a:t>ของสมการทางด้านซ้าย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38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dirty="0"/>
              <a:t>ตัวอย่าง</a:t>
            </a:r>
            <a:r>
              <a:rPr lang="en-US" sz="3600" dirty="0"/>
              <a:t>: </a:t>
            </a:r>
            <a:r>
              <a:rPr lang="th-TH" sz="3600" dirty="0"/>
              <a:t>ทดลองพิสูจน์อีกซักตัวอย่าง</a:t>
            </a:r>
            <a:r>
              <a:rPr lang="en-US" sz="3600" dirty="0"/>
              <a:t> </a:t>
            </a:r>
            <a:r>
              <a:rPr lang="en-US" sz="3600" dirty="0" smtClean="0"/>
              <a:t>(2)</a:t>
            </a:r>
            <a:endParaRPr lang="en-US" altLang="en-US" dirty="0" smtClean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A</a:t>
            </a:r>
            <a:r>
              <a:rPr lang="en-US" altLang="en-US" b="1" dirty="0" smtClean="0">
                <a:sym typeface="Symbol" panose="05050102010706020507" pitchFamily="18" charset="2"/>
              </a:rPr>
              <a:t>B  C</a:t>
            </a:r>
            <a:r>
              <a:rPr lang="en-US" altLang="en-US" dirty="0" smtClean="0">
                <a:sym typeface="Symbol" panose="05050102010706020507" pitchFamily="18" charset="2"/>
              </a:rPr>
              <a:t>:   x  </a:t>
            </a:r>
            <a:r>
              <a:rPr lang="en-US" altLang="en-US" dirty="0" smtClean="0"/>
              <a:t>A</a:t>
            </a:r>
            <a:r>
              <a:rPr lang="en-US" altLang="en-US" dirty="0" smtClean="0">
                <a:sym typeface="Symbol" panose="05050102010706020507" pitchFamily="18" charset="2"/>
              </a:rPr>
              <a:t>B 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altLang="en-US" dirty="0" smtClean="0">
                <a:sym typeface="Symbol" panose="05050102010706020507" pitchFamily="18" charset="2"/>
              </a:rPr>
              <a:t> x </a:t>
            </a:r>
            <a:r>
              <a:rPr lang="th-TH" altLang="en-US" dirty="0" smtClean="0">
                <a:sym typeface="Symbol" panose="05050102010706020507" pitchFamily="18" charset="2"/>
              </a:rPr>
              <a:t>เป็นเลขผลคูณของ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2 </a:t>
            </a:r>
            <a:r>
              <a:rPr lang="th-TH" altLang="en-US" dirty="0" smtClean="0">
                <a:sym typeface="Symbol" panose="05050102010706020507" pitchFamily="18" charset="2"/>
              </a:rPr>
              <a:t>และ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x </a:t>
            </a:r>
            <a:r>
              <a:rPr lang="th-TH" altLang="en-US" dirty="0" smtClean="0">
                <a:sym typeface="Symbol" panose="05050102010706020507" pitchFamily="18" charset="2"/>
              </a:rPr>
              <a:t>เป็นเลขผลคูณของ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3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เราสามารถเขียนได้ว่า</a:t>
            </a:r>
            <a:r>
              <a:rPr lang="en-US" altLang="en-US" dirty="0" smtClean="0">
                <a:sym typeface="Symbol" panose="05050102010706020507" pitchFamily="18" charset="2"/>
              </a:rPr>
              <a:t> x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=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(2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x3)k </a:t>
            </a:r>
            <a:r>
              <a:rPr lang="th-TH" altLang="en-US" dirty="0" smtClean="0">
                <a:sym typeface="Symbol" panose="05050102010706020507" pitchFamily="18" charset="2"/>
              </a:rPr>
              <a:t>สำหรับจำนวนเต็ม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k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x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=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6k </a:t>
            </a:r>
            <a:r>
              <a:rPr lang="th-TH" altLang="en-US" dirty="0" smtClean="0">
                <a:sym typeface="Symbol" panose="05050102010706020507" pitchFamily="18" charset="2"/>
              </a:rPr>
              <a:t>สำหรับจำนวนเต็ม </a:t>
            </a:r>
            <a:r>
              <a:rPr lang="en-US" altLang="en-US" dirty="0" smtClean="0">
                <a:sym typeface="Symbol" panose="05050102010706020507" pitchFamily="18" charset="2"/>
              </a:rPr>
              <a:t>k </a:t>
            </a:r>
            <a:r>
              <a:rPr lang="en-US" altLang="en-US" dirty="0" smtClean="0">
                <a:sym typeface="Symbol" panose="05050102010706020507" pitchFamily="18" charset="2"/>
              </a:rPr>
              <a:t> x </a:t>
            </a:r>
            <a:r>
              <a:rPr lang="th-TH" altLang="en-US" dirty="0" smtClean="0">
                <a:sym typeface="Symbol" panose="05050102010706020507" pitchFamily="18" charset="2"/>
              </a:rPr>
              <a:t>เป็นเลขผลคูณของ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6 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altLang="en-US" dirty="0" smtClean="0">
                <a:sym typeface="Symbol" panose="05050102010706020507" pitchFamily="18" charset="2"/>
              </a:rPr>
              <a:t> x  C</a:t>
            </a:r>
          </a:p>
          <a:p>
            <a:r>
              <a:rPr lang="en-US" altLang="en-US" b="1" dirty="0" smtClean="0"/>
              <a:t>C </a:t>
            </a:r>
            <a:r>
              <a:rPr lang="en-US" altLang="en-US" b="1" dirty="0" smtClean="0">
                <a:sym typeface="Symbol" panose="05050102010706020507" pitchFamily="18" charset="2"/>
              </a:rPr>
              <a:t></a:t>
            </a:r>
            <a:r>
              <a:rPr lang="th-TH" altLang="en-US" b="1" dirty="0" smtClean="0">
                <a:sym typeface="Symbol" panose="05050102010706020507" pitchFamily="18" charset="2"/>
              </a:rPr>
              <a:t> </a:t>
            </a:r>
            <a:r>
              <a:rPr lang="en-US" altLang="en-US" b="1" dirty="0" smtClean="0"/>
              <a:t>A</a:t>
            </a:r>
            <a:r>
              <a:rPr lang="en-US" altLang="en-US" b="1" dirty="0" smtClean="0">
                <a:sym typeface="Symbol" panose="05050102010706020507" pitchFamily="18" charset="2"/>
              </a:rPr>
              <a:t>B</a:t>
            </a:r>
            <a:r>
              <a:rPr lang="en-US" altLang="en-US" dirty="0" smtClean="0">
                <a:sym typeface="Symbol" panose="05050102010706020507" pitchFamily="18" charset="2"/>
              </a:rPr>
              <a:t>:  x C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altLang="en-US" dirty="0" smtClean="0">
                <a:sym typeface="Symbol" panose="05050102010706020507" pitchFamily="18" charset="2"/>
              </a:rPr>
              <a:t> x </a:t>
            </a:r>
            <a:r>
              <a:rPr lang="th-TH" altLang="en-US" dirty="0" smtClean="0">
                <a:sym typeface="Symbol" panose="05050102010706020507" pitchFamily="18" charset="2"/>
              </a:rPr>
              <a:t>เป็นเลขผลคูณของ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6  </a:t>
            </a:r>
            <a:r>
              <a:rPr lang="en-US" altLang="en-US" dirty="0" smtClean="0">
                <a:sym typeface="Symbol" panose="05050102010706020507" pitchFamily="18" charset="2"/>
              </a:rPr>
              <a:t>x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=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6k </a:t>
            </a:r>
            <a:r>
              <a:rPr lang="th-TH" altLang="en-US" dirty="0">
                <a:sym typeface="Symbol" panose="05050102010706020507" pitchFamily="18" charset="2"/>
              </a:rPr>
              <a:t>สำหรับจำนวนเต็ม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k</a:t>
            </a:r>
            <a:endParaRPr lang="th-TH" altLang="en-US" dirty="0">
              <a:sym typeface="Symbol" panose="05050102010706020507" pitchFamily="18" charset="2"/>
            </a:endParaRPr>
          </a:p>
          <a:p>
            <a:pPr lvl="1">
              <a:buFont typeface="Symbol" panose="05050102010706020507" pitchFamily="18" charset="2"/>
              <a:buChar char="Þ"/>
            </a:pPr>
            <a:r>
              <a:rPr lang="en-US" altLang="en-US" dirty="0" smtClean="0">
                <a:sym typeface="Symbol" panose="05050102010706020507" pitchFamily="18" charset="2"/>
              </a:rPr>
              <a:t>x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=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2(3k)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=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3(2k</a:t>
            </a:r>
            <a:r>
              <a:rPr lang="en-US" altLang="en-US" dirty="0" smtClean="0">
                <a:sym typeface="Symbol" panose="05050102010706020507" pitchFamily="18" charset="2"/>
              </a:rPr>
              <a:t>)  x </a:t>
            </a:r>
            <a:r>
              <a:rPr lang="th-TH" altLang="en-US" dirty="0" smtClean="0">
                <a:sym typeface="Symbol" panose="05050102010706020507" pitchFamily="18" charset="2"/>
              </a:rPr>
              <a:t>เป็นเลขผลคูณของ </a:t>
            </a:r>
            <a:r>
              <a:rPr lang="en-US" altLang="en-US" dirty="0" smtClean="0">
                <a:sym typeface="Symbol" panose="05050102010706020507" pitchFamily="18" charset="2"/>
              </a:rPr>
              <a:t>2 </a:t>
            </a:r>
            <a:r>
              <a:rPr lang="th-TH" altLang="en-US" dirty="0" smtClean="0">
                <a:sym typeface="Symbol" panose="05050102010706020507" pitchFamily="18" charset="2"/>
              </a:rPr>
              <a:t>และ </a:t>
            </a:r>
            <a:r>
              <a:rPr lang="en-US" altLang="en-US" dirty="0" smtClean="0">
                <a:sym typeface="Symbol" panose="05050102010706020507" pitchFamily="18" charset="2"/>
              </a:rPr>
              <a:t>3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pPr lvl="1">
              <a:buFont typeface="Symbol" panose="05050102010706020507" pitchFamily="18" charset="2"/>
              <a:buChar char="Þ"/>
            </a:pPr>
            <a:r>
              <a:rPr lang="en-US" altLang="en-US" dirty="0" smtClean="0">
                <a:sym typeface="Symbol" panose="05050102010706020507" pitchFamily="18" charset="2"/>
              </a:rPr>
              <a:t> x  </a:t>
            </a:r>
            <a:r>
              <a:rPr lang="en-US" altLang="en-US" dirty="0" smtClean="0"/>
              <a:t>A</a:t>
            </a:r>
            <a:r>
              <a:rPr lang="en-US" altLang="en-US" dirty="0" smtClean="0">
                <a:sym typeface="Symbol" panose="05050102010706020507" pitchFamily="18" charset="2"/>
              </a:rPr>
              <a:t>B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256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z="4000" dirty="0" smtClean="0"/>
              <a:t>การพิสูจน์โดยใช้ตารางสมาชิก </a:t>
            </a:r>
            <a:r>
              <a:rPr lang="en-US" altLang="en-US" sz="4000" dirty="0" smtClean="0"/>
              <a:t>(1)</a:t>
            </a:r>
            <a:endParaRPr lang="en-US" altLang="en-US" sz="4000" dirty="0" smtClean="0"/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การพิสูจน์อีกแบบเรียกว่า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membership tables</a:t>
            </a:r>
            <a:r>
              <a:rPr lang="en-US" altLang="en-US" dirty="0" smtClean="0"/>
              <a:t> </a:t>
            </a:r>
            <a:r>
              <a:rPr lang="th-TH" altLang="en-US" dirty="0" smtClean="0"/>
              <a:t>ที่ข้อมูลภายในตารางมีค่า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1 </a:t>
            </a:r>
            <a:r>
              <a:rPr lang="th-TH" altLang="en-US" dirty="0" smtClean="0"/>
              <a:t>ถ้าสมาชิกนั้นอยู่ใน </a:t>
            </a:r>
            <a:r>
              <a:rPr lang="en-US" altLang="en-US" dirty="0" smtClean="0"/>
              <a:t>set</a:t>
            </a:r>
          </a:p>
          <a:p>
            <a:pPr lvl="1"/>
            <a:r>
              <a:rPr lang="en-US" altLang="en-US" dirty="0" smtClean="0"/>
              <a:t>0 </a:t>
            </a:r>
            <a:r>
              <a:rPr lang="th-TH" altLang="en-US" dirty="0" smtClean="0"/>
              <a:t>ที่เหลือ</a:t>
            </a:r>
            <a:endParaRPr lang="en-US" altLang="en-US" dirty="0" smtClean="0"/>
          </a:p>
          <a:p>
            <a:r>
              <a:rPr lang="th-TH" altLang="en-US" b="1" dirty="0" smtClean="0"/>
              <a:t>ตัวอย่าง</a:t>
            </a:r>
            <a:r>
              <a:rPr lang="en-US" altLang="en-US" b="1" dirty="0" smtClean="0"/>
              <a:t>:</a:t>
            </a:r>
            <a:r>
              <a:rPr lang="en-US" altLang="en-US" dirty="0" smtClean="0"/>
              <a:t> </a:t>
            </a:r>
            <a:r>
              <a:rPr lang="th-TH" altLang="en-US" dirty="0" smtClean="0"/>
              <a:t>จงแสดงว่า</a:t>
            </a:r>
            <a:endParaRPr lang="en-US" altLang="en-US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dirty="0" smtClean="0"/>
              <a:t>A</a:t>
            </a:r>
            <a:r>
              <a:rPr lang="en-US" altLang="en-US" dirty="0" smtClean="0">
                <a:sym typeface="Symbol" panose="05050102010706020507" pitchFamily="18" charset="2"/>
              </a:rPr>
              <a:t>  B  C = A  B  C</a:t>
            </a:r>
            <a:endParaRPr lang="en-US" alt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27784" y="4149080"/>
            <a:ext cx="16002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43264" y="4149080"/>
            <a:ext cx="3048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63344" y="4149080"/>
            <a:ext cx="304800" cy="15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283424" y="4149080"/>
            <a:ext cx="3048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57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การเท่ากันของ </a:t>
            </a:r>
            <a:r>
              <a:rPr lang="en-US" altLang="en-US" dirty="0" smtClean="0"/>
              <a:t>Set</a:t>
            </a:r>
            <a:endParaRPr lang="en-US" altLang="en-US" dirty="0" smtClean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b="1" dirty="0" smtClean="0"/>
              <a:t>คำนิยาม</a:t>
            </a:r>
            <a:r>
              <a:rPr lang="en-US" altLang="en-US" b="1" dirty="0" smtClean="0"/>
              <a:t>:</a:t>
            </a:r>
            <a:r>
              <a:rPr lang="en-US" altLang="en-US" dirty="0" smtClean="0"/>
              <a:t> 2 </a:t>
            </a:r>
            <a:r>
              <a:rPr lang="en-US" altLang="en-US" dirty="0" smtClean="0"/>
              <a:t>sets, A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dirty="0" smtClean="0"/>
              <a:t>B, </a:t>
            </a:r>
            <a:r>
              <a:rPr lang="th-TH" altLang="en-US" dirty="0" smtClean="0"/>
              <a:t>จะ</a:t>
            </a:r>
            <a:r>
              <a:rPr lang="th-TH" altLang="en-US" b="1" u="sng" dirty="0" smtClean="0"/>
              <a:t>เท่ากัน</a:t>
            </a:r>
            <a:r>
              <a:rPr lang="th-TH" altLang="en-US" b="1" dirty="0" smtClean="0"/>
              <a:t> </a:t>
            </a:r>
            <a:r>
              <a:rPr lang="th-TH" altLang="en-US" dirty="0" smtClean="0"/>
              <a:t>เมื่อมีสมาชิกเหมือนกัน โดยจะเขียนได้ว่า</a:t>
            </a:r>
            <a:r>
              <a:rPr lang="en-US" altLang="en-US" dirty="0" smtClean="0"/>
              <a:t> A</a:t>
            </a:r>
            <a:r>
              <a:rPr lang="th-TH" altLang="en-US" dirty="0" smtClean="0"/>
              <a:t> </a:t>
            </a:r>
            <a:r>
              <a:rPr lang="en-US" altLang="en-US" dirty="0" smtClean="0"/>
              <a:t>=</a:t>
            </a:r>
            <a:r>
              <a:rPr lang="th-TH" altLang="en-US" dirty="0" smtClean="0"/>
              <a:t> </a:t>
            </a:r>
            <a:r>
              <a:rPr lang="en-US" altLang="en-US" dirty="0" smtClean="0"/>
              <a:t>B</a:t>
            </a:r>
            <a:r>
              <a:rPr lang="en-US" altLang="en-US" dirty="0" smtClean="0"/>
              <a:t>.</a:t>
            </a:r>
          </a:p>
          <a:p>
            <a:r>
              <a:rPr lang="th-TH" altLang="en-US" b="1" dirty="0" smtClean="0"/>
              <a:t>ตัวอย่าง</a:t>
            </a:r>
            <a:r>
              <a:rPr lang="en-US" altLang="en-US" b="1" dirty="0" smtClean="0"/>
              <a:t>:</a:t>
            </a:r>
            <a:endParaRPr lang="en-US" altLang="en-US" b="1" dirty="0" smtClean="0"/>
          </a:p>
          <a:p>
            <a:pPr lvl="1"/>
            <a:r>
              <a:rPr lang="en-US" altLang="en-US" dirty="0" smtClean="0"/>
              <a:t>{2,3,5,7</a:t>
            </a:r>
            <a:r>
              <a:rPr lang="en-US" altLang="en-US" dirty="0" smtClean="0"/>
              <a:t>}</a:t>
            </a:r>
            <a:r>
              <a:rPr lang="th-TH" altLang="en-US" dirty="0" smtClean="0"/>
              <a:t> </a:t>
            </a:r>
            <a:r>
              <a:rPr lang="en-US" altLang="en-US" dirty="0" smtClean="0"/>
              <a:t>=</a:t>
            </a:r>
            <a:r>
              <a:rPr lang="th-TH" altLang="en-US" dirty="0" smtClean="0"/>
              <a:t> </a:t>
            </a:r>
            <a:r>
              <a:rPr lang="en-US" altLang="en-US" dirty="0" smtClean="0"/>
              <a:t>{</a:t>
            </a:r>
            <a:r>
              <a:rPr lang="en-US" altLang="en-US" dirty="0" smtClean="0"/>
              <a:t>3,2,7,5}, </a:t>
            </a:r>
            <a:r>
              <a:rPr lang="th-TH" altLang="en-US" dirty="0" smtClean="0"/>
              <a:t>เพราะว่า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ไม่สนใจลำดับ</a:t>
            </a:r>
            <a:endParaRPr lang="en-US" altLang="en-US" u="sng" dirty="0" smtClean="0"/>
          </a:p>
          <a:p>
            <a:pPr lvl="1"/>
            <a:r>
              <a:rPr lang="en-US" altLang="en-US" dirty="0" smtClean="0"/>
              <a:t>{</a:t>
            </a:r>
            <a:r>
              <a:rPr lang="en-US" altLang="en-US" dirty="0" smtClean="0"/>
              <a:t>2,3,5,7</a:t>
            </a:r>
            <a:r>
              <a:rPr lang="en-US" altLang="en-US" dirty="0" smtClean="0"/>
              <a:t>}</a:t>
            </a:r>
            <a:r>
              <a:rPr lang="th-TH" altLang="en-US" dirty="0" smtClean="0"/>
              <a:t> </a:t>
            </a:r>
            <a:r>
              <a:rPr lang="en-US" altLang="en-US" dirty="0" smtClean="0"/>
              <a:t>=</a:t>
            </a:r>
            <a:r>
              <a:rPr lang="th-TH" altLang="en-US" dirty="0" smtClean="0"/>
              <a:t> </a:t>
            </a:r>
            <a:r>
              <a:rPr lang="en-US" altLang="en-US" dirty="0" smtClean="0"/>
              <a:t>{</a:t>
            </a:r>
            <a:r>
              <a:rPr lang="en-US" altLang="en-US" dirty="0" smtClean="0"/>
              <a:t>2,2,3,5,3,7} </a:t>
            </a:r>
            <a:r>
              <a:rPr lang="th-TH" altLang="en-US" dirty="0" smtClean="0"/>
              <a:t>เพราะว่า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คิดเฉพาะ </a:t>
            </a:r>
            <a:r>
              <a:rPr lang="en-US" altLang="en-US" dirty="0" smtClean="0"/>
              <a:t>element </a:t>
            </a:r>
            <a:r>
              <a:rPr lang="th-TH" altLang="en-US" dirty="0" smtClean="0"/>
              <a:t>ที่ไม่ซ้ำกัน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{</a:t>
            </a:r>
            <a:r>
              <a:rPr lang="en-US" altLang="en-US" dirty="0" smtClean="0"/>
              <a:t>2,3,5,7} </a:t>
            </a:r>
            <a:r>
              <a:rPr lang="en-US" altLang="en-US" dirty="0" smtClean="0">
                <a:sym typeface="Symbol" panose="05050102010706020507" pitchFamily="18" charset="2"/>
              </a:rPr>
              <a:t></a:t>
            </a:r>
            <a:r>
              <a:rPr lang="th-TH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/>
              <a:t>{</a:t>
            </a:r>
            <a:r>
              <a:rPr lang="en-US" altLang="en-US" dirty="0" smtClean="0"/>
              <a:t>2,3}                                </a:t>
            </a:r>
            <a:endParaRPr lang="en-US" altLang="en-US" dirty="0" smtClean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6996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z="3600" dirty="0"/>
              <a:t>การพิสูจน์โดยใช้ตารางสมาชิก </a:t>
            </a:r>
            <a:r>
              <a:rPr lang="en-US" altLang="en-US" sz="3600" dirty="0" smtClean="0"/>
              <a:t>(2)</a:t>
            </a:r>
            <a:endParaRPr lang="en-US" altLang="en-US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802975"/>
              </p:ext>
            </p:extLst>
          </p:nvPr>
        </p:nvGraphicFramePr>
        <p:xfrm>
          <a:off x="1115616" y="1600200"/>
          <a:ext cx="7056784" cy="4925142"/>
        </p:xfrm>
        <a:graphic>
          <a:graphicData uri="http://schemas.openxmlformats.org/drawingml/2006/table">
            <a:tbl>
              <a:tblPr/>
              <a:tblGrid>
                <a:gridCol w="311364"/>
                <a:gridCol w="311363"/>
                <a:gridCol w="313740"/>
                <a:gridCol w="1459369"/>
                <a:gridCol w="1459369"/>
                <a:gridCol w="389799"/>
                <a:gridCol w="377915"/>
                <a:gridCol w="370784"/>
                <a:gridCol w="2063081"/>
              </a:tblGrid>
              <a:tr h="54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BC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BC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ABC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779912" y="1647165"/>
            <a:ext cx="909436" cy="0"/>
          </a:xfrm>
          <a:prstGeom prst="line">
            <a:avLst/>
          </a:prstGeom>
          <a:ln w="381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088566" y="1649059"/>
            <a:ext cx="152400" cy="1587"/>
          </a:xfrm>
          <a:prstGeom prst="line">
            <a:avLst/>
          </a:prstGeom>
          <a:ln w="381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463392" y="1645929"/>
            <a:ext cx="152400" cy="1588"/>
          </a:xfrm>
          <a:prstGeom prst="line">
            <a:avLst/>
          </a:prstGeom>
          <a:ln w="381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36299" y="1649058"/>
            <a:ext cx="152400" cy="1588"/>
          </a:xfrm>
          <a:prstGeom prst="line">
            <a:avLst/>
          </a:prstGeom>
          <a:ln w="381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660232" y="1649058"/>
            <a:ext cx="152400" cy="1588"/>
          </a:xfrm>
          <a:prstGeom prst="line">
            <a:avLst/>
          </a:prstGeom>
          <a:ln w="381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081913" y="1657989"/>
            <a:ext cx="152400" cy="1588"/>
          </a:xfrm>
          <a:prstGeom prst="line">
            <a:avLst/>
          </a:prstGeom>
          <a:ln w="381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465968" y="1656096"/>
            <a:ext cx="152400" cy="1588"/>
          </a:xfrm>
          <a:prstGeom prst="line">
            <a:avLst/>
          </a:prstGeom>
          <a:ln w="381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27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 smtClean="0"/>
              <a:t>Generalizing Set Operations: Union and Intersection</a:t>
            </a:r>
            <a:endParaRPr lang="en-US" altLang="en-US" sz="3600" dirty="0" smtClean="0"/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จากตัวอย่างที่แล้ว เป็นการแสดงการใช้กฎของ </a:t>
            </a:r>
            <a:r>
              <a:rPr lang="en-US" altLang="en-US" dirty="0" smtClean="0"/>
              <a:t>De Morgan </a:t>
            </a:r>
            <a:r>
              <a:rPr lang="th-TH" altLang="en-US" dirty="0" smtClean="0"/>
              <a:t>บน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เป็นจำนวน </a:t>
            </a:r>
            <a:r>
              <a:rPr lang="en-US" altLang="en-US" dirty="0" smtClean="0"/>
              <a:t>3 Sets</a:t>
            </a:r>
            <a:endParaRPr lang="en-US" altLang="ja-JP" dirty="0" smtClean="0"/>
          </a:p>
          <a:p>
            <a:r>
              <a:rPr lang="th-TH" altLang="en-US" dirty="0" smtClean="0"/>
              <a:t>ในความเป็นจริงแล้ว กฎของ</a:t>
            </a:r>
            <a:r>
              <a:rPr lang="en-US" altLang="en-US" dirty="0" smtClean="0"/>
              <a:t> </a:t>
            </a:r>
            <a:r>
              <a:rPr lang="en-US" altLang="en-US" dirty="0" smtClean="0"/>
              <a:t>De </a:t>
            </a:r>
            <a:r>
              <a:rPr lang="en-US" altLang="en-US" dirty="0" smtClean="0"/>
              <a:t>Morgan</a:t>
            </a:r>
            <a:r>
              <a:rPr lang="th-TH" altLang="en-US" dirty="0" smtClean="0"/>
              <a:t> ยังคงเป็นจริงกับทุกจำนวน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ที่จำกัด</a:t>
            </a:r>
            <a:endParaRPr lang="en-US" altLang="ja-JP" dirty="0" smtClean="0"/>
          </a:p>
          <a:p>
            <a:r>
              <a:rPr lang="th-TH" altLang="en-US" dirty="0" smtClean="0"/>
              <a:t>อีกทั้งเพื่อความสะดวกในการเขียนสัญลักษณ์แทนการ </a:t>
            </a:r>
            <a:r>
              <a:rPr lang="en-US" altLang="en-US" dirty="0" smtClean="0"/>
              <a:t>union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dirty="0" smtClean="0"/>
              <a:t>intersection </a:t>
            </a:r>
            <a:r>
              <a:rPr lang="th-TH" altLang="en-US" dirty="0" smtClean="0"/>
              <a:t>กับจำนวน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หลายๆ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จึงมีรูปแบบการเขียนใหม่ให้ง่ายขึ้น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893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Generalized Union</a:t>
            </a:r>
          </a:p>
        </p:txBody>
      </p:sp>
      <p:sp>
        <p:nvSpPr>
          <p:cNvPr id="583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</a:t>
            </a:r>
            <a:r>
              <a:rPr lang="th-TH" altLang="en-US" dirty="0" smtClean="0"/>
              <a:t>การทำกลุ่ม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เพื่อ</a:t>
            </a:r>
            <a:r>
              <a:rPr lang="en-US" altLang="en-US" dirty="0" smtClean="0"/>
              <a:t> </a:t>
            </a:r>
            <a:r>
              <a:rPr lang="en-US" altLang="en-US" dirty="0" smtClean="0"/>
              <a:t>union </a:t>
            </a:r>
            <a:r>
              <a:rPr lang="th-TH" altLang="en-US" dirty="0" smtClean="0"/>
              <a:t>ซึ่งจะให้ได้ผลลัพธ์เป็น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ใหม่โดยที่สมาชิกใน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ใหม่ จะต้องมีสมาชิกอยู่ในอย่างน้อย </a:t>
            </a:r>
            <a:r>
              <a:rPr lang="en-US" altLang="en-US" dirty="0" smtClean="0"/>
              <a:t>1</a:t>
            </a:r>
            <a:r>
              <a:rPr lang="th-TH" altLang="en-US" dirty="0" smtClean="0"/>
              <a:t>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ที่มา </a:t>
            </a:r>
            <a:r>
              <a:rPr lang="en-US" altLang="en-US" dirty="0" smtClean="0"/>
              <a:t>union </a:t>
            </a:r>
            <a:r>
              <a:rPr lang="th-TH" altLang="en-US" dirty="0" smtClean="0"/>
              <a:t>กัน</a:t>
            </a:r>
          </a:p>
          <a:p>
            <a:pPr marL="0" indent="0" algn="ctr">
              <a:buNone/>
            </a:pPr>
            <a:r>
              <a:rPr lang="en-US" altLang="en-US" sz="5400" dirty="0" smtClean="0">
                <a:sym typeface="Symbol" panose="05050102010706020507" pitchFamily="18" charset="2"/>
              </a:rPr>
              <a:t>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A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i</a:t>
            </a:r>
            <a:r>
              <a:rPr lang="en-US" altLang="en-US" dirty="0" smtClean="0">
                <a:sym typeface="Symbol" panose="05050102010706020507" pitchFamily="18" charset="2"/>
              </a:rPr>
              <a:t> = A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1</a:t>
            </a:r>
            <a:r>
              <a:rPr lang="en-US" altLang="en-US" dirty="0" smtClean="0">
                <a:sym typeface="Symbol" panose="05050102010706020507" pitchFamily="18" charset="2"/>
              </a:rPr>
              <a:t>  A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  …  A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n</a:t>
            </a:r>
            <a:endParaRPr lang="en-US" altLang="en-US" baseline="-25000" dirty="0" smtClean="0"/>
          </a:p>
          <a:p>
            <a:endParaRPr lang="en-US" altLang="en-US" b="1" dirty="0" smtClean="0"/>
          </a:p>
          <a:p>
            <a:endParaRPr lang="en-US" altLang="en-US" dirty="0" smtClean="0">
              <a:solidFill>
                <a:srgbClr val="7F7F7F"/>
              </a:solidFill>
            </a:endParaRPr>
          </a:p>
        </p:txBody>
      </p:sp>
      <p:sp>
        <p:nvSpPr>
          <p:cNvPr id="58371" name="TextBox 3"/>
          <p:cNvSpPr txBox="1">
            <a:spLocks noChangeArrowheads="1"/>
          </p:cNvSpPr>
          <p:nvPr/>
        </p:nvSpPr>
        <p:spPr bwMode="auto">
          <a:xfrm>
            <a:off x="2526162" y="3781405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i=1</a:t>
            </a:r>
          </a:p>
        </p:txBody>
      </p:sp>
      <p:sp>
        <p:nvSpPr>
          <p:cNvPr id="58372" name="TextBox 4"/>
          <p:cNvSpPr txBox="1">
            <a:spLocks noChangeArrowheads="1"/>
          </p:cNvSpPr>
          <p:nvPr/>
        </p:nvSpPr>
        <p:spPr bwMode="auto">
          <a:xfrm>
            <a:off x="2699792" y="2996952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196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Generalized Intersection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</a:t>
            </a:r>
            <a:r>
              <a:rPr lang="th-TH" altLang="en-US" dirty="0" smtClean="0"/>
              <a:t>การทำกลุ่ม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เพื่อ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intersection </a:t>
            </a:r>
            <a:r>
              <a:rPr lang="th-TH" altLang="en-US" dirty="0" smtClean="0"/>
              <a:t>จะทำให้ได้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ใหม่ โดยที่สมาชิกของ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ใหม่ จะต้องอยู่ในทุก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ที่นำมา </a:t>
            </a:r>
            <a:r>
              <a:rPr lang="en-US" altLang="en-US" dirty="0" smtClean="0"/>
              <a:t>intersection</a:t>
            </a:r>
            <a:r>
              <a:rPr lang="th-TH" altLang="en-US" dirty="0" smtClean="0"/>
              <a:t>กัน</a:t>
            </a:r>
            <a:endParaRPr lang="en-US" altLang="en-US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5400" dirty="0" smtClean="0">
                <a:sym typeface="Symbol" panose="05050102010706020507" pitchFamily="18" charset="2"/>
              </a:rPr>
              <a:t></a:t>
            </a:r>
            <a:r>
              <a:rPr lang="en-US" altLang="en-US" dirty="0" smtClean="0">
                <a:sym typeface="Symbol" panose="05050102010706020507" pitchFamily="18" charset="2"/>
              </a:rPr>
              <a:t> A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i</a:t>
            </a:r>
            <a:r>
              <a:rPr lang="en-US" altLang="en-US" dirty="0" smtClean="0">
                <a:sym typeface="Symbol" panose="05050102010706020507" pitchFamily="18" charset="2"/>
              </a:rPr>
              <a:t> = A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1</a:t>
            </a:r>
            <a:r>
              <a:rPr lang="en-US" altLang="en-US" dirty="0" smtClean="0">
                <a:sym typeface="Symbol" panose="05050102010706020507" pitchFamily="18" charset="2"/>
              </a:rPr>
              <a:t>  A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 … A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n</a:t>
            </a:r>
            <a:endParaRPr lang="en-US" altLang="en-US" baseline="-25000" dirty="0" smtClean="0"/>
          </a:p>
          <a:p>
            <a:endParaRPr lang="en-US" altLang="en-US" b="1" dirty="0" smtClean="0"/>
          </a:p>
          <a:p>
            <a:endParaRPr lang="en-US" altLang="en-US" dirty="0" smtClean="0"/>
          </a:p>
        </p:txBody>
      </p:sp>
      <p:sp>
        <p:nvSpPr>
          <p:cNvPr id="59395" name="TextBox 4"/>
          <p:cNvSpPr txBox="1">
            <a:spLocks noChangeArrowheads="1"/>
          </p:cNvSpPr>
          <p:nvPr/>
        </p:nvSpPr>
        <p:spPr bwMode="auto">
          <a:xfrm>
            <a:off x="2699792" y="3352996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 err="1"/>
              <a:t>i</a:t>
            </a:r>
            <a:r>
              <a:rPr lang="en-US" altLang="en-US" sz="1800" dirty="0"/>
              <a:t>=1</a:t>
            </a:r>
          </a:p>
        </p:txBody>
      </p:sp>
      <p:sp>
        <p:nvSpPr>
          <p:cNvPr id="59396" name="TextBox 5"/>
          <p:cNvSpPr txBox="1">
            <a:spLocks noChangeArrowheads="1"/>
          </p:cNvSpPr>
          <p:nvPr/>
        </p:nvSpPr>
        <p:spPr bwMode="auto">
          <a:xfrm>
            <a:off x="2771800" y="2602108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67516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Computer Representation of Sets (1)</a:t>
            </a:r>
            <a:endParaRPr lang="en-US" altLang="en-US" smtClean="0"/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/>
              <a:t> </a:t>
            </a:r>
            <a:r>
              <a:rPr lang="th-TH" altLang="en-US" sz="2400" dirty="0" smtClean="0"/>
              <a:t>ในคอมพิวเตอร์ไม่สามารถจะแทนค่า</a:t>
            </a:r>
            <a:r>
              <a:rPr lang="en-US" altLang="ja-JP" sz="2400" dirty="0" smtClean="0"/>
              <a:t> </a:t>
            </a:r>
            <a:r>
              <a:rPr lang="en-US" altLang="ja-JP" sz="2400" u="sng" dirty="0" smtClean="0"/>
              <a:t>infinite</a:t>
            </a:r>
            <a:r>
              <a:rPr lang="en-US" altLang="ja-JP" sz="2400" dirty="0" smtClean="0"/>
              <a:t> sets </a:t>
            </a:r>
            <a:r>
              <a:rPr lang="th-TH" altLang="ja-JP" sz="2400" dirty="0" smtClean="0"/>
              <a:t>ได้เพราะคอมพิวเตอร์มีหน่วยความจำที่จำกัด</a:t>
            </a:r>
            <a:endParaRPr lang="en-US" altLang="ja-JP" sz="2400" dirty="0" smtClean="0"/>
          </a:p>
          <a:p>
            <a:r>
              <a:rPr lang="th-TH" altLang="en-US" sz="2400" dirty="0" smtClean="0"/>
              <a:t>ถ้าเรากำหนด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universal set U </a:t>
            </a:r>
            <a:r>
              <a:rPr lang="th-TH" altLang="en-US" sz="2400" dirty="0" smtClean="0"/>
              <a:t>มีขอบเขตจำกัด</a:t>
            </a:r>
            <a:r>
              <a:rPr lang="en-US" altLang="en-US" sz="2400" dirty="0" smtClean="0"/>
              <a:t>, </a:t>
            </a:r>
            <a:r>
              <a:rPr lang="th-TH" altLang="en-US" sz="2400" dirty="0" smtClean="0"/>
              <a:t>แล้วเราสามารถจะแทน </a:t>
            </a:r>
            <a:r>
              <a:rPr lang="en-US" altLang="en-US" sz="2400" dirty="0" smtClean="0"/>
              <a:t>set </a:t>
            </a:r>
            <a:r>
              <a:rPr lang="th-TH" altLang="en-US" sz="2400" dirty="0" smtClean="0"/>
              <a:t>ได้อย่างง่ายโดยการใช้</a:t>
            </a:r>
            <a:r>
              <a:rPr lang="en-US" altLang="en-US" sz="2400" dirty="0" smtClean="0"/>
              <a:t> </a:t>
            </a:r>
            <a:r>
              <a:rPr lang="en-US" altLang="en-US" sz="2400" u="sng" dirty="0" smtClean="0"/>
              <a:t>bit vectors</a:t>
            </a:r>
          </a:p>
          <a:p>
            <a:r>
              <a:rPr lang="th-TH" altLang="en-US" sz="2400" dirty="0" smtClean="0"/>
              <a:t>มากไปกว่านั้น การทำงานกับ </a:t>
            </a:r>
            <a:r>
              <a:rPr lang="en-US" altLang="en-US" sz="2400" dirty="0" smtClean="0"/>
              <a:t>set (</a:t>
            </a:r>
            <a:r>
              <a:rPr lang="th-TH" altLang="en-US" sz="2400" dirty="0" smtClean="0"/>
              <a:t>ไม่มีลำดับ</a:t>
            </a:r>
            <a:r>
              <a:rPr lang="en-US" altLang="en-US" sz="2400" dirty="0" smtClean="0"/>
              <a:t>) </a:t>
            </a:r>
            <a:r>
              <a:rPr lang="th-TH" altLang="en-US" sz="2400" dirty="0" smtClean="0"/>
              <a:t>จะทำให้การดำเนินการ </a:t>
            </a:r>
            <a:r>
              <a:rPr lang="en-US" altLang="en-US" sz="2400" dirty="0" smtClean="0"/>
              <a:t>(union, intersection, difference) </a:t>
            </a:r>
            <a:r>
              <a:rPr lang="th-TH" altLang="en-US" sz="2400" dirty="0" smtClean="0"/>
              <a:t>ช้ามาก จึงต้อง</a:t>
            </a:r>
            <a:r>
              <a:rPr lang="th-TH" altLang="en-US" sz="2400" u="sng" dirty="0" smtClean="0"/>
              <a:t>บังคับ</a:t>
            </a:r>
            <a:r>
              <a:rPr lang="th-TH" altLang="en-US" sz="2400" dirty="0" smtClean="0"/>
              <a:t>ให้อยู่ในรูปแบบที่มีลำดับ</a:t>
            </a:r>
          </a:p>
          <a:p>
            <a:pPr marL="0" indent="0" algn="ctr">
              <a:buNone/>
            </a:pPr>
            <a:r>
              <a:rPr lang="en-US" altLang="en-US" sz="2400" dirty="0" smtClean="0"/>
              <a:t>U</a:t>
            </a:r>
            <a:r>
              <a:rPr lang="en-US" altLang="en-US" sz="2400" dirty="0" smtClean="0"/>
              <a:t>={a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, a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,…,a</a:t>
            </a:r>
            <a:r>
              <a:rPr lang="en-US" altLang="en-US" sz="2400" baseline="-25000" dirty="0" smtClean="0"/>
              <a:t>n</a:t>
            </a:r>
            <a:r>
              <a:rPr lang="en-US" altLang="en-US" sz="2400" dirty="0" smtClean="0"/>
              <a:t>}</a:t>
            </a:r>
          </a:p>
          <a:p>
            <a:r>
              <a:rPr lang="th-TH" altLang="en-US" sz="2400" dirty="0" smtClean="0"/>
              <a:t>สำหรับ </a:t>
            </a:r>
            <a:r>
              <a:rPr lang="en-US" altLang="en-US" sz="2400" dirty="0" smtClean="0"/>
              <a:t>set </a:t>
            </a:r>
            <a:r>
              <a:rPr lang="en-US" altLang="en-US" sz="2400" dirty="0" smtClean="0"/>
              <a:t>A</a:t>
            </a:r>
            <a:r>
              <a:rPr lang="en-US" altLang="en-US" sz="2400" dirty="0" smtClean="0">
                <a:sym typeface="Symbol" panose="05050102010706020507" pitchFamily="18" charset="2"/>
              </a:rPr>
              <a:t></a:t>
            </a:r>
            <a:r>
              <a:rPr lang="en-US" altLang="en-US" sz="2400" dirty="0" smtClean="0"/>
              <a:t>U</a:t>
            </a:r>
            <a:r>
              <a:rPr lang="en-US" altLang="en-US" sz="2400" dirty="0" smtClean="0"/>
              <a:t>, </a:t>
            </a:r>
            <a:r>
              <a:rPr lang="en-US" altLang="en-US" sz="2400" dirty="0" smtClean="0"/>
              <a:t>bit vector </a:t>
            </a:r>
            <a:r>
              <a:rPr lang="th-TH" altLang="en-US" sz="2400" dirty="0" smtClean="0"/>
              <a:t>สามารถนิยามได้สำหรับค่า </a:t>
            </a:r>
            <a:r>
              <a:rPr lang="en-US" altLang="en-US" sz="2400" dirty="0" err="1" smtClean="0"/>
              <a:t>i</a:t>
            </a:r>
            <a:r>
              <a:rPr lang="en-US" altLang="en-US" sz="2400" dirty="0" smtClean="0"/>
              <a:t>=1,2</a:t>
            </a:r>
            <a:r>
              <a:rPr lang="en-US" altLang="en-US" sz="2400" dirty="0" smtClean="0"/>
              <a:t>,…,</a:t>
            </a:r>
            <a:r>
              <a:rPr lang="en-US" altLang="en-US" sz="2400" dirty="0" smtClean="0"/>
              <a:t>n</a:t>
            </a:r>
            <a:r>
              <a:rPr lang="th-TH" altLang="en-US" sz="2400" dirty="0" smtClean="0"/>
              <a:t> ดังนี้</a:t>
            </a:r>
            <a:endParaRPr lang="en-US" altLang="en-US" sz="2400" dirty="0" smtClean="0"/>
          </a:p>
          <a:p>
            <a:pPr lvl="1"/>
            <a:r>
              <a:rPr lang="en-US" altLang="en-US" sz="2000" dirty="0" smtClean="0"/>
              <a:t>b</a:t>
            </a:r>
            <a:r>
              <a:rPr lang="en-US" altLang="en-US" sz="2000" baseline="-25000" dirty="0" smtClean="0"/>
              <a:t>i</a:t>
            </a:r>
            <a:r>
              <a:rPr lang="en-US" altLang="en-US" sz="2000" dirty="0" smtClean="0"/>
              <a:t>=0 if </a:t>
            </a:r>
            <a:r>
              <a:rPr lang="en-US" altLang="en-US" sz="2000" dirty="0" err="1" smtClean="0"/>
              <a:t>a</a:t>
            </a:r>
            <a:r>
              <a:rPr lang="en-US" altLang="en-US" sz="2000" baseline="-25000" dirty="0" err="1" smtClean="0"/>
              <a:t>i</a:t>
            </a:r>
            <a:r>
              <a:rPr lang="en-US" altLang="en-US" sz="2000" dirty="0" smtClean="0"/>
              <a:t> </a:t>
            </a:r>
            <a:r>
              <a:rPr lang="en-US" altLang="en-US" sz="2000" dirty="0" smtClean="0">
                <a:sym typeface="Symbol" panose="05050102010706020507" pitchFamily="18" charset="2"/>
              </a:rPr>
              <a:t> </a:t>
            </a:r>
            <a:r>
              <a:rPr lang="en-US" altLang="en-US" sz="2000" dirty="0" smtClean="0"/>
              <a:t>A</a:t>
            </a:r>
          </a:p>
          <a:p>
            <a:pPr lvl="1"/>
            <a:r>
              <a:rPr lang="en-US" altLang="en-US" sz="2000" dirty="0" smtClean="0"/>
              <a:t>b</a:t>
            </a:r>
            <a:r>
              <a:rPr lang="en-US" altLang="en-US" sz="2000" baseline="-25000" dirty="0" smtClean="0"/>
              <a:t>i</a:t>
            </a:r>
            <a:r>
              <a:rPr lang="en-US" altLang="en-US" sz="2000" dirty="0" smtClean="0"/>
              <a:t>=1 if </a:t>
            </a:r>
            <a:r>
              <a:rPr lang="en-US" altLang="en-US" sz="2000" dirty="0" err="1" smtClean="0"/>
              <a:t>a</a:t>
            </a:r>
            <a:r>
              <a:rPr lang="en-US" altLang="en-US" sz="2000" baseline="-25000" dirty="0" err="1" smtClean="0"/>
              <a:t>i</a:t>
            </a:r>
            <a:r>
              <a:rPr lang="en-US" altLang="en-US" sz="2000" dirty="0" smtClean="0"/>
              <a:t> </a:t>
            </a:r>
            <a:r>
              <a:rPr lang="en-US" altLang="en-US" sz="2000" dirty="0" smtClean="0">
                <a:sym typeface="Symbol" panose="05050102010706020507" pitchFamily="18" charset="2"/>
              </a:rPr>
              <a:t> </a:t>
            </a:r>
            <a:r>
              <a:rPr lang="en-US" altLang="en-US" sz="2000" dirty="0" smtClean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80734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Computer Representation of Sets (2)</a:t>
            </a:r>
            <a:endParaRPr lang="en-US" altLang="en-US" smtClean="0"/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b="1" dirty="0" smtClean="0"/>
              <a:t>ตัวอย่าง</a:t>
            </a:r>
            <a:endParaRPr lang="en-US" altLang="en-US" sz="2800" b="1" dirty="0" smtClean="0"/>
          </a:p>
          <a:p>
            <a:pPr lvl="1"/>
            <a:r>
              <a:rPr lang="th-TH" altLang="en-US" sz="2400" dirty="0" smtClean="0"/>
              <a:t>กำหนด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U={0,1,2,3,4,5,6,7} </a:t>
            </a:r>
            <a:r>
              <a:rPr lang="th-TH" altLang="en-US" sz="2400" dirty="0" smtClean="0"/>
              <a:t>และ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A={0,1,6,7}</a:t>
            </a:r>
          </a:p>
          <a:p>
            <a:pPr lvl="1"/>
            <a:r>
              <a:rPr lang="en-US" altLang="en-US" sz="2400" dirty="0"/>
              <a:t>B</a:t>
            </a:r>
            <a:r>
              <a:rPr lang="en-US" altLang="en-US" sz="2400" dirty="0" smtClean="0"/>
              <a:t>it </a:t>
            </a:r>
            <a:r>
              <a:rPr lang="en-US" altLang="en-US" sz="2400" dirty="0" smtClean="0"/>
              <a:t>vector </a:t>
            </a:r>
            <a:r>
              <a:rPr lang="th-TH" altLang="en-US" sz="2400" dirty="0" smtClean="0"/>
              <a:t>แทนค่า </a:t>
            </a:r>
            <a:r>
              <a:rPr lang="en-US" altLang="en-US" sz="2400" dirty="0" smtClean="0"/>
              <a:t>set </a:t>
            </a:r>
            <a:r>
              <a:rPr lang="en-US" altLang="en-US" sz="2400" dirty="0" smtClean="0"/>
              <a:t>A </a:t>
            </a:r>
            <a:r>
              <a:rPr lang="th-TH" altLang="en-US" sz="2400" dirty="0" smtClean="0"/>
              <a:t>คือ</a:t>
            </a:r>
            <a:r>
              <a:rPr lang="en-US" altLang="en-US" sz="2400" dirty="0" smtClean="0"/>
              <a:t>: </a:t>
            </a:r>
            <a:r>
              <a:rPr lang="en-US" altLang="en-US" sz="2400" dirty="0" smtClean="0"/>
              <a:t>1100 0011</a:t>
            </a:r>
          </a:p>
          <a:p>
            <a:pPr lvl="1"/>
            <a:r>
              <a:rPr lang="th-TH" altLang="en-US" sz="2400" dirty="0" smtClean="0"/>
              <a:t>คิดว่า 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empty </a:t>
            </a:r>
            <a:r>
              <a:rPr lang="th-TH" altLang="en-US" sz="2400" dirty="0" smtClean="0"/>
              <a:t>จะแทนค่าอย่างไร </a:t>
            </a:r>
            <a:r>
              <a:rPr lang="en-US" altLang="en-US" sz="2400" dirty="0" smtClean="0"/>
              <a:t>?</a:t>
            </a:r>
            <a:endParaRPr lang="en-US" altLang="en-US" sz="2400" dirty="0" smtClean="0"/>
          </a:p>
          <a:p>
            <a:pPr lvl="1"/>
            <a:r>
              <a:rPr lang="th-TH" altLang="en-US" sz="2400" dirty="0" smtClean="0"/>
              <a:t>คิดว่า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U </a:t>
            </a:r>
            <a:r>
              <a:rPr lang="th-TH" altLang="en-US" sz="2400" dirty="0" smtClean="0"/>
              <a:t>จะแทนค่าอย่างไร</a:t>
            </a:r>
            <a:r>
              <a:rPr lang="en-US" altLang="en-US" sz="2400" dirty="0" smtClean="0"/>
              <a:t>?</a:t>
            </a:r>
            <a:endParaRPr lang="en-US" altLang="en-US" sz="2400" dirty="0" smtClean="0"/>
          </a:p>
          <a:p>
            <a:r>
              <a:rPr lang="th-TH" altLang="en-US" sz="2800" dirty="0" smtClean="0"/>
              <a:t>เมื่อมีการใช้ </a:t>
            </a:r>
            <a:r>
              <a:rPr lang="en-US" altLang="en-US" sz="2800" dirty="0" smtClean="0"/>
              <a:t>Bit vector </a:t>
            </a:r>
            <a:r>
              <a:rPr lang="th-TH" altLang="en-US" sz="2800" dirty="0" smtClean="0"/>
              <a:t>จะทำให้ตัวดำเนินการของ </a:t>
            </a:r>
            <a:r>
              <a:rPr lang="en-US" altLang="en-US" sz="2800" dirty="0" smtClean="0"/>
              <a:t>Set </a:t>
            </a:r>
            <a:r>
              <a:rPr lang="th-TH" altLang="en-US" sz="2800" dirty="0" smtClean="0"/>
              <a:t> ทำได้ง่ายและสะดวกขึ้นมาก</a:t>
            </a:r>
          </a:p>
          <a:p>
            <a:pPr lvl="1"/>
            <a:r>
              <a:rPr lang="en-US" altLang="en-US" sz="2400" dirty="0" smtClean="0"/>
              <a:t>Union </a:t>
            </a:r>
            <a:r>
              <a:rPr lang="th-TH" altLang="en-US" sz="2400" dirty="0" smtClean="0"/>
              <a:t>ก็ใช้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bit-wise OR</a:t>
            </a:r>
          </a:p>
          <a:p>
            <a:pPr lvl="1"/>
            <a:r>
              <a:rPr lang="en-US" altLang="en-US" sz="2400" dirty="0" smtClean="0"/>
              <a:t>Intersection </a:t>
            </a:r>
            <a:r>
              <a:rPr lang="th-TH" altLang="en-US" sz="2400" dirty="0" smtClean="0"/>
              <a:t>ก็ใช้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bit-wise AND</a:t>
            </a:r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611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Computer Representation of Sets (3)</a:t>
            </a:r>
            <a:endParaRPr lang="en-US" altLang="en-US" smtClean="0"/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b="1" dirty="0" smtClean="0"/>
              <a:t>ตัวอย่าง</a:t>
            </a:r>
            <a:r>
              <a:rPr lang="en-US" altLang="en-US" b="1" dirty="0" smtClean="0"/>
              <a:t>:</a:t>
            </a:r>
            <a:endParaRPr lang="th-TH" altLang="en-US" b="1" dirty="0" smtClean="0"/>
          </a:p>
          <a:p>
            <a:pPr lvl="1"/>
            <a:r>
              <a:rPr lang="th-TH" altLang="en-US" sz="2600" dirty="0" smtClean="0"/>
              <a:t>กำหนด</a:t>
            </a:r>
            <a:r>
              <a:rPr lang="en-US" altLang="en-US" sz="2600" dirty="0" smtClean="0"/>
              <a:t> </a:t>
            </a:r>
            <a:r>
              <a:rPr lang="en-US" altLang="en-US" sz="2600" dirty="0"/>
              <a:t>U={0,1,2,3,4,5,6,7}, A={0,1,6,7}, B={</a:t>
            </a:r>
            <a:r>
              <a:rPr lang="en-US" altLang="en-US" sz="2600" dirty="0" smtClean="0"/>
              <a:t>0,4,5}</a:t>
            </a:r>
            <a:endParaRPr lang="th-TH" altLang="en-US" dirty="0" smtClean="0"/>
          </a:p>
          <a:p>
            <a:pPr lvl="1"/>
            <a:r>
              <a:rPr lang="en-US" altLang="en-US" dirty="0" smtClean="0"/>
              <a:t>bit-vector </a:t>
            </a:r>
            <a:r>
              <a:rPr lang="th-TH" altLang="en-US" dirty="0" smtClean="0"/>
              <a:t>ที่แทนค่า </a:t>
            </a:r>
            <a:r>
              <a:rPr lang="en-US" altLang="en-US" dirty="0" smtClean="0"/>
              <a:t>B </a:t>
            </a:r>
            <a:r>
              <a:rPr lang="th-TH" altLang="en-US" dirty="0" smtClean="0"/>
              <a:t>คือ</a:t>
            </a:r>
            <a:r>
              <a:rPr lang="en-US" altLang="en-US" dirty="0" smtClean="0"/>
              <a:t>?</a:t>
            </a:r>
            <a:endParaRPr lang="th-TH" altLang="en-US" dirty="0"/>
          </a:p>
          <a:p>
            <a:pPr lvl="1"/>
            <a:r>
              <a:rPr lang="th-TH" altLang="en-US" dirty="0" smtClean="0"/>
              <a:t>คำนวณ </a:t>
            </a:r>
            <a:r>
              <a:rPr lang="en-US" altLang="en-US" dirty="0"/>
              <a:t>A</a:t>
            </a:r>
            <a:r>
              <a:rPr lang="en-US" altLang="en-US" dirty="0">
                <a:sym typeface="Symbol" panose="05050102010706020507" pitchFamily="18" charset="2"/>
              </a:rPr>
              <a:t></a:t>
            </a:r>
            <a:r>
              <a:rPr lang="en-US" altLang="en-US" dirty="0"/>
              <a:t>B </a:t>
            </a:r>
            <a:r>
              <a:rPr lang="th-TH" altLang="en-US" dirty="0" smtClean="0"/>
              <a:t> โดยใช้ตัวดำเนินการแบบ</a:t>
            </a:r>
            <a:r>
              <a:rPr lang="en-US" altLang="en-US" dirty="0" smtClean="0"/>
              <a:t> bit-wise</a:t>
            </a:r>
            <a:r>
              <a:rPr lang="th-TH" altLang="en-US" dirty="0" smtClean="0"/>
              <a:t> บน</a:t>
            </a:r>
            <a:r>
              <a:rPr lang="en-US" altLang="en-US" dirty="0" smtClean="0"/>
              <a:t> bit-vector</a:t>
            </a:r>
            <a:endParaRPr lang="th-TH" altLang="en-US" dirty="0" smtClean="0"/>
          </a:p>
          <a:p>
            <a:pPr lvl="1"/>
            <a:r>
              <a:rPr lang="th-TH" altLang="en-US" dirty="0"/>
              <a:t>คำนวณ </a:t>
            </a:r>
            <a:r>
              <a:rPr lang="en-US" altLang="en-US" dirty="0" smtClean="0"/>
              <a:t>A</a:t>
            </a:r>
            <a:r>
              <a:rPr lang="en-US" altLang="en-US" dirty="0" smtClean="0">
                <a:sym typeface="Symbol" panose="05050102010706020507" pitchFamily="18" charset="2"/>
              </a:rPr>
              <a:t></a:t>
            </a:r>
            <a:r>
              <a:rPr lang="en-US" altLang="en-US" dirty="0" smtClean="0"/>
              <a:t>B </a:t>
            </a:r>
            <a:r>
              <a:rPr lang="th-TH" altLang="en-US" dirty="0" smtClean="0"/>
              <a:t> </a:t>
            </a:r>
            <a:r>
              <a:rPr lang="th-TH" altLang="en-US" dirty="0"/>
              <a:t>โดยใช้ตัวดำเนินการแบบ</a:t>
            </a:r>
            <a:r>
              <a:rPr lang="en-US" altLang="en-US" dirty="0"/>
              <a:t> bit-wise</a:t>
            </a:r>
            <a:r>
              <a:rPr lang="th-TH" altLang="en-US" dirty="0"/>
              <a:t> บน</a:t>
            </a:r>
            <a:r>
              <a:rPr lang="en-US" altLang="en-US" dirty="0"/>
              <a:t> </a:t>
            </a:r>
            <a:r>
              <a:rPr lang="en-US" altLang="en-US" dirty="0" smtClean="0"/>
              <a:t>bit-vector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66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แบบฝึดหัดทำส่ง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r>
              <a:rPr lang="th-TH" dirty="0" smtClean="0"/>
              <a:t>จงเขียนสมาชิกที่อยู่ใน </a:t>
            </a:r>
            <a:r>
              <a:rPr lang="en-US" dirty="0" smtClean="0"/>
              <a:t>Set </a:t>
            </a:r>
            <a:r>
              <a:rPr lang="th-TH" dirty="0" smtClean="0"/>
              <a:t>ต่อไปนี้</a:t>
            </a:r>
          </a:p>
          <a:p>
            <a:pPr lvl="1"/>
            <a:r>
              <a:rPr lang="en-US" dirty="0" smtClean="0"/>
              <a:t>{x | x </a:t>
            </a:r>
            <a:r>
              <a:rPr lang="th-TH" dirty="0" smtClean="0"/>
              <a:t>เป็นจำนวนจริงโดยที่ </a:t>
            </a:r>
            <a:r>
              <a:rPr lang="en-US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= 1}</a:t>
            </a:r>
            <a:endParaRPr lang="th-TH" dirty="0" smtClean="0"/>
          </a:p>
          <a:p>
            <a:pPr lvl="1"/>
            <a:r>
              <a:rPr lang="en-US" dirty="0"/>
              <a:t>{x | x </a:t>
            </a:r>
            <a:r>
              <a:rPr lang="th-TH" dirty="0"/>
              <a:t>เป็น</a:t>
            </a:r>
            <a:r>
              <a:rPr lang="th-TH" dirty="0" smtClean="0"/>
              <a:t>จำนวนเต็มบวกที่น้อยกว่า </a:t>
            </a:r>
            <a:r>
              <a:rPr lang="en-US" dirty="0" smtClean="0"/>
              <a:t>12}</a:t>
            </a:r>
          </a:p>
          <a:p>
            <a:r>
              <a:rPr lang="th-TH" dirty="0" smtClean="0"/>
              <a:t>กำหนด </a:t>
            </a:r>
            <a:r>
              <a:rPr lang="en-US" dirty="0" smtClean="0"/>
              <a:t>A = {a, b, c}, B = {y, z}, C = {0,1} </a:t>
            </a:r>
            <a:r>
              <a:rPr lang="th-TH" dirty="0" smtClean="0"/>
              <a:t>จงหา</a:t>
            </a:r>
          </a:p>
          <a:p>
            <a:pPr lvl="1"/>
            <a:r>
              <a:rPr lang="en-US" dirty="0" smtClean="0"/>
              <a:t>A X B X C</a:t>
            </a:r>
          </a:p>
          <a:p>
            <a:pPr lvl="1"/>
            <a:r>
              <a:rPr lang="en-US" dirty="0" smtClean="0"/>
              <a:t>C X B X A</a:t>
            </a:r>
          </a:p>
          <a:p>
            <a:r>
              <a:rPr lang="th-TH" dirty="0" smtClean="0"/>
              <a:t>จงหา </a:t>
            </a:r>
            <a:r>
              <a:rPr lang="en-US" dirty="0" smtClean="0"/>
              <a:t>Power set P(S) </a:t>
            </a:r>
            <a:r>
              <a:rPr lang="th-TH" dirty="0" smtClean="0"/>
              <a:t>เมื่อ </a:t>
            </a:r>
            <a:endParaRPr lang="en-US" dirty="0"/>
          </a:p>
          <a:p>
            <a:pPr lvl="1"/>
            <a:r>
              <a:rPr lang="en-US" dirty="0" smtClean="0"/>
              <a:t>S = </a:t>
            </a:r>
            <a:r>
              <a:rPr lang="en-US" altLang="en-US" sz="2400" dirty="0">
                <a:sym typeface="Symbol" panose="05050102010706020507" pitchFamily="18" charset="2"/>
              </a:rPr>
              <a:t></a:t>
            </a:r>
            <a:endParaRPr lang="en-US" dirty="0" smtClean="0"/>
          </a:p>
          <a:p>
            <a:pPr lvl="1"/>
            <a:r>
              <a:rPr lang="en-US" dirty="0" smtClean="0"/>
              <a:t>S = {</a:t>
            </a:r>
            <a:r>
              <a:rPr lang="en-US" altLang="en-US" sz="2400" dirty="0" smtClean="0">
                <a:sym typeface="Symbol" panose="05050102010706020507" pitchFamily="18" charset="2"/>
              </a:rPr>
              <a:t></a:t>
            </a:r>
            <a:r>
              <a:rPr lang="en-US" dirty="0" smtClean="0"/>
              <a:t>}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61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แบบฝึดหัดทำส่ง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กำหนด </a:t>
            </a:r>
            <a:r>
              <a:rPr lang="en-US" dirty="0" smtClean="0"/>
              <a:t>A = {</a:t>
            </a:r>
            <a:r>
              <a:rPr lang="en-US" dirty="0" err="1" smtClean="0"/>
              <a:t>a,b,c,d,e</a:t>
            </a:r>
            <a:r>
              <a:rPr lang="en-US" dirty="0" smtClean="0"/>
              <a:t>} </a:t>
            </a:r>
            <a:r>
              <a:rPr lang="th-TH" dirty="0" smtClean="0"/>
              <a:t>และ </a:t>
            </a:r>
            <a:r>
              <a:rPr lang="en-US" dirty="0" smtClean="0"/>
              <a:t>B = {</a:t>
            </a:r>
            <a:r>
              <a:rPr lang="en-US" dirty="0" err="1" smtClean="0"/>
              <a:t>a,b,c,d,e,f,g,h</a:t>
            </a:r>
            <a:r>
              <a:rPr lang="en-US" dirty="0" smtClean="0"/>
              <a:t>} </a:t>
            </a:r>
            <a:r>
              <a:rPr lang="th-TH" dirty="0" smtClean="0"/>
              <a:t>จงหา</a:t>
            </a:r>
            <a:endParaRPr lang="en-US" dirty="0" smtClean="0"/>
          </a:p>
          <a:p>
            <a:pPr lvl="1"/>
            <a:r>
              <a:rPr lang="en-US" altLang="en-US" dirty="0"/>
              <a:t>A</a:t>
            </a:r>
            <a:r>
              <a:rPr lang="en-US" altLang="en-US" dirty="0">
                <a:sym typeface="Symbol" panose="05050102010706020507" pitchFamily="18" charset="2"/>
              </a:rPr>
              <a:t></a:t>
            </a:r>
            <a:r>
              <a:rPr lang="en-US" altLang="en-US" dirty="0" smtClean="0"/>
              <a:t>B, </a:t>
            </a:r>
            <a:r>
              <a:rPr lang="en-US" altLang="en-US" dirty="0"/>
              <a:t>A</a:t>
            </a:r>
            <a:r>
              <a:rPr lang="en-US" altLang="en-US" dirty="0">
                <a:sym typeface="Symbol" panose="05050102010706020507" pitchFamily="18" charset="2"/>
              </a:rPr>
              <a:t></a:t>
            </a:r>
            <a:r>
              <a:rPr lang="en-US" altLang="en-US" dirty="0" smtClean="0"/>
              <a:t>B, A – B </a:t>
            </a:r>
            <a:r>
              <a:rPr lang="th-TH" altLang="en-US" dirty="0" smtClean="0"/>
              <a:t>และ </a:t>
            </a:r>
            <a:r>
              <a:rPr lang="en-US" altLang="en-US" dirty="0" smtClean="0"/>
              <a:t>B – A</a:t>
            </a:r>
          </a:p>
          <a:p>
            <a:r>
              <a:rPr lang="th-TH" dirty="0" smtClean="0"/>
              <a:t>จงพิสูจน์ว่า </a:t>
            </a:r>
            <a:r>
              <a:rPr lang="en-US" dirty="0" smtClean="0"/>
              <a:t>A – B = </a:t>
            </a:r>
            <a:r>
              <a:rPr lang="en-US" altLang="en-US" dirty="0" smtClean="0"/>
              <a:t>A </a:t>
            </a:r>
            <a:r>
              <a:rPr lang="en-US" altLang="en-US" dirty="0" smtClean="0">
                <a:sym typeface="Symbol" panose="05050102010706020507" pitchFamily="18" charset="2"/>
              </a:rPr>
              <a:t> </a:t>
            </a:r>
            <a:r>
              <a:rPr lang="en-US" altLang="en-US" dirty="0" smtClean="0"/>
              <a:t>B</a:t>
            </a:r>
          </a:p>
          <a:p>
            <a:r>
              <a:rPr lang="th-TH" dirty="0" smtClean="0"/>
              <a:t>กำหนด </a:t>
            </a:r>
            <a:r>
              <a:rPr lang="en-US" dirty="0" smtClean="0"/>
              <a:t>universal </a:t>
            </a:r>
            <a:r>
              <a:rPr lang="en-US" dirty="0"/>
              <a:t>set is U ={</a:t>
            </a:r>
            <a:r>
              <a:rPr lang="en-US" dirty="0" smtClean="0"/>
              <a:t>1,2,3,4,5,6,7,8,9,10}</a:t>
            </a:r>
            <a:endParaRPr lang="th-TH" dirty="0" smtClean="0"/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จงแสดงในรูปแบบของค่าของ </a:t>
            </a:r>
            <a:r>
              <a:rPr lang="en-US" dirty="0" smtClean="0"/>
              <a:t>set </a:t>
            </a:r>
            <a:r>
              <a:rPr lang="th-TH" dirty="0" smtClean="0"/>
              <a:t>ในอยู่ในรูป </a:t>
            </a:r>
            <a:r>
              <a:rPr lang="en-US" dirty="0" smtClean="0"/>
              <a:t>bit vector) </a:t>
            </a:r>
            <a:endParaRPr lang="th-TH" dirty="0" smtClean="0"/>
          </a:p>
          <a:p>
            <a:pPr lvl="1"/>
            <a:r>
              <a:rPr lang="en-US" dirty="0" smtClean="0"/>
              <a:t>{</a:t>
            </a:r>
            <a:r>
              <a:rPr lang="en-US" dirty="0"/>
              <a:t>3, 4, 5}</a:t>
            </a:r>
          </a:p>
          <a:p>
            <a:pPr lvl="1"/>
            <a:r>
              <a:rPr lang="en-US" dirty="0"/>
              <a:t>b) {1, 3, 6, 10}</a:t>
            </a:r>
          </a:p>
          <a:p>
            <a:pPr lvl="1"/>
            <a:r>
              <a:rPr lang="en-US" dirty="0"/>
              <a:t>c) {2, 3, 4, 7, 8, 9}</a:t>
            </a:r>
            <a:endParaRPr lang="th-TH" dirty="0" smtClean="0"/>
          </a:p>
          <a:p>
            <a:pPr lvl="1"/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067944" y="2664208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31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การกำหนดสมาชิกใน </a:t>
            </a:r>
            <a:r>
              <a:rPr lang="en-US" altLang="en-US" dirty="0" smtClean="0"/>
              <a:t>Set</a:t>
            </a:r>
            <a:endParaRPr lang="en-US" altLang="en-US" dirty="0" smtClean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dirty="0" smtClean="0"/>
              <a:t>การเขียน </a:t>
            </a:r>
            <a:r>
              <a:rPr lang="en-US" altLang="en-US" sz="2800" dirty="0" smtClean="0"/>
              <a:t>set </a:t>
            </a:r>
            <a:r>
              <a:rPr lang="th-TH" altLang="en-US" sz="2800" dirty="0" smtClean="0"/>
              <a:t>ในรูปแบบ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set-builder</a:t>
            </a:r>
            <a:r>
              <a:rPr lang="en-US" altLang="en-US" sz="2800" dirty="0" smtClean="0"/>
              <a:t>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400" dirty="0" smtClean="0"/>
              <a:t>O={ x | (</a:t>
            </a:r>
            <a:r>
              <a:rPr lang="en-US" altLang="en-US" sz="2400" dirty="0" err="1" smtClean="0"/>
              <a:t>x</a:t>
            </a:r>
            <a:r>
              <a:rPr lang="en-US" altLang="en-US" sz="2400" dirty="0" err="1" smtClean="0">
                <a:sym typeface="Symbol" panose="05050102010706020507" pitchFamily="18" charset="2"/>
              </a:rPr>
              <a:t></a:t>
            </a:r>
            <a:r>
              <a:rPr lang="en-US" altLang="en-US" sz="2400" i="1" dirty="0" err="1" smtClean="0">
                <a:latin typeface="Algerian" panose="04020705040A02060702" pitchFamily="82" charset="0"/>
              </a:rPr>
              <a:t>Z</a:t>
            </a:r>
            <a:r>
              <a:rPr lang="en-US" altLang="en-US" sz="2400" dirty="0" smtClean="0"/>
              <a:t>) </a:t>
            </a:r>
            <a:r>
              <a:rPr lang="en-US" altLang="en-US" sz="2400" dirty="0" smtClean="0">
                <a:sym typeface="Symbol" panose="05050102010706020507" pitchFamily="18" charset="2"/>
              </a:rPr>
              <a:t> </a:t>
            </a:r>
            <a:r>
              <a:rPr lang="en-US" altLang="en-US" sz="2400" dirty="0" smtClean="0"/>
              <a:t>(x=2k) for some </a:t>
            </a:r>
            <a:r>
              <a:rPr lang="en-US" altLang="en-US" sz="2400" dirty="0" err="1" smtClean="0"/>
              <a:t>k</a:t>
            </a:r>
            <a:r>
              <a:rPr lang="en-US" altLang="en-US" sz="2400" dirty="0" err="1" smtClean="0">
                <a:sym typeface="Symbol" panose="05050102010706020507" pitchFamily="18" charset="2"/>
              </a:rPr>
              <a:t></a:t>
            </a:r>
            <a:r>
              <a:rPr lang="en-US" altLang="en-US" sz="2400" dirty="0" err="1" smtClean="0"/>
              <a:t>Z</a:t>
            </a:r>
            <a:r>
              <a:rPr lang="en-US" altLang="en-US" sz="2400" dirty="0" smtClean="0"/>
              <a:t>}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800" dirty="0" smtClean="0"/>
              <a:t>	</a:t>
            </a:r>
            <a:r>
              <a:rPr lang="th-TH" altLang="en-US" sz="2800" dirty="0" smtClean="0"/>
              <a:t>อ่านได้ว่า</a:t>
            </a:r>
            <a:r>
              <a:rPr lang="en-US" altLang="en-US" sz="2800" dirty="0" smtClean="0"/>
              <a:t>: </a:t>
            </a:r>
            <a:r>
              <a:rPr lang="en-US" altLang="en-US" sz="2800" dirty="0" smtClean="0"/>
              <a:t>O </a:t>
            </a:r>
            <a:r>
              <a:rPr lang="th-TH" altLang="en-US" sz="2800" dirty="0" smtClean="0"/>
              <a:t>เป็น</a:t>
            </a:r>
            <a:r>
              <a:rPr lang="en-US" altLang="en-US" sz="2800" dirty="0" smtClean="0"/>
              <a:t> set</a:t>
            </a:r>
            <a:r>
              <a:rPr lang="th-TH" altLang="en-US" sz="2800" dirty="0" smtClean="0"/>
              <a:t> มีบรรจุค่าทุกค่า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x </a:t>
            </a:r>
            <a:r>
              <a:rPr lang="th-TH" altLang="en-US" sz="2800" dirty="0" smtClean="0"/>
              <a:t>โดยที่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x </a:t>
            </a:r>
            <a:r>
              <a:rPr lang="th-TH" altLang="en-US" sz="2800" dirty="0" smtClean="0"/>
              <a:t>เป็นจำนวนเต็มและ </a:t>
            </a:r>
            <a:r>
              <a:rPr lang="en-US" altLang="en-US" sz="2800" dirty="0" smtClean="0"/>
              <a:t>x </a:t>
            </a:r>
            <a:r>
              <a:rPr lang="th-TH" altLang="en-US" sz="2800" dirty="0" smtClean="0"/>
              <a:t>เป็นเลขคู่</a:t>
            </a:r>
            <a:endParaRPr lang="en-US" altLang="en-US" sz="2800" dirty="0" smtClean="0"/>
          </a:p>
          <a:p>
            <a:r>
              <a:rPr lang="en-US" altLang="en-US" sz="2800" dirty="0" smtClean="0"/>
              <a:t>Set </a:t>
            </a:r>
            <a:r>
              <a:rPr lang="th-TH" altLang="en-US" sz="2800" dirty="0" smtClean="0"/>
              <a:t>จะถูกเรียกว่าถูกนิยามแบบ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intension</a:t>
            </a:r>
            <a:r>
              <a:rPr lang="en-US" altLang="en-US" sz="2800" b="1" dirty="0" smtClean="0"/>
              <a:t> </a:t>
            </a:r>
            <a:r>
              <a:rPr lang="th-TH" altLang="en-US" sz="2800" dirty="0" smtClean="0"/>
              <a:t>เมื่อเขียนในรูปแบบของ </a:t>
            </a:r>
            <a:r>
              <a:rPr lang="en-US" altLang="en-US" sz="2800" dirty="0" smtClean="0"/>
              <a:t>set-builder</a:t>
            </a:r>
            <a:endParaRPr lang="en-US" altLang="en-US" sz="2800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400" dirty="0" smtClean="0"/>
              <a:t>O={ x | (</a:t>
            </a:r>
            <a:r>
              <a:rPr lang="en-US" altLang="en-US" sz="2400" dirty="0" err="1" smtClean="0"/>
              <a:t>x</a:t>
            </a:r>
            <a:r>
              <a:rPr lang="en-US" altLang="en-US" sz="2400" dirty="0" err="1" smtClean="0">
                <a:sym typeface="Symbol" panose="05050102010706020507" pitchFamily="18" charset="2"/>
              </a:rPr>
              <a:t></a:t>
            </a:r>
            <a:r>
              <a:rPr lang="en-US" altLang="en-US" sz="2400" i="1" dirty="0" err="1" smtClean="0">
                <a:latin typeface="Algerian" panose="04020705040A02060702" pitchFamily="82" charset="0"/>
              </a:rPr>
              <a:t>Z</a:t>
            </a:r>
            <a:r>
              <a:rPr lang="en-US" altLang="en-US" sz="2400" dirty="0" smtClean="0"/>
              <a:t>) </a:t>
            </a:r>
            <a:r>
              <a:rPr lang="en-US" altLang="en-US" sz="2400" dirty="0" smtClean="0">
                <a:sym typeface="Symbol" panose="05050102010706020507" pitchFamily="18" charset="2"/>
              </a:rPr>
              <a:t> (0x8)  </a:t>
            </a:r>
            <a:r>
              <a:rPr lang="en-US" altLang="en-US" sz="2400" dirty="0" smtClean="0"/>
              <a:t>(x=2k) for some k </a:t>
            </a:r>
            <a:r>
              <a:rPr lang="en-US" altLang="en-US" sz="2400" dirty="0" smtClean="0">
                <a:sym typeface="Symbol" panose="05050102010706020507" pitchFamily="18" charset="2"/>
              </a:rPr>
              <a:t> </a:t>
            </a:r>
            <a:r>
              <a:rPr lang="en-US" altLang="en-US" sz="2400" dirty="0" smtClean="0"/>
              <a:t>Z }</a:t>
            </a:r>
          </a:p>
          <a:p>
            <a:r>
              <a:rPr lang="en-US" altLang="en-US" sz="2800" dirty="0"/>
              <a:t>S</a:t>
            </a:r>
            <a:r>
              <a:rPr lang="en-US" altLang="en-US" sz="2800" dirty="0" smtClean="0"/>
              <a:t>et </a:t>
            </a:r>
            <a:r>
              <a:rPr lang="th-TH" altLang="en-US" sz="2800" dirty="0" smtClean="0"/>
              <a:t>จะเรียกว่าถูกนิยามแบบ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extension </a:t>
            </a:r>
            <a:r>
              <a:rPr lang="th-TH" altLang="en-US" sz="2800" dirty="0" smtClean="0"/>
              <a:t>เมื่อเขียนโดยกำหนดค่าให้				</a:t>
            </a:r>
            <a:r>
              <a:rPr lang="en-US" altLang="en-US" sz="2400" dirty="0" smtClean="0"/>
              <a:t>O</a:t>
            </a:r>
            <a:r>
              <a:rPr lang="en-US" altLang="en-US" sz="2400" dirty="0" smtClean="0"/>
              <a:t>={0,2,4,6,8}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266361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Empty Set </a:t>
            </a:r>
            <a:r>
              <a:rPr lang="th-TH" altLang="en-US" dirty="0" smtClean="0"/>
              <a:t>และ </a:t>
            </a:r>
            <a:r>
              <a:rPr lang="en-US" altLang="en-US" dirty="0" smtClean="0"/>
              <a:t>Singleton Set</a:t>
            </a:r>
            <a:endParaRPr lang="en-US" altLang="en-US" dirty="0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S</a:t>
            </a:r>
            <a:r>
              <a:rPr lang="en-US" altLang="en-US" sz="2800" dirty="0" smtClean="0"/>
              <a:t>et </a:t>
            </a:r>
            <a:r>
              <a:rPr lang="th-TH" altLang="en-US" sz="2800" dirty="0" smtClean="0"/>
              <a:t>ที่ไม่มีสมาชิกจะเรียกว่า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empty set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หรือ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null set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และมีการเขียนแทนด้วยสัญลักษณ์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ym typeface="Symbol" panose="05050102010706020507" pitchFamily="18" charset="2"/>
              </a:rPr>
              <a:t>                         </a:t>
            </a:r>
            <a:endParaRPr lang="en-US" altLang="en-US" sz="2800" dirty="0" smtClean="0">
              <a:solidFill>
                <a:srgbClr val="A6A6A6"/>
              </a:solidFill>
            </a:endParaRPr>
          </a:p>
          <a:p>
            <a:r>
              <a:rPr lang="en-US" altLang="en-US" sz="2800" dirty="0" smtClean="0"/>
              <a:t>Set</a:t>
            </a:r>
            <a:r>
              <a:rPr lang="th-TH" altLang="en-US" sz="2800" dirty="0" smtClean="0"/>
              <a:t> ที่มีสมาชิกเพียง </a:t>
            </a:r>
            <a:r>
              <a:rPr lang="en-US" altLang="en-US" sz="2800" dirty="0" smtClean="0"/>
              <a:t>1 </a:t>
            </a:r>
            <a:r>
              <a:rPr lang="th-TH" altLang="en-US" sz="2800" dirty="0" smtClean="0"/>
              <a:t>ตัวจะเรียกว่า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singleton set</a:t>
            </a:r>
            <a:endParaRPr lang="en-US" altLang="en-US" sz="2800" dirty="0" smtClean="0"/>
          </a:p>
          <a:p>
            <a:pPr lvl="1"/>
            <a:r>
              <a:rPr lang="th-TH" altLang="en-US" sz="2400" dirty="0" smtClean="0"/>
              <a:t>ตัวอย่าง</a:t>
            </a:r>
            <a:r>
              <a:rPr lang="en-US" altLang="en-US" sz="2400" dirty="0" smtClean="0"/>
              <a:t>: </a:t>
            </a:r>
            <a:r>
              <a:rPr lang="th-TH" altLang="en-US" sz="2400" dirty="0" smtClean="0"/>
              <a:t> </a:t>
            </a:r>
            <a:r>
              <a:rPr lang="en-US" altLang="en-US" sz="2400" dirty="0" smtClean="0"/>
              <a:t>{</a:t>
            </a:r>
            <a:r>
              <a:rPr lang="en-US" altLang="en-US" sz="2400" dirty="0" smtClean="0"/>
              <a:t>a</a:t>
            </a:r>
            <a:r>
              <a:rPr lang="en-US" altLang="en-US" sz="2400" dirty="0" smtClean="0"/>
              <a:t>}</a:t>
            </a:r>
            <a:r>
              <a:rPr lang="th-TH" altLang="en-US" sz="2400" dirty="0" smtClean="0"/>
              <a:t> เป็น</a:t>
            </a:r>
            <a:r>
              <a:rPr lang="en-US" altLang="en-US" sz="2400" dirty="0" smtClean="0"/>
              <a:t> singleton </a:t>
            </a:r>
            <a:r>
              <a:rPr lang="en-US" altLang="en-US" sz="2400" dirty="0" smtClean="0"/>
              <a:t>set</a:t>
            </a:r>
          </a:p>
          <a:p>
            <a:pPr lvl="1"/>
            <a:r>
              <a:rPr lang="th-TH" altLang="en-US" sz="2400" dirty="0" smtClean="0"/>
              <a:t>แต่ถ้าเขียนแค่ </a:t>
            </a:r>
            <a:r>
              <a:rPr lang="en-US" altLang="en-US" sz="2400" dirty="0" smtClean="0"/>
              <a:t>a</a:t>
            </a:r>
            <a:r>
              <a:rPr lang="th-TH" altLang="en-US" sz="2400" dirty="0" smtClean="0"/>
              <a:t> จะหมายถึงสมาขิกของ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set {a}</a:t>
            </a:r>
          </a:p>
          <a:p>
            <a:r>
              <a:rPr lang="th-TH" altLang="en-US" sz="2800" dirty="0" smtClean="0"/>
              <a:t>จำไว้ว่า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ym typeface="Symbol" panose="05050102010706020507" pitchFamily="18" charset="2"/>
              </a:rPr>
              <a:t>  {} </a:t>
            </a:r>
          </a:p>
          <a:p>
            <a:pPr lvl="1"/>
            <a:r>
              <a:rPr lang="th-TH" altLang="en-US" sz="2400" dirty="0" smtClean="0">
                <a:sym typeface="Symbol" panose="05050102010706020507" pitchFamily="18" charset="2"/>
              </a:rPr>
              <a:t>ด้านซ้ายคือ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 smtClean="0">
                <a:sym typeface="Symbol" panose="05050102010706020507" pitchFamily="18" charset="2"/>
              </a:rPr>
              <a:t>empty set</a:t>
            </a:r>
          </a:p>
          <a:p>
            <a:pPr lvl="1"/>
            <a:r>
              <a:rPr lang="th-TH" altLang="en-US" sz="2400" dirty="0" smtClean="0">
                <a:sym typeface="Symbol" panose="05050102010706020507" pitchFamily="18" charset="2"/>
              </a:rPr>
              <a:t>ด้านขวาคือ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 smtClean="0">
                <a:sym typeface="Symbol" panose="05050102010706020507" pitchFamily="18" charset="2"/>
              </a:rPr>
              <a:t>singleton set, </a:t>
            </a:r>
            <a:r>
              <a:rPr lang="th-TH" altLang="en-US" sz="2400" dirty="0" smtClean="0">
                <a:sym typeface="Symbol" panose="05050102010706020507" pitchFamily="18" charset="2"/>
              </a:rPr>
              <a:t>และเป็น </a:t>
            </a:r>
            <a:r>
              <a:rPr lang="en-US" altLang="en-US" sz="2400" dirty="0" smtClean="0">
                <a:sym typeface="Symbol" panose="05050102010706020507" pitchFamily="18" charset="2"/>
              </a:rPr>
              <a:t>set </a:t>
            </a:r>
            <a:r>
              <a:rPr lang="th-TH" altLang="en-US" sz="2400" dirty="0" smtClean="0">
                <a:sym typeface="Symbol" panose="05050102010706020507" pitchFamily="18" charset="2"/>
              </a:rPr>
              <a:t>ที่บรรจุ </a:t>
            </a:r>
            <a:r>
              <a:rPr lang="en-US" altLang="en-US" sz="2400" dirty="0" smtClean="0">
                <a:sym typeface="Symbol" panose="05050102010706020507" pitchFamily="18" charset="2"/>
              </a:rPr>
              <a:t>empty set </a:t>
            </a:r>
            <a:r>
              <a:rPr lang="th-TH" altLang="en-US" sz="2400" dirty="0" smtClean="0">
                <a:sym typeface="Symbol" panose="05050102010706020507" pitchFamily="18" charset="2"/>
              </a:rPr>
              <a:t>ไว้ภายใน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86919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Subset</a:t>
            </a:r>
            <a:endParaRPr lang="en-US" altLang="en-US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/>
          <a:lstStyle/>
          <a:p>
            <a:r>
              <a:rPr lang="th-TH" altLang="en-US" sz="2800" b="1" dirty="0" smtClean="0"/>
              <a:t>คำนิยาม</a:t>
            </a:r>
            <a:r>
              <a:rPr lang="en-US" altLang="en-US" sz="2800" dirty="0" smtClean="0"/>
              <a:t>: </a:t>
            </a:r>
            <a:r>
              <a:rPr lang="en-US" altLang="en-US" sz="2800" dirty="0" smtClean="0"/>
              <a:t>A </a:t>
            </a:r>
            <a:r>
              <a:rPr lang="th-TH" altLang="en-US" sz="2800" dirty="0" smtClean="0"/>
              <a:t>จะเป็น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subset </a:t>
            </a:r>
            <a:r>
              <a:rPr lang="th-TH" altLang="en-US" sz="2800" dirty="0" smtClean="0"/>
              <a:t>ของ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B, </a:t>
            </a:r>
            <a:r>
              <a:rPr lang="th-TH" altLang="en-US" sz="2800" dirty="0" smtClean="0"/>
              <a:t>และสามารถเขียนได้ว่า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A </a:t>
            </a:r>
            <a:r>
              <a:rPr lang="en-US" altLang="en-US" sz="2800" dirty="0" smtClean="0">
                <a:sym typeface="Symbol" panose="05050102010706020507" pitchFamily="18" charset="2"/>
              </a:rPr>
              <a:t> B, </a:t>
            </a:r>
            <a:r>
              <a:rPr lang="th-TH" altLang="en-US" sz="2800" dirty="0" smtClean="0">
                <a:sym typeface="Symbol" panose="05050102010706020507" pitchFamily="18" charset="2"/>
              </a:rPr>
              <a:t>ก็ต่อเมื่อทุกสมาชิกใน </a:t>
            </a:r>
            <a:r>
              <a:rPr lang="en-US" altLang="en-US" sz="2800" dirty="0" smtClean="0">
                <a:sym typeface="Symbol" panose="05050102010706020507" pitchFamily="18" charset="2"/>
              </a:rPr>
              <a:t>A </a:t>
            </a:r>
            <a:r>
              <a:rPr lang="th-TH" altLang="en-US" sz="2800" dirty="0" smtClean="0">
                <a:sym typeface="Symbol" panose="05050102010706020507" pitchFamily="18" charset="2"/>
              </a:rPr>
              <a:t>เป็นสมาชิกใน</a:t>
            </a:r>
            <a:r>
              <a:rPr lang="en-US" altLang="en-US" sz="2800" dirty="0" smtClean="0">
                <a:sym typeface="Symbol" panose="05050102010706020507" pitchFamily="18" charset="2"/>
              </a:rPr>
              <a:t> B</a:t>
            </a:r>
            <a:endParaRPr lang="en-US" altLang="en-US" sz="2800" dirty="0" smtClean="0">
              <a:sym typeface="Symbol" panose="05050102010706020507" pitchFamily="18" charset="2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800" dirty="0" smtClean="0">
                <a:sym typeface="Symbol" panose="05050102010706020507" pitchFamily="18" charset="2"/>
              </a:rPr>
              <a:t>A  B    x (x  A  x  B</a:t>
            </a:r>
            <a:r>
              <a:rPr lang="en-US" altLang="en-US" sz="2800" dirty="0" smtClean="0">
                <a:sym typeface="Symbol" panose="05050102010706020507" pitchFamily="18" charset="2"/>
              </a:rPr>
              <a:t>)</a:t>
            </a:r>
          </a:p>
          <a:p>
            <a:pPr algn="ctr">
              <a:buFont typeface="Arial" panose="020B0604020202020204" pitchFamily="34" charset="0"/>
              <a:buNone/>
            </a:pPr>
            <a:endParaRPr lang="th-TH" altLang="en-US" sz="1000" dirty="0">
              <a:sym typeface="Symbol" panose="05050102010706020507" pitchFamily="18" charset="2"/>
            </a:endParaRPr>
          </a:p>
          <a:p>
            <a:r>
              <a:rPr lang="en-US" altLang="en-US" sz="2800" b="1" dirty="0"/>
              <a:t>Theorem</a:t>
            </a:r>
            <a:r>
              <a:rPr lang="en-US" altLang="en-US" sz="2800" dirty="0"/>
              <a:t>: For any set S      </a:t>
            </a:r>
            <a:endParaRPr lang="th-TH" altLang="en-US" sz="2800" dirty="0" smtClean="0"/>
          </a:p>
          <a:p>
            <a:pPr lvl="1"/>
            <a:r>
              <a:rPr lang="en-US" altLang="en-US" sz="2400" dirty="0" smtClean="0">
                <a:sym typeface="Symbol" panose="05050102010706020507" pitchFamily="18" charset="2"/>
              </a:rPr>
              <a:t> </a:t>
            </a:r>
            <a:r>
              <a:rPr lang="en-US" altLang="en-US" sz="2400" dirty="0">
                <a:sym typeface="Symbol" panose="05050102010706020507" pitchFamily="18" charset="2"/>
              </a:rPr>
              <a:t> S </a:t>
            </a:r>
            <a:r>
              <a:rPr lang="th-TH" altLang="en-US" sz="2400" dirty="0" smtClean="0">
                <a:sym typeface="Symbol" panose="05050102010706020507" pitchFamily="18" charset="2"/>
              </a:rPr>
              <a:t>และ</a:t>
            </a:r>
            <a:endParaRPr lang="en-US" altLang="en-US" sz="2400" dirty="0">
              <a:sym typeface="Symbol" panose="05050102010706020507" pitchFamily="18" charset="2"/>
            </a:endParaRPr>
          </a:p>
          <a:p>
            <a:pPr lvl="1"/>
            <a:r>
              <a:rPr lang="en-US" altLang="en-US" sz="2400" dirty="0">
                <a:sym typeface="Symbol" panose="05050102010706020507" pitchFamily="18" charset="2"/>
              </a:rPr>
              <a:t>S  </a:t>
            </a:r>
            <a:r>
              <a:rPr lang="en-US" altLang="en-US" sz="2400" dirty="0" smtClean="0">
                <a:sym typeface="Symbol" panose="05050102010706020507" pitchFamily="18" charset="2"/>
              </a:rPr>
              <a:t>S</a:t>
            </a:r>
          </a:p>
          <a:p>
            <a:pPr marL="366713" lvl="1" indent="0">
              <a:buNone/>
            </a:pPr>
            <a:endParaRPr lang="th-TH" altLang="en-US" sz="1000" dirty="0" smtClean="0">
              <a:sym typeface="Symbol" panose="05050102010706020507" pitchFamily="18" charset="2"/>
            </a:endParaRPr>
          </a:p>
          <a:p>
            <a:r>
              <a:rPr lang="th-TH" altLang="en-US" sz="2800" b="1" dirty="0" smtClean="0">
                <a:sym typeface="Symbol" panose="05050102010706020507" pitchFamily="18" charset="2"/>
              </a:rPr>
              <a:t>ตัวอย่าง</a:t>
            </a:r>
            <a:r>
              <a:rPr lang="en-US" altLang="en-US" sz="2800" b="1" dirty="0" smtClean="0">
                <a:sym typeface="Symbol" panose="05050102010706020507" pitchFamily="18" charset="2"/>
              </a:rPr>
              <a:t>:</a:t>
            </a:r>
          </a:p>
          <a:p>
            <a:pPr lvl="1"/>
            <a:r>
              <a:rPr lang="th-TH" altLang="en-US" sz="2400" dirty="0" smtClean="0">
                <a:sym typeface="Symbol" panose="05050102010706020507" pitchFamily="18" charset="2"/>
              </a:rPr>
              <a:t>กำหนด </a:t>
            </a:r>
            <a:r>
              <a:rPr lang="en-US" altLang="en-US" sz="2400" dirty="0" smtClean="0">
                <a:sym typeface="Symbol" panose="05050102010706020507" pitchFamily="18" charset="2"/>
              </a:rPr>
              <a:t>A = {1, 2, 3} </a:t>
            </a:r>
            <a:r>
              <a:rPr lang="th-TH" altLang="en-US" sz="2400" dirty="0" smtClean="0">
                <a:sym typeface="Symbol" panose="05050102010706020507" pitchFamily="18" charset="2"/>
              </a:rPr>
              <a:t>และ </a:t>
            </a:r>
            <a:r>
              <a:rPr lang="en-US" altLang="en-US" sz="2400" dirty="0" smtClean="0">
                <a:sym typeface="Symbol" panose="05050102010706020507" pitchFamily="18" charset="2"/>
              </a:rPr>
              <a:t>B = {2, 3}</a:t>
            </a:r>
          </a:p>
          <a:p>
            <a:pPr lvl="2"/>
            <a:r>
              <a:rPr lang="en-US" altLang="en-US" sz="2000" dirty="0">
                <a:sym typeface="Symbol" panose="05050102010706020507" pitchFamily="18" charset="2"/>
              </a:rPr>
              <a:t>A  </a:t>
            </a:r>
            <a:r>
              <a:rPr lang="en-US" altLang="en-US" sz="2000" dirty="0" smtClean="0">
                <a:sym typeface="Symbol" panose="05050102010706020507" pitchFamily="18" charset="2"/>
              </a:rPr>
              <a:t>B</a:t>
            </a:r>
          </a:p>
          <a:p>
            <a:pPr lvl="2"/>
            <a:r>
              <a:rPr lang="en-US" altLang="en-US" sz="2000" dirty="0" smtClean="0">
                <a:sym typeface="Symbol" panose="05050102010706020507" pitchFamily="18" charset="2"/>
              </a:rPr>
              <a:t>B </a:t>
            </a:r>
            <a:r>
              <a:rPr lang="en-US" altLang="en-US" sz="2000" dirty="0">
                <a:sym typeface="Symbol" panose="05050102010706020507" pitchFamily="18" charset="2"/>
              </a:rPr>
              <a:t> </a:t>
            </a:r>
            <a:r>
              <a:rPr lang="en-US" altLang="en-US" sz="2000" dirty="0" smtClean="0">
                <a:sym typeface="Symbol" panose="05050102010706020507" pitchFamily="18" charset="2"/>
              </a:rPr>
              <a:t>A</a:t>
            </a:r>
            <a:endParaRPr lang="en-US" altLang="en-US" sz="2000" dirty="0">
              <a:sym typeface="Symbol" panose="05050102010706020507" pitchFamily="18" charset="2"/>
            </a:endParaRPr>
          </a:p>
          <a:p>
            <a:pPr algn="ctr">
              <a:buFont typeface="Arial" panose="020B0604020202020204" pitchFamily="34" charset="0"/>
              <a:buNone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12775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Proper subset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/>
          <a:lstStyle/>
          <a:p>
            <a:pPr>
              <a:defRPr/>
            </a:pPr>
            <a:r>
              <a:rPr lang="th-TH" sz="2800" b="1" dirty="0" smtClean="0"/>
              <a:t>คำนิยาม</a:t>
            </a:r>
            <a:r>
              <a:rPr lang="en-US" sz="2800" b="1" dirty="0" smtClean="0"/>
              <a:t>:</a:t>
            </a:r>
            <a:r>
              <a:rPr lang="en-US" sz="2800" dirty="0" smtClean="0"/>
              <a:t>  </a:t>
            </a:r>
            <a:r>
              <a:rPr lang="en-US" sz="2800" dirty="0"/>
              <a:t>S</a:t>
            </a:r>
            <a:r>
              <a:rPr lang="en-US" sz="2800" dirty="0" smtClean="0"/>
              <a:t>et </a:t>
            </a:r>
            <a:r>
              <a:rPr lang="en-US" sz="2800" dirty="0" smtClean="0"/>
              <a:t>A </a:t>
            </a:r>
            <a:r>
              <a:rPr lang="th-TH" sz="2800" dirty="0" smtClean="0"/>
              <a:t>ที่เป็น </a:t>
            </a:r>
            <a:r>
              <a:rPr lang="en-US" sz="2800" dirty="0" smtClean="0"/>
              <a:t>subset </a:t>
            </a:r>
            <a:r>
              <a:rPr lang="th-TH" sz="2800" dirty="0" smtClean="0"/>
              <a:t>ของ </a:t>
            </a:r>
            <a:r>
              <a:rPr lang="en-US" sz="2800" dirty="0" smtClean="0"/>
              <a:t>set </a:t>
            </a:r>
            <a:r>
              <a:rPr lang="en-US" sz="2800" dirty="0" smtClean="0"/>
              <a:t>B </a:t>
            </a:r>
            <a:r>
              <a:rPr lang="th-TH" sz="2800" dirty="0" smtClean="0"/>
              <a:t>จะถูกเรียกว่า </a:t>
            </a:r>
            <a:r>
              <a:rPr lang="en-US" sz="2800" b="1" dirty="0" smtClean="0">
                <a:solidFill>
                  <a:srgbClr val="FF0000"/>
                </a:solidFill>
              </a:rPr>
              <a:t>proper </a:t>
            </a:r>
            <a:r>
              <a:rPr lang="en-US" sz="2800" b="1" dirty="0" smtClean="0">
                <a:solidFill>
                  <a:srgbClr val="FF0000"/>
                </a:solidFill>
              </a:rPr>
              <a:t>subset</a:t>
            </a:r>
            <a:r>
              <a:rPr lang="en-US" sz="2800" dirty="0" smtClean="0"/>
              <a:t> </a:t>
            </a:r>
            <a:r>
              <a:rPr lang="th-TH" sz="2800" dirty="0" smtClean="0"/>
              <a:t>ถ้า</a:t>
            </a:r>
            <a:r>
              <a:rPr lang="en-US" sz="2800" dirty="0" smtClean="0"/>
              <a:t> </a:t>
            </a:r>
            <a:r>
              <a:rPr lang="en-US" sz="2800" dirty="0" smtClean="0"/>
              <a:t>A </a:t>
            </a:r>
            <a:r>
              <a:rPr lang="en-US" sz="2800" dirty="0" smtClean="0">
                <a:sym typeface="Symbol"/>
              </a:rPr>
              <a:t> </a:t>
            </a:r>
            <a:r>
              <a:rPr lang="en-US" sz="2800" dirty="0" smtClean="0"/>
              <a:t>B</a:t>
            </a:r>
            <a:endParaRPr lang="th-TH" sz="2800" dirty="0" smtClean="0"/>
          </a:p>
          <a:p>
            <a:pPr>
              <a:defRPr/>
            </a:pPr>
            <a:r>
              <a:rPr lang="th-TH" sz="2800" dirty="0" smtClean="0"/>
              <a:t>หมายความว่าจะมีสมาชิก </a:t>
            </a:r>
            <a:r>
              <a:rPr lang="en-US" sz="2800" dirty="0" smtClean="0"/>
              <a:t>x </a:t>
            </a:r>
            <a:r>
              <a:rPr lang="th-TH" sz="2800" dirty="0" smtClean="0"/>
              <a:t>ที่</a:t>
            </a:r>
            <a:r>
              <a:rPr lang="en-US" sz="2800" dirty="0" smtClean="0"/>
              <a:t> </a:t>
            </a:r>
            <a:r>
              <a:rPr lang="en-US" sz="2800" dirty="0" err="1" smtClean="0"/>
              <a:t>x</a:t>
            </a:r>
            <a:r>
              <a:rPr lang="en-US" sz="2800" dirty="0" err="1" smtClean="0">
                <a:sym typeface="Symbol"/>
              </a:rPr>
              <a:t></a:t>
            </a:r>
            <a:r>
              <a:rPr lang="en-US" sz="2800" dirty="0" err="1" smtClean="0"/>
              <a:t>B</a:t>
            </a:r>
            <a:r>
              <a:rPr lang="en-US" sz="2800" dirty="0" smtClean="0"/>
              <a:t> </a:t>
            </a:r>
            <a:r>
              <a:rPr lang="th-TH" sz="2800" dirty="0" smtClean="0"/>
              <a:t>แต่</a:t>
            </a:r>
            <a:r>
              <a:rPr lang="en-US" sz="2800" dirty="0" smtClean="0"/>
              <a:t> </a:t>
            </a:r>
            <a:r>
              <a:rPr lang="en-US" sz="2800" dirty="0" err="1" smtClean="0"/>
              <a:t>x</a:t>
            </a:r>
            <a:r>
              <a:rPr lang="en-US" sz="2800" dirty="0" err="1" smtClean="0">
                <a:sym typeface="Symbol"/>
              </a:rPr>
              <a:t></a:t>
            </a:r>
            <a:r>
              <a:rPr lang="en-US" sz="2800" dirty="0" err="1" smtClean="0"/>
              <a:t>A</a:t>
            </a:r>
            <a:endParaRPr lang="th-TH" sz="2800" dirty="0" smtClean="0"/>
          </a:p>
          <a:p>
            <a:pPr>
              <a:defRPr/>
            </a:pPr>
            <a:r>
              <a:rPr lang="th-TH" sz="2800" dirty="0" smtClean="0"/>
              <a:t>สามารถเขียนแบบสัญลักษณ์ได้ว่า</a:t>
            </a:r>
            <a:r>
              <a:rPr lang="th-TH" sz="2800" dirty="0"/>
              <a:t> </a:t>
            </a:r>
            <a:r>
              <a:rPr lang="en-US" sz="2800" dirty="0" smtClean="0"/>
              <a:t>A </a:t>
            </a:r>
            <a:r>
              <a:rPr lang="en-US" sz="2800" dirty="0" smtClean="0">
                <a:sym typeface="Symbol"/>
              </a:rPr>
              <a:t> </a:t>
            </a:r>
            <a:r>
              <a:rPr lang="en-US" sz="2800" dirty="0" smtClean="0"/>
              <a:t>B </a:t>
            </a:r>
            <a:r>
              <a:rPr lang="en-US" sz="2800" dirty="0" smtClean="0">
                <a:sym typeface="Symbol"/>
              </a:rPr>
              <a:t>   </a:t>
            </a:r>
            <a:endParaRPr lang="th-TH" sz="2800" dirty="0" smtClean="0">
              <a:sym typeface="Symbol"/>
            </a:endParaRPr>
          </a:p>
          <a:p>
            <a:pPr>
              <a:defRPr/>
            </a:pPr>
            <a:r>
              <a:rPr lang="th-TH" sz="2800" b="1" dirty="0" smtClean="0">
                <a:sym typeface="Symbol"/>
              </a:rPr>
              <a:t>ตัวอย่าง</a:t>
            </a:r>
            <a:r>
              <a:rPr lang="en-US" sz="2800" b="1" dirty="0" smtClean="0">
                <a:sym typeface="Symbol"/>
              </a:rPr>
              <a:t>:</a:t>
            </a:r>
          </a:p>
          <a:p>
            <a:pPr lvl="1">
              <a:defRPr/>
            </a:pPr>
            <a:r>
              <a:rPr lang="th-TH" sz="2400" dirty="0" smtClean="0">
                <a:sym typeface="Symbol"/>
              </a:rPr>
              <a:t>ถ้า </a:t>
            </a:r>
            <a:r>
              <a:rPr lang="en-US" sz="2400" dirty="0" smtClean="0">
                <a:sym typeface="Symbol"/>
              </a:rPr>
              <a:t>A = {1, 2, 3} </a:t>
            </a:r>
            <a:r>
              <a:rPr lang="th-TH" sz="2400" dirty="0" smtClean="0">
                <a:sym typeface="Symbol"/>
              </a:rPr>
              <a:t>และ </a:t>
            </a:r>
            <a:r>
              <a:rPr lang="en-US" sz="2400" dirty="0" smtClean="0">
                <a:sym typeface="Symbol"/>
              </a:rPr>
              <a:t>B = {2, 3}</a:t>
            </a:r>
          </a:p>
          <a:p>
            <a:pPr lvl="2">
              <a:defRPr/>
            </a:pPr>
            <a:r>
              <a:rPr lang="en-US" sz="2000" dirty="0" smtClean="0">
                <a:ea typeface="+mn-ea"/>
                <a:cs typeface="+mn-cs"/>
                <a:sym typeface="Symbol"/>
              </a:rPr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A  </a:t>
            </a:r>
            <a:r>
              <a:rPr lang="en-US" altLang="en-US" sz="2000" dirty="0" smtClean="0">
                <a:sym typeface="Symbol" panose="05050102010706020507" pitchFamily="18" charset="2"/>
              </a:rPr>
              <a:t>B  ?</a:t>
            </a:r>
          </a:p>
          <a:p>
            <a:pPr lvl="2">
              <a:defRPr/>
            </a:pPr>
            <a:r>
              <a:rPr lang="en-US" sz="2000" dirty="0" smtClean="0"/>
              <a:t> A </a:t>
            </a:r>
            <a:r>
              <a:rPr lang="en-US" sz="2000" dirty="0">
                <a:sym typeface="Symbol"/>
              </a:rPr>
              <a:t> </a:t>
            </a:r>
            <a:r>
              <a:rPr lang="en-US" sz="2000" dirty="0" smtClean="0"/>
              <a:t>B  ?</a:t>
            </a:r>
          </a:p>
          <a:p>
            <a:pPr lvl="1">
              <a:defRPr/>
            </a:pPr>
            <a:r>
              <a:rPr lang="th-TH" sz="2400" dirty="0">
                <a:sym typeface="Symbol"/>
              </a:rPr>
              <a:t>ถ้า </a:t>
            </a:r>
            <a:r>
              <a:rPr lang="en-US" sz="2400" dirty="0">
                <a:sym typeface="Symbol"/>
              </a:rPr>
              <a:t>A = {1, 2, 3} </a:t>
            </a:r>
            <a:r>
              <a:rPr lang="th-TH" sz="2400" dirty="0">
                <a:sym typeface="Symbol"/>
              </a:rPr>
              <a:t>และ </a:t>
            </a:r>
            <a:r>
              <a:rPr lang="en-US" sz="2400" dirty="0">
                <a:sym typeface="Symbol"/>
              </a:rPr>
              <a:t>B = </a:t>
            </a:r>
            <a:r>
              <a:rPr lang="en-US" sz="2400" dirty="0" smtClean="0">
                <a:sym typeface="Symbol"/>
              </a:rPr>
              <a:t>{1, 2</a:t>
            </a:r>
            <a:r>
              <a:rPr lang="en-US" sz="2400" dirty="0">
                <a:sym typeface="Symbol"/>
              </a:rPr>
              <a:t>, 3}</a:t>
            </a:r>
          </a:p>
          <a:p>
            <a:pPr lvl="2">
              <a:defRPr/>
            </a:pPr>
            <a:r>
              <a:rPr lang="en-US" sz="2000" dirty="0">
                <a:sym typeface="Symbol"/>
              </a:rPr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A  B  ?</a:t>
            </a:r>
          </a:p>
          <a:p>
            <a:pPr lvl="2">
              <a:defRPr/>
            </a:pPr>
            <a:r>
              <a:rPr lang="en-US" sz="2000" dirty="0"/>
              <a:t> A </a:t>
            </a:r>
            <a:r>
              <a:rPr lang="en-US" sz="2000" dirty="0">
                <a:sym typeface="Symbol"/>
              </a:rPr>
              <a:t> </a:t>
            </a:r>
            <a:r>
              <a:rPr lang="en-US" sz="2000" dirty="0"/>
              <a:t>B  ?</a:t>
            </a:r>
            <a:endParaRPr lang="en-US" altLang="en-US" sz="2000" dirty="0">
              <a:sym typeface="Symbol" panose="05050102010706020507" pitchFamily="18" charset="2"/>
            </a:endParaRPr>
          </a:p>
          <a:p>
            <a:pPr lvl="2">
              <a:defRPr/>
            </a:pPr>
            <a:endParaRPr lang="en-US" altLang="en-US" sz="2000" dirty="0" smtClean="0">
              <a:sym typeface="Symbol" panose="05050102010706020507" pitchFamily="18" charset="2"/>
            </a:endParaRPr>
          </a:p>
          <a:p>
            <a:pPr lvl="2">
              <a:defRPr/>
            </a:pPr>
            <a:endParaRPr lang="en-US" altLang="en-US" sz="2000" dirty="0">
              <a:sym typeface="Symbol" panose="05050102010706020507" pitchFamily="18" charset="2"/>
            </a:endParaRPr>
          </a:p>
          <a:p>
            <a:pPr lvl="2">
              <a:defRPr/>
            </a:pPr>
            <a:endParaRPr lang="en-US" sz="2000" dirty="0" smtClean="0">
              <a:ea typeface="+mn-ea"/>
              <a:cs typeface="+mn-cs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847080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Set </a:t>
            </a:r>
            <a:r>
              <a:rPr lang="th-TH" altLang="en-US" dirty="0" smtClean="0"/>
              <a:t>ใน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และขอบเขตของ </a:t>
            </a:r>
            <a:r>
              <a:rPr lang="en-US" altLang="en-US" dirty="0" smtClean="0"/>
              <a:t>Set</a:t>
            </a:r>
            <a:endParaRPr lang="en-US" altLang="en-US" dirty="0" smtClean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Set </a:t>
            </a:r>
            <a:r>
              <a:rPr lang="th-TH" altLang="en-US" dirty="0" smtClean="0"/>
              <a:t>สามารถมีสมาชิกเป็น </a:t>
            </a:r>
            <a:r>
              <a:rPr lang="en-US" altLang="en-US" dirty="0" smtClean="0"/>
              <a:t>set </a:t>
            </a:r>
            <a:r>
              <a:rPr lang="th-TH" altLang="en-US" dirty="0" smtClean="0"/>
              <a:t>ได้</a:t>
            </a:r>
            <a:endParaRPr lang="en-US" altLang="en-US" dirty="0" smtClean="0"/>
          </a:p>
          <a:p>
            <a:r>
              <a:rPr lang="th-TH" altLang="en-US" b="1" dirty="0" smtClean="0"/>
              <a:t>ตัวอย่าง </a:t>
            </a:r>
            <a:r>
              <a:rPr lang="en-US" altLang="en-US" b="1" dirty="0"/>
              <a:t>:</a:t>
            </a:r>
            <a:endParaRPr lang="en-US" altLang="en-US" b="1" dirty="0" smtClean="0"/>
          </a:p>
          <a:p>
            <a:pPr lvl="1"/>
            <a:r>
              <a:rPr lang="en-US" altLang="en-US" dirty="0" smtClean="0"/>
              <a:t>S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 = {</a:t>
            </a:r>
            <a:r>
              <a:rPr lang="en-US" altLang="en-US" dirty="0" smtClean="0">
                <a:sym typeface="Symbol" panose="05050102010706020507" pitchFamily="18" charset="2"/>
              </a:rPr>
              <a:t></a:t>
            </a:r>
            <a:r>
              <a:rPr lang="en-US" altLang="en-US" dirty="0" smtClean="0"/>
              <a:t>, {</a:t>
            </a:r>
            <a:r>
              <a:rPr lang="en-US" altLang="en-US" dirty="0" smtClean="0"/>
              <a:t>a</a:t>
            </a:r>
            <a:r>
              <a:rPr lang="en-US" altLang="en-US" dirty="0" smtClean="0"/>
              <a:t>}, {</a:t>
            </a:r>
            <a:r>
              <a:rPr lang="en-US" altLang="en-US" dirty="0" smtClean="0"/>
              <a:t>b</a:t>
            </a:r>
            <a:r>
              <a:rPr lang="en-US" altLang="en-US" dirty="0" smtClean="0"/>
              <a:t>}, {</a:t>
            </a:r>
            <a:r>
              <a:rPr lang="en-US" altLang="en-US" dirty="0" smtClean="0"/>
              <a:t>a</a:t>
            </a:r>
            <a:r>
              <a:rPr lang="en-US" altLang="en-US" dirty="0" smtClean="0"/>
              <a:t>, b}, c</a:t>
            </a:r>
            <a:r>
              <a:rPr lang="en-US" altLang="en-US" dirty="0" smtClean="0"/>
              <a:t>}</a:t>
            </a:r>
          </a:p>
          <a:p>
            <a:pPr lvl="1"/>
            <a:r>
              <a:rPr lang="en-US" altLang="en-US" dirty="0" smtClean="0"/>
              <a:t>S</a:t>
            </a:r>
            <a:r>
              <a:rPr lang="en-US" altLang="en-US" baseline="-25000" dirty="0" smtClean="0"/>
              <a:t>2 </a:t>
            </a:r>
            <a:r>
              <a:rPr lang="en-US" altLang="en-US" dirty="0" smtClean="0"/>
              <a:t>= {{</a:t>
            </a:r>
            <a:r>
              <a:rPr lang="en-US" altLang="en-US" dirty="0" smtClean="0"/>
              <a:t>1</a:t>
            </a:r>
            <a:r>
              <a:rPr lang="en-US" altLang="en-US" dirty="0" smtClean="0"/>
              <a:t>}, {</a:t>
            </a:r>
            <a:r>
              <a:rPr lang="en-US" altLang="en-US" dirty="0" smtClean="0"/>
              <a:t>2</a:t>
            </a:r>
            <a:r>
              <a:rPr lang="en-US" altLang="en-US" dirty="0" smtClean="0"/>
              <a:t>, 4, 8}, {</a:t>
            </a:r>
            <a:r>
              <a:rPr lang="en-US" altLang="en-US" dirty="0" smtClean="0"/>
              <a:t>3</a:t>
            </a:r>
            <a:r>
              <a:rPr lang="en-US" altLang="en-US" dirty="0" smtClean="0"/>
              <a:t>}, {</a:t>
            </a:r>
            <a:r>
              <a:rPr lang="en-US" altLang="en-US" dirty="0" smtClean="0"/>
              <a:t>6</a:t>
            </a:r>
            <a:r>
              <a:rPr lang="en-US" altLang="en-US" dirty="0" smtClean="0"/>
              <a:t>} , 4, 5, 6}</a:t>
            </a:r>
          </a:p>
          <a:p>
            <a:pPr marL="366713" lvl="1" indent="0">
              <a:buNone/>
            </a:pPr>
            <a:endParaRPr lang="en-US" altLang="en-US" dirty="0" smtClean="0"/>
          </a:p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</a:t>
            </a:r>
            <a:r>
              <a:rPr lang="th-TH" altLang="en-US" dirty="0" smtClean="0"/>
              <a:t>ถ้า </a:t>
            </a:r>
            <a:r>
              <a:rPr lang="en-US" altLang="en-US" dirty="0" smtClean="0"/>
              <a:t>set S </a:t>
            </a:r>
            <a:r>
              <a:rPr lang="th-TH" altLang="en-US" dirty="0" smtClean="0"/>
              <a:t>มีสมาชิกที่แตกต่างกันเป็นจำนวน </a:t>
            </a:r>
            <a:r>
              <a:rPr lang="en-US" altLang="en-US" dirty="0" smtClean="0"/>
              <a:t>n </a:t>
            </a:r>
            <a:r>
              <a:rPr lang="th-TH" altLang="en-US" dirty="0" smtClean="0"/>
              <a:t>สมาชิก โดยที่ </a:t>
            </a:r>
            <a:r>
              <a:rPr lang="en-US" altLang="en-US" dirty="0" smtClean="0"/>
              <a:t>n </a:t>
            </a:r>
            <a:r>
              <a:rPr lang="th-TH" altLang="en-US" dirty="0" smtClean="0"/>
              <a:t>ไม่เป็นค่าติดลบ จะสามารถเรียกได้ว่า </a:t>
            </a:r>
            <a:r>
              <a:rPr lang="en-US" altLang="en-US" dirty="0" smtClean="0"/>
              <a:t>S </a:t>
            </a:r>
            <a:r>
              <a:rPr lang="th-TH" altLang="en-US" dirty="0" smtClean="0"/>
              <a:t>เป็น </a:t>
            </a:r>
            <a:r>
              <a:rPr lang="en-US" altLang="en-US" dirty="0" smtClean="0">
                <a:solidFill>
                  <a:srgbClr val="FF0000"/>
                </a:solidFill>
              </a:rPr>
              <a:t>finite set</a:t>
            </a:r>
            <a:endParaRPr lang="en-US" altLang="en-US" dirty="0"/>
          </a:p>
          <a:p>
            <a:pPr lvl="1"/>
            <a:r>
              <a:rPr lang="th-TH" altLang="en-US" dirty="0" smtClean="0"/>
              <a:t>ค่า</a:t>
            </a:r>
            <a:r>
              <a:rPr lang="en-US" altLang="en-US" dirty="0" smtClean="0"/>
              <a:t> </a:t>
            </a:r>
            <a:r>
              <a:rPr lang="en-US" altLang="en-US" dirty="0">
                <a:solidFill>
                  <a:srgbClr val="FF0000"/>
                </a:solidFill>
              </a:rPr>
              <a:t>cardinality</a:t>
            </a:r>
            <a:r>
              <a:rPr lang="en-US" altLang="en-US" dirty="0"/>
              <a:t>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</a:t>
            </a:r>
            <a:r>
              <a:rPr lang="en-US" altLang="en-US" dirty="0"/>
              <a:t>S </a:t>
            </a:r>
            <a:r>
              <a:rPr lang="th-TH" altLang="en-US" dirty="0" smtClean="0"/>
              <a:t>คือ</a:t>
            </a:r>
            <a:r>
              <a:rPr lang="en-US" altLang="en-US" dirty="0" smtClean="0"/>
              <a:t> </a:t>
            </a:r>
            <a:r>
              <a:rPr lang="en-US" altLang="en-US" dirty="0"/>
              <a:t>n.  </a:t>
            </a:r>
            <a:endParaRPr lang="th-TH" altLang="en-US" dirty="0" smtClean="0"/>
          </a:p>
          <a:p>
            <a:pPr lvl="1"/>
            <a:r>
              <a:rPr lang="th-TH" altLang="en-US" dirty="0" smtClean="0"/>
              <a:t>เขียนได้ว่า</a:t>
            </a:r>
            <a:r>
              <a:rPr lang="en-US" altLang="en-US" dirty="0" smtClean="0"/>
              <a:t>: </a:t>
            </a:r>
            <a:r>
              <a:rPr lang="en-US" altLang="en-US" dirty="0"/>
              <a:t>|S| = n.</a:t>
            </a:r>
          </a:p>
          <a:p>
            <a:r>
              <a:rPr lang="th-TH" altLang="en-US" b="1" dirty="0" smtClean="0"/>
              <a:t>คำนิยาม</a:t>
            </a:r>
            <a:r>
              <a:rPr lang="en-US" altLang="en-US" b="1" dirty="0" smtClean="0"/>
              <a:t>:</a:t>
            </a:r>
            <a:r>
              <a:rPr lang="en-US" altLang="en-US" dirty="0" smtClean="0"/>
              <a:t> Set </a:t>
            </a:r>
            <a:r>
              <a:rPr lang="th-TH" altLang="en-US" dirty="0" smtClean="0"/>
              <a:t>ที่ไม่เป็น</a:t>
            </a:r>
            <a:r>
              <a:rPr lang="en-US" altLang="en-US" dirty="0" smtClean="0"/>
              <a:t> finite set </a:t>
            </a:r>
            <a:r>
              <a:rPr lang="th-TH" altLang="en-US" dirty="0" smtClean="0"/>
              <a:t>จะเรียกว่า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infinite</a:t>
            </a:r>
            <a:r>
              <a:rPr lang="th-TH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set</a:t>
            </a:r>
            <a:endParaRPr lang="en-US" altLang="en-US" dirty="0"/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4236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ตัวอย่าง</a:t>
            </a:r>
            <a:r>
              <a:rPr lang="en-US" altLang="en-US" dirty="0" smtClean="0"/>
              <a:t>: </a:t>
            </a:r>
            <a:r>
              <a:rPr lang="th-TH" altLang="en-US" dirty="0" smtClean="0"/>
              <a:t>ขอบเขต</a:t>
            </a:r>
            <a:r>
              <a:rPr lang="th-TH" altLang="en-US" dirty="0"/>
              <a:t>ของ </a:t>
            </a:r>
            <a:r>
              <a:rPr lang="en-US" altLang="en-US" dirty="0"/>
              <a:t>Set</a:t>
            </a:r>
            <a:endParaRPr lang="en-US" altLang="en-US" dirty="0" smtClean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กำหนด</a:t>
            </a:r>
            <a:r>
              <a:rPr lang="en-US" altLang="en-US" dirty="0" smtClean="0"/>
              <a:t> </a:t>
            </a:r>
            <a:r>
              <a:rPr lang="en-US" altLang="en-US" dirty="0" smtClean="0"/>
              <a:t>B = {x | (x</a:t>
            </a:r>
            <a:r>
              <a:rPr lang="en-US" altLang="en-US" dirty="0" smtClean="0">
                <a:sym typeface="Symbol" panose="05050102010706020507" pitchFamily="18" charset="2"/>
              </a:rPr>
              <a:t>100</a:t>
            </a:r>
            <a:r>
              <a:rPr lang="en-US" altLang="en-US" dirty="0" smtClean="0"/>
              <a:t>)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</a:t>
            </a:r>
            <a:r>
              <a:rPr lang="en-US" altLang="en-US" dirty="0"/>
              <a:t> (</a:t>
            </a:r>
            <a:r>
              <a:rPr lang="en-US" altLang="en-US" dirty="0" smtClean="0"/>
              <a:t>x &gt; </a:t>
            </a:r>
            <a:r>
              <a:rPr lang="en-US" altLang="en-US" dirty="0" smtClean="0">
                <a:sym typeface="Symbol" panose="05050102010706020507" pitchFamily="18" charset="2"/>
              </a:rPr>
              <a:t>0</a:t>
            </a:r>
            <a:r>
              <a:rPr lang="en-US" altLang="en-US" dirty="0"/>
              <a:t>)</a:t>
            </a:r>
            <a:r>
              <a:rPr lang="en-US" altLang="en-US" dirty="0" smtClean="0"/>
              <a:t> </a:t>
            </a:r>
            <a:r>
              <a:rPr lang="en-US" altLang="en-US" dirty="0">
                <a:sym typeface="Symbol" panose="05050102010706020507" pitchFamily="18" charset="2"/>
              </a:rPr>
              <a:t></a:t>
            </a:r>
            <a:r>
              <a:rPr lang="en-US" altLang="en-US" dirty="0" smtClean="0"/>
              <a:t>(x/10 = 0)}</a:t>
            </a:r>
            <a:endParaRPr lang="th-TH" altLang="en-US" dirty="0" smtClean="0"/>
          </a:p>
          <a:p>
            <a:pPr lvl="1"/>
            <a:r>
              <a:rPr lang="th-TH" altLang="en-US" dirty="0" smtClean="0"/>
              <a:t>จงหาค่า</a:t>
            </a:r>
            <a:r>
              <a:rPr lang="en-US" altLang="en-US" dirty="0" smtClean="0"/>
              <a:t> </a:t>
            </a:r>
            <a:r>
              <a:rPr lang="en-US" altLang="en-US" dirty="0" smtClean="0"/>
              <a:t>cardinality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B</a:t>
            </a:r>
            <a:endParaRPr lang="th-TH" altLang="en-US" dirty="0"/>
          </a:p>
          <a:p>
            <a:r>
              <a:rPr lang="th-TH" altLang="en-US" dirty="0" smtClean="0"/>
              <a:t>จงหาค่า </a:t>
            </a:r>
            <a:r>
              <a:rPr lang="en-US" altLang="en-US" dirty="0" smtClean="0"/>
              <a:t>cardinality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</a:t>
            </a:r>
            <a:r>
              <a:rPr lang="en-US" altLang="en-US" dirty="0" smtClean="0"/>
              <a:t>empty set </a:t>
            </a:r>
            <a:endParaRPr lang="th-TH" altLang="en-US" dirty="0" smtClean="0"/>
          </a:p>
          <a:p>
            <a:pPr lvl="1"/>
            <a:r>
              <a:rPr lang="en-US" altLang="en-US" dirty="0" smtClean="0"/>
              <a:t>|</a:t>
            </a:r>
            <a:r>
              <a:rPr lang="en-US" altLang="en-US" dirty="0" smtClean="0">
                <a:sym typeface="Symbol" panose="05050102010706020507" pitchFamily="18" charset="2"/>
              </a:rPr>
              <a:t></a:t>
            </a:r>
            <a:r>
              <a:rPr lang="en-US" altLang="en-US" dirty="0" smtClean="0"/>
              <a:t>| =</a:t>
            </a:r>
            <a:r>
              <a:rPr lang="th-TH" altLang="en-US" dirty="0" smtClean="0"/>
              <a:t> </a:t>
            </a:r>
            <a:r>
              <a:rPr lang="en-US" altLang="en-US" dirty="0" smtClean="0"/>
              <a:t> ?</a:t>
            </a:r>
            <a:endParaRPr lang="en-US" altLang="en-US" dirty="0" smtClean="0"/>
          </a:p>
          <a:p>
            <a:r>
              <a:rPr lang="th-TH" altLang="en-US" dirty="0" smtClean="0"/>
              <a:t>จงหาค่า </a:t>
            </a:r>
            <a:r>
              <a:rPr lang="en-US" altLang="en-US" dirty="0" err="1" smtClean="0"/>
              <a:t>caridnalty</a:t>
            </a:r>
            <a:r>
              <a:rPr lang="en-US" altLang="en-US" dirty="0" smtClean="0"/>
              <a:t>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Set</a:t>
            </a:r>
          </a:p>
          <a:p>
            <a:pPr lvl="1"/>
            <a:r>
              <a:rPr lang="en-US" altLang="en-US" i="1" dirty="0" smtClean="0">
                <a:latin typeface="Algerian" panose="04020705040A02060702" pitchFamily="82" charset="0"/>
              </a:rPr>
              <a:t>N</a:t>
            </a:r>
            <a:endParaRPr lang="en-US" altLang="en-US" dirty="0"/>
          </a:p>
          <a:p>
            <a:pPr lvl="1"/>
            <a:r>
              <a:rPr lang="en-US" altLang="en-US" i="1" dirty="0" smtClean="0">
                <a:latin typeface="Algerian" panose="04020705040A02060702" pitchFamily="82" charset="0"/>
              </a:rPr>
              <a:t>Z</a:t>
            </a:r>
            <a:endParaRPr lang="en-US" altLang="en-US" dirty="0"/>
          </a:p>
          <a:p>
            <a:pPr lvl="1"/>
            <a:r>
              <a:rPr lang="en-US" altLang="en-US" i="1" dirty="0" smtClean="0">
                <a:latin typeface="Algerian" panose="04020705040A02060702" pitchFamily="82" charset="0"/>
              </a:rPr>
              <a:t>R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56539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ตรงกลาง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9838</TotalTime>
  <Words>2645</Words>
  <Application>Microsoft Office PowerPoint</Application>
  <PresentationFormat>On-screen Show (4:3)</PresentationFormat>
  <Paragraphs>374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51" baseType="lpstr">
      <vt:lpstr>MS PGothic</vt:lpstr>
      <vt:lpstr>MS PGothic</vt:lpstr>
      <vt:lpstr>Algerian</vt:lpstr>
      <vt:lpstr>Angsana New</vt:lpstr>
      <vt:lpstr>Arial</vt:lpstr>
      <vt:lpstr>Calibri</vt:lpstr>
      <vt:lpstr>FreesiaUPC</vt:lpstr>
      <vt:lpstr>HGPｺﾞｼｯｸE</vt:lpstr>
      <vt:lpstr>Symbol</vt:lpstr>
      <vt:lpstr>Tw Cen MT</vt:lpstr>
      <vt:lpstr>Wingdings</vt:lpstr>
      <vt:lpstr>Wingdings 2</vt:lpstr>
      <vt:lpstr>ตรงกลาง</vt:lpstr>
      <vt:lpstr>SET </vt:lpstr>
      <vt:lpstr>บทนำ </vt:lpstr>
      <vt:lpstr>การเท่ากันของ Set</vt:lpstr>
      <vt:lpstr>การกำหนดสมาชิกใน Set</vt:lpstr>
      <vt:lpstr>Empty Set และ Singleton Set</vt:lpstr>
      <vt:lpstr>Subset</vt:lpstr>
      <vt:lpstr>Proper subset</vt:lpstr>
      <vt:lpstr>Set ใน Set และขอบเขตของ Set</vt:lpstr>
      <vt:lpstr>ตัวอย่าง: ขอบเขตของ Set</vt:lpstr>
      <vt:lpstr>Power Set (1)</vt:lpstr>
      <vt:lpstr>Power Set (2)</vt:lpstr>
      <vt:lpstr>Tuples </vt:lpstr>
      <vt:lpstr>Cartesian Product</vt:lpstr>
      <vt:lpstr>ตัวอย่าง Cartesian Product</vt:lpstr>
      <vt:lpstr>Notation with Quantifiers</vt:lpstr>
      <vt:lpstr>Set Operations</vt:lpstr>
      <vt:lpstr>Venn Diagram</vt:lpstr>
      <vt:lpstr>Set Operators: Union</vt:lpstr>
      <vt:lpstr>Set Operators: Intersection</vt:lpstr>
      <vt:lpstr>Disjoint Sets</vt:lpstr>
      <vt:lpstr>Set Difference</vt:lpstr>
      <vt:lpstr>Set Complement</vt:lpstr>
      <vt:lpstr>Set Complement: Absolute &amp; Relative</vt:lpstr>
      <vt:lpstr>ตัวอย่าง : ตัวดำเนินการของ Set</vt:lpstr>
      <vt:lpstr>Set Idendities</vt:lpstr>
      <vt:lpstr>ทดลองพิสูจน์กฎ De Morgan</vt:lpstr>
      <vt:lpstr>ตัวอย่าง: ทดลองพิสูจน์อีกซักตัวอย่าง (1)</vt:lpstr>
      <vt:lpstr>ตัวอย่าง: ทดลองพิสูจน์อีกซักตัวอย่าง (2)</vt:lpstr>
      <vt:lpstr>การพิสูจน์โดยใช้ตารางสมาชิก (1)</vt:lpstr>
      <vt:lpstr>การพิสูจน์โดยใช้ตารางสมาชิก (2)</vt:lpstr>
      <vt:lpstr>Generalizing Set Operations: Union and Intersection</vt:lpstr>
      <vt:lpstr>Generalized Union</vt:lpstr>
      <vt:lpstr>Generalized Intersection</vt:lpstr>
      <vt:lpstr>Computer Representation of Sets (1)</vt:lpstr>
      <vt:lpstr>Computer Representation of Sets (2)</vt:lpstr>
      <vt:lpstr>Computer Representation of Sets (3)</vt:lpstr>
      <vt:lpstr>แบบฝึดหัดทำส่ง (1)</vt:lpstr>
      <vt:lpstr>แบบฝึดหัดทำส่ง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758</cp:revision>
  <dcterms:created xsi:type="dcterms:W3CDTF">2010-02-28T04:09:14Z</dcterms:created>
  <dcterms:modified xsi:type="dcterms:W3CDTF">2014-08-11T03:02:25Z</dcterms:modified>
</cp:coreProperties>
</file>