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339" r:id="rId9"/>
    <p:sldId id="340" r:id="rId10"/>
    <p:sldId id="343" r:id="rId11"/>
    <p:sldId id="344" r:id="rId12"/>
    <p:sldId id="349" r:id="rId13"/>
    <p:sldId id="345" r:id="rId14"/>
    <p:sldId id="341" r:id="rId15"/>
    <p:sldId id="346" r:id="rId16"/>
    <p:sldId id="342" r:id="rId17"/>
    <p:sldId id="306" r:id="rId18"/>
    <p:sldId id="307" r:id="rId19"/>
    <p:sldId id="309" r:id="rId20"/>
    <p:sldId id="314" r:id="rId21"/>
    <p:sldId id="315" r:id="rId22"/>
    <p:sldId id="316" r:id="rId23"/>
    <p:sldId id="355" r:id="rId24"/>
    <p:sldId id="319" r:id="rId25"/>
    <p:sldId id="320" r:id="rId26"/>
    <p:sldId id="359" r:id="rId27"/>
    <p:sldId id="360" r:id="rId28"/>
    <p:sldId id="322" r:id="rId29"/>
    <p:sldId id="323" r:id="rId30"/>
    <p:sldId id="325" r:id="rId31"/>
    <p:sldId id="326" r:id="rId32"/>
    <p:sldId id="327" r:id="rId33"/>
    <p:sldId id="358" r:id="rId34"/>
    <p:sldId id="329" r:id="rId35"/>
    <p:sldId id="331" r:id="rId36"/>
    <p:sldId id="356" r:id="rId37"/>
    <p:sldId id="357" r:id="rId38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93980" autoAdjust="0"/>
  </p:normalViewPr>
  <p:slideViewPr>
    <p:cSldViewPr>
      <p:cViewPr varScale="1">
        <p:scale>
          <a:sx n="70" d="100"/>
          <a:sy n="70" d="100"/>
        </p:scale>
        <p:origin x="10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Method of Proof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Addition (Add)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Addition (</a:t>
            </a:r>
            <a:r>
              <a:rPr lang="en-US" sz="3200" dirty="0" smtClean="0">
                <a:sym typeface="Symbol"/>
              </a:rPr>
              <a:t>-introduction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หรือ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      P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</a:t>
            </a:r>
            <a:r>
              <a:rPr lang="en-US" dirty="0" smtClean="0">
                <a:solidFill>
                  <a:schemeClr val="tx1"/>
                </a:solidFill>
              </a:rPr>
              <a:t>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39752" y="2996952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835696" y="4070568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5779914" y="4077072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5148064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      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</a:t>
            </a:r>
            <a:r>
              <a:rPr lang="en-US" dirty="0" smtClean="0">
                <a:solidFill>
                  <a:schemeClr val="tx1"/>
                </a:solidFill>
              </a:rPr>
              <a:t>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228184" y="2996952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1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Simplification (</a:t>
            </a:r>
            <a:r>
              <a:rPr lang="en-US" b="1" dirty="0" err="1" smtClean="0"/>
              <a:t>Simp</a:t>
            </a:r>
            <a:r>
              <a:rPr lang="en-US" b="1" dirty="0" smtClean="0"/>
              <a:t>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Simplification (</a:t>
            </a:r>
            <a:r>
              <a:rPr lang="en-US" sz="3200" dirty="0" smtClean="0">
                <a:latin typeface="Calibri" pitchFamily="34" charset="0"/>
                <a:sym typeface="Symbol"/>
              </a:rPr>
              <a:t></a:t>
            </a:r>
            <a:r>
              <a:rPr lang="en-US" sz="3200" dirty="0" smtClean="0">
                <a:sym typeface="Symbol"/>
              </a:rPr>
              <a:t>-elimination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หรือ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  <a:r>
              <a:rPr lang="en-US" dirty="0" smtClean="0">
                <a:latin typeface="Calibri" pitchFamily="34" charset="0"/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    </a:t>
            </a:r>
            <a:r>
              <a:rPr lang="en-US" dirty="0" smtClean="0">
                <a:solidFill>
                  <a:schemeClr val="tx1"/>
                </a:solidFill>
              </a:rPr>
              <a:t>P 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67744" y="2996952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835696" y="4070568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5779914" y="4077072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22007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  <a:r>
              <a:rPr lang="en-US" dirty="0" smtClean="0">
                <a:latin typeface="Calibri" pitchFamily="34" charset="0"/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    Q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228184" y="2996952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8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ตัวอย่างการใช้งาน </a:t>
            </a:r>
            <a:r>
              <a:rPr lang="en-US" b="1" dirty="0" smtClean="0"/>
              <a:t>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600200"/>
            <a:ext cx="8010472" cy="4495800"/>
          </a:xfrm>
        </p:spPr>
        <p:txBody>
          <a:bodyPr/>
          <a:lstStyle/>
          <a:p>
            <a:r>
              <a:rPr lang="th-TH" altLang="en-US" dirty="0" smtClean="0">
                <a:sym typeface="Symbol" panose="05050102010706020507" pitchFamily="18" charset="2"/>
              </a:rPr>
              <a:t>จงพิสูจน์ว่า  ถ้า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0 &lt; x &lt; </a:t>
            </a:r>
            <a:r>
              <a:rPr lang="en-US" altLang="en-US" dirty="0" smtClean="0">
                <a:sym typeface="Symbol" panose="05050102010706020507" pitchFamily="18" charset="2"/>
              </a:rPr>
              <a:t>10</a:t>
            </a:r>
            <a:r>
              <a:rPr lang="th-TH" altLang="en-US" dirty="0" smtClean="0">
                <a:sym typeface="Symbol" panose="05050102010706020507" pitchFamily="18" charset="2"/>
              </a:rPr>
              <a:t> แล้ว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x  0</a:t>
            </a:r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sym typeface="Symbol" panose="05050102010706020507" pitchFamily="18" charset="2"/>
              </a:rPr>
              <a:t>0 &lt; x &lt; 10  (0 &lt; x)  (x &lt; 10)</a:t>
            </a:r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sym typeface="Symbol" panose="05050102010706020507" pitchFamily="18" charset="2"/>
              </a:rPr>
              <a:t>(x  0)  (x &lt; 10)  </a:t>
            </a:r>
            <a:r>
              <a:rPr lang="en-US" altLang="en-US" dirty="0">
                <a:solidFill>
                  <a:srgbClr val="C00000"/>
                </a:solidFill>
                <a:sym typeface="Symbol" panose="05050102010706020507" pitchFamily="18" charset="2"/>
              </a:rPr>
              <a:t>(x  0)</a:t>
            </a:r>
            <a:r>
              <a:rPr lang="en-US" altLang="en-US" dirty="0">
                <a:sym typeface="Symbol" panose="05050102010706020507" pitchFamily="18" charset="2"/>
              </a:rPr>
              <a:t>    </a:t>
            </a:r>
            <a:r>
              <a:rPr lang="th-TH" altLang="en-US" dirty="0" smtClean="0">
                <a:sym typeface="Symbol" panose="05050102010706020507" pitchFamily="18" charset="2"/>
              </a:rPr>
              <a:t>		</a:t>
            </a:r>
            <a:r>
              <a:rPr lang="en-US" altLang="en-US" dirty="0" smtClean="0">
                <a:sym typeface="Symbol" panose="05050102010706020507" pitchFamily="18" charset="2"/>
              </a:rPr>
              <a:t>(1) 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Simp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endParaRPr lang="en-US" altLang="en-US" dirty="0">
              <a:sym typeface="Symbol" panose="05050102010706020507" pitchFamily="18" charset="2"/>
            </a:endParaRPr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sym typeface="Symbol" panose="05050102010706020507" pitchFamily="18" charset="2"/>
              </a:rPr>
              <a:t>(x  0)  </a:t>
            </a:r>
            <a:r>
              <a:rPr lang="en-US" altLang="en-US" dirty="0">
                <a:solidFill>
                  <a:srgbClr val="C00000"/>
                </a:solidFill>
                <a:sym typeface="Symbol" panose="05050102010706020507" pitchFamily="18" charset="2"/>
              </a:rPr>
              <a:t>(x  0)  (x = 0)	</a:t>
            </a:r>
            <a:r>
              <a:rPr lang="en-US" altLang="en-US" dirty="0">
                <a:sym typeface="Symbol" panose="05050102010706020507" pitchFamily="18" charset="2"/>
              </a:rPr>
              <a:t>             </a:t>
            </a:r>
            <a:r>
              <a:rPr lang="en-US" altLang="en-US" dirty="0" smtClean="0">
                <a:sym typeface="Symbol" panose="05050102010706020507" pitchFamily="18" charset="2"/>
              </a:rPr>
              <a:t>	(2) </a:t>
            </a:r>
            <a:r>
              <a:rPr lang="en-US" altLang="en-US" sz="2400" dirty="0" smtClean="0">
                <a:sym typeface="Symbol" panose="05050102010706020507" pitchFamily="18" charset="2"/>
              </a:rPr>
              <a:t>Add</a:t>
            </a:r>
            <a:endParaRPr lang="en-US" altLang="en-US" dirty="0">
              <a:sym typeface="Symbol" panose="05050102010706020507" pitchFamily="18" charset="2"/>
            </a:endParaRPr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sym typeface="Symbol" panose="05050102010706020507" pitchFamily="18" charset="2"/>
              </a:rPr>
              <a:t>(x  0)  (x = 0)   </a:t>
            </a:r>
            <a:r>
              <a:rPr lang="en-US" altLang="en-US" b="1" dirty="0">
                <a:solidFill>
                  <a:schemeClr val="accent2">
                    <a:lumMod val="50000"/>
                  </a:schemeClr>
                </a:solidFill>
                <a:sym typeface="Symbol" panose="05050102010706020507" pitchFamily="18" charset="2"/>
              </a:rPr>
              <a:t>(x  0)	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Conjunction (Conj)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Conjunction (</a:t>
            </a:r>
            <a:r>
              <a:rPr lang="en-US" sz="3200" dirty="0" smtClean="0">
                <a:latin typeface="Calibri" pitchFamily="34" charset="0"/>
                <a:sym typeface="Symbol"/>
              </a:rPr>
              <a:t></a:t>
            </a:r>
            <a:r>
              <a:rPr lang="en-US" sz="3200" dirty="0" smtClean="0">
                <a:sym typeface="Symbol"/>
              </a:rPr>
              <a:t>-introduction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75856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sym typeface="Symbol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  <a:r>
              <a:rPr lang="en-US" dirty="0" smtClean="0">
                <a:latin typeface="Calibri" pitchFamily="34" charset="0"/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  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83968" y="3275152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835698" y="4142576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47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Modus </a:t>
            </a:r>
            <a:r>
              <a:rPr lang="en-US" b="1" dirty="0" err="1" smtClean="0"/>
              <a:t>Tollens</a:t>
            </a:r>
            <a:r>
              <a:rPr lang="en-US" b="1" dirty="0" smtClean="0"/>
              <a:t> (MT)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Modus </a:t>
            </a:r>
            <a:r>
              <a:rPr lang="en-US" dirty="0" err="1" smtClean="0"/>
              <a:t>Tollens</a:t>
            </a:r>
            <a:r>
              <a:rPr lang="en-US" dirty="0" smtClean="0"/>
              <a:t> (</a:t>
            </a:r>
            <a:r>
              <a:rPr lang="en-US" dirty="0" smtClean="0">
                <a:sym typeface="Symbol"/>
              </a:rPr>
              <a:t>-elimination)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971600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Q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P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03648" y="3212976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670803"/>
              </p:ext>
            </p:extLst>
          </p:nvPr>
        </p:nvGraphicFramePr>
        <p:xfrm>
          <a:off x="884950" y="4070568"/>
          <a:ext cx="390307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  <a:gridCol w="1079330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P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4048" y="2276872"/>
            <a:ext cx="3888432" cy="26007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19088" lvl="0" indent="-319088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</a:pPr>
            <a:r>
              <a:rPr lang="th-TH" altLang="en-US" b="1" dirty="0" smtClean="0">
                <a:solidFill>
                  <a:prstClr val="black"/>
                </a:solidFill>
                <a:latin typeface="Tw Cen MT"/>
                <a:cs typeface="+mn-cs"/>
              </a:rPr>
              <a:t>ตัวอย่าง</a:t>
            </a:r>
            <a:r>
              <a:rPr lang="en-US" altLang="en-US" b="1" dirty="0" smtClean="0">
                <a:solidFill>
                  <a:prstClr val="black"/>
                </a:solidFill>
                <a:latin typeface="Tw Cen MT"/>
                <a:cs typeface="+mn-cs"/>
              </a:rPr>
              <a:t> :</a:t>
            </a:r>
            <a:endParaRPr lang="en-US" altLang="en-US" b="1" dirty="0">
              <a:solidFill>
                <a:prstClr val="black"/>
              </a:solidFill>
              <a:latin typeface="Tw Cen MT"/>
              <a:cs typeface="+mn-cs"/>
            </a:endParaRP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ถ้าคุณเป็นนักศึกษา มจพ แล้วคุณคือลูกพระจอม</a:t>
            </a: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สมชายไม่ได้เป็น ลูกพระจอม</a:t>
            </a:r>
            <a:endParaRPr lang="en-US" altLang="en-US" sz="2400" dirty="0">
              <a:solidFill>
                <a:prstClr val="black"/>
              </a:solidFill>
              <a:latin typeface="Tw Cen MT"/>
              <a:cs typeface="+mn-cs"/>
            </a:endParaRP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ดังนั้น สามารถสรุปได้ว่า สมชายไม่เป็นเป็นนักศึกษา มจพ</a:t>
            </a:r>
            <a:r>
              <a:rPr lang="en-US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812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Hypothetical syllogism (HS)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Hypothetical syllogism (chain reasoning, chain deduction</a:t>
            </a:r>
            <a:r>
              <a:rPr lang="en-US" sz="2400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953206"/>
              </p:ext>
            </p:extLst>
          </p:nvPr>
        </p:nvGraphicFramePr>
        <p:xfrm>
          <a:off x="539552" y="3635399"/>
          <a:ext cx="489654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1"/>
                <a:gridCol w="360040"/>
                <a:gridCol w="360040"/>
                <a:gridCol w="1152128"/>
                <a:gridCol w="1368152"/>
                <a:gridCol w="1296145"/>
              </a:tblGrid>
              <a:tr h="1415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</a:t>
                      </a:r>
                      <a:endParaRPr lang="th-TH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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Q 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P  R</a:t>
                      </a:r>
                      <a:endParaRPr lang="th-TH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3568" y="2204864"/>
            <a:ext cx="2880320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 Q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Q  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P  R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475656" y="3016202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79076" y="2200652"/>
            <a:ext cx="3888432" cy="26007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19088" lvl="0" indent="-319088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</a:pPr>
            <a:r>
              <a:rPr lang="th-TH" altLang="en-US" b="1" dirty="0" smtClean="0">
                <a:solidFill>
                  <a:prstClr val="black"/>
                </a:solidFill>
                <a:latin typeface="Tw Cen MT"/>
                <a:cs typeface="+mn-cs"/>
              </a:rPr>
              <a:t>ตัวอย่าง</a:t>
            </a:r>
            <a:r>
              <a:rPr lang="en-US" altLang="en-US" b="1" dirty="0" smtClean="0">
                <a:solidFill>
                  <a:prstClr val="black"/>
                </a:solidFill>
                <a:latin typeface="Tw Cen MT"/>
                <a:cs typeface="+mn-cs"/>
              </a:rPr>
              <a:t> :</a:t>
            </a:r>
            <a:endParaRPr lang="en-US" altLang="en-US" b="1" dirty="0">
              <a:solidFill>
                <a:prstClr val="black"/>
              </a:solidFill>
              <a:latin typeface="Tw Cen MT"/>
              <a:cs typeface="+mn-cs"/>
            </a:endParaRP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ถ้าคุณไม่มีงานทำ คุณจะไม่มีเงิน</a:t>
            </a: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ถ้าคุณไม่มีเงิน คุณจะซื้อ</a:t>
            </a:r>
            <a:r>
              <a:rPr lang="en-US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w Cen MT"/>
                <a:cs typeface="+mn-cs"/>
              </a:rPr>
              <a:t>iphone</a:t>
            </a:r>
            <a:r>
              <a:rPr lang="en-US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 </a:t>
            </a: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ไม่ได้</a:t>
            </a:r>
            <a:endParaRPr lang="en-US" altLang="en-US" sz="2400" dirty="0">
              <a:solidFill>
                <a:prstClr val="black"/>
              </a:solidFill>
              <a:latin typeface="Tw Cen MT"/>
              <a:cs typeface="+mn-cs"/>
            </a:endParaRP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ดังนั้น สามารถสรุปได้ว่า ถ้าคุณไม่มีงานทำ คุณจะซื้อ </a:t>
            </a:r>
            <a:r>
              <a:rPr lang="en-US" altLang="en-US" sz="2400" dirty="0" err="1" smtClean="0">
                <a:solidFill>
                  <a:prstClr val="black"/>
                </a:solidFill>
                <a:latin typeface="Tw Cen MT"/>
                <a:cs typeface="+mn-cs"/>
              </a:rPr>
              <a:t>iphone</a:t>
            </a:r>
            <a:r>
              <a:rPr lang="en-US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 </a:t>
            </a: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ไม่ได้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808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Disjunctive syllogism (DS)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Disjunctive Syllogism (</a:t>
            </a:r>
            <a:r>
              <a:rPr lang="en-US" sz="3200" dirty="0" smtClean="0">
                <a:sym typeface="Symbol"/>
              </a:rPr>
              <a:t>-</a:t>
            </a:r>
            <a:r>
              <a:rPr lang="en-US" dirty="0" smtClean="0">
                <a:sym typeface="Symbol"/>
              </a:rPr>
              <a:t>elimination)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</a:t>
            </a:r>
            <a:r>
              <a:rPr lang="th-TH" dirty="0" smtClean="0"/>
              <a:t>  หรือ</a:t>
            </a: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1520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P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3568" y="3212976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4505"/>
              </p:ext>
            </p:extLst>
          </p:nvPr>
        </p:nvGraphicFramePr>
        <p:xfrm>
          <a:off x="308096" y="4070568"/>
          <a:ext cx="282374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P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795344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Q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P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27392" y="3212976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42650"/>
              </p:ext>
            </p:extLst>
          </p:nvPr>
        </p:nvGraphicFramePr>
        <p:xfrm>
          <a:off x="3779912" y="4077072"/>
          <a:ext cx="282374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84168" y="1701676"/>
            <a:ext cx="2849308" cy="22313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19088" lvl="0" indent="-319088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</a:pPr>
            <a:r>
              <a:rPr lang="th-TH" altLang="en-US" b="1" dirty="0" smtClean="0">
                <a:solidFill>
                  <a:prstClr val="black"/>
                </a:solidFill>
                <a:latin typeface="Tw Cen MT"/>
                <a:cs typeface="+mn-cs"/>
              </a:rPr>
              <a:t>ตัวอย่าง</a:t>
            </a:r>
            <a:r>
              <a:rPr lang="en-US" altLang="en-US" b="1" dirty="0" smtClean="0">
                <a:solidFill>
                  <a:prstClr val="black"/>
                </a:solidFill>
                <a:latin typeface="Tw Cen MT"/>
                <a:cs typeface="+mn-cs"/>
              </a:rPr>
              <a:t> :</a:t>
            </a:r>
            <a:endParaRPr lang="en-US" altLang="en-US" b="1" dirty="0">
              <a:solidFill>
                <a:prstClr val="black"/>
              </a:solidFill>
              <a:latin typeface="Tw Cen MT"/>
              <a:cs typeface="+mn-cs"/>
            </a:endParaRP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ท้องฟ้ามีสีฟ้าหรือสีเทา</a:t>
            </a: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ตอนนี้ท้องฟ้าไม่ใช่สีเทา</a:t>
            </a:r>
            <a:endParaRPr lang="en-US" altLang="en-US" sz="2400" dirty="0">
              <a:solidFill>
                <a:prstClr val="black"/>
              </a:solidFill>
              <a:latin typeface="Tw Cen MT"/>
              <a:cs typeface="+mn-cs"/>
            </a:endParaRPr>
          </a:p>
          <a:p>
            <a:pPr marL="639763" lvl="1" indent="-273050">
              <a:spcBef>
                <a:spcPts val="550"/>
              </a:spcBef>
              <a:buClr>
                <a:srgbClr val="94B6D2"/>
              </a:buClr>
              <a:buSzPct val="70000"/>
              <a:buFont typeface="Wingdings 2" pitchFamily="18" charset="2"/>
              <a:buChar char=""/>
            </a:pPr>
            <a:r>
              <a:rPr lang="th-TH" altLang="en-US" sz="2400" dirty="0" smtClean="0">
                <a:solidFill>
                  <a:prstClr val="black"/>
                </a:solidFill>
                <a:latin typeface="Tw Cen MT"/>
                <a:cs typeface="+mn-cs"/>
              </a:rPr>
              <a:t>ดังนั้นสามารถสรุปได้ว่า ท้องฟ้ามีสีฟ้า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7673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Rules of Inference: Resolution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For resolution, we have the following tautology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mtClean="0"/>
              <a:t>((</a:t>
            </a:r>
            <a:r>
              <a:rPr lang="en-US" altLang="en-US" i="1" smtClean="0">
                <a:solidFill>
                  <a:srgbClr val="C00000"/>
                </a:solidFill>
              </a:rPr>
              <a:t>p</a:t>
            </a:r>
            <a:r>
              <a:rPr lang="en-US" altLang="en-US" smtClean="0"/>
              <a:t> </a:t>
            </a:r>
            <a:r>
              <a:rPr lang="en-US" altLang="en-US" smtClean="0">
                <a:sym typeface="Symbol" panose="05050102010706020507" pitchFamily="18" charset="2"/>
              </a:rPr>
              <a:t> </a:t>
            </a:r>
            <a:r>
              <a:rPr lang="en-US" altLang="en-US" i="1" smtClean="0">
                <a:sym typeface="Symbol" panose="05050102010706020507" pitchFamily="18" charset="2"/>
              </a:rPr>
              <a:t>q</a:t>
            </a:r>
            <a:r>
              <a:rPr lang="en-US" altLang="en-US" smtClean="0">
                <a:sym typeface="Symbol" panose="05050102010706020507" pitchFamily="18" charset="2"/>
              </a:rPr>
              <a:t>)</a:t>
            </a:r>
            <a:r>
              <a:rPr lang="en-US" altLang="en-US" smtClean="0"/>
              <a:t> </a:t>
            </a:r>
            <a:r>
              <a:rPr lang="en-US" altLang="en-US" smtClean="0">
                <a:sym typeface="Symbol" panose="05050102010706020507" pitchFamily="18" charset="2"/>
              </a:rPr>
              <a:t> (</a:t>
            </a:r>
            <a:r>
              <a:rPr lang="en-US" altLang="en-US" smtClean="0">
                <a:solidFill>
                  <a:srgbClr val="C00000"/>
                </a:solidFill>
                <a:sym typeface="Symbol" panose="05050102010706020507" pitchFamily="18" charset="2"/>
              </a:rPr>
              <a:t></a:t>
            </a:r>
            <a:r>
              <a:rPr lang="en-US" altLang="en-US" i="1" smtClean="0">
                <a:solidFill>
                  <a:srgbClr val="C00000"/>
                </a:solidFill>
                <a:sym typeface="Symbol" panose="05050102010706020507" pitchFamily="18" charset="2"/>
              </a:rPr>
              <a:t>p</a:t>
            </a:r>
            <a:r>
              <a:rPr lang="en-US" altLang="en-US" i="1" smtClean="0">
                <a:sym typeface="Symbol" panose="05050102010706020507" pitchFamily="18" charset="2"/>
              </a:rPr>
              <a:t> </a:t>
            </a:r>
            <a:r>
              <a:rPr lang="en-US" altLang="en-US" smtClean="0">
                <a:sym typeface="Symbol" panose="05050102010706020507" pitchFamily="18" charset="2"/>
              </a:rPr>
              <a:t> </a:t>
            </a:r>
            <a:r>
              <a:rPr lang="en-US" altLang="en-US" i="1" smtClean="0">
                <a:sym typeface="Symbol" panose="05050102010706020507" pitchFamily="18" charset="2"/>
              </a:rPr>
              <a:t>r</a:t>
            </a:r>
            <a:r>
              <a:rPr lang="en-US" altLang="en-US" smtClean="0"/>
              <a:t>)) </a:t>
            </a:r>
            <a:r>
              <a:rPr lang="en-US" altLang="en-US" smtClean="0">
                <a:sym typeface="Symbol" panose="05050102010706020507" pitchFamily="18" charset="2"/>
              </a:rPr>
              <a:t> (</a:t>
            </a:r>
            <a:r>
              <a:rPr lang="en-US" altLang="en-US" i="1" smtClean="0">
                <a:sym typeface="Symbol" panose="05050102010706020507" pitchFamily="18" charset="2"/>
              </a:rPr>
              <a:t>q </a:t>
            </a:r>
            <a:r>
              <a:rPr lang="en-US" altLang="en-US" smtClean="0">
                <a:sym typeface="Symbol" panose="05050102010706020507" pitchFamily="18" charset="2"/>
              </a:rPr>
              <a:t> </a:t>
            </a:r>
            <a:r>
              <a:rPr lang="en-US" altLang="en-US" i="1" smtClean="0">
                <a:sym typeface="Symbol" panose="05050102010706020507" pitchFamily="18" charset="2"/>
              </a:rPr>
              <a:t>r)</a:t>
            </a:r>
            <a:endParaRPr lang="en-US" altLang="en-US" smtClean="0"/>
          </a:p>
          <a:p>
            <a:r>
              <a:rPr lang="en-US" altLang="en-US" smtClean="0"/>
              <a:t>Essentially,</a:t>
            </a:r>
          </a:p>
          <a:p>
            <a:pPr lvl="1"/>
            <a:r>
              <a:rPr lang="en-US" altLang="en-US" smtClean="0"/>
              <a:t>If we have two true disjunctions that have mutually exclusive propositions</a:t>
            </a:r>
          </a:p>
          <a:p>
            <a:pPr lvl="1"/>
            <a:r>
              <a:rPr lang="en-US" altLang="en-US" smtClean="0"/>
              <a:t>Then we can conclude that the disjunction of the two non-mutually exclusive propositions is true</a:t>
            </a:r>
          </a:p>
        </p:txBody>
      </p:sp>
    </p:spTree>
    <p:extLst>
      <p:ext uri="{BB962C8B-B14F-4D97-AF65-F5344CB8AC3E}">
        <p14:creationId xmlns:p14="http://schemas.microsoft.com/office/powerpoint/2010/main" val="417968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Proofs: </a:t>
            </a:r>
            <a:r>
              <a:rPr lang="th-TH" altLang="en-US" dirty="0" smtClean="0"/>
              <a:t>ตัวอย่างที่ </a:t>
            </a:r>
            <a:r>
              <a:rPr lang="en-US" altLang="en-US" dirty="0" smtClean="0"/>
              <a:t>1</a:t>
            </a:r>
            <a:endParaRPr lang="en-US" altLang="en-US" dirty="0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วิธีที่ดีที่สุดในการพิสูจน์ให้ได้ คือ เห็นตัวอย่างการพิสูจน์ให้มากที่สุด</a:t>
            </a:r>
            <a:endParaRPr lang="en-US" altLang="en-US" dirty="0" smtClean="0"/>
          </a:p>
          <a:p>
            <a:r>
              <a:rPr lang="th-TH" altLang="en-US" b="1" dirty="0" smtClean="0"/>
              <a:t>จงพิสูจน์ </a:t>
            </a:r>
            <a:r>
              <a:rPr lang="en-US" altLang="en-US" b="1" dirty="0" smtClean="0"/>
              <a:t>Theorem:</a:t>
            </a:r>
            <a:r>
              <a:rPr lang="th-TH" altLang="en-US" b="1" dirty="0" smtClean="0"/>
              <a:t> </a:t>
            </a:r>
            <a:r>
              <a:rPr lang="en-US" altLang="en-US" i="1" dirty="0" smtClean="0"/>
              <a:t>The </a:t>
            </a:r>
            <a:r>
              <a:rPr lang="en-US" altLang="en-US" i="1" dirty="0" smtClean="0"/>
              <a:t>sum of two odd integers is </a:t>
            </a:r>
            <a:r>
              <a:rPr lang="en-US" altLang="en-US" i="1" dirty="0" smtClean="0"/>
              <a:t>even</a:t>
            </a:r>
            <a:endParaRPr lang="th-TH" altLang="en-US" i="1" dirty="0" smtClean="0"/>
          </a:p>
          <a:p>
            <a:pPr lvl="1"/>
            <a:r>
              <a:rPr lang="th-TH" altLang="en-US" dirty="0" smtClean="0"/>
              <a:t>กำหนดให้ </a:t>
            </a:r>
            <a:r>
              <a:rPr lang="en-US" altLang="en-US" dirty="0" smtClean="0"/>
              <a:t>m </a:t>
            </a:r>
            <a:r>
              <a:rPr lang="th-TH" altLang="en-US" dirty="0" smtClean="0"/>
              <a:t>และ </a:t>
            </a:r>
            <a:r>
              <a:rPr lang="en-US" altLang="en-US" dirty="0" smtClean="0"/>
              <a:t>n </a:t>
            </a:r>
            <a:r>
              <a:rPr lang="th-TH" altLang="en-US" dirty="0" smtClean="0"/>
              <a:t>เป็นเลขคี่</a:t>
            </a:r>
          </a:p>
          <a:p>
            <a:pPr lvl="1"/>
            <a:r>
              <a:rPr lang="th-TH" altLang="en-US" dirty="0" smtClean="0"/>
              <a:t>เลขคี่ </a:t>
            </a:r>
            <a:r>
              <a:rPr lang="en-US" altLang="en-US" dirty="0" smtClean="0"/>
              <a:t>x </a:t>
            </a:r>
            <a:r>
              <a:rPr lang="th-TH" altLang="en-US" dirty="0" smtClean="0"/>
              <a:t>คือเลขที่เกิดจากสมการ </a:t>
            </a:r>
            <a:r>
              <a:rPr lang="en-US" altLang="en-US" dirty="0" smtClean="0"/>
              <a:t>x = (2*k) + 1  </a:t>
            </a:r>
            <a:r>
              <a:rPr lang="th-TH" altLang="en-US" dirty="0" smtClean="0"/>
              <a:t>สำหรั</a:t>
            </a:r>
            <a:r>
              <a:rPr lang="th-TH" altLang="en-US" dirty="0"/>
              <a:t>บ</a:t>
            </a:r>
            <a:r>
              <a:rPr lang="th-TH" altLang="en-US" dirty="0" smtClean="0"/>
              <a:t>ทุกค่า </a:t>
            </a:r>
            <a:r>
              <a:rPr lang="en-US" altLang="en-US" dirty="0" smtClean="0"/>
              <a:t>k </a:t>
            </a:r>
            <a:r>
              <a:rPr lang="th-TH" altLang="en-US" dirty="0" smtClean="0"/>
              <a:t>ใน </a:t>
            </a:r>
            <a:r>
              <a:rPr lang="en-US" altLang="en-US" dirty="0" smtClean="0">
                <a:latin typeface="Castellar" panose="020A0402060406010301" pitchFamily="18" charset="0"/>
                <a:cs typeface="Consolas" panose="020B0609020204030204" pitchFamily="49" charset="0"/>
              </a:rPr>
              <a:t>Z</a:t>
            </a:r>
            <a:endParaRPr lang="th-TH" altLang="en-US" dirty="0" smtClean="0">
              <a:latin typeface="Castellar" panose="020A0402060406010301" pitchFamily="18" charset="0"/>
              <a:cs typeface="Consolas" panose="020B0609020204030204" pitchFamily="49" charset="0"/>
            </a:endParaRPr>
          </a:p>
          <a:p>
            <a:pPr lvl="1"/>
            <a:r>
              <a:rPr lang="th-TH" altLang="en-US" dirty="0" smtClean="0"/>
              <a:t>ดังนั้น </a:t>
            </a:r>
            <a:r>
              <a:rPr lang="en-US" altLang="en-US" dirty="0" smtClean="0"/>
              <a:t>m = (2k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+ 1) </a:t>
            </a:r>
            <a:r>
              <a:rPr lang="th-TH" altLang="en-US" dirty="0" smtClean="0"/>
              <a:t>และ </a:t>
            </a:r>
            <a:r>
              <a:rPr lang="en-US" altLang="en-US" dirty="0" smtClean="0"/>
              <a:t>n = (2k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+ 1)</a:t>
            </a:r>
          </a:p>
          <a:p>
            <a:pPr lvl="1"/>
            <a:r>
              <a:rPr lang="th-TH" altLang="en-US" dirty="0" smtClean="0"/>
              <a:t>เริ่มการพิสูจน์</a:t>
            </a:r>
          </a:p>
          <a:p>
            <a:pPr lvl="2"/>
            <a:r>
              <a:rPr lang="en-US" altLang="en-US" dirty="0" smtClean="0"/>
              <a:t>m + n   =  </a:t>
            </a:r>
            <a:r>
              <a:rPr lang="en-US" altLang="en-US" dirty="0"/>
              <a:t>(2k</a:t>
            </a:r>
            <a:r>
              <a:rPr lang="en-US" altLang="en-US" baseline="-25000" dirty="0"/>
              <a:t>1</a:t>
            </a:r>
            <a:r>
              <a:rPr lang="en-US" altLang="en-US" dirty="0"/>
              <a:t> + 1) +</a:t>
            </a:r>
            <a:r>
              <a:rPr lang="en-US" altLang="en-US" dirty="0" smtClean="0"/>
              <a:t> </a:t>
            </a:r>
            <a:r>
              <a:rPr lang="en-US" altLang="en-US" dirty="0"/>
              <a:t>(2k</a:t>
            </a:r>
            <a:r>
              <a:rPr lang="en-US" altLang="en-US" baseline="-25000" dirty="0"/>
              <a:t>2</a:t>
            </a:r>
            <a:r>
              <a:rPr lang="en-US" altLang="en-US" dirty="0"/>
              <a:t> + </a:t>
            </a:r>
            <a:r>
              <a:rPr lang="en-US" altLang="en-US" dirty="0" smtClean="0"/>
              <a:t>1)</a:t>
            </a:r>
            <a:endParaRPr lang="en-US" altLang="en-US" dirty="0"/>
          </a:p>
          <a:p>
            <a:pPr marL="1143000" lvl="3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=   2k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</a:t>
            </a:r>
            <a:r>
              <a:rPr lang="en-US" altLang="en-US" dirty="0"/>
              <a:t>+ </a:t>
            </a:r>
            <a:r>
              <a:rPr lang="en-US" altLang="en-US" dirty="0" smtClean="0"/>
              <a:t>2k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r>
              <a:rPr lang="en-US" altLang="en-US" dirty="0"/>
              <a:t>+ </a:t>
            </a:r>
            <a:r>
              <a:rPr lang="en-US" altLang="en-US" dirty="0" smtClean="0"/>
              <a:t>2</a:t>
            </a:r>
          </a:p>
          <a:p>
            <a:pPr marL="1143000" lvl="3" indent="0">
              <a:buNone/>
            </a:pPr>
            <a:r>
              <a:rPr lang="en-US" altLang="en-US" dirty="0" smtClean="0"/>
              <a:t>	=   2(k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</a:t>
            </a:r>
            <a:r>
              <a:rPr lang="en-US" altLang="en-US" dirty="0"/>
              <a:t>+ </a:t>
            </a:r>
            <a:r>
              <a:rPr lang="en-US" altLang="en-US" dirty="0" smtClean="0"/>
              <a:t>k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r>
              <a:rPr lang="en-US" altLang="en-US" dirty="0"/>
              <a:t>+ </a:t>
            </a:r>
            <a:r>
              <a:rPr lang="en-US" altLang="en-US" dirty="0" smtClean="0"/>
              <a:t>1)</a:t>
            </a:r>
          </a:p>
          <a:p>
            <a:pPr lvl="2"/>
            <a:r>
              <a:rPr lang="en-US" altLang="en-US" dirty="0"/>
              <a:t>k</a:t>
            </a:r>
            <a:r>
              <a:rPr lang="en-US" altLang="en-US" baseline="-25000" dirty="0"/>
              <a:t>1</a:t>
            </a:r>
            <a:r>
              <a:rPr lang="en-US" altLang="en-US" dirty="0"/>
              <a:t> + k</a:t>
            </a:r>
            <a:r>
              <a:rPr lang="en-US" altLang="en-US" baseline="-25000" dirty="0"/>
              <a:t>2</a:t>
            </a:r>
            <a:r>
              <a:rPr lang="en-US" altLang="en-US" dirty="0"/>
              <a:t> + 1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เป็นจำนวนเต็ม ดังนั้น </a:t>
            </a:r>
            <a:r>
              <a:rPr lang="en-US" altLang="en-US" dirty="0" smtClean="0"/>
              <a:t>2 </a:t>
            </a:r>
            <a:r>
              <a:rPr lang="th-TH" altLang="en-US" dirty="0" smtClean="0"/>
              <a:t>คูณกับตัวเลขอะไรก็จะได้เลขคู่</a:t>
            </a:r>
            <a:endParaRPr lang="en-US" altLang="en-US" dirty="0"/>
          </a:p>
          <a:p>
            <a:pPr marL="1143000" lvl="3" indent="0">
              <a:buNone/>
            </a:pPr>
            <a:r>
              <a:rPr lang="en-US" altLang="en-US" dirty="0" smtClean="0"/>
              <a:t>        </a:t>
            </a:r>
            <a:endParaRPr lang="en-US" altLang="en-US" dirty="0"/>
          </a:p>
          <a:p>
            <a:pPr marL="1143000" lvl="3" indent="0">
              <a:buNone/>
            </a:pPr>
            <a:endParaRPr lang="th-TH" altLang="en-US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285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Proofs</a:t>
            </a:r>
            <a:r>
              <a:rPr lang="en-US" altLang="en-US" dirty="0"/>
              <a:t>: </a:t>
            </a:r>
            <a:r>
              <a:rPr lang="th-TH" altLang="en-US" dirty="0"/>
              <a:t>ตัวอย่างที่ </a:t>
            </a:r>
            <a:r>
              <a:rPr lang="en-US" altLang="en-US" dirty="0"/>
              <a:t>2</a:t>
            </a:r>
            <a:endParaRPr lang="en-US" altLang="en-US" dirty="0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statements </a:t>
            </a:r>
            <a:r>
              <a:rPr lang="th-TH" altLang="en-US" dirty="0" smtClean="0"/>
              <a:t>ด้านล่างให้เป็นจริง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(p</a:t>
            </a:r>
            <a:r>
              <a:rPr lang="en-US" altLang="en-US" dirty="0" smtClean="0">
                <a:sym typeface="Symbol" panose="05050102010706020507" pitchFamily="18" charset="2"/>
              </a:rPr>
              <a:t>  q)</a:t>
            </a:r>
            <a:endParaRPr lang="en-US" altLang="en-US" i="1" dirty="0" smtClean="0">
              <a:sym typeface="Symbol" panose="05050102010706020507" pitchFamily="18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(r</a:t>
            </a:r>
            <a:r>
              <a:rPr lang="en-US" altLang="en-US" dirty="0" smtClean="0">
                <a:sym typeface="Symbol" panose="05050102010706020507" pitchFamily="18" charset="2"/>
              </a:rPr>
              <a:t>  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ym typeface="Symbol" panose="05050102010706020507" pitchFamily="18" charset="2"/>
              </a:rPr>
              <a:t>(r  p)</a:t>
            </a:r>
            <a:endParaRPr lang="en-US" altLang="en-US" dirty="0" smtClean="0"/>
          </a:p>
          <a:p>
            <a:r>
              <a:rPr lang="th-TH" altLang="en-US" dirty="0" smtClean="0"/>
              <a:t>กำหนดให้</a:t>
            </a:r>
            <a:r>
              <a:rPr lang="en-US" altLang="en-US" dirty="0" smtClean="0"/>
              <a:t> </a:t>
            </a:r>
            <a:r>
              <a:rPr lang="en-US" altLang="en-US" dirty="0" smtClean="0"/>
              <a:t>q </a:t>
            </a:r>
            <a:r>
              <a:rPr lang="th-TH" altLang="en-US" dirty="0" smtClean="0"/>
              <a:t>เป็นเท็จ</a:t>
            </a:r>
            <a:endParaRPr lang="en-US" altLang="en-US" dirty="0" smtClean="0"/>
          </a:p>
          <a:p>
            <a:r>
              <a:rPr lang="th-TH" altLang="en-US" dirty="0" smtClean="0"/>
              <a:t>จงแสดงว่า</a:t>
            </a:r>
            <a:r>
              <a:rPr lang="en-US" altLang="en-US" dirty="0" smtClean="0"/>
              <a:t> </a:t>
            </a:r>
            <a:r>
              <a:rPr lang="en-US" altLang="en-US" dirty="0" smtClean="0"/>
              <a:t>s </a:t>
            </a:r>
            <a:r>
              <a:rPr lang="th-TH" altLang="en-US" dirty="0" smtClean="0"/>
              <a:t>ต้องเป็นจริง</a:t>
            </a:r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041976" y="2605608"/>
            <a:ext cx="4706488" cy="348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14350">
              <a:buFont typeface="Calibri" panose="020F0502020204030204" pitchFamily="34" charset="0"/>
              <a:buAutoNum type="arabicPeriod"/>
            </a:pPr>
            <a:r>
              <a:rPr lang="en-US" altLang="en-US" sz="2400" dirty="0" smtClean="0"/>
              <a:t>(p</a:t>
            </a:r>
            <a:r>
              <a:rPr lang="en-US" altLang="en-US" sz="2400" dirty="0" smtClean="0">
                <a:sym typeface="Symbol" panose="05050102010706020507" pitchFamily="18" charset="2"/>
              </a:rPr>
              <a:t>  q)</a:t>
            </a:r>
            <a:r>
              <a:rPr lang="th-TH" altLang="en-US" sz="2400" dirty="0" smtClean="0">
                <a:sym typeface="Symbol" panose="05050102010706020507" pitchFamily="18" charset="2"/>
              </a:rPr>
              <a:t>		</a:t>
            </a:r>
            <a:r>
              <a:rPr lang="en-US" altLang="en-US" sz="2400" dirty="0" smtClean="0">
                <a:sym typeface="Symbol" panose="05050102010706020507" pitchFamily="18" charset="2"/>
              </a:rPr>
              <a:t>assumption</a:t>
            </a:r>
            <a:endParaRPr lang="en-US" altLang="en-US" sz="2400" i="1" dirty="0" smtClean="0">
              <a:sym typeface="Symbol" panose="05050102010706020507" pitchFamily="18" charset="2"/>
            </a:endParaRPr>
          </a:p>
          <a:p>
            <a:pPr marL="571500" indent="-514350">
              <a:buFont typeface="Calibri" panose="020F0502020204030204" pitchFamily="34" charset="0"/>
              <a:buAutoNum type="arabicPeriod"/>
            </a:pPr>
            <a:r>
              <a:rPr lang="en-US" altLang="en-US" sz="2400" dirty="0" smtClean="0"/>
              <a:t>(r</a:t>
            </a:r>
            <a:r>
              <a:rPr lang="en-US" altLang="en-US" sz="2400" dirty="0" smtClean="0">
                <a:sym typeface="Symbol" panose="05050102010706020507" pitchFamily="18" charset="2"/>
              </a:rPr>
              <a:t>  s)		assumption</a:t>
            </a:r>
          </a:p>
          <a:p>
            <a:pPr marL="571500" indent="-514350">
              <a:buFont typeface="Calibri" panose="020F0502020204030204" pitchFamily="34" charset="0"/>
              <a:buAutoNum type="arabicPeriod"/>
            </a:pPr>
            <a:r>
              <a:rPr lang="en-US" altLang="en-US" sz="2400" dirty="0" smtClean="0">
                <a:sym typeface="Symbol" panose="05050102010706020507" pitchFamily="18" charset="2"/>
              </a:rPr>
              <a:t>(r  p)		assumption</a:t>
            </a:r>
          </a:p>
          <a:p>
            <a:pPr marL="571500" indent="-514350">
              <a:buFont typeface="Calibri" panose="020F0502020204030204" pitchFamily="34" charset="0"/>
              <a:buAutoNum type="arabicPeriod"/>
            </a:pPr>
            <a:r>
              <a:rPr lang="en-US" altLang="en-US" sz="2400" dirty="0" smtClean="0">
                <a:sym typeface="Symbol" panose="05050102010706020507" pitchFamily="18" charset="2"/>
              </a:rPr>
              <a:t>q		assumption</a:t>
            </a:r>
          </a:p>
          <a:p>
            <a:pPr marL="571500" indent="-514350">
              <a:buFont typeface="Calibri" panose="020F0502020204030204" pitchFamily="34" charset="0"/>
              <a:buAutoNum type="arabicPeriod"/>
            </a:pPr>
            <a:r>
              <a:rPr lang="en-US" altLang="en-US" sz="2400" dirty="0" smtClean="0">
                <a:sym typeface="Symbol" panose="05050102010706020507" pitchFamily="18" charset="2"/>
              </a:rPr>
              <a:t>p	           (1),(4) MT</a:t>
            </a:r>
          </a:p>
          <a:p>
            <a:pPr marL="571500" indent="-514350">
              <a:buFont typeface="Calibri" panose="020F0502020204030204" pitchFamily="34" charset="0"/>
              <a:buAutoNum type="arabicPeriod"/>
            </a:pPr>
            <a:r>
              <a:rPr lang="en-US" altLang="en-US" sz="2400" dirty="0" smtClean="0">
                <a:sym typeface="Symbol" panose="05050102010706020507" pitchFamily="18" charset="2"/>
              </a:rPr>
              <a:t> r	                      (3),(5) DS</a:t>
            </a:r>
          </a:p>
          <a:p>
            <a:pPr marL="571500" indent="-514350">
              <a:buFont typeface="Calibri" panose="020F0502020204030204" pitchFamily="34" charset="0"/>
              <a:buAutoNum type="arabicPeriod"/>
            </a:pPr>
            <a:r>
              <a:rPr lang="en-US" altLang="en-US" sz="2400" dirty="0" smtClean="0">
                <a:sym typeface="Symbol" panose="05050102010706020507" pitchFamily="18" charset="2"/>
              </a:rPr>
              <a:t> s	                      (2),(6) MP</a:t>
            </a:r>
            <a:endParaRPr lang="en-US" altLang="en-US" i="1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836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ทำไมต้องพิสูจน์ </a:t>
            </a:r>
            <a:r>
              <a:rPr lang="en-US" altLang="en-US" dirty="0" smtClean="0"/>
              <a:t>(1)</a:t>
            </a:r>
            <a:endParaRPr lang="en-US" altLang="en-US" dirty="0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942263" algn="r"/>
              </a:tabLst>
            </a:pPr>
            <a:r>
              <a:rPr lang="ja-JP" altLang="en-US" dirty="0" smtClean="0"/>
              <a:t>“</a:t>
            </a:r>
            <a:r>
              <a:rPr lang="en-US" altLang="ja-JP" dirty="0" smtClean="0"/>
              <a:t>Mathematical proofs, like diamonds, are hard and clear, and will be touched with nothing but </a:t>
            </a:r>
            <a:r>
              <a:rPr lang="en-US" altLang="ja-JP" u="sng" dirty="0" smtClean="0"/>
              <a:t>strict reasoning</a:t>
            </a:r>
            <a:r>
              <a:rPr lang="en-US" altLang="ja-JP" dirty="0" smtClean="0"/>
              <a:t>.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	</a:t>
            </a:r>
            <a:r>
              <a:rPr lang="en-US" altLang="ja-JP" i="1" dirty="0" smtClean="0"/>
              <a:t>-John  Locke</a:t>
            </a:r>
            <a:endParaRPr lang="en-US" altLang="ja-JP" dirty="0" smtClean="0"/>
          </a:p>
          <a:p>
            <a:pPr>
              <a:tabLst>
                <a:tab pos="7942263" algn="r"/>
              </a:tabLst>
            </a:pPr>
            <a:r>
              <a:rPr lang="en-US" altLang="en-US" dirty="0" smtClean="0"/>
              <a:t>Mathematical proofs are, in a sense, the only true knowledge we have</a:t>
            </a:r>
          </a:p>
          <a:p>
            <a:pPr>
              <a:tabLst>
                <a:tab pos="7942263" algn="r"/>
              </a:tabLst>
            </a:pPr>
            <a:r>
              <a:rPr lang="en-US" altLang="en-US" dirty="0" smtClean="0"/>
              <a:t>They provide us with a </a:t>
            </a:r>
            <a:r>
              <a:rPr lang="en-US" altLang="en-US" u="sng" dirty="0" smtClean="0"/>
              <a:t>guarantee</a:t>
            </a:r>
            <a:r>
              <a:rPr lang="en-US" altLang="en-US" dirty="0" smtClean="0"/>
              <a:t> as well as an </a:t>
            </a:r>
            <a:r>
              <a:rPr lang="en-US" altLang="en-US" u="sng" dirty="0" smtClean="0"/>
              <a:t>explanation</a:t>
            </a:r>
            <a:r>
              <a:rPr lang="en-US" altLang="en-US" dirty="0" smtClean="0"/>
              <a:t> (and hopefully some insight)</a:t>
            </a:r>
          </a:p>
        </p:txBody>
      </p:sp>
    </p:spTree>
    <p:extLst>
      <p:ext uri="{BB962C8B-B14F-4D97-AF65-F5344CB8AC3E}">
        <p14:creationId xmlns:p14="http://schemas.microsoft.com/office/powerpoint/2010/main" val="20060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Fallacies (1)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ตัวอย่างที่ผิดๆ ก็มีประโยชน์เพื่อให้เรารู้ว่า</a:t>
            </a:r>
            <a:r>
              <a:rPr lang="th-TH" altLang="en-US" sz="2800" b="1" u="sng" dirty="0" smtClean="0"/>
              <a:t>ไม่ควร</a:t>
            </a:r>
            <a:r>
              <a:rPr lang="th-TH" altLang="en-US" sz="2800" dirty="0" smtClean="0"/>
              <a:t>จะทำอะไร</a:t>
            </a:r>
            <a:endParaRPr lang="en-US" altLang="en-US" sz="2800" dirty="0" smtClean="0"/>
          </a:p>
          <a:p>
            <a:r>
              <a:rPr lang="th-TH" altLang="en-US" sz="2800" dirty="0" smtClean="0"/>
              <a:t>ข้อผิดพลาด </a:t>
            </a:r>
            <a:r>
              <a:rPr lang="en-US" altLang="en-US" sz="2800" dirty="0" smtClean="0"/>
              <a:t>3 </a:t>
            </a:r>
            <a:r>
              <a:rPr lang="th-TH" altLang="en-US" sz="2800" dirty="0" smtClean="0"/>
              <a:t>อย่างที่พบกันบ่อยครั้งคือ</a:t>
            </a:r>
            <a:endParaRPr lang="en-US" altLang="en-US" sz="2800" dirty="0" smtClean="0"/>
          </a:p>
          <a:p>
            <a:pPr marL="914400" lvl="1" indent="-457200">
              <a:buFont typeface="Calibri" panose="020F0502020204030204" pitchFamily="34" charset="0"/>
              <a:buAutoNum type="arabicPeriod"/>
            </a:pPr>
            <a:r>
              <a:rPr lang="en-US" altLang="en-US" sz="2400" dirty="0" smtClean="0"/>
              <a:t>Fallacy </a:t>
            </a:r>
            <a:r>
              <a:rPr lang="en-US" altLang="en-US" sz="2400" dirty="0" smtClean="0"/>
              <a:t>of </a:t>
            </a:r>
            <a:r>
              <a:rPr lang="en-US" altLang="en-US" sz="2400" u="sng" dirty="0" smtClean="0"/>
              <a:t>affirming the conclusion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smtClean="0"/>
              <a:t>(</a:t>
            </a:r>
            <a:r>
              <a:rPr lang="en-US" altLang="en-US" sz="2400" dirty="0" smtClean="0"/>
              <a:t>q </a:t>
            </a:r>
            <a:r>
              <a:rPr lang="en-US" altLang="en-US" sz="2400" dirty="0" smtClean="0">
                <a:sym typeface="Symbol" panose="05050102010706020507" pitchFamily="18" charset="2"/>
              </a:rPr>
              <a:t> </a:t>
            </a:r>
            <a:r>
              <a:rPr lang="en-US" altLang="en-US" sz="2400" dirty="0" smtClean="0"/>
              <a:t>(p</a:t>
            </a:r>
            <a:r>
              <a:rPr lang="en-US" altLang="en-US" sz="2400" dirty="0" smtClean="0">
                <a:sym typeface="Symbol" panose="05050102010706020507" pitchFamily="18" charset="2"/>
              </a:rPr>
              <a:t>  </a:t>
            </a:r>
            <a:r>
              <a:rPr lang="en-US" altLang="en-US" sz="2400" dirty="0" smtClean="0"/>
              <a:t>q)) </a:t>
            </a:r>
            <a:r>
              <a:rPr lang="en-US" altLang="en-US" sz="2400" dirty="0" smtClean="0">
                <a:sym typeface="Symbol" panose="05050102010706020507" pitchFamily="18" charset="2"/>
              </a:rPr>
              <a:t> p</a:t>
            </a:r>
            <a:endParaRPr lang="en-US" altLang="en-US" sz="2400" dirty="0" smtClean="0"/>
          </a:p>
          <a:p>
            <a:pPr marL="914400" lvl="1" indent="-457200">
              <a:buFont typeface="Calibri" panose="020F0502020204030204" pitchFamily="34" charset="0"/>
              <a:buAutoNum type="arabicPeriod" startAt="2"/>
            </a:pPr>
            <a:r>
              <a:rPr lang="en-US" altLang="en-US" sz="2400" dirty="0" smtClean="0"/>
              <a:t>Fallacy of </a:t>
            </a:r>
            <a:r>
              <a:rPr lang="en-US" altLang="en-US" sz="2400" u="sng" dirty="0" smtClean="0"/>
              <a:t>denying the hypothesis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dirty="0" smtClean="0"/>
              <a:t>(</a:t>
            </a:r>
            <a:r>
              <a:rPr lang="en-US" altLang="en-US" sz="2400" dirty="0" smtClean="0">
                <a:sym typeface="Symbol" panose="05050102010706020507" pitchFamily="18" charset="2"/>
              </a:rPr>
              <a:t>p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 </a:t>
            </a:r>
            <a:r>
              <a:rPr lang="en-US" altLang="en-US" sz="2400" dirty="0" smtClean="0"/>
              <a:t>(p</a:t>
            </a:r>
            <a:r>
              <a:rPr lang="en-US" altLang="en-US" sz="2400" dirty="0" smtClean="0">
                <a:sym typeface="Symbol" panose="05050102010706020507" pitchFamily="18" charset="2"/>
              </a:rPr>
              <a:t>  </a:t>
            </a:r>
            <a:r>
              <a:rPr lang="en-US" altLang="en-US" sz="2400" dirty="0" smtClean="0"/>
              <a:t>q)) </a:t>
            </a:r>
            <a:r>
              <a:rPr lang="en-US" altLang="en-US" sz="2400" dirty="0" smtClean="0">
                <a:sym typeface="Symbol" panose="05050102010706020507" pitchFamily="18" charset="2"/>
              </a:rPr>
              <a:t> q</a:t>
            </a:r>
            <a:endParaRPr lang="en-US" altLang="en-US" sz="2400" dirty="0" smtClean="0"/>
          </a:p>
          <a:p>
            <a:pPr marL="914400" lvl="1" indent="-457200">
              <a:buFont typeface="Calibri" panose="020F0502020204030204" pitchFamily="34" charset="0"/>
              <a:buAutoNum type="arabicPeriod" startAt="3"/>
            </a:pPr>
            <a:r>
              <a:rPr lang="en-US" altLang="en-US" sz="2400" dirty="0" smtClean="0"/>
              <a:t>Circular </a:t>
            </a:r>
            <a:r>
              <a:rPr lang="en-US" altLang="en-US" sz="2400" dirty="0" smtClean="0"/>
              <a:t>reasoning  </a:t>
            </a:r>
            <a:r>
              <a:rPr lang="th-TH" altLang="en-US" sz="2400" dirty="0" smtClean="0"/>
              <a:t>ไปใช้ข้อสรุปเป็นสมมุติฐาน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2597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ทบทวน </a:t>
            </a:r>
            <a:r>
              <a:rPr lang="en-US" altLang="en-US" dirty="0" smtClean="0"/>
              <a:t>Rule of References </a:t>
            </a:r>
            <a:r>
              <a:rPr lang="th-TH" altLang="en-US" dirty="0" smtClean="0"/>
              <a:t>อีกนิด</a:t>
            </a:r>
            <a:endParaRPr lang="en-US" altLang="en-US" dirty="0" smtClean="0"/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Affirming the antecedent: Modus ponens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mtClean="0"/>
              <a:t>(</a:t>
            </a:r>
            <a:r>
              <a:rPr lang="en-US" altLang="en-US" sz="2800" smtClean="0"/>
              <a:t>p </a:t>
            </a:r>
            <a:r>
              <a:rPr lang="en-US" altLang="en-US" sz="2800" smtClean="0">
                <a:sym typeface="Symbol" panose="05050102010706020507" pitchFamily="18" charset="2"/>
              </a:rPr>
              <a:t> </a:t>
            </a:r>
            <a:r>
              <a:rPr lang="en-US" altLang="en-US" sz="2800" smtClean="0"/>
              <a:t>(p</a:t>
            </a:r>
            <a:r>
              <a:rPr lang="en-US" altLang="en-US" sz="2800" smtClean="0">
                <a:sym typeface="Symbol" panose="05050102010706020507" pitchFamily="18" charset="2"/>
              </a:rPr>
              <a:t>  </a:t>
            </a:r>
            <a:r>
              <a:rPr lang="en-US" altLang="en-US" sz="2800" smtClean="0"/>
              <a:t>q)) </a:t>
            </a:r>
            <a:r>
              <a:rPr lang="en-US" altLang="en-US" sz="2800" smtClean="0">
                <a:sym typeface="Symbol" panose="05050102010706020507" pitchFamily="18" charset="2"/>
              </a:rPr>
              <a:t> q</a:t>
            </a:r>
            <a:endParaRPr lang="en-US" altLang="en-US" sz="2800" smtClean="0"/>
          </a:p>
          <a:p>
            <a:r>
              <a:rPr lang="en-US" altLang="en-US" smtClean="0"/>
              <a:t>Denying the consequent: Modus Tollens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smtClean="0"/>
              <a:t>(</a:t>
            </a:r>
            <a:r>
              <a:rPr lang="en-US" altLang="en-US" sz="2800" smtClean="0">
                <a:sym typeface="Symbol" panose="05050102010706020507" pitchFamily="18" charset="2"/>
              </a:rPr>
              <a:t>q</a:t>
            </a:r>
            <a:r>
              <a:rPr lang="en-US" altLang="en-US" sz="2800" smtClean="0"/>
              <a:t> </a:t>
            </a:r>
            <a:r>
              <a:rPr lang="en-US" altLang="en-US" sz="2800" smtClean="0">
                <a:sym typeface="Symbol" panose="05050102010706020507" pitchFamily="18" charset="2"/>
              </a:rPr>
              <a:t> </a:t>
            </a:r>
            <a:r>
              <a:rPr lang="en-US" altLang="en-US" sz="2800" smtClean="0"/>
              <a:t>(p</a:t>
            </a:r>
            <a:r>
              <a:rPr lang="en-US" altLang="en-US" sz="2800" smtClean="0">
                <a:sym typeface="Symbol" panose="05050102010706020507" pitchFamily="18" charset="2"/>
              </a:rPr>
              <a:t>  </a:t>
            </a:r>
            <a:r>
              <a:rPr lang="en-US" altLang="en-US" sz="2800" smtClean="0"/>
              <a:t>q)) </a:t>
            </a:r>
            <a:r>
              <a:rPr lang="en-US" altLang="en-US" sz="2800" smtClean="0">
                <a:sym typeface="Symbol" panose="05050102010706020507" pitchFamily="18" charset="2"/>
              </a:rPr>
              <a:t> p</a:t>
            </a:r>
            <a:endParaRPr lang="en-US" altLang="en-US" smtClean="0"/>
          </a:p>
          <a:p>
            <a:r>
              <a:rPr lang="en-US" altLang="en-US" smtClean="0"/>
              <a:t>Affirming the conclusion: </a:t>
            </a:r>
            <a:r>
              <a:rPr lang="en-US" altLang="en-US" smtClean="0">
                <a:solidFill>
                  <a:srgbClr val="FF0000"/>
                </a:solidFill>
              </a:rPr>
              <a:t>Fallacy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mtClean="0"/>
              <a:t>(</a:t>
            </a:r>
            <a:r>
              <a:rPr lang="en-US" altLang="en-US" sz="2800" smtClean="0"/>
              <a:t>q </a:t>
            </a:r>
            <a:r>
              <a:rPr lang="en-US" altLang="en-US" sz="2800" smtClean="0">
                <a:sym typeface="Symbol" panose="05050102010706020507" pitchFamily="18" charset="2"/>
              </a:rPr>
              <a:t> </a:t>
            </a:r>
            <a:r>
              <a:rPr lang="en-US" altLang="en-US" sz="2800" smtClean="0"/>
              <a:t>(p</a:t>
            </a:r>
            <a:r>
              <a:rPr lang="en-US" altLang="en-US" sz="2800" smtClean="0">
                <a:sym typeface="Symbol" panose="05050102010706020507" pitchFamily="18" charset="2"/>
              </a:rPr>
              <a:t>  </a:t>
            </a:r>
            <a:r>
              <a:rPr lang="en-US" altLang="en-US" sz="2800" smtClean="0"/>
              <a:t>q)) </a:t>
            </a:r>
            <a:r>
              <a:rPr lang="en-US" altLang="en-US" sz="2800" smtClean="0">
                <a:sym typeface="Symbol" panose="05050102010706020507" pitchFamily="18" charset="2"/>
              </a:rPr>
              <a:t> p</a:t>
            </a:r>
            <a:endParaRPr lang="en-US" altLang="en-US" smtClean="0"/>
          </a:p>
          <a:p>
            <a:r>
              <a:rPr lang="en-US" altLang="en-US" smtClean="0"/>
              <a:t>Denying the hypothesis: </a:t>
            </a:r>
            <a:r>
              <a:rPr lang="en-US" altLang="en-US" smtClean="0">
                <a:solidFill>
                  <a:srgbClr val="FF0000"/>
                </a:solidFill>
              </a:rPr>
              <a:t>Fallacy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smtClean="0"/>
              <a:t>(</a:t>
            </a:r>
            <a:r>
              <a:rPr lang="en-US" altLang="en-US" sz="2800" smtClean="0">
                <a:sym typeface="Symbol" panose="05050102010706020507" pitchFamily="18" charset="2"/>
              </a:rPr>
              <a:t>p</a:t>
            </a:r>
            <a:r>
              <a:rPr lang="en-US" altLang="en-US" sz="2800" smtClean="0"/>
              <a:t> </a:t>
            </a:r>
            <a:r>
              <a:rPr lang="en-US" altLang="en-US" sz="2800" smtClean="0">
                <a:sym typeface="Symbol" panose="05050102010706020507" pitchFamily="18" charset="2"/>
              </a:rPr>
              <a:t> </a:t>
            </a:r>
            <a:r>
              <a:rPr lang="en-US" altLang="en-US" sz="2800" smtClean="0"/>
              <a:t>(p</a:t>
            </a:r>
            <a:r>
              <a:rPr lang="en-US" altLang="en-US" sz="2800" smtClean="0">
                <a:sym typeface="Symbol" panose="05050102010706020507" pitchFamily="18" charset="2"/>
              </a:rPr>
              <a:t>  </a:t>
            </a:r>
            <a:r>
              <a:rPr lang="en-US" altLang="en-US" sz="2800" smtClean="0"/>
              <a:t>q)) </a:t>
            </a:r>
            <a:r>
              <a:rPr lang="en-US" altLang="en-US" sz="2800" smtClean="0">
                <a:sym typeface="Symbol" panose="05050102010706020507" pitchFamily="18" charset="2"/>
              </a:rPr>
              <a:t> q</a:t>
            </a:r>
            <a:endParaRPr lang="en-US" altLang="en-US" smtClean="0"/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81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Fallacies (2)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77544"/>
          </a:xfrm>
        </p:spPr>
        <p:txBody>
          <a:bodyPr/>
          <a:lstStyle/>
          <a:p>
            <a:r>
              <a:rPr lang="th-TH" altLang="en-US" dirty="0" smtClean="0"/>
              <a:t>บางครั้งการพิสูจน์ผิด เกิดขึ้นมาจากการใช้ตัวดำเนินการที่ผิด มากกว่าผิดที่ตรรก</a:t>
            </a:r>
            <a:endParaRPr lang="en-US" altLang="en-US" dirty="0" smtClean="0"/>
          </a:p>
          <a:p>
            <a:r>
              <a:rPr lang="th-TH" altLang="en-US" dirty="0" smtClean="0"/>
              <a:t>พิจารณาการพิสูจน์ผิดๆ 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2=1</a:t>
            </a:r>
          </a:p>
          <a:p>
            <a:r>
              <a:rPr lang="th-TH" altLang="en-US" dirty="0" smtClean="0"/>
              <a:t>กำหนดให้</a:t>
            </a:r>
            <a:r>
              <a:rPr lang="en-US" altLang="en-US" dirty="0" smtClean="0"/>
              <a:t>      </a:t>
            </a:r>
            <a:endParaRPr lang="th-TH" altLang="en-US" dirty="0" smtClean="0"/>
          </a:p>
          <a:p>
            <a:pPr lvl="1"/>
            <a:r>
              <a:rPr lang="th-TH" altLang="en-US" sz="2400" dirty="0" smtClean="0"/>
              <a:t> </a:t>
            </a:r>
            <a:r>
              <a:rPr lang="en-US" altLang="en-US" sz="2400" dirty="0" smtClean="0"/>
              <a:t>a </a:t>
            </a:r>
            <a:r>
              <a:rPr lang="th-TH" altLang="en-US" sz="2400" dirty="0" smtClean="0"/>
              <a:t>  </a:t>
            </a:r>
            <a:r>
              <a:rPr lang="en-US" altLang="en-US" sz="2400" dirty="0" smtClean="0"/>
              <a:t>	= </a:t>
            </a:r>
            <a:r>
              <a:rPr lang="en-US" altLang="en-US" sz="2400" dirty="0" smtClean="0"/>
              <a:t>b</a:t>
            </a:r>
            <a:endParaRPr lang="th-TH" altLang="en-US" sz="2400" dirty="0" smtClean="0"/>
          </a:p>
          <a:p>
            <a:pPr lvl="1"/>
            <a:r>
              <a:rPr lang="en-US" altLang="en-US" sz="2400" dirty="0" smtClean="0"/>
              <a:t> a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	= ab	</a:t>
            </a:r>
            <a:r>
              <a:rPr lang="th-TH" altLang="en-US" sz="2400" dirty="0" smtClean="0"/>
              <a:t>		     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เอา 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</a:rPr>
              <a:t>a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ไปคูณทั้ง 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</a:rPr>
              <a:t>2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ข้าง</a:t>
            </a:r>
          </a:p>
          <a:p>
            <a:pPr lvl="1"/>
            <a:r>
              <a:rPr lang="en-US" altLang="en-US" sz="2400" dirty="0"/>
              <a:t>a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+ a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– 2ab 	= ab + a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– </a:t>
            </a:r>
            <a:r>
              <a:rPr lang="en-US" altLang="en-US" sz="2400" dirty="0" smtClean="0"/>
              <a:t>2ab</a:t>
            </a:r>
            <a:r>
              <a:rPr lang="th-TH" altLang="en-US" sz="2400" dirty="0" smtClean="0"/>
              <a:t> 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เอา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altLang="en-US" sz="2400" baseline="30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</a:rPr>
              <a:t> – 2ab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ไปบวกทั้ง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</a:rPr>
              <a:t>2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ข้าง</a:t>
            </a:r>
          </a:p>
          <a:p>
            <a:pPr lvl="1"/>
            <a:r>
              <a:rPr lang="en-US" altLang="en-US" sz="2400" dirty="0"/>
              <a:t>2(a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– ab) 	= (a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– ab</a:t>
            </a:r>
            <a:r>
              <a:rPr lang="en-US" altLang="en-US" sz="2400" dirty="0" smtClean="0"/>
              <a:t>)</a:t>
            </a:r>
            <a:r>
              <a:rPr lang="th-TH" altLang="en-US" sz="2400" dirty="0" smtClean="0"/>
              <a:t>	     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แยกตัวประกอบ และรวม 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</a:rPr>
              <a:t>term</a:t>
            </a:r>
          </a:p>
          <a:p>
            <a:pPr lvl="1"/>
            <a:r>
              <a:rPr lang="en-US" altLang="en-US" sz="2400" dirty="0" smtClean="0"/>
              <a:t>2</a:t>
            </a:r>
            <a:r>
              <a:rPr lang="en-US" altLang="en-US" sz="2400" dirty="0"/>
              <a:t>	= </a:t>
            </a:r>
            <a:r>
              <a:rPr lang="en-US" altLang="en-US" sz="2400" dirty="0" smtClean="0"/>
              <a:t>1				    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เอา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</a:rPr>
              <a:t>(a</a:t>
            </a:r>
            <a:r>
              <a:rPr lang="en-US" altLang="en-US" sz="2400" baseline="30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</a:rPr>
              <a:t> – ab)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 หารทั้ง 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</a:rPr>
              <a:t>2 </a:t>
            </a:r>
            <a:r>
              <a:rPr lang="th-TH" altLang="en-US" sz="2400" dirty="0" smtClean="0">
                <a:solidFill>
                  <a:schemeClr val="accent2">
                    <a:lumMod val="50000"/>
                  </a:schemeClr>
                </a:solidFill>
              </a:rPr>
              <a:t>ข้าง</a:t>
            </a:r>
          </a:p>
          <a:p>
            <a:r>
              <a:rPr lang="th-TH" altLang="en-US" sz="2700" b="1" dirty="0" smtClean="0">
                <a:solidFill>
                  <a:srgbClr val="FF0000"/>
                </a:solidFill>
              </a:rPr>
              <a:t>ขั้นตอนไหนที่ผิดในการพิสูจน์ครั้งนี้ 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??</a:t>
            </a:r>
            <a:endParaRPr lang="th-TH" altLang="en-US" sz="2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การพิสูจน์แบบมี </a:t>
            </a:r>
            <a:r>
              <a:rPr lang="en-US" altLang="en-US" dirty="0" smtClean="0"/>
              <a:t>Quantifiers</a:t>
            </a:r>
            <a:endParaRPr lang="en-US" altLang="en-US" dirty="0" smtClean="0"/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58200" cy="4958011"/>
          </a:xfrm>
        </p:spPr>
        <p:txBody>
          <a:bodyPr/>
          <a:lstStyle/>
          <a:p>
            <a:r>
              <a:rPr lang="en-US" altLang="en-US" sz="2700" b="1" dirty="0" smtClean="0"/>
              <a:t>Rules of inference </a:t>
            </a:r>
            <a:r>
              <a:rPr lang="th-TH" altLang="en-US" sz="2700" dirty="0" smtClean="0"/>
              <a:t>สามารถขยายไปใช้งานกับ </a:t>
            </a:r>
            <a:r>
              <a:rPr lang="en-US" altLang="en-US" sz="2700" dirty="0" smtClean="0"/>
              <a:t>statement </a:t>
            </a:r>
            <a:r>
              <a:rPr lang="th-TH" altLang="en-US" sz="2700" dirty="0" smtClean="0"/>
              <a:t>ที่มี </a:t>
            </a:r>
            <a:r>
              <a:rPr lang="en-US" altLang="en-US" sz="2700" dirty="0" smtClean="0"/>
              <a:t>Quantifier </a:t>
            </a:r>
            <a:r>
              <a:rPr lang="th-TH" altLang="en-US" sz="2700" dirty="0" smtClean="0"/>
              <a:t>ได้</a:t>
            </a:r>
            <a:endParaRPr lang="en-US" altLang="en-US" sz="2700" dirty="0" smtClean="0"/>
          </a:p>
          <a:p>
            <a:r>
              <a:rPr lang="en-US" altLang="en-US" sz="2700" b="1" dirty="0" smtClean="0"/>
              <a:t>Universal </a:t>
            </a:r>
            <a:r>
              <a:rPr lang="en-US" altLang="en-US" sz="2700" b="1" dirty="0" smtClean="0"/>
              <a:t>Instantiation</a:t>
            </a:r>
            <a:r>
              <a:rPr lang="en-US" altLang="en-US" sz="2700" dirty="0" smtClean="0"/>
              <a:t>: </a:t>
            </a:r>
            <a:r>
              <a:rPr lang="th-TH" altLang="en-US" sz="2700" dirty="0" smtClean="0"/>
              <a:t>ถ้ามีหลักฐานว่า</a:t>
            </a:r>
            <a:r>
              <a:rPr lang="en-US" altLang="en-US" sz="2700" dirty="0" smtClean="0"/>
              <a:t> </a:t>
            </a:r>
            <a:r>
              <a:rPr lang="en-US" altLang="en-US" sz="2700" dirty="0" smtClean="0">
                <a:sym typeface="Symbol" panose="05050102010706020507" pitchFamily="18" charset="2"/>
              </a:rPr>
              <a:t></a:t>
            </a:r>
            <a:r>
              <a:rPr lang="en-US" altLang="en-US" sz="2700" dirty="0" err="1" smtClean="0"/>
              <a:t>xP</a:t>
            </a:r>
            <a:r>
              <a:rPr lang="en-US" altLang="en-US" sz="2700" dirty="0" smtClean="0"/>
              <a:t>(x) </a:t>
            </a:r>
            <a:r>
              <a:rPr lang="th-TH" altLang="en-US" sz="2700" dirty="0" smtClean="0"/>
              <a:t>และ</a:t>
            </a:r>
            <a:r>
              <a:rPr lang="en-US" altLang="en-US" sz="2700" dirty="0" smtClean="0"/>
              <a:t> </a:t>
            </a:r>
            <a:r>
              <a:rPr lang="en-US" altLang="en-US" sz="2700" dirty="0" smtClean="0"/>
              <a:t>c </a:t>
            </a:r>
            <a:r>
              <a:rPr lang="en-US" altLang="en-US" sz="2700" dirty="0" smtClean="0">
                <a:sym typeface="Symbol" panose="05050102010706020507" pitchFamily="18" charset="2"/>
              </a:rPr>
              <a:t> </a:t>
            </a:r>
            <a:r>
              <a:rPr lang="en-US" altLang="en-US" sz="2700" dirty="0" err="1" smtClean="0">
                <a:sym typeface="Symbol" panose="05050102010706020507" pitchFamily="18" charset="2"/>
              </a:rPr>
              <a:t>UoD</a:t>
            </a:r>
            <a:r>
              <a:rPr lang="en-US" altLang="en-US" sz="2700" dirty="0" smtClean="0"/>
              <a:t> </a:t>
            </a:r>
            <a:r>
              <a:rPr lang="en-US" altLang="en-US" sz="2700" dirty="0" smtClean="0"/>
              <a:t>(universe </a:t>
            </a:r>
            <a:r>
              <a:rPr lang="en-US" altLang="en-US" sz="2700" dirty="0" smtClean="0"/>
              <a:t>of discourse), </a:t>
            </a:r>
            <a:r>
              <a:rPr lang="th-TH" altLang="en-US" sz="2700" dirty="0" smtClean="0"/>
              <a:t>เราสามารถสรุปได้ว่า</a:t>
            </a:r>
            <a:r>
              <a:rPr lang="en-US" altLang="en-US" sz="2700" dirty="0" smtClean="0"/>
              <a:t> </a:t>
            </a:r>
            <a:r>
              <a:rPr lang="en-US" altLang="en-US" sz="2700" dirty="0" smtClean="0"/>
              <a:t>P(c) </a:t>
            </a:r>
            <a:r>
              <a:rPr lang="th-TH" altLang="en-US" sz="2700" dirty="0" smtClean="0"/>
              <a:t>เป็นจริง</a:t>
            </a:r>
            <a:endParaRPr lang="en-US" altLang="en-US" sz="2700" dirty="0" smtClean="0"/>
          </a:p>
          <a:p>
            <a:r>
              <a:rPr lang="en-US" altLang="en-US" sz="2700" b="1" dirty="0" smtClean="0"/>
              <a:t>Universal Generalization:</a:t>
            </a:r>
            <a:r>
              <a:rPr lang="en-US" altLang="en-US" sz="2700" dirty="0" smtClean="0"/>
              <a:t> </a:t>
            </a:r>
            <a:r>
              <a:rPr lang="th-TH" altLang="en-US" sz="2700" dirty="0" smtClean="0"/>
              <a:t>ถ้าสุ่มเลือก </a:t>
            </a:r>
            <a:r>
              <a:rPr lang="en-US" altLang="en-US" sz="2700" dirty="0" smtClean="0"/>
              <a:t>c </a:t>
            </a:r>
            <a:r>
              <a:rPr lang="th-TH" altLang="en-US" sz="2700" dirty="0" smtClean="0"/>
              <a:t>ที่ซึ่ง </a:t>
            </a:r>
            <a:r>
              <a:rPr lang="en-US" altLang="en-US" sz="2700" dirty="0"/>
              <a:t>c </a:t>
            </a:r>
            <a:r>
              <a:rPr lang="en-US" altLang="en-US" sz="2700" dirty="0">
                <a:sym typeface="Symbol" panose="05050102010706020507" pitchFamily="18" charset="2"/>
              </a:rPr>
              <a:t> </a:t>
            </a:r>
            <a:r>
              <a:rPr lang="en-US" altLang="en-US" sz="2700" dirty="0" err="1" smtClean="0">
                <a:sym typeface="Symbol" panose="05050102010706020507" pitchFamily="18" charset="2"/>
              </a:rPr>
              <a:t>UoD</a:t>
            </a:r>
            <a:r>
              <a:rPr lang="th-TH" altLang="en-US" sz="2700" dirty="0" smtClean="0">
                <a:sym typeface="Symbol" panose="05050102010706020507" pitchFamily="18" charset="2"/>
              </a:rPr>
              <a:t> และแสดงได้ว่า </a:t>
            </a:r>
            <a:r>
              <a:rPr lang="en-US" altLang="en-US" sz="2700" dirty="0" smtClean="0">
                <a:sym typeface="Symbol" panose="05050102010706020507" pitchFamily="18" charset="2"/>
              </a:rPr>
              <a:t>P(c)</a:t>
            </a:r>
            <a:r>
              <a:rPr lang="th-TH" altLang="en-US" sz="2700" dirty="0" smtClean="0">
                <a:sym typeface="Symbol" panose="05050102010706020507" pitchFamily="18" charset="2"/>
              </a:rPr>
              <a:t> เป็นจริงแล้ว </a:t>
            </a:r>
            <a:r>
              <a:rPr lang="en-US" altLang="en-US" sz="2700" dirty="0">
                <a:sym typeface="Symbol" panose="05050102010706020507" pitchFamily="18" charset="2"/>
              </a:rPr>
              <a:t></a:t>
            </a:r>
            <a:r>
              <a:rPr lang="en-US" altLang="en-US" sz="2700" dirty="0" err="1"/>
              <a:t>xP</a:t>
            </a:r>
            <a:r>
              <a:rPr lang="en-US" altLang="en-US" sz="2700" dirty="0"/>
              <a:t>(x) </a:t>
            </a:r>
            <a:r>
              <a:rPr lang="th-TH" altLang="en-US" sz="2700" dirty="0" smtClean="0"/>
              <a:t>จะเป็นจริง</a:t>
            </a:r>
            <a:endParaRPr lang="en-US" altLang="en-US" sz="2700" dirty="0" smtClean="0"/>
          </a:p>
          <a:p>
            <a:r>
              <a:rPr lang="en-US" altLang="en-US" sz="2700" b="1" dirty="0" smtClean="0"/>
              <a:t>Existential Instantiation</a:t>
            </a:r>
            <a:r>
              <a:rPr lang="en-US" altLang="en-US" sz="2700" dirty="0" smtClean="0"/>
              <a:t>: </a:t>
            </a:r>
            <a:r>
              <a:rPr lang="th-TH" altLang="en-US" sz="2700" dirty="0" smtClean="0"/>
              <a:t>ถ้ามีหลักฐานว่า</a:t>
            </a:r>
            <a:r>
              <a:rPr lang="en-US" altLang="en-US" sz="2700" dirty="0" smtClean="0"/>
              <a:t> </a:t>
            </a:r>
            <a:r>
              <a:rPr lang="en-US" altLang="en-US" sz="2700" dirty="0" smtClean="0">
                <a:sym typeface="Symbol" panose="05050102010706020507" pitchFamily="18" charset="2"/>
              </a:rPr>
              <a:t></a:t>
            </a:r>
            <a:r>
              <a:rPr lang="en-US" altLang="en-US" sz="2700" dirty="0" err="1" smtClean="0"/>
              <a:t>xP</a:t>
            </a:r>
            <a:r>
              <a:rPr lang="en-US" altLang="en-US" sz="2700" dirty="0" smtClean="0"/>
              <a:t>(x) </a:t>
            </a:r>
            <a:r>
              <a:rPr lang="th-TH" altLang="en-US" sz="2700" dirty="0" smtClean="0"/>
              <a:t>เป็นจริง</a:t>
            </a:r>
            <a:r>
              <a:rPr lang="en-US" altLang="en-US" sz="2700" dirty="0" smtClean="0"/>
              <a:t>, </a:t>
            </a:r>
            <a:r>
              <a:rPr lang="th-TH" altLang="en-US" sz="2700" dirty="0" smtClean="0"/>
              <a:t>เราสามารถกำหนดค่าคงที่เช่น </a:t>
            </a:r>
            <a:r>
              <a:rPr lang="en-US" altLang="en-US" sz="2700" dirty="0" smtClean="0"/>
              <a:t>c </a:t>
            </a:r>
            <a:r>
              <a:rPr lang="th-TH" altLang="en-US" sz="2700" dirty="0" smtClean="0"/>
              <a:t>โดยที่ </a:t>
            </a:r>
            <a:r>
              <a:rPr lang="en-US" altLang="en-US" sz="2700" dirty="0"/>
              <a:t>c </a:t>
            </a:r>
            <a:r>
              <a:rPr lang="en-US" altLang="en-US" sz="2700" dirty="0">
                <a:sym typeface="Symbol" panose="05050102010706020507" pitchFamily="18" charset="2"/>
              </a:rPr>
              <a:t> </a:t>
            </a:r>
            <a:r>
              <a:rPr lang="en-US" altLang="en-US" sz="2700" dirty="0" err="1">
                <a:sym typeface="Symbol" panose="05050102010706020507" pitchFamily="18" charset="2"/>
              </a:rPr>
              <a:t>UoD</a:t>
            </a:r>
            <a:r>
              <a:rPr lang="en-US" altLang="en-US" sz="2700" dirty="0">
                <a:sym typeface="Symbol" panose="05050102010706020507" pitchFamily="18" charset="2"/>
              </a:rPr>
              <a:t> </a:t>
            </a:r>
            <a:r>
              <a:rPr lang="th-TH" altLang="en-US" sz="2700" dirty="0" smtClean="0">
                <a:sym typeface="Symbol" panose="05050102010706020507" pitchFamily="18" charset="2"/>
              </a:rPr>
              <a:t>เราก็จะสามารถสรุปได้ว่า</a:t>
            </a:r>
            <a:r>
              <a:rPr lang="en-US" altLang="en-US" sz="2700" dirty="0" smtClean="0">
                <a:sym typeface="Symbol" panose="05050102010706020507" pitchFamily="18" charset="2"/>
              </a:rPr>
              <a:t> </a:t>
            </a:r>
            <a:r>
              <a:rPr lang="en-US" altLang="en-US" sz="2700" dirty="0" smtClean="0"/>
              <a:t>P(c) </a:t>
            </a:r>
            <a:r>
              <a:rPr lang="th-TH" altLang="en-US" sz="2700" dirty="0" smtClean="0"/>
              <a:t>เป็นจริง</a:t>
            </a:r>
          </a:p>
          <a:p>
            <a:r>
              <a:rPr lang="en-US" altLang="en-US" sz="2700" b="1" dirty="0" smtClean="0"/>
              <a:t>Existential Generalization</a:t>
            </a:r>
            <a:r>
              <a:rPr lang="en-US" altLang="en-US" sz="2700" dirty="0" smtClean="0"/>
              <a:t>: </a:t>
            </a:r>
            <a:r>
              <a:rPr lang="th-TH" altLang="en-US" sz="2700" dirty="0" smtClean="0"/>
              <a:t>ถ้า </a:t>
            </a:r>
            <a:r>
              <a:rPr lang="en-US" altLang="en-US" sz="2700" dirty="0" smtClean="0"/>
              <a:t>P(c) </a:t>
            </a:r>
            <a:r>
              <a:rPr lang="th-TH" altLang="en-US" sz="2700" dirty="0" smtClean="0"/>
              <a:t>เป็นจริงสำหรับ </a:t>
            </a:r>
            <a:r>
              <a:rPr lang="en-US" altLang="en-US" sz="2700" dirty="0" smtClean="0"/>
              <a:t>c </a:t>
            </a:r>
            <a:r>
              <a:rPr lang="th-TH" altLang="en-US" sz="2700" dirty="0" smtClean="0"/>
              <a:t>ที่เจาะจง จะสามารถสรุปได้ว่า </a:t>
            </a:r>
            <a:r>
              <a:rPr lang="en-US" altLang="en-US" sz="2700" dirty="0">
                <a:sym typeface="Symbol" panose="05050102010706020507" pitchFamily="18" charset="2"/>
              </a:rPr>
              <a:t></a:t>
            </a:r>
            <a:r>
              <a:rPr lang="en-US" altLang="en-US" sz="2700" dirty="0" err="1"/>
              <a:t>xP</a:t>
            </a:r>
            <a:r>
              <a:rPr lang="en-US" altLang="en-US" sz="2700" dirty="0"/>
              <a:t>(x) </a:t>
            </a:r>
            <a:r>
              <a:rPr lang="th-TH" altLang="en-US" sz="2700" dirty="0"/>
              <a:t>เป็นจริง</a:t>
            </a:r>
            <a:endParaRPr lang="en-US" alt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16245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 smtClean="0"/>
              <a:t>ตัวอย่าง</a:t>
            </a:r>
            <a:r>
              <a:rPr lang="en-US" altLang="en-US" sz="4000" dirty="0" smtClean="0"/>
              <a:t>: </a:t>
            </a:r>
            <a:r>
              <a:rPr lang="th-TH" altLang="en-US" sz="4000" dirty="0" smtClean="0"/>
              <a:t>การพิสูจน์แบบมี </a:t>
            </a:r>
            <a:r>
              <a:rPr lang="en-US" altLang="en-US" sz="4000" dirty="0" smtClean="0"/>
              <a:t>Quantifier</a:t>
            </a:r>
            <a:endParaRPr lang="en-US" altLang="en-US" sz="4000" dirty="0" smtClean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70512" cy="4925144"/>
          </a:xfrm>
        </p:spPr>
        <p:txBody>
          <a:bodyPr/>
          <a:lstStyle/>
          <a:p>
            <a:r>
              <a:rPr lang="th-TH" altLang="en-US" sz="2400" dirty="0" smtClean="0"/>
              <a:t>จงแสดงว่าเมื่อรู้ว่า</a:t>
            </a:r>
            <a:r>
              <a:rPr lang="en-US" altLang="en-US" sz="2400" dirty="0" smtClean="0"/>
              <a:t> 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A car in the garage has an engine problem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 </a:t>
            </a:r>
            <a:r>
              <a:rPr lang="th-TH" altLang="ja-JP" sz="2400" dirty="0" smtClean="0"/>
              <a:t>และ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Every car in the garage has been sold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 </a:t>
            </a:r>
            <a:r>
              <a:rPr lang="th-TH" altLang="ja-JP" sz="2400" dirty="0" smtClean="0"/>
              <a:t>สามารถสรุปได้ว่า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A car has been sold has an engine problem</a:t>
            </a:r>
            <a:r>
              <a:rPr lang="ja-JP" altLang="en-US" sz="2400" dirty="0" smtClean="0"/>
              <a:t>”</a:t>
            </a:r>
            <a:endParaRPr lang="en-US" altLang="ja-JP" sz="2400" dirty="0" smtClean="0"/>
          </a:p>
          <a:p>
            <a:r>
              <a:rPr lang="th-TH" altLang="en-US" sz="2400" dirty="0" smtClean="0"/>
              <a:t>กำหนด</a:t>
            </a:r>
            <a:endParaRPr lang="en-US" altLang="en-US" sz="2400" dirty="0" smtClean="0"/>
          </a:p>
          <a:p>
            <a:pPr lvl="1"/>
            <a:r>
              <a:rPr lang="en-US" altLang="en-US" sz="2000" dirty="0" smtClean="0"/>
              <a:t>G(x): </a:t>
            </a:r>
            <a:r>
              <a:rPr lang="ja-JP" altLang="en-US" sz="2000" dirty="0" smtClean="0"/>
              <a:t>“</a:t>
            </a:r>
            <a:r>
              <a:rPr lang="en-US" altLang="ja-JP" sz="2000" dirty="0" smtClean="0"/>
              <a:t>x is in the garage</a:t>
            </a:r>
            <a:r>
              <a:rPr lang="ja-JP" altLang="en-US" sz="2000" dirty="0" smtClean="0"/>
              <a:t>”</a:t>
            </a:r>
            <a:endParaRPr lang="en-US" altLang="ja-JP" sz="2000" dirty="0" smtClean="0"/>
          </a:p>
          <a:p>
            <a:pPr lvl="1"/>
            <a:r>
              <a:rPr lang="en-US" altLang="en-US" sz="2000" dirty="0" smtClean="0"/>
              <a:t>E(x): </a:t>
            </a:r>
            <a:r>
              <a:rPr lang="ja-JP" altLang="en-US" sz="2000" dirty="0" smtClean="0"/>
              <a:t>“</a:t>
            </a:r>
            <a:r>
              <a:rPr lang="en-US" altLang="ja-JP" sz="2000" dirty="0" smtClean="0"/>
              <a:t>x has an engine problem</a:t>
            </a:r>
            <a:r>
              <a:rPr lang="ja-JP" altLang="en-US" sz="2000" dirty="0" smtClean="0"/>
              <a:t>”</a:t>
            </a:r>
            <a:endParaRPr lang="en-US" altLang="ja-JP" sz="2000" dirty="0" smtClean="0"/>
          </a:p>
          <a:p>
            <a:pPr lvl="1"/>
            <a:r>
              <a:rPr lang="en-US" altLang="en-US" sz="2000" dirty="0" smtClean="0"/>
              <a:t>S(x): </a:t>
            </a:r>
            <a:r>
              <a:rPr lang="ja-JP" altLang="en-US" sz="2000" dirty="0" smtClean="0"/>
              <a:t>“</a:t>
            </a:r>
            <a:r>
              <a:rPr lang="en-US" altLang="ja-JP" sz="2000" dirty="0" smtClean="0"/>
              <a:t>x has been sold</a:t>
            </a:r>
            <a:r>
              <a:rPr lang="ja-JP" altLang="en-US" sz="2000" dirty="0" smtClean="0"/>
              <a:t>”</a:t>
            </a:r>
            <a:endParaRPr lang="th-TH" altLang="ja-JP" sz="2000" dirty="0"/>
          </a:p>
          <a:p>
            <a:pPr lvl="1"/>
            <a:r>
              <a:rPr lang="en-US" altLang="en-US" sz="2000" dirty="0" smtClean="0"/>
              <a:t>Universe of discourse </a:t>
            </a:r>
            <a:r>
              <a:rPr lang="th-TH" altLang="en-US" sz="2000" dirty="0" smtClean="0"/>
              <a:t>คือ</a:t>
            </a:r>
            <a:r>
              <a:rPr lang="th-TH" altLang="en-US" sz="2400" dirty="0" smtClean="0"/>
              <a:t> รถทั้งหมด</a:t>
            </a:r>
            <a:endParaRPr lang="en-US" altLang="en-US" sz="2400" dirty="0" smtClean="0"/>
          </a:p>
          <a:p>
            <a:r>
              <a:rPr lang="th-TH" altLang="en-US" sz="2400" dirty="0" smtClean="0"/>
              <a:t>ดังนั้นจะได้สมมุติฐานที่ว่า</a:t>
            </a:r>
            <a:r>
              <a:rPr lang="en-US" altLang="en-US" sz="2400" dirty="0" smtClean="0"/>
              <a:t>:</a:t>
            </a:r>
            <a:endParaRPr lang="en-US" altLang="en-US" sz="2400" dirty="0" smtClean="0"/>
          </a:p>
          <a:p>
            <a:pPr lvl="1"/>
            <a:r>
              <a:rPr lang="en-US" altLang="en-US" sz="2000" dirty="0" smtClean="0">
                <a:sym typeface="Symbol" panose="05050102010706020507" pitchFamily="18" charset="2"/>
              </a:rPr>
              <a:t></a:t>
            </a:r>
            <a:r>
              <a:rPr lang="en-US" altLang="en-US" sz="2000" dirty="0" smtClean="0"/>
              <a:t>x (G(x) </a:t>
            </a:r>
            <a:r>
              <a:rPr lang="en-US" altLang="en-US" sz="2000" dirty="0" smtClean="0">
                <a:sym typeface="Symbol" panose="05050102010706020507" pitchFamily="18" charset="2"/>
              </a:rPr>
              <a:t> E(x))</a:t>
            </a:r>
          </a:p>
          <a:p>
            <a:pPr lvl="1"/>
            <a:r>
              <a:rPr lang="en-US" altLang="en-US" sz="2000" dirty="0" smtClean="0">
                <a:sym typeface="Symbol" panose="05050102010706020507" pitchFamily="18" charset="2"/>
              </a:rPr>
              <a:t>x (G</a:t>
            </a:r>
            <a:r>
              <a:rPr lang="en-US" altLang="en-US" sz="2000" dirty="0" smtClean="0"/>
              <a:t>(x)</a:t>
            </a:r>
            <a:r>
              <a:rPr lang="en-US" altLang="en-US" sz="2000" dirty="0" smtClean="0">
                <a:sym typeface="Symbol" panose="05050102010706020507" pitchFamily="18" charset="2"/>
              </a:rPr>
              <a:t>  S(x))</a:t>
            </a:r>
          </a:p>
          <a:p>
            <a:r>
              <a:rPr lang="th-TH" altLang="en-US" sz="2800" dirty="0" smtClean="0">
                <a:sym typeface="Symbol" panose="05050102010706020507" pitchFamily="18" charset="2"/>
              </a:rPr>
              <a:t>ข้อสรุปที่ต้องการคือ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</a:t>
            </a:r>
            <a:r>
              <a:rPr lang="en-US" altLang="en-US" sz="2400" dirty="0" smtClean="0"/>
              <a:t>x (S(x) </a:t>
            </a:r>
            <a:r>
              <a:rPr lang="en-US" altLang="en-US" sz="2400" dirty="0" smtClean="0">
                <a:sym typeface="Symbol" panose="05050102010706020507" pitchFamily="18" charset="2"/>
              </a:rPr>
              <a:t> E(x))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8136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Proofs with Quantifiers: Example (2)</a:t>
            </a:r>
            <a:endParaRPr lang="en-US" altLang="en-US" smtClean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</a:t>
            </a:r>
            <a:r>
              <a:rPr lang="en-US" altLang="en-US" sz="2400" dirty="0" smtClean="0"/>
              <a:t>x (G(x) </a:t>
            </a:r>
            <a:r>
              <a:rPr lang="en-US" altLang="en-US" sz="2400" dirty="0" smtClean="0">
                <a:sym typeface="Symbol" panose="05050102010706020507" pitchFamily="18" charset="2"/>
              </a:rPr>
              <a:t> E(x))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1</a:t>
            </a:r>
            <a:r>
              <a:rPr lang="en-US" altLang="en-US" sz="2400" i="1" baseline="30000" dirty="0" smtClean="0">
                <a:sym typeface="Symbol" panose="05050102010706020507" pitchFamily="18" charset="2"/>
              </a:rPr>
              <a:t>st</a:t>
            </a:r>
            <a:r>
              <a:rPr lang="en-US" altLang="en-US" sz="2400" i="1" dirty="0" smtClean="0">
                <a:sym typeface="Symbol" panose="05050102010706020507" pitchFamily="18" charset="2"/>
              </a:rPr>
              <a:t> </a:t>
            </a:r>
            <a:r>
              <a:rPr lang="en-US" altLang="en-US" sz="2400" i="1" dirty="0" smtClean="0">
                <a:sym typeface="Symbol" panose="05050102010706020507" pitchFamily="18" charset="2"/>
              </a:rPr>
              <a:t>premise</a:t>
            </a:r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/>
              <a:t>(G(c</a:t>
            </a:r>
            <a:r>
              <a:rPr lang="en-US" altLang="en-US" sz="2400" dirty="0" smtClean="0"/>
              <a:t>)</a:t>
            </a:r>
            <a:r>
              <a:rPr lang="en-US" altLang="en-US" sz="2400" dirty="0" smtClean="0">
                <a:sym typeface="Symbol" panose="05050102010706020507" pitchFamily="18" charset="2"/>
              </a:rPr>
              <a:t>  E(c</a:t>
            </a:r>
            <a:r>
              <a:rPr lang="en-US" altLang="en-US" sz="2400" dirty="0" smtClean="0">
                <a:sym typeface="Symbol" panose="05050102010706020507" pitchFamily="18" charset="2"/>
              </a:rPr>
              <a:t>))</a:t>
            </a:r>
            <a:r>
              <a:rPr lang="th-TH" altLang="en-US" sz="2400" i="1" dirty="0" smtClean="0">
                <a:sym typeface="Symbol" panose="05050102010706020507" pitchFamily="18" charset="2"/>
              </a:rPr>
              <a:t>	              </a:t>
            </a:r>
            <a:r>
              <a:rPr lang="en-US" altLang="en-US" sz="2400" i="1" dirty="0" smtClean="0">
                <a:sym typeface="Symbol" panose="05050102010706020507" pitchFamily="18" charset="2"/>
              </a:rPr>
              <a:t>(</a:t>
            </a:r>
            <a:r>
              <a:rPr lang="en-US" altLang="en-US" sz="2400" i="1" dirty="0" smtClean="0">
                <a:sym typeface="Symbol" panose="05050102010706020507" pitchFamily="18" charset="2"/>
              </a:rPr>
              <a:t>1</a:t>
            </a:r>
            <a:r>
              <a:rPr lang="en-US" altLang="en-US" sz="2400" i="1" dirty="0" smtClean="0">
                <a:sym typeface="Symbol" panose="05050102010706020507" pitchFamily="18" charset="2"/>
              </a:rPr>
              <a:t>)</a:t>
            </a:r>
            <a:r>
              <a:rPr lang="th-TH" altLang="en-US" sz="2400" i="1" dirty="0" smtClean="0">
                <a:sym typeface="Symbol" panose="05050102010706020507" pitchFamily="18" charset="2"/>
              </a:rPr>
              <a:t> </a:t>
            </a:r>
            <a:r>
              <a:rPr lang="en-US" altLang="en-US" sz="2400" i="1" dirty="0"/>
              <a:t>Existential Instantiation</a:t>
            </a:r>
            <a:endParaRPr lang="th-TH" altLang="en-US" sz="2400" i="1" dirty="0"/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G(c</a:t>
            </a:r>
            <a:r>
              <a:rPr lang="en-US" altLang="en-US" sz="2400" dirty="0" smtClean="0">
                <a:sym typeface="Symbol" panose="05050102010706020507" pitchFamily="18" charset="2"/>
              </a:rPr>
              <a:t>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 (</a:t>
            </a:r>
            <a:r>
              <a:rPr lang="en-US" altLang="en-US" sz="2400" i="1" dirty="0" smtClean="0">
                <a:sym typeface="Symbol" panose="05050102010706020507" pitchFamily="18" charset="2"/>
              </a:rPr>
              <a:t>2</a:t>
            </a:r>
            <a:r>
              <a:rPr lang="en-US" altLang="en-US" sz="2400" i="1" dirty="0" smtClean="0">
                <a:sym typeface="Symbol" panose="05050102010706020507" pitchFamily="18" charset="2"/>
              </a:rPr>
              <a:t>) </a:t>
            </a:r>
            <a:r>
              <a:rPr lang="en-US" altLang="en-US" sz="2400" i="1" dirty="0" err="1" smtClean="0">
                <a:sym typeface="Symbol" panose="05050102010706020507" pitchFamily="18" charset="2"/>
              </a:rPr>
              <a:t>Simp</a:t>
            </a:r>
            <a:endParaRPr lang="en-US" altLang="en-US" sz="2400" i="1" dirty="0" smtClean="0">
              <a:sym typeface="Symbol" panose="05050102010706020507" pitchFamily="18" charset="2"/>
            </a:endParaRPr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x (G</a:t>
            </a:r>
            <a:r>
              <a:rPr lang="en-US" altLang="en-US" sz="2400" dirty="0" smtClean="0"/>
              <a:t>(x)</a:t>
            </a:r>
            <a:r>
              <a:rPr lang="en-US" altLang="en-US" sz="2400" dirty="0" smtClean="0">
                <a:sym typeface="Symbol" panose="05050102010706020507" pitchFamily="18" charset="2"/>
              </a:rPr>
              <a:t>  S(x))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2</a:t>
            </a:r>
            <a:r>
              <a:rPr lang="en-US" altLang="en-US" sz="2400" i="1" baseline="30000" dirty="0" smtClean="0">
                <a:sym typeface="Symbol" panose="05050102010706020507" pitchFamily="18" charset="2"/>
              </a:rPr>
              <a:t>nd</a:t>
            </a:r>
            <a:r>
              <a:rPr lang="en-US" altLang="en-US" sz="2400" i="1" dirty="0" smtClean="0">
                <a:sym typeface="Symbol" panose="05050102010706020507" pitchFamily="18" charset="2"/>
              </a:rPr>
              <a:t> </a:t>
            </a:r>
            <a:r>
              <a:rPr lang="en-US" altLang="en-US" sz="2400" i="1" dirty="0" smtClean="0">
                <a:sym typeface="Symbol" panose="05050102010706020507" pitchFamily="18" charset="2"/>
              </a:rPr>
              <a:t>premise</a:t>
            </a:r>
            <a:endParaRPr lang="en-US" altLang="en-US" sz="2400" i="1" dirty="0" smtClean="0">
              <a:sym typeface="Symbol" panose="05050102010706020507" pitchFamily="18" charset="2"/>
            </a:endParaRPr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G(c)  S(c)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 (</a:t>
            </a:r>
            <a:r>
              <a:rPr lang="en-US" altLang="en-US" sz="2400" i="1" dirty="0" smtClean="0">
                <a:sym typeface="Symbol" panose="05050102010706020507" pitchFamily="18" charset="2"/>
              </a:rPr>
              <a:t>4</a:t>
            </a:r>
            <a:r>
              <a:rPr lang="en-US" altLang="en-US" sz="2400" i="1" dirty="0" smtClean="0">
                <a:sym typeface="Symbol" panose="05050102010706020507" pitchFamily="18" charset="2"/>
              </a:rPr>
              <a:t>) Universal Instantiation</a:t>
            </a:r>
            <a:endParaRPr lang="en-US" altLang="en-US" sz="2400" i="1" dirty="0" smtClean="0">
              <a:sym typeface="Symbol" panose="05050102010706020507" pitchFamily="18" charset="2"/>
            </a:endParaRPr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S(c)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 (</a:t>
            </a:r>
            <a:r>
              <a:rPr lang="en-US" altLang="en-US" sz="2400" i="1" dirty="0" smtClean="0">
                <a:sym typeface="Symbol" panose="05050102010706020507" pitchFamily="18" charset="2"/>
              </a:rPr>
              <a:t>3</a:t>
            </a:r>
            <a:r>
              <a:rPr lang="en-US" altLang="en-US" sz="2400" i="1" dirty="0" smtClean="0">
                <a:sym typeface="Symbol" panose="05050102010706020507" pitchFamily="18" charset="2"/>
              </a:rPr>
              <a:t>),(</a:t>
            </a:r>
            <a:r>
              <a:rPr lang="en-US" altLang="en-US" sz="2400" i="1" dirty="0" smtClean="0">
                <a:sym typeface="Symbol" panose="05050102010706020507" pitchFamily="18" charset="2"/>
              </a:rPr>
              <a:t>5</a:t>
            </a:r>
            <a:r>
              <a:rPr lang="en-US" altLang="en-US" sz="2400" i="1" dirty="0" smtClean="0">
                <a:sym typeface="Symbol" panose="05050102010706020507" pitchFamily="18" charset="2"/>
              </a:rPr>
              <a:t>) MP</a:t>
            </a:r>
            <a:endParaRPr lang="en-US" altLang="en-US" sz="2400" i="1" dirty="0" smtClean="0">
              <a:sym typeface="Symbol" panose="05050102010706020507" pitchFamily="18" charset="2"/>
            </a:endParaRPr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E(c)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 (</a:t>
            </a:r>
            <a:r>
              <a:rPr lang="en-US" altLang="en-US" sz="2400" i="1" dirty="0" smtClean="0">
                <a:sym typeface="Symbol" panose="05050102010706020507" pitchFamily="18" charset="2"/>
              </a:rPr>
              <a:t>2</a:t>
            </a:r>
            <a:r>
              <a:rPr lang="en-US" altLang="en-US" sz="2400" i="1" dirty="0" smtClean="0">
                <a:sym typeface="Symbol" panose="05050102010706020507" pitchFamily="18" charset="2"/>
              </a:rPr>
              <a:t>) </a:t>
            </a:r>
            <a:r>
              <a:rPr lang="en-US" altLang="en-US" sz="2400" i="1" dirty="0" err="1" smtClean="0">
                <a:sym typeface="Symbol" panose="05050102010706020507" pitchFamily="18" charset="2"/>
              </a:rPr>
              <a:t>Simp</a:t>
            </a:r>
            <a:endParaRPr lang="en-US" altLang="en-US" sz="2400" i="1" dirty="0" smtClean="0">
              <a:sym typeface="Symbol" panose="05050102010706020507" pitchFamily="18" charset="2"/>
            </a:endParaRPr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S(c)  E(c)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 (</a:t>
            </a:r>
            <a:r>
              <a:rPr lang="en-US" altLang="en-US" sz="2400" i="1" dirty="0" smtClean="0">
                <a:sym typeface="Symbol" panose="05050102010706020507" pitchFamily="18" charset="2"/>
              </a:rPr>
              <a:t>6</a:t>
            </a:r>
            <a:r>
              <a:rPr lang="en-US" altLang="en-US" sz="2400" i="1" dirty="0" smtClean="0">
                <a:sym typeface="Symbol" panose="05050102010706020507" pitchFamily="18" charset="2"/>
              </a:rPr>
              <a:t>),(</a:t>
            </a:r>
            <a:r>
              <a:rPr lang="en-US" altLang="en-US" sz="2400" i="1" dirty="0" smtClean="0">
                <a:sym typeface="Symbol" panose="05050102010706020507" pitchFamily="18" charset="2"/>
              </a:rPr>
              <a:t>7</a:t>
            </a:r>
            <a:r>
              <a:rPr lang="en-US" altLang="en-US" sz="2400" i="1" dirty="0" smtClean="0">
                <a:sym typeface="Symbol" panose="05050102010706020507" pitchFamily="18" charset="2"/>
              </a:rPr>
              <a:t>) </a:t>
            </a:r>
            <a:r>
              <a:rPr lang="en-US" altLang="en-US" sz="2400" i="1" dirty="0" err="1" smtClean="0">
                <a:sym typeface="Symbol" panose="05050102010706020507" pitchFamily="18" charset="2"/>
              </a:rPr>
              <a:t>Conj</a:t>
            </a:r>
            <a:endParaRPr lang="en-US" altLang="en-US" sz="2400" i="1" dirty="0" smtClean="0">
              <a:sym typeface="Symbol" panose="05050102010706020507" pitchFamily="18" charset="2"/>
            </a:endParaRPr>
          </a:p>
          <a:p>
            <a:pPr marL="571500" indent="-514350">
              <a:buFont typeface="Calibri" panose="020F0502020204030204" pitchFamily="34" charset="0"/>
              <a:buAutoNum type="arabicPeriod"/>
              <a:tabLst>
                <a:tab pos="7942263" algn="r"/>
              </a:tabLst>
            </a:pPr>
            <a:r>
              <a:rPr lang="en-US" altLang="en-US" sz="2400" dirty="0" smtClean="0">
                <a:sym typeface="Symbol" panose="05050102010706020507" pitchFamily="18" charset="2"/>
              </a:rPr>
              <a:t></a:t>
            </a:r>
            <a:r>
              <a:rPr lang="en-US" altLang="en-US" sz="2400" dirty="0" smtClean="0"/>
              <a:t>x (</a:t>
            </a:r>
            <a:r>
              <a:rPr lang="en-US" altLang="en-US" sz="2400" dirty="0" smtClean="0">
                <a:sym typeface="Symbol" panose="05050102010706020507" pitchFamily="18" charset="2"/>
              </a:rPr>
              <a:t>S(x)  E(x))	</a:t>
            </a:r>
            <a:r>
              <a:rPr lang="en-US" altLang="en-US" sz="2400" i="1" dirty="0" smtClean="0">
                <a:sym typeface="Symbol" panose="05050102010706020507" pitchFamily="18" charset="2"/>
              </a:rPr>
              <a:t>  </a:t>
            </a:r>
            <a:r>
              <a:rPr lang="en-US" altLang="en-US" sz="2400" i="1" dirty="0" smtClean="0">
                <a:sym typeface="Symbol" panose="05050102010706020507" pitchFamily="18" charset="2"/>
              </a:rPr>
              <a:t>(8</a:t>
            </a:r>
            <a:r>
              <a:rPr lang="en-US" altLang="en-US" sz="2400" i="1" dirty="0" smtClean="0">
                <a:sym typeface="Symbol" panose="05050102010706020507" pitchFamily="18" charset="2"/>
              </a:rPr>
              <a:t>) </a:t>
            </a:r>
            <a:r>
              <a:rPr lang="en-US" altLang="en-US" sz="2400" i="1" dirty="0">
                <a:sym typeface="Symbol" panose="05050102010706020507" pitchFamily="18" charset="2"/>
              </a:rPr>
              <a:t>Existential generalization</a:t>
            </a:r>
            <a:endParaRPr lang="en-US" altLang="en-US" sz="2400" i="1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2115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ทำแบบฝึกหัดด้วยกันก่อนพักครึ่ง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r>
              <a:rPr lang="th-TH" sz="2800" dirty="0" smtClean="0"/>
              <a:t>จากข้อความต่อไปนี้ มีการใช้</a:t>
            </a:r>
            <a:r>
              <a:rPr lang="en-US" sz="2800" dirty="0" smtClean="0"/>
              <a:t> </a:t>
            </a:r>
            <a:r>
              <a:rPr lang="en-US" sz="2800" dirty="0"/>
              <a:t>rule of inference </a:t>
            </a:r>
            <a:r>
              <a:rPr lang="th-TH" sz="2800" dirty="0" smtClean="0"/>
              <a:t>อะไรบ้าง</a:t>
            </a:r>
            <a:endParaRPr lang="en-US" sz="2800" dirty="0"/>
          </a:p>
          <a:p>
            <a:pPr lvl="1"/>
            <a:r>
              <a:rPr lang="en-US" sz="2400" dirty="0" smtClean="0"/>
              <a:t>Alice </a:t>
            </a:r>
            <a:r>
              <a:rPr lang="en-US" sz="2400" dirty="0"/>
              <a:t>is a mathematics major. Therefore, Alice is </a:t>
            </a:r>
            <a:r>
              <a:rPr lang="en-US" sz="2400" dirty="0" smtClean="0"/>
              <a:t>either a</a:t>
            </a:r>
            <a:r>
              <a:rPr lang="th-TH" sz="2400" dirty="0" smtClean="0"/>
              <a:t> </a:t>
            </a:r>
            <a:r>
              <a:rPr lang="en-US" sz="2400" dirty="0" smtClean="0"/>
              <a:t>mathematics</a:t>
            </a:r>
            <a:r>
              <a:rPr lang="th-TH" sz="2400" dirty="0" smtClean="0"/>
              <a:t> </a:t>
            </a:r>
            <a:r>
              <a:rPr lang="en-US" sz="2400" dirty="0" smtClean="0"/>
              <a:t>major </a:t>
            </a:r>
            <a:r>
              <a:rPr lang="en-US" sz="2400" dirty="0"/>
              <a:t>or a computer </a:t>
            </a:r>
            <a:r>
              <a:rPr lang="en-US" sz="2400" dirty="0" smtClean="0"/>
              <a:t>science</a:t>
            </a:r>
            <a:r>
              <a:rPr lang="th-TH" sz="2400" dirty="0" smtClean="0"/>
              <a:t> </a:t>
            </a:r>
            <a:r>
              <a:rPr lang="en-US" sz="2400" dirty="0" smtClean="0"/>
              <a:t>major.</a:t>
            </a:r>
            <a:endParaRPr lang="th-TH" sz="2400" dirty="0" smtClean="0"/>
          </a:p>
          <a:p>
            <a:pPr lvl="1"/>
            <a:r>
              <a:rPr lang="en-US" sz="2400" dirty="0" smtClean="0"/>
              <a:t>Jerry </a:t>
            </a:r>
            <a:r>
              <a:rPr lang="en-US" sz="2400" dirty="0"/>
              <a:t>is a mathematics major and a computer </a:t>
            </a:r>
            <a:r>
              <a:rPr lang="en-US" sz="2400" dirty="0" smtClean="0"/>
              <a:t>science</a:t>
            </a:r>
            <a:r>
              <a:rPr lang="th-TH" sz="2400" dirty="0" smtClean="0"/>
              <a:t> </a:t>
            </a:r>
            <a:r>
              <a:rPr lang="en-US" sz="2400" dirty="0" smtClean="0"/>
              <a:t>major</a:t>
            </a:r>
            <a:r>
              <a:rPr lang="en-US" sz="2400" dirty="0"/>
              <a:t>. Therefore, Jerry is a mathematics </a:t>
            </a:r>
            <a:r>
              <a:rPr lang="en-US" sz="2400" dirty="0" smtClean="0"/>
              <a:t>major.</a:t>
            </a:r>
            <a:endParaRPr lang="th-TH" sz="2400" dirty="0" smtClean="0"/>
          </a:p>
          <a:p>
            <a:pPr lvl="1"/>
            <a:r>
              <a:rPr lang="en-US" sz="2400" dirty="0" smtClean="0"/>
              <a:t>If </a:t>
            </a:r>
            <a:r>
              <a:rPr lang="en-US" sz="2400" dirty="0"/>
              <a:t>it is rainy, then the pool will be closed. It is </a:t>
            </a:r>
            <a:r>
              <a:rPr lang="en-US" sz="2400" dirty="0" smtClean="0"/>
              <a:t>rainy.</a:t>
            </a:r>
            <a:r>
              <a:rPr lang="th-TH" sz="2400" dirty="0" smtClean="0"/>
              <a:t> </a:t>
            </a:r>
            <a:r>
              <a:rPr lang="en-US" sz="2400" dirty="0" smtClean="0"/>
              <a:t>Therefore</a:t>
            </a:r>
            <a:r>
              <a:rPr lang="en-US" sz="2400" dirty="0"/>
              <a:t>, the pool is </a:t>
            </a:r>
            <a:r>
              <a:rPr lang="en-US" sz="2400" dirty="0" smtClean="0"/>
              <a:t>closed.</a:t>
            </a:r>
            <a:endParaRPr lang="th-TH" sz="2400" dirty="0" smtClean="0"/>
          </a:p>
          <a:p>
            <a:pPr lvl="1"/>
            <a:r>
              <a:rPr lang="en-US" sz="2400" dirty="0" smtClean="0"/>
              <a:t>If </a:t>
            </a:r>
            <a:r>
              <a:rPr lang="en-US" sz="2400" dirty="0"/>
              <a:t>it snows today, the university will close. The </a:t>
            </a:r>
            <a:r>
              <a:rPr lang="en-US" sz="2400" dirty="0" smtClean="0"/>
              <a:t>university </a:t>
            </a:r>
            <a:r>
              <a:rPr lang="en-US" sz="2400" dirty="0"/>
              <a:t>is not closed today. Therefore, it did not </a:t>
            </a:r>
            <a:r>
              <a:rPr lang="en-US" sz="2400" dirty="0" smtClean="0"/>
              <a:t>snow</a:t>
            </a:r>
            <a:r>
              <a:rPr lang="th-TH" sz="2400" dirty="0" smtClean="0"/>
              <a:t> </a:t>
            </a:r>
            <a:r>
              <a:rPr lang="en-US" sz="2400" dirty="0" smtClean="0"/>
              <a:t>today.</a:t>
            </a:r>
            <a:endParaRPr lang="th-TH" sz="2400" dirty="0" smtClean="0"/>
          </a:p>
          <a:p>
            <a:pPr lvl="1"/>
            <a:r>
              <a:rPr lang="en-US" sz="2400" dirty="0" smtClean="0"/>
              <a:t>If </a:t>
            </a:r>
            <a:r>
              <a:rPr lang="en-US" sz="2400" dirty="0"/>
              <a:t>I go swimming, then I will stay in the sun too </a:t>
            </a:r>
            <a:r>
              <a:rPr lang="en-US" sz="2400" dirty="0" smtClean="0"/>
              <a:t>long.</a:t>
            </a:r>
            <a:r>
              <a:rPr lang="th-TH" sz="2400" dirty="0"/>
              <a:t> </a:t>
            </a:r>
            <a:r>
              <a:rPr lang="en-US" sz="2400" dirty="0" smtClean="0"/>
              <a:t>If </a:t>
            </a:r>
            <a:r>
              <a:rPr lang="en-US" sz="2400" dirty="0"/>
              <a:t>I stay in the sun too long, then </a:t>
            </a:r>
            <a:r>
              <a:rPr lang="en-US" sz="2400" dirty="0" smtClean="0"/>
              <a:t>I</a:t>
            </a:r>
            <a:r>
              <a:rPr lang="th-TH" sz="2400" dirty="0" smtClean="0"/>
              <a:t> </a:t>
            </a:r>
            <a:r>
              <a:rPr lang="en-US" sz="2400" dirty="0" smtClean="0"/>
              <a:t>will </a:t>
            </a:r>
            <a:r>
              <a:rPr lang="en-US" sz="2400" dirty="0"/>
              <a:t>sunburn. </a:t>
            </a:r>
            <a:r>
              <a:rPr lang="en-US" sz="2400" dirty="0" smtClean="0"/>
              <a:t>Therefore</a:t>
            </a:r>
            <a:r>
              <a:rPr lang="en-US" sz="2400" dirty="0"/>
              <a:t>, if I go swimming, then I will sunburn.</a:t>
            </a:r>
          </a:p>
        </p:txBody>
      </p:sp>
    </p:spTree>
    <p:extLst>
      <p:ext uri="{BB962C8B-B14F-4D97-AF65-F5344CB8AC3E}">
        <p14:creationId xmlns:p14="http://schemas.microsoft.com/office/powerpoint/2010/main" val="40767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ทำแบบฝึกหัดด้วยกันก่อนพักครึ่ง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จงหาขั้นตอนที่ผิดพลาดระหว่างการพิสูจน์ว่า</a:t>
            </a:r>
          </a:p>
          <a:p>
            <a:pPr marL="0" indent="0">
              <a:buNone/>
            </a:pPr>
            <a:r>
              <a:rPr lang="th-TH" dirty="0" smtClean="0"/>
              <a:t> 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70C0"/>
                </a:solidFill>
              </a:rPr>
              <a:t>∃</a:t>
            </a:r>
            <a:r>
              <a:rPr lang="en-US" sz="2800" dirty="0" err="1">
                <a:solidFill>
                  <a:srgbClr val="0070C0"/>
                </a:solidFill>
              </a:rPr>
              <a:t>xP</a:t>
            </a:r>
            <a:r>
              <a:rPr lang="en-US" sz="2800" dirty="0">
                <a:solidFill>
                  <a:srgbClr val="0070C0"/>
                </a:solidFill>
              </a:rPr>
              <a:t>(x) </a:t>
            </a:r>
            <a:r>
              <a:rPr lang="en-US" sz="2800" dirty="0" smtClean="0">
                <a:solidFill>
                  <a:srgbClr val="0070C0"/>
                </a:solidFill>
              </a:rPr>
              <a:t>∨</a:t>
            </a:r>
            <a:r>
              <a:rPr lang="th-TH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∃</a:t>
            </a:r>
            <a:r>
              <a:rPr lang="en-US" sz="2800" dirty="0" err="1">
                <a:solidFill>
                  <a:srgbClr val="0070C0"/>
                </a:solidFill>
              </a:rPr>
              <a:t>xQ</a:t>
            </a:r>
            <a:r>
              <a:rPr lang="en-US" sz="2800" dirty="0">
                <a:solidFill>
                  <a:srgbClr val="0070C0"/>
                </a:solidFill>
              </a:rPr>
              <a:t>(x) </a:t>
            </a:r>
            <a:r>
              <a:rPr lang="en-US" sz="2800" dirty="0"/>
              <a:t>is true </a:t>
            </a:r>
            <a:r>
              <a:rPr lang="en-US" sz="2800" dirty="0" smtClean="0"/>
              <a:t>then</a:t>
            </a:r>
            <a:r>
              <a:rPr lang="th-TH" sz="2800" dirty="0" smtClean="0"/>
              <a:t>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∃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x(P(x) ∧ Q(x)) </a:t>
            </a:r>
            <a:r>
              <a:rPr lang="en-US" sz="2800" dirty="0"/>
              <a:t>is true.</a:t>
            </a:r>
          </a:p>
          <a:p>
            <a:pPr marL="835025" lvl="1" indent="-514350">
              <a:buFont typeface="+mj-lt"/>
              <a:buAutoNum type="arabicPeriod"/>
            </a:pPr>
            <a:r>
              <a:rPr lang="en-US" dirty="0" smtClean="0"/>
              <a:t>∃</a:t>
            </a:r>
            <a:r>
              <a:rPr lang="en-US" dirty="0" err="1"/>
              <a:t>xP</a:t>
            </a:r>
            <a:r>
              <a:rPr lang="en-US" dirty="0"/>
              <a:t>(x) ∨∃</a:t>
            </a:r>
            <a:r>
              <a:rPr lang="en-US" dirty="0" err="1"/>
              <a:t>xQ</a:t>
            </a:r>
            <a:r>
              <a:rPr lang="en-US" dirty="0"/>
              <a:t>(x) </a:t>
            </a:r>
            <a:r>
              <a:rPr lang="th-TH" dirty="0" smtClean="0"/>
              <a:t>	</a:t>
            </a:r>
            <a:r>
              <a:rPr lang="en-US" dirty="0" smtClean="0"/>
              <a:t>Premise</a:t>
            </a:r>
            <a:endParaRPr lang="en-US" dirty="0"/>
          </a:p>
          <a:p>
            <a:pPr marL="835025" lvl="1" indent="-514350">
              <a:buFont typeface="+mj-lt"/>
              <a:buAutoNum type="arabicPeriod"/>
            </a:pPr>
            <a:r>
              <a:rPr lang="en-US" dirty="0" smtClean="0"/>
              <a:t>∃</a:t>
            </a:r>
            <a:r>
              <a:rPr lang="en-US" dirty="0" err="1"/>
              <a:t>xP</a:t>
            </a:r>
            <a:r>
              <a:rPr lang="en-US" dirty="0"/>
              <a:t>(x) </a:t>
            </a:r>
            <a:r>
              <a:rPr lang="th-TH" dirty="0" smtClean="0"/>
              <a:t>			</a:t>
            </a:r>
            <a:r>
              <a:rPr lang="en-US" dirty="0" smtClean="0"/>
              <a:t>Simpliﬁcation </a:t>
            </a:r>
            <a:r>
              <a:rPr lang="en-US" dirty="0"/>
              <a:t>from (1)</a:t>
            </a:r>
          </a:p>
          <a:p>
            <a:pPr marL="835025" lvl="1" indent="-514350">
              <a:buFont typeface="+mj-lt"/>
              <a:buAutoNum type="arabicPeriod"/>
            </a:pPr>
            <a:r>
              <a:rPr lang="en-US" dirty="0" smtClean="0"/>
              <a:t>P(c) </a:t>
            </a:r>
            <a:r>
              <a:rPr lang="th-TH" dirty="0" smtClean="0"/>
              <a:t>			</a:t>
            </a:r>
            <a:r>
              <a:rPr lang="en-US" dirty="0" smtClean="0"/>
              <a:t>Existential </a:t>
            </a:r>
            <a:r>
              <a:rPr lang="en-US" dirty="0"/>
              <a:t>instantiation from (2)</a:t>
            </a:r>
          </a:p>
          <a:p>
            <a:pPr marL="835025" lvl="1" indent="-514350">
              <a:buFont typeface="+mj-lt"/>
              <a:buAutoNum type="arabicPeriod"/>
            </a:pPr>
            <a:r>
              <a:rPr lang="en-US" dirty="0" smtClean="0"/>
              <a:t>∃</a:t>
            </a:r>
            <a:r>
              <a:rPr lang="en-US" dirty="0" err="1"/>
              <a:t>xQ</a:t>
            </a:r>
            <a:r>
              <a:rPr lang="en-US" dirty="0"/>
              <a:t>(x) </a:t>
            </a:r>
            <a:r>
              <a:rPr lang="th-TH" dirty="0" smtClean="0"/>
              <a:t>		</a:t>
            </a:r>
            <a:r>
              <a:rPr lang="en-US" dirty="0" smtClean="0"/>
              <a:t>Simpliﬁcation </a:t>
            </a:r>
            <a:r>
              <a:rPr lang="en-US" dirty="0"/>
              <a:t>from (1)</a:t>
            </a:r>
          </a:p>
          <a:p>
            <a:pPr marL="835025" lvl="1" indent="-514350">
              <a:buFont typeface="+mj-lt"/>
              <a:buAutoNum type="arabicPeriod"/>
            </a:pPr>
            <a:r>
              <a:rPr lang="en-US" dirty="0" smtClean="0"/>
              <a:t>Q(c</a:t>
            </a:r>
            <a:r>
              <a:rPr lang="en-US" dirty="0"/>
              <a:t>) </a:t>
            </a:r>
            <a:r>
              <a:rPr lang="th-TH" dirty="0" smtClean="0"/>
              <a:t>			</a:t>
            </a:r>
            <a:r>
              <a:rPr lang="en-US" dirty="0" smtClean="0"/>
              <a:t>Existential </a:t>
            </a:r>
            <a:r>
              <a:rPr lang="en-US" dirty="0"/>
              <a:t>instantiation from (4)</a:t>
            </a:r>
          </a:p>
          <a:p>
            <a:pPr marL="835025" lvl="1" indent="-514350">
              <a:buFont typeface="+mj-lt"/>
              <a:buAutoNum type="arabicPeriod"/>
            </a:pPr>
            <a:r>
              <a:rPr lang="en-US" dirty="0" smtClean="0"/>
              <a:t>P(c</a:t>
            </a:r>
            <a:r>
              <a:rPr lang="en-US" dirty="0"/>
              <a:t>) ∧ Q(c) </a:t>
            </a:r>
            <a:r>
              <a:rPr lang="th-TH" dirty="0" smtClean="0"/>
              <a:t>		</a:t>
            </a:r>
            <a:r>
              <a:rPr lang="en-US" dirty="0" smtClean="0"/>
              <a:t>Conjunction </a:t>
            </a:r>
            <a:r>
              <a:rPr lang="en-US" dirty="0"/>
              <a:t>from (3) and (5)</a:t>
            </a:r>
          </a:p>
          <a:p>
            <a:pPr marL="835025" lvl="1" indent="-514350">
              <a:buFont typeface="+mj-lt"/>
              <a:buAutoNum type="arabicPeriod"/>
            </a:pPr>
            <a:r>
              <a:rPr lang="en-US" dirty="0" smtClean="0"/>
              <a:t>∃</a:t>
            </a:r>
            <a:r>
              <a:rPr lang="en-US" dirty="0"/>
              <a:t>x(P(x) ∧ Q(x)) </a:t>
            </a:r>
            <a:r>
              <a:rPr lang="th-TH" dirty="0" smtClean="0"/>
              <a:t>	</a:t>
            </a:r>
            <a:r>
              <a:rPr lang="en-US" dirty="0" smtClean="0"/>
              <a:t>Existential </a:t>
            </a:r>
            <a:r>
              <a:rPr lang="en-US" dirty="0"/>
              <a:t>generalization</a:t>
            </a:r>
          </a:p>
        </p:txBody>
      </p:sp>
    </p:spTree>
    <p:extLst>
      <p:ext uri="{BB962C8B-B14F-4D97-AF65-F5344CB8AC3E}">
        <p14:creationId xmlns:p14="http://schemas.microsoft.com/office/powerpoint/2010/main" val="35394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วิธีการ </a:t>
            </a:r>
            <a:r>
              <a:rPr lang="en-US" altLang="en-US" dirty="0" smtClean="0"/>
              <a:t>Proofs</a:t>
            </a:r>
            <a:endParaRPr lang="en-US" altLang="en-US" dirty="0" smtClean="0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Trivial proofs</a:t>
            </a:r>
          </a:p>
          <a:p>
            <a:r>
              <a:rPr lang="en-US" altLang="en-US" sz="2800" dirty="0" smtClean="0"/>
              <a:t>Vacuous proofs</a:t>
            </a:r>
          </a:p>
          <a:p>
            <a:r>
              <a:rPr lang="en-US" altLang="en-US" sz="2800" dirty="0" smtClean="0">
                <a:solidFill>
                  <a:srgbClr val="FF0000"/>
                </a:solidFill>
              </a:rPr>
              <a:t>Direct proofs</a:t>
            </a:r>
          </a:p>
          <a:p>
            <a:r>
              <a:rPr lang="en-US" altLang="en-US" sz="2800" dirty="0" smtClean="0">
                <a:solidFill>
                  <a:srgbClr val="FF0000"/>
                </a:solidFill>
              </a:rPr>
              <a:t>Proof by Contrapositive (indirect proof)</a:t>
            </a:r>
          </a:p>
          <a:p>
            <a:r>
              <a:rPr lang="en-US" altLang="en-US" sz="2800" dirty="0" smtClean="0">
                <a:solidFill>
                  <a:srgbClr val="FF0000"/>
                </a:solidFill>
              </a:rPr>
              <a:t>Proof by Contradiction (indirect proof, aka refutation)</a:t>
            </a:r>
          </a:p>
          <a:p>
            <a:r>
              <a:rPr lang="en-US" altLang="en-US" sz="2800" dirty="0" smtClean="0">
                <a:solidFill>
                  <a:srgbClr val="FF0000"/>
                </a:solidFill>
              </a:rPr>
              <a:t>Proof by Cases (sometimes using WLOG)</a:t>
            </a:r>
          </a:p>
          <a:p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Proofs of equivalence</a:t>
            </a:r>
          </a:p>
          <a:p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Existence Proofs (Constructive &amp; </a:t>
            </a:r>
            <a:r>
              <a:rPr lang="en-US" altLang="en-US" sz="2800" dirty="0" err="1" smtClean="0">
                <a:solidFill>
                  <a:schemeClr val="bg1">
                    <a:lumMod val="50000"/>
                  </a:schemeClr>
                </a:solidFill>
              </a:rPr>
              <a:t>Nonconstructive</a:t>
            </a: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Uniqueness Proofs</a:t>
            </a:r>
          </a:p>
        </p:txBody>
      </p:sp>
    </p:spTree>
    <p:extLst>
      <p:ext uri="{BB962C8B-B14F-4D97-AF65-F5344CB8AC3E}">
        <p14:creationId xmlns:p14="http://schemas.microsoft.com/office/powerpoint/2010/main" val="2094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Trivial Proofs 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ข้อสรุปเป็นจริงได้ โดยไม่จำเป็นต้องมีสมมุติฐาน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r>
              <a:rPr lang="en-US" altLang="en-US" dirty="0"/>
              <a:t>T</a:t>
            </a:r>
            <a:r>
              <a:rPr lang="en-US" altLang="en-US" dirty="0" smtClean="0"/>
              <a:t>rivial </a:t>
            </a:r>
            <a:r>
              <a:rPr lang="en-US" altLang="en-US" dirty="0" smtClean="0"/>
              <a:t>proof </a:t>
            </a:r>
            <a:r>
              <a:rPr lang="th-TH" altLang="en-US" dirty="0" smtClean="0"/>
              <a:t>ใช้เมื่อข้อสรุปเป็นจริงเสมอ เช่น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if q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true, </a:t>
            </a:r>
            <a:r>
              <a:rPr lang="th-TH" altLang="en-US" dirty="0" smtClean="0"/>
              <a:t>แล้ว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</a:t>
            </a:r>
            <a:r>
              <a:rPr lang="en-US" altLang="en-US" dirty="0" err="1" smtClean="0">
                <a:sym typeface="Symbol" panose="05050102010706020507" pitchFamily="18" charset="2"/>
              </a:rPr>
              <a:t>q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เป็น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true</a:t>
            </a:r>
          </a:p>
          <a:p>
            <a:r>
              <a:rPr lang="th-TH" altLang="en-US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b="1" dirty="0" smtClean="0">
                <a:sym typeface="Symbol" panose="05050102010706020507" pitchFamily="18" charset="2"/>
              </a:rPr>
              <a:t>:</a:t>
            </a:r>
            <a:r>
              <a:rPr lang="th-TH" altLang="en-US" dirty="0" smtClean="0">
                <a:sym typeface="Symbol" panose="05050102010706020507" pitchFamily="18" charset="2"/>
              </a:rPr>
              <a:t> จง</a:t>
            </a:r>
            <a:r>
              <a:rPr lang="th-TH" altLang="ja-JP" dirty="0" smtClean="0">
                <a:sym typeface="Symbol" panose="05050102010706020507" pitchFamily="18" charset="2"/>
              </a:rPr>
              <a:t>พิสูจน์  </a:t>
            </a:r>
            <a:r>
              <a:rPr lang="th-TH" altLang="ja-JP" b="1" dirty="0" smtClean="0">
                <a:sym typeface="Symbol" panose="05050102010706020507" pitchFamily="18" charset="2"/>
              </a:rPr>
              <a:t>ถ้า</a:t>
            </a:r>
            <a:r>
              <a:rPr lang="en-US" altLang="ja-JP" b="1" dirty="0" smtClean="0">
                <a:sym typeface="Symbol" panose="05050102010706020507" pitchFamily="18" charset="2"/>
              </a:rPr>
              <a:t> </a:t>
            </a:r>
            <a:r>
              <a:rPr lang="en-US" altLang="ja-JP" b="1" dirty="0" smtClean="0">
                <a:sym typeface="Symbol" panose="05050102010706020507" pitchFamily="18" charset="2"/>
              </a:rPr>
              <a:t>x&gt;0 </a:t>
            </a:r>
            <a:r>
              <a:rPr lang="th-TH" altLang="ja-JP" b="1" dirty="0" smtClean="0">
                <a:sym typeface="Symbol" panose="05050102010706020507" pitchFamily="18" charset="2"/>
              </a:rPr>
              <a:t>แล้ว</a:t>
            </a:r>
            <a:r>
              <a:rPr lang="en-US" altLang="ja-JP" b="1" dirty="0" smtClean="0">
                <a:sym typeface="Symbol" panose="05050102010706020507" pitchFamily="18" charset="2"/>
              </a:rPr>
              <a:t> </a:t>
            </a:r>
            <a:r>
              <a:rPr lang="en-US" altLang="ja-JP" b="1" dirty="0" smtClean="0">
                <a:sym typeface="Symbol" panose="05050102010706020507" pitchFamily="18" charset="2"/>
              </a:rPr>
              <a:t>(x+1)</a:t>
            </a:r>
            <a:r>
              <a:rPr lang="en-US" altLang="ja-JP" b="1" baseline="30000" dirty="0" smtClean="0">
                <a:sym typeface="Symbol" panose="05050102010706020507" pitchFamily="18" charset="2"/>
              </a:rPr>
              <a:t>2</a:t>
            </a:r>
            <a:r>
              <a:rPr lang="en-US" altLang="ja-JP" b="1" dirty="0" smtClean="0">
                <a:sym typeface="Symbol" panose="05050102010706020507" pitchFamily="18" charset="2"/>
              </a:rPr>
              <a:t> – 2x  </a:t>
            </a:r>
            <a:r>
              <a:rPr lang="en-US" altLang="ja-JP" b="1" dirty="0" smtClean="0">
                <a:sym typeface="Symbol" panose="05050102010706020507" pitchFamily="18" charset="2"/>
              </a:rPr>
              <a:t>x</a:t>
            </a:r>
            <a:r>
              <a:rPr lang="en-US" altLang="ja-JP" b="1" baseline="30000" dirty="0" smtClean="0">
                <a:sym typeface="Symbol" panose="05050102010706020507" pitchFamily="18" charset="2"/>
              </a:rPr>
              <a:t>2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09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ทำไมต้องพิสูจน์ </a:t>
            </a:r>
            <a:r>
              <a:rPr lang="en-US" altLang="en-US" dirty="0" smtClean="0"/>
              <a:t>(2)</a:t>
            </a:r>
            <a:endParaRPr lang="en-US" altLang="en-US" dirty="0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การพิสูจน์ทางคณิตศาสตร์มีความจำเป็นทางด้านคอมพิวเตอร์</a:t>
            </a:r>
          </a:p>
          <a:p>
            <a:pPr lvl="1"/>
            <a:r>
              <a:rPr lang="th-TH" altLang="en-US" sz="2800" dirty="0" smtClean="0"/>
              <a:t>ควรจะพยายามพิสูจน์ </a:t>
            </a:r>
            <a:r>
              <a:rPr lang="en-US" altLang="en-US" sz="2800" dirty="0" smtClean="0"/>
              <a:t>algorithm </a:t>
            </a:r>
            <a:endParaRPr lang="en-US" altLang="en-US" sz="2800" dirty="0" smtClean="0"/>
          </a:p>
          <a:p>
            <a:pPr lvl="2"/>
            <a:r>
              <a:rPr lang="en-US" altLang="en-US" sz="2400" u="sng" dirty="0" smtClean="0"/>
              <a:t>terminates</a:t>
            </a:r>
            <a:r>
              <a:rPr lang="en-US" altLang="en-US" sz="2400" dirty="0" smtClean="0"/>
              <a:t> </a:t>
            </a:r>
          </a:p>
          <a:p>
            <a:pPr lvl="2"/>
            <a:r>
              <a:rPr lang="en-US" altLang="en-US" sz="2400" u="sng" dirty="0" smtClean="0"/>
              <a:t>sound</a:t>
            </a:r>
            <a:r>
              <a:rPr lang="en-US" altLang="en-US" sz="2400" dirty="0" smtClean="0"/>
              <a:t>, </a:t>
            </a:r>
            <a:r>
              <a:rPr lang="en-US" altLang="en-US" sz="2400" u="sng" dirty="0" smtClean="0"/>
              <a:t>complete</a:t>
            </a:r>
            <a:r>
              <a:rPr lang="en-US" altLang="en-US" sz="2400" dirty="0" smtClean="0"/>
              <a:t>, </a:t>
            </a:r>
            <a:r>
              <a:rPr lang="en-US" altLang="en-US" sz="2400" u="sng" dirty="0" smtClean="0"/>
              <a:t>optimal</a:t>
            </a:r>
            <a:endParaRPr lang="en-US" altLang="en-US" sz="2400" dirty="0" smtClean="0"/>
          </a:p>
          <a:p>
            <a:pPr lvl="2"/>
            <a:r>
              <a:rPr lang="en-US" altLang="en-US" sz="2400" dirty="0" smtClean="0"/>
              <a:t>finds </a:t>
            </a:r>
            <a:r>
              <a:rPr lang="en-US" altLang="en-US" sz="2400" u="sng" dirty="0" smtClean="0"/>
              <a:t>optimal solution</a:t>
            </a:r>
          </a:p>
          <a:p>
            <a:pPr lvl="1"/>
            <a:r>
              <a:rPr lang="th-TH" altLang="en-US" sz="2800" dirty="0" smtClean="0"/>
              <a:t>เพื่อแสดงว่าวิธีดังกล่าวมีประสิทธิภาพมากกว่าวิธีอื่นๆ</a:t>
            </a:r>
          </a:p>
          <a:p>
            <a:pPr lvl="1"/>
            <a:r>
              <a:rPr lang="th-TH" altLang="en-US" sz="2800" dirty="0" smtClean="0"/>
              <a:t>การพิสูจน์คุณสมบัติของโครงสร้างข้อมูล อาจะนำทางไปสู่ </a:t>
            </a:r>
            <a:r>
              <a:rPr lang="en-US" altLang="en-US" sz="2800" dirty="0" smtClean="0"/>
              <a:t>algorithm </a:t>
            </a:r>
            <a:r>
              <a:rPr lang="th-TH" altLang="en-US" sz="2800" dirty="0" smtClean="0"/>
              <a:t>ใหม่ที่ง่ายและมีประสิทธิภาพมากกว่าเดิม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666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Vacuous Proofs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ถ้ารู้ว่า สมมุติฐาน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 </a:t>
            </a:r>
            <a:r>
              <a:rPr lang="th-TH" altLang="en-US" sz="2800" dirty="0" smtClean="0"/>
              <a:t>เป็นเท็จ</a:t>
            </a:r>
            <a:endParaRPr lang="en-US" altLang="en-US" sz="2800" dirty="0" smtClean="0"/>
          </a:p>
          <a:p>
            <a:r>
              <a:rPr lang="th-TH" altLang="en-US" sz="2800" dirty="0" smtClean="0"/>
              <a:t>แล้วสามารถสรุปได้ว่า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q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เป็นจริงเสมอ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r>
              <a:rPr lang="en-US" altLang="en-US" sz="2800" dirty="0">
                <a:sym typeface="Symbol" panose="05050102010706020507" pitchFamily="18" charset="2"/>
              </a:rPr>
              <a:t>V</a:t>
            </a:r>
            <a:r>
              <a:rPr lang="en-US" altLang="en-US" sz="2800" dirty="0" smtClean="0">
                <a:sym typeface="Symbol" panose="05050102010706020507" pitchFamily="18" charset="2"/>
              </a:rPr>
              <a:t>acuous </a:t>
            </a:r>
            <a:r>
              <a:rPr lang="en-US" altLang="en-US" sz="2800" dirty="0" smtClean="0">
                <a:sym typeface="Symbol" panose="05050102010706020507" pitchFamily="18" charset="2"/>
              </a:rPr>
              <a:t>proof </a:t>
            </a:r>
            <a:r>
              <a:rPr lang="th-TH" altLang="en-US" sz="2800" dirty="0" smtClean="0">
                <a:sym typeface="Symbol" panose="05050102010706020507" pitchFamily="18" charset="2"/>
              </a:rPr>
              <a:t>เป็นการพิสูจน์ที่อยู่บนฐานข้อเท็จจริงที่ไม่มีค่าในขอบเขตที่กำหนดมาทำให้สมมุติฐานเป็นจริงได้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endParaRPr lang="th-TH" altLang="en-US" sz="2800" dirty="0" smtClean="0">
              <a:sym typeface="Symbol" panose="05050102010706020507" pitchFamily="18" charset="2"/>
            </a:endParaRPr>
          </a:p>
          <a:p>
            <a:r>
              <a:rPr lang="th-TH" altLang="en-US" sz="2800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2800" b="1" dirty="0" smtClean="0">
                <a:sym typeface="Symbol" panose="05050102010706020507" pitchFamily="18" charset="2"/>
              </a:rPr>
              <a:t>:</a:t>
            </a:r>
            <a:endParaRPr lang="en-US" altLang="en-US" sz="2800" b="1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If x is a prime number divisible by 16, then x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sz="2400" dirty="0" smtClean="0">
                <a:sym typeface="Symbol" panose="05050102010706020507" pitchFamily="18" charset="2"/>
              </a:rPr>
              <a:t> &lt;</a:t>
            </a:r>
            <a:r>
              <a:rPr lang="en-US" altLang="en-US" sz="2400" dirty="0" smtClean="0">
                <a:sym typeface="Symbol" panose="05050102010706020507" pitchFamily="18" charset="2"/>
              </a:rPr>
              <a:t>0</a:t>
            </a:r>
            <a:endParaRPr lang="th-TH" altLang="en-US" sz="2400" dirty="0" smtClean="0">
              <a:sym typeface="Symbol" panose="05050102010706020507" pitchFamily="18" charset="2"/>
            </a:endParaRPr>
          </a:p>
          <a:p>
            <a:pPr marL="366713" lvl="1" indent="0">
              <a:buNone/>
            </a:pPr>
            <a:r>
              <a:rPr lang="en-US" altLang="en-US" sz="2400" dirty="0" smtClean="0">
                <a:sym typeface="Symbol" panose="05050102010706020507" pitchFamily="18" charset="2"/>
              </a:rPr>
              <a:t>	(</a:t>
            </a:r>
            <a:r>
              <a:rPr lang="th-TH" altLang="en-US" sz="2400" dirty="0" smtClean="0">
                <a:sym typeface="Symbol" panose="05050102010706020507" pitchFamily="18" charset="2"/>
              </a:rPr>
              <a:t>บางครั้งข้อสรุปที่ได้ก็ฝืนกับหลักความจริง</a:t>
            </a:r>
            <a:r>
              <a:rPr lang="en-US" altLang="en-US" sz="2400" dirty="0" smtClean="0">
                <a:sym typeface="Symbol" panose="05050102010706020507" pitchFamily="18" charset="2"/>
              </a:rPr>
              <a:t>)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15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Direct Proofs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70512" cy="4495800"/>
          </a:xfrm>
        </p:spPr>
        <p:txBody>
          <a:bodyPr/>
          <a:lstStyle/>
          <a:p>
            <a:r>
              <a:rPr lang="th-TH" altLang="en-US" dirty="0" smtClean="0"/>
              <a:t>การพิสูจน์ที่เห็นในตัวอย่างมาตลอดเป็น </a:t>
            </a:r>
            <a:r>
              <a:rPr lang="en-US" altLang="en-US" u="sng" dirty="0" smtClean="0"/>
              <a:t>direct</a:t>
            </a:r>
            <a:r>
              <a:rPr lang="en-US" altLang="en-US" dirty="0" smtClean="0"/>
              <a:t> </a:t>
            </a:r>
            <a:r>
              <a:rPr lang="en-US" altLang="en-US" dirty="0" smtClean="0"/>
              <a:t>proofs</a:t>
            </a:r>
          </a:p>
          <a:p>
            <a:r>
              <a:rPr lang="th-TH" altLang="en-US" dirty="0" smtClean="0"/>
              <a:t>ใน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direct proof</a:t>
            </a:r>
          </a:p>
          <a:p>
            <a:pPr lvl="1"/>
            <a:r>
              <a:rPr lang="th-TH" altLang="en-US" dirty="0" smtClean="0"/>
              <a:t>ต้องมีการกำหนดสมมุติฐาน</a:t>
            </a:r>
            <a:r>
              <a:rPr lang="en-US" altLang="en-US" dirty="0" smtClean="0"/>
              <a:t> p</a:t>
            </a:r>
            <a:endParaRPr lang="th-TH" altLang="en-US" dirty="0" smtClean="0"/>
          </a:p>
          <a:p>
            <a:pPr lvl="1"/>
            <a:r>
              <a:rPr lang="th-TH" altLang="en-US" dirty="0" smtClean="0"/>
              <a:t>ใช้ </a:t>
            </a:r>
            <a:r>
              <a:rPr lang="en-US" altLang="en-US" dirty="0"/>
              <a:t>rules of </a:t>
            </a:r>
            <a:r>
              <a:rPr lang="en-US" altLang="en-US" dirty="0" smtClean="0"/>
              <a:t>inference</a:t>
            </a:r>
            <a:r>
              <a:rPr lang="th-TH" altLang="en-US" dirty="0" smtClean="0"/>
              <a:t> ในการสรุปข้อมูลเป็นลำดับ</a:t>
            </a:r>
            <a:endParaRPr lang="en-US" altLang="en-US" dirty="0"/>
          </a:p>
          <a:p>
            <a:pPr lvl="1"/>
            <a:r>
              <a:rPr lang="th-TH" altLang="en-US" dirty="0" smtClean="0"/>
              <a:t>เพื่อจะแสดงให้ได้ว่าข้อสรุป </a:t>
            </a:r>
            <a:r>
              <a:rPr lang="en-US" altLang="en-US" dirty="0" smtClean="0"/>
              <a:t>q </a:t>
            </a:r>
            <a:r>
              <a:rPr lang="th-TH" altLang="en-US" dirty="0" smtClean="0"/>
              <a:t>เป็นจริง</a:t>
            </a:r>
          </a:p>
          <a:p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 </a:t>
            </a:r>
            <a:r>
              <a:rPr lang="th-TH" altLang="en-US" dirty="0" smtClean="0"/>
              <a:t>จงพิสูจน์ว่าถ้า </a:t>
            </a:r>
            <a:r>
              <a:rPr lang="en-US" altLang="en-US" dirty="0" smtClean="0"/>
              <a:t>n </a:t>
            </a:r>
            <a:r>
              <a:rPr lang="th-TH" altLang="en-US" dirty="0" smtClean="0"/>
              <a:t>เป็นเลขคี่ แล้ว </a:t>
            </a:r>
            <a:r>
              <a:rPr lang="en-US" altLang="en-US" dirty="0" smtClean="0"/>
              <a:t>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</a:t>
            </a:r>
            <a:r>
              <a:rPr lang="th-TH" altLang="en-US" dirty="0" smtClean="0"/>
              <a:t>จะเป็นเลขคี่</a:t>
            </a:r>
          </a:p>
          <a:p>
            <a:pPr lvl="1"/>
            <a:r>
              <a:rPr lang="th-TH" altLang="en-US" dirty="0" smtClean="0"/>
              <a:t>กำหนด </a:t>
            </a:r>
            <a:r>
              <a:rPr lang="en-US" altLang="en-US" dirty="0" smtClean="0"/>
              <a:t>n </a:t>
            </a:r>
            <a:r>
              <a:rPr lang="th-TH" altLang="en-US" dirty="0" smtClean="0"/>
              <a:t>เป็นเลขคี่ สามารถแทนได้ด้วย </a:t>
            </a:r>
            <a:r>
              <a:rPr lang="en-US" altLang="en-US" dirty="0" smtClean="0"/>
              <a:t>n = 2k + 1, </a:t>
            </a:r>
            <a:r>
              <a:rPr lang="th-TH" altLang="en-US" sz="2800" dirty="0">
                <a:sym typeface="Symbol" panose="05050102010706020507" pitchFamily="18" charset="2"/>
              </a:rPr>
              <a:t>สำหรับทุก</a:t>
            </a:r>
            <a:r>
              <a:rPr lang="th-TH" altLang="en-US" sz="2800" dirty="0"/>
              <a:t> </a:t>
            </a:r>
            <a:r>
              <a:rPr lang="en-US" altLang="en-US" sz="2800" dirty="0"/>
              <a:t>k </a:t>
            </a:r>
            <a:r>
              <a:rPr lang="th-TH" altLang="en-US" sz="2800" dirty="0"/>
              <a:t>ใน </a:t>
            </a:r>
            <a:r>
              <a:rPr lang="en-US" altLang="en-US" sz="2800" dirty="0">
                <a:latin typeface="Castellar" panose="020A0402060406010301" pitchFamily="18" charset="0"/>
                <a:cs typeface="Consolas" panose="020B0609020204030204" pitchFamily="49" charset="0"/>
              </a:rPr>
              <a:t>Z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 lvl="1"/>
            <a:r>
              <a:rPr lang="en-US" altLang="en-US" dirty="0" smtClean="0"/>
              <a:t> n</a:t>
            </a:r>
            <a:r>
              <a:rPr lang="en-US" altLang="en-US" baseline="30000" dirty="0" smtClean="0"/>
              <a:t>2</a:t>
            </a:r>
            <a:r>
              <a:rPr lang="th-TH" altLang="en-US" baseline="30000" dirty="0" smtClean="0"/>
              <a:t> </a:t>
            </a:r>
            <a:r>
              <a:rPr lang="en-US" altLang="en-US" dirty="0" smtClean="0"/>
              <a:t>= (2k + 1)</a:t>
            </a:r>
            <a:r>
              <a:rPr lang="en-US" altLang="en-US" baseline="30000" dirty="0" smtClean="0"/>
              <a:t>2 </a:t>
            </a:r>
            <a:r>
              <a:rPr lang="en-US" altLang="en-US" dirty="0" smtClean="0"/>
              <a:t>= 4k</a:t>
            </a:r>
            <a:r>
              <a:rPr lang="en-US" altLang="en-US" baseline="30000" dirty="0"/>
              <a:t>2</a:t>
            </a:r>
            <a:r>
              <a:rPr lang="en-US" altLang="en-US" dirty="0" smtClean="0"/>
              <a:t> + 2k + 1 = 2(2k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</a:t>
            </a:r>
            <a:r>
              <a:rPr lang="en-US" altLang="en-US" dirty="0"/>
              <a:t>+ k</a:t>
            </a:r>
            <a:r>
              <a:rPr lang="en-US" altLang="en-US" dirty="0" smtClean="0"/>
              <a:t>)+1</a:t>
            </a:r>
          </a:p>
          <a:p>
            <a:pPr lvl="1"/>
            <a:r>
              <a:rPr lang="en-US" altLang="en-US" dirty="0" smtClean="0"/>
              <a:t>2 </a:t>
            </a:r>
            <a:r>
              <a:rPr lang="th-TH" altLang="en-US" dirty="0" smtClean="0"/>
              <a:t>คูณกับอะไรก็ได้เลขคู่ เมื่อ </a:t>
            </a:r>
            <a:r>
              <a:rPr lang="en-US" altLang="en-US" dirty="0" smtClean="0"/>
              <a:t>+ 1 </a:t>
            </a:r>
            <a:r>
              <a:rPr lang="th-TH" altLang="en-US" dirty="0" smtClean="0"/>
              <a:t>ก็เป็นเลขคี่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826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Proof by Contrapositive </a:t>
            </a:r>
            <a:r>
              <a:rPr lang="en-US" altLang="en-US" sz="4000" dirty="0" smtClean="0"/>
              <a:t>(</a:t>
            </a:r>
            <a:r>
              <a:rPr lang="en-US" altLang="en-US" sz="4000" dirty="0"/>
              <a:t>I</a:t>
            </a:r>
            <a:r>
              <a:rPr lang="en-US" altLang="en-US" sz="4000" dirty="0" smtClean="0"/>
              <a:t>ndirect </a:t>
            </a:r>
            <a:r>
              <a:rPr lang="en-US" altLang="en-US" sz="4000" dirty="0" smtClean="0"/>
              <a:t>proof)</a:t>
            </a:r>
            <a:endParaRPr lang="en-US" altLang="en-US" sz="4800" dirty="0" smtClean="0"/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th-TH" altLang="en-US" dirty="0" smtClean="0"/>
              <a:t>ทบทวนความจำว่า</a:t>
            </a:r>
            <a:r>
              <a:rPr lang="en-US" altLang="en-US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</a:t>
            </a:r>
            <a:r>
              <a:rPr lang="en-US" altLang="en-US" dirty="0" err="1" smtClean="0">
                <a:sym typeface="Symbol" panose="05050102010706020507" pitchFamily="18" charset="2"/>
              </a:rPr>
              <a:t>q</a:t>
            </a:r>
            <a:r>
              <a:rPr lang="en-US" altLang="en-US" dirty="0" smtClean="0">
                <a:sym typeface="Symbol" panose="05050102010706020507" pitchFamily="18" charset="2"/>
              </a:rPr>
              <a:t>)  (q </a:t>
            </a:r>
            <a:r>
              <a:rPr lang="en-US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</a:t>
            </a:r>
            <a:r>
              <a:rPr lang="en-US" altLang="en-US" dirty="0" smtClean="0">
                <a:sym typeface="Symbol" panose="05050102010706020507" pitchFamily="18" charset="2"/>
              </a:rPr>
              <a:t>p)</a:t>
            </a:r>
          </a:p>
          <a:p>
            <a:r>
              <a:rPr lang="th-TH" altLang="en-US" dirty="0" smtClean="0">
                <a:sym typeface="Symbol" panose="05050102010706020507" pitchFamily="18" charset="2"/>
              </a:rPr>
              <a:t>พื้นฐานของการพิสูจน์แบบ </a:t>
            </a:r>
            <a:r>
              <a:rPr lang="en-US" altLang="en-US" dirty="0" smtClean="0">
                <a:sym typeface="Symbol" panose="05050102010706020507" pitchFamily="18" charset="2"/>
              </a:rPr>
              <a:t>Indirect proof </a:t>
            </a:r>
            <a:r>
              <a:rPr lang="th-TH" altLang="en-US" dirty="0" smtClean="0">
                <a:sym typeface="Symbol" panose="05050102010706020507" pitchFamily="18" charset="2"/>
              </a:rPr>
              <a:t>คือ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กำหนดให้ข้อสรุปเป็นเท็จ </a:t>
            </a:r>
            <a:r>
              <a:rPr lang="en-US" altLang="en-US" sz="2400" dirty="0" smtClean="0">
                <a:sym typeface="Symbol" panose="05050102010706020507" pitchFamily="18" charset="2"/>
              </a:rPr>
              <a:t>(q </a:t>
            </a:r>
            <a:r>
              <a:rPr lang="th-TH" altLang="en-US" sz="2400" dirty="0" smtClean="0">
                <a:sym typeface="Symbol" panose="05050102010706020507" pitchFamily="18" charset="2"/>
              </a:rPr>
              <a:t>เป็นจริง</a:t>
            </a:r>
            <a:r>
              <a:rPr lang="en-US" altLang="en-US" sz="2400" dirty="0" smtClean="0">
                <a:sym typeface="Symbol" panose="05050102010706020507" pitchFamily="18" charset="2"/>
              </a:rPr>
              <a:t>)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จากนั้นใช้กฎต่างๆ ตามลำดับ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เพื่อแสดงให้เห็นว่าสมมุติฐานเป็นเท็จ </a:t>
            </a:r>
            <a:r>
              <a:rPr lang="en-US" altLang="en-US" sz="2400" dirty="0" smtClean="0">
                <a:sym typeface="Symbol" panose="05050102010706020507" pitchFamily="18" charset="2"/>
              </a:rPr>
              <a:t>(p </a:t>
            </a:r>
            <a:r>
              <a:rPr lang="th-TH" altLang="en-US" sz="2400" dirty="0" smtClean="0">
                <a:sym typeface="Symbol" panose="05050102010706020507" pitchFamily="18" charset="2"/>
              </a:rPr>
              <a:t>เป็นจริง</a:t>
            </a:r>
            <a:r>
              <a:rPr lang="en-US" altLang="en-US" sz="2400" dirty="0" smtClean="0">
                <a:sym typeface="Symbol" panose="05050102010706020507" pitchFamily="18" charset="2"/>
              </a:rPr>
              <a:t>)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r>
              <a:rPr lang="th-TH" altLang="en-US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b="1" dirty="0" smtClean="0">
                <a:sym typeface="Symbol" panose="05050102010706020507" pitchFamily="18" charset="2"/>
              </a:rPr>
              <a:t> :</a:t>
            </a:r>
            <a:endParaRPr lang="en-US" altLang="en-US" b="1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dirty="0" smtClean="0">
                <a:sym typeface="Symbol" panose="05050102010706020507" pitchFamily="18" charset="2"/>
              </a:rPr>
              <a:t>จงพิสูจน์ว่า ถ้า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x</a:t>
            </a:r>
            <a:r>
              <a:rPr lang="en-US" altLang="en-US" baseline="30000" dirty="0" smtClean="0">
                <a:sym typeface="Symbol" panose="05050102010706020507" pitchFamily="18" charset="2"/>
              </a:rPr>
              <a:t>3</a:t>
            </a:r>
            <a:r>
              <a:rPr lang="en-US" altLang="en-US" dirty="0" smtClean="0">
                <a:sym typeface="Symbol" panose="05050102010706020507" pitchFamily="18" charset="2"/>
              </a:rPr>
              <a:t> &lt;0 </a:t>
            </a:r>
            <a:r>
              <a:rPr lang="th-TH" altLang="en-US" dirty="0" smtClean="0">
                <a:sym typeface="Symbol" panose="05050102010706020507" pitchFamily="18" charset="2"/>
              </a:rPr>
              <a:t>แล้ว</a:t>
            </a:r>
            <a:r>
              <a:rPr lang="en-US" altLang="en-US" dirty="0" smtClean="0">
                <a:sym typeface="Symbol" panose="05050102010706020507" pitchFamily="18" charset="2"/>
              </a:rPr>
              <a:t> x&lt;0</a:t>
            </a:r>
            <a:endParaRPr lang="th-TH" altLang="en-US" dirty="0" smtClean="0">
              <a:sym typeface="Symbol" panose="05050102010706020507" pitchFamily="18" charset="2"/>
            </a:endParaRPr>
          </a:p>
          <a:p>
            <a:pPr lvl="2"/>
            <a:r>
              <a:rPr lang="en-US" altLang="en-US" dirty="0" smtClean="0"/>
              <a:t>contrapositive </a:t>
            </a:r>
            <a:r>
              <a:rPr lang="th-TH" altLang="en-US" dirty="0" smtClean="0"/>
              <a:t>คือ</a:t>
            </a:r>
            <a:r>
              <a:rPr lang="en-US" altLang="en-US" dirty="0" smtClean="0"/>
              <a:t> </a:t>
            </a:r>
            <a:r>
              <a:rPr lang="ja-JP" altLang="en-US" dirty="0"/>
              <a:t>“</a:t>
            </a:r>
            <a:r>
              <a:rPr lang="en-US" altLang="ja-JP" dirty="0"/>
              <a:t>if x</a:t>
            </a:r>
            <a:r>
              <a:rPr lang="en-US" altLang="ja-JP" dirty="0">
                <a:sym typeface="Symbol" panose="05050102010706020507" pitchFamily="18" charset="2"/>
              </a:rPr>
              <a:t></a:t>
            </a:r>
            <a:r>
              <a:rPr lang="en-US" altLang="ja-JP" dirty="0"/>
              <a:t>0 </a:t>
            </a:r>
            <a:r>
              <a:rPr lang="th-TH" altLang="ja-JP" dirty="0" smtClean="0"/>
              <a:t>แล้ว</a:t>
            </a:r>
            <a:r>
              <a:rPr lang="en-US" altLang="ja-JP" dirty="0" smtClean="0"/>
              <a:t> </a:t>
            </a:r>
            <a:r>
              <a:rPr lang="en-US" altLang="ja-JP" dirty="0"/>
              <a:t>x</a:t>
            </a:r>
            <a:r>
              <a:rPr lang="en-US" altLang="ja-JP" baseline="30000" dirty="0"/>
              <a:t>3</a:t>
            </a:r>
            <a:r>
              <a:rPr lang="en-US" altLang="ja-JP" dirty="0">
                <a:sym typeface="Symbol" panose="05050102010706020507" pitchFamily="18" charset="2"/>
              </a:rPr>
              <a:t>  </a:t>
            </a:r>
            <a:r>
              <a:rPr lang="en-US" altLang="ja-JP" dirty="0"/>
              <a:t>0</a:t>
            </a:r>
            <a:r>
              <a:rPr lang="ja-JP" altLang="en-US" dirty="0"/>
              <a:t>”</a:t>
            </a:r>
            <a:endParaRPr lang="en-US" altLang="ja-JP" dirty="0"/>
          </a:p>
          <a:p>
            <a:pPr lvl="2"/>
            <a:r>
              <a:rPr lang="en-US" altLang="en-US" dirty="0" smtClean="0"/>
              <a:t>Proof</a:t>
            </a:r>
            <a:endParaRPr lang="en-US" altLang="en-US" dirty="0"/>
          </a:p>
          <a:p>
            <a:pPr marL="1703387" lvl="3" indent="-514350">
              <a:buFont typeface="Calibri" panose="020F0502020204030204" pitchFamily="34" charset="0"/>
              <a:buAutoNum type="arabicPeriod"/>
            </a:pPr>
            <a:r>
              <a:rPr lang="en-US" altLang="en-US" dirty="0"/>
              <a:t>If x=0 </a:t>
            </a:r>
            <a:r>
              <a:rPr lang="en-US" altLang="en-US" dirty="0">
                <a:sym typeface="Symbol" panose="05050102010706020507" pitchFamily="18" charset="2"/>
              </a:rPr>
              <a:t> </a:t>
            </a:r>
            <a:r>
              <a:rPr lang="en-US" altLang="en-US" dirty="0"/>
              <a:t>x</a:t>
            </a:r>
            <a:r>
              <a:rPr lang="en-US" altLang="en-US" baseline="30000" dirty="0"/>
              <a:t>3</a:t>
            </a:r>
            <a:r>
              <a:rPr lang="en-US" altLang="en-US" dirty="0"/>
              <a:t>=0</a:t>
            </a:r>
            <a:r>
              <a:rPr lang="en-US" altLang="en-US" dirty="0">
                <a:sym typeface="Symbol" panose="05050102010706020507" pitchFamily="18" charset="2"/>
              </a:rPr>
              <a:t>  0</a:t>
            </a:r>
          </a:p>
          <a:p>
            <a:pPr marL="1703387" lvl="3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sym typeface="Symbol" panose="05050102010706020507" pitchFamily="18" charset="2"/>
              </a:rPr>
              <a:t>If x&gt;0  </a:t>
            </a:r>
            <a:r>
              <a:rPr lang="en-US" altLang="en-US" dirty="0"/>
              <a:t>x</a:t>
            </a:r>
            <a:r>
              <a:rPr lang="en-US" altLang="en-US" baseline="30000" dirty="0"/>
              <a:t>2</a:t>
            </a:r>
            <a:r>
              <a:rPr lang="en-US" altLang="en-US" dirty="0"/>
              <a:t>&gt;0 </a:t>
            </a:r>
            <a:r>
              <a:rPr lang="en-US" altLang="en-US" dirty="0">
                <a:sym typeface="Symbol" panose="05050102010706020507" pitchFamily="18" charset="2"/>
              </a:rPr>
              <a:t> </a:t>
            </a:r>
            <a:r>
              <a:rPr lang="en-US" altLang="en-US" dirty="0"/>
              <a:t>x</a:t>
            </a:r>
            <a:r>
              <a:rPr lang="en-US" altLang="en-US" baseline="30000" dirty="0"/>
              <a:t>3</a:t>
            </a:r>
            <a:r>
              <a:rPr lang="en-US" altLang="en-US" dirty="0"/>
              <a:t>&gt;0                                         </a:t>
            </a:r>
          </a:p>
          <a:p>
            <a:pPr lvl="1"/>
            <a:endParaRPr lang="en-US" alt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39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Proof by </a:t>
            </a:r>
            <a:r>
              <a:rPr lang="en-US" altLang="en-US" sz="4000" dirty="0" smtClean="0"/>
              <a:t>Contrapositive: </a:t>
            </a:r>
            <a:r>
              <a:rPr lang="th-TH" altLang="en-US" sz="4000" dirty="0" smtClean="0"/>
              <a:t>ตัวอย่าง</a:t>
            </a:r>
            <a:endParaRPr lang="en-US" altLang="en-US" sz="4800" dirty="0" smtClean="0"/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th-TH" altLang="en-US" sz="2800" b="1" dirty="0"/>
              <a:t>ตัวอย่าง</a:t>
            </a:r>
            <a:r>
              <a:rPr lang="en-US" altLang="en-US" sz="2800" b="1" dirty="0"/>
              <a:t>:</a:t>
            </a:r>
            <a:r>
              <a:rPr lang="en-US" altLang="en-US" sz="2800" dirty="0"/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จงพิสูจน์ว่า</a:t>
            </a:r>
            <a:r>
              <a:rPr lang="en-US" altLang="en-US" sz="2800" dirty="0">
                <a:sym typeface="Symbol" panose="05050102010706020507" pitchFamily="18" charset="2"/>
              </a:rPr>
              <a:t> “</a:t>
            </a:r>
            <a:r>
              <a:rPr lang="th-TH" altLang="en-US" sz="2800" dirty="0">
                <a:sym typeface="Symbol" panose="05050102010706020507" pitchFamily="18" charset="2"/>
              </a:rPr>
              <a:t>ถ้า</a:t>
            </a:r>
            <a:r>
              <a:rPr lang="en-US" altLang="en-US" sz="2800" dirty="0">
                <a:sym typeface="Symbol" panose="05050102010706020507" pitchFamily="18" charset="2"/>
              </a:rPr>
              <a:t> 3n + 2 </a:t>
            </a:r>
            <a:r>
              <a:rPr lang="th-TH" altLang="en-US" sz="2800" dirty="0">
                <a:sym typeface="Symbol" panose="05050102010706020507" pitchFamily="18" charset="2"/>
              </a:rPr>
              <a:t>เป็นจำนวนคี่</a:t>
            </a:r>
            <a:r>
              <a:rPr lang="en-US" altLang="en-US" sz="2800" dirty="0">
                <a:sym typeface="Symbol" panose="05050102010706020507" pitchFamily="18" charset="2"/>
              </a:rPr>
              <a:t>, </a:t>
            </a:r>
            <a:r>
              <a:rPr lang="th-TH" altLang="en-US" sz="2800" dirty="0">
                <a:sym typeface="Symbol" panose="05050102010706020507" pitchFamily="18" charset="2"/>
              </a:rPr>
              <a:t>แล้ว</a:t>
            </a:r>
            <a:r>
              <a:rPr lang="en-US" altLang="en-US" sz="2800" dirty="0">
                <a:sym typeface="Symbol" panose="05050102010706020507" pitchFamily="18" charset="2"/>
              </a:rPr>
              <a:t> n </a:t>
            </a:r>
            <a:r>
              <a:rPr lang="th-TH" altLang="en-US" sz="2800" dirty="0">
                <a:sym typeface="Symbol" panose="05050102010706020507" pitchFamily="18" charset="2"/>
              </a:rPr>
              <a:t>เป็นจำนวนคี่</a:t>
            </a:r>
            <a:r>
              <a:rPr lang="en-US" altLang="en-US" sz="2800" dirty="0">
                <a:sym typeface="Symbol" panose="05050102010706020507" pitchFamily="18" charset="2"/>
              </a:rPr>
              <a:t>” </a:t>
            </a:r>
            <a:endParaRPr lang="th-TH" altLang="en-US" sz="2800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sz="2500" dirty="0" smtClean="0">
                <a:sym typeface="Symbol" panose="05050102010706020507" pitchFamily="18" charset="2"/>
              </a:rPr>
              <a:t>สามารถแปลงประโยคได้เป็น</a:t>
            </a:r>
          </a:p>
          <a:p>
            <a:pPr marL="685800" lvl="2" indent="0">
              <a:buNone/>
            </a:pPr>
            <a:r>
              <a:rPr lang="th-TH" altLang="en-US" sz="2800" dirty="0">
                <a:sym typeface="Symbol" panose="05050102010706020507" pitchFamily="18" charset="2"/>
              </a:rPr>
              <a:t>	</a:t>
            </a:r>
            <a:r>
              <a:rPr lang="th-TH" altLang="en-US" sz="2800" dirty="0" smtClean="0">
                <a:sym typeface="Symbol" panose="05050102010706020507" pitchFamily="18" charset="2"/>
              </a:rPr>
              <a:t>ถ้า </a:t>
            </a:r>
            <a:r>
              <a:rPr lang="en-US" altLang="en-US" sz="2800" dirty="0" smtClean="0">
                <a:sym typeface="Symbol" panose="05050102010706020507" pitchFamily="18" charset="2"/>
              </a:rPr>
              <a:t>n </a:t>
            </a:r>
            <a:r>
              <a:rPr lang="th-TH" altLang="en-US" sz="2800" dirty="0" smtClean="0">
                <a:sym typeface="Symbol" panose="05050102010706020507" pitchFamily="18" charset="2"/>
              </a:rPr>
              <a:t>เป็นจำนวนคู่ แล้ว </a:t>
            </a:r>
            <a:r>
              <a:rPr lang="en-US" altLang="en-US" sz="2800" dirty="0" smtClean="0">
                <a:sym typeface="Symbol" panose="05050102010706020507" pitchFamily="18" charset="2"/>
              </a:rPr>
              <a:t>3n + 2 </a:t>
            </a:r>
            <a:r>
              <a:rPr lang="th-TH" altLang="en-US" sz="2800" dirty="0" smtClean="0">
                <a:sym typeface="Symbol" panose="05050102010706020507" pitchFamily="18" charset="2"/>
              </a:rPr>
              <a:t>เป็นจำนวนคู่</a:t>
            </a:r>
          </a:p>
          <a:p>
            <a:pPr marL="685800" lvl="2" indent="0">
              <a:buNone/>
            </a:pPr>
            <a:endParaRPr lang="th-TH" altLang="en-US" sz="2200" dirty="0">
              <a:sym typeface="Symbol" panose="05050102010706020507" pitchFamily="18" charset="2"/>
            </a:endParaRPr>
          </a:p>
          <a:p>
            <a:pPr lvl="1"/>
            <a:r>
              <a:rPr lang="th-TH" altLang="en-US" sz="2500" dirty="0">
                <a:sym typeface="Symbol" panose="05050102010706020507" pitchFamily="18" charset="2"/>
              </a:rPr>
              <a:t>กำหนดให้ </a:t>
            </a:r>
            <a:r>
              <a:rPr lang="en-US" altLang="en-US" sz="2500" dirty="0">
                <a:sym typeface="Symbol" panose="05050102010706020507" pitchFamily="18" charset="2"/>
              </a:rPr>
              <a:t>n </a:t>
            </a:r>
            <a:r>
              <a:rPr lang="th-TH" altLang="en-US" sz="2500" dirty="0">
                <a:sym typeface="Symbol" panose="05050102010706020507" pitchFamily="18" charset="2"/>
              </a:rPr>
              <a:t>เป็นจำนวนคู่</a:t>
            </a:r>
          </a:p>
          <a:p>
            <a:pPr lvl="1"/>
            <a:r>
              <a:rPr lang="th-TH" altLang="en-US" sz="2500" dirty="0">
                <a:sym typeface="Symbol" panose="05050102010706020507" pitchFamily="18" charset="2"/>
              </a:rPr>
              <a:t>เลขคู่สามารถแทนได้ด้วย </a:t>
            </a:r>
            <a:r>
              <a:rPr lang="en-US" altLang="en-US" sz="2500" dirty="0">
                <a:sym typeface="Symbol" panose="05050102010706020507" pitchFamily="18" charset="2"/>
              </a:rPr>
              <a:t>n = 2k</a:t>
            </a:r>
            <a:r>
              <a:rPr lang="th-TH" altLang="en-US" sz="2500" dirty="0">
                <a:sym typeface="Symbol" panose="05050102010706020507" pitchFamily="18" charset="2"/>
              </a:rPr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, </a:t>
            </a:r>
            <a:r>
              <a:rPr lang="th-TH" altLang="en-US" sz="2500" dirty="0">
                <a:sym typeface="Symbol" panose="05050102010706020507" pitchFamily="18" charset="2"/>
              </a:rPr>
              <a:t>สำหรับทุก</a:t>
            </a:r>
            <a:r>
              <a:rPr lang="th-TH" altLang="en-US" sz="2400" dirty="0"/>
              <a:t> </a:t>
            </a:r>
            <a:r>
              <a:rPr lang="en-US" altLang="en-US" sz="2400" dirty="0"/>
              <a:t>k </a:t>
            </a:r>
            <a:r>
              <a:rPr lang="th-TH" altLang="en-US" sz="2400" dirty="0"/>
              <a:t>ใน </a:t>
            </a:r>
            <a:r>
              <a:rPr lang="en-US" altLang="en-US" sz="2400" dirty="0">
                <a:latin typeface="Castellar" panose="020A0402060406010301" pitchFamily="18" charset="0"/>
                <a:cs typeface="Consolas" panose="020B0609020204030204" pitchFamily="49" charset="0"/>
              </a:rPr>
              <a:t>Z</a:t>
            </a:r>
            <a:endParaRPr lang="en-US" altLang="en-US" sz="2500" dirty="0">
              <a:sym typeface="Symbol" panose="05050102010706020507" pitchFamily="18" charset="2"/>
            </a:endParaRPr>
          </a:p>
          <a:p>
            <a:pPr lvl="1"/>
            <a:r>
              <a:rPr lang="th-TH" altLang="en-US" sz="2500" dirty="0">
                <a:sym typeface="Symbol" panose="05050102010706020507" pitchFamily="18" charset="2"/>
              </a:rPr>
              <a:t>ดังนั้น </a:t>
            </a:r>
            <a:r>
              <a:rPr lang="en-US" altLang="en-US" sz="2500" dirty="0">
                <a:sym typeface="Symbol" panose="05050102010706020507" pitchFamily="18" charset="2"/>
              </a:rPr>
              <a:t>3n + 2 = 3(2k) + 2 = 6k+2 = 2(3k + 1)</a:t>
            </a:r>
          </a:p>
          <a:p>
            <a:pPr lvl="1"/>
            <a:r>
              <a:rPr lang="en-US" altLang="en-US" sz="2500" dirty="0">
                <a:sym typeface="Symbol" panose="05050102010706020507" pitchFamily="18" charset="2"/>
              </a:rPr>
              <a:t>2 </a:t>
            </a:r>
            <a:r>
              <a:rPr lang="th-TH" altLang="en-US" sz="2500" dirty="0">
                <a:sym typeface="Symbol" panose="05050102010706020507" pitchFamily="18" charset="2"/>
              </a:rPr>
              <a:t>คูณกับจำนวนเต็มใดๆ จะได้ เป็นเลข</a:t>
            </a:r>
            <a:r>
              <a:rPr lang="th-TH" altLang="en-US" sz="2500" dirty="0" smtClean="0">
                <a:sym typeface="Symbol" panose="05050102010706020507" pitchFamily="18" charset="2"/>
              </a:rPr>
              <a:t>คู่</a:t>
            </a:r>
          </a:p>
          <a:p>
            <a:pPr lvl="1"/>
            <a:endParaRPr lang="th-TH" altLang="en-US" sz="2500" dirty="0">
              <a:sym typeface="Symbol" panose="05050102010706020507" pitchFamily="18" charset="2"/>
            </a:endParaRPr>
          </a:p>
          <a:p>
            <a:pPr lvl="1"/>
            <a:r>
              <a:rPr lang="th-TH" altLang="en-US" sz="2500" dirty="0" smtClean="0">
                <a:sym typeface="Symbol" panose="05050102010706020507" pitchFamily="18" charset="2"/>
              </a:rPr>
              <a:t>ดังนั้นประโยค </a:t>
            </a:r>
            <a:r>
              <a:rPr lang="en-US" altLang="en-US" sz="2500" dirty="0" smtClean="0">
                <a:sym typeface="Symbol" panose="05050102010706020507" pitchFamily="18" charset="2"/>
              </a:rPr>
              <a:t>“</a:t>
            </a:r>
            <a:r>
              <a:rPr lang="th-TH" altLang="en-US" sz="2400" dirty="0" smtClean="0">
                <a:sym typeface="Symbol" panose="05050102010706020507" pitchFamily="18" charset="2"/>
              </a:rPr>
              <a:t>ถ้า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3n + 2 </a:t>
            </a:r>
            <a:r>
              <a:rPr lang="th-TH" altLang="en-US" sz="2400" dirty="0">
                <a:sym typeface="Symbol" panose="05050102010706020507" pitchFamily="18" charset="2"/>
              </a:rPr>
              <a:t>เป็นจำนวนคี่</a:t>
            </a:r>
            <a:r>
              <a:rPr lang="en-US" altLang="en-US" sz="2400" dirty="0">
                <a:sym typeface="Symbol" panose="05050102010706020507" pitchFamily="18" charset="2"/>
              </a:rPr>
              <a:t>, </a:t>
            </a:r>
            <a:r>
              <a:rPr lang="th-TH" altLang="en-US" sz="2400" dirty="0">
                <a:sym typeface="Symbol" panose="05050102010706020507" pitchFamily="18" charset="2"/>
              </a:rPr>
              <a:t>แล้ว</a:t>
            </a:r>
            <a:r>
              <a:rPr lang="en-US" altLang="en-US" sz="2400" dirty="0">
                <a:sym typeface="Symbol" panose="05050102010706020507" pitchFamily="18" charset="2"/>
              </a:rPr>
              <a:t> n </a:t>
            </a:r>
            <a:r>
              <a:rPr lang="th-TH" altLang="en-US" sz="2400" dirty="0">
                <a:sym typeface="Symbol" panose="05050102010706020507" pitchFamily="18" charset="2"/>
              </a:rPr>
              <a:t>เป็นจำนวน</a:t>
            </a:r>
            <a:r>
              <a:rPr lang="th-TH" altLang="en-US" sz="2400" dirty="0" smtClean="0">
                <a:sym typeface="Symbol" panose="05050102010706020507" pitchFamily="18" charset="2"/>
              </a:rPr>
              <a:t>คี่</a:t>
            </a:r>
            <a:r>
              <a:rPr lang="en-US" altLang="en-US" sz="2400" dirty="0" smtClean="0">
                <a:sym typeface="Symbol" panose="05050102010706020507" pitchFamily="18" charset="2"/>
              </a:rPr>
              <a:t>”</a:t>
            </a:r>
            <a:r>
              <a:rPr lang="th-TH" altLang="en-US" sz="2400" dirty="0" smtClean="0">
                <a:sym typeface="Symbol" panose="05050102010706020507" pitchFamily="18" charset="2"/>
              </a:rPr>
              <a:t> เป็น</a:t>
            </a:r>
            <a:r>
              <a:rPr lang="th-TH" altLang="en-US" sz="2400" b="1" u="sng" dirty="0" smtClean="0">
                <a:sym typeface="Symbol" panose="05050102010706020507" pitchFamily="18" charset="2"/>
              </a:rPr>
              <a:t>จริง</a:t>
            </a:r>
            <a:endParaRPr lang="th-TH" altLang="en-US" sz="2500" b="1" u="sng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269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Proof by Contradiction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th-TH" altLang="en-US" sz="2800" dirty="0" smtClean="0"/>
              <a:t>เพื่อที่จะพิสูจน์ว่า </a:t>
            </a:r>
            <a:r>
              <a:rPr lang="en-US" altLang="en-US" sz="2800" dirty="0" smtClean="0"/>
              <a:t>statement </a:t>
            </a:r>
            <a:r>
              <a:rPr lang="en-US" altLang="en-US" sz="2800" dirty="0" smtClean="0"/>
              <a:t>p </a:t>
            </a:r>
            <a:r>
              <a:rPr lang="th-TH" altLang="en-US" sz="2800" dirty="0" smtClean="0"/>
              <a:t>เป็น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true</a:t>
            </a:r>
          </a:p>
          <a:p>
            <a:pPr lvl="1"/>
            <a:r>
              <a:rPr lang="th-TH" altLang="en-US" sz="2400" dirty="0" smtClean="0"/>
              <a:t>จะต้องกำหนดให้ </a:t>
            </a:r>
            <a:r>
              <a:rPr lang="en-US" altLang="en-US" sz="2400" dirty="0" smtClean="0"/>
              <a:t>p </a:t>
            </a:r>
            <a:r>
              <a:rPr lang="th-TH" altLang="en-US" sz="2400" dirty="0" smtClean="0"/>
              <a:t>เป็นเท็จก่อน</a:t>
            </a:r>
            <a:endParaRPr lang="en-US" altLang="en-US" sz="2400" dirty="0" smtClean="0"/>
          </a:p>
          <a:p>
            <a:pPr lvl="1"/>
            <a:r>
              <a:rPr lang="th-TH" altLang="en-US" sz="2400" dirty="0" smtClean="0"/>
              <a:t>จากนั้นอนุมานตามขึ้นตอนเพื่อให้เกิดการขัดแย้งกันของข้อสรุป</a:t>
            </a:r>
            <a:endParaRPr lang="en-US" altLang="en-US" sz="2400" dirty="0" smtClean="0"/>
          </a:p>
          <a:p>
            <a:r>
              <a:rPr lang="th-TH" altLang="en-US" sz="2700" b="1" dirty="0"/>
              <a:t>ตัวอย่าง</a:t>
            </a:r>
            <a:r>
              <a:rPr lang="en-US" altLang="en-US" sz="2700" b="1" dirty="0"/>
              <a:t>:</a:t>
            </a:r>
            <a:r>
              <a:rPr lang="en-US" altLang="en-US" sz="2700" dirty="0"/>
              <a:t> </a:t>
            </a:r>
            <a:r>
              <a:rPr lang="th-TH" altLang="en-US" sz="2700" dirty="0">
                <a:sym typeface="Symbol" panose="05050102010706020507" pitchFamily="18" charset="2"/>
              </a:rPr>
              <a:t>จงพิสูจน์ว่า</a:t>
            </a:r>
            <a:r>
              <a:rPr lang="en-US" altLang="en-US" sz="2700" dirty="0">
                <a:sym typeface="Symbol" panose="05050102010706020507" pitchFamily="18" charset="2"/>
              </a:rPr>
              <a:t> “</a:t>
            </a:r>
            <a:r>
              <a:rPr lang="th-TH" altLang="en-US" sz="2700" dirty="0">
                <a:sym typeface="Symbol" panose="05050102010706020507" pitchFamily="18" charset="2"/>
              </a:rPr>
              <a:t>ถ้า</a:t>
            </a:r>
            <a:r>
              <a:rPr lang="en-US" altLang="en-US" sz="2700" dirty="0">
                <a:sym typeface="Symbol" panose="05050102010706020507" pitchFamily="18" charset="2"/>
              </a:rPr>
              <a:t> 3n + 2 </a:t>
            </a:r>
            <a:r>
              <a:rPr lang="th-TH" altLang="en-US" sz="2700" dirty="0">
                <a:sym typeface="Symbol" panose="05050102010706020507" pitchFamily="18" charset="2"/>
              </a:rPr>
              <a:t>เป็นจำนวนคี่</a:t>
            </a:r>
            <a:r>
              <a:rPr lang="en-US" altLang="en-US" sz="2700" dirty="0">
                <a:sym typeface="Symbol" panose="05050102010706020507" pitchFamily="18" charset="2"/>
              </a:rPr>
              <a:t>, </a:t>
            </a:r>
            <a:r>
              <a:rPr lang="th-TH" altLang="en-US" sz="2700" dirty="0">
                <a:sym typeface="Symbol" panose="05050102010706020507" pitchFamily="18" charset="2"/>
              </a:rPr>
              <a:t>แล้ว</a:t>
            </a:r>
            <a:r>
              <a:rPr lang="en-US" altLang="en-US" sz="2700" dirty="0">
                <a:sym typeface="Symbol" panose="05050102010706020507" pitchFamily="18" charset="2"/>
              </a:rPr>
              <a:t> n </a:t>
            </a:r>
            <a:r>
              <a:rPr lang="th-TH" altLang="en-US" sz="2700" dirty="0">
                <a:sym typeface="Symbol" panose="05050102010706020507" pitchFamily="18" charset="2"/>
              </a:rPr>
              <a:t>เป็นจำนวนคี่</a:t>
            </a:r>
            <a:r>
              <a:rPr lang="en-US" altLang="en-US" sz="2700" dirty="0" smtClean="0">
                <a:sym typeface="Symbol" panose="05050102010706020507" pitchFamily="18" charset="2"/>
              </a:rPr>
              <a:t>”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ในการพิสูจน์แบบ </a:t>
            </a:r>
            <a:r>
              <a:rPr lang="en-US" altLang="en-US" sz="2400" dirty="0" smtClean="0">
                <a:sym typeface="Symbol" panose="05050102010706020507" pitchFamily="18" charset="2"/>
              </a:rPr>
              <a:t>contradiction </a:t>
            </a:r>
            <a:r>
              <a:rPr lang="th-TH" altLang="en-US" sz="2400" dirty="0" smtClean="0">
                <a:sym typeface="Symbol" panose="05050102010706020507" pitchFamily="18" charset="2"/>
              </a:rPr>
              <a:t>จะกลับผลสรุปและกำหนดให้ </a:t>
            </a:r>
            <a:r>
              <a:rPr lang="en-US" altLang="en-US" sz="2400" dirty="0" smtClean="0">
                <a:sym typeface="Symbol" panose="05050102010706020507" pitchFamily="18" charset="2"/>
              </a:rPr>
              <a:t>n </a:t>
            </a:r>
            <a:r>
              <a:rPr lang="th-TH" altLang="en-US" sz="2400" dirty="0" smtClean="0">
                <a:sym typeface="Symbol" panose="05050102010706020507" pitchFamily="18" charset="2"/>
              </a:rPr>
              <a:t>เป็นจำนวนคู่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เมื่อ </a:t>
            </a:r>
            <a:r>
              <a:rPr lang="en-US" altLang="en-US" sz="2400" dirty="0" smtClean="0">
                <a:sym typeface="Symbol" panose="05050102010706020507" pitchFamily="18" charset="2"/>
              </a:rPr>
              <a:t>n </a:t>
            </a:r>
            <a:r>
              <a:rPr lang="th-TH" altLang="en-US" sz="2400" dirty="0" smtClean="0">
                <a:sym typeface="Symbol" panose="05050102010706020507" pitchFamily="18" charset="2"/>
              </a:rPr>
              <a:t>เป็นจำนวนคู่ หมายความว่า </a:t>
            </a:r>
            <a:r>
              <a:rPr lang="en-US" altLang="en-US" sz="2400" dirty="0" smtClean="0">
                <a:sym typeface="Symbol" panose="05050102010706020507" pitchFamily="18" charset="2"/>
              </a:rPr>
              <a:t>n = 2k, </a:t>
            </a:r>
            <a:r>
              <a:rPr lang="en-US" altLang="en-US" sz="2400" dirty="0"/>
              <a:t>, </a:t>
            </a:r>
            <a:r>
              <a:rPr lang="th-TH" altLang="en-US" sz="2400" dirty="0">
                <a:sym typeface="Symbol" panose="05050102010706020507" pitchFamily="18" charset="2"/>
              </a:rPr>
              <a:t>สำหรับทุก</a:t>
            </a:r>
            <a:r>
              <a:rPr lang="th-TH" altLang="en-US" sz="2400" dirty="0"/>
              <a:t> </a:t>
            </a:r>
            <a:r>
              <a:rPr lang="en-US" altLang="en-US" sz="2400" dirty="0"/>
              <a:t>k </a:t>
            </a:r>
            <a:r>
              <a:rPr lang="th-TH" altLang="en-US" sz="2400" dirty="0"/>
              <a:t>ใน </a:t>
            </a:r>
            <a:r>
              <a:rPr lang="en-US" altLang="en-US" sz="2400" dirty="0">
                <a:latin typeface="Castellar" panose="020A0402060406010301" pitchFamily="18" charset="0"/>
                <a:cs typeface="Consolas" panose="020B0609020204030204" pitchFamily="49" charset="0"/>
              </a:rPr>
              <a:t>Z</a:t>
            </a:r>
            <a:endParaRPr lang="en-US" altLang="en-US" sz="2400" dirty="0">
              <a:sym typeface="Symbol" panose="05050102010706020507" pitchFamily="18" charset="2"/>
            </a:endParaRPr>
          </a:p>
          <a:p>
            <a:pPr lvl="1"/>
            <a:r>
              <a:rPr lang="th-TH" altLang="en-US" sz="2400" dirty="0" smtClean="0"/>
              <a:t>ดังนั้น </a:t>
            </a:r>
            <a:r>
              <a:rPr lang="en-US" altLang="en-US" sz="2400" dirty="0" smtClean="0"/>
              <a:t>3n + 2 = 3(2k) + 2 = 6k +2 = 2(3k + 1) </a:t>
            </a:r>
            <a:r>
              <a:rPr lang="th-TH" altLang="en-US" sz="2400" dirty="0" smtClean="0"/>
              <a:t>ซี่งเป็นเลขคู่</a:t>
            </a:r>
          </a:p>
          <a:p>
            <a:pPr lvl="1"/>
            <a:r>
              <a:rPr lang="th-TH" altLang="en-US" sz="2400" dirty="0" smtClean="0"/>
              <a:t>จะเห็นว่า มีการขัดแย้งกับโจทย์ที่บอกว่า </a:t>
            </a:r>
            <a:r>
              <a:rPr lang="en-US" altLang="en-US" sz="2400" dirty="0" smtClean="0"/>
              <a:t>3n + 2 </a:t>
            </a:r>
            <a:r>
              <a:rPr lang="th-TH" altLang="en-US" sz="2400" dirty="0" smtClean="0"/>
              <a:t>เป็นเลขคี่</a:t>
            </a:r>
          </a:p>
          <a:p>
            <a:pPr lvl="1"/>
            <a:r>
              <a:rPr lang="th-TH" altLang="en-US" sz="2400" dirty="0" smtClean="0"/>
              <a:t>ดังนั้นจึงสรุปได้ว่า </a:t>
            </a:r>
            <a:r>
              <a:rPr lang="en-US" altLang="en-US" sz="2400" dirty="0">
                <a:sym typeface="Symbol" panose="05050102010706020507" pitchFamily="18" charset="2"/>
              </a:rPr>
              <a:t>“</a:t>
            </a:r>
            <a:r>
              <a:rPr lang="th-TH" altLang="en-US" sz="2400" dirty="0">
                <a:sym typeface="Symbol" panose="05050102010706020507" pitchFamily="18" charset="2"/>
              </a:rPr>
              <a:t>ถ้า</a:t>
            </a:r>
            <a:r>
              <a:rPr lang="en-US" altLang="en-US" sz="2400" dirty="0">
                <a:sym typeface="Symbol" panose="05050102010706020507" pitchFamily="18" charset="2"/>
              </a:rPr>
              <a:t> 3n + 2 </a:t>
            </a:r>
            <a:r>
              <a:rPr lang="th-TH" altLang="en-US" sz="2400" dirty="0">
                <a:sym typeface="Symbol" panose="05050102010706020507" pitchFamily="18" charset="2"/>
              </a:rPr>
              <a:t>เป็นจำนวนคี่</a:t>
            </a:r>
            <a:r>
              <a:rPr lang="en-US" altLang="en-US" sz="2400" dirty="0">
                <a:sym typeface="Symbol" panose="05050102010706020507" pitchFamily="18" charset="2"/>
              </a:rPr>
              <a:t>, </a:t>
            </a:r>
            <a:r>
              <a:rPr lang="th-TH" altLang="en-US" sz="2400" dirty="0">
                <a:sym typeface="Symbol" panose="05050102010706020507" pitchFamily="18" charset="2"/>
              </a:rPr>
              <a:t>แล้ว</a:t>
            </a:r>
            <a:r>
              <a:rPr lang="en-US" altLang="en-US" sz="2400" dirty="0">
                <a:sym typeface="Symbol" panose="05050102010706020507" pitchFamily="18" charset="2"/>
              </a:rPr>
              <a:t> n </a:t>
            </a:r>
            <a:r>
              <a:rPr lang="th-TH" altLang="en-US" sz="2400" dirty="0">
                <a:sym typeface="Symbol" panose="05050102010706020507" pitchFamily="18" charset="2"/>
              </a:rPr>
              <a:t>เป็นจำนวนคี่</a:t>
            </a:r>
            <a:r>
              <a:rPr lang="en-US" altLang="en-US" sz="2400" dirty="0" smtClean="0">
                <a:sym typeface="Symbol" panose="05050102010706020507" pitchFamily="18" charset="2"/>
              </a:rPr>
              <a:t>”</a:t>
            </a:r>
            <a:r>
              <a:rPr lang="th-TH" altLang="en-US" sz="2400" dirty="0" smtClean="0">
                <a:sym typeface="Symbol" panose="05050102010706020507" pitchFamily="18" charset="2"/>
              </a:rPr>
              <a:t> เป็น</a:t>
            </a:r>
            <a:r>
              <a:rPr lang="th-TH" altLang="en-US" sz="2400" b="1" u="sng" dirty="0" smtClean="0">
                <a:sym typeface="Symbol" panose="05050102010706020507" pitchFamily="18" charset="2"/>
              </a:rPr>
              <a:t>จริง</a:t>
            </a:r>
            <a:endParaRPr lang="en-US" altLang="en-US" sz="2400" b="1" u="sng" dirty="0">
              <a:sym typeface="Symbol" panose="05050102010706020507" pitchFamily="18" charset="2"/>
            </a:endParaRPr>
          </a:p>
          <a:p>
            <a:pPr lvl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362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Proof by Cases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บางครั้งจะง่ายต่อการพิสูจน์</a:t>
            </a:r>
            <a:r>
              <a:rPr lang="en-US" altLang="en-US" dirty="0" smtClean="0"/>
              <a:t> </a:t>
            </a:r>
            <a:r>
              <a:rPr lang="en-US" altLang="en-US" dirty="0" smtClean="0"/>
              <a:t>theorem </a:t>
            </a:r>
            <a:r>
              <a:rPr lang="th-TH" altLang="en-US" dirty="0" smtClean="0"/>
              <a:t>โดยการ</a:t>
            </a:r>
            <a:endParaRPr lang="en-US" altLang="en-US" dirty="0" smtClean="0"/>
          </a:p>
          <a:p>
            <a:pPr lvl="1"/>
            <a:r>
              <a:rPr lang="th-TH" altLang="en-US" dirty="0" smtClean="0"/>
              <a:t>แบ่งส่วนของเป็นแต่ละ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cases </a:t>
            </a:r>
          </a:p>
          <a:p>
            <a:pPr lvl="1"/>
            <a:r>
              <a:rPr lang="th-TH" altLang="en-US" dirty="0" smtClean="0"/>
              <a:t>และพิสูจน์แยกอิสระต่อกัน</a:t>
            </a:r>
          </a:p>
          <a:p>
            <a:r>
              <a:rPr lang="th-TH" altLang="en-US" b="1" dirty="0" smtClean="0"/>
              <a:t>ตัวอย่าง </a:t>
            </a:r>
            <a:r>
              <a:rPr lang="en-US" altLang="en-US" b="1" dirty="0" smtClean="0"/>
              <a:t>:</a:t>
            </a:r>
            <a:r>
              <a:rPr lang="th-TH" altLang="en-US" b="1" dirty="0"/>
              <a:t> </a:t>
            </a:r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dirty="0" smtClean="0"/>
              <a:t>n </a:t>
            </a:r>
            <a:r>
              <a:rPr lang="en-US" altLang="en-US" dirty="0" smtClean="0">
                <a:sym typeface="Symbol" panose="05050102010706020507" pitchFamily="18" charset="2"/>
              </a:rPr>
              <a:t> </a:t>
            </a:r>
            <a:r>
              <a:rPr lang="en-US" altLang="en-US" i="1" dirty="0" smtClean="0">
                <a:latin typeface="Algerian" panose="04020705040A02060702" pitchFamily="82" charset="0"/>
              </a:rPr>
              <a:t>Z</a:t>
            </a:r>
            <a:r>
              <a:rPr lang="en-US" altLang="en-US" dirty="0" smtClean="0"/>
              <a:t>.  </a:t>
            </a:r>
            <a:r>
              <a:rPr lang="th-TH" altLang="en-US" dirty="0" smtClean="0"/>
              <a:t>พิสูจน์ว่า</a:t>
            </a:r>
            <a:r>
              <a:rPr lang="en-US" altLang="en-US" dirty="0" smtClean="0"/>
              <a:t> </a:t>
            </a:r>
            <a:r>
              <a:rPr lang="en-US" altLang="en-US" dirty="0" smtClean="0"/>
              <a:t>9n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+3n-2 </a:t>
            </a:r>
            <a:r>
              <a:rPr lang="th-TH" altLang="en-US" dirty="0" smtClean="0"/>
              <a:t>เป็นเลขคู่</a:t>
            </a:r>
          </a:p>
          <a:p>
            <a:pPr lvl="1"/>
            <a:r>
              <a:rPr lang="en-US" altLang="en-US" dirty="0" smtClean="0"/>
              <a:t>9n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+3n-2</a:t>
            </a:r>
            <a:r>
              <a:rPr lang="th-TH" altLang="en-US" dirty="0" smtClean="0"/>
              <a:t> </a:t>
            </a:r>
            <a:r>
              <a:rPr lang="en-US" altLang="en-US" dirty="0" smtClean="0"/>
              <a:t>= (3n + 2)(3n - 1)</a:t>
            </a:r>
          </a:p>
          <a:p>
            <a:pPr marL="881063" lvl="1" indent="-514350">
              <a:buAutoNum type="arabicPeriod"/>
            </a:pPr>
            <a:r>
              <a:rPr lang="th-TH" altLang="en-US" dirty="0" smtClean="0"/>
              <a:t>ถ้า </a:t>
            </a:r>
            <a:r>
              <a:rPr lang="en-US" altLang="en-US" dirty="0" smtClean="0"/>
              <a:t>(3n + 2) </a:t>
            </a:r>
            <a:r>
              <a:rPr lang="th-TH" altLang="en-US" dirty="0" smtClean="0"/>
              <a:t>เป็นเลขคู่  </a:t>
            </a:r>
            <a:r>
              <a:rPr lang="th-TH" altLang="en-US" dirty="0"/>
              <a:t> </a:t>
            </a:r>
            <a:r>
              <a:rPr lang="th-TH" altLang="en-US" dirty="0" smtClean="0"/>
              <a:t>เลขคู่คูณกับอะไรก็ได้ผลเป็นเลขคู่</a:t>
            </a:r>
          </a:p>
          <a:p>
            <a:pPr marL="881063" lvl="1" indent="-514350">
              <a:buFont typeface="Wingdings 2" pitchFamily="18" charset="2"/>
              <a:buAutoNum type="arabicPeriod"/>
            </a:pPr>
            <a:r>
              <a:rPr lang="th-TH" altLang="en-US" dirty="0" smtClean="0"/>
              <a:t>ถ้า </a:t>
            </a:r>
            <a:r>
              <a:rPr lang="en-US" altLang="en-US" dirty="0" smtClean="0"/>
              <a:t>(3n + 2) </a:t>
            </a:r>
            <a:r>
              <a:rPr lang="th-TH" altLang="en-US" dirty="0" smtClean="0"/>
              <a:t>เป็นเลขคี่  </a:t>
            </a:r>
            <a:r>
              <a:rPr lang="en-US" altLang="en-US" dirty="0" smtClean="0"/>
              <a:t>(3n – 1) </a:t>
            </a:r>
            <a:r>
              <a:rPr lang="th-TH" altLang="en-US" dirty="0" smtClean="0"/>
              <a:t>ก็จะเป็นเลขคู่ </a:t>
            </a:r>
            <a:r>
              <a:rPr lang="th-TH" altLang="en-US" dirty="0"/>
              <a:t>เลขคู่คูณกับอะไรก็ได้ผลเป็นเลขคู่</a:t>
            </a:r>
          </a:p>
          <a:p>
            <a:pPr marL="881063" lvl="1" indent="-514350">
              <a:buAutoNum type="arabicPeriod"/>
            </a:pPr>
            <a:r>
              <a:rPr lang="th-TH" altLang="en-US" dirty="0" smtClean="0"/>
              <a:t>ดังนั้นจึงสรุปได้ว่า </a:t>
            </a:r>
            <a:r>
              <a:rPr lang="en-US" altLang="en-US" dirty="0"/>
              <a:t>9n</a:t>
            </a:r>
            <a:r>
              <a:rPr lang="en-US" altLang="en-US" baseline="30000" dirty="0"/>
              <a:t>2</a:t>
            </a:r>
            <a:r>
              <a:rPr lang="en-US" altLang="en-US" dirty="0"/>
              <a:t>+3n-2 </a:t>
            </a:r>
            <a:r>
              <a:rPr lang="th-TH" altLang="en-US" dirty="0" smtClean="0"/>
              <a:t> เป็นเลขคู่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0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</a:t>
            </a:r>
            <a:r>
              <a:rPr lang="th-TH" dirty="0" smtClean="0"/>
              <a:t>ก่อนทำแบบฝึกหัด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200" dirty="0" smtClean="0"/>
              <a:t>จงใช้วิธี </a:t>
            </a:r>
            <a:r>
              <a:rPr lang="en-US" sz="3200" dirty="0" smtClean="0"/>
              <a:t>direct proof </a:t>
            </a:r>
            <a:r>
              <a:rPr lang="th-TH" sz="3200" dirty="0" smtClean="0"/>
              <a:t>พิสูจน์ว่า </a:t>
            </a:r>
            <a:r>
              <a:rPr lang="en-US" sz="3200" dirty="0" smtClean="0"/>
              <a:t>“</a:t>
            </a:r>
            <a:r>
              <a:rPr lang="th-TH" sz="3200" dirty="0" smtClean="0"/>
              <a:t>ผลบวกของเลขคี่ </a:t>
            </a:r>
            <a:r>
              <a:rPr lang="en-US" sz="3200" dirty="0" smtClean="0"/>
              <a:t>2 </a:t>
            </a:r>
            <a:r>
              <a:rPr lang="th-TH" sz="3200" dirty="0" smtClean="0"/>
              <a:t>ตัวให้ผลเป็นเลขคู่</a:t>
            </a:r>
            <a:r>
              <a:rPr lang="en-US" sz="3200" dirty="0" smtClean="0"/>
              <a:t>”</a:t>
            </a:r>
          </a:p>
          <a:p>
            <a:r>
              <a:rPr lang="th-TH" dirty="0" smtClean="0">
                <a:sym typeface="Symbol"/>
              </a:rPr>
              <a:t>จงแสดงว่า </a:t>
            </a:r>
            <a:r>
              <a:rPr lang="en-US" dirty="0" smtClean="0">
                <a:sym typeface="Symbol"/>
              </a:rPr>
              <a:t>“</a:t>
            </a:r>
            <a:r>
              <a:rPr lang="th-TH" dirty="0" smtClean="0">
                <a:sym typeface="Symbol"/>
              </a:rPr>
              <a:t>ถ้า </a:t>
            </a:r>
            <a:r>
              <a:rPr lang="en-US" dirty="0" smtClean="0">
                <a:sym typeface="Symbol"/>
              </a:rPr>
              <a:t>n</a:t>
            </a:r>
            <a:r>
              <a:rPr lang="en-US" baseline="30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+ 5 </a:t>
            </a:r>
            <a:r>
              <a:rPr lang="th-TH" dirty="0" smtClean="0">
                <a:sym typeface="Symbol"/>
              </a:rPr>
              <a:t>เป็นเลขคี่ แล้ว </a:t>
            </a:r>
            <a:r>
              <a:rPr lang="en-US" dirty="0" smtClean="0">
                <a:sym typeface="Symbol"/>
              </a:rPr>
              <a:t>n </a:t>
            </a:r>
            <a:r>
              <a:rPr lang="th-TH" dirty="0" smtClean="0">
                <a:sym typeface="Symbol"/>
              </a:rPr>
              <a:t>เป็นเลขคู่</a:t>
            </a:r>
            <a:r>
              <a:rPr lang="en-US" dirty="0" smtClean="0">
                <a:sym typeface="Symbol"/>
              </a:rPr>
              <a:t>”</a:t>
            </a:r>
          </a:p>
          <a:p>
            <a:pPr lvl="1"/>
            <a:r>
              <a:rPr lang="th-TH" dirty="0" smtClean="0">
                <a:sym typeface="Symbol"/>
              </a:rPr>
              <a:t>ด้วยวิธี </a:t>
            </a:r>
            <a:r>
              <a:rPr lang="en-US" dirty="0" smtClean="0">
                <a:sym typeface="Symbol"/>
              </a:rPr>
              <a:t>proof by contraposition</a:t>
            </a:r>
          </a:p>
          <a:p>
            <a:pPr lvl="1"/>
            <a:r>
              <a:rPr lang="th-TH" dirty="0" smtClean="0">
                <a:sym typeface="Symbol"/>
              </a:rPr>
              <a:t>ด้วยวิธี </a:t>
            </a:r>
            <a:r>
              <a:rPr lang="en-US" dirty="0" smtClean="0">
                <a:sym typeface="Symbol"/>
              </a:rPr>
              <a:t>proof by contradiction</a:t>
            </a:r>
            <a:endParaRPr lang="th-TH" dirty="0"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36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แบบฝึกหัดทำส่ง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83568"/>
            <a:ext cx="8442520" cy="5257800"/>
          </a:xfrm>
        </p:spPr>
        <p:txBody>
          <a:bodyPr/>
          <a:lstStyle/>
          <a:p>
            <a:r>
              <a:rPr lang="th-TH" sz="2800" dirty="0" smtClean="0"/>
              <a:t>จงใช้ </a:t>
            </a:r>
            <a:r>
              <a:rPr lang="en-US" sz="2800" dirty="0" smtClean="0"/>
              <a:t>rules </a:t>
            </a:r>
            <a:r>
              <a:rPr lang="en-US" sz="2800" dirty="0"/>
              <a:t>of inference </a:t>
            </a:r>
            <a:r>
              <a:rPr lang="th-TH" sz="2800" dirty="0" smtClean="0"/>
              <a:t>เพื่อแสดงว่า </a:t>
            </a:r>
          </a:p>
          <a:p>
            <a:pPr lvl="1"/>
            <a:r>
              <a:rPr lang="th-TH" sz="2400" dirty="0" smtClean="0"/>
              <a:t>ถ้า</a:t>
            </a:r>
            <a:r>
              <a:rPr lang="en-US" sz="2400" dirty="0" smtClean="0"/>
              <a:t> </a:t>
            </a:r>
            <a:r>
              <a:rPr lang="en-US" sz="2400" dirty="0"/>
              <a:t>∀x(P(x) </a:t>
            </a:r>
            <a:r>
              <a:rPr lang="en-US" sz="2400" dirty="0" smtClean="0"/>
              <a:t>→(</a:t>
            </a:r>
            <a:r>
              <a:rPr lang="en-US" sz="2400" dirty="0"/>
              <a:t>Q(x) ∧ S(x))) </a:t>
            </a:r>
            <a:r>
              <a:rPr lang="th-TH" sz="2400" dirty="0" smtClean="0"/>
              <a:t>และ</a:t>
            </a:r>
            <a:r>
              <a:rPr lang="en-US" sz="2400" dirty="0" smtClean="0"/>
              <a:t> </a:t>
            </a:r>
            <a:r>
              <a:rPr lang="en-US" sz="2400" dirty="0"/>
              <a:t>∀x(P(x) ∧ R(x)) </a:t>
            </a:r>
            <a:r>
              <a:rPr lang="th-TH" sz="2400" dirty="0" smtClean="0"/>
              <a:t>เป็นจริงแล้ว </a:t>
            </a:r>
            <a:r>
              <a:rPr lang="en-US" sz="2400" dirty="0" smtClean="0"/>
              <a:t>∀x(R(x) </a:t>
            </a:r>
            <a:r>
              <a:rPr lang="en-US" sz="2400" dirty="0"/>
              <a:t>∧ S(x)) </a:t>
            </a:r>
            <a:r>
              <a:rPr lang="th-TH" sz="2400" dirty="0" smtClean="0"/>
              <a:t>เป็นจริง</a:t>
            </a:r>
          </a:p>
          <a:p>
            <a:r>
              <a:rPr lang="th-TH" sz="2800" dirty="0" smtClean="0"/>
              <a:t>จงพิสูจน์ว่า </a:t>
            </a:r>
            <a:r>
              <a:rPr lang="en-US" sz="2800" dirty="0" smtClean="0"/>
              <a:t>“n </a:t>
            </a:r>
            <a:r>
              <a:rPr lang="th-TH" sz="2800" dirty="0" smtClean="0"/>
              <a:t>เป็นเลขคี่ ก็ต่อเมื่อ </a:t>
            </a:r>
            <a:r>
              <a:rPr lang="en-US" sz="2800" dirty="0" smtClean="0"/>
              <a:t>5n + 6 </a:t>
            </a:r>
            <a:r>
              <a:rPr lang="th-TH" sz="2800" dirty="0" smtClean="0"/>
              <a:t>เป็นเลขคี่</a:t>
            </a:r>
            <a:r>
              <a:rPr lang="en-US" sz="2800" dirty="0" smtClean="0"/>
              <a:t>” </a:t>
            </a:r>
            <a:r>
              <a:rPr lang="th-TH" sz="2800" dirty="0" smtClean="0"/>
              <a:t>ในขอบเขต </a:t>
            </a:r>
            <a:r>
              <a:rPr lang="en-US" sz="2800" dirty="0" smtClean="0"/>
              <a:t>n </a:t>
            </a:r>
            <a:r>
              <a:rPr lang="th-TH" sz="2800" dirty="0" smtClean="0"/>
              <a:t>เป็นจำนวนเต็มบวก</a:t>
            </a:r>
          </a:p>
          <a:p>
            <a:r>
              <a:rPr lang="th-TH" sz="2800" dirty="0" smtClean="0"/>
              <a:t>กำหนดให้ </a:t>
            </a:r>
            <a:r>
              <a:rPr lang="en-US" sz="2800" dirty="0" smtClean="0"/>
              <a:t>x </a:t>
            </a:r>
            <a:r>
              <a:rPr lang="th-TH" sz="2800" dirty="0" smtClean="0"/>
              <a:t>เป็นจำนวนเต็มคู่ จงพิสูจน์ว่า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pPr lvl="1"/>
            <a:r>
              <a:rPr lang="en-US" sz="2000" dirty="0" smtClean="0"/>
              <a:t>3x </a:t>
            </a:r>
            <a:r>
              <a:rPr lang="en-US" sz="2000" dirty="0"/>
              <a:t>+ 2 </a:t>
            </a:r>
            <a:r>
              <a:rPr lang="th-TH" sz="2000" dirty="0" smtClean="0"/>
              <a:t>เป็นเลขคู่</a:t>
            </a:r>
            <a:r>
              <a:rPr lang="en-US" sz="2000" dirty="0" smtClean="0"/>
              <a:t> </a:t>
            </a:r>
            <a:endParaRPr lang="th-TH" sz="2000" dirty="0" smtClean="0"/>
          </a:p>
          <a:p>
            <a:pPr lvl="1"/>
            <a:r>
              <a:rPr lang="en-US" sz="2000" dirty="0" smtClean="0"/>
              <a:t>x </a:t>
            </a:r>
            <a:r>
              <a:rPr lang="en-US" sz="2000" dirty="0"/>
              <a:t>+ 5 </a:t>
            </a:r>
            <a:r>
              <a:rPr lang="th-TH" sz="2000" dirty="0" smtClean="0"/>
              <a:t>เป็นเลขคี่</a:t>
            </a:r>
          </a:p>
          <a:p>
            <a:pPr lvl="1"/>
            <a:r>
              <a:rPr lang="en-US" sz="2000" dirty="0" smtClean="0"/>
              <a:t>x</a:t>
            </a:r>
            <a:r>
              <a:rPr lang="en-US" sz="2000" baseline="30000" dirty="0" smtClean="0"/>
              <a:t>2</a:t>
            </a:r>
            <a:r>
              <a:rPr lang="th-TH" sz="2000" dirty="0"/>
              <a:t> </a:t>
            </a:r>
            <a:r>
              <a:rPr lang="th-TH" sz="2000" dirty="0" smtClean="0"/>
              <a:t>เป็นเลขคู่</a:t>
            </a:r>
          </a:p>
          <a:p>
            <a:r>
              <a:rPr lang="th-TH" sz="2800" dirty="0" smtClean="0"/>
              <a:t>จงพิสูจน์ว่า ถ้า</a:t>
            </a:r>
            <a:r>
              <a:rPr lang="en-US" sz="2800" dirty="0" smtClean="0"/>
              <a:t> </a:t>
            </a:r>
            <a:r>
              <a:rPr lang="en-US" sz="2800" dirty="0"/>
              <a:t>3n + 2 </a:t>
            </a:r>
            <a:r>
              <a:rPr lang="th-TH" sz="2800" dirty="0" smtClean="0"/>
              <a:t>เป็นเลขคู่ แล้ว</a:t>
            </a:r>
            <a:r>
              <a:rPr lang="en-US" sz="2800" dirty="0" smtClean="0"/>
              <a:t> </a:t>
            </a:r>
            <a:r>
              <a:rPr lang="en-US" sz="2800" dirty="0"/>
              <a:t>n </a:t>
            </a:r>
            <a:r>
              <a:rPr lang="th-TH" sz="2800" dirty="0" smtClean="0"/>
              <a:t>เป็นเลขคู่ ด้วยวิธี</a:t>
            </a:r>
            <a:endParaRPr lang="en-US" sz="2800" dirty="0"/>
          </a:p>
          <a:p>
            <a:pPr lvl="1"/>
            <a:r>
              <a:rPr lang="en-US" sz="2000" dirty="0" smtClean="0"/>
              <a:t>proof </a:t>
            </a:r>
            <a:r>
              <a:rPr lang="en-US" sz="2000" dirty="0"/>
              <a:t>by contraposition.</a:t>
            </a:r>
          </a:p>
          <a:p>
            <a:pPr lvl="1"/>
            <a:r>
              <a:rPr lang="en-US" sz="2000" dirty="0" smtClean="0"/>
              <a:t>proof </a:t>
            </a:r>
            <a:r>
              <a:rPr lang="en-US" sz="2000" dirty="0"/>
              <a:t>by contradiction.</a:t>
            </a:r>
          </a:p>
        </p:txBody>
      </p:sp>
    </p:spTree>
    <p:extLst>
      <p:ext uri="{BB962C8B-B14F-4D97-AF65-F5344CB8AC3E}">
        <p14:creationId xmlns:p14="http://schemas.microsoft.com/office/powerpoint/2010/main" val="170652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คำศัพท์ที่ควรรู้</a:t>
            </a:r>
            <a:endParaRPr lang="en-US" altLang="en-US" dirty="0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b="1" dirty="0" smtClean="0"/>
              <a:t>Theorem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เป็น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statement </a:t>
            </a:r>
            <a:r>
              <a:rPr lang="th-TH" altLang="en-US" sz="2400" dirty="0" smtClean="0"/>
              <a:t>ที่สามารถแสดงได้ว่าเป็นจริง </a:t>
            </a:r>
            <a:r>
              <a:rPr lang="en-US" altLang="en-US" sz="2400" dirty="0" smtClean="0"/>
              <a:t> (</a:t>
            </a:r>
            <a:r>
              <a:rPr lang="th-TH" altLang="en-US" sz="2400" dirty="0" smtClean="0"/>
              <a:t>จากการพิสูจน์</a:t>
            </a:r>
            <a:r>
              <a:rPr lang="en-US" altLang="en-US" sz="2400" dirty="0" smtClean="0"/>
              <a:t>)</a:t>
            </a:r>
            <a:endParaRPr lang="en-US" altLang="en-US" sz="2400" dirty="0" smtClean="0"/>
          </a:p>
          <a:p>
            <a:r>
              <a:rPr lang="en-US" altLang="en-US" sz="2400" b="1" dirty="0"/>
              <a:t>P</a:t>
            </a:r>
            <a:r>
              <a:rPr lang="en-US" altLang="en-US" sz="2400" b="1" dirty="0" smtClean="0"/>
              <a:t>roof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เป็นชุดของ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statements </a:t>
            </a:r>
            <a:r>
              <a:rPr lang="th-TH" altLang="en-US" sz="2400" dirty="0" smtClean="0"/>
              <a:t>ที่ใช้สำหรับการสร้างข้อโต้แย้ง</a:t>
            </a:r>
            <a:endParaRPr lang="en-US" altLang="en-US" sz="2400" dirty="0" smtClean="0"/>
          </a:p>
          <a:p>
            <a:r>
              <a:rPr lang="en-US" altLang="en-US" sz="2400" b="1" dirty="0" smtClean="0"/>
              <a:t>Axioms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หรือ</a:t>
            </a:r>
            <a:r>
              <a:rPr lang="en-US" altLang="en-US" sz="2400" dirty="0" smtClean="0"/>
              <a:t> </a:t>
            </a:r>
            <a:r>
              <a:rPr lang="en-US" altLang="en-US" sz="2400" u="sng" dirty="0" smtClean="0"/>
              <a:t>postulates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เป็น </a:t>
            </a:r>
            <a:r>
              <a:rPr lang="en-US" altLang="en-US" sz="2400" dirty="0" smtClean="0"/>
              <a:t>statements </a:t>
            </a:r>
            <a:r>
              <a:rPr lang="th-TH" altLang="en-US" sz="2400" dirty="0" smtClean="0"/>
              <a:t>ที่มีหลักฐานในตัวมันเองว่าเป็น จริง เสมอ</a:t>
            </a:r>
            <a:endParaRPr lang="en-US" altLang="en-US" sz="2400" dirty="0" smtClean="0"/>
          </a:p>
          <a:p>
            <a:r>
              <a:rPr lang="en-US" altLang="en-US" sz="2400" b="1" dirty="0"/>
              <a:t>L</a:t>
            </a:r>
            <a:r>
              <a:rPr lang="en-US" altLang="en-US" sz="2400" b="1" dirty="0" smtClean="0"/>
              <a:t>emma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คือ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theorem </a:t>
            </a:r>
            <a:r>
              <a:rPr lang="th-TH" altLang="en-US" sz="2400" dirty="0" smtClean="0"/>
              <a:t>ที่มีประโยชน์ในการพิสูจน์ </a:t>
            </a:r>
            <a:r>
              <a:rPr lang="en-US" altLang="en-US" sz="2400" dirty="0" smtClean="0"/>
              <a:t>theorem</a:t>
            </a:r>
            <a:r>
              <a:rPr lang="th-TH" altLang="en-US" sz="2400" dirty="0" smtClean="0"/>
              <a:t> อื่น</a:t>
            </a:r>
            <a:endParaRPr lang="en-US" altLang="en-US" sz="2400" dirty="0" smtClean="0"/>
          </a:p>
          <a:p>
            <a:r>
              <a:rPr lang="en-US" altLang="en-US" sz="2400" b="1" dirty="0"/>
              <a:t>C</a:t>
            </a:r>
            <a:r>
              <a:rPr lang="en-US" altLang="en-US" sz="2400" b="1" dirty="0" smtClean="0"/>
              <a:t>orollary</a:t>
            </a:r>
            <a:r>
              <a:rPr lang="en-US" altLang="en-US" sz="2400" dirty="0" smtClean="0"/>
              <a:t>  </a:t>
            </a:r>
            <a:r>
              <a:rPr lang="th-TH" altLang="en-US" sz="2400" dirty="0" smtClean="0"/>
              <a:t>เป็น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theorem </a:t>
            </a:r>
            <a:r>
              <a:rPr lang="th-TH" altLang="en-US" sz="2400" dirty="0" smtClean="0"/>
              <a:t>ที่สามารถอ้างได้จาก </a:t>
            </a:r>
            <a:r>
              <a:rPr lang="en-US" altLang="en-US" sz="2400" dirty="0" smtClean="0"/>
              <a:t>theorem </a:t>
            </a:r>
            <a:r>
              <a:rPr lang="th-TH" altLang="en-US" sz="2400" dirty="0" smtClean="0"/>
              <a:t>ที่ผ่านการพิสูจน์แล้ว</a:t>
            </a:r>
            <a:endParaRPr lang="en-US" altLang="en-US" sz="2400" dirty="0" smtClean="0"/>
          </a:p>
          <a:p>
            <a:r>
              <a:rPr lang="en-US" altLang="en-US" sz="2400" b="1" dirty="0"/>
              <a:t>P</a:t>
            </a:r>
            <a:r>
              <a:rPr lang="en-US" altLang="en-US" sz="2400" b="1" dirty="0" smtClean="0"/>
              <a:t>roposition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มีความสำคัญน้อยกว่า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theorem</a:t>
            </a:r>
          </a:p>
          <a:p>
            <a:r>
              <a:rPr lang="en-US" altLang="en-US" sz="2400" b="1" dirty="0"/>
              <a:t>C</a:t>
            </a:r>
            <a:r>
              <a:rPr lang="en-US" altLang="en-US" sz="2400" b="1" dirty="0" smtClean="0"/>
              <a:t>onjecture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เป็น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statement </a:t>
            </a:r>
            <a:r>
              <a:rPr lang="th-TH" altLang="en-US" sz="2400" dirty="0" smtClean="0"/>
              <a:t>ที่ไม่ทราบค่าความจริง</a:t>
            </a:r>
            <a:endParaRPr lang="en-US" altLang="en-US" sz="2400" dirty="0" smtClean="0"/>
          </a:p>
          <a:p>
            <a:r>
              <a:rPr lang="en-US" altLang="en-US" sz="2400" b="1" dirty="0" smtClean="0"/>
              <a:t>Rules </a:t>
            </a:r>
            <a:r>
              <a:rPr lang="en-US" altLang="en-US" sz="2400" b="1" dirty="0" smtClean="0"/>
              <a:t>of inference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เป็นช่องทางในการหาค่าสรุป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263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Theorems: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Theorem</a:t>
            </a:r>
          </a:p>
          <a:p>
            <a:pPr lvl="1"/>
            <a:r>
              <a:rPr lang="th-TH" altLang="en-US" sz="2800" dirty="0" smtClean="0"/>
              <a:t>กำหนดให้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a</a:t>
            </a:r>
            <a:r>
              <a:rPr lang="en-US" altLang="en-US" sz="2800" dirty="0" smtClean="0"/>
              <a:t>, </a:t>
            </a:r>
            <a:r>
              <a:rPr lang="en-US" altLang="en-US" sz="2800" i="1" dirty="0" smtClean="0"/>
              <a:t>b</a:t>
            </a:r>
            <a:r>
              <a:rPr lang="en-US" altLang="en-US" sz="2800" dirty="0" smtClean="0"/>
              <a:t>, </a:t>
            </a:r>
            <a:r>
              <a:rPr lang="th-TH" altLang="en-US" sz="2800" dirty="0" smtClean="0"/>
              <a:t>และ</a:t>
            </a:r>
            <a:r>
              <a:rPr lang="en-US" altLang="en-US" sz="2800" i="1" dirty="0" smtClean="0"/>
              <a:t>c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เป็นจำนวนเต็ม แล้ว</a:t>
            </a:r>
            <a:endParaRPr lang="en-US" altLang="en-US" sz="2800" dirty="0" smtClean="0"/>
          </a:p>
          <a:p>
            <a:pPr lvl="2"/>
            <a:r>
              <a:rPr lang="th-TH" altLang="en-US" sz="2400" dirty="0" smtClean="0"/>
              <a:t>ถ้า </a:t>
            </a:r>
            <a:r>
              <a:rPr lang="en-US" altLang="en-US" sz="2400" dirty="0" smtClean="0"/>
              <a:t> </a:t>
            </a:r>
            <a:r>
              <a:rPr lang="en-US" altLang="en-US" sz="2400" i="1" dirty="0" err="1" smtClean="0"/>
              <a:t>a</a:t>
            </a:r>
            <a:r>
              <a:rPr lang="en-US" altLang="en-US" sz="2400" dirty="0" err="1" smtClean="0"/>
              <a:t>|</a:t>
            </a:r>
            <a:r>
              <a:rPr lang="en-US" altLang="en-US" sz="2400" i="1" dirty="0" err="1" smtClean="0"/>
              <a:t>b</a:t>
            </a:r>
            <a:r>
              <a:rPr lang="en-US" altLang="en-US" sz="2400" i="1" dirty="0" smtClean="0"/>
              <a:t> </a:t>
            </a:r>
            <a:r>
              <a:rPr lang="th-TH" altLang="en-US" sz="2400" dirty="0" smtClean="0"/>
              <a:t>และ</a:t>
            </a:r>
            <a:r>
              <a:rPr lang="en-US" altLang="en-US" sz="2400" dirty="0" smtClean="0"/>
              <a:t> </a:t>
            </a:r>
            <a:r>
              <a:rPr lang="en-US" altLang="en-US" sz="2400" i="1" dirty="0" err="1" smtClean="0"/>
              <a:t>a</a:t>
            </a:r>
            <a:r>
              <a:rPr lang="en-US" altLang="en-US" sz="2400" dirty="0" err="1" smtClean="0"/>
              <a:t>|</a:t>
            </a:r>
            <a:r>
              <a:rPr lang="en-US" altLang="en-US" sz="2400" i="1" dirty="0" err="1" smtClean="0"/>
              <a:t>c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แล้ว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a</a:t>
            </a:r>
            <a:r>
              <a:rPr lang="en-US" altLang="en-US" sz="2400" dirty="0" smtClean="0"/>
              <a:t>|(</a:t>
            </a:r>
            <a:r>
              <a:rPr lang="en-US" altLang="en-US" sz="2400" i="1" dirty="0" err="1" smtClean="0"/>
              <a:t>b</a:t>
            </a:r>
            <a:r>
              <a:rPr lang="en-US" altLang="en-US" sz="2400" dirty="0" err="1" smtClean="0"/>
              <a:t>+</a:t>
            </a:r>
            <a:r>
              <a:rPr lang="en-US" altLang="en-US" sz="2400" i="1" dirty="0" err="1" smtClean="0"/>
              <a:t>c</a:t>
            </a:r>
            <a:r>
              <a:rPr lang="en-US" altLang="en-US" sz="2400" dirty="0" smtClean="0"/>
              <a:t>)</a:t>
            </a:r>
            <a:r>
              <a:rPr lang="th-TH" altLang="en-US" sz="2400" dirty="0" smtClean="0"/>
              <a:t>     </a:t>
            </a:r>
            <a:r>
              <a:rPr lang="en-US" altLang="en-US" sz="2400" dirty="0" smtClean="0">
                <a:solidFill>
                  <a:schemeClr val="accent4">
                    <a:lumMod val="75000"/>
                  </a:schemeClr>
                </a:solidFill>
              </a:rPr>
              <a:t>[ a | b </a:t>
            </a:r>
            <a:r>
              <a:rPr lang="th-TH" altLang="en-US" sz="2400" dirty="0" smtClean="0">
                <a:solidFill>
                  <a:schemeClr val="accent4">
                    <a:lumMod val="75000"/>
                  </a:schemeClr>
                </a:solidFill>
              </a:rPr>
              <a:t>หมายถึง </a:t>
            </a:r>
            <a:r>
              <a:rPr lang="en-US" altLang="en-US" sz="2400" dirty="0" smtClean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th-TH" altLang="en-US" sz="2400" dirty="0" smtClean="0">
                <a:solidFill>
                  <a:schemeClr val="accent4">
                    <a:lumMod val="75000"/>
                  </a:schemeClr>
                </a:solidFill>
              </a:rPr>
              <a:t>หาร </a:t>
            </a:r>
            <a:r>
              <a:rPr lang="en-US" altLang="en-US" sz="2400" dirty="0" smtClean="0">
                <a:solidFill>
                  <a:schemeClr val="accent4">
                    <a:lumMod val="75000"/>
                  </a:schemeClr>
                </a:solidFill>
              </a:rPr>
              <a:t>b </a:t>
            </a:r>
            <a:r>
              <a:rPr lang="th-TH" altLang="en-US" sz="2400" dirty="0" smtClean="0">
                <a:solidFill>
                  <a:schemeClr val="accent4">
                    <a:lumMod val="75000"/>
                  </a:schemeClr>
                </a:solidFill>
              </a:rPr>
              <a:t>ลงตัว</a:t>
            </a:r>
            <a:r>
              <a:rPr lang="en-US" altLang="en-US" sz="2400" dirty="0" smtClean="0">
                <a:solidFill>
                  <a:schemeClr val="accent4">
                    <a:lumMod val="75000"/>
                  </a:schemeClr>
                </a:solidFill>
              </a:rPr>
              <a:t> ]</a:t>
            </a:r>
            <a:endParaRPr lang="en-US" altLang="en-US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2"/>
            <a:r>
              <a:rPr lang="th-TH" altLang="en-US" sz="2400" dirty="0" smtClean="0"/>
              <a:t>ถ้า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</a:t>
            </a:r>
            <a:r>
              <a:rPr lang="en-US" altLang="en-US" sz="2400" i="1" dirty="0" err="1" smtClean="0"/>
              <a:t>a</a:t>
            </a:r>
            <a:r>
              <a:rPr lang="en-US" altLang="en-US" sz="2400" dirty="0" err="1" smtClean="0"/>
              <a:t>|</a:t>
            </a:r>
            <a:r>
              <a:rPr lang="en-US" altLang="en-US" sz="2400" i="1" dirty="0" err="1" smtClean="0"/>
              <a:t>b</a:t>
            </a:r>
            <a:r>
              <a:rPr lang="en-US" altLang="en-US" sz="2400" i="1" dirty="0" smtClean="0"/>
              <a:t> </a:t>
            </a:r>
            <a:r>
              <a:rPr lang="th-TH" altLang="en-US" sz="2400" dirty="0" smtClean="0"/>
              <a:t>แล้ว</a:t>
            </a:r>
            <a:r>
              <a:rPr lang="en-US" altLang="en-US" sz="2400" dirty="0" smtClean="0"/>
              <a:t> </a:t>
            </a:r>
            <a:r>
              <a:rPr lang="en-US" altLang="en-US" sz="2400" i="1" dirty="0" err="1" smtClean="0"/>
              <a:t>a</a:t>
            </a:r>
            <a:r>
              <a:rPr lang="en-US" altLang="en-US" sz="2400" dirty="0" err="1" smtClean="0"/>
              <a:t>|</a:t>
            </a:r>
            <a:r>
              <a:rPr lang="en-US" altLang="en-US" sz="2400" i="1" dirty="0" err="1" smtClean="0"/>
              <a:t>bc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สำหรับ </a:t>
            </a:r>
            <a:r>
              <a:rPr lang="en-US" altLang="en-US" sz="2400" dirty="0" smtClean="0"/>
              <a:t>c </a:t>
            </a:r>
            <a:r>
              <a:rPr lang="th-TH" altLang="en-US" sz="2400" dirty="0" smtClean="0"/>
              <a:t>ที่เป็นจำนวนเต็มทุกค่า</a:t>
            </a:r>
            <a:endParaRPr lang="en-US" altLang="en-US" sz="2400" i="1" dirty="0" smtClean="0"/>
          </a:p>
          <a:p>
            <a:pPr lvl="2"/>
            <a:r>
              <a:rPr lang="th-TH" altLang="en-US" sz="2400" dirty="0" smtClean="0"/>
              <a:t>ถ้า</a:t>
            </a:r>
            <a:r>
              <a:rPr lang="en-US" altLang="en-US" sz="2400" dirty="0" smtClean="0"/>
              <a:t> </a:t>
            </a:r>
            <a:r>
              <a:rPr lang="en-US" altLang="en-US" sz="2400" i="1" dirty="0" err="1" smtClean="0"/>
              <a:t>a</a:t>
            </a:r>
            <a:r>
              <a:rPr lang="en-US" altLang="en-US" sz="2400" dirty="0" err="1" smtClean="0"/>
              <a:t>|</a:t>
            </a:r>
            <a:r>
              <a:rPr lang="en-US" altLang="en-US" sz="2400" i="1" dirty="0" err="1" smtClean="0"/>
              <a:t>b</a:t>
            </a:r>
            <a:r>
              <a:rPr lang="en-US" altLang="en-US" sz="2400" i="1" dirty="0" smtClean="0"/>
              <a:t> </a:t>
            </a:r>
            <a:r>
              <a:rPr lang="th-TH" altLang="en-US" sz="2400" dirty="0" smtClean="0"/>
              <a:t>และ</a:t>
            </a:r>
            <a:r>
              <a:rPr lang="en-US" altLang="en-US" sz="2400" dirty="0" smtClean="0"/>
              <a:t> </a:t>
            </a:r>
            <a:r>
              <a:rPr lang="en-US" altLang="en-US" sz="2400" i="1" dirty="0" err="1" smtClean="0"/>
              <a:t>b</a:t>
            </a:r>
            <a:r>
              <a:rPr lang="en-US" altLang="en-US" sz="2400" dirty="0" err="1" smtClean="0"/>
              <a:t>|</a:t>
            </a:r>
            <a:r>
              <a:rPr lang="en-US" altLang="en-US" sz="2400" i="1" dirty="0" err="1" smtClean="0"/>
              <a:t>c</a:t>
            </a:r>
            <a:r>
              <a:rPr lang="th-TH" altLang="en-US" sz="2400" dirty="0" smtClean="0"/>
              <a:t> แล้ว</a:t>
            </a:r>
            <a:r>
              <a:rPr lang="en-US" altLang="en-US" sz="2400" dirty="0" smtClean="0"/>
              <a:t> </a:t>
            </a:r>
            <a:r>
              <a:rPr lang="en-US" altLang="en-US" sz="2400" i="1" dirty="0" err="1" smtClean="0"/>
              <a:t>a</a:t>
            </a:r>
            <a:r>
              <a:rPr lang="en-US" altLang="en-US" sz="2400" dirty="0" err="1" smtClean="0"/>
              <a:t>|</a:t>
            </a:r>
            <a:r>
              <a:rPr lang="en-US" altLang="en-US" sz="2400" i="1" dirty="0" err="1" smtClean="0"/>
              <a:t>c</a:t>
            </a:r>
            <a:endParaRPr lang="en-US" altLang="en-US" sz="2400" i="1" dirty="0" smtClean="0"/>
          </a:p>
          <a:p>
            <a:r>
              <a:rPr lang="en-US" altLang="en-US" sz="3200" dirty="0" smtClean="0"/>
              <a:t>Corollary:</a:t>
            </a:r>
            <a:endParaRPr lang="en-US" altLang="en-US" sz="3200" dirty="0" smtClean="0"/>
          </a:p>
          <a:p>
            <a:pPr lvl="1"/>
            <a:r>
              <a:rPr lang="th-TH" altLang="en-US" sz="2800" dirty="0" smtClean="0"/>
              <a:t>ถ้า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a</a:t>
            </a:r>
            <a:r>
              <a:rPr lang="en-US" altLang="en-US" sz="2800" dirty="0" smtClean="0"/>
              <a:t>, </a:t>
            </a:r>
            <a:r>
              <a:rPr lang="en-US" altLang="en-US" sz="2800" i="1" dirty="0" smtClean="0"/>
              <a:t>b</a:t>
            </a:r>
            <a:r>
              <a:rPr lang="en-US" altLang="en-US" sz="2800" dirty="0" smtClean="0"/>
              <a:t>,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c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เป็นจำนวนเต็มที่</a:t>
            </a:r>
            <a:r>
              <a:rPr lang="en-US" altLang="en-US" sz="2800" dirty="0" smtClean="0"/>
              <a:t> </a:t>
            </a:r>
            <a:r>
              <a:rPr lang="en-US" altLang="en-US" sz="2800" i="1" dirty="0" err="1" smtClean="0"/>
              <a:t>a</a:t>
            </a:r>
            <a:r>
              <a:rPr lang="en-US" altLang="en-US" sz="2800" dirty="0" err="1" smtClean="0"/>
              <a:t>|</a:t>
            </a:r>
            <a:r>
              <a:rPr lang="en-US" altLang="en-US" sz="2800" i="1" dirty="0" err="1" smtClean="0"/>
              <a:t>b</a:t>
            </a:r>
            <a:r>
              <a:rPr lang="en-US" altLang="en-US" sz="2800" i="1" dirty="0" smtClean="0"/>
              <a:t> </a:t>
            </a:r>
            <a:r>
              <a:rPr lang="th-TH" altLang="en-US" sz="2800" i="1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i="1" dirty="0" err="1" smtClean="0"/>
              <a:t>a</a:t>
            </a:r>
            <a:r>
              <a:rPr lang="en-US" altLang="en-US" sz="2800" dirty="0" err="1" smtClean="0"/>
              <a:t>|</a:t>
            </a:r>
            <a:r>
              <a:rPr lang="en-US" altLang="en-US" sz="2800" i="1" dirty="0" err="1" smtClean="0"/>
              <a:t>c</a:t>
            </a:r>
            <a:r>
              <a:rPr lang="th-TH" altLang="en-US" sz="2800" dirty="0" smtClean="0"/>
              <a:t> แล้ว</a:t>
            </a:r>
            <a:r>
              <a:rPr lang="en-US" altLang="en-US" sz="2800" dirty="0" smtClean="0"/>
              <a:t> </a:t>
            </a:r>
            <a:r>
              <a:rPr lang="en-US" altLang="en-US" sz="2800" i="1" dirty="0" err="1" smtClean="0"/>
              <a:t>a</a:t>
            </a:r>
            <a:r>
              <a:rPr lang="en-US" altLang="en-US" sz="2800" dirty="0" err="1" smtClean="0"/>
              <a:t>|</a:t>
            </a:r>
            <a:r>
              <a:rPr lang="en-US" altLang="en-US" sz="2800" i="1" dirty="0" err="1" smtClean="0"/>
              <a:t>mb</a:t>
            </a:r>
            <a:r>
              <a:rPr lang="en-US" altLang="en-US" sz="2800" dirty="0" err="1" smtClean="0"/>
              <a:t>+</a:t>
            </a:r>
            <a:r>
              <a:rPr lang="en-US" altLang="en-US" sz="2800" i="1" dirty="0" err="1" smtClean="0"/>
              <a:t>nc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โดยที่ </a:t>
            </a:r>
            <a:r>
              <a:rPr lang="en-US" altLang="en-US" sz="2800" dirty="0" smtClean="0"/>
              <a:t>m </a:t>
            </a:r>
            <a:r>
              <a:rPr lang="th-TH" altLang="en-US" sz="2800" dirty="0" smtClean="0"/>
              <a:t>และ </a:t>
            </a:r>
            <a:r>
              <a:rPr lang="en-US" altLang="en-US" sz="2800" dirty="0" smtClean="0"/>
              <a:t>n </a:t>
            </a:r>
            <a:r>
              <a:rPr lang="th-TH" altLang="en-US" sz="2800" dirty="0" smtClean="0"/>
              <a:t>เป็นจำนวนจริง</a:t>
            </a:r>
          </a:p>
          <a:p>
            <a:pPr lvl="1"/>
            <a:r>
              <a:rPr lang="th-TH" altLang="en-US" sz="2800" dirty="0" smtClean="0"/>
              <a:t>ลองทำดู ว่าได้ </a:t>
            </a:r>
            <a:r>
              <a:rPr lang="en-US" altLang="en-US" sz="2800" dirty="0" smtClean="0"/>
              <a:t>Corollary </a:t>
            </a:r>
            <a:r>
              <a:rPr lang="th-TH" altLang="en-US" sz="2800" dirty="0" smtClean="0"/>
              <a:t>จาก </a:t>
            </a:r>
            <a:r>
              <a:rPr lang="en-US" altLang="en-US" sz="2800" dirty="0" smtClean="0"/>
              <a:t>Theorem </a:t>
            </a:r>
            <a:r>
              <a:rPr lang="th-TH" altLang="en-US" sz="2800" dirty="0" smtClean="0"/>
              <a:t>ได้ยังไง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1106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Proofs: </a:t>
            </a:r>
            <a:r>
              <a:rPr lang="th-TH" altLang="en-US" dirty="0" smtClean="0"/>
              <a:t>การพิสูจน์ทั่วไป</a:t>
            </a:r>
            <a:endParaRPr lang="en-US" altLang="en-US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ข้อโต้แย้ง </a:t>
            </a:r>
            <a:r>
              <a:rPr lang="en-US" altLang="en-US" dirty="0" smtClean="0"/>
              <a:t>(argument) </a:t>
            </a:r>
            <a:r>
              <a:rPr lang="th-TH" altLang="en-US" dirty="0" smtClean="0"/>
              <a:t>จะถือว่า ถูกต้อง</a:t>
            </a:r>
            <a:r>
              <a:rPr lang="en-US" altLang="en-US" dirty="0" smtClean="0"/>
              <a:t>(</a:t>
            </a:r>
            <a:r>
              <a:rPr lang="en-US" altLang="en-US" u="sng" dirty="0" smtClean="0"/>
              <a:t>valid)</a:t>
            </a:r>
            <a:endParaRPr lang="en-US" altLang="en-US" u="sng" dirty="0" smtClean="0"/>
          </a:p>
          <a:p>
            <a:pPr lvl="1"/>
            <a:r>
              <a:rPr lang="th-TH" altLang="en-US" dirty="0" smtClean="0"/>
              <a:t>ถ้าทุกสมมุติฐาน </a:t>
            </a:r>
            <a:r>
              <a:rPr lang="en-US" altLang="en-US" dirty="0" smtClean="0"/>
              <a:t>(hypotheses) </a:t>
            </a:r>
            <a:r>
              <a:rPr lang="th-TH" altLang="en-US" dirty="0" smtClean="0"/>
              <a:t>เป็นจริง</a:t>
            </a:r>
            <a:r>
              <a:rPr lang="en-US" altLang="en-US" dirty="0" smtClean="0"/>
              <a:t>, </a:t>
            </a:r>
            <a:endParaRPr lang="en-US" altLang="en-US" dirty="0" smtClean="0"/>
          </a:p>
          <a:p>
            <a:pPr lvl="1"/>
            <a:r>
              <a:rPr lang="th-TH" altLang="en-US" dirty="0" smtClean="0"/>
              <a:t>แล้วข้อสรุป</a:t>
            </a:r>
            <a:r>
              <a:rPr lang="en-US" altLang="en-US" dirty="0" smtClean="0"/>
              <a:t> (conclusion) </a:t>
            </a:r>
            <a:r>
              <a:rPr lang="th-TH" altLang="en-US" dirty="0" smtClean="0"/>
              <a:t>เป็นจริงด้วย</a:t>
            </a:r>
          </a:p>
          <a:p>
            <a:r>
              <a:rPr lang="th-TH" altLang="en-US" dirty="0" smtClean="0"/>
              <a:t>จากสมมุติฐาน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p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 p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 …, </a:t>
            </a:r>
            <a:r>
              <a:rPr lang="en-US" altLang="en-US" dirty="0" err="1" smtClean="0"/>
              <a:t>p</a:t>
            </a:r>
            <a:r>
              <a:rPr lang="en-US" altLang="en-US" baseline="-25000" dirty="0" err="1" smtClean="0"/>
              <a:t>n</a:t>
            </a:r>
            <a:r>
              <a:rPr lang="en-US" altLang="en-US" dirty="0" smtClean="0"/>
              <a:t>, </a:t>
            </a:r>
            <a:r>
              <a:rPr lang="th-TH" altLang="en-US" dirty="0" smtClean="0"/>
              <a:t>จะสามารถหาสรุปได้เมื่อ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(p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 </a:t>
            </a:r>
            <a:r>
              <a:rPr lang="en-US" altLang="en-US" dirty="0" smtClean="0"/>
              <a:t>p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 </a:t>
            </a:r>
            <a:r>
              <a:rPr lang="en-US" altLang="en-US" dirty="0" smtClean="0"/>
              <a:t>… </a:t>
            </a:r>
            <a:r>
              <a:rPr lang="en-US" altLang="en-US" dirty="0" smtClean="0">
                <a:sym typeface="Symbol" panose="05050102010706020507" pitchFamily="18" charset="2"/>
              </a:rPr>
              <a:t> </a:t>
            </a:r>
            <a:r>
              <a:rPr lang="en-US" altLang="en-US" dirty="0" err="1" smtClean="0"/>
              <a:t>p</a:t>
            </a:r>
            <a:r>
              <a:rPr lang="en-US" altLang="en-US" baseline="-25000" dirty="0" err="1" smtClean="0"/>
              <a:t>n</a:t>
            </a:r>
            <a:r>
              <a:rPr lang="en-US" altLang="en-US" dirty="0" smtClean="0"/>
              <a:t>) </a:t>
            </a:r>
            <a:r>
              <a:rPr lang="en-US" altLang="en-US" dirty="0" smtClean="0">
                <a:sym typeface="Symbol" panose="05050102010706020507" pitchFamily="18" charset="2"/>
              </a:rPr>
              <a:t> </a:t>
            </a:r>
            <a:r>
              <a:rPr lang="en-US" altLang="en-US" dirty="0" smtClean="0"/>
              <a:t>q</a:t>
            </a:r>
            <a:endParaRPr lang="th-TH" altLang="en-US" dirty="0"/>
          </a:p>
          <a:p>
            <a:r>
              <a:rPr lang="th-TH" altLang="en-US" dirty="0" smtClean="0"/>
              <a:t>ปกติการพิสูจน์จะทำเป็นขั้นตอนในการพิสูจน์ </a:t>
            </a:r>
            <a:r>
              <a:rPr lang="en-US" altLang="en-US" dirty="0" smtClean="0"/>
              <a:t>Theorem</a:t>
            </a:r>
            <a:r>
              <a:rPr lang="th-TH" altLang="en-US" dirty="0" smtClean="0"/>
              <a:t> </a:t>
            </a:r>
            <a:endParaRPr lang="en-US" altLang="en-US" u="sng" dirty="0"/>
          </a:p>
          <a:p>
            <a:pPr algn="ctr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854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Proofs: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th-TH" altLang="en-US" b="1" dirty="0" smtClean="0"/>
              <a:t>ตัวอย่าง</a:t>
            </a:r>
            <a:endParaRPr lang="en-US" altLang="en-US" b="1" dirty="0" smtClean="0"/>
          </a:p>
          <a:p>
            <a:pPr lvl="1"/>
            <a:r>
              <a:rPr lang="th-TH" altLang="en-US" dirty="0" smtClean="0"/>
              <a:t>พิจารณา</a:t>
            </a:r>
            <a:r>
              <a:rPr lang="en-US" altLang="en-US" dirty="0" smtClean="0"/>
              <a:t> </a:t>
            </a:r>
            <a:r>
              <a:rPr lang="en-US" altLang="en-US" dirty="0" smtClean="0"/>
              <a:t>theorem </a:t>
            </a:r>
            <a:r>
              <a:rPr lang="th-TH" altLang="en-US" dirty="0" smtClean="0"/>
              <a:t>ที่ว่า </a:t>
            </a:r>
            <a:r>
              <a:rPr lang="ja-JP" altLang="en-US" dirty="0" smtClean="0"/>
              <a:t>‘</a:t>
            </a:r>
            <a:r>
              <a:rPr lang="en-US" altLang="ja-JP" dirty="0" smtClean="0"/>
              <a:t>If x&gt;0 and y&gt;0, then </a:t>
            </a:r>
            <a:r>
              <a:rPr lang="en-US" altLang="ja-JP" dirty="0" err="1" smtClean="0"/>
              <a:t>x+y</a:t>
            </a:r>
            <a:r>
              <a:rPr lang="en-US" altLang="ja-JP" dirty="0" smtClean="0"/>
              <a:t>&gt;0</a:t>
            </a:r>
            <a:r>
              <a:rPr lang="ja-JP" altLang="en-US" dirty="0" smtClean="0"/>
              <a:t>’</a:t>
            </a:r>
            <a:endParaRPr lang="en-US" altLang="ja-JP" dirty="0" smtClean="0"/>
          </a:p>
          <a:p>
            <a:pPr lvl="1"/>
            <a:r>
              <a:rPr lang="th-TH" altLang="en-US" dirty="0" smtClean="0"/>
              <a:t>อะไรคือ</a:t>
            </a:r>
            <a:r>
              <a:rPr lang="en-US" altLang="en-US" dirty="0" smtClean="0"/>
              <a:t> </a:t>
            </a:r>
            <a:r>
              <a:rPr lang="th-TH" altLang="en-US" dirty="0" smtClean="0"/>
              <a:t>สมมุติฐาน</a:t>
            </a:r>
            <a:r>
              <a:rPr lang="en-US" altLang="en-US" dirty="0" smtClean="0"/>
              <a:t> (assumptions)?</a:t>
            </a:r>
            <a:endParaRPr lang="en-US" altLang="en-US" dirty="0" smtClean="0"/>
          </a:p>
          <a:p>
            <a:pPr lvl="1"/>
            <a:r>
              <a:rPr lang="th-TH" altLang="en-US" dirty="0" smtClean="0"/>
              <a:t>อะไรคือ ข้อสรุป</a:t>
            </a:r>
            <a:r>
              <a:rPr lang="en-US" altLang="en-US" dirty="0" smtClean="0"/>
              <a:t> (conclusion) ?</a:t>
            </a:r>
            <a:endParaRPr lang="en-US" altLang="en-US" dirty="0" smtClean="0"/>
          </a:p>
          <a:p>
            <a:r>
              <a:rPr lang="th-TH" altLang="en-US" u="sng" dirty="0" smtClean="0"/>
              <a:t>แต่ละขั้นตอนในการพิสูจน์จะต้องเป็นจริง</a:t>
            </a:r>
            <a:endParaRPr lang="en-US" altLang="en-US" u="sng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40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Inference (</a:t>
            </a:r>
            <a:r>
              <a:rPr lang="th-TH" dirty="0" smtClean="0"/>
              <a:t>กฎของการอนุมาน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การอนุมานด้วยวิธีการให้เหตุผลจะต้องมีการตรวจสอบความสมเหตุสมผล </a:t>
            </a:r>
            <a:r>
              <a:rPr lang="en-US" sz="2800" dirty="0" smtClean="0"/>
              <a:t>  </a:t>
            </a:r>
            <a:r>
              <a:rPr lang="th-TH" sz="2800" dirty="0" smtClean="0"/>
              <a:t>กฎของการอนุมานเชิงตรรกศาสตร์ ได้แก่</a:t>
            </a:r>
          </a:p>
          <a:p>
            <a:pPr lvl="1"/>
            <a:r>
              <a:rPr lang="en-US" sz="2400" dirty="0" smtClean="0"/>
              <a:t>Modus Ponens (MP)</a:t>
            </a:r>
          </a:p>
          <a:p>
            <a:pPr lvl="1"/>
            <a:r>
              <a:rPr lang="en-US" sz="2400" dirty="0" smtClean="0"/>
              <a:t>Modus </a:t>
            </a:r>
            <a:r>
              <a:rPr lang="en-US" sz="2400" dirty="0" err="1" smtClean="0"/>
              <a:t>Tollens</a:t>
            </a:r>
            <a:r>
              <a:rPr lang="en-US" sz="2400" dirty="0" smtClean="0"/>
              <a:t> (MT)</a:t>
            </a:r>
          </a:p>
          <a:p>
            <a:pPr lvl="1"/>
            <a:r>
              <a:rPr lang="en-US" sz="2400" dirty="0" smtClean="0"/>
              <a:t>Disjunctive Syllogism (DS)</a:t>
            </a:r>
          </a:p>
          <a:p>
            <a:pPr lvl="1"/>
            <a:r>
              <a:rPr lang="en-US" sz="2400" dirty="0" smtClean="0"/>
              <a:t>Addition (Add)</a:t>
            </a:r>
          </a:p>
          <a:p>
            <a:pPr lvl="1"/>
            <a:r>
              <a:rPr lang="en-US" sz="2400" dirty="0" smtClean="0"/>
              <a:t>Simplification (</a:t>
            </a:r>
            <a:r>
              <a:rPr lang="en-US" sz="2400" dirty="0" err="1" smtClean="0"/>
              <a:t>Simp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Conjunction (Conj)</a:t>
            </a:r>
          </a:p>
          <a:p>
            <a:pPr lvl="1"/>
            <a:r>
              <a:rPr lang="en-US" sz="2400" dirty="0" smtClean="0"/>
              <a:t>Hypothetical Syllogism (HS)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48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Modus Ponens (MP)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Modus Ponens (</a:t>
            </a:r>
            <a:r>
              <a:rPr lang="en-US" dirty="0" smtClean="0">
                <a:sym typeface="Symbol"/>
              </a:rPr>
              <a:t>-elimination)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31840" y="2204864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   P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3140968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245" y="3998560"/>
          <a:ext cx="2246891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04"/>
                <a:gridCol w="268504"/>
                <a:gridCol w="1656183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800" dirty="0"/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0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8965</TotalTime>
  <Words>2620</Words>
  <Application>Microsoft Office PowerPoint</Application>
  <PresentationFormat>On-screen Show (4:3)</PresentationFormat>
  <Paragraphs>530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Algerian</vt:lpstr>
      <vt:lpstr>Angsana New</vt:lpstr>
      <vt:lpstr>Arial</vt:lpstr>
      <vt:lpstr>Calibri</vt:lpstr>
      <vt:lpstr>Castellar</vt:lpstr>
      <vt:lpstr>Consolas</vt:lpstr>
      <vt:lpstr>FreesiaUPC</vt:lpstr>
      <vt:lpstr>HGPｺﾞｼｯｸE</vt:lpstr>
      <vt:lpstr>Symbol</vt:lpstr>
      <vt:lpstr>Tw Cen MT</vt:lpstr>
      <vt:lpstr>Wingdings</vt:lpstr>
      <vt:lpstr>Wingdings 2</vt:lpstr>
      <vt:lpstr>ตรงกลาง</vt:lpstr>
      <vt:lpstr>Method of Proof </vt:lpstr>
      <vt:lpstr>ทำไมต้องพิสูจน์ (1)</vt:lpstr>
      <vt:lpstr>ทำไมต้องพิสูจน์ (2)</vt:lpstr>
      <vt:lpstr>คำศัพท์ที่ควรรู้</vt:lpstr>
      <vt:lpstr>Theorems: ตัวอย่าง</vt:lpstr>
      <vt:lpstr>Proofs: การพิสูจน์ทั่วไป</vt:lpstr>
      <vt:lpstr>Proofs: ตัวอย่าง</vt:lpstr>
      <vt:lpstr>Rules of Inference (กฎของการอนุมาน)</vt:lpstr>
      <vt:lpstr>Modus Ponens (MP)</vt:lpstr>
      <vt:lpstr>Addition (Add)</vt:lpstr>
      <vt:lpstr>Simplification (Simp)</vt:lpstr>
      <vt:lpstr>ตัวอย่างการใช้งาน Simplification</vt:lpstr>
      <vt:lpstr>Conjunction (Conj)</vt:lpstr>
      <vt:lpstr>Modus Tollens (MT)</vt:lpstr>
      <vt:lpstr>Hypothetical syllogism (HS)</vt:lpstr>
      <vt:lpstr>Disjunctive syllogism (DS)</vt:lpstr>
      <vt:lpstr>Rules of Inference: Resolution</vt:lpstr>
      <vt:lpstr>Proofs: ตัวอย่างที่ 1</vt:lpstr>
      <vt:lpstr>Proofs: ตัวอย่างที่ 2</vt:lpstr>
      <vt:lpstr>Fallacies (1)</vt:lpstr>
      <vt:lpstr>ทบทวน Rule of References อีกนิด</vt:lpstr>
      <vt:lpstr>Fallacies (2)</vt:lpstr>
      <vt:lpstr>การพิสูจน์แบบมี Quantifiers</vt:lpstr>
      <vt:lpstr>ตัวอย่าง: การพิสูจน์แบบมี Quantifier</vt:lpstr>
      <vt:lpstr>Proofs with Quantifiers: Example (2)</vt:lpstr>
      <vt:lpstr>ทำแบบฝึกหัดด้วยกันก่อนพักครึ่ง (1)</vt:lpstr>
      <vt:lpstr>ทำแบบฝึกหัดด้วยกันก่อนพักครึ่ง (2)</vt:lpstr>
      <vt:lpstr>วิธีการ Proofs</vt:lpstr>
      <vt:lpstr>Trivial Proofs </vt:lpstr>
      <vt:lpstr>Vacuous Proofs</vt:lpstr>
      <vt:lpstr>Direct Proofs</vt:lpstr>
      <vt:lpstr>Proof by Contrapositive (Indirect proof)</vt:lpstr>
      <vt:lpstr>Proof by Contrapositive: ตัวอย่าง</vt:lpstr>
      <vt:lpstr>Proof by Contradiction</vt:lpstr>
      <vt:lpstr>Proof by Cases</vt:lpstr>
      <vt:lpstr>Warm up ก่อนทำแบบฝึกหัด</vt:lpstr>
      <vt:lpstr>แบบฝึกหัดทำส่ง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750</cp:revision>
  <dcterms:created xsi:type="dcterms:W3CDTF">2010-02-28T04:09:14Z</dcterms:created>
  <dcterms:modified xsi:type="dcterms:W3CDTF">2014-08-10T11:55:27Z</dcterms:modified>
</cp:coreProperties>
</file>