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89" r:id="rId2"/>
    <p:sldId id="442" r:id="rId3"/>
    <p:sldId id="405" r:id="rId4"/>
    <p:sldId id="406" r:id="rId5"/>
    <p:sldId id="443" r:id="rId6"/>
    <p:sldId id="444" r:id="rId7"/>
    <p:sldId id="445" r:id="rId8"/>
    <p:sldId id="447" r:id="rId9"/>
    <p:sldId id="448" r:id="rId10"/>
    <p:sldId id="462" r:id="rId11"/>
    <p:sldId id="463" r:id="rId12"/>
    <p:sldId id="446" r:id="rId13"/>
    <p:sldId id="451" r:id="rId14"/>
    <p:sldId id="415" r:id="rId15"/>
    <p:sldId id="456" r:id="rId16"/>
    <p:sldId id="457" r:id="rId17"/>
    <p:sldId id="458" r:id="rId18"/>
    <p:sldId id="459" r:id="rId19"/>
    <p:sldId id="461" r:id="rId20"/>
    <p:sldId id="452" r:id="rId21"/>
    <p:sldId id="454" r:id="rId22"/>
    <p:sldId id="424" r:id="rId23"/>
    <p:sldId id="425" r:id="rId24"/>
    <p:sldId id="426" r:id="rId25"/>
    <p:sldId id="427" r:id="rId26"/>
    <p:sldId id="428" r:id="rId27"/>
    <p:sldId id="429" r:id="rId28"/>
    <p:sldId id="466" r:id="rId29"/>
    <p:sldId id="467" r:id="rId30"/>
    <p:sldId id="435" r:id="rId31"/>
    <p:sldId id="464" r:id="rId32"/>
    <p:sldId id="465" r:id="rId33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76" autoAdjust="0"/>
    <p:restoredTop sz="93980" autoAdjust="0"/>
  </p:normalViewPr>
  <p:slideViewPr>
    <p:cSldViewPr>
      <p:cViewPr>
        <p:scale>
          <a:sx n="62" d="100"/>
          <a:sy n="62" d="100"/>
        </p:scale>
        <p:origin x="1272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0D09B7-D6C0-4E1E-8406-5EF13498B56D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5515DE-88E9-427E-B3A9-DD447D145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021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Allx</a:t>
            </a:r>
            <a:r>
              <a:rPr lang="en-US" dirty="0" smtClean="0"/>
              <a:t> </a:t>
            </a:r>
            <a:r>
              <a:rPr lang="en-US" dirty="0" err="1" smtClean="0"/>
              <a:t>somey</a:t>
            </a:r>
            <a:r>
              <a:rPr lang="en-US" dirty="0" smtClean="0"/>
              <a:t> </a:t>
            </a:r>
            <a:r>
              <a:rPr lang="en-US" dirty="0" err="1" smtClean="0"/>
              <a:t>xy</a:t>
            </a:r>
            <a:r>
              <a:rPr lang="en-US" dirty="0" smtClean="0"/>
              <a:t> =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515DE-88E9-427E-B3A9-DD447D14538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29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Arial" charset="0"/>
                <a:ea typeface="+mn-ea"/>
                <a:cs typeface="Arial" charset="0"/>
                <a:sym typeface="Symbol"/>
              </a:rPr>
              <a:t></a:t>
            </a:r>
            <a:r>
              <a:rPr lang="en-US" sz="1200" i="1" dirty="0" smtClean="0">
                <a:latin typeface="+mn-lt"/>
                <a:ea typeface="+mn-ea"/>
              </a:rPr>
              <a:t>x</a:t>
            </a:r>
            <a:r>
              <a:rPr lang="en-US" sz="1200" dirty="0" smtClean="0">
                <a:latin typeface="+mn-lt"/>
                <a:ea typeface="+mn-ea"/>
                <a:sym typeface="Symbol"/>
              </a:rPr>
              <a:t> (</a:t>
            </a:r>
            <a:r>
              <a:rPr lang="en-US" sz="1200" dirty="0" smtClean="0">
                <a:latin typeface="Arial" charset="0"/>
                <a:ea typeface="+mn-ea"/>
                <a:cs typeface="Arial" charset="0"/>
                <a:sym typeface="Symbol"/>
              </a:rPr>
              <a:t></a:t>
            </a:r>
            <a:r>
              <a:rPr lang="en-US" sz="1200" i="1" dirty="0" smtClean="0">
                <a:latin typeface="+mn-lt"/>
                <a:ea typeface="+mn-ea"/>
                <a:sym typeface="Symbol"/>
              </a:rPr>
              <a:t>y</a:t>
            </a:r>
            <a:r>
              <a:rPr lang="en-US" sz="1200" dirty="0" smtClean="0">
                <a:latin typeface="+mn-lt"/>
                <a:ea typeface="+mn-ea"/>
                <a:sym typeface="Symbol"/>
              </a:rPr>
              <a:t> </a:t>
            </a:r>
            <a:r>
              <a:rPr lang="en-US" sz="1200" dirty="0" smtClean="0">
                <a:latin typeface="Arial" charset="0"/>
                <a:ea typeface="+mn-ea"/>
                <a:cs typeface="Arial" charset="0"/>
                <a:sym typeface="Symbol"/>
              </a:rPr>
              <a:t></a:t>
            </a:r>
            <a:r>
              <a:rPr lang="en-US" sz="1200" i="1" dirty="0" smtClean="0">
                <a:latin typeface="+mn-lt"/>
                <a:ea typeface="+mn-ea"/>
              </a:rPr>
              <a:t>z</a:t>
            </a:r>
            <a:r>
              <a:rPr lang="en-US" sz="1200" i="1" dirty="0" smtClean="0">
                <a:latin typeface="+mn-lt"/>
                <a:ea typeface="+mn-ea"/>
                <a:sym typeface="Symbol"/>
              </a:rPr>
              <a:t> </a:t>
            </a:r>
            <a:r>
              <a:rPr lang="en-US" sz="1200" dirty="0" smtClean="0">
                <a:latin typeface="Arial" charset="0"/>
                <a:ea typeface="+mn-ea"/>
                <a:cs typeface="Arial" charset="0"/>
                <a:sym typeface="Symbol"/>
              </a:rPr>
              <a:t></a:t>
            </a:r>
            <a:r>
              <a:rPr lang="en-US" sz="1200" i="1" dirty="0" smtClean="0">
                <a:latin typeface="+mn-lt"/>
                <a:ea typeface="+mn-ea"/>
              </a:rPr>
              <a:t>P</a:t>
            </a:r>
            <a:r>
              <a:rPr lang="en-US" sz="1200" dirty="0" smtClean="0">
                <a:latin typeface="+mn-lt"/>
                <a:ea typeface="+mn-ea"/>
              </a:rPr>
              <a:t>(</a:t>
            </a:r>
            <a:r>
              <a:rPr lang="en-US" sz="1200" i="1" dirty="0" err="1" smtClean="0">
                <a:latin typeface="+mn-lt"/>
                <a:ea typeface="+mn-ea"/>
              </a:rPr>
              <a:t>x,y,z</a:t>
            </a:r>
            <a:r>
              <a:rPr lang="en-US" sz="1200" dirty="0" smtClean="0">
                <a:latin typeface="+mn-lt"/>
                <a:ea typeface="+mn-ea"/>
              </a:rPr>
              <a:t>) </a:t>
            </a:r>
            <a:r>
              <a:rPr lang="en-US" sz="1200" dirty="0" smtClean="0">
                <a:latin typeface="+mn-lt"/>
                <a:ea typeface="+mn-ea"/>
                <a:sym typeface="Symbol"/>
              </a:rPr>
              <a:t> </a:t>
            </a:r>
            <a:r>
              <a:rPr lang="en-US" sz="1200" dirty="0" smtClean="0">
                <a:latin typeface="Arial" charset="0"/>
                <a:ea typeface="+mn-ea"/>
                <a:cs typeface="Arial" charset="0"/>
                <a:sym typeface="Symbol"/>
              </a:rPr>
              <a:t></a:t>
            </a:r>
            <a:r>
              <a:rPr lang="en-US" sz="1200" i="1" dirty="0" smtClean="0">
                <a:latin typeface="+mn-lt"/>
                <a:ea typeface="+mn-ea"/>
              </a:rPr>
              <a:t>z</a:t>
            </a:r>
            <a:r>
              <a:rPr lang="en-US" sz="1200" dirty="0" smtClean="0">
                <a:latin typeface="+mn-lt"/>
                <a:ea typeface="+mn-ea"/>
                <a:sym typeface="Symbol"/>
              </a:rPr>
              <a:t> </a:t>
            </a:r>
            <a:r>
              <a:rPr lang="en-US" sz="1200" dirty="0" smtClean="0">
                <a:latin typeface="Arial" charset="0"/>
                <a:ea typeface="+mn-ea"/>
                <a:cs typeface="Arial" charset="0"/>
                <a:sym typeface="Symbol"/>
              </a:rPr>
              <a:t></a:t>
            </a:r>
            <a:r>
              <a:rPr lang="en-US" sz="1200" i="1" dirty="0" smtClean="0">
                <a:latin typeface="+mn-lt"/>
                <a:ea typeface="+mn-ea"/>
              </a:rPr>
              <a:t>y</a:t>
            </a:r>
            <a:r>
              <a:rPr lang="en-US" sz="1200" dirty="0" smtClean="0">
                <a:latin typeface="+mn-lt"/>
                <a:ea typeface="+mn-ea"/>
                <a:sym typeface="Symbol"/>
              </a:rPr>
              <a:t> </a:t>
            </a:r>
            <a:r>
              <a:rPr lang="en-US" sz="1200" dirty="0" smtClean="0">
                <a:latin typeface="Arial" charset="0"/>
                <a:ea typeface="+mn-ea"/>
                <a:cs typeface="Arial" charset="0"/>
                <a:sym typeface="Symbol"/>
              </a:rPr>
              <a:t></a:t>
            </a:r>
            <a:r>
              <a:rPr lang="en-US" sz="1200" i="1" dirty="0" smtClean="0">
                <a:latin typeface="+mn-lt"/>
                <a:ea typeface="+mn-ea"/>
              </a:rPr>
              <a:t>P</a:t>
            </a:r>
            <a:r>
              <a:rPr lang="en-US" sz="1200" dirty="0" smtClean="0">
                <a:latin typeface="+mn-lt"/>
                <a:ea typeface="+mn-ea"/>
              </a:rPr>
              <a:t>(</a:t>
            </a:r>
            <a:r>
              <a:rPr lang="en-US" sz="1200" i="1" dirty="0" err="1" smtClean="0">
                <a:latin typeface="+mn-lt"/>
                <a:ea typeface="+mn-ea"/>
              </a:rPr>
              <a:t>x,y,z</a:t>
            </a:r>
            <a:r>
              <a:rPr lang="en-US" sz="1200" dirty="0" smtClean="0">
                <a:latin typeface="+mn-lt"/>
                <a:ea typeface="+mn-ea"/>
              </a:rPr>
              <a:t>))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515DE-88E9-427E-B3A9-DD447D145381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321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7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D8DC8B8-2355-4755-9A3A-C073014D2B5C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10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1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D095A65-BF80-4D83-9012-E3826CC8250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80A6B-262C-44A8-9F32-EB4231D55EB7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5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51306-A7F7-4AFE-9D9A-E80F0C565E6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A6A72-A4C9-4C6F-941B-C4C98708FA93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8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4E062-6A2B-42DC-B70B-19762CF2908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83F47-5C77-4999-856B-E92BBDFB83A8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5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F8897-54EA-4D1D-A5DE-3F7EE83E7E4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7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B246B-8E77-46AA-9795-9BE597A7B6E1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8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0742A99-334E-4C25-AD8F-AEE73D28C9B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9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6B87076-D369-4B2A-B539-14233E4D8E2D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6" name="ตัวยึดหมายเลขภาพนิ่ง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CB881FA-4011-4F25-8558-371FEC77B7A7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7" name="ตัวยึดท้ายกระดาษ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ตัวยึดวันที่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30534C1-31F2-4B30-A88C-76D99B423D4E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8" name="ตัวยึดหมายเลขภาพนิ่ง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8F3DF96-20CB-4D3B-A246-45A8AA9C3EA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9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7A752-DB1D-40A5-9FFF-493A242FEE9A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4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EBEC0-E04D-45D1-8024-5DA19834AF7D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ED79F-3A6D-47EA-934C-009F75A73213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530E838-CB1C-41D3-99A2-08ACE0AC3CE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FB93C-59D0-49D9-80C8-98328E2ECD0E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6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9E1B4-BA0F-461A-ABB8-21504553AD41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h-TH" noProof="0" smtClean="0"/>
              <a:t>คลิกไอคอนเพื่อเพิ่มรูปภาพ</a:t>
            </a:r>
            <a:endParaRPr lang="en-US" noProof="0" dirty="0"/>
          </a:p>
        </p:txBody>
      </p:sp>
      <p:sp>
        <p:nvSpPr>
          <p:cNvPr id="9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1EFFEAA-646E-42FA-BDEC-EC6E063F63DA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10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293FC6F6-43A4-4EB2-9E41-FA8370328FB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11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ตัวยึดชื่อเรื่อง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  <a:endParaRPr lang="en-US" smtClean="0"/>
          </a:p>
        </p:txBody>
      </p:sp>
      <p:sp>
        <p:nvSpPr>
          <p:cNvPr id="1027" name="ตัวยึดข้อความ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smtClean="0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6EA34D-A91D-413B-AB97-EA7302F78146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952E8C-38F2-46EF-B481-AFBD4894B56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9" r:id="rId2"/>
    <p:sldLayoutId id="2147483684" r:id="rId3"/>
    <p:sldLayoutId id="2147483685" r:id="rId4"/>
    <p:sldLayoutId id="2147483686" r:id="rId5"/>
    <p:sldLayoutId id="2147483680" r:id="rId6"/>
    <p:sldLayoutId id="2147483687" r:id="rId7"/>
    <p:sldLayoutId id="2147483681" r:id="rId8"/>
    <p:sldLayoutId id="2147483688" r:id="rId9"/>
    <p:sldLayoutId id="2147483682" r:id="rId10"/>
    <p:sldLayoutId id="214748368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2275" y="4038600"/>
            <a:ext cx="7146925" cy="1828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Predicate calculus </a:t>
            </a:r>
            <a:br>
              <a:rPr lang="en-US" dirty="0" smtClean="0"/>
            </a:br>
            <a:r>
              <a:rPr lang="en-US" dirty="0" smtClean="0"/>
              <a:t>First order Logic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030513122 -  Discrete Mathematics</a:t>
            </a:r>
          </a:p>
          <a:p>
            <a:r>
              <a:rPr lang="en-US" dirty="0"/>
              <a:t>Asst. Prof. Dr. Choopan 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Universe of Discourse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dirty="0" smtClean="0"/>
              <a:t>พิจารณา</a:t>
            </a:r>
            <a:r>
              <a:rPr lang="en-US" altLang="en-US" dirty="0" smtClean="0"/>
              <a:t> </a:t>
            </a:r>
            <a:r>
              <a:rPr lang="en-US" altLang="en-US" dirty="0" smtClean="0"/>
              <a:t>statement </a:t>
            </a:r>
            <a:r>
              <a:rPr lang="ja-JP" altLang="en-US" dirty="0" smtClean="0"/>
              <a:t>‘</a:t>
            </a:r>
            <a:r>
              <a:rPr lang="en-US" altLang="ja-JP" i="1" dirty="0" smtClean="0"/>
              <a:t>x</a:t>
            </a:r>
            <a:r>
              <a:rPr lang="en-US" altLang="ja-JP" dirty="0" smtClean="0"/>
              <a:t>&gt;3</a:t>
            </a:r>
            <a:r>
              <a:rPr lang="ja-JP" altLang="en-US" dirty="0" smtClean="0"/>
              <a:t>’</a:t>
            </a:r>
            <a:r>
              <a:rPr lang="en-US" altLang="ja-JP" dirty="0" smtClean="0"/>
              <a:t>, </a:t>
            </a:r>
            <a:r>
              <a:rPr lang="th-TH" altLang="ja-JP" dirty="0" smtClean="0"/>
              <a:t>ถ้ามีการกำหนดค่า </a:t>
            </a:r>
            <a:r>
              <a:rPr lang="en-US" altLang="ja-JP" dirty="0" smtClean="0"/>
              <a:t>“</a:t>
            </a:r>
            <a:r>
              <a:rPr lang="th-TH" altLang="ja-JP" dirty="0" smtClean="0"/>
              <a:t>สีน้ำเงิน</a:t>
            </a:r>
            <a:r>
              <a:rPr lang="en-US" altLang="ja-JP" dirty="0" smtClean="0"/>
              <a:t>” </a:t>
            </a:r>
            <a:r>
              <a:rPr lang="th-TH" altLang="ja-JP" dirty="0" smtClean="0"/>
              <a:t>ให้กับ </a:t>
            </a:r>
            <a:r>
              <a:rPr lang="en-US" altLang="ja-JP" dirty="0" smtClean="0"/>
              <a:t>x </a:t>
            </a:r>
            <a:r>
              <a:rPr lang="th-TH" altLang="ja-JP" dirty="0" smtClean="0"/>
              <a:t>จะสื่อความหมายไหม </a:t>
            </a:r>
            <a:r>
              <a:rPr lang="en-US" altLang="ja-JP" dirty="0" smtClean="0"/>
              <a:t>?</a:t>
            </a:r>
            <a:endParaRPr lang="en-US" altLang="ja-JP" dirty="0" smtClean="0"/>
          </a:p>
          <a:p>
            <a:r>
              <a:rPr lang="en-US" altLang="en-US" b="1" u="sng" dirty="0" smtClean="0"/>
              <a:t>Universe </a:t>
            </a:r>
            <a:r>
              <a:rPr lang="en-US" altLang="en-US" b="1" u="sng" dirty="0" smtClean="0"/>
              <a:t>of discourse</a:t>
            </a:r>
            <a:r>
              <a:rPr lang="en-US" altLang="en-US" dirty="0" smtClean="0"/>
              <a:t> </a:t>
            </a:r>
            <a:r>
              <a:rPr lang="th-TH" altLang="en-US" dirty="0" smtClean="0"/>
              <a:t>คือ</a:t>
            </a:r>
            <a:r>
              <a:rPr lang="en-US" altLang="en-US" dirty="0" smtClean="0"/>
              <a:t> </a:t>
            </a:r>
            <a:r>
              <a:rPr lang="en-US" altLang="en-US" dirty="0" smtClean="0"/>
              <a:t>set </a:t>
            </a:r>
            <a:r>
              <a:rPr lang="th-TH" altLang="en-US" dirty="0" smtClean="0"/>
              <a:t>ของค่าที่ต้องการพูดถึง หรือคือขอบเขตของค่าที่จะกำหนดให้กับตัวแปรของ </a:t>
            </a:r>
            <a:r>
              <a:rPr lang="en-US" altLang="en-US" dirty="0" smtClean="0"/>
              <a:t>Predicate </a:t>
            </a:r>
            <a:r>
              <a:rPr lang="th-TH" altLang="en-US" dirty="0" smtClean="0"/>
              <a:t>ได้</a:t>
            </a:r>
            <a:endParaRPr lang="en-US" altLang="en-US" dirty="0" smtClean="0"/>
          </a:p>
          <a:p>
            <a:r>
              <a:rPr lang="th-TH" altLang="en-US" b="1" dirty="0" smtClean="0"/>
              <a:t>ตัวอย่าง </a:t>
            </a:r>
            <a:r>
              <a:rPr lang="en-US" altLang="en-US" b="1" dirty="0" smtClean="0"/>
              <a:t>: </a:t>
            </a:r>
            <a:r>
              <a:rPr lang="th-TH" altLang="en-US" dirty="0" smtClean="0"/>
              <a:t>จะกำหนด </a:t>
            </a:r>
            <a:r>
              <a:rPr lang="en-US" altLang="en-US" dirty="0" smtClean="0"/>
              <a:t>Universe of discourse </a:t>
            </a:r>
            <a:r>
              <a:rPr lang="th-TH" altLang="en-US" dirty="0" smtClean="0"/>
              <a:t>อะไรให้กับ </a:t>
            </a:r>
            <a:r>
              <a:rPr lang="en-US" altLang="en-US" dirty="0" smtClean="0"/>
              <a:t>x </a:t>
            </a:r>
            <a:r>
              <a:rPr lang="th-TH" altLang="en-US" dirty="0" smtClean="0"/>
              <a:t>ใน </a:t>
            </a:r>
            <a:r>
              <a:rPr lang="en-US" altLang="en-US" dirty="0" smtClean="0"/>
              <a:t>statement: </a:t>
            </a:r>
            <a:endParaRPr lang="en-US" altLang="en-US" dirty="0" smtClean="0"/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sz="2800" dirty="0" err="1" smtClean="0"/>
              <a:t>EnrolledDiscrete</a:t>
            </a:r>
            <a:r>
              <a:rPr lang="en-US" altLang="en-US" sz="2800" dirty="0" smtClean="0"/>
              <a:t>(x</a:t>
            </a:r>
            <a:r>
              <a:rPr lang="en-US" altLang="en-US" sz="2800" dirty="0" smtClean="0"/>
              <a:t>)=</a:t>
            </a:r>
            <a:r>
              <a:rPr lang="ja-JP" altLang="en-US" sz="2800" dirty="0" smtClean="0"/>
              <a:t>‘</a:t>
            </a:r>
            <a:r>
              <a:rPr lang="en-US" altLang="ja-JP" sz="2800" dirty="0" smtClean="0"/>
              <a:t>x </a:t>
            </a:r>
            <a:r>
              <a:rPr lang="th-TH" altLang="ja-JP" sz="2800" dirty="0" smtClean="0"/>
              <a:t>ลงเรียนวิชา </a:t>
            </a:r>
            <a:r>
              <a:rPr lang="en-US" altLang="ja-JP" sz="2800" dirty="0" smtClean="0"/>
              <a:t>Discrete Mathematics</a:t>
            </a: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02794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smtClean="0"/>
              <a:t>Universe of Discourse: Multivariate functions</a:t>
            </a:r>
            <a:endParaRPr lang="en-US" altLang="en-US" sz="4800" dirty="0" smtClean="0"/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sz="2800" dirty="0" smtClean="0"/>
              <a:t>แต่ละตัวแปรใน</a:t>
            </a:r>
            <a:r>
              <a:rPr lang="en-US" altLang="en-US" sz="2800" dirty="0" smtClean="0"/>
              <a:t> </a:t>
            </a:r>
            <a:r>
              <a:rPr lang="en-US" altLang="en-US" sz="2800" i="1" dirty="0" smtClean="0"/>
              <a:t>n</a:t>
            </a:r>
            <a:r>
              <a:rPr lang="en-US" altLang="en-US" sz="2800" dirty="0" smtClean="0"/>
              <a:t>-tuple </a:t>
            </a:r>
            <a:r>
              <a:rPr lang="th-TH" altLang="en-US" sz="2800" dirty="0" smtClean="0"/>
              <a:t>อาจมี </a:t>
            </a:r>
            <a:r>
              <a:rPr lang="en-US" altLang="en-US" sz="2800" dirty="0" smtClean="0"/>
              <a:t>universe </a:t>
            </a:r>
            <a:r>
              <a:rPr lang="en-US" altLang="en-US" sz="2800" dirty="0" smtClean="0"/>
              <a:t>of </a:t>
            </a:r>
            <a:r>
              <a:rPr lang="en-US" altLang="en-US" sz="2800" dirty="0" smtClean="0"/>
              <a:t>discourse</a:t>
            </a:r>
            <a:r>
              <a:rPr lang="th-TH" altLang="en-US" sz="2800" dirty="0" smtClean="0"/>
              <a:t> ที่แตกต่างกัน</a:t>
            </a:r>
            <a:endParaRPr lang="en-US" altLang="en-US" sz="2800" dirty="0" smtClean="0"/>
          </a:p>
          <a:p>
            <a:r>
              <a:rPr lang="th-TH" altLang="en-US" sz="2800" dirty="0" smtClean="0"/>
              <a:t>พิจารณา </a:t>
            </a:r>
            <a:r>
              <a:rPr lang="en-US" altLang="en-US" sz="2800" i="1" dirty="0" smtClean="0"/>
              <a:t>n</a:t>
            </a:r>
            <a:r>
              <a:rPr lang="en-US" altLang="en-US" sz="2800" dirty="0" smtClean="0"/>
              <a:t>-</a:t>
            </a:r>
            <a:r>
              <a:rPr lang="en-US" altLang="en-US" sz="2800" dirty="0" err="1" smtClean="0"/>
              <a:t>ary</a:t>
            </a:r>
            <a:r>
              <a:rPr lang="en-US" altLang="en-US" sz="2800" dirty="0" smtClean="0"/>
              <a:t> </a:t>
            </a:r>
            <a:r>
              <a:rPr lang="th-TH" altLang="en-US" sz="2800" dirty="0" smtClean="0"/>
              <a:t>ของ </a:t>
            </a:r>
            <a:r>
              <a:rPr lang="en-US" altLang="en-US" sz="2800" dirty="0" smtClean="0"/>
              <a:t>predicate </a:t>
            </a:r>
            <a:r>
              <a:rPr lang="en-US" altLang="en-US" sz="2800" i="1" dirty="0" smtClean="0"/>
              <a:t>P</a:t>
            </a:r>
            <a:r>
              <a:rPr lang="en-US" altLang="en-US" sz="2800" dirty="0" smtClean="0"/>
              <a:t>: 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sz="2400" i="1" dirty="0" smtClean="0"/>
              <a:t>P</a:t>
            </a:r>
            <a:r>
              <a:rPr lang="en-US" altLang="en-US" sz="2400" dirty="0" smtClean="0"/>
              <a:t>(</a:t>
            </a:r>
            <a:r>
              <a:rPr lang="en-US" altLang="en-US" sz="2400" i="1" dirty="0" err="1" smtClean="0"/>
              <a:t>r</a:t>
            </a:r>
            <a:r>
              <a:rPr lang="en-US" altLang="en-US" sz="2400" dirty="0" err="1" smtClean="0"/>
              <a:t>,</a:t>
            </a:r>
            <a:r>
              <a:rPr lang="en-US" altLang="en-US" sz="2400" i="1" dirty="0" err="1" smtClean="0"/>
              <a:t>g</a:t>
            </a:r>
            <a:r>
              <a:rPr lang="en-US" altLang="en-US" sz="2400" dirty="0" err="1" smtClean="0"/>
              <a:t>,</a:t>
            </a:r>
            <a:r>
              <a:rPr lang="en-US" altLang="en-US" sz="2400" i="1" dirty="0" err="1" smtClean="0"/>
              <a:t>b</a:t>
            </a:r>
            <a:r>
              <a:rPr lang="en-US" altLang="en-US" sz="2400" dirty="0" err="1" smtClean="0"/>
              <a:t>,</a:t>
            </a:r>
            <a:r>
              <a:rPr lang="en-US" altLang="en-US" sz="2400" i="1" dirty="0" err="1" smtClean="0"/>
              <a:t>c</a:t>
            </a:r>
            <a:r>
              <a:rPr lang="en-US" altLang="en-US" sz="2400" dirty="0" smtClean="0"/>
              <a:t>)= </a:t>
            </a:r>
            <a:r>
              <a:rPr lang="ja-JP" altLang="en-US" sz="2400" dirty="0" smtClean="0"/>
              <a:t>‘</a:t>
            </a:r>
            <a:r>
              <a:rPr lang="en-US" altLang="ja-JP" sz="2400" dirty="0" smtClean="0"/>
              <a:t>The </a:t>
            </a:r>
            <a:r>
              <a:rPr lang="en-US" altLang="ja-JP" sz="2400" i="1" dirty="0" err="1" smtClean="0"/>
              <a:t>rgb</a:t>
            </a:r>
            <a:r>
              <a:rPr lang="en-US" altLang="ja-JP" sz="2400" dirty="0" smtClean="0"/>
              <a:t>-values of the color </a:t>
            </a:r>
            <a:r>
              <a:rPr lang="en-US" altLang="ja-JP" sz="2400" i="1" dirty="0" smtClean="0"/>
              <a:t>c</a:t>
            </a:r>
            <a:r>
              <a:rPr lang="en-US" altLang="ja-JP" sz="2400" dirty="0" smtClean="0"/>
              <a:t> is (</a:t>
            </a:r>
            <a:r>
              <a:rPr lang="en-US" altLang="ja-JP" sz="2400" i="1" dirty="0" err="1" smtClean="0"/>
              <a:t>r</a:t>
            </a:r>
            <a:r>
              <a:rPr lang="en-US" altLang="ja-JP" sz="2400" dirty="0" err="1" smtClean="0"/>
              <a:t>,</a:t>
            </a:r>
            <a:r>
              <a:rPr lang="en-US" altLang="ja-JP" sz="2400" i="1" dirty="0" err="1" smtClean="0"/>
              <a:t>g</a:t>
            </a:r>
            <a:r>
              <a:rPr lang="en-US" altLang="ja-JP" sz="2400" dirty="0" err="1" smtClean="0"/>
              <a:t>,</a:t>
            </a:r>
            <a:r>
              <a:rPr lang="en-US" altLang="ja-JP" sz="2400" i="1" dirty="0" err="1" smtClean="0"/>
              <a:t>b</a:t>
            </a:r>
            <a:r>
              <a:rPr lang="en-US" altLang="ja-JP" sz="2400" dirty="0" smtClean="0"/>
              <a:t>)</a:t>
            </a:r>
            <a:r>
              <a:rPr lang="ja-JP" altLang="en-US" sz="2400" dirty="0" smtClean="0"/>
              <a:t>’</a:t>
            </a:r>
            <a:endParaRPr lang="th-TH" altLang="ja-JP" sz="2400" dirty="0" smtClean="0"/>
          </a:p>
          <a:p>
            <a:pPr algn="ctr">
              <a:buFont typeface="Arial" panose="020B0604020202020204" pitchFamily="34" charset="0"/>
              <a:buNone/>
            </a:pPr>
            <a:endParaRPr lang="en-US" altLang="ja-JP" sz="2400" dirty="0" smtClean="0"/>
          </a:p>
          <a:p>
            <a:r>
              <a:rPr lang="th-TH" altLang="en-US" sz="2800" b="1" dirty="0" smtClean="0"/>
              <a:t>ตัวอย่าง</a:t>
            </a:r>
            <a:r>
              <a:rPr lang="en-US" altLang="en-US" sz="2800" b="1" dirty="0" smtClean="0"/>
              <a:t> :</a:t>
            </a:r>
            <a:r>
              <a:rPr lang="en-US" altLang="en-US" sz="2800" dirty="0" smtClean="0"/>
              <a:t> </a:t>
            </a:r>
            <a:r>
              <a:rPr lang="th-TH" altLang="en-US" sz="2800" dirty="0" smtClean="0"/>
              <a:t>จงหาค่าความจริงของ </a:t>
            </a:r>
            <a:r>
              <a:rPr lang="en-US" altLang="en-US" sz="2800" dirty="0"/>
              <a:t>s</a:t>
            </a:r>
            <a:r>
              <a:rPr lang="en-US" altLang="en-US" sz="2800" dirty="0" smtClean="0"/>
              <a:t>tatement </a:t>
            </a:r>
            <a:r>
              <a:rPr lang="th-TH" altLang="en-US" sz="2800" dirty="0" smtClean="0"/>
              <a:t>ต่อไปนี้</a:t>
            </a:r>
            <a:endParaRPr lang="en-US" altLang="en-US" sz="2800" dirty="0" smtClean="0"/>
          </a:p>
          <a:p>
            <a:pPr lvl="1"/>
            <a:r>
              <a:rPr lang="en-US" altLang="en-US" sz="2000" i="1" dirty="0" smtClean="0"/>
              <a:t>P</a:t>
            </a:r>
            <a:r>
              <a:rPr lang="en-US" altLang="en-US" sz="2000" dirty="0" smtClean="0"/>
              <a:t>(</a:t>
            </a:r>
            <a:r>
              <a:rPr lang="en-US" altLang="en-US" sz="2000" i="1" dirty="0" smtClean="0"/>
              <a:t>255</a:t>
            </a:r>
            <a:r>
              <a:rPr lang="en-US" altLang="en-US" sz="2000" dirty="0" smtClean="0"/>
              <a:t>,</a:t>
            </a:r>
            <a:r>
              <a:rPr lang="en-US" altLang="en-US" sz="2000" i="1" dirty="0" smtClean="0"/>
              <a:t>0</a:t>
            </a:r>
            <a:r>
              <a:rPr lang="en-US" altLang="en-US" sz="2000" dirty="0" smtClean="0"/>
              <a:t>,</a:t>
            </a:r>
            <a:r>
              <a:rPr lang="en-US" altLang="en-US" sz="2000" i="1" dirty="0" smtClean="0"/>
              <a:t>0</a:t>
            </a:r>
            <a:r>
              <a:rPr lang="en-US" altLang="en-US" sz="2000" dirty="0" smtClean="0"/>
              <a:t>,</a:t>
            </a:r>
            <a:r>
              <a:rPr lang="th-TH" altLang="en-US" sz="2000" dirty="0" smtClean="0"/>
              <a:t> </a:t>
            </a:r>
            <a:r>
              <a:rPr lang="en-US" altLang="en-US" sz="2000" i="1" dirty="0" smtClean="0"/>
              <a:t>red</a:t>
            </a:r>
            <a:r>
              <a:rPr lang="en-US" altLang="en-US" sz="2000" dirty="0" smtClean="0"/>
              <a:t>)</a:t>
            </a:r>
          </a:p>
          <a:p>
            <a:pPr lvl="1"/>
            <a:r>
              <a:rPr lang="en-US" altLang="en-US" sz="2000" i="1" dirty="0" smtClean="0"/>
              <a:t>P</a:t>
            </a:r>
            <a:r>
              <a:rPr lang="en-US" altLang="en-US" sz="2000" dirty="0" smtClean="0"/>
              <a:t>(</a:t>
            </a:r>
            <a:r>
              <a:rPr lang="en-US" altLang="en-US" sz="2000" i="1" dirty="0" smtClean="0"/>
              <a:t>0</a:t>
            </a:r>
            <a:r>
              <a:rPr lang="en-US" altLang="en-US" sz="2000" dirty="0" smtClean="0"/>
              <a:t>,</a:t>
            </a:r>
            <a:r>
              <a:rPr lang="en-US" altLang="en-US" sz="2000" i="1" dirty="0" smtClean="0"/>
              <a:t>0</a:t>
            </a:r>
            <a:r>
              <a:rPr lang="en-US" altLang="en-US" sz="2000" dirty="0" smtClean="0"/>
              <a:t>,</a:t>
            </a:r>
            <a:r>
              <a:rPr lang="en-US" altLang="en-US" sz="2000" i="1" dirty="0" smtClean="0"/>
              <a:t>255</a:t>
            </a:r>
            <a:r>
              <a:rPr lang="en-US" altLang="en-US" sz="2000" dirty="0" smtClean="0"/>
              <a:t>,</a:t>
            </a:r>
            <a:r>
              <a:rPr lang="th-TH" altLang="en-US" sz="2000" dirty="0" smtClean="0"/>
              <a:t> </a:t>
            </a:r>
            <a:r>
              <a:rPr lang="en-US" altLang="en-US" sz="2000" i="1" dirty="0" smtClean="0"/>
              <a:t>green</a:t>
            </a:r>
            <a:r>
              <a:rPr lang="en-US" altLang="en-US" sz="2000" dirty="0" smtClean="0"/>
              <a:t>)</a:t>
            </a:r>
          </a:p>
          <a:p>
            <a:pPr lvl="1"/>
            <a:r>
              <a:rPr lang="th-TH" altLang="en-US" sz="2500" dirty="0" smtClean="0"/>
              <a:t>จงหา </a:t>
            </a:r>
            <a:r>
              <a:rPr lang="en-US" altLang="en-US" sz="2500" dirty="0" smtClean="0"/>
              <a:t>universes </a:t>
            </a:r>
            <a:r>
              <a:rPr lang="en-US" altLang="en-US" sz="2500" dirty="0" smtClean="0"/>
              <a:t>of discourse of (</a:t>
            </a:r>
            <a:r>
              <a:rPr lang="en-US" altLang="en-US" sz="2500" i="1" dirty="0" err="1" smtClean="0"/>
              <a:t>r</a:t>
            </a:r>
            <a:r>
              <a:rPr lang="en-US" altLang="en-US" sz="2500" dirty="0" err="1" smtClean="0"/>
              <a:t>,</a:t>
            </a:r>
            <a:r>
              <a:rPr lang="en-US" altLang="en-US" sz="2500" i="1" dirty="0" err="1" smtClean="0"/>
              <a:t>g</a:t>
            </a:r>
            <a:r>
              <a:rPr lang="en-US" altLang="en-US" sz="2500" dirty="0" err="1" smtClean="0"/>
              <a:t>,</a:t>
            </a:r>
            <a:r>
              <a:rPr lang="en-US" altLang="en-US" sz="2500" i="1" dirty="0" err="1" smtClean="0"/>
              <a:t>b</a:t>
            </a:r>
            <a:r>
              <a:rPr lang="en-US" altLang="en-US" sz="2500" dirty="0" err="1" smtClean="0"/>
              <a:t>,</a:t>
            </a:r>
            <a:r>
              <a:rPr lang="en-US" altLang="en-US" sz="2500" i="1" dirty="0" err="1" smtClean="0"/>
              <a:t>c</a:t>
            </a:r>
            <a:r>
              <a:rPr lang="en-US" altLang="en-US" sz="2500" dirty="0" smtClean="0"/>
              <a:t>)</a:t>
            </a:r>
            <a:endParaRPr lang="en-US" altLang="en-US" sz="2500" dirty="0" smtClean="0"/>
          </a:p>
          <a:p>
            <a:pPr lvl="1"/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55718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Predicate Logic : </a:t>
            </a:r>
            <a:r>
              <a:rPr lang="th-TH" b="1" dirty="0" smtClean="0"/>
              <a:t>ตัวเชื่อม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ตัวเชื่อมใช้ในการเชื่อมระหว่างส่วนแสดงความสัมพันธ์</a:t>
            </a:r>
            <a:r>
              <a:rPr lang="en-US" dirty="0" smtClean="0"/>
              <a:t> (Predicate) </a:t>
            </a:r>
            <a:r>
              <a:rPr lang="th-TH" dirty="0" smtClean="0"/>
              <a:t>เข้าด้วยกัน มีเครื่องหมายต่างๆ ดังนี้</a:t>
            </a:r>
          </a:p>
          <a:p>
            <a:pPr lvl="1"/>
            <a:r>
              <a:rPr lang="th-TH" b="1" dirty="0" smtClean="0">
                <a:solidFill>
                  <a:srgbClr val="0070C0"/>
                </a:solidFill>
                <a:sym typeface="Symbol"/>
              </a:rPr>
              <a:t>นิเสธ </a:t>
            </a:r>
            <a:r>
              <a:rPr lang="en-US" b="1" dirty="0" smtClean="0">
                <a:solidFill>
                  <a:srgbClr val="0070C0"/>
                </a:solidFill>
                <a:sym typeface="Symbol"/>
              </a:rPr>
              <a:t>(</a:t>
            </a:r>
            <a:r>
              <a:rPr lang="th-TH" b="1" dirty="0" smtClean="0">
                <a:solidFill>
                  <a:srgbClr val="0070C0"/>
                </a:solidFill>
                <a:sym typeface="Symbol"/>
              </a:rPr>
              <a:t></a:t>
            </a:r>
            <a:r>
              <a:rPr lang="en-US" b="1" dirty="0" smtClean="0">
                <a:solidFill>
                  <a:srgbClr val="0070C0"/>
                </a:solidFill>
                <a:sym typeface="Symbol"/>
              </a:rPr>
              <a:t>)</a:t>
            </a:r>
            <a:r>
              <a:rPr lang="en-US" dirty="0" smtClean="0">
                <a:sym typeface="Symbol"/>
              </a:rPr>
              <a:t> </a:t>
            </a:r>
            <a:r>
              <a:rPr lang="th-TH" dirty="0" smtClean="0">
                <a:sym typeface="Symbol"/>
              </a:rPr>
              <a:t>ทำให้กลับค่าความจริง</a:t>
            </a:r>
          </a:p>
          <a:p>
            <a:pPr lvl="1"/>
            <a:r>
              <a:rPr lang="th-TH" b="1" dirty="0" smtClean="0">
                <a:solidFill>
                  <a:srgbClr val="0070C0"/>
                </a:solidFill>
                <a:sym typeface="Symbol"/>
              </a:rPr>
              <a:t>และ </a:t>
            </a:r>
            <a:r>
              <a:rPr lang="en-US" b="1" dirty="0" smtClean="0">
                <a:solidFill>
                  <a:srgbClr val="0070C0"/>
                </a:solidFill>
                <a:sym typeface="Symbol"/>
              </a:rPr>
              <a:t>() </a:t>
            </a:r>
            <a:r>
              <a:rPr lang="th-TH" dirty="0" smtClean="0">
                <a:sym typeface="Symbol"/>
              </a:rPr>
              <a:t>เช่น บ๊อบหล่อและนิสัยดี เขียนได้เป็น</a:t>
            </a:r>
          </a:p>
          <a:p>
            <a:pPr lvl="2"/>
            <a:r>
              <a:rPr lang="en-US" dirty="0" smtClean="0">
                <a:sym typeface="Symbol"/>
              </a:rPr>
              <a:t>HANDSOME(BOB)  NICE(BOB)</a:t>
            </a:r>
          </a:p>
          <a:p>
            <a:pPr lvl="1"/>
            <a:r>
              <a:rPr lang="th-TH" b="1" dirty="0" smtClean="0">
                <a:solidFill>
                  <a:srgbClr val="0070C0"/>
                </a:solidFill>
                <a:sym typeface="Symbol"/>
              </a:rPr>
              <a:t>หรือ </a:t>
            </a:r>
            <a:r>
              <a:rPr lang="en-US" b="1" dirty="0" smtClean="0">
                <a:solidFill>
                  <a:srgbClr val="0070C0"/>
                </a:solidFill>
                <a:sym typeface="Symbol"/>
              </a:rPr>
              <a:t>() </a:t>
            </a:r>
            <a:r>
              <a:rPr lang="th-TH" dirty="0" smtClean="0">
                <a:sym typeface="Symbol"/>
              </a:rPr>
              <a:t>เช่น กรแก่กว่าบ๊อบหรือส้ม</a:t>
            </a:r>
          </a:p>
          <a:p>
            <a:pPr lvl="2"/>
            <a:r>
              <a:rPr lang="en-US" dirty="0" smtClean="0">
                <a:sym typeface="Symbol"/>
              </a:rPr>
              <a:t>OLDER(KORN, BOB)  OLDER(KORN, SOM)</a:t>
            </a:r>
          </a:p>
          <a:p>
            <a:pPr lvl="1"/>
            <a:r>
              <a:rPr lang="th-TH" b="1" dirty="0" smtClean="0">
                <a:solidFill>
                  <a:srgbClr val="0070C0"/>
                </a:solidFill>
                <a:sym typeface="Symbol"/>
              </a:rPr>
              <a:t>ถ้า ... แล้ว </a:t>
            </a:r>
            <a:r>
              <a:rPr lang="en-US" b="1" dirty="0" smtClean="0">
                <a:solidFill>
                  <a:srgbClr val="0070C0"/>
                </a:solidFill>
                <a:sym typeface="Symbol"/>
              </a:rPr>
              <a:t>() </a:t>
            </a:r>
            <a:r>
              <a:rPr lang="th-TH" dirty="0" smtClean="0">
                <a:sym typeface="Symbol"/>
              </a:rPr>
              <a:t>เช่น ถ้าบ๊อบดำแล้วบ๊อบจะหล่อ</a:t>
            </a:r>
          </a:p>
          <a:p>
            <a:pPr lvl="2"/>
            <a:r>
              <a:rPr lang="en-US" dirty="0" smtClean="0">
                <a:sym typeface="Symbol"/>
              </a:rPr>
              <a:t>BLACK(BOB)  HANDSOME(BOB)</a:t>
            </a:r>
          </a:p>
          <a:p>
            <a:pPr lvl="1"/>
            <a:r>
              <a:rPr lang="th-TH" b="1" dirty="0" smtClean="0">
                <a:solidFill>
                  <a:srgbClr val="0070C0"/>
                </a:solidFill>
                <a:sym typeface="Symbol"/>
              </a:rPr>
              <a:t>ก็ต่อเมื่อ </a:t>
            </a:r>
            <a:r>
              <a:rPr lang="en-US" b="1" dirty="0" smtClean="0">
                <a:solidFill>
                  <a:srgbClr val="0070C0"/>
                </a:solidFill>
                <a:sym typeface="Symbol"/>
              </a:rPr>
              <a:t>() </a:t>
            </a:r>
            <a:r>
              <a:rPr lang="th-TH" dirty="0" smtClean="0">
                <a:sym typeface="Symbol"/>
              </a:rPr>
              <a:t>เช่น บ๊อบจะบวชก็ต่อเมื่ออายุ 25 ปี</a:t>
            </a:r>
          </a:p>
          <a:p>
            <a:pPr lvl="2"/>
            <a:r>
              <a:rPr lang="en-US" dirty="0" smtClean="0">
                <a:sym typeface="Symbol"/>
              </a:rPr>
              <a:t>MONK(BOB)  AGE25(BOB)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34224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Predicate Logic : </a:t>
            </a:r>
            <a:r>
              <a:rPr lang="th-TH" b="1" dirty="0" smtClean="0"/>
              <a:t>ตัวบ่งปริมาณ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800" dirty="0" smtClean="0"/>
              <a:t>เป็น ค่าที่ใช้ชี้วัดปริมาณของประโยค เพื่อใช้ในการบ่งชี้ถึงจำนวนหรือขนาด ใน </a:t>
            </a:r>
            <a:r>
              <a:rPr lang="en-US" sz="2800" dirty="0" smtClean="0"/>
              <a:t>Predicate Logic </a:t>
            </a:r>
            <a:r>
              <a:rPr lang="th-TH" sz="2800" dirty="0" smtClean="0"/>
              <a:t>ทำให้เกิด </a:t>
            </a:r>
            <a:r>
              <a:rPr lang="en-US" sz="2800" dirty="0" smtClean="0"/>
              <a:t>First Order Logic </a:t>
            </a:r>
            <a:r>
              <a:rPr lang="th-TH" sz="2800" dirty="0" smtClean="0"/>
              <a:t>มีอยู่ 2 ประเภทคือ</a:t>
            </a:r>
          </a:p>
          <a:p>
            <a:pPr lvl="1"/>
            <a:r>
              <a:rPr lang="th-TH" sz="2400" b="1" dirty="0" smtClean="0">
                <a:solidFill>
                  <a:srgbClr val="0070C0"/>
                </a:solidFill>
              </a:rPr>
              <a:t>ตัวบ่งปริมาณสากล</a:t>
            </a:r>
            <a:r>
              <a:rPr lang="en-US" sz="2400" b="1" dirty="0" smtClean="0">
                <a:solidFill>
                  <a:srgbClr val="0070C0"/>
                </a:solidFill>
              </a:rPr>
              <a:t>(Universal Quantifier) </a:t>
            </a:r>
            <a:r>
              <a:rPr lang="th-TH" sz="2400" dirty="0" smtClean="0"/>
              <a:t>บางครั้งเรียก </a:t>
            </a:r>
            <a:r>
              <a:rPr lang="en-US" sz="2000" dirty="0" smtClean="0"/>
              <a:t>“For All” </a:t>
            </a:r>
            <a:r>
              <a:rPr lang="th-TH" sz="2000" dirty="0" smtClean="0"/>
              <a:t>          </a:t>
            </a:r>
            <a:r>
              <a:rPr lang="th-TH" sz="2400" dirty="0" smtClean="0"/>
              <a:t>จะใช้เครื่องหมาย </a:t>
            </a:r>
            <a:r>
              <a:rPr lang="th-TH" sz="2400" b="1" dirty="0" smtClean="0">
                <a:solidFill>
                  <a:srgbClr val="FF0000"/>
                </a:solidFill>
                <a:sym typeface="Symbol"/>
              </a:rPr>
              <a:t></a:t>
            </a:r>
            <a:r>
              <a:rPr lang="th-TH" sz="2400" dirty="0" smtClean="0">
                <a:sym typeface="Symbol"/>
              </a:rPr>
              <a:t> จะเป็นจริงเมื่อทุกค่าเป็นจริง</a:t>
            </a:r>
          </a:p>
          <a:p>
            <a:pPr lvl="2"/>
            <a:r>
              <a:rPr lang="th-TH" sz="2200" dirty="0" smtClean="0">
                <a:sym typeface="Symbol"/>
              </a:rPr>
              <a:t>คนไทยจะเลือกตั้งได้ตอนอายุ 18 ปี</a:t>
            </a:r>
          </a:p>
          <a:p>
            <a:pPr lvl="2"/>
            <a:r>
              <a:rPr lang="th-TH" sz="2200" dirty="0" smtClean="0">
                <a:sym typeface="Symbol"/>
              </a:rPr>
              <a:t></a:t>
            </a:r>
            <a:r>
              <a:rPr lang="en-US" sz="2200" dirty="0" smtClean="0">
                <a:sym typeface="Symbol"/>
              </a:rPr>
              <a:t>x(THAI18(x)  VOTE(x))</a:t>
            </a:r>
          </a:p>
          <a:p>
            <a:pPr lvl="1"/>
            <a:r>
              <a:rPr lang="th-TH" sz="2400" b="1" dirty="0" smtClean="0">
                <a:solidFill>
                  <a:srgbClr val="0070C0"/>
                </a:solidFill>
                <a:sym typeface="Symbol"/>
              </a:rPr>
              <a:t>ตัวบ่งปริมาณบางส่วน</a:t>
            </a:r>
            <a:r>
              <a:rPr lang="en-US" sz="2400" b="1" dirty="0" smtClean="0">
                <a:solidFill>
                  <a:srgbClr val="0070C0"/>
                </a:solidFill>
                <a:sym typeface="Symbol"/>
              </a:rPr>
              <a:t>(Existential Quantifier) </a:t>
            </a:r>
            <a:r>
              <a:rPr lang="th-TH" sz="2400" dirty="0" smtClean="0">
                <a:sym typeface="Symbol"/>
              </a:rPr>
              <a:t>บางครั้งเรียก </a:t>
            </a:r>
            <a:r>
              <a:rPr lang="en-US" sz="2000" dirty="0" smtClean="0">
                <a:sym typeface="Symbol"/>
              </a:rPr>
              <a:t>“For Some”</a:t>
            </a:r>
            <a:r>
              <a:rPr lang="en-US" sz="2400" dirty="0" smtClean="0">
                <a:sym typeface="Symbol"/>
              </a:rPr>
              <a:t> </a:t>
            </a:r>
            <a:r>
              <a:rPr lang="th-TH" sz="2400" dirty="0" smtClean="0">
                <a:sym typeface="Symbol"/>
              </a:rPr>
              <a:t>จะใช้เครื่องหมาย </a:t>
            </a:r>
            <a:r>
              <a:rPr lang="th-TH" sz="2400" b="1" dirty="0" smtClean="0">
                <a:solidFill>
                  <a:srgbClr val="FF0000"/>
                </a:solidFill>
                <a:sym typeface="Symbol"/>
              </a:rPr>
              <a:t></a:t>
            </a:r>
            <a:r>
              <a:rPr lang="th-TH" sz="2400" dirty="0" smtClean="0">
                <a:sym typeface="Symbol"/>
              </a:rPr>
              <a:t> จะเป็นจริงถ้าค่าบางค่าเป็นจริง</a:t>
            </a:r>
          </a:p>
          <a:p>
            <a:pPr lvl="2"/>
            <a:r>
              <a:rPr lang="th-TH" sz="2200" dirty="0" smtClean="0">
                <a:sym typeface="Symbol"/>
              </a:rPr>
              <a:t>คนบางคนเล่น </a:t>
            </a:r>
            <a:r>
              <a:rPr lang="en-US" sz="2200" dirty="0" err="1" smtClean="0">
                <a:sym typeface="Symbol"/>
              </a:rPr>
              <a:t>facebook</a:t>
            </a:r>
            <a:r>
              <a:rPr lang="en-US" sz="2200" dirty="0" smtClean="0">
                <a:sym typeface="Symbol"/>
              </a:rPr>
              <a:t> </a:t>
            </a:r>
            <a:r>
              <a:rPr lang="th-TH" sz="2200" dirty="0" smtClean="0">
                <a:sym typeface="Symbol"/>
              </a:rPr>
              <a:t>และ </a:t>
            </a:r>
            <a:r>
              <a:rPr lang="en-US" sz="2200" dirty="0" smtClean="0">
                <a:sym typeface="Symbol"/>
              </a:rPr>
              <a:t>twitter</a:t>
            </a:r>
          </a:p>
          <a:p>
            <a:pPr lvl="2"/>
            <a:r>
              <a:rPr lang="en-US" sz="2200" dirty="0" smtClean="0">
                <a:sym typeface="Symbol"/>
              </a:rPr>
              <a:t>x(FACEBOOK(x)  TWITTER(x))</a:t>
            </a:r>
            <a:endParaRPr lang="th-TH" sz="2200" dirty="0"/>
          </a:p>
        </p:txBody>
      </p:sp>
    </p:spTree>
    <p:extLst>
      <p:ext uri="{BB962C8B-B14F-4D97-AF65-F5344CB8AC3E}">
        <p14:creationId xmlns:p14="http://schemas.microsoft.com/office/powerpoint/2010/main" val="267396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Universal Quantifier: </a:t>
            </a:r>
            <a:r>
              <a:rPr lang="th-TH" altLang="en-US" dirty="0" smtClean="0"/>
              <a:t>คำ</a:t>
            </a:r>
            <a:r>
              <a:rPr lang="th-TH" altLang="en-US" dirty="0"/>
              <a:t>นิยาม </a:t>
            </a:r>
            <a:endParaRPr lang="en-US" altLang="en-US" dirty="0" smtClean="0"/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sz="2800" b="1" dirty="0" smtClean="0"/>
              <a:t>นิยาม</a:t>
            </a:r>
            <a:r>
              <a:rPr lang="en-US" altLang="en-US" sz="2800" dirty="0" smtClean="0"/>
              <a:t>: </a:t>
            </a:r>
            <a:r>
              <a:rPr lang="en-US" altLang="en-US" sz="2800" dirty="0"/>
              <a:t>U</a:t>
            </a:r>
            <a:r>
              <a:rPr lang="en-US" altLang="en-US" sz="2800" dirty="0" smtClean="0"/>
              <a:t>niversal </a:t>
            </a:r>
            <a:r>
              <a:rPr lang="en-US" altLang="en-US" sz="2800" dirty="0" smtClean="0"/>
              <a:t>quantification </a:t>
            </a:r>
            <a:r>
              <a:rPr lang="th-TH" altLang="en-US" sz="2800" dirty="0" smtClean="0"/>
              <a:t>ของ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predicate </a:t>
            </a:r>
            <a:r>
              <a:rPr lang="en-US" altLang="en-US" sz="2800" i="1" dirty="0" smtClean="0"/>
              <a:t>P</a:t>
            </a:r>
            <a:r>
              <a:rPr lang="en-US" altLang="en-US" sz="2800" dirty="0" smtClean="0"/>
              <a:t>(</a:t>
            </a:r>
            <a:r>
              <a:rPr lang="en-US" altLang="en-US" sz="2800" i="1" dirty="0" smtClean="0"/>
              <a:t>x</a:t>
            </a:r>
            <a:r>
              <a:rPr lang="en-US" altLang="en-US" sz="2800" dirty="0" smtClean="0"/>
              <a:t>) </a:t>
            </a:r>
            <a:r>
              <a:rPr lang="th-TH" altLang="en-US" sz="2800" dirty="0" smtClean="0"/>
              <a:t>คือ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proposition </a:t>
            </a:r>
            <a:r>
              <a:rPr lang="ja-JP" altLang="en-US" sz="2800" dirty="0" smtClean="0"/>
              <a:t>‘</a:t>
            </a:r>
            <a:r>
              <a:rPr lang="en-US" altLang="ja-JP" sz="2800" i="1" u="sng" dirty="0" smtClean="0"/>
              <a:t>P</a:t>
            </a:r>
            <a:r>
              <a:rPr lang="en-US" altLang="ja-JP" sz="2800" u="sng" dirty="0" smtClean="0"/>
              <a:t>(</a:t>
            </a:r>
            <a:r>
              <a:rPr lang="en-US" altLang="ja-JP" sz="2800" i="1" u="sng" dirty="0" smtClean="0"/>
              <a:t>x</a:t>
            </a:r>
            <a:r>
              <a:rPr lang="en-US" altLang="ja-JP" sz="2800" u="sng" dirty="0" smtClean="0"/>
              <a:t>) </a:t>
            </a:r>
            <a:r>
              <a:rPr lang="th-TH" altLang="ja-JP" sz="2800" u="sng" dirty="0" smtClean="0"/>
              <a:t>ที่มีค่า</a:t>
            </a:r>
            <a:r>
              <a:rPr lang="en-US" altLang="ja-JP" sz="2800" u="sng" dirty="0" smtClean="0"/>
              <a:t> </a:t>
            </a:r>
            <a:r>
              <a:rPr lang="en-US" altLang="ja-JP" sz="2800" u="sng" dirty="0" smtClean="0"/>
              <a:t>true </a:t>
            </a:r>
            <a:r>
              <a:rPr lang="th-TH" altLang="ja-JP" sz="2800" u="sng" dirty="0" smtClean="0"/>
              <a:t>สำหรับทุกๆ ค่าของ </a:t>
            </a:r>
            <a:r>
              <a:rPr lang="en-US" altLang="ja-JP" sz="2800" u="sng" dirty="0" smtClean="0"/>
              <a:t>x </a:t>
            </a:r>
            <a:r>
              <a:rPr lang="th-TH" altLang="ja-JP" sz="2800" u="sng" dirty="0" smtClean="0"/>
              <a:t>ในขอบเขตที่กำหนด</a:t>
            </a:r>
            <a:r>
              <a:rPr lang="ja-JP" altLang="en-US" sz="2800" dirty="0" smtClean="0"/>
              <a:t>’</a:t>
            </a:r>
            <a:r>
              <a:rPr lang="en-US" altLang="ja-JP" sz="2800" dirty="0" smtClean="0"/>
              <a:t>  </a:t>
            </a:r>
            <a:endParaRPr lang="th-TH" altLang="ja-JP" sz="2800" dirty="0" smtClean="0"/>
          </a:p>
          <a:p>
            <a:r>
              <a:rPr lang="th-TH" altLang="ja-JP" sz="2800" dirty="0" smtClean="0"/>
              <a:t>จะใช้สัญลักษณ์</a:t>
            </a:r>
            <a:r>
              <a:rPr lang="en-US" altLang="ja-JP" sz="2800" dirty="0" smtClean="0"/>
              <a:t>: </a:t>
            </a:r>
            <a:r>
              <a:rPr lang="th-TH" altLang="ja-JP" sz="2800" dirty="0" smtClean="0"/>
              <a:t> </a:t>
            </a:r>
            <a:r>
              <a:rPr lang="en-US" altLang="ja-JP" sz="2800" dirty="0" smtClean="0">
                <a:sym typeface="Symbol" panose="05050102010706020507" pitchFamily="18" charset="2"/>
              </a:rPr>
              <a:t> </a:t>
            </a:r>
            <a:r>
              <a:rPr lang="en-US" altLang="ja-JP" sz="2800" i="1" dirty="0" smtClean="0">
                <a:sym typeface="Symbol" panose="05050102010706020507" pitchFamily="18" charset="2"/>
              </a:rPr>
              <a:t>x</a:t>
            </a:r>
            <a:r>
              <a:rPr lang="en-US" altLang="ja-JP" sz="2800" dirty="0" smtClean="0">
                <a:sym typeface="Symbol" panose="05050102010706020507" pitchFamily="18" charset="2"/>
              </a:rPr>
              <a:t> </a:t>
            </a:r>
            <a:r>
              <a:rPr lang="en-US" altLang="ja-JP" sz="2800" i="1" dirty="0" smtClean="0"/>
              <a:t>P</a:t>
            </a:r>
            <a:r>
              <a:rPr lang="en-US" altLang="ja-JP" sz="2800" dirty="0" smtClean="0"/>
              <a:t>(</a:t>
            </a:r>
            <a:r>
              <a:rPr lang="en-US" altLang="ja-JP" sz="2800" i="1" dirty="0" smtClean="0"/>
              <a:t>x</a:t>
            </a:r>
            <a:r>
              <a:rPr lang="en-US" altLang="ja-JP" sz="2800" dirty="0" smtClean="0"/>
              <a:t>)</a:t>
            </a:r>
            <a:r>
              <a:rPr lang="th-TH" altLang="ja-JP" sz="2800" dirty="0" smtClean="0"/>
              <a:t> อ่านว่า </a:t>
            </a:r>
            <a:r>
              <a:rPr lang="ja-JP" altLang="en-US" sz="2800" dirty="0" smtClean="0"/>
              <a:t>‘</a:t>
            </a:r>
            <a:r>
              <a:rPr lang="en-US" altLang="ja-JP" sz="2800" dirty="0" smtClean="0"/>
              <a:t>for all </a:t>
            </a:r>
            <a:r>
              <a:rPr lang="en-US" altLang="ja-JP" sz="2800" i="1" dirty="0" smtClean="0"/>
              <a:t>x</a:t>
            </a:r>
            <a:r>
              <a:rPr lang="ja-JP" altLang="en-US" sz="2800" dirty="0" smtClean="0"/>
              <a:t>’</a:t>
            </a:r>
            <a:endParaRPr lang="en-US" altLang="ja-JP" sz="2800" dirty="0" smtClean="0"/>
          </a:p>
          <a:p>
            <a:r>
              <a:rPr lang="th-TH" altLang="en-US" sz="2800" dirty="0" smtClean="0"/>
              <a:t>ถ้าขอบเขตที่กำหนดคือของค่า </a:t>
            </a:r>
            <a:r>
              <a:rPr lang="en-US" altLang="en-US" sz="2800" dirty="0" smtClean="0"/>
              <a:t>x </a:t>
            </a:r>
            <a:r>
              <a:rPr lang="th-TH" altLang="en-US" sz="2800" dirty="0" smtClean="0"/>
              <a:t>คือ</a:t>
            </a:r>
            <a:r>
              <a:rPr lang="en-US" altLang="en-US" sz="2800" dirty="0" smtClean="0"/>
              <a:t> {</a:t>
            </a:r>
            <a:r>
              <a:rPr lang="en-US" altLang="en-US" sz="2800" i="1" dirty="0" smtClean="0"/>
              <a:t>n</a:t>
            </a:r>
            <a:r>
              <a:rPr lang="en-US" altLang="en-US" sz="2800" i="1" baseline="-25000" dirty="0" smtClean="0"/>
              <a:t>1</a:t>
            </a:r>
            <a:r>
              <a:rPr lang="en-US" altLang="en-US" sz="2800" dirty="0" smtClean="0"/>
              <a:t>,</a:t>
            </a:r>
            <a:r>
              <a:rPr lang="en-US" altLang="en-US" sz="2800" i="1" dirty="0" smtClean="0"/>
              <a:t>n</a:t>
            </a:r>
            <a:r>
              <a:rPr lang="en-US" altLang="en-US" sz="2800" i="1" baseline="-25000" dirty="0" smtClean="0"/>
              <a:t>2</a:t>
            </a:r>
            <a:r>
              <a:rPr lang="en-US" altLang="en-US" sz="2800" dirty="0" smtClean="0"/>
              <a:t>,…,</a:t>
            </a:r>
            <a:r>
              <a:rPr lang="en-US" altLang="en-US" sz="2800" i="1" dirty="0" err="1" smtClean="0"/>
              <a:t>n</a:t>
            </a:r>
            <a:r>
              <a:rPr lang="en-US" altLang="en-US" sz="2800" i="1" baseline="-25000" dirty="0" err="1" smtClean="0"/>
              <a:t>k</a:t>
            </a:r>
            <a:r>
              <a:rPr lang="en-US" altLang="en-US" sz="2800" dirty="0" smtClean="0"/>
              <a:t>}</a:t>
            </a:r>
            <a:r>
              <a:rPr lang="th-TH" altLang="en-US" sz="2800" dirty="0" smtClean="0"/>
              <a:t> แล้วค่าความเป็นจริงของ </a:t>
            </a:r>
            <a:r>
              <a:rPr lang="en-US" altLang="en-US" sz="2800" dirty="0">
                <a:sym typeface="Symbol" panose="05050102010706020507" pitchFamily="18" charset="2"/>
              </a:rPr>
              <a:t> </a:t>
            </a:r>
            <a:r>
              <a:rPr lang="en-US" altLang="en-US" sz="2800" i="1" dirty="0">
                <a:sym typeface="Symbol" panose="05050102010706020507" pitchFamily="18" charset="2"/>
              </a:rPr>
              <a:t>x</a:t>
            </a:r>
            <a:r>
              <a:rPr lang="en-US" altLang="en-US" sz="2800" dirty="0">
                <a:sym typeface="Symbol" panose="05050102010706020507" pitchFamily="18" charset="2"/>
              </a:rPr>
              <a:t> </a:t>
            </a:r>
            <a:r>
              <a:rPr lang="en-US" altLang="en-US" sz="2800" i="1" dirty="0"/>
              <a:t>P</a:t>
            </a:r>
            <a:r>
              <a:rPr lang="en-US" altLang="en-US" sz="2800" dirty="0"/>
              <a:t>(</a:t>
            </a:r>
            <a:r>
              <a:rPr lang="en-US" altLang="en-US" sz="2800" i="1" dirty="0"/>
              <a:t>x</a:t>
            </a:r>
            <a:r>
              <a:rPr lang="en-US" altLang="en-US" sz="2800" dirty="0" smtClean="0"/>
              <a:t>)</a:t>
            </a:r>
            <a:r>
              <a:rPr lang="th-TH" altLang="en-US" sz="2800" dirty="0" smtClean="0"/>
              <a:t> คือ</a:t>
            </a:r>
            <a:endParaRPr lang="en-US" altLang="en-US" sz="2800" dirty="0" smtClean="0"/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sz="3200" b="1" dirty="0" smtClean="0">
                <a:sym typeface="Symbol" panose="05050102010706020507" pitchFamily="18" charset="2"/>
              </a:rPr>
              <a:t> </a:t>
            </a:r>
            <a:r>
              <a:rPr lang="en-US" altLang="en-US" sz="3200" b="1" i="1" dirty="0" smtClean="0">
                <a:sym typeface="Symbol" panose="05050102010706020507" pitchFamily="18" charset="2"/>
              </a:rPr>
              <a:t>x</a:t>
            </a:r>
            <a:r>
              <a:rPr lang="en-US" altLang="en-US" sz="3200" b="1" dirty="0" smtClean="0">
                <a:sym typeface="Symbol" panose="05050102010706020507" pitchFamily="18" charset="2"/>
              </a:rPr>
              <a:t> </a:t>
            </a:r>
            <a:r>
              <a:rPr lang="en-US" altLang="en-US" sz="3200" b="1" i="1" dirty="0" smtClean="0"/>
              <a:t>P</a:t>
            </a:r>
            <a:r>
              <a:rPr lang="en-US" altLang="en-US" sz="3200" b="1" dirty="0" smtClean="0"/>
              <a:t>(</a:t>
            </a:r>
            <a:r>
              <a:rPr lang="en-US" altLang="en-US" sz="3200" b="1" i="1" dirty="0" smtClean="0"/>
              <a:t>x</a:t>
            </a:r>
            <a:r>
              <a:rPr lang="en-US" altLang="en-US" sz="3200" b="1" dirty="0" smtClean="0"/>
              <a:t>) </a:t>
            </a:r>
            <a:r>
              <a:rPr lang="en-US" altLang="en-US" sz="3200" b="1" dirty="0" smtClean="0">
                <a:sym typeface="Symbol" panose="05050102010706020507" pitchFamily="18" charset="2"/>
              </a:rPr>
              <a:t> </a:t>
            </a:r>
            <a:r>
              <a:rPr lang="en-US" altLang="en-US" sz="3200" b="1" i="1" dirty="0" smtClean="0"/>
              <a:t>P</a:t>
            </a:r>
            <a:r>
              <a:rPr lang="en-US" altLang="en-US" sz="3200" b="1" dirty="0" smtClean="0"/>
              <a:t>(</a:t>
            </a:r>
            <a:r>
              <a:rPr lang="en-US" altLang="en-US" sz="3200" b="1" i="1" dirty="0" smtClean="0"/>
              <a:t>n</a:t>
            </a:r>
            <a:r>
              <a:rPr lang="en-US" altLang="en-US" sz="3200" b="1" i="1" baseline="-25000" dirty="0" smtClean="0"/>
              <a:t>1</a:t>
            </a:r>
            <a:r>
              <a:rPr lang="en-US" altLang="en-US" sz="3200" b="1" dirty="0" smtClean="0"/>
              <a:t>) </a:t>
            </a:r>
            <a:r>
              <a:rPr lang="en-US" altLang="en-US" sz="3200" b="1" dirty="0" smtClean="0">
                <a:sym typeface="Symbol" panose="05050102010706020507" pitchFamily="18" charset="2"/>
              </a:rPr>
              <a:t></a:t>
            </a:r>
            <a:r>
              <a:rPr lang="en-US" altLang="en-US" sz="3200" b="1" dirty="0" smtClean="0"/>
              <a:t> </a:t>
            </a:r>
            <a:r>
              <a:rPr lang="en-US" altLang="en-US" sz="3200" b="1" i="1" dirty="0" smtClean="0"/>
              <a:t>P</a:t>
            </a:r>
            <a:r>
              <a:rPr lang="en-US" altLang="en-US" sz="3200" b="1" dirty="0" smtClean="0"/>
              <a:t>(</a:t>
            </a:r>
            <a:r>
              <a:rPr lang="en-US" altLang="en-US" sz="3200" b="1" i="1" dirty="0" smtClean="0"/>
              <a:t>n</a:t>
            </a:r>
            <a:r>
              <a:rPr lang="en-US" altLang="en-US" sz="3200" b="1" i="1" baseline="-25000" dirty="0" smtClean="0"/>
              <a:t>2</a:t>
            </a:r>
            <a:r>
              <a:rPr lang="en-US" altLang="en-US" sz="3200" b="1" dirty="0" smtClean="0"/>
              <a:t>) </a:t>
            </a:r>
            <a:r>
              <a:rPr lang="en-US" altLang="en-US" sz="3200" b="1" dirty="0" smtClean="0">
                <a:sym typeface="Symbol" panose="05050102010706020507" pitchFamily="18" charset="2"/>
              </a:rPr>
              <a:t> </a:t>
            </a:r>
            <a:r>
              <a:rPr lang="en-US" altLang="en-US" sz="3200" b="1" dirty="0" smtClean="0"/>
              <a:t>…</a:t>
            </a:r>
            <a:r>
              <a:rPr lang="en-US" altLang="en-US" sz="3200" b="1" dirty="0" smtClean="0">
                <a:sym typeface="Symbol" panose="05050102010706020507" pitchFamily="18" charset="2"/>
              </a:rPr>
              <a:t> </a:t>
            </a:r>
            <a:r>
              <a:rPr lang="en-US" altLang="en-US" sz="3200" b="1" dirty="0" smtClean="0"/>
              <a:t> </a:t>
            </a:r>
            <a:r>
              <a:rPr lang="en-US" altLang="en-US" sz="3200" b="1" i="1" dirty="0" smtClean="0"/>
              <a:t>P</a:t>
            </a:r>
            <a:r>
              <a:rPr lang="en-US" altLang="en-US" sz="3200" b="1" dirty="0" smtClean="0"/>
              <a:t>(</a:t>
            </a:r>
            <a:r>
              <a:rPr lang="en-US" altLang="en-US" sz="3200" b="1" i="1" dirty="0" err="1" smtClean="0"/>
              <a:t>n</a:t>
            </a:r>
            <a:r>
              <a:rPr lang="en-US" altLang="en-US" sz="3200" b="1" i="1" baseline="-25000" dirty="0" err="1" smtClean="0"/>
              <a:t>k</a:t>
            </a:r>
            <a:r>
              <a:rPr lang="en-US" altLang="en-US" sz="3200" b="1" dirty="0" smtClean="0"/>
              <a:t>) </a:t>
            </a:r>
          </a:p>
          <a:p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41030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Universal Quantifier: </a:t>
            </a:r>
            <a:r>
              <a:rPr lang="th-TH" altLang="en-US" dirty="0" smtClean="0"/>
              <a:t>ตัวอย่างที่ </a:t>
            </a:r>
            <a:r>
              <a:rPr lang="en-US" altLang="en-US" dirty="0" smtClean="0"/>
              <a:t>1</a:t>
            </a:r>
            <a:endParaRPr lang="en-US" altLang="en-US" dirty="0" smtClean="0"/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323528" y="1515616"/>
            <a:ext cx="8712968" cy="5153744"/>
          </a:xfrm>
        </p:spPr>
        <p:txBody>
          <a:bodyPr/>
          <a:lstStyle/>
          <a:p>
            <a:r>
              <a:rPr lang="th-TH" altLang="en-US" sz="2400" dirty="0" smtClean="0"/>
              <a:t>กำหนด</a:t>
            </a:r>
            <a:endParaRPr lang="en-US" altLang="en-US" sz="2400" dirty="0" smtClean="0"/>
          </a:p>
          <a:p>
            <a:pPr lvl="1"/>
            <a:r>
              <a:rPr lang="en-US" altLang="en-US" sz="2000" i="1" dirty="0" smtClean="0"/>
              <a:t>P</a:t>
            </a:r>
            <a:r>
              <a:rPr lang="en-US" altLang="en-US" sz="2000" dirty="0" smtClean="0"/>
              <a:t>(</a:t>
            </a:r>
            <a:r>
              <a:rPr lang="en-US" altLang="en-US" sz="2000" i="1" dirty="0" smtClean="0"/>
              <a:t>x</a:t>
            </a:r>
            <a:r>
              <a:rPr lang="en-US" altLang="en-US" sz="2000" dirty="0" smtClean="0"/>
              <a:t>): </a:t>
            </a:r>
            <a:r>
              <a:rPr lang="ja-JP" altLang="en-US" sz="2000" dirty="0" smtClean="0"/>
              <a:t>‘</a:t>
            </a:r>
            <a:r>
              <a:rPr lang="en-US" altLang="ja-JP" sz="2000" i="1" dirty="0" smtClean="0"/>
              <a:t>x</a:t>
            </a:r>
            <a:r>
              <a:rPr lang="en-US" altLang="ja-JP" sz="2000" dirty="0" smtClean="0"/>
              <a:t> </a:t>
            </a:r>
            <a:r>
              <a:rPr lang="th-TH" altLang="ja-JP" sz="2000" dirty="0" smtClean="0"/>
              <a:t>จะต้องเรียนวิชา</a:t>
            </a:r>
            <a:r>
              <a:rPr lang="en-US" altLang="ja-JP" sz="2000" dirty="0" smtClean="0"/>
              <a:t> </a:t>
            </a:r>
            <a:r>
              <a:rPr lang="en-US" altLang="ja-JP" sz="2000" dirty="0" smtClean="0"/>
              <a:t>discrete </a:t>
            </a:r>
            <a:r>
              <a:rPr lang="en-US" altLang="ja-JP" sz="2000" dirty="0" smtClean="0"/>
              <a:t>mathematics</a:t>
            </a:r>
            <a:r>
              <a:rPr lang="ja-JP" altLang="en-US" sz="2000" dirty="0" smtClean="0"/>
              <a:t>’</a:t>
            </a:r>
            <a:r>
              <a:rPr lang="en-US" altLang="ja-JP" sz="2000" dirty="0" smtClean="0"/>
              <a:t> </a:t>
            </a:r>
            <a:endParaRPr lang="en-US" altLang="ja-JP" sz="2000" dirty="0" smtClean="0"/>
          </a:p>
          <a:p>
            <a:pPr lvl="1"/>
            <a:r>
              <a:rPr lang="en-US" altLang="en-US" sz="2000" i="1" dirty="0" smtClean="0"/>
              <a:t>Q</a:t>
            </a:r>
            <a:r>
              <a:rPr lang="en-US" altLang="en-US" sz="2000" dirty="0" smtClean="0"/>
              <a:t>(</a:t>
            </a:r>
            <a:r>
              <a:rPr lang="en-US" altLang="en-US" sz="2000" i="1" dirty="0" smtClean="0"/>
              <a:t>x</a:t>
            </a:r>
            <a:r>
              <a:rPr lang="en-US" altLang="en-US" sz="2000" dirty="0" smtClean="0"/>
              <a:t>): </a:t>
            </a:r>
            <a:r>
              <a:rPr lang="ja-JP" altLang="en-US" sz="2000" dirty="0" smtClean="0"/>
              <a:t>‘</a:t>
            </a:r>
            <a:r>
              <a:rPr lang="en-US" altLang="ja-JP" sz="2000" dirty="0" smtClean="0"/>
              <a:t>x </a:t>
            </a:r>
            <a:r>
              <a:rPr lang="th-TH" altLang="ja-JP" sz="2000" dirty="0" smtClean="0"/>
              <a:t>คือ นักศึกษาหลักสูตร </a:t>
            </a:r>
            <a:r>
              <a:rPr lang="en-US" altLang="ja-JP" sz="2000" dirty="0" err="1" smtClean="0"/>
              <a:t>Enet</a:t>
            </a:r>
            <a:r>
              <a:rPr lang="en-US" altLang="ja-JP" sz="2000" dirty="0" smtClean="0"/>
              <a:t>-C</a:t>
            </a:r>
            <a:r>
              <a:rPr lang="ja-JP" altLang="en-US" sz="2000" dirty="0" smtClean="0"/>
              <a:t>’</a:t>
            </a:r>
            <a:endParaRPr lang="en-US" altLang="ja-JP" sz="2000" dirty="0" smtClean="0"/>
          </a:p>
          <a:p>
            <a:r>
              <a:rPr lang="th-TH" altLang="en-US" sz="2400" dirty="0" smtClean="0"/>
              <a:t>ขอบเขตของ </a:t>
            </a:r>
            <a:r>
              <a:rPr lang="en-US" altLang="en-US" sz="2400" dirty="0" smtClean="0"/>
              <a:t>x </a:t>
            </a:r>
            <a:r>
              <a:rPr lang="th-TH" altLang="en-US" sz="2400" dirty="0" smtClean="0"/>
              <a:t>คือ ใน</a:t>
            </a:r>
            <a:r>
              <a:rPr lang="en-US" altLang="en-US" sz="2400" dirty="0" smtClean="0"/>
              <a:t> </a:t>
            </a:r>
            <a:r>
              <a:rPr lang="en-US" altLang="en-US" sz="2400" i="1" dirty="0" smtClean="0"/>
              <a:t>P</a:t>
            </a:r>
            <a:r>
              <a:rPr lang="en-US" altLang="en-US" sz="2400" dirty="0" smtClean="0"/>
              <a:t>(</a:t>
            </a:r>
            <a:r>
              <a:rPr lang="en-US" altLang="en-US" sz="2400" i="1" dirty="0" smtClean="0"/>
              <a:t>x</a:t>
            </a:r>
            <a:r>
              <a:rPr lang="en-US" altLang="en-US" sz="2400" dirty="0" smtClean="0"/>
              <a:t>) </a:t>
            </a:r>
            <a:r>
              <a:rPr lang="th-TH" altLang="en-US" sz="2400" dirty="0" smtClean="0"/>
              <a:t>และ</a:t>
            </a:r>
            <a:r>
              <a:rPr lang="en-US" altLang="en-US" sz="2400" dirty="0" smtClean="0"/>
              <a:t> </a:t>
            </a:r>
            <a:r>
              <a:rPr lang="en-US" altLang="en-US" sz="2400" i="1" dirty="0" smtClean="0"/>
              <a:t>Q</a:t>
            </a:r>
            <a:r>
              <a:rPr lang="en-US" altLang="en-US" sz="2400" dirty="0" smtClean="0"/>
              <a:t>(</a:t>
            </a:r>
            <a:r>
              <a:rPr lang="en-US" altLang="en-US" sz="2400" i="1" dirty="0" smtClean="0"/>
              <a:t>x</a:t>
            </a:r>
            <a:r>
              <a:rPr lang="en-US" altLang="en-US" sz="2400" dirty="0" smtClean="0"/>
              <a:t>) </a:t>
            </a:r>
            <a:r>
              <a:rPr lang="th-TH" altLang="en-US" sz="2400" dirty="0" smtClean="0"/>
              <a:t>คือนักศึกษา มจพ</a:t>
            </a:r>
            <a:r>
              <a:rPr lang="en-US" altLang="en-US" sz="2400" dirty="0" smtClean="0"/>
              <a:t>.</a:t>
            </a:r>
            <a:endParaRPr lang="en-US" altLang="en-US" sz="2400" dirty="0" smtClean="0"/>
          </a:p>
          <a:p>
            <a:r>
              <a:rPr lang="th-TH" altLang="en-US" sz="2400" dirty="0" smtClean="0"/>
              <a:t>การเขียน </a:t>
            </a:r>
            <a:r>
              <a:rPr lang="en-US" altLang="en-US" sz="2400" dirty="0" smtClean="0"/>
              <a:t>statements: </a:t>
            </a:r>
            <a:endParaRPr lang="en-US" altLang="en-US" sz="2400" dirty="0" smtClean="0"/>
          </a:p>
          <a:p>
            <a:pPr lvl="1"/>
            <a:r>
              <a:rPr lang="ja-JP" altLang="en-US" sz="2000" dirty="0" smtClean="0"/>
              <a:t>“</a:t>
            </a:r>
            <a:r>
              <a:rPr lang="th-TH" altLang="ja-JP" sz="2000" dirty="0" smtClean="0"/>
              <a:t>นักศึกษาหลักสูตร </a:t>
            </a:r>
            <a:r>
              <a:rPr lang="en-US" altLang="ja-JP" sz="2000" dirty="0" err="1" smtClean="0"/>
              <a:t>Enet</a:t>
            </a:r>
            <a:r>
              <a:rPr lang="en-US" altLang="ja-JP" sz="2000" dirty="0" smtClean="0"/>
              <a:t>-C </a:t>
            </a:r>
            <a:r>
              <a:rPr lang="th-TH" altLang="ja-JP" sz="2000" dirty="0" smtClean="0"/>
              <a:t>ทุกคน จะต้องเรียนวิชา</a:t>
            </a:r>
            <a:r>
              <a:rPr lang="en-US" altLang="ja-JP" sz="2000" dirty="0" smtClean="0"/>
              <a:t> </a:t>
            </a:r>
            <a:r>
              <a:rPr lang="en-US" altLang="ja-JP" sz="2000" dirty="0" smtClean="0"/>
              <a:t>discrete </a:t>
            </a:r>
            <a:r>
              <a:rPr lang="en-US" altLang="ja-JP" sz="2000" dirty="0" smtClean="0"/>
              <a:t>mathematics</a:t>
            </a:r>
            <a:r>
              <a:rPr lang="ja-JP" altLang="en-US" sz="2000" dirty="0" smtClean="0"/>
              <a:t>”</a:t>
            </a:r>
            <a:endParaRPr lang="en-US" altLang="ja-JP" sz="2000" dirty="0" smtClean="0"/>
          </a:p>
          <a:p>
            <a:pPr lvl="1"/>
            <a:endParaRPr lang="th-TH" altLang="en-US" sz="2000" dirty="0" smtClean="0"/>
          </a:p>
          <a:p>
            <a:pPr marL="366713" lvl="1" indent="0">
              <a:buNone/>
            </a:pPr>
            <a:endParaRPr lang="en-US" altLang="en-US" sz="1000" dirty="0" smtClean="0"/>
          </a:p>
          <a:p>
            <a:pPr lvl="1"/>
            <a:r>
              <a:rPr lang="ja-JP" altLang="en-US" sz="2000" dirty="0" smtClean="0"/>
              <a:t>“</a:t>
            </a:r>
            <a:r>
              <a:rPr lang="th-TH" altLang="ja-JP" sz="2000" dirty="0" smtClean="0"/>
              <a:t>นักศึกษาทุกคนใน มจพ จะต้องเรียนวิชา </a:t>
            </a:r>
            <a:r>
              <a:rPr lang="en-US" altLang="ja-JP" sz="2000" dirty="0" smtClean="0"/>
              <a:t>discrete </a:t>
            </a:r>
            <a:r>
              <a:rPr lang="en-US" altLang="ja-JP" sz="2000" dirty="0" smtClean="0"/>
              <a:t>mathematics </a:t>
            </a:r>
            <a:r>
              <a:rPr lang="th-TH" altLang="ja-JP" sz="2000" dirty="0" smtClean="0"/>
              <a:t>หรือเป็นนักศึกษาหลักสูตร </a:t>
            </a:r>
            <a:r>
              <a:rPr lang="en-US" altLang="ja-JP" sz="2000" dirty="0" err="1" smtClean="0"/>
              <a:t>Enet</a:t>
            </a:r>
            <a:r>
              <a:rPr lang="en-US" altLang="ja-JP" sz="2000" dirty="0" smtClean="0"/>
              <a:t>-C</a:t>
            </a:r>
            <a:r>
              <a:rPr lang="ja-JP" altLang="en-US" sz="2000" dirty="0" smtClean="0"/>
              <a:t>”</a:t>
            </a:r>
            <a:endParaRPr lang="en-US" altLang="ja-JP" sz="2000" dirty="0" smtClean="0"/>
          </a:p>
          <a:p>
            <a:pPr lvl="1"/>
            <a:endParaRPr lang="th-TH" altLang="ja-JP" sz="2000" dirty="0" smtClean="0"/>
          </a:p>
          <a:p>
            <a:pPr marL="366713" lvl="1" indent="0">
              <a:buNone/>
            </a:pPr>
            <a:endParaRPr lang="en-US" altLang="ja-JP" sz="1000" dirty="0" smtClean="0"/>
          </a:p>
          <a:p>
            <a:pPr lvl="1"/>
            <a:r>
              <a:rPr lang="ja-JP" altLang="en-US" sz="2000" dirty="0" smtClean="0"/>
              <a:t>“</a:t>
            </a:r>
            <a:r>
              <a:rPr lang="th-TH" altLang="ja-JP" sz="2000" dirty="0" smtClean="0"/>
              <a:t>นักศึกษาทุกคนใน มจพ จะต้องเรียนวิชา </a:t>
            </a:r>
            <a:r>
              <a:rPr lang="en-US" altLang="ja-JP" sz="2000" dirty="0" smtClean="0"/>
              <a:t>discrete </a:t>
            </a:r>
            <a:r>
              <a:rPr lang="en-US" altLang="ja-JP" sz="2000" dirty="0" smtClean="0"/>
              <a:t>mathematics </a:t>
            </a:r>
            <a:r>
              <a:rPr lang="th-TH" altLang="ja-JP" sz="2000" dirty="0" smtClean="0"/>
              <a:t>และเป็น</a:t>
            </a:r>
            <a:r>
              <a:rPr lang="th-TH" altLang="ja-JP" sz="2000" dirty="0"/>
              <a:t>นักศึกษาหลักสูตร </a:t>
            </a:r>
            <a:r>
              <a:rPr lang="en-US" altLang="ja-JP" sz="2000" dirty="0" err="1"/>
              <a:t>Enet</a:t>
            </a:r>
            <a:r>
              <a:rPr lang="en-US" altLang="ja-JP" sz="2000" dirty="0"/>
              <a:t>-C</a:t>
            </a:r>
            <a:r>
              <a:rPr lang="ja-JP" altLang="en-US" sz="2000" dirty="0"/>
              <a:t>”</a:t>
            </a:r>
            <a:endParaRPr lang="en-US" altLang="ja-JP" sz="2000" dirty="0" smtClean="0"/>
          </a:p>
          <a:p>
            <a:pPr>
              <a:buFont typeface="Arial" panose="020B0604020202020204" pitchFamily="34" charset="0"/>
              <a:buNone/>
            </a:pPr>
            <a:endParaRPr lang="en-US" altLang="en-US" sz="2400" dirty="0" smtClean="0"/>
          </a:p>
          <a:p>
            <a:endParaRPr lang="en-US" altLang="en-US" sz="2400" dirty="0" smtClean="0"/>
          </a:p>
          <a:p>
            <a:endParaRPr lang="en-US" altLang="en-US" dirty="0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819400" y="3995216"/>
            <a:ext cx="2133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dirty="0">
                <a:sym typeface="Symbol" panose="05050102010706020507" pitchFamily="18" charset="2"/>
              </a:rPr>
              <a:t> </a:t>
            </a:r>
            <a:r>
              <a:rPr lang="en-US" altLang="en-US" sz="1800" i="1" dirty="0">
                <a:sym typeface="Symbol" panose="05050102010706020507" pitchFamily="18" charset="2"/>
              </a:rPr>
              <a:t>x</a:t>
            </a:r>
            <a:r>
              <a:rPr lang="en-US" altLang="en-US" sz="1800" dirty="0">
                <a:sym typeface="Symbol" panose="05050102010706020507" pitchFamily="18" charset="2"/>
              </a:rPr>
              <a:t> </a:t>
            </a:r>
            <a:r>
              <a:rPr lang="en-US" altLang="en-US" sz="1800" i="1" dirty="0">
                <a:sym typeface="Symbol" panose="05050102010706020507" pitchFamily="18" charset="2"/>
              </a:rPr>
              <a:t>Q</a:t>
            </a:r>
            <a:r>
              <a:rPr lang="en-US" altLang="en-US" sz="1800" dirty="0"/>
              <a:t>(</a:t>
            </a:r>
            <a:r>
              <a:rPr lang="en-US" altLang="en-US" sz="1800" i="1" dirty="0"/>
              <a:t>x</a:t>
            </a:r>
            <a:r>
              <a:rPr lang="en-US" altLang="en-US" sz="1800" dirty="0"/>
              <a:t>) </a:t>
            </a:r>
            <a:r>
              <a:rPr lang="en-US" altLang="en-US" sz="1800" dirty="0">
                <a:sym typeface="Symbol" panose="05050102010706020507" pitchFamily="18" charset="2"/>
              </a:rPr>
              <a:t> </a:t>
            </a:r>
            <a:r>
              <a:rPr lang="en-US" altLang="en-US" sz="1800" i="1" dirty="0"/>
              <a:t>P</a:t>
            </a:r>
            <a:r>
              <a:rPr lang="en-US" altLang="en-US" sz="1800" dirty="0"/>
              <a:t>(</a:t>
            </a:r>
            <a:r>
              <a:rPr lang="en-US" altLang="en-US" sz="1800" i="1" dirty="0"/>
              <a:t>x</a:t>
            </a:r>
            <a:r>
              <a:rPr lang="en-US" altLang="en-US" sz="1800" dirty="0"/>
              <a:t>)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798440" y="4931320"/>
            <a:ext cx="2133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dirty="0">
                <a:sym typeface="Symbol" panose="05050102010706020507" pitchFamily="18" charset="2"/>
              </a:rPr>
              <a:t> </a:t>
            </a:r>
            <a:r>
              <a:rPr lang="en-US" altLang="en-US" sz="1800" i="1" dirty="0">
                <a:sym typeface="Symbol" panose="05050102010706020507" pitchFamily="18" charset="2"/>
              </a:rPr>
              <a:t>x</a:t>
            </a:r>
            <a:r>
              <a:rPr lang="en-US" altLang="en-US" sz="1800" dirty="0">
                <a:sym typeface="Symbol" panose="05050102010706020507" pitchFamily="18" charset="2"/>
              </a:rPr>
              <a:t>  ( </a:t>
            </a:r>
            <a:r>
              <a:rPr lang="en-US" altLang="en-US" sz="1800" i="1" dirty="0"/>
              <a:t>P</a:t>
            </a:r>
            <a:r>
              <a:rPr lang="en-US" altLang="en-US" sz="1800" dirty="0"/>
              <a:t>(</a:t>
            </a:r>
            <a:r>
              <a:rPr lang="en-US" altLang="en-US" sz="1800" i="1" dirty="0"/>
              <a:t>x</a:t>
            </a:r>
            <a:r>
              <a:rPr lang="en-US" altLang="en-US" sz="1800" dirty="0"/>
              <a:t>) </a:t>
            </a:r>
            <a:r>
              <a:rPr lang="en-US" altLang="en-US" sz="1800" dirty="0">
                <a:sym typeface="Symbol" panose="05050102010706020507" pitchFamily="18" charset="2"/>
              </a:rPr>
              <a:t> Q(x) )</a:t>
            </a:r>
            <a:endParaRPr lang="en-US" altLang="en-US" sz="1800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843808" y="5939433"/>
            <a:ext cx="2133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dirty="0">
                <a:sym typeface="Symbol" panose="05050102010706020507" pitchFamily="18" charset="2"/>
              </a:rPr>
              <a:t> </a:t>
            </a:r>
            <a:r>
              <a:rPr lang="en-US" altLang="en-US" sz="1800" i="1" dirty="0">
                <a:sym typeface="Symbol" panose="05050102010706020507" pitchFamily="18" charset="2"/>
              </a:rPr>
              <a:t>x</a:t>
            </a:r>
            <a:r>
              <a:rPr lang="en-US" altLang="en-US" sz="1800" dirty="0">
                <a:sym typeface="Symbol" panose="05050102010706020507" pitchFamily="18" charset="2"/>
              </a:rPr>
              <a:t> ( </a:t>
            </a:r>
            <a:r>
              <a:rPr lang="en-US" altLang="en-US" sz="1800" i="1" dirty="0"/>
              <a:t>P</a:t>
            </a:r>
            <a:r>
              <a:rPr lang="en-US" altLang="en-US" sz="1800" dirty="0"/>
              <a:t>(</a:t>
            </a:r>
            <a:r>
              <a:rPr lang="en-US" altLang="en-US" sz="1800" i="1" dirty="0"/>
              <a:t>x</a:t>
            </a:r>
            <a:r>
              <a:rPr lang="en-US" altLang="en-US" sz="1800" dirty="0"/>
              <a:t>) </a:t>
            </a:r>
            <a:r>
              <a:rPr lang="en-US" altLang="en-US" sz="1800" dirty="0">
                <a:sym typeface="Symbol" panose="05050102010706020507" pitchFamily="18" charset="2"/>
              </a:rPr>
              <a:t> Q(x) )</a:t>
            </a:r>
            <a:endParaRPr lang="en-US" alt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6588224" y="2564904"/>
            <a:ext cx="2321840" cy="1008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 smtClean="0"/>
              <a:t>จงหาค่าความเป็นจริงของ </a:t>
            </a:r>
            <a:r>
              <a:rPr lang="en-US" sz="2400" dirty="0" smtClean="0"/>
              <a:t>Statement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53155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Universal Quantifier: </a:t>
            </a:r>
            <a:r>
              <a:rPr lang="th-TH" altLang="en-US" dirty="0" smtClean="0"/>
              <a:t>ตัวอย่างที่</a:t>
            </a:r>
            <a:r>
              <a:rPr lang="en-US" altLang="en-US" dirty="0" smtClean="0"/>
              <a:t> </a:t>
            </a:r>
            <a:r>
              <a:rPr lang="en-US" altLang="en-US" dirty="0" smtClean="0"/>
              <a:t>2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dirty="0" smtClean="0"/>
              <a:t>จาก</a:t>
            </a:r>
            <a:r>
              <a:rPr lang="en-US" altLang="en-US" dirty="0" smtClean="0"/>
              <a:t> </a:t>
            </a:r>
            <a:r>
              <a:rPr lang="en-US" altLang="en-US" dirty="0" smtClean="0"/>
              <a:t>statement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ja-JP" altLang="en-US" dirty="0" smtClean="0"/>
              <a:t>‘</a:t>
            </a:r>
            <a:r>
              <a:rPr lang="en-US" altLang="ja-JP" dirty="0" smtClean="0"/>
              <a:t>for every </a:t>
            </a:r>
            <a:r>
              <a:rPr lang="en-US" altLang="ja-JP" i="1" dirty="0" smtClean="0"/>
              <a:t>x</a:t>
            </a:r>
            <a:r>
              <a:rPr lang="en-US" altLang="ja-JP" dirty="0" smtClean="0"/>
              <a:t> and every </a:t>
            </a:r>
            <a:r>
              <a:rPr lang="en-US" altLang="ja-JP" i="1" dirty="0" smtClean="0"/>
              <a:t>y</a:t>
            </a:r>
            <a:r>
              <a:rPr lang="en-US" altLang="ja-JP" dirty="0" smtClean="0"/>
              <a:t>, </a:t>
            </a:r>
            <a:r>
              <a:rPr lang="en-US" altLang="ja-JP" i="1" dirty="0" err="1" smtClean="0"/>
              <a:t>x</a:t>
            </a:r>
            <a:r>
              <a:rPr lang="en-US" altLang="ja-JP" dirty="0" err="1" smtClean="0"/>
              <a:t>+</a:t>
            </a:r>
            <a:r>
              <a:rPr lang="en-US" altLang="ja-JP" i="1" dirty="0" err="1" smtClean="0"/>
              <a:t>y</a:t>
            </a:r>
            <a:r>
              <a:rPr lang="en-US" altLang="ja-JP" dirty="0" smtClean="0"/>
              <a:t>&gt;10</a:t>
            </a:r>
            <a:r>
              <a:rPr lang="ja-JP" altLang="en-US" dirty="0" smtClean="0"/>
              <a:t>’</a:t>
            </a:r>
            <a:endParaRPr lang="en-US" altLang="ja-JP" dirty="0" smtClean="0"/>
          </a:p>
          <a:p>
            <a:r>
              <a:rPr lang="th-TH" altLang="en-US" dirty="0" smtClean="0"/>
              <a:t>การเขียน </a:t>
            </a:r>
            <a:r>
              <a:rPr lang="en-US" altLang="en-US" dirty="0" smtClean="0"/>
              <a:t>Universal </a:t>
            </a:r>
            <a:r>
              <a:rPr lang="en-US" altLang="en-US" dirty="0" err="1" smtClean="0"/>
              <a:t>Quiantifier</a:t>
            </a:r>
            <a:r>
              <a:rPr lang="en-US" altLang="en-US" dirty="0" smtClean="0"/>
              <a:t>:</a:t>
            </a:r>
            <a:endParaRPr lang="en-US" altLang="en-US" dirty="0" smtClean="0"/>
          </a:p>
          <a:p>
            <a:pPr marL="971550" lvl="1" indent="-514350">
              <a:buFont typeface="Calibri" panose="020F0502020204030204" pitchFamily="34" charset="0"/>
              <a:buAutoNum type="arabicPeriod"/>
            </a:pPr>
            <a:r>
              <a:rPr lang="th-TH" altLang="en-US" dirty="0" smtClean="0"/>
              <a:t>กำหนด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P</a:t>
            </a:r>
            <a:r>
              <a:rPr lang="en-US" altLang="en-US" dirty="0" smtClean="0"/>
              <a:t>(</a:t>
            </a:r>
            <a:r>
              <a:rPr lang="en-US" altLang="en-US" i="1" dirty="0" err="1" smtClean="0"/>
              <a:t>x</a:t>
            </a:r>
            <a:r>
              <a:rPr lang="en-US" altLang="en-US" dirty="0" err="1" smtClean="0"/>
              <a:t>,</a:t>
            </a:r>
            <a:r>
              <a:rPr lang="en-US" altLang="en-US" i="1" dirty="0" err="1" smtClean="0"/>
              <a:t>y</a:t>
            </a:r>
            <a:r>
              <a:rPr lang="en-US" altLang="en-US" dirty="0" smtClean="0"/>
              <a:t>) </a:t>
            </a:r>
            <a:r>
              <a:rPr lang="th-TH" altLang="en-US" dirty="0" smtClean="0"/>
              <a:t>แทน</a:t>
            </a:r>
            <a:r>
              <a:rPr lang="en-US" altLang="en-US" dirty="0" smtClean="0"/>
              <a:t> </a:t>
            </a:r>
            <a:r>
              <a:rPr lang="en-US" altLang="en-US" dirty="0" smtClean="0"/>
              <a:t>statement </a:t>
            </a:r>
            <a:r>
              <a:rPr lang="en-US" altLang="en-US" i="1" dirty="0" err="1" smtClean="0"/>
              <a:t>x</a:t>
            </a:r>
            <a:r>
              <a:rPr lang="en-US" altLang="en-US" dirty="0" err="1" smtClean="0"/>
              <a:t>+</a:t>
            </a:r>
            <a:r>
              <a:rPr lang="en-US" altLang="en-US" i="1" dirty="0" err="1" smtClean="0"/>
              <a:t>y</a:t>
            </a:r>
            <a:r>
              <a:rPr lang="en-US" altLang="en-US" dirty="0" smtClean="0"/>
              <a:t>&gt;10</a:t>
            </a:r>
          </a:p>
          <a:p>
            <a:pPr marL="971550" lvl="1" indent="-514350">
              <a:buFont typeface="Calibri" panose="020F0502020204030204" pitchFamily="34" charset="0"/>
              <a:buAutoNum type="arabicPeriod"/>
            </a:pPr>
            <a:r>
              <a:rPr lang="th-TH" altLang="en-US" dirty="0" smtClean="0"/>
              <a:t>กำหนดขอบเขตของ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, </a:t>
            </a:r>
            <a:r>
              <a:rPr lang="en-US" altLang="en-US" i="1" dirty="0" smtClean="0"/>
              <a:t>y</a:t>
            </a:r>
            <a:r>
              <a:rPr lang="en-US" altLang="en-US" dirty="0" smtClean="0"/>
              <a:t> </a:t>
            </a:r>
            <a:r>
              <a:rPr lang="th-TH" altLang="en-US" dirty="0" smtClean="0"/>
              <a:t>อยู่ใน</a:t>
            </a:r>
            <a:r>
              <a:rPr lang="en-US" altLang="en-US" dirty="0" smtClean="0"/>
              <a:t> </a:t>
            </a:r>
            <a:r>
              <a:rPr lang="en-US" altLang="en-US" dirty="0" smtClean="0"/>
              <a:t>set </a:t>
            </a:r>
            <a:r>
              <a:rPr lang="th-TH" altLang="en-US" dirty="0" smtClean="0"/>
              <a:t>ของจำนวนเต็ม</a:t>
            </a:r>
            <a:endParaRPr lang="en-US" altLang="en-US" dirty="0" smtClean="0"/>
          </a:p>
          <a:p>
            <a:pPr marL="971550" lvl="1" indent="-514350">
              <a:buFont typeface="Calibri" panose="020F0502020204030204" pitchFamily="34" charset="0"/>
              <a:buAutoNum type="arabicPeriod"/>
            </a:pPr>
            <a:r>
              <a:rPr lang="th-TH" altLang="en-US" dirty="0" smtClean="0">
                <a:sym typeface="Symbol" panose="05050102010706020507" pitchFamily="18" charset="2"/>
              </a:rPr>
              <a:t>จะเขียน </a:t>
            </a:r>
            <a:r>
              <a:rPr lang="en-US" altLang="en-US" dirty="0" smtClean="0">
                <a:sym typeface="Symbol" panose="05050102010706020507" pitchFamily="18" charset="2"/>
              </a:rPr>
              <a:t>statement </a:t>
            </a:r>
            <a:r>
              <a:rPr lang="th-TH" altLang="en-US" dirty="0" smtClean="0">
                <a:sym typeface="Symbol" panose="05050102010706020507" pitchFamily="18" charset="2"/>
              </a:rPr>
              <a:t>ได้ว่า</a:t>
            </a:r>
            <a:r>
              <a:rPr lang="en-US" altLang="en-US" dirty="0" smtClean="0">
                <a:sym typeface="Symbol" panose="05050102010706020507" pitchFamily="18" charset="2"/>
              </a:rPr>
              <a:t>: </a:t>
            </a:r>
            <a:r>
              <a:rPr lang="en-US" altLang="en-US" dirty="0" smtClean="0">
                <a:sym typeface="Symbol" panose="05050102010706020507" pitchFamily="18" charset="2"/>
              </a:rPr>
              <a:t></a:t>
            </a:r>
            <a:r>
              <a:rPr lang="en-US" altLang="en-US" i="1" dirty="0" smtClean="0">
                <a:sym typeface="Symbol" panose="05050102010706020507" pitchFamily="18" charset="2"/>
              </a:rPr>
              <a:t>x </a:t>
            </a:r>
            <a:r>
              <a:rPr lang="en-US" altLang="en-US" dirty="0" smtClean="0">
                <a:sym typeface="Symbol" panose="05050102010706020507" pitchFamily="18" charset="2"/>
              </a:rPr>
              <a:t></a:t>
            </a:r>
            <a:r>
              <a:rPr lang="en-US" altLang="en-US" i="1" dirty="0" smtClean="0">
                <a:sym typeface="Symbol" panose="05050102010706020507" pitchFamily="18" charset="2"/>
              </a:rPr>
              <a:t>y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i="1" dirty="0" smtClean="0">
                <a:sym typeface="Symbol" panose="05050102010706020507" pitchFamily="18" charset="2"/>
              </a:rPr>
              <a:t>P</a:t>
            </a:r>
            <a:r>
              <a:rPr lang="en-US" altLang="en-US" dirty="0" smtClean="0"/>
              <a:t>(</a:t>
            </a:r>
            <a:r>
              <a:rPr lang="en-US" altLang="en-US" i="1" dirty="0" err="1" smtClean="0"/>
              <a:t>x,y</a:t>
            </a:r>
            <a:r>
              <a:rPr lang="en-US" altLang="en-US" dirty="0" smtClean="0"/>
              <a:t>)</a:t>
            </a:r>
          </a:p>
          <a:p>
            <a:r>
              <a:rPr lang="th-TH" altLang="en-US" dirty="0" smtClean="0"/>
              <a:t>เขียนแบบย่อ คือ</a:t>
            </a:r>
            <a:r>
              <a:rPr lang="en-US" altLang="en-US" dirty="0" smtClean="0"/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</a:t>
            </a:r>
            <a:r>
              <a:rPr lang="en-US" altLang="en-US" i="1" dirty="0" err="1" smtClean="0">
                <a:sym typeface="Symbol" panose="05050102010706020507" pitchFamily="18" charset="2"/>
              </a:rPr>
              <a:t>x,y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i="1" dirty="0" smtClean="0">
                <a:sym typeface="Symbol" panose="05050102010706020507" pitchFamily="18" charset="2"/>
              </a:rPr>
              <a:t>P</a:t>
            </a:r>
            <a:r>
              <a:rPr lang="en-US" altLang="en-US" dirty="0" smtClean="0"/>
              <a:t>(</a:t>
            </a:r>
            <a:r>
              <a:rPr lang="en-US" altLang="en-US" i="1" dirty="0" err="1" smtClean="0"/>
              <a:t>x,y</a:t>
            </a:r>
            <a:r>
              <a:rPr lang="en-US" altLang="en-US" dirty="0" smtClean="0"/>
              <a:t>)</a:t>
            </a:r>
          </a:p>
          <a:p>
            <a:pPr marL="971550" lvl="1" indent="-514350"/>
            <a:endParaRPr lang="en-US" altLang="en-US" dirty="0" smtClean="0"/>
          </a:p>
          <a:p>
            <a:pPr marL="971550" lvl="1" indent="-514350"/>
            <a:endParaRPr lang="en-US" altLang="en-US" dirty="0" smtClean="0"/>
          </a:p>
          <a:p>
            <a:pPr>
              <a:buFont typeface="Arial" panose="020B0604020202020204" pitchFamily="34" charset="0"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184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Existential Quantifier: </a:t>
            </a:r>
            <a:r>
              <a:rPr lang="th-TH" altLang="en-US" dirty="0" smtClean="0"/>
              <a:t>คำนิยาม</a:t>
            </a:r>
            <a:endParaRPr lang="en-US" altLang="en-US" dirty="0" smtClean="0"/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sz="2800" b="1" dirty="0" smtClean="0"/>
              <a:t>คำนิยาม</a:t>
            </a:r>
            <a:r>
              <a:rPr lang="en-US" altLang="en-US" sz="2800" dirty="0" smtClean="0"/>
              <a:t>: Existential quantification </a:t>
            </a:r>
            <a:r>
              <a:rPr lang="th-TH" altLang="en-US" sz="2800" dirty="0" smtClean="0"/>
              <a:t>ของ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predicate </a:t>
            </a:r>
            <a:r>
              <a:rPr lang="en-US" altLang="en-US" sz="2800" i="1" dirty="0" smtClean="0"/>
              <a:t>P</a:t>
            </a:r>
            <a:r>
              <a:rPr lang="en-US" altLang="en-US" sz="2800" dirty="0" smtClean="0"/>
              <a:t>(</a:t>
            </a:r>
            <a:r>
              <a:rPr lang="en-US" altLang="en-US" sz="2800" i="1" dirty="0" smtClean="0"/>
              <a:t>x</a:t>
            </a:r>
            <a:r>
              <a:rPr lang="en-US" altLang="en-US" sz="2800" dirty="0" smtClean="0"/>
              <a:t>) </a:t>
            </a:r>
            <a:r>
              <a:rPr lang="th-TH" altLang="en-US" sz="2800" dirty="0" smtClean="0"/>
              <a:t>คือ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proposition </a:t>
            </a:r>
            <a:r>
              <a:rPr lang="ja-JP" altLang="en-US" sz="2800" dirty="0" smtClean="0"/>
              <a:t>‘</a:t>
            </a:r>
            <a:r>
              <a:rPr lang="th-TH" altLang="ja-JP" sz="2800" u="sng" dirty="0" smtClean="0"/>
              <a:t>มีค่าอย่างน้อยหนึ่งค่าของ </a:t>
            </a:r>
            <a:r>
              <a:rPr lang="en-US" altLang="ja-JP" sz="2800" u="sng" dirty="0" smtClean="0"/>
              <a:t>x </a:t>
            </a:r>
            <a:r>
              <a:rPr lang="th-TH" altLang="ja-JP" sz="2800" u="sng" dirty="0" smtClean="0"/>
              <a:t>ในขอบเขตที่กำหนด ที่ทำให้</a:t>
            </a:r>
            <a:r>
              <a:rPr lang="en-US" altLang="ja-JP" sz="2800" u="sng" dirty="0" smtClean="0"/>
              <a:t> </a:t>
            </a:r>
            <a:r>
              <a:rPr lang="en-US" altLang="ja-JP" sz="2800" i="1" u="sng" dirty="0" smtClean="0"/>
              <a:t>P</a:t>
            </a:r>
            <a:r>
              <a:rPr lang="en-US" altLang="ja-JP" sz="2800" u="sng" dirty="0" smtClean="0"/>
              <a:t>(</a:t>
            </a:r>
            <a:r>
              <a:rPr lang="en-US" altLang="ja-JP" sz="2800" i="1" u="sng" dirty="0" smtClean="0"/>
              <a:t>x</a:t>
            </a:r>
            <a:r>
              <a:rPr lang="en-US" altLang="ja-JP" sz="2800" u="sng" dirty="0" smtClean="0"/>
              <a:t>) is true</a:t>
            </a:r>
            <a:r>
              <a:rPr lang="ja-JP" altLang="en-US" sz="2800" dirty="0" smtClean="0"/>
              <a:t>’</a:t>
            </a:r>
            <a:r>
              <a:rPr lang="en-US" altLang="ja-JP" sz="2800" dirty="0" smtClean="0"/>
              <a:t> </a:t>
            </a:r>
          </a:p>
          <a:p>
            <a:pPr lvl="1"/>
            <a:r>
              <a:rPr lang="th-TH" altLang="en-US" sz="2400" dirty="0" smtClean="0"/>
              <a:t>สัญลักษณ์</a:t>
            </a:r>
            <a:r>
              <a:rPr lang="en-US" altLang="en-US" sz="2400" dirty="0" smtClean="0"/>
              <a:t>: </a:t>
            </a:r>
            <a:r>
              <a:rPr lang="en-US" altLang="en-US" sz="2400" dirty="0" smtClean="0">
                <a:sym typeface="Symbol" panose="05050102010706020507" pitchFamily="18" charset="2"/>
              </a:rPr>
              <a:t> </a:t>
            </a:r>
            <a:r>
              <a:rPr lang="en-US" altLang="en-US" sz="2400" i="1" dirty="0" smtClean="0">
                <a:sym typeface="Symbol" panose="05050102010706020507" pitchFamily="18" charset="2"/>
              </a:rPr>
              <a:t>x</a:t>
            </a:r>
            <a:r>
              <a:rPr lang="en-US" altLang="en-US" sz="2400" dirty="0" smtClean="0">
                <a:sym typeface="Symbol" panose="05050102010706020507" pitchFamily="18" charset="2"/>
              </a:rPr>
              <a:t> </a:t>
            </a:r>
            <a:r>
              <a:rPr lang="en-US" altLang="en-US" sz="2400" i="1" dirty="0" smtClean="0"/>
              <a:t>P</a:t>
            </a:r>
            <a:r>
              <a:rPr lang="en-US" altLang="en-US" sz="2400" dirty="0" smtClean="0"/>
              <a:t>(</a:t>
            </a:r>
            <a:r>
              <a:rPr lang="en-US" altLang="en-US" sz="2400" i="1" dirty="0" smtClean="0"/>
              <a:t>x</a:t>
            </a:r>
            <a:r>
              <a:rPr lang="en-US" altLang="en-US" sz="2400" dirty="0" smtClean="0"/>
              <a:t>)</a:t>
            </a:r>
          </a:p>
          <a:p>
            <a:pPr lvl="1"/>
            <a:r>
              <a:rPr lang="th-TH" altLang="en-US" sz="2400" dirty="0" smtClean="0"/>
              <a:t>การอ่าน</a:t>
            </a:r>
            <a:r>
              <a:rPr lang="en-US" altLang="en-US" sz="2400" dirty="0" smtClean="0"/>
              <a:t>: </a:t>
            </a:r>
            <a:r>
              <a:rPr lang="ja-JP" altLang="en-US" sz="2400" dirty="0" smtClean="0"/>
              <a:t>‘</a:t>
            </a:r>
            <a:r>
              <a:rPr lang="en-US" altLang="ja-JP" sz="2400" dirty="0" smtClean="0"/>
              <a:t>there exists </a:t>
            </a:r>
            <a:r>
              <a:rPr lang="en-US" altLang="ja-JP" sz="2400" i="1" dirty="0" smtClean="0"/>
              <a:t>x</a:t>
            </a:r>
            <a:r>
              <a:rPr lang="ja-JP" altLang="en-US" sz="2400" dirty="0" smtClean="0"/>
              <a:t>’</a:t>
            </a:r>
            <a:endParaRPr lang="en-US" altLang="ja-JP" sz="2400" dirty="0" smtClean="0"/>
          </a:p>
          <a:p>
            <a:r>
              <a:rPr lang="th-TH" altLang="en-US" sz="2800" dirty="0" smtClean="0"/>
              <a:t>ถ้า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universe of discourse </a:t>
            </a:r>
            <a:r>
              <a:rPr lang="th-TH" altLang="en-US" sz="2800" dirty="0" smtClean="0"/>
              <a:t>คือ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{</a:t>
            </a:r>
            <a:r>
              <a:rPr lang="en-US" altLang="en-US" sz="2800" i="1" dirty="0" smtClean="0"/>
              <a:t>n</a:t>
            </a:r>
            <a:r>
              <a:rPr lang="en-US" altLang="en-US" sz="2800" i="1" baseline="-25000" dirty="0" smtClean="0"/>
              <a:t>1</a:t>
            </a:r>
            <a:r>
              <a:rPr lang="en-US" altLang="en-US" sz="2800" dirty="0" smtClean="0"/>
              <a:t>,</a:t>
            </a:r>
            <a:r>
              <a:rPr lang="en-US" altLang="en-US" sz="2800" i="1" dirty="0" smtClean="0"/>
              <a:t>n</a:t>
            </a:r>
            <a:r>
              <a:rPr lang="en-US" altLang="en-US" sz="2800" i="1" baseline="-25000" dirty="0" smtClean="0"/>
              <a:t>2</a:t>
            </a:r>
            <a:r>
              <a:rPr lang="en-US" altLang="en-US" sz="2800" dirty="0" smtClean="0"/>
              <a:t>,…,</a:t>
            </a:r>
            <a:r>
              <a:rPr lang="en-US" altLang="en-US" sz="2800" i="1" dirty="0" err="1" smtClean="0"/>
              <a:t>n</a:t>
            </a:r>
            <a:r>
              <a:rPr lang="en-US" altLang="en-US" sz="2800" i="1" baseline="-25000" dirty="0" err="1" smtClean="0"/>
              <a:t>k</a:t>
            </a:r>
            <a:r>
              <a:rPr lang="en-US" altLang="en-US" sz="2800" dirty="0" smtClean="0"/>
              <a:t>},</a:t>
            </a:r>
            <a:r>
              <a:rPr lang="th-TH" altLang="en-US" sz="2800" dirty="0"/>
              <a:t> แล้วค่าความเป็นจริงของ </a:t>
            </a:r>
            <a:r>
              <a:rPr lang="en-US" altLang="en-US" sz="2800" dirty="0">
                <a:sym typeface="Symbol" panose="05050102010706020507" pitchFamily="18" charset="2"/>
              </a:rPr>
              <a:t> </a:t>
            </a:r>
            <a:r>
              <a:rPr lang="en-US" altLang="en-US" sz="2800" i="1" dirty="0">
                <a:sym typeface="Symbol" panose="05050102010706020507" pitchFamily="18" charset="2"/>
              </a:rPr>
              <a:t>x</a:t>
            </a:r>
            <a:r>
              <a:rPr lang="en-US" altLang="en-US" sz="2800" dirty="0">
                <a:sym typeface="Symbol" panose="05050102010706020507" pitchFamily="18" charset="2"/>
              </a:rPr>
              <a:t> </a:t>
            </a:r>
            <a:r>
              <a:rPr lang="en-US" altLang="en-US" sz="2800" i="1" dirty="0"/>
              <a:t>P</a:t>
            </a:r>
            <a:r>
              <a:rPr lang="en-US" altLang="en-US" sz="2800" dirty="0"/>
              <a:t>(</a:t>
            </a:r>
            <a:r>
              <a:rPr lang="en-US" altLang="en-US" sz="2800" i="1" dirty="0"/>
              <a:t>x</a:t>
            </a:r>
            <a:r>
              <a:rPr lang="en-US" altLang="en-US" sz="2800" dirty="0"/>
              <a:t>) </a:t>
            </a:r>
            <a:r>
              <a:rPr lang="th-TH" altLang="en-US" sz="2800" dirty="0" smtClean="0"/>
              <a:t>คือ</a:t>
            </a:r>
          </a:p>
          <a:p>
            <a:pPr marL="0" indent="0" algn="ctr">
              <a:buNone/>
            </a:pPr>
            <a:r>
              <a:rPr lang="en-US" altLang="en-US" sz="3200" b="1" dirty="0" smtClean="0">
                <a:sym typeface="Symbol" panose="05050102010706020507" pitchFamily="18" charset="2"/>
              </a:rPr>
              <a:t> </a:t>
            </a:r>
            <a:r>
              <a:rPr lang="en-US" altLang="en-US" sz="3200" b="1" i="1" dirty="0" smtClean="0">
                <a:sym typeface="Symbol" panose="05050102010706020507" pitchFamily="18" charset="2"/>
              </a:rPr>
              <a:t>x</a:t>
            </a:r>
            <a:r>
              <a:rPr lang="en-US" altLang="en-US" sz="3200" b="1" dirty="0" smtClean="0">
                <a:sym typeface="Symbol" panose="05050102010706020507" pitchFamily="18" charset="2"/>
              </a:rPr>
              <a:t> </a:t>
            </a:r>
            <a:r>
              <a:rPr lang="en-US" altLang="en-US" sz="3200" b="1" i="1" dirty="0" smtClean="0"/>
              <a:t>P</a:t>
            </a:r>
            <a:r>
              <a:rPr lang="en-US" altLang="en-US" sz="3200" b="1" dirty="0" smtClean="0"/>
              <a:t>(</a:t>
            </a:r>
            <a:r>
              <a:rPr lang="en-US" altLang="en-US" sz="3200" b="1" i="1" dirty="0" smtClean="0"/>
              <a:t>x</a:t>
            </a:r>
            <a:r>
              <a:rPr lang="en-US" altLang="en-US" sz="3200" b="1" dirty="0" smtClean="0"/>
              <a:t>) </a:t>
            </a:r>
            <a:r>
              <a:rPr lang="en-US" altLang="en-US" sz="3200" b="1" dirty="0" smtClean="0">
                <a:sym typeface="Symbol" panose="05050102010706020507" pitchFamily="18" charset="2"/>
              </a:rPr>
              <a:t>  </a:t>
            </a:r>
            <a:r>
              <a:rPr lang="en-US" altLang="en-US" sz="3200" b="1" i="1" dirty="0" smtClean="0"/>
              <a:t>P</a:t>
            </a:r>
            <a:r>
              <a:rPr lang="en-US" altLang="en-US" sz="3200" b="1" dirty="0" smtClean="0"/>
              <a:t>(</a:t>
            </a:r>
            <a:r>
              <a:rPr lang="en-US" altLang="en-US" sz="3200" b="1" i="1" dirty="0" smtClean="0"/>
              <a:t>n</a:t>
            </a:r>
            <a:r>
              <a:rPr lang="en-US" altLang="en-US" sz="3200" b="1" i="1" baseline="-25000" dirty="0" smtClean="0"/>
              <a:t>1</a:t>
            </a:r>
            <a:r>
              <a:rPr lang="en-US" altLang="en-US" sz="3200" b="1" dirty="0" smtClean="0"/>
              <a:t>) </a:t>
            </a:r>
            <a:r>
              <a:rPr lang="en-US" altLang="en-US" sz="3200" b="1" dirty="0" smtClean="0">
                <a:sym typeface="Symbol" panose="05050102010706020507" pitchFamily="18" charset="2"/>
              </a:rPr>
              <a:t></a:t>
            </a:r>
            <a:r>
              <a:rPr lang="en-US" altLang="en-US" sz="3200" b="1" dirty="0" smtClean="0"/>
              <a:t> </a:t>
            </a:r>
            <a:r>
              <a:rPr lang="en-US" altLang="en-US" sz="3200" b="1" i="1" dirty="0" smtClean="0"/>
              <a:t>P</a:t>
            </a:r>
            <a:r>
              <a:rPr lang="en-US" altLang="en-US" sz="3200" b="1" dirty="0" smtClean="0"/>
              <a:t>(</a:t>
            </a:r>
            <a:r>
              <a:rPr lang="en-US" altLang="en-US" sz="3200" b="1" i="1" dirty="0" smtClean="0"/>
              <a:t>n</a:t>
            </a:r>
            <a:r>
              <a:rPr lang="en-US" altLang="en-US" sz="3200" b="1" i="1" baseline="-25000" dirty="0" smtClean="0"/>
              <a:t>2</a:t>
            </a:r>
            <a:r>
              <a:rPr lang="en-US" altLang="en-US" sz="3200" b="1" dirty="0" smtClean="0"/>
              <a:t>) </a:t>
            </a:r>
            <a:r>
              <a:rPr lang="en-US" altLang="en-US" sz="3200" b="1" dirty="0" smtClean="0">
                <a:sym typeface="Symbol" panose="05050102010706020507" pitchFamily="18" charset="2"/>
              </a:rPr>
              <a:t>  </a:t>
            </a:r>
            <a:r>
              <a:rPr lang="en-US" altLang="en-US" sz="3200" b="1" dirty="0" smtClean="0"/>
              <a:t>…</a:t>
            </a:r>
            <a:r>
              <a:rPr lang="en-US" altLang="en-US" sz="3200" b="1" dirty="0" smtClean="0">
                <a:sym typeface="Symbol" panose="05050102010706020507" pitchFamily="18" charset="2"/>
              </a:rPr>
              <a:t>  </a:t>
            </a:r>
            <a:r>
              <a:rPr lang="en-US" altLang="en-US" sz="3200" b="1" dirty="0" smtClean="0"/>
              <a:t> </a:t>
            </a:r>
            <a:r>
              <a:rPr lang="en-US" altLang="en-US" sz="3200" b="1" i="1" dirty="0" smtClean="0"/>
              <a:t>P</a:t>
            </a:r>
            <a:r>
              <a:rPr lang="en-US" altLang="en-US" sz="3200" b="1" dirty="0" smtClean="0"/>
              <a:t>(</a:t>
            </a:r>
            <a:r>
              <a:rPr lang="en-US" altLang="en-US" sz="3200" b="1" i="1" dirty="0" err="1" smtClean="0"/>
              <a:t>n</a:t>
            </a:r>
            <a:r>
              <a:rPr lang="en-US" altLang="en-US" sz="3200" b="1" i="1" baseline="-25000" dirty="0" err="1" smtClean="0"/>
              <a:t>k</a:t>
            </a:r>
            <a:r>
              <a:rPr lang="en-US" altLang="en-US" sz="3200" b="1" dirty="0" smtClean="0"/>
              <a:t>) </a:t>
            </a:r>
          </a:p>
          <a:p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84632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Existential Quantifier: </a:t>
            </a:r>
            <a:r>
              <a:rPr lang="th-TH" altLang="en-US" dirty="0" smtClean="0"/>
              <a:t>ตัวอย่าง</a:t>
            </a:r>
            <a:endParaRPr lang="en-US" altLang="en-US" dirty="0" smtClean="0"/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dirty="0" smtClean="0"/>
              <a:t>กำหนดให้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P</a:t>
            </a:r>
            <a:r>
              <a:rPr lang="en-US" altLang="en-US" dirty="0" smtClean="0"/>
              <a:t>(</a:t>
            </a:r>
            <a:r>
              <a:rPr lang="en-US" altLang="en-US" i="1" dirty="0" err="1" smtClean="0"/>
              <a:t>x,y</a:t>
            </a:r>
            <a:r>
              <a:rPr lang="en-US" altLang="en-US" dirty="0" smtClean="0"/>
              <a:t>) </a:t>
            </a:r>
            <a:r>
              <a:rPr lang="th-TH" altLang="en-US" dirty="0" smtClean="0"/>
              <a:t>ย่อมาจาก</a:t>
            </a:r>
            <a:r>
              <a:rPr lang="en-US" altLang="en-US" dirty="0" smtClean="0"/>
              <a:t> </a:t>
            </a:r>
            <a:r>
              <a:rPr lang="en-US" altLang="en-US" dirty="0" smtClean="0"/>
              <a:t>statement </a:t>
            </a:r>
            <a:r>
              <a:rPr lang="ja-JP" altLang="en-US" dirty="0" smtClean="0"/>
              <a:t>‘</a:t>
            </a:r>
            <a:r>
              <a:rPr lang="en-US" altLang="ja-JP" dirty="0" err="1" smtClean="0"/>
              <a:t>x+y</a:t>
            </a:r>
            <a:r>
              <a:rPr lang="en-US" altLang="ja-JP" dirty="0" smtClean="0"/>
              <a:t>=5</a:t>
            </a:r>
            <a:r>
              <a:rPr lang="ja-JP" altLang="en-US" dirty="0" smtClean="0"/>
              <a:t>’</a:t>
            </a:r>
            <a:endParaRPr lang="en-US" altLang="ja-JP" dirty="0" smtClean="0"/>
          </a:p>
          <a:p>
            <a:r>
              <a:rPr lang="en-US" altLang="en-US" dirty="0" smtClean="0"/>
              <a:t>What does the expression </a:t>
            </a:r>
            <a:r>
              <a:rPr lang="en-US" altLang="en-US" dirty="0" smtClean="0">
                <a:sym typeface="Symbol" panose="05050102010706020507" pitchFamily="18" charset="2"/>
              </a:rPr>
              <a:t></a:t>
            </a:r>
            <a:r>
              <a:rPr lang="en-US" altLang="en-US" i="1" dirty="0" smtClean="0">
                <a:sym typeface="Symbol" panose="05050102010706020507" pitchFamily="18" charset="2"/>
              </a:rPr>
              <a:t>x</a:t>
            </a:r>
            <a:r>
              <a:rPr lang="en-US" altLang="en-US" dirty="0" smtClean="0">
                <a:sym typeface="Symbol" panose="05050102010706020507" pitchFamily="18" charset="2"/>
              </a:rPr>
              <a:t> </a:t>
            </a:r>
            <a:r>
              <a:rPr lang="en-US" altLang="en-US" i="1" dirty="0" smtClean="0">
                <a:sym typeface="Symbol" panose="05050102010706020507" pitchFamily="18" charset="2"/>
              </a:rPr>
              <a:t>y </a:t>
            </a:r>
            <a:r>
              <a:rPr lang="en-US" altLang="en-US" i="1" dirty="0" smtClean="0"/>
              <a:t>P</a:t>
            </a:r>
            <a:r>
              <a:rPr lang="en-US" altLang="en-US" dirty="0" smtClean="0"/>
              <a:t>(</a:t>
            </a:r>
            <a:r>
              <a:rPr lang="en-US" altLang="en-US" i="1" dirty="0" err="1" smtClean="0"/>
              <a:t>x,y</a:t>
            </a:r>
            <a:r>
              <a:rPr lang="en-US" altLang="en-US" dirty="0" smtClean="0"/>
              <a:t>) mean?</a:t>
            </a:r>
          </a:p>
          <a:p>
            <a:r>
              <a:rPr lang="en-US" altLang="en-US" dirty="0" smtClean="0"/>
              <a:t>Which universe(s) of discourse make it true?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74627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sz="4800" dirty="0" smtClean="0"/>
              <a:t>สรุปค่าความเป็นจริงของ </a:t>
            </a:r>
            <a:r>
              <a:rPr lang="en-US" altLang="en-US" sz="4800" dirty="0" smtClean="0"/>
              <a:t>Quantifiers</a:t>
            </a:r>
            <a:endParaRPr lang="en-US" altLang="en-US" sz="4800" dirty="0" smtClean="0"/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dirty="0" smtClean="0"/>
              <a:t>ตารางสรุปค่าความเป็นจริงของ </a:t>
            </a:r>
            <a:r>
              <a:rPr lang="en-US" altLang="en-US" dirty="0" smtClean="0"/>
              <a:t>Quantifier</a:t>
            </a:r>
            <a:endParaRPr lang="en-US" altLang="en-US" dirty="0" smtClean="0"/>
          </a:p>
          <a:p>
            <a:pPr>
              <a:buFont typeface="Arial" panose="020B0604020202020204" pitchFamily="34" charset="0"/>
              <a:buNone/>
            </a:pPr>
            <a:endParaRPr lang="en-US" altLang="en-US" dirty="0" smtClean="0"/>
          </a:p>
          <a:p>
            <a:pPr>
              <a:buFont typeface="Arial" panose="020B0604020202020204" pitchFamily="34" charset="0"/>
              <a:buNone/>
            </a:pPr>
            <a:endParaRPr lang="en-US" alt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375988"/>
              </p:ext>
            </p:extLst>
          </p:nvPr>
        </p:nvGraphicFramePr>
        <p:xfrm>
          <a:off x="251520" y="2564903"/>
          <a:ext cx="8784976" cy="2736305"/>
        </p:xfrm>
        <a:graphic>
          <a:graphicData uri="http://schemas.openxmlformats.org/drawingml/2006/table">
            <a:tbl>
              <a:tblPr/>
              <a:tblGrid>
                <a:gridCol w="1587043"/>
                <a:gridCol w="3648448"/>
                <a:gridCol w="3549485"/>
              </a:tblGrid>
              <a:tr h="59484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Statement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True when…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False when...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707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sym typeface="Symbol" panose="05050102010706020507" pitchFamily="18" charset="2"/>
                        </a:rPr>
                        <a:t></a:t>
                      </a:r>
                      <a:r>
                        <a:rPr kumimoji="0" lang="en-US" alt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x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sym typeface="Symbol" panose="05050102010706020507" pitchFamily="18" charset="2"/>
                        </a:rPr>
                        <a:t> </a:t>
                      </a:r>
                      <a:r>
                        <a:rPr kumimoji="0" lang="en-US" alt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P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(</a:t>
                      </a:r>
                      <a:r>
                        <a:rPr kumimoji="0" lang="en-US" alt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x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P</a:t>
                      </a: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(</a:t>
                      </a:r>
                      <a:r>
                        <a:rPr kumimoji="0" lang="en-US" alt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x</a:t>
                      </a: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) </a:t>
                      </a:r>
                      <a:r>
                        <a:rPr kumimoji="0" lang="th-TH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เป็นจริงสำหรับทุกค่าของ </a:t>
                      </a:r>
                      <a:r>
                        <a:rPr kumimoji="0" lang="en-US" alt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sym typeface="Symbol" panose="05050102010706020507" pitchFamily="18" charset="2"/>
                        </a:rPr>
                        <a:t>x</a:t>
                      </a:r>
                      <a:endParaRPr kumimoji="0" lang="en-US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มีอย่างน้อย </a:t>
                      </a: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1 </a:t>
                      </a:r>
                      <a:r>
                        <a:rPr kumimoji="0" lang="th-TH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ค่าใน </a:t>
                      </a:r>
                      <a:r>
                        <a:rPr kumimoji="0" lang="en-US" alt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x </a:t>
                      </a:r>
                      <a:r>
                        <a:rPr kumimoji="0" lang="th-TH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ที่ทำให้</a:t>
                      </a:r>
                      <a:r>
                        <a:rPr kumimoji="0" lang="en-US" alt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P</a:t>
                      </a: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(</a:t>
                      </a:r>
                      <a:r>
                        <a:rPr kumimoji="0" lang="en-US" alt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x</a:t>
                      </a: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) </a:t>
                      </a:r>
                      <a:r>
                        <a:rPr kumimoji="0" lang="th-TH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เป็นเท็จ</a:t>
                      </a:r>
                      <a:endParaRPr kumimoji="0" lang="en-US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0707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sym typeface="Symbol" panose="05050102010706020507" pitchFamily="18" charset="2"/>
                        </a:rPr>
                        <a:t></a:t>
                      </a:r>
                      <a:r>
                        <a:rPr kumimoji="0" lang="en-US" alt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x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sym typeface="Symbol" panose="05050102010706020507" pitchFamily="18" charset="2"/>
                        </a:rPr>
                        <a:t> </a:t>
                      </a:r>
                      <a:r>
                        <a:rPr kumimoji="0" lang="en-US" alt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P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(</a:t>
                      </a:r>
                      <a:r>
                        <a:rPr kumimoji="0" lang="en-US" alt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x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มีอย่างน้อย </a:t>
                      </a: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1 </a:t>
                      </a:r>
                      <a:r>
                        <a:rPr kumimoji="0" lang="th-TH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ค่าใน </a:t>
                      </a:r>
                      <a:r>
                        <a:rPr kumimoji="0" lang="en-US" alt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x </a:t>
                      </a:r>
                      <a:r>
                        <a:rPr kumimoji="0" lang="th-TH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ที่ทำให้</a:t>
                      </a:r>
                      <a:r>
                        <a:rPr kumimoji="0" lang="en-US" alt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P</a:t>
                      </a: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(</a:t>
                      </a:r>
                      <a:r>
                        <a:rPr kumimoji="0" lang="en-US" alt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x</a:t>
                      </a: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) </a:t>
                      </a:r>
                      <a:r>
                        <a:rPr kumimoji="0" lang="th-TH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เป็นจริง</a:t>
                      </a:r>
                      <a:endParaRPr kumimoji="0" lang="en-US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P</a:t>
                      </a: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(</a:t>
                      </a:r>
                      <a:r>
                        <a:rPr kumimoji="0" lang="en-US" alt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x</a:t>
                      </a: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) </a:t>
                      </a:r>
                      <a:r>
                        <a:rPr kumimoji="0" lang="th-TH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เป็นเท็จสำหรับทุกค่าของ </a:t>
                      </a:r>
                      <a:r>
                        <a:rPr kumimoji="0" lang="en-US" alt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sym typeface="Symbol" panose="05050102010706020507" pitchFamily="18" charset="2"/>
                        </a:rPr>
                        <a:t>x</a:t>
                      </a:r>
                      <a:endParaRPr kumimoji="0" lang="en-US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237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ข้อจำกัดของ </a:t>
            </a:r>
            <a:r>
              <a:rPr lang="en-US" b="1" dirty="0" smtClean="0"/>
              <a:t>Propositional Logic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ทบทวน</a:t>
            </a:r>
          </a:p>
          <a:p>
            <a:pPr lvl="1"/>
            <a:r>
              <a:rPr lang="en-US" dirty="0" smtClean="0"/>
              <a:t>Propositional Logic </a:t>
            </a:r>
            <a:r>
              <a:rPr lang="th-TH" dirty="0" smtClean="0"/>
              <a:t>เป็นการแทนประโยคด้วยสัญลักษณ์ เช่น</a:t>
            </a:r>
          </a:p>
          <a:p>
            <a:pPr lvl="2"/>
            <a:r>
              <a:rPr lang="th-TH" dirty="0" smtClean="0"/>
              <a:t>สมชายเป็นคน </a:t>
            </a:r>
            <a:r>
              <a:rPr lang="en-US" dirty="0" smtClean="0"/>
              <a:t>(P)</a:t>
            </a:r>
          </a:p>
          <a:p>
            <a:pPr lvl="2"/>
            <a:r>
              <a:rPr lang="th-TH" dirty="0" smtClean="0"/>
              <a:t>สมปองเป็นคน </a:t>
            </a:r>
            <a:r>
              <a:rPr lang="en-US" dirty="0" smtClean="0"/>
              <a:t>(Q)</a:t>
            </a:r>
          </a:p>
          <a:p>
            <a:pPr lvl="2"/>
            <a:r>
              <a:rPr lang="th-TH" dirty="0" smtClean="0"/>
              <a:t>สมหญิงเป็นคน </a:t>
            </a:r>
            <a:r>
              <a:rPr lang="en-US" dirty="0" smtClean="0"/>
              <a:t>(R)</a:t>
            </a:r>
          </a:p>
          <a:p>
            <a:pPr lvl="1"/>
            <a:r>
              <a:rPr lang="th-TH" dirty="0" smtClean="0"/>
              <a:t>จะเห็นได้ว่าจะต้องใช้สัญลักษณ์  </a:t>
            </a:r>
            <a:r>
              <a:rPr lang="en-US" dirty="0" smtClean="0"/>
              <a:t>1 </a:t>
            </a:r>
            <a:r>
              <a:rPr lang="th-TH" dirty="0" smtClean="0"/>
              <a:t>ตัวเพื่อแทนประโยค </a:t>
            </a:r>
            <a:r>
              <a:rPr lang="en-US" dirty="0" smtClean="0"/>
              <a:t>1 </a:t>
            </a:r>
            <a:r>
              <a:rPr lang="th-TH" dirty="0" smtClean="0"/>
              <a:t>ประโยคไม่สามารถจะเข้าถึงค่าที่มี</a:t>
            </a:r>
            <a:r>
              <a:rPr lang="th-TH" dirty="0" smtClean="0"/>
              <a:t>คุณลักษณะเหมือนกัน</a:t>
            </a:r>
            <a:r>
              <a:rPr lang="th-TH" dirty="0" smtClean="0"/>
              <a:t>เฉพาะตัว</a:t>
            </a:r>
            <a:r>
              <a:rPr lang="th-TH" dirty="0" smtClean="0"/>
              <a:t>ได้</a:t>
            </a:r>
            <a:endParaRPr lang="th-TH" dirty="0" smtClean="0"/>
          </a:p>
        </p:txBody>
      </p:sp>
    </p:spTree>
    <p:extLst>
      <p:ext uri="{BB962C8B-B14F-4D97-AF65-F5344CB8AC3E}">
        <p14:creationId xmlns:p14="http://schemas.microsoft.com/office/powerpoint/2010/main" val="123539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ค่าควรระวังในการใช้ </a:t>
            </a:r>
            <a:r>
              <a:rPr lang="en-US" b="1" dirty="0" smtClean="0"/>
              <a:t>Quantifier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ปกติการใช้ </a:t>
            </a:r>
            <a:r>
              <a:rPr lang="th-TH" sz="3200" b="1" dirty="0" smtClean="0">
                <a:sym typeface="Symbol"/>
              </a:rPr>
              <a:t></a:t>
            </a:r>
            <a:r>
              <a:rPr lang="th-TH" sz="3200" b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th-TH" sz="3200" dirty="0" smtClean="0">
                <a:sym typeface="Symbol"/>
              </a:rPr>
              <a:t>ประโยคหลักจะ</a:t>
            </a:r>
            <a:r>
              <a:rPr lang="th-TH" sz="3200" dirty="0" smtClean="0">
                <a:solidFill>
                  <a:srgbClr val="0070C0"/>
                </a:solidFill>
                <a:sym typeface="Symbol"/>
              </a:rPr>
              <a:t>เชื่อมกันด้วย</a:t>
            </a:r>
            <a:r>
              <a:rPr lang="th-TH" sz="3200" b="1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en-US" sz="3200" dirty="0" smtClean="0">
                <a:solidFill>
                  <a:srgbClr val="0070C0"/>
                </a:solidFill>
                <a:sym typeface="Symbol"/>
              </a:rPr>
              <a:t></a:t>
            </a:r>
            <a:r>
              <a:rPr lang="th-TH" sz="3200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th-TH" sz="3200" dirty="0" smtClean="0">
                <a:solidFill>
                  <a:srgbClr val="FF0000"/>
                </a:solidFill>
                <a:sym typeface="Symbol"/>
              </a:rPr>
              <a:t>ไม่ใช่ </a:t>
            </a:r>
            <a:r>
              <a:rPr lang="en-US" sz="3200" dirty="0" smtClean="0">
                <a:solidFill>
                  <a:srgbClr val="FF0000"/>
                </a:solidFill>
                <a:sym typeface="Symbol"/>
              </a:rPr>
              <a:t></a:t>
            </a:r>
            <a:r>
              <a:rPr lang="th-TH" sz="3200" dirty="0" smtClean="0">
                <a:sym typeface="Symbol"/>
              </a:rPr>
              <a:t> </a:t>
            </a:r>
          </a:p>
          <a:p>
            <a:pPr lvl="1"/>
            <a:r>
              <a:rPr lang="th-TH" dirty="0" smtClean="0">
                <a:sym typeface="Symbol"/>
              </a:rPr>
              <a:t>ตัวอย่าง </a:t>
            </a:r>
            <a:r>
              <a:rPr lang="en-US" dirty="0" smtClean="0">
                <a:sym typeface="Symbol"/>
              </a:rPr>
              <a:t>: </a:t>
            </a:r>
            <a:r>
              <a:rPr lang="th-TH" dirty="0" smtClean="0">
                <a:sym typeface="Symbol"/>
              </a:rPr>
              <a:t>นักศึกษาทุกคนที่เรียน </a:t>
            </a:r>
            <a:r>
              <a:rPr lang="en-US" dirty="0" smtClean="0">
                <a:sym typeface="Symbol"/>
              </a:rPr>
              <a:t>ECT </a:t>
            </a:r>
            <a:r>
              <a:rPr lang="th-TH" dirty="0" smtClean="0">
                <a:sym typeface="Symbol"/>
              </a:rPr>
              <a:t>จะเก่ง</a:t>
            </a:r>
          </a:p>
          <a:p>
            <a:pPr lvl="2"/>
            <a:r>
              <a:rPr lang="th-TH" sz="2400" dirty="0" smtClean="0">
                <a:sym typeface="Symbol"/>
              </a:rPr>
              <a:t></a:t>
            </a:r>
            <a:r>
              <a:rPr lang="en-US" sz="2400" dirty="0" smtClean="0">
                <a:sym typeface="Symbol"/>
              </a:rPr>
              <a:t>x( At(x, ECT)  smart(x) )  </a:t>
            </a:r>
            <a:endParaRPr lang="th-TH" sz="2400" dirty="0" smtClean="0">
              <a:sym typeface="Symbol"/>
            </a:endParaRPr>
          </a:p>
          <a:p>
            <a:pPr lvl="3"/>
            <a:r>
              <a:rPr lang="th-TH" sz="2100" dirty="0" smtClean="0">
                <a:solidFill>
                  <a:srgbClr val="FF0000"/>
                </a:solidFill>
                <a:sym typeface="Symbol"/>
              </a:rPr>
              <a:t>ผิดเพราะจะหมายความว่า</a:t>
            </a:r>
            <a:r>
              <a:rPr lang="en-US" sz="2100" dirty="0" smtClean="0">
                <a:solidFill>
                  <a:srgbClr val="FF0000"/>
                </a:solidFill>
                <a:sym typeface="Symbol"/>
              </a:rPr>
              <a:t> “</a:t>
            </a:r>
            <a:r>
              <a:rPr lang="th-TH" sz="2100" dirty="0" smtClean="0">
                <a:solidFill>
                  <a:srgbClr val="FF0000"/>
                </a:solidFill>
                <a:sym typeface="Symbol"/>
              </a:rPr>
              <a:t>ทุกคนที่เรียน</a:t>
            </a:r>
            <a:r>
              <a:rPr lang="en-US" sz="2100" dirty="0" smtClean="0">
                <a:solidFill>
                  <a:srgbClr val="FF0000"/>
                </a:solidFill>
                <a:sym typeface="Symbol"/>
              </a:rPr>
              <a:t> ECT </a:t>
            </a:r>
            <a:r>
              <a:rPr lang="th-TH" sz="2100" dirty="0" smtClean="0">
                <a:solidFill>
                  <a:srgbClr val="FF0000"/>
                </a:solidFill>
                <a:sym typeface="Symbol"/>
              </a:rPr>
              <a:t>และ </a:t>
            </a:r>
            <a:r>
              <a:rPr lang="th-TH" sz="2100" b="1" dirty="0" smtClean="0">
                <a:solidFill>
                  <a:srgbClr val="FF0000"/>
                </a:solidFill>
                <a:sym typeface="Symbol"/>
              </a:rPr>
              <a:t>ทุกคนเก่ง</a:t>
            </a:r>
            <a:r>
              <a:rPr lang="en-US" sz="2100" dirty="0" smtClean="0">
                <a:solidFill>
                  <a:srgbClr val="FF0000"/>
                </a:solidFill>
                <a:sym typeface="Symbol"/>
              </a:rPr>
              <a:t>”</a:t>
            </a:r>
            <a:endParaRPr lang="en-US" sz="2100" dirty="0" smtClean="0">
              <a:sym typeface="Symbol"/>
            </a:endParaRPr>
          </a:p>
          <a:p>
            <a:pPr lvl="2"/>
            <a:r>
              <a:rPr lang="th-TH" sz="2400" dirty="0" smtClean="0">
                <a:sym typeface="Symbol"/>
              </a:rPr>
              <a:t></a:t>
            </a:r>
            <a:r>
              <a:rPr lang="en-US" sz="2400" dirty="0" smtClean="0">
                <a:sym typeface="Symbol"/>
              </a:rPr>
              <a:t>x( At(x, ECT)  smart(x) )  </a:t>
            </a:r>
            <a:r>
              <a:rPr lang="th-TH" sz="2400" b="1" dirty="0" smtClean="0">
                <a:solidFill>
                  <a:srgbClr val="0070C0"/>
                </a:solidFill>
                <a:sym typeface="Symbol"/>
              </a:rPr>
              <a:t>ถูก</a:t>
            </a:r>
            <a:endParaRPr lang="en-US" sz="2400" b="1" dirty="0" smtClean="0">
              <a:solidFill>
                <a:srgbClr val="0070C0"/>
              </a:solidFill>
              <a:sym typeface="Symbol"/>
            </a:endParaRPr>
          </a:p>
          <a:p>
            <a:r>
              <a:rPr lang="th-TH" dirty="0" smtClean="0"/>
              <a:t>ปกติการใช้ </a:t>
            </a:r>
            <a:r>
              <a:rPr lang="en-US" sz="3200" dirty="0" smtClean="0">
                <a:sym typeface="Symbol"/>
              </a:rPr>
              <a:t></a:t>
            </a:r>
            <a:r>
              <a:rPr lang="th-TH" sz="3200" b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th-TH" sz="3200" dirty="0" smtClean="0">
                <a:sym typeface="Symbol"/>
              </a:rPr>
              <a:t>ประโยคหลักจะ</a:t>
            </a:r>
            <a:r>
              <a:rPr lang="th-TH" sz="3200" dirty="0" smtClean="0">
                <a:solidFill>
                  <a:srgbClr val="0070C0"/>
                </a:solidFill>
                <a:sym typeface="Symbol"/>
              </a:rPr>
              <a:t>เชื่อมกันด้วย</a:t>
            </a:r>
            <a:r>
              <a:rPr lang="th-TH" sz="3200" b="1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en-US" sz="3200" dirty="0" smtClean="0">
                <a:solidFill>
                  <a:srgbClr val="0070C0"/>
                </a:solidFill>
                <a:sym typeface="Symbol"/>
              </a:rPr>
              <a:t></a:t>
            </a:r>
            <a:r>
              <a:rPr lang="en-US" sz="32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th-TH" sz="3200" dirty="0" smtClean="0">
                <a:solidFill>
                  <a:srgbClr val="FF0000"/>
                </a:solidFill>
                <a:sym typeface="Symbol"/>
              </a:rPr>
              <a:t>ไม่ใช่ </a:t>
            </a:r>
            <a:r>
              <a:rPr lang="en-US" sz="3200" dirty="0" smtClean="0">
                <a:solidFill>
                  <a:srgbClr val="FF0000"/>
                </a:solidFill>
                <a:sym typeface="Symbol"/>
              </a:rPr>
              <a:t></a:t>
            </a:r>
            <a:r>
              <a:rPr lang="th-TH" sz="3200" dirty="0" smtClean="0">
                <a:sym typeface="Symbol"/>
              </a:rPr>
              <a:t> </a:t>
            </a:r>
          </a:p>
          <a:p>
            <a:pPr lvl="1"/>
            <a:r>
              <a:rPr lang="th-TH" dirty="0" smtClean="0">
                <a:sym typeface="Symbol"/>
              </a:rPr>
              <a:t>ตัวอย่าง </a:t>
            </a:r>
            <a:r>
              <a:rPr lang="en-US" dirty="0" smtClean="0">
                <a:sym typeface="Symbol"/>
              </a:rPr>
              <a:t>: </a:t>
            </a:r>
            <a:r>
              <a:rPr lang="th-TH" dirty="0" smtClean="0">
                <a:sym typeface="Symbol"/>
              </a:rPr>
              <a:t>นักศึกษาบางคนที่เรียน </a:t>
            </a:r>
            <a:r>
              <a:rPr lang="en-US" dirty="0" smtClean="0">
                <a:sym typeface="Symbol"/>
              </a:rPr>
              <a:t>ECT </a:t>
            </a:r>
            <a:r>
              <a:rPr lang="th-TH" dirty="0" smtClean="0">
                <a:sym typeface="Symbol"/>
              </a:rPr>
              <a:t>จะเก่ง</a:t>
            </a:r>
          </a:p>
          <a:p>
            <a:pPr lvl="2"/>
            <a:r>
              <a:rPr lang="en-US" sz="2400" dirty="0" smtClean="0">
                <a:sym typeface="Symbol"/>
              </a:rPr>
              <a:t>x( At(x, ECT)  smart(x) )  </a:t>
            </a:r>
            <a:endParaRPr lang="th-TH" sz="2400" dirty="0" smtClean="0">
              <a:sym typeface="Symbol"/>
            </a:endParaRPr>
          </a:p>
          <a:p>
            <a:pPr lvl="3"/>
            <a:r>
              <a:rPr lang="th-TH" sz="2100" dirty="0" smtClean="0">
                <a:solidFill>
                  <a:srgbClr val="FF0000"/>
                </a:solidFill>
                <a:sym typeface="Symbol"/>
              </a:rPr>
              <a:t>ผิดเพราะประโยคสามารถเป็นจริงได้ ถึงคนที่เก่งจะไม่เรียน </a:t>
            </a:r>
            <a:r>
              <a:rPr lang="en-US" sz="2100" dirty="0" smtClean="0">
                <a:solidFill>
                  <a:srgbClr val="FF0000"/>
                </a:solidFill>
                <a:sym typeface="Symbol"/>
              </a:rPr>
              <a:t>ECT</a:t>
            </a:r>
            <a:endParaRPr lang="en-US" sz="2100" dirty="0" smtClean="0">
              <a:sym typeface="Symbol"/>
            </a:endParaRPr>
          </a:p>
          <a:p>
            <a:pPr lvl="2"/>
            <a:r>
              <a:rPr lang="en-US" sz="2400" dirty="0" smtClean="0">
                <a:sym typeface="Symbol"/>
              </a:rPr>
              <a:t>x(</a:t>
            </a:r>
            <a:r>
              <a:rPr lang="th-TH" sz="2400" dirty="0" smtClean="0">
                <a:sym typeface="Symbol"/>
              </a:rPr>
              <a:t> </a:t>
            </a:r>
            <a:r>
              <a:rPr lang="en-US" sz="2400" dirty="0" smtClean="0">
                <a:sym typeface="Symbol"/>
              </a:rPr>
              <a:t>At(x, ECT)  smart(x) )  </a:t>
            </a:r>
            <a:r>
              <a:rPr lang="th-TH" sz="2400" b="1" dirty="0" smtClean="0">
                <a:solidFill>
                  <a:srgbClr val="0070C0"/>
                </a:solidFill>
                <a:sym typeface="Symbol"/>
              </a:rPr>
              <a:t>ถูก</a:t>
            </a:r>
            <a:endParaRPr lang="en-US" sz="2400" b="1" dirty="0" smtClean="0">
              <a:solidFill>
                <a:srgbClr val="0070C0"/>
              </a:solidFill>
              <a:sym typeface="Symbol"/>
            </a:endParaRPr>
          </a:p>
          <a:p>
            <a:pPr lvl="3">
              <a:buNone/>
            </a:pP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3278033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Nested Quantifier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บางครั้งความต้องการที่จะแสดงประโยคที่ซับซ้อนมากขึ้น จะมีการใช้ตัวบ่งปริมาณหลายตัว เช่น</a:t>
            </a:r>
          </a:p>
          <a:p>
            <a:pPr lvl="1"/>
            <a:r>
              <a:rPr lang="th-TH" dirty="0" smtClean="0"/>
              <a:t>พี่น้องคือญาติ  </a:t>
            </a:r>
            <a:r>
              <a:rPr lang="th-TH" dirty="0" smtClean="0">
                <a:sym typeface="Symbol"/>
              </a:rPr>
              <a:t></a:t>
            </a:r>
            <a:r>
              <a:rPr lang="en-US" dirty="0" smtClean="0">
                <a:sym typeface="Symbol"/>
              </a:rPr>
              <a:t>x</a:t>
            </a:r>
            <a:r>
              <a:rPr lang="th-TH" dirty="0" smtClean="0">
                <a:sym typeface="Symbol"/>
              </a:rPr>
              <a:t> </a:t>
            </a:r>
            <a:r>
              <a:rPr lang="en-US" dirty="0" smtClean="0">
                <a:sym typeface="Symbol"/>
              </a:rPr>
              <a:t>y Brother(</a:t>
            </a:r>
            <a:r>
              <a:rPr lang="en-US" dirty="0" err="1" smtClean="0">
                <a:sym typeface="Symbol"/>
              </a:rPr>
              <a:t>x,y</a:t>
            </a:r>
            <a:r>
              <a:rPr lang="en-US" dirty="0" smtClean="0">
                <a:sym typeface="Symbol"/>
              </a:rPr>
              <a:t>)  Sibling(</a:t>
            </a:r>
            <a:r>
              <a:rPr lang="en-US" dirty="0" err="1" smtClean="0">
                <a:sym typeface="Symbol"/>
              </a:rPr>
              <a:t>x,y</a:t>
            </a:r>
            <a:r>
              <a:rPr lang="en-US" dirty="0" smtClean="0">
                <a:sym typeface="Symbol"/>
              </a:rPr>
              <a:t>)</a:t>
            </a:r>
          </a:p>
          <a:p>
            <a:r>
              <a:rPr lang="th-TH" dirty="0" smtClean="0">
                <a:sym typeface="Symbol"/>
              </a:rPr>
              <a:t></a:t>
            </a:r>
            <a:r>
              <a:rPr lang="en-US" dirty="0" smtClean="0">
                <a:sym typeface="Symbol"/>
              </a:rPr>
              <a:t>x</a:t>
            </a:r>
            <a:r>
              <a:rPr lang="th-TH" dirty="0" smtClean="0">
                <a:sym typeface="Symbol"/>
              </a:rPr>
              <a:t> </a:t>
            </a:r>
            <a:r>
              <a:rPr lang="en-US" dirty="0" smtClean="0">
                <a:sym typeface="Symbol"/>
              </a:rPr>
              <a:t>y</a:t>
            </a:r>
            <a:r>
              <a:rPr lang="th-TH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</a:t>
            </a:r>
            <a:r>
              <a:rPr lang="th-TH" dirty="0" smtClean="0">
                <a:sym typeface="Symbol"/>
              </a:rPr>
              <a:t> </a:t>
            </a:r>
            <a:r>
              <a:rPr lang="en-US" dirty="0" smtClean="0">
                <a:sym typeface="Symbol"/>
              </a:rPr>
              <a:t>y</a:t>
            </a:r>
            <a:r>
              <a:rPr lang="th-TH" dirty="0" smtClean="0">
                <a:sym typeface="Symbol"/>
              </a:rPr>
              <a:t> </a:t>
            </a:r>
            <a:r>
              <a:rPr lang="en-US" dirty="0" smtClean="0">
                <a:sym typeface="Symbol"/>
              </a:rPr>
              <a:t>x</a:t>
            </a:r>
            <a:r>
              <a:rPr lang="th-TH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   </a:t>
            </a:r>
            <a:r>
              <a:rPr lang="th-TH" dirty="0" smtClean="0">
                <a:sym typeface="Symbol"/>
              </a:rPr>
              <a:t>สามารถเขียน </a:t>
            </a:r>
            <a:r>
              <a:rPr lang="en-US" dirty="0" err="1" smtClean="0">
                <a:sym typeface="Symbol"/>
              </a:rPr>
              <a:t>x,y</a:t>
            </a:r>
            <a:r>
              <a:rPr lang="en-US" dirty="0" smtClean="0">
                <a:sym typeface="Symbol"/>
              </a:rPr>
              <a:t> </a:t>
            </a:r>
            <a:r>
              <a:rPr lang="th-TH" dirty="0" smtClean="0">
                <a:sym typeface="Symbol"/>
              </a:rPr>
              <a:t>ได้เพื่อให้ดูง่ายขึ้น</a:t>
            </a:r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x</a:t>
            </a:r>
            <a:r>
              <a:rPr lang="th-TH" dirty="0" smtClean="0">
                <a:sym typeface="Symbol"/>
              </a:rPr>
              <a:t>  </a:t>
            </a:r>
            <a:r>
              <a:rPr lang="en-US" dirty="0" smtClean="0">
                <a:sym typeface="Symbol"/>
              </a:rPr>
              <a:t>y</a:t>
            </a:r>
            <a:r>
              <a:rPr lang="th-TH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</a:t>
            </a:r>
            <a:r>
              <a:rPr lang="th-TH" dirty="0" smtClean="0">
                <a:sym typeface="Symbol"/>
              </a:rPr>
              <a:t>  </a:t>
            </a:r>
            <a:r>
              <a:rPr lang="en-US" dirty="0" smtClean="0">
                <a:sym typeface="Symbol"/>
              </a:rPr>
              <a:t>y</a:t>
            </a:r>
            <a:r>
              <a:rPr lang="th-TH" dirty="0" smtClean="0">
                <a:sym typeface="Symbol"/>
              </a:rPr>
              <a:t>  </a:t>
            </a:r>
            <a:r>
              <a:rPr lang="en-US" dirty="0" smtClean="0">
                <a:sym typeface="Symbol"/>
              </a:rPr>
              <a:t>x</a:t>
            </a:r>
            <a:r>
              <a:rPr lang="th-TH" dirty="0" smtClean="0">
                <a:sym typeface="Symbol"/>
              </a:rPr>
              <a:t> 	    สามารถเขียน </a:t>
            </a:r>
            <a:r>
              <a:rPr lang="en-US" dirty="0" smtClean="0">
                <a:sym typeface="Symbol"/>
              </a:rPr>
              <a:t></a:t>
            </a:r>
            <a:r>
              <a:rPr lang="en-US" dirty="0" err="1" smtClean="0">
                <a:sym typeface="Symbol"/>
              </a:rPr>
              <a:t>x,y</a:t>
            </a:r>
            <a:r>
              <a:rPr lang="en-US" dirty="0" smtClean="0">
                <a:sym typeface="Symbol"/>
              </a:rPr>
              <a:t> </a:t>
            </a:r>
            <a:r>
              <a:rPr lang="th-TH" dirty="0" smtClean="0">
                <a:sym typeface="Symbol"/>
              </a:rPr>
              <a:t>ได้เพื่อให้ดูง่ายขึ้น</a:t>
            </a:r>
          </a:p>
          <a:p>
            <a:r>
              <a:rPr lang="en-US" dirty="0" smtClean="0">
                <a:sym typeface="Symbol"/>
              </a:rPr>
              <a:t>x</a:t>
            </a:r>
            <a:r>
              <a:rPr lang="th-TH" dirty="0" smtClean="0">
                <a:sym typeface="Symbol"/>
              </a:rPr>
              <a:t> </a:t>
            </a:r>
            <a:r>
              <a:rPr lang="en-US" dirty="0" smtClean="0">
                <a:sym typeface="Symbol"/>
              </a:rPr>
              <a:t>y</a:t>
            </a:r>
            <a:r>
              <a:rPr lang="th-TH" dirty="0" smtClean="0">
                <a:sym typeface="Symbol"/>
              </a:rPr>
              <a:t> </a:t>
            </a:r>
            <a:r>
              <a:rPr lang="th-TH" b="1" dirty="0" smtClean="0">
                <a:solidFill>
                  <a:srgbClr val="FF0000"/>
                </a:solidFill>
                <a:sym typeface="Symbol"/>
              </a:rPr>
              <a:t>ไม่เหมือนกับ </a:t>
            </a:r>
            <a:r>
              <a:rPr lang="th-TH" dirty="0" smtClean="0">
                <a:sym typeface="Symbol"/>
              </a:rPr>
              <a:t></a:t>
            </a:r>
            <a:r>
              <a:rPr lang="en-US" dirty="0" smtClean="0">
                <a:sym typeface="Symbol"/>
              </a:rPr>
              <a:t>y</a:t>
            </a:r>
            <a:r>
              <a:rPr lang="th-TH" dirty="0" smtClean="0">
                <a:sym typeface="Symbol"/>
              </a:rPr>
              <a:t>  </a:t>
            </a:r>
            <a:r>
              <a:rPr lang="en-US" dirty="0" smtClean="0">
                <a:sym typeface="Symbol"/>
              </a:rPr>
              <a:t>x</a:t>
            </a:r>
          </a:p>
          <a:p>
            <a:pPr lvl="1"/>
            <a:r>
              <a:rPr lang="en-US" dirty="0" smtClean="0">
                <a:sym typeface="Symbol"/>
              </a:rPr>
              <a:t>x</a:t>
            </a:r>
            <a:r>
              <a:rPr lang="th-TH" dirty="0" smtClean="0">
                <a:sym typeface="Symbol"/>
              </a:rPr>
              <a:t> </a:t>
            </a:r>
            <a:r>
              <a:rPr lang="en-US" dirty="0" smtClean="0">
                <a:sym typeface="Symbol"/>
              </a:rPr>
              <a:t>y Loves(</a:t>
            </a:r>
            <a:r>
              <a:rPr lang="en-US" dirty="0" err="1" smtClean="0">
                <a:sym typeface="Symbol"/>
              </a:rPr>
              <a:t>x,y</a:t>
            </a:r>
            <a:r>
              <a:rPr lang="en-US" dirty="0" smtClean="0">
                <a:sym typeface="Symbol"/>
              </a:rPr>
              <a:t>)  </a:t>
            </a:r>
          </a:p>
          <a:p>
            <a:pPr lvl="2"/>
            <a:r>
              <a:rPr lang="th-TH" dirty="0" smtClean="0">
                <a:sym typeface="Symbol"/>
              </a:rPr>
              <a:t>มีบางคนที่รักทุกๆคนในโลก</a:t>
            </a:r>
          </a:p>
          <a:p>
            <a:pPr lvl="1"/>
            <a:r>
              <a:rPr lang="th-TH" dirty="0" smtClean="0">
                <a:sym typeface="Symbol"/>
              </a:rPr>
              <a:t></a:t>
            </a:r>
            <a:r>
              <a:rPr lang="en-US" dirty="0" smtClean="0">
                <a:sym typeface="Symbol"/>
              </a:rPr>
              <a:t>y</a:t>
            </a:r>
            <a:r>
              <a:rPr lang="th-TH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x</a:t>
            </a:r>
            <a:r>
              <a:rPr lang="th-TH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Loves(</a:t>
            </a:r>
            <a:r>
              <a:rPr lang="en-US" dirty="0" err="1" smtClean="0">
                <a:sym typeface="Symbol"/>
              </a:rPr>
              <a:t>x,y</a:t>
            </a:r>
            <a:r>
              <a:rPr lang="en-US" dirty="0" smtClean="0">
                <a:sym typeface="Symbol"/>
              </a:rPr>
              <a:t>)</a:t>
            </a:r>
          </a:p>
          <a:p>
            <a:pPr lvl="2"/>
            <a:r>
              <a:rPr lang="th-TH" dirty="0" smtClean="0">
                <a:sym typeface="Symbol"/>
              </a:rPr>
              <a:t>ทุกๆคนในโลกนี้ถูกใครบางคนรัก</a:t>
            </a:r>
          </a:p>
          <a:p>
            <a:pPr lvl="2"/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354866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Nested </a:t>
            </a:r>
            <a:r>
              <a:rPr lang="en-US" b="1" dirty="0" smtClean="0"/>
              <a:t>Quantifier: </a:t>
            </a:r>
            <a:r>
              <a:rPr lang="th-TH" b="1" dirty="0" smtClean="0"/>
              <a:t>ค่าความจริง</a:t>
            </a:r>
            <a:endParaRPr lang="en-US" altLang="en-US" dirty="0" smtClean="0"/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496177"/>
              </p:ext>
            </p:extLst>
          </p:nvPr>
        </p:nvGraphicFramePr>
        <p:xfrm>
          <a:off x="179512" y="1600200"/>
          <a:ext cx="8735888" cy="4454526"/>
        </p:xfrm>
        <a:graphic>
          <a:graphicData uri="http://schemas.openxmlformats.org/drawingml/2006/table">
            <a:tbl>
              <a:tblPr/>
              <a:tblGrid>
                <a:gridCol w="1764101"/>
                <a:gridCol w="3441991"/>
                <a:gridCol w="3529796"/>
              </a:tblGrid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Statement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True when...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False when...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84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  <a:sym typeface="Symbol" charset="0"/>
                        </a:rPr>
                        <a:t></a:t>
                      </a:r>
                      <a:r>
                        <a:rPr kumimoji="0" lang="en-US" sz="26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x</a:t>
                      </a: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  <a:sym typeface="Symbol" charset="0"/>
                        </a:rPr>
                        <a:t></a:t>
                      </a:r>
                      <a:r>
                        <a:rPr kumimoji="0" lang="en-US" sz="26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  <a:sym typeface="Symbol" charset="0"/>
                        </a:rPr>
                        <a:t>y</a:t>
                      </a: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  <a:sym typeface="Symbol" charset="0"/>
                        </a:rPr>
                        <a:t> </a:t>
                      </a:r>
                      <a:r>
                        <a:rPr kumimoji="0" lang="en-US" sz="26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P</a:t>
                      </a: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(</a:t>
                      </a:r>
                      <a:r>
                        <a:rPr kumimoji="0" lang="en-US" sz="26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x,y</a:t>
                      </a: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P</a:t>
                      </a: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(</a:t>
                      </a:r>
                      <a:r>
                        <a:rPr kumimoji="0" lang="en-US" sz="26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x,y</a:t>
                      </a: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) </a:t>
                      </a:r>
                      <a:r>
                        <a:rPr kumimoji="0" lang="th-TH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เป็นจริงเมื่อทุกคู่ของ </a:t>
                      </a:r>
                      <a:r>
                        <a:rPr kumimoji="0" lang="en-US" sz="26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  <a:sym typeface="Symbol" charset="0"/>
                        </a:rPr>
                        <a:t>x,y</a:t>
                      </a:r>
                      <a:r>
                        <a:rPr kumimoji="0" lang="th-TH" sz="2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  <a:sym typeface="Symbol" charset="0"/>
                        </a:rPr>
                        <a:t> </a:t>
                      </a:r>
                      <a:r>
                        <a:rPr kumimoji="0" lang="th-TH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  <a:sym typeface="Symbol" charset="0"/>
                        </a:rPr>
                        <a:t>เป็นจริง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eesiaUPC" panose="020B0604020202020204" pitchFamily="34" charset="-34"/>
                        <a:ea typeface="ＭＳ Ｐゴシック" charset="0"/>
                        <a:cs typeface="FreesiaUPC" panose="020B0604020202020204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เมื่อมีคู่ </a:t>
                      </a:r>
                      <a:r>
                        <a:rPr kumimoji="0" lang="en-US" sz="26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x,y</a:t>
                      </a:r>
                      <a:r>
                        <a:rPr kumimoji="0" lang="en-US" sz="2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 </a:t>
                      </a:r>
                      <a:r>
                        <a:rPr kumimoji="0" lang="th-TH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อย่างน้อย </a:t>
                      </a: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1 </a:t>
                      </a:r>
                      <a:r>
                        <a:rPr kumimoji="0" lang="th-TH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คู่ที่ทำให้</a:t>
                      </a: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 </a:t>
                      </a:r>
                      <a:r>
                        <a:rPr kumimoji="0" lang="en-US" sz="26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P</a:t>
                      </a: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(</a:t>
                      </a:r>
                      <a:r>
                        <a:rPr kumimoji="0" lang="en-US" sz="26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x,y</a:t>
                      </a: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) </a:t>
                      </a:r>
                      <a:r>
                        <a:rPr kumimoji="0" lang="th-TH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เป็นเท็จ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eesiaUPC" panose="020B0604020202020204" pitchFamily="34" charset="-34"/>
                        <a:ea typeface="ＭＳ Ｐゴシック" charset="0"/>
                        <a:cs typeface="FreesiaUPC" panose="020B0604020202020204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850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  <a:sym typeface="Symbol" charset="0"/>
                        </a:rPr>
                        <a:t></a:t>
                      </a:r>
                      <a:r>
                        <a:rPr kumimoji="0" lang="en-US" sz="26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x</a:t>
                      </a: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  <a:sym typeface="Symbol" charset="0"/>
                        </a:rPr>
                        <a:t></a:t>
                      </a:r>
                      <a:r>
                        <a:rPr kumimoji="0" lang="en-US" sz="26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  <a:sym typeface="Symbol" charset="0"/>
                        </a:rPr>
                        <a:t>y</a:t>
                      </a: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  <a:sym typeface="Symbol" charset="0"/>
                        </a:rPr>
                        <a:t> </a:t>
                      </a:r>
                      <a:r>
                        <a:rPr kumimoji="0" lang="en-US" sz="26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P</a:t>
                      </a: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(</a:t>
                      </a:r>
                      <a:r>
                        <a:rPr kumimoji="0" lang="en-US" sz="26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x,y</a:t>
                      </a: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eesiaUPC" panose="020B0604020202020204" pitchFamily="34" charset="-34"/>
                        <a:ea typeface="ＭＳ Ｐゴシック" charset="0"/>
                        <a:cs typeface="FreesiaUPC" panose="020B0604020202020204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สำหรับทุกค่า</a:t>
                      </a: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 </a:t>
                      </a: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x, </a:t>
                      </a:r>
                      <a:r>
                        <a:rPr kumimoji="0" lang="th-TH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จะมีค่า</a:t>
                      </a: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 </a:t>
                      </a:r>
                      <a:r>
                        <a:rPr kumimoji="0" lang="en-US" sz="26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y</a:t>
                      </a: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 </a:t>
                      </a:r>
                      <a:r>
                        <a:rPr kumimoji="0" lang="th-TH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อย่างน้อย </a:t>
                      </a: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1</a:t>
                      </a:r>
                      <a:r>
                        <a:rPr kumimoji="0" lang="th-TH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 ค่าที่ทำให้</a:t>
                      </a: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 </a:t>
                      </a:r>
                      <a:r>
                        <a:rPr kumimoji="0" lang="en-US" sz="26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P</a:t>
                      </a: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(</a:t>
                      </a:r>
                      <a:r>
                        <a:rPr kumimoji="0" lang="en-US" sz="26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x,y</a:t>
                      </a: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)</a:t>
                      </a:r>
                      <a:r>
                        <a:rPr kumimoji="0" lang="th-TH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 เป็นจริง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eesiaUPC" panose="020B0604020202020204" pitchFamily="34" charset="-34"/>
                        <a:ea typeface="ＭＳ Ｐゴシック" charset="0"/>
                        <a:cs typeface="FreesiaUPC" panose="020B0604020202020204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เมื่อมีค่า </a:t>
                      </a: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x </a:t>
                      </a:r>
                      <a:r>
                        <a:rPr kumimoji="0" lang="th-TH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อย่างน้อย </a:t>
                      </a: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1 </a:t>
                      </a:r>
                      <a:r>
                        <a:rPr kumimoji="0" lang="th-TH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ค่าที่ทำให้ </a:t>
                      </a:r>
                      <a:r>
                        <a:rPr kumimoji="0" lang="en-US" sz="2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P</a:t>
                      </a: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(</a:t>
                      </a:r>
                      <a:r>
                        <a:rPr kumimoji="0" lang="en-US" sz="26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x</a:t>
                      </a:r>
                      <a:r>
                        <a:rPr kumimoji="0" lang="en-US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,</a:t>
                      </a:r>
                      <a:r>
                        <a:rPr kumimoji="0" lang="en-US" sz="26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y</a:t>
                      </a: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) </a:t>
                      </a:r>
                      <a:r>
                        <a:rPr kumimoji="0" lang="th-TH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เป็นเท็จสำหรับทุกค่าของ </a:t>
                      </a:r>
                      <a:r>
                        <a:rPr kumimoji="0" lang="en-US" sz="2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y</a:t>
                      </a:r>
                      <a:endParaRPr kumimoji="0" lang="en-US" sz="2600" b="0" i="1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eesiaUPC" panose="020B0604020202020204" pitchFamily="34" charset="-34"/>
                        <a:ea typeface="ＭＳ Ｐゴシック" charset="0"/>
                        <a:cs typeface="FreesiaUPC" panose="020B0604020202020204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850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  <a:sym typeface="Symbol" charset="0"/>
                        </a:rPr>
                        <a:t></a:t>
                      </a:r>
                      <a:r>
                        <a:rPr kumimoji="0" lang="en-US" sz="26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x</a:t>
                      </a: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  <a:sym typeface="Symbol" charset="0"/>
                        </a:rPr>
                        <a:t></a:t>
                      </a:r>
                      <a:r>
                        <a:rPr kumimoji="0" lang="en-US" sz="26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  <a:sym typeface="Symbol" charset="0"/>
                        </a:rPr>
                        <a:t>y</a:t>
                      </a: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  <a:sym typeface="Symbol" charset="0"/>
                        </a:rPr>
                        <a:t> </a:t>
                      </a:r>
                      <a:r>
                        <a:rPr kumimoji="0" lang="en-US" sz="26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P</a:t>
                      </a: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(</a:t>
                      </a:r>
                      <a:r>
                        <a:rPr kumimoji="0" lang="en-US" sz="26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x,y</a:t>
                      </a: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eesiaUPC" panose="020B0604020202020204" pitchFamily="34" charset="-34"/>
                        <a:ea typeface="ＭＳ Ｐゴシック" charset="0"/>
                        <a:cs typeface="FreesiaUPC" panose="020B0604020202020204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+mn-cs"/>
                        </a:rPr>
                        <a:t>เมื่อมีค่า </a:t>
                      </a: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x </a:t>
                      </a:r>
                      <a:r>
                        <a:rPr kumimoji="0" lang="th-TH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+mn-cs"/>
                        </a:rPr>
                        <a:t>อย่างน้อย </a:t>
                      </a: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1 </a:t>
                      </a:r>
                      <a:r>
                        <a:rPr kumimoji="0" lang="th-TH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+mn-cs"/>
                        </a:rPr>
                        <a:t>ค่าที่ทำให้</a:t>
                      </a:r>
                      <a:r>
                        <a:rPr kumimoji="0" lang="en-US" sz="2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P</a:t>
                      </a: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(</a:t>
                      </a:r>
                      <a:r>
                        <a:rPr kumimoji="0" lang="en-US" sz="26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x</a:t>
                      </a:r>
                      <a:r>
                        <a:rPr kumimoji="0" lang="en-US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,</a:t>
                      </a:r>
                      <a:r>
                        <a:rPr kumimoji="0" lang="en-US" sz="26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y</a:t>
                      </a: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) </a:t>
                      </a:r>
                      <a:r>
                        <a:rPr kumimoji="0" lang="th-TH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+mn-cs"/>
                        </a:rPr>
                        <a:t>เป็นจริงสำหรับทุกค่าของ </a:t>
                      </a:r>
                      <a:r>
                        <a:rPr kumimoji="0" lang="en-US" sz="2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+mn-cs"/>
                        </a:rPr>
                        <a:t>สำหรับทุกค่า</a:t>
                      </a: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 x, </a:t>
                      </a:r>
                      <a:r>
                        <a:rPr kumimoji="0" lang="th-TH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+mn-cs"/>
                        </a:rPr>
                        <a:t>จะมีค่า</a:t>
                      </a: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 </a:t>
                      </a:r>
                      <a:r>
                        <a:rPr kumimoji="0" lang="en-US" sz="2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y</a:t>
                      </a: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 </a:t>
                      </a:r>
                      <a:r>
                        <a:rPr kumimoji="0" lang="th-TH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+mn-cs"/>
                        </a:rPr>
                        <a:t>อย่างน้อย </a:t>
                      </a: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1</a:t>
                      </a:r>
                      <a:r>
                        <a:rPr kumimoji="0" lang="th-TH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+mn-cs"/>
                        </a:rPr>
                        <a:t> ค่าที่ทำให้</a:t>
                      </a: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 </a:t>
                      </a:r>
                      <a:r>
                        <a:rPr kumimoji="0" lang="en-US" sz="2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P</a:t>
                      </a: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(</a:t>
                      </a:r>
                      <a:r>
                        <a:rPr kumimoji="0" lang="en-US" sz="26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x,y</a:t>
                      </a: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)</a:t>
                      </a:r>
                      <a:r>
                        <a:rPr kumimoji="0" lang="th-TH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+mn-cs"/>
                        </a:rPr>
                        <a:t> เป็นเท็จ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eesiaUPC" panose="020B0604020202020204" pitchFamily="34" charset="-34"/>
                        <a:ea typeface="ＭＳ Ｐゴシック" charset="0"/>
                        <a:cs typeface="FreesiaUPC" panose="020B0604020202020204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084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  <a:sym typeface="Symbol" charset="0"/>
                        </a:rPr>
                        <a:t>xy</a:t>
                      </a:r>
                      <a:r>
                        <a:rPr kumimoji="0" lang="en-US" sz="26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P</a:t>
                      </a: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(</a:t>
                      </a:r>
                      <a:r>
                        <a:rPr kumimoji="0" lang="en-US" sz="26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x,y</a:t>
                      </a: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+mn-cs"/>
                        </a:rPr>
                        <a:t>เมื่อมีคู่ </a:t>
                      </a:r>
                      <a:r>
                        <a:rPr kumimoji="0" lang="en-US" sz="26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x,y</a:t>
                      </a:r>
                      <a:r>
                        <a:rPr kumimoji="0" lang="en-US" sz="2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 </a:t>
                      </a:r>
                      <a:r>
                        <a:rPr kumimoji="0" lang="th-TH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+mn-cs"/>
                        </a:rPr>
                        <a:t>อย่างน้อย </a:t>
                      </a: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1 </a:t>
                      </a:r>
                      <a:r>
                        <a:rPr kumimoji="0" lang="th-TH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+mn-cs"/>
                        </a:rPr>
                        <a:t>คู่ที่ทำให้</a:t>
                      </a: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 </a:t>
                      </a:r>
                      <a:r>
                        <a:rPr kumimoji="0" lang="en-US" sz="2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P</a:t>
                      </a: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(</a:t>
                      </a:r>
                      <a:r>
                        <a:rPr kumimoji="0" lang="en-US" sz="26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x,y</a:t>
                      </a: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) </a:t>
                      </a:r>
                      <a:r>
                        <a:rPr kumimoji="0" lang="th-TH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+mn-cs"/>
                        </a:rPr>
                        <a:t>เป็นจริง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eesiaUPC" panose="020B0604020202020204" pitchFamily="34" charset="-34"/>
                        <a:ea typeface="ＭＳ Ｐゴシック" charset="0"/>
                        <a:cs typeface="FreesiaUPC" panose="020B0604020202020204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P</a:t>
                      </a: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(</a:t>
                      </a:r>
                      <a:r>
                        <a:rPr kumimoji="0" lang="en-US" sz="26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x,y</a:t>
                      </a: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) </a:t>
                      </a:r>
                      <a:r>
                        <a:rPr kumimoji="0" lang="th-TH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เป็นเท็จสำหรับทุกคู่ของ</a:t>
                      </a: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 </a:t>
                      </a:r>
                      <a:r>
                        <a:rPr kumimoji="0" lang="en-US" sz="26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x</a:t>
                      </a: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,</a:t>
                      </a:r>
                      <a:r>
                        <a:rPr kumimoji="0" lang="en-US" sz="26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eesiaUPC" panose="020B0604020202020204" pitchFamily="34" charset="-34"/>
                          <a:ea typeface="ＭＳ Ｐゴシック" charset="0"/>
                          <a:cs typeface="FreesiaUPC" panose="020B0604020202020204" pitchFamily="34" charset="-34"/>
                        </a:rPr>
                        <a:t>y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eesiaUPC" panose="020B0604020202020204" pitchFamily="34" charset="-34"/>
                        <a:ea typeface="ＭＳ Ｐゴシック" charset="0"/>
                        <a:cs typeface="FreesiaUPC" panose="020B0604020202020204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2033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Nested Quantifier: </a:t>
            </a:r>
            <a:r>
              <a:rPr lang="th-TH" b="1" dirty="0" smtClean="0"/>
              <a:t>ตัวอย่างที่ </a:t>
            </a:r>
            <a:r>
              <a:rPr lang="en-US" b="1" dirty="0" smtClean="0"/>
              <a:t>1</a:t>
            </a:r>
            <a:endParaRPr lang="en-US" altLang="en-US" dirty="0" smtClean="0"/>
          </a:p>
        </p:txBody>
      </p:sp>
      <p:sp>
        <p:nvSpPr>
          <p:cNvPr id="399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dirty="0" smtClean="0"/>
              <a:t>จงแสดงในรูปแบบของ</a:t>
            </a:r>
            <a:r>
              <a:rPr lang="en-US" altLang="en-US" dirty="0" smtClean="0"/>
              <a:t> </a:t>
            </a:r>
            <a:r>
              <a:rPr lang="en-US" altLang="en-US" dirty="0" smtClean="0"/>
              <a:t>predicate </a:t>
            </a:r>
            <a:r>
              <a:rPr lang="en-US" altLang="en-US" dirty="0" smtClean="0"/>
              <a:t>logic</a:t>
            </a:r>
            <a:r>
              <a:rPr lang="th-TH" altLang="en-US" dirty="0" smtClean="0"/>
              <a:t> สำหรับ</a:t>
            </a:r>
            <a:r>
              <a:rPr lang="en-US" altLang="en-US" dirty="0" smtClean="0"/>
              <a:t> </a:t>
            </a:r>
            <a:r>
              <a:rPr lang="en-US" altLang="en-US" dirty="0" smtClean="0"/>
              <a:t>statement </a:t>
            </a:r>
            <a:r>
              <a:rPr lang="th-TH" altLang="en-US" dirty="0" smtClean="0"/>
              <a:t>ที่ว่า</a:t>
            </a:r>
            <a:endParaRPr lang="en-US" altLang="en-US" dirty="0" smtClean="0"/>
          </a:p>
          <a:p>
            <a:pPr marL="0" indent="0" algn="ctr">
              <a:buNone/>
            </a:pPr>
            <a:r>
              <a:rPr lang="en-US" altLang="en-US" dirty="0" smtClean="0"/>
              <a:t> </a:t>
            </a:r>
            <a:r>
              <a:rPr lang="th-TH" altLang="en-US" dirty="0" smtClean="0"/>
              <a:t>เลขจำนวนเต็มมีจำนวนไม่จำกัด </a:t>
            </a:r>
            <a:endParaRPr lang="en-US" altLang="en-US" dirty="0" smtClean="0"/>
          </a:p>
          <a:p>
            <a:pPr marL="0" indent="0" algn="ctr">
              <a:buNone/>
            </a:pPr>
            <a:r>
              <a:rPr lang="en-US" altLang="en-US" dirty="0" smtClean="0"/>
              <a:t>(there </a:t>
            </a:r>
            <a:r>
              <a:rPr lang="en-US" altLang="en-US" dirty="0" smtClean="0"/>
              <a:t>is an infinite number of </a:t>
            </a:r>
            <a:r>
              <a:rPr lang="en-US" altLang="en-US" dirty="0" smtClean="0"/>
              <a:t>integers)</a:t>
            </a:r>
            <a:endParaRPr lang="en-US" altLang="en-US" dirty="0" smtClean="0"/>
          </a:p>
          <a:p>
            <a:r>
              <a:rPr lang="th-TH" altLang="en-US" dirty="0" smtClean="0"/>
              <a:t>วิธีทำ</a:t>
            </a:r>
            <a:r>
              <a:rPr lang="en-US" altLang="en-US" dirty="0" smtClean="0"/>
              <a:t>:</a:t>
            </a:r>
          </a:p>
          <a:p>
            <a:pPr marL="788987" lvl="2" indent="-514350">
              <a:spcBef>
                <a:spcPts val="700"/>
              </a:spcBef>
              <a:buSzPct val="60000"/>
              <a:buFont typeface="+mj-lt"/>
              <a:buAutoNum type="arabicPeriod"/>
            </a:pPr>
            <a:r>
              <a:rPr lang="th-TH" altLang="en-US" sz="2800" dirty="0"/>
              <a:t>กำหนด</a:t>
            </a:r>
            <a:r>
              <a:rPr lang="en-US" altLang="en-US" sz="2800" dirty="0"/>
              <a:t> </a:t>
            </a:r>
            <a:r>
              <a:rPr lang="en-US" altLang="en-US" sz="2800" i="1" dirty="0"/>
              <a:t>P</a:t>
            </a:r>
            <a:r>
              <a:rPr lang="en-US" altLang="en-US" sz="2800" dirty="0"/>
              <a:t>(</a:t>
            </a:r>
            <a:r>
              <a:rPr lang="en-US" altLang="en-US" sz="2800" i="1" dirty="0" err="1"/>
              <a:t>x</a:t>
            </a:r>
            <a:r>
              <a:rPr lang="en-US" altLang="en-US" sz="2800" dirty="0" err="1"/>
              <a:t>,</a:t>
            </a:r>
            <a:r>
              <a:rPr lang="en-US" altLang="en-US" sz="2800" i="1" dirty="0" err="1"/>
              <a:t>y</a:t>
            </a:r>
            <a:r>
              <a:rPr lang="en-US" altLang="en-US" sz="2800" i="1" dirty="0"/>
              <a:t>) </a:t>
            </a:r>
            <a:r>
              <a:rPr lang="th-TH" altLang="en-US" sz="2800" dirty="0"/>
              <a:t>เป็น</a:t>
            </a:r>
            <a:r>
              <a:rPr lang="en-US" altLang="en-US" sz="2800" dirty="0"/>
              <a:t> Predicate </a:t>
            </a:r>
            <a:r>
              <a:rPr lang="th-TH" altLang="en-US" sz="2800" dirty="0" smtClean="0"/>
              <a:t>สำหรับ</a:t>
            </a:r>
            <a:r>
              <a:rPr lang="en-US" altLang="en-US" sz="2800" dirty="0" smtClean="0"/>
              <a:t> </a:t>
            </a:r>
            <a:r>
              <a:rPr lang="en-US" altLang="en-US" sz="2800" i="1" dirty="0" smtClean="0"/>
              <a:t>x</a:t>
            </a:r>
            <a:r>
              <a:rPr lang="en-US" altLang="en-US" sz="2800" dirty="0" smtClean="0"/>
              <a:t>&lt;</a:t>
            </a:r>
            <a:r>
              <a:rPr lang="en-US" altLang="en-US" sz="2800" i="1" dirty="0" smtClean="0"/>
              <a:t>y</a:t>
            </a:r>
          </a:p>
          <a:p>
            <a:pPr marL="788987" lvl="2" indent="-514350">
              <a:spcBef>
                <a:spcPts val="700"/>
              </a:spcBef>
              <a:buSzPct val="60000"/>
              <a:buFont typeface="+mj-lt"/>
              <a:buAutoNum type="arabicPeriod"/>
            </a:pPr>
            <a:r>
              <a:rPr lang="th-TH" altLang="en-US" sz="2800" dirty="0" smtClean="0"/>
              <a:t>กำหนดให้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>universe of discourse </a:t>
            </a:r>
            <a:r>
              <a:rPr lang="th-TH" altLang="en-US" sz="2800" dirty="0" smtClean="0"/>
              <a:t>เป็นจำนวนเต็ม</a:t>
            </a:r>
            <a:r>
              <a:rPr lang="en-US" altLang="en-US" sz="2800" dirty="0" smtClean="0"/>
              <a:t>, </a:t>
            </a:r>
            <a:r>
              <a:rPr lang="en-US" altLang="en-US" sz="2800" i="1" dirty="0" smtClean="0"/>
              <a:t>Z</a:t>
            </a:r>
          </a:p>
          <a:p>
            <a:pPr marL="788987" lvl="2" indent="-514350">
              <a:spcBef>
                <a:spcPts val="700"/>
              </a:spcBef>
              <a:buSzPct val="60000"/>
              <a:buFont typeface="+mj-lt"/>
              <a:buAutoNum type="arabicPeriod"/>
            </a:pPr>
            <a:r>
              <a:rPr lang="th-TH" altLang="en-US" sz="2800" dirty="0" smtClean="0"/>
              <a:t>เพราะฉะนั้นสามารถเขียน </a:t>
            </a:r>
            <a:r>
              <a:rPr lang="en-US" altLang="en-US" sz="2800" dirty="0" smtClean="0"/>
              <a:t>statement </a:t>
            </a:r>
            <a:r>
              <a:rPr lang="th-TH" altLang="en-US" sz="2800" dirty="0" smtClean="0"/>
              <a:t>ได้ว่า</a:t>
            </a:r>
            <a:endParaRPr lang="en-US" altLang="en-US" sz="2800" dirty="0"/>
          </a:p>
          <a:p>
            <a:pPr marL="366713" lvl="1" indent="0" algn="ctr" eaLnBrk="1" hangingPunct="1">
              <a:lnSpc>
                <a:spcPct val="150000"/>
              </a:lnSpc>
              <a:buNone/>
            </a:pPr>
            <a:r>
              <a:rPr lang="en-US" altLang="en-US" sz="2800" dirty="0">
                <a:sym typeface="Symbol" panose="05050102010706020507" pitchFamily="18" charset="2"/>
              </a:rPr>
              <a:t></a:t>
            </a:r>
            <a:r>
              <a:rPr lang="en-US" altLang="en-US" sz="2800" i="1" dirty="0"/>
              <a:t>x </a:t>
            </a:r>
            <a:r>
              <a:rPr lang="en-US" altLang="en-US" sz="2800" dirty="0">
                <a:sym typeface="Symbol" panose="05050102010706020507" pitchFamily="18" charset="2"/>
              </a:rPr>
              <a:t></a:t>
            </a:r>
            <a:r>
              <a:rPr lang="en-US" altLang="en-US" sz="2800" i="1" dirty="0">
                <a:sym typeface="Symbol" panose="05050102010706020507" pitchFamily="18" charset="2"/>
              </a:rPr>
              <a:t>y</a:t>
            </a:r>
            <a:r>
              <a:rPr lang="en-US" altLang="en-US" sz="2800" dirty="0">
                <a:sym typeface="Symbol" panose="05050102010706020507" pitchFamily="18" charset="2"/>
              </a:rPr>
              <a:t> </a:t>
            </a:r>
            <a:r>
              <a:rPr lang="en-US" altLang="en-US" sz="2800" i="1" dirty="0"/>
              <a:t>P</a:t>
            </a:r>
            <a:r>
              <a:rPr lang="en-US" altLang="en-US" sz="2800" dirty="0"/>
              <a:t>(</a:t>
            </a:r>
            <a:r>
              <a:rPr lang="en-US" altLang="en-US" sz="2800" i="1" dirty="0" err="1"/>
              <a:t>x,y</a:t>
            </a:r>
            <a:r>
              <a:rPr lang="en-US" altLang="en-US" sz="2800" dirty="0"/>
              <a:t>)</a:t>
            </a:r>
          </a:p>
          <a:p>
            <a:pPr marL="788987" lvl="2" indent="-514350">
              <a:spcBef>
                <a:spcPts val="700"/>
              </a:spcBef>
              <a:buSzPct val="60000"/>
              <a:buFont typeface="+mj-lt"/>
              <a:buAutoNum type="arabicPeriod"/>
            </a:pPr>
            <a:endParaRPr lang="en-US" altLang="en-US" sz="2400" i="1" dirty="0">
              <a:latin typeface="Castellar" panose="020A0402060406010301" pitchFamily="18" charset="0"/>
            </a:endParaRPr>
          </a:p>
          <a:p>
            <a:pPr marL="788987" lvl="2" indent="-514350">
              <a:spcBef>
                <a:spcPts val="700"/>
              </a:spcBef>
              <a:buSzPct val="60000"/>
              <a:buFont typeface="+mj-lt"/>
              <a:buAutoNum type="arabicPeriod"/>
            </a:pPr>
            <a:endParaRPr lang="en-US" altLang="en-US" i="1" dirty="0">
              <a:latin typeface="FreesiaUPC" panose="020B0604020202020204" pitchFamily="34" charset="-34"/>
            </a:endParaRPr>
          </a:p>
          <a:p>
            <a:pPr marL="514350" indent="-514350">
              <a:buFont typeface="+mj-lt"/>
              <a:buAutoNum type="arabicPeriod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8687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Nested Quantifier: </a:t>
            </a:r>
            <a:r>
              <a:rPr lang="th-TH" b="1" dirty="0"/>
              <a:t>ตัวอย่างที่ </a:t>
            </a:r>
            <a:r>
              <a:rPr lang="en-US" b="1" dirty="0"/>
              <a:t>2</a:t>
            </a:r>
            <a:endParaRPr lang="en-US" altLang="en-US" dirty="0" smtClean="0"/>
          </a:p>
        </p:txBody>
      </p:sp>
      <p:sp>
        <p:nvSpPr>
          <p:cNvPr id="40962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925144"/>
          </a:xfrm>
        </p:spPr>
        <p:txBody>
          <a:bodyPr/>
          <a:lstStyle/>
          <a:p>
            <a:r>
              <a:rPr lang="th-TH" altLang="en-US" dirty="0" smtClean="0"/>
              <a:t>จงแสดง </a:t>
            </a:r>
            <a:r>
              <a:rPr lang="en-US" altLang="en-US" i="1" dirty="0" smtClean="0"/>
              <a:t>commutative </a:t>
            </a:r>
            <a:r>
              <a:rPr lang="en-US" altLang="en-US" i="1" dirty="0" smtClean="0"/>
              <a:t>law of addition</a:t>
            </a:r>
            <a:r>
              <a:rPr lang="en-US" altLang="en-US" dirty="0" smtClean="0"/>
              <a:t> for </a:t>
            </a:r>
            <a:r>
              <a:rPr lang="en-US" altLang="en-US" i="1" dirty="0" smtClean="0">
                <a:latin typeface="Castellar" panose="020A0402060406010301" pitchFamily="18" charset="0"/>
              </a:rPr>
              <a:t>R</a:t>
            </a:r>
            <a:endParaRPr lang="en-US" altLang="en-US" dirty="0" smtClean="0"/>
          </a:p>
          <a:p>
            <a:r>
              <a:rPr lang="th-TH" altLang="en-US" dirty="0" smtClean="0"/>
              <a:t>จะต้องแสดงให้ได้ว่าในทุกคู่ของจำนวนจริง </a:t>
            </a:r>
            <a:r>
              <a:rPr lang="en-US" altLang="en-US" i="1" dirty="0" err="1" smtClean="0"/>
              <a:t>x,y</a:t>
            </a:r>
            <a:r>
              <a:rPr lang="th-TH" altLang="en-US" i="1" dirty="0" smtClean="0"/>
              <a:t> </a:t>
            </a:r>
            <a:r>
              <a:rPr lang="th-TH" altLang="en-US" dirty="0" smtClean="0"/>
              <a:t>สมการ</a:t>
            </a:r>
            <a:r>
              <a:rPr lang="en-US" altLang="en-US" dirty="0" smtClean="0"/>
              <a:t> </a:t>
            </a:r>
            <a:r>
              <a:rPr lang="en-US" altLang="en-US" i="1" dirty="0" err="1" smtClean="0"/>
              <a:t>x</a:t>
            </a:r>
            <a:r>
              <a:rPr lang="en-US" altLang="en-US" dirty="0" err="1" smtClean="0"/>
              <a:t>+</a:t>
            </a:r>
            <a:r>
              <a:rPr lang="en-US" altLang="en-US" i="1" dirty="0" err="1" smtClean="0"/>
              <a:t>y</a:t>
            </a:r>
            <a:r>
              <a:rPr lang="en-US" altLang="en-US" dirty="0" smtClean="0"/>
              <a:t>=</a:t>
            </a:r>
            <a:r>
              <a:rPr lang="en-US" altLang="en-US" i="1" dirty="0" err="1" smtClean="0"/>
              <a:t>y</a:t>
            </a:r>
            <a:r>
              <a:rPr lang="en-US" altLang="en-US" dirty="0" err="1" smtClean="0"/>
              <a:t>+</a:t>
            </a:r>
            <a:r>
              <a:rPr lang="en-US" altLang="en-US" i="1" dirty="0" err="1" smtClean="0"/>
              <a:t>x</a:t>
            </a:r>
            <a:r>
              <a:rPr lang="th-TH" altLang="en-US" i="1" dirty="0" smtClean="0"/>
              <a:t> </a:t>
            </a:r>
            <a:r>
              <a:rPr lang="th-TH" altLang="en-US" dirty="0" smtClean="0"/>
              <a:t>จะต้องเป็นจริงเสมอ</a:t>
            </a:r>
            <a:endParaRPr lang="th-TH" altLang="en-US" dirty="0"/>
          </a:p>
          <a:p>
            <a:r>
              <a:rPr lang="th-TH" altLang="en-US" b="1" dirty="0" smtClean="0"/>
              <a:t>วิธีทำ </a:t>
            </a:r>
            <a:r>
              <a:rPr lang="en-US" altLang="en-US" b="1" dirty="0" smtClean="0"/>
              <a:t>:</a:t>
            </a:r>
            <a:endParaRPr lang="th-TH" altLang="en-US" b="1" dirty="0" smtClean="0"/>
          </a:p>
          <a:p>
            <a:pPr marL="835025" lvl="1" indent="-514350">
              <a:buFont typeface="+mj-lt"/>
              <a:buAutoNum type="arabicPeriod"/>
            </a:pPr>
            <a:r>
              <a:rPr lang="th-TH" altLang="en-US" dirty="0" smtClean="0"/>
              <a:t>กำหนดให้ </a:t>
            </a:r>
            <a:r>
              <a:rPr lang="en-US" altLang="en-US" dirty="0" smtClean="0"/>
              <a:t>P(</a:t>
            </a:r>
            <a:r>
              <a:rPr lang="en-US" altLang="en-US" dirty="0" err="1" smtClean="0"/>
              <a:t>x,y</a:t>
            </a:r>
            <a:r>
              <a:rPr lang="en-US" altLang="en-US" dirty="0" smtClean="0"/>
              <a:t>) </a:t>
            </a:r>
            <a:r>
              <a:rPr lang="th-TH" altLang="en-US" dirty="0" smtClean="0"/>
              <a:t>เป็น </a:t>
            </a:r>
            <a:r>
              <a:rPr lang="en-US" altLang="en-US" dirty="0" smtClean="0"/>
              <a:t>Predicate </a:t>
            </a:r>
            <a:r>
              <a:rPr lang="th-TH" altLang="en-US" dirty="0" smtClean="0"/>
              <a:t>สำหรับ </a:t>
            </a:r>
            <a:r>
              <a:rPr lang="en-US" altLang="en-US" dirty="0" err="1" smtClean="0"/>
              <a:t>x+y</a:t>
            </a:r>
            <a:endParaRPr lang="th-TH" altLang="en-US" dirty="0" smtClean="0"/>
          </a:p>
          <a:p>
            <a:pPr marL="835025" lvl="1" indent="-514350">
              <a:buFont typeface="+mj-lt"/>
              <a:buAutoNum type="arabicPeriod"/>
            </a:pPr>
            <a:r>
              <a:rPr lang="th-TH" altLang="en-US" dirty="0" smtClean="0"/>
              <a:t>กำหนดให้ </a:t>
            </a:r>
            <a:r>
              <a:rPr lang="en-US" altLang="en-US" dirty="0" smtClean="0"/>
              <a:t>universe of discourse </a:t>
            </a:r>
            <a:r>
              <a:rPr lang="th-TH" altLang="en-US" dirty="0" smtClean="0"/>
              <a:t>เป็นจำนวนจริง 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2800" i="1" dirty="0" smtClean="0">
                <a:latin typeface="Castellar" pitchFamily="18" charset="0"/>
                <a:ea typeface="Arial" charset="0"/>
                <a:cs typeface="Arial" charset="0"/>
              </a:rPr>
              <a:t>R</a:t>
            </a:r>
            <a:endParaRPr lang="th-TH" sz="2800" i="1" dirty="0" smtClean="0">
              <a:latin typeface="Castellar" pitchFamily="18" charset="0"/>
              <a:ea typeface="Arial" charset="0"/>
              <a:cs typeface="Arial" charset="0"/>
            </a:endParaRPr>
          </a:p>
          <a:p>
            <a:pPr marL="835025" lvl="1" indent="-514350">
              <a:buFont typeface="+mj-lt"/>
              <a:buAutoNum type="arabicPeriod"/>
            </a:pPr>
            <a:r>
              <a:rPr lang="th-TH" altLang="en-US" sz="2800" dirty="0"/>
              <a:t>เพราะฉะนั้นสามารถเขียน </a:t>
            </a:r>
            <a:r>
              <a:rPr lang="en-US" altLang="en-US" sz="2800" dirty="0"/>
              <a:t>statement </a:t>
            </a:r>
            <a:r>
              <a:rPr lang="th-TH" altLang="en-US" sz="2800" dirty="0"/>
              <a:t>ได้</a:t>
            </a:r>
            <a:r>
              <a:rPr lang="th-TH" altLang="en-US" sz="2800" dirty="0" smtClean="0"/>
              <a:t>ว่า</a:t>
            </a:r>
            <a:endParaRPr lang="en-US" altLang="en-US" sz="2800" dirty="0" smtClean="0"/>
          </a:p>
          <a:p>
            <a:pPr marL="320675" lvl="1" indent="0" algn="ctr">
              <a:buNone/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  <a:sym typeface="Symbol" charset="2"/>
              </a:rPr>
              <a:t></a:t>
            </a:r>
            <a:r>
              <a:rPr lang="en-US" sz="2400" i="1" dirty="0" smtClean="0">
                <a:latin typeface="Arial" charset="0"/>
                <a:ea typeface="Arial" charset="0"/>
                <a:cs typeface="Arial" charset="0"/>
              </a:rPr>
              <a:t>x </a:t>
            </a:r>
            <a:r>
              <a:rPr lang="en-US" sz="2400" dirty="0">
                <a:latin typeface="Arial" charset="0"/>
                <a:ea typeface="Arial" charset="0"/>
                <a:cs typeface="Arial" charset="0"/>
                <a:sym typeface="Symbol" charset="2"/>
              </a:rPr>
              <a:t></a:t>
            </a:r>
            <a:r>
              <a:rPr lang="en-US" sz="2400" i="1" dirty="0">
                <a:latin typeface="Arial" charset="0"/>
                <a:ea typeface="Arial" charset="0"/>
                <a:cs typeface="Arial" charset="0"/>
                <a:sym typeface="Symbol" charset="2"/>
              </a:rPr>
              <a:t>y</a:t>
            </a:r>
            <a:r>
              <a:rPr lang="en-US" sz="2400" dirty="0">
                <a:latin typeface="Arial" charset="0"/>
                <a:ea typeface="Arial" charset="0"/>
                <a:cs typeface="Arial" charset="0"/>
                <a:sym typeface="Symbol" charset="2"/>
              </a:rPr>
              <a:t> (</a:t>
            </a:r>
            <a:r>
              <a:rPr lang="en-US" sz="2400" i="1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US" sz="2400" i="1" dirty="0" err="1">
                <a:latin typeface="Arial" charset="0"/>
                <a:ea typeface="Arial" charset="0"/>
                <a:cs typeface="Arial" charset="0"/>
              </a:rPr>
              <a:t>x,y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)</a:t>
            </a:r>
            <a:r>
              <a:rPr lang="en-US" i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i="1" dirty="0">
                <a:latin typeface="Arial" charset="0"/>
                <a:ea typeface="Arial" charset="0"/>
                <a:cs typeface="Arial" charset="0"/>
                <a:sym typeface="Symbol" charset="2"/>
              </a:rPr>
              <a:t></a:t>
            </a:r>
            <a:r>
              <a:rPr lang="en-US" sz="2400" dirty="0">
                <a:latin typeface="Arial" charset="0"/>
                <a:ea typeface="Arial" charset="0"/>
                <a:cs typeface="Arial" charset="0"/>
                <a:sym typeface="Symbol" charset="2"/>
              </a:rPr>
              <a:t></a:t>
            </a:r>
            <a:r>
              <a:rPr lang="en-US" i="1" dirty="0">
                <a:latin typeface="Arial" charset="0"/>
                <a:ea typeface="Arial" charset="0"/>
                <a:cs typeface="Arial" charset="0"/>
                <a:sym typeface="Symbol" charset="2"/>
              </a:rPr>
              <a:t> </a:t>
            </a:r>
            <a:r>
              <a:rPr lang="en-US" sz="2400" i="1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US" sz="2400" i="1" dirty="0" err="1">
                <a:latin typeface="Arial" charset="0"/>
                <a:ea typeface="Arial" charset="0"/>
                <a:cs typeface="Arial" charset="0"/>
              </a:rPr>
              <a:t>y,x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))</a:t>
            </a:r>
            <a:endParaRPr lang="th-TH" sz="2400" dirty="0" smtClean="0">
              <a:latin typeface="Arial" charset="0"/>
              <a:ea typeface="Arial" charset="0"/>
              <a:cs typeface="Arial" charset="0"/>
            </a:endParaRPr>
          </a:p>
          <a:p>
            <a:pPr marL="320675" lvl="1" indent="0" algn="ctr">
              <a:buNone/>
            </a:pPr>
            <a:endParaRPr lang="en-US" sz="1000" dirty="0" smtClean="0">
              <a:latin typeface="Arial" charset="0"/>
              <a:ea typeface="Arial" charset="0"/>
              <a:cs typeface="Arial" charset="0"/>
            </a:endParaRPr>
          </a:p>
          <a:p>
            <a:pPr marL="320675" lvl="1" indent="0" algn="ctr">
              <a:buNone/>
            </a:pPr>
            <a:r>
              <a:rPr lang="th-TH" sz="2800" dirty="0" smtClean="0">
                <a:latin typeface="FreesiaUPC" panose="020B0604020202020204" pitchFamily="34" charset="-34"/>
                <a:ea typeface="Arial" charset="0"/>
                <a:cs typeface="FreesiaUPC" panose="020B0604020202020204" pitchFamily="34" charset="-34"/>
              </a:rPr>
              <a:t>เขียนอีกแบบโดยไม่ต้องใช้ </a:t>
            </a:r>
            <a:r>
              <a:rPr lang="en-US" sz="2800" dirty="0" smtClean="0">
                <a:ea typeface="Arial" charset="0"/>
                <a:cs typeface="Arial" charset="0"/>
              </a:rPr>
              <a:t>Predicate </a:t>
            </a:r>
            <a:r>
              <a:rPr lang="th-TH" sz="2800" dirty="0" smtClean="0">
                <a:ea typeface="Arial" charset="0"/>
              </a:rPr>
              <a:t>คือ</a:t>
            </a:r>
            <a:r>
              <a:rPr lang="th-TH" sz="2800" dirty="0" smtClean="0">
                <a:ea typeface="Arial" charset="0"/>
                <a:cs typeface="Arial" charset="0"/>
              </a:rPr>
              <a:t>  </a:t>
            </a:r>
            <a:r>
              <a:rPr lang="en-US" sz="2800" dirty="0">
                <a:ea typeface="Arial" charset="0"/>
                <a:cs typeface="Arial" charset="0"/>
                <a:sym typeface="Symbol" charset="2"/>
              </a:rPr>
              <a:t></a:t>
            </a:r>
            <a:r>
              <a:rPr lang="en-US" sz="2800" i="1" dirty="0">
                <a:ea typeface="Arial" charset="0"/>
                <a:cs typeface="Arial" charset="0"/>
              </a:rPr>
              <a:t>x </a:t>
            </a:r>
            <a:r>
              <a:rPr lang="en-US" sz="2800" dirty="0">
                <a:ea typeface="Arial" charset="0"/>
                <a:cs typeface="Arial" charset="0"/>
                <a:sym typeface="Symbol" charset="2"/>
              </a:rPr>
              <a:t></a:t>
            </a:r>
            <a:r>
              <a:rPr lang="en-US" sz="2800" i="1" dirty="0">
                <a:ea typeface="Arial" charset="0"/>
                <a:cs typeface="Arial" charset="0"/>
                <a:sym typeface="Symbol" charset="2"/>
              </a:rPr>
              <a:t>y</a:t>
            </a:r>
            <a:r>
              <a:rPr lang="en-US" sz="2800" dirty="0">
                <a:ea typeface="Arial" charset="0"/>
                <a:cs typeface="Arial" charset="0"/>
                <a:sym typeface="Symbol" charset="2"/>
              </a:rPr>
              <a:t> (</a:t>
            </a:r>
            <a:r>
              <a:rPr lang="en-US" sz="2800" i="1" dirty="0" err="1">
                <a:ea typeface="Arial" charset="0"/>
                <a:cs typeface="Arial" charset="0"/>
              </a:rPr>
              <a:t>x+y</a:t>
            </a:r>
            <a:r>
              <a:rPr lang="en-US" sz="2800" dirty="0">
                <a:ea typeface="Arial" charset="0"/>
                <a:cs typeface="Arial" charset="0"/>
              </a:rPr>
              <a:t> =</a:t>
            </a:r>
            <a:r>
              <a:rPr lang="en-US" sz="2800" i="1" dirty="0">
                <a:ea typeface="Arial" charset="0"/>
                <a:cs typeface="Arial" charset="0"/>
              </a:rPr>
              <a:t> </a:t>
            </a:r>
            <a:r>
              <a:rPr lang="en-US" sz="2800" i="1" dirty="0" err="1">
                <a:ea typeface="Arial" charset="0"/>
                <a:cs typeface="Arial" charset="0"/>
              </a:rPr>
              <a:t>y+x</a:t>
            </a:r>
            <a:r>
              <a:rPr lang="en-US" sz="2800" dirty="0">
                <a:ea typeface="Arial" charset="0"/>
                <a:cs typeface="Arial" charset="0"/>
              </a:rPr>
              <a:t>)</a:t>
            </a:r>
          </a:p>
          <a:p>
            <a:pPr marL="320675" lvl="1" indent="0" algn="ctr">
              <a:buNone/>
            </a:pP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marL="835025" lvl="1" indent="-514350">
              <a:buFont typeface="+mj-lt"/>
              <a:buAutoNum type="arabicPeriod"/>
            </a:pPr>
            <a:endParaRPr lang="en-US" altLang="en-US" sz="2800" dirty="0"/>
          </a:p>
          <a:p>
            <a:pPr marL="835025" lvl="1" indent="-514350">
              <a:buFont typeface="+mj-lt"/>
              <a:buAutoNum type="arabicPeriod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321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Nested Quantifier: </a:t>
            </a:r>
            <a:r>
              <a:rPr lang="th-TH" b="1" dirty="0"/>
              <a:t>ตัวอย่างที่ </a:t>
            </a:r>
            <a:r>
              <a:rPr lang="en-US" b="1" dirty="0" smtClean="0"/>
              <a:t>3</a:t>
            </a:r>
            <a:endParaRPr lang="en-US" altLang="en-US" dirty="0" smtClean="0"/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sz="2800" dirty="0" smtClean="0"/>
              <a:t>จงแสดง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multiplicative </a:t>
            </a:r>
            <a:r>
              <a:rPr lang="en-US" altLang="en-US" sz="2800" i="1" dirty="0" smtClean="0"/>
              <a:t>law </a:t>
            </a:r>
            <a:r>
              <a:rPr lang="th-TH" altLang="en-US" sz="2800" dirty="0" smtClean="0"/>
              <a:t>สำหรับตัวเลขที่ไม่ใช่ </a:t>
            </a:r>
            <a:r>
              <a:rPr lang="en-US" altLang="en-US" sz="2800" dirty="0" smtClean="0"/>
              <a:t>0</a:t>
            </a:r>
            <a:endParaRPr lang="en-US" altLang="en-US" sz="2800" dirty="0"/>
          </a:p>
          <a:p>
            <a:r>
              <a:rPr lang="th-TH" altLang="en-US" sz="2800" dirty="0" smtClean="0">
                <a:latin typeface="Castellar" panose="020A0402060406010301" pitchFamily="18" charset="0"/>
              </a:rPr>
              <a:t>ขอบเขตในรูปแบบคณิตศาสตร์เขียนได้ว่า</a:t>
            </a:r>
            <a:r>
              <a:rPr lang="th-TH" altLang="en-US" sz="2800" i="1" dirty="0" smtClean="0">
                <a:latin typeface="Castellar" panose="020A0402060406010301" pitchFamily="18" charset="0"/>
              </a:rPr>
              <a:t> </a:t>
            </a:r>
            <a:r>
              <a:rPr lang="en-US" altLang="en-US" sz="2800" i="1" dirty="0" smtClean="0">
                <a:latin typeface="Castellar" panose="020A0402060406010301" pitchFamily="18" charset="0"/>
              </a:rPr>
              <a:t>R</a:t>
            </a:r>
            <a:r>
              <a:rPr lang="en-US" altLang="en-US" sz="2800" dirty="0" smtClean="0"/>
              <a:t> </a:t>
            </a:r>
            <a:r>
              <a:rPr lang="en-US" altLang="en-US" sz="2800" i="1" dirty="0" smtClean="0"/>
              <a:t>\ </a:t>
            </a:r>
            <a:r>
              <a:rPr lang="en-US" altLang="en-US" sz="2800" dirty="0" smtClean="0"/>
              <a:t>{0</a:t>
            </a:r>
            <a:r>
              <a:rPr lang="en-US" altLang="en-US" sz="2800" dirty="0" smtClean="0"/>
              <a:t>}</a:t>
            </a:r>
            <a:endParaRPr lang="en-US" altLang="en-US" sz="2800" dirty="0" smtClean="0"/>
          </a:p>
          <a:p>
            <a:r>
              <a:rPr lang="th-TH" altLang="en-US" sz="2800" dirty="0" smtClean="0"/>
              <a:t>ต้องการแสดงว่า ในทุกๆ จำนวนจริง </a:t>
            </a:r>
            <a:r>
              <a:rPr lang="en-US" altLang="en-US" sz="2800" dirty="0" smtClean="0"/>
              <a:t>x </a:t>
            </a:r>
            <a:r>
              <a:rPr lang="th-TH" altLang="en-US" sz="2800" dirty="0" smtClean="0"/>
              <a:t>จะมีค่า </a:t>
            </a:r>
            <a:r>
              <a:rPr lang="en-US" altLang="en-US" sz="2800" dirty="0" smtClean="0"/>
              <a:t>y </a:t>
            </a:r>
            <a:r>
              <a:rPr lang="th-TH" altLang="en-US" sz="2800" dirty="0" smtClean="0"/>
              <a:t>อย่างน้อย </a:t>
            </a:r>
            <a:r>
              <a:rPr lang="en-US" altLang="en-US" sz="2800" dirty="0" smtClean="0"/>
              <a:t>1 </a:t>
            </a:r>
            <a:r>
              <a:rPr lang="th-TH" altLang="en-US" sz="2800" dirty="0" smtClean="0"/>
              <a:t>ค่าที่ทำให้ผลคูณออกมาเป็น </a:t>
            </a:r>
            <a:r>
              <a:rPr lang="en-US" altLang="en-US" sz="2800" dirty="0" smtClean="0"/>
              <a:t>1 (</a:t>
            </a:r>
            <a:r>
              <a:rPr lang="en-US" altLang="en-US" sz="2800" i="1" dirty="0" err="1" smtClean="0"/>
              <a:t>xy</a:t>
            </a:r>
            <a:r>
              <a:rPr lang="en-US" altLang="en-US" sz="2800" dirty="0" smtClean="0"/>
              <a:t>=1)</a:t>
            </a:r>
            <a:endParaRPr lang="en-US" altLang="en-US" sz="2800" dirty="0" smtClean="0"/>
          </a:p>
          <a:p>
            <a:r>
              <a:rPr lang="th-TH" altLang="en-US" sz="2800" dirty="0" smtClean="0"/>
              <a:t>เขียนได้เป็น </a:t>
            </a:r>
            <a:r>
              <a:rPr lang="en-US" altLang="en-US" sz="2800" dirty="0" smtClean="0"/>
              <a:t>?</a:t>
            </a:r>
            <a:endParaRPr lang="en-US" altLang="en-US" sz="2800" dirty="0" smtClean="0"/>
          </a:p>
          <a:p>
            <a:pPr>
              <a:buFont typeface="Arial" panose="020B0604020202020204" pitchFamily="34" charset="0"/>
              <a:buNone/>
            </a:pP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73675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Nested Quantifier: </a:t>
            </a:r>
            <a:r>
              <a:rPr lang="th-TH" b="1" dirty="0"/>
              <a:t>ตัวอย่างที่ </a:t>
            </a:r>
            <a:r>
              <a:rPr lang="en-US" b="1" dirty="0" smtClean="0"/>
              <a:t>4</a:t>
            </a:r>
            <a:endParaRPr lang="en-US" altLang="en-US" dirty="0" smtClean="0"/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583786" y="2633176"/>
            <a:ext cx="8153400" cy="3100080"/>
          </a:xfrm>
        </p:spPr>
        <p:txBody>
          <a:bodyPr/>
          <a:lstStyle/>
          <a:p>
            <a:r>
              <a:rPr lang="th-TH" altLang="en-US" dirty="0" smtClean="0"/>
              <a:t>กำหนดให้ </a:t>
            </a:r>
            <a:r>
              <a:rPr lang="en-US" altLang="en-US" dirty="0" smtClean="0"/>
              <a:t>Universe of discourse </a:t>
            </a:r>
            <a:r>
              <a:rPr lang="th-TH" altLang="en-US" dirty="0" smtClean="0"/>
              <a:t>เป็นจำนวนจริง </a:t>
            </a:r>
            <a:r>
              <a:rPr lang="en-US" altLang="en-US" i="1" dirty="0" smtClean="0">
                <a:latin typeface="Castellar" panose="020A0402060406010301" pitchFamily="18" charset="0"/>
              </a:rPr>
              <a:t>R</a:t>
            </a:r>
            <a:endParaRPr lang="th-TH" altLang="en-US" dirty="0" smtClean="0"/>
          </a:p>
          <a:p>
            <a:r>
              <a:rPr lang="en-US" altLang="en-US" dirty="0" err="1" smtClean="0"/>
              <a:t>commutativity</a:t>
            </a:r>
            <a:r>
              <a:rPr lang="en-US" altLang="en-US" dirty="0" smtClean="0"/>
              <a:t> </a:t>
            </a:r>
            <a:r>
              <a:rPr lang="th-TH" altLang="en-US" dirty="0" smtClean="0"/>
              <a:t>สำหรับการลบ ตาม </a:t>
            </a:r>
            <a:r>
              <a:rPr lang="en-US" altLang="en-US" dirty="0" smtClean="0"/>
              <a:t>Predicate </a:t>
            </a:r>
            <a:r>
              <a:rPr lang="th-TH" altLang="en-US" dirty="0" smtClean="0"/>
              <a:t>ข้างต้น ให้ค่าจริงหรือเท็จ </a:t>
            </a:r>
            <a:r>
              <a:rPr lang="en-US" altLang="en-US" dirty="0" smtClean="0"/>
              <a:t>?</a:t>
            </a:r>
            <a:endParaRPr lang="en-US" altLang="en-US" dirty="0" smtClean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95536" y="1556792"/>
            <a:ext cx="8153400" cy="738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ctr" eaLnBrk="1" hangingPunct="1">
              <a:lnSpc>
                <a:spcPct val="150000"/>
              </a:lnSpc>
            </a:pPr>
            <a:r>
              <a:rPr lang="en-US" altLang="en-US" sz="3200" dirty="0">
                <a:sym typeface="Symbol" panose="05050102010706020507" pitchFamily="18" charset="2"/>
              </a:rPr>
              <a:t></a:t>
            </a:r>
            <a:r>
              <a:rPr lang="en-US" altLang="en-US" sz="3200" i="1" dirty="0"/>
              <a:t>x </a:t>
            </a:r>
            <a:r>
              <a:rPr lang="en-US" altLang="en-US" sz="3200" dirty="0">
                <a:sym typeface="Symbol" panose="05050102010706020507" pitchFamily="18" charset="2"/>
              </a:rPr>
              <a:t></a:t>
            </a:r>
            <a:r>
              <a:rPr lang="en-US" altLang="en-US" sz="3200" i="1" dirty="0">
                <a:sym typeface="Symbol" panose="05050102010706020507" pitchFamily="18" charset="2"/>
              </a:rPr>
              <a:t>y</a:t>
            </a:r>
            <a:r>
              <a:rPr lang="en-US" altLang="en-US" sz="3200" dirty="0">
                <a:sym typeface="Symbol" panose="05050102010706020507" pitchFamily="18" charset="2"/>
              </a:rPr>
              <a:t> (</a:t>
            </a:r>
            <a:r>
              <a:rPr lang="en-US" altLang="en-US" sz="3200" i="1" dirty="0"/>
              <a:t>x-</a:t>
            </a:r>
            <a:r>
              <a:rPr lang="en-US" altLang="en-US" sz="3200" i="1" dirty="0">
                <a:sym typeface="Symbol" panose="05050102010706020507" pitchFamily="18" charset="2"/>
              </a:rPr>
              <a:t>y</a:t>
            </a:r>
            <a:r>
              <a:rPr lang="en-US" altLang="en-US" sz="3200" dirty="0">
                <a:sym typeface="Symbol" panose="05050102010706020507" pitchFamily="18" charset="2"/>
              </a:rPr>
              <a:t> </a:t>
            </a:r>
            <a:r>
              <a:rPr lang="en-US" altLang="en-US" sz="3200" dirty="0"/>
              <a:t>=</a:t>
            </a:r>
            <a:r>
              <a:rPr lang="en-US" altLang="en-US" sz="3200" i="1" dirty="0"/>
              <a:t> </a:t>
            </a:r>
            <a:r>
              <a:rPr lang="en-US" altLang="en-US" sz="3200" i="1" dirty="0">
                <a:sym typeface="Symbol" panose="05050102010706020507" pitchFamily="18" charset="2"/>
              </a:rPr>
              <a:t>y</a:t>
            </a:r>
            <a:r>
              <a:rPr lang="en-US" altLang="en-US" sz="3200" i="1" dirty="0"/>
              <a:t>-x</a:t>
            </a:r>
            <a:r>
              <a:rPr lang="en-US" altLang="en-US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9637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Nested Quantifier: </a:t>
            </a:r>
            <a:r>
              <a:rPr lang="th-TH" b="1" dirty="0"/>
              <a:t>ตัวอย่างที่ </a:t>
            </a:r>
            <a:r>
              <a:rPr lang="en-US" b="1" dirty="0" smtClean="0"/>
              <a:t>5</a:t>
            </a:r>
            <a:endParaRPr lang="en-US" altLang="en-US" dirty="0" smtClean="0"/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sz="3200" dirty="0" smtClean="0"/>
              <a:t>จงแสดง </a:t>
            </a:r>
            <a:r>
              <a:rPr lang="en-US" altLang="en-US" sz="3200" dirty="0" smtClean="0"/>
              <a:t>statement </a:t>
            </a:r>
            <a:r>
              <a:rPr lang="th-TH" altLang="en-US" sz="3200" dirty="0" smtClean="0"/>
              <a:t>ต่อไปนี้ในรูปแบบของ </a:t>
            </a:r>
            <a:r>
              <a:rPr lang="en-US" altLang="en-US" sz="3200" dirty="0" smtClean="0"/>
              <a:t>Predicate Logic: </a:t>
            </a:r>
            <a:endParaRPr lang="en-US" altLang="en-US" sz="3200" dirty="0" smtClean="0"/>
          </a:p>
          <a:p>
            <a:pPr lvl="1"/>
            <a:r>
              <a:rPr lang="en-US" altLang="en-US" sz="2800" dirty="0" smtClean="0"/>
              <a:t>“</a:t>
            </a:r>
            <a:r>
              <a:rPr lang="en-US" altLang="ja-JP" sz="2800" dirty="0" smtClean="0">
                <a:solidFill>
                  <a:srgbClr val="FF0000"/>
                </a:solidFill>
              </a:rPr>
              <a:t>There </a:t>
            </a:r>
            <a:r>
              <a:rPr lang="en-US" altLang="ja-JP" sz="2800" dirty="0" smtClean="0">
                <a:solidFill>
                  <a:srgbClr val="FF0000"/>
                </a:solidFill>
              </a:rPr>
              <a:t>is</a:t>
            </a:r>
            <a:r>
              <a:rPr lang="en-US" altLang="ja-JP" sz="2800" dirty="0" smtClean="0"/>
              <a:t> a number x such that </a:t>
            </a:r>
          </a:p>
          <a:p>
            <a:pPr lvl="1"/>
            <a:r>
              <a:rPr lang="en-US" altLang="en-US" sz="2800" dirty="0" smtClean="0"/>
              <a:t>when it is </a:t>
            </a:r>
            <a:r>
              <a:rPr lang="en-US" altLang="en-US" sz="2800" dirty="0" smtClean="0">
                <a:solidFill>
                  <a:srgbClr val="008000"/>
                </a:solidFill>
              </a:rPr>
              <a:t>added </a:t>
            </a:r>
            <a:r>
              <a:rPr lang="en-US" altLang="en-US" sz="2800" dirty="0" smtClean="0"/>
              <a:t>to </a:t>
            </a:r>
            <a:r>
              <a:rPr lang="en-US" altLang="en-US" sz="2800" dirty="0" smtClean="0">
                <a:solidFill>
                  <a:srgbClr val="FF0000"/>
                </a:solidFill>
              </a:rPr>
              <a:t>any number</a:t>
            </a:r>
            <a:r>
              <a:rPr lang="en-US" altLang="en-US" sz="2800" dirty="0" smtClean="0"/>
              <a:t>, the result is that number and </a:t>
            </a:r>
          </a:p>
          <a:p>
            <a:pPr lvl="1"/>
            <a:r>
              <a:rPr lang="en-US" altLang="en-US" sz="2800" dirty="0" smtClean="0"/>
              <a:t>if it is </a:t>
            </a:r>
            <a:r>
              <a:rPr lang="en-US" altLang="en-US" sz="2800" dirty="0" smtClean="0">
                <a:solidFill>
                  <a:srgbClr val="008000"/>
                </a:solidFill>
              </a:rPr>
              <a:t>multiplied </a:t>
            </a:r>
            <a:r>
              <a:rPr lang="en-US" altLang="en-US" sz="2800" dirty="0" smtClean="0"/>
              <a:t>by </a:t>
            </a:r>
            <a:r>
              <a:rPr lang="en-US" altLang="en-US" sz="2800" dirty="0" smtClean="0">
                <a:solidFill>
                  <a:srgbClr val="FF0000"/>
                </a:solidFill>
              </a:rPr>
              <a:t>any number</a:t>
            </a:r>
            <a:r>
              <a:rPr lang="en-US" altLang="en-US" sz="2800" dirty="0" smtClean="0"/>
              <a:t>, the result is x</a:t>
            </a:r>
            <a:r>
              <a:rPr lang="en-US" altLang="en-US" sz="2800" dirty="0" smtClean="0"/>
              <a:t>”</a:t>
            </a:r>
            <a:endParaRPr lang="th-TH" altLang="en-US" sz="2800" dirty="0" smtClean="0"/>
          </a:p>
          <a:p>
            <a:r>
              <a:rPr lang="th-TH" altLang="en-US" sz="3100" dirty="0" smtClean="0"/>
              <a:t>กำหนด </a:t>
            </a:r>
            <a:r>
              <a:rPr lang="en-US" altLang="en-US" sz="3100" dirty="0" smtClean="0"/>
              <a:t>universe of discourse </a:t>
            </a:r>
            <a:r>
              <a:rPr lang="th-TH" altLang="en-US" sz="3100" dirty="0" smtClean="0"/>
              <a:t>คือ </a:t>
            </a:r>
            <a:r>
              <a:rPr lang="en-US" altLang="en-US" sz="2800" dirty="0" smtClean="0"/>
              <a:t>Z </a:t>
            </a:r>
            <a:r>
              <a:rPr lang="en-US" altLang="en-US" sz="2800" dirty="0"/>
              <a:t>(</a:t>
            </a:r>
            <a:r>
              <a:rPr lang="th-TH" altLang="en-US" sz="2800" dirty="0" smtClean="0"/>
              <a:t>จำนวนเต็ม</a:t>
            </a:r>
            <a:r>
              <a:rPr lang="en-US" altLang="en-US" sz="2800" dirty="0" smtClean="0"/>
              <a:t>)</a:t>
            </a: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65199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ความสัมพันธ์ของ </a:t>
            </a:r>
            <a:r>
              <a:rPr lang="th-TH" b="1" dirty="0" smtClean="0">
                <a:sym typeface="Symbol"/>
              </a:rPr>
              <a:t> และ 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   </a:t>
            </a:r>
            <a:r>
              <a:rPr lang="th-TH" dirty="0" smtClean="0">
                <a:sym typeface="Symbol"/>
              </a:rPr>
              <a:t></a:t>
            </a:r>
            <a:r>
              <a:rPr lang="en-US" dirty="0" smtClean="0">
                <a:sym typeface="Symbol"/>
              </a:rPr>
              <a:t>x P(x)    x  P(x)</a:t>
            </a:r>
          </a:p>
          <a:p>
            <a:r>
              <a:rPr lang="en-US" dirty="0" smtClean="0">
                <a:sym typeface="Symbol"/>
              </a:rPr>
              <a:t></a:t>
            </a:r>
            <a:r>
              <a:rPr lang="th-TH" dirty="0" smtClean="0">
                <a:sym typeface="Symbol"/>
              </a:rPr>
              <a:t></a:t>
            </a:r>
            <a:r>
              <a:rPr lang="en-US" dirty="0" smtClean="0">
                <a:sym typeface="Symbol"/>
              </a:rPr>
              <a:t>x P(x)         x  P(x)</a:t>
            </a:r>
          </a:p>
          <a:p>
            <a:r>
              <a:rPr lang="en-US" dirty="0" smtClean="0">
                <a:sym typeface="Symbol"/>
              </a:rPr>
              <a:t>   </a:t>
            </a:r>
            <a:r>
              <a:rPr lang="th-TH" dirty="0" smtClean="0">
                <a:sym typeface="Symbol"/>
              </a:rPr>
              <a:t></a:t>
            </a:r>
            <a:r>
              <a:rPr lang="en-US" dirty="0" smtClean="0">
                <a:sym typeface="Symbol"/>
              </a:rPr>
              <a:t>x P(x)      x  P(x)</a:t>
            </a:r>
          </a:p>
          <a:p>
            <a:r>
              <a:rPr lang="en-US" dirty="0" smtClean="0">
                <a:sym typeface="Symbol"/>
              </a:rPr>
              <a:t>   x P(x)       </a:t>
            </a:r>
            <a:r>
              <a:rPr lang="th-TH" dirty="0" smtClean="0">
                <a:sym typeface="Symbol"/>
              </a:rPr>
              <a:t></a:t>
            </a:r>
            <a:r>
              <a:rPr lang="en-US" dirty="0" smtClean="0">
                <a:sym typeface="Symbol"/>
              </a:rPr>
              <a:t>x P(x)</a:t>
            </a:r>
          </a:p>
          <a:p>
            <a:pPr>
              <a:buNone/>
            </a:pPr>
            <a:r>
              <a:rPr lang="th-TH" b="1" dirty="0" smtClean="0">
                <a:sym typeface="Symbol"/>
              </a:rPr>
              <a:t>ตัวอย่าง</a:t>
            </a:r>
            <a:r>
              <a:rPr lang="en-US" b="1" dirty="0" smtClean="0">
                <a:sym typeface="Symbol"/>
              </a:rPr>
              <a:t> :</a:t>
            </a:r>
          </a:p>
          <a:p>
            <a:pPr>
              <a:buNone/>
            </a:pPr>
            <a:r>
              <a:rPr lang="th-TH" dirty="0" smtClean="0">
                <a:sym typeface="Symbol"/>
              </a:rPr>
              <a:t>ทุกคนชอบไอศครีม </a:t>
            </a:r>
          </a:p>
          <a:p>
            <a:pPr>
              <a:buNone/>
            </a:pPr>
            <a:r>
              <a:rPr lang="th-TH" dirty="0" smtClean="0">
                <a:sym typeface="Symbol"/>
              </a:rPr>
              <a:t>	</a:t>
            </a:r>
            <a:r>
              <a:rPr lang="en-US" dirty="0" smtClean="0">
                <a:sym typeface="Symbol"/>
              </a:rPr>
              <a:t>x Loves(x, ICE-CREAM) </a:t>
            </a:r>
            <a:endParaRPr lang="th-TH" dirty="0" smtClean="0">
              <a:sym typeface="Symbol"/>
            </a:endParaRPr>
          </a:p>
          <a:p>
            <a:pPr>
              <a:buNone/>
            </a:pPr>
            <a:r>
              <a:rPr lang="th-TH" dirty="0" smtClean="0">
                <a:sym typeface="Symbol"/>
              </a:rPr>
              <a:t>สามารถเขียนได้อีกอย่าง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x   Loves(x, ICE-CREAM)</a:t>
            </a:r>
          </a:p>
          <a:p>
            <a:endParaRPr lang="en-US" dirty="0" smtClean="0">
              <a:sym typeface="Symbol"/>
            </a:endParaRPr>
          </a:p>
          <a:p>
            <a:endParaRPr lang="en-US" dirty="0" smtClean="0">
              <a:sym typeface="Symbol"/>
            </a:endParaRPr>
          </a:p>
          <a:p>
            <a:endParaRPr lang="en-US" dirty="0" smtClean="0">
              <a:sym typeface="Symbol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44570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039813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Negation: </a:t>
            </a:r>
            <a:r>
              <a:rPr lang="th-TH" altLang="en-US" b="1" dirty="0" smtClean="0"/>
              <a:t>ตัวอย่างที่ </a:t>
            </a:r>
            <a:r>
              <a:rPr lang="en-US" altLang="en-US" b="1" dirty="0" smtClean="0"/>
              <a:t>1</a:t>
            </a:r>
            <a:endParaRPr lang="en-CA" altLang="en-US" b="1" dirty="0" smtClean="0">
              <a:sym typeface="Symbol" panose="05050102010706020507" pitchFamily="18" charset="2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12648" y="1600200"/>
            <a:ext cx="8153400" cy="499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fontAlgn="base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fontAlgn="base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fontAlgn="base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fontAlgn="base">
              <a:spcBef>
                <a:spcPts val="400"/>
              </a:spcBef>
              <a:spcAft>
                <a:spcPct val="0"/>
              </a:spcAft>
              <a:buClr>
                <a:srgbClr val="A5AB81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fontAlgn="base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dirty="0" smtClean="0">
                <a:sym typeface="Symbol"/>
              </a:rPr>
              <a:t>จงนำนิเสธเข้าไปใน </a:t>
            </a:r>
            <a:r>
              <a:rPr lang="en-US" dirty="0" smtClean="0">
                <a:sym typeface="Symbol"/>
              </a:rPr>
              <a:t>Statement </a:t>
            </a:r>
          </a:p>
          <a:p>
            <a:pPr marL="0" indent="0">
              <a:buNone/>
            </a:pPr>
            <a:r>
              <a:rPr lang="en-US" dirty="0" smtClean="0">
                <a:sym typeface="Symbol"/>
              </a:rPr>
              <a:t>1. </a:t>
            </a:r>
            <a:r>
              <a:rPr lang="th-TH" dirty="0" smtClean="0">
                <a:sym typeface="Symbol"/>
              </a:rPr>
              <a:t>ในโลกนี้ดอกกุหลาบไม่ได้มีสีแดงทุกดอก</a:t>
            </a:r>
            <a:endParaRPr lang="th-TH" b="1" dirty="0" smtClean="0">
              <a:sym typeface="Symbol"/>
            </a:endParaRPr>
          </a:p>
          <a:p>
            <a:pPr lvl="1"/>
            <a:r>
              <a:rPr lang="en-US" b="1" dirty="0" smtClean="0">
                <a:sym typeface="Symbol"/>
              </a:rPr>
              <a:t>Rose(x) </a:t>
            </a:r>
            <a:r>
              <a:rPr lang="th-TH" dirty="0" smtClean="0">
                <a:sym typeface="Symbol"/>
              </a:rPr>
              <a:t>คือ </a:t>
            </a:r>
            <a:r>
              <a:rPr lang="en-US" dirty="0" smtClean="0">
                <a:sym typeface="Symbol"/>
              </a:rPr>
              <a:t>x </a:t>
            </a:r>
            <a:r>
              <a:rPr lang="th-TH" dirty="0" smtClean="0">
                <a:sym typeface="Symbol"/>
              </a:rPr>
              <a:t>เป็นดอกกุหลาบ</a:t>
            </a:r>
            <a:r>
              <a:rPr lang="en-US" b="1" dirty="0" smtClean="0">
                <a:sym typeface="Symbol"/>
              </a:rPr>
              <a:t>, Red(x) </a:t>
            </a:r>
            <a:r>
              <a:rPr lang="th-TH" dirty="0" smtClean="0">
                <a:sym typeface="Symbol"/>
              </a:rPr>
              <a:t>คือ </a:t>
            </a:r>
            <a:r>
              <a:rPr lang="en-US" dirty="0" smtClean="0">
                <a:sym typeface="Symbol"/>
              </a:rPr>
              <a:t>x </a:t>
            </a:r>
            <a:r>
              <a:rPr lang="th-TH" dirty="0" smtClean="0">
                <a:sym typeface="Symbol"/>
              </a:rPr>
              <a:t>มีสีแดง</a:t>
            </a:r>
          </a:p>
          <a:p>
            <a:pPr lvl="1"/>
            <a:r>
              <a:rPr lang="en-US" b="1" dirty="0" smtClean="0">
                <a:sym typeface="Symbol"/>
              </a:rPr>
              <a:t>Universe of discourse </a:t>
            </a:r>
            <a:r>
              <a:rPr lang="th-TH" dirty="0" smtClean="0">
                <a:sym typeface="Symbol"/>
              </a:rPr>
              <a:t>คือ ดอกไม้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sym typeface="Symbol"/>
              </a:rPr>
              <a:t></a:t>
            </a:r>
            <a:r>
              <a:rPr lang="th-TH" b="1" dirty="0" smtClean="0">
                <a:solidFill>
                  <a:srgbClr val="FF0000"/>
                </a:solidFill>
                <a:sym typeface="Symbol"/>
              </a:rPr>
              <a:t></a:t>
            </a:r>
            <a:r>
              <a:rPr lang="en-US" b="1" dirty="0">
                <a:solidFill>
                  <a:srgbClr val="FF0000"/>
                </a:solidFill>
                <a:sym typeface="Symbol"/>
              </a:rPr>
              <a:t>x </a:t>
            </a:r>
            <a:r>
              <a:rPr lang="en-US" b="1" dirty="0" smtClean="0">
                <a:solidFill>
                  <a:srgbClr val="FF0000"/>
                </a:solidFill>
                <a:sym typeface="Symbol"/>
              </a:rPr>
              <a:t>(Rose(x) 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Red(x))</a:t>
            </a:r>
            <a:endParaRPr lang="th-TH" b="1" dirty="0" smtClean="0">
              <a:solidFill>
                <a:srgbClr val="FF0000"/>
              </a:solidFill>
              <a:sym typeface="Symbol"/>
            </a:endParaRPr>
          </a:p>
          <a:p>
            <a:pPr marL="0" indent="0">
              <a:buNone/>
            </a:pPr>
            <a:r>
              <a:rPr lang="en-US" dirty="0" smtClean="0">
                <a:sym typeface="Symbol"/>
              </a:rPr>
              <a:t>2. </a:t>
            </a:r>
            <a:r>
              <a:rPr lang="th-TH" dirty="0" smtClean="0">
                <a:sym typeface="Symbol"/>
              </a:rPr>
              <a:t>ในโลกนี้ไม่มีคนที่เพียบพร้อมทุกอย่าง</a:t>
            </a:r>
          </a:p>
          <a:p>
            <a:pPr lvl="1"/>
            <a:r>
              <a:rPr lang="en-US" b="1" dirty="0" smtClean="0">
                <a:sym typeface="Symbol"/>
              </a:rPr>
              <a:t>Person(x)</a:t>
            </a:r>
            <a:r>
              <a:rPr lang="en-US" dirty="0" smtClean="0">
                <a:sym typeface="Symbol"/>
              </a:rPr>
              <a:t> </a:t>
            </a:r>
            <a:r>
              <a:rPr lang="th-TH" dirty="0" smtClean="0">
                <a:sym typeface="Symbol"/>
              </a:rPr>
              <a:t>คือ </a:t>
            </a:r>
            <a:r>
              <a:rPr lang="en-US" dirty="0" smtClean="0">
                <a:sym typeface="Symbol"/>
              </a:rPr>
              <a:t>x </a:t>
            </a:r>
            <a:r>
              <a:rPr lang="th-TH" dirty="0" smtClean="0">
                <a:sym typeface="Symbol"/>
              </a:rPr>
              <a:t>เป็นคน</a:t>
            </a:r>
            <a:r>
              <a:rPr lang="en-US" dirty="0" smtClean="0">
                <a:sym typeface="Symbol"/>
              </a:rPr>
              <a:t>, </a:t>
            </a:r>
            <a:r>
              <a:rPr lang="en-US" b="1" dirty="0" smtClean="0">
                <a:sym typeface="Symbol"/>
              </a:rPr>
              <a:t>Perfect(x)</a:t>
            </a:r>
            <a:r>
              <a:rPr lang="en-US" dirty="0" smtClean="0">
                <a:sym typeface="Symbol"/>
              </a:rPr>
              <a:t> </a:t>
            </a:r>
            <a:r>
              <a:rPr lang="th-TH" dirty="0" smtClean="0">
                <a:sym typeface="Symbol"/>
              </a:rPr>
              <a:t>คือ </a:t>
            </a:r>
            <a:r>
              <a:rPr lang="en-US" dirty="0" smtClean="0">
                <a:sym typeface="Symbol"/>
              </a:rPr>
              <a:t>x </a:t>
            </a:r>
            <a:r>
              <a:rPr lang="th-TH" dirty="0" smtClean="0">
                <a:sym typeface="Symbol"/>
              </a:rPr>
              <a:t>เป็นคนเพืยบพร้อมทุกอย่าง</a:t>
            </a:r>
          </a:p>
          <a:p>
            <a:pPr lvl="1"/>
            <a:r>
              <a:rPr lang="en-US" b="1" dirty="0" smtClean="0">
                <a:sym typeface="Symbol"/>
              </a:rPr>
              <a:t>Universe of discourse</a:t>
            </a:r>
            <a:r>
              <a:rPr lang="en-US" dirty="0" smtClean="0">
                <a:sym typeface="Symbol"/>
              </a:rPr>
              <a:t> </a:t>
            </a:r>
            <a:r>
              <a:rPr lang="th-TH" dirty="0" smtClean="0">
                <a:sym typeface="Symbol"/>
              </a:rPr>
              <a:t>คือ สิ่งมีชีวิตบนโลก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sym typeface="Symbol"/>
              </a:rPr>
              <a:t></a:t>
            </a:r>
            <a:r>
              <a:rPr lang="en-US" b="1" dirty="0" smtClean="0">
                <a:solidFill>
                  <a:srgbClr val="FF0000"/>
                </a:solidFill>
                <a:sym typeface="Symbol"/>
              </a:rPr>
              <a:t>x</a:t>
            </a:r>
            <a:r>
              <a:rPr lang="th-TH" b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b="1" dirty="0" smtClean="0">
                <a:solidFill>
                  <a:srgbClr val="FF0000"/>
                </a:solidFill>
                <a:sym typeface="Symbol"/>
              </a:rPr>
              <a:t>(Person(x) </a:t>
            </a:r>
            <a:r>
              <a:rPr lang="en-US" b="1" dirty="0">
                <a:solidFill>
                  <a:srgbClr val="FF0000"/>
                </a:solidFill>
                <a:sym typeface="Symbol"/>
              </a:rPr>
              <a:t> </a:t>
            </a:r>
            <a:r>
              <a:rPr lang="en-US" b="1" dirty="0" smtClean="0">
                <a:solidFill>
                  <a:srgbClr val="FF0000"/>
                </a:solidFill>
                <a:sym typeface="Symbol"/>
              </a:rPr>
              <a:t>Perfect(x))</a:t>
            </a:r>
          </a:p>
          <a:p>
            <a:endParaRPr lang="en-US" dirty="0" smtClean="0">
              <a:sym typeface="Symbol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02811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/>
              <a:t>Predicate</a:t>
            </a:r>
            <a:r>
              <a:rPr lang="en-US" altLang="en-US" b="1" dirty="0"/>
              <a:t> </a:t>
            </a:r>
            <a:r>
              <a:rPr lang="en-US" altLang="en-US" b="1" dirty="0" smtClean="0"/>
              <a:t>(1)</a:t>
            </a:r>
            <a:endParaRPr lang="en-US" altLang="en-US" b="1" dirty="0" smtClean="0"/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925144"/>
          </a:xfrm>
        </p:spPr>
        <p:txBody>
          <a:bodyPr/>
          <a:lstStyle/>
          <a:p>
            <a:r>
              <a:rPr lang="th-TH" altLang="en-US" sz="2800" dirty="0" smtClean="0"/>
              <a:t>พิจารณา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statements: 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sz="2800" i="1" dirty="0" smtClean="0"/>
              <a:t>x</a:t>
            </a:r>
            <a:r>
              <a:rPr lang="en-US" altLang="en-US" sz="2800" dirty="0" smtClean="0"/>
              <a:t>&gt;3, </a:t>
            </a:r>
            <a:r>
              <a:rPr lang="th-TH" altLang="en-US" sz="2800" dirty="0" smtClean="0"/>
              <a:t>   </a:t>
            </a:r>
            <a:r>
              <a:rPr lang="en-US" altLang="en-US" sz="2800" i="1" dirty="0" smtClean="0"/>
              <a:t>x</a:t>
            </a:r>
            <a:r>
              <a:rPr lang="en-US" altLang="en-US" sz="2800" dirty="0" smtClean="0"/>
              <a:t>=</a:t>
            </a:r>
            <a:r>
              <a:rPr lang="en-US" altLang="en-US" sz="2800" i="1" dirty="0" smtClean="0"/>
              <a:t>y</a:t>
            </a:r>
            <a:r>
              <a:rPr lang="en-US" altLang="en-US" sz="2800" dirty="0" smtClean="0"/>
              <a:t>+3</a:t>
            </a:r>
            <a:r>
              <a:rPr lang="en-US" altLang="en-US" sz="2800" dirty="0" smtClean="0"/>
              <a:t>, </a:t>
            </a:r>
            <a:r>
              <a:rPr lang="th-TH" altLang="en-US" sz="2800" dirty="0" smtClean="0"/>
              <a:t>   </a:t>
            </a:r>
            <a:r>
              <a:rPr lang="en-US" altLang="en-US" sz="2800" i="1" dirty="0" err="1" smtClean="0"/>
              <a:t>x</a:t>
            </a:r>
            <a:r>
              <a:rPr lang="en-US" altLang="en-US" sz="2800" dirty="0" err="1" smtClean="0"/>
              <a:t>+</a:t>
            </a:r>
            <a:r>
              <a:rPr lang="en-US" altLang="en-US" sz="2800" i="1" dirty="0" err="1" smtClean="0"/>
              <a:t>y</a:t>
            </a:r>
            <a:r>
              <a:rPr lang="en-US" altLang="en-US" sz="2800" dirty="0" smtClean="0"/>
              <a:t>=</a:t>
            </a:r>
            <a:r>
              <a:rPr lang="en-US" altLang="en-US" sz="2800" i="1" dirty="0" smtClean="0"/>
              <a:t>z</a:t>
            </a:r>
            <a:endParaRPr lang="en-US" altLang="en-US" sz="2800" i="1" dirty="0" smtClean="0"/>
          </a:p>
          <a:p>
            <a:r>
              <a:rPr lang="th-TH" altLang="en-US" sz="2800" dirty="0" smtClean="0"/>
              <a:t>สัญลักษณ์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&gt;, +, = </a:t>
            </a:r>
            <a:r>
              <a:rPr lang="th-TH" altLang="en-US" sz="2800" dirty="0" smtClean="0"/>
              <a:t>ย่อมาจากความสัมพันธ์ระหว่าง</a:t>
            </a:r>
            <a:r>
              <a:rPr lang="en-US" altLang="en-US" sz="2800" dirty="0" smtClean="0"/>
              <a:t> </a:t>
            </a:r>
            <a:r>
              <a:rPr lang="en-US" altLang="en-US" sz="2800" i="1" dirty="0" smtClean="0"/>
              <a:t>x</a:t>
            </a:r>
            <a:r>
              <a:rPr lang="en-US" altLang="en-US" sz="2800" dirty="0" smtClean="0"/>
              <a:t> </a:t>
            </a:r>
            <a:r>
              <a:rPr lang="th-TH" altLang="en-US" sz="2800" dirty="0" smtClean="0"/>
              <a:t>และ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3</a:t>
            </a:r>
            <a:r>
              <a:rPr lang="en-US" altLang="en-US" sz="2800" dirty="0" smtClean="0"/>
              <a:t>,</a:t>
            </a:r>
            <a:r>
              <a:rPr lang="th-TH" altLang="en-US" sz="2800" dirty="0" smtClean="0"/>
              <a:t> ระหว่าง</a:t>
            </a:r>
            <a:r>
              <a:rPr lang="en-US" altLang="en-US" sz="2800" dirty="0" smtClean="0"/>
              <a:t> </a:t>
            </a:r>
            <a:r>
              <a:rPr lang="en-US" altLang="en-US" sz="2800" i="1" dirty="0" smtClean="0"/>
              <a:t>x</a:t>
            </a:r>
            <a:r>
              <a:rPr lang="th-TH" altLang="en-US" sz="2800" dirty="0"/>
              <a:t> </a:t>
            </a:r>
            <a:r>
              <a:rPr lang="en-US" altLang="en-US" sz="2800" dirty="0" smtClean="0"/>
              <a:t> </a:t>
            </a:r>
            <a:r>
              <a:rPr lang="en-US" altLang="en-US" sz="2800" i="1" dirty="0" smtClean="0"/>
              <a:t>y</a:t>
            </a:r>
            <a:r>
              <a:rPr lang="en-US" altLang="en-US" sz="2800" dirty="0" smtClean="0"/>
              <a:t> </a:t>
            </a:r>
            <a:r>
              <a:rPr lang="th-TH" altLang="en-US" sz="2800" dirty="0" smtClean="0"/>
              <a:t>และ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4, </a:t>
            </a:r>
            <a:r>
              <a:rPr lang="th-TH" altLang="en-US" sz="2800" dirty="0" smtClean="0"/>
              <a:t>ระหว่าง </a:t>
            </a:r>
            <a:r>
              <a:rPr lang="en-US" altLang="en-US" sz="2800" i="1" dirty="0" smtClean="0"/>
              <a:t>x</a:t>
            </a:r>
            <a:r>
              <a:rPr lang="th-TH" altLang="en-US" sz="2800" dirty="0"/>
              <a:t> </a:t>
            </a:r>
            <a:r>
              <a:rPr lang="en-US" altLang="en-US" sz="2800" i="1" dirty="0" smtClean="0"/>
              <a:t>y</a:t>
            </a:r>
            <a:r>
              <a:rPr lang="en-US" altLang="en-US" sz="2800" dirty="0" smtClean="0"/>
              <a:t> </a:t>
            </a:r>
            <a:r>
              <a:rPr lang="th-TH" altLang="en-US" sz="2800" dirty="0" smtClean="0"/>
              <a:t>และ </a:t>
            </a:r>
            <a:r>
              <a:rPr lang="en-US" altLang="en-US" sz="2800" i="1" dirty="0" smtClean="0"/>
              <a:t>z</a:t>
            </a:r>
            <a:r>
              <a:rPr lang="th-TH" altLang="en-US" sz="2800" dirty="0" smtClean="0"/>
              <a:t> ตามลำดับ</a:t>
            </a:r>
            <a:endParaRPr lang="en-US" altLang="en-US" sz="2800" dirty="0" smtClean="0"/>
          </a:p>
          <a:p>
            <a:r>
              <a:rPr lang="th-TH" altLang="en-US" sz="2800" dirty="0" smtClean="0"/>
              <a:t>ความสัมพันธ์นี้จะเป็นจริง หรือ ไม่ ขึ้นอยู่กับค่าของตัวแปร </a:t>
            </a:r>
            <a:r>
              <a:rPr lang="en-US" altLang="en-US" sz="2800" dirty="0" smtClean="0"/>
              <a:t>x, y </a:t>
            </a:r>
            <a:r>
              <a:rPr lang="th-TH" altLang="en-US" sz="2800" dirty="0" smtClean="0"/>
              <a:t>และ </a:t>
            </a:r>
            <a:r>
              <a:rPr lang="en-US" altLang="en-US" sz="2800" dirty="0" smtClean="0"/>
              <a:t>z</a:t>
            </a:r>
            <a:endParaRPr lang="en-US" altLang="en-US" sz="2800" dirty="0" smtClean="0"/>
          </a:p>
          <a:p>
            <a:r>
              <a:rPr lang="en-US" altLang="en-US" sz="2800" b="1" u="sng" dirty="0" smtClean="0"/>
              <a:t>Predicate</a:t>
            </a:r>
            <a:r>
              <a:rPr lang="en-US" altLang="en-US" sz="2800" dirty="0" smtClean="0"/>
              <a:t> </a:t>
            </a:r>
            <a:r>
              <a:rPr lang="th-TH" altLang="en-US" sz="2800" dirty="0" smtClean="0"/>
              <a:t>คือคุณสมบัติที่ยืนยันหรือปฏิเสธค่าความจริง จากตัวแปร </a:t>
            </a:r>
            <a:r>
              <a:rPr lang="en-US" altLang="en-US" sz="2800" dirty="0" smtClean="0"/>
              <a:t>(variable)</a:t>
            </a:r>
            <a:r>
              <a:rPr lang="th-TH" altLang="en-US" sz="2800" dirty="0" smtClean="0"/>
              <a:t> ของ</a:t>
            </a:r>
            <a:r>
              <a:rPr lang="en-US" altLang="ja-JP" sz="2800" dirty="0" smtClean="0"/>
              <a:t> </a:t>
            </a:r>
            <a:r>
              <a:rPr lang="en-US" altLang="ja-JP" sz="2800" dirty="0" smtClean="0"/>
              <a:t>statement</a:t>
            </a:r>
          </a:p>
          <a:p>
            <a:r>
              <a:rPr lang="th-TH" altLang="en-US" sz="2800" b="1" dirty="0" smtClean="0"/>
              <a:t>ตัวอย่าง </a:t>
            </a:r>
            <a:r>
              <a:rPr lang="en-US" altLang="en-US" sz="2800" b="1" dirty="0" smtClean="0"/>
              <a:t>statement </a:t>
            </a:r>
            <a:r>
              <a:rPr lang="en-US" altLang="en-US" sz="2800" dirty="0" smtClean="0"/>
              <a:t>: </a:t>
            </a:r>
            <a:r>
              <a:rPr lang="ja-JP" altLang="en-US" sz="2800" dirty="0" smtClean="0"/>
              <a:t>‘</a:t>
            </a:r>
            <a:r>
              <a:rPr lang="en-US" altLang="ja-JP" sz="2800" i="1" dirty="0" smtClean="0"/>
              <a:t>x</a:t>
            </a:r>
            <a:r>
              <a:rPr lang="en-US" altLang="ja-JP" sz="2800" dirty="0" smtClean="0"/>
              <a:t> </a:t>
            </a:r>
            <a:r>
              <a:rPr lang="th-TH" altLang="ja-JP" sz="2800" dirty="0" smtClean="0"/>
              <a:t>มากกว่า</a:t>
            </a:r>
            <a:r>
              <a:rPr lang="en-US" altLang="ja-JP" sz="2800" dirty="0" smtClean="0"/>
              <a:t> </a:t>
            </a:r>
            <a:r>
              <a:rPr lang="en-US" altLang="ja-JP" sz="2800" dirty="0" smtClean="0"/>
              <a:t>3</a:t>
            </a:r>
            <a:r>
              <a:rPr lang="ja-JP" altLang="en-US" sz="2800" dirty="0" smtClean="0"/>
              <a:t>’</a:t>
            </a:r>
            <a:endParaRPr lang="en-US" altLang="ja-JP" sz="2800" dirty="0" smtClean="0"/>
          </a:p>
          <a:p>
            <a:pPr lvl="1"/>
            <a:r>
              <a:rPr lang="ja-JP" altLang="en-US" sz="2400" i="1" dirty="0" smtClean="0"/>
              <a:t>‘</a:t>
            </a:r>
            <a:r>
              <a:rPr lang="en-US" altLang="ja-JP" sz="2400" i="1" dirty="0" smtClean="0"/>
              <a:t>x</a:t>
            </a:r>
            <a:r>
              <a:rPr lang="ja-JP" altLang="en-US" sz="2400" i="1" dirty="0" smtClean="0"/>
              <a:t>’</a:t>
            </a:r>
            <a:r>
              <a:rPr lang="en-US" altLang="ja-JP" sz="2400" dirty="0" smtClean="0"/>
              <a:t> </a:t>
            </a:r>
            <a:r>
              <a:rPr lang="th-TH" altLang="ja-JP" sz="2400" dirty="0" smtClean="0"/>
              <a:t>คือตัวแปร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‘</a:t>
            </a:r>
            <a:r>
              <a:rPr lang="th-TH" altLang="ja-JP" sz="2400" dirty="0" smtClean="0"/>
              <a:t>มากกว่า</a:t>
            </a:r>
            <a:r>
              <a:rPr lang="en-US" altLang="ja-JP" sz="2400" dirty="0" smtClean="0"/>
              <a:t> </a:t>
            </a:r>
            <a:r>
              <a:rPr lang="en-US" altLang="ja-JP" sz="2400" dirty="0" smtClean="0"/>
              <a:t>3</a:t>
            </a:r>
            <a:r>
              <a:rPr lang="ja-JP" altLang="en-US" sz="2400" dirty="0" smtClean="0"/>
              <a:t>’</a:t>
            </a:r>
            <a:r>
              <a:rPr lang="en-US" altLang="ja-JP" sz="2400" dirty="0" smtClean="0"/>
              <a:t> </a:t>
            </a:r>
            <a:r>
              <a:rPr lang="th-TH" altLang="ja-JP" sz="2400" dirty="0" smtClean="0"/>
              <a:t>คือ </a:t>
            </a:r>
            <a:r>
              <a:rPr lang="en-US" altLang="ja-JP" sz="2400" dirty="0" smtClean="0"/>
              <a:t>predicate</a:t>
            </a: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94886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Negation</a:t>
            </a:r>
            <a:r>
              <a:rPr lang="en-US" altLang="en-US" b="1" dirty="0" smtClean="0"/>
              <a:t>: </a:t>
            </a:r>
            <a:r>
              <a:rPr lang="th-TH" altLang="en-US" b="1" dirty="0" smtClean="0"/>
              <a:t>แบบฝึกหัด</a:t>
            </a:r>
            <a:endParaRPr lang="en-US" altLang="en-US" dirty="0" smtClean="0"/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dirty="0" smtClean="0"/>
              <a:t>จงเขียน </a:t>
            </a:r>
            <a:r>
              <a:rPr lang="en-US" altLang="en-US" dirty="0" smtClean="0"/>
              <a:t>statement </a:t>
            </a:r>
            <a:r>
              <a:rPr lang="th-TH" altLang="en-US" dirty="0" smtClean="0"/>
              <a:t>ด้านล่างใหม่โดยการนำนเสธเข้าไปข้างใน</a:t>
            </a:r>
            <a:r>
              <a:rPr lang="en-US" altLang="en-US" dirty="0" smtClean="0"/>
              <a:t>:</a:t>
            </a:r>
            <a:endParaRPr lang="th-TH" altLang="en-US" dirty="0"/>
          </a:p>
          <a:p>
            <a:pPr lvl="1"/>
            <a:r>
              <a:rPr lang="en-US" sz="3200" dirty="0" smtClean="0">
                <a:sym typeface="Symbol"/>
              </a:rPr>
              <a:t> </a:t>
            </a:r>
            <a:r>
              <a:rPr lang="en-US" altLang="en-US" sz="3200" dirty="0" smtClean="0">
                <a:sym typeface="Symbol" panose="05050102010706020507" pitchFamily="18" charset="2"/>
              </a:rPr>
              <a:t></a:t>
            </a:r>
            <a:r>
              <a:rPr lang="en-US" altLang="en-US" sz="3200" i="1" dirty="0" smtClean="0"/>
              <a:t>x</a:t>
            </a:r>
            <a:r>
              <a:rPr lang="en-US" altLang="en-US" sz="3200" dirty="0" smtClean="0">
                <a:sym typeface="Symbol" panose="05050102010706020507" pitchFamily="18" charset="2"/>
              </a:rPr>
              <a:t> ( </a:t>
            </a:r>
            <a:r>
              <a:rPr lang="en-US" altLang="en-US" sz="3200" i="1" dirty="0" smtClean="0">
                <a:sym typeface="Symbol" panose="05050102010706020507" pitchFamily="18" charset="2"/>
              </a:rPr>
              <a:t>y</a:t>
            </a:r>
            <a:r>
              <a:rPr lang="en-US" altLang="en-US" sz="3200" dirty="0" smtClean="0">
                <a:sym typeface="Symbol" panose="05050102010706020507" pitchFamily="18" charset="2"/>
              </a:rPr>
              <a:t> </a:t>
            </a:r>
            <a:r>
              <a:rPr lang="en-US" altLang="en-US" sz="3200" i="1" dirty="0" smtClean="0"/>
              <a:t>z</a:t>
            </a:r>
            <a:r>
              <a:rPr lang="en-US" altLang="en-US" sz="3200" i="1" dirty="0" smtClean="0">
                <a:sym typeface="Symbol" panose="05050102010706020507" pitchFamily="18" charset="2"/>
              </a:rPr>
              <a:t> </a:t>
            </a:r>
            <a:r>
              <a:rPr lang="en-US" altLang="en-US" sz="3200" i="1" dirty="0" smtClean="0"/>
              <a:t>P</a:t>
            </a:r>
            <a:r>
              <a:rPr lang="en-US" altLang="en-US" sz="3200" dirty="0" smtClean="0"/>
              <a:t>(</a:t>
            </a:r>
            <a:r>
              <a:rPr lang="en-US" altLang="en-US" sz="3200" i="1" dirty="0" err="1" smtClean="0"/>
              <a:t>x,y,z</a:t>
            </a:r>
            <a:r>
              <a:rPr lang="en-US" altLang="en-US" sz="3200" dirty="0" smtClean="0"/>
              <a:t>) </a:t>
            </a:r>
            <a:r>
              <a:rPr lang="en-US" altLang="en-US" sz="3200" dirty="0" smtClean="0">
                <a:sym typeface="Symbol" panose="05050102010706020507" pitchFamily="18" charset="2"/>
              </a:rPr>
              <a:t> </a:t>
            </a:r>
            <a:r>
              <a:rPr lang="en-US" altLang="en-US" sz="3200" i="1" dirty="0" smtClean="0"/>
              <a:t> z</a:t>
            </a:r>
            <a:r>
              <a:rPr lang="en-US" altLang="en-US" sz="3200" dirty="0" smtClean="0">
                <a:sym typeface="Symbol" panose="05050102010706020507" pitchFamily="18" charset="2"/>
              </a:rPr>
              <a:t> </a:t>
            </a:r>
            <a:r>
              <a:rPr lang="en-US" altLang="en-US" sz="3200" i="1" dirty="0" smtClean="0"/>
              <a:t>y</a:t>
            </a:r>
            <a:r>
              <a:rPr lang="en-US" altLang="en-US" sz="3200" dirty="0" smtClean="0">
                <a:sym typeface="Symbol" panose="05050102010706020507" pitchFamily="18" charset="2"/>
              </a:rPr>
              <a:t> </a:t>
            </a:r>
            <a:r>
              <a:rPr lang="en-US" altLang="en-US" sz="3200" i="1" dirty="0" smtClean="0"/>
              <a:t>P</a:t>
            </a:r>
            <a:r>
              <a:rPr lang="en-US" altLang="en-US" sz="3200" dirty="0" smtClean="0"/>
              <a:t>(</a:t>
            </a:r>
            <a:r>
              <a:rPr lang="en-US" altLang="en-US" sz="3200" i="1" dirty="0" err="1" smtClean="0"/>
              <a:t>x,y,z</a:t>
            </a:r>
            <a:r>
              <a:rPr lang="en-US" altLang="en-US" sz="3200" dirty="0" smtClean="0"/>
              <a:t>))</a:t>
            </a:r>
          </a:p>
          <a:p>
            <a:pPr lvl="1"/>
            <a:endParaRPr lang="en-US" altLang="en-US" sz="3200" dirty="0"/>
          </a:p>
          <a:p>
            <a:pPr marL="366713" lvl="1" indent="0">
              <a:buNone/>
            </a:pPr>
            <a:endParaRPr lang="en-US" altLang="en-US" sz="3200" dirty="0" smtClean="0"/>
          </a:p>
          <a:p>
            <a:pPr marL="366713" lvl="1" indent="0">
              <a:buNone/>
            </a:pPr>
            <a:endParaRPr lang="en-US" altLang="en-US" sz="3200" dirty="0"/>
          </a:p>
          <a:p>
            <a:pPr marL="366713" lvl="1" indent="0">
              <a:buNone/>
            </a:pPr>
            <a:endParaRPr lang="th-TH" altLang="en-US" sz="3200" dirty="0"/>
          </a:p>
          <a:p>
            <a:pPr lvl="1"/>
            <a:r>
              <a:rPr lang="en-US" altLang="en-US" sz="3200" b="1" dirty="0" smtClean="0">
                <a:sym typeface="Symbol" panose="05050102010706020507" pitchFamily="18" charset="2"/>
              </a:rPr>
              <a:t> </a:t>
            </a:r>
            <a:r>
              <a:rPr lang="en-US" altLang="en-US" sz="3200" b="1" dirty="0">
                <a:sym typeface="Symbol" panose="05050102010706020507" pitchFamily="18" charset="2"/>
              </a:rPr>
              <a:t></a:t>
            </a:r>
            <a:r>
              <a:rPr lang="en-US" altLang="en-US" sz="3200" i="1" dirty="0">
                <a:sym typeface="Symbol" panose="05050102010706020507" pitchFamily="18" charset="2"/>
              </a:rPr>
              <a:t>x</a:t>
            </a:r>
            <a:r>
              <a:rPr lang="en-US" altLang="en-US" sz="3200" dirty="0">
                <a:sym typeface="Symbol" panose="05050102010706020507" pitchFamily="18" charset="2"/>
              </a:rPr>
              <a:t> </a:t>
            </a:r>
            <a:r>
              <a:rPr lang="en-US" altLang="en-US" sz="3200" b="1" dirty="0">
                <a:sym typeface="Symbol" panose="05050102010706020507" pitchFamily="18" charset="2"/>
              </a:rPr>
              <a:t></a:t>
            </a:r>
            <a:r>
              <a:rPr lang="en-US" altLang="en-US" sz="3200" i="1" dirty="0">
                <a:sym typeface="Symbol" panose="05050102010706020507" pitchFamily="18" charset="2"/>
              </a:rPr>
              <a:t>y</a:t>
            </a:r>
            <a:r>
              <a:rPr lang="en-US" altLang="en-US" sz="3200" dirty="0">
                <a:sym typeface="Symbol" panose="05050102010706020507" pitchFamily="18" charset="2"/>
              </a:rPr>
              <a:t> (</a:t>
            </a:r>
            <a:r>
              <a:rPr lang="en-US" altLang="en-US" sz="3200" dirty="0" smtClean="0">
                <a:sym typeface="Symbol" panose="05050102010706020507" pitchFamily="18" charset="2"/>
              </a:rPr>
              <a:t> </a:t>
            </a:r>
            <a:r>
              <a:rPr lang="en-US" altLang="en-US" sz="3200" i="1" dirty="0"/>
              <a:t>x</a:t>
            </a:r>
            <a:r>
              <a:rPr lang="en-US" altLang="en-US" sz="3200" baseline="30000" dirty="0"/>
              <a:t>2</a:t>
            </a:r>
            <a:r>
              <a:rPr lang="en-US" altLang="en-US" sz="3200" dirty="0"/>
              <a:t> </a:t>
            </a:r>
            <a:r>
              <a:rPr lang="en-US" altLang="en-US" sz="3200" dirty="0">
                <a:sym typeface="Symbol" panose="05050102010706020507" pitchFamily="18" charset="2"/>
              </a:rPr>
              <a:t> </a:t>
            </a:r>
            <a:r>
              <a:rPr lang="en-US" altLang="en-US" sz="3200" i="1" dirty="0" smtClean="0">
                <a:sym typeface="Symbol" panose="05050102010706020507" pitchFamily="18" charset="2"/>
              </a:rPr>
              <a:t>y )</a:t>
            </a:r>
            <a:endParaRPr lang="en-US" altLang="en-US" sz="3200" i="1" dirty="0">
              <a:sym typeface="Symbol" panose="05050102010706020507" pitchFamily="18" charset="2"/>
            </a:endParaRPr>
          </a:p>
          <a:p>
            <a:pPr marL="0" indent="0" algn="ctr">
              <a:buNone/>
            </a:pPr>
            <a:endParaRPr lang="th-TH" altLang="en-US" dirty="0" smtClean="0"/>
          </a:p>
          <a:p>
            <a:pPr>
              <a:buFont typeface="Arial" panose="020B0604020202020204" pitchFamily="34" charset="0"/>
              <a:buNone/>
            </a:pPr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981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en-US" b="1" dirty="0" smtClean="0"/>
              <a:t>แบบฝึกหัดทำส่ง</a:t>
            </a:r>
            <a:endParaRPr lang="th-TH" altLang="en-US" b="1" dirty="0" smtClean="0"/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28800"/>
            <a:ext cx="8784975" cy="5040312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th-TH" sz="2600" dirty="0" smtClean="0">
                <a:sym typeface="Symbol" pitchFamily="18" charset="2"/>
              </a:rPr>
              <a:t>จงเขียนเป็นประโยคสัญลักษณ์โดยใช้ตัวบ่งปริมาณ </a:t>
            </a:r>
            <a:r>
              <a:rPr lang="th-TH" sz="2600" dirty="0" smtClean="0">
                <a:sym typeface="Symbol" pitchFamily="18" charset="2"/>
              </a:rPr>
              <a:t>เมื่อ </a:t>
            </a:r>
            <a:r>
              <a:rPr lang="en-US" sz="2600" dirty="0" smtClean="0">
                <a:sym typeface="Symbol" pitchFamily="18" charset="2"/>
              </a:rPr>
              <a:t>universe of discourse </a:t>
            </a:r>
            <a:r>
              <a:rPr lang="th-TH" sz="2600" dirty="0" smtClean="0">
                <a:sym typeface="Symbol" pitchFamily="18" charset="2"/>
              </a:rPr>
              <a:t>เป็น</a:t>
            </a:r>
            <a:r>
              <a:rPr lang="th-TH" sz="2600" dirty="0" smtClean="0">
                <a:sym typeface="Symbol" pitchFamily="18" charset="2"/>
              </a:rPr>
              <a:t>เซตของจำนวนจริง</a:t>
            </a:r>
          </a:p>
          <a:p>
            <a:pPr lvl="2">
              <a:defRPr/>
            </a:pPr>
            <a:r>
              <a:rPr lang="th-TH" sz="2600" dirty="0" smtClean="0">
                <a:sym typeface="Symbol" pitchFamily="18" charset="2"/>
              </a:rPr>
              <a:t>มีจำนวนจริง </a:t>
            </a:r>
            <a:r>
              <a:rPr lang="en-US" altLang="ja-JP" sz="2600" dirty="0" smtClean="0">
                <a:ea typeface="MS PGothic" pitchFamily="34" charset="-128"/>
                <a:sym typeface="Symbol" pitchFamily="18" charset="2"/>
              </a:rPr>
              <a:t>x </a:t>
            </a:r>
            <a:r>
              <a:rPr lang="th-TH" altLang="ja-JP" sz="2600" dirty="0" smtClean="0">
                <a:sym typeface="Symbol" pitchFamily="18" charset="2"/>
              </a:rPr>
              <a:t>ซึ่ง </a:t>
            </a:r>
            <a:r>
              <a:rPr lang="en-US" altLang="ja-JP" sz="2600" dirty="0" smtClean="0">
                <a:ea typeface="MS PGothic" pitchFamily="34" charset="-128"/>
                <a:sym typeface="Symbol" pitchFamily="18" charset="2"/>
              </a:rPr>
              <a:t>x + 0 </a:t>
            </a:r>
            <a:r>
              <a:rPr lang="en-US" altLang="ja-JP" sz="2600" dirty="0" smtClean="0">
                <a:ea typeface="MS PGothic" pitchFamily="34" charset="-128"/>
                <a:sym typeface="Symbol" pitchFamily="18" charset="2"/>
              </a:rPr>
              <a:t>= 2x</a:t>
            </a:r>
            <a:endParaRPr lang="th-TH" sz="2600" dirty="0" smtClean="0">
              <a:sym typeface="Symbol" pitchFamily="18" charset="2"/>
            </a:endParaRPr>
          </a:p>
          <a:p>
            <a:pPr lvl="2">
              <a:defRPr/>
            </a:pPr>
            <a:r>
              <a:rPr lang="th-TH" sz="2600" dirty="0" smtClean="0">
                <a:sym typeface="Symbol" pitchFamily="18" charset="2"/>
              </a:rPr>
              <a:t>มี </a:t>
            </a:r>
            <a:r>
              <a:rPr lang="en-US" altLang="ja-JP" sz="2600" dirty="0" smtClean="0">
                <a:ea typeface="MS PGothic" pitchFamily="34" charset="-128"/>
                <a:sym typeface="Symbol" pitchFamily="18" charset="2"/>
              </a:rPr>
              <a:t>x </a:t>
            </a:r>
            <a:r>
              <a:rPr lang="th-TH" altLang="ja-JP" sz="2600" dirty="0" smtClean="0">
                <a:sym typeface="Symbol" pitchFamily="18" charset="2"/>
              </a:rPr>
              <a:t>และ </a:t>
            </a:r>
            <a:r>
              <a:rPr lang="en-US" altLang="ja-JP" sz="2600" dirty="0" smtClean="0">
                <a:ea typeface="MS PGothic" pitchFamily="34" charset="-128"/>
                <a:sym typeface="Symbol" pitchFamily="18" charset="2"/>
              </a:rPr>
              <a:t>y</a:t>
            </a:r>
            <a:r>
              <a:rPr lang="th-TH" altLang="ja-JP" sz="2600" dirty="0" smtClean="0">
                <a:sym typeface="Symbol" pitchFamily="18" charset="2"/>
              </a:rPr>
              <a:t> บางตัวบวกกันได้ 5</a:t>
            </a:r>
            <a:endParaRPr lang="th-TH" sz="2600" dirty="0" smtClean="0">
              <a:sym typeface="Symbol" pitchFamily="18" charset="2"/>
            </a:endParaRPr>
          </a:p>
          <a:p>
            <a:pPr lvl="2">
              <a:defRPr/>
            </a:pPr>
            <a:r>
              <a:rPr lang="th-TH" sz="2600" dirty="0" smtClean="0">
                <a:sym typeface="Symbol" pitchFamily="18" charset="2"/>
              </a:rPr>
              <a:t>มี </a:t>
            </a:r>
            <a:r>
              <a:rPr lang="en-US" altLang="ja-JP" sz="2600" dirty="0" smtClean="0">
                <a:ea typeface="MS PGothic" pitchFamily="34" charset="-128"/>
                <a:sym typeface="Symbol" pitchFamily="18" charset="2"/>
              </a:rPr>
              <a:t>x</a:t>
            </a:r>
            <a:r>
              <a:rPr lang="th-TH" sz="2600" dirty="0" smtClean="0">
                <a:sym typeface="Symbol" pitchFamily="18" charset="2"/>
              </a:rPr>
              <a:t> บางตัว เมื่อคูณกับ </a:t>
            </a:r>
            <a:r>
              <a:rPr lang="en-US" altLang="ja-JP" sz="2600" dirty="0" smtClean="0">
                <a:ea typeface="MS PGothic" pitchFamily="34" charset="-128"/>
                <a:sym typeface="Symbol" pitchFamily="18" charset="2"/>
              </a:rPr>
              <a:t>y</a:t>
            </a:r>
            <a:r>
              <a:rPr lang="th-TH" sz="2600" dirty="0" smtClean="0">
                <a:sym typeface="Symbol" pitchFamily="18" charset="2"/>
              </a:rPr>
              <a:t> ทุกตัวจะได้ </a:t>
            </a:r>
            <a:r>
              <a:rPr lang="en-US" altLang="ja-JP" sz="2600" dirty="0" smtClean="0">
                <a:ea typeface="MS PGothic" pitchFamily="34" charset="-128"/>
                <a:sym typeface="Symbol" pitchFamily="18" charset="2"/>
              </a:rPr>
              <a:t>y</a:t>
            </a:r>
            <a:r>
              <a:rPr lang="th-TH" sz="2600" dirty="0" smtClean="0">
                <a:sym typeface="Symbol" pitchFamily="18" charset="2"/>
              </a:rPr>
              <a:t> เสมอ</a:t>
            </a:r>
          </a:p>
          <a:p>
            <a:pPr marL="514350" indent="-514350" eaLnBrk="1" hangingPunct="1">
              <a:buFont typeface="+mj-lt"/>
              <a:buAutoNum type="arabicPeriod" startAt="2"/>
              <a:defRPr/>
            </a:pPr>
            <a:r>
              <a:rPr lang="th-TH" sz="2600" dirty="0" smtClean="0"/>
              <a:t>กำหนดให้</a:t>
            </a:r>
            <a:r>
              <a:rPr lang="en-US" sz="2600" dirty="0" smtClean="0"/>
              <a:t> universe of discourse </a:t>
            </a:r>
            <a:r>
              <a:rPr lang="en-US" sz="2600" dirty="0" smtClean="0"/>
              <a:t>= {1, 2, 3} </a:t>
            </a:r>
            <a:r>
              <a:rPr lang="th-TH" sz="2600" dirty="0" smtClean="0"/>
              <a:t>และ</a:t>
            </a:r>
            <a:r>
              <a:rPr lang="th-TH" sz="2600" i="1" dirty="0" smtClean="0"/>
              <a:t> </a:t>
            </a:r>
            <a:r>
              <a:rPr lang="en-US" sz="2600" i="1" dirty="0" smtClean="0"/>
              <a:t>P(</a:t>
            </a:r>
            <a:r>
              <a:rPr lang="en-US" sz="2600" i="1" dirty="0" err="1" smtClean="0"/>
              <a:t>x,y</a:t>
            </a:r>
            <a:r>
              <a:rPr lang="en-US" sz="2600" i="1" dirty="0" smtClean="0"/>
              <a:t>)= </a:t>
            </a:r>
            <a:r>
              <a:rPr lang="en-US" sz="2600" i="1" dirty="0" smtClean="0"/>
              <a:t>(x/y=1</a:t>
            </a:r>
            <a:r>
              <a:rPr lang="en-US" sz="2600" i="1" dirty="0" smtClean="0"/>
              <a:t>) </a:t>
            </a:r>
            <a:r>
              <a:rPr lang="th-TH" sz="2600" dirty="0" smtClean="0"/>
              <a:t>จงหาค่าความจริงของ</a:t>
            </a:r>
          </a:p>
          <a:p>
            <a:pPr marL="1189037" lvl="2" indent="-514350">
              <a:spcAft>
                <a:spcPts val="0"/>
              </a:spcAft>
              <a:defRPr/>
            </a:pPr>
            <a:r>
              <a:rPr lang="en-US" sz="2600" dirty="0" smtClean="0">
                <a:sym typeface="Symbol" pitchFamily="18" charset="2"/>
              </a:rPr>
              <a:t></a:t>
            </a:r>
            <a:r>
              <a:rPr lang="en-US" sz="2600" i="1" dirty="0" smtClean="0"/>
              <a:t>x </a:t>
            </a:r>
            <a:r>
              <a:rPr lang="en-US" sz="2600" dirty="0" smtClean="0">
                <a:sym typeface="Symbol" pitchFamily="18" charset="2"/>
              </a:rPr>
              <a:t></a:t>
            </a:r>
            <a:r>
              <a:rPr lang="en-US" sz="2600" i="1" dirty="0" smtClean="0">
                <a:sym typeface="Symbol" pitchFamily="18" charset="2"/>
              </a:rPr>
              <a:t>y P(</a:t>
            </a:r>
            <a:r>
              <a:rPr lang="en-US" sz="2600" i="1" dirty="0" err="1" smtClean="0">
                <a:sym typeface="Symbol" pitchFamily="18" charset="2"/>
              </a:rPr>
              <a:t>x,y</a:t>
            </a:r>
            <a:r>
              <a:rPr lang="en-US" sz="2600" i="1" dirty="0" smtClean="0">
                <a:sym typeface="Symbol" pitchFamily="18" charset="2"/>
              </a:rPr>
              <a:t>)</a:t>
            </a:r>
            <a:endParaRPr lang="en-US" sz="2600" dirty="0" smtClean="0">
              <a:sym typeface="Symbol" pitchFamily="18" charset="2"/>
            </a:endParaRPr>
          </a:p>
          <a:p>
            <a:pPr marL="1189037" lvl="2" indent="-514350">
              <a:spcAft>
                <a:spcPts val="0"/>
              </a:spcAft>
              <a:defRPr/>
            </a:pPr>
            <a:r>
              <a:rPr lang="en-US" sz="2600" dirty="0" smtClean="0">
                <a:sym typeface="Symbol" pitchFamily="18" charset="2"/>
              </a:rPr>
              <a:t></a:t>
            </a:r>
            <a:r>
              <a:rPr lang="en-US" sz="2600" i="1" dirty="0" smtClean="0"/>
              <a:t>x </a:t>
            </a:r>
            <a:r>
              <a:rPr lang="en-US" sz="2600" dirty="0" smtClean="0">
                <a:sym typeface="Symbol" pitchFamily="18" charset="2"/>
              </a:rPr>
              <a:t></a:t>
            </a:r>
            <a:r>
              <a:rPr lang="en-US" sz="2600" i="1" dirty="0" smtClean="0">
                <a:sym typeface="Symbol" pitchFamily="18" charset="2"/>
              </a:rPr>
              <a:t>y P(</a:t>
            </a:r>
            <a:r>
              <a:rPr lang="en-US" sz="2600" i="1" dirty="0" err="1" smtClean="0">
                <a:sym typeface="Symbol" pitchFamily="18" charset="2"/>
              </a:rPr>
              <a:t>x,y</a:t>
            </a:r>
            <a:r>
              <a:rPr lang="en-US" sz="2600" i="1" dirty="0" smtClean="0">
                <a:sym typeface="Symbol" pitchFamily="18" charset="2"/>
              </a:rPr>
              <a:t>)</a:t>
            </a:r>
            <a:endParaRPr lang="en-US" sz="2600" dirty="0" smtClean="0">
              <a:sym typeface="Symbol" pitchFamily="18" charset="2"/>
            </a:endParaRPr>
          </a:p>
          <a:p>
            <a:pPr marL="1189037" lvl="2" indent="-514350">
              <a:spcAft>
                <a:spcPts val="0"/>
              </a:spcAft>
              <a:defRPr/>
            </a:pPr>
            <a:r>
              <a:rPr lang="en-US" sz="2600" dirty="0" smtClean="0">
                <a:sym typeface="Symbol" pitchFamily="18" charset="2"/>
              </a:rPr>
              <a:t></a:t>
            </a:r>
            <a:r>
              <a:rPr lang="en-US" sz="2600" i="1" dirty="0" smtClean="0"/>
              <a:t>y </a:t>
            </a:r>
            <a:r>
              <a:rPr lang="en-US" sz="2600" dirty="0" smtClean="0">
                <a:sym typeface="Symbol" pitchFamily="18" charset="2"/>
              </a:rPr>
              <a:t></a:t>
            </a:r>
            <a:r>
              <a:rPr lang="en-US" sz="2600" i="1" dirty="0" smtClean="0">
                <a:sym typeface="Symbol" pitchFamily="18" charset="2"/>
              </a:rPr>
              <a:t>x P(</a:t>
            </a:r>
            <a:r>
              <a:rPr lang="en-US" sz="2600" i="1" dirty="0" err="1" smtClean="0">
                <a:sym typeface="Symbol" pitchFamily="18" charset="2"/>
              </a:rPr>
              <a:t>x,y</a:t>
            </a:r>
            <a:r>
              <a:rPr lang="en-US" sz="2600" i="1" dirty="0" smtClean="0">
                <a:sym typeface="Symbol" pitchFamily="18" charset="2"/>
              </a:rPr>
              <a:t>)</a:t>
            </a:r>
            <a:endParaRPr lang="en-US" sz="2600" dirty="0" smtClean="0">
              <a:sym typeface="Symbol" pitchFamily="18" charset="2"/>
            </a:endParaRPr>
          </a:p>
          <a:p>
            <a:pPr marL="1189037" lvl="2" indent="-514350">
              <a:spcAft>
                <a:spcPts val="0"/>
              </a:spcAft>
              <a:defRPr/>
            </a:pPr>
            <a:r>
              <a:rPr lang="en-US" sz="2600" dirty="0" smtClean="0">
                <a:sym typeface="Symbol" pitchFamily="18" charset="2"/>
              </a:rPr>
              <a:t></a:t>
            </a:r>
            <a:r>
              <a:rPr lang="en-US" sz="2600" i="1" dirty="0" smtClean="0"/>
              <a:t>y </a:t>
            </a:r>
            <a:r>
              <a:rPr lang="en-US" sz="2600" dirty="0" smtClean="0">
                <a:sym typeface="Symbol" pitchFamily="18" charset="2"/>
              </a:rPr>
              <a:t></a:t>
            </a:r>
            <a:r>
              <a:rPr lang="en-US" sz="2600" i="1" dirty="0" smtClean="0">
                <a:sym typeface="Symbol" pitchFamily="18" charset="2"/>
              </a:rPr>
              <a:t>x P(</a:t>
            </a:r>
            <a:r>
              <a:rPr lang="en-US" sz="2600" i="1" dirty="0" err="1" smtClean="0">
                <a:sym typeface="Symbol" pitchFamily="18" charset="2"/>
              </a:rPr>
              <a:t>x,y</a:t>
            </a:r>
            <a:r>
              <a:rPr lang="en-US" sz="2600" i="1" dirty="0" smtClean="0">
                <a:sym typeface="Symbol" pitchFamily="18" charset="2"/>
              </a:rPr>
              <a:t>)</a:t>
            </a: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126625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en-US" b="1" dirty="0"/>
              <a:t>แบบฝึกหัดทำส่ง</a:t>
            </a:r>
            <a:endParaRPr lang="th-TH" altLang="en-US" sz="60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60388" indent="-514350">
              <a:buFont typeface="+mj-lt"/>
              <a:buAutoNum type="arabicPeriod" startAt="3"/>
              <a:defRPr/>
            </a:pPr>
            <a:r>
              <a:rPr lang="th-TH" sz="2600" dirty="0" smtClean="0">
                <a:sym typeface="Symbol" pitchFamily="18" charset="2"/>
              </a:rPr>
              <a:t>จงเขียน </a:t>
            </a:r>
            <a:r>
              <a:rPr lang="en-US" sz="2600" dirty="0">
                <a:sym typeface="Symbol" pitchFamily="18" charset="2"/>
              </a:rPr>
              <a:t>predicate </a:t>
            </a:r>
            <a:r>
              <a:rPr lang="th-TH" sz="2600" dirty="0">
                <a:sym typeface="Symbol" pitchFamily="18" charset="2"/>
              </a:rPr>
              <a:t>ของ “มีคนไทยซึ่งเป็นผู้หญิง แต่ไม่มีผมยาว” และ </a:t>
            </a:r>
            <a:r>
              <a:rPr lang="en-US" sz="2600" dirty="0">
                <a:sym typeface="Symbol" pitchFamily="18" charset="2"/>
              </a:rPr>
              <a:t>predicate </a:t>
            </a:r>
            <a:r>
              <a:rPr lang="th-TH" sz="2600" dirty="0">
                <a:sym typeface="Symbol" pitchFamily="18" charset="2"/>
              </a:rPr>
              <a:t>ที่เป็น</a:t>
            </a:r>
            <a:r>
              <a:rPr lang="th-TH" sz="2600" dirty="0" smtClean="0">
                <a:sym typeface="Symbol" pitchFamily="18" charset="2"/>
              </a:rPr>
              <a:t>นิเสธ</a:t>
            </a:r>
          </a:p>
          <a:p>
            <a:pPr lvl="2">
              <a:defRPr/>
            </a:pPr>
            <a:r>
              <a:rPr lang="th-TH" sz="2600" dirty="0">
                <a:sym typeface="Symbol" pitchFamily="18" charset="2"/>
              </a:rPr>
              <a:t>กำหนด </a:t>
            </a:r>
            <a:r>
              <a:rPr lang="en-US" sz="2600" dirty="0">
                <a:sym typeface="Symbol" pitchFamily="18" charset="2"/>
              </a:rPr>
              <a:t>universe of discourse </a:t>
            </a:r>
            <a:r>
              <a:rPr lang="th-TH" sz="2600" dirty="0">
                <a:sym typeface="Symbol" pitchFamily="18" charset="2"/>
              </a:rPr>
              <a:t>คือ คนในประเทศไทย  </a:t>
            </a:r>
            <a:endParaRPr lang="en-US" sz="2600" dirty="0">
              <a:sym typeface="Symbol" pitchFamily="18" charset="2"/>
            </a:endParaRPr>
          </a:p>
          <a:p>
            <a:pPr lvl="2">
              <a:defRPr/>
            </a:pPr>
            <a:r>
              <a:rPr lang="en-US" sz="2600" dirty="0">
                <a:sym typeface="Symbol" pitchFamily="18" charset="2"/>
              </a:rPr>
              <a:t>W(x) </a:t>
            </a:r>
            <a:r>
              <a:rPr lang="th-TH" sz="2600" dirty="0">
                <a:sym typeface="Symbol" pitchFamily="18" charset="2"/>
              </a:rPr>
              <a:t>แทน “</a:t>
            </a:r>
            <a:r>
              <a:rPr lang="en-US" sz="2600" dirty="0">
                <a:sym typeface="Symbol" pitchFamily="18" charset="2"/>
              </a:rPr>
              <a:t>x </a:t>
            </a:r>
            <a:r>
              <a:rPr lang="th-TH" sz="2600" dirty="0">
                <a:sym typeface="Symbol" pitchFamily="18" charset="2"/>
              </a:rPr>
              <a:t>เป็นผู้หญิง”  </a:t>
            </a:r>
            <a:endParaRPr lang="en-US" sz="2600" dirty="0">
              <a:sym typeface="Symbol" pitchFamily="18" charset="2"/>
            </a:endParaRPr>
          </a:p>
          <a:p>
            <a:pPr lvl="2">
              <a:defRPr/>
            </a:pPr>
            <a:r>
              <a:rPr lang="en-US" sz="2600" dirty="0">
                <a:sym typeface="Symbol" pitchFamily="18" charset="2"/>
              </a:rPr>
              <a:t>L(x) </a:t>
            </a:r>
            <a:r>
              <a:rPr lang="th-TH" sz="2600" dirty="0">
                <a:sym typeface="Symbol" pitchFamily="18" charset="2"/>
              </a:rPr>
              <a:t>แทน “</a:t>
            </a:r>
            <a:r>
              <a:rPr lang="en-US" sz="2600" dirty="0">
                <a:sym typeface="Symbol" pitchFamily="18" charset="2"/>
              </a:rPr>
              <a:t>x </a:t>
            </a:r>
            <a:r>
              <a:rPr lang="th-TH" sz="2600" dirty="0">
                <a:sym typeface="Symbol" pitchFamily="18" charset="2"/>
              </a:rPr>
              <a:t>ผมยาว</a:t>
            </a:r>
            <a:r>
              <a:rPr lang="th-TH" sz="2600" dirty="0" smtClean="0">
                <a:sym typeface="Symbol" pitchFamily="18" charset="2"/>
              </a:rPr>
              <a:t>”</a:t>
            </a:r>
            <a:endParaRPr lang="en-US" sz="2600" dirty="0" smtClean="0">
              <a:sym typeface="Symbol" pitchFamily="18" charset="2"/>
            </a:endParaRPr>
          </a:p>
          <a:p>
            <a:pPr marL="685800" lvl="2" indent="0">
              <a:buNone/>
              <a:defRPr/>
            </a:pPr>
            <a:endParaRPr lang="th-TH" sz="2600" dirty="0" smtClean="0">
              <a:sym typeface="Symbol" pitchFamily="18" charset="2"/>
            </a:endParaRPr>
          </a:p>
          <a:p>
            <a:pPr marL="560388" indent="-514350">
              <a:buFont typeface="+mj-lt"/>
              <a:buAutoNum type="arabicPeriod" startAt="3"/>
              <a:defRPr/>
            </a:pPr>
            <a:r>
              <a:rPr lang="th-TH" sz="2600" dirty="0">
                <a:sym typeface="Symbol" pitchFamily="18" charset="2"/>
              </a:rPr>
              <a:t>จงหานิเสธของ</a:t>
            </a:r>
            <a:endParaRPr lang="en-US" sz="2600" dirty="0">
              <a:sym typeface="Symbol" pitchFamily="18" charset="2"/>
            </a:endParaRPr>
          </a:p>
          <a:p>
            <a:pPr lvl="2">
              <a:defRPr/>
            </a:pPr>
            <a:r>
              <a:rPr lang="en-US" sz="2600" dirty="0" smtClean="0">
                <a:sym typeface="Symbol" pitchFamily="18" charset="2"/>
              </a:rPr>
              <a:t></a:t>
            </a:r>
            <a:r>
              <a:rPr lang="en-US" sz="2600" dirty="0" err="1" smtClean="0">
                <a:sym typeface="Symbol" pitchFamily="18" charset="2"/>
              </a:rPr>
              <a:t>xy</a:t>
            </a:r>
            <a:r>
              <a:rPr lang="en-US" sz="2600" dirty="0" smtClean="0">
                <a:sym typeface="Symbol" pitchFamily="18" charset="2"/>
              </a:rPr>
              <a:t>(</a:t>
            </a:r>
            <a:r>
              <a:rPr lang="en-US" sz="2600" dirty="0" err="1" smtClean="0">
                <a:sym typeface="Symbol" pitchFamily="18" charset="2"/>
              </a:rPr>
              <a:t>xy</a:t>
            </a:r>
            <a:r>
              <a:rPr lang="en-US" sz="2600" dirty="0" smtClean="0">
                <a:sym typeface="Symbol" pitchFamily="18" charset="2"/>
              </a:rPr>
              <a:t>=1)</a:t>
            </a:r>
          </a:p>
          <a:p>
            <a:pPr lvl="2">
              <a:defRPr/>
            </a:pPr>
            <a:r>
              <a:rPr lang="en-US" sz="2600" dirty="0" smtClean="0">
                <a:sym typeface="Symbol" pitchFamily="18" charset="2"/>
              </a:rPr>
              <a:t></a:t>
            </a:r>
            <a:r>
              <a:rPr lang="en-US" sz="2600" dirty="0" smtClean="0">
                <a:sym typeface="Symbol" pitchFamily="18" charset="2"/>
              </a:rPr>
              <a:t>x(x&gt;0)  x(x</a:t>
            </a:r>
            <a:r>
              <a:rPr lang="en-US" sz="2600" baseline="30000" dirty="0" smtClean="0">
                <a:sym typeface="Symbol" pitchFamily="18" charset="2"/>
              </a:rPr>
              <a:t>2</a:t>
            </a:r>
            <a:r>
              <a:rPr lang="en-US" sz="2600" dirty="0" smtClean="0">
                <a:sym typeface="Symbol" pitchFamily="18" charset="2"/>
              </a:rPr>
              <a:t>&lt;0)</a:t>
            </a:r>
          </a:p>
          <a:p>
            <a:pPr lvl="2">
              <a:defRPr/>
            </a:pPr>
            <a:r>
              <a:rPr lang="en-US" sz="2600" dirty="0" smtClean="0">
                <a:sym typeface="Symbol" pitchFamily="18" charset="2"/>
              </a:rPr>
              <a:t></a:t>
            </a:r>
            <a:r>
              <a:rPr lang="en-US" sz="2600" dirty="0" smtClean="0">
                <a:sym typeface="Symbol" pitchFamily="18" charset="2"/>
              </a:rPr>
              <a:t>x(x0)  x(x0)</a:t>
            </a:r>
          </a:p>
        </p:txBody>
      </p:sp>
    </p:spTree>
    <p:extLst>
      <p:ext uri="{BB962C8B-B14F-4D97-AF65-F5344CB8AC3E}">
        <p14:creationId xmlns:p14="http://schemas.microsoft.com/office/powerpoint/2010/main" val="143364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/>
              <a:t>Predicate (2)</a:t>
            </a:r>
            <a:endParaRPr lang="en-US" altLang="en-US" b="1" dirty="0" smtClean="0"/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sz="2800" dirty="0" smtClean="0"/>
              <a:t>การที่จะเขียน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Predicate Logic </a:t>
            </a:r>
            <a:r>
              <a:rPr lang="ja-JP" altLang="en-US" sz="2800" dirty="0" smtClean="0"/>
              <a:t>‘</a:t>
            </a:r>
            <a:r>
              <a:rPr lang="en-US" altLang="ja-JP" sz="2800" i="1" dirty="0" smtClean="0"/>
              <a:t>x</a:t>
            </a:r>
            <a:r>
              <a:rPr lang="en-US" altLang="ja-JP" sz="2800" dirty="0" smtClean="0"/>
              <a:t> </a:t>
            </a:r>
            <a:r>
              <a:rPr lang="th-TH" altLang="ja-JP" sz="2800" dirty="0" smtClean="0"/>
              <a:t>มากกว่า</a:t>
            </a:r>
            <a:r>
              <a:rPr lang="en-US" altLang="ja-JP" sz="2800" dirty="0" smtClean="0"/>
              <a:t> </a:t>
            </a:r>
            <a:r>
              <a:rPr lang="en-US" altLang="ja-JP" sz="2800" dirty="0" smtClean="0"/>
              <a:t>3</a:t>
            </a:r>
            <a:r>
              <a:rPr lang="ja-JP" altLang="en-US" sz="2800" dirty="0" smtClean="0"/>
              <a:t>’</a:t>
            </a:r>
            <a:endParaRPr lang="en-US" altLang="ja-JP" sz="2800" dirty="0" smtClean="0"/>
          </a:p>
          <a:p>
            <a:pPr lvl="1"/>
            <a:r>
              <a:rPr lang="th-TH" altLang="en-US" sz="2400" b="1" dirty="0" smtClean="0"/>
              <a:t>ขั้นตอนที่ </a:t>
            </a:r>
            <a:r>
              <a:rPr lang="en-US" altLang="en-US" sz="2400" b="1" dirty="0" smtClean="0"/>
              <a:t>1 :</a:t>
            </a:r>
            <a:r>
              <a:rPr lang="en-US" altLang="en-US" sz="2400" dirty="0" smtClean="0"/>
              <a:t> </a:t>
            </a:r>
            <a:r>
              <a:rPr lang="th-TH" altLang="en-US" sz="2400" dirty="0" smtClean="0"/>
              <a:t>สร้างสัญลักษณ์สำหรับ</a:t>
            </a:r>
            <a:r>
              <a:rPr lang="en-US" altLang="en-US" sz="2400" dirty="0" smtClean="0"/>
              <a:t> Predicate </a:t>
            </a:r>
            <a:endParaRPr lang="th-TH" altLang="en-US" sz="2400" dirty="0" smtClean="0"/>
          </a:p>
          <a:p>
            <a:pPr lvl="2"/>
            <a:r>
              <a:rPr lang="en-US" altLang="en-US" sz="2100" dirty="0" smtClean="0"/>
              <a:t>P(  ) </a:t>
            </a:r>
            <a:r>
              <a:rPr lang="th-TH" altLang="en-US" sz="2100" dirty="0" smtClean="0"/>
              <a:t>แทน </a:t>
            </a:r>
            <a:r>
              <a:rPr lang="en-US" altLang="en-US" sz="2100" dirty="0" smtClean="0"/>
              <a:t>Predicate </a:t>
            </a:r>
            <a:r>
              <a:rPr lang="th-TH" altLang="en-US" sz="2100" dirty="0" smtClean="0"/>
              <a:t>มากกว่า </a:t>
            </a:r>
            <a:r>
              <a:rPr lang="en-US" altLang="en-US" sz="2100" dirty="0" smtClean="0"/>
              <a:t>3</a:t>
            </a:r>
            <a:endParaRPr lang="en-US" altLang="en-US" sz="2100" b="1" dirty="0" smtClean="0"/>
          </a:p>
          <a:p>
            <a:pPr lvl="1"/>
            <a:r>
              <a:rPr lang="th-TH" altLang="en-US" sz="2400" b="1" dirty="0" smtClean="0"/>
              <a:t>ขั้นตอนที่ </a:t>
            </a:r>
            <a:r>
              <a:rPr lang="en-US" altLang="en-US" sz="2400" b="1" dirty="0" smtClean="0"/>
              <a:t>2 :</a:t>
            </a:r>
            <a:r>
              <a:rPr lang="en-US" altLang="en-US" sz="2400" dirty="0" smtClean="0"/>
              <a:t> </a:t>
            </a:r>
            <a:r>
              <a:rPr lang="th-TH" altLang="en-US" sz="2400" dirty="0" smtClean="0"/>
              <a:t>นำตัวแปรนั้นๆ ใส่เป็น</a:t>
            </a:r>
            <a:r>
              <a:rPr lang="en-US" altLang="en-US" sz="2400" dirty="0" smtClean="0"/>
              <a:t> </a:t>
            </a:r>
            <a:r>
              <a:rPr lang="en-US" altLang="en-US" sz="2400" dirty="0" smtClean="0"/>
              <a:t>argument </a:t>
            </a:r>
            <a:r>
              <a:rPr lang="th-TH" altLang="en-US" sz="2400" dirty="0" smtClean="0"/>
              <a:t>ให้กับ </a:t>
            </a:r>
            <a:r>
              <a:rPr lang="en-US" altLang="en-US" sz="2400" dirty="0" smtClean="0"/>
              <a:t>Predicate </a:t>
            </a:r>
          </a:p>
          <a:p>
            <a:pPr lvl="2"/>
            <a:r>
              <a:rPr lang="en-US" altLang="en-US" sz="2100" i="1" dirty="0" smtClean="0"/>
              <a:t>P</a:t>
            </a:r>
            <a:r>
              <a:rPr lang="en-US" altLang="en-US" sz="2100" dirty="0" smtClean="0"/>
              <a:t>(</a:t>
            </a:r>
            <a:r>
              <a:rPr lang="en-US" altLang="en-US" sz="2100" i="1" dirty="0" smtClean="0"/>
              <a:t>x</a:t>
            </a:r>
            <a:r>
              <a:rPr lang="en-US" altLang="en-US" sz="2100" dirty="0" smtClean="0"/>
              <a:t>)</a:t>
            </a:r>
          </a:p>
          <a:p>
            <a:r>
              <a:rPr lang="th-TH" altLang="en-US" dirty="0" smtClean="0"/>
              <a:t>คำเรียกใช้</a:t>
            </a:r>
            <a:endParaRPr lang="en-US" altLang="en-US" dirty="0" smtClean="0"/>
          </a:p>
          <a:p>
            <a:pPr lvl="1"/>
            <a:r>
              <a:rPr lang="en-US" altLang="en-US" i="1" dirty="0" smtClean="0"/>
              <a:t>P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) </a:t>
            </a:r>
            <a:r>
              <a:rPr lang="th-TH" altLang="en-US" dirty="0" smtClean="0"/>
              <a:t>เป็น</a:t>
            </a:r>
            <a:r>
              <a:rPr lang="en-US" altLang="en-US" dirty="0" smtClean="0"/>
              <a:t> </a:t>
            </a:r>
            <a:r>
              <a:rPr lang="en-US" altLang="en-US" dirty="0" smtClean="0"/>
              <a:t>statement</a:t>
            </a:r>
          </a:p>
          <a:p>
            <a:pPr lvl="1"/>
            <a:r>
              <a:rPr lang="en-US" altLang="en-US" i="1" dirty="0" smtClean="0"/>
              <a:t>P </a:t>
            </a:r>
            <a:r>
              <a:rPr lang="th-TH" altLang="en-US" dirty="0" smtClean="0"/>
              <a:t>คือ</a:t>
            </a:r>
            <a:r>
              <a:rPr lang="th-TH" altLang="en-US" i="1" dirty="0" smtClean="0"/>
              <a:t> </a:t>
            </a:r>
            <a:r>
              <a:rPr lang="en-US" altLang="en-US" dirty="0" smtClean="0"/>
              <a:t>predicate</a:t>
            </a:r>
            <a:endParaRPr lang="en-US" altLang="en-US" i="1" dirty="0" smtClean="0"/>
          </a:p>
          <a:p>
            <a:pPr lvl="1"/>
            <a:r>
              <a:rPr lang="en-US" altLang="en-US" i="1" dirty="0" smtClean="0"/>
              <a:t>x </a:t>
            </a:r>
            <a:r>
              <a:rPr lang="th-TH" altLang="en-US" dirty="0" smtClean="0"/>
              <a:t>คือ</a:t>
            </a:r>
            <a:r>
              <a:rPr lang="en-US" altLang="en-US" dirty="0" smtClean="0"/>
              <a:t> </a:t>
            </a:r>
            <a:r>
              <a:rPr lang="en-US" altLang="en-US" dirty="0" smtClean="0"/>
              <a:t>argument</a:t>
            </a:r>
          </a:p>
          <a:p>
            <a:pPr lvl="1"/>
            <a:r>
              <a:rPr lang="en-US" altLang="en-US" dirty="0" smtClean="0"/>
              <a:t>P(5) </a:t>
            </a:r>
            <a:r>
              <a:rPr lang="th-TH" altLang="en-US" dirty="0" smtClean="0"/>
              <a:t>เป็น</a:t>
            </a:r>
            <a:r>
              <a:rPr lang="en-US" altLang="en-US" dirty="0" smtClean="0"/>
              <a:t> </a:t>
            </a:r>
            <a:r>
              <a:rPr lang="en-US" altLang="en-US" dirty="0" smtClean="0"/>
              <a:t>proposition</a:t>
            </a:r>
          </a:p>
        </p:txBody>
      </p:sp>
    </p:spTree>
    <p:extLst>
      <p:ext uri="{BB962C8B-B14F-4D97-AF65-F5344CB8AC3E}">
        <p14:creationId xmlns:p14="http://schemas.microsoft.com/office/powerpoint/2010/main" val="328012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Predicate Logic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บางครั้งเรียกว่า </a:t>
            </a:r>
            <a:r>
              <a:rPr lang="en-US" dirty="0" smtClean="0"/>
              <a:t>Predicate Calculus </a:t>
            </a:r>
            <a:endParaRPr lang="th-TH" dirty="0" smtClean="0"/>
          </a:p>
          <a:p>
            <a:r>
              <a:rPr lang="th-TH" dirty="0" smtClean="0"/>
              <a:t>เป็นกระบวนการตรรกะที่มีความซับซ้อนกว่า </a:t>
            </a:r>
            <a:r>
              <a:rPr lang="en-US" dirty="0" smtClean="0"/>
              <a:t>Propositional Logic</a:t>
            </a:r>
          </a:p>
          <a:p>
            <a:r>
              <a:rPr lang="th-TH" dirty="0" smtClean="0"/>
              <a:t>แต่มีการอนุมานเพื่อให้ได้ค่าความจริงใหม่จากค่าความจริงที่มีอยู่แล้ว</a:t>
            </a:r>
          </a:p>
          <a:p>
            <a:r>
              <a:rPr lang="th-TH" dirty="0" smtClean="0"/>
              <a:t>องค์ประกอบพื้นฐานของ </a:t>
            </a:r>
            <a:r>
              <a:rPr lang="en-US" dirty="0" smtClean="0"/>
              <a:t>Predicate Logic </a:t>
            </a:r>
            <a:r>
              <a:rPr lang="th-TH" dirty="0" smtClean="0"/>
              <a:t>จะประกอบด้วย</a:t>
            </a:r>
          </a:p>
          <a:p>
            <a:pPr lvl="1"/>
            <a:r>
              <a:rPr lang="th-TH" dirty="0" smtClean="0"/>
              <a:t>ตัวอักษร </a:t>
            </a:r>
            <a:r>
              <a:rPr lang="en-US" dirty="0" smtClean="0"/>
              <a:t>(Alphabet)</a:t>
            </a:r>
          </a:p>
          <a:p>
            <a:pPr lvl="1"/>
            <a:r>
              <a:rPr lang="th-TH" dirty="0" smtClean="0"/>
              <a:t>ส่วนแสดงความสัมพันธ์ </a:t>
            </a:r>
            <a:r>
              <a:rPr lang="en-US" dirty="0" smtClean="0"/>
              <a:t>(Predicate)</a:t>
            </a:r>
          </a:p>
          <a:p>
            <a:pPr lvl="1"/>
            <a:r>
              <a:rPr lang="th-TH" dirty="0" smtClean="0"/>
              <a:t>ตัวเชื่อม </a:t>
            </a:r>
            <a:r>
              <a:rPr lang="en-US" dirty="0" smtClean="0"/>
              <a:t>(Connective)</a:t>
            </a:r>
          </a:p>
          <a:p>
            <a:pPr lvl="1"/>
            <a:r>
              <a:rPr lang="th-TH" dirty="0" smtClean="0"/>
              <a:t>ตัวบ่งปริมาณ </a:t>
            </a:r>
            <a:r>
              <a:rPr lang="en-US" dirty="0" smtClean="0"/>
              <a:t>(Quantifier)</a:t>
            </a:r>
          </a:p>
          <a:p>
            <a:pPr lvl="1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97570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Predicate Logic : </a:t>
            </a:r>
            <a:r>
              <a:rPr lang="th-TH" b="1" dirty="0" smtClean="0"/>
              <a:t>ตัวอักษร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ตัวอักษร เป็นองค์ประกอบที่เป็นส่วนของตัวอักษรที่ใช้ในกระบวนการของ </a:t>
            </a:r>
            <a:r>
              <a:rPr lang="en-US" dirty="0" smtClean="0"/>
              <a:t>Predicate Logic </a:t>
            </a:r>
            <a:r>
              <a:rPr lang="th-TH" dirty="0" smtClean="0"/>
              <a:t>ประกอบด้วย</a:t>
            </a:r>
          </a:p>
          <a:p>
            <a:pPr lvl="1"/>
            <a:r>
              <a:rPr lang="th-TH" b="1" dirty="0" smtClean="0">
                <a:solidFill>
                  <a:srgbClr val="0070C0"/>
                </a:solidFill>
              </a:rPr>
              <a:t>ค่าคงที่ </a:t>
            </a:r>
            <a:r>
              <a:rPr lang="en-US" b="1" dirty="0" smtClean="0">
                <a:solidFill>
                  <a:srgbClr val="0070C0"/>
                </a:solidFill>
              </a:rPr>
              <a:t>(Constant) </a:t>
            </a:r>
            <a:r>
              <a:rPr lang="th-TH" dirty="0" smtClean="0"/>
              <a:t>เป็นค่าที่ใช้บอกถึงความหมายที่ชัดเจนแน่นอน เช่น</a:t>
            </a:r>
          </a:p>
          <a:p>
            <a:pPr lvl="2"/>
            <a:r>
              <a:rPr lang="en-US" dirty="0" smtClean="0"/>
              <a:t>GARFIELD </a:t>
            </a:r>
            <a:r>
              <a:rPr lang="th-TH" dirty="0" smtClean="0"/>
              <a:t>แทนความหมายของแมว</a:t>
            </a:r>
          </a:p>
          <a:p>
            <a:pPr lvl="2"/>
            <a:r>
              <a:rPr lang="en-US" dirty="0" smtClean="0"/>
              <a:t>SURASAK </a:t>
            </a:r>
            <a:r>
              <a:rPr lang="th-TH" dirty="0" smtClean="0"/>
              <a:t>แทนความหมายของคน เพศชาย</a:t>
            </a:r>
          </a:p>
          <a:p>
            <a:pPr lvl="1"/>
            <a:r>
              <a:rPr lang="th-TH" b="1" dirty="0" smtClean="0">
                <a:solidFill>
                  <a:srgbClr val="0070C0"/>
                </a:solidFill>
              </a:rPr>
              <a:t>ตัวแปร </a:t>
            </a:r>
            <a:r>
              <a:rPr lang="en-US" b="1" dirty="0" smtClean="0">
                <a:solidFill>
                  <a:srgbClr val="0070C0"/>
                </a:solidFill>
              </a:rPr>
              <a:t>(Variable) </a:t>
            </a:r>
            <a:r>
              <a:rPr lang="th-TH" dirty="0" smtClean="0"/>
              <a:t>คือ การระบุถึงความหมายในภาพรวม ไม่เฉพาะเจาะจง</a:t>
            </a:r>
          </a:p>
          <a:p>
            <a:pPr lvl="2"/>
            <a:r>
              <a:rPr lang="en-US" dirty="0" smtClean="0"/>
              <a:t>cat  </a:t>
            </a:r>
            <a:r>
              <a:rPr lang="th-TH" dirty="0" smtClean="0"/>
              <a:t>หมายถึงสัตว์ที่เป็นแมว แต่ไม่ได้ระบุถึงพันธุ์</a:t>
            </a:r>
          </a:p>
          <a:p>
            <a:pPr lvl="2"/>
            <a:r>
              <a:rPr lang="en-US" dirty="0" smtClean="0"/>
              <a:t>father </a:t>
            </a:r>
            <a:r>
              <a:rPr lang="th-TH" dirty="0" smtClean="0"/>
              <a:t>หมายถึงพ่อคน แต่ไม่ได้ระบุว่าพ่อใคร</a:t>
            </a:r>
          </a:p>
          <a:p>
            <a:pPr lvl="1"/>
            <a:r>
              <a:rPr lang="th-TH" b="1" dirty="0" smtClean="0">
                <a:solidFill>
                  <a:srgbClr val="0070C0"/>
                </a:solidFill>
              </a:rPr>
              <a:t>ฟังก์ชัน </a:t>
            </a:r>
            <a:r>
              <a:rPr lang="en-US" b="1" dirty="0" smtClean="0">
                <a:solidFill>
                  <a:srgbClr val="0070C0"/>
                </a:solidFill>
              </a:rPr>
              <a:t>(Function) </a:t>
            </a:r>
            <a:r>
              <a:rPr lang="th-TH" dirty="0" smtClean="0"/>
              <a:t>คือส่วนที่ใช้ในการบ่งบอกโดเมนขององค์ประกอบ</a:t>
            </a:r>
          </a:p>
          <a:p>
            <a:pPr lvl="2"/>
            <a:r>
              <a:rPr lang="en-US" dirty="0" smtClean="0"/>
              <a:t>cat(GARFIELD) </a:t>
            </a:r>
            <a:r>
              <a:rPr lang="th-TH" dirty="0" smtClean="0"/>
              <a:t>เป็นฟังก์ชันสำหรับหาว่า </a:t>
            </a:r>
            <a:r>
              <a:rPr lang="en-US" dirty="0" smtClean="0"/>
              <a:t>GARFIELD </a:t>
            </a:r>
            <a:r>
              <a:rPr lang="th-TH" dirty="0" smtClean="0"/>
              <a:t>เป็นแมวพันธุ์อะไร</a:t>
            </a:r>
          </a:p>
          <a:p>
            <a:pPr lvl="2"/>
            <a:r>
              <a:rPr lang="en-US" dirty="0" smtClean="0"/>
              <a:t>father(SURASAK) </a:t>
            </a:r>
            <a:r>
              <a:rPr lang="th-TH" dirty="0" smtClean="0"/>
              <a:t>เป็นฟังก์ชันสำหรับหาว่าพ่อของ </a:t>
            </a:r>
            <a:r>
              <a:rPr lang="en-US" dirty="0" smtClean="0"/>
              <a:t>SURASAK </a:t>
            </a:r>
            <a:r>
              <a:rPr lang="th-TH" dirty="0" smtClean="0"/>
              <a:t>คือใคร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63832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Predicate Logic : </a:t>
            </a:r>
            <a:r>
              <a:rPr lang="th-TH" b="1" dirty="0" smtClean="0"/>
              <a:t>ส่วนแสดงความสัมพันธ์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81128"/>
          </a:xfrm>
        </p:spPr>
        <p:txBody>
          <a:bodyPr/>
          <a:lstStyle/>
          <a:p>
            <a:r>
              <a:rPr lang="th-TH" dirty="0" smtClean="0"/>
              <a:t>เป็นส่วนที่ใช้แสดงความสัมพันธ์ระหว่างองค์ประกอบ ซึ่งจะช่วยขยายความเข้าใจในค่าที่แสดงว่ามีความสัมพันธ์กันอย่างไร เช่น</a:t>
            </a:r>
          </a:p>
          <a:p>
            <a:pPr lvl="1"/>
            <a:r>
              <a:rPr lang="en-US" sz="2400" dirty="0" smtClean="0"/>
              <a:t>MAN(SURASAK)	</a:t>
            </a:r>
            <a:r>
              <a:rPr lang="en-US" sz="2400" dirty="0" smtClean="0">
                <a:solidFill>
                  <a:srgbClr val="0070C0"/>
                </a:solidFill>
              </a:rPr>
              <a:t>SURASAK </a:t>
            </a:r>
            <a:r>
              <a:rPr lang="th-TH" sz="2400" dirty="0" smtClean="0">
                <a:solidFill>
                  <a:srgbClr val="0070C0"/>
                </a:solidFill>
              </a:rPr>
              <a:t>เป็นผู้ชาย</a:t>
            </a:r>
          </a:p>
          <a:p>
            <a:pPr lvl="1"/>
            <a:r>
              <a:rPr lang="en-US" sz="2400" dirty="0" smtClean="0"/>
              <a:t>LIKES(BOB, PUI)   </a:t>
            </a:r>
            <a:r>
              <a:rPr lang="en-US" sz="2400" dirty="0" smtClean="0">
                <a:solidFill>
                  <a:srgbClr val="0070C0"/>
                </a:solidFill>
              </a:rPr>
              <a:t>BOB </a:t>
            </a:r>
            <a:r>
              <a:rPr lang="th-TH" sz="2400" dirty="0" smtClean="0">
                <a:solidFill>
                  <a:srgbClr val="0070C0"/>
                </a:solidFill>
              </a:rPr>
              <a:t>ชอบ </a:t>
            </a:r>
            <a:r>
              <a:rPr lang="en-US" sz="2400" dirty="0" smtClean="0">
                <a:solidFill>
                  <a:srgbClr val="0070C0"/>
                </a:solidFill>
              </a:rPr>
              <a:t>PUI</a:t>
            </a:r>
            <a:endParaRPr lang="th-TH" sz="2400" dirty="0" smtClean="0">
              <a:solidFill>
                <a:srgbClr val="0070C0"/>
              </a:solidFill>
            </a:endParaRPr>
          </a:p>
          <a:p>
            <a:pPr lvl="1"/>
            <a:r>
              <a:rPr lang="en-US" sz="2400" dirty="0" smtClean="0"/>
              <a:t>OLDER(SURASAK, father(CHAI))  </a:t>
            </a:r>
            <a:r>
              <a:rPr lang="en-US" sz="2400" dirty="0" smtClean="0">
                <a:solidFill>
                  <a:srgbClr val="0070C0"/>
                </a:solidFill>
              </a:rPr>
              <a:t>SURASAK </a:t>
            </a:r>
            <a:r>
              <a:rPr lang="th-TH" sz="2400" dirty="0" smtClean="0">
                <a:solidFill>
                  <a:srgbClr val="0070C0"/>
                </a:solidFill>
              </a:rPr>
              <a:t>แก่กว่าพ่อของ </a:t>
            </a:r>
            <a:r>
              <a:rPr lang="en-US" sz="2400" dirty="0" smtClean="0">
                <a:solidFill>
                  <a:srgbClr val="0070C0"/>
                </a:solidFill>
              </a:rPr>
              <a:t>CHAI</a:t>
            </a:r>
          </a:p>
          <a:p>
            <a:pPr lvl="1"/>
            <a:endParaRPr lang="en-US" sz="1000" dirty="0" smtClean="0">
              <a:solidFill>
                <a:srgbClr val="0070C0"/>
              </a:solidFill>
            </a:endParaRPr>
          </a:p>
          <a:p>
            <a:r>
              <a:rPr lang="th-TH" sz="2700" dirty="0" smtClean="0"/>
              <a:t>ตัวอย่างชื่อเรียกประเภทของ </a:t>
            </a:r>
            <a:r>
              <a:rPr lang="en-US" sz="2700" dirty="0" smtClean="0"/>
              <a:t>Predicate</a:t>
            </a:r>
          </a:p>
          <a:p>
            <a:pPr lvl="1"/>
            <a:r>
              <a:rPr lang="en-US" altLang="en-US" sz="2400" dirty="0"/>
              <a:t>Father(x): </a:t>
            </a:r>
            <a:r>
              <a:rPr lang="en-US" altLang="en-US" sz="2400" dirty="0" smtClean="0"/>
              <a:t>	unary </a:t>
            </a:r>
            <a:r>
              <a:rPr lang="en-US" altLang="en-US" sz="2400" dirty="0"/>
              <a:t>predicate</a:t>
            </a:r>
          </a:p>
          <a:p>
            <a:pPr lvl="1"/>
            <a:r>
              <a:rPr lang="en-US" altLang="en-US" sz="2400" dirty="0"/>
              <a:t>Brother(</a:t>
            </a:r>
            <a:r>
              <a:rPr lang="en-US" altLang="en-US" sz="2400" dirty="0" err="1"/>
              <a:t>x,y</a:t>
            </a:r>
            <a:r>
              <a:rPr lang="en-US" altLang="en-US" sz="2400" dirty="0"/>
              <a:t>): </a:t>
            </a:r>
            <a:r>
              <a:rPr lang="en-US" altLang="en-US" sz="2400" dirty="0" smtClean="0"/>
              <a:t>	binary </a:t>
            </a:r>
            <a:r>
              <a:rPr lang="en-US" altLang="en-US" sz="2400" dirty="0"/>
              <a:t>predicate</a:t>
            </a:r>
          </a:p>
          <a:p>
            <a:pPr lvl="1"/>
            <a:r>
              <a:rPr lang="en-US" altLang="en-US" sz="2400" dirty="0"/>
              <a:t>Sum(</a:t>
            </a:r>
            <a:r>
              <a:rPr lang="en-US" altLang="en-US" sz="2400" dirty="0" err="1"/>
              <a:t>x,y,z</a:t>
            </a:r>
            <a:r>
              <a:rPr lang="en-US" altLang="en-US" sz="2400" dirty="0"/>
              <a:t>): </a:t>
            </a:r>
            <a:r>
              <a:rPr lang="en-US" altLang="en-US" sz="2400" dirty="0" smtClean="0"/>
              <a:t>	ternary </a:t>
            </a:r>
            <a:r>
              <a:rPr lang="en-US" altLang="en-US" sz="2400" dirty="0"/>
              <a:t>predicate</a:t>
            </a:r>
          </a:p>
          <a:p>
            <a:pPr lvl="1"/>
            <a:r>
              <a:rPr lang="en-US" altLang="en-US" sz="2400" dirty="0"/>
              <a:t>P(</a:t>
            </a:r>
            <a:r>
              <a:rPr lang="en-US" altLang="en-US" sz="2400" dirty="0" err="1"/>
              <a:t>x,y,z,t</a:t>
            </a:r>
            <a:r>
              <a:rPr lang="en-US" altLang="en-US" sz="2400" dirty="0"/>
              <a:t>): </a:t>
            </a:r>
            <a:r>
              <a:rPr lang="en-US" altLang="en-US" sz="2400" dirty="0" smtClean="0"/>
              <a:t>		n-</a:t>
            </a:r>
            <a:r>
              <a:rPr lang="en-US" altLang="en-US" sz="2400" dirty="0" err="1" smtClean="0"/>
              <a:t>ary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predicate</a:t>
            </a:r>
          </a:p>
          <a:p>
            <a:endParaRPr lang="en-US" sz="27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28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Propositional </a:t>
            </a:r>
            <a:r>
              <a:rPr lang="en-US" altLang="en-US" dirty="0" smtClean="0"/>
              <a:t>Functions</a:t>
            </a:r>
            <a:endParaRPr lang="en-US" altLang="en-US" dirty="0" smtClean="0"/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sz="2800" b="1" dirty="0" smtClean="0"/>
              <a:t>นิยาม</a:t>
            </a:r>
            <a:r>
              <a:rPr lang="en-US" altLang="en-US" sz="2800" b="1" dirty="0" smtClean="0"/>
              <a:t>:</a:t>
            </a:r>
            <a:r>
              <a:rPr lang="en-US" altLang="en-US" sz="2800" dirty="0" smtClean="0"/>
              <a:t>  statement </a:t>
            </a:r>
            <a:r>
              <a:rPr lang="th-TH" altLang="en-US" sz="2800" dirty="0" smtClean="0"/>
              <a:t>ที่อยู่ในรูปแบบ</a:t>
            </a:r>
            <a:r>
              <a:rPr lang="en-US" altLang="en-US" sz="2800" dirty="0" smtClean="0"/>
              <a:t> </a:t>
            </a:r>
            <a:r>
              <a:rPr lang="en-US" altLang="en-US" sz="2800" i="1" dirty="0" smtClean="0"/>
              <a:t>P</a:t>
            </a:r>
            <a:r>
              <a:rPr lang="en-US" altLang="en-US" sz="2800" dirty="0" smtClean="0"/>
              <a:t>(</a:t>
            </a:r>
            <a:r>
              <a:rPr lang="en-US" altLang="en-US" sz="2800" i="1" dirty="0" smtClean="0"/>
              <a:t>x</a:t>
            </a:r>
            <a:r>
              <a:rPr lang="en-US" altLang="en-US" sz="2800" baseline="-25000" dirty="0" smtClean="0"/>
              <a:t>1</a:t>
            </a:r>
            <a:r>
              <a:rPr lang="en-US" altLang="en-US" sz="2800" dirty="0" smtClean="0"/>
              <a:t>,</a:t>
            </a:r>
            <a:r>
              <a:rPr lang="en-US" altLang="en-US" sz="2800" i="1" dirty="0" smtClean="0"/>
              <a:t>x</a:t>
            </a:r>
            <a:r>
              <a:rPr lang="en-US" altLang="en-US" sz="2800" baseline="-25000" dirty="0" smtClean="0"/>
              <a:t>2</a:t>
            </a:r>
            <a:r>
              <a:rPr lang="en-US" altLang="en-US" sz="2800" dirty="0" smtClean="0"/>
              <a:t>,…, </a:t>
            </a:r>
            <a:r>
              <a:rPr lang="en-US" altLang="en-US" sz="2800" i="1" dirty="0" err="1" smtClean="0"/>
              <a:t>x</a:t>
            </a:r>
            <a:r>
              <a:rPr lang="en-US" altLang="en-US" sz="2800" i="1" baseline="-25000" dirty="0" err="1" smtClean="0"/>
              <a:t>n</a:t>
            </a:r>
            <a:r>
              <a:rPr lang="en-US" altLang="en-US" sz="2800" dirty="0" smtClean="0"/>
              <a:t>) </a:t>
            </a:r>
            <a:r>
              <a:rPr lang="th-TH" altLang="en-US" sz="2800" dirty="0" smtClean="0"/>
              <a:t>คือค่าของ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propositional symbol </a:t>
            </a:r>
            <a:r>
              <a:rPr lang="en-US" altLang="en-US" sz="2800" i="1" dirty="0" smtClean="0"/>
              <a:t>P</a:t>
            </a:r>
            <a:r>
              <a:rPr lang="en-US" altLang="en-US" sz="2800" dirty="0" smtClean="0"/>
              <a:t>.</a:t>
            </a:r>
            <a:endParaRPr lang="en-US" altLang="en-US" sz="2800" dirty="0" smtClean="0"/>
          </a:p>
          <a:p>
            <a:r>
              <a:rPr lang="th-TH" altLang="en-US" sz="2800" dirty="0" smtClean="0"/>
              <a:t>จากตัวอย่าง</a:t>
            </a:r>
            <a:r>
              <a:rPr lang="en-US" altLang="en-US" sz="2800" dirty="0" smtClean="0"/>
              <a:t>  </a:t>
            </a:r>
            <a:r>
              <a:rPr lang="en-US" altLang="en-US" sz="2400" dirty="0" smtClean="0"/>
              <a:t>(</a:t>
            </a:r>
            <a:r>
              <a:rPr lang="en-US" altLang="en-US" sz="2400" i="1" dirty="0" smtClean="0"/>
              <a:t>x</a:t>
            </a:r>
            <a:r>
              <a:rPr lang="en-US" altLang="en-US" sz="2400" baseline="-25000" dirty="0" smtClean="0"/>
              <a:t>1</a:t>
            </a:r>
            <a:r>
              <a:rPr lang="en-US" altLang="en-US" sz="2400" dirty="0" smtClean="0"/>
              <a:t>,</a:t>
            </a:r>
            <a:r>
              <a:rPr lang="en-US" altLang="en-US" sz="2400" i="1" dirty="0" smtClean="0"/>
              <a:t>x</a:t>
            </a:r>
            <a:r>
              <a:rPr lang="en-US" altLang="en-US" sz="2400" baseline="-25000" dirty="0" smtClean="0"/>
              <a:t>2</a:t>
            </a:r>
            <a:r>
              <a:rPr lang="en-US" altLang="en-US" sz="2400" dirty="0" smtClean="0"/>
              <a:t>,…, </a:t>
            </a:r>
            <a:r>
              <a:rPr lang="en-US" altLang="en-US" sz="2400" i="1" dirty="0" err="1" smtClean="0"/>
              <a:t>x</a:t>
            </a:r>
            <a:r>
              <a:rPr lang="en-US" altLang="en-US" sz="2400" i="1" baseline="-25000" dirty="0" err="1" smtClean="0"/>
              <a:t>n</a:t>
            </a:r>
            <a:r>
              <a:rPr lang="en-US" altLang="en-US" sz="2400" dirty="0" smtClean="0"/>
              <a:t>) </a:t>
            </a:r>
            <a:r>
              <a:rPr lang="th-TH" altLang="en-US" sz="2400" dirty="0" smtClean="0"/>
              <a:t>คือ </a:t>
            </a:r>
            <a:r>
              <a:rPr lang="en-US" altLang="en-US" sz="2400" i="1" dirty="0" smtClean="0"/>
              <a:t>n</a:t>
            </a:r>
            <a:r>
              <a:rPr lang="en-US" altLang="en-US" sz="2400" dirty="0" smtClean="0"/>
              <a:t>-tuple </a:t>
            </a:r>
            <a:r>
              <a:rPr lang="th-TH" altLang="en-US" sz="2400" dirty="0" smtClean="0"/>
              <a:t>และ</a:t>
            </a:r>
            <a:r>
              <a:rPr lang="en-US" altLang="en-US" sz="2400" dirty="0" smtClean="0"/>
              <a:t> </a:t>
            </a:r>
            <a:r>
              <a:rPr lang="en-US" altLang="en-US" sz="2400" i="1" dirty="0" smtClean="0"/>
              <a:t>P</a:t>
            </a:r>
            <a:r>
              <a:rPr lang="en-US" altLang="en-US" sz="2400" dirty="0" smtClean="0"/>
              <a:t> </a:t>
            </a:r>
            <a:r>
              <a:rPr lang="th-TH" altLang="en-US" sz="2400" dirty="0" smtClean="0"/>
              <a:t>คือ</a:t>
            </a:r>
            <a:r>
              <a:rPr lang="en-US" altLang="en-US" sz="2400" dirty="0" smtClean="0"/>
              <a:t> predicate</a:t>
            </a:r>
            <a:endParaRPr lang="th-TH" altLang="en-US" sz="2400" dirty="0" smtClean="0"/>
          </a:p>
          <a:p>
            <a:pPr marL="0" indent="0">
              <a:buNone/>
            </a:pPr>
            <a:endParaRPr lang="en-US" altLang="en-US" sz="2400" dirty="0" smtClean="0"/>
          </a:p>
          <a:p>
            <a:r>
              <a:rPr lang="th-TH" altLang="en-US" sz="2800" dirty="0" smtClean="0"/>
              <a:t>เราสามารถเปรียบเทียบ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propositional </a:t>
            </a:r>
            <a:r>
              <a:rPr lang="en-US" altLang="en-US" sz="2800" dirty="0" smtClean="0"/>
              <a:t>function</a:t>
            </a:r>
            <a:r>
              <a:rPr lang="th-TH" altLang="en-US" sz="2800" dirty="0" smtClean="0"/>
              <a:t> </a:t>
            </a:r>
            <a:r>
              <a:rPr lang="en-US" altLang="en-US" sz="2800" dirty="0" smtClean="0"/>
              <a:t>(Predicate) </a:t>
            </a:r>
            <a:r>
              <a:rPr lang="th-TH" altLang="en-US" sz="2800" dirty="0" smtClean="0"/>
              <a:t>คือ ฟังก์ชันที่</a:t>
            </a:r>
          </a:p>
          <a:p>
            <a:pPr lvl="1"/>
            <a:r>
              <a:rPr lang="th-TH" altLang="en-US" sz="2400" dirty="0" smtClean="0"/>
              <a:t>สามารถประเมินค่า </a:t>
            </a:r>
            <a:r>
              <a:rPr lang="en-US" altLang="en-US" sz="2400" dirty="0" smtClean="0"/>
              <a:t>true </a:t>
            </a:r>
            <a:r>
              <a:rPr lang="th-TH" altLang="en-US" sz="2400" dirty="0" smtClean="0"/>
              <a:t>หรือ</a:t>
            </a:r>
            <a:r>
              <a:rPr lang="en-US" altLang="en-US" sz="2400" dirty="0" smtClean="0"/>
              <a:t> false</a:t>
            </a:r>
            <a:r>
              <a:rPr lang="th-TH" altLang="en-US" sz="2400" dirty="0" smtClean="0"/>
              <a:t> ได้</a:t>
            </a:r>
            <a:endParaRPr lang="en-US" altLang="en-US" sz="2400" dirty="0" smtClean="0"/>
          </a:p>
          <a:p>
            <a:pPr lvl="1"/>
            <a:r>
              <a:rPr lang="th-TH" altLang="en-US" sz="2400" dirty="0" smtClean="0"/>
              <a:t>รับ </a:t>
            </a:r>
            <a:r>
              <a:rPr lang="en-US" altLang="en-US" sz="2400" dirty="0" smtClean="0"/>
              <a:t>arguments</a:t>
            </a:r>
            <a:r>
              <a:rPr lang="th-TH" altLang="en-US" sz="2400" dirty="0" smtClean="0"/>
              <a:t> ตั้งแต่ </a:t>
            </a:r>
            <a:r>
              <a:rPr lang="en-US" altLang="en-US" sz="2400" dirty="0" smtClean="0"/>
              <a:t>1 </a:t>
            </a:r>
            <a:r>
              <a:rPr lang="th-TH" altLang="en-US" sz="2400" dirty="0" smtClean="0"/>
              <a:t>ค่าขึ้นไป</a:t>
            </a:r>
            <a:endParaRPr lang="en-US" altLang="en-US" sz="2400" dirty="0" smtClean="0"/>
          </a:p>
          <a:p>
            <a:pPr lvl="1"/>
            <a:r>
              <a:rPr lang="th-TH" altLang="en-US" sz="2400" dirty="0" smtClean="0"/>
              <a:t>กลายเป็น</a:t>
            </a:r>
            <a:r>
              <a:rPr lang="en-US" altLang="en-US" sz="2400" dirty="0" smtClean="0"/>
              <a:t> </a:t>
            </a:r>
            <a:r>
              <a:rPr lang="en-US" altLang="en-US" sz="2400" dirty="0" smtClean="0">
                <a:solidFill>
                  <a:srgbClr val="3366FF"/>
                </a:solidFill>
              </a:rPr>
              <a:t>proposition </a:t>
            </a:r>
            <a:r>
              <a:rPr lang="th-TH" altLang="en-US" sz="2400" dirty="0" smtClean="0"/>
              <a:t>เมื่อมีค่ากำหนดให้กับตัวแปร</a:t>
            </a: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07802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 smtClean="0"/>
              <a:t>ตัวอย่าง</a:t>
            </a:r>
            <a:r>
              <a:rPr lang="en-US" altLang="en-US" dirty="0" smtClean="0"/>
              <a:t>: Propositional Functions</a:t>
            </a:r>
            <a:endParaRPr lang="en-US" altLang="en-US" dirty="0" smtClean="0"/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dirty="0" smtClean="0"/>
              <a:t>กำหนด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Q</a:t>
            </a:r>
            <a:r>
              <a:rPr lang="en-US" altLang="en-US" dirty="0" smtClean="0"/>
              <a:t>(</a:t>
            </a:r>
            <a:r>
              <a:rPr lang="en-US" altLang="en-US" i="1" dirty="0" err="1" smtClean="0"/>
              <a:t>x</a:t>
            </a:r>
            <a:r>
              <a:rPr lang="en-US" altLang="en-US" dirty="0" err="1" smtClean="0"/>
              <a:t>,</a:t>
            </a:r>
            <a:r>
              <a:rPr lang="en-US" altLang="en-US" i="1" dirty="0" err="1" smtClean="0"/>
              <a:t>y</a:t>
            </a:r>
            <a:r>
              <a:rPr lang="en-US" altLang="en-US" dirty="0" err="1" smtClean="0"/>
              <a:t>,</a:t>
            </a:r>
            <a:r>
              <a:rPr lang="en-US" altLang="en-US" i="1" dirty="0" err="1" smtClean="0"/>
              <a:t>z</a:t>
            </a:r>
            <a:r>
              <a:rPr lang="en-US" altLang="en-US" dirty="0" smtClean="0"/>
              <a:t>) </a:t>
            </a:r>
            <a:r>
              <a:rPr lang="th-TH" altLang="en-US" dirty="0" smtClean="0"/>
              <a:t>ย่อมาจาก</a:t>
            </a:r>
            <a:r>
              <a:rPr lang="en-US" altLang="en-US" dirty="0" smtClean="0"/>
              <a:t> </a:t>
            </a:r>
            <a:r>
              <a:rPr lang="en-US" altLang="en-US" dirty="0" smtClean="0"/>
              <a:t>statement </a:t>
            </a:r>
            <a:r>
              <a:rPr lang="ja-JP" altLang="en-US" dirty="0" smtClean="0"/>
              <a:t>‘</a:t>
            </a:r>
            <a:r>
              <a:rPr lang="en-US" altLang="ja-JP" i="1" dirty="0" smtClean="0"/>
              <a:t>x</a:t>
            </a:r>
            <a:r>
              <a:rPr lang="en-US" altLang="ja-JP" baseline="30000" dirty="0" smtClean="0"/>
              <a:t>2</a:t>
            </a:r>
            <a:r>
              <a:rPr lang="en-US" altLang="ja-JP" dirty="0" smtClean="0"/>
              <a:t>+</a:t>
            </a:r>
            <a:r>
              <a:rPr lang="en-US" altLang="ja-JP" i="1" dirty="0" smtClean="0"/>
              <a:t>y</a:t>
            </a:r>
            <a:r>
              <a:rPr lang="en-US" altLang="ja-JP" baseline="30000" dirty="0" smtClean="0"/>
              <a:t>2</a:t>
            </a:r>
            <a:r>
              <a:rPr lang="en-US" altLang="ja-JP" dirty="0" smtClean="0"/>
              <a:t>=</a:t>
            </a:r>
            <a:r>
              <a:rPr lang="en-US" altLang="ja-JP" i="1" dirty="0" smtClean="0"/>
              <a:t>z</a:t>
            </a:r>
            <a:r>
              <a:rPr lang="en-US" altLang="ja-JP" baseline="30000" dirty="0" smtClean="0"/>
              <a:t>2</a:t>
            </a:r>
            <a:r>
              <a:rPr lang="ja-JP" altLang="en-US" dirty="0" smtClean="0"/>
              <a:t>’</a:t>
            </a:r>
            <a:endParaRPr lang="en-US" altLang="ja-JP" dirty="0" smtClean="0"/>
          </a:p>
          <a:p>
            <a:pPr lvl="1"/>
            <a:r>
              <a:rPr lang="th-TH" altLang="en-US" dirty="0" smtClean="0"/>
              <a:t>ค่าความเป็นจริงของ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Q</a:t>
            </a:r>
            <a:r>
              <a:rPr lang="en-US" altLang="en-US" dirty="0" smtClean="0"/>
              <a:t>(3,4,5</a:t>
            </a:r>
            <a:r>
              <a:rPr lang="en-US" altLang="en-US" dirty="0" smtClean="0"/>
              <a:t>)</a:t>
            </a:r>
            <a:r>
              <a:rPr lang="th-TH" altLang="en-US" dirty="0" smtClean="0"/>
              <a:t> คือ </a:t>
            </a:r>
            <a:r>
              <a:rPr lang="en-US" altLang="en-US" dirty="0" smtClean="0"/>
              <a:t>?</a:t>
            </a:r>
            <a:endParaRPr lang="en-US" altLang="en-US" dirty="0" smtClean="0"/>
          </a:p>
          <a:p>
            <a:pPr lvl="1">
              <a:buFont typeface="Arial" panose="020B0604020202020204" pitchFamily="34" charset="0"/>
              <a:buNone/>
            </a:pPr>
            <a:endParaRPr lang="en-US" altLang="en-US" dirty="0" smtClean="0"/>
          </a:p>
          <a:p>
            <a:pPr lvl="1"/>
            <a:r>
              <a:rPr lang="th-TH" altLang="en-US" dirty="0" smtClean="0"/>
              <a:t>ค่าความเป็นจริงของ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Q</a:t>
            </a:r>
            <a:r>
              <a:rPr lang="en-US" altLang="en-US" dirty="0" smtClean="0"/>
              <a:t>(2,2,3</a:t>
            </a:r>
            <a:r>
              <a:rPr lang="en-US" altLang="en-US" dirty="0" smtClean="0"/>
              <a:t>)</a:t>
            </a:r>
            <a:r>
              <a:rPr lang="th-TH" altLang="en-US" dirty="0" smtClean="0"/>
              <a:t> คือ </a:t>
            </a:r>
            <a:r>
              <a:rPr lang="en-US" altLang="en-US" dirty="0" smtClean="0"/>
              <a:t>?</a:t>
            </a:r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1"/>
            <a:r>
              <a:rPr lang="th-TH" altLang="en-US" dirty="0" smtClean="0"/>
              <a:t>มีค่าของ </a:t>
            </a:r>
            <a:r>
              <a:rPr lang="en-US" altLang="en-US" dirty="0" smtClean="0"/>
              <a:t>(</a:t>
            </a:r>
            <a:r>
              <a:rPr lang="en-US" altLang="en-US" i="1" dirty="0" err="1" smtClean="0"/>
              <a:t>x</a:t>
            </a:r>
            <a:r>
              <a:rPr lang="en-US" altLang="en-US" dirty="0" err="1" smtClean="0"/>
              <a:t>,</a:t>
            </a:r>
            <a:r>
              <a:rPr lang="en-US" altLang="en-US" i="1" dirty="0" err="1" smtClean="0"/>
              <a:t>y</a:t>
            </a:r>
            <a:r>
              <a:rPr lang="en-US" altLang="en-US" dirty="0" err="1" smtClean="0"/>
              <a:t>,</a:t>
            </a:r>
            <a:r>
              <a:rPr lang="en-US" altLang="en-US" i="1" dirty="0" err="1" smtClean="0"/>
              <a:t>z</a:t>
            </a:r>
            <a:r>
              <a:rPr lang="en-US" altLang="en-US" dirty="0" smtClean="0"/>
              <a:t>)</a:t>
            </a:r>
            <a:r>
              <a:rPr lang="th-TH" altLang="en-US" dirty="0" smtClean="0"/>
              <a:t> กี่ค่าที่ทำให้</a:t>
            </a:r>
            <a:r>
              <a:rPr lang="en-US" altLang="en-US" dirty="0" smtClean="0"/>
              <a:t> </a:t>
            </a:r>
            <a:r>
              <a:rPr lang="en-US" altLang="en-US" dirty="0" smtClean="0"/>
              <a:t>predicate </a:t>
            </a:r>
            <a:r>
              <a:rPr lang="th-TH" altLang="en-US" dirty="0" smtClean="0"/>
              <a:t>นี้มีค่าเป็น </a:t>
            </a:r>
            <a:r>
              <a:rPr lang="en-US" altLang="en-US" dirty="0" smtClean="0"/>
              <a:t>true?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405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ตรงกลาง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8522</TotalTime>
  <Words>2438</Words>
  <Application>Microsoft Office PowerPoint</Application>
  <PresentationFormat>On-screen Show (4:3)</PresentationFormat>
  <Paragraphs>291</Paragraphs>
  <Slides>32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5" baseType="lpstr">
      <vt:lpstr>MS PGothic</vt:lpstr>
      <vt:lpstr>MS PGothic</vt:lpstr>
      <vt:lpstr>Angsana New</vt:lpstr>
      <vt:lpstr>Arial</vt:lpstr>
      <vt:lpstr>Calibri</vt:lpstr>
      <vt:lpstr>Castellar</vt:lpstr>
      <vt:lpstr>FreesiaUPC</vt:lpstr>
      <vt:lpstr>HGPｺﾞｼｯｸE</vt:lpstr>
      <vt:lpstr>Symbol</vt:lpstr>
      <vt:lpstr>Tw Cen MT</vt:lpstr>
      <vt:lpstr>Wingdings</vt:lpstr>
      <vt:lpstr>Wingdings 2</vt:lpstr>
      <vt:lpstr>ตรงกลาง</vt:lpstr>
      <vt:lpstr>Predicate calculus  First order Logic</vt:lpstr>
      <vt:lpstr>ข้อจำกัดของ Propositional Logic</vt:lpstr>
      <vt:lpstr>Predicate (1)</vt:lpstr>
      <vt:lpstr>Predicate (2)</vt:lpstr>
      <vt:lpstr>Predicate Logic</vt:lpstr>
      <vt:lpstr>Predicate Logic : ตัวอักษร</vt:lpstr>
      <vt:lpstr>Predicate Logic : ส่วนแสดงความสัมพันธ์</vt:lpstr>
      <vt:lpstr>Propositional Functions</vt:lpstr>
      <vt:lpstr>ตัวอย่าง: Propositional Functions</vt:lpstr>
      <vt:lpstr>Universe of Discourse</vt:lpstr>
      <vt:lpstr>Universe of Discourse: Multivariate functions</vt:lpstr>
      <vt:lpstr>Predicate Logic : ตัวเชื่อม</vt:lpstr>
      <vt:lpstr>Predicate Logic : ตัวบ่งปริมาณ</vt:lpstr>
      <vt:lpstr>Universal Quantifier: คำนิยาม </vt:lpstr>
      <vt:lpstr>Universal Quantifier: ตัวอย่างที่ 1</vt:lpstr>
      <vt:lpstr>Universal Quantifier: ตัวอย่างที่ 2</vt:lpstr>
      <vt:lpstr>Existential Quantifier: คำนิยาม</vt:lpstr>
      <vt:lpstr>Existential Quantifier: ตัวอย่าง</vt:lpstr>
      <vt:lpstr>สรุปค่าความเป็นจริงของ Quantifiers</vt:lpstr>
      <vt:lpstr>ค่าควรระวังในการใช้ Quantifier</vt:lpstr>
      <vt:lpstr>Nested Quantifier</vt:lpstr>
      <vt:lpstr>Nested Quantifier: ค่าความจริง</vt:lpstr>
      <vt:lpstr>Nested Quantifier: ตัวอย่างที่ 1</vt:lpstr>
      <vt:lpstr>Nested Quantifier: ตัวอย่างที่ 2</vt:lpstr>
      <vt:lpstr>Nested Quantifier: ตัวอย่างที่ 3</vt:lpstr>
      <vt:lpstr>Nested Quantifier: ตัวอย่างที่ 4</vt:lpstr>
      <vt:lpstr>Nested Quantifier: ตัวอย่างที่ 5</vt:lpstr>
      <vt:lpstr>ความสัมพันธ์ของ  และ </vt:lpstr>
      <vt:lpstr>Negation: ตัวอย่างที่ 1</vt:lpstr>
      <vt:lpstr>Negation: แบบฝึกหัด</vt:lpstr>
      <vt:lpstr>แบบฝึกหัดทำส่ง</vt:lpstr>
      <vt:lpstr>แบบฝึกหัดทำส่ง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AI</dc:title>
  <dc:creator>choopan</dc:creator>
  <cp:lastModifiedBy>Choopan Rattanapoka</cp:lastModifiedBy>
  <cp:revision>744</cp:revision>
  <dcterms:created xsi:type="dcterms:W3CDTF">2010-02-28T04:09:14Z</dcterms:created>
  <dcterms:modified xsi:type="dcterms:W3CDTF">2014-08-10T04:29:00Z</dcterms:modified>
</cp:coreProperties>
</file>