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89" r:id="rId2"/>
    <p:sldId id="350" r:id="rId3"/>
    <p:sldId id="453" r:id="rId4"/>
    <p:sldId id="454" r:id="rId5"/>
    <p:sldId id="455" r:id="rId6"/>
    <p:sldId id="470" r:id="rId7"/>
    <p:sldId id="412" r:id="rId8"/>
    <p:sldId id="413" r:id="rId9"/>
    <p:sldId id="414" r:id="rId10"/>
    <p:sldId id="415" r:id="rId11"/>
    <p:sldId id="471" r:id="rId12"/>
    <p:sldId id="472" r:id="rId13"/>
    <p:sldId id="473" r:id="rId14"/>
    <p:sldId id="474" r:id="rId15"/>
    <p:sldId id="475" r:id="rId16"/>
    <p:sldId id="422" r:id="rId17"/>
    <p:sldId id="423" r:id="rId18"/>
    <p:sldId id="476" r:id="rId19"/>
    <p:sldId id="426" r:id="rId20"/>
    <p:sldId id="477" r:id="rId21"/>
    <p:sldId id="478" r:id="rId22"/>
    <p:sldId id="479" r:id="rId23"/>
    <p:sldId id="431" r:id="rId24"/>
    <p:sldId id="466" r:id="rId25"/>
    <p:sldId id="467" r:id="rId26"/>
    <p:sldId id="465" r:id="rId27"/>
    <p:sldId id="458" r:id="rId28"/>
    <p:sldId id="459" r:id="rId29"/>
    <p:sldId id="461" r:id="rId30"/>
    <p:sldId id="439" r:id="rId31"/>
    <p:sldId id="442" r:id="rId32"/>
    <p:sldId id="463" r:id="rId33"/>
    <p:sldId id="443" r:id="rId34"/>
    <p:sldId id="462" r:id="rId35"/>
    <p:sldId id="468" r:id="rId36"/>
    <p:sldId id="446" r:id="rId37"/>
    <p:sldId id="449" r:id="rId38"/>
    <p:sldId id="464" r:id="rId39"/>
    <p:sldId id="469" r:id="rId40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5" autoAdjust="0"/>
    <p:restoredTop sz="93980" autoAdjust="0"/>
  </p:normalViewPr>
  <p:slideViewPr>
    <p:cSldViewPr>
      <p:cViewPr varScale="1">
        <p:scale>
          <a:sx n="74" d="100"/>
          <a:sy n="74" d="100"/>
        </p:scale>
        <p:origin x="136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F6C7B-35F2-43DE-9E80-B2D2B4E9EBBE}" type="datetimeFigureOut">
              <a:rPr lang="th-TH" smtClean="0"/>
              <a:t>10/08/57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52969-9A82-4C46-B80C-EB80CB4A1EE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283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10/08/57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275" y="4038600"/>
            <a:ext cx="7146925" cy="1828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PROPOSITIONAL 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030513122 -  Discrete Mathematics</a:t>
            </a:r>
          </a:p>
          <a:p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ลำดับของตัวดำเนินการทางตรรก</a:t>
            </a:r>
            <a:endParaRPr lang="en-US" altLang="th-TH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2400" dirty="0" smtClean="0"/>
              <a:t>เหมือนในทางคณิตศาสตร์ </a:t>
            </a:r>
            <a:r>
              <a:rPr lang="en-US" sz="2400" dirty="0" smtClean="0"/>
              <a:t>(+, - , *, / ) </a:t>
            </a:r>
            <a:r>
              <a:rPr lang="th-TH" sz="2400" dirty="0" smtClean="0"/>
              <a:t>มีลำดับในการคำนวณ ดังนั้นในประพจน์เชิงซ้อนก็มีลำดับในการประมวลผลเช่นกัน</a:t>
            </a:r>
            <a:endParaRPr lang="en-US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h-TH" sz="2400" dirty="0" smtClean="0"/>
              <a:t>อย่างไรก็ตาม ในทางตรรกจะพยายามใช้เครื่องหมาย </a:t>
            </a:r>
            <a:r>
              <a:rPr lang="en-US" sz="2400" dirty="0" smtClean="0"/>
              <a:t>( ) </a:t>
            </a:r>
            <a:r>
              <a:rPr lang="th-TH" sz="2400" dirty="0" smtClean="0"/>
              <a:t>เพื่อลดความกำกวมของประโยคและทำให้การอ่านรูปประโยคง่ายขึ้น เช่น</a:t>
            </a:r>
            <a:endParaRPr lang="en-US" sz="2400" dirty="0" smtClean="0">
              <a:ea typeface="+mn-ea"/>
              <a:cs typeface="+mn-cs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ea typeface="+mn-ea"/>
                <a:cs typeface="+mn-cs"/>
                <a:sym typeface="Symbol"/>
              </a:rPr>
              <a:t> </a:t>
            </a:r>
            <a:r>
              <a:rPr lang="en-US" sz="2400" i="1" dirty="0" smtClean="0">
                <a:ea typeface="+mn-ea"/>
                <a:cs typeface="+mn-cs"/>
              </a:rPr>
              <a:t>p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smtClean="0">
                <a:ea typeface="+mn-ea"/>
                <a:cs typeface="+mn-cs"/>
                <a:sym typeface="Symbol"/>
              </a:rPr>
              <a:t> </a:t>
            </a:r>
            <a:r>
              <a:rPr lang="en-US" sz="2400" i="1" dirty="0" smtClean="0">
                <a:ea typeface="+mn-ea"/>
                <a:cs typeface="+mn-cs"/>
              </a:rPr>
              <a:t>q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smtClean="0">
                <a:ea typeface="+mn-ea"/>
                <a:cs typeface="+mn-cs"/>
                <a:sym typeface="Symbol"/>
              </a:rPr>
              <a:t>  </a:t>
            </a:r>
            <a:r>
              <a:rPr lang="en-US" sz="2400" i="1" dirty="0" smtClean="0">
                <a:ea typeface="+mn-ea"/>
                <a:cs typeface="+mn-cs"/>
              </a:rPr>
              <a:t>r</a:t>
            </a:r>
            <a:r>
              <a:rPr lang="en-US" sz="2400" dirty="0" smtClean="0">
                <a:ea typeface="+mn-ea"/>
                <a:cs typeface="+mn-cs"/>
              </a:rPr>
              <a:t>   </a:t>
            </a:r>
            <a:r>
              <a:rPr lang="en-US" sz="2400" dirty="0" smtClean="0">
                <a:ea typeface="+mn-ea"/>
                <a:cs typeface="+mn-cs"/>
                <a:sym typeface="Symbol"/>
              </a:rPr>
              <a:t>   (</a:t>
            </a:r>
            <a:r>
              <a:rPr lang="en-US" sz="2400" i="1" dirty="0" smtClean="0">
                <a:ea typeface="+mn-ea"/>
                <a:cs typeface="+mn-cs"/>
              </a:rPr>
              <a:t>p</a:t>
            </a:r>
            <a:r>
              <a:rPr lang="en-US" sz="2400" dirty="0" smtClean="0">
                <a:ea typeface="+mn-ea"/>
                <a:cs typeface="+mn-cs"/>
              </a:rPr>
              <a:t>) </a:t>
            </a:r>
            <a:r>
              <a:rPr lang="en-US" sz="2400" dirty="0" smtClean="0">
                <a:ea typeface="+mn-ea"/>
                <a:cs typeface="+mn-cs"/>
                <a:sym typeface="Symbol"/>
              </a:rPr>
              <a:t> </a:t>
            </a:r>
            <a:r>
              <a:rPr lang="en-US" sz="2400" dirty="0" smtClean="0">
                <a:ea typeface="+mn-ea"/>
                <a:cs typeface="+mn-cs"/>
              </a:rPr>
              <a:t>(</a:t>
            </a:r>
            <a:r>
              <a:rPr lang="en-US" sz="2400" i="1" dirty="0" smtClean="0">
                <a:ea typeface="+mn-ea"/>
                <a:cs typeface="+mn-cs"/>
              </a:rPr>
              <a:t>q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smtClean="0">
                <a:ea typeface="+mn-ea"/>
                <a:cs typeface="+mn-cs"/>
                <a:sym typeface="Symbol"/>
              </a:rPr>
              <a:t> </a:t>
            </a:r>
            <a:r>
              <a:rPr lang="en-US" sz="2400" dirty="0" smtClean="0">
                <a:ea typeface="+mn-ea"/>
                <a:cs typeface="+mn-cs"/>
              </a:rPr>
              <a:t>(</a:t>
            </a:r>
            <a:r>
              <a:rPr lang="en-US" sz="2400" dirty="0" smtClean="0">
                <a:ea typeface="+mn-ea"/>
                <a:cs typeface="+mn-cs"/>
                <a:sym typeface="Symbol"/>
              </a:rPr>
              <a:t></a:t>
            </a:r>
            <a:r>
              <a:rPr lang="en-US" sz="2400" i="1" dirty="0" smtClean="0">
                <a:ea typeface="+mn-ea"/>
                <a:cs typeface="+mn-cs"/>
              </a:rPr>
              <a:t>r</a:t>
            </a:r>
            <a:r>
              <a:rPr lang="en-US" sz="2400" dirty="0" smtClean="0">
                <a:ea typeface="+mn-ea"/>
                <a:cs typeface="+mn-cs"/>
              </a:rPr>
              <a:t>))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h-TH" sz="2400" dirty="0" smtClean="0">
                <a:ea typeface="+mn-ea"/>
                <a:cs typeface="+mn-cs"/>
              </a:rPr>
              <a:t>เพื่อให้การใช้วงเล็บไม่มากเกินความจำเป็น ล</a:t>
            </a:r>
            <a:r>
              <a:rPr lang="th-TH" sz="2400" dirty="0" smtClean="0"/>
              <a:t>ำดับของตัวดำเนินการทางตรรก เรียงความสำคัญดังนี้ </a:t>
            </a:r>
            <a:r>
              <a:rPr lang="en-US" sz="2400" dirty="0" smtClean="0">
                <a:ea typeface="+mn-ea"/>
                <a:cs typeface="+mn-cs"/>
              </a:rPr>
              <a:t>: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>
                <a:ea typeface="+mn-ea"/>
              </a:rPr>
              <a:t>Negation (</a:t>
            </a:r>
            <a:r>
              <a:rPr lang="en-US" sz="2000" dirty="0" smtClean="0">
                <a:ea typeface="+mn-ea"/>
                <a:sym typeface="Symbol"/>
              </a:rPr>
              <a:t>)</a:t>
            </a:r>
            <a:endParaRPr lang="en-US" sz="2000" dirty="0" smtClean="0">
              <a:ea typeface="+mn-ea"/>
            </a:endParaRPr>
          </a:p>
          <a:p>
            <a:pPr marL="91440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>
                <a:ea typeface="+mn-ea"/>
              </a:rPr>
              <a:t>Conjunction (</a:t>
            </a:r>
            <a:r>
              <a:rPr lang="en-US" sz="2000" dirty="0" smtClean="0">
                <a:ea typeface="+mn-ea"/>
                <a:sym typeface="Symbol"/>
              </a:rPr>
              <a:t></a:t>
            </a:r>
            <a:r>
              <a:rPr lang="en-US" sz="2000" dirty="0" smtClean="0">
                <a:ea typeface="+mn-ea"/>
              </a:rPr>
              <a:t>)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>
                <a:ea typeface="+mn-ea"/>
              </a:rPr>
              <a:t>Disjunction (</a:t>
            </a:r>
            <a:r>
              <a:rPr lang="en-US" sz="2000" dirty="0" smtClean="0">
                <a:ea typeface="+mn-ea"/>
                <a:sym typeface="Symbol"/>
              </a:rPr>
              <a:t></a:t>
            </a:r>
            <a:r>
              <a:rPr lang="en-US" sz="2000" dirty="0" smtClean="0">
                <a:ea typeface="+mn-ea"/>
              </a:rPr>
              <a:t>)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smtClean="0">
                <a:ea typeface="+mn-ea"/>
              </a:rPr>
              <a:t>Implication (</a:t>
            </a:r>
            <a:r>
              <a:rPr lang="en-US" sz="2000" dirty="0" smtClean="0">
                <a:ea typeface="+mn-ea"/>
                <a:sym typeface="Symbol"/>
              </a:rPr>
              <a:t></a:t>
            </a:r>
            <a:r>
              <a:rPr lang="en-US" sz="2000" dirty="0" smtClean="0">
                <a:ea typeface="+mn-ea"/>
              </a:rPr>
              <a:t>)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err="1" smtClean="0">
                <a:ea typeface="+mn-ea"/>
              </a:rPr>
              <a:t>Biconditional</a:t>
            </a:r>
            <a:r>
              <a:rPr lang="en-US" sz="2400" dirty="0" smtClean="0">
                <a:ea typeface="+mn-ea"/>
              </a:rPr>
              <a:t> (</a:t>
            </a:r>
            <a:r>
              <a:rPr lang="en-US" sz="2400" dirty="0" smtClean="0">
                <a:ea typeface="+mn-ea"/>
                <a:sym typeface="Symbol"/>
              </a:rPr>
              <a:t></a:t>
            </a:r>
            <a:r>
              <a:rPr lang="en-US" sz="2400" dirty="0" smtClean="0">
                <a:ea typeface="+mn-ea"/>
              </a:rPr>
              <a:t>)</a:t>
            </a:r>
            <a:endParaRPr lang="en-US" sz="24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146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dirty="0" smtClean="0"/>
              <a:t>Logical Connective: Negation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h-TH" b="1" dirty="0" smtClean="0">
                <a:solidFill>
                  <a:srgbClr val="00B0F0"/>
                </a:solidFill>
                <a:sym typeface="Symbol" pitchFamily="18" charset="2"/>
              </a:rPr>
              <a:t></a:t>
            </a:r>
            <a:r>
              <a:rPr lang="en-US" altLang="th-TH" b="1" i="1" dirty="0" smtClean="0">
                <a:solidFill>
                  <a:srgbClr val="00B0F0"/>
                </a:solidFill>
                <a:sym typeface="Symbol" pitchFamily="18" charset="2"/>
              </a:rPr>
              <a:t>p</a:t>
            </a:r>
            <a:r>
              <a:rPr lang="en-US" altLang="th-TH" dirty="0" smtClean="0">
                <a:sym typeface="Symbol" pitchFamily="18" charset="2"/>
              </a:rPr>
              <a:t> </a:t>
            </a:r>
            <a:r>
              <a:rPr lang="th-TH" altLang="th-TH" dirty="0" smtClean="0">
                <a:sym typeface="Symbol" pitchFamily="18" charset="2"/>
              </a:rPr>
              <a:t>เป็นนิเสธของ</a:t>
            </a:r>
            <a:r>
              <a:rPr lang="en-US" altLang="th-TH" dirty="0" smtClean="0"/>
              <a:t> proposition </a:t>
            </a:r>
            <a:r>
              <a:rPr lang="en-US" altLang="th-TH" b="1" i="1" dirty="0" smtClean="0">
                <a:solidFill>
                  <a:srgbClr val="00B0F0"/>
                </a:solidFill>
              </a:rPr>
              <a:t>p</a:t>
            </a:r>
            <a:r>
              <a:rPr lang="en-US" altLang="th-TH" dirty="0" smtClean="0"/>
              <a:t> </a:t>
            </a:r>
            <a:r>
              <a:rPr lang="th-TH" altLang="th-TH" dirty="0" smtClean="0"/>
              <a:t>ซึ่งจะถือว่า</a:t>
            </a:r>
            <a:r>
              <a:rPr lang="en-US" altLang="th-TH" dirty="0" smtClean="0"/>
              <a:t> proposition </a:t>
            </a:r>
            <a:r>
              <a:rPr lang="th-TH" altLang="th-TH" dirty="0" smtClean="0"/>
              <a:t>เหมือนกัน</a:t>
            </a:r>
            <a:endParaRPr lang="en-US" altLang="th-TH" dirty="0" smtClean="0"/>
          </a:p>
          <a:p>
            <a:pPr eaLnBrk="1" hangingPunct="1"/>
            <a:r>
              <a:rPr lang="th-TH" altLang="th-TH" dirty="0" smtClean="0"/>
              <a:t>ตัวอย่าง</a:t>
            </a:r>
            <a:r>
              <a:rPr lang="en-US" altLang="th-TH" dirty="0" smtClean="0"/>
              <a:t>:</a:t>
            </a:r>
          </a:p>
          <a:p>
            <a:pPr lvl="1" eaLnBrk="1" hangingPunct="1"/>
            <a:r>
              <a:rPr lang="th-TH" altLang="th-TH" dirty="0" smtClean="0"/>
              <a:t>วันนี้ไม่ใช่วันจันทร์ </a:t>
            </a:r>
            <a:r>
              <a:rPr lang="en-US" altLang="th-TH" dirty="0" smtClean="0"/>
              <a:t>(Today is not Monday) </a:t>
            </a:r>
            <a:r>
              <a:rPr lang="en-US" altLang="th-TH" b="1" dirty="0" smtClean="0">
                <a:solidFill>
                  <a:srgbClr val="00B0F0"/>
                </a:solidFill>
                <a:sym typeface="Symbol" pitchFamily="18" charset="2"/>
              </a:rPr>
              <a:t></a:t>
            </a:r>
            <a:r>
              <a:rPr lang="en-US" altLang="th-TH" b="1" i="1" dirty="0" smtClean="0">
                <a:solidFill>
                  <a:srgbClr val="00B0F0"/>
                </a:solidFill>
                <a:sym typeface="Symbol" pitchFamily="18" charset="2"/>
              </a:rPr>
              <a:t>M</a:t>
            </a:r>
            <a:endParaRPr lang="en-US" altLang="th-TH" i="1" dirty="0" smtClean="0"/>
          </a:p>
          <a:p>
            <a:pPr lvl="1" eaLnBrk="1" hangingPunct="1"/>
            <a:r>
              <a:rPr lang="th-TH" altLang="th-TH" dirty="0" smtClean="0"/>
              <a:t>สนามหญ้าไม่เปียก </a:t>
            </a:r>
            <a:r>
              <a:rPr lang="en-US" altLang="th-TH" dirty="0" smtClean="0"/>
              <a:t>(The grass is not wet) </a:t>
            </a:r>
            <a:r>
              <a:rPr lang="en-US" altLang="th-TH" b="1" dirty="0" smtClean="0">
                <a:solidFill>
                  <a:srgbClr val="00B0F0"/>
                </a:solidFill>
                <a:sym typeface="Symbol" pitchFamily="18" charset="2"/>
              </a:rPr>
              <a:t></a:t>
            </a:r>
            <a:r>
              <a:rPr lang="en-US" altLang="th-TH" b="1" i="1" dirty="0" smtClean="0">
                <a:solidFill>
                  <a:srgbClr val="00B0F0"/>
                </a:solidFill>
                <a:sym typeface="Symbol" pitchFamily="18" charset="2"/>
              </a:rPr>
              <a:t>W</a:t>
            </a:r>
            <a:endParaRPr lang="en-US" altLang="th-TH" i="1" dirty="0" smtClean="0"/>
          </a:p>
          <a:p>
            <a:pPr eaLnBrk="1" hangingPunct="1"/>
            <a:r>
              <a:rPr lang="th-TH" altLang="th-TH" b="1" dirty="0" smtClean="0"/>
              <a:t>ตารางความจริง</a:t>
            </a:r>
            <a:r>
              <a:rPr lang="en-US" altLang="th-TH" b="1" dirty="0" smtClean="0"/>
              <a:t>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203848" y="4221088"/>
          <a:ext cx="990600" cy="1219200"/>
        </p:xfrm>
        <a:graphic>
          <a:graphicData uri="http://schemas.openxmlformats.org/drawingml/2006/table">
            <a:tbl>
              <a:tblPr/>
              <a:tblGrid>
                <a:gridCol w="495300"/>
                <a:gridCol w="4953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</a:t>
                      </a: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28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dirty="0" smtClean="0"/>
              <a:t>Logical Connective: Logical AND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z="2400" dirty="0" smtClean="0"/>
              <a:t>ตัวเชื่อม </a:t>
            </a:r>
            <a:r>
              <a:rPr lang="en-US" altLang="th-TH" sz="2400" dirty="0" smtClean="0"/>
              <a:t>AND </a:t>
            </a:r>
            <a:r>
              <a:rPr lang="th-TH" altLang="th-TH" sz="2400" dirty="0" smtClean="0"/>
              <a:t>จะเป็นจริงก็ต่อเมื่อประพจน์ที่ถูกเชื่อมด้วย </a:t>
            </a:r>
            <a:r>
              <a:rPr lang="en-US" altLang="th-TH" sz="2400" dirty="0" smtClean="0"/>
              <a:t>AND </a:t>
            </a:r>
            <a:r>
              <a:rPr lang="th-TH" altLang="th-TH" sz="2400" dirty="0" smtClean="0"/>
              <a:t>เป็นจริงทั้งคู่</a:t>
            </a:r>
            <a:r>
              <a:rPr lang="en-US" altLang="th-TH" sz="2400" dirty="0" smtClean="0"/>
              <a:t> </a:t>
            </a:r>
            <a:r>
              <a:rPr lang="th-TH" altLang="th-TH" sz="2400" dirty="0" smtClean="0"/>
              <a:t>โดยสามารถเรียกตัวเชื่อมนี้อีกอย่างหนึ่งว่า </a:t>
            </a:r>
            <a:r>
              <a:rPr lang="en-US" altLang="th-TH" sz="2400" b="1" u="sng" dirty="0" smtClean="0">
                <a:solidFill>
                  <a:schemeClr val="bg2">
                    <a:lumMod val="50000"/>
                  </a:schemeClr>
                </a:solidFill>
              </a:rPr>
              <a:t>conjunction</a:t>
            </a:r>
          </a:p>
          <a:p>
            <a:pPr eaLnBrk="1" hangingPunct="1"/>
            <a:r>
              <a:rPr lang="th-TH" altLang="th-TH" sz="2400" dirty="0" smtClean="0"/>
              <a:t>ตัวอย่าง</a:t>
            </a:r>
            <a:r>
              <a:rPr lang="en-US" altLang="th-TH" sz="2400" dirty="0" smtClean="0"/>
              <a:t>:</a:t>
            </a:r>
          </a:p>
          <a:p>
            <a:pPr lvl="1" eaLnBrk="1" hangingPunct="1"/>
            <a:r>
              <a:rPr lang="th-TH" altLang="th-TH" sz="2000" dirty="0" smtClean="0"/>
              <a:t>ฝนกำลังตก และ อากาศอุ่น </a:t>
            </a:r>
            <a:r>
              <a:rPr lang="en-US" altLang="th-TH" sz="2000" dirty="0" smtClean="0"/>
              <a:t>(It is raining and it is warm)</a:t>
            </a:r>
          </a:p>
          <a:p>
            <a:pPr lvl="1" eaLnBrk="1" hangingPunct="1"/>
            <a:r>
              <a:rPr lang="en-US" altLang="th-TH" sz="2000" dirty="0" smtClean="0"/>
              <a:t>(2+3=5) and (1&lt;2)</a:t>
            </a:r>
          </a:p>
          <a:p>
            <a:pPr lvl="1" eaLnBrk="1" hangingPunct="1"/>
            <a:r>
              <a:rPr lang="th-TH" altLang="th-TH" sz="2000" dirty="0" smtClean="0"/>
              <a:t>แมวของสมชายตาย และ แมวของสมชายไม่ตาย</a:t>
            </a:r>
            <a:endParaRPr lang="en-US" altLang="ja-JP" sz="2000" dirty="0" smtClean="0"/>
          </a:p>
          <a:p>
            <a:pPr eaLnBrk="1" hangingPunct="1"/>
            <a:r>
              <a:rPr lang="th-TH" altLang="th-TH" sz="2400" b="1" dirty="0" smtClean="0"/>
              <a:t>ตารางความจริง </a:t>
            </a:r>
            <a:r>
              <a:rPr lang="en-US" altLang="th-TH" sz="2400" b="1" dirty="0" smtClean="0"/>
              <a:t>:</a:t>
            </a:r>
          </a:p>
          <a:p>
            <a:pPr eaLnBrk="1" hangingPunct="1">
              <a:buFont typeface="Arial" pitchFamily="34" charset="0"/>
              <a:buNone/>
            </a:pPr>
            <a:endParaRPr lang="en-US" altLang="th-TH" sz="2800" dirty="0" smtClean="0"/>
          </a:p>
          <a:p>
            <a:pPr eaLnBrk="1" hangingPunct="1">
              <a:buFont typeface="Arial" pitchFamily="34" charset="0"/>
              <a:buNone/>
            </a:pPr>
            <a:endParaRPr lang="en-US" altLang="th-TH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179812" y="4192488"/>
          <a:ext cx="2400300" cy="1828800"/>
        </p:xfrm>
        <a:graphic>
          <a:graphicData uri="http://schemas.openxmlformats.org/drawingml/2006/table">
            <a:tbl>
              <a:tblPr/>
              <a:tblGrid>
                <a:gridCol w="800100"/>
                <a:gridCol w="800100"/>
                <a:gridCol w="8001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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 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43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dirty="0" smtClean="0"/>
              <a:t>Logical Connective: Logical OR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z="2400" dirty="0" smtClean="0"/>
              <a:t>ตัวเชื่อม </a:t>
            </a:r>
            <a:r>
              <a:rPr lang="en-US" altLang="th-TH" sz="2400" dirty="0" smtClean="0"/>
              <a:t>OR </a:t>
            </a:r>
            <a:r>
              <a:rPr lang="th-TH" altLang="th-TH" sz="2400" dirty="0" smtClean="0"/>
              <a:t>จะเป็นจริงก็ต่อเมื่อประพจน์ที่ถูกเชื่อมด้วย </a:t>
            </a:r>
            <a:r>
              <a:rPr lang="en-US" altLang="th-TH" sz="2400" dirty="0" smtClean="0"/>
              <a:t>OR </a:t>
            </a:r>
            <a:r>
              <a:rPr lang="th-TH" altLang="th-TH" sz="2400" dirty="0" smtClean="0"/>
              <a:t>มีอย่างน้อยหนึ่งประพจน์ที่เป็นจริง</a:t>
            </a:r>
            <a:r>
              <a:rPr lang="en-US" altLang="th-TH" sz="2400" dirty="0" smtClean="0"/>
              <a:t> </a:t>
            </a:r>
            <a:r>
              <a:rPr lang="th-TH" altLang="th-TH" sz="2400" dirty="0" smtClean="0"/>
              <a:t>โดยสามารถเรียกตัวเชื่อมนี้อีกอย่างหนึ่งว่า </a:t>
            </a:r>
            <a:r>
              <a:rPr lang="en-US" altLang="th-TH" sz="2400" b="1" u="sng" dirty="0" smtClean="0">
                <a:solidFill>
                  <a:schemeClr val="bg2">
                    <a:lumMod val="50000"/>
                  </a:schemeClr>
                </a:solidFill>
              </a:rPr>
              <a:t>disjunction</a:t>
            </a:r>
          </a:p>
          <a:p>
            <a:pPr eaLnBrk="1" hangingPunct="1"/>
            <a:r>
              <a:rPr lang="th-TH" altLang="th-TH" sz="2400" dirty="0" smtClean="0"/>
              <a:t>ตัวอย่าง</a:t>
            </a:r>
            <a:r>
              <a:rPr lang="en-US" altLang="th-TH" sz="2400" dirty="0" smtClean="0"/>
              <a:t>:</a:t>
            </a:r>
          </a:p>
          <a:p>
            <a:pPr lvl="1" eaLnBrk="1" hangingPunct="1"/>
            <a:r>
              <a:rPr lang="th-TH" altLang="th-TH" sz="2000" dirty="0" smtClean="0"/>
              <a:t>ฝนกำลังตก หรือ อากาศเย็น </a:t>
            </a:r>
            <a:endParaRPr lang="en-US" altLang="th-TH" sz="2000" dirty="0" smtClean="0"/>
          </a:p>
          <a:p>
            <a:pPr lvl="1" eaLnBrk="1" hangingPunct="1"/>
            <a:r>
              <a:rPr lang="en-US" altLang="th-TH" sz="2000" dirty="0" smtClean="0"/>
              <a:t>(2+3=5) or (1&lt;2)</a:t>
            </a:r>
          </a:p>
          <a:p>
            <a:pPr lvl="1" eaLnBrk="1" hangingPunct="1"/>
            <a:r>
              <a:rPr lang="th-TH" altLang="th-TH" sz="2000" dirty="0" smtClean="0"/>
              <a:t>คุณอยากได้เค้ก หรือ ไอศครีม</a:t>
            </a:r>
            <a:endParaRPr lang="en-US" altLang="ja-JP" sz="2000" dirty="0" smtClean="0"/>
          </a:p>
          <a:p>
            <a:pPr eaLnBrk="1" hangingPunct="1"/>
            <a:r>
              <a:rPr lang="th-TH" altLang="th-TH" sz="2400" b="1" dirty="0" smtClean="0"/>
              <a:t>ตารางความจริง </a:t>
            </a:r>
            <a:r>
              <a:rPr lang="en-US" altLang="th-TH" sz="2400" b="1" dirty="0" smtClean="0"/>
              <a:t>:</a:t>
            </a:r>
          </a:p>
          <a:p>
            <a:pPr eaLnBrk="1" hangingPunct="1">
              <a:buFont typeface="Arial" pitchFamily="34" charset="0"/>
              <a:buNone/>
            </a:pPr>
            <a:endParaRPr lang="en-US" altLang="th-TH" sz="2800" dirty="0" smtClean="0"/>
          </a:p>
          <a:p>
            <a:pPr eaLnBrk="1" hangingPunct="1">
              <a:buFont typeface="Arial" pitchFamily="34" charset="0"/>
              <a:buNone/>
            </a:pPr>
            <a:endParaRPr lang="en-US" altLang="th-TH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925613" y="4192488"/>
          <a:ext cx="2424113" cy="1828800"/>
        </p:xfrm>
        <a:graphic>
          <a:graphicData uri="http://schemas.openxmlformats.org/drawingml/2006/table">
            <a:tbl>
              <a:tblPr/>
              <a:tblGrid>
                <a:gridCol w="808038"/>
                <a:gridCol w="808037"/>
                <a:gridCol w="808038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</a:t>
                      </a: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8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dirty="0" smtClean="0"/>
              <a:t>Logical Connective: Logical XOR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z="2400" dirty="0" smtClean="0"/>
              <a:t>ตัวเชื่อม </a:t>
            </a:r>
            <a:r>
              <a:rPr lang="en-US" altLang="th-TH" sz="2400" dirty="0" smtClean="0"/>
              <a:t>XOR (Exclusive</a:t>
            </a:r>
            <a:r>
              <a:rPr lang="th-TH" altLang="th-TH" sz="2400" dirty="0"/>
              <a:t> </a:t>
            </a:r>
            <a:r>
              <a:rPr lang="en-US" altLang="th-TH" sz="2400" dirty="0" smtClean="0"/>
              <a:t>OR) </a:t>
            </a:r>
            <a:r>
              <a:rPr lang="th-TH" altLang="th-TH" sz="2400" dirty="0" smtClean="0"/>
              <a:t>จะเป็นจริงก็ต่อเมื่อประพจน์ที่ถูกเชื่อมด้วย </a:t>
            </a:r>
            <a:r>
              <a:rPr lang="en-US" altLang="th-TH" sz="2400" dirty="0" smtClean="0"/>
              <a:t>XOR </a:t>
            </a:r>
            <a:r>
              <a:rPr lang="th-TH" altLang="th-TH" sz="2400" dirty="0" smtClean="0"/>
              <a:t>มีประพจน์ที่เป็นจริงเพียงแค่ประพจน์เท่านั้น</a:t>
            </a:r>
            <a:r>
              <a:rPr lang="en-US" altLang="th-TH" sz="2400" dirty="0" smtClean="0"/>
              <a:t> </a:t>
            </a:r>
            <a:endParaRPr lang="th-TH" altLang="th-TH" sz="2400" dirty="0" smtClean="0"/>
          </a:p>
          <a:p>
            <a:pPr eaLnBrk="1" hangingPunct="1"/>
            <a:r>
              <a:rPr lang="th-TH" altLang="th-TH" sz="2400" dirty="0" smtClean="0"/>
              <a:t>ตัวอย่าง</a:t>
            </a:r>
            <a:r>
              <a:rPr lang="en-US" altLang="th-TH" sz="2400" dirty="0" smtClean="0"/>
              <a:t>:</a:t>
            </a:r>
          </a:p>
          <a:p>
            <a:pPr lvl="1" eaLnBrk="1" hangingPunct="1"/>
            <a:r>
              <a:rPr lang="th-TH" altLang="th-TH" sz="2000" dirty="0" smtClean="0"/>
              <a:t>ไฟจะมีสถานะ </a:t>
            </a:r>
            <a:r>
              <a:rPr lang="en-US" altLang="th-TH" sz="2000" dirty="0" smtClean="0"/>
              <a:t>“</a:t>
            </a:r>
            <a:r>
              <a:rPr lang="th-TH" altLang="th-TH" sz="2000" dirty="0" smtClean="0"/>
              <a:t>ติด</a:t>
            </a:r>
            <a:r>
              <a:rPr lang="en-US" altLang="th-TH" sz="2000" dirty="0" smtClean="0"/>
              <a:t>”</a:t>
            </a:r>
            <a:r>
              <a:rPr lang="th-TH" altLang="th-TH" sz="2000" dirty="0" smtClean="0"/>
              <a:t> หรือ </a:t>
            </a:r>
            <a:r>
              <a:rPr lang="en-US" altLang="th-TH" sz="2000" dirty="0" smtClean="0"/>
              <a:t>“</a:t>
            </a:r>
            <a:r>
              <a:rPr lang="th-TH" altLang="th-TH" sz="2000" dirty="0" smtClean="0"/>
              <a:t>ดับ</a:t>
            </a:r>
            <a:r>
              <a:rPr lang="en-US" altLang="th-TH" sz="2000" dirty="0" smtClean="0"/>
              <a:t>” (</a:t>
            </a:r>
            <a:r>
              <a:rPr lang="th-TH" altLang="th-TH" sz="2000" dirty="0" smtClean="0"/>
              <a:t>ไม่มี 2 สถานะพร้อมกัน</a:t>
            </a:r>
            <a:r>
              <a:rPr lang="en-US" altLang="th-TH" sz="2000" dirty="0" smtClean="0"/>
              <a:t>)</a:t>
            </a:r>
            <a:r>
              <a:rPr lang="th-TH" altLang="th-TH" sz="2000" dirty="0" smtClean="0"/>
              <a:t> </a:t>
            </a:r>
            <a:endParaRPr lang="en-US" altLang="th-TH" sz="2000" dirty="0" smtClean="0"/>
          </a:p>
          <a:p>
            <a:pPr lvl="1" eaLnBrk="1" hangingPunct="1"/>
            <a:r>
              <a:rPr lang="th-TH" altLang="th-TH" sz="2000" dirty="0" smtClean="0"/>
              <a:t>คุณอยากได้เค้ก หรือ ไอศกรีม </a:t>
            </a:r>
            <a:r>
              <a:rPr lang="en-US" altLang="th-TH" sz="2000" dirty="0" smtClean="0"/>
              <a:t>(</a:t>
            </a:r>
            <a:r>
              <a:rPr lang="th-TH" altLang="th-TH" sz="2000" dirty="0" smtClean="0"/>
              <a:t>ให้เลือกอย่างเดียวเท่านั้น</a:t>
            </a:r>
            <a:r>
              <a:rPr lang="en-US" altLang="th-TH" sz="2000" dirty="0" smtClean="0"/>
              <a:t>)</a:t>
            </a:r>
            <a:endParaRPr lang="th-TH" altLang="th-TH" sz="2000" dirty="0" smtClean="0"/>
          </a:p>
          <a:p>
            <a:pPr lvl="1" eaLnBrk="1" hangingPunct="1"/>
            <a:endParaRPr lang="en-US" altLang="ja-JP" sz="2000" dirty="0" smtClean="0"/>
          </a:p>
          <a:p>
            <a:pPr eaLnBrk="1" hangingPunct="1"/>
            <a:r>
              <a:rPr lang="th-TH" altLang="th-TH" sz="2400" b="1" dirty="0" smtClean="0"/>
              <a:t>ตารางความจริง </a:t>
            </a:r>
            <a:r>
              <a:rPr lang="en-US" altLang="th-TH" sz="2400" b="1" dirty="0" smtClean="0"/>
              <a:t>:</a:t>
            </a:r>
          </a:p>
          <a:p>
            <a:pPr eaLnBrk="1" hangingPunct="1">
              <a:buFont typeface="Arial" pitchFamily="34" charset="0"/>
              <a:buNone/>
            </a:pPr>
            <a:endParaRPr lang="en-US" altLang="th-TH" sz="2800" dirty="0" smtClean="0"/>
          </a:p>
          <a:p>
            <a:pPr eaLnBrk="1" hangingPunct="1">
              <a:buFont typeface="Arial" pitchFamily="34" charset="0"/>
              <a:buNone/>
            </a:pPr>
            <a:endParaRPr lang="en-US" altLang="th-TH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879700" y="4192488"/>
          <a:ext cx="2340372" cy="1828800"/>
        </p:xfrm>
        <a:graphic>
          <a:graphicData uri="http://schemas.openxmlformats.org/drawingml/2006/table">
            <a:tbl>
              <a:tblPr/>
              <a:tblGrid>
                <a:gridCol w="780124"/>
                <a:gridCol w="780124"/>
                <a:gridCol w="780124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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0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smtClean="0"/>
              <a:t>Logical Connective: Implication (1)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z="2800" b="1" dirty="0" smtClean="0"/>
              <a:t>คำนิยาม</a:t>
            </a:r>
            <a:r>
              <a:rPr lang="en-US" altLang="th-TH" sz="2800" b="1" dirty="0" smtClean="0"/>
              <a:t>: </a:t>
            </a:r>
            <a:r>
              <a:rPr lang="th-TH" altLang="th-TH" sz="2800" b="1" dirty="0" smtClean="0"/>
              <a:t>กำหนดให้</a:t>
            </a:r>
            <a:r>
              <a:rPr lang="en-US" altLang="th-TH" sz="2800" dirty="0" smtClean="0"/>
              <a:t> 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 </a:t>
            </a:r>
            <a:r>
              <a:rPr lang="th-TH" altLang="th-TH" sz="2800" dirty="0" smtClean="0"/>
              <a:t>และ</a:t>
            </a:r>
            <a:r>
              <a:rPr lang="en-US" altLang="th-TH" sz="2800" dirty="0" smtClean="0"/>
              <a:t> 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 </a:t>
            </a:r>
            <a:r>
              <a:rPr lang="th-TH" altLang="th-TH" sz="2800" dirty="0" smtClean="0"/>
              <a:t>เป็นประพจน์</a:t>
            </a:r>
            <a:r>
              <a:rPr lang="en-US" altLang="th-TH" sz="2800" dirty="0" smtClean="0"/>
              <a:t>  </a:t>
            </a:r>
            <a:r>
              <a:rPr lang="th-TH" altLang="th-TH" sz="2800" dirty="0" smtClean="0"/>
              <a:t>การทำ</a:t>
            </a:r>
            <a:r>
              <a:rPr lang="en-US" altLang="th-TH" sz="2800" dirty="0" smtClean="0"/>
              <a:t> implication </a:t>
            </a:r>
            <a:r>
              <a:rPr lang="en-US" altLang="th-TH" sz="2800" i="1" dirty="0" err="1" smtClean="0"/>
              <a:t>p</a:t>
            </a:r>
            <a:r>
              <a:rPr lang="en-US" altLang="th-TH" sz="2800" dirty="0" err="1" smtClean="0">
                <a:sym typeface="Symbol" pitchFamily="18" charset="2"/>
              </a:rPr>
              <a:t></a:t>
            </a:r>
            <a:r>
              <a:rPr lang="en-US" altLang="th-TH" sz="2800" i="1" dirty="0" err="1" smtClean="0">
                <a:sym typeface="Symbol" pitchFamily="18" charset="2"/>
              </a:rPr>
              <a:t>q</a:t>
            </a:r>
            <a:r>
              <a:rPr lang="en-US" altLang="th-TH" sz="2800" dirty="0" smtClean="0">
                <a:sym typeface="Symbol" pitchFamily="18" charset="2"/>
              </a:rPr>
              <a:t>  </a:t>
            </a:r>
            <a:r>
              <a:rPr lang="th-TH" altLang="th-TH" sz="2800" dirty="0" smtClean="0">
                <a:sym typeface="Symbol" pitchFamily="18" charset="2"/>
              </a:rPr>
              <a:t>จะเป็นประพจน์ที่ให้ค่าเท็จ เมื่อ </a:t>
            </a:r>
            <a:r>
              <a:rPr lang="en-US" altLang="th-TH" sz="2800" i="1" dirty="0" smtClean="0">
                <a:sym typeface="Symbol" pitchFamily="18" charset="2"/>
              </a:rPr>
              <a:t>p</a:t>
            </a:r>
            <a:r>
              <a:rPr lang="en-US" altLang="th-TH" sz="2800" dirty="0" smtClean="0">
                <a:sym typeface="Symbol" pitchFamily="18" charset="2"/>
              </a:rPr>
              <a:t> </a:t>
            </a:r>
            <a:r>
              <a:rPr lang="th-TH" altLang="th-TH" sz="2800" dirty="0" smtClean="0">
                <a:sym typeface="Symbol" pitchFamily="18" charset="2"/>
              </a:rPr>
              <a:t>เป็นจริง และ </a:t>
            </a:r>
            <a:r>
              <a:rPr lang="en-US" altLang="th-TH" sz="2800" i="1" dirty="0" smtClean="0">
                <a:sym typeface="Symbol" pitchFamily="18" charset="2"/>
              </a:rPr>
              <a:t>q</a:t>
            </a:r>
            <a:r>
              <a:rPr lang="en-US" altLang="th-TH" sz="2800" dirty="0" smtClean="0">
                <a:sym typeface="Symbol" pitchFamily="18" charset="2"/>
              </a:rPr>
              <a:t> </a:t>
            </a:r>
            <a:r>
              <a:rPr lang="th-TH" altLang="th-TH" sz="2800" dirty="0" smtClean="0">
                <a:sym typeface="Symbol" pitchFamily="18" charset="2"/>
              </a:rPr>
              <a:t>เป็นเท็จ</a:t>
            </a:r>
            <a:endParaRPr lang="en-US" altLang="th-TH" sz="2800" dirty="0" smtClean="0">
              <a:sym typeface="Symbol" pitchFamily="18" charset="2"/>
            </a:endParaRPr>
          </a:p>
          <a:p>
            <a:pPr lvl="1" eaLnBrk="1" hangingPunct="1"/>
            <a:r>
              <a:rPr lang="en-US" altLang="th-TH" sz="2400" i="1" dirty="0" smtClean="0">
                <a:sym typeface="Symbol" pitchFamily="18" charset="2"/>
              </a:rPr>
              <a:t>p</a:t>
            </a:r>
            <a:r>
              <a:rPr lang="en-US" altLang="th-TH" sz="2400" dirty="0" smtClean="0">
                <a:sym typeface="Symbol" pitchFamily="18" charset="2"/>
              </a:rPr>
              <a:t> </a:t>
            </a:r>
            <a:r>
              <a:rPr lang="th-TH" altLang="th-TH" sz="2400" dirty="0" smtClean="0">
                <a:sym typeface="Symbol" pitchFamily="18" charset="2"/>
              </a:rPr>
              <a:t>จะถูกเรียกว่า</a:t>
            </a:r>
            <a:r>
              <a:rPr lang="en-US" altLang="th-TH" sz="2400" dirty="0" smtClean="0">
                <a:sym typeface="Symbol" pitchFamily="18" charset="2"/>
              </a:rPr>
              <a:t> </a:t>
            </a:r>
            <a:r>
              <a:rPr lang="th-TH" altLang="th-TH" sz="2400" dirty="0" smtClean="0">
                <a:sym typeface="Symbol" pitchFamily="18" charset="2"/>
              </a:rPr>
              <a:t>สมมติฐาน </a:t>
            </a:r>
            <a:r>
              <a:rPr lang="en-US" altLang="th-TH" sz="2400" dirty="0" smtClean="0">
                <a:sym typeface="Symbol" pitchFamily="18" charset="2"/>
              </a:rPr>
              <a:t>(hypothesis), </a:t>
            </a:r>
            <a:r>
              <a:rPr lang="th-TH" altLang="th-TH" sz="2400" dirty="0" smtClean="0">
                <a:sym typeface="Symbol" pitchFamily="18" charset="2"/>
              </a:rPr>
              <a:t>สิ่งที่มาก่อน</a:t>
            </a:r>
            <a:r>
              <a:rPr lang="en-US" altLang="th-TH" sz="2400" dirty="0" smtClean="0">
                <a:sym typeface="Symbol" pitchFamily="18" charset="2"/>
              </a:rPr>
              <a:t>(antecedent) </a:t>
            </a:r>
            <a:r>
              <a:rPr lang="th-TH" altLang="th-TH" sz="2400" dirty="0" smtClean="0">
                <a:sym typeface="Symbol" pitchFamily="18" charset="2"/>
              </a:rPr>
              <a:t>หรือ</a:t>
            </a:r>
            <a:r>
              <a:rPr lang="en-US" altLang="th-TH" sz="2400" dirty="0" smtClean="0">
                <a:sym typeface="Symbol" pitchFamily="18" charset="2"/>
              </a:rPr>
              <a:t> </a:t>
            </a:r>
            <a:r>
              <a:rPr lang="th-TH" altLang="th-TH" sz="2400" dirty="0" smtClean="0">
                <a:sym typeface="Symbol" pitchFamily="18" charset="2"/>
              </a:rPr>
              <a:t>หลักฐาน </a:t>
            </a:r>
            <a:r>
              <a:rPr lang="en-US" altLang="th-TH" sz="2400" dirty="0" smtClean="0">
                <a:sym typeface="Symbol" pitchFamily="18" charset="2"/>
              </a:rPr>
              <a:t>(premise)</a:t>
            </a:r>
          </a:p>
          <a:p>
            <a:pPr lvl="1" eaLnBrk="1" hangingPunct="1"/>
            <a:r>
              <a:rPr lang="en-US" altLang="th-TH" sz="2400" i="1" dirty="0" smtClean="0">
                <a:sym typeface="Symbol" pitchFamily="18" charset="2"/>
              </a:rPr>
              <a:t>q</a:t>
            </a:r>
            <a:r>
              <a:rPr lang="en-US" altLang="th-TH" sz="2400" dirty="0" smtClean="0">
                <a:sym typeface="Symbol" pitchFamily="18" charset="2"/>
              </a:rPr>
              <a:t> </a:t>
            </a:r>
            <a:r>
              <a:rPr lang="th-TH" altLang="th-TH" sz="2400" dirty="0" smtClean="0">
                <a:sym typeface="Symbol" pitchFamily="18" charset="2"/>
              </a:rPr>
              <a:t>จะถูกเรียกว่า ข้อสรุป </a:t>
            </a:r>
            <a:r>
              <a:rPr lang="en-US" altLang="th-TH" sz="2400" dirty="0" smtClean="0">
                <a:sym typeface="Symbol" pitchFamily="18" charset="2"/>
              </a:rPr>
              <a:t>(conclusion), </a:t>
            </a:r>
            <a:r>
              <a:rPr lang="th-TH" altLang="th-TH" sz="2400" dirty="0" smtClean="0">
                <a:sym typeface="Symbol" pitchFamily="18" charset="2"/>
              </a:rPr>
              <a:t>สิ่งที่ตามมา </a:t>
            </a:r>
            <a:r>
              <a:rPr lang="en-US" altLang="th-TH" sz="2400" dirty="0" smtClean="0">
                <a:sym typeface="Symbol" pitchFamily="18" charset="2"/>
              </a:rPr>
              <a:t>(consequence)</a:t>
            </a:r>
          </a:p>
          <a:p>
            <a:pPr eaLnBrk="1" hangingPunct="1"/>
            <a:r>
              <a:rPr lang="th-TH" altLang="th-TH" sz="2800" b="1" dirty="0" smtClean="0">
                <a:sym typeface="Symbol" pitchFamily="18" charset="2"/>
              </a:rPr>
              <a:t>ตารางความจริง</a:t>
            </a:r>
            <a:r>
              <a:rPr lang="en-US" altLang="th-TH" sz="2800" b="1" dirty="0" smtClean="0">
                <a:sym typeface="Symbol" pitchFamily="18" charset="2"/>
              </a:rPr>
              <a:t> :</a:t>
            </a:r>
            <a:endParaRPr lang="en-US" altLang="th-TH" sz="2800" b="1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327449" y="3950045"/>
          <a:ext cx="2468687" cy="1927227"/>
        </p:xfrm>
        <a:graphic>
          <a:graphicData uri="http://schemas.openxmlformats.org/drawingml/2006/table">
            <a:tbl>
              <a:tblPr/>
              <a:tblGrid>
                <a:gridCol w="822896"/>
                <a:gridCol w="822895"/>
                <a:gridCol w="822896"/>
              </a:tblGrid>
              <a:tr h="463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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2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dirty="0" smtClean="0"/>
              <a:t>Logical Connective: Implication (2)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ตัวอย่าง</a:t>
            </a:r>
            <a:endParaRPr lang="en-US" altLang="th-TH" dirty="0" smtClean="0"/>
          </a:p>
          <a:p>
            <a:pPr lvl="1" eaLnBrk="1" hangingPunct="1"/>
            <a:r>
              <a:rPr lang="th-TH" altLang="th-TH" dirty="0" smtClean="0"/>
              <a:t>ถ้า</a:t>
            </a:r>
            <a:r>
              <a:rPr lang="th-TH" altLang="th-TH" dirty="0" smtClean="0">
                <a:solidFill>
                  <a:schemeClr val="bg2">
                    <a:lumMod val="50000"/>
                  </a:schemeClr>
                </a:solidFill>
              </a:rPr>
              <a:t>คุณซื้อตั๋วเครื่องบินก่อน </a:t>
            </a:r>
            <a:r>
              <a:rPr lang="th-TH" altLang="th-TH" dirty="0" smtClean="0">
                <a:solidFill>
                  <a:schemeClr val="bg2">
                    <a:lumMod val="10000"/>
                  </a:schemeClr>
                </a:solidFill>
              </a:rPr>
              <a:t>แล้ว</a:t>
            </a:r>
            <a:r>
              <a:rPr lang="th-TH" altLang="th-TH" dirty="0" smtClean="0"/>
              <a:t> </a:t>
            </a:r>
            <a:r>
              <a:rPr lang="th-TH" altLang="th-TH" dirty="0" smtClean="0">
                <a:solidFill>
                  <a:srgbClr val="00B0F0"/>
                </a:solidFill>
              </a:rPr>
              <a:t>ราคาตั๋วเครื่องบินจะถูก</a:t>
            </a:r>
            <a:endParaRPr lang="en-US" altLang="th-TH" dirty="0" smtClean="0">
              <a:solidFill>
                <a:srgbClr val="00B0F0"/>
              </a:solidFill>
            </a:endParaRPr>
          </a:p>
          <a:p>
            <a:pPr lvl="1" eaLnBrk="1" hangingPunct="1"/>
            <a:r>
              <a:rPr lang="th-TH" altLang="th-TH" dirty="0" smtClean="0"/>
              <a:t>ถ้า</a:t>
            </a:r>
            <a:r>
              <a:rPr lang="en-US" altLang="th-TH" dirty="0" smtClean="0"/>
              <a:t> </a:t>
            </a:r>
            <a:r>
              <a:rPr lang="en-US" altLang="th-TH" i="1" dirty="0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r>
              <a:rPr lang="en-US" altLang="th-TH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h-TH" altLang="th-TH" dirty="0" smtClean="0">
                <a:solidFill>
                  <a:schemeClr val="bg2">
                    <a:lumMod val="50000"/>
                  </a:schemeClr>
                </a:solidFill>
              </a:rPr>
              <a:t>เป็นจำนวนเต็ม</a:t>
            </a:r>
            <a:r>
              <a:rPr lang="th-TH" altLang="th-TH" dirty="0" smtClean="0"/>
              <a:t> แล้ว</a:t>
            </a:r>
            <a:r>
              <a:rPr lang="en-US" altLang="th-TH" dirty="0" smtClean="0"/>
              <a:t> </a:t>
            </a:r>
            <a:r>
              <a:rPr lang="en-US" altLang="th-TH" i="1" dirty="0" smtClean="0">
                <a:solidFill>
                  <a:srgbClr val="00B0F0"/>
                </a:solidFill>
              </a:rPr>
              <a:t>x</a:t>
            </a:r>
            <a:r>
              <a:rPr lang="en-US" altLang="th-TH" baseline="30000" dirty="0" smtClean="0">
                <a:solidFill>
                  <a:srgbClr val="00B0F0"/>
                </a:solidFill>
              </a:rPr>
              <a:t>2</a:t>
            </a:r>
            <a:r>
              <a:rPr lang="en-US" altLang="th-TH" dirty="0" smtClean="0">
                <a:solidFill>
                  <a:srgbClr val="00B0F0"/>
                </a:solidFill>
              </a:rPr>
              <a:t> </a:t>
            </a:r>
            <a:r>
              <a:rPr lang="en-US" altLang="th-TH" dirty="0" smtClean="0">
                <a:solidFill>
                  <a:srgbClr val="00B0F0"/>
                </a:solidFill>
                <a:sym typeface="Symbol" pitchFamily="18" charset="2"/>
              </a:rPr>
              <a:t> 0</a:t>
            </a:r>
          </a:p>
          <a:p>
            <a:pPr lvl="1" eaLnBrk="1" hangingPunct="1"/>
            <a:r>
              <a:rPr lang="th-TH" altLang="th-TH" dirty="0" smtClean="0">
                <a:sym typeface="Symbol" pitchFamily="18" charset="2"/>
              </a:rPr>
              <a:t>ถ้า </a:t>
            </a:r>
            <a:r>
              <a:rPr lang="th-TH" altLang="th-TH" dirty="0" smtClean="0">
                <a:solidFill>
                  <a:schemeClr val="bg2">
                    <a:lumMod val="50000"/>
                  </a:schemeClr>
                </a:solidFill>
                <a:sym typeface="Symbol" pitchFamily="18" charset="2"/>
              </a:rPr>
              <a:t>ฝนตก </a:t>
            </a:r>
            <a:r>
              <a:rPr lang="th-TH" altLang="th-TH" dirty="0" smtClean="0">
                <a:sym typeface="Symbol" pitchFamily="18" charset="2"/>
              </a:rPr>
              <a:t>แล้ว</a:t>
            </a:r>
            <a:r>
              <a:rPr lang="th-TH" altLang="th-TH" dirty="0" smtClean="0">
                <a:solidFill>
                  <a:schemeClr val="bg2">
                    <a:lumMod val="50000"/>
                  </a:schemeClr>
                </a:solidFill>
                <a:sym typeface="Symbol" pitchFamily="18" charset="2"/>
              </a:rPr>
              <a:t> </a:t>
            </a:r>
            <a:r>
              <a:rPr lang="th-TH" altLang="th-TH" dirty="0" smtClean="0">
                <a:solidFill>
                  <a:srgbClr val="00B0F0"/>
                </a:solidFill>
                <a:sym typeface="Symbol" pitchFamily="18" charset="2"/>
              </a:rPr>
              <a:t>สนามหญ้าจะเปียก</a:t>
            </a:r>
          </a:p>
          <a:p>
            <a:pPr lvl="1" eaLnBrk="1" hangingPunct="1"/>
            <a:r>
              <a:rPr lang="th-TH" altLang="th-TH" dirty="0" smtClean="0">
                <a:solidFill>
                  <a:srgbClr val="00B0F0"/>
                </a:solidFill>
                <a:sym typeface="Symbol" pitchFamily="18" charset="2"/>
              </a:rPr>
              <a:t>ลิงจะออกลูกเป็นไข่  </a:t>
            </a:r>
            <a:r>
              <a:rPr lang="th-TH" altLang="th-TH" dirty="0" smtClean="0">
                <a:sym typeface="Symbol" pitchFamily="18" charset="2"/>
              </a:rPr>
              <a:t>ถ้า</a:t>
            </a:r>
            <a:r>
              <a:rPr lang="th-TH" altLang="th-TH" dirty="0" smtClean="0">
                <a:solidFill>
                  <a:srgbClr val="00B0F0"/>
                </a:solidFill>
                <a:sym typeface="Symbol" pitchFamily="18" charset="2"/>
              </a:rPr>
              <a:t> </a:t>
            </a:r>
            <a:r>
              <a:rPr lang="th-TH" altLang="th-TH" dirty="0" smtClean="0">
                <a:solidFill>
                  <a:schemeClr val="bg2">
                    <a:lumMod val="50000"/>
                  </a:schemeClr>
                </a:solidFill>
                <a:sym typeface="Symbol" pitchFamily="18" charset="2"/>
              </a:rPr>
              <a:t>สมชายสอบตก</a:t>
            </a:r>
          </a:p>
          <a:p>
            <a:pPr lvl="1" eaLnBrk="1" hangingPunct="1"/>
            <a:endParaRPr lang="en-US" altLang="th-TH" dirty="0" smtClean="0"/>
          </a:p>
        </p:txBody>
      </p:sp>
    </p:spTree>
    <p:extLst>
      <p:ext uri="{BB962C8B-B14F-4D97-AF65-F5344CB8AC3E}">
        <p14:creationId xmlns:p14="http://schemas.microsoft.com/office/powerpoint/2010/main" val="246856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sz="3200" dirty="0" smtClean="0"/>
              <a:t>QUIZ 2: </a:t>
            </a:r>
            <a:r>
              <a:rPr lang="th-TH" altLang="th-TH" sz="4000" dirty="0" smtClean="0"/>
              <a:t>จงหาความหมายของประพจน์ต่อไปนี้</a:t>
            </a:r>
            <a:endParaRPr lang="en-US" altLang="th-TH" sz="5400" dirty="0" smtClean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ถ้า</a:t>
            </a:r>
            <a:r>
              <a:rPr lang="en-US" altLang="th-TH" dirty="0" smtClean="0"/>
              <a:t> -1 </a:t>
            </a:r>
            <a:r>
              <a:rPr lang="th-TH" altLang="th-TH" dirty="0" smtClean="0"/>
              <a:t>เป็นจำนวนเต็มบวก แล้ว</a:t>
            </a:r>
            <a:r>
              <a:rPr lang="en-US" altLang="th-TH" dirty="0" smtClean="0"/>
              <a:t> 2+2=5</a:t>
            </a:r>
          </a:p>
          <a:p>
            <a:pPr eaLnBrk="1" hangingPunct="1"/>
            <a:endParaRPr lang="en-US" altLang="th-TH" dirty="0" smtClean="0"/>
          </a:p>
          <a:p>
            <a:pPr eaLnBrk="1" hangingPunct="1"/>
            <a:r>
              <a:rPr lang="th-TH" altLang="th-TH" dirty="0" smtClean="0"/>
              <a:t>ถ้า </a:t>
            </a:r>
            <a:r>
              <a:rPr lang="en-US" altLang="th-TH" dirty="0" smtClean="0"/>
              <a:t>-1 </a:t>
            </a:r>
            <a:r>
              <a:rPr lang="th-TH" altLang="th-TH" dirty="0" smtClean="0"/>
              <a:t>เป็นจำนวนเต็มบวก แล้ว</a:t>
            </a:r>
            <a:r>
              <a:rPr lang="en-US" altLang="th-TH" dirty="0" smtClean="0"/>
              <a:t> 2+2=4</a:t>
            </a:r>
          </a:p>
          <a:p>
            <a:pPr eaLnBrk="1" hangingPunct="1"/>
            <a:endParaRPr lang="en-US" altLang="th-TH" dirty="0" smtClean="0"/>
          </a:p>
          <a:p>
            <a:r>
              <a:rPr lang="th-TH" altLang="th-TH" dirty="0" smtClean="0"/>
              <a:t>ถ้าสอบปลายภาคเต็ม แล้วจะได้เกรด </a:t>
            </a:r>
            <a:r>
              <a:rPr lang="en-US" altLang="th-TH" dirty="0" smtClean="0"/>
              <a:t>‘A’</a:t>
            </a:r>
          </a:p>
          <a:p>
            <a:pPr marL="0" indent="0">
              <a:buNone/>
            </a:pPr>
            <a:endParaRPr lang="en-US" altLang="th-TH" dirty="0"/>
          </a:p>
        </p:txBody>
      </p:sp>
    </p:spTree>
    <p:extLst>
      <p:ext uri="{BB962C8B-B14F-4D97-AF65-F5344CB8AC3E}">
        <p14:creationId xmlns:p14="http://schemas.microsoft.com/office/powerpoint/2010/main" val="39453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sz="4000" smtClean="0"/>
              <a:t>Logical Connective: Biconditional (1)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z="2400" b="1" dirty="0" smtClean="0"/>
              <a:t>คำนิยาม</a:t>
            </a:r>
            <a:r>
              <a:rPr lang="en-US" altLang="th-TH" sz="2400" b="1" dirty="0" smtClean="0"/>
              <a:t>: </a:t>
            </a:r>
            <a:r>
              <a:rPr lang="en-US" altLang="th-TH" sz="2400" dirty="0" smtClean="0"/>
              <a:t> </a:t>
            </a:r>
            <a:r>
              <a:rPr lang="th-TH" altLang="th-TH" sz="2400" dirty="0" smtClean="0"/>
              <a:t>ก็ต่อเมื่อ </a:t>
            </a:r>
            <a:r>
              <a:rPr lang="en-US" altLang="th-TH" sz="2400" dirty="0" smtClean="0"/>
              <a:t>(</a:t>
            </a:r>
            <a:r>
              <a:rPr lang="en-US" altLang="th-TH" sz="2400" dirty="0" err="1" smtClean="0"/>
              <a:t>biconditional</a:t>
            </a:r>
            <a:r>
              <a:rPr lang="en-US" altLang="th-TH" sz="2400" dirty="0" smtClean="0"/>
              <a:t>) </a:t>
            </a:r>
            <a:r>
              <a:rPr lang="th-TH" altLang="th-TH" sz="2400" dirty="0" smtClean="0"/>
              <a:t>เขียนแทนด้วย</a:t>
            </a:r>
            <a:r>
              <a:rPr lang="en-US" altLang="th-TH" sz="2400" dirty="0" smtClean="0"/>
              <a:t> </a:t>
            </a:r>
            <a:r>
              <a:rPr lang="en-US" altLang="th-TH" sz="2400" i="1" dirty="0" err="1" smtClean="0"/>
              <a:t>p</a:t>
            </a:r>
            <a:r>
              <a:rPr lang="en-US" altLang="th-TH" sz="2400" dirty="0" err="1" smtClean="0">
                <a:sym typeface="Symbol" pitchFamily="18" charset="2"/>
              </a:rPr>
              <a:t></a:t>
            </a:r>
            <a:r>
              <a:rPr lang="en-US" altLang="th-TH" sz="2400" i="1" dirty="0" err="1" smtClean="0">
                <a:sym typeface="Symbol" pitchFamily="18" charset="2"/>
              </a:rPr>
              <a:t>q</a:t>
            </a:r>
            <a:r>
              <a:rPr lang="en-US" altLang="th-TH" sz="2400" dirty="0" smtClean="0">
                <a:sym typeface="Symbol" pitchFamily="18" charset="2"/>
              </a:rPr>
              <a:t> </a:t>
            </a:r>
            <a:r>
              <a:rPr lang="th-TH" altLang="th-TH" sz="2400" dirty="0" smtClean="0">
                <a:sym typeface="Symbol" pitchFamily="18" charset="2"/>
              </a:rPr>
              <a:t>เป็นประพจน์ที่จะให้ค่าจริง ก็ต่อเมื่อ </a:t>
            </a:r>
            <a:r>
              <a:rPr lang="en-US" altLang="th-TH" sz="2400" dirty="0" smtClean="0">
                <a:sym typeface="Symbol" pitchFamily="18" charset="2"/>
              </a:rPr>
              <a:t>p </a:t>
            </a:r>
            <a:r>
              <a:rPr lang="th-TH" altLang="th-TH" sz="2400" dirty="0" smtClean="0">
                <a:sym typeface="Symbol" pitchFamily="18" charset="2"/>
              </a:rPr>
              <a:t>และ </a:t>
            </a:r>
            <a:r>
              <a:rPr lang="en-US" altLang="th-TH" sz="2400" dirty="0" smtClean="0">
                <a:sym typeface="Symbol" pitchFamily="18" charset="2"/>
              </a:rPr>
              <a:t>q </a:t>
            </a:r>
            <a:r>
              <a:rPr lang="th-TH" altLang="th-TH" sz="2400" dirty="0" smtClean="0">
                <a:sym typeface="Symbol" pitchFamily="18" charset="2"/>
              </a:rPr>
              <a:t>มีค่าความจริงเหมือนกัน</a:t>
            </a:r>
            <a:endParaRPr lang="en-US" altLang="th-TH" sz="2400" dirty="0" smtClean="0"/>
          </a:p>
          <a:p>
            <a:pPr eaLnBrk="1" hangingPunct="1"/>
            <a:r>
              <a:rPr lang="en-US" altLang="th-TH" sz="2400" i="1" dirty="0" err="1"/>
              <a:t>p</a:t>
            </a:r>
            <a:r>
              <a:rPr lang="en-US" altLang="th-TH" sz="2400" dirty="0" err="1">
                <a:sym typeface="Symbol" pitchFamily="18" charset="2"/>
              </a:rPr>
              <a:t></a:t>
            </a:r>
            <a:r>
              <a:rPr lang="en-US" altLang="th-TH" sz="2400" i="1" dirty="0" err="1">
                <a:sym typeface="Symbol" pitchFamily="18" charset="2"/>
              </a:rPr>
              <a:t>q</a:t>
            </a:r>
            <a:r>
              <a:rPr lang="en-US" altLang="th-TH" sz="2400" i="1" dirty="0">
                <a:sym typeface="Symbol" pitchFamily="18" charset="2"/>
              </a:rPr>
              <a:t> </a:t>
            </a:r>
            <a:r>
              <a:rPr lang="en-US" altLang="th-TH" sz="2400" i="1" dirty="0" smtClean="0">
                <a:sym typeface="Symbol" pitchFamily="18" charset="2"/>
              </a:rPr>
              <a:t> </a:t>
            </a:r>
            <a:r>
              <a:rPr lang="th-TH" altLang="th-TH" sz="2400" i="1" dirty="0" smtClean="0">
                <a:sym typeface="Symbol" pitchFamily="18" charset="2"/>
              </a:rPr>
              <a:t>จะมีค่าเท่ากับ</a:t>
            </a:r>
            <a:r>
              <a:rPr lang="en-US" altLang="th-TH" sz="2400" dirty="0" smtClean="0">
                <a:sym typeface="Symbol" pitchFamily="18" charset="2"/>
              </a:rPr>
              <a:t> (</a:t>
            </a:r>
            <a:r>
              <a:rPr lang="en-US" altLang="th-TH" sz="2400" i="1" dirty="0" err="1" smtClean="0">
                <a:sym typeface="Symbol" pitchFamily="18" charset="2"/>
              </a:rPr>
              <a:t>p</a:t>
            </a:r>
            <a:r>
              <a:rPr lang="en-US" altLang="th-TH" sz="2400" dirty="0" err="1" smtClean="0">
                <a:sym typeface="Symbol" pitchFamily="18" charset="2"/>
              </a:rPr>
              <a:t></a:t>
            </a:r>
            <a:r>
              <a:rPr lang="en-US" altLang="th-TH" sz="2400" i="1" dirty="0" err="1" smtClean="0">
                <a:sym typeface="Symbol" pitchFamily="18" charset="2"/>
              </a:rPr>
              <a:t>q</a:t>
            </a:r>
            <a:r>
              <a:rPr lang="en-US" altLang="th-TH" sz="2400" dirty="0" smtClean="0">
                <a:sym typeface="Symbol" pitchFamily="18" charset="2"/>
              </a:rPr>
              <a:t>)(</a:t>
            </a:r>
            <a:r>
              <a:rPr lang="en-US" altLang="th-TH" sz="2400" i="1" dirty="0" err="1" smtClean="0">
                <a:sym typeface="Symbol" pitchFamily="18" charset="2"/>
              </a:rPr>
              <a:t>q</a:t>
            </a:r>
            <a:r>
              <a:rPr lang="en-US" altLang="th-TH" sz="2400" dirty="0" err="1" smtClean="0">
                <a:sym typeface="Symbol" pitchFamily="18" charset="2"/>
              </a:rPr>
              <a:t></a:t>
            </a:r>
            <a:r>
              <a:rPr lang="en-US" altLang="th-TH" sz="2400" i="1" dirty="0" err="1" smtClean="0">
                <a:sym typeface="Symbol" pitchFamily="18" charset="2"/>
              </a:rPr>
              <a:t>p</a:t>
            </a:r>
            <a:r>
              <a:rPr lang="en-US" altLang="th-TH" sz="2400" dirty="0" smtClean="0">
                <a:sym typeface="Symbol" pitchFamily="18" charset="2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h-TH" altLang="th-TH" sz="2400" dirty="0" smtClean="0">
                <a:sym typeface="Symbol" pitchFamily="18" charset="2"/>
              </a:rPr>
              <a:t>ตัวอย่าง </a:t>
            </a:r>
            <a:r>
              <a:rPr lang="en-US" altLang="th-TH" sz="2400" dirty="0" smtClean="0">
                <a:sym typeface="Symbol" pitchFamily="18" charset="2"/>
              </a:rPr>
              <a:t>:</a:t>
            </a:r>
            <a:endParaRPr lang="en-US" altLang="th-TH" sz="2400" dirty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th-TH" sz="2000" i="1" dirty="0">
                <a:sym typeface="Symbol" pitchFamily="18" charset="2"/>
              </a:rPr>
              <a:t>x</a:t>
            </a:r>
            <a:r>
              <a:rPr lang="en-US" altLang="th-TH" sz="2000" dirty="0">
                <a:sym typeface="Symbol" pitchFamily="18" charset="2"/>
              </a:rPr>
              <a:t>&gt;0 </a:t>
            </a:r>
            <a:r>
              <a:rPr lang="th-TH" altLang="th-TH" sz="2000" dirty="0" smtClean="0">
                <a:sym typeface="Symbol" pitchFamily="18" charset="2"/>
              </a:rPr>
              <a:t>ก็ต่อเมื่อ</a:t>
            </a:r>
            <a:r>
              <a:rPr lang="en-US" altLang="th-TH" sz="2000" dirty="0" smtClean="0">
                <a:sym typeface="Symbol" pitchFamily="18" charset="2"/>
              </a:rPr>
              <a:t> </a:t>
            </a:r>
            <a:r>
              <a:rPr lang="en-US" altLang="th-TH" sz="2000" i="1" dirty="0">
                <a:sym typeface="Symbol" pitchFamily="18" charset="2"/>
              </a:rPr>
              <a:t>x</a:t>
            </a:r>
            <a:r>
              <a:rPr lang="en-US" altLang="th-TH" sz="2000" baseline="30000" dirty="0">
                <a:sym typeface="Symbol" pitchFamily="18" charset="2"/>
              </a:rPr>
              <a:t>2</a:t>
            </a:r>
            <a:r>
              <a:rPr lang="en-US" altLang="th-TH" sz="2000" dirty="0">
                <a:sym typeface="Symbol" pitchFamily="18" charset="2"/>
              </a:rPr>
              <a:t> </a:t>
            </a:r>
            <a:r>
              <a:rPr lang="th-TH" altLang="th-TH" sz="2000" dirty="0" smtClean="0">
                <a:sym typeface="Symbol" pitchFamily="18" charset="2"/>
              </a:rPr>
              <a:t>เป็นเลขบวก</a:t>
            </a:r>
            <a:r>
              <a:rPr lang="en-US" altLang="th-TH" sz="2000" dirty="0" smtClean="0">
                <a:sym typeface="Symbol" pitchFamily="18" charset="2"/>
              </a:rPr>
              <a:t> </a:t>
            </a:r>
            <a:endParaRPr lang="en-US" altLang="th-TH" sz="2000" dirty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th-TH" altLang="th-TH" sz="2000" dirty="0" smtClean="0">
                <a:sym typeface="Symbol" pitchFamily="18" charset="2"/>
              </a:rPr>
              <a:t>สัญญาณกันขโมยจะดัง ก็ต่อเมื่อ ขโมยขึ้นบ้าน</a:t>
            </a:r>
            <a:endParaRPr lang="en-US" altLang="th-TH" sz="2000" dirty="0">
              <a:sym typeface="Symbol" pitchFamily="18" charset="2"/>
            </a:endParaRPr>
          </a:p>
          <a:p>
            <a:pPr eaLnBrk="1" hangingPunct="1"/>
            <a:r>
              <a:rPr lang="th-TH" altLang="th-TH" sz="2400" b="1" dirty="0" smtClean="0">
                <a:sym typeface="Symbol" pitchFamily="18" charset="2"/>
              </a:rPr>
              <a:t>ตารางความจริง </a:t>
            </a:r>
            <a:r>
              <a:rPr lang="en-US" altLang="th-TH" sz="2400" b="1" dirty="0" smtClean="0">
                <a:sym typeface="Symbol" pitchFamily="18" charset="2"/>
              </a:rPr>
              <a:t>:</a:t>
            </a:r>
            <a:endParaRPr lang="en-US" altLang="th-TH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915816" y="4149080"/>
          <a:ext cx="2520280" cy="1927227"/>
        </p:xfrm>
        <a:graphic>
          <a:graphicData uri="http://schemas.openxmlformats.org/drawingml/2006/table">
            <a:tbl>
              <a:tblPr/>
              <a:tblGrid>
                <a:gridCol w="840094"/>
                <a:gridCol w="840093"/>
                <a:gridCol w="840093"/>
              </a:tblGrid>
              <a:tr h="463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 q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40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sz="3200" dirty="0"/>
              <a:t>QUIZ </a:t>
            </a:r>
            <a:r>
              <a:rPr lang="en-US" altLang="th-TH" sz="3200" dirty="0" smtClean="0"/>
              <a:t>3: </a:t>
            </a:r>
            <a:r>
              <a:rPr lang="th-TH" altLang="th-TH" sz="4000" dirty="0"/>
              <a:t>จงหาความหมายของประพจน์ต่อไปนี้</a:t>
            </a:r>
            <a:endParaRPr lang="en-US" altLang="th-TH" sz="5400" dirty="0" smtClean="0"/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h-TH" i="1" dirty="0" smtClean="0"/>
              <a:t>x</a:t>
            </a:r>
            <a:r>
              <a:rPr lang="en-US" altLang="th-TH" baseline="30000" dirty="0" smtClean="0"/>
              <a:t>2</a:t>
            </a:r>
            <a:r>
              <a:rPr lang="en-US" altLang="th-TH" dirty="0" smtClean="0"/>
              <a:t> + </a:t>
            </a:r>
            <a:r>
              <a:rPr lang="en-US" altLang="th-TH" i="1" dirty="0" smtClean="0"/>
              <a:t>y</a:t>
            </a:r>
            <a:r>
              <a:rPr lang="en-US" altLang="th-TH" baseline="30000" dirty="0" smtClean="0"/>
              <a:t>2 </a:t>
            </a:r>
            <a:r>
              <a:rPr lang="en-US" altLang="th-TH" dirty="0" smtClean="0"/>
              <a:t>= 0 </a:t>
            </a:r>
            <a:r>
              <a:rPr lang="th-TH" altLang="th-TH" dirty="0" smtClean="0"/>
              <a:t>ก็ต่อเมื่อ </a:t>
            </a:r>
            <a:r>
              <a:rPr lang="en-US" altLang="th-TH" i="1" dirty="0" smtClean="0"/>
              <a:t>x</a:t>
            </a:r>
            <a:r>
              <a:rPr lang="en-US" altLang="th-TH" dirty="0" smtClean="0"/>
              <a:t>=0 and </a:t>
            </a:r>
            <a:r>
              <a:rPr lang="en-US" altLang="th-TH" i="1" dirty="0" smtClean="0"/>
              <a:t>y</a:t>
            </a:r>
            <a:r>
              <a:rPr lang="en-US" altLang="th-TH" dirty="0" smtClean="0"/>
              <a:t>=0</a:t>
            </a:r>
          </a:p>
          <a:p>
            <a:pPr eaLnBrk="1" hangingPunct="1"/>
            <a:endParaRPr lang="en-US" altLang="th-TH" dirty="0" smtClean="0"/>
          </a:p>
          <a:p>
            <a:pPr eaLnBrk="1" hangingPunct="1"/>
            <a:r>
              <a:rPr lang="en-US" altLang="th-TH" dirty="0" smtClean="0"/>
              <a:t>2 + 2 = 4 </a:t>
            </a:r>
            <a:r>
              <a:rPr lang="th-TH" altLang="th-TH" dirty="0" smtClean="0"/>
              <a:t>ก็ต่อเมื่อ</a:t>
            </a:r>
            <a:r>
              <a:rPr lang="en-US" altLang="th-TH" dirty="0" smtClean="0"/>
              <a:t> if </a:t>
            </a:r>
            <a:r>
              <a:rPr lang="en-US" altLang="th-TH" dirty="0" smtClean="0">
                <a:sym typeface="Symbol" pitchFamily="18" charset="2"/>
              </a:rPr>
              <a:t>2</a:t>
            </a:r>
            <a:r>
              <a:rPr lang="en-US" altLang="th-TH" dirty="0" smtClean="0"/>
              <a:t>&lt;2</a:t>
            </a:r>
          </a:p>
          <a:p>
            <a:pPr eaLnBrk="1" hangingPunct="1"/>
            <a:endParaRPr lang="en-US" altLang="th-TH" dirty="0" smtClean="0"/>
          </a:p>
          <a:p>
            <a:pPr eaLnBrk="1" hangingPunct="1"/>
            <a:r>
              <a:rPr lang="en-US" altLang="th-TH" i="1" dirty="0" smtClean="0"/>
              <a:t>x</a:t>
            </a:r>
            <a:r>
              <a:rPr lang="en-US" altLang="th-TH" baseline="30000" dirty="0" smtClean="0"/>
              <a:t>2</a:t>
            </a:r>
            <a:r>
              <a:rPr lang="en-US" altLang="th-TH" dirty="0" smtClean="0"/>
              <a:t> </a:t>
            </a:r>
            <a:r>
              <a:rPr lang="en-US" altLang="th-TH" dirty="0" smtClean="0">
                <a:sym typeface="Symbol" pitchFamily="18" charset="2"/>
              </a:rPr>
              <a:t> 0 </a:t>
            </a:r>
            <a:r>
              <a:rPr lang="th-TH" altLang="th-TH" dirty="0" smtClean="0">
                <a:sym typeface="Symbol" pitchFamily="18" charset="2"/>
              </a:rPr>
              <a:t>ก็ต่อเมื่อ</a:t>
            </a:r>
            <a:r>
              <a:rPr lang="en-US" altLang="th-TH" dirty="0" smtClean="0">
                <a:sym typeface="Symbol" pitchFamily="18" charset="2"/>
              </a:rPr>
              <a:t> </a:t>
            </a:r>
            <a:r>
              <a:rPr lang="en-US" altLang="th-TH" i="1" dirty="0" smtClean="0">
                <a:sym typeface="Symbol" pitchFamily="18" charset="2"/>
              </a:rPr>
              <a:t>x</a:t>
            </a:r>
            <a:r>
              <a:rPr lang="en-US" altLang="th-TH" dirty="0" smtClean="0">
                <a:sym typeface="Symbol" pitchFamily="18" charset="2"/>
              </a:rPr>
              <a:t>  0</a:t>
            </a:r>
            <a:endParaRPr lang="en-US" altLang="th-TH" dirty="0" smtClean="0"/>
          </a:p>
        </p:txBody>
      </p:sp>
    </p:spTree>
    <p:extLst>
      <p:ext uri="{BB962C8B-B14F-4D97-AF65-F5344CB8AC3E}">
        <p14:creationId xmlns:p14="http://schemas.microsoft.com/office/powerpoint/2010/main" val="1224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ความรู้ทั่วไปเกี่ยวกับตรรกศาสตร์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495800"/>
          </a:xfrm>
        </p:spPr>
        <p:txBody>
          <a:bodyPr/>
          <a:lstStyle/>
          <a:p>
            <a:r>
              <a:rPr lang="th-TH" b="1" dirty="0" smtClean="0"/>
              <a:t>ตรรกะ </a:t>
            </a:r>
            <a:r>
              <a:rPr lang="en-US" b="1" dirty="0" smtClean="0"/>
              <a:t>(Logic)</a:t>
            </a:r>
            <a:r>
              <a:rPr lang="en-US" dirty="0" smtClean="0"/>
              <a:t> </a:t>
            </a:r>
            <a:r>
              <a:rPr lang="th-TH" dirty="0" smtClean="0"/>
              <a:t>คือ ศาสตร์ที่ว่าด้วยการหาเหตุและผลด้วยวิธีการต่างๆ อย่างมีรูปแบบและระบบที่ชัดเจน โดยการพิสูจน์จากข้อเท็จจริงที่กำหนด</a:t>
            </a:r>
          </a:p>
          <a:p>
            <a:r>
              <a:rPr lang="th-TH" dirty="0" smtClean="0"/>
              <a:t>ตรรกศาสตร์แบ่งออกเป็น 2 ประเภท</a:t>
            </a:r>
          </a:p>
          <a:p>
            <a:pPr lvl="1"/>
            <a:r>
              <a:rPr lang="th-TH" b="1" dirty="0" smtClean="0"/>
              <a:t>ตรรกศาสตร์แบบดั้งเดิม </a:t>
            </a:r>
            <a:r>
              <a:rPr lang="th-TH" dirty="0" smtClean="0"/>
              <a:t>เป็นตรรกศาสตร์แรกเริ่มที่พัฒนามาจากหลักการและกระบวนการทางเหตุผลของอริสโตเติล</a:t>
            </a:r>
          </a:p>
          <a:p>
            <a:pPr lvl="2"/>
            <a:r>
              <a:rPr lang="th-TH" b="1" dirty="0" smtClean="0"/>
              <a:t>ตรรกนิรนัย </a:t>
            </a:r>
            <a:r>
              <a:rPr lang="en-US" b="1" dirty="0" smtClean="0"/>
              <a:t>(Deductive Logic) </a:t>
            </a:r>
            <a:r>
              <a:rPr lang="th-TH" dirty="0" smtClean="0"/>
              <a:t>เป็นการหาความจริงจากส่วนมากไปหาส่วนน้อย</a:t>
            </a:r>
          </a:p>
          <a:p>
            <a:pPr lvl="2"/>
            <a:r>
              <a:rPr lang="th-TH" b="1" dirty="0" smtClean="0"/>
              <a:t>ตรรกอุปนัย </a:t>
            </a:r>
            <a:r>
              <a:rPr lang="en-US" b="1" dirty="0" smtClean="0"/>
              <a:t>(Inductive Logic) </a:t>
            </a:r>
            <a:r>
              <a:rPr lang="th-TH" dirty="0" smtClean="0"/>
              <a:t>เป็นการหาความจริงจากส่วนน้อยไปหาส่วนมาก</a:t>
            </a:r>
            <a:endParaRPr lang="th-TH" b="1" dirty="0" smtClean="0"/>
          </a:p>
          <a:p>
            <a:pPr lvl="1"/>
            <a:r>
              <a:rPr lang="th-TH" b="1" dirty="0" smtClean="0"/>
              <a:t>ตรรกสัญลักษณ์ </a:t>
            </a:r>
            <a:r>
              <a:rPr lang="en-US" b="1" dirty="0" smtClean="0"/>
              <a:t>(Symbolic Logic) </a:t>
            </a:r>
            <a:r>
              <a:rPr lang="th-TH" dirty="0" smtClean="0"/>
              <a:t>เป็นตรรกศาสตร์ที่ใช้วิธีการทางคณิตศาสตร์เข้ามาพิสูจน์ข้อเท็จจริง มีการใช้สัญลักษณ์แทนการใช้เวลาที่มีความกำกวม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smtClean="0"/>
              <a:t>Converse, Inverse, Contrapositive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พิจารณาประพจน์</a:t>
            </a:r>
            <a:r>
              <a:rPr lang="en-US" altLang="th-TH" dirty="0" smtClean="0"/>
              <a:t> </a:t>
            </a:r>
            <a:r>
              <a:rPr lang="en-US" altLang="th-TH" i="1" dirty="0" smtClean="0"/>
              <a:t>p </a:t>
            </a:r>
            <a:r>
              <a:rPr lang="en-US" altLang="th-TH" dirty="0" smtClean="0">
                <a:sym typeface="Symbol" pitchFamily="18" charset="2"/>
              </a:rPr>
              <a:t> </a:t>
            </a:r>
            <a:r>
              <a:rPr lang="en-US" altLang="th-TH" i="1" dirty="0" smtClean="0">
                <a:sym typeface="Symbol" pitchFamily="18" charset="2"/>
              </a:rPr>
              <a:t>q</a:t>
            </a:r>
          </a:p>
          <a:p>
            <a:pPr lvl="1" eaLnBrk="1" hangingPunct="1"/>
            <a:r>
              <a:rPr lang="en-US" altLang="th-TH" u="sng" dirty="0" smtClean="0">
                <a:sym typeface="Symbol" pitchFamily="18" charset="2"/>
              </a:rPr>
              <a:t>converse</a:t>
            </a:r>
            <a:r>
              <a:rPr lang="en-US" altLang="th-TH" dirty="0" smtClean="0">
                <a:sym typeface="Symbol" pitchFamily="18" charset="2"/>
              </a:rPr>
              <a:t> </a:t>
            </a:r>
            <a:r>
              <a:rPr lang="th-TH" altLang="th-TH" dirty="0" smtClean="0">
                <a:sym typeface="Symbol" pitchFamily="18" charset="2"/>
              </a:rPr>
              <a:t>ของประพจน์ นี้คือ</a:t>
            </a:r>
            <a:r>
              <a:rPr lang="en-US" altLang="th-TH" dirty="0" smtClean="0">
                <a:sym typeface="Symbol" pitchFamily="18" charset="2"/>
              </a:rPr>
              <a:t> </a:t>
            </a:r>
            <a:r>
              <a:rPr lang="en-US" altLang="th-TH" i="1" dirty="0" smtClean="0"/>
              <a:t>q </a:t>
            </a:r>
            <a:r>
              <a:rPr lang="en-US" altLang="th-TH" dirty="0" smtClean="0">
                <a:sym typeface="Symbol" pitchFamily="18" charset="2"/>
              </a:rPr>
              <a:t> </a:t>
            </a:r>
            <a:r>
              <a:rPr lang="en-US" altLang="th-TH" i="1" dirty="0" smtClean="0">
                <a:sym typeface="Symbol" pitchFamily="18" charset="2"/>
              </a:rPr>
              <a:t>p</a:t>
            </a:r>
          </a:p>
          <a:p>
            <a:pPr lvl="1" eaLnBrk="1" hangingPunct="1"/>
            <a:r>
              <a:rPr lang="en-US" altLang="th-TH" u="sng" dirty="0" smtClean="0">
                <a:sym typeface="Symbol" pitchFamily="18" charset="2"/>
              </a:rPr>
              <a:t>inverse</a:t>
            </a:r>
            <a:r>
              <a:rPr lang="en-US" altLang="th-TH" dirty="0" smtClean="0">
                <a:sym typeface="Symbol" pitchFamily="18" charset="2"/>
              </a:rPr>
              <a:t> </a:t>
            </a:r>
            <a:r>
              <a:rPr lang="th-TH" altLang="th-TH" dirty="0" smtClean="0">
                <a:sym typeface="Symbol" pitchFamily="18" charset="2"/>
              </a:rPr>
              <a:t>ของประพจน์ นี้คือ</a:t>
            </a:r>
            <a:r>
              <a:rPr lang="en-US" altLang="th-TH" dirty="0" smtClean="0">
                <a:sym typeface="Symbol" pitchFamily="18" charset="2"/>
              </a:rPr>
              <a:t> </a:t>
            </a:r>
            <a:r>
              <a:rPr lang="en-US" altLang="th-TH" i="1" dirty="0" smtClean="0"/>
              <a:t>p </a:t>
            </a:r>
            <a:r>
              <a:rPr lang="en-US" altLang="th-TH" dirty="0" smtClean="0">
                <a:sym typeface="Symbol" pitchFamily="18" charset="2"/>
              </a:rPr>
              <a:t> </a:t>
            </a:r>
            <a:r>
              <a:rPr lang="en-US" altLang="th-TH" i="1" dirty="0" smtClean="0">
                <a:sym typeface="Symbol" pitchFamily="18" charset="2"/>
              </a:rPr>
              <a:t>q</a:t>
            </a:r>
          </a:p>
          <a:p>
            <a:pPr lvl="1" eaLnBrk="1" hangingPunct="1"/>
            <a:r>
              <a:rPr lang="en-US" altLang="th-TH" u="sng" dirty="0" smtClean="0">
                <a:sym typeface="Symbol" pitchFamily="18" charset="2"/>
              </a:rPr>
              <a:t>contrapositive</a:t>
            </a:r>
            <a:r>
              <a:rPr lang="en-US" altLang="th-TH" dirty="0" smtClean="0">
                <a:sym typeface="Symbol" pitchFamily="18" charset="2"/>
              </a:rPr>
              <a:t> </a:t>
            </a:r>
            <a:r>
              <a:rPr lang="th-TH" altLang="th-TH" dirty="0" smtClean="0">
                <a:sym typeface="Symbol" pitchFamily="18" charset="2"/>
              </a:rPr>
              <a:t>ของประพจน์ นี้คือ</a:t>
            </a:r>
            <a:r>
              <a:rPr lang="en-US" altLang="th-TH" dirty="0" smtClean="0">
                <a:sym typeface="Symbol" pitchFamily="18" charset="2"/>
              </a:rPr>
              <a:t> </a:t>
            </a:r>
            <a:r>
              <a:rPr lang="en-US" altLang="th-TH" i="1" dirty="0" smtClean="0"/>
              <a:t>q </a:t>
            </a:r>
            <a:r>
              <a:rPr lang="en-US" altLang="th-TH" dirty="0" smtClean="0">
                <a:sym typeface="Symbol" pitchFamily="18" charset="2"/>
              </a:rPr>
              <a:t> </a:t>
            </a:r>
            <a:r>
              <a:rPr lang="en-US" altLang="th-TH" i="1" dirty="0" smtClean="0">
                <a:sym typeface="Symbol" pitchFamily="18" charset="2"/>
              </a:rPr>
              <a:t>p</a:t>
            </a:r>
          </a:p>
          <a:p>
            <a:pPr eaLnBrk="1" hangingPunct="1"/>
            <a:endParaRPr lang="en-US" altLang="th-TH" dirty="0" smtClean="0"/>
          </a:p>
          <a:p>
            <a:pPr eaLnBrk="1" hangingPunct="1"/>
            <a:endParaRPr lang="en-US" altLang="th-TH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27584" y="3717032"/>
          <a:ext cx="7416825" cy="2664266"/>
        </p:xfrm>
        <a:graphic>
          <a:graphicData uri="http://schemas.openxmlformats.org/drawingml/2006/table">
            <a:tbl>
              <a:tblPr/>
              <a:tblGrid>
                <a:gridCol w="432050"/>
                <a:gridCol w="504056"/>
                <a:gridCol w="576064"/>
                <a:gridCol w="504056"/>
                <a:gridCol w="792088"/>
                <a:gridCol w="1224136"/>
                <a:gridCol w="1368152"/>
                <a:gridCol w="2016223"/>
              </a:tblGrid>
              <a:tr h="554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th-TH" b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</a:t>
                      </a:r>
                      <a:r>
                        <a:rPr lang="en-US" altLang="th-TH" b="1" i="1" dirty="0" smtClean="0">
                          <a:solidFill>
                            <a:schemeClr val="bg1"/>
                          </a:solidFill>
                        </a:rPr>
                        <a:t>p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th-TH" b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</a:t>
                      </a:r>
                      <a:r>
                        <a:rPr lang="en-US" altLang="th-TH" b="1" i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altLang="th-TH" b="1" i="1" dirty="0" smtClean="0">
                          <a:solidFill>
                            <a:schemeClr val="bg1"/>
                          </a:solidFill>
                        </a:rPr>
                        <a:t>p </a:t>
                      </a:r>
                      <a:r>
                        <a:rPr lang="en-US" altLang="th-TH" b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 </a:t>
                      </a:r>
                      <a:r>
                        <a:rPr lang="en-US" altLang="th-TH" b="1" i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q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th-TH" b="1" i="1" dirty="0" smtClean="0">
                          <a:solidFill>
                            <a:schemeClr val="bg1"/>
                          </a:solidFill>
                        </a:rPr>
                        <a:t>q </a:t>
                      </a:r>
                      <a:r>
                        <a:rPr lang="en-US" altLang="th-TH" b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 </a:t>
                      </a:r>
                      <a:r>
                        <a:rPr lang="en-US" altLang="th-TH" b="1" i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th-TH" b="1" i="0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(converse)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th-TH" b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</a:t>
                      </a:r>
                      <a:r>
                        <a:rPr lang="en-US" altLang="th-TH" b="1" i="1" dirty="0" smtClean="0">
                          <a:solidFill>
                            <a:schemeClr val="bg1"/>
                          </a:solidFill>
                        </a:rPr>
                        <a:t>p </a:t>
                      </a:r>
                      <a:r>
                        <a:rPr lang="en-US" altLang="th-TH" b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 </a:t>
                      </a:r>
                      <a:r>
                        <a:rPr lang="en-US" altLang="th-TH" b="1" i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th-TH" b="1" i="0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(inverse)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th-TH" b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</a:t>
                      </a:r>
                      <a:r>
                        <a:rPr lang="en-US" altLang="th-TH" b="1" i="1" dirty="0" smtClean="0">
                          <a:solidFill>
                            <a:schemeClr val="bg1"/>
                          </a:solidFill>
                        </a:rPr>
                        <a:t>q </a:t>
                      </a:r>
                      <a:r>
                        <a:rPr lang="en-US" altLang="th-TH" b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 </a:t>
                      </a:r>
                      <a:r>
                        <a:rPr lang="en-US" altLang="th-TH" b="1" i="1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th-TH" b="1" i="0" dirty="0" smtClean="0">
                          <a:solidFill>
                            <a:schemeClr val="bg1"/>
                          </a:solidFill>
                          <a:sym typeface="Symbol" pitchFamily="18" charset="2"/>
                        </a:rPr>
                        <a:t>(contraposition)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7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7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7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7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35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ตารางความจริง</a:t>
            </a:r>
            <a:endParaRPr lang="en-US" altLang="th-TH" dirty="0" smtClean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ตารางความจริงใช้ในการแสดงความสัมพันธ์ระหว่างความจริงของ</a:t>
            </a:r>
          </a:p>
          <a:p>
            <a:pPr lvl="1"/>
            <a:r>
              <a:rPr lang="th-TH" altLang="th-TH" dirty="0" smtClean="0"/>
              <a:t>ประพจน์เชิงเดี่ยว และ</a:t>
            </a:r>
          </a:p>
          <a:p>
            <a:pPr lvl="1"/>
            <a:r>
              <a:rPr lang="th-TH" altLang="th-TH" dirty="0" smtClean="0"/>
              <a:t>ประพจน์เชิงซ้อน</a:t>
            </a:r>
            <a:endParaRPr lang="en-US" altLang="th-TH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187626" y="3284984"/>
          <a:ext cx="6768751" cy="2952330"/>
        </p:xfrm>
        <a:graphic>
          <a:graphicData uri="http://schemas.openxmlformats.org/drawingml/2006/table">
            <a:tbl>
              <a:tblPr/>
              <a:tblGrid>
                <a:gridCol w="966673"/>
                <a:gridCol w="966672"/>
                <a:gridCol w="966673"/>
                <a:gridCol w="968716"/>
                <a:gridCol w="966672"/>
                <a:gridCol w="966673"/>
                <a:gridCol w="966672"/>
              </a:tblGrid>
              <a:tr h="9162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</a:t>
                      </a: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</a:t>
                      </a:r>
                      <a:endParaRPr kumimoji="0" 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</a:t>
                      </a: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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24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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24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q</a:t>
                      </a:r>
                      <a:endParaRPr kumimoji="0" lang="en-US" sz="24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9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09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09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09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85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การสร้างตารางความจริง</a:t>
            </a:r>
            <a:endParaRPr lang="en-US" altLang="th-TH" dirty="0" smtClean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ตัวอย่าง </a:t>
            </a:r>
            <a:r>
              <a:rPr lang="en-US" altLang="th-TH" dirty="0" smtClean="0"/>
              <a:t>: </a:t>
            </a:r>
            <a:r>
              <a:rPr lang="th-TH" altLang="th-TH" dirty="0" smtClean="0"/>
              <a:t>การสร้างตารางความจริง</a:t>
            </a:r>
            <a:endParaRPr lang="en-US" altLang="th-TH" dirty="0" smtClean="0"/>
          </a:p>
          <a:p>
            <a:pPr algn="ctr" eaLnBrk="1" hangingPunct="1">
              <a:buFont typeface="Arial" pitchFamily="34" charset="0"/>
              <a:buNone/>
            </a:pPr>
            <a:r>
              <a:rPr lang="en-US" altLang="th-TH" dirty="0" smtClean="0"/>
              <a:t>(( </a:t>
            </a:r>
            <a:r>
              <a:rPr lang="en-US" altLang="th-TH" i="1" dirty="0" smtClean="0"/>
              <a:t>p</a:t>
            </a:r>
            <a:r>
              <a:rPr lang="en-US" altLang="th-TH" dirty="0" smtClean="0"/>
              <a:t> </a:t>
            </a:r>
            <a:r>
              <a:rPr lang="en-US" altLang="th-TH" dirty="0" smtClean="0">
                <a:sym typeface="Symbol" pitchFamily="18" charset="2"/>
              </a:rPr>
              <a:t> </a:t>
            </a:r>
            <a:r>
              <a:rPr lang="en-US" altLang="th-TH" i="1" dirty="0" smtClean="0">
                <a:sym typeface="Symbol" pitchFamily="18" charset="2"/>
              </a:rPr>
              <a:t>q</a:t>
            </a:r>
            <a:r>
              <a:rPr lang="en-US" altLang="th-TH" dirty="0" smtClean="0">
                <a:sym typeface="Symbol" pitchFamily="18" charset="2"/>
              </a:rPr>
              <a:t> ) </a:t>
            </a:r>
            <a:r>
              <a:rPr lang="en-US" altLang="th-TH" i="1" dirty="0" smtClean="0">
                <a:sym typeface="Symbol" pitchFamily="18" charset="2"/>
              </a:rPr>
              <a:t>q</a:t>
            </a:r>
            <a:r>
              <a:rPr lang="en-US" altLang="th-TH" dirty="0" smtClean="0">
                <a:sym typeface="Symbol" pitchFamily="18" charset="2"/>
              </a:rPr>
              <a:t> )</a:t>
            </a:r>
            <a:endParaRPr lang="en-US" altLang="th-TH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71800" y="3140968"/>
          <a:ext cx="782638" cy="1927227"/>
        </p:xfrm>
        <a:graphic>
          <a:graphicData uri="http://schemas.openxmlformats.org/drawingml/2006/table">
            <a:tbl>
              <a:tblPr/>
              <a:tblGrid>
                <a:gridCol w="417513"/>
                <a:gridCol w="365125"/>
              </a:tblGrid>
              <a:tr h="463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771800" y="3140968"/>
          <a:ext cx="1447800" cy="2103634"/>
        </p:xfrm>
        <a:graphic>
          <a:graphicData uri="http://schemas.openxmlformats.org/drawingml/2006/table">
            <a:tbl>
              <a:tblPr/>
              <a:tblGrid>
                <a:gridCol w="417513"/>
                <a:gridCol w="365125"/>
                <a:gridCol w="665162"/>
              </a:tblGrid>
              <a:tr h="463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</a:t>
                      </a: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771800" y="3140968"/>
          <a:ext cx="1981200" cy="2103634"/>
        </p:xfrm>
        <a:graphic>
          <a:graphicData uri="http://schemas.openxmlformats.org/drawingml/2006/table">
            <a:tbl>
              <a:tblPr/>
              <a:tblGrid>
                <a:gridCol w="417513"/>
                <a:gridCol w="365125"/>
                <a:gridCol w="665162"/>
                <a:gridCol w="533400"/>
              </a:tblGrid>
              <a:tr h="463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</a:t>
                      </a: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(2)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</a:t>
                      </a: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771800" y="3140968"/>
          <a:ext cx="3962400" cy="2103634"/>
        </p:xfrm>
        <a:graphic>
          <a:graphicData uri="http://schemas.openxmlformats.org/drawingml/2006/table">
            <a:tbl>
              <a:tblPr/>
              <a:tblGrid>
                <a:gridCol w="417513"/>
                <a:gridCol w="365125"/>
                <a:gridCol w="665162"/>
                <a:gridCol w="533400"/>
                <a:gridCol w="1981200"/>
              </a:tblGrid>
              <a:tr h="463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</a:t>
                      </a: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(2)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</a:t>
                      </a: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( 1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)  (2)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5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63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z="4000" dirty="0" smtClean="0"/>
              <a:t>การใช้ประโยชน์ของตรรกศาสตร์ในคอมพิวเตอร์</a:t>
            </a:r>
            <a:r>
              <a:rPr lang="en-US" altLang="th-TH" sz="4000" dirty="0" smtClean="0"/>
              <a:t> (1)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h-TH" altLang="th-TH" sz="3200" dirty="0" smtClean="0"/>
              <a:t>คอมพิวเตอร์เก็บข้อมูลต่างๆในรูปแบบเลขฐานสอง โดยตัวเลข 1 หลัก เรียกว่า บิท </a:t>
            </a:r>
            <a:r>
              <a:rPr lang="en-US" altLang="th-TH" sz="3200" dirty="0" smtClean="0"/>
              <a:t>(bit)</a:t>
            </a:r>
            <a:endParaRPr lang="en-US" altLang="th-TH" sz="3200" dirty="0"/>
          </a:p>
          <a:p>
            <a:pPr eaLnBrk="1" hangingPunct="1">
              <a:lnSpc>
                <a:spcPct val="80000"/>
              </a:lnSpc>
            </a:pPr>
            <a:r>
              <a:rPr lang="en-US" altLang="th-TH" sz="3200" dirty="0" smtClean="0"/>
              <a:t>bit </a:t>
            </a:r>
            <a:r>
              <a:rPr lang="en-US" altLang="th-TH" sz="3200" dirty="0"/>
              <a:t>string </a:t>
            </a:r>
            <a:r>
              <a:rPr lang="th-TH" altLang="th-TH" sz="3200" dirty="0" smtClean="0"/>
              <a:t>คือ </a:t>
            </a:r>
            <a:r>
              <a:rPr lang="en-US" altLang="th-TH" sz="3200" dirty="0" smtClean="0"/>
              <a:t>bit </a:t>
            </a:r>
            <a:r>
              <a:rPr lang="th-TH" altLang="th-TH" sz="3200" dirty="0" smtClean="0"/>
              <a:t>ที่เรียงลำดับ</a:t>
            </a:r>
            <a:endParaRPr lang="en-US" altLang="th-TH" sz="3200" dirty="0"/>
          </a:p>
          <a:p>
            <a:pPr eaLnBrk="1" hangingPunct="1">
              <a:lnSpc>
                <a:spcPct val="80000"/>
              </a:lnSpc>
            </a:pPr>
            <a:r>
              <a:rPr lang="th-TH" altLang="th-TH" sz="3200" dirty="0" smtClean="0"/>
              <a:t>การใช้ตัวเชื่อมทางตรรก สามารถทำได้กับ </a:t>
            </a:r>
            <a:r>
              <a:rPr lang="en-US" altLang="th-TH" sz="3200" dirty="0" smtClean="0"/>
              <a:t>bit string </a:t>
            </a:r>
            <a:r>
              <a:rPr lang="th-TH" altLang="th-TH" sz="3200" dirty="0" smtClean="0"/>
              <a:t>ที่มีความยาวเท่ากัน</a:t>
            </a:r>
          </a:p>
          <a:p>
            <a:pPr eaLnBrk="1" hangingPunct="1">
              <a:lnSpc>
                <a:spcPct val="80000"/>
              </a:lnSpc>
            </a:pPr>
            <a:r>
              <a:rPr lang="th-TH" altLang="th-TH" sz="3200" dirty="0" smtClean="0"/>
              <a:t>ตัวอย่าง</a:t>
            </a:r>
            <a:r>
              <a:rPr lang="en-US" altLang="th-TH" sz="3200" dirty="0" smtClean="0"/>
              <a:t> :</a:t>
            </a:r>
            <a:r>
              <a:rPr lang="en-US" altLang="th-TH" sz="3200" dirty="0"/>
              <a:t>	</a:t>
            </a:r>
            <a:r>
              <a:rPr lang="en-US" altLang="th-TH" sz="3200" dirty="0" smtClean="0"/>
              <a:t>	0110 </a:t>
            </a:r>
            <a:r>
              <a:rPr lang="en-US" altLang="th-TH" sz="3200" dirty="0"/>
              <a:t>1010 1101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altLang="th-TH" sz="3200" dirty="0"/>
              <a:t>				0101 0010 1111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altLang="th-TH" sz="3200" dirty="0"/>
              <a:t>	</a:t>
            </a:r>
            <a:r>
              <a:rPr lang="en-US" altLang="th-TH" sz="3200" dirty="0" smtClean="0">
                <a:solidFill>
                  <a:srgbClr val="00B0F0"/>
                </a:solidFill>
              </a:rPr>
              <a:t>Bitwise OR</a:t>
            </a:r>
            <a:r>
              <a:rPr lang="en-US" altLang="th-TH" sz="3200" dirty="0">
                <a:solidFill>
                  <a:srgbClr val="00B0F0"/>
                </a:solidFill>
              </a:rPr>
              <a:t>	0111 1010 1111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altLang="th-TH" sz="3200" dirty="0"/>
              <a:t>   </a:t>
            </a:r>
            <a:r>
              <a:rPr lang="en-US" altLang="th-TH" sz="3200" dirty="0" smtClean="0">
                <a:solidFill>
                  <a:srgbClr val="00B050"/>
                </a:solidFill>
              </a:rPr>
              <a:t>Bitwise </a:t>
            </a:r>
            <a:r>
              <a:rPr lang="en-US" altLang="th-TH" sz="3200" dirty="0">
                <a:solidFill>
                  <a:srgbClr val="00B050"/>
                </a:solidFill>
              </a:rPr>
              <a:t>AND	</a:t>
            </a:r>
            <a:r>
              <a:rPr lang="en-US" altLang="th-TH" sz="3200" dirty="0" smtClean="0">
                <a:solidFill>
                  <a:srgbClr val="00B050"/>
                </a:solidFill>
              </a:rPr>
              <a:t>0100 0010 1101</a:t>
            </a:r>
            <a:endParaRPr lang="en-US" altLang="th-TH" sz="3200" dirty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altLang="th-TH" sz="3200" dirty="0"/>
              <a:t>	</a:t>
            </a:r>
            <a:r>
              <a:rPr lang="en-US" altLang="th-TH" sz="3200" dirty="0">
                <a:solidFill>
                  <a:srgbClr val="FF0000"/>
                </a:solidFill>
              </a:rPr>
              <a:t>Bitwise XOR	</a:t>
            </a:r>
            <a:r>
              <a:rPr lang="en-US" altLang="th-TH" sz="3200" dirty="0" smtClean="0">
                <a:solidFill>
                  <a:srgbClr val="FF0000"/>
                </a:solidFill>
              </a:rPr>
              <a:t>0011 1000 0010</a:t>
            </a:r>
            <a:endParaRPr lang="en-US" altLang="th-TH" sz="3200" dirty="0">
              <a:solidFill>
                <a:srgbClr val="FF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275856" y="4725144"/>
            <a:ext cx="324036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1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z="4000" dirty="0"/>
              <a:t>การใช้ประโยชน์ของตรรกศาสตร์ในคอมพิวเตอร์</a:t>
            </a:r>
            <a:r>
              <a:rPr lang="en-US" altLang="th-TH" sz="4000" dirty="0"/>
              <a:t> </a:t>
            </a:r>
            <a:r>
              <a:rPr lang="en-US" altLang="th-TH" sz="4000" dirty="0" smtClean="0"/>
              <a:t>(2)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การค้นหาข้อมูล แบบ </a:t>
            </a:r>
            <a:r>
              <a:rPr lang="en-US" dirty="0" smtClean="0"/>
              <a:t>Boolean Search </a:t>
            </a:r>
            <a:r>
              <a:rPr lang="th-TH" dirty="0" smtClean="0"/>
              <a:t>เช่น การค้นหาใน </a:t>
            </a:r>
            <a:r>
              <a:rPr lang="en-US" dirty="0" smtClean="0"/>
              <a:t>google</a:t>
            </a:r>
          </a:p>
          <a:p>
            <a:pPr lvl="1"/>
            <a:r>
              <a:rPr lang="th-TH" dirty="0" smtClean="0"/>
              <a:t>ถ้าพิมพ์ </a:t>
            </a:r>
            <a:r>
              <a:rPr lang="en-US" dirty="0" smtClean="0"/>
              <a:t>choopan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th-TH" dirty="0" smtClean="0"/>
              <a:t>ถ้าพิมพ์ </a:t>
            </a:r>
            <a:r>
              <a:rPr lang="en-US" dirty="0" smtClean="0"/>
              <a:t>choopan AND </a:t>
            </a:r>
            <a:r>
              <a:rPr lang="en-US" dirty="0" err="1" smtClean="0"/>
              <a:t>kmutnb</a:t>
            </a:r>
            <a:endParaRPr lang="en-US" dirty="0" smtClean="0"/>
          </a:p>
          <a:p>
            <a:pPr marL="366713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75"/>
          <a:stretch/>
        </p:blipFill>
        <p:spPr>
          <a:xfrm>
            <a:off x="1403648" y="2564904"/>
            <a:ext cx="3888432" cy="17277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643" y="4941168"/>
            <a:ext cx="3869437" cy="16143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724128" y="2564904"/>
            <a:ext cx="3113928" cy="252028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Google </a:t>
            </a:r>
            <a:r>
              <a:rPr lang="th-TH" sz="2400" dirty="0" smtClean="0"/>
              <a:t>ไม่ต้องการคำว่า </a:t>
            </a:r>
            <a:r>
              <a:rPr lang="en-US" sz="2400" dirty="0" smtClean="0"/>
              <a:t>“AND” </a:t>
            </a:r>
            <a:r>
              <a:rPr lang="th-TH" sz="2400" dirty="0" smtClean="0"/>
              <a:t>ก็ได้</a:t>
            </a:r>
            <a:endParaRPr lang="en-US" sz="2400" dirty="0" smtClean="0"/>
          </a:p>
          <a:p>
            <a:endParaRPr lang="th-TH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h-TH" sz="2400" dirty="0" smtClean="0"/>
              <a:t>การใช้ </a:t>
            </a:r>
            <a:r>
              <a:rPr lang="en-US" sz="2400" dirty="0" smtClean="0"/>
              <a:t>NOT </a:t>
            </a:r>
            <a:r>
              <a:rPr lang="th-TH" sz="2400" dirty="0" smtClean="0"/>
              <a:t>ใน </a:t>
            </a:r>
            <a:r>
              <a:rPr lang="en-US" sz="2400" dirty="0" smtClean="0"/>
              <a:t>google </a:t>
            </a:r>
            <a:r>
              <a:rPr lang="th-TH" sz="2400" dirty="0" smtClean="0"/>
              <a:t>ในเครื่องหมาย </a:t>
            </a:r>
            <a:r>
              <a:rPr lang="en-US" sz="2400" dirty="0" smtClean="0"/>
              <a:t>– </a:t>
            </a:r>
            <a:r>
              <a:rPr lang="th-TH" sz="2400" dirty="0" smtClean="0"/>
              <a:t>เช่น </a:t>
            </a:r>
            <a:r>
              <a:rPr lang="en-US" sz="2400" dirty="0" smtClean="0"/>
              <a:t>choopan -</a:t>
            </a:r>
            <a:r>
              <a:rPr lang="en-US" sz="2400" dirty="0" err="1" smtClean="0"/>
              <a:t>kmutnb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90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z="4000" dirty="0"/>
              <a:t>การใช้ประโยชน์ของตรรกศาสตร์ในคอมพิวเตอร์</a:t>
            </a:r>
            <a:r>
              <a:rPr lang="en-US" altLang="th-TH" sz="4000" dirty="0"/>
              <a:t> </a:t>
            </a:r>
            <a:r>
              <a:rPr lang="en-US" altLang="th-TH" sz="4000" dirty="0" smtClean="0"/>
              <a:t>(3)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วงจรดิจิทัล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33" y="2406588"/>
            <a:ext cx="8458630" cy="15841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503" y="4292969"/>
            <a:ext cx="6948913" cy="201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55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หยุดเล่นเกมกันซักนิด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ในเกาะแห่งหนึ่ง ผู้คนในเกาะนี้มีอยู่ 2 ประเภท</a:t>
            </a:r>
          </a:p>
          <a:p>
            <a:pPr lvl="1"/>
            <a:r>
              <a:rPr lang="th-TH" dirty="0" smtClean="0"/>
              <a:t>อัศวิน พูดแต่เรื่องจริง</a:t>
            </a:r>
          </a:p>
          <a:p>
            <a:pPr lvl="1"/>
            <a:r>
              <a:rPr lang="th-TH" dirty="0" smtClean="0"/>
              <a:t>คนพาล พูดแต่เรื่องโกหก</a:t>
            </a:r>
          </a:p>
          <a:p>
            <a:r>
              <a:rPr lang="th-TH" dirty="0" smtClean="0"/>
              <a:t>มีคนนอกเกาะขึ้นเกาะนี้มาพบคน 2 คน นาย </a:t>
            </a:r>
            <a:r>
              <a:rPr lang="en-US" dirty="0" smtClean="0"/>
              <a:t>A </a:t>
            </a:r>
            <a:r>
              <a:rPr lang="th-TH" dirty="0" smtClean="0"/>
              <a:t>กับ นาย </a:t>
            </a:r>
            <a:r>
              <a:rPr lang="en-US" dirty="0" smtClean="0"/>
              <a:t>B</a:t>
            </a:r>
          </a:p>
          <a:p>
            <a:r>
              <a:rPr lang="en-US" dirty="0" smtClean="0"/>
              <a:t>A </a:t>
            </a:r>
            <a:r>
              <a:rPr lang="th-TH" dirty="0" smtClean="0"/>
              <a:t>บอกว่า </a:t>
            </a:r>
            <a:r>
              <a:rPr lang="en-US" dirty="0" smtClean="0"/>
              <a:t>“B </a:t>
            </a:r>
            <a:r>
              <a:rPr lang="th-TH" dirty="0" smtClean="0"/>
              <a:t>เป็นอัศวิน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B </a:t>
            </a:r>
            <a:r>
              <a:rPr lang="th-TH" dirty="0" smtClean="0"/>
              <a:t>บอกว่า </a:t>
            </a:r>
            <a:r>
              <a:rPr lang="en-US" dirty="0" smtClean="0"/>
              <a:t>“</a:t>
            </a:r>
            <a:r>
              <a:rPr lang="th-TH" dirty="0" smtClean="0"/>
              <a:t>เรา 2 คนเป็นคนละประเภทกัน</a:t>
            </a:r>
            <a:r>
              <a:rPr lang="en-US" dirty="0" smtClean="0"/>
              <a:t>”</a:t>
            </a:r>
          </a:p>
          <a:p>
            <a:r>
              <a:rPr lang="th-TH" dirty="0" smtClean="0"/>
              <a:t>คำถาม</a:t>
            </a:r>
            <a:r>
              <a:rPr lang="en-US" dirty="0" smtClean="0"/>
              <a:t>: </a:t>
            </a:r>
            <a:r>
              <a:rPr lang="th-TH" dirty="0" smtClean="0"/>
              <a:t>จงหาว่า </a:t>
            </a:r>
            <a:r>
              <a:rPr lang="en-US" dirty="0" smtClean="0"/>
              <a:t>A </a:t>
            </a:r>
            <a:r>
              <a:rPr lang="th-TH" dirty="0" smtClean="0"/>
              <a:t>กับ </a:t>
            </a:r>
            <a:r>
              <a:rPr lang="en-US" dirty="0" smtClean="0"/>
              <a:t>B </a:t>
            </a:r>
            <a:r>
              <a:rPr lang="th-TH" dirty="0" smtClean="0"/>
              <a:t>เป็นอัศวินหรือคนพาล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566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คำนิยามเกี่ยวกับค่าความเป็นจริง </a:t>
            </a:r>
            <a:r>
              <a:rPr lang="en-US" b="1" dirty="0" smtClean="0"/>
              <a:t>(1)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Tautology :</a:t>
            </a:r>
            <a:r>
              <a:rPr lang="en-US" dirty="0" smtClean="0"/>
              <a:t> </a:t>
            </a:r>
            <a:r>
              <a:rPr lang="th-TH" dirty="0" smtClean="0"/>
              <a:t>เป็นประโยคที่ให้ความเป็น</a:t>
            </a:r>
            <a:r>
              <a:rPr lang="th-TH" b="1" dirty="0" smtClean="0">
                <a:solidFill>
                  <a:srgbClr val="0070C0"/>
                </a:solidFill>
              </a:rPr>
              <a:t>จริง</a:t>
            </a:r>
            <a:r>
              <a:rPr lang="th-TH" dirty="0" smtClean="0"/>
              <a:t>ในทุกกรณี</a:t>
            </a:r>
          </a:p>
          <a:p>
            <a:pPr marL="0" indent="0" algn="ctr">
              <a:buNone/>
            </a:pPr>
            <a:r>
              <a:rPr lang="en-US" sz="2000" dirty="0" smtClean="0">
                <a:latin typeface="Calibri" pitchFamily="34" charset="0"/>
                <a:sym typeface="Symbol"/>
              </a:rPr>
              <a:t>R </a:t>
            </a:r>
            <a:r>
              <a:rPr lang="en-US" sz="2000" dirty="0">
                <a:latin typeface="Calibri" pitchFamily="34" charset="0"/>
                <a:sym typeface="Symbol"/>
              </a:rPr>
              <a:t> </a:t>
            </a:r>
            <a:r>
              <a:rPr lang="en-US" sz="2000" dirty="0" smtClean="0">
                <a:latin typeface="Calibri" pitchFamily="34" charset="0"/>
                <a:sym typeface="Symbol"/>
              </a:rPr>
              <a:t>((P </a:t>
            </a:r>
            <a:r>
              <a:rPr lang="en-US" sz="2000" dirty="0">
                <a:latin typeface="Calibri" pitchFamily="34" charset="0"/>
                <a:sym typeface="Symbol"/>
              </a:rPr>
              <a:t> </a:t>
            </a:r>
            <a:r>
              <a:rPr lang="en-US" sz="2000" dirty="0" smtClean="0">
                <a:latin typeface="Calibri" pitchFamily="34" charset="0"/>
                <a:sym typeface="Symbol"/>
              </a:rPr>
              <a:t>Q) </a:t>
            </a:r>
            <a:r>
              <a:rPr lang="en-US" sz="2000" dirty="0">
                <a:sym typeface="Symbol"/>
              </a:rPr>
              <a:t> </a:t>
            </a:r>
            <a:r>
              <a:rPr lang="en-US" sz="2000" dirty="0" smtClean="0">
                <a:latin typeface="Calibri" pitchFamily="34" charset="0"/>
                <a:sym typeface="Symbol"/>
              </a:rPr>
              <a:t>(R </a:t>
            </a:r>
            <a:r>
              <a:rPr lang="en-US" sz="2000" dirty="0">
                <a:latin typeface="Calibri" pitchFamily="34" charset="0"/>
                <a:sym typeface="Symbol"/>
              </a:rPr>
              <a:t> Q</a:t>
            </a:r>
            <a:r>
              <a:rPr lang="en-US" sz="2000" dirty="0" smtClean="0">
                <a:latin typeface="Calibri" pitchFamily="34" charset="0"/>
                <a:sym typeface="Symbol"/>
              </a:rPr>
              <a:t>))</a:t>
            </a:r>
            <a:endParaRPr lang="en-US" sz="3600" dirty="0">
              <a:latin typeface="Calibri" pitchFamily="34" charset="0"/>
              <a:sym typeface="Symbol"/>
            </a:endParaRPr>
          </a:p>
          <a:p>
            <a:pPr marL="0" indent="0">
              <a:buNone/>
            </a:pP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579121"/>
              </p:ext>
            </p:extLst>
          </p:nvPr>
        </p:nvGraphicFramePr>
        <p:xfrm>
          <a:off x="179513" y="2636912"/>
          <a:ext cx="878497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34"/>
                <a:gridCol w="357113"/>
                <a:gridCol w="357113"/>
                <a:gridCol w="857071"/>
                <a:gridCol w="928493"/>
                <a:gridCol w="1142761"/>
                <a:gridCol w="2142677"/>
                <a:gridCol w="25712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 Q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  Q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(R  Q)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(P  Q)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(R  Q)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  ((P  Q)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(R  Q))</a:t>
                      </a:r>
                      <a:endParaRPr lang="en-US" sz="2800" dirty="0" smtClean="0">
                        <a:latin typeface="Calibri" pitchFamily="34" charset="0"/>
                        <a:sym typeface="Symbo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43808" y="6093296"/>
            <a:ext cx="4032448" cy="455712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Tautology </a:t>
            </a:r>
            <a:r>
              <a:rPr lang="th-TH" sz="2400" dirty="0" smtClean="0"/>
              <a:t>ที่ง่ายที่สุด คือ </a:t>
            </a:r>
            <a:r>
              <a:rPr lang="en-US" sz="2400" dirty="0" smtClean="0"/>
              <a:t>P </a:t>
            </a:r>
            <a:r>
              <a:rPr lang="en-US" sz="2400" dirty="0">
                <a:sym typeface="Symbol"/>
              </a:rPr>
              <a:t> </a:t>
            </a:r>
            <a:r>
              <a:rPr lang="en-US" sz="2400" dirty="0" smtClean="0">
                <a:latin typeface="Calibri" pitchFamily="34" charset="0"/>
                <a:sym typeface="Symbol"/>
              </a:rPr>
              <a:t>P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462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คำนิยามเกี่ยวกับค่าความเป็นจริง </a:t>
            </a:r>
            <a:r>
              <a:rPr lang="en-US" b="1" dirty="0" smtClean="0"/>
              <a:t>(2)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/>
          <a:lstStyle/>
          <a:p>
            <a:r>
              <a:rPr lang="en-US" sz="2800" b="1" dirty="0" smtClean="0"/>
              <a:t>Self-contradiction :</a:t>
            </a:r>
            <a:r>
              <a:rPr lang="en-US" sz="2800" dirty="0" smtClean="0"/>
              <a:t> </a:t>
            </a:r>
            <a:r>
              <a:rPr lang="th-TH" sz="2800" dirty="0" smtClean="0"/>
              <a:t>เป็นประโยคที่ให้ความเป็น</a:t>
            </a:r>
            <a:r>
              <a:rPr lang="th-TH" sz="2800" b="1" dirty="0" smtClean="0">
                <a:solidFill>
                  <a:srgbClr val="0070C0"/>
                </a:solidFill>
              </a:rPr>
              <a:t>เท็จ</a:t>
            </a:r>
            <a:r>
              <a:rPr lang="th-TH" sz="2800" dirty="0" smtClean="0"/>
              <a:t>ในทุกกรณี</a:t>
            </a:r>
          </a:p>
          <a:p>
            <a:pPr marL="0" indent="0" algn="ctr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(P  Q) 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(Q  P)</a:t>
            </a:r>
            <a:endParaRPr lang="en-US" sz="4000" dirty="0" smtClean="0">
              <a:latin typeface="Calibri" pitchFamily="34" charset="0"/>
              <a:sym typeface="Symbol"/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/>
            <a:endParaRPr lang="th-TH" sz="500" dirty="0" smtClean="0"/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 marL="0" indent="0"/>
            <a:r>
              <a:rPr lang="en-US" sz="2800" b="1" dirty="0" smtClean="0"/>
              <a:t> Contingent :</a:t>
            </a:r>
            <a:r>
              <a:rPr lang="en-US" sz="2800" dirty="0" smtClean="0"/>
              <a:t> </a:t>
            </a:r>
            <a:r>
              <a:rPr lang="th-TH" sz="2800" dirty="0" smtClean="0"/>
              <a:t>เป็นประโยคที่สามารถมีทั้งค่าจริงและเท็จ</a:t>
            </a:r>
            <a:endParaRPr lang="th-TH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44947"/>
              </p:ext>
            </p:extLst>
          </p:nvPr>
        </p:nvGraphicFramePr>
        <p:xfrm>
          <a:off x="1619672" y="2636912"/>
          <a:ext cx="633670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204"/>
                <a:gridCol w="268504"/>
                <a:gridCol w="705436"/>
                <a:gridCol w="936104"/>
                <a:gridCol w="864096"/>
                <a:gridCol w="1008112"/>
                <a:gridCol w="2232248"/>
              </a:tblGrid>
              <a:tr h="176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P  Q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(P  Q) 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Q  P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(Q  P)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(P  Q) </a:t>
                      </a:r>
                      <a:r>
                        <a:rPr lang="en-US" sz="1400" dirty="0" smtClean="0">
                          <a:sym typeface="Symbol"/>
                        </a:rPr>
                        <a:t> </a:t>
                      </a:r>
                      <a:r>
                        <a:rPr lang="en-US" sz="1400" dirty="0" smtClean="0">
                          <a:latin typeface="Calibri" pitchFamily="34" charset="0"/>
                          <a:sym typeface="Symbol"/>
                        </a:rPr>
                        <a:t>(Q  P)</a:t>
                      </a:r>
                      <a:endParaRPr lang="en-US" sz="2400" dirty="0">
                        <a:latin typeface="Calibri" pitchFamily="34" charset="0"/>
                        <a:sym typeface="Symbol"/>
                      </a:endParaRPr>
                    </a:p>
                  </a:txBody>
                  <a:tcPr/>
                </a:tc>
              </a:tr>
              <a:tr h="1939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39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39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939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15816" y="4437112"/>
            <a:ext cx="4032448" cy="455712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Contradiction </a:t>
            </a:r>
            <a:r>
              <a:rPr lang="th-TH" sz="2400" dirty="0" smtClean="0"/>
              <a:t>ที่ง่ายที่สุด คือ </a:t>
            </a:r>
            <a:r>
              <a:rPr lang="en-US" sz="2400" dirty="0" smtClean="0"/>
              <a:t>P </a:t>
            </a:r>
            <a:r>
              <a:rPr lang="en-US" sz="2400" dirty="0">
                <a:latin typeface="Calibri" pitchFamily="34" charset="0"/>
                <a:sym typeface="Symbol"/>
              </a:rPr>
              <a:t>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P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605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คำนิยามเกี่ยวกับค่าความเป็นจริง </a:t>
            </a:r>
            <a:r>
              <a:rPr lang="en-US" b="1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2</a:t>
            </a:r>
            <a:r>
              <a:rPr lang="en-US" dirty="0" smtClean="0"/>
              <a:t> </a:t>
            </a:r>
            <a:r>
              <a:rPr lang="th-TH" dirty="0" smtClean="0"/>
              <a:t>ประโยคจะถือว่า </a:t>
            </a:r>
            <a:r>
              <a:rPr lang="en-US" b="1" dirty="0" smtClean="0">
                <a:solidFill>
                  <a:srgbClr val="0070C0"/>
                </a:solidFill>
              </a:rPr>
              <a:t>Logically equivalent</a:t>
            </a:r>
            <a:r>
              <a:rPr lang="th-TH" b="1" dirty="0" smtClean="0">
                <a:solidFill>
                  <a:srgbClr val="0070C0"/>
                </a:solidFill>
              </a:rPr>
              <a:t> </a:t>
            </a:r>
            <a:r>
              <a:rPr lang="th-TH" dirty="0" smtClean="0"/>
              <a:t>ก็ต่อเมื่อ</a:t>
            </a:r>
            <a:r>
              <a:rPr lang="th-TH" b="1" dirty="0" smtClean="0">
                <a:solidFill>
                  <a:srgbClr val="00B050"/>
                </a:solidFill>
              </a:rPr>
              <a:t>ค่าความเป็นจริงของทั้ง 2 ประโยคเหมือนกันในทุกกรณี</a:t>
            </a:r>
          </a:p>
          <a:p>
            <a:pPr algn="ctr">
              <a:buNone/>
            </a:pPr>
            <a:endParaRPr lang="en-US" sz="2400" dirty="0" smtClean="0">
              <a:latin typeface="Calibri" pitchFamily="34" charset="0"/>
              <a:sym typeface="Symbol"/>
            </a:endParaRPr>
          </a:p>
          <a:p>
            <a:pPr algn="ctr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P  Q </a:t>
            </a:r>
            <a:r>
              <a:rPr lang="th-TH" sz="2400" dirty="0" smtClean="0">
                <a:latin typeface="Calibri" pitchFamily="34" charset="0"/>
                <a:sym typeface="Symbol"/>
              </a:rPr>
              <a:t> และ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(Q</a:t>
            </a:r>
            <a:r>
              <a:rPr lang="th-TH" sz="2400" dirty="0" smtClean="0">
                <a:latin typeface="Calibri" pitchFamily="34" charset="0"/>
                <a:sym typeface="Symbol"/>
              </a:rPr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 P)</a:t>
            </a:r>
            <a:endParaRPr lang="en-US" sz="4000" dirty="0" smtClean="0">
              <a:latin typeface="Calibri" pitchFamily="34" charset="0"/>
              <a:sym typeface="Symbol"/>
            </a:endParaRPr>
          </a:p>
          <a:p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505952"/>
              </p:ext>
            </p:extLst>
          </p:nvPr>
        </p:nvGraphicFramePr>
        <p:xfrm>
          <a:off x="1691680" y="3710528"/>
          <a:ext cx="6336704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204"/>
                <a:gridCol w="268504"/>
                <a:gridCol w="489412"/>
                <a:gridCol w="576064"/>
                <a:gridCol w="1656183"/>
                <a:gridCol w="1152128"/>
                <a:gridCol w="1872209"/>
              </a:tblGrid>
              <a:tr h="36454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P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Q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P  Q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Q</a:t>
                      </a:r>
                      <a:r>
                        <a:rPr lang="th-TH" sz="1800" dirty="0" smtClean="0">
                          <a:latin typeface="Calibri" pitchFamily="34" charset="0"/>
                          <a:sym typeface="Symbol"/>
                        </a:rPr>
                        <a:t> </a:t>
                      </a:r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 P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(Q</a:t>
                      </a:r>
                      <a:r>
                        <a:rPr lang="th-TH" sz="1800" dirty="0" smtClean="0">
                          <a:latin typeface="Calibri" pitchFamily="34" charset="0"/>
                          <a:sym typeface="Symbol"/>
                        </a:rPr>
                        <a:t> </a:t>
                      </a:r>
                      <a:r>
                        <a:rPr lang="en-US" sz="1800" dirty="0" smtClean="0">
                          <a:latin typeface="Calibri" pitchFamily="34" charset="0"/>
                          <a:sym typeface="Symbol"/>
                        </a:rPr>
                        <a:t> P)</a:t>
                      </a:r>
                      <a:endParaRPr lang="en-US" sz="3200" dirty="0">
                        <a:latin typeface="Calibri" pitchFamily="34" charset="0"/>
                        <a:sym typeface="Symbol"/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49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59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ตรรกสัญลักษณ์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ตรรกสัญลักษณ์ </a:t>
            </a:r>
            <a:r>
              <a:rPr lang="en-US" dirty="0" smtClean="0"/>
              <a:t>(Symbolic logic) </a:t>
            </a:r>
            <a:r>
              <a:rPr lang="th-TH" dirty="0" smtClean="0"/>
              <a:t>แบ่งได้ </a:t>
            </a:r>
            <a:r>
              <a:rPr lang="en-US" dirty="0" smtClean="0"/>
              <a:t>2</a:t>
            </a:r>
            <a:r>
              <a:rPr lang="th-TH" dirty="0" smtClean="0"/>
              <a:t> ประเภท</a:t>
            </a:r>
          </a:p>
          <a:p>
            <a:pPr lvl="1"/>
            <a:r>
              <a:rPr lang="th-TH" b="1" dirty="0" smtClean="0"/>
              <a:t>ตรรกะที่ว่าด้วยประพจน์ </a:t>
            </a:r>
            <a:r>
              <a:rPr lang="en-US" b="1" dirty="0" smtClean="0"/>
              <a:t>(Propositional Logic) </a:t>
            </a:r>
            <a:r>
              <a:rPr lang="th-TH" dirty="0" smtClean="0"/>
              <a:t>เป็นตรรกศาสตร์ที่ว่าด้วยการทดสอบประโยคหรือเนื้อหา ที่เรียกว่า </a:t>
            </a:r>
            <a:r>
              <a:rPr lang="th-TH" b="1" dirty="0" smtClean="0">
                <a:solidFill>
                  <a:srgbClr val="0070C0"/>
                </a:solidFill>
              </a:rPr>
              <a:t>ประพจน์</a:t>
            </a:r>
            <a:r>
              <a:rPr lang="th-TH" dirty="0" smtClean="0"/>
              <a:t> เพื่อหาข้อเท็จจริงหรือความสมเหตุสมผลของประพจน์ลักษณะต่างๆ ทั้งที่เป็นประพจน์เชิงเดี่ยว และ ประพจน์เชิงซ้อน</a:t>
            </a:r>
          </a:p>
          <a:p>
            <a:pPr lvl="1"/>
            <a:r>
              <a:rPr lang="th-TH" b="1" dirty="0" smtClean="0"/>
              <a:t>ตรรกะที่ว่าด้วยภาคขยาย </a:t>
            </a:r>
            <a:r>
              <a:rPr lang="en-US" b="1" dirty="0" smtClean="0"/>
              <a:t>(Predicate Logic) </a:t>
            </a:r>
            <a:r>
              <a:rPr lang="th-TH" dirty="0" smtClean="0"/>
              <a:t>เป็นตรรกศาสตร์ที่ทดสอบประโยคกล่าวอ้างที่เกี่ยวข้องกับประโยคทั่วไป และ ประพจน์เชิงเดี่ยว เพื่อหาความสมเหตุสมผลของประโยคกล่าวอ้าง</a:t>
            </a:r>
          </a:p>
        </p:txBody>
      </p:sp>
    </p:spTree>
    <p:extLst>
      <p:ext uri="{BB962C8B-B14F-4D97-AF65-F5344CB8AC3E}">
        <p14:creationId xmlns:p14="http://schemas.microsoft.com/office/powerpoint/2010/main" val="375548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z="3200" dirty="0" smtClean="0"/>
              <a:t>การเท่ากันของประพจน์ </a:t>
            </a:r>
            <a:r>
              <a:rPr lang="en-US" altLang="th-TH" sz="3200" dirty="0" smtClean="0"/>
              <a:t>(Propositional Equivalences)</a:t>
            </a:r>
            <a:endParaRPr lang="en-US" altLang="th-TH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>
                <a:ea typeface="+mn-ea"/>
                <a:cs typeface="+mn-cs"/>
              </a:rPr>
              <a:t>ในการจัดการ</a:t>
            </a:r>
            <a:r>
              <a:rPr lang="th-TH" dirty="0" smtClean="0"/>
              <a:t>กับประพจน์ทางตรรก</a:t>
            </a:r>
            <a:r>
              <a:rPr lang="en-US" dirty="0" smtClean="0"/>
              <a:t> </a:t>
            </a:r>
            <a:r>
              <a:rPr lang="th-TH" dirty="0" smtClean="0"/>
              <a:t>บ่อยครั้งที่จะมีการเปลี่ยนประพจน์เดิม ด้วยประพจน์ใหม่ ที่มีความหมายเหมือนกัน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th-TH" dirty="0" smtClean="0"/>
              <a:t>ค่าความจริงเหมือนกัน</a:t>
            </a:r>
            <a:r>
              <a:rPr lang="en-US" dirty="0" smtClean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/>
              <a:t>ประพจน์ที่มีความจริงเหมือนกันเรียกว่า การเท่ากันทางตรรก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h-TH" dirty="0" smtClean="0">
                <a:ea typeface="+mn-ea"/>
                <a:cs typeface="+mn-cs"/>
              </a:rPr>
              <a:t>สามารถหาได้ด้วย 2 วิธีหลักๆ คือ</a:t>
            </a:r>
            <a:endParaRPr lang="en-US" dirty="0" smtClean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การใช้ตารางความจริง</a:t>
            </a:r>
            <a:endParaRPr lang="en-US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th-TH" dirty="0" smtClean="0"/>
              <a:t>การใช้กฎของการแทนที่ </a:t>
            </a:r>
            <a:r>
              <a:rPr lang="en-US" dirty="0" smtClean="0"/>
              <a:t>(replacement rules)</a:t>
            </a:r>
            <a:endParaRPr lang="en-US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0287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z="3600" dirty="0" smtClean="0"/>
              <a:t>ตัวอย่าง</a:t>
            </a:r>
            <a:r>
              <a:rPr lang="en-US" altLang="th-TH" sz="3600" dirty="0" smtClean="0"/>
              <a:t> 1</a:t>
            </a:r>
            <a:r>
              <a:rPr lang="th-TH" altLang="th-TH" sz="3600" dirty="0" smtClean="0"/>
              <a:t> </a:t>
            </a:r>
            <a:r>
              <a:rPr lang="en-US" altLang="th-TH" sz="3600" dirty="0" smtClean="0"/>
              <a:t>: </a:t>
            </a:r>
            <a:r>
              <a:rPr lang="th-TH" altLang="th-TH" sz="3600" dirty="0" smtClean="0"/>
              <a:t>การใช้ตารางความจริงหาความเท่ากันทางตรรก</a:t>
            </a:r>
            <a:endParaRPr lang="en-US" altLang="th-TH" sz="3600" dirty="0" smtClean="0"/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ประพจน์</a:t>
            </a:r>
            <a:r>
              <a:rPr lang="en-US" altLang="th-TH" dirty="0" smtClean="0"/>
              <a:t> (</a:t>
            </a:r>
            <a:r>
              <a:rPr lang="en-US" altLang="th-TH" i="1" dirty="0" smtClean="0"/>
              <a:t>p </a:t>
            </a:r>
            <a:r>
              <a:rPr lang="en-US" altLang="th-TH" dirty="0" smtClean="0">
                <a:sym typeface="Symbol" pitchFamily="18" charset="2"/>
              </a:rPr>
              <a:t> </a:t>
            </a:r>
            <a:r>
              <a:rPr lang="en-US" altLang="th-TH" i="1" dirty="0" smtClean="0"/>
              <a:t>q</a:t>
            </a:r>
            <a:r>
              <a:rPr lang="en-US" altLang="th-TH" dirty="0" smtClean="0"/>
              <a:t>) </a:t>
            </a:r>
            <a:r>
              <a:rPr lang="th-TH" altLang="th-TH" dirty="0" smtClean="0"/>
              <a:t>และ</a:t>
            </a:r>
            <a:r>
              <a:rPr lang="en-US" altLang="th-TH" dirty="0" smtClean="0"/>
              <a:t> (</a:t>
            </a:r>
            <a:r>
              <a:rPr lang="en-US" altLang="th-TH" dirty="0" smtClean="0">
                <a:sym typeface="Symbol" pitchFamily="18" charset="2"/>
              </a:rPr>
              <a:t></a:t>
            </a:r>
            <a:r>
              <a:rPr lang="en-US" altLang="th-TH" i="1" dirty="0" smtClean="0"/>
              <a:t>p</a:t>
            </a:r>
            <a:r>
              <a:rPr lang="en-US" altLang="th-TH" dirty="0" smtClean="0"/>
              <a:t> </a:t>
            </a:r>
            <a:r>
              <a:rPr lang="en-US" altLang="th-TH" dirty="0" smtClean="0">
                <a:sym typeface="Symbol" pitchFamily="18" charset="2"/>
              </a:rPr>
              <a:t> </a:t>
            </a:r>
            <a:r>
              <a:rPr lang="en-US" altLang="th-TH" i="1" dirty="0" smtClean="0"/>
              <a:t>q</a:t>
            </a:r>
            <a:r>
              <a:rPr lang="en-US" altLang="th-TH" dirty="0" smtClean="0"/>
              <a:t>) </a:t>
            </a:r>
            <a:r>
              <a:rPr lang="th-TH" altLang="th-TH" dirty="0" smtClean="0"/>
              <a:t>เท่ากันทางตรรกหรือไม่</a:t>
            </a:r>
            <a:r>
              <a:rPr lang="en-US" altLang="th-TH" dirty="0" smtClean="0"/>
              <a:t>?</a:t>
            </a:r>
          </a:p>
          <a:p>
            <a:pPr eaLnBrk="1" hangingPunct="1"/>
            <a:r>
              <a:rPr lang="en-US" altLang="th-TH" dirty="0" smtClean="0"/>
              <a:t>Solution 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617773"/>
              </p:ext>
            </p:extLst>
          </p:nvPr>
        </p:nvGraphicFramePr>
        <p:xfrm>
          <a:off x="1835696" y="2924942"/>
          <a:ext cx="5112568" cy="2232250"/>
        </p:xfrm>
        <a:graphic>
          <a:graphicData uri="http://schemas.openxmlformats.org/drawingml/2006/table">
            <a:tbl>
              <a:tblPr/>
              <a:tblGrid>
                <a:gridCol w="1022916"/>
                <a:gridCol w="1022915"/>
                <a:gridCol w="1020906"/>
                <a:gridCol w="1022916"/>
                <a:gridCol w="1022915"/>
              </a:tblGrid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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 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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19956"/>
              </p:ext>
            </p:extLst>
          </p:nvPr>
        </p:nvGraphicFramePr>
        <p:xfrm>
          <a:off x="1835696" y="2924944"/>
          <a:ext cx="5112568" cy="2232250"/>
        </p:xfrm>
        <a:graphic>
          <a:graphicData uri="http://schemas.openxmlformats.org/drawingml/2006/table">
            <a:tbl>
              <a:tblPr/>
              <a:tblGrid>
                <a:gridCol w="1022916"/>
                <a:gridCol w="1022915"/>
                <a:gridCol w="1020906"/>
                <a:gridCol w="1022916"/>
                <a:gridCol w="1022915"/>
              </a:tblGrid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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 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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150757"/>
              </p:ext>
            </p:extLst>
          </p:nvPr>
        </p:nvGraphicFramePr>
        <p:xfrm>
          <a:off x="1835696" y="2924944"/>
          <a:ext cx="5112568" cy="2232250"/>
        </p:xfrm>
        <a:graphic>
          <a:graphicData uri="http://schemas.openxmlformats.org/drawingml/2006/table">
            <a:tbl>
              <a:tblPr/>
              <a:tblGrid>
                <a:gridCol w="1022916"/>
                <a:gridCol w="1022915"/>
                <a:gridCol w="1020906"/>
                <a:gridCol w="1022916"/>
                <a:gridCol w="1022915"/>
              </a:tblGrid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</a:t>
                      </a: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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77137"/>
              </p:ext>
            </p:extLst>
          </p:nvPr>
        </p:nvGraphicFramePr>
        <p:xfrm>
          <a:off x="1835696" y="2924944"/>
          <a:ext cx="5112568" cy="2232250"/>
        </p:xfrm>
        <a:graphic>
          <a:graphicData uri="http://schemas.openxmlformats.org/drawingml/2006/table">
            <a:tbl>
              <a:tblPr/>
              <a:tblGrid>
                <a:gridCol w="1022916"/>
                <a:gridCol w="1022915"/>
                <a:gridCol w="1020906"/>
                <a:gridCol w="1022916"/>
                <a:gridCol w="1022915"/>
              </a:tblGrid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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 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</a:t>
                      </a: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</a:t>
                      </a: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</a:t>
                      </a: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57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z="3600" dirty="0"/>
              <a:t>ตัวอย่าง</a:t>
            </a:r>
            <a:r>
              <a:rPr lang="en-US" altLang="th-TH" sz="3600" dirty="0"/>
              <a:t> </a:t>
            </a:r>
            <a:r>
              <a:rPr lang="th-TH" altLang="th-TH" sz="3600" dirty="0" smtClean="0"/>
              <a:t>2 </a:t>
            </a:r>
            <a:r>
              <a:rPr lang="en-US" altLang="th-TH" sz="3600" dirty="0"/>
              <a:t>: </a:t>
            </a:r>
            <a:r>
              <a:rPr lang="th-TH" altLang="th-TH" sz="3600" dirty="0"/>
              <a:t>การใช้ตารางความจริงหาความเท่ากันทางตรรก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sym typeface="Symbol"/>
              </a:rPr>
              <a:t>จงพิสูจน์การเท่ากันของสมการต่อไปนี้ </a:t>
            </a:r>
            <a:r>
              <a:rPr lang="th-TH" sz="1800" dirty="0" smtClean="0">
                <a:latin typeface="Calibri" pitchFamily="34" charset="0"/>
                <a:sym typeface="Symbol"/>
              </a:rPr>
              <a:t></a:t>
            </a:r>
            <a:r>
              <a:rPr lang="en-US" sz="1800" dirty="0" smtClean="0">
                <a:latin typeface="Calibri" pitchFamily="34" charset="0"/>
                <a:sym typeface="Symbol"/>
              </a:rPr>
              <a:t>(P  (Q  R))  [(P  Q)  ( P  R)]</a:t>
            </a:r>
            <a:endParaRPr lang="en-US" sz="3200" dirty="0" smtClean="0">
              <a:latin typeface="Calibri" pitchFamily="34" charset="0"/>
              <a:sym typeface="Symbol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5" y="2276872"/>
          <a:ext cx="856895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5"/>
                <a:gridCol w="288032"/>
                <a:gridCol w="288032"/>
                <a:gridCol w="648072"/>
                <a:gridCol w="936104"/>
                <a:gridCol w="1152128"/>
                <a:gridCol w="720080"/>
                <a:gridCol w="792088"/>
                <a:gridCol w="1512168"/>
                <a:gridCol w="19442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Q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(Q  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P  (Q  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dirty="0" smtClean="0">
                          <a:latin typeface="Calibri" pitchFamily="34" charset="0"/>
                          <a:sym typeface="Symbol"/>
                        </a:rPr>
                        <a:t></a:t>
                      </a:r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(P  (Q  R))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(P  Q)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(P  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(P  Q) ( P  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itchFamily="34" charset="0"/>
                          <a:sym typeface="Symbol"/>
                        </a:rPr>
                        <a:t>[(P  Q)   ( P  R)]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1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dirty="0" smtClean="0"/>
              <a:t>QUIZ : </a:t>
            </a:r>
            <a:r>
              <a:rPr lang="th-TH" altLang="th-TH" dirty="0" smtClean="0"/>
              <a:t>หา</a:t>
            </a:r>
            <a:r>
              <a:rPr lang="th-TH" altLang="th-TH" dirty="0"/>
              <a:t>ความเท่ากันทางตรรก</a:t>
            </a:r>
            <a:endParaRPr lang="en-US" altLang="th-TH" dirty="0" smtClean="0"/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7942263" algn="r"/>
              </a:tabLst>
            </a:pPr>
            <a:r>
              <a:rPr lang="th-TH" altLang="th-TH" sz="2800" dirty="0" smtClean="0"/>
              <a:t>จงหาว่า</a:t>
            </a:r>
            <a:r>
              <a:rPr lang="en-US" altLang="th-TH" sz="2800" dirty="0" smtClean="0"/>
              <a:t> </a:t>
            </a:r>
            <a:r>
              <a:rPr lang="en-US" altLang="th-TH" sz="2800" dirty="0"/>
              <a:t>(</a:t>
            </a:r>
            <a:r>
              <a:rPr lang="en-US" altLang="th-TH" sz="2800" i="1" dirty="0"/>
              <a:t>p</a:t>
            </a:r>
            <a:r>
              <a:rPr lang="en-US" altLang="th-TH" sz="2800" dirty="0"/>
              <a:t> </a:t>
            </a:r>
            <a:r>
              <a:rPr lang="en-US" altLang="th-TH" sz="2800" dirty="0">
                <a:sym typeface="Symbol" pitchFamily="18" charset="2"/>
              </a:rPr>
              <a:t> </a:t>
            </a:r>
            <a:r>
              <a:rPr lang="en-US" altLang="th-TH" sz="2800" i="1" dirty="0"/>
              <a:t>r</a:t>
            </a:r>
            <a:r>
              <a:rPr lang="en-US" altLang="th-TH" sz="2800" dirty="0"/>
              <a:t>) </a:t>
            </a:r>
            <a:r>
              <a:rPr lang="en-US" altLang="th-TH" sz="2800" dirty="0">
                <a:sym typeface="Symbol" pitchFamily="18" charset="2"/>
              </a:rPr>
              <a:t> </a:t>
            </a:r>
            <a:r>
              <a:rPr lang="en-US" altLang="th-TH" sz="2800" dirty="0"/>
              <a:t>(</a:t>
            </a:r>
            <a:r>
              <a:rPr lang="en-US" altLang="th-TH" sz="2800" i="1" dirty="0"/>
              <a:t>q</a:t>
            </a:r>
            <a:r>
              <a:rPr lang="en-US" altLang="th-TH" sz="2800" dirty="0"/>
              <a:t> </a:t>
            </a:r>
            <a:r>
              <a:rPr lang="en-US" altLang="th-TH" sz="2800" dirty="0">
                <a:sym typeface="Symbol" pitchFamily="18" charset="2"/>
              </a:rPr>
              <a:t> </a:t>
            </a:r>
            <a:r>
              <a:rPr lang="en-US" altLang="th-TH" sz="2800" i="1" dirty="0"/>
              <a:t>r</a:t>
            </a:r>
            <a:r>
              <a:rPr lang="en-US" altLang="th-TH" sz="2800" dirty="0"/>
              <a:t>) </a:t>
            </a:r>
            <a:r>
              <a:rPr lang="en-US" altLang="th-TH" sz="2800" dirty="0" smtClean="0"/>
              <a:t> </a:t>
            </a:r>
            <a:r>
              <a:rPr lang="th-TH" altLang="th-TH" sz="2800" dirty="0" smtClean="0"/>
              <a:t>เท่ากันทางตรรกกับ</a:t>
            </a:r>
            <a:r>
              <a:rPr lang="en-US" altLang="th-TH" sz="2800" dirty="0" smtClean="0"/>
              <a:t> (</a:t>
            </a:r>
            <a:r>
              <a:rPr lang="en-US" altLang="th-TH" sz="2800" i="1" dirty="0"/>
              <a:t>p</a:t>
            </a:r>
            <a:r>
              <a:rPr lang="en-US" altLang="th-TH" sz="2800" dirty="0"/>
              <a:t> </a:t>
            </a:r>
            <a:r>
              <a:rPr lang="en-US" altLang="th-TH" sz="2800" dirty="0">
                <a:sym typeface="Symbol" pitchFamily="18" charset="2"/>
              </a:rPr>
              <a:t> </a:t>
            </a:r>
            <a:r>
              <a:rPr lang="en-US" altLang="th-TH" sz="2800" i="1" dirty="0"/>
              <a:t>q</a:t>
            </a:r>
            <a:r>
              <a:rPr lang="en-US" altLang="th-TH" sz="2800" dirty="0"/>
              <a:t>) </a:t>
            </a:r>
            <a:r>
              <a:rPr lang="en-US" altLang="th-TH" sz="2800" dirty="0">
                <a:sym typeface="Symbol" pitchFamily="18" charset="2"/>
              </a:rPr>
              <a:t> </a:t>
            </a:r>
            <a:r>
              <a:rPr lang="en-US" altLang="th-TH" sz="2800" i="1" dirty="0" smtClean="0"/>
              <a:t>r </a:t>
            </a:r>
            <a:r>
              <a:rPr lang="th-TH" altLang="th-TH" sz="2800" dirty="0" smtClean="0"/>
              <a:t>หรือไม่</a:t>
            </a:r>
            <a:r>
              <a:rPr lang="en-US" altLang="th-TH" i="1" dirty="0" smtClean="0"/>
              <a:t> </a:t>
            </a:r>
            <a:r>
              <a:rPr lang="en-US" altLang="th-TH" dirty="0" smtClean="0"/>
              <a:t>	 </a:t>
            </a:r>
          </a:p>
          <a:p>
            <a:pPr marL="0" indent="0" algn="ctr" eaLnBrk="1" hangingPunct="1">
              <a:buNone/>
              <a:tabLst>
                <a:tab pos="7942263" algn="r"/>
              </a:tabLst>
            </a:pPr>
            <a:r>
              <a:rPr lang="en-US" altLang="th-TH" sz="2800" dirty="0" smtClean="0"/>
              <a:t>(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 </a:t>
            </a:r>
            <a:r>
              <a:rPr lang="en-US" altLang="th-TH" sz="2800" i="1" dirty="0" smtClean="0"/>
              <a:t>r</a:t>
            </a:r>
            <a:r>
              <a:rPr lang="en-US" altLang="th-TH" sz="2800" dirty="0" smtClean="0"/>
              <a:t>) </a:t>
            </a:r>
            <a:r>
              <a:rPr lang="en-US" altLang="th-TH" sz="2800" dirty="0" smtClean="0">
                <a:sym typeface="Symbol" pitchFamily="18" charset="2"/>
              </a:rPr>
              <a:t> </a:t>
            </a:r>
            <a:r>
              <a:rPr lang="en-US" altLang="th-TH" sz="2800" dirty="0" smtClean="0"/>
              <a:t>(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 </a:t>
            </a:r>
            <a:r>
              <a:rPr lang="en-US" altLang="th-TH" sz="2800" i="1" dirty="0" smtClean="0"/>
              <a:t>r</a:t>
            </a:r>
            <a:r>
              <a:rPr lang="en-US" altLang="th-TH" sz="2800" dirty="0" smtClean="0"/>
              <a:t>) </a:t>
            </a:r>
            <a:r>
              <a:rPr lang="en-US" altLang="th-TH" sz="2800" dirty="0" smtClean="0">
                <a:sym typeface="Symbol" pitchFamily="18" charset="2"/>
              </a:rPr>
              <a:t></a:t>
            </a:r>
            <a:r>
              <a:rPr lang="en-US" altLang="th-TH" sz="2800" dirty="0" smtClean="0"/>
              <a:t> (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 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) </a:t>
            </a:r>
            <a:r>
              <a:rPr lang="en-US" altLang="th-TH" sz="2800" dirty="0" smtClean="0">
                <a:sym typeface="Symbol" pitchFamily="18" charset="2"/>
              </a:rPr>
              <a:t> </a:t>
            </a:r>
            <a:r>
              <a:rPr lang="en-US" altLang="th-TH" sz="2800" i="1" dirty="0" smtClean="0"/>
              <a:t>r</a:t>
            </a:r>
            <a:r>
              <a:rPr lang="en-US" altLang="th-TH" sz="2800" dirty="0" smtClean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896692"/>
              </p:ext>
            </p:extLst>
          </p:nvPr>
        </p:nvGraphicFramePr>
        <p:xfrm>
          <a:off x="1403648" y="3160857"/>
          <a:ext cx="6629400" cy="3292479"/>
        </p:xfrm>
        <a:graphic>
          <a:graphicData uri="http://schemas.openxmlformats.org/drawingml/2006/table">
            <a:tbl>
              <a:tblPr/>
              <a:tblGrid>
                <a:gridCol w="357188"/>
                <a:gridCol w="357187"/>
                <a:gridCol w="317500"/>
                <a:gridCol w="796925"/>
                <a:gridCol w="914400"/>
                <a:gridCol w="1752600"/>
                <a:gridCol w="838200"/>
                <a:gridCol w="1295400"/>
              </a:tblGrid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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r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q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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r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(p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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r)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 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q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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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q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(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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q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) 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  <a:sym typeface="Symbol" charset="0"/>
                        </a:rPr>
                        <a:t>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r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88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Rules of Replacement (1)</a:t>
            </a:r>
            <a:endParaRPr lang="th-TH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531356"/>
              </p:ext>
            </p:extLst>
          </p:nvPr>
        </p:nvGraphicFramePr>
        <p:xfrm>
          <a:off x="3203848" y="1556792"/>
          <a:ext cx="5184576" cy="516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3096344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ชื่อกฎ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Logically</a:t>
                      </a:r>
                      <a:r>
                        <a:rPr lang="en-US" sz="1600" baseline="0" dirty="0" smtClean="0"/>
                        <a:t> equivalent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Identity Law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 </a:t>
                      </a:r>
                      <a:r>
                        <a:rPr lang="en-US" sz="1600" b="1" dirty="0" smtClean="0">
                          <a:latin typeface="Calibri" pitchFamily="34" charset="0"/>
                          <a:sym typeface="Symbol"/>
                        </a:rPr>
                        <a:t>T </a:t>
                      </a:r>
                      <a:r>
                        <a:rPr lang="en-US" sz="1600" b="0" dirty="0" smtClean="0">
                          <a:latin typeface="Calibri" pitchFamily="34" charset="0"/>
                          <a:sym typeface="Symbol"/>
                        </a:rPr>
                        <a:t>  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libri" pitchFamily="34" charset="0"/>
                          <a:sym typeface="Symbol"/>
                        </a:rPr>
                        <a:t>P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b="1" dirty="0" smtClean="0">
                          <a:sym typeface="Symbol"/>
                        </a:rPr>
                        <a:t>F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  P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Domination Law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 </a:t>
                      </a:r>
                      <a:r>
                        <a:rPr lang="en-US" sz="1600" dirty="0" smtClean="0">
                          <a:sym typeface="Symbol"/>
                        </a:rPr>
                        <a:t>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</a:t>
                      </a:r>
                      <a:r>
                        <a:rPr lang="en-US" sz="1600" b="1" dirty="0" smtClean="0">
                          <a:latin typeface="Calibri" pitchFamily="34" charset="0"/>
                          <a:sym typeface="Symbol"/>
                        </a:rPr>
                        <a:t>T </a:t>
                      </a:r>
                      <a:r>
                        <a:rPr lang="en-US" sz="1600" b="0" dirty="0" smtClean="0">
                          <a:latin typeface="Calibri" pitchFamily="34" charset="0"/>
                          <a:sym typeface="Symbol"/>
                        </a:rPr>
                        <a:t>  </a:t>
                      </a:r>
                      <a:r>
                        <a:rPr lang="en-US" sz="1600" b="1" dirty="0" smtClean="0">
                          <a:latin typeface="Calibri" pitchFamily="34" charset="0"/>
                          <a:sym typeface="Symbol"/>
                        </a:rPr>
                        <a:t>T</a:t>
                      </a:r>
                      <a:endParaRPr lang="en-US" sz="1600" b="0" dirty="0" smtClean="0">
                        <a:latin typeface="Calibri" pitchFamily="34" charset="0"/>
                        <a:sym typeface="Symbo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libri" pitchFamily="34" charset="0"/>
                          <a:sym typeface="Symbol"/>
                        </a:rPr>
                        <a:t>P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b="1" dirty="0" smtClean="0">
                          <a:sym typeface="Symbol"/>
                        </a:rPr>
                        <a:t>F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  </a:t>
                      </a:r>
                      <a:r>
                        <a:rPr lang="en-US" sz="1600" b="1" dirty="0" smtClean="0">
                          <a:sym typeface="Symbol"/>
                        </a:rPr>
                        <a:t>F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Idempotent Law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   P,     P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  P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Double negation Law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 P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  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Commutative Law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    Q  </a:t>
                      </a:r>
                      <a:r>
                        <a:rPr lang="en-US" sz="1600" dirty="0" smtClean="0">
                          <a:sym typeface="Symbol"/>
                        </a:rPr>
                        <a:t> P</a:t>
                      </a:r>
                    </a:p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</a:t>
                      </a:r>
                      <a:r>
                        <a:rPr lang="th-TH" sz="1600" dirty="0" smtClean="0">
                          <a:latin typeface="Calibri" pitchFamily="34" charset="0"/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  Q   Q  </a:t>
                      </a:r>
                      <a:r>
                        <a:rPr lang="en-US" sz="1600" dirty="0" smtClean="0">
                          <a:sym typeface="Symbol"/>
                        </a:rPr>
                        <a:t> 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Associative</a:t>
                      </a:r>
                      <a:r>
                        <a:rPr lang="en-US" sz="1600" baseline="0" dirty="0" smtClean="0"/>
                        <a:t> Law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(P 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Q)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    P  </a:t>
                      </a:r>
                      <a:r>
                        <a:rPr lang="en-US" sz="1600" dirty="0" smtClean="0">
                          <a:sym typeface="Symbol"/>
                        </a:rPr>
                        <a:t> (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 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R)</a:t>
                      </a:r>
                      <a:endParaRPr lang="en-US" sz="1600" dirty="0" smtClean="0">
                        <a:sym typeface="Symbol"/>
                      </a:endParaRPr>
                    </a:p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(P 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Q)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    P  </a:t>
                      </a:r>
                      <a:r>
                        <a:rPr lang="en-US" sz="1600" dirty="0" smtClean="0">
                          <a:sym typeface="Symbol"/>
                        </a:rPr>
                        <a:t> (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 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R)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 Morgan’s Law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(P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Q)    P  Q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(P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Q)    P </a:t>
                      </a:r>
                      <a:r>
                        <a:rPr lang="en-US" sz="1600" dirty="0" smtClean="0">
                          <a:sym typeface="Symbol"/>
                        </a:rPr>
                        <a:t>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Q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Absorption Law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 </a:t>
                      </a:r>
                      <a:r>
                        <a:rPr lang="en-US" sz="1600" dirty="0" smtClean="0">
                          <a:sym typeface="Symbol"/>
                        </a:rPr>
                        <a:t> (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 </a:t>
                      </a:r>
                      <a:r>
                        <a:rPr lang="en-US" sz="1600" dirty="0" smtClean="0"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Q)   P</a:t>
                      </a:r>
                      <a:endParaRPr lang="en-US" sz="1600" dirty="0" smtClean="0">
                        <a:sym typeface="Symbol"/>
                      </a:endParaRPr>
                    </a:p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 </a:t>
                      </a:r>
                      <a:r>
                        <a:rPr lang="en-US" sz="1600" dirty="0" smtClean="0">
                          <a:sym typeface="Symbol"/>
                        </a:rPr>
                        <a:t> (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 </a:t>
                      </a:r>
                      <a:r>
                        <a:rPr lang="en-US" sz="1600" dirty="0" smtClean="0">
                          <a:sym typeface="Symbol"/>
                        </a:rPr>
                        <a:t> 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Q)   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Negation Law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</a:t>
                      </a:r>
                      <a:r>
                        <a:rPr lang="en-US" sz="1600" dirty="0" smtClean="0">
                          <a:sym typeface="Symbol"/>
                        </a:rPr>
                        <a:t></a:t>
                      </a:r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 P  </a:t>
                      </a:r>
                      <a:r>
                        <a:rPr lang="en-US" sz="1600" b="1" dirty="0" smtClean="0">
                          <a:latin typeface="Calibri" pitchFamily="34" charset="0"/>
                          <a:sym typeface="Symbol"/>
                        </a:rPr>
                        <a:t>T</a:t>
                      </a:r>
                    </a:p>
                    <a:p>
                      <a:r>
                        <a:rPr lang="en-US" sz="1600" dirty="0" smtClean="0">
                          <a:latin typeface="Calibri" pitchFamily="34" charset="0"/>
                          <a:sym typeface="Symbol"/>
                        </a:rPr>
                        <a:t>P  P  </a:t>
                      </a:r>
                      <a:r>
                        <a:rPr lang="en-US" sz="1600" b="1" dirty="0" smtClean="0">
                          <a:latin typeface="Calibri" pitchFamily="34" charset="0"/>
                          <a:sym typeface="Symbol"/>
                        </a:rPr>
                        <a:t>F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1624732"/>
            <a:ext cx="2664296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>
                <a:cs typeface="+mn-cs"/>
              </a:rPr>
              <a:t>ประโยคใน </a:t>
            </a:r>
            <a:r>
              <a:rPr lang="en-US" sz="2400" dirty="0" smtClean="0">
                <a:latin typeface="+mn-lt"/>
                <a:cs typeface="+mn-cs"/>
              </a:rPr>
              <a:t>propositional logic </a:t>
            </a:r>
            <a:r>
              <a:rPr lang="th-TH" sz="2400" dirty="0" smtClean="0">
                <a:cs typeface="+mn-cs"/>
              </a:rPr>
              <a:t>สามารถแทนที่กันได้ ถ้าประโยคทั้ง 2 นั้น </a:t>
            </a:r>
            <a:r>
              <a:rPr lang="en-US" sz="2400" dirty="0" smtClean="0">
                <a:latin typeface="+mn-lt"/>
                <a:cs typeface="+mn-cs"/>
              </a:rPr>
              <a:t>logically equivalent </a:t>
            </a:r>
            <a:endParaRPr lang="en-US" sz="24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3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Rules of Replacement </a:t>
            </a:r>
            <a:r>
              <a:rPr lang="en-US" b="1" dirty="0" smtClean="0"/>
              <a:t>(2)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7"/>
            <a:ext cx="4104456" cy="39396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391" y="3602633"/>
            <a:ext cx="3797402" cy="18722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956810" y="1815206"/>
            <a:ext cx="2981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Conditional Statements</a:t>
            </a:r>
            <a:endParaRPr lang="en-US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3194" y="2996952"/>
            <a:ext cx="3135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n-lt"/>
              </a:rPr>
              <a:t>Biconditional</a:t>
            </a:r>
            <a:r>
              <a:rPr lang="en-US" sz="2400" dirty="0" smtClean="0">
                <a:latin typeface="+mn-lt"/>
              </a:rPr>
              <a:t> Statements</a:t>
            </a:r>
            <a:endParaRPr lang="en-US" sz="240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2492896"/>
            <a:ext cx="2088232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86407" y="3674642"/>
            <a:ext cx="3545976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773925" y="2502376"/>
            <a:ext cx="269817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Material Implication Law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43203" y="5618857"/>
            <a:ext cx="2821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Material equivalence Law</a:t>
            </a:r>
            <a:endParaRPr lang="en-US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Bent-Up Arrow 13"/>
          <p:cNvSpPr/>
          <p:nvPr/>
        </p:nvSpPr>
        <p:spPr>
          <a:xfrm rot="16200000">
            <a:off x="7842409" y="4683184"/>
            <a:ext cx="2088231" cy="29994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396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4000" b="1" dirty="0" smtClean="0"/>
              <a:t>ตัวอย่าง</a:t>
            </a:r>
            <a:r>
              <a:rPr lang="en-US" sz="4000" b="1" dirty="0" smtClean="0"/>
              <a:t> 1: </a:t>
            </a:r>
            <a:r>
              <a:rPr lang="th-TH" sz="4000" b="1" dirty="0" smtClean="0"/>
              <a:t>การ</a:t>
            </a:r>
            <a:r>
              <a:rPr lang="th-TH" sz="4000" b="1" dirty="0"/>
              <a:t>พิสูจน์ด้วย</a:t>
            </a:r>
            <a:r>
              <a:rPr lang="th-TH" sz="4000" b="1" dirty="0" smtClean="0"/>
              <a:t>กฎ</a:t>
            </a:r>
            <a:endParaRPr lang="en-US" altLang="th-TH" sz="4000" dirty="0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th-TH" dirty="0" smtClean="0"/>
              <a:t>จงแสดงว่า</a:t>
            </a:r>
            <a:r>
              <a:rPr lang="en-US" altLang="th-TH" dirty="0" smtClean="0"/>
              <a:t> (</a:t>
            </a:r>
            <a:r>
              <a:rPr lang="en-US" altLang="th-TH" i="1" dirty="0" smtClean="0"/>
              <a:t>p</a:t>
            </a:r>
            <a:r>
              <a:rPr lang="en-US" altLang="th-TH" dirty="0" smtClean="0"/>
              <a:t> </a:t>
            </a:r>
            <a:r>
              <a:rPr lang="en-US" altLang="th-TH" dirty="0" smtClean="0">
                <a:sym typeface="Symbol" pitchFamily="18" charset="2"/>
              </a:rPr>
              <a:t></a:t>
            </a:r>
            <a:r>
              <a:rPr lang="en-US" altLang="th-TH" dirty="0" smtClean="0"/>
              <a:t> </a:t>
            </a:r>
            <a:r>
              <a:rPr lang="en-US" altLang="th-TH" i="1" dirty="0" smtClean="0"/>
              <a:t>q</a:t>
            </a:r>
            <a:r>
              <a:rPr lang="en-US" altLang="th-TH" dirty="0" smtClean="0"/>
              <a:t>) </a:t>
            </a:r>
            <a:r>
              <a:rPr lang="en-US" altLang="th-TH" dirty="0" smtClean="0">
                <a:sym typeface="Symbol" pitchFamily="18" charset="2"/>
              </a:rPr>
              <a:t></a:t>
            </a:r>
            <a:r>
              <a:rPr lang="en-US" altLang="th-TH" i="1" dirty="0" smtClean="0"/>
              <a:t>q</a:t>
            </a:r>
            <a:r>
              <a:rPr lang="en-US" altLang="th-TH" dirty="0" smtClean="0"/>
              <a:t> </a:t>
            </a:r>
            <a:r>
              <a:rPr lang="th-TH" altLang="th-TH" dirty="0" smtClean="0"/>
              <a:t>เป็น</a:t>
            </a:r>
            <a:r>
              <a:rPr lang="en-US" altLang="th-TH" dirty="0" smtClean="0"/>
              <a:t> </a:t>
            </a:r>
            <a:r>
              <a:rPr lang="en-US" altLang="th-TH" dirty="0" smtClean="0"/>
              <a:t>tautology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th-TH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dirty="0" smtClean="0"/>
              <a:t>    </a:t>
            </a:r>
            <a:r>
              <a:rPr lang="en-US" altLang="th-TH" sz="2400" dirty="0" smtClean="0"/>
              <a:t>0.    (</a:t>
            </a:r>
            <a:r>
              <a:rPr lang="en-US" altLang="th-TH" sz="2400" i="1" dirty="0" smtClean="0"/>
              <a:t>p</a:t>
            </a:r>
            <a:r>
              <a:rPr lang="en-US" altLang="th-TH" sz="2400" dirty="0" smtClean="0"/>
              <a:t> </a:t>
            </a:r>
            <a:r>
              <a:rPr lang="en-US" altLang="th-TH" sz="2400" dirty="0" smtClean="0">
                <a:sym typeface="Symbol" pitchFamily="18" charset="2"/>
              </a:rPr>
              <a:t></a:t>
            </a:r>
            <a:r>
              <a:rPr lang="en-US" altLang="th-TH" sz="2400" dirty="0" smtClean="0"/>
              <a:t> </a:t>
            </a:r>
            <a:r>
              <a:rPr lang="en-US" altLang="th-TH" sz="2400" i="1" dirty="0" smtClean="0"/>
              <a:t>q</a:t>
            </a:r>
            <a:r>
              <a:rPr lang="en-US" altLang="th-TH" sz="2400" dirty="0" smtClean="0"/>
              <a:t>) </a:t>
            </a:r>
            <a:r>
              <a:rPr lang="en-US" altLang="th-TH" sz="2400" dirty="0" smtClean="0">
                <a:sym typeface="Symbol" pitchFamily="18" charset="2"/>
              </a:rPr>
              <a:t></a:t>
            </a:r>
            <a:r>
              <a:rPr lang="en-US" altLang="th-TH" sz="2400" i="1" dirty="0" smtClean="0"/>
              <a:t>q</a:t>
            </a:r>
            <a:r>
              <a:rPr lang="en-US" altLang="th-TH" sz="24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400" dirty="0" smtClean="0"/>
              <a:t>     1.   </a:t>
            </a:r>
            <a:r>
              <a:rPr lang="en-US" altLang="th-TH" sz="2400" dirty="0" smtClean="0">
                <a:sym typeface="Symbol" pitchFamily="18" charset="2"/>
              </a:rPr>
              <a:t> </a:t>
            </a:r>
            <a:r>
              <a:rPr lang="en-US" altLang="th-TH" sz="2400" dirty="0" smtClean="0"/>
              <a:t>(</a:t>
            </a:r>
            <a:r>
              <a:rPr lang="en-US" altLang="th-TH" sz="2400" i="1" dirty="0" smtClean="0"/>
              <a:t>p</a:t>
            </a:r>
            <a:r>
              <a:rPr lang="en-US" altLang="th-TH" sz="2400" dirty="0" smtClean="0"/>
              <a:t> </a:t>
            </a:r>
            <a:r>
              <a:rPr lang="en-US" altLang="th-TH" sz="2400" dirty="0" smtClean="0">
                <a:sym typeface="Symbol" pitchFamily="18" charset="2"/>
              </a:rPr>
              <a:t></a:t>
            </a:r>
            <a:r>
              <a:rPr lang="en-US" altLang="th-TH" sz="2400" dirty="0" smtClean="0"/>
              <a:t> </a:t>
            </a:r>
            <a:r>
              <a:rPr lang="en-US" altLang="th-TH" sz="2400" i="1" dirty="0" smtClean="0"/>
              <a:t>q</a:t>
            </a:r>
            <a:r>
              <a:rPr lang="en-US" altLang="th-TH" sz="2400" dirty="0" smtClean="0"/>
              <a:t>) </a:t>
            </a:r>
            <a:r>
              <a:rPr lang="en-US" altLang="th-TH" sz="2400" dirty="0" smtClean="0">
                <a:sym typeface="Symbol" pitchFamily="18" charset="2"/>
              </a:rPr>
              <a:t> </a:t>
            </a:r>
            <a:r>
              <a:rPr lang="en-US" altLang="th-TH" sz="2400" i="1" dirty="0" smtClean="0"/>
              <a:t>q </a:t>
            </a:r>
            <a:r>
              <a:rPr lang="en-US" altLang="th-TH" sz="2400" i="1" dirty="0"/>
              <a:t>	</a:t>
            </a:r>
            <a:r>
              <a:rPr lang="en-US" altLang="th-TH" sz="2400" dirty="0" smtClean="0">
                <a:solidFill>
                  <a:srgbClr val="A6A6A6"/>
                </a:solidFill>
              </a:rPr>
              <a:t>Implication Law </a:t>
            </a:r>
            <a:endParaRPr lang="en-US" altLang="th-TH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400" dirty="0" smtClean="0">
                <a:solidFill>
                  <a:srgbClr val="000000"/>
                </a:solidFill>
              </a:rPr>
              <a:t>     2.</a:t>
            </a:r>
            <a:r>
              <a:rPr lang="en-US" altLang="th-TH" sz="2400" dirty="0" smtClean="0">
                <a:solidFill>
                  <a:srgbClr val="A6A6A6"/>
                </a:solidFill>
              </a:rPr>
              <a:t>	</a:t>
            </a:r>
            <a:r>
              <a:rPr lang="en-US" altLang="th-TH" sz="2400" dirty="0" smtClean="0">
                <a:sym typeface="Symbol" pitchFamily="18" charset="2"/>
              </a:rPr>
              <a:t> </a:t>
            </a:r>
            <a:r>
              <a:rPr lang="en-US" altLang="th-TH" sz="2400" dirty="0" smtClean="0"/>
              <a:t>(</a:t>
            </a:r>
            <a:r>
              <a:rPr lang="en-US" altLang="th-TH" sz="2400" dirty="0" smtClean="0">
                <a:sym typeface="Symbol" pitchFamily="18" charset="2"/>
              </a:rPr>
              <a:t></a:t>
            </a:r>
            <a:r>
              <a:rPr lang="en-US" altLang="th-TH" sz="2400" i="1" dirty="0" smtClean="0"/>
              <a:t>p</a:t>
            </a:r>
            <a:r>
              <a:rPr lang="en-US" altLang="th-TH" sz="2400" dirty="0" smtClean="0"/>
              <a:t> </a:t>
            </a:r>
            <a:r>
              <a:rPr lang="en-US" altLang="th-TH" sz="2400" dirty="0" smtClean="0">
                <a:sym typeface="Symbol" pitchFamily="18" charset="2"/>
              </a:rPr>
              <a:t> </a:t>
            </a:r>
            <a:r>
              <a:rPr lang="en-US" altLang="th-TH" sz="2400" i="1" dirty="0" smtClean="0"/>
              <a:t>q</a:t>
            </a:r>
            <a:r>
              <a:rPr lang="en-US" altLang="th-TH" sz="2400" dirty="0" smtClean="0"/>
              <a:t>) </a:t>
            </a:r>
            <a:r>
              <a:rPr lang="en-US" altLang="th-TH" sz="2400" dirty="0" smtClean="0">
                <a:sym typeface="Symbol" pitchFamily="18" charset="2"/>
              </a:rPr>
              <a:t> </a:t>
            </a:r>
            <a:r>
              <a:rPr lang="en-US" altLang="th-TH" sz="2400" i="1" dirty="0" smtClean="0"/>
              <a:t>q      	</a:t>
            </a:r>
            <a:r>
              <a:rPr lang="en-US" altLang="th-TH" sz="2400" dirty="0" smtClean="0">
                <a:solidFill>
                  <a:srgbClr val="A6A6A6"/>
                </a:solidFill>
              </a:rPr>
              <a:t>De Morgan</a:t>
            </a:r>
            <a:r>
              <a:rPr lang="ja-JP" altLang="en-US" sz="2400" dirty="0" smtClean="0">
                <a:solidFill>
                  <a:srgbClr val="A6A6A6"/>
                </a:solidFill>
              </a:rPr>
              <a:t>’</a:t>
            </a:r>
            <a:r>
              <a:rPr lang="en-US" altLang="ja-JP" sz="2400" dirty="0" smtClean="0">
                <a:solidFill>
                  <a:srgbClr val="A6A6A6"/>
                </a:solidFill>
              </a:rPr>
              <a:t>s Law </a:t>
            </a:r>
            <a:endParaRPr lang="en-US" altLang="ja-JP" sz="2400" i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400" i="1" dirty="0" smtClean="0">
                <a:solidFill>
                  <a:srgbClr val="FF0000"/>
                </a:solidFill>
              </a:rPr>
              <a:t>     </a:t>
            </a:r>
            <a:r>
              <a:rPr lang="en-US" altLang="th-TH" sz="2400" dirty="0" smtClean="0"/>
              <a:t>3.</a:t>
            </a:r>
            <a:r>
              <a:rPr lang="en-US" altLang="th-TH" sz="2400" i="1" dirty="0" smtClean="0"/>
              <a:t>	</a:t>
            </a:r>
            <a:r>
              <a:rPr lang="en-US" altLang="th-TH" sz="2400" dirty="0" smtClean="0">
                <a:sym typeface="Symbol" pitchFamily="18" charset="2"/>
              </a:rPr>
              <a:t> </a:t>
            </a:r>
            <a:r>
              <a:rPr lang="en-US" altLang="th-TH" sz="2400" i="1" dirty="0" smtClean="0"/>
              <a:t>p</a:t>
            </a:r>
            <a:r>
              <a:rPr lang="en-US" altLang="th-TH" sz="2400" dirty="0" smtClean="0"/>
              <a:t> </a:t>
            </a:r>
            <a:r>
              <a:rPr lang="en-US" altLang="th-TH" sz="2400" dirty="0" smtClean="0">
                <a:sym typeface="Symbol" pitchFamily="18" charset="2"/>
              </a:rPr>
              <a:t> (</a:t>
            </a:r>
            <a:r>
              <a:rPr lang="en-US" altLang="th-TH" sz="2400" i="1" dirty="0" smtClean="0"/>
              <a:t>q</a:t>
            </a:r>
            <a:r>
              <a:rPr lang="en-US" altLang="th-TH" sz="2400" dirty="0" smtClean="0"/>
              <a:t> </a:t>
            </a:r>
            <a:r>
              <a:rPr lang="en-US" altLang="th-TH" sz="2400" dirty="0" smtClean="0">
                <a:sym typeface="Symbol" pitchFamily="18" charset="2"/>
              </a:rPr>
              <a:t> </a:t>
            </a:r>
            <a:r>
              <a:rPr lang="en-US" altLang="th-TH" sz="2400" i="1" dirty="0" smtClean="0"/>
              <a:t>q)        </a:t>
            </a:r>
            <a:r>
              <a:rPr lang="en-US" altLang="th-TH" sz="2400" dirty="0" smtClean="0">
                <a:solidFill>
                  <a:srgbClr val="A6A6A6"/>
                </a:solidFill>
              </a:rPr>
              <a:t>Associative Law </a:t>
            </a:r>
            <a:endParaRPr lang="en-US" altLang="th-TH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400" dirty="0" smtClean="0">
                <a:solidFill>
                  <a:srgbClr val="FF0000"/>
                </a:solidFill>
                <a:sym typeface="Symbol" pitchFamily="18" charset="2"/>
              </a:rPr>
              <a:t>     </a:t>
            </a:r>
            <a:r>
              <a:rPr lang="en-US" altLang="th-TH" sz="2400" dirty="0" smtClean="0">
                <a:sym typeface="Symbol" pitchFamily="18" charset="2"/>
              </a:rPr>
              <a:t>4.	 </a:t>
            </a:r>
            <a:r>
              <a:rPr lang="en-US" altLang="th-TH" sz="2400" i="1" dirty="0" smtClean="0"/>
              <a:t>p</a:t>
            </a:r>
            <a:r>
              <a:rPr lang="en-US" altLang="th-TH" sz="2400" dirty="0" smtClean="0"/>
              <a:t> </a:t>
            </a:r>
            <a:r>
              <a:rPr lang="en-US" altLang="th-TH" sz="2400" dirty="0" smtClean="0">
                <a:sym typeface="Symbol" pitchFamily="18" charset="2"/>
              </a:rPr>
              <a:t> 1</a:t>
            </a:r>
            <a:r>
              <a:rPr lang="en-US" altLang="th-TH" sz="2400" i="1" dirty="0" smtClean="0"/>
              <a:t>              </a:t>
            </a:r>
            <a:r>
              <a:rPr lang="en-US" altLang="th-TH" sz="2400" dirty="0" smtClean="0"/>
              <a:t> </a:t>
            </a:r>
            <a:r>
              <a:rPr lang="en-US" altLang="th-TH" sz="2400" i="1" dirty="0" smtClean="0"/>
              <a:t>    </a:t>
            </a:r>
            <a:r>
              <a:rPr lang="en-US" altLang="th-TH" sz="2400" dirty="0" smtClean="0">
                <a:solidFill>
                  <a:srgbClr val="A6A6A6"/>
                </a:solidFill>
              </a:rPr>
              <a:t>Negation Law </a:t>
            </a:r>
            <a:endParaRPr lang="en-US" altLang="th-TH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400" dirty="0" smtClean="0">
                <a:solidFill>
                  <a:srgbClr val="FF0000"/>
                </a:solidFill>
                <a:sym typeface="Symbol" pitchFamily="18" charset="2"/>
              </a:rPr>
              <a:t>     </a:t>
            </a:r>
            <a:r>
              <a:rPr lang="en-US" altLang="th-TH" sz="2400" dirty="0" smtClean="0">
                <a:sym typeface="Symbol" pitchFamily="18" charset="2"/>
              </a:rPr>
              <a:t>5.	  1                           </a:t>
            </a:r>
            <a:r>
              <a:rPr lang="en-US" altLang="th-TH" sz="2400" dirty="0" smtClean="0">
                <a:solidFill>
                  <a:srgbClr val="A6A6A6"/>
                </a:solidFill>
                <a:sym typeface="Symbol" pitchFamily="18" charset="2"/>
              </a:rPr>
              <a:t>Domination Law </a:t>
            </a:r>
            <a:endParaRPr lang="en-US" altLang="th-TH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08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4000" b="1" dirty="0"/>
              <a:t>ตัวอย่าง</a:t>
            </a:r>
            <a:r>
              <a:rPr lang="en-US" sz="4000" b="1" dirty="0"/>
              <a:t> 2</a:t>
            </a:r>
            <a:r>
              <a:rPr lang="en-US" sz="4000" b="1" dirty="0" smtClean="0"/>
              <a:t>: </a:t>
            </a:r>
            <a:r>
              <a:rPr lang="th-TH" sz="4000" b="1" dirty="0"/>
              <a:t>การพิสูจน์ด้วยกฎ</a:t>
            </a:r>
            <a:endParaRPr lang="en-US" altLang="th-TH" sz="4000" dirty="0" smtClean="0"/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th-TH" sz="2800" dirty="0" smtClean="0">
                <a:sym typeface="Symbol" pitchFamily="18" charset="2"/>
              </a:rPr>
              <a:t>จงแสดงว่า </a:t>
            </a:r>
            <a:r>
              <a:rPr lang="en-US" altLang="th-TH" sz="2800" dirty="0" smtClean="0">
                <a:sym typeface="Symbol" pitchFamily="18" charset="2"/>
              </a:rPr>
              <a:t></a:t>
            </a:r>
            <a:r>
              <a:rPr lang="en-US" altLang="th-TH" sz="2800" dirty="0" smtClean="0"/>
              <a:t>(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 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) </a:t>
            </a:r>
            <a:r>
              <a:rPr lang="en-US" altLang="th-TH" sz="2800" dirty="0" smtClean="0">
                <a:sym typeface="Symbol" pitchFamily="18" charset="2"/>
              </a:rPr>
              <a:t> </a:t>
            </a:r>
            <a:r>
              <a:rPr lang="en-US" altLang="th-TH" sz="2800" dirty="0" smtClean="0"/>
              <a:t>(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</a:t>
            </a:r>
            <a:r>
              <a:rPr lang="en-US" altLang="th-TH" sz="2800" dirty="0" smtClean="0"/>
              <a:t> 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) </a:t>
            </a:r>
            <a:r>
              <a:rPr lang="en-US" altLang="th-TH" sz="2800" dirty="0" smtClean="0">
                <a:sym typeface="Symbol" pitchFamily="18" charset="2"/>
              </a:rPr>
              <a:t> </a:t>
            </a:r>
            <a:r>
              <a:rPr lang="en-US" altLang="th-TH" sz="2800" dirty="0" smtClean="0"/>
              <a:t>q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th-TH" sz="2800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800" dirty="0" smtClean="0">
                <a:sym typeface="Symbol" pitchFamily="18" charset="2"/>
              </a:rPr>
              <a:t>   </a:t>
            </a:r>
            <a:r>
              <a:rPr lang="en-US" altLang="th-TH" sz="2800" dirty="0" smtClean="0">
                <a:sym typeface="Symbol" pitchFamily="18" charset="2"/>
              </a:rPr>
              <a:t>0.   </a:t>
            </a:r>
            <a:r>
              <a:rPr lang="en-US" altLang="th-TH" sz="2800" dirty="0" smtClean="0">
                <a:sym typeface="Symbol" pitchFamily="18" charset="2"/>
              </a:rPr>
              <a:t></a:t>
            </a:r>
            <a:r>
              <a:rPr lang="en-US" altLang="th-TH" sz="2800" dirty="0" smtClean="0"/>
              <a:t>(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 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) </a:t>
            </a:r>
            <a:r>
              <a:rPr lang="en-US" altLang="th-TH" sz="2800" dirty="0" smtClean="0">
                <a:sym typeface="Symbol" pitchFamily="18" charset="2"/>
              </a:rPr>
              <a:t> </a:t>
            </a:r>
            <a:r>
              <a:rPr lang="en-US" altLang="th-TH" sz="2800" dirty="0" smtClean="0"/>
              <a:t>(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</a:t>
            </a:r>
            <a:r>
              <a:rPr lang="en-US" altLang="th-TH" sz="2800" dirty="0" smtClean="0"/>
              <a:t> 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) 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800" dirty="0" smtClean="0">
                <a:sym typeface="Symbol" pitchFamily="18" charset="2"/>
              </a:rPr>
              <a:t>	1.	 </a:t>
            </a:r>
            <a:r>
              <a:rPr lang="en-US" altLang="th-TH" sz="2800" dirty="0" smtClean="0"/>
              <a:t>(</a:t>
            </a:r>
            <a:r>
              <a:rPr lang="en-US" altLang="th-TH" sz="2800" dirty="0" smtClean="0">
                <a:sym typeface="Symbol" pitchFamily="18" charset="2"/>
              </a:rPr>
              <a:t>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 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) </a:t>
            </a:r>
            <a:r>
              <a:rPr lang="en-US" altLang="th-TH" sz="2800" dirty="0" smtClean="0">
                <a:sym typeface="Symbol" pitchFamily="18" charset="2"/>
              </a:rPr>
              <a:t> </a:t>
            </a:r>
            <a:r>
              <a:rPr lang="en-US" altLang="th-TH" sz="2800" dirty="0" smtClean="0"/>
              <a:t>(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</a:t>
            </a:r>
            <a:r>
              <a:rPr lang="en-US" altLang="th-TH" sz="2800" dirty="0" smtClean="0"/>
              <a:t> 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)	</a:t>
            </a:r>
            <a:r>
              <a:rPr lang="en-US" altLang="th-TH" sz="2000" dirty="0" smtClean="0">
                <a:solidFill>
                  <a:srgbClr val="7F7F7F"/>
                </a:solidFill>
                <a:sym typeface="Symbol" pitchFamily="18" charset="2"/>
              </a:rPr>
              <a:t>Implication Law</a:t>
            </a:r>
            <a:endParaRPr lang="en-US" altLang="th-TH" sz="2400" dirty="0" smtClean="0">
              <a:solidFill>
                <a:srgbClr val="7F7F7F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800" dirty="0" smtClean="0">
                <a:sym typeface="Symbol" pitchFamily="18" charset="2"/>
              </a:rPr>
              <a:t>	2.	 </a:t>
            </a:r>
            <a:r>
              <a:rPr lang="en-US" altLang="th-TH" sz="2800" dirty="0" smtClean="0"/>
              <a:t>(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 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) </a:t>
            </a:r>
            <a:r>
              <a:rPr lang="en-US" altLang="th-TH" sz="2800" dirty="0" smtClean="0">
                <a:sym typeface="Symbol" pitchFamily="18" charset="2"/>
              </a:rPr>
              <a:t> </a:t>
            </a:r>
            <a:r>
              <a:rPr lang="en-US" altLang="th-TH" sz="2800" dirty="0" smtClean="0"/>
              <a:t>(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</a:t>
            </a:r>
            <a:r>
              <a:rPr lang="en-US" altLang="th-TH" sz="2800" dirty="0" smtClean="0"/>
              <a:t> 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) </a:t>
            </a:r>
            <a:r>
              <a:rPr lang="en-US" altLang="th-TH" sz="2800" dirty="0" smtClean="0"/>
              <a:t>	</a:t>
            </a:r>
            <a:r>
              <a:rPr lang="en-US" altLang="th-TH" sz="2000" dirty="0" smtClean="0">
                <a:solidFill>
                  <a:srgbClr val="7F7F7F"/>
                </a:solidFill>
                <a:sym typeface="Symbol" pitchFamily="18" charset="2"/>
              </a:rPr>
              <a:t>De </a:t>
            </a:r>
            <a:r>
              <a:rPr lang="en-US" altLang="th-TH" sz="2000" dirty="0" smtClean="0">
                <a:solidFill>
                  <a:srgbClr val="7F7F7F"/>
                </a:solidFill>
                <a:sym typeface="Symbol" pitchFamily="18" charset="2"/>
              </a:rPr>
              <a:t>Morgan</a:t>
            </a:r>
            <a:r>
              <a:rPr lang="ja-JP" altLang="en-US" sz="2000" dirty="0" smtClean="0">
                <a:solidFill>
                  <a:srgbClr val="7F7F7F"/>
                </a:solidFill>
                <a:sym typeface="Symbol" pitchFamily="18" charset="2"/>
              </a:rPr>
              <a:t>’</a:t>
            </a:r>
            <a:r>
              <a:rPr lang="en-US" altLang="ja-JP" sz="2000" dirty="0" smtClean="0">
                <a:solidFill>
                  <a:srgbClr val="7F7F7F"/>
                </a:solidFill>
                <a:sym typeface="Symbol" pitchFamily="18" charset="2"/>
              </a:rPr>
              <a:t>s </a:t>
            </a:r>
            <a:r>
              <a:rPr lang="en-US" altLang="th-TH" sz="2000" dirty="0" smtClean="0">
                <a:solidFill>
                  <a:srgbClr val="7F7F7F"/>
                </a:solidFill>
                <a:sym typeface="Symbol" pitchFamily="18" charset="2"/>
              </a:rPr>
              <a:t>&amp; Double negation</a:t>
            </a:r>
            <a:endParaRPr lang="en-US" altLang="th-TH" sz="2800" dirty="0" smtClean="0">
              <a:solidFill>
                <a:srgbClr val="7F7F7F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800" dirty="0" smtClean="0">
                <a:sym typeface="Symbol" pitchFamily="18" charset="2"/>
              </a:rPr>
              <a:t>	3.   </a:t>
            </a:r>
            <a:r>
              <a:rPr lang="en-US" altLang="th-TH" sz="2800" dirty="0" smtClean="0"/>
              <a:t>(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 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) </a:t>
            </a:r>
            <a:r>
              <a:rPr lang="en-US" altLang="th-TH" sz="2800" dirty="0" smtClean="0">
                <a:sym typeface="Symbol" pitchFamily="18" charset="2"/>
              </a:rPr>
              <a:t> </a:t>
            </a:r>
            <a:r>
              <a:rPr lang="en-US" altLang="th-TH" sz="2800" dirty="0" smtClean="0"/>
              <a:t>(</a:t>
            </a:r>
            <a:r>
              <a:rPr lang="en-US" altLang="th-TH" sz="2800" i="1" dirty="0" smtClean="0"/>
              <a:t>q </a:t>
            </a:r>
            <a:r>
              <a:rPr lang="en-US" altLang="th-TH" sz="2800" dirty="0" smtClean="0">
                <a:sym typeface="Symbol" pitchFamily="18" charset="2"/>
              </a:rPr>
              <a:t> 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) </a:t>
            </a:r>
            <a:r>
              <a:rPr lang="en-US" altLang="th-TH" sz="2800" dirty="0" smtClean="0">
                <a:sym typeface="Symbol" pitchFamily="18" charset="2"/>
              </a:rPr>
              <a:t> </a:t>
            </a:r>
            <a:r>
              <a:rPr lang="en-US" altLang="th-TH" sz="2800" dirty="0" smtClean="0">
                <a:sym typeface="Symbol" pitchFamily="18" charset="2"/>
              </a:rPr>
              <a:t>	</a:t>
            </a:r>
            <a:r>
              <a:rPr lang="en-US" altLang="th-TH" sz="2000" dirty="0" smtClean="0">
                <a:solidFill>
                  <a:srgbClr val="7F7F7F"/>
                </a:solidFill>
                <a:sym typeface="Symbol" pitchFamily="18" charset="2"/>
              </a:rPr>
              <a:t>Commutative </a:t>
            </a:r>
            <a:r>
              <a:rPr lang="en-US" altLang="th-TH" sz="2000" dirty="0" smtClean="0">
                <a:solidFill>
                  <a:srgbClr val="7F7F7F"/>
                </a:solidFill>
                <a:sym typeface="Symbol" pitchFamily="18" charset="2"/>
              </a:rPr>
              <a:t>Law</a:t>
            </a:r>
            <a:endParaRPr lang="en-US" altLang="th-TH" sz="2400" dirty="0" smtClean="0">
              <a:solidFill>
                <a:srgbClr val="7F7F7F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800" dirty="0" smtClean="0">
                <a:sym typeface="Symbol" pitchFamily="18" charset="2"/>
              </a:rPr>
              <a:t>	4.	 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 (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 </a:t>
            </a:r>
            <a:r>
              <a:rPr lang="en-US" altLang="th-TH" sz="2800" i="1" dirty="0" smtClean="0"/>
              <a:t>p</a:t>
            </a:r>
            <a:r>
              <a:rPr lang="en-US" altLang="th-TH" sz="2800" dirty="0" smtClean="0"/>
              <a:t>) </a:t>
            </a:r>
            <a:r>
              <a:rPr lang="en-US" altLang="th-TH" sz="2800" dirty="0" smtClean="0">
                <a:sym typeface="Symbol" pitchFamily="18" charset="2"/>
              </a:rPr>
              <a:t>	   </a:t>
            </a:r>
            <a:r>
              <a:rPr lang="en-US" altLang="th-TH" sz="2800" dirty="0" smtClean="0">
                <a:sym typeface="Symbol" pitchFamily="18" charset="2"/>
              </a:rPr>
              <a:t>	</a:t>
            </a:r>
            <a:r>
              <a:rPr lang="en-US" altLang="th-TH" sz="2000" dirty="0" smtClean="0">
                <a:solidFill>
                  <a:srgbClr val="7F7F7F"/>
                </a:solidFill>
                <a:sym typeface="Symbol" pitchFamily="18" charset="2"/>
              </a:rPr>
              <a:t>Distributive </a:t>
            </a:r>
            <a:r>
              <a:rPr lang="en-US" altLang="th-TH" sz="2000" dirty="0" smtClean="0">
                <a:solidFill>
                  <a:srgbClr val="7F7F7F"/>
                </a:solidFill>
                <a:sym typeface="Symbol" pitchFamily="18" charset="2"/>
              </a:rPr>
              <a:t>Law</a:t>
            </a:r>
            <a:endParaRPr lang="en-US" altLang="th-TH" sz="2400" dirty="0" smtClean="0">
              <a:solidFill>
                <a:srgbClr val="7F7F7F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800" dirty="0" smtClean="0">
                <a:sym typeface="Symbol" pitchFamily="18" charset="2"/>
              </a:rPr>
              <a:t>	5.	 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 </a:t>
            </a:r>
            <a:r>
              <a:rPr lang="en-US" altLang="th-TH" sz="2800" i="1" dirty="0" smtClean="0">
                <a:sym typeface="Symbol" pitchFamily="18" charset="2"/>
              </a:rPr>
              <a:t>1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	            </a:t>
            </a:r>
            <a:r>
              <a:rPr lang="en-US" altLang="th-TH" sz="2800" dirty="0" smtClean="0">
                <a:sym typeface="Symbol" pitchFamily="18" charset="2"/>
              </a:rPr>
              <a:t>	</a:t>
            </a:r>
            <a:r>
              <a:rPr lang="en-US" altLang="th-TH" sz="2000" dirty="0" smtClean="0">
                <a:solidFill>
                  <a:srgbClr val="7F7F7F"/>
                </a:solidFill>
                <a:sym typeface="Symbol" pitchFamily="18" charset="2"/>
              </a:rPr>
              <a:t>Identity </a:t>
            </a:r>
            <a:r>
              <a:rPr lang="en-US" altLang="th-TH" sz="2000" dirty="0" smtClean="0">
                <a:solidFill>
                  <a:srgbClr val="7F7F7F"/>
                </a:solidFill>
                <a:sym typeface="Symbol" pitchFamily="18" charset="2"/>
              </a:rPr>
              <a:t>Law</a:t>
            </a:r>
            <a:endParaRPr lang="en-US" altLang="th-TH" sz="2400" dirty="0" smtClean="0">
              <a:solidFill>
                <a:srgbClr val="7F7F7F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th-TH" sz="2800" dirty="0" smtClean="0">
                <a:sym typeface="Symbol" pitchFamily="18" charset="2"/>
              </a:rPr>
              <a:t>		 </a:t>
            </a:r>
            <a:r>
              <a:rPr lang="en-US" altLang="th-TH" sz="2800" i="1" dirty="0" smtClean="0"/>
              <a:t>q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	                    </a:t>
            </a:r>
            <a:r>
              <a:rPr lang="en-US" altLang="th-TH" sz="2800" dirty="0" smtClean="0">
                <a:sym typeface="Symbol" pitchFamily="18" charset="2"/>
              </a:rPr>
              <a:t>	 </a:t>
            </a:r>
            <a:r>
              <a:rPr lang="en-US" altLang="th-TH" sz="2000" dirty="0" smtClean="0">
                <a:solidFill>
                  <a:srgbClr val="7F7F7F"/>
                </a:solidFill>
                <a:sym typeface="Symbol" pitchFamily="18" charset="2"/>
              </a:rPr>
              <a:t>Identity Law</a:t>
            </a:r>
            <a:endParaRPr lang="en-US" altLang="th-TH" sz="2400" dirty="0" smtClean="0">
              <a:solidFill>
                <a:srgbClr val="7F7F7F"/>
              </a:solidFill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altLang="th-TH" sz="2800" dirty="0" smtClean="0"/>
          </a:p>
        </p:txBody>
      </p:sp>
    </p:spTree>
    <p:extLst>
      <p:ext uri="{BB962C8B-B14F-4D97-AF65-F5344CB8AC3E}">
        <p14:creationId xmlns:p14="http://schemas.microsoft.com/office/powerpoint/2010/main" val="225335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/>
              <a:t>ตัวอย่าง</a:t>
            </a:r>
            <a:r>
              <a:rPr lang="en-US" sz="4000" b="1" dirty="0"/>
              <a:t> </a:t>
            </a:r>
            <a:r>
              <a:rPr lang="en-US" sz="4000" b="1" dirty="0" smtClean="0"/>
              <a:t>3: </a:t>
            </a:r>
            <a:r>
              <a:rPr lang="th-TH" sz="4000" b="1" dirty="0"/>
              <a:t>การพิสูจน์ด้วยกฎ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h-TH" sz="2800" dirty="0" smtClean="0">
                <a:sym typeface="Symbol"/>
              </a:rPr>
              <a:t>จงพิสูจน์การเท่ากันของสมการต่อไปนี้ </a:t>
            </a:r>
            <a:r>
              <a:rPr lang="th-TH" sz="1600" dirty="0" smtClean="0">
                <a:latin typeface="Calibri" pitchFamily="34" charset="0"/>
                <a:sym typeface="Symbol"/>
              </a:rPr>
              <a:t></a:t>
            </a:r>
            <a:r>
              <a:rPr lang="en-US" sz="1600" dirty="0" smtClean="0">
                <a:latin typeface="Calibri" pitchFamily="34" charset="0"/>
                <a:sym typeface="Symbol"/>
              </a:rPr>
              <a:t>(P  (Q  R))  [(P  Q)  ( P  R)]</a:t>
            </a:r>
          </a:p>
          <a:p>
            <a:pPr>
              <a:buNone/>
            </a:pPr>
            <a:r>
              <a:rPr lang="th-TH" sz="2000" dirty="0" smtClean="0">
                <a:latin typeface="Calibri" pitchFamily="34" charset="0"/>
                <a:sym typeface="Symbol"/>
              </a:rPr>
              <a:t></a:t>
            </a:r>
            <a:r>
              <a:rPr lang="en-US" sz="2000" dirty="0" smtClean="0">
                <a:latin typeface="Calibri" pitchFamily="34" charset="0"/>
                <a:sym typeface="Symbol"/>
              </a:rPr>
              <a:t>(P  (Q  R))  (P  (Q  R))                               </a:t>
            </a:r>
            <a:r>
              <a:rPr lang="en-US" sz="2000" dirty="0" err="1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Impl</a:t>
            </a:r>
            <a:endParaRPr lang="en-US" sz="2000" dirty="0" smtClean="0">
              <a:solidFill>
                <a:srgbClr val="0070C0"/>
              </a:solidFill>
              <a:latin typeface="Calibri" pitchFamily="34" charset="0"/>
              <a:sym typeface="Symbol"/>
            </a:endParaRPr>
          </a:p>
          <a:p>
            <a:pPr>
              <a:buNone/>
            </a:pPr>
            <a:r>
              <a:rPr lang="en-US" sz="2000" dirty="0" smtClean="0">
                <a:latin typeface="Calibri" pitchFamily="34" charset="0"/>
                <a:sym typeface="Symbol"/>
              </a:rPr>
              <a:t>		            P  (Q  R)                                     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DM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2000" dirty="0" smtClean="0">
                <a:latin typeface="Calibri" pitchFamily="34" charset="0"/>
                <a:sym typeface="Symbol"/>
              </a:rPr>
              <a:t> P  (Q   R)                                 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DM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2000" dirty="0" smtClean="0">
                <a:latin typeface="Calibri" pitchFamily="34" charset="0"/>
                <a:sym typeface="Symbol"/>
              </a:rPr>
              <a:t> (P  Q)  (P   R)    	           </a:t>
            </a:r>
            <a:r>
              <a:rPr lang="en-US" sz="2000" dirty="0" err="1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Dist</a:t>
            </a:r>
            <a:endParaRPr lang="en-US" sz="2000" dirty="0" smtClean="0">
              <a:solidFill>
                <a:srgbClr val="0070C0"/>
              </a:solidFill>
              <a:latin typeface="Calibri" pitchFamily="34" charset="0"/>
              <a:sym typeface="Symbol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2000" dirty="0" smtClean="0">
                <a:latin typeface="Calibri" pitchFamily="34" charset="0"/>
                <a:sym typeface="Symbol"/>
              </a:rPr>
              <a:t> ( ( P)  Q)  ( ( P)   R) 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DN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2000" dirty="0" smtClean="0">
                <a:latin typeface="Calibri" pitchFamily="34" charset="0"/>
                <a:sym typeface="Symbol"/>
              </a:rPr>
              <a:t>  ( P  Q)   ( P  R)              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DM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2000" dirty="0" smtClean="0">
                <a:latin typeface="Calibri" pitchFamily="34" charset="0"/>
                <a:sym typeface="Symbol"/>
              </a:rPr>
              <a:t>  ( P  Q)   ( P  R)              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DM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2000" dirty="0" smtClean="0">
                <a:latin typeface="Calibri" pitchFamily="34" charset="0"/>
                <a:sym typeface="Symbol"/>
              </a:rPr>
              <a:t>  [( P  Q)  ( P  R)]               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DM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		           </a:t>
            </a:r>
            <a:r>
              <a:rPr lang="en-US" sz="2000" dirty="0" smtClean="0">
                <a:latin typeface="Calibri" pitchFamily="34" charset="0"/>
                <a:sym typeface="Symbol"/>
              </a:rPr>
              <a:t>  [(P  Q)  (P  R)]                     </a:t>
            </a:r>
            <a:r>
              <a:rPr lang="en-US" sz="2000" dirty="0" err="1" smtClean="0">
                <a:solidFill>
                  <a:srgbClr val="0070C0"/>
                </a:solidFill>
                <a:latin typeface="Calibri" pitchFamily="34" charset="0"/>
                <a:sym typeface="Symbol"/>
              </a:rPr>
              <a:t>Impl</a:t>
            </a:r>
            <a:endParaRPr lang="en-US" sz="2000" dirty="0" smtClean="0">
              <a:solidFill>
                <a:srgbClr val="0070C0"/>
              </a:solidFill>
              <a:latin typeface="Calibri" pitchFamily="34" charset="0"/>
              <a:sym typeface="Symbol"/>
            </a:endParaRPr>
          </a:p>
          <a:p>
            <a:pPr>
              <a:buNone/>
            </a:pPr>
            <a:endParaRPr lang="en-US" sz="1800" dirty="0" smtClean="0">
              <a:solidFill>
                <a:srgbClr val="0070C0"/>
              </a:solidFill>
              <a:latin typeface="Calibri" pitchFamily="34" charset="0"/>
              <a:sym typeface="Symbol"/>
            </a:endParaRPr>
          </a:p>
          <a:p>
            <a:pPr>
              <a:buNone/>
            </a:pPr>
            <a:endParaRPr lang="th-TH" sz="24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th-TH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8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แบบฝึกหัด</a:t>
            </a:r>
            <a:r>
              <a:rPr lang="th-TH" smtClean="0"/>
              <a:t>ทำส่ง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จงเขียนตารางความจริงของ</a:t>
            </a:r>
          </a:p>
          <a:p>
            <a:pPr lvl="1"/>
            <a:r>
              <a:rPr lang="en-US" i="1" dirty="0" smtClean="0"/>
              <a:t>(p </a:t>
            </a:r>
            <a:r>
              <a:rPr lang="en-US" dirty="0"/>
              <a:t>→ </a:t>
            </a:r>
            <a:r>
              <a:rPr lang="en-US" i="1" dirty="0"/>
              <a:t>q) </a:t>
            </a:r>
            <a:r>
              <a:rPr lang="en-US" dirty="0"/>
              <a:t>∨ </a:t>
            </a:r>
            <a:r>
              <a:rPr lang="en-US" i="1" dirty="0"/>
              <a:t>(</a:t>
            </a:r>
            <a:r>
              <a:rPr lang="en-US" dirty="0"/>
              <a:t>￢</a:t>
            </a:r>
            <a:r>
              <a:rPr lang="en-US" i="1" dirty="0"/>
              <a:t>p </a:t>
            </a:r>
            <a:r>
              <a:rPr lang="en-US" dirty="0"/>
              <a:t>→ </a:t>
            </a:r>
            <a:r>
              <a:rPr lang="en-US" i="1" dirty="0"/>
              <a:t>q) </a:t>
            </a:r>
            <a:endParaRPr lang="en-US" b="1" dirty="0"/>
          </a:p>
          <a:p>
            <a:pPr lvl="1"/>
            <a:r>
              <a:rPr lang="en-US" i="1" dirty="0"/>
              <a:t>(p </a:t>
            </a:r>
            <a:r>
              <a:rPr lang="en-US" dirty="0"/>
              <a:t>∧ </a:t>
            </a:r>
            <a:r>
              <a:rPr lang="en-US" i="1" dirty="0"/>
              <a:t>q) </a:t>
            </a:r>
            <a:r>
              <a:rPr lang="en-US" dirty="0"/>
              <a:t>→ </a:t>
            </a:r>
            <a:r>
              <a:rPr lang="en-US" i="1" dirty="0"/>
              <a:t>(p </a:t>
            </a:r>
            <a:r>
              <a:rPr lang="en-US" dirty="0"/>
              <a:t>∨ </a:t>
            </a:r>
            <a:r>
              <a:rPr lang="en-US" i="1" dirty="0"/>
              <a:t>q</a:t>
            </a:r>
            <a:r>
              <a:rPr lang="en-US" i="1" dirty="0" smtClean="0"/>
              <a:t>)</a:t>
            </a:r>
          </a:p>
          <a:p>
            <a:pPr lvl="1"/>
            <a:r>
              <a:rPr lang="en-US" sz="2800" i="1" dirty="0" smtClean="0">
                <a:latin typeface="Calibri" charset="0"/>
                <a:ea typeface="ＭＳ Ｐゴシック" charset="0"/>
                <a:cs typeface="Arial" charset="0"/>
              </a:rPr>
              <a:t>((p </a:t>
            </a:r>
            <a:r>
              <a:rPr lang="en-US" sz="2800" dirty="0">
                <a:latin typeface="Calibri" charset="0"/>
                <a:ea typeface="ＭＳ Ｐゴシック" charset="0"/>
                <a:cs typeface="Arial" charset="0"/>
                <a:sym typeface="Symbol" charset="0"/>
              </a:rPr>
              <a:t> </a:t>
            </a:r>
            <a:r>
              <a:rPr lang="en-US" sz="2800" i="1" dirty="0" smtClean="0">
                <a:latin typeface="Calibri" charset="0"/>
                <a:ea typeface="ＭＳ Ｐゴシック" charset="0"/>
                <a:cs typeface="Arial" charset="0"/>
                <a:sym typeface="Symbol" charset="0"/>
              </a:rPr>
              <a:t>q) </a:t>
            </a:r>
            <a:r>
              <a:rPr lang="en-US" sz="2800" dirty="0"/>
              <a:t>∨</a:t>
            </a:r>
            <a:r>
              <a:rPr lang="en-US" sz="2800" dirty="0" smtClean="0"/>
              <a:t> ￢</a:t>
            </a:r>
            <a:r>
              <a:rPr lang="en-US" sz="2800" i="1" dirty="0" smtClean="0"/>
              <a:t>q</a:t>
            </a:r>
            <a:r>
              <a:rPr lang="en-US" sz="2800" i="1" dirty="0"/>
              <a:t>)</a:t>
            </a:r>
            <a:endParaRPr lang="en-US" sz="2800" i="1" dirty="0">
              <a:latin typeface="Calibri" charset="0"/>
              <a:ea typeface="ＭＳ Ｐゴシック" charset="0"/>
              <a:cs typeface="Arial" charset="0"/>
            </a:endParaRPr>
          </a:p>
          <a:p>
            <a:pPr lvl="1"/>
            <a:r>
              <a:rPr lang="en-US" altLang="th-TH" sz="2800" i="1" dirty="0">
                <a:latin typeface="Calibri" charset="0"/>
                <a:ea typeface="ＭＳ Ｐゴシック" charset="0"/>
                <a:cs typeface="Arial" charset="0"/>
              </a:rPr>
              <a:t>(</a:t>
            </a:r>
            <a:r>
              <a:rPr lang="en-US" altLang="th-TH" sz="2800" i="1" dirty="0" smtClean="0"/>
              <a:t>p </a:t>
            </a:r>
            <a:r>
              <a:rPr lang="en-US" altLang="th-TH" sz="2800" dirty="0" smtClean="0">
                <a:sym typeface="Symbol" pitchFamily="18" charset="2"/>
              </a:rPr>
              <a:t> </a:t>
            </a:r>
            <a:r>
              <a:rPr lang="en-US" altLang="th-TH" sz="2800" i="1" dirty="0" smtClean="0">
                <a:sym typeface="Symbol" pitchFamily="18" charset="2"/>
              </a:rPr>
              <a:t>q)</a:t>
            </a:r>
            <a:r>
              <a:rPr lang="en-US" sz="2800" i="1" dirty="0">
                <a:latin typeface="Calibri" charset="0"/>
                <a:ea typeface="ＭＳ Ｐゴシック" charset="0"/>
                <a:cs typeface="Arial" charset="0"/>
              </a:rPr>
              <a:t> </a:t>
            </a:r>
            <a:r>
              <a:rPr lang="en-US" sz="2800" dirty="0" smtClean="0"/>
              <a:t>∧ </a:t>
            </a:r>
            <a:r>
              <a:rPr lang="en-US" sz="2800" i="1" dirty="0" smtClean="0">
                <a:latin typeface="Calibri" charset="0"/>
                <a:ea typeface="ＭＳ Ｐゴシック" charset="0"/>
                <a:cs typeface="Arial" charset="0"/>
              </a:rPr>
              <a:t>(</a:t>
            </a:r>
            <a:r>
              <a:rPr lang="en-US" sz="2800" dirty="0" smtClean="0"/>
              <a:t>￢</a:t>
            </a:r>
            <a:r>
              <a:rPr lang="en-US" sz="2800" i="1" dirty="0" smtClean="0">
                <a:latin typeface="Calibri" charset="0"/>
                <a:ea typeface="ＭＳ Ｐゴシック" charset="0"/>
                <a:cs typeface="Arial" charset="0"/>
              </a:rPr>
              <a:t>p </a:t>
            </a:r>
            <a:r>
              <a:rPr lang="en-US" sz="2800" dirty="0">
                <a:latin typeface="Calibri" charset="0"/>
                <a:ea typeface="ＭＳ Ｐゴシック" charset="0"/>
                <a:cs typeface="Arial" charset="0"/>
                <a:sym typeface="Symbol" charset="0"/>
              </a:rPr>
              <a:t> </a:t>
            </a:r>
            <a:r>
              <a:rPr lang="en-US" sz="2800" i="1" dirty="0">
                <a:latin typeface="Calibri" charset="0"/>
                <a:ea typeface="ＭＳ Ｐゴシック" charset="0"/>
                <a:cs typeface="Arial" charset="0"/>
                <a:sym typeface="Symbol" charset="0"/>
              </a:rPr>
              <a:t>q)</a:t>
            </a:r>
            <a:r>
              <a:rPr lang="en-US" sz="2800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Arial" charset="0"/>
                <a:sym typeface="Symbol" charset="0"/>
              </a:rPr>
              <a:t> </a:t>
            </a:r>
            <a:r>
              <a:rPr lang="en-US" sz="2800" i="1" dirty="0" smtClean="0">
                <a:solidFill>
                  <a:srgbClr val="FFFFFF"/>
                </a:solidFill>
                <a:latin typeface="Calibri" charset="0"/>
                <a:ea typeface="ＭＳ Ｐゴシック" charset="0"/>
                <a:cs typeface="Arial" charset="0"/>
                <a:sym typeface="Symbol" charset="0"/>
              </a:rPr>
              <a:t>q</a:t>
            </a:r>
            <a:endParaRPr lang="en-US" i="1" dirty="0" smtClean="0"/>
          </a:p>
          <a:p>
            <a:r>
              <a:rPr lang="th-TH" dirty="0" smtClean="0"/>
              <a:t>จงพิสูจน์ความเท่ากันทางตรรกของประโยค </a:t>
            </a:r>
          </a:p>
          <a:p>
            <a:pPr marL="0" indent="0">
              <a:buNone/>
            </a:pPr>
            <a:r>
              <a:rPr lang="th-TH" dirty="0" smtClean="0"/>
              <a:t>	</a:t>
            </a:r>
            <a:r>
              <a:rPr lang="pt-BR" dirty="0" smtClean="0"/>
              <a:t>¬</a:t>
            </a:r>
            <a:r>
              <a:rPr lang="pt-BR" dirty="0"/>
              <a:t>p → (q → r) </a:t>
            </a:r>
            <a:r>
              <a:rPr lang="th-TH" dirty="0"/>
              <a:t>และ</a:t>
            </a:r>
            <a:r>
              <a:rPr lang="pt-BR" dirty="0"/>
              <a:t> q → (p ∨ r</a:t>
            </a:r>
            <a:r>
              <a:rPr lang="pt-BR" dirty="0" smtClean="0"/>
              <a:t>)</a:t>
            </a:r>
            <a:endParaRPr lang="th-TH" dirty="0"/>
          </a:p>
          <a:p>
            <a:pPr marL="0" indent="0">
              <a:buNone/>
            </a:pPr>
            <a:r>
              <a:rPr lang="th-TH" dirty="0" smtClean="0"/>
              <a:t>    ด้วยตารางความจริง และการใช้กฎแทนที่</a:t>
            </a:r>
          </a:p>
        </p:txBody>
      </p:sp>
    </p:spTree>
    <p:extLst>
      <p:ext uri="{BB962C8B-B14F-4D97-AF65-F5344CB8AC3E}">
        <p14:creationId xmlns:p14="http://schemas.microsoft.com/office/powerpoint/2010/main" val="3504433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ประพจน์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ประพจน์ </a:t>
            </a:r>
            <a:r>
              <a:rPr lang="en-US" dirty="0" smtClean="0"/>
              <a:t>(Proposition) </a:t>
            </a:r>
            <a:r>
              <a:rPr lang="th-TH" dirty="0" smtClean="0"/>
              <a:t>เป็นส่วนที่ใช้พิสูจน์ เพื่อบ่งชี้ความจริงตามหลักเหตุผล มี 2 ชนิด คือ</a:t>
            </a:r>
          </a:p>
          <a:p>
            <a:pPr lvl="1"/>
            <a:r>
              <a:rPr lang="th-TH" dirty="0" smtClean="0"/>
              <a:t>ประพจน์เชิงเดี่ยว </a:t>
            </a:r>
            <a:r>
              <a:rPr lang="en-US" dirty="0" smtClean="0"/>
              <a:t>(Single Proposition)</a:t>
            </a:r>
          </a:p>
          <a:p>
            <a:pPr lvl="1"/>
            <a:r>
              <a:rPr lang="th-TH" dirty="0" smtClean="0"/>
              <a:t>ประพจน์เชิงซ้อน </a:t>
            </a:r>
            <a:r>
              <a:rPr lang="en-US" dirty="0" smtClean="0"/>
              <a:t>(Compound Proposition)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8597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 smtClean="0"/>
              <a:t>ภาษาตรรกศาสตร์ </a:t>
            </a:r>
            <a:r>
              <a:rPr lang="en-US" sz="4000" b="1" dirty="0" smtClean="0"/>
              <a:t>(Syntax </a:t>
            </a:r>
            <a:r>
              <a:rPr lang="th-TH" sz="4000" b="1" dirty="0" smtClean="0"/>
              <a:t>และ </a:t>
            </a:r>
            <a:r>
              <a:rPr lang="en-US" sz="4000" b="1" dirty="0" smtClean="0"/>
              <a:t>Semantics)</a:t>
            </a:r>
            <a:endParaRPr lang="th-TH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Syntax (</a:t>
            </a:r>
            <a:r>
              <a:rPr lang="th-TH" dirty="0" smtClean="0">
                <a:solidFill>
                  <a:srgbClr val="FF0000"/>
                </a:solidFill>
              </a:rPr>
              <a:t>ไวยกรณ์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th-TH" dirty="0" smtClean="0"/>
              <a:t>คือการกำหนดรูปแบบของภาษา</a:t>
            </a:r>
          </a:p>
          <a:p>
            <a:pPr lvl="1"/>
            <a:r>
              <a:rPr lang="th-TH" dirty="0" smtClean="0"/>
              <a:t>ตัวอย่าง </a:t>
            </a:r>
            <a:r>
              <a:rPr lang="en-US" dirty="0" smtClean="0"/>
              <a:t>syntax </a:t>
            </a:r>
            <a:r>
              <a:rPr lang="th-TH" dirty="0" smtClean="0"/>
              <a:t>ของคณิตศาสตร์ </a:t>
            </a:r>
          </a:p>
          <a:p>
            <a:pPr lvl="2"/>
            <a:r>
              <a:rPr lang="en-US" dirty="0" smtClean="0"/>
              <a:t>X  +  Y  = 4    </a:t>
            </a:r>
            <a:r>
              <a:rPr lang="en-US" b="1" dirty="0" smtClean="0">
                <a:solidFill>
                  <a:srgbClr val="0070C0"/>
                </a:solidFill>
              </a:rPr>
              <a:t>√</a:t>
            </a:r>
          </a:p>
          <a:p>
            <a:pPr lvl="2"/>
            <a:r>
              <a:rPr lang="en-US" dirty="0" smtClean="0"/>
              <a:t>X2y+  =        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Semantics </a:t>
            </a:r>
            <a:r>
              <a:rPr lang="th-TH" dirty="0" smtClean="0"/>
              <a:t>ความหมายของประโยคนั้นๆ</a:t>
            </a:r>
            <a:endParaRPr lang="en-US" dirty="0" smtClean="0"/>
          </a:p>
          <a:p>
            <a:pPr lvl="1"/>
            <a:r>
              <a:rPr lang="th-TH" dirty="0" smtClean="0"/>
              <a:t>ในทางตรรกศาสตร์ </a:t>
            </a:r>
            <a:r>
              <a:rPr lang="en-US" dirty="0" smtClean="0"/>
              <a:t>Semantics </a:t>
            </a:r>
            <a:r>
              <a:rPr lang="th-TH" dirty="0" smtClean="0"/>
              <a:t>จะบอกถึงความเป็นจริงของประโยค</a:t>
            </a:r>
            <a:r>
              <a:rPr lang="en-US" dirty="0" smtClean="0"/>
              <a:t> </a:t>
            </a:r>
          </a:p>
          <a:p>
            <a:pPr lvl="1"/>
            <a:r>
              <a:rPr lang="th-TH" dirty="0" smtClean="0"/>
              <a:t>ปกติ </a:t>
            </a:r>
            <a:r>
              <a:rPr lang="en-US" dirty="0" smtClean="0"/>
              <a:t>semantics </a:t>
            </a:r>
            <a:r>
              <a:rPr lang="th-TH" dirty="0" smtClean="0"/>
              <a:t>จะมีค่าแค่ </a:t>
            </a:r>
            <a:r>
              <a:rPr lang="en-US" dirty="0" smtClean="0"/>
              <a:t>true </a:t>
            </a:r>
            <a:r>
              <a:rPr lang="th-TH" dirty="0" smtClean="0"/>
              <a:t>หรือ </a:t>
            </a:r>
            <a:r>
              <a:rPr lang="en-US" dirty="0" smtClean="0"/>
              <a:t>false</a:t>
            </a:r>
          </a:p>
          <a:p>
            <a:pPr lvl="2"/>
            <a:r>
              <a:rPr lang="en-US" dirty="0" smtClean="0"/>
              <a:t>X + Y = 4  </a:t>
            </a:r>
            <a:r>
              <a:rPr lang="th-TH" dirty="0" smtClean="0"/>
              <a:t>	เป็นจริงเมื่อ </a:t>
            </a:r>
            <a:r>
              <a:rPr lang="en-US" dirty="0" smtClean="0"/>
              <a:t>X = 2</a:t>
            </a:r>
            <a:r>
              <a:rPr lang="th-TH" dirty="0" smtClean="0"/>
              <a:t> และ </a:t>
            </a:r>
            <a:r>
              <a:rPr lang="en-US" dirty="0" smtClean="0"/>
              <a:t>Y = 2</a:t>
            </a:r>
          </a:p>
          <a:p>
            <a:pPr lvl="2">
              <a:buNone/>
            </a:pPr>
            <a:r>
              <a:rPr lang="en-US" dirty="0" smtClean="0"/>
              <a:t>			</a:t>
            </a:r>
            <a:r>
              <a:rPr lang="th-TH" dirty="0" smtClean="0"/>
              <a:t>เป็นเท็จเมื่อ </a:t>
            </a:r>
            <a:r>
              <a:rPr lang="en-US" dirty="0" smtClean="0"/>
              <a:t>X =</a:t>
            </a:r>
            <a:r>
              <a:rPr lang="th-TH" dirty="0" smtClean="0"/>
              <a:t> </a:t>
            </a:r>
            <a:r>
              <a:rPr lang="en-US" dirty="0" smtClean="0"/>
              <a:t>1 </a:t>
            </a:r>
            <a:r>
              <a:rPr lang="th-TH" dirty="0" smtClean="0"/>
              <a:t>และ </a:t>
            </a:r>
            <a:r>
              <a:rPr lang="en-US" dirty="0" smtClean="0"/>
              <a:t>Y = 1</a:t>
            </a: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  <a:p>
            <a:endParaRPr lang="th-T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85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smtClean="0"/>
              <a:t>Introduction: Proposition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b="1" dirty="0" smtClean="0"/>
              <a:t>คำนิยาม</a:t>
            </a:r>
            <a:r>
              <a:rPr lang="en-US" altLang="th-TH" dirty="0" smtClean="0"/>
              <a:t>:  </a:t>
            </a:r>
            <a:r>
              <a:rPr lang="th-TH" altLang="th-TH" dirty="0" smtClean="0"/>
              <a:t>ค่าของ </a:t>
            </a:r>
            <a:r>
              <a:rPr lang="en-US" altLang="th-TH" dirty="0" smtClean="0"/>
              <a:t>proposition </a:t>
            </a:r>
            <a:r>
              <a:rPr lang="th-TH" altLang="th-TH" dirty="0" smtClean="0"/>
              <a:t>เรียกว่า </a:t>
            </a:r>
            <a:r>
              <a:rPr lang="th-TH" altLang="th-TH" b="1" dirty="0" smtClean="0">
                <a:solidFill>
                  <a:srgbClr val="0070C0"/>
                </a:solidFill>
              </a:rPr>
              <a:t>ค่าความจริง</a:t>
            </a:r>
            <a:r>
              <a:rPr lang="en-US" altLang="th-TH" dirty="0" smtClean="0"/>
              <a:t> </a:t>
            </a:r>
            <a:r>
              <a:rPr lang="th-TH" altLang="th-TH" dirty="0" smtClean="0"/>
              <a:t>มีค่าคือ</a:t>
            </a:r>
            <a:endParaRPr lang="en-US" altLang="th-TH" dirty="0" smtClean="0"/>
          </a:p>
          <a:p>
            <a:pPr lvl="1" eaLnBrk="1" hangingPunct="1"/>
            <a:r>
              <a:rPr lang="en-US" altLang="th-TH" i="1" dirty="0" smtClean="0"/>
              <a:t>T</a:t>
            </a:r>
            <a:r>
              <a:rPr lang="en-US" altLang="th-TH" dirty="0" smtClean="0"/>
              <a:t> </a:t>
            </a:r>
            <a:r>
              <a:rPr lang="th-TH" altLang="th-TH" dirty="0" smtClean="0"/>
              <a:t>หรือ</a:t>
            </a:r>
            <a:r>
              <a:rPr lang="en-US" altLang="th-TH" dirty="0" smtClean="0"/>
              <a:t> 1 </a:t>
            </a:r>
            <a:r>
              <a:rPr lang="th-TH" altLang="th-TH" dirty="0" smtClean="0"/>
              <a:t>ถ้าเป็นจริง</a:t>
            </a:r>
            <a:endParaRPr lang="en-US" altLang="th-TH" dirty="0" smtClean="0"/>
          </a:p>
          <a:p>
            <a:pPr lvl="1" eaLnBrk="1" hangingPunct="1"/>
            <a:r>
              <a:rPr lang="en-US" altLang="th-TH" i="1" dirty="0" smtClean="0"/>
              <a:t>F</a:t>
            </a:r>
            <a:r>
              <a:rPr lang="en-US" altLang="th-TH" dirty="0" smtClean="0"/>
              <a:t> </a:t>
            </a:r>
            <a:r>
              <a:rPr lang="th-TH" altLang="th-TH" dirty="0" smtClean="0"/>
              <a:t>หรือ</a:t>
            </a:r>
            <a:r>
              <a:rPr lang="en-US" altLang="th-TH" dirty="0" smtClean="0"/>
              <a:t> 0 </a:t>
            </a:r>
            <a:r>
              <a:rPr lang="th-TH" altLang="th-TH" dirty="0" smtClean="0"/>
              <a:t>ถ้าเป็นเท็จ</a:t>
            </a:r>
            <a:endParaRPr lang="en-US" altLang="th-TH" dirty="0" smtClean="0"/>
          </a:p>
          <a:p>
            <a:pPr eaLnBrk="1" hangingPunct="1"/>
            <a:r>
              <a:rPr lang="th-TH" altLang="th-TH" dirty="0" smtClean="0"/>
              <a:t>ความคิดเห็น</a:t>
            </a:r>
            <a:r>
              <a:rPr lang="en-US" altLang="th-TH" dirty="0" smtClean="0"/>
              <a:t> </a:t>
            </a:r>
            <a:r>
              <a:rPr lang="th-TH" altLang="th-TH" dirty="0" smtClean="0"/>
              <a:t>คำถาม และ คำสั่ง ไม่ใช่ </a:t>
            </a:r>
            <a:r>
              <a:rPr lang="en-US" altLang="th-TH" dirty="0" smtClean="0"/>
              <a:t>propositions</a:t>
            </a:r>
          </a:p>
          <a:p>
            <a:pPr eaLnBrk="1" hangingPunct="1"/>
            <a:r>
              <a:rPr lang="th-TH" altLang="th-TH" b="1" dirty="0" smtClean="0"/>
              <a:t>ตารางความจริง </a:t>
            </a:r>
            <a:r>
              <a:rPr lang="en-US" altLang="th-TH" b="1" dirty="0" smtClean="0"/>
              <a:t>(Truth table)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347864" y="4149080"/>
          <a:ext cx="720080" cy="1296144"/>
        </p:xfrm>
        <a:graphic>
          <a:graphicData uri="http://schemas.openxmlformats.org/drawingml/2006/table">
            <a:tbl>
              <a:tblPr/>
              <a:tblGrid>
                <a:gridCol w="720080"/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F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78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smtClean="0"/>
              <a:t>Propositions: Examples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ตัวอย่างของ</a:t>
            </a:r>
            <a:r>
              <a:rPr lang="en-US" altLang="th-TH" dirty="0" smtClean="0"/>
              <a:t> propositions</a:t>
            </a:r>
          </a:p>
          <a:p>
            <a:pPr lvl="1" eaLnBrk="1" hangingPunct="1"/>
            <a:r>
              <a:rPr lang="th-TH" altLang="th-TH" dirty="0" smtClean="0"/>
              <a:t>วันนี้เป็นวันจันทร์ </a:t>
            </a:r>
            <a:r>
              <a:rPr lang="en-US" altLang="th-TH" dirty="0" smtClean="0"/>
              <a:t>(Today is Monday) </a:t>
            </a:r>
            <a:r>
              <a:rPr lang="th-TH" altLang="th-TH" dirty="0" smtClean="0"/>
              <a:t> แทนด้วยสัญลักษณ์</a:t>
            </a:r>
            <a:r>
              <a:rPr lang="en-US" altLang="th-TH" dirty="0" smtClean="0"/>
              <a:t> </a:t>
            </a:r>
            <a:r>
              <a:rPr lang="en-US" altLang="th-TH" i="1" dirty="0" smtClean="0"/>
              <a:t>M</a:t>
            </a:r>
          </a:p>
          <a:p>
            <a:pPr lvl="1" eaLnBrk="1" hangingPunct="1"/>
            <a:r>
              <a:rPr lang="th-TH" altLang="th-TH" dirty="0" smtClean="0"/>
              <a:t>สนามหญ้าเปียก </a:t>
            </a:r>
            <a:r>
              <a:rPr lang="en-US" altLang="th-TH" dirty="0" smtClean="0"/>
              <a:t>(The grass is wet) </a:t>
            </a:r>
            <a:r>
              <a:rPr lang="th-TH" altLang="th-TH" dirty="0"/>
              <a:t>แทนด้วยสัญลักษณ์ </a:t>
            </a:r>
            <a:r>
              <a:rPr lang="en-US" altLang="th-TH" i="1" dirty="0" smtClean="0"/>
              <a:t>W</a:t>
            </a:r>
          </a:p>
          <a:p>
            <a:pPr lvl="1" eaLnBrk="1" hangingPunct="1"/>
            <a:r>
              <a:rPr lang="th-TH" altLang="th-TH" dirty="0" smtClean="0"/>
              <a:t>ฝนกำลังตก </a:t>
            </a:r>
            <a:r>
              <a:rPr lang="en-US" altLang="th-TH" dirty="0" smtClean="0"/>
              <a:t>(It is raining) </a:t>
            </a:r>
            <a:r>
              <a:rPr lang="th-TH" altLang="th-TH" dirty="0"/>
              <a:t>แทนด้วยสัญลักษณ์ </a:t>
            </a:r>
            <a:r>
              <a:rPr lang="en-US" altLang="th-TH" i="1" dirty="0" smtClean="0"/>
              <a:t>R</a:t>
            </a:r>
          </a:p>
          <a:p>
            <a:pPr eaLnBrk="1" hangingPunct="1"/>
            <a:r>
              <a:rPr lang="th-TH" altLang="th-TH" dirty="0" smtClean="0"/>
              <a:t>ตัวอย่างที่ </a:t>
            </a:r>
            <a:r>
              <a:rPr lang="th-TH" altLang="th-TH" b="1" u="sng" dirty="0" smtClean="0">
                <a:solidFill>
                  <a:srgbClr val="FF0000"/>
                </a:solidFill>
              </a:rPr>
              <a:t>ไม่ใช่</a:t>
            </a:r>
            <a:r>
              <a:rPr lang="th-TH" altLang="th-TH" dirty="0" smtClean="0"/>
              <a:t> </a:t>
            </a:r>
            <a:r>
              <a:rPr lang="en-US" altLang="th-TH" dirty="0" smtClean="0"/>
              <a:t>propositions</a:t>
            </a:r>
          </a:p>
          <a:p>
            <a:pPr lvl="1" eaLnBrk="1" hangingPunct="1"/>
            <a:r>
              <a:rPr lang="th-TH" altLang="th-TH" dirty="0" smtClean="0"/>
              <a:t>ภาษา </a:t>
            </a:r>
            <a:r>
              <a:rPr lang="en-US" altLang="th-TH" dirty="0" smtClean="0"/>
              <a:t>Java </a:t>
            </a:r>
            <a:r>
              <a:rPr lang="th-TH" altLang="th-TH" dirty="0" smtClean="0"/>
              <a:t>เป็นภาษาที่ดีที่สุด </a:t>
            </a:r>
            <a:r>
              <a:rPr lang="en-US" altLang="th-TH" dirty="0" smtClean="0"/>
              <a:t>(Java is the best language) </a:t>
            </a:r>
            <a:r>
              <a:rPr lang="th-TH" altLang="th-TH" dirty="0" smtClean="0"/>
              <a:t>เนื่องจากเป็น ความคิดเห็น</a:t>
            </a:r>
          </a:p>
          <a:p>
            <a:pPr lvl="1" eaLnBrk="1" hangingPunct="1"/>
            <a:r>
              <a:rPr lang="th-TH" altLang="th-TH" dirty="0" smtClean="0"/>
              <a:t>เมื่อไรจะสอบปลายภาค </a:t>
            </a:r>
            <a:r>
              <a:rPr lang="en-US" altLang="th-TH" dirty="0" smtClean="0"/>
              <a:t>? (When is the final exam?) </a:t>
            </a:r>
            <a:r>
              <a:rPr lang="th-TH" altLang="th-TH" dirty="0" smtClean="0"/>
              <a:t>เนื่องจากเป็น คำถาม</a:t>
            </a:r>
          </a:p>
          <a:p>
            <a:pPr lvl="1" eaLnBrk="1" hangingPunct="1"/>
            <a:r>
              <a:rPr lang="th-TH" altLang="th-TH" dirty="0" smtClean="0"/>
              <a:t>ทำการบ้าน </a:t>
            </a:r>
            <a:r>
              <a:rPr lang="en-US" altLang="th-TH" dirty="0" smtClean="0"/>
              <a:t>!! (Do your homework	!!) </a:t>
            </a:r>
            <a:r>
              <a:rPr lang="th-TH" altLang="th-TH" dirty="0" smtClean="0"/>
              <a:t>เนื่องจากเป็น คำสั่ง</a:t>
            </a:r>
            <a:endParaRPr lang="en-US" altLang="th-TH" i="1" dirty="0" smtClean="0"/>
          </a:p>
        </p:txBody>
      </p:sp>
    </p:spTree>
    <p:extLst>
      <p:ext uri="{BB962C8B-B14F-4D97-AF65-F5344CB8AC3E}">
        <p14:creationId xmlns:p14="http://schemas.microsoft.com/office/powerpoint/2010/main" val="406520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h-TH" dirty="0" smtClean="0"/>
              <a:t>Quiz 1: Are these propositions?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h-TH" dirty="0" smtClean="0"/>
              <a:t>2*3 &gt; 4</a:t>
            </a:r>
          </a:p>
          <a:p>
            <a:pPr eaLnBrk="1" hangingPunct="1"/>
            <a:r>
              <a:rPr lang="en-US" altLang="th-TH" dirty="0" smtClean="0"/>
              <a:t>2+2 = 5</a:t>
            </a:r>
          </a:p>
          <a:p>
            <a:pPr eaLnBrk="1" hangingPunct="1"/>
            <a:r>
              <a:rPr lang="en-US" altLang="th-TH" dirty="0" smtClean="0"/>
              <a:t>Every integer is divisible by 12</a:t>
            </a:r>
          </a:p>
          <a:p>
            <a:pPr eaLnBrk="1" hangingPunct="1"/>
            <a:r>
              <a:rPr lang="en-US" altLang="th-TH" dirty="0" smtClean="0"/>
              <a:t>Microsoft is an excellent company</a:t>
            </a:r>
          </a:p>
          <a:p>
            <a:pPr eaLnBrk="1" hangingPunct="1"/>
            <a:r>
              <a:rPr lang="en-US" altLang="th-TH" dirty="0" smtClean="0"/>
              <a:t>Will I get an ‘A’ in this course ?</a:t>
            </a:r>
          </a:p>
          <a:p>
            <a:pPr eaLnBrk="1" hangingPunct="1"/>
            <a:r>
              <a:rPr lang="en-US" altLang="th-TH" dirty="0" smtClean="0"/>
              <a:t>Don’t open the windows.</a:t>
            </a:r>
          </a:p>
          <a:p>
            <a:pPr eaLnBrk="1" hangingPunct="1"/>
            <a:r>
              <a:rPr lang="en-US" altLang="th-TH" dirty="0" smtClean="0"/>
              <a:t>Java is a programming language</a:t>
            </a:r>
          </a:p>
          <a:p>
            <a:pPr eaLnBrk="1" hangingPunct="1"/>
            <a:r>
              <a:rPr lang="en-US" altLang="th-TH" dirty="0" smtClean="0"/>
              <a:t>C++ is better than C</a:t>
            </a:r>
          </a:p>
          <a:p>
            <a:pPr eaLnBrk="1" hangingPunct="1">
              <a:buFont typeface="Arial" pitchFamily="34" charset="0"/>
              <a:buNone/>
            </a:pPr>
            <a:endParaRPr lang="en-US" altLang="th-TH" dirty="0" smtClean="0"/>
          </a:p>
        </p:txBody>
      </p:sp>
    </p:spTree>
    <p:extLst>
      <p:ext uri="{BB962C8B-B14F-4D97-AF65-F5344CB8AC3E}">
        <p14:creationId xmlns:p14="http://schemas.microsoft.com/office/powerpoint/2010/main" val="254754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ตัวเชื่อมทางตรรก </a:t>
            </a:r>
            <a:r>
              <a:rPr lang="en-US" altLang="th-TH" dirty="0" smtClean="0"/>
              <a:t>(Logical connectives)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h-TH" altLang="th-TH" sz="2800" dirty="0" smtClean="0"/>
              <a:t>ตัวเชื่อม </a:t>
            </a:r>
            <a:r>
              <a:rPr lang="en-US" altLang="th-TH" sz="2800" dirty="0" smtClean="0"/>
              <a:t>(Connectives) </a:t>
            </a:r>
            <a:r>
              <a:rPr lang="th-TH" altLang="th-TH" sz="2800" dirty="0" smtClean="0"/>
              <a:t>ถูกใช้สำหรับสร้างประพจน์ที่เชิงซ้อน </a:t>
            </a:r>
            <a:r>
              <a:rPr lang="en-US" altLang="th-TH" sz="2800" dirty="0" smtClean="0"/>
              <a:t>(compound proposition) </a:t>
            </a:r>
            <a:r>
              <a:rPr lang="th-TH" altLang="th-TH" sz="2800" dirty="0" smtClean="0"/>
              <a:t>จากประพจน์ที่มากกว่าหนึ่งประพจน์ขึ้นไป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th-TH" sz="1000" dirty="0" smtClean="0"/>
          </a:p>
          <a:p>
            <a:pPr lvl="1" eaLnBrk="1" hangingPunct="1">
              <a:lnSpc>
                <a:spcPct val="80000"/>
              </a:lnSpc>
            </a:pPr>
            <a:r>
              <a:rPr lang="th-TH" altLang="th-TH" sz="2800" dirty="0" smtClean="0"/>
              <a:t>นิเสธ </a:t>
            </a:r>
            <a:r>
              <a:rPr lang="en-US" altLang="th-TH" sz="2800" dirty="0" smtClean="0"/>
              <a:t>(Negation) </a:t>
            </a:r>
            <a:r>
              <a:rPr lang="th-TH" altLang="th-TH" sz="2800" dirty="0" smtClean="0"/>
              <a:t>เขียนแทนด้วย</a:t>
            </a:r>
            <a:r>
              <a:rPr lang="en-US" altLang="th-TH" sz="2800" dirty="0" smtClean="0"/>
              <a:t> </a:t>
            </a:r>
            <a:r>
              <a:rPr lang="en-US" altLang="th-TH" sz="2800" dirty="0" smtClean="0">
                <a:sym typeface="Symbol" pitchFamily="18" charset="2"/>
              </a:rPr>
              <a:t>a </a:t>
            </a:r>
            <a:r>
              <a:rPr lang="th-TH" altLang="th-TH" sz="2800" dirty="0" smtClean="0">
                <a:sym typeface="Symbol" pitchFamily="18" charset="2"/>
              </a:rPr>
              <a:t>หรือ</a:t>
            </a:r>
            <a:r>
              <a:rPr lang="en-US" altLang="th-TH" sz="2800" dirty="0" smtClean="0">
                <a:sym typeface="Symbol" pitchFamily="18" charset="2"/>
              </a:rPr>
              <a:t> !a </a:t>
            </a:r>
            <a:r>
              <a:rPr lang="th-TH" altLang="th-TH" sz="2800" dirty="0" smtClean="0">
                <a:sym typeface="Symbol" pitchFamily="18" charset="2"/>
              </a:rPr>
              <a:t>หรือ</a:t>
            </a:r>
            <a:r>
              <a:rPr lang="en-US" altLang="th-TH" sz="2800" dirty="0" smtClean="0">
                <a:sym typeface="Symbol" pitchFamily="18" charset="2"/>
              </a:rPr>
              <a:t> ā	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th-TH" sz="2800" dirty="0" smtClean="0">
                <a:sym typeface="Symbol" pitchFamily="18" charset="2"/>
              </a:rPr>
              <a:t>และ </a:t>
            </a:r>
            <a:r>
              <a:rPr lang="en-US" altLang="th-TH" sz="2800" dirty="0" smtClean="0">
                <a:sym typeface="Symbol" pitchFamily="18" charset="2"/>
              </a:rPr>
              <a:t>(And </a:t>
            </a:r>
            <a:r>
              <a:rPr lang="th-TH" altLang="th-TH" sz="2800" dirty="0" smtClean="0">
                <a:sym typeface="Symbol" pitchFamily="18" charset="2"/>
              </a:rPr>
              <a:t>หรือ</a:t>
            </a:r>
            <a:r>
              <a:rPr lang="en-US" altLang="th-TH" sz="2800" dirty="0" smtClean="0">
                <a:sym typeface="Symbol" pitchFamily="18" charset="2"/>
              </a:rPr>
              <a:t> logical conjunction) </a:t>
            </a:r>
            <a:r>
              <a:rPr lang="th-TH" altLang="th-TH" sz="2800" dirty="0" smtClean="0">
                <a:sym typeface="Symbol" pitchFamily="18" charset="2"/>
              </a:rPr>
              <a:t>เขียนแทนด้วย</a:t>
            </a:r>
            <a:r>
              <a:rPr lang="en-US" altLang="th-TH" sz="2800" dirty="0" smtClean="0">
                <a:sym typeface="Symbol" pitchFamily="18" charset="2"/>
              </a:rPr>
              <a:t>  </a:t>
            </a:r>
            <a:endParaRPr lang="th-TH" altLang="th-TH" sz="2800" dirty="0" smtClean="0">
              <a:sym typeface="Symbol" pitchFamily="18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th-TH" altLang="th-TH" sz="2800" dirty="0" smtClean="0">
                <a:sym typeface="Symbol" pitchFamily="18" charset="2"/>
              </a:rPr>
              <a:t>หรือ </a:t>
            </a:r>
            <a:r>
              <a:rPr lang="en-US" altLang="th-TH" sz="2800" dirty="0" smtClean="0">
                <a:sym typeface="Symbol" pitchFamily="18" charset="2"/>
              </a:rPr>
              <a:t>(OR </a:t>
            </a:r>
            <a:r>
              <a:rPr lang="th-TH" altLang="th-TH" sz="2800" dirty="0" smtClean="0">
                <a:sym typeface="Symbol" pitchFamily="18" charset="2"/>
              </a:rPr>
              <a:t>หรือ</a:t>
            </a:r>
            <a:r>
              <a:rPr lang="en-US" altLang="th-TH" sz="2800" dirty="0" smtClean="0">
                <a:sym typeface="Symbol" pitchFamily="18" charset="2"/>
              </a:rPr>
              <a:t> logical disjunction) </a:t>
            </a:r>
            <a:r>
              <a:rPr lang="th-TH" altLang="th-TH" sz="2800" dirty="0" smtClean="0">
                <a:sym typeface="Symbol" pitchFamily="18" charset="2"/>
              </a:rPr>
              <a:t>  เขียนแทนด้วย </a:t>
            </a:r>
            <a:r>
              <a:rPr lang="en-US" altLang="th-TH" sz="2800" dirty="0" smtClean="0">
                <a:sym typeface="Symbol" pitchFamily="18" charset="2"/>
              </a:rPr>
              <a:t> 	</a:t>
            </a:r>
            <a:endParaRPr lang="en-US" altLang="th-TH" sz="2800" dirty="0" smtClean="0">
              <a:solidFill>
                <a:srgbClr val="A6A6A6"/>
              </a:solidFill>
              <a:sym typeface="Symbol" pitchFamily="18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th-TH" altLang="th-TH" sz="2800" dirty="0" smtClean="0">
                <a:sym typeface="Symbol" pitchFamily="18" charset="2"/>
              </a:rPr>
              <a:t>เอ็กซ์ออร์ </a:t>
            </a:r>
            <a:r>
              <a:rPr lang="en-US" altLang="th-TH" sz="2800" dirty="0" smtClean="0">
                <a:sym typeface="Symbol" pitchFamily="18" charset="2"/>
              </a:rPr>
              <a:t>(XOR </a:t>
            </a:r>
            <a:r>
              <a:rPr lang="th-TH" altLang="th-TH" sz="2800" dirty="0" smtClean="0">
                <a:sym typeface="Symbol" pitchFamily="18" charset="2"/>
              </a:rPr>
              <a:t>หรือ</a:t>
            </a:r>
            <a:r>
              <a:rPr lang="en-US" altLang="th-TH" sz="2800" dirty="0" smtClean="0">
                <a:sym typeface="Symbol" pitchFamily="18" charset="2"/>
              </a:rPr>
              <a:t> exclusive or) </a:t>
            </a:r>
            <a:r>
              <a:rPr lang="th-TH" altLang="th-TH" sz="2800" dirty="0" smtClean="0">
                <a:sym typeface="Symbol" pitchFamily="18" charset="2"/>
              </a:rPr>
              <a:t>    เขียนแทนด้วย</a:t>
            </a:r>
            <a:r>
              <a:rPr lang="en-US" altLang="th-TH" sz="2800" dirty="0" smtClean="0">
                <a:sym typeface="Symbol" pitchFamily="18" charset="2"/>
              </a:rPr>
              <a:t> 	</a:t>
            </a:r>
            <a:endParaRPr lang="en-US" altLang="th-TH" sz="2800" dirty="0" smtClean="0">
              <a:solidFill>
                <a:srgbClr val="A6A6A6"/>
              </a:solidFill>
              <a:sym typeface="Symbol" pitchFamily="18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th-TH" altLang="th-TH" sz="2800" dirty="0" smtClean="0">
                <a:sym typeface="Symbol" pitchFamily="18" charset="2"/>
              </a:rPr>
              <a:t>ถ้าแล้ว </a:t>
            </a:r>
            <a:r>
              <a:rPr lang="en-US" altLang="th-TH" sz="2800" dirty="0" smtClean="0">
                <a:sym typeface="Symbol" pitchFamily="18" charset="2"/>
              </a:rPr>
              <a:t>(Implication) </a:t>
            </a:r>
            <a:r>
              <a:rPr lang="th-TH" altLang="th-TH" sz="2800" dirty="0" smtClean="0">
                <a:sym typeface="Symbol" pitchFamily="18" charset="2"/>
              </a:rPr>
              <a:t>เขียนแทนด้วย</a:t>
            </a:r>
            <a:r>
              <a:rPr lang="en-US" altLang="th-TH" sz="2800" dirty="0" smtClean="0">
                <a:sym typeface="Symbol" pitchFamily="18" charset="2"/>
              </a:rPr>
              <a:t>  </a:t>
            </a:r>
            <a:r>
              <a:rPr lang="th-TH" altLang="th-TH" sz="2800" dirty="0" smtClean="0">
                <a:sym typeface="Symbol" pitchFamily="18" charset="2"/>
              </a:rPr>
              <a:t>หรือ</a:t>
            </a:r>
            <a:r>
              <a:rPr lang="en-US" altLang="th-TH" sz="2800" dirty="0" smtClean="0">
                <a:sym typeface="Symbol" pitchFamily="18" charset="2"/>
              </a:rPr>
              <a:t> 	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th-TH" sz="2800" dirty="0" smtClean="0">
                <a:sym typeface="Symbol" pitchFamily="18" charset="2"/>
              </a:rPr>
              <a:t>ก็ต่อเมื่อ </a:t>
            </a:r>
            <a:r>
              <a:rPr lang="en-US" altLang="th-TH" sz="2800" dirty="0" smtClean="0">
                <a:sym typeface="Symbol" pitchFamily="18" charset="2"/>
              </a:rPr>
              <a:t>(</a:t>
            </a:r>
            <a:r>
              <a:rPr lang="en-US" altLang="th-TH" sz="2800" dirty="0" err="1" smtClean="0">
                <a:sym typeface="Symbol" pitchFamily="18" charset="2"/>
              </a:rPr>
              <a:t>Biconditional</a:t>
            </a:r>
            <a:r>
              <a:rPr lang="en-US" altLang="th-TH" sz="2800" dirty="0" smtClean="0">
                <a:sym typeface="Symbol" pitchFamily="18" charset="2"/>
              </a:rPr>
              <a:t>) </a:t>
            </a:r>
            <a:r>
              <a:rPr lang="th-TH" altLang="th-TH" sz="2800" dirty="0" smtClean="0">
                <a:sym typeface="Symbol" pitchFamily="18" charset="2"/>
              </a:rPr>
              <a:t>เขียนแทนด้วย </a:t>
            </a:r>
            <a:r>
              <a:rPr lang="en-US" altLang="th-TH" sz="2800" dirty="0" smtClean="0">
                <a:sym typeface="Symbol" pitchFamily="18" charset="2"/>
              </a:rPr>
              <a:t> </a:t>
            </a:r>
            <a:r>
              <a:rPr lang="th-TH" altLang="th-TH" sz="2800" dirty="0" smtClean="0">
                <a:sym typeface="Symbol" pitchFamily="18" charset="2"/>
              </a:rPr>
              <a:t>หรือ</a:t>
            </a:r>
            <a:r>
              <a:rPr lang="en-US" altLang="th-TH" sz="2800" dirty="0" smtClean="0">
                <a:sym typeface="Symbol" pitchFamily="18" charset="2"/>
              </a:rPr>
              <a:t> </a:t>
            </a:r>
          </a:p>
          <a:p>
            <a:pPr marL="366713" lvl="1" indent="0" eaLnBrk="1" hangingPunct="1">
              <a:lnSpc>
                <a:spcPct val="80000"/>
              </a:lnSpc>
              <a:buNone/>
            </a:pPr>
            <a:endParaRPr lang="en-US" altLang="th-TH" sz="2800" dirty="0" smtClean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th-TH" altLang="th-TH" sz="2800" dirty="0" smtClean="0">
                <a:sym typeface="Symbol" pitchFamily="18" charset="2"/>
              </a:rPr>
              <a:t>เรานิยามความหมาย </a:t>
            </a:r>
            <a:r>
              <a:rPr lang="en-US" altLang="th-TH" sz="2800" dirty="0" smtClean="0">
                <a:sym typeface="Symbol" pitchFamily="18" charset="2"/>
              </a:rPr>
              <a:t>(semantics) </a:t>
            </a:r>
            <a:r>
              <a:rPr lang="th-TH" altLang="th-TH" sz="2800" dirty="0" smtClean="0">
                <a:sym typeface="Symbol" pitchFamily="18" charset="2"/>
              </a:rPr>
              <a:t>ของตัวเชื่อมทางตรรกโดยใช้ตารางความจริง</a:t>
            </a:r>
            <a:endParaRPr lang="en-US" altLang="th-TH" sz="2800" u="sng" dirty="0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9264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11441</TotalTime>
  <Words>2960</Words>
  <Application>Microsoft Office PowerPoint</Application>
  <PresentationFormat>On-screen Show (4:3)</PresentationFormat>
  <Paragraphs>856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1" baseType="lpstr">
      <vt:lpstr>MS PGothic</vt:lpstr>
      <vt:lpstr>Angsana New</vt:lpstr>
      <vt:lpstr>Arial</vt:lpstr>
      <vt:lpstr>Calibri</vt:lpstr>
      <vt:lpstr>Cordia New</vt:lpstr>
      <vt:lpstr>FreesiaUPC</vt:lpstr>
      <vt:lpstr>HGPｺﾞｼｯｸE</vt:lpstr>
      <vt:lpstr>Symbol</vt:lpstr>
      <vt:lpstr>Tw Cen MT</vt:lpstr>
      <vt:lpstr>Wingdings</vt:lpstr>
      <vt:lpstr>Wingdings 2</vt:lpstr>
      <vt:lpstr>ตรงกลาง</vt:lpstr>
      <vt:lpstr> PROPOSITIONAL LOGIC</vt:lpstr>
      <vt:lpstr>ความรู้ทั่วไปเกี่ยวกับตรรกศาสตร์</vt:lpstr>
      <vt:lpstr>ตรรกสัญลักษณ์</vt:lpstr>
      <vt:lpstr>ประพจน์</vt:lpstr>
      <vt:lpstr>ภาษาตรรกศาสตร์ (Syntax และ Semantics)</vt:lpstr>
      <vt:lpstr>Introduction: Proposition</vt:lpstr>
      <vt:lpstr>Propositions: Examples</vt:lpstr>
      <vt:lpstr>Quiz 1: Are these propositions?</vt:lpstr>
      <vt:lpstr>ตัวเชื่อมทางตรรก (Logical connectives)</vt:lpstr>
      <vt:lpstr>ลำดับของตัวดำเนินการทางตรรก</vt:lpstr>
      <vt:lpstr>Logical Connective: Negation</vt:lpstr>
      <vt:lpstr>Logical Connective: Logical AND</vt:lpstr>
      <vt:lpstr>Logical Connective: Logical OR</vt:lpstr>
      <vt:lpstr>Logical Connective: Logical XOR</vt:lpstr>
      <vt:lpstr>Logical Connective: Implication (1)</vt:lpstr>
      <vt:lpstr>Logical Connective: Implication (2)</vt:lpstr>
      <vt:lpstr>QUIZ 2: จงหาความหมายของประพจน์ต่อไปนี้</vt:lpstr>
      <vt:lpstr>Logical Connective: Biconditional (1)</vt:lpstr>
      <vt:lpstr>QUIZ 3: จงหาความหมายของประพจน์ต่อไปนี้</vt:lpstr>
      <vt:lpstr>Converse, Inverse, Contrapositive</vt:lpstr>
      <vt:lpstr>ตารางความจริง</vt:lpstr>
      <vt:lpstr>การสร้างตารางความจริง</vt:lpstr>
      <vt:lpstr>การใช้ประโยชน์ของตรรกศาสตร์ในคอมพิวเตอร์ (1)</vt:lpstr>
      <vt:lpstr>การใช้ประโยชน์ของตรรกศาสตร์ในคอมพิวเตอร์ (2)</vt:lpstr>
      <vt:lpstr>การใช้ประโยชน์ของตรรกศาสตร์ในคอมพิวเตอร์ (3)</vt:lpstr>
      <vt:lpstr>หยุดเล่นเกมกันซักนิด</vt:lpstr>
      <vt:lpstr>คำนิยามเกี่ยวกับค่าความเป็นจริง (1)</vt:lpstr>
      <vt:lpstr>คำนิยามเกี่ยวกับค่าความเป็นจริง (2)</vt:lpstr>
      <vt:lpstr>คำนิยามเกี่ยวกับค่าความเป็นจริง (4)</vt:lpstr>
      <vt:lpstr>การเท่ากันของประพจน์ (Propositional Equivalences)</vt:lpstr>
      <vt:lpstr>ตัวอย่าง 1 : การใช้ตารางความจริงหาความเท่ากันทางตรรก</vt:lpstr>
      <vt:lpstr>ตัวอย่าง 2 : การใช้ตารางความจริงหาความเท่ากันทางตรรก</vt:lpstr>
      <vt:lpstr>QUIZ : หาความเท่ากันทางตรรก</vt:lpstr>
      <vt:lpstr>Rules of Replacement (1)</vt:lpstr>
      <vt:lpstr>Rules of Replacement (2)</vt:lpstr>
      <vt:lpstr>ตัวอย่าง 1: การพิสูจน์ด้วยกฎ</vt:lpstr>
      <vt:lpstr>ตัวอย่าง 2: การพิสูจน์ด้วยกฎ</vt:lpstr>
      <vt:lpstr>ตัวอย่าง 3: การพิสูจน์ด้วยกฎ</vt:lpstr>
      <vt:lpstr>แบบฝึกหัดทำส่ง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828</cp:revision>
  <dcterms:created xsi:type="dcterms:W3CDTF">2010-02-28T04:09:14Z</dcterms:created>
  <dcterms:modified xsi:type="dcterms:W3CDTF">2014-08-10T10:07:53Z</dcterms:modified>
</cp:coreProperties>
</file>