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62" r:id="rId4"/>
    <p:sldId id="260" r:id="rId5"/>
    <p:sldId id="261" r:id="rId6"/>
    <p:sldId id="257" r:id="rId7"/>
    <p:sldId id="259" r:id="rId8"/>
    <p:sldId id="258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407D7C4-238F-4633-B9FC-0CCAD426AB6C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CC6F7A-75CE-4D96-A4C7-96486690AEB9}" type="slidenum">
              <a:rPr lang="th-TH" smtClean="0">
                <a:solidFill>
                  <a:srgbClr val="EBDDC3"/>
                </a:solidFill>
              </a:rPr>
              <a:pPr/>
              <a:t>‹#›</a:t>
            </a:fld>
            <a:endParaRPr lang="th-TH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21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77016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191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764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3040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32019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CC6F7A-75CE-4D96-A4C7-96486690AEB9}" type="slidenum">
              <a:rPr lang="th-TH" smtClean="0">
                <a:solidFill>
                  <a:srgbClr val="775F55"/>
                </a:solidFill>
              </a:rPr>
              <a:pPr/>
              <a:t>‹#›</a:t>
            </a:fld>
            <a:endParaRPr lang="th-TH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932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662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63274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09271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70414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10/08/57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07D7C4-238F-4633-B9FC-0CCAD426AB6C}" type="datetimeFigureOut">
              <a:rPr lang="th-TH" smtClean="0">
                <a:solidFill>
                  <a:srgbClr val="775F55"/>
                </a:solidFill>
              </a:rPr>
              <a:pPr/>
              <a:t>10/08/57</a:t>
            </a:fld>
            <a:endParaRPr lang="th-TH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CC6F7A-75CE-4D96-A4C7-96486690AEB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7072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Discrete mathematics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030513122 -  Discrete Mathematics</a:t>
            </a:r>
          </a:p>
          <a:p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ผู้สอน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latin typeface="CordiaUPC" pitchFamily="34" charset="-34"/>
              </a:rPr>
              <a:t>ผู้ช่วยศาสตราจารย์ ดร</a:t>
            </a:r>
            <a:r>
              <a:rPr lang="en-US" dirty="0" smtClean="0">
                <a:latin typeface="CordiaUPC" pitchFamily="34" charset="-34"/>
              </a:rPr>
              <a:t>.</a:t>
            </a:r>
            <a:r>
              <a:rPr lang="th-TH" dirty="0" smtClean="0">
                <a:latin typeface="CordiaUPC" pitchFamily="34" charset="-34"/>
              </a:rPr>
              <a:t> ชูพันธุ์  รัตนโภคา</a:t>
            </a:r>
          </a:p>
          <a:p>
            <a:r>
              <a:rPr lang="en-US" b="1" dirty="0" smtClean="0">
                <a:latin typeface="CordiaUPC" pitchFamily="34" charset="-34"/>
              </a:rPr>
              <a:t>E-mail : choopanr@kmutnb.ac.th</a:t>
            </a:r>
            <a:endParaRPr lang="en-US" dirty="0" smtClean="0">
              <a:latin typeface="CordiaUPC" pitchFamily="34" charset="-34"/>
            </a:endParaRPr>
          </a:p>
          <a:p>
            <a:r>
              <a:rPr lang="en-US" b="1" dirty="0" smtClean="0">
                <a:latin typeface="CordiaUPC" pitchFamily="34" charset="-34"/>
              </a:rPr>
              <a:t>Homepage </a:t>
            </a:r>
            <a:r>
              <a:rPr lang="en-US" dirty="0" smtClean="0">
                <a:latin typeface="CordiaUPC" pitchFamily="34" charset="-34"/>
              </a:rPr>
              <a:t>: http</a:t>
            </a:r>
            <a:r>
              <a:rPr lang="en-US" dirty="0" smtClean="0">
                <a:latin typeface="CordiaUPC" pitchFamily="34" charset="-34"/>
              </a:rPr>
              <a:t>://choopanr.staff.kmutnb.ac.th</a:t>
            </a:r>
            <a:endParaRPr lang="en-US" dirty="0" smtClean="0">
              <a:latin typeface="CordiaUPC" pitchFamily="34" charset="-34"/>
            </a:endParaRPr>
          </a:p>
          <a:p>
            <a:r>
              <a:rPr lang="en-US" b="1" dirty="0" err="1" smtClean="0">
                <a:latin typeface="CordiaUPC" pitchFamily="34" charset="-34"/>
              </a:rPr>
              <a:t>Facebook</a:t>
            </a:r>
            <a:r>
              <a:rPr lang="en-US" b="1" dirty="0" smtClean="0">
                <a:latin typeface="CordiaUPC" pitchFamily="34" charset="-34"/>
              </a:rPr>
              <a:t> :  </a:t>
            </a:r>
            <a:r>
              <a:rPr lang="en-US" dirty="0" smtClean="0">
                <a:latin typeface="CordiaUPC" pitchFamily="34" charset="-34"/>
              </a:rPr>
              <a:t>http://www.facebook.com/choopanr</a:t>
            </a:r>
          </a:p>
          <a:p>
            <a:r>
              <a:rPr lang="th-TH" b="1" dirty="0" smtClean="0">
                <a:latin typeface="CordiaUPC" pitchFamily="34" charset="-34"/>
              </a:rPr>
              <a:t>ห้องพัก </a:t>
            </a:r>
            <a:r>
              <a:rPr lang="en-US" b="1" dirty="0" smtClean="0">
                <a:latin typeface="CordiaUPC" pitchFamily="34" charset="-34"/>
              </a:rPr>
              <a:t>: </a:t>
            </a:r>
            <a:r>
              <a:rPr lang="en-US" dirty="0" smtClean="0">
                <a:latin typeface="CordiaUPC" pitchFamily="34" charset="-34"/>
              </a:rPr>
              <a:t>62-612</a:t>
            </a:r>
            <a:r>
              <a:rPr lang="th-TH" dirty="0" smtClean="0">
                <a:latin typeface="CordiaUPC" pitchFamily="34" charset="-34"/>
              </a:rPr>
              <a:t> และ ชั้น </a:t>
            </a:r>
            <a:r>
              <a:rPr lang="en-US" dirty="0" smtClean="0">
                <a:latin typeface="CordiaUPC" pitchFamily="34" charset="-34"/>
              </a:rPr>
              <a:t>5 </a:t>
            </a:r>
            <a:r>
              <a:rPr lang="th-TH" dirty="0" smtClean="0">
                <a:latin typeface="CordiaUPC" pitchFamily="34" charset="-34"/>
              </a:rPr>
              <a:t>อาคารอเนกประสงค์</a:t>
            </a:r>
            <a:endParaRPr lang="en-US" dirty="0" smtClean="0">
              <a:latin typeface="CordiaUPC" pitchFamily="34" charset="-34"/>
            </a:endParaRPr>
          </a:p>
          <a:p>
            <a:r>
              <a:rPr lang="th-TH" b="1" dirty="0" smtClean="0">
                <a:latin typeface="CordiaUPC" pitchFamily="34" charset="-34"/>
              </a:rPr>
              <a:t>เบอร์โทรศัพท์ </a:t>
            </a:r>
            <a:r>
              <a:rPr lang="en-US" b="1" dirty="0" smtClean="0">
                <a:latin typeface="CordiaUPC" pitchFamily="34" charset="-34"/>
              </a:rPr>
              <a:t>: </a:t>
            </a:r>
            <a:r>
              <a:rPr lang="en-US" dirty="0" smtClean="0">
                <a:latin typeface="CordiaUPC" pitchFamily="34" charset="-34"/>
              </a:rPr>
              <a:t>089-898-5337</a:t>
            </a:r>
            <a:endParaRPr lang="th-TH" dirty="0">
              <a:latin typeface="Cordia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4043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 Mathematics (1)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Discrete </a:t>
            </a:r>
            <a:r>
              <a:rPr lang="th-TH" dirty="0" smtClean="0"/>
              <a:t>แปลว่าไม่ต่อเนื่อง ตรงกันข้ามกับคำว่า </a:t>
            </a:r>
            <a:r>
              <a:rPr lang="en-US" dirty="0" smtClean="0"/>
              <a:t>Continuous</a:t>
            </a:r>
          </a:p>
          <a:p>
            <a:r>
              <a:rPr lang="en-US" dirty="0" smtClean="0"/>
              <a:t>Mathematics </a:t>
            </a:r>
            <a:r>
              <a:rPr lang="th-TH" dirty="0" smtClean="0"/>
              <a:t>แปลว่า</a:t>
            </a:r>
            <a:r>
              <a:rPr lang="en-US" dirty="0" smtClean="0"/>
              <a:t> </a:t>
            </a:r>
            <a:r>
              <a:rPr lang="th-TH" dirty="0" smtClean="0"/>
              <a:t>คณิตศาสตร์</a:t>
            </a:r>
          </a:p>
          <a:p>
            <a:r>
              <a:rPr lang="th-TH" dirty="0" smtClean="0"/>
              <a:t>เนื้อหาในวิชานี้เหมือนจะเป็นวิชาคณิตศาสตร์ แต่</a:t>
            </a:r>
          </a:p>
          <a:p>
            <a:pPr lvl="1"/>
            <a:r>
              <a:rPr lang="th-TH" dirty="0" smtClean="0"/>
              <a:t>เป็นเพียงแค่พื้นฐานของคณิตศาสตร์ที่เกี่ยวกับตรรก และจำนวนเต็ม ไม่ใช่เกี่ยวกับจุดทศนิยมหรือจำนวนจริง เช่น </a:t>
            </a:r>
            <a:r>
              <a:rPr lang="en-US" dirty="0" smtClean="0"/>
              <a:t>Calculus </a:t>
            </a:r>
            <a:endParaRPr lang="th-TH" dirty="0" smtClean="0"/>
          </a:p>
          <a:p>
            <a:pPr lvl="1"/>
            <a:r>
              <a:rPr lang="th-TH" dirty="0" smtClean="0"/>
              <a:t>ไม่มีการเขียนโปรแกรมในวิชานี้</a:t>
            </a:r>
          </a:p>
          <a:p>
            <a:r>
              <a:rPr lang="th-TH" dirty="0" smtClean="0"/>
              <a:t>ทำไมต้องเรียน</a:t>
            </a:r>
          </a:p>
          <a:p>
            <a:pPr lvl="1"/>
            <a:r>
              <a:rPr lang="en-US" dirty="0" smtClean="0"/>
              <a:t>“Computer Science is no more about computers than Astronomy is about telescopes.” – </a:t>
            </a:r>
            <a:r>
              <a:rPr lang="en-US" dirty="0" err="1" smtClean="0"/>
              <a:t>Edsger</a:t>
            </a:r>
            <a:r>
              <a:rPr lang="en-US" dirty="0" smtClean="0"/>
              <a:t> </a:t>
            </a:r>
            <a:r>
              <a:rPr lang="en-US" dirty="0" err="1" smtClean="0"/>
              <a:t>Dijkstra</a:t>
            </a:r>
            <a:endParaRPr lang="th-TH" dirty="0" smtClean="0"/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259718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Discrete </a:t>
            </a:r>
            <a:r>
              <a:rPr lang="en-US" dirty="0" smtClean="0"/>
              <a:t>Mathematics (2)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วิชาทางสายคอมพิวเตอร์ จริงๆ แล้วไม่ได้เน้นที่ ภาษาที่ใช้โปรแกรม หรือการเข้าใจภาษาโปรแกรมเป็นหลัก แต่จุดหลักคือ </a:t>
            </a:r>
            <a:r>
              <a:rPr lang="th-TH" b="1" dirty="0" smtClean="0">
                <a:solidFill>
                  <a:srgbClr val="0070C0"/>
                </a:solidFill>
              </a:rPr>
              <a:t>การแก้ไขปัญหาด้วยคอมพิวเตอร์</a:t>
            </a:r>
          </a:p>
          <a:p>
            <a:pPr lvl="1"/>
            <a:r>
              <a:rPr lang="th-TH" dirty="0" smtClean="0"/>
              <a:t>การทำแบบจำลอง </a:t>
            </a:r>
            <a:r>
              <a:rPr lang="en-US" dirty="0" smtClean="0"/>
              <a:t>(Modeling)</a:t>
            </a:r>
          </a:p>
          <a:p>
            <a:pPr lvl="1"/>
            <a:r>
              <a:rPr lang="th-TH" dirty="0" smtClean="0"/>
              <a:t>การวิเคราะห์ </a:t>
            </a:r>
            <a:r>
              <a:rPr lang="en-US" dirty="0" smtClean="0"/>
              <a:t>(Analysis)</a:t>
            </a:r>
          </a:p>
          <a:p>
            <a:pPr lvl="1"/>
            <a:r>
              <a:rPr lang="th-TH" dirty="0" smtClean="0"/>
              <a:t>การตรวจสอบ </a:t>
            </a:r>
            <a:r>
              <a:rPr lang="en-US" dirty="0" smtClean="0"/>
              <a:t>(Testing)</a:t>
            </a:r>
            <a:endParaRPr lang="th-TH" dirty="0" smtClean="0"/>
          </a:p>
          <a:p>
            <a:r>
              <a:rPr lang="th-TH" b="1" dirty="0" smtClean="0"/>
              <a:t>คณิตศาสตร์</a:t>
            </a:r>
            <a:r>
              <a:rPr lang="th-TH" dirty="0" smtClean="0"/>
              <a:t> ถือว่าเป็นหัวใจในการแก้ไขปัญหา</a:t>
            </a:r>
          </a:p>
          <a:p>
            <a:r>
              <a:rPr lang="th-TH" dirty="0" smtClean="0"/>
              <a:t>การนิยามปัญหาจำเป็นต้องมีความรู้พื้นฐานทางคณิตศาสตร์</a:t>
            </a:r>
          </a:p>
          <a:p>
            <a:r>
              <a:rPr lang="th-TH" dirty="0" smtClean="0"/>
              <a:t>การทำโครงสร้างข้อมูล </a:t>
            </a:r>
            <a:r>
              <a:rPr lang="en-US" dirty="0" smtClean="0"/>
              <a:t>(Data structure) </a:t>
            </a:r>
            <a:r>
              <a:rPr lang="th-TH" dirty="0" smtClean="0"/>
              <a:t>และการคิดอัลกอริธึมเพื่อแก้ปัญหา ก็จำเป็นต้องมีความรู้พื้นฐานทางคณิตศาสตร์</a:t>
            </a:r>
          </a:p>
          <a:p>
            <a:r>
              <a:rPr lang="th-TH" dirty="0" smtClean="0"/>
              <a:t>การวัดความถูกต้องหรือการเปรียบเทียบประสิทธิภาพของอัลกอริธึมแต่ละประเภท</a:t>
            </a:r>
            <a:r>
              <a:rPr lang="th-TH" dirty="0"/>
              <a:t>ก็</a:t>
            </a:r>
            <a:r>
              <a:rPr lang="th-TH" dirty="0" smtClean="0"/>
              <a:t>จำเป็นต้องใช้ความรู้</a:t>
            </a:r>
            <a:r>
              <a:rPr lang="th-TH" dirty="0"/>
              <a:t>พื้นฐานทางคณิตศาสตร์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2069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หัวข้อเรียน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175376" cy="5043510"/>
          </a:xfrm>
        </p:spPr>
        <p:txBody>
          <a:bodyPr>
            <a:normAutofit/>
          </a:bodyPr>
          <a:lstStyle/>
          <a:p>
            <a:r>
              <a:rPr lang="th-TH" dirty="0" smtClean="0"/>
              <a:t>ตรรกศาสตร์เบื้องต้น</a:t>
            </a:r>
          </a:p>
          <a:p>
            <a:r>
              <a:rPr lang="th-TH" dirty="0" smtClean="0"/>
              <a:t>ตรรกศาสตร์พรีดีเคต</a:t>
            </a:r>
          </a:p>
          <a:p>
            <a:r>
              <a:rPr lang="th-TH" dirty="0" smtClean="0"/>
              <a:t>การพิสูจน์ทางตรรกศาสตร์</a:t>
            </a:r>
          </a:p>
          <a:p>
            <a:r>
              <a:rPr lang="th-TH" dirty="0" smtClean="0"/>
              <a:t>การอุปนัยเชิงคณิตศาสตร์</a:t>
            </a:r>
          </a:p>
          <a:p>
            <a:r>
              <a:rPr lang="th-TH" dirty="0"/>
              <a:t>ทฤษฎีการ</a:t>
            </a:r>
            <a:r>
              <a:rPr lang="th-TH" dirty="0" smtClean="0"/>
              <a:t>นับ</a:t>
            </a:r>
          </a:p>
          <a:p>
            <a:r>
              <a:rPr lang="th-TH" dirty="0" smtClean="0"/>
              <a:t>เซต</a:t>
            </a:r>
          </a:p>
          <a:p>
            <a:r>
              <a:rPr lang="th-TH" dirty="0"/>
              <a:t>ความสัมพันธ์</a:t>
            </a:r>
          </a:p>
          <a:p>
            <a:endParaRPr lang="en-US" dirty="0" smtClean="0"/>
          </a:p>
          <a:p>
            <a:pPr>
              <a:buNone/>
            </a:pPr>
            <a:endParaRPr lang="th-TH" dirty="0"/>
          </a:p>
        </p:txBody>
      </p:sp>
      <p:sp>
        <p:nvSpPr>
          <p:cNvPr id="4" name="ตัวยึดเนื้อหา 2"/>
          <p:cNvSpPr txBox="1">
            <a:spLocks/>
          </p:cNvSpPr>
          <p:nvPr/>
        </p:nvSpPr>
        <p:spPr>
          <a:xfrm>
            <a:off x="4572000" y="1625850"/>
            <a:ext cx="4392488" cy="50435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 smtClean="0"/>
              <a:t>ฟังก์ชัน</a:t>
            </a:r>
          </a:p>
          <a:p>
            <a:r>
              <a:rPr lang="th-TH" dirty="0" smtClean="0"/>
              <a:t>ทฤษฎีความน่าจะเป็น</a:t>
            </a:r>
          </a:p>
          <a:p>
            <a:r>
              <a:rPr lang="th-TH" dirty="0"/>
              <a:t>ขั้นตอนวิธีการเรียก</a:t>
            </a:r>
            <a:r>
              <a:rPr lang="th-TH" dirty="0" smtClean="0"/>
              <a:t>ซ้ำ</a:t>
            </a:r>
          </a:p>
          <a:p>
            <a:r>
              <a:rPr lang="th-TH" dirty="0" smtClean="0"/>
              <a:t>ทฤษฎีกราฟ</a:t>
            </a:r>
          </a:p>
          <a:p>
            <a:r>
              <a:rPr lang="th-TH" dirty="0" smtClean="0"/>
              <a:t>ทฤษฎีต้นไม้</a:t>
            </a:r>
          </a:p>
          <a:p>
            <a:r>
              <a:rPr lang="th-TH" dirty="0" smtClean="0"/>
              <a:t>วิเคราะห์ประสิทธิภาพของอัลกอริทึม</a:t>
            </a:r>
            <a:endParaRPr lang="en-US" dirty="0" smtClean="0"/>
          </a:p>
          <a:p>
            <a:pPr>
              <a:buFont typeface="Wingdings"/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หนังสือที่แนะนำ</a:t>
            </a:r>
            <a:endParaRPr lang="th-TH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427984" y="1844824"/>
            <a:ext cx="4536504" cy="118072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Discrete Mathematics and Its Applications (7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Edition)</a:t>
            </a:r>
          </a:p>
          <a:p>
            <a:pPr marL="0" indent="0">
              <a:buNone/>
            </a:pPr>
            <a:r>
              <a:rPr lang="en-US" sz="2400" dirty="0" smtClean="0"/>
              <a:t>    Kenneth H. Rosen</a:t>
            </a:r>
            <a:endParaRPr lang="th-TH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8"/>
            <a:ext cx="3923809" cy="48761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การประเมินผล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เวลาเข้าเรียน			</a:t>
            </a:r>
            <a:r>
              <a:rPr lang="en-US" dirty="0" smtClean="0"/>
              <a:t>10 </a:t>
            </a:r>
            <a:r>
              <a:rPr lang="th-TH" dirty="0" smtClean="0"/>
              <a:t>คะแนน</a:t>
            </a:r>
          </a:p>
          <a:p>
            <a:r>
              <a:rPr lang="th-TH" dirty="0" smtClean="0"/>
              <a:t>ทำงานในห้อง			</a:t>
            </a:r>
            <a:r>
              <a:rPr lang="en-US" dirty="0" smtClean="0"/>
              <a:t>20</a:t>
            </a:r>
            <a:r>
              <a:rPr lang="th-TH" dirty="0" smtClean="0"/>
              <a:t> คะแนน</a:t>
            </a:r>
          </a:p>
          <a:p>
            <a:r>
              <a:rPr lang="th-TH" dirty="0" smtClean="0"/>
              <a:t>สอบกลางภาค </a:t>
            </a:r>
            <a:r>
              <a:rPr lang="en-US" dirty="0" smtClean="0"/>
              <a:t>(midterm)	</a:t>
            </a:r>
            <a:r>
              <a:rPr lang="en-US" dirty="0"/>
              <a:t>3</a:t>
            </a:r>
            <a:r>
              <a:rPr lang="en-US" dirty="0" smtClean="0"/>
              <a:t>5</a:t>
            </a:r>
            <a:r>
              <a:rPr lang="th-TH" dirty="0" smtClean="0"/>
              <a:t> คะแนน</a:t>
            </a:r>
          </a:p>
          <a:p>
            <a:r>
              <a:rPr lang="th-TH" dirty="0" smtClean="0"/>
              <a:t>สอบปลายภาค </a:t>
            </a:r>
            <a:r>
              <a:rPr lang="en-US" dirty="0" smtClean="0"/>
              <a:t>(final)	35</a:t>
            </a:r>
            <a:r>
              <a:rPr lang="th-TH" dirty="0" smtClean="0"/>
              <a:t> คะแนน</a:t>
            </a:r>
          </a:p>
          <a:p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12160" y="1772816"/>
            <a:ext cx="2952328" cy="324036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	&gt;= 80</a:t>
            </a:r>
          </a:p>
          <a:p>
            <a:pPr algn="ctr"/>
            <a:r>
              <a:rPr lang="en-US" dirty="0" smtClean="0"/>
              <a:t>B+ 	&gt;= 75</a:t>
            </a:r>
          </a:p>
          <a:p>
            <a:pPr algn="ctr"/>
            <a:r>
              <a:rPr lang="en-US" dirty="0" smtClean="0"/>
              <a:t>B	&gt;= 70</a:t>
            </a:r>
          </a:p>
          <a:p>
            <a:pPr algn="ctr"/>
            <a:r>
              <a:rPr lang="en-US" dirty="0" smtClean="0"/>
              <a:t>C+	&gt;= 60</a:t>
            </a:r>
          </a:p>
          <a:p>
            <a:pPr algn="ctr"/>
            <a:r>
              <a:rPr lang="en-US" dirty="0" smtClean="0"/>
              <a:t>C 	&gt;= 45</a:t>
            </a:r>
          </a:p>
          <a:p>
            <a:pPr algn="ctr"/>
            <a:r>
              <a:rPr lang="en-US" dirty="0" smtClean="0"/>
              <a:t>D+	&gt;= 40</a:t>
            </a:r>
          </a:p>
          <a:p>
            <a:pPr algn="ctr"/>
            <a:r>
              <a:rPr lang="en-US" dirty="0" smtClean="0"/>
              <a:t>D	&gt;= 35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2404</TotalTime>
  <Words>296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CordiaUPC</vt:lpstr>
      <vt:lpstr>FreesiaUPC</vt:lpstr>
      <vt:lpstr>Tw Cen MT</vt:lpstr>
      <vt:lpstr>Wingdings</vt:lpstr>
      <vt:lpstr>Wingdings 2</vt:lpstr>
      <vt:lpstr>ตรงกลาง</vt:lpstr>
      <vt:lpstr>Median</vt:lpstr>
      <vt:lpstr>Introduction TO Discrete mathematics</vt:lpstr>
      <vt:lpstr>ผู้สอน</vt:lpstr>
      <vt:lpstr>Discrete Mathematics (1)</vt:lpstr>
      <vt:lpstr>Discrete Mathematics (2)</vt:lpstr>
      <vt:lpstr>หัวข้อเรียน</vt:lpstr>
      <vt:lpstr>หนังสือที่แนะนำ</vt:lpstr>
      <vt:lpstr>การประเมินผล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AI</dc:title>
  <dc:creator>choopan</dc:creator>
  <cp:lastModifiedBy>Choopan Rattanapoka</cp:lastModifiedBy>
  <cp:revision>110</cp:revision>
  <dcterms:created xsi:type="dcterms:W3CDTF">2010-02-28T04:09:14Z</dcterms:created>
  <dcterms:modified xsi:type="dcterms:W3CDTF">2014-08-10T00:21:25Z</dcterms:modified>
</cp:coreProperties>
</file>